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wmv" ContentType="video/x-ms-wm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71" r:id="rId3"/>
    <p:sldId id="273" r:id="rId4"/>
    <p:sldId id="272" r:id="rId5"/>
    <p:sldId id="298" r:id="rId6"/>
    <p:sldId id="315" r:id="rId7"/>
    <p:sldId id="300" r:id="rId8"/>
    <p:sldId id="316" r:id="rId9"/>
    <p:sldId id="302" r:id="rId10"/>
    <p:sldId id="303" r:id="rId11"/>
    <p:sldId id="276" r:id="rId12"/>
    <p:sldId id="278" r:id="rId13"/>
    <p:sldId id="287" r:id="rId14"/>
    <p:sldId id="277" r:id="rId15"/>
    <p:sldId id="309" r:id="rId16"/>
    <p:sldId id="291" r:id="rId17"/>
    <p:sldId id="312" r:id="rId18"/>
    <p:sldId id="313" r:id="rId19"/>
    <p:sldId id="308" r:id="rId20"/>
    <p:sldId id="306" r:id="rId21"/>
    <p:sldId id="311" r:id="rId22"/>
    <p:sldId id="314" r:id="rId2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00"/>
    <a:srgbClr val="990099"/>
    <a:srgbClr val="00FF00"/>
    <a:srgbClr val="0000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1362" y="4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50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FB437-DA01-40AF-BBB2-934759E4FCD0}" type="datetimeFigureOut">
              <a:rPr kumimoji="1" lang="ja-JP" altLang="en-US" smtClean="0"/>
              <a:t>2016/1/7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769DED-4725-4B09-B052-F9D2501255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6549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C29F38-BE19-498B-A40D-F2937B0FA666}" type="slidenum">
              <a:rPr lang="en-US" altLang="ja-JP"/>
              <a:pPr/>
              <a:t>11</a:t>
            </a:fld>
            <a:endParaRPr lang="en-US" altLang="ja-JP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7713"/>
            <a:ext cx="4968875" cy="3727450"/>
          </a:xfrm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7416" y="4721386"/>
            <a:ext cx="4990783" cy="4470718"/>
          </a:xfrm>
        </p:spPr>
        <p:txBody>
          <a:bodyPr lIns="101140" tIns="50571" rIns="101140" bIns="50571"/>
          <a:lstStyle/>
          <a:p>
            <a:endParaRPr lang="en-US" altLang="ja-JP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873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409E8-1F37-4123-B797-27E33046FD26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92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409E8-1F37-4123-B797-27E33046FD26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601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409E8-1F37-4123-B797-27E33046FD26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3390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56A3F-ECBF-4C83-AF50-306A0B689B29}" type="datetimeFigureOut">
              <a:rPr kumimoji="1" lang="ja-JP" altLang="en-US" smtClean="0"/>
              <a:t>2016/1/7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7FCF-62BC-460A-AFAB-2171630C04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4489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56A3F-ECBF-4C83-AF50-306A0B689B29}" type="datetimeFigureOut">
              <a:rPr kumimoji="1" lang="ja-JP" altLang="en-US" smtClean="0"/>
              <a:t>2016/1/7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7FCF-62BC-460A-AFAB-2171630C04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248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56A3F-ECBF-4C83-AF50-306A0B689B29}" type="datetimeFigureOut">
              <a:rPr kumimoji="1" lang="ja-JP" altLang="en-US" smtClean="0"/>
              <a:t>2016/1/7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7FCF-62BC-460A-AFAB-2171630C04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677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56A3F-ECBF-4C83-AF50-306A0B689B29}" type="datetimeFigureOut">
              <a:rPr kumimoji="1" lang="ja-JP" altLang="en-US" smtClean="0"/>
              <a:t>2016/1/7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7FCF-62BC-460A-AFAB-2171630C04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3876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56A3F-ECBF-4C83-AF50-306A0B689B29}" type="datetimeFigureOut">
              <a:rPr kumimoji="1" lang="ja-JP" altLang="en-US" smtClean="0"/>
              <a:t>2016/1/7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7FCF-62BC-460A-AFAB-2171630C04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451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56A3F-ECBF-4C83-AF50-306A0B689B29}" type="datetimeFigureOut">
              <a:rPr kumimoji="1" lang="ja-JP" altLang="en-US" smtClean="0"/>
              <a:t>2016/1/7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7FCF-62BC-460A-AFAB-2171630C04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196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56A3F-ECBF-4C83-AF50-306A0B689B29}" type="datetimeFigureOut">
              <a:rPr kumimoji="1" lang="ja-JP" altLang="en-US" smtClean="0"/>
              <a:t>2016/1/7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7FCF-62BC-460A-AFAB-2171630C04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3841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56A3F-ECBF-4C83-AF50-306A0B689B29}" type="datetimeFigureOut">
              <a:rPr kumimoji="1" lang="ja-JP" altLang="en-US" smtClean="0"/>
              <a:t>2016/1/7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7FCF-62BC-460A-AFAB-2171630C04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954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56A3F-ECBF-4C83-AF50-306A0B689B29}" type="datetimeFigureOut">
              <a:rPr kumimoji="1" lang="ja-JP" altLang="en-US" smtClean="0"/>
              <a:t>2016/1/7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7FCF-62BC-460A-AFAB-2171630C04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411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56A3F-ECBF-4C83-AF50-306A0B689B29}" type="datetimeFigureOut">
              <a:rPr kumimoji="1" lang="ja-JP" altLang="en-US" smtClean="0"/>
              <a:t>2016/1/7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7FCF-62BC-460A-AFAB-2171630C04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9548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56A3F-ECBF-4C83-AF50-306A0B689B29}" type="datetimeFigureOut">
              <a:rPr kumimoji="1" lang="ja-JP" altLang="en-US" smtClean="0"/>
              <a:t>2016/1/7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7FCF-62BC-460A-AFAB-2171630C04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415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56A3F-ECBF-4C83-AF50-306A0B689B29}" type="datetimeFigureOut">
              <a:rPr kumimoji="1" lang="ja-JP" altLang="en-US" smtClean="0"/>
              <a:t>2016/1/7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B7FCF-62BC-460A-AFAB-2171630C04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4436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10.png"/><Relationship Id="rId7" Type="http://schemas.openxmlformats.org/officeDocument/2006/relationships/image" Target="../media/image30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6.png"/><Relationship Id="rId9" Type="http://schemas.openxmlformats.org/officeDocument/2006/relationships/image" Target="../media/image2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39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image" Target="../media/image39.png"/><Relationship Id="rId7" Type="http://schemas.openxmlformats.org/officeDocument/2006/relationships/image" Target="../media/image43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51.emf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7.png"/><Relationship Id="rId7" Type="http://schemas.openxmlformats.org/officeDocument/2006/relationships/image" Target="../media/image61.jpg"/><Relationship Id="rId12" Type="http://schemas.openxmlformats.org/officeDocument/2006/relationships/image" Target="../media/image6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11" Type="http://schemas.openxmlformats.org/officeDocument/2006/relationships/image" Target="../media/image65.jpeg"/><Relationship Id="rId5" Type="http://schemas.openxmlformats.org/officeDocument/2006/relationships/image" Target="../media/image59.jpeg"/><Relationship Id="rId10" Type="http://schemas.openxmlformats.org/officeDocument/2006/relationships/image" Target="../media/image64.jpeg"/><Relationship Id="rId4" Type="http://schemas.openxmlformats.org/officeDocument/2006/relationships/image" Target="../media/image58.png"/><Relationship Id="rId9" Type="http://schemas.openxmlformats.org/officeDocument/2006/relationships/image" Target="../media/image63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media" Target="../media/media2.wmv"/><Relationship Id="rId7" Type="http://schemas.openxmlformats.org/officeDocument/2006/relationships/image" Target="../media/image25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wm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-14444" y="-9037"/>
            <a:ext cx="9158444" cy="2455461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67000">
                <a:srgbClr val="002776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-13792" y="2348880"/>
            <a:ext cx="9158444" cy="4509120"/>
          </a:xfrm>
          <a:prstGeom prst="rect">
            <a:avLst/>
          </a:prstGeom>
          <a:solidFill>
            <a:srgbClr val="2A71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35496" y="767606"/>
            <a:ext cx="91090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Composition of the Earth </a:t>
            </a:r>
          </a:p>
          <a:p>
            <a:pPr algn="ctr"/>
            <a:r>
              <a:rPr lang="en-US" altLang="ja-JP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メイリオ" panose="020B0604030504040204" pitchFamily="50" charset="-128"/>
                <a:cs typeface="Arial Unicode MS" panose="020B0604020202020204" pitchFamily="50" charset="-128"/>
              </a:rPr>
              <a:t>from Ab Initio Mineral Physics</a:t>
            </a:r>
            <a:endParaRPr lang="ja-JP" altLang="ja-JP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メイリオ" panose="020B060403050404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95652" y="2996952"/>
            <a:ext cx="7936788" cy="15081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>
                <a:solidFill>
                  <a:schemeClr val="bg1"/>
                </a:solidFill>
                <a:latin typeface="Book Antiqua" panose="02040602050305030304" pitchFamily="18" charset="0"/>
              </a:rPr>
              <a:t>Taku </a:t>
            </a:r>
            <a:r>
              <a:rPr lang="en-US" altLang="ja-JP" sz="28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Tsuchiya</a:t>
            </a:r>
            <a:endParaRPr lang="ja-JP" altLang="ja-JP" sz="28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en-US" altLang="ja-JP" sz="2400" b="1" baseline="30000" dirty="0">
                <a:solidFill>
                  <a:schemeClr val="bg1"/>
                </a:solidFill>
                <a:latin typeface="Book Antiqua" panose="02040602050305030304" pitchFamily="18" charset="0"/>
              </a:rPr>
              <a:t> </a:t>
            </a:r>
            <a:endParaRPr lang="ja-JP" altLang="ja-JP" sz="24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en-US" altLang="ja-JP" sz="2000" b="1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Geodynamics </a:t>
            </a:r>
            <a:r>
              <a:rPr lang="en-US" altLang="ja-JP" sz="2000" b="1" i="1" dirty="0">
                <a:solidFill>
                  <a:schemeClr val="bg1"/>
                </a:solidFill>
                <a:latin typeface="Book Antiqua" panose="02040602050305030304" pitchFamily="18" charset="0"/>
              </a:rPr>
              <a:t>Research Center, Ehime University, Japan</a:t>
            </a:r>
            <a:endParaRPr lang="ja-JP" altLang="ja-JP" sz="20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en-US" altLang="ja-JP" sz="2000" b="1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Dearth-Life </a:t>
            </a:r>
            <a:r>
              <a:rPr lang="en-US" altLang="ja-JP" sz="2000" b="1" i="1" dirty="0">
                <a:solidFill>
                  <a:schemeClr val="bg1"/>
                </a:solidFill>
                <a:latin typeface="Book Antiqua" panose="02040602050305030304" pitchFamily="18" charset="0"/>
              </a:rPr>
              <a:t>Science Institute, Tokyo Institute of Technology, Japan</a:t>
            </a:r>
            <a:endParaRPr lang="ja-JP" altLang="ja-JP" sz="20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91340"/>
            <a:ext cx="2132163" cy="971905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3131840" y="5229200"/>
            <a:ext cx="2821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2016/01/07 ERI, </a:t>
            </a:r>
            <a:r>
              <a:rPr lang="en-US" altLang="ja-JP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U Tokyo</a:t>
            </a:r>
            <a:endParaRPr kumimoji="1" lang="ja-JP" altLang="en-US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9796" y="5949280"/>
            <a:ext cx="5828512" cy="92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88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418873"/>
            <a:ext cx="2512708" cy="1562102"/>
          </a:xfrm>
          <a:prstGeom prst="rect">
            <a:avLst/>
          </a:prstGeom>
        </p:spPr>
      </p:pic>
      <p:grpSp>
        <p:nvGrpSpPr>
          <p:cNvPr id="92" name="グループ化 91"/>
          <p:cNvGrpSpPr>
            <a:grpSpLocks noChangeAspect="1"/>
          </p:cNvGrpSpPr>
          <p:nvPr/>
        </p:nvGrpSpPr>
        <p:grpSpPr>
          <a:xfrm>
            <a:off x="4131306" y="1211505"/>
            <a:ext cx="5022788" cy="5457855"/>
            <a:chOff x="3849012" y="303213"/>
            <a:chExt cx="6077575" cy="6604004"/>
          </a:xfrm>
        </p:grpSpPr>
        <p:sp>
          <p:nvSpPr>
            <p:cNvPr id="50" name="Freeform 6" descr="25%"/>
            <p:cNvSpPr>
              <a:spLocks/>
            </p:cNvSpPr>
            <p:nvPr/>
          </p:nvSpPr>
          <p:spPr bwMode="auto">
            <a:xfrm>
              <a:off x="6604912" y="1077913"/>
              <a:ext cx="2424113" cy="4360863"/>
            </a:xfrm>
            <a:custGeom>
              <a:avLst/>
              <a:gdLst/>
              <a:ahLst/>
              <a:cxnLst>
                <a:cxn ang="0">
                  <a:pos x="1306" y="0"/>
                </a:cxn>
                <a:cxn ang="0">
                  <a:pos x="301" y="2230"/>
                </a:cxn>
                <a:cxn ang="0">
                  <a:pos x="141" y="2585"/>
                </a:cxn>
                <a:cxn ang="0">
                  <a:pos x="60" y="2780"/>
                </a:cxn>
                <a:cxn ang="0">
                  <a:pos x="0" y="3061"/>
                </a:cxn>
                <a:cxn ang="0">
                  <a:pos x="402" y="3058"/>
                </a:cxn>
                <a:cxn ang="0">
                  <a:pos x="454" y="2822"/>
                </a:cxn>
                <a:cxn ang="0">
                  <a:pos x="585" y="2508"/>
                </a:cxn>
                <a:cxn ang="0">
                  <a:pos x="707" y="2238"/>
                </a:cxn>
                <a:cxn ang="0">
                  <a:pos x="1708" y="0"/>
                </a:cxn>
                <a:cxn ang="0">
                  <a:pos x="1306" y="0"/>
                </a:cxn>
              </a:cxnLst>
              <a:rect l="0" t="0" r="r" b="b"/>
              <a:pathLst>
                <a:path w="1708" h="3061">
                  <a:moveTo>
                    <a:pt x="1306" y="0"/>
                  </a:moveTo>
                  <a:lnTo>
                    <a:pt x="301" y="2230"/>
                  </a:lnTo>
                  <a:lnTo>
                    <a:pt x="141" y="2585"/>
                  </a:lnTo>
                  <a:lnTo>
                    <a:pt x="60" y="2780"/>
                  </a:lnTo>
                  <a:lnTo>
                    <a:pt x="0" y="3061"/>
                  </a:lnTo>
                  <a:lnTo>
                    <a:pt x="402" y="3058"/>
                  </a:lnTo>
                  <a:lnTo>
                    <a:pt x="454" y="2822"/>
                  </a:lnTo>
                  <a:lnTo>
                    <a:pt x="585" y="2508"/>
                  </a:lnTo>
                  <a:lnTo>
                    <a:pt x="707" y="2238"/>
                  </a:lnTo>
                  <a:lnTo>
                    <a:pt x="1708" y="0"/>
                  </a:lnTo>
                  <a:lnTo>
                    <a:pt x="1306" y="0"/>
                  </a:lnTo>
                  <a:close/>
                </a:path>
              </a:pathLst>
            </a:custGeom>
            <a:pattFill prst="pct25">
              <a:fgClr>
                <a:schemeClr val="accent2"/>
              </a:fgClr>
              <a:bgClr>
                <a:schemeClr val="bg1"/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1" name="Group 19"/>
            <p:cNvGrpSpPr>
              <a:grpSpLocks/>
            </p:cNvGrpSpPr>
            <p:nvPr/>
          </p:nvGrpSpPr>
          <p:grpSpPr bwMode="auto">
            <a:xfrm>
              <a:off x="7783154" y="6089654"/>
              <a:ext cx="1119188" cy="817563"/>
              <a:chOff x="4523" y="3864"/>
              <a:chExt cx="705" cy="515"/>
            </a:xfrm>
          </p:grpSpPr>
          <p:sp>
            <p:nvSpPr>
              <p:cNvPr id="52" name="Text Box 21"/>
              <p:cNvSpPr txBox="1">
                <a:spLocks noChangeArrowheads="1"/>
              </p:cNvSpPr>
              <p:nvPr/>
            </p:nvSpPr>
            <p:spPr bwMode="auto">
              <a:xfrm>
                <a:off x="4523" y="3940"/>
                <a:ext cx="705" cy="4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ja-JP" sz="1400" b="1" dirty="0">
                    <a:latin typeface="Times New Roman" pitchFamily="18" charset="0"/>
                  </a:rPr>
                  <a:t>~8 </a:t>
                </a:r>
                <a:r>
                  <a:rPr lang="en-US" altLang="ja-JP" sz="1400" b="1" dirty="0" err="1">
                    <a:latin typeface="Times New Roman" pitchFamily="18" charset="0"/>
                  </a:rPr>
                  <a:t>GPa</a:t>
                </a:r>
                <a:endParaRPr lang="en-US" altLang="ja-JP" sz="1400" b="1" dirty="0">
                  <a:latin typeface="Times New Roman" pitchFamily="18" charset="0"/>
                </a:endParaRPr>
              </a:p>
              <a:p>
                <a:pPr algn="ctr"/>
                <a:r>
                  <a:rPr lang="en-US" altLang="ja-JP" sz="1400" b="1" dirty="0">
                    <a:latin typeface="Times New Roman" pitchFamily="18" charset="0"/>
                  </a:rPr>
                  <a:t>~250 km</a:t>
                </a:r>
              </a:p>
            </p:txBody>
          </p:sp>
          <p:sp>
            <p:nvSpPr>
              <p:cNvPr id="53" name="Line 20"/>
              <p:cNvSpPr>
                <a:spLocks noChangeShapeType="1"/>
              </p:cNvSpPr>
              <p:nvPr/>
            </p:nvSpPr>
            <p:spPr bwMode="auto">
              <a:xfrm>
                <a:off x="4752" y="3864"/>
                <a:ext cx="240" cy="0"/>
              </a:xfrm>
              <a:prstGeom prst="line">
                <a:avLst/>
              </a:prstGeom>
              <a:noFill/>
              <a:ln w="28575">
                <a:solidFill>
                  <a:schemeClr val="accent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4" name="Line 24"/>
            <p:cNvSpPr>
              <a:spLocks noChangeShapeType="1"/>
            </p:cNvSpPr>
            <p:nvPr/>
          </p:nvSpPr>
          <p:spPr bwMode="auto">
            <a:xfrm>
              <a:off x="7354212" y="2514600"/>
              <a:ext cx="355600" cy="2730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" name="Line 25"/>
            <p:cNvSpPr>
              <a:spLocks noChangeShapeType="1"/>
            </p:cNvSpPr>
            <p:nvPr/>
          </p:nvSpPr>
          <p:spPr bwMode="auto">
            <a:xfrm flipH="1">
              <a:off x="7605037" y="2813050"/>
              <a:ext cx="412750" cy="11842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pic>
          <p:nvPicPr>
            <p:cNvPr id="56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49012" y="674688"/>
              <a:ext cx="5981700" cy="55292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7" name="Text Box 9"/>
            <p:cNvSpPr txBox="1">
              <a:spLocks noChangeArrowheads="1"/>
            </p:cNvSpPr>
            <p:nvPr/>
          </p:nvSpPr>
          <p:spPr bwMode="auto">
            <a:xfrm rot="21173908">
              <a:off x="4985830" y="2733518"/>
              <a:ext cx="1815948" cy="409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400" b="1" dirty="0">
                  <a:solidFill>
                    <a:srgbClr val="CC6600"/>
                  </a:solidFill>
                </a:rPr>
                <a:t>Mantle </a:t>
              </a:r>
              <a:r>
                <a:rPr lang="en-US" altLang="ja-JP" sz="1400" b="1" dirty="0" err="1" smtClean="0">
                  <a:solidFill>
                    <a:srgbClr val="CC6600"/>
                  </a:solidFill>
                </a:rPr>
                <a:t>adiabat</a:t>
              </a:r>
              <a:endParaRPr lang="en-US" altLang="ja-JP" sz="1400" b="1" dirty="0">
                <a:solidFill>
                  <a:srgbClr val="CC6600"/>
                </a:solidFill>
              </a:endParaRPr>
            </a:p>
          </p:txBody>
        </p:sp>
        <p:sp>
          <p:nvSpPr>
            <p:cNvPr id="58" name="Text Box 33"/>
            <p:cNvSpPr txBox="1">
              <a:spLocks noChangeArrowheads="1"/>
            </p:cNvSpPr>
            <p:nvPr/>
          </p:nvSpPr>
          <p:spPr bwMode="auto">
            <a:xfrm>
              <a:off x="7678250" y="4337050"/>
              <a:ext cx="1575603" cy="85654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2000" b="1">
                  <a:solidFill>
                    <a:srgbClr val="CC0000"/>
                  </a:solidFill>
                </a:rPr>
                <a:t>Post-</a:t>
              </a:r>
            </a:p>
            <a:p>
              <a:r>
                <a:rPr lang="en-US" altLang="ja-JP" sz="2000" b="1" dirty="0" err="1">
                  <a:solidFill>
                    <a:srgbClr val="CC0000"/>
                  </a:solidFill>
                </a:rPr>
                <a:t>perovskite</a:t>
              </a:r>
              <a:endParaRPr lang="en-US" altLang="ja-JP" sz="2000" b="1" dirty="0">
                <a:solidFill>
                  <a:srgbClr val="CC0000"/>
                </a:solidFill>
              </a:endParaRPr>
            </a:p>
          </p:txBody>
        </p:sp>
        <p:sp>
          <p:nvSpPr>
            <p:cNvPr id="59" name="Text Box 32"/>
            <p:cNvSpPr txBox="1">
              <a:spLocks noChangeArrowheads="1"/>
            </p:cNvSpPr>
            <p:nvPr/>
          </p:nvSpPr>
          <p:spPr bwMode="auto">
            <a:xfrm>
              <a:off x="4903281" y="4337050"/>
              <a:ext cx="1808096" cy="49158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2000" b="1" dirty="0" err="1" smtClean="0">
                  <a:solidFill>
                    <a:srgbClr val="CC0000"/>
                  </a:solidFill>
                </a:rPr>
                <a:t>Bridgmanite</a:t>
              </a:r>
              <a:endParaRPr lang="en-US" altLang="ja-JP" sz="2000" b="1" dirty="0">
                <a:solidFill>
                  <a:srgbClr val="CC0000"/>
                </a:solidFill>
              </a:endParaRPr>
            </a:p>
          </p:txBody>
        </p:sp>
        <p:cxnSp>
          <p:nvCxnSpPr>
            <p:cNvPr id="60" name="直線コネクタ 59"/>
            <p:cNvCxnSpPr/>
            <p:nvPr/>
          </p:nvCxnSpPr>
          <p:spPr>
            <a:xfrm rot="5400000">
              <a:off x="5899273" y="2035959"/>
              <a:ext cx="4000528" cy="1785950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AutoShape 26"/>
            <p:cNvSpPr>
              <a:spLocks noChangeArrowheads="1"/>
            </p:cNvSpPr>
            <p:nvPr/>
          </p:nvSpPr>
          <p:spPr bwMode="auto">
            <a:xfrm>
              <a:off x="7844750" y="2900363"/>
              <a:ext cx="228600" cy="217488"/>
            </a:xfrm>
            <a:prstGeom prst="star5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ja-JP" altLang="ja-JP" sz="240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62" name="Line 22"/>
            <p:cNvSpPr>
              <a:spLocks noChangeShapeType="1"/>
            </p:cNvSpPr>
            <p:nvPr/>
          </p:nvSpPr>
          <p:spPr bwMode="auto">
            <a:xfrm>
              <a:off x="8390532" y="1822450"/>
              <a:ext cx="0" cy="99060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" name="Line 37"/>
            <p:cNvSpPr>
              <a:spLocks noChangeShapeType="1"/>
            </p:cNvSpPr>
            <p:nvPr/>
          </p:nvSpPr>
          <p:spPr bwMode="auto">
            <a:xfrm flipV="1">
              <a:off x="4174519" y="1549663"/>
              <a:ext cx="3928996" cy="0"/>
            </a:xfrm>
            <a:prstGeom prst="line">
              <a:avLst/>
            </a:prstGeom>
            <a:noFill/>
            <a:ln w="76200">
              <a:solidFill>
                <a:srgbClr val="FF00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" name="Rectangle 5" descr="右下がり対角線 (太)"/>
            <p:cNvSpPr>
              <a:spLocks noChangeArrowheads="1"/>
            </p:cNvSpPr>
            <p:nvPr/>
          </p:nvSpPr>
          <p:spPr bwMode="auto">
            <a:xfrm>
              <a:off x="8543250" y="1090613"/>
              <a:ext cx="847725" cy="4348163"/>
            </a:xfrm>
            <a:prstGeom prst="rect">
              <a:avLst/>
            </a:prstGeom>
            <a:solidFill>
              <a:schemeClr val="bg1">
                <a:lumMod val="50000"/>
                <a:alpha val="3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Text Box 34"/>
            <p:cNvSpPr txBox="1">
              <a:spLocks noChangeArrowheads="1"/>
            </p:cNvSpPr>
            <p:nvPr/>
          </p:nvSpPr>
          <p:spPr bwMode="auto">
            <a:xfrm>
              <a:off x="8369188" y="1975544"/>
              <a:ext cx="1208232" cy="532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6600"/>
                  </a:solidFill>
                </a:rPr>
                <a:t>1000K</a:t>
              </a:r>
              <a:endParaRPr lang="en-US" altLang="ja-JP" sz="2000" b="1" dirty="0">
                <a:solidFill>
                  <a:srgbClr val="FF6600"/>
                </a:solidFill>
              </a:endParaRPr>
            </a:p>
          </p:txBody>
        </p:sp>
        <p:sp>
          <p:nvSpPr>
            <p:cNvPr id="69" name="Text Box 23"/>
            <p:cNvSpPr txBox="1">
              <a:spLocks noChangeArrowheads="1"/>
            </p:cNvSpPr>
            <p:nvPr/>
          </p:nvSpPr>
          <p:spPr bwMode="auto">
            <a:xfrm>
              <a:off x="5094966" y="1933034"/>
              <a:ext cx="2928491" cy="860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3600" b="1" dirty="0"/>
                <a:t>7.5 </a:t>
              </a:r>
              <a:r>
                <a:rPr lang="en-US" altLang="ja-JP" sz="3600" b="1" dirty="0" smtClean="0"/>
                <a:t>MPa/K</a:t>
              </a:r>
              <a:endParaRPr lang="en-US" altLang="ja-JP" sz="3600" b="1" dirty="0"/>
            </a:p>
          </p:txBody>
        </p:sp>
        <p:sp>
          <p:nvSpPr>
            <p:cNvPr id="70" name="Text Box 35"/>
            <p:cNvSpPr txBox="1">
              <a:spLocks noChangeArrowheads="1"/>
            </p:cNvSpPr>
            <p:nvPr/>
          </p:nvSpPr>
          <p:spPr bwMode="auto">
            <a:xfrm>
              <a:off x="7898407" y="661988"/>
              <a:ext cx="46006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kumimoji="0" lang="en-US" altLang="ja-JP" sz="2000" b="1" dirty="0">
                  <a:solidFill>
                    <a:srgbClr val="FF0000"/>
                  </a:solidFill>
                </a:rPr>
                <a:t>D”</a:t>
              </a:r>
            </a:p>
          </p:txBody>
        </p:sp>
        <p:sp>
          <p:nvSpPr>
            <p:cNvPr id="71" name="Rectangle 7"/>
            <p:cNvSpPr>
              <a:spLocks noChangeArrowheads="1"/>
            </p:cNvSpPr>
            <p:nvPr/>
          </p:nvSpPr>
          <p:spPr bwMode="auto">
            <a:xfrm>
              <a:off x="8127007" y="1090613"/>
              <a:ext cx="409575" cy="4348163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50000"/>
              </a:schemeClr>
            </a:solidFill>
            <a:ln w="9525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ja-JP" altLang="ja-JP" sz="2400">
                <a:solidFill>
                  <a:schemeClr val="hlink"/>
                </a:solidFill>
                <a:latin typeface="Times New Roman" pitchFamily="18" charset="0"/>
              </a:endParaRPr>
            </a:p>
          </p:txBody>
        </p:sp>
        <p:sp>
          <p:nvSpPr>
            <p:cNvPr id="72" name="Text Box 35"/>
            <p:cNvSpPr txBox="1">
              <a:spLocks noChangeArrowheads="1"/>
            </p:cNvSpPr>
            <p:nvPr/>
          </p:nvSpPr>
          <p:spPr bwMode="auto">
            <a:xfrm>
              <a:off x="9050472" y="495395"/>
              <a:ext cx="740786" cy="614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kumimoji="0" lang="en-US" altLang="ja-JP" sz="2400" b="1" dirty="0" smtClean="0"/>
                <a:t>OC</a:t>
              </a:r>
              <a:endParaRPr kumimoji="0" lang="en-US" altLang="ja-JP" sz="2400" b="1" dirty="0"/>
            </a:p>
          </p:txBody>
        </p:sp>
        <p:sp>
          <p:nvSpPr>
            <p:cNvPr id="73" name="Text Box 10"/>
            <p:cNvSpPr txBox="1">
              <a:spLocks noChangeArrowheads="1"/>
            </p:cNvSpPr>
            <p:nvPr/>
          </p:nvSpPr>
          <p:spPr bwMode="auto">
            <a:xfrm>
              <a:off x="5286652" y="4870450"/>
              <a:ext cx="1434460" cy="409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400" dirty="0"/>
                <a:t> </a:t>
              </a:r>
              <a:r>
                <a:rPr lang="el-GR" altLang="ja-JP" sz="1400" dirty="0">
                  <a:cs typeface="Arial" charset="0"/>
                </a:rPr>
                <a:t>Δ</a:t>
              </a:r>
              <a:r>
                <a:rPr lang="en-US" altLang="ja-JP" sz="1400" dirty="0">
                  <a:cs typeface="Arial" charset="0"/>
                </a:rPr>
                <a:t>P</a:t>
              </a:r>
              <a:r>
                <a:rPr lang="en-US" altLang="ja-JP" sz="1400" baseline="-25000" dirty="0">
                  <a:cs typeface="Arial" charset="0"/>
                </a:rPr>
                <a:t>T</a:t>
              </a:r>
              <a:r>
                <a:rPr lang="en-US" altLang="ja-JP" sz="1400" dirty="0">
                  <a:ea typeface="ＭＳ 明朝" pitchFamily="17" charset="-128"/>
                  <a:sym typeface="Symbol" pitchFamily="18" charset="2"/>
                </a:rPr>
                <a:t>~10</a:t>
              </a:r>
              <a:r>
                <a:rPr lang="en-US" altLang="ja-JP" sz="1400" dirty="0"/>
                <a:t> </a:t>
              </a:r>
              <a:r>
                <a:rPr lang="en-US" altLang="ja-JP" sz="1400" dirty="0" err="1" smtClean="0"/>
                <a:t>GPa</a:t>
              </a:r>
              <a:endParaRPr lang="en-US" altLang="ja-JP" sz="1400" dirty="0"/>
            </a:p>
          </p:txBody>
        </p:sp>
        <p:sp>
          <p:nvSpPr>
            <p:cNvPr id="74" name="Line 11"/>
            <p:cNvSpPr>
              <a:spLocks noChangeShapeType="1"/>
            </p:cNvSpPr>
            <p:nvPr/>
          </p:nvSpPr>
          <p:spPr bwMode="auto">
            <a:xfrm>
              <a:off x="6668412" y="5022850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5" name="Group 12"/>
            <p:cNvGrpSpPr>
              <a:grpSpLocks/>
            </p:cNvGrpSpPr>
            <p:nvPr/>
          </p:nvGrpSpPr>
          <p:grpSpPr bwMode="auto">
            <a:xfrm>
              <a:off x="7932380" y="5538591"/>
              <a:ext cx="817563" cy="587768"/>
              <a:chOff x="4617" y="3296"/>
              <a:chExt cx="515" cy="308"/>
            </a:xfrm>
          </p:grpSpPr>
          <p:sp>
            <p:nvSpPr>
              <p:cNvPr id="76" name="Line 14"/>
              <p:cNvSpPr>
                <a:spLocks noChangeShapeType="1"/>
              </p:cNvSpPr>
              <p:nvPr/>
            </p:nvSpPr>
            <p:spPr bwMode="auto">
              <a:xfrm flipH="1">
                <a:off x="4617" y="3604"/>
                <a:ext cx="13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" name="Line 15"/>
              <p:cNvSpPr>
                <a:spLocks noChangeShapeType="1"/>
              </p:cNvSpPr>
              <p:nvPr/>
            </p:nvSpPr>
            <p:spPr bwMode="auto">
              <a:xfrm flipH="1">
                <a:off x="5001" y="3296"/>
                <a:ext cx="0" cy="3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" name="Line 16"/>
              <p:cNvSpPr>
                <a:spLocks noChangeShapeType="1"/>
              </p:cNvSpPr>
              <p:nvPr/>
            </p:nvSpPr>
            <p:spPr bwMode="auto">
              <a:xfrm>
                <a:off x="5001" y="3601"/>
                <a:ext cx="13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" name="Line 13"/>
              <p:cNvSpPr>
                <a:spLocks noChangeShapeType="1"/>
              </p:cNvSpPr>
              <p:nvPr/>
            </p:nvSpPr>
            <p:spPr bwMode="auto">
              <a:xfrm>
                <a:off x="4748" y="3299"/>
                <a:ext cx="0" cy="3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0" name="Text Box 17"/>
            <p:cNvSpPr txBox="1">
              <a:spLocks noChangeArrowheads="1"/>
            </p:cNvSpPr>
            <p:nvPr/>
          </p:nvSpPr>
          <p:spPr bwMode="auto">
            <a:xfrm>
              <a:off x="6915977" y="5862583"/>
              <a:ext cx="1020288" cy="409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400" b="1">
                  <a:latin typeface="Times New Roman" pitchFamily="18" charset="0"/>
                </a:rPr>
                <a:t>Hill top</a:t>
              </a:r>
            </a:p>
          </p:txBody>
        </p:sp>
        <p:grpSp>
          <p:nvGrpSpPr>
            <p:cNvPr id="81" name="Group 27"/>
            <p:cNvGrpSpPr>
              <a:grpSpLocks/>
            </p:cNvGrpSpPr>
            <p:nvPr/>
          </p:nvGrpSpPr>
          <p:grpSpPr bwMode="auto">
            <a:xfrm>
              <a:off x="8173955" y="303213"/>
              <a:ext cx="1120592" cy="731838"/>
              <a:chOff x="4838" y="195"/>
              <a:chExt cx="621" cy="461"/>
            </a:xfrm>
          </p:grpSpPr>
          <p:sp>
            <p:nvSpPr>
              <p:cNvPr id="82" name="Text Box 28"/>
              <p:cNvSpPr txBox="1">
                <a:spLocks noChangeArrowheads="1"/>
              </p:cNvSpPr>
              <p:nvPr/>
            </p:nvSpPr>
            <p:spPr bwMode="auto">
              <a:xfrm>
                <a:off x="4838" y="195"/>
                <a:ext cx="289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ja-JP" sz="1600" b="1" dirty="0" smtClean="0">
                    <a:solidFill>
                      <a:schemeClr val="bg1"/>
                    </a:solidFill>
                  </a:rPr>
                  <a:t>LDA</a:t>
                </a:r>
                <a:endParaRPr lang="en-US" altLang="ja-JP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3" name="Text Box 29"/>
              <p:cNvSpPr txBox="1">
                <a:spLocks noChangeArrowheads="1"/>
              </p:cNvSpPr>
              <p:nvPr/>
            </p:nvSpPr>
            <p:spPr bwMode="auto">
              <a:xfrm>
                <a:off x="5142" y="195"/>
                <a:ext cx="317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ja-JP" sz="1600" b="1" dirty="0">
                    <a:solidFill>
                      <a:schemeClr val="bg1"/>
                    </a:solidFill>
                  </a:rPr>
                  <a:t>GGA</a:t>
                </a:r>
              </a:p>
            </p:txBody>
          </p:sp>
          <p:sp>
            <p:nvSpPr>
              <p:cNvPr id="84" name="Line 30"/>
              <p:cNvSpPr>
                <a:spLocks noChangeShapeType="1"/>
              </p:cNvSpPr>
              <p:nvPr/>
            </p:nvSpPr>
            <p:spPr bwMode="auto">
              <a:xfrm flipV="1">
                <a:off x="4992" y="464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arrow" w="med" len="med"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" name="Line 31"/>
              <p:cNvSpPr>
                <a:spLocks noChangeShapeType="1"/>
              </p:cNvSpPr>
              <p:nvPr/>
            </p:nvSpPr>
            <p:spPr bwMode="auto">
              <a:xfrm flipV="1">
                <a:off x="5304" y="464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arrow" w="med" len="med"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6" name="Text Box 18"/>
            <p:cNvSpPr txBox="1">
              <a:spLocks noChangeArrowheads="1"/>
            </p:cNvSpPr>
            <p:nvPr/>
          </p:nvSpPr>
          <p:spPr bwMode="auto">
            <a:xfrm>
              <a:off x="8736988" y="5575055"/>
              <a:ext cx="1189599" cy="696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ja-JP" sz="1400" b="1" dirty="0">
                  <a:latin typeface="Times New Roman" pitchFamily="18" charset="0"/>
                </a:rPr>
                <a:t>Valley bottom</a:t>
              </a:r>
            </a:p>
          </p:txBody>
        </p:sp>
        <p:sp>
          <p:nvSpPr>
            <p:cNvPr id="87" name="Text Box 47"/>
            <p:cNvSpPr txBox="1">
              <a:spLocks noChangeArrowheads="1"/>
            </p:cNvSpPr>
            <p:nvPr/>
          </p:nvSpPr>
          <p:spPr bwMode="auto">
            <a:xfrm>
              <a:off x="7980686" y="2838119"/>
              <a:ext cx="1810572" cy="409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400" i="1" dirty="0" smtClean="0"/>
                <a:t>Murakami+ (04</a:t>
              </a:r>
              <a:r>
                <a:rPr lang="en-US" altLang="ja-JP" sz="1400" i="1" dirty="0"/>
                <a:t>)</a:t>
              </a:r>
            </a:p>
          </p:txBody>
        </p:sp>
        <p:sp>
          <p:nvSpPr>
            <p:cNvPr id="88" name="Text Box 35"/>
            <p:cNvSpPr txBox="1">
              <a:spLocks noChangeArrowheads="1"/>
            </p:cNvSpPr>
            <p:nvPr/>
          </p:nvSpPr>
          <p:spPr bwMode="auto">
            <a:xfrm>
              <a:off x="5776327" y="495395"/>
              <a:ext cx="706415" cy="558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kumimoji="0" lang="en-US" altLang="ja-JP" sz="2400" b="1" dirty="0" smtClean="0"/>
                <a:t>LM</a:t>
              </a:r>
              <a:endParaRPr kumimoji="0" lang="en-US" altLang="ja-JP" sz="2400" b="1" dirty="0"/>
            </a:p>
          </p:txBody>
        </p:sp>
        <p:pic>
          <p:nvPicPr>
            <p:cNvPr id="90" name="Picture 5" descr="post-pv"/>
            <p:cNvPicPr>
              <a:picLocks noChangeAspect="1" noChangeArrowheads="1"/>
            </p:cNvPicPr>
            <p:nvPr/>
          </p:nvPicPr>
          <p:blipFill>
            <a:blip r:embed="rId4" cstate="print"/>
            <a:srcRect l="17662"/>
            <a:stretch>
              <a:fillRect/>
            </a:stretch>
          </p:blipFill>
          <p:spPr bwMode="auto">
            <a:xfrm>
              <a:off x="8354976" y="3370674"/>
              <a:ext cx="957068" cy="10410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1" name="Picture 10" descr="pv2"/>
            <p:cNvPicPr>
              <a:picLocks noChangeAspect="1" noChangeArrowheads="1"/>
            </p:cNvPicPr>
            <p:nvPr/>
          </p:nvPicPr>
          <p:blipFill>
            <a:blip r:embed="rId5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5434986" y="3378881"/>
              <a:ext cx="864121" cy="1023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6" name="正方形/長方形 45"/>
          <p:cNvSpPr/>
          <p:nvPr/>
        </p:nvSpPr>
        <p:spPr>
          <a:xfrm>
            <a:off x="-14444" y="-6014"/>
            <a:ext cx="9158444" cy="126004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67000">
                <a:srgbClr val="002776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8" name="Picture 2" descr="cmb_web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6708" y="3070225"/>
            <a:ext cx="6096000" cy="3781425"/>
          </a:xfrm>
          <a:prstGeom prst="rect">
            <a:avLst/>
          </a:prstGeom>
          <a:noFill/>
        </p:spPr>
      </p:pic>
      <p:sp>
        <p:nvSpPr>
          <p:cNvPr id="64" name="Text Box 18"/>
          <p:cNvSpPr txBox="1">
            <a:spLocks noChangeArrowheads="1"/>
          </p:cNvSpPr>
          <p:nvPr/>
        </p:nvSpPr>
        <p:spPr bwMode="auto">
          <a:xfrm>
            <a:off x="2678016" y="1844824"/>
            <a:ext cx="16779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3600" dirty="0" smtClean="0">
                <a:solidFill>
                  <a:srgbClr val="FF0066"/>
                </a:solidFill>
                <a:latin typeface="+mj-lt"/>
              </a:rPr>
              <a:t>D”</a:t>
            </a:r>
            <a:r>
              <a:rPr lang="ja-JP" altLang="en-US" sz="3600" dirty="0" smtClean="0">
                <a:solidFill>
                  <a:srgbClr val="FF0066"/>
                </a:solidFill>
                <a:latin typeface="+mj-lt"/>
              </a:rPr>
              <a:t> </a:t>
            </a:r>
            <a:r>
              <a:rPr lang="en-US" altLang="ja-JP" sz="3600" dirty="0">
                <a:solidFill>
                  <a:srgbClr val="FF0066"/>
                </a:solidFill>
                <a:latin typeface="+mj-lt"/>
              </a:rPr>
              <a:t>l</a:t>
            </a:r>
            <a:r>
              <a:rPr lang="en-US" altLang="ja-JP" sz="3600" dirty="0" smtClean="0">
                <a:solidFill>
                  <a:srgbClr val="FF0066"/>
                </a:solidFill>
                <a:latin typeface="+mj-lt"/>
              </a:rPr>
              <a:t>ayer</a:t>
            </a:r>
            <a:endParaRPr lang="en-US" altLang="ja-JP" sz="3600" dirty="0">
              <a:solidFill>
                <a:srgbClr val="FF0066"/>
              </a:solidFill>
              <a:latin typeface="+mj-lt"/>
            </a:endParaRPr>
          </a:p>
        </p:txBody>
      </p:sp>
      <p:sp>
        <p:nvSpPr>
          <p:cNvPr id="65" name="Line 41"/>
          <p:cNvSpPr>
            <a:spLocks noChangeShapeType="1"/>
          </p:cNvSpPr>
          <p:nvPr/>
        </p:nvSpPr>
        <p:spPr bwMode="auto">
          <a:xfrm flipH="1">
            <a:off x="1636333" y="2454274"/>
            <a:ext cx="1374795" cy="2617799"/>
          </a:xfrm>
          <a:prstGeom prst="line">
            <a:avLst/>
          </a:prstGeom>
          <a:noFill/>
          <a:ln w="76200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93" name="正方形/長方形 92"/>
          <p:cNvSpPr/>
          <p:nvPr/>
        </p:nvSpPr>
        <p:spPr>
          <a:xfrm>
            <a:off x="251520" y="323945"/>
            <a:ext cx="65008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Phase diagram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7335135" y="6577607"/>
            <a:ext cx="18453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Tsuchiya+ (04) EPSL</a:t>
            </a:r>
            <a:endParaRPr lang="en-US" altLang="ja-JP" sz="1400" b="1" i="1" dirty="0">
              <a:solidFill>
                <a:schemeClr val="tx1">
                  <a:lumMod val="75000"/>
                  <a:lumOff val="25000"/>
                </a:schemeClr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31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正方形/長方形 24"/>
          <p:cNvSpPr/>
          <p:nvPr/>
        </p:nvSpPr>
        <p:spPr>
          <a:xfrm>
            <a:off x="-14444" y="-6014"/>
            <a:ext cx="9158444" cy="126004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67000">
                <a:srgbClr val="002776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979" name="Rectangle 3"/>
          <p:cNvSpPr>
            <a:spLocks noChangeArrowheads="1"/>
          </p:cNvSpPr>
          <p:nvPr/>
        </p:nvSpPr>
        <p:spPr bwMode="auto">
          <a:xfrm>
            <a:off x="433358" y="1997224"/>
            <a:ext cx="1219200" cy="16002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26980" name="Rectangle 4"/>
          <p:cNvSpPr>
            <a:spLocks noChangeArrowheads="1"/>
          </p:cNvSpPr>
          <p:nvPr/>
        </p:nvSpPr>
        <p:spPr bwMode="auto">
          <a:xfrm>
            <a:off x="2722110" y="1844824"/>
            <a:ext cx="990600" cy="20574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26981" name="Oval 5"/>
          <p:cNvSpPr>
            <a:spLocks noChangeArrowheads="1"/>
          </p:cNvSpPr>
          <p:nvPr/>
        </p:nvSpPr>
        <p:spPr bwMode="auto">
          <a:xfrm>
            <a:off x="683568" y="2378224"/>
            <a:ext cx="152400" cy="15240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26982" name="Oval 6"/>
          <p:cNvSpPr>
            <a:spLocks noChangeArrowheads="1"/>
          </p:cNvSpPr>
          <p:nvPr/>
        </p:nvSpPr>
        <p:spPr bwMode="auto">
          <a:xfrm>
            <a:off x="1251248" y="3064024"/>
            <a:ext cx="152400" cy="15240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26983" name="Oval 7"/>
          <p:cNvSpPr>
            <a:spLocks noChangeArrowheads="1"/>
          </p:cNvSpPr>
          <p:nvPr/>
        </p:nvSpPr>
        <p:spPr bwMode="auto">
          <a:xfrm>
            <a:off x="2949966" y="2268488"/>
            <a:ext cx="152400" cy="15240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26984" name="Oval 8"/>
          <p:cNvSpPr>
            <a:spLocks noChangeArrowheads="1"/>
          </p:cNvSpPr>
          <p:nvPr/>
        </p:nvSpPr>
        <p:spPr bwMode="auto">
          <a:xfrm>
            <a:off x="3301622" y="3356992"/>
            <a:ext cx="152400" cy="15240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26985" name="Line 9"/>
          <p:cNvSpPr>
            <a:spLocks noChangeShapeType="1"/>
          </p:cNvSpPr>
          <p:nvPr/>
        </p:nvSpPr>
        <p:spPr bwMode="auto">
          <a:xfrm rot="5400000">
            <a:off x="4017510" y="2683024"/>
            <a:ext cx="0" cy="45720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987" name="Text Box 11"/>
          <p:cNvSpPr txBox="1">
            <a:spLocks noChangeArrowheads="1"/>
          </p:cNvSpPr>
          <p:nvPr/>
        </p:nvSpPr>
        <p:spPr bwMode="auto">
          <a:xfrm>
            <a:off x="410104" y="3717032"/>
            <a:ext cx="12636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kumimoji="0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Equilibrium structure</a:t>
            </a:r>
            <a:endParaRPr kumimoji="0" lang="en-US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6988" name="Rectangle 12"/>
              <p:cNvSpPr>
                <a:spLocks noChangeArrowheads="1"/>
              </p:cNvSpPr>
              <p:nvPr/>
            </p:nvSpPr>
            <p:spPr bwMode="auto">
              <a:xfrm>
                <a:off x="1907704" y="2202014"/>
                <a:ext cx="64171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en-US" sz="2800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sym typeface="Symbol" pitchFamily="18" charset="2"/>
                        </a:rPr>
                        <m:t></m:t>
                      </m:r>
                      <m:r>
                        <a:rPr kumimoji="0" lang="en-US" altLang="en-US" sz="2800" i="1" baseline="-250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sym typeface="Symbol" pitchFamily="18" charset="2"/>
                        </a:rPr>
                        <m:t>𝑘𝑙</m:t>
                      </m:r>
                    </m:oMath>
                  </m:oMathPara>
                </a14:m>
                <a:endParaRPr kumimoji="0" lang="en-US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126988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07704" y="2202014"/>
                <a:ext cx="641714" cy="52322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6989" name="Rectangle 13"/>
          <p:cNvSpPr>
            <a:spLocks noChangeArrowheads="1"/>
          </p:cNvSpPr>
          <p:nvPr/>
        </p:nvSpPr>
        <p:spPr bwMode="auto">
          <a:xfrm>
            <a:off x="2412985" y="4005064"/>
            <a:ext cx="15572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kumimoji="0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Relaxation for strained cell</a:t>
            </a:r>
          </a:p>
        </p:txBody>
      </p:sp>
      <p:sp>
        <p:nvSpPr>
          <p:cNvPr id="24" name="Line 9"/>
          <p:cNvSpPr>
            <a:spLocks noChangeShapeType="1"/>
          </p:cNvSpPr>
          <p:nvPr/>
        </p:nvSpPr>
        <p:spPr bwMode="auto">
          <a:xfrm rot="16200000">
            <a:off x="2378094" y="2696344"/>
            <a:ext cx="0" cy="45720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251520" y="323945"/>
            <a:ext cx="34884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High-</a:t>
            </a:r>
            <a:r>
              <a:rPr lang="en-US" altLang="ja-JP" sz="3200" i="1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P</a:t>
            </a:r>
            <a:r>
              <a:rPr lang="en-US" altLang="ja-JP" sz="3200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,</a:t>
            </a:r>
            <a:r>
              <a:rPr lang="en-US" altLang="ja-JP" sz="3200" i="1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T</a:t>
            </a:r>
            <a:r>
              <a:rPr lang="en-US" altLang="ja-JP" sz="3200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 elasticity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正方形/長方形 2"/>
              <p:cNvSpPr/>
              <p:nvPr/>
            </p:nvSpPr>
            <p:spPr>
              <a:xfrm>
                <a:off x="5566582" y="1844824"/>
                <a:ext cx="2645531" cy="3916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altLang="ja-JP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ja-JP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altLang="ja-JP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ja-JP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altLang="ja-JP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ja-JP" altLang="en-US" i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𝑖𝑗𝑘𝑙</m:t>
                          </m:r>
                        </m:sub>
                      </m:sSub>
                      <m:r>
                        <a:rPr lang="en-US" altLang="ja-JP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ja-JP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altLang="ja-JP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ja-JP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altLang="ja-JP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𝑘𝑙</m:t>
                          </m:r>
                        </m:sub>
                      </m:sSub>
                    </m:oMath>
                  </m:oMathPara>
                </a14:m>
                <a:endParaRPr lang="ja-JP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正方形/長方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6582" y="1844824"/>
                <a:ext cx="2645531" cy="391646"/>
              </a:xfrm>
              <a:prstGeom prst="rect">
                <a:avLst/>
              </a:prstGeom>
              <a:blipFill rotWithShape="0">
                <a:blip r:embed="rId4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テキスト ボックス 3"/>
          <p:cNvSpPr txBox="1"/>
          <p:nvPr/>
        </p:nvSpPr>
        <p:spPr>
          <a:xfrm>
            <a:off x="4644008" y="1340768"/>
            <a:ext cx="32576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000066"/>
                </a:solidFill>
                <a:latin typeface="+mj-lt"/>
                <a:ea typeface="メイリオ" panose="020B0604030504040204" pitchFamily="50" charset="-128"/>
              </a:rPr>
              <a:t>Method-1: stress-strain</a:t>
            </a: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(MD)</a:t>
            </a:r>
            <a:endParaRPr kumimoji="1" lang="en-US" altLang="ja-JP" sz="2000" b="1" dirty="0" smtClean="0">
              <a:solidFill>
                <a:srgbClr val="000066"/>
              </a:solidFill>
              <a:latin typeface="+mj-lt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644008" y="2420888"/>
            <a:ext cx="33918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000066"/>
                </a:solidFill>
                <a:latin typeface="+mj-lt"/>
                <a:ea typeface="メイリオ" panose="020B0604030504040204" pitchFamily="50" charset="-128"/>
              </a:rPr>
              <a:t>Method-2: energy-strain</a:t>
            </a:r>
            <a:r>
              <a:rPr lang="en-US" altLang="ja-JP" sz="2000" b="1" dirty="0">
                <a:solidFill>
                  <a:srgbClr val="000066"/>
                </a:solidFill>
                <a:latin typeface="+mj-lt"/>
                <a:ea typeface="メイリオ" panose="020B0604030504040204" pitchFamily="50" charset="-128"/>
              </a:rPr>
              <a:t> </a:t>
            </a:r>
            <a:r>
              <a:rPr kumimoji="1"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(LD)</a:t>
            </a:r>
            <a:endParaRPr kumimoji="1" lang="ja-JP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正方形/長方形 4"/>
              <p:cNvSpPr/>
              <p:nvPr/>
            </p:nvSpPr>
            <p:spPr>
              <a:xfrm>
                <a:off x="5494299" y="2852936"/>
                <a:ext cx="2966133" cy="7623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ja-JP" altLang="en-US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  <m:sup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  <m:d>
                        <m:dPr>
                          <m:ctrlP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ja-JP" altLang="en-US" i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ja-JP" altLang="en-US" i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ja-JP" altLang="en-US" i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sSub>
                        <m:sSubPr>
                          <m:ctrlP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ja-JP" altLang="en-US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ja-JP" altLang="en-US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ja-JP" altLang="en-US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ja-JP" altLang="en-US" i="0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p>
                                      <m:r>
                                        <a:rPr lang="ja-JP" altLang="en-US" i="0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ja-JP" altLang="en-US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  <m:d>
                                    <m:dPr>
                                      <m:ctrlPr>
                                        <a:rPr lang="ja-JP" altLang="en-US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ja-JP" altLang="en-US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  <m:r>
                                        <a:rPr lang="ja-JP" altLang="en-US" i="0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ja-JP" altLang="en-US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ja-JP" altLang="en-US" i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ja-JP" altLang="en-US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ja-JP" altLang="en-US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ja-JP" altLang="en-US" i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ja-JP" altLang="en-US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ja-JP" altLang="en-US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ja-JP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正方形/長方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4299" y="2852936"/>
                <a:ext cx="2966133" cy="76238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正方形/長方形 5"/>
              <p:cNvSpPr/>
              <p:nvPr/>
            </p:nvSpPr>
            <p:spPr>
              <a:xfrm>
                <a:off x="5314379" y="4293096"/>
                <a:ext cx="3135730" cy="6731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ja-JP" altLang="en-US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  <m:sup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p>
                      </m:sSubSup>
                      <m:d>
                        <m:dPr>
                          <m:ctrlP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ja-JP" altLang="en-US" i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ja-JP" altLang="en-US" i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  <m:sup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  <m:d>
                        <m:dPr>
                          <m:ctrlP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ja-JP" altLang="en-US" i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ja-JP" altLang="en-US" i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𝑉𝑇</m:t>
                          </m:r>
                          <m:sSub>
                            <m:sSubPr>
                              <m:ctrlPr>
                                <a:rPr lang="ja-JP" altLang="en-US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ja-JP" altLang="en-US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ja-JP" altLang="en-US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ja-JP" altLang="en-US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ja-JP" altLang="en-US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ja-JP" altLang="en-US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ja-JP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正方形/長方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4379" y="4293096"/>
                <a:ext cx="3135730" cy="67319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テキスト ボックス 28"/>
          <p:cNvSpPr txBox="1"/>
          <p:nvPr/>
        </p:nvSpPr>
        <p:spPr>
          <a:xfrm>
            <a:off x="4644008" y="3861048"/>
            <a:ext cx="3605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002060"/>
                </a:solidFill>
              </a:rPr>
              <a:t>Isothermal-adiabatic conversion</a:t>
            </a:r>
            <a:endParaRPr kumimoji="1" lang="ja-JP" altLang="en-US" sz="20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正方形/長方形 6"/>
              <p:cNvSpPr/>
              <p:nvPr/>
            </p:nvSpPr>
            <p:spPr>
              <a:xfrm>
                <a:off x="5580112" y="5085184"/>
                <a:ext cx="2515752" cy="7507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ja-JP" altLang="en-US" i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ja-JP" altLang="en-US" i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ja-JP" altLang="en-US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ja-JP" altLang="en-US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ja-JP" altLang="en-US" i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ja-JP" altLang="en-US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  <m:d>
                                    <m:dPr>
                                      <m:ctrlPr>
                                        <a:rPr lang="ja-JP" altLang="en-US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ja-JP" altLang="en-US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  <m:r>
                                        <a:rPr lang="ja-JP" altLang="en-US" i="0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ja-JP" altLang="en-US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ja-JP" altLang="en-US" i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ja-JP" altLang="en-US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ja-JP" altLang="en-US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ja-JP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正方形/長方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5085184"/>
                <a:ext cx="2515752" cy="75078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正方形/長方形 7"/>
              <p:cNvSpPr/>
              <p:nvPr/>
            </p:nvSpPr>
            <p:spPr>
              <a:xfrm>
                <a:off x="287813" y="5517232"/>
                <a:ext cx="4140171" cy="9421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ja-JP" altLang="en-US" i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ja-JP" altLang="en-US" i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ja-JP" altLang="en-US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ja-JP" altLang="en-US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ja-JP" altLang="en-US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sub>
                              </m:sSub>
                              <m:r>
                                <a:rPr lang="ja-JP" altLang="en-US" i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type m:val="lin"/>
                                  <m:ctrlPr>
                                    <a:rPr lang="ja-JP" altLang="en-US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ja-JP" altLang="en-US" i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ja-JP" altLang="en-US" i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ja-JP" altLang="en-US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num>
                            <m:den>
                              <m:r>
                                <a:rPr lang="ja-JP" altLang="en-US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den>
                          </m:f>
                        </m:e>
                      </m:rad>
                      <m:r>
                        <a:rPr lang="ja-JP" altLang="en-US" i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ja-JP" altLang="en-US" i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ja-JP" altLang="en-US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ja-JP" altLang="en-US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num>
                            <m:den>
                              <m:r>
                                <a:rPr lang="ja-JP" altLang="en-US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den>
                          </m:f>
                        </m:e>
                      </m:rad>
                      <m:r>
                        <a:rPr lang="ja-JP" altLang="en-US" i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ja-JP" altLang="en-US" i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Φ</m:t>
                          </m:r>
                        </m:sub>
                      </m:sSub>
                      <m:r>
                        <a:rPr lang="ja-JP" altLang="en-US" i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ja-JP" altLang="en-US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ja-JP" altLang="en-US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ja-JP" altLang="en-US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ja-JP" altLang="en-US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ja-JP" altLang="en-US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ja-JP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正方形/長方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813" y="5517232"/>
                <a:ext cx="4140171" cy="94218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正方形/長方形 8"/>
              <p:cNvSpPr/>
              <p:nvPr/>
            </p:nvSpPr>
            <p:spPr>
              <a:xfrm>
                <a:off x="5157287" y="6285794"/>
                <a:ext cx="3892219" cy="4555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ja-JP" altLang="en-US" sz="200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ja-JP" altLang="en-US" sz="20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ja-JP" altLang="en-US" sz="20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  <m:sup>
                          <m:r>
                            <a:rPr lang="ja-JP" altLang="en-US" sz="20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p>
                      </m:sSubSup>
                      <m:d>
                        <m:dPr>
                          <m:ctrlPr>
                            <a:rPr lang="ja-JP" altLang="en-US" sz="20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20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ja-JP" altLang="en-US" sz="200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ja-JP" altLang="en-US" sz="20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ja-JP" altLang="en-US" sz="2000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ja-JP" sz="200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altLang="ja-JP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altLang="ja-JP" sz="20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&amp; </m:t>
                      </m:r>
                      <m:r>
                        <a:rPr lang="en-US" altLang="ja-JP" sz="200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altLang="ja-JP" sz="20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altLang="ja-JP" sz="2000" b="0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Hill</m:t>
                      </m:r>
                      <m:r>
                        <a:rPr lang="en-US" altLang="ja-JP" sz="2000" b="0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ja-JP" sz="2000" b="0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average</m:t>
                      </m:r>
                      <m:r>
                        <a:rPr lang="en-US" altLang="ja-JP" sz="20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ja-JP" altLang="en-US" sz="2000" i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正方形/長方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7287" y="6285794"/>
                <a:ext cx="3892219" cy="455574"/>
              </a:xfrm>
              <a:prstGeom prst="rect">
                <a:avLst/>
              </a:prstGeom>
              <a:blipFill rotWithShape="0">
                <a:blip r:embed="rId9"/>
                <a:stretch>
                  <a:fillRect b="-9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テキスト ボックス 25"/>
          <p:cNvSpPr txBox="1"/>
          <p:nvPr/>
        </p:nvSpPr>
        <p:spPr>
          <a:xfrm>
            <a:off x="4644008" y="5837202"/>
            <a:ext cx="26144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002060"/>
                </a:solidFill>
              </a:rPr>
              <a:t>Polycrystalline average</a:t>
            </a:r>
            <a:endParaRPr kumimoji="1" lang="ja-JP" altLang="en-US" sz="2000" b="1" dirty="0">
              <a:solidFill>
                <a:srgbClr val="00206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51520" y="5013176"/>
            <a:ext cx="23619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002060"/>
                </a:solidFill>
              </a:rPr>
              <a:t>Elastic wave velocity</a:t>
            </a:r>
            <a:endParaRPr kumimoji="1" lang="ja-JP" altLang="en-US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35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/>
        </p:nvSpPr>
        <p:spPr>
          <a:xfrm>
            <a:off x="-14444" y="-6014"/>
            <a:ext cx="9158444" cy="126004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67000">
                <a:srgbClr val="002776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251520" y="323945"/>
            <a:ext cx="799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Elastic wave velocity (</a:t>
            </a:r>
            <a:r>
              <a:rPr lang="en-US" altLang="ja-JP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MgSiO</a:t>
            </a:r>
            <a:r>
              <a:rPr lang="en-US" altLang="ja-JP" sz="3200" baseline="-25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ja-JP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bridgmanite</a:t>
            </a:r>
            <a:r>
              <a:rPr lang="en-US" altLang="ja-JP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ja-JP" sz="2800" dirty="0" smtClean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0523" y="1232281"/>
            <a:ext cx="5675938" cy="5555052"/>
          </a:xfrm>
          <a:prstGeom prst="rect">
            <a:avLst/>
          </a:prstGeom>
        </p:spPr>
      </p:pic>
      <p:pic>
        <p:nvPicPr>
          <p:cNvPr id="6" name="Picture 5" descr="e6_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085184"/>
            <a:ext cx="1375029" cy="1581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1520316"/>
            <a:ext cx="3258659" cy="3348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56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正方形/長方形 46"/>
          <p:cNvSpPr/>
          <p:nvPr/>
        </p:nvSpPr>
        <p:spPr>
          <a:xfrm>
            <a:off x="-14444" y="-6014"/>
            <a:ext cx="9158444" cy="126004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67000">
                <a:srgbClr val="002776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51520" y="323945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Representative lithology for the lower mantle</a:t>
            </a:r>
            <a:endParaRPr lang="ja-JP" altLang="ja-JP" sz="3200" dirty="0">
              <a:solidFill>
                <a:schemeClr val="bg1"/>
              </a:solidFill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049" name="テキスト ボックス 2048"/>
          <p:cNvSpPr txBox="1"/>
          <p:nvPr/>
        </p:nvSpPr>
        <p:spPr>
          <a:xfrm>
            <a:off x="107503" y="5877272"/>
            <a:ext cx="2872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Along an adiabatic </a:t>
            </a:r>
            <a:r>
              <a:rPr lang="en-US" altLang="ja-JP" i="1" dirty="0" smtClean="0"/>
              <a:t>T</a:t>
            </a:r>
            <a:r>
              <a:rPr lang="en-US" altLang="ja-JP" dirty="0" smtClean="0"/>
              <a:t> profile with </a:t>
            </a:r>
            <a:r>
              <a:rPr lang="en-US" altLang="ja-JP" i="1" dirty="0" smtClean="0"/>
              <a:t>T</a:t>
            </a:r>
            <a:r>
              <a:rPr lang="en-US" altLang="ja-JP" i="1" baseline="-25000" dirty="0" smtClean="0"/>
              <a:t>P</a:t>
            </a:r>
            <a:r>
              <a:rPr lang="en-US" altLang="ja-JP" dirty="0" smtClean="0"/>
              <a:t> =1600 K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87824" y="5877272"/>
            <a:ext cx="21164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</a:rPr>
              <a:t>Blue: Fe</a:t>
            </a:r>
            <a:r>
              <a:rPr kumimoji="1" lang="en-US" altLang="ja-JP" baseline="30000" dirty="0" smtClean="0">
                <a:solidFill>
                  <a:srgbClr val="0000FF"/>
                </a:solidFill>
              </a:rPr>
              <a:t>2+</a:t>
            </a:r>
            <a:r>
              <a:rPr kumimoji="1" lang="en-US" altLang="ja-JP" dirty="0" smtClean="0">
                <a:solidFill>
                  <a:srgbClr val="0000FF"/>
                </a:solidFill>
              </a:rPr>
              <a:t>-bearing</a:t>
            </a:r>
          </a:p>
          <a:p>
            <a:r>
              <a:rPr lang="en-US" altLang="ja-JP" dirty="0" smtClean="0">
                <a:solidFill>
                  <a:srgbClr val="00B050"/>
                </a:solidFill>
              </a:rPr>
              <a:t>Green</a:t>
            </a:r>
            <a:r>
              <a:rPr kumimoji="1" lang="ja-JP" altLang="en-US" dirty="0" smtClean="0">
                <a:solidFill>
                  <a:srgbClr val="00B050"/>
                </a:solidFill>
              </a:rPr>
              <a:t>：</a:t>
            </a:r>
            <a:r>
              <a:rPr lang="en-US" altLang="ja-JP" dirty="0" smtClean="0">
                <a:solidFill>
                  <a:srgbClr val="00B050"/>
                </a:solidFill>
              </a:rPr>
              <a:t>Fe</a:t>
            </a:r>
            <a:r>
              <a:rPr lang="en-US" altLang="ja-JP" baseline="30000" dirty="0" smtClean="0">
                <a:solidFill>
                  <a:srgbClr val="00B050"/>
                </a:solidFill>
              </a:rPr>
              <a:t>3+</a:t>
            </a:r>
            <a:r>
              <a:rPr lang="en-US" altLang="ja-JP" dirty="0" smtClean="0">
                <a:solidFill>
                  <a:srgbClr val="00B050"/>
                </a:solidFill>
              </a:rPr>
              <a:t>-bearing</a:t>
            </a:r>
            <a:endParaRPr kumimoji="1" lang="en-US" altLang="ja-JP" dirty="0" smtClean="0">
              <a:solidFill>
                <a:srgbClr val="00B050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Red</a:t>
            </a:r>
            <a:r>
              <a:rPr lang="ja-JP" altLang="en-US" dirty="0" smtClean="0">
                <a:solidFill>
                  <a:srgbClr val="FF0000"/>
                </a:solidFill>
              </a:rPr>
              <a:t>：</a:t>
            </a:r>
            <a:r>
              <a:rPr lang="en-US" altLang="ja-JP" dirty="0" smtClean="0">
                <a:solidFill>
                  <a:srgbClr val="FF0000"/>
                </a:solidFill>
              </a:rPr>
              <a:t>Fe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3+</a:t>
            </a:r>
            <a:r>
              <a:rPr lang="en-US" altLang="ja-JP" dirty="0" smtClean="0">
                <a:solidFill>
                  <a:srgbClr val="FF0000"/>
                </a:solidFill>
              </a:rPr>
              <a:t>+Al-bearing</a:t>
            </a:r>
            <a:endParaRPr lang="en-US" altLang="ja-JP" dirty="0">
              <a:solidFill>
                <a:srgbClr val="FF0000"/>
              </a:solidFill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143847" y="1484784"/>
            <a:ext cx="3060001" cy="3547578"/>
            <a:chOff x="35496" y="2220955"/>
            <a:chExt cx="2781819" cy="3225070"/>
          </a:xfrm>
        </p:grpSpPr>
        <p:grpSp>
          <p:nvGrpSpPr>
            <p:cNvPr id="2048" name="グループ化 2047"/>
            <p:cNvGrpSpPr>
              <a:grpSpLocks noChangeAspect="1"/>
            </p:cNvGrpSpPr>
            <p:nvPr/>
          </p:nvGrpSpPr>
          <p:grpSpPr>
            <a:xfrm>
              <a:off x="35496" y="2220955"/>
              <a:ext cx="2781819" cy="3225070"/>
              <a:chOff x="234365" y="1074357"/>
              <a:chExt cx="2726100" cy="3160468"/>
            </a:xfrm>
          </p:grpSpPr>
          <p:pic>
            <p:nvPicPr>
              <p:cNvPr id="30" name="図 29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" t="-2" r="69275" b="48528"/>
              <a:stretch/>
            </p:blipFill>
            <p:spPr>
              <a:xfrm>
                <a:off x="234365" y="1198569"/>
                <a:ext cx="2726100" cy="3036256"/>
              </a:xfrm>
              <a:prstGeom prst="rect">
                <a:avLst/>
              </a:prstGeom>
            </p:spPr>
          </p:pic>
          <p:sp>
            <p:nvSpPr>
              <p:cNvPr id="31" name="テキスト ボックス 30"/>
              <p:cNvSpPr txBox="1"/>
              <p:nvPr/>
            </p:nvSpPr>
            <p:spPr>
              <a:xfrm>
                <a:off x="1199166" y="1074357"/>
                <a:ext cx="1055642" cy="3290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Chondrite</a:t>
                </a:r>
                <a:endParaRPr kumimoji="1" lang="ja-JP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1180196" y="3714808"/>
              <a:ext cx="1505528" cy="488663"/>
              <a:chOff x="1355636" y="2797241"/>
              <a:chExt cx="1505528" cy="488663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1786068" y="2797241"/>
                <a:ext cx="1075096" cy="2593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>
                <a:off x="1398164" y="2906676"/>
                <a:ext cx="1430954" cy="2143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/>
              <p:cNvSpPr/>
              <p:nvPr/>
            </p:nvSpPr>
            <p:spPr>
              <a:xfrm>
                <a:off x="1355636" y="3050128"/>
                <a:ext cx="1433520" cy="2357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2" name="グループ化 31"/>
          <p:cNvGrpSpPr>
            <a:grpSpLocks noChangeAspect="1"/>
          </p:cNvGrpSpPr>
          <p:nvPr/>
        </p:nvGrpSpPr>
        <p:grpSpPr>
          <a:xfrm>
            <a:off x="3220764" y="1484784"/>
            <a:ext cx="3223444" cy="3547578"/>
            <a:chOff x="3297776" y="2220955"/>
            <a:chExt cx="2930408" cy="3225070"/>
          </a:xfrm>
        </p:grpSpPr>
        <p:grpSp>
          <p:nvGrpSpPr>
            <p:cNvPr id="33" name="グループ化 32"/>
            <p:cNvGrpSpPr/>
            <p:nvPr/>
          </p:nvGrpSpPr>
          <p:grpSpPr>
            <a:xfrm>
              <a:off x="3297776" y="2220955"/>
              <a:ext cx="2618186" cy="3225070"/>
              <a:chOff x="3297776" y="2220955"/>
              <a:chExt cx="2618186" cy="3225070"/>
            </a:xfrm>
          </p:grpSpPr>
          <p:grpSp>
            <p:nvGrpSpPr>
              <p:cNvPr id="38" name="グループ化 37"/>
              <p:cNvGrpSpPr>
                <a:grpSpLocks noChangeAspect="1"/>
              </p:cNvGrpSpPr>
              <p:nvPr/>
            </p:nvGrpSpPr>
            <p:grpSpPr>
              <a:xfrm>
                <a:off x="3297776" y="2220955"/>
                <a:ext cx="2618186" cy="3225070"/>
                <a:chOff x="3431289" y="1074357"/>
                <a:chExt cx="2565745" cy="3160468"/>
              </a:xfrm>
            </p:grpSpPr>
            <p:pic>
              <p:nvPicPr>
                <p:cNvPr id="55" name="図 54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5984" t="-2" r="35103" b="48528"/>
                <a:stretch/>
              </p:blipFill>
              <p:spPr>
                <a:xfrm>
                  <a:off x="3431289" y="1198569"/>
                  <a:ext cx="2565745" cy="3036256"/>
                </a:xfrm>
                <a:prstGeom prst="rect">
                  <a:avLst/>
                </a:prstGeom>
              </p:spPr>
            </p:pic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4314329" y="1074357"/>
                  <a:ext cx="918547" cy="32903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b="1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Pyrolite</a:t>
                  </a:r>
                  <a:endParaRPr kumimoji="1" lang="ja-JP" altLang="en-US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40" name="グループ化 39"/>
              <p:cNvGrpSpPr/>
              <p:nvPr/>
            </p:nvGrpSpPr>
            <p:grpSpPr>
              <a:xfrm>
                <a:off x="4344149" y="3719249"/>
                <a:ext cx="1430954" cy="501839"/>
                <a:chOff x="1324055" y="2746089"/>
                <a:chExt cx="1430954" cy="501839"/>
              </a:xfrm>
            </p:grpSpPr>
            <p:sp>
              <p:nvSpPr>
                <p:cNvPr id="45" name="正方形/長方形 44"/>
                <p:cNvSpPr/>
                <p:nvPr/>
              </p:nvSpPr>
              <p:spPr>
                <a:xfrm>
                  <a:off x="1854006" y="2746089"/>
                  <a:ext cx="888509" cy="19485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正方形/長方形 49"/>
                <p:cNvSpPr/>
                <p:nvPr/>
              </p:nvSpPr>
              <p:spPr>
                <a:xfrm>
                  <a:off x="1431161" y="2916419"/>
                  <a:ext cx="1300867" cy="19485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正方形/長方形 50"/>
                <p:cNvSpPr/>
                <p:nvPr/>
              </p:nvSpPr>
              <p:spPr>
                <a:xfrm>
                  <a:off x="1324055" y="3086890"/>
                  <a:ext cx="1430954" cy="1610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7" name="正方形/長方形 36"/>
            <p:cNvSpPr/>
            <p:nvPr/>
          </p:nvSpPr>
          <p:spPr>
            <a:xfrm>
              <a:off x="6012160" y="2348880"/>
              <a:ext cx="216024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" name="グループ化 59"/>
          <p:cNvGrpSpPr/>
          <p:nvPr/>
        </p:nvGrpSpPr>
        <p:grpSpPr>
          <a:xfrm>
            <a:off x="6122326" y="1484784"/>
            <a:ext cx="2915999" cy="3547578"/>
            <a:chOff x="6374158" y="2220955"/>
            <a:chExt cx="2650911" cy="3225070"/>
          </a:xfrm>
        </p:grpSpPr>
        <p:grpSp>
          <p:nvGrpSpPr>
            <p:cNvPr id="63" name="グループ化 62"/>
            <p:cNvGrpSpPr>
              <a:grpSpLocks noChangeAspect="1"/>
            </p:cNvGrpSpPr>
            <p:nvPr/>
          </p:nvGrpSpPr>
          <p:grpSpPr>
            <a:xfrm>
              <a:off x="6374158" y="2220955"/>
              <a:ext cx="2650911" cy="3225070"/>
              <a:chOff x="6446054" y="1074357"/>
              <a:chExt cx="2597815" cy="3160468"/>
            </a:xfrm>
          </p:grpSpPr>
          <p:pic>
            <p:nvPicPr>
              <p:cNvPr id="76" name="図 75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909" t="-2" r="813" b="48528"/>
              <a:stretch/>
            </p:blipFill>
            <p:spPr>
              <a:xfrm>
                <a:off x="6446054" y="1198569"/>
                <a:ext cx="2597815" cy="3036256"/>
              </a:xfrm>
              <a:prstGeom prst="rect">
                <a:avLst/>
              </a:prstGeom>
            </p:spPr>
          </p:pic>
          <p:sp>
            <p:nvSpPr>
              <p:cNvPr id="79" name="テキスト ボックス 78"/>
              <p:cNvSpPr txBox="1"/>
              <p:nvPr/>
            </p:nvSpPr>
            <p:spPr>
              <a:xfrm>
                <a:off x="7374321" y="1074357"/>
                <a:ext cx="792875" cy="3290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Olivine</a:t>
                </a:r>
                <a:endParaRPr kumimoji="1" lang="ja-JP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6" name="グループ化 65"/>
            <p:cNvGrpSpPr/>
            <p:nvPr/>
          </p:nvGrpSpPr>
          <p:grpSpPr>
            <a:xfrm>
              <a:off x="7414459" y="3700123"/>
              <a:ext cx="1430954" cy="520965"/>
              <a:chOff x="1306986" y="2717998"/>
              <a:chExt cx="1430954" cy="520965"/>
            </a:xfrm>
          </p:grpSpPr>
          <p:sp>
            <p:nvSpPr>
              <p:cNvPr id="67" name="正方形/長方形 66"/>
              <p:cNvSpPr/>
              <p:nvPr/>
            </p:nvSpPr>
            <p:spPr>
              <a:xfrm>
                <a:off x="1762826" y="2717998"/>
                <a:ext cx="936000" cy="19485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1344846" y="2880407"/>
                <a:ext cx="1332000" cy="2143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1306986" y="3077925"/>
                <a:ext cx="1430954" cy="1610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4" name="テキスト ボックス 33"/>
          <p:cNvSpPr txBox="1"/>
          <p:nvPr/>
        </p:nvSpPr>
        <p:spPr>
          <a:xfrm>
            <a:off x="540767" y="5301208"/>
            <a:ext cx="8135689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 dirty="0" err="1" smtClean="0">
                <a:solidFill>
                  <a:srgbClr val="FF0000"/>
                </a:solidFill>
              </a:rPr>
              <a:t>Pyrolite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 model agrees best with PREM in the whole LM </a:t>
            </a:r>
            <a:r>
              <a:rPr kumimoji="1" lang="en-US" altLang="ja-JP" sz="2400" b="1" i="1" dirty="0" smtClean="0">
                <a:solidFill>
                  <a:srgbClr val="FF0000"/>
                </a:solidFill>
              </a:rPr>
              <a:t>P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 range</a:t>
            </a:r>
            <a:endParaRPr kumimoji="1" lang="ja-JP" altLang="en-US" sz="2400" b="1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220072" y="5877272"/>
            <a:ext cx="39388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Wang, Tsuchiya &amp; </a:t>
            </a:r>
            <a:r>
              <a:rPr kumimoji="1" lang="en-US" altLang="ja-JP" sz="16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Hase</a:t>
            </a:r>
            <a:r>
              <a:rPr lang="en-US" altLang="ja-JP" sz="16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en-US" altLang="ja-JP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(15) Nature Geo</a:t>
            </a:r>
            <a:endParaRPr kumimoji="1" lang="en-US" altLang="ja-JP" sz="16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90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-14444" y="-6014"/>
            <a:ext cx="9158444" cy="126004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67000">
                <a:srgbClr val="002776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251520" y="323945"/>
            <a:ext cx="63097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Liquid iron alloys in the outer core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513557" y="5949280"/>
            <a:ext cx="20104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Pozzo</a:t>
            </a:r>
            <a:r>
              <a:rPr lang="en-US" altLang="ja-JP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+ (13) PRB</a:t>
            </a:r>
            <a:endParaRPr kumimoji="1" lang="en-US" altLang="ja-JP" sz="16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Book Antiqua" panose="02040602050305030304" pitchFamily="18" charset="0"/>
            </a:endParaRPr>
          </a:p>
          <a:p>
            <a:r>
              <a:rPr kumimoji="1" lang="en-US" altLang="ja-JP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Ichikawa+ (14) JGR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955" y="2188526"/>
            <a:ext cx="4124029" cy="2527326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1752" y="2123564"/>
            <a:ext cx="4114744" cy="2592288"/>
          </a:xfrm>
          <a:prstGeom prst="rect">
            <a:avLst/>
          </a:prstGeom>
        </p:spPr>
      </p:pic>
      <p:sp>
        <p:nvSpPr>
          <p:cNvPr id="29" name="テキスト ボックス 28"/>
          <p:cNvSpPr txBox="1"/>
          <p:nvPr/>
        </p:nvSpPr>
        <p:spPr>
          <a:xfrm>
            <a:off x="2267744" y="3347700"/>
            <a:ext cx="1022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PREM</a:t>
            </a:r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763688" y="2339588"/>
            <a:ext cx="14911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 smtClean="0">
                <a:solidFill>
                  <a:srgbClr val="FF0000"/>
                </a:solidFill>
              </a:rPr>
              <a:t>T</a:t>
            </a:r>
            <a:r>
              <a:rPr kumimoji="1" lang="en-US" altLang="ja-JP" sz="2000" baseline="-25000" dirty="0" smtClean="0">
                <a:solidFill>
                  <a:srgbClr val="FF0000"/>
                </a:solidFill>
              </a:rPr>
              <a:t>ICB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 = 5000 K</a:t>
            </a:r>
            <a:endParaRPr lang="en-US" altLang="ja-JP" sz="2000" dirty="0" smtClean="0">
              <a:solidFill>
                <a:srgbClr val="660066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020272" y="2670011"/>
            <a:ext cx="1022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PREM</a:t>
            </a:r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 rot="16200000">
            <a:off x="-658844" y="3105937"/>
            <a:ext cx="1583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Density</a:t>
            </a:r>
            <a:r>
              <a:rPr kumimoji="1" lang="en-US" altLang="ja-JP" sz="16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(</a:t>
            </a:r>
            <a:r>
              <a:rPr lang="en-US" altLang="ja-JP" sz="16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g/cm</a:t>
            </a:r>
            <a:r>
              <a:rPr lang="en-US" altLang="ja-JP" sz="1600" b="1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</a:t>
            </a:r>
            <a:r>
              <a:rPr kumimoji="1" lang="en-US" altLang="ja-JP" sz="16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kumimoji="1" lang="ja-JP" altLang="en-US" sz="16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 rot="16200000">
            <a:off x="3666377" y="3101196"/>
            <a:ext cx="22938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P-wave velocity </a:t>
            </a:r>
            <a:r>
              <a:rPr kumimoji="1" lang="en-US" altLang="ja-JP" sz="16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(</a:t>
            </a:r>
            <a:r>
              <a:rPr lang="en-US" altLang="ja-JP" sz="16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km/s</a:t>
            </a:r>
            <a:r>
              <a:rPr kumimoji="1" lang="en-US" altLang="ja-JP" sz="16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kumimoji="1" lang="ja-JP" altLang="en-US" sz="16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619672" y="4643844"/>
            <a:ext cx="1788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Pressure</a:t>
            </a:r>
            <a:r>
              <a:rPr kumimoji="1" lang="en-US" altLang="ja-JP" sz="18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(</a:t>
            </a:r>
            <a:r>
              <a:rPr lang="en-US" altLang="ja-JP" sz="18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GPa</a:t>
            </a:r>
            <a:r>
              <a:rPr kumimoji="1" lang="en-US" altLang="ja-JP" sz="18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kumimoji="1" lang="ja-JP" altLang="en-US" sz="18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228184" y="4634552"/>
            <a:ext cx="1788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Pressure</a:t>
            </a:r>
            <a:r>
              <a:rPr kumimoji="1" lang="en-US" altLang="ja-JP" sz="18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(</a:t>
            </a:r>
            <a:r>
              <a:rPr lang="en-US" altLang="ja-JP" sz="18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GPa</a:t>
            </a:r>
            <a:r>
              <a:rPr kumimoji="1" lang="en-US" altLang="ja-JP" sz="18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kumimoji="1" lang="ja-JP" altLang="en-US" sz="18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6" name="Rectangle 13"/>
          <p:cNvSpPr>
            <a:spLocks noChangeArrowheads="1"/>
          </p:cNvSpPr>
          <p:nvPr/>
        </p:nvSpPr>
        <p:spPr bwMode="auto">
          <a:xfrm>
            <a:off x="740632" y="1340768"/>
            <a:ext cx="7719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lvl="1" algn="ctr"/>
            <a:r>
              <a:rPr lang="en-US" altLang="ja-JP" sz="2000" i="1" dirty="0" smtClean="0">
                <a:solidFill>
                  <a:srgbClr val="0000FF"/>
                </a:solidFill>
                <a:ea typeface="ＭＳ Ｐゴシック" charset="-128"/>
              </a:rPr>
              <a:t>Fe-Ni + ~10 </a:t>
            </a:r>
            <a:r>
              <a:rPr lang="en-US" altLang="ja-JP" sz="2000" i="1" dirty="0" err="1" smtClean="0">
                <a:solidFill>
                  <a:srgbClr val="0000FF"/>
                </a:solidFill>
                <a:ea typeface="ＭＳ Ｐゴシック" charset="-128"/>
              </a:rPr>
              <a:t>wt</a:t>
            </a:r>
            <a:r>
              <a:rPr lang="en-US" altLang="ja-JP" sz="2000" i="1" dirty="0" smtClean="0">
                <a:solidFill>
                  <a:srgbClr val="0000FF"/>
                </a:solidFill>
                <a:ea typeface="ＭＳ Ｐゴシック" charset="-128"/>
              </a:rPr>
              <a:t>% light elements (O</a:t>
            </a:r>
            <a:r>
              <a:rPr lang="en-US" altLang="ja-JP" sz="2000" i="1" dirty="0">
                <a:solidFill>
                  <a:srgbClr val="0000FF"/>
                </a:solidFill>
                <a:ea typeface="ＭＳ Ｐゴシック" charset="-128"/>
              </a:rPr>
              <a:t>, S, Si, C, H</a:t>
            </a:r>
            <a:r>
              <a:rPr lang="en-US" altLang="ja-JP" sz="2000" i="1" dirty="0" smtClean="0">
                <a:solidFill>
                  <a:srgbClr val="0000FF"/>
                </a:solidFill>
                <a:ea typeface="ＭＳ Ｐゴシック" charset="-128"/>
              </a:rPr>
              <a:t>…)   </a:t>
            </a:r>
            <a:r>
              <a:rPr lang="en-US" altLang="ja-JP" sz="2000" i="1" dirty="0">
                <a:solidFill>
                  <a:srgbClr val="0000FF"/>
                </a:solidFill>
                <a:ea typeface="ＭＳ Ｐゴシック" charset="-128"/>
              </a:rPr>
              <a:t>(e.g., Birch </a:t>
            </a:r>
            <a:r>
              <a:rPr lang="en-US" altLang="ja-JP" sz="2000" i="1" dirty="0" smtClean="0">
                <a:solidFill>
                  <a:srgbClr val="0000FF"/>
                </a:solidFill>
                <a:ea typeface="ＭＳ Ｐゴシック" charset="-128"/>
              </a:rPr>
              <a:t>64)</a:t>
            </a:r>
            <a:endParaRPr lang="en-US" altLang="ja-JP" sz="2000" i="1" dirty="0">
              <a:solidFill>
                <a:srgbClr val="0000FF"/>
              </a:solidFill>
              <a:ea typeface="ＭＳ Ｐゴシック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329358" y="3275692"/>
            <a:ext cx="14911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 smtClean="0">
                <a:solidFill>
                  <a:srgbClr val="FF0000"/>
                </a:solidFill>
              </a:rPr>
              <a:t>T</a:t>
            </a:r>
            <a:r>
              <a:rPr kumimoji="1" lang="en-US" altLang="ja-JP" sz="2000" baseline="-25000" dirty="0" smtClean="0">
                <a:solidFill>
                  <a:srgbClr val="FF0000"/>
                </a:solidFill>
              </a:rPr>
              <a:t>ICB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 = 5000 K</a:t>
            </a:r>
            <a:endParaRPr lang="en-US" altLang="ja-JP" sz="2000" dirty="0" smtClean="0">
              <a:solidFill>
                <a:srgbClr val="660066"/>
              </a:solidFill>
            </a:endParaRPr>
          </a:p>
        </p:txBody>
      </p:sp>
      <p:sp>
        <p:nvSpPr>
          <p:cNvPr id="38" name="コンテンツ プレースホルダー 4"/>
          <p:cNvSpPr txBox="1">
            <a:spLocks/>
          </p:cNvSpPr>
          <p:nvPr/>
        </p:nvSpPr>
        <p:spPr>
          <a:xfrm>
            <a:off x="2915816" y="5301208"/>
            <a:ext cx="3230372" cy="10341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wrap="non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Pure Fe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altLang="ja-JP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8~9%</a:t>
            </a:r>
            <a:r>
              <a:rPr lang="ja-JP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denser than PREM</a:t>
            </a:r>
            <a:endParaRPr lang="en-US" altLang="ja-JP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altLang="ja-JP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Already comparable </a:t>
            </a:r>
            <a:r>
              <a:rPr lang="en-US" altLang="ja-JP" sz="1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altLang="ja-JP" sz="1800" b="1" i="1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n-US" altLang="ja-JP" sz="1800" b="1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 flipV="1">
            <a:off x="1143752" y="2276872"/>
            <a:ext cx="0" cy="172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 flipV="1">
            <a:off x="3419872" y="2276872"/>
            <a:ext cx="0" cy="205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855720" y="1969095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accent1"/>
                </a:solidFill>
              </a:rPr>
              <a:t>CMB</a:t>
            </a:r>
            <a:endParaRPr kumimoji="1" lang="ja-JP" altLang="en-US" sz="1400" dirty="0">
              <a:solidFill>
                <a:schemeClr val="accent1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647459" y="1894057"/>
            <a:ext cx="1161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accent1"/>
                </a:solidFill>
              </a:rPr>
              <a:t>o</a:t>
            </a:r>
            <a:r>
              <a:rPr kumimoji="1" lang="en-US" altLang="ja-JP" dirty="0" smtClean="0">
                <a:solidFill>
                  <a:schemeClr val="accent1"/>
                </a:solidFill>
              </a:rPr>
              <a:t>uter core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203848" y="1944476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accent1"/>
                </a:solidFill>
              </a:rPr>
              <a:t>ICB</a:t>
            </a:r>
            <a:endParaRPr kumimoji="1" lang="ja-JP" altLang="en-US" sz="1400" dirty="0">
              <a:solidFill>
                <a:schemeClr val="accent1"/>
              </a:solidFill>
            </a:endParaRPr>
          </a:p>
        </p:txBody>
      </p:sp>
      <p:cxnSp>
        <p:nvCxnSpPr>
          <p:cNvPr id="27" name="直線コネクタ 26"/>
          <p:cNvCxnSpPr/>
          <p:nvPr/>
        </p:nvCxnSpPr>
        <p:spPr>
          <a:xfrm flipV="1">
            <a:off x="5766332" y="2711002"/>
            <a:ext cx="0" cy="11781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 flipV="1">
            <a:off x="8014316" y="2248736"/>
            <a:ext cx="0" cy="205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5478300" y="1940959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accent1"/>
                </a:solidFill>
              </a:rPr>
              <a:t>CMB</a:t>
            </a:r>
            <a:endParaRPr kumimoji="1" lang="ja-JP" altLang="en-US" sz="1400" dirty="0">
              <a:solidFill>
                <a:schemeClr val="accent1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298175" y="1865921"/>
            <a:ext cx="1161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accent1"/>
                </a:solidFill>
              </a:rPr>
              <a:t>o</a:t>
            </a:r>
            <a:r>
              <a:rPr kumimoji="1" lang="en-US" altLang="ja-JP" dirty="0" smtClean="0">
                <a:solidFill>
                  <a:schemeClr val="accent1"/>
                </a:solidFill>
              </a:rPr>
              <a:t>uter core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7798292" y="1916340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accent1"/>
                </a:solidFill>
              </a:rPr>
              <a:t>ICB</a:t>
            </a:r>
            <a:endParaRPr kumimoji="1" lang="ja-JP" altLang="en-US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98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-14444" y="-6014"/>
            <a:ext cx="9158444" cy="126004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67000">
                <a:srgbClr val="002776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529" y="1712228"/>
            <a:ext cx="4588527" cy="474110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529" y="1712228"/>
            <a:ext cx="4588527" cy="474110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529" y="1712228"/>
            <a:ext cx="4588527" cy="4741108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3655881" y="4725144"/>
            <a:ext cx="10839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solidFill>
                  <a:srgbClr val="660066"/>
                </a:solidFill>
              </a:rPr>
              <a:t>T</a:t>
            </a:r>
            <a:r>
              <a:rPr kumimoji="1" lang="en-US" altLang="ja-JP" baseline="-25000" dirty="0" smtClean="0">
                <a:solidFill>
                  <a:srgbClr val="660066"/>
                </a:solidFill>
              </a:rPr>
              <a:t>ICB</a:t>
            </a:r>
            <a:r>
              <a:rPr lang="en-US" altLang="ja-JP" dirty="0" smtClean="0">
                <a:solidFill>
                  <a:srgbClr val="660066"/>
                </a:solidFill>
              </a:rPr>
              <a:t>=</a:t>
            </a:r>
            <a:r>
              <a:rPr kumimoji="1" lang="en-US" altLang="ja-JP" dirty="0" smtClean="0">
                <a:solidFill>
                  <a:srgbClr val="660066"/>
                </a:solidFill>
              </a:rPr>
              <a:t>9000</a:t>
            </a:r>
          </a:p>
          <a:p>
            <a:r>
              <a:rPr lang="en-US" altLang="ja-JP" i="1" dirty="0" smtClean="0">
                <a:solidFill>
                  <a:srgbClr val="008000"/>
                </a:solidFill>
              </a:rPr>
              <a:t>T</a:t>
            </a:r>
            <a:r>
              <a:rPr lang="en-US" altLang="ja-JP" baseline="-25000" dirty="0" smtClean="0">
                <a:solidFill>
                  <a:srgbClr val="008000"/>
                </a:solidFill>
              </a:rPr>
              <a:t>ICB</a:t>
            </a:r>
            <a:r>
              <a:rPr lang="en-US" altLang="ja-JP" dirty="0" smtClean="0">
                <a:solidFill>
                  <a:srgbClr val="008000"/>
                </a:solidFill>
              </a:rPr>
              <a:t>=7000</a:t>
            </a:r>
            <a:endParaRPr lang="ja-JP" altLang="en-US" dirty="0">
              <a:solidFill>
                <a:srgbClr val="008000"/>
              </a:solidFill>
            </a:endParaRPr>
          </a:p>
          <a:p>
            <a:r>
              <a:rPr lang="en-US" altLang="ja-JP" i="1" dirty="0" smtClean="0">
                <a:solidFill>
                  <a:srgbClr val="FF0000"/>
                </a:solidFill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ICB</a:t>
            </a:r>
            <a:r>
              <a:rPr lang="en-US" altLang="ja-JP" dirty="0" smtClean="0">
                <a:solidFill>
                  <a:srgbClr val="FF0000"/>
                </a:solidFill>
              </a:rPr>
              <a:t>=5000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614559" y="1916832"/>
            <a:ext cx="10852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Fe</a:t>
            </a:r>
            <a:r>
              <a:rPr kumimoji="1" lang="en-US" altLang="ja-JP" sz="3600" baseline="-25000" dirty="0" smtClean="0"/>
              <a:t>100</a:t>
            </a:r>
            <a:endParaRPr kumimoji="1" lang="ja-JP" altLang="en-US" sz="3600" baseline="-250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580112" y="2217058"/>
            <a:ext cx="2850011" cy="1015663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2000" i="1" dirty="0" smtClean="0">
                <a:solidFill>
                  <a:srgbClr val="0000FF"/>
                </a:solidFill>
              </a:rPr>
              <a:t>V</a:t>
            </a:r>
            <a:r>
              <a:rPr kumimoji="1" lang="en-US" altLang="ja-JP" sz="2000" i="1" baseline="-25000" dirty="0" smtClean="0">
                <a:solidFill>
                  <a:srgbClr val="0000FF"/>
                </a:solidFill>
              </a:rPr>
              <a:t>P</a:t>
            </a:r>
            <a:r>
              <a:rPr kumimoji="1" lang="en-US" altLang="ja-JP" sz="2000" dirty="0" smtClean="0">
                <a:solidFill>
                  <a:srgbClr val="0000FF"/>
                </a:solidFill>
              </a:rPr>
              <a:t>: almost </a:t>
            </a:r>
            <a:r>
              <a:rPr kumimoji="1" lang="en-US" altLang="ja-JP" sz="2000" i="1" dirty="0" smtClean="0">
                <a:solidFill>
                  <a:srgbClr val="0000FF"/>
                </a:solidFill>
              </a:rPr>
              <a:t>T</a:t>
            </a:r>
            <a:r>
              <a:rPr kumimoji="1" lang="en-US" altLang="ja-JP" sz="2000" dirty="0" smtClean="0">
                <a:solidFill>
                  <a:srgbClr val="0000FF"/>
                </a:solidFill>
              </a:rPr>
              <a:t>-independent</a:t>
            </a:r>
          </a:p>
          <a:p>
            <a:pPr>
              <a:lnSpc>
                <a:spcPct val="150000"/>
              </a:lnSpc>
            </a:pPr>
            <a:r>
              <a:rPr lang="en-US" altLang="ja-JP" sz="2000" i="1" dirty="0">
                <a:solidFill>
                  <a:srgbClr val="0000FF"/>
                </a:solidFill>
              </a:rPr>
              <a:t>ρ</a:t>
            </a:r>
            <a:r>
              <a:rPr lang="en-US" altLang="ja-JP" sz="2000" dirty="0">
                <a:solidFill>
                  <a:srgbClr val="0000FF"/>
                </a:solidFill>
              </a:rPr>
              <a:t>: </a:t>
            </a:r>
            <a:r>
              <a:rPr lang="en-US" altLang="ja-JP" sz="2000" dirty="0" smtClean="0">
                <a:solidFill>
                  <a:srgbClr val="0000FF"/>
                </a:solidFill>
              </a:rPr>
              <a:t>strongly </a:t>
            </a:r>
            <a:r>
              <a:rPr lang="en-US" altLang="ja-JP" sz="2000" i="1" dirty="0" smtClean="0">
                <a:solidFill>
                  <a:srgbClr val="0000FF"/>
                </a:solidFill>
              </a:rPr>
              <a:t>T</a:t>
            </a:r>
            <a:r>
              <a:rPr lang="en-US" altLang="ja-JP" sz="2000" dirty="0" smtClean="0">
                <a:solidFill>
                  <a:srgbClr val="0000FF"/>
                </a:solidFill>
              </a:rPr>
              <a:t>-dependent</a:t>
            </a:r>
            <a:endParaRPr lang="en-US" altLang="ja-JP" sz="2000" dirty="0">
              <a:solidFill>
                <a:srgbClr val="0000FF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439857" y="3284984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PREM</a:t>
            </a:r>
            <a:endParaRPr kumimoji="1"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251520" y="323945"/>
            <a:ext cx="44428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i="1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V</a:t>
            </a:r>
            <a:r>
              <a:rPr lang="en-US" altLang="ja-JP" sz="3200" i="1" baseline="-25000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P</a:t>
            </a:r>
            <a:r>
              <a:rPr lang="en-US" altLang="ja-JP" sz="3200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 and </a:t>
            </a:r>
            <a:r>
              <a:rPr lang="en-US" altLang="ja-JP" sz="3200" i="1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ρ</a:t>
            </a:r>
            <a:r>
              <a:rPr lang="en-US" altLang="ja-JP" sz="3200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 along </a:t>
            </a:r>
            <a:r>
              <a:rPr lang="en-US" altLang="ja-JP" sz="3200" dirty="0" err="1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adiabat</a:t>
            </a:r>
            <a:endParaRPr lang="en-US" altLang="ja-JP" sz="3200" dirty="0" smtClean="0">
              <a:solidFill>
                <a:schemeClr val="bg1"/>
              </a:solidFill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cxnSp>
        <p:nvCxnSpPr>
          <p:cNvPr id="24" name="直線コネクタ 23"/>
          <p:cNvCxnSpPr/>
          <p:nvPr/>
        </p:nvCxnSpPr>
        <p:spPr>
          <a:xfrm flipV="1">
            <a:off x="1639657" y="1913973"/>
            <a:ext cx="0" cy="38622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 flipV="1">
            <a:off x="4563849" y="1913973"/>
            <a:ext cx="0" cy="38622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1351625" y="1592496"/>
            <a:ext cx="630301" cy="335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</a:rPr>
              <a:t>CMB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431745" y="1495068"/>
            <a:ext cx="1484381" cy="4196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accent1"/>
                </a:solidFill>
              </a:rPr>
              <a:t>o</a:t>
            </a:r>
            <a:r>
              <a:rPr kumimoji="1" lang="en-US" altLang="ja-JP" sz="2400" dirty="0" smtClean="0">
                <a:solidFill>
                  <a:schemeClr val="accent1"/>
                </a:solidFill>
              </a:rPr>
              <a:t>uter core</a:t>
            </a:r>
            <a:endParaRPr kumimoji="1" lang="ja-JP" altLang="en-US" sz="2400" dirty="0">
              <a:solidFill>
                <a:schemeClr val="accent1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303953" y="1558920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</a:rPr>
              <a:t>ICB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テキスト ボックス 35"/>
              <p:cNvSpPr txBox="1"/>
              <p:nvPr/>
            </p:nvSpPr>
            <p:spPr>
              <a:xfrm>
                <a:off x="5724128" y="4183920"/>
                <a:ext cx="2419445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kumimoji="1" lang="en-US" altLang="ja-JP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Reasonable </a:t>
                </a:r>
                <a:r>
                  <a:rPr kumimoji="1" lang="en-US" altLang="ja-JP" sz="2000" b="1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adiabat</a:t>
                </a:r>
                <a:r>
                  <a:rPr kumimoji="1" lang="en-US" altLang="ja-JP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?</a:t>
                </a: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kumimoji="1" lang="en-US" altLang="ja-JP" sz="20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𝐼𝐶𝐵</m:t>
                        </m:r>
                      </m:sub>
                    </m:sSub>
                    <m:r>
                      <a:rPr kumimoji="1" lang="en-US" altLang="ja-JP" sz="20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=5000 </m:t>
                    </m:r>
                    <m:r>
                      <a:rPr kumimoji="1" lang="en-US" altLang="ja-JP" sz="20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kumimoji="1" lang="en-US" altLang="ja-JP" sz="20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altLang="ja-JP" sz="20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altLang="ja-JP" sz="2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altLang="ja-JP" sz="20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20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3829</m:t>
                    </m:r>
                    <m:r>
                      <a:rPr lang="en-US" altLang="ja-JP" sz="200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ja-JP" sz="20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en-US" altLang="ja-JP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テキスト ボックス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4183920"/>
                <a:ext cx="2419445" cy="1477328"/>
              </a:xfrm>
              <a:prstGeom prst="rect">
                <a:avLst/>
              </a:prstGeom>
              <a:blipFill rotWithShape="0">
                <a:blip r:embed="rId5"/>
                <a:stretch>
                  <a:fillRect l="-2771" r="-1259" b="-164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259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/>
          <p:cNvCxnSpPr/>
          <p:nvPr/>
        </p:nvCxnSpPr>
        <p:spPr>
          <a:xfrm flipV="1">
            <a:off x="3347864" y="1772816"/>
            <a:ext cx="0" cy="4248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 flipV="1">
            <a:off x="6516216" y="1772816"/>
            <a:ext cx="0" cy="4248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>
            <a:off x="-14444" y="-6014"/>
            <a:ext cx="9158444" cy="126004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67000">
                <a:srgbClr val="002776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テキスト ボックス 22"/>
              <p:cNvSpPr txBox="1"/>
              <p:nvPr/>
            </p:nvSpPr>
            <p:spPr>
              <a:xfrm>
                <a:off x="7110328" y="1556792"/>
                <a:ext cx="193719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𝐼𝐶𝐵</m:t>
                          </m:r>
                        </m:sub>
                      </m:sSub>
                      <m:r>
                        <a:rPr kumimoji="1" lang="en-US" altLang="ja-JP" sz="20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=5000 </m:t>
                      </m:r>
                      <m:r>
                        <a:rPr kumimoji="1" lang="en-US" altLang="ja-JP" sz="20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kumimoji="1" lang="en-US" altLang="ja-JP" sz="20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0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0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0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altLang="ja-JP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altLang="ja-JP" sz="20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altLang="ja-JP" sz="2000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20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3829</m:t>
                      </m:r>
                      <m:r>
                        <a:rPr lang="en-US" altLang="ja-JP" sz="200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ja-JP" sz="2000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US" altLang="ja-JP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テキスト ボックス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0328" y="1556792"/>
                <a:ext cx="1937197" cy="70788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テキスト ボックス 25"/>
              <p:cNvSpPr txBox="1"/>
              <p:nvPr/>
            </p:nvSpPr>
            <p:spPr>
              <a:xfrm>
                <a:off x="7700294" y="2348880"/>
                <a:ext cx="11921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- - -</a:t>
                </a:r>
                <a:r>
                  <a:rPr lang="ja-JP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𝑃𝑅𝐸𝑀</m:t>
                    </m:r>
                  </m:oMath>
                </a14:m>
                <a:endParaRPr kumimoji="1" lang="en-US" altLang="ja-JP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テキスト ボックス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0294" y="2348880"/>
                <a:ext cx="1192186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4082" t="-8197" b="-245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正方形/長方形 17"/>
          <p:cNvSpPr/>
          <p:nvPr/>
        </p:nvSpPr>
        <p:spPr>
          <a:xfrm>
            <a:off x="251520" y="323945"/>
            <a:ext cx="7837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Optimized compositions of binary systems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8080" y="1526149"/>
            <a:ext cx="5047380" cy="5215219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51520" y="1556792"/>
            <a:ext cx="17000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smtClean="0">
                <a:solidFill>
                  <a:srgbClr val="FF0000"/>
                </a:solidFill>
              </a:rPr>
              <a:t>Fe</a:t>
            </a:r>
            <a:r>
              <a:rPr lang="en-US" altLang="ja-JP" sz="4000" baseline="-25000" dirty="0" smtClean="0">
                <a:solidFill>
                  <a:srgbClr val="FF0000"/>
                </a:solidFill>
              </a:rPr>
              <a:t>78</a:t>
            </a:r>
            <a:r>
              <a:rPr lang="en-US" altLang="ja-JP" sz="4000" dirty="0" smtClean="0">
                <a:solidFill>
                  <a:srgbClr val="FF0000"/>
                </a:solidFill>
              </a:rPr>
              <a:t>O</a:t>
            </a:r>
            <a:r>
              <a:rPr lang="en-US" altLang="ja-JP" sz="4000" baseline="-25000" dirty="0" smtClean="0">
                <a:solidFill>
                  <a:srgbClr val="FF0000"/>
                </a:solidFill>
              </a:rPr>
              <a:t>22</a:t>
            </a:r>
            <a:endParaRPr kumimoji="1" lang="ja-JP" altLang="en-US" sz="4000" baseline="-25000" dirty="0">
              <a:solidFill>
                <a:srgbClr val="FF0000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4900" y="1526149"/>
            <a:ext cx="5047380" cy="5215219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251520" y="2217058"/>
            <a:ext cx="15958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smtClean="0">
                <a:solidFill>
                  <a:srgbClr val="00FF00"/>
                </a:solidFill>
              </a:rPr>
              <a:t>Fe</a:t>
            </a:r>
            <a:r>
              <a:rPr lang="en-US" altLang="ja-JP" sz="4000" baseline="-25000" dirty="0" smtClean="0">
                <a:solidFill>
                  <a:srgbClr val="00FF00"/>
                </a:solidFill>
              </a:rPr>
              <a:t>82</a:t>
            </a:r>
            <a:r>
              <a:rPr lang="en-US" altLang="ja-JP" sz="4000" dirty="0" smtClean="0">
                <a:solidFill>
                  <a:srgbClr val="00FF00"/>
                </a:solidFill>
              </a:rPr>
              <a:t>S</a:t>
            </a:r>
            <a:r>
              <a:rPr lang="en-US" altLang="ja-JP" sz="4000" baseline="-25000" dirty="0" smtClean="0">
                <a:solidFill>
                  <a:srgbClr val="00FF00"/>
                </a:solidFill>
              </a:rPr>
              <a:t>18</a:t>
            </a:r>
            <a:endParaRPr kumimoji="1" lang="ja-JP" altLang="en-US" sz="4000" baseline="-25000" dirty="0">
              <a:solidFill>
                <a:srgbClr val="00FF00"/>
              </a:solidFill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44900" y="1526149"/>
            <a:ext cx="5047380" cy="521521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44900" y="1526149"/>
            <a:ext cx="5047380" cy="5215219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251520" y="3513202"/>
            <a:ext cx="17128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smtClean="0">
                <a:solidFill>
                  <a:srgbClr val="0000FF"/>
                </a:solidFill>
              </a:rPr>
              <a:t>Fe</a:t>
            </a:r>
            <a:r>
              <a:rPr lang="en-US" altLang="ja-JP" sz="4000" baseline="-25000" dirty="0" smtClean="0">
                <a:solidFill>
                  <a:srgbClr val="0000FF"/>
                </a:solidFill>
              </a:rPr>
              <a:t>85</a:t>
            </a:r>
            <a:r>
              <a:rPr lang="en-US" altLang="ja-JP" sz="4000" dirty="0" smtClean="0">
                <a:solidFill>
                  <a:srgbClr val="0000FF"/>
                </a:solidFill>
              </a:rPr>
              <a:t>Si</a:t>
            </a:r>
            <a:r>
              <a:rPr lang="en-US" altLang="ja-JP" sz="4000" baseline="-25000" dirty="0" smtClean="0">
                <a:solidFill>
                  <a:srgbClr val="0000FF"/>
                </a:solidFill>
              </a:rPr>
              <a:t>15</a:t>
            </a:r>
            <a:endParaRPr kumimoji="1" lang="ja-JP" altLang="en-US" sz="4000" baseline="-25000" dirty="0">
              <a:solidFill>
                <a:srgbClr val="0000FF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51520" y="2852936"/>
            <a:ext cx="16791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smtClean="0">
                <a:solidFill>
                  <a:srgbClr val="990099"/>
                </a:solidFill>
              </a:rPr>
              <a:t>Fe</a:t>
            </a:r>
            <a:r>
              <a:rPr lang="en-US" altLang="ja-JP" sz="4000" baseline="-25000" dirty="0" smtClean="0">
                <a:solidFill>
                  <a:srgbClr val="990099"/>
                </a:solidFill>
              </a:rPr>
              <a:t>70</a:t>
            </a:r>
            <a:r>
              <a:rPr lang="en-US" altLang="ja-JP" sz="4000" dirty="0" smtClean="0">
                <a:solidFill>
                  <a:srgbClr val="990099"/>
                </a:solidFill>
              </a:rPr>
              <a:t>H</a:t>
            </a:r>
            <a:r>
              <a:rPr lang="en-US" altLang="ja-JP" sz="4000" baseline="-25000" dirty="0" smtClean="0">
                <a:solidFill>
                  <a:srgbClr val="990099"/>
                </a:solidFill>
              </a:rPr>
              <a:t>30</a:t>
            </a:r>
            <a:endParaRPr kumimoji="1" lang="ja-JP" altLang="en-US" sz="4000" baseline="-25000" dirty="0">
              <a:solidFill>
                <a:srgbClr val="990099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1520" y="4293096"/>
            <a:ext cx="1754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Comparable</a:t>
            </a:r>
            <a:r>
              <a:rPr lang="ja-JP" alt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ja-JP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&amp; indistinguishable</a:t>
            </a:r>
            <a:endParaRPr kumimoji="1" lang="en-US" altLang="ja-JP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44900" y="1526149"/>
            <a:ext cx="5047380" cy="5215219"/>
          </a:xfrm>
          <a:prstGeom prst="rect">
            <a:avLst/>
          </a:prstGeom>
        </p:spPr>
      </p:pic>
      <p:sp>
        <p:nvSpPr>
          <p:cNvPr id="30" name="テキスト ボックス 29"/>
          <p:cNvSpPr txBox="1"/>
          <p:nvPr/>
        </p:nvSpPr>
        <p:spPr>
          <a:xfrm>
            <a:off x="251520" y="5313402"/>
            <a:ext cx="16342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smtClean="0">
                <a:solidFill>
                  <a:srgbClr val="FF9900"/>
                </a:solidFill>
              </a:rPr>
              <a:t>Fe</a:t>
            </a:r>
            <a:r>
              <a:rPr lang="en-US" altLang="ja-JP" sz="4000" baseline="-25000" dirty="0" smtClean="0">
                <a:solidFill>
                  <a:srgbClr val="FF9900"/>
                </a:solidFill>
              </a:rPr>
              <a:t>80</a:t>
            </a:r>
            <a:r>
              <a:rPr lang="en-US" altLang="ja-JP" sz="4000" dirty="0" smtClean="0">
                <a:solidFill>
                  <a:srgbClr val="FF9900"/>
                </a:solidFill>
              </a:rPr>
              <a:t>C</a:t>
            </a:r>
            <a:r>
              <a:rPr lang="en-US" altLang="ja-JP" sz="4000" baseline="-25000" dirty="0" smtClean="0">
                <a:solidFill>
                  <a:srgbClr val="FF9900"/>
                </a:solidFill>
              </a:rPr>
              <a:t>20</a:t>
            </a:r>
            <a:endParaRPr kumimoji="1" lang="ja-JP" altLang="en-US" sz="4000" baseline="-25000" dirty="0">
              <a:solidFill>
                <a:srgbClr val="FF990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40825" y="6021288"/>
            <a:ext cx="1031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Worse fit</a:t>
            </a:r>
            <a:endParaRPr kumimoji="1" lang="ja-JP" altLang="en-US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948264" y="4005064"/>
            <a:ext cx="214219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Further observations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Melting points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Partitioning</a:t>
            </a:r>
          </a:p>
          <a:p>
            <a:pPr>
              <a:lnSpc>
                <a:spcPct val="150000"/>
              </a:lnSpc>
            </a:pPr>
            <a:r>
              <a:rPr kumimoji="1"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required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59832" y="1412776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</a:rPr>
              <a:t>CMB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313408" y="1412776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</a:rPr>
              <a:t>ICB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139952" y="1311151"/>
            <a:ext cx="1484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accent1"/>
                </a:solidFill>
              </a:rPr>
              <a:t>o</a:t>
            </a:r>
            <a:r>
              <a:rPr kumimoji="1" lang="en-US" altLang="ja-JP" sz="2400" dirty="0" smtClean="0">
                <a:solidFill>
                  <a:schemeClr val="accent1"/>
                </a:solidFill>
              </a:rPr>
              <a:t>uter core</a:t>
            </a:r>
            <a:endParaRPr kumimoji="1" lang="ja-JP" altLang="en-US" sz="2400" dirty="0">
              <a:solidFill>
                <a:schemeClr val="accent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40825" y="1268760"/>
            <a:ext cx="1183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(atomic %)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769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28" grpId="0"/>
      <p:bldP spid="10" grpId="0"/>
      <p:bldP spid="30" grpId="0"/>
      <p:bldP spid="31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正方形/長方形 58"/>
          <p:cNvSpPr/>
          <p:nvPr/>
        </p:nvSpPr>
        <p:spPr>
          <a:xfrm>
            <a:off x="-14444" y="-6014"/>
            <a:ext cx="9158444" cy="126004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67000">
                <a:srgbClr val="002776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65" r="-423" b="48034"/>
          <a:stretch/>
        </p:blipFill>
        <p:spPr>
          <a:xfrm>
            <a:off x="231198" y="1523448"/>
            <a:ext cx="4556826" cy="4217106"/>
          </a:xfrm>
          <a:prstGeom prst="rect">
            <a:avLst/>
          </a:prstGeom>
        </p:spPr>
      </p:pic>
      <p:sp>
        <p:nvSpPr>
          <p:cNvPr id="33" name="平行四辺形 32"/>
          <p:cNvSpPr/>
          <p:nvPr/>
        </p:nvSpPr>
        <p:spPr>
          <a:xfrm rot="10800000">
            <a:off x="1645857" y="4558591"/>
            <a:ext cx="130924" cy="41563"/>
          </a:xfrm>
          <a:prstGeom prst="parallelogram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円弧 2"/>
          <p:cNvSpPr/>
          <p:nvPr/>
        </p:nvSpPr>
        <p:spPr>
          <a:xfrm rot="2700000">
            <a:off x="1413976" y="2914242"/>
            <a:ext cx="1995380" cy="1578358"/>
          </a:xfrm>
          <a:prstGeom prst="arc">
            <a:avLst>
              <a:gd name="adj1" fmla="val 17898064"/>
              <a:gd name="adj2" fmla="val 14367526"/>
            </a:avLst>
          </a:prstGeom>
          <a:ln w="38100">
            <a:solidFill>
              <a:schemeClr val="accent6">
                <a:lumMod val="20000"/>
                <a:lumOff val="80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右矢印 62"/>
          <p:cNvSpPr>
            <a:spLocks/>
          </p:cNvSpPr>
          <p:nvPr/>
        </p:nvSpPr>
        <p:spPr>
          <a:xfrm rot="19260000">
            <a:off x="940792" y="3704103"/>
            <a:ext cx="1219074" cy="137450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en-US" altLang="ja-JP" sz="2400" dirty="0" smtClean="0"/>
              <a:t>Heat</a:t>
            </a:r>
            <a:endParaRPr kumimoji="1" lang="ja-JP" altLang="en-US" sz="2000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558147" y="3356379"/>
            <a:ext cx="1785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Global mantle convection</a:t>
            </a:r>
            <a:endParaRPr kumimoji="1" lang="ja-JP" alt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702110" y="5058386"/>
            <a:ext cx="1245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>
                <a:solidFill>
                  <a:schemeClr val="bg1"/>
                </a:solidFill>
              </a:rPr>
              <a:t>Hot plume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323528" y="4924823"/>
            <a:ext cx="767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Core</a:t>
            </a:r>
            <a:endParaRPr kumimoji="1" lang="ja-JP" altLang="en-US" sz="2400" dirty="0"/>
          </a:p>
        </p:txBody>
      </p:sp>
      <p:sp>
        <p:nvSpPr>
          <p:cNvPr id="53" name="テキスト ボックス 52"/>
          <p:cNvSpPr txBox="1"/>
          <p:nvPr/>
        </p:nvSpPr>
        <p:spPr>
          <a:xfrm rot="5400000">
            <a:off x="338852" y="2667994"/>
            <a:ext cx="14927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 smtClean="0">
                <a:solidFill>
                  <a:schemeClr val="bg1"/>
                </a:solidFill>
              </a:rPr>
              <a:t>Subducting</a:t>
            </a:r>
            <a:r>
              <a:rPr kumimoji="1" lang="en-US" altLang="ja-JP" sz="1600" dirty="0" smtClean="0">
                <a:solidFill>
                  <a:schemeClr val="bg1"/>
                </a:solidFill>
              </a:rPr>
              <a:t> slab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62" name="円/楕円 61"/>
          <p:cNvSpPr/>
          <p:nvPr/>
        </p:nvSpPr>
        <p:spPr>
          <a:xfrm rot="4260000">
            <a:off x="1573229" y="4765877"/>
            <a:ext cx="1217520" cy="937078"/>
          </a:xfrm>
          <a:prstGeom prst="ellipse">
            <a:avLst/>
          </a:prstGeom>
          <a:solidFill>
            <a:srgbClr val="FF0000">
              <a:alpha val="20000"/>
            </a:srgbClr>
          </a:soli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円/楕円 63"/>
          <p:cNvSpPr/>
          <p:nvPr/>
        </p:nvSpPr>
        <p:spPr>
          <a:xfrm rot="1740000">
            <a:off x="16130" y="3584523"/>
            <a:ext cx="1006215" cy="774445"/>
          </a:xfrm>
          <a:prstGeom prst="ellipse">
            <a:avLst/>
          </a:prstGeom>
          <a:solidFill>
            <a:srgbClr val="0000FF">
              <a:alpha val="20000"/>
            </a:srgbClr>
          </a:solidFill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685188" y="4927463"/>
            <a:ext cx="1008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/>
              <a:t>Hot region</a:t>
            </a:r>
            <a:endParaRPr kumimoji="1" lang="ja-JP" altLang="en-US" sz="1600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84757" y="3630738"/>
            <a:ext cx="714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/>
              <a:t>Cold region</a:t>
            </a:r>
            <a:endParaRPr kumimoji="1" lang="ja-JP" altLang="en-US" sz="1600" dirty="0"/>
          </a:p>
        </p:txBody>
      </p:sp>
      <p:sp>
        <p:nvSpPr>
          <p:cNvPr id="2" name="テキスト ボックス 1"/>
          <p:cNvSpPr txBox="1"/>
          <p:nvPr/>
        </p:nvSpPr>
        <p:spPr>
          <a:xfrm rot="509569">
            <a:off x="670301" y="1440116"/>
            <a:ext cx="390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Arc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251520" y="323945"/>
            <a:ext cx="72122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Core-mantle boundary heat flow (</a:t>
            </a:r>
            <a:r>
              <a:rPr lang="en-US" altLang="ja-JP" sz="3200" i="1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J</a:t>
            </a:r>
            <a:r>
              <a:rPr lang="en-US" altLang="ja-JP" sz="3200" baseline="-25000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CMB</a:t>
            </a:r>
            <a:r>
              <a:rPr lang="en-US" altLang="ja-JP" sz="3200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テキスト ボックス 46"/>
              <p:cNvSpPr txBox="1"/>
              <p:nvPr/>
            </p:nvSpPr>
            <p:spPr>
              <a:xfrm>
                <a:off x="5100216" y="4026175"/>
                <a:ext cx="3216200" cy="98700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00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0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2000" b="0" i="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lat</m:t>
                          </m:r>
                        </m:sub>
                      </m:sSub>
                      <m:r>
                        <a:rPr lang="en-US" altLang="ja-JP" sz="20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ja-JP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ja-JP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altLang="ja-JP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ja-JP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𝑠</m:t>
                          </m:r>
                        </m:sub>
                        <m:sup>
                          <m:r>
                            <a:rPr lang="en-US" altLang="ja-JP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3</m:t>
                          </m:r>
                          <m:r>
                            <a:rPr lang="en-US" altLang="ja-JP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𝑛</m:t>
                          </m:r>
                        </m:sup>
                        <m:e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altLang="ja-JP" sz="2000" b="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Sup>
                                <m:sSubSupPr>
                                  <m:ctrlPr>
                                    <a:rPr lang="ja-JP" altLang="en-US" sz="2000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sz="2000" b="1" i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  <m:t>𝐯</m:t>
                                  </m:r>
                                </m:e>
                                <m:sub>
                                  <m:r>
                                    <a:rPr lang="en-US" altLang="ja-JP" sz="2000" b="1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  <m:t>𝐪</m:t>
                                  </m:r>
                                  <m:r>
                                    <a:rPr lang="en-US" altLang="ja-JP" sz="2000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altLang="ja-JP" sz="2000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US" altLang="ja-JP" sz="2000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altLang="ja-JP" sz="2000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000" b="0" i="1" smtClean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altLang="ja-JP" sz="2000" b="1" i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  <m:t>𝐪</m:t>
                                  </m:r>
                                  <m:r>
                                    <a:rPr lang="en-US" altLang="ja-JP" sz="2000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altLang="ja-JP" sz="2000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ja-JP" sz="2000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000" b="0" i="1" smtClean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altLang="ja-JP" sz="2000" b="1" i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  <m:t>𝐪</m:t>
                                  </m:r>
                                  <m:r>
                                    <a:rPr lang="en-US" altLang="ja-JP" sz="2000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altLang="ja-JP" sz="2000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altLang="ja-JP" sz="2000" b="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altLang="ja-JP" sz="2000" b="1" i="0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</a:rPr>
                                <m:t>𝐪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kumimoji="1" lang="ja-JP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7" name="テキスト ボックス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0216" y="4026175"/>
                <a:ext cx="3216200" cy="98700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テキスト ボックス 47"/>
              <p:cNvSpPr txBox="1"/>
              <p:nvPr/>
            </p:nvSpPr>
            <p:spPr>
              <a:xfrm>
                <a:off x="5301934" y="1412776"/>
                <a:ext cx="2870466" cy="8996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000" i="1" dirty="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000" i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2000" i="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CMB</m:t>
                          </m:r>
                        </m:sub>
                      </m:sSub>
                      <m:r>
                        <a:rPr lang="en-US" altLang="ja-JP" sz="2000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ja-JP" sz="2000" i="1" dirty="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altLang="ja-JP" sz="2000" i="1" dirty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000" i="1" dirty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</a:rPr>
                                <m:t>𝜅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sz="2000" dirty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</a:rPr>
                                <m:t>TBL</m:t>
                              </m:r>
                            </m:sub>
                          </m:sSub>
                          <m:f>
                            <m:fPr>
                              <m:ctrlPr>
                                <a:rPr lang="en-US" altLang="ja-JP" sz="2000" i="1" dirty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ja-JP" altLang="en-US" sz="2000" i="1" dirty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lang="en-US" altLang="ja-JP" sz="2000" i="1" dirty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000" i="1" dirty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ja-JP" sz="2000" dirty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TBL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ja-JP" sz="2000" i="1" dirty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000" i="1" dirty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ja-JP" sz="2000" dirty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TBL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ja-JP" sz="2000" b="0" i="1" dirty="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𝑑𝑆</m:t>
                          </m:r>
                        </m:e>
                      </m:nary>
                    </m:oMath>
                  </m:oMathPara>
                </a14:m>
                <a:endParaRPr kumimoji="1" lang="ja-JP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8" name="テキスト ボックス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1934" y="1412776"/>
                <a:ext cx="2870466" cy="89967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テキスト ボックス 6"/>
          <p:cNvSpPr txBox="1"/>
          <p:nvPr/>
        </p:nvSpPr>
        <p:spPr>
          <a:xfrm>
            <a:off x="539552" y="5949280"/>
            <a:ext cx="34045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Mantle convection strength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Core cooling rate</a:t>
            </a:r>
            <a:endParaRPr kumimoji="1" lang="ja-JP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正方形/長方形 9"/>
              <p:cNvSpPr/>
              <p:nvPr/>
            </p:nvSpPr>
            <p:spPr>
              <a:xfrm>
                <a:off x="5516543" y="2721114"/>
                <a:ext cx="2511841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ja-JP" altLang="en-US" sz="2000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∆</m:t>
                      </m:r>
                      <m:sSub>
                        <m:sSubPr>
                          <m:ctrlPr>
                            <a:rPr lang="en-US" altLang="ja-JP" sz="2000" i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ja-JP" sz="2000" i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20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TBL</m:t>
                          </m:r>
                        </m:sub>
                      </m:sSub>
                      <m:r>
                        <a:rPr lang="en-US" altLang="ja-JP" sz="2000" b="0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~1300 </m:t>
                      </m:r>
                      <m:r>
                        <m:rPr>
                          <m:sty m:val="p"/>
                        </m:rPr>
                        <a:rPr lang="en-US" altLang="ja-JP" sz="2000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K</m:t>
                      </m:r>
                    </m:oMath>
                  </m:oMathPara>
                </a14:m>
                <a:endParaRPr lang="en-US" altLang="ja-JP" sz="20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000" i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ja-JP" sz="2000" b="0" i="1" dirty="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𝑑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20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TBL</m:t>
                          </m:r>
                        </m:sub>
                      </m:sSub>
                      <m:r>
                        <a:rPr lang="en-US" altLang="ja-JP" sz="2000" b="0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~100−300 </m:t>
                      </m:r>
                      <m:r>
                        <m:rPr>
                          <m:sty m:val="p"/>
                        </m:rPr>
                        <a:rPr lang="en-US" altLang="ja-JP" sz="2000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km</m:t>
                      </m:r>
                    </m:oMath>
                  </m:oMathPara>
                </a14:m>
                <a:endParaRPr lang="ja-JP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正方形/長方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543" y="2721114"/>
                <a:ext cx="2511841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グループ化 16"/>
          <p:cNvGrpSpPr>
            <a:grpSpLocks noChangeAspect="1"/>
          </p:cNvGrpSpPr>
          <p:nvPr/>
        </p:nvGrpSpPr>
        <p:grpSpPr>
          <a:xfrm>
            <a:off x="4764830" y="5198162"/>
            <a:ext cx="1473103" cy="1039150"/>
            <a:chOff x="4821408" y="4673676"/>
            <a:chExt cx="2156769" cy="1521419"/>
          </a:xfrm>
        </p:grpSpPr>
        <p:sp>
          <p:nvSpPr>
            <p:cNvPr id="56" name="Freeform 488"/>
            <p:cNvSpPr>
              <a:spLocks/>
            </p:cNvSpPr>
            <p:nvPr/>
          </p:nvSpPr>
          <p:spPr bwMode="auto">
            <a:xfrm rot="2700000">
              <a:off x="4821408" y="5211237"/>
              <a:ext cx="1182040" cy="106917"/>
            </a:xfrm>
            <a:custGeom>
              <a:avLst/>
              <a:gdLst>
                <a:gd name="T0" fmla="*/ 0 w 1451"/>
                <a:gd name="T1" fmla="*/ 91 h 91"/>
                <a:gd name="T2" fmla="*/ 181 w 1451"/>
                <a:gd name="T3" fmla="*/ 0 h 91"/>
                <a:gd name="T4" fmla="*/ 363 w 1451"/>
                <a:gd name="T5" fmla="*/ 91 h 91"/>
                <a:gd name="T6" fmla="*/ 544 w 1451"/>
                <a:gd name="T7" fmla="*/ 0 h 91"/>
                <a:gd name="T8" fmla="*/ 726 w 1451"/>
                <a:gd name="T9" fmla="*/ 91 h 91"/>
                <a:gd name="T10" fmla="*/ 907 w 1451"/>
                <a:gd name="T11" fmla="*/ 0 h 91"/>
                <a:gd name="T12" fmla="*/ 1089 w 1451"/>
                <a:gd name="T13" fmla="*/ 91 h 91"/>
                <a:gd name="T14" fmla="*/ 1270 w 1451"/>
                <a:gd name="T15" fmla="*/ 0 h 91"/>
                <a:gd name="T16" fmla="*/ 1451 w 1451"/>
                <a:gd name="T17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1" h="91">
                  <a:moveTo>
                    <a:pt x="0" y="91"/>
                  </a:moveTo>
                  <a:cubicBezTo>
                    <a:pt x="60" y="45"/>
                    <a:pt x="121" y="0"/>
                    <a:pt x="181" y="0"/>
                  </a:cubicBezTo>
                  <a:cubicBezTo>
                    <a:pt x="241" y="0"/>
                    <a:pt x="303" y="91"/>
                    <a:pt x="363" y="91"/>
                  </a:cubicBezTo>
                  <a:cubicBezTo>
                    <a:pt x="423" y="91"/>
                    <a:pt x="484" y="0"/>
                    <a:pt x="544" y="0"/>
                  </a:cubicBezTo>
                  <a:cubicBezTo>
                    <a:pt x="604" y="0"/>
                    <a:pt x="666" y="91"/>
                    <a:pt x="726" y="91"/>
                  </a:cubicBezTo>
                  <a:cubicBezTo>
                    <a:pt x="786" y="91"/>
                    <a:pt x="847" y="0"/>
                    <a:pt x="907" y="0"/>
                  </a:cubicBezTo>
                  <a:cubicBezTo>
                    <a:pt x="967" y="0"/>
                    <a:pt x="1029" y="91"/>
                    <a:pt x="1089" y="91"/>
                  </a:cubicBezTo>
                  <a:cubicBezTo>
                    <a:pt x="1149" y="91"/>
                    <a:pt x="1210" y="0"/>
                    <a:pt x="1270" y="0"/>
                  </a:cubicBezTo>
                  <a:cubicBezTo>
                    <a:pt x="1330" y="0"/>
                    <a:pt x="1390" y="45"/>
                    <a:pt x="1451" y="91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1" name="Freeform 488"/>
            <p:cNvSpPr>
              <a:spLocks/>
            </p:cNvSpPr>
            <p:nvPr/>
          </p:nvSpPr>
          <p:spPr bwMode="auto">
            <a:xfrm rot="8100000" flipH="1">
              <a:off x="4821408" y="6088178"/>
              <a:ext cx="1182040" cy="106917"/>
            </a:xfrm>
            <a:custGeom>
              <a:avLst/>
              <a:gdLst>
                <a:gd name="T0" fmla="*/ 0 w 1451"/>
                <a:gd name="T1" fmla="*/ 91 h 91"/>
                <a:gd name="T2" fmla="*/ 181 w 1451"/>
                <a:gd name="T3" fmla="*/ 0 h 91"/>
                <a:gd name="T4" fmla="*/ 363 w 1451"/>
                <a:gd name="T5" fmla="*/ 91 h 91"/>
                <a:gd name="T6" fmla="*/ 544 w 1451"/>
                <a:gd name="T7" fmla="*/ 0 h 91"/>
                <a:gd name="T8" fmla="*/ 726 w 1451"/>
                <a:gd name="T9" fmla="*/ 91 h 91"/>
                <a:gd name="T10" fmla="*/ 907 w 1451"/>
                <a:gd name="T11" fmla="*/ 0 h 91"/>
                <a:gd name="T12" fmla="*/ 1089 w 1451"/>
                <a:gd name="T13" fmla="*/ 91 h 91"/>
                <a:gd name="T14" fmla="*/ 1270 w 1451"/>
                <a:gd name="T15" fmla="*/ 0 h 91"/>
                <a:gd name="T16" fmla="*/ 1451 w 1451"/>
                <a:gd name="T17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1" h="91">
                  <a:moveTo>
                    <a:pt x="0" y="91"/>
                  </a:moveTo>
                  <a:cubicBezTo>
                    <a:pt x="60" y="45"/>
                    <a:pt x="121" y="0"/>
                    <a:pt x="181" y="0"/>
                  </a:cubicBezTo>
                  <a:cubicBezTo>
                    <a:pt x="241" y="0"/>
                    <a:pt x="303" y="91"/>
                    <a:pt x="363" y="91"/>
                  </a:cubicBezTo>
                  <a:cubicBezTo>
                    <a:pt x="423" y="91"/>
                    <a:pt x="484" y="0"/>
                    <a:pt x="544" y="0"/>
                  </a:cubicBezTo>
                  <a:cubicBezTo>
                    <a:pt x="604" y="0"/>
                    <a:pt x="666" y="91"/>
                    <a:pt x="726" y="91"/>
                  </a:cubicBezTo>
                  <a:cubicBezTo>
                    <a:pt x="786" y="91"/>
                    <a:pt x="847" y="0"/>
                    <a:pt x="907" y="0"/>
                  </a:cubicBezTo>
                  <a:cubicBezTo>
                    <a:pt x="967" y="0"/>
                    <a:pt x="1029" y="91"/>
                    <a:pt x="1089" y="91"/>
                  </a:cubicBezTo>
                  <a:cubicBezTo>
                    <a:pt x="1149" y="91"/>
                    <a:pt x="1210" y="0"/>
                    <a:pt x="1270" y="0"/>
                  </a:cubicBezTo>
                  <a:cubicBezTo>
                    <a:pt x="1330" y="0"/>
                    <a:pt x="1390" y="45"/>
                    <a:pt x="1451" y="91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5" name="Freeform 488"/>
            <p:cNvSpPr>
              <a:spLocks/>
            </p:cNvSpPr>
            <p:nvPr/>
          </p:nvSpPr>
          <p:spPr bwMode="auto">
            <a:xfrm rot="10800000" flipH="1">
              <a:off x="5796137" y="5661248"/>
              <a:ext cx="1182040" cy="106917"/>
            </a:xfrm>
            <a:custGeom>
              <a:avLst/>
              <a:gdLst>
                <a:gd name="T0" fmla="*/ 0 w 1451"/>
                <a:gd name="T1" fmla="*/ 91 h 91"/>
                <a:gd name="T2" fmla="*/ 181 w 1451"/>
                <a:gd name="T3" fmla="*/ 0 h 91"/>
                <a:gd name="T4" fmla="*/ 363 w 1451"/>
                <a:gd name="T5" fmla="*/ 91 h 91"/>
                <a:gd name="T6" fmla="*/ 544 w 1451"/>
                <a:gd name="T7" fmla="*/ 0 h 91"/>
                <a:gd name="T8" fmla="*/ 726 w 1451"/>
                <a:gd name="T9" fmla="*/ 91 h 91"/>
                <a:gd name="T10" fmla="*/ 907 w 1451"/>
                <a:gd name="T11" fmla="*/ 0 h 91"/>
                <a:gd name="T12" fmla="*/ 1089 w 1451"/>
                <a:gd name="T13" fmla="*/ 91 h 91"/>
                <a:gd name="T14" fmla="*/ 1270 w 1451"/>
                <a:gd name="T15" fmla="*/ 0 h 91"/>
                <a:gd name="T16" fmla="*/ 1451 w 1451"/>
                <a:gd name="T17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1" h="91">
                  <a:moveTo>
                    <a:pt x="0" y="91"/>
                  </a:moveTo>
                  <a:cubicBezTo>
                    <a:pt x="60" y="45"/>
                    <a:pt x="121" y="0"/>
                    <a:pt x="181" y="0"/>
                  </a:cubicBezTo>
                  <a:cubicBezTo>
                    <a:pt x="241" y="0"/>
                    <a:pt x="303" y="91"/>
                    <a:pt x="363" y="91"/>
                  </a:cubicBezTo>
                  <a:cubicBezTo>
                    <a:pt x="423" y="91"/>
                    <a:pt x="484" y="0"/>
                    <a:pt x="544" y="0"/>
                  </a:cubicBezTo>
                  <a:cubicBezTo>
                    <a:pt x="604" y="0"/>
                    <a:pt x="666" y="91"/>
                    <a:pt x="726" y="91"/>
                  </a:cubicBezTo>
                  <a:cubicBezTo>
                    <a:pt x="786" y="91"/>
                    <a:pt x="847" y="0"/>
                    <a:pt x="907" y="0"/>
                  </a:cubicBezTo>
                  <a:cubicBezTo>
                    <a:pt x="967" y="0"/>
                    <a:pt x="1029" y="91"/>
                    <a:pt x="1089" y="91"/>
                  </a:cubicBezTo>
                  <a:cubicBezTo>
                    <a:pt x="1149" y="91"/>
                    <a:pt x="1210" y="0"/>
                    <a:pt x="1270" y="0"/>
                  </a:cubicBezTo>
                  <a:cubicBezTo>
                    <a:pt x="1330" y="0"/>
                    <a:pt x="1390" y="45"/>
                    <a:pt x="1451" y="91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68" name="グループ化 67"/>
          <p:cNvGrpSpPr>
            <a:grpSpLocks noChangeAspect="1"/>
          </p:cNvGrpSpPr>
          <p:nvPr/>
        </p:nvGrpSpPr>
        <p:grpSpPr>
          <a:xfrm flipH="1">
            <a:off x="7419377" y="5270170"/>
            <a:ext cx="1473103" cy="1039150"/>
            <a:chOff x="4821408" y="4673676"/>
            <a:chExt cx="2156769" cy="1521419"/>
          </a:xfrm>
        </p:grpSpPr>
        <p:sp>
          <p:nvSpPr>
            <p:cNvPr id="72" name="Freeform 488"/>
            <p:cNvSpPr>
              <a:spLocks/>
            </p:cNvSpPr>
            <p:nvPr/>
          </p:nvSpPr>
          <p:spPr bwMode="auto">
            <a:xfrm rot="2700000">
              <a:off x="4821408" y="5211237"/>
              <a:ext cx="1182040" cy="106917"/>
            </a:xfrm>
            <a:custGeom>
              <a:avLst/>
              <a:gdLst>
                <a:gd name="T0" fmla="*/ 0 w 1451"/>
                <a:gd name="T1" fmla="*/ 91 h 91"/>
                <a:gd name="T2" fmla="*/ 181 w 1451"/>
                <a:gd name="T3" fmla="*/ 0 h 91"/>
                <a:gd name="T4" fmla="*/ 363 w 1451"/>
                <a:gd name="T5" fmla="*/ 91 h 91"/>
                <a:gd name="T6" fmla="*/ 544 w 1451"/>
                <a:gd name="T7" fmla="*/ 0 h 91"/>
                <a:gd name="T8" fmla="*/ 726 w 1451"/>
                <a:gd name="T9" fmla="*/ 91 h 91"/>
                <a:gd name="T10" fmla="*/ 907 w 1451"/>
                <a:gd name="T11" fmla="*/ 0 h 91"/>
                <a:gd name="T12" fmla="*/ 1089 w 1451"/>
                <a:gd name="T13" fmla="*/ 91 h 91"/>
                <a:gd name="T14" fmla="*/ 1270 w 1451"/>
                <a:gd name="T15" fmla="*/ 0 h 91"/>
                <a:gd name="T16" fmla="*/ 1451 w 1451"/>
                <a:gd name="T17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1" h="91">
                  <a:moveTo>
                    <a:pt x="0" y="91"/>
                  </a:moveTo>
                  <a:cubicBezTo>
                    <a:pt x="60" y="45"/>
                    <a:pt x="121" y="0"/>
                    <a:pt x="181" y="0"/>
                  </a:cubicBezTo>
                  <a:cubicBezTo>
                    <a:pt x="241" y="0"/>
                    <a:pt x="303" y="91"/>
                    <a:pt x="363" y="91"/>
                  </a:cubicBezTo>
                  <a:cubicBezTo>
                    <a:pt x="423" y="91"/>
                    <a:pt x="484" y="0"/>
                    <a:pt x="544" y="0"/>
                  </a:cubicBezTo>
                  <a:cubicBezTo>
                    <a:pt x="604" y="0"/>
                    <a:pt x="666" y="91"/>
                    <a:pt x="726" y="91"/>
                  </a:cubicBezTo>
                  <a:cubicBezTo>
                    <a:pt x="786" y="91"/>
                    <a:pt x="847" y="0"/>
                    <a:pt x="907" y="0"/>
                  </a:cubicBezTo>
                  <a:cubicBezTo>
                    <a:pt x="967" y="0"/>
                    <a:pt x="1029" y="91"/>
                    <a:pt x="1089" y="91"/>
                  </a:cubicBezTo>
                  <a:cubicBezTo>
                    <a:pt x="1149" y="91"/>
                    <a:pt x="1210" y="0"/>
                    <a:pt x="1270" y="0"/>
                  </a:cubicBezTo>
                  <a:cubicBezTo>
                    <a:pt x="1330" y="0"/>
                    <a:pt x="1390" y="45"/>
                    <a:pt x="1451" y="91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 type="stealth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3" name="Freeform 488"/>
            <p:cNvSpPr>
              <a:spLocks/>
            </p:cNvSpPr>
            <p:nvPr/>
          </p:nvSpPr>
          <p:spPr bwMode="auto">
            <a:xfrm rot="8100000" flipH="1">
              <a:off x="4821408" y="6088178"/>
              <a:ext cx="1182040" cy="106917"/>
            </a:xfrm>
            <a:custGeom>
              <a:avLst/>
              <a:gdLst>
                <a:gd name="T0" fmla="*/ 0 w 1451"/>
                <a:gd name="T1" fmla="*/ 91 h 91"/>
                <a:gd name="T2" fmla="*/ 181 w 1451"/>
                <a:gd name="T3" fmla="*/ 0 h 91"/>
                <a:gd name="T4" fmla="*/ 363 w 1451"/>
                <a:gd name="T5" fmla="*/ 91 h 91"/>
                <a:gd name="T6" fmla="*/ 544 w 1451"/>
                <a:gd name="T7" fmla="*/ 0 h 91"/>
                <a:gd name="T8" fmla="*/ 726 w 1451"/>
                <a:gd name="T9" fmla="*/ 91 h 91"/>
                <a:gd name="T10" fmla="*/ 907 w 1451"/>
                <a:gd name="T11" fmla="*/ 0 h 91"/>
                <a:gd name="T12" fmla="*/ 1089 w 1451"/>
                <a:gd name="T13" fmla="*/ 91 h 91"/>
                <a:gd name="T14" fmla="*/ 1270 w 1451"/>
                <a:gd name="T15" fmla="*/ 0 h 91"/>
                <a:gd name="T16" fmla="*/ 1451 w 1451"/>
                <a:gd name="T17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1" h="91">
                  <a:moveTo>
                    <a:pt x="0" y="91"/>
                  </a:moveTo>
                  <a:cubicBezTo>
                    <a:pt x="60" y="45"/>
                    <a:pt x="121" y="0"/>
                    <a:pt x="181" y="0"/>
                  </a:cubicBezTo>
                  <a:cubicBezTo>
                    <a:pt x="241" y="0"/>
                    <a:pt x="303" y="91"/>
                    <a:pt x="363" y="91"/>
                  </a:cubicBezTo>
                  <a:cubicBezTo>
                    <a:pt x="423" y="91"/>
                    <a:pt x="484" y="0"/>
                    <a:pt x="544" y="0"/>
                  </a:cubicBezTo>
                  <a:cubicBezTo>
                    <a:pt x="604" y="0"/>
                    <a:pt x="666" y="91"/>
                    <a:pt x="726" y="91"/>
                  </a:cubicBezTo>
                  <a:cubicBezTo>
                    <a:pt x="786" y="91"/>
                    <a:pt x="847" y="0"/>
                    <a:pt x="907" y="0"/>
                  </a:cubicBezTo>
                  <a:cubicBezTo>
                    <a:pt x="967" y="0"/>
                    <a:pt x="1029" y="91"/>
                    <a:pt x="1089" y="91"/>
                  </a:cubicBezTo>
                  <a:cubicBezTo>
                    <a:pt x="1149" y="91"/>
                    <a:pt x="1210" y="0"/>
                    <a:pt x="1270" y="0"/>
                  </a:cubicBezTo>
                  <a:cubicBezTo>
                    <a:pt x="1330" y="0"/>
                    <a:pt x="1390" y="45"/>
                    <a:pt x="1451" y="91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 type="stealth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4" name="Freeform 488"/>
            <p:cNvSpPr>
              <a:spLocks/>
            </p:cNvSpPr>
            <p:nvPr/>
          </p:nvSpPr>
          <p:spPr bwMode="auto">
            <a:xfrm rot="10800000" flipH="1">
              <a:off x="5796137" y="5661248"/>
              <a:ext cx="1182040" cy="106917"/>
            </a:xfrm>
            <a:custGeom>
              <a:avLst/>
              <a:gdLst>
                <a:gd name="T0" fmla="*/ 0 w 1451"/>
                <a:gd name="T1" fmla="*/ 91 h 91"/>
                <a:gd name="T2" fmla="*/ 181 w 1451"/>
                <a:gd name="T3" fmla="*/ 0 h 91"/>
                <a:gd name="T4" fmla="*/ 363 w 1451"/>
                <a:gd name="T5" fmla="*/ 91 h 91"/>
                <a:gd name="T6" fmla="*/ 544 w 1451"/>
                <a:gd name="T7" fmla="*/ 0 h 91"/>
                <a:gd name="T8" fmla="*/ 726 w 1451"/>
                <a:gd name="T9" fmla="*/ 91 h 91"/>
                <a:gd name="T10" fmla="*/ 907 w 1451"/>
                <a:gd name="T11" fmla="*/ 0 h 91"/>
                <a:gd name="T12" fmla="*/ 1089 w 1451"/>
                <a:gd name="T13" fmla="*/ 91 h 91"/>
                <a:gd name="T14" fmla="*/ 1270 w 1451"/>
                <a:gd name="T15" fmla="*/ 0 h 91"/>
                <a:gd name="T16" fmla="*/ 1451 w 1451"/>
                <a:gd name="T17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1" h="91">
                  <a:moveTo>
                    <a:pt x="0" y="91"/>
                  </a:moveTo>
                  <a:cubicBezTo>
                    <a:pt x="60" y="45"/>
                    <a:pt x="121" y="0"/>
                    <a:pt x="181" y="0"/>
                  </a:cubicBezTo>
                  <a:cubicBezTo>
                    <a:pt x="241" y="0"/>
                    <a:pt x="303" y="91"/>
                    <a:pt x="363" y="91"/>
                  </a:cubicBezTo>
                  <a:cubicBezTo>
                    <a:pt x="423" y="91"/>
                    <a:pt x="484" y="0"/>
                    <a:pt x="544" y="0"/>
                  </a:cubicBezTo>
                  <a:cubicBezTo>
                    <a:pt x="604" y="0"/>
                    <a:pt x="666" y="91"/>
                    <a:pt x="726" y="91"/>
                  </a:cubicBezTo>
                  <a:cubicBezTo>
                    <a:pt x="786" y="91"/>
                    <a:pt x="847" y="0"/>
                    <a:pt x="907" y="0"/>
                  </a:cubicBezTo>
                  <a:cubicBezTo>
                    <a:pt x="967" y="0"/>
                    <a:pt x="1029" y="91"/>
                    <a:pt x="1089" y="91"/>
                  </a:cubicBezTo>
                  <a:cubicBezTo>
                    <a:pt x="1149" y="91"/>
                    <a:pt x="1210" y="0"/>
                    <a:pt x="1270" y="0"/>
                  </a:cubicBezTo>
                  <a:cubicBezTo>
                    <a:pt x="1330" y="0"/>
                    <a:pt x="1390" y="45"/>
                    <a:pt x="1451" y="91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 type="stealth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18" name="テキスト ボックス 17"/>
          <p:cNvSpPr txBox="1"/>
          <p:nvPr/>
        </p:nvSpPr>
        <p:spPr>
          <a:xfrm>
            <a:off x="4980854" y="501317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/>
              <a:t>q</a:t>
            </a:r>
            <a:r>
              <a:rPr kumimoji="1" lang="en-US" altLang="ja-JP" i="1" baseline="-25000" dirty="0" smtClean="0"/>
              <a:t>i</a:t>
            </a:r>
            <a:endParaRPr kumimoji="1" lang="ja-JP" altLang="en-US" i="1" baseline="-25000" dirty="0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4980854" y="6372036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err="1" smtClean="0"/>
              <a:t>q</a:t>
            </a:r>
            <a:r>
              <a:rPr lang="en-US" altLang="ja-JP" i="1" baseline="-25000" dirty="0" err="1" smtClean="0"/>
              <a:t>j</a:t>
            </a:r>
            <a:endParaRPr kumimoji="1" lang="ja-JP" altLang="en-US" i="1" baseline="-25000" dirty="0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5700934" y="5435932"/>
            <a:ext cx="11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err="1" smtClean="0"/>
              <a:t>q</a:t>
            </a:r>
            <a:r>
              <a:rPr lang="en-US" altLang="ja-JP" i="1" baseline="-25000" dirty="0" err="1" smtClean="0"/>
              <a:t>k</a:t>
            </a:r>
            <a:r>
              <a:rPr lang="en-US" altLang="ja-JP" dirty="0" smtClean="0"/>
              <a:t>=</a:t>
            </a:r>
            <a:r>
              <a:rPr lang="en-US" altLang="ja-JP" i="1" dirty="0" err="1" smtClean="0"/>
              <a:t>q</a:t>
            </a:r>
            <a:r>
              <a:rPr lang="en-US" altLang="ja-JP" i="1" baseline="-25000" dirty="0" err="1" smtClean="0"/>
              <a:t>i</a:t>
            </a:r>
            <a:r>
              <a:rPr lang="en-US" altLang="ja-JP" dirty="0" err="1" smtClean="0"/>
              <a:t>+</a:t>
            </a:r>
            <a:r>
              <a:rPr lang="en-US" altLang="ja-JP" i="1" dirty="0" err="1" smtClean="0"/>
              <a:t>q</a:t>
            </a:r>
            <a:r>
              <a:rPr lang="en-US" altLang="ja-JP" i="1" baseline="-25000" dirty="0" err="1" smtClean="0"/>
              <a:t>j</a:t>
            </a:r>
            <a:r>
              <a:rPr lang="en-US" altLang="ja-JP" dirty="0" err="1" smtClean="0"/>
              <a:t>+</a:t>
            </a:r>
            <a:r>
              <a:rPr lang="en-US" altLang="ja-JP" i="1" dirty="0" err="1" smtClean="0"/>
              <a:t>G</a:t>
            </a:r>
            <a:endParaRPr kumimoji="1" lang="ja-JP" altLang="en-US" dirty="0"/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7236296" y="544522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/>
              <a:t>q</a:t>
            </a:r>
            <a:r>
              <a:rPr kumimoji="1" lang="en-US" altLang="ja-JP" i="1" baseline="-25000" dirty="0" smtClean="0"/>
              <a:t>i</a:t>
            </a:r>
            <a:endParaRPr kumimoji="1" lang="ja-JP" altLang="en-US" i="1" baseline="-25000" dirty="0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8264290" y="6372036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err="1" smtClean="0"/>
              <a:t>q</a:t>
            </a:r>
            <a:r>
              <a:rPr lang="en-US" altLang="ja-JP" i="1" baseline="-25000" dirty="0" err="1" smtClean="0"/>
              <a:t>k</a:t>
            </a:r>
            <a:endParaRPr kumimoji="1" lang="ja-JP" altLang="en-US" i="1" baseline="-25000" dirty="0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8264290" y="5013176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err="1" smtClean="0"/>
              <a:t>q</a:t>
            </a:r>
            <a:r>
              <a:rPr lang="en-US" altLang="ja-JP" i="1" baseline="-25000" dirty="0" err="1" smtClean="0"/>
              <a:t>j</a:t>
            </a:r>
            <a:endParaRPr kumimoji="1" lang="ja-JP" altLang="en-US" i="1" baseline="-250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79166" y="2276872"/>
            <a:ext cx="2738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Thermal boundary layer</a:t>
            </a:r>
            <a:endParaRPr kumimoji="1" lang="ja-JP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4579166" y="3635732"/>
            <a:ext cx="31611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Lattice thermal conductivity</a:t>
            </a:r>
            <a:endParaRPr kumimoji="1" lang="ja-JP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4001149" y="1268760"/>
            <a:ext cx="12189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Heat flow</a:t>
            </a:r>
            <a:endParaRPr kumimoji="1" lang="ja-JP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88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正方形/長方形 58"/>
          <p:cNvSpPr/>
          <p:nvPr/>
        </p:nvSpPr>
        <p:spPr>
          <a:xfrm>
            <a:off x="-14444" y="-6014"/>
            <a:ext cx="9158444" cy="126004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67000">
                <a:srgbClr val="002776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251520" y="323945"/>
            <a:ext cx="73152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chemeClr val="bg1"/>
                </a:solidFill>
                <a:ea typeface="ＭＳ Ｐゴシック" charset="0"/>
                <a:cs typeface="Helvetica" charset="0"/>
                <a:sym typeface="Helvetica" charset="0"/>
              </a:rPr>
              <a:t>Thermal </a:t>
            </a:r>
            <a:r>
              <a:rPr lang="en-US" altLang="ja-JP" sz="3200" dirty="0">
                <a:solidFill>
                  <a:schemeClr val="bg1"/>
                </a:solidFill>
                <a:ea typeface="ＭＳ Ｐゴシック" charset="0"/>
                <a:cs typeface="Helvetica" charset="0"/>
                <a:sym typeface="Helvetica" charset="0"/>
              </a:rPr>
              <a:t>conductivity of the lower </a:t>
            </a:r>
            <a:r>
              <a:rPr lang="en-US" altLang="ja-JP" sz="3200" dirty="0" smtClean="0">
                <a:solidFill>
                  <a:schemeClr val="bg1"/>
                </a:solidFill>
                <a:ea typeface="ＭＳ Ｐゴシック" charset="0"/>
                <a:cs typeface="Helvetica" charset="0"/>
                <a:sym typeface="Helvetica" charset="0"/>
              </a:rPr>
              <a:t>mantle</a:t>
            </a:r>
            <a:endParaRPr lang="en-US" altLang="ja-JP" sz="3200" baseline="-25000" dirty="0">
              <a:solidFill>
                <a:schemeClr val="bg1"/>
              </a:solidFill>
              <a:ea typeface="ＭＳ Ｐゴシック" charset="0"/>
              <a:cs typeface="Helvetica" charset="0"/>
              <a:sym typeface="Helvetica" charset="0"/>
            </a:endParaRPr>
          </a:p>
        </p:txBody>
      </p:sp>
      <p:grpSp>
        <p:nvGrpSpPr>
          <p:cNvPr id="38" name="グループ化 37"/>
          <p:cNvGrpSpPr>
            <a:grpSpLocks noChangeAspect="1"/>
          </p:cNvGrpSpPr>
          <p:nvPr/>
        </p:nvGrpSpPr>
        <p:grpSpPr>
          <a:xfrm>
            <a:off x="179512" y="1556792"/>
            <a:ext cx="4957935" cy="4909636"/>
            <a:chOff x="133229" y="372731"/>
            <a:chExt cx="6599011" cy="6534726"/>
          </a:xfrm>
        </p:grpSpPr>
        <p:sp>
          <p:nvSpPr>
            <p:cNvPr id="39" name="正方形/長方形 38"/>
            <p:cNvSpPr/>
            <p:nvPr/>
          </p:nvSpPr>
          <p:spPr>
            <a:xfrm>
              <a:off x="180087" y="545454"/>
              <a:ext cx="6552153" cy="631254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lt"/>
              </a:endParaRPr>
            </a:p>
          </p:txBody>
        </p:sp>
        <p:sp>
          <p:nvSpPr>
            <p:cNvPr id="40" name="Rectangle 15"/>
            <p:cNvSpPr>
              <a:spLocks/>
            </p:cNvSpPr>
            <p:nvPr/>
          </p:nvSpPr>
          <p:spPr bwMode="auto">
            <a:xfrm>
              <a:off x="1051384" y="372731"/>
              <a:ext cx="942661" cy="521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ctr"/>
              <a:endParaRPr lang="en-US" sz="1400" dirty="0" smtClean="0">
                <a:solidFill>
                  <a:schemeClr val="accent1"/>
                </a:solidFill>
                <a:latin typeface="+mj-lt"/>
                <a:ea typeface="ＭＳ Ｐゴシック" charset="0"/>
                <a:cs typeface="Helvetica" charset="0"/>
                <a:sym typeface="Helvetica" charset="0"/>
              </a:endParaRPr>
            </a:p>
            <a:p>
              <a:pPr algn="ctr"/>
              <a:r>
                <a:rPr lang="en-US" sz="1400" dirty="0" smtClean="0">
                  <a:solidFill>
                    <a:schemeClr val="accent1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z </a:t>
              </a:r>
              <a:r>
                <a:rPr lang="en-US" sz="1400" dirty="0">
                  <a:solidFill>
                    <a:schemeClr val="accent1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= 660 </a:t>
              </a:r>
              <a:r>
                <a:rPr lang="en-US" sz="1400" dirty="0" smtClean="0">
                  <a:solidFill>
                    <a:schemeClr val="accent1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km</a:t>
              </a:r>
              <a:endParaRPr lang="en-US" sz="1400" dirty="0">
                <a:solidFill>
                  <a:schemeClr val="accent1"/>
                </a:solidFill>
                <a:latin typeface="+mj-lt"/>
                <a:ea typeface="ＭＳ Ｐゴシック" charset="0"/>
                <a:cs typeface="Helvetica" charset="0"/>
                <a:sym typeface="Helvetica" charset="0"/>
              </a:endParaRPr>
            </a:p>
          </p:txBody>
        </p:sp>
        <p:sp>
          <p:nvSpPr>
            <p:cNvPr id="41" name="Rectangle 16"/>
            <p:cNvSpPr>
              <a:spLocks/>
            </p:cNvSpPr>
            <p:nvPr/>
          </p:nvSpPr>
          <p:spPr bwMode="auto">
            <a:xfrm>
              <a:off x="5582127" y="372731"/>
              <a:ext cx="1053221" cy="521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accent1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ICMB</a:t>
              </a:r>
            </a:p>
            <a:p>
              <a:pPr algn="ctr"/>
              <a:r>
                <a:rPr lang="en-US" sz="1400" dirty="0" smtClean="0">
                  <a:solidFill>
                    <a:schemeClr val="accent1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z </a:t>
              </a:r>
              <a:r>
                <a:rPr lang="en-US" sz="1400" dirty="0">
                  <a:solidFill>
                    <a:schemeClr val="accent1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= </a:t>
              </a:r>
              <a:r>
                <a:rPr lang="en-US" sz="1400" dirty="0" smtClean="0">
                  <a:solidFill>
                    <a:schemeClr val="accent1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2890 </a:t>
              </a:r>
              <a:r>
                <a:rPr lang="en-US" sz="1400" dirty="0">
                  <a:solidFill>
                    <a:schemeClr val="accent1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km</a:t>
              </a:r>
            </a:p>
          </p:txBody>
        </p:sp>
        <p:grpSp>
          <p:nvGrpSpPr>
            <p:cNvPr id="42" name="グループ化 41"/>
            <p:cNvGrpSpPr/>
            <p:nvPr/>
          </p:nvGrpSpPr>
          <p:grpSpPr>
            <a:xfrm>
              <a:off x="133229" y="849313"/>
              <a:ext cx="6486467" cy="6058144"/>
              <a:chOff x="133229" y="849313"/>
              <a:chExt cx="6486467" cy="6058144"/>
            </a:xfrm>
          </p:grpSpPr>
          <p:pic>
            <p:nvPicPr>
              <p:cNvPr id="58" name="Picture 31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66838" y="987426"/>
                <a:ext cx="3781425" cy="5018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0" name="Picture 31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11750" y="987426"/>
                <a:ext cx="1241425" cy="5018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0" name="Rectangle 315"/>
              <p:cNvSpPr>
                <a:spLocks noChangeArrowheads="1"/>
              </p:cNvSpPr>
              <p:nvPr/>
            </p:nvSpPr>
            <p:spPr bwMode="auto">
              <a:xfrm>
                <a:off x="1190625" y="6021389"/>
                <a:ext cx="360772" cy="428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ja-JP" sz="2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20</a:t>
                </a:r>
                <a:endParaRPr kumimoji="1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81" name="Rectangle 316"/>
              <p:cNvSpPr>
                <a:spLocks noChangeArrowheads="1"/>
              </p:cNvSpPr>
              <p:nvPr/>
            </p:nvSpPr>
            <p:spPr bwMode="auto">
              <a:xfrm>
                <a:off x="2011363" y="6021389"/>
                <a:ext cx="360772" cy="428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ja-JP" sz="2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40</a:t>
                </a:r>
                <a:endParaRPr kumimoji="1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82" name="Rectangle 317"/>
              <p:cNvSpPr>
                <a:spLocks noChangeArrowheads="1"/>
              </p:cNvSpPr>
              <p:nvPr/>
            </p:nvSpPr>
            <p:spPr bwMode="auto">
              <a:xfrm>
                <a:off x="2838450" y="6021389"/>
                <a:ext cx="360772" cy="428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ja-JP" sz="2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60</a:t>
                </a:r>
                <a:endParaRPr kumimoji="1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83" name="Rectangle 318"/>
              <p:cNvSpPr>
                <a:spLocks noChangeArrowheads="1"/>
              </p:cNvSpPr>
              <p:nvPr/>
            </p:nvSpPr>
            <p:spPr bwMode="auto">
              <a:xfrm>
                <a:off x="3681413" y="6021389"/>
                <a:ext cx="360772" cy="428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ja-JP" sz="2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80</a:t>
                </a:r>
                <a:endParaRPr kumimoji="1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84" name="Rectangle 319"/>
              <p:cNvSpPr>
                <a:spLocks noChangeArrowheads="1"/>
              </p:cNvSpPr>
              <p:nvPr/>
            </p:nvSpPr>
            <p:spPr bwMode="auto">
              <a:xfrm>
                <a:off x="4430713" y="6021389"/>
                <a:ext cx="541158" cy="428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ja-JP" sz="2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100</a:t>
                </a:r>
                <a:endParaRPr kumimoji="1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85" name="Rectangle 320"/>
              <p:cNvSpPr>
                <a:spLocks noChangeArrowheads="1"/>
              </p:cNvSpPr>
              <p:nvPr/>
            </p:nvSpPr>
            <p:spPr bwMode="auto">
              <a:xfrm>
                <a:off x="5257800" y="6021389"/>
                <a:ext cx="541158" cy="428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ja-JP" sz="2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120</a:t>
                </a:r>
                <a:endParaRPr kumimoji="1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86" name="Rectangle 321"/>
              <p:cNvSpPr>
                <a:spLocks noChangeArrowheads="1"/>
              </p:cNvSpPr>
              <p:nvPr/>
            </p:nvSpPr>
            <p:spPr bwMode="auto">
              <a:xfrm>
                <a:off x="6078538" y="6021389"/>
                <a:ext cx="541158" cy="428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ja-JP" sz="2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140</a:t>
                </a:r>
                <a:endParaRPr kumimoji="1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87" name="Rectangle 322"/>
              <p:cNvSpPr>
                <a:spLocks noChangeArrowheads="1"/>
              </p:cNvSpPr>
              <p:nvPr/>
            </p:nvSpPr>
            <p:spPr bwMode="auto">
              <a:xfrm>
                <a:off x="615736" y="5768977"/>
                <a:ext cx="721544" cy="428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ja-JP" sz="2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1000</a:t>
                </a:r>
                <a:endParaRPr kumimoji="1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88" name="Rectangle 323"/>
              <p:cNvSpPr>
                <a:spLocks noChangeArrowheads="1"/>
              </p:cNvSpPr>
              <p:nvPr/>
            </p:nvSpPr>
            <p:spPr bwMode="auto">
              <a:xfrm>
                <a:off x="615736" y="4964112"/>
                <a:ext cx="721544" cy="428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ja-JP" sz="2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1500</a:t>
                </a:r>
                <a:endParaRPr kumimoji="1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89" name="Rectangle 324"/>
              <p:cNvSpPr>
                <a:spLocks noChangeArrowheads="1"/>
              </p:cNvSpPr>
              <p:nvPr/>
            </p:nvSpPr>
            <p:spPr bwMode="auto">
              <a:xfrm>
                <a:off x="615736" y="4143376"/>
                <a:ext cx="721544" cy="428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ja-JP" sz="2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2000</a:t>
                </a:r>
                <a:endParaRPr kumimoji="1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90" name="Rectangle 325"/>
              <p:cNvSpPr>
                <a:spLocks noChangeArrowheads="1"/>
              </p:cNvSpPr>
              <p:nvPr/>
            </p:nvSpPr>
            <p:spPr bwMode="auto">
              <a:xfrm>
                <a:off x="615736" y="3316287"/>
                <a:ext cx="721544" cy="428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ja-JP" sz="2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2500</a:t>
                </a:r>
                <a:endParaRPr kumimoji="1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91" name="Rectangle 326"/>
              <p:cNvSpPr>
                <a:spLocks noChangeArrowheads="1"/>
              </p:cNvSpPr>
              <p:nvPr/>
            </p:nvSpPr>
            <p:spPr bwMode="auto">
              <a:xfrm>
                <a:off x="615736" y="2495551"/>
                <a:ext cx="721544" cy="428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ja-JP" sz="2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3000</a:t>
                </a:r>
                <a:endParaRPr kumimoji="1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92" name="Rectangle 327"/>
              <p:cNvSpPr>
                <a:spLocks noChangeArrowheads="1"/>
              </p:cNvSpPr>
              <p:nvPr/>
            </p:nvSpPr>
            <p:spPr bwMode="auto">
              <a:xfrm>
                <a:off x="615736" y="1670051"/>
                <a:ext cx="721544" cy="428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ja-JP" sz="2300" dirty="0" smtClean="0">
                    <a:solidFill>
                      <a:srgbClr val="000000"/>
                    </a:solidFill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3500</a:t>
                </a:r>
                <a:endParaRPr kumimoji="1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93" name="Rectangle 328"/>
              <p:cNvSpPr>
                <a:spLocks noChangeArrowheads="1"/>
              </p:cNvSpPr>
              <p:nvPr/>
            </p:nvSpPr>
            <p:spPr bwMode="auto">
              <a:xfrm>
                <a:off x="615736" y="849313"/>
                <a:ext cx="721544" cy="428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ja-JP" sz="2300" dirty="0" smtClean="0">
                    <a:solidFill>
                      <a:srgbClr val="000000"/>
                    </a:solidFill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4000</a:t>
                </a:r>
                <a:endParaRPr kumimoji="1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94" name="Line 329"/>
              <p:cNvSpPr>
                <a:spLocks noChangeShapeType="1"/>
              </p:cNvSpPr>
              <p:nvPr/>
            </p:nvSpPr>
            <p:spPr bwMode="auto">
              <a:xfrm flipV="1">
                <a:off x="1552575" y="3683001"/>
                <a:ext cx="57150" cy="20638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95" name="Line 330"/>
              <p:cNvSpPr>
                <a:spLocks noChangeShapeType="1"/>
              </p:cNvSpPr>
              <p:nvPr/>
            </p:nvSpPr>
            <p:spPr bwMode="auto">
              <a:xfrm flipV="1">
                <a:off x="1671638" y="3646488"/>
                <a:ext cx="55562" cy="20638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96" name="Line 331"/>
              <p:cNvSpPr>
                <a:spLocks noChangeShapeType="1"/>
              </p:cNvSpPr>
              <p:nvPr/>
            </p:nvSpPr>
            <p:spPr bwMode="auto">
              <a:xfrm flipV="1">
                <a:off x="1790700" y="3609976"/>
                <a:ext cx="55562" cy="20638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97" name="Line 332"/>
              <p:cNvSpPr>
                <a:spLocks noChangeShapeType="1"/>
              </p:cNvSpPr>
              <p:nvPr/>
            </p:nvSpPr>
            <p:spPr bwMode="auto">
              <a:xfrm flipV="1">
                <a:off x="1908175" y="3579813"/>
                <a:ext cx="57150" cy="158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98" name="Line 333"/>
              <p:cNvSpPr>
                <a:spLocks noChangeShapeType="1"/>
              </p:cNvSpPr>
              <p:nvPr/>
            </p:nvSpPr>
            <p:spPr bwMode="auto">
              <a:xfrm flipV="1">
                <a:off x="2027238" y="3548063"/>
                <a:ext cx="61912" cy="111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99" name="Line 334"/>
              <p:cNvSpPr>
                <a:spLocks noChangeShapeType="1"/>
              </p:cNvSpPr>
              <p:nvPr/>
            </p:nvSpPr>
            <p:spPr bwMode="auto">
              <a:xfrm flipV="1">
                <a:off x="2146300" y="3517901"/>
                <a:ext cx="61912" cy="14288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00" name="Line 335"/>
              <p:cNvSpPr>
                <a:spLocks noChangeShapeType="1"/>
              </p:cNvSpPr>
              <p:nvPr/>
            </p:nvSpPr>
            <p:spPr bwMode="auto">
              <a:xfrm flipV="1">
                <a:off x="2270125" y="3486151"/>
                <a:ext cx="57150" cy="158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01" name="Line 336"/>
              <p:cNvSpPr>
                <a:spLocks noChangeShapeType="1"/>
              </p:cNvSpPr>
              <p:nvPr/>
            </p:nvSpPr>
            <p:spPr bwMode="auto">
              <a:xfrm flipV="1">
                <a:off x="2389188" y="3460751"/>
                <a:ext cx="61912" cy="952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02" name="Line 337"/>
              <p:cNvSpPr>
                <a:spLocks noChangeShapeType="1"/>
              </p:cNvSpPr>
              <p:nvPr/>
            </p:nvSpPr>
            <p:spPr bwMode="auto">
              <a:xfrm flipV="1">
                <a:off x="2508250" y="3429001"/>
                <a:ext cx="61912" cy="158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03" name="Line 338"/>
              <p:cNvSpPr>
                <a:spLocks noChangeShapeType="1"/>
              </p:cNvSpPr>
              <p:nvPr/>
            </p:nvSpPr>
            <p:spPr bwMode="auto">
              <a:xfrm flipV="1">
                <a:off x="2632075" y="3398838"/>
                <a:ext cx="57150" cy="158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04" name="Line 339"/>
              <p:cNvSpPr>
                <a:spLocks noChangeShapeType="1"/>
              </p:cNvSpPr>
              <p:nvPr/>
            </p:nvSpPr>
            <p:spPr bwMode="auto">
              <a:xfrm flipV="1">
                <a:off x="2751138" y="3367088"/>
                <a:ext cx="61912" cy="158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05" name="Line 340"/>
              <p:cNvSpPr>
                <a:spLocks noChangeShapeType="1"/>
              </p:cNvSpPr>
              <p:nvPr/>
            </p:nvSpPr>
            <p:spPr bwMode="auto">
              <a:xfrm flipV="1">
                <a:off x="2870200" y="3341688"/>
                <a:ext cx="61912" cy="158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06" name="Line 341"/>
              <p:cNvSpPr>
                <a:spLocks noChangeShapeType="1"/>
              </p:cNvSpPr>
              <p:nvPr/>
            </p:nvSpPr>
            <p:spPr bwMode="auto">
              <a:xfrm flipV="1">
                <a:off x="2994025" y="3311526"/>
                <a:ext cx="57150" cy="14288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07" name="Line 342"/>
              <p:cNvSpPr>
                <a:spLocks noChangeShapeType="1"/>
              </p:cNvSpPr>
              <p:nvPr/>
            </p:nvSpPr>
            <p:spPr bwMode="auto">
              <a:xfrm flipV="1">
                <a:off x="3113088" y="3279776"/>
                <a:ext cx="57150" cy="158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08" name="Freeform 343"/>
              <p:cNvSpPr>
                <a:spLocks/>
              </p:cNvSpPr>
              <p:nvPr/>
            </p:nvSpPr>
            <p:spPr bwMode="auto">
              <a:xfrm>
                <a:off x="3232150" y="3249613"/>
                <a:ext cx="61912" cy="14288"/>
              </a:xfrm>
              <a:custGeom>
                <a:avLst/>
                <a:gdLst>
                  <a:gd name="T0" fmla="*/ 0 w 39"/>
                  <a:gd name="T1" fmla="*/ 9 h 9"/>
                  <a:gd name="T2" fmla="*/ 35 w 39"/>
                  <a:gd name="T3" fmla="*/ 3 h 9"/>
                  <a:gd name="T4" fmla="*/ 39 w 39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9">
                    <a:moveTo>
                      <a:pt x="0" y="9"/>
                    </a:moveTo>
                    <a:lnTo>
                      <a:pt x="35" y="3"/>
                    </a:lnTo>
                    <a:lnTo>
                      <a:pt x="39" y="0"/>
                    </a:lnTo>
                  </a:path>
                </a:pathLst>
              </a:cu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09" name="Line 344"/>
              <p:cNvSpPr>
                <a:spLocks noChangeShapeType="1"/>
              </p:cNvSpPr>
              <p:nvPr/>
            </p:nvSpPr>
            <p:spPr bwMode="auto">
              <a:xfrm flipV="1">
                <a:off x="3355975" y="3222626"/>
                <a:ext cx="57150" cy="158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10" name="Line 345"/>
              <p:cNvSpPr>
                <a:spLocks noChangeShapeType="1"/>
              </p:cNvSpPr>
              <p:nvPr/>
            </p:nvSpPr>
            <p:spPr bwMode="auto">
              <a:xfrm flipV="1">
                <a:off x="3475038" y="3197226"/>
                <a:ext cx="61912" cy="158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11" name="Line 346"/>
              <p:cNvSpPr>
                <a:spLocks noChangeShapeType="1"/>
              </p:cNvSpPr>
              <p:nvPr/>
            </p:nvSpPr>
            <p:spPr bwMode="auto">
              <a:xfrm flipV="1">
                <a:off x="3592513" y="3171826"/>
                <a:ext cx="63500" cy="158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12" name="Line 347"/>
              <p:cNvSpPr>
                <a:spLocks noChangeShapeType="1"/>
              </p:cNvSpPr>
              <p:nvPr/>
            </p:nvSpPr>
            <p:spPr bwMode="auto">
              <a:xfrm flipV="1">
                <a:off x="3717925" y="3146426"/>
                <a:ext cx="61912" cy="14288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13" name="Line 348"/>
              <p:cNvSpPr>
                <a:spLocks noChangeShapeType="1"/>
              </p:cNvSpPr>
              <p:nvPr/>
            </p:nvSpPr>
            <p:spPr bwMode="auto">
              <a:xfrm flipV="1">
                <a:off x="3835400" y="3119438"/>
                <a:ext cx="63500" cy="158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14" name="Line 349"/>
              <p:cNvSpPr>
                <a:spLocks noChangeShapeType="1"/>
              </p:cNvSpPr>
              <p:nvPr/>
            </p:nvSpPr>
            <p:spPr bwMode="auto">
              <a:xfrm flipV="1">
                <a:off x="3960813" y="3098801"/>
                <a:ext cx="61912" cy="111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15" name="Line 350"/>
              <p:cNvSpPr>
                <a:spLocks noChangeShapeType="1"/>
              </p:cNvSpPr>
              <p:nvPr/>
            </p:nvSpPr>
            <p:spPr bwMode="auto">
              <a:xfrm flipV="1">
                <a:off x="4084638" y="3078163"/>
                <a:ext cx="55562" cy="111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16" name="Line 351"/>
              <p:cNvSpPr>
                <a:spLocks noChangeShapeType="1"/>
              </p:cNvSpPr>
              <p:nvPr/>
            </p:nvSpPr>
            <p:spPr bwMode="auto">
              <a:xfrm flipV="1">
                <a:off x="4203700" y="3057526"/>
                <a:ext cx="61912" cy="111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17" name="Line 352"/>
              <p:cNvSpPr>
                <a:spLocks noChangeShapeType="1"/>
              </p:cNvSpPr>
              <p:nvPr/>
            </p:nvSpPr>
            <p:spPr bwMode="auto">
              <a:xfrm flipV="1">
                <a:off x="4327525" y="3036888"/>
                <a:ext cx="61912" cy="111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18" name="Freeform 353"/>
              <p:cNvSpPr>
                <a:spLocks/>
              </p:cNvSpPr>
              <p:nvPr/>
            </p:nvSpPr>
            <p:spPr bwMode="auto">
              <a:xfrm>
                <a:off x="4451350" y="3021013"/>
                <a:ext cx="57150" cy="6350"/>
              </a:xfrm>
              <a:custGeom>
                <a:avLst/>
                <a:gdLst>
                  <a:gd name="T0" fmla="*/ 0 w 36"/>
                  <a:gd name="T1" fmla="*/ 4 h 4"/>
                  <a:gd name="T2" fmla="*/ 0 w 36"/>
                  <a:gd name="T3" fmla="*/ 4 h 4"/>
                  <a:gd name="T4" fmla="*/ 36 w 36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4">
                    <a:moveTo>
                      <a:pt x="0" y="4"/>
                    </a:moveTo>
                    <a:lnTo>
                      <a:pt x="0" y="4"/>
                    </a:lnTo>
                    <a:lnTo>
                      <a:pt x="36" y="0"/>
                    </a:lnTo>
                  </a:path>
                </a:pathLst>
              </a:cu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19" name="Line 354"/>
              <p:cNvSpPr>
                <a:spLocks noChangeShapeType="1"/>
              </p:cNvSpPr>
              <p:nvPr/>
            </p:nvSpPr>
            <p:spPr bwMode="auto">
              <a:xfrm flipV="1">
                <a:off x="4570413" y="3000376"/>
                <a:ext cx="61912" cy="111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20" name="Line 355"/>
              <p:cNvSpPr>
                <a:spLocks noChangeShapeType="1"/>
              </p:cNvSpPr>
              <p:nvPr/>
            </p:nvSpPr>
            <p:spPr bwMode="auto">
              <a:xfrm flipV="1">
                <a:off x="4694238" y="2986088"/>
                <a:ext cx="61912" cy="476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21" name="Line 356"/>
              <p:cNvSpPr>
                <a:spLocks noChangeShapeType="1"/>
              </p:cNvSpPr>
              <p:nvPr/>
            </p:nvSpPr>
            <p:spPr bwMode="auto">
              <a:xfrm flipV="1">
                <a:off x="4818063" y="2965451"/>
                <a:ext cx="61912" cy="952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22" name="Line 357"/>
              <p:cNvSpPr>
                <a:spLocks noChangeShapeType="1"/>
              </p:cNvSpPr>
              <p:nvPr/>
            </p:nvSpPr>
            <p:spPr bwMode="auto">
              <a:xfrm flipV="1">
                <a:off x="4941888" y="2944813"/>
                <a:ext cx="57150" cy="952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23" name="Line 358"/>
              <p:cNvSpPr>
                <a:spLocks noChangeShapeType="1"/>
              </p:cNvSpPr>
              <p:nvPr/>
            </p:nvSpPr>
            <p:spPr bwMode="auto">
              <a:xfrm flipV="1">
                <a:off x="5060950" y="2924176"/>
                <a:ext cx="61912" cy="952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24" name="Freeform 359"/>
              <p:cNvSpPr>
                <a:spLocks/>
              </p:cNvSpPr>
              <p:nvPr/>
            </p:nvSpPr>
            <p:spPr bwMode="auto">
              <a:xfrm>
                <a:off x="5184775" y="2897188"/>
                <a:ext cx="61912" cy="11113"/>
              </a:xfrm>
              <a:custGeom>
                <a:avLst/>
                <a:gdLst>
                  <a:gd name="T0" fmla="*/ 0 w 39"/>
                  <a:gd name="T1" fmla="*/ 7 h 7"/>
                  <a:gd name="T2" fmla="*/ 33 w 39"/>
                  <a:gd name="T3" fmla="*/ 4 h 7"/>
                  <a:gd name="T4" fmla="*/ 39 w 39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7">
                    <a:moveTo>
                      <a:pt x="0" y="7"/>
                    </a:moveTo>
                    <a:lnTo>
                      <a:pt x="33" y="4"/>
                    </a:lnTo>
                    <a:lnTo>
                      <a:pt x="39" y="0"/>
                    </a:lnTo>
                  </a:path>
                </a:pathLst>
              </a:cu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25" name="Line 360"/>
              <p:cNvSpPr>
                <a:spLocks noChangeShapeType="1"/>
              </p:cNvSpPr>
              <p:nvPr/>
            </p:nvSpPr>
            <p:spPr bwMode="auto">
              <a:xfrm flipV="1">
                <a:off x="5303838" y="2871788"/>
                <a:ext cx="61912" cy="158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26" name="Line 361"/>
              <p:cNvSpPr>
                <a:spLocks noChangeShapeType="1"/>
              </p:cNvSpPr>
              <p:nvPr/>
            </p:nvSpPr>
            <p:spPr bwMode="auto">
              <a:xfrm flipV="1">
                <a:off x="5427663" y="2825751"/>
                <a:ext cx="52387" cy="3016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27" name="Line 362"/>
              <p:cNvSpPr>
                <a:spLocks noChangeShapeType="1"/>
              </p:cNvSpPr>
              <p:nvPr/>
            </p:nvSpPr>
            <p:spPr bwMode="auto">
              <a:xfrm flipV="1">
                <a:off x="5530850" y="2752726"/>
                <a:ext cx="46037" cy="412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28" name="Freeform 363"/>
              <p:cNvSpPr>
                <a:spLocks/>
              </p:cNvSpPr>
              <p:nvPr/>
            </p:nvSpPr>
            <p:spPr bwMode="auto">
              <a:xfrm>
                <a:off x="5618163" y="2660651"/>
                <a:ext cx="36512" cy="46038"/>
              </a:xfrm>
              <a:custGeom>
                <a:avLst/>
                <a:gdLst>
                  <a:gd name="T0" fmla="*/ 0 w 23"/>
                  <a:gd name="T1" fmla="*/ 29 h 29"/>
                  <a:gd name="T2" fmla="*/ 20 w 23"/>
                  <a:gd name="T3" fmla="*/ 6 h 29"/>
                  <a:gd name="T4" fmla="*/ 23 w 23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9">
                    <a:moveTo>
                      <a:pt x="0" y="29"/>
                    </a:moveTo>
                    <a:lnTo>
                      <a:pt x="20" y="6"/>
                    </a:lnTo>
                    <a:lnTo>
                      <a:pt x="23" y="0"/>
                    </a:lnTo>
                  </a:path>
                </a:pathLst>
              </a:cu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29" name="Freeform 364"/>
              <p:cNvSpPr>
                <a:spLocks/>
              </p:cNvSpPr>
              <p:nvPr/>
            </p:nvSpPr>
            <p:spPr bwMode="auto">
              <a:xfrm>
                <a:off x="5695950" y="2562226"/>
                <a:ext cx="36512" cy="52388"/>
              </a:xfrm>
              <a:custGeom>
                <a:avLst/>
                <a:gdLst>
                  <a:gd name="T0" fmla="*/ 0 w 23"/>
                  <a:gd name="T1" fmla="*/ 33 h 33"/>
                  <a:gd name="T2" fmla="*/ 16 w 23"/>
                  <a:gd name="T3" fmla="*/ 16 h 33"/>
                  <a:gd name="T4" fmla="*/ 23 w 23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33">
                    <a:moveTo>
                      <a:pt x="0" y="33"/>
                    </a:moveTo>
                    <a:lnTo>
                      <a:pt x="16" y="16"/>
                    </a:lnTo>
                    <a:lnTo>
                      <a:pt x="23" y="0"/>
                    </a:lnTo>
                  </a:path>
                </a:pathLst>
              </a:cu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30" name="Line 365"/>
              <p:cNvSpPr>
                <a:spLocks noChangeShapeType="1"/>
              </p:cNvSpPr>
              <p:nvPr/>
            </p:nvSpPr>
            <p:spPr bwMode="auto">
              <a:xfrm flipV="1">
                <a:off x="5753100" y="2447926"/>
                <a:ext cx="25400" cy="57150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31" name="Line 366"/>
              <p:cNvSpPr>
                <a:spLocks noChangeShapeType="1"/>
              </p:cNvSpPr>
              <p:nvPr/>
            </p:nvSpPr>
            <p:spPr bwMode="auto">
              <a:xfrm flipV="1">
                <a:off x="5799138" y="2330451"/>
                <a:ext cx="20637" cy="5556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32" name="Line 367"/>
              <p:cNvSpPr>
                <a:spLocks noChangeShapeType="1"/>
              </p:cNvSpPr>
              <p:nvPr/>
            </p:nvSpPr>
            <p:spPr bwMode="auto">
              <a:xfrm flipV="1">
                <a:off x="5846763" y="2216151"/>
                <a:ext cx="25400" cy="57150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33" name="Freeform 368"/>
              <p:cNvSpPr>
                <a:spLocks/>
              </p:cNvSpPr>
              <p:nvPr/>
            </p:nvSpPr>
            <p:spPr bwMode="auto">
              <a:xfrm>
                <a:off x="5892800" y="2103438"/>
                <a:ext cx="20637" cy="55563"/>
              </a:xfrm>
              <a:custGeom>
                <a:avLst/>
                <a:gdLst>
                  <a:gd name="T0" fmla="*/ 0 w 13"/>
                  <a:gd name="T1" fmla="*/ 35 h 35"/>
                  <a:gd name="T2" fmla="*/ 3 w 13"/>
                  <a:gd name="T3" fmla="*/ 35 h 35"/>
                  <a:gd name="T4" fmla="*/ 13 w 13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35">
                    <a:moveTo>
                      <a:pt x="0" y="35"/>
                    </a:moveTo>
                    <a:lnTo>
                      <a:pt x="3" y="35"/>
                    </a:lnTo>
                    <a:lnTo>
                      <a:pt x="13" y="0"/>
                    </a:lnTo>
                  </a:path>
                </a:pathLst>
              </a:cu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34" name="Line 369"/>
              <p:cNvSpPr>
                <a:spLocks noChangeShapeType="1"/>
              </p:cNvSpPr>
              <p:nvPr/>
            </p:nvSpPr>
            <p:spPr bwMode="auto">
              <a:xfrm flipV="1">
                <a:off x="5934075" y="1984376"/>
                <a:ext cx="20637" cy="57150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35" name="Freeform 370"/>
              <p:cNvSpPr>
                <a:spLocks/>
              </p:cNvSpPr>
              <p:nvPr/>
            </p:nvSpPr>
            <p:spPr bwMode="auto">
              <a:xfrm>
                <a:off x="5970588" y="1865313"/>
                <a:ext cx="20637" cy="61913"/>
              </a:xfrm>
              <a:custGeom>
                <a:avLst/>
                <a:gdLst>
                  <a:gd name="T0" fmla="*/ 0 w 13"/>
                  <a:gd name="T1" fmla="*/ 39 h 39"/>
                  <a:gd name="T2" fmla="*/ 6 w 13"/>
                  <a:gd name="T3" fmla="*/ 26 h 39"/>
                  <a:gd name="T4" fmla="*/ 13 w 13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39">
                    <a:moveTo>
                      <a:pt x="0" y="39"/>
                    </a:moveTo>
                    <a:lnTo>
                      <a:pt x="6" y="26"/>
                    </a:lnTo>
                    <a:lnTo>
                      <a:pt x="13" y="0"/>
                    </a:lnTo>
                  </a:path>
                </a:pathLst>
              </a:cu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36" name="Line 371"/>
              <p:cNvSpPr>
                <a:spLocks noChangeShapeType="1"/>
              </p:cNvSpPr>
              <p:nvPr/>
            </p:nvSpPr>
            <p:spPr bwMode="auto">
              <a:xfrm flipV="1">
                <a:off x="6011863" y="1746251"/>
                <a:ext cx="20637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37" name="Line 372"/>
              <p:cNvSpPr>
                <a:spLocks noChangeShapeType="1"/>
              </p:cNvSpPr>
              <p:nvPr/>
            </p:nvSpPr>
            <p:spPr bwMode="auto">
              <a:xfrm flipV="1">
                <a:off x="6042025" y="1627188"/>
                <a:ext cx="15875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38" name="Line 373"/>
              <p:cNvSpPr>
                <a:spLocks noChangeShapeType="1"/>
              </p:cNvSpPr>
              <p:nvPr/>
            </p:nvSpPr>
            <p:spPr bwMode="auto">
              <a:xfrm flipV="1">
                <a:off x="6073775" y="1509713"/>
                <a:ext cx="20637" cy="5556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39" name="Line 374"/>
              <p:cNvSpPr>
                <a:spLocks noChangeShapeType="1"/>
              </p:cNvSpPr>
              <p:nvPr/>
            </p:nvSpPr>
            <p:spPr bwMode="auto">
              <a:xfrm flipV="1">
                <a:off x="6115050" y="1390651"/>
                <a:ext cx="20637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40" name="Line 375"/>
              <p:cNvSpPr>
                <a:spLocks noChangeShapeType="1"/>
              </p:cNvSpPr>
              <p:nvPr/>
            </p:nvSpPr>
            <p:spPr bwMode="auto">
              <a:xfrm flipV="1">
                <a:off x="1536700" y="5349876"/>
                <a:ext cx="57150" cy="20638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41" name="Line 376"/>
              <p:cNvSpPr>
                <a:spLocks noChangeShapeType="1"/>
              </p:cNvSpPr>
              <p:nvPr/>
            </p:nvSpPr>
            <p:spPr bwMode="auto">
              <a:xfrm flipV="1">
                <a:off x="1655763" y="5314951"/>
                <a:ext cx="57150" cy="20638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42" name="Line 377"/>
              <p:cNvSpPr>
                <a:spLocks noChangeShapeType="1"/>
              </p:cNvSpPr>
              <p:nvPr/>
            </p:nvSpPr>
            <p:spPr bwMode="auto">
              <a:xfrm flipV="1">
                <a:off x="1774825" y="5278438"/>
                <a:ext cx="57150" cy="158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43" name="Line 378"/>
              <p:cNvSpPr>
                <a:spLocks noChangeShapeType="1"/>
              </p:cNvSpPr>
              <p:nvPr/>
            </p:nvSpPr>
            <p:spPr bwMode="auto">
              <a:xfrm flipV="1">
                <a:off x="1893888" y="5237163"/>
                <a:ext cx="55562" cy="20638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44" name="Freeform 379"/>
              <p:cNvSpPr>
                <a:spLocks/>
              </p:cNvSpPr>
              <p:nvPr/>
            </p:nvSpPr>
            <p:spPr bwMode="auto">
              <a:xfrm>
                <a:off x="2006600" y="5200651"/>
                <a:ext cx="61912" cy="20638"/>
              </a:xfrm>
              <a:custGeom>
                <a:avLst/>
                <a:gdLst>
                  <a:gd name="T0" fmla="*/ 0 w 39"/>
                  <a:gd name="T1" fmla="*/ 13 h 13"/>
                  <a:gd name="T2" fmla="*/ 13 w 39"/>
                  <a:gd name="T3" fmla="*/ 10 h 13"/>
                  <a:gd name="T4" fmla="*/ 39 w 39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3">
                    <a:moveTo>
                      <a:pt x="0" y="13"/>
                    </a:moveTo>
                    <a:lnTo>
                      <a:pt x="13" y="10"/>
                    </a:lnTo>
                    <a:lnTo>
                      <a:pt x="39" y="0"/>
                    </a:lnTo>
                  </a:path>
                </a:pathLst>
              </a:cu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45" name="Line 380"/>
              <p:cNvSpPr>
                <a:spLocks noChangeShapeType="1"/>
              </p:cNvSpPr>
              <p:nvPr/>
            </p:nvSpPr>
            <p:spPr bwMode="auto">
              <a:xfrm flipV="1">
                <a:off x="2130425" y="5175251"/>
                <a:ext cx="57150" cy="14288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46" name="Line 381"/>
              <p:cNvSpPr>
                <a:spLocks noChangeShapeType="1"/>
              </p:cNvSpPr>
              <p:nvPr/>
            </p:nvSpPr>
            <p:spPr bwMode="auto">
              <a:xfrm flipV="1">
                <a:off x="2249488" y="5143501"/>
                <a:ext cx="61912" cy="158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47" name="Line 382"/>
              <p:cNvSpPr>
                <a:spLocks noChangeShapeType="1"/>
              </p:cNvSpPr>
              <p:nvPr/>
            </p:nvSpPr>
            <p:spPr bwMode="auto">
              <a:xfrm flipV="1">
                <a:off x="2368550" y="5113338"/>
                <a:ext cx="61912" cy="14288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48" name="Line 383"/>
              <p:cNvSpPr>
                <a:spLocks noChangeShapeType="1"/>
              </p:cNvSpPr>
              <p:nvPr/>
            </p:nvSpPr>
            <p:spPr bwMode="auto">
              <a:xfrm flipV="1">
                <a:off x="2492375" y="5086351"/>
                <a:ext cx="57150" cy="158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49" name="Line 384"/>
              <p:cNvSpPr>
                <a:spLocks noChangeShapeType="1"/>
              </p:cNvSpPr>
              <p:nvPr/>
            </p:nvSpPr>
            <p:spPr bwMode="auto">
              <a:xfrm flipV="1">
                <a:off x="2611438" y="5056188"/>
                <a:ext cx="61912" cy="158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50" name="Line 385"/>
              <p:cNvSpPr>
                <a:spLocks noChangeShapeType="1"/>
              </p:cNvSpPr>
              <p:nvPr/>
            </p:nvSpPr>
            <p:spPr bwMode="auto">
              <a:xfrm flipV="1">
                <a:off x="2730500" y="5024438"/>
                <a:ext cx="61912" cy="158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51" name="Line 386"/>
              <p:cNvSpPr>
                <a:spLocks noChangeShapeType="1"/>
              </p:cNvSpPr>
              <p:nvPr/>
            </p:nvSpPr>
            <p:spPr bwMode="auto">
              <a:xfrm flipV="1">
                <a:off x="2854325" y="4994276"/>
                <a:ext cx="57150" cy="158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52" name="Line 387"/>
              <p:cNvSpPr>
                <a:spLocks noChangeShapeType="1"/>
              </p:cNvSpPr>
              <p:nvPr/>
            </p:nvSpPr>
            <p:spPr bwMode="auto">
              <a:xfrm flipV="1">
                <a:off x="2973388" y="4962526"/>
                <a:ext cx="57150" cy="158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53" name="Line 388"/>
              <p:cNvSpPr>
                <a:spLocks noChangeShapeType="1"/>
              </p:cNvSpPr>
              <p:nvPr/>
            </p:nvSpPr>
            <p:spPr bwMode="auto">
              <a:xfrm flipV="1">
                <a:off x="3092450" y="4937126"/>
                <a:ext cx="61912" cy="111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54" name="Freeform 389"/>
              <p:cNvSpPr>
                <a:spLocks/>
              </p:cNvSpPr>
              <p:nvPr/>
            </p:nvSpPr>
            <p:spPr bwMode="auto">
              <a:xfrm>
                <a:off x="3211513" y="4906963"/>
                <a:ext cx="61912" cy="14288"/>
              </a:xfrm>
              <a:custGeom>
                <a:avLst/>
                <a:gdLst>
                  <a:gd name="T0" fmla="*/ 0 w 39"/>
                  <a:gd name="T1" fmla="*/ 9 h 9"/>
                  <a:gd name="T2" fmla="*/ 35 w 39"/>
                  <a:gd name="T3" fmla="*/ 0 h 9"/>
                  <a:gd name="T4" fmla="*/ 39 w 39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9">
                    <a:moveTo>
                      <a:pt x="0" y="9"/>
                    </a:moveTo>
                    <a:lnTo>
                      <a:pt x="35" y="0"/>
                    </a:lnTo>
                    <a:lnTo>
                      <a:pt x="39" y="0"/>
                    </a:lnTo>
                  </a:path>
                </a:pathLst>
              </a:cu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55" name="Line 390"/>
              <p:cNvSpPr>
                <a:spLocks noChangeShapeType="1"/>
              </p:cNvSpPr>
              <p:nvPr/>
            </p:nvSpPr>
            <p:spPr bwMode="auto">
              <a:xfrm flipV="1">
                <a:off x="3335338" y="4879976"/>
                <a:ext cx="57150" cy="111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56" name="Line 391"/>
              <p:cNvSpPr>
                <a:spLocks noChangeShapeType="1"/>
              </p:cNvSpPr>
              <p:nvPr/>
            </p:nvSpPr>
            <p:spPr bwMode="auto">
              <a:xfrm flipV="1">
                <a:off x="3454400" y="4849813"/>
                <a:ext cx="61912" cy="158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57" name="Line 392"/>
              <p:cNvSpPr>
                <a:spLocks noChangeShapeType="1"/>
              </p:cNvSpPr>
              <p:nvPr/>
            </p:nvSpPr>
            <p:spPr bwMode="auto">
              <a:xfrm flipV="1">
                <a:off x="3578225" y="4824413"/>
                <a:ext cx="57150" cy="14288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58" name="Line 393"/>
              <p:cNvSpPr>
                <a:spLocks noChangeShapeType="1"/>
              </p:cNvSpPr>
              <p:nvPr/>
            </p:nvSpPr>
            <p:spPr bwMode="auto">
              <a:xfrm flipV="1">
                <a:off x="3697288" y="4797426"/>
                <a:ext cx="61912" cy="1587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59" name="Line 394"/>
              <p:cNvSpPr>
                <a:spLocks noChangeShapeType="1"/>
              </p:cNvSpPr>
              <p:nvPr/>
            </p:nvSpPr>
            <p:spPr bwMode="auto">
              <a:xfrm flipV="1">
                <a:off x="3814763" y="4772026"/>
                <a:ext cx="61912" cy="111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60" name="Freeform 395"/>
              <p:cNvSpPr>
                <a:spLocks/>
              </p:cNvSpPr>
              <p:nvPr/>
            </p:nvSpPr>
            <p:spPr bwMode="auto">
              <a:xfrm>
                <a:off x="3940175" y="4746626"/>
                <a:ext cx="61912" cy="9525"/>
              </a:xfrm>
              <a:custGeom>
                <a:avLst/>
                <a:gdLst>
                  <a:gd name="T0" fmla="*/ 0 w 39"/>
                  <a:gd name="T1" fmla="*/ 6 h 6"/>
                  <a:gd name="T2" fmla="*/ 0 w 39"/>
                  <a:gd name="T3" fmla="*/ 6 h 6"/>
                  <a:gd name="T4" fmla="*/ 39 w 39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6">
                    <a:moveTo>
                      <a:pt x="0" y="6"/>
                    </a:moveTo>
                    <a:lnTo>
                      <a:pt x="0" y="6"/>
                    </a:lnTo>
                    <a:lnTo>
                      <a:pt x="39" y="0"/>
                    </a:lnTo>
                  </a:path>
                </a:pathLst>
              </a:cu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61" name="Line 396"/>
              <p:cNvSpPr>
                <a:spLocks noChangeShapeType="1"/>
              </p:cNvSpPr>
              <p:nvPr/>
            </p:nvSpPr>
            <p:spPr bwMode="auto">
              <a:xfrm flipV="1">
                <a:off x="4064000" y="4725988"/>
                <a:ext cx="55562" cy="952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62" name="Line 397"/>
              <p:cNvSpPr>
                <a:spLocks noChangeShapeType="1"/>
              </p:cNvSpPr>
              <p:nvPr/>
            </p:nvSpPr>
            <p:spPr bwMode="auto">
              <a:xfrm flipV="1">
                <a:off x="4183063" y="4705351"/>
                <a:ext cx="61912" cy="952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63" name="Line 398"/>
              <p:cNvSpPr>
                <a:spLocks noChangeShapeType="1"/>
              </p:cNvSpPr>
              <p:nvPr/>
            </p:nvSpPr>
            <p:spPr bwMode="auto">
              <a:xfrm flipV="1">
                <a:off x="4306888" y="4684713"/>
                <a:ext cx="61912" cy="952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64" name="Line 399"/>
              <p:cNvSpPr>
                <a:spLocks noChangeShapeType="1"/>
              </p:cNvSpPr>
              <p:nvPr/>
            </p:nvSpPr>
            <p:spPr bwMode="auto">
              <a:xfrm flipV="1">
                <a:off x="4425950" y="4657726"/>
                <a:ext cx="61912" cy="111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65" name="Line 400"/>
              <p:cNvSpPr>
                <a:spLocks noChangeShapeType="1"/>
              </p:cNvSpPr>
              <p:nvPr/>
            </p:nvSpPr>
            <p:spPr bwMode="auto">
              <a:xfrm flipV="1">
                <a:off x="4549775" y="4637088"/>
                <a:ext cx="61912" cy="111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66" name="Line 401"/>
              <p:cNvSpPr>
                <a:spLocks noChangeShapeType="1"/>
              </p:cNvSpPr>
              <p:nvPr/>
            </p:nvSpPr>
            <p:spPr bwMode="auto">
              <a:xfrm flipV="1">
                <a:off x="4673600" y="4616451"/>
                <a:ext cx="61912" cy="111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67" name="Line 402"/>
              <p:cNvSpPr>
                <a:spLocks noChangeShapeType="1"/>
              </p:cNvSpPr>
              <p:nvPr/>
            </p:nvSpPr>
            <p:spPr bwMode="auto">
              <a:xfrm flipV="1">
                <a:off x="4792663" y="4595813"/>
                <a:ext cx="61912" cy="111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68" name="Line 403"/>
              <p:cNvSpPr>
                <a:spLocks noChangeShapeType="1"/>
              </p:cNvSpPr>
              <p:nvPr/>
            </p:nvSpPr>
            <p:spPr bwMode="auto">
              <a:xfrm flipV="1">
                <a:off x="4916488" y="4575176"/>
                <a:ext cx="61912" cy="111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69" name="Line 404"/>
              <p:cNvSpPr>
                <a:spLocks noChangeShapeType="1"/>
              </p:cNvSpPr>
              <p:nvPr/>
            </p:nvSpPr>
            <p:spPr bwMode="auto">
              <a:xfrm flipV="1">
                <a:off x="5040313" y="4554538"/>
                <a:ext cx="57150" cy="111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70" name="Freeform 405"/>
              <p:cNvSpPr>
                <a:spLocks/>
              </p:cNvSpPr>
              <p:nvPr/>
            </p:nvSpPr>
            <p:spPr bwMode="auto">
              <a:xfrm>
                <a:off x="5159375" y="4533901"/>
                <a:ext cx="61912" cy="11113"/>
              </a:xfrm>
              <a:custGeom>
                <a:avLst/>
                <a:gdLst>
                  <a:gd name="T0" fmla="*/ 0 w 39"/>
                  <a:gd name="T1" fmla="*/ 7 h 7"/>
                  <a:gd name="T2" fmla="*/ 13 w 39"/>
                  <a:gd name="T3" fmla="*/ 4 h 7"/>
                  <a:gd name="T4" fmla="*/ 39 w 39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7">
                    <a:moveTo>
                      <a:pt x="0" y="7"/>
                    </a:moveTo>
                    <a:lnTo>
                      <a:pt x="13" y="4"/>
                    </a:lnTo>
                    <a:lnTo>
                      <a:pt x="39" y="0"/>
                    </a:lnTo>
                  </a:path>
                </a:pathLst>
              </a:cu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71" name="Line 406"/>
              <p:cNvSpPr>
                <a:spLocks noChangeShapeType="1"/>
              </p:cNvSpPr>
              <p:nvPr/>
            </p:nvSpPr>
            <p:spPr bwMode="auto">
              <a:xfrm flipV="1">
                <a:off x="5283200" y="4519613"/>
                <a:ext cx="61912" cy="476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72" name="Freeform 407"/>
              <p:cNvSpPr>
                <a:spLocks/>
              </p:cNvSpPr>
              <p:nvPr/>
            </p:nvSpPr>
            <p:spPr bwMode="auto">
              <a:xfrm>
                <a:off x="5407025" y="4498976"/>
                <a:ext cx="61912" cy="9525"/>
              </a:xfrm>
              <a:custGeom>
                <a:avLst/>
                <a:gdLst>
                  <a:gd name="T0" fmla="*/ 0 w 39"/>
                  <a:gd name="T1" fmla="*/ 6 h 6"/>
                  <a:gd name="T2" fmla="*/ 32 w 39"/>
                  <a:gd name="T3" fmla="*/ 3 h 6"/>
                  <a:gd name="T4" fmla="*/ 39 w 39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6">
                    <a:moveTo>
                      <a:pt x="0" y="6"/>
                    </a:moveTo>
                    <a:lnTo>
                      <a:pt x="32" y="3"/>
                    </a:lnTo>
                    <a:lnTo>
                      <a:pt x="39" y="0"/>
                    </a:lnTo>
                  </a:path>
                </a:pathLst>
              </a:cu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73" name="Line 408"/>
              <p:cNvSpPr>
                <a:spLocks noChangeShapeType="1"/>
              </p:cNvSpPr>
              <p:nvPr/>
            </p:nvSpPr>
            <p:spPr bwMode="auto">
              <a:xfrm flipV="1">
                <a:off x="5530850" y="4478338"/>
                <a:ext cx="57150" cy="952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74" name="Line 409"/>
              <p:cNvSpPr>
                <a:spLocks noChangeShapeType="1"/>
              </p:cNvSpPr>
              <p:nvPr/>
            </p:nvSpPr>
            <p:spPr bwMode="auto">
              <a:xfrm flipV="1">
                <a:off x="5649913" y="4457701"/>
                <a:ext cx="61912" cy="9525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75" name="Freeform 410"/>
              <p:cNvSpPr>
                <a:spLocks/>
              </p:cNvSpPr>
              <p:nvPr/>
            </p:nvSpPr>
            <p:spPr bwMode="auto">
              <a:xfrm>
                <a:off x="5773738" y="4430713"/>
                <a:ext cx="57150" cy="15875"/>
              </a:xfrm>
              <a:custGeom>
                <a:avLst/>
                <a:gdLst>
                  <a:gd name="T0" fmla="*/ 0 w 36"/>
                  <a:gd name="T1" fmla="*/ 10 h 10"/>
                  <a:gd name="T2" fmla="*/ 7 w 36"/>
                  <a:gd name="T3" fmla="*/ 7 h 10"/>
                  <a:gd name="T4" fmla="*/ 36 w 36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0">
                    <a:moveTo>
                      <a:pt x="0" y="10"/>
                    </a:moveTo>
                    <a:lnTo>
                      <a:pt x="7" y="7"/>
                    </a:lnTo>
                    <a:lnTo>
                      <a:pt x="36" y="0"/>
                    </a:lnTo>
                  </a:path>
                </a:pathLst>
              </a:cu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76" name="Freeform 411"/>
              <p:cNvSpPr>
                <a:spLocks/>
              </p:cNvSpPr>
              <p:nvPr/>
            </p:nvSpPr>
            <p:spPr bwMode="auto">
              <a:xfrm>
                <a:off x="5892800" y="4379913"/>
                <a:ext cx="36512" cy="36513"/>
              </a:xfrm>
              <a:custGeom>
                <a:avLst/>
                <a:gdLst>
                  <a:gd name="T0" fmla="*/ 0 w 23"/>
                  <a:gd name="T1" fmla="*/ 23 h 23"/>
                  <a:gd name="T2" fmla="*/ 16 w 23"/>
                  <a:gd name="T3" fmla="*/ 19 h 23"/>
                  <a:gd name="T4" fmla="*/ 23 w 23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3">
                    <a:moveTo>
                      <a:pt x="0" y="23"/>
                    </a:moveTo>
                    <a:lnTo>
                      <a:pt x="16" y="19"/>
                    </a:lnTo>
                    <a:lnTo>
                      <a:pt x="23" y="0"/>
                    </a:lnTo>
                  </a:path>
                </a:pathLst>
              </a:cu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77" name="Line 412"/>
              <p:cNvSpPr>
                <a:spLocks noChangeShapeType="1"/>
              </p:cNvSpPr>
              <p:nvPr/>
            </p:nvSpPr>
            <p:spPr bwMode="auto">
              <a:xfrm flipV="1">
                <a:off x="5949950" y="4260851"/>
                <a:ext cx="14287" cy="57150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78" name="Line 413"/>
              <p:cNvSpPr>
                <a:spLocks noChangeShapeType="1"/>
              </p:cNvSpPr>
              <p:nvPr/>
            </p:nvSpPr>
            <p:spPr bwMode="auto">
              <a:xfrm flipV="1">
                <a:off x="5980113" y="4137026"/>
                <a:ext cx="4762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79" name="Line 414"/>
              <p:cNvSpPr>
                <a:spLocks noChangeShapeType="1"/>
              </p:cNvSpPr>
              <p:nvPr/>
            </p:nvSpPr>
            <p:spPr bwMode="auto">
              <a:xfrm flipV="1">
                <a:off x="5995988" y="4013201"/>
                <a:ext cx="4762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80" name="Line 415"/>
              <p:cNvSpPr>
                <a:spLocks noChangeShapeType="1"/>
              </p:cNvSpPr>
              <p:nvPr/>
            </p:nvSpPr>
            <p:spPr bwMode="auto">
              <a:xfrm flipV="1">
                <a:off x="6007100" y="3889376"/>
                <a:ext cx="9525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81" name="Line 416"/>
              <p:cNvSpPr>
                <a:spLocks noChangeShapeType="1"/>
              </p:cNvSpPr>
              <p:nvPr/>
            </p:nvSpPr>
            <p:spPr bwMode="auto">
              <a:xfrm flipV="1">
                <a:off x="6021388" y="3770313"/>
                <a:ext cx="6350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82" name="Freeform 417"/>
              <p:cNvSpPr>
                <a:spLocks/>
              </p:cNvSpPr>
              <p:nvPr/>
            </p:nvSpPr>
            <p:spPr bwMode="auto">
              <a:xfrm>
                <a:off x="6032500" y="3646488"/>
                <a:ext cx="9525" cy="61913"/>
              </a:xfrm>
              <a:custGeom>
                <a:avLst/>
                <a:gdLst>
                  <a:gd name="T0" fmla="*/ 0 w 6"/>
                  <a:gd name="T1" fmla="*/ 39 h 39"/>
                  <a:gd name="T2" fmla="*/ 3 w 6"/>
                  <a:gd name="T3" fmla="*/ 16 h 39"/>
                  <a:gd name="T4" fmla="*/ 6 w 6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9">
                    <a:moveTo>
                      <a:pt x="0" y="39"/>
                    </a:moveTo>
                    <a:lnTo>
                      <a:pt x="3" y="16"/>
                    </a:lnTo>
                    <a:lnTo>
                      <a:pt x="6" y="0"/>
                    </a:lnTo>
                  </a:path>
                </a:pathLst>
              </a:cu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83" name="Line 418"/>
              <p:cNvSpPr>
                <a:spLocks noChangeShapeType="1"/>
              </p:cNvSpPr>
              <p:nvPr/>
            </p:nvSpPr>
            <p:spPr bwMode="auto">
              <a:xfrm flipV="1">
                <a:off x="6042025" y="3522663"/>
                <a:ext cx="6350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84" name="Line 419"/>
              <p:cNvSpPr>
                <a:spLocks noChangeShapeType="1"/>
              </p:cNvSpPr>
              <p:nvPr/>
            </p:nvSpPr>
            <p:spPr bwMode="auto">
              <a:xfrm flipV="1">
                <a:off x="6053138" y="3398838"/>
                <a:ext cx="4762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85" name="Line 420"/>
              <p:cNvSpPr>
                <a:spLocks noChangeShapeType="1"/>
              </p:cNvSpPr>
              <p:nvPr/>
            </p:nvSpPr>
            <p:spPr bwMode="auto">
              <a:xfrm flipV="1">
                <a:off x="6062663" y="3275013"/>
                <a:ext cx="0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86" name="Line 421"/>
              <p:cNvSpPr>
                <a:spLocks noChangeShapeType="1"/>
              </p:cNvSpPr>
              <p:nvPr/>
            </p:nvSpPr>
            <p:spPr bwMode="auto">
              <a:xfrm flipV="1">
                <a:off x="6069013" y="3151188"/>
                <a:ext cx="4762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87" name="Line 422"/>
              <p:cNvSpPr>
                <a:spLocks noChangeShapeType="1"/>
              </p:cNvSpPr>
              <p:nvPr/>
            </p:nvSpPr>
            <p:spPr bwMode="auto">
              <a:xfrm flipV="1">
                <a:off x="6078538" y="3027363"/>
                <a:ext cx="4762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88" name="Line 423"/>
              <p:cNvSpPr>
                <a:spLocks noChangeShapeType="1"/>
              </p:cNvSpPr>
              <p:nvPr/>
            </p:nvSpPr>
            <p:spPr bwMode="auto">
              <a:xfrm flipV="1">
                <a:off x="6089650" y="2903538"/>
                <a:ext cx="0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89" name="Freeform 424"/>
              <p:cNvSpPr>
                <a:spLocks/>
              </p:cNvSpPr>
              <p:nvPr/>
            </p:nvSpPr>
            <p:spPr bwMode="auto">
              <a:xfrm>
                <a:off x="6094413" y="2779713"/>
                <a:ext cx="4762" cy="61913"/>
              </a:xfrm>
              <a:custGeom>
                <a:avLst/>
                <a:gdLst>
                  <a:gd name="T0" fmla="*/ 0 w 3"/>
                  <a:gd name="T1" fmla="*/ 39 h 39"/>
                  <a:gd name="T2" fmla="*/ 3 w 3"/>
                  <a:gd name="T3" fmla="*/ 9 h 39"/>
                  <a:gd name="T4" fmla="*/ 3 w 3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9">
                    <a:moveTo>
                      <a:pt x="0" y="39"/>
                    </a:moveTo>
                    <a:lnTo>
                      <a:pt x="3" y="9"/>
                    </a:lnTo>
                    <a:lnTo>
                      <a:pt x="3" y="0"/>
                    </a:lnTo>
                  </a:path>
                </a:pathLst>
              </a:cu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90" name="Line 425"/>
              <p:cNvSpPr>
                <a:spLocks noChangeShapeType="1"/>
              </p:cNvSpPr>
              <p:nvPr/>
            </p:nvSpPr>
            <p:spPr bwMode="auto">
              <a:xfrm flipV="1">
                <a:off x="6103938" y="2655888"/>
                <a:ext cx="0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91" name="Line 426"/>
              <p:cNvSpPr>
                <a:spLocks noChangeShapeType="1"/>
              </p:cNvSpPr>
              <p:nvPr/>
            </p:nvSpPr>
            <p:spPr bwMode="auto">
              <a:xfrm flipV="1">
                <a:off x="6110288" y="2532063"/>
                <a:ext cx="4762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92" name="Line 427"/>
              <p:cNvSpPr>
                <a:spLocks noChangeShapeType="1"/>
              </p:cNvSpPr>
              <p:nvPr/>
            </p:nvSpPr>
            <p:spPr bwMode="auto">
              <a:xfrm flipV="1">
                <a:off x="6115050" y="2406651"/>
                <a:ext cx="4762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93" name="Line 428"/>
              <p:cNvSpPr>
                <a:spLocks noChangeShapeType="1"/>
              </p:cNvSpPr>
              <p:nvPr/>
            </p:nvSpPr>
            <p:spPr bwMode="auto">
              <a:xfrm flipV="1">
                <a:off x="6124575" y="2282826"/>
                <a:ext cx="0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94" name="Line 429"/>
              <p:cNvSpPr>
                <a:spLocks noChangeShapeType="1"/>
              </p:cNvSpPr>
              <p:nvPr/>
            </p:nvSpPr>
            <p:spPr bwMode="auto">
              <a:xfrm flipV="1">
                <a:off x="6130925" y="2159001"/>
                <a:ext cx="4762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95" name="Line 430"/>
              <p:cNvSpPr>
                <a:spLocks noChangeShapeType="1"/>
              </p:cNvSpPr>
              <p:nvPr/>
            </p:nvSpPr>
            <p:spPr bwMode="auto">
              <a:xfrm flipV="1">
                <a:off x="6135688" y="2035176"/>
                <a:ext cx="4762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96" name="Line 431"/>
              <p:cNvSpPr>
                <a:spLocks noChangeShapeType="1"/>
              </p:cNvSpPr>
              <p:nvPr/>
            </p:nvSpPr>
            <p:spPr bwMode="auto">
              <a:xfrm flipV="1">
                <a:off x="6140450" y="1911351"/>
                <a:ext cx="0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97" name="Line 432"/>
              <p:cNvSpPr>
                <a:spLocks noChangeShapeType="1"/>
              </p:cNvSpPr>
              <p:nvPr/>
            </p:nvSpPr>
            <p:spPr bwMode="auto">
              <a:xfrm flipV="1">
                <a:off x="6145213" y="1787526"/>
                <a:ext cx="0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98" name="Line 433"/>
              <p:cNvSpPr>
                <a:spLocks noChangeShapeType="1"/>
              </p:cNvSpPr>
              <p:nvPr/>
            </p:nvSpPr>
            <p:spPr bwMode="auto">
              <a:xfrm flipV="1">
                <a:off x="6145213" y="1663701"/>
                <a:ext cx="6350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199" name="Line 434"/>
              <p:cNvSpPr>
                <a:spLocks noChangeShapeType="1"/>
              </p:cNvSpPr>
              <p:nvPr/>
            </p:nvSpPr>
            <p:spPr bwMode="auto">
              <a:xfrm flipV="1">
                <a:off x="6151563" y="1539876"/>
                <a:ext cx="0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00" name="Line 435"/>
              <p:cNvSpPr>
                <a:spLocks noChangeShapeType="1"/>
              </p:cNvSpPr>
              <p:nvPr/>
            </p:nvSpPr>
            <p:spPr bwMode="auto">
              <a:xfrm flipV="1">
                <a:off x="6156325" y="1416051"/>
                <a:ext cx="0" cy="61913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01" name="Freeform 436"/>
              <p:cNvSpPr>
                <a:spLocks/>
              </p:cNvSpPr>
              <p:nvPr/>
            </p:nvSpPr>
            <p:spPr bwMode="auto">
              <a:xfrm>
                <a:off x="1531938" y="3595688"/>
                <a:ext cx="4562475" cy="944563"/>
              </a:xfrm>
              <a:custGeom>
                <a:avLst/>
                <a:gdLst>
                  <a:gd name="T0" fmla="*/ 0 w 2874"/>
                  <a:gd name="T1" fmla="*/ 595 h 595"/>
                  <a:gd name="T2" fmla="*/ 114 w 2874"/>
                  <a:gd name="T3" fmla="*/ 559 h 595"/>
                  <a:gd name="T4" fmla="*/ 231 w 2874"/>
                  <a:gd name="T5" fmla="*/ 523 h 595"/>
                  <a:gd name="T6" fmla="*/ 348 w 2874"/>
                  <a:gd name="T7" fmla="*/ 491 h 595"/>
                  <a:gd name="T8" fmla="*/ 465 w 2874"/>
                  <a:gd name="T9" fmla="*/ 458 h 595"/>
                  <a:gd name="T10" fmla="*/ 586 w 2874"/>
                  <a:gd name="T11" fmla="*/ 429 h 595"/>
                  <a:gd name="T12" fmla="*/ 709 w 2874"/>
                  <a:gd name="T13" fmla="*/ 396 h 595"/>
                  <a:gd name="T14" fmla="*/ 830 w 2874"/>
                  <a:gd name="T15" fmla="*/ 367 h 595"/>
                  <a:gd name="T16" fmla="*/ 953 w 2874"/>
                  <a:gd name="T17" fmla="*/ 338 h 595"/>
                  <a:gd name="T18" fmla="*/ 1080 w 2874"/>
                  <a:gd name="T19" fmla="*/ 312 h 595"/>
                  <a:gd name="T20" fmla="*/ 1207 w 2874"/>
                  <a:gd name="T21" fmla="*/ 282 h 595"/>
                  <a:gd name="T22" fmla="*/ 1334 w 2874"/>
                  <a:gd name="T23" fmla="*/ 256 h 595"/>
                  <a:gd name="T24" fmla="*/ 1464 w 2874"/>
                  <a:gd name="T25" fmla="*/ 230 h 595"/>
                  <a:gd name="T26" fmla="*/ 1598 w 2874"/>
                  <a:gd name="T27" fmla="*/ 204 h 595"/>
                  <a:gd name="T28" fmla="*/ 1731 w 2874"/>
                  <a:gd name="T29" fmla="*/ 178 h 595"/>
                  <a:gd name="T30" fmla="*/ 1865 w 2874"/>
                  <a:gd name="T31" fmla="*/ 156 h 595"/>
                  <a:gd name="T32" fmla="*/ 2002 w 2874"/>
                  <a:gd name="T33" fmla="*/ 133 h 595"/>
                  <a:gd name="T34" fmla="*/ 2141 w 2874"/>
                  <a:gd name="T35" fmla="*/ 110 h 595"/>
                  <a:gd name="T36" fmla="*/ 2281 w 2874"/>
                  <a:gd name="T37" fmla="*/ 87 h 595"/>
                  <a:gd name="T38" fmla="*/ 2425 w 2874"/>
                  <a:gd name="T39" fmla="*/ 65 h 595"/>
                  <a:gd name="T40" fmla="*/ 2571 w 2874"/>
                  <a:gd name="T41" fmla="*/ 42 h 595"/>
                  <a:gd name="T42" fmla="*/ 2721 w 2874"/>
                  <a:gd name="T43" fmla="*/ 22 h 595"/>
                  <a:gd name="T44" fmla="*/ 2874 w 2874"/>
                  <a:gd name="T45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74" h="595">
                    <a:moveTo>
                      <a:pt x="0" y="595"/>
                    </a:moveTo>
                    <a:lnTo>
                      <a:pt x="114" y="559"/>
                    </a:lnTo>
                    <a:lnTo>
                      <a:pt x="231" y="523"/>
                    </a:lnTo>
                    <a:lnTo>
                      <a:pt x="348" y="491"/>
                    </a:lnTo>
                    <a:lnTo>
                      <a:pt x="465" y="458"/>
                    </a:lnTo>
                    <a:lnTo>
                      <a:pt x="586" y="429"/>
                    </a:lnTo>
                    <a:lnTo>
                      <a:pt x="709" y="396"/>
                    </a:lnTo>
                    <a:lnTo>
                      <a:pt x="830" y="367"/>
                    </a:lnTo>
                    <a:lnTo>
                      <a:pt x="953" y="338"/>
                    </a:lnTo>
                    <a:lnTo>
                      <a:pt x="1080" y="312"/>
                    </a:lnTo>
                    <a:lnTo>
                      <a:pt x="1207" y="282"/>
                    </a:lnTo>
                    <a:lnTo>
                      <a:pt x="1334" y="256"/>
                    </a:lnTo>
                    <a:lnTo>
                      <a:pt x="1464" y="230"/>
                    </a:lnTo>
                    <a:lnTo>
                      <a:pt x="1598" y="204"/>
                    </a:lnTo>
                    <a:lnTo>
                      <a:pt x="1731" y="178"/>
                    </a:lnTo>
                    <a:lnTo>
                      <a:pt x="1865" y="156"/>
                    </a:lnTo>
                    <a:lnTo>
                      <a:pt x="2002" y="133"/>
                    </a:lnTo>
                    <a:lnTo>
                      <a:pt x="2141" y="110"/>
                    </a:lnTo>
                    <a:lnTo>
                      <a:pt x="2281" y="87"/>
                    </a:lnTo>
                    <a:lnTo>
                      <a:pt x="2425" y="65"/>
                    </a:lnTo>
                    <a:lnTo>
                      <a:pt x="2571" y="42"/>
                    </a:lnTo>
                    <a:lnTo>
                      <a:pt x="2721" y="22"/>
                    </a:lnTo>
                    <a:lnTo>
                      <a:pt x="2874" y="0"/>
                    </a:lnTo>
                  </a:path>
                </a:pathLst>
              </a:custGeom>
              <a:noFill/>
              <a:ln w="38100">
                <a:solidFill>
                  <a:srgbClr val="FF6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02" name="Line 437"/>
              <p:cNvSpPr>
                <a:spLocks noChangeShapeType="1"/>
              </p:cNvSpPr>
              <p:nvPr/>
            </p:nvSpPr>
            <p:spPr bwMode="auto">
              <a:xfrm flipV="1">
                <a:off x="1831975" y="3201988"/>
                <a:ext cx="41275" cy="47625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03" name="Line 438"/>
              <p:cNvSpPr>
                <a:spLocks noChangeShapeType="1"/>
              </p:cNvSpPr>
              <p:nvPr/>
            </p:nvSpPr>
            <p:spPr bwMode="auto">
              <a:xfrm flipV="1">
                <a:off x="1914525" y="3114676"/>
                <a:ext cx="41275" cy="46038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04" name="Line 439"/>
              <p:cNvSpPr>
                <a:spLocks noChangeShapeType="1"/>
              </p:cNvSpPr>
              <p:nvPr/>
            </p:nvSpPr>
            <p:spPr bwMode="auto">
              <a:xfrm flipV="1">
                <a:off x="2001838" y="3032126"/>
                <a:ext cx="46037" cy="41275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05" name="Line 440"/>
              <p:cNvSpPr>
                <a:spLocks noChangeShapeType="1"/>
              </p:cNvSpPr>
              <p:nvPr/>
            </p:nvSpPr>
            <p:spPr bwMode="auto">
              <a:xfrm flipV="1">
                <a:off x="2095500" y="2949576"/>
                <a:ext cx="46037" cy="41275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06" name="Line 441"/>
              <p:cNvSpPr>
                <a:spLocks noChangeShapeType="1"/>
              </p:cNvSpPr>
              <p:nvPr/>
            </p:nvSpPr>
            <p:spPr bwMode="auto">
              <a:xfrm flipV="1">
                <a:off x="2192338" y="2871788"/>
                <a:ext cx="47625" cy="36513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07" name="Line 442"/>
              <p:cNvSpPr>
                <a:spLocks noChangeShapeType="1"/>
              </p:cNvSpPr>
              <p:nvPr/>
            </p:nvSpPr>
            <p:spPr bwMode="auto">
              <a:xfrm flipV="1">
                <a:off x="2286000" y="2784476"/>
                <a:ext cx="41275" cy="46038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08" name="Line 443"/>
              <p:cNvSpPr>
                <a:spLocks noChangeShapeType="1"/>
              </p:cNvSpPr>
              <p:nvPr/>
            </p:nvSpPr>
            <p:spPr bwMode="auto">
              <a:xfrm flipV="1">
                <a:off x="2373313" y="2701926"/>
                <a:ext cx="47625" cy="41275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09" name="Freeform 444"/>
              <p:cNvSpPr>
                <a:spLocks/>
              </p:cNvSpPr>
              <p:nvPr/>
            </p:nvSpPr>
            <p:spPr bwMode="auto">
              <a:xfrm>
                <a:off x="2462213" y="2614613"/>
                <a:ext cx="46037" cy="41275"/>
              </a:xfrm>
              <a:custGeom>
                <a:avLst/>
                <a:gdLst>
                  <a:gd name="T0" fmla="*/ 0 w 29"/>
                  <a:gd name="T1" fmla="*/ 26 h 26"/>
                  <a:gd name="T2" fmla="*/ 19 w 29"/>
                  <a:gd name="T3" fmla="*/ 9 h 26"/>
                  <a:gd name="T4" fmla="*/ 29 w 2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26">
                    <a:moveTo>
                      <a:pt x="0" y="26"/>
                    </a:moveTo>
                    <a:lnTo>
                      <a:pt x="19" y="9"/>
                    </a:lnTo>
                    <a:lnTo>
                      <a:pt x="29" y="0"/>
                    </a:lnTo>
                  </a:path>
                </a:pathLst>
              </a:cu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10" name="Line 445"/>
              <p:cNvSpPr>
                <a:spLocks noChangeShapeType="1"/>
              </p:cNvSpPr>
              <p:nvPr/>
            </p:nvSpPr>
            <p:spPr bwMode="auto">
              <a:xfrm flipV="1">
                <a:off x="2554288" y="2536826"/>
                <a:ext cx="52387" cy="41275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11" name="Line 446"/>
              <p:cNvSpPr>
                <a:spLocks noChangeShapeType="1"/>
              </p:cNvSpPr>
              <p:nvPr/>
            </p:nvSpPr>
            <p:spPr bwMode="auto">
              <a:xfrm flipV="1">
                <a:off x="2652713" y="2459038"/>
                <a:ext cx="52387" cy="41275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12" name="Freeform 447"/>
              <p:cNvSpPr>
                <a:spLocks/>
              </p:cNvSpPr>
              <p:nvPr/>
            </p:nvSpPr>
            <p:spPr bwMode="auto">
              <a:xfrm>
                <a:off x="2751138" y="2386013"/>
                <a:ext cx="50800" cy="36513"/>
              </a:xfrm>
              <a:custGeom>
                <a:avLst/>
                <a:gdLst>
                  <a:gd name="T0" fmla="*/ 0 w 32"/>
                  <a:gd name="T1" fmla="*/ 23 h 23"/>
                  <a:gd name="T2" fmla="*/ 29 w 32"/>
                  <a:gd name="T3" fmla="*/ 0 h 23"/>
                  <a:gd name="T4" fmla="*/ 32 w 32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23">
                    <a:moveTo>
                      <a:pt x="0" y="23"/>
                    </a:moveTo>
                    <a:lnTo>
                      <a:pt x="29" y="0"/>
                    </a:lnTo>
                    <a:lnTo>
                      <a:pt x="32" y="0"/>
                    </a:lnTo>
                  </a:path>
                </a:pathLst>
              </a:cu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13" name="Line 448"/>
              <p:cNvSpPr>
                <a:spLocks noChangeShapeType="1"/>
              </p:cNvSpPr>
              <p:nvPr/>
            </p:nvSpPr>
            <p:spPr bwMode="auto">
              <a:xfrm flipV="1">
                <a:off x="2849563" y="2303463"/>
                <a:ext cx="46037" cy="41275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14" name="Line 449"/>
              <p:cNvSpPr>
                <a:spLocks noChangeShapeType="1"/>
              </p:cNvSpPr>
              <p:nvPr/>
            </p:nvSpPr>
            <p:spPr bwMode="auto">
              <a:xfrm flipV="1">
                <a:off x="2941638" y="2227263"/>
                <a:ext cx="47625" cy="34925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15" name="Line 450"/>
              <p:cNvSpPr>
                <a:spLocks noChangeShapeType="1"/>
              </p:cNvSpPr>
              <p:nvPr/>
            </p:nvSpPr>
            <p:spPr bwMode="auto">
              <a:xfrm flipV="1">
                <a:off x="3035300" y="2144713"/>
                <a:ext cx="52387" cy="41275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16" name="Line 451"/>
              <p:cNvSpPr>
                <a:spLocks noChangeShapeType="1"/>
              </p:cNvSpPr>
              <p:nvPr/>
            </p:nvSpPr>
            <p:spPr bwMode="auto">
              <a:xfrm flipV="1">
                <a:off x="3133725" y="2071688"/>
                <a:ext cx="50800" cy="36513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17" name="Freeform 452"/>
              <p:cNvSpPr>
                <a:spLocks/>
              </p:cNvSpPr>
              <p:nvPr/>
            </p:nvSpPr>
            <p:spPr bwMode="auto">
              <a:xfrm>
                <a:off x="3232150" y="1993901"/>
                <a:ext cx="50800" cy="36513"/>
              </a:xfrm>
              <a:custGeom>
                <a:avLst/>
                <a:gdLst>
                  <a:gd name="T0" fmla="*/ 0 w 32"/>
                  <a:gd name="T1" fmla="*/ 23 h 23"/>
                  <a:gd name="T2" fmla="*/ 16 w 32"/>
                  <a:gd name="T3" fmla="*/ 10 h 23"/>
                  <a:gd name="T4" fmla="*/ 32 w 32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23">
                    <a:moveTo>
                      <a:pt x="0" y="23"/>
                    </a:moveTo>
                    <a:lnTo>
                      <a:pt x="16" y="10"/>
                    </a:lnTo>
                    <a:lnTo>
                      <a:pt x="32" y="0"/>
                    </a:lnTo>
                  </a:path>
                </a:pathLst>
              </a:cu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18" name="Line 453"/>
              <p:cNvSpPr>
                <a:spLocks noChangeShapeType="1"/>
              </p:cNvSpPr>
              <p:nvPr/>
            </p:nvSpPr>
            <p:spPr bwMode="auto">
              <a:xfrm flipV="1">
                <a:off x="3328988" y="1922463"/>
                <a:ext cx="52387" cy="34925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19" name="Line 454"/>
              <p:cNvSpPr>
                <a:spLocks noChangeShapeType="1"/>
              </p:cNvSpPr>
              <p:nvPr/>
            </p:nvSpPr>
            <p:spPr bwMode="auto">
              <a:xfrm flipV="1">
                <a:off x="3433763" y="1849438"/>
                <a:ext cx="50800" cy="36513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20" name="Line 455"/>
              <p:cNvSpPr>
                <a:spLocks noChangeShapeType="1"/>
              </p:cNvSpPr>
              <p:nvPr/>
            </p:nvSpPr>
            <p:spPr bwMode="auto">
              <a:xfrm flipV="1">
                <a:off x="3536950" y="1782763"/>
                <a:ext cx="50800" cy="36513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21" name="Line 456"/>
              <p:cNvSpPr>
                <a:spLocks noChangeShapeType="1"/>
              </p:cNvSpPr>
              <p:nvPr/>
            </p:nvSpPr>
            <p:spPr bwMode="auto">
              <a:xfrm flipV="1">
                <a:off x="3640138" y="1716088"/>
                <a:ext cx="50800" cy="34925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22" name="Line 457"/>
              <p:cNvSpPr>
                <a:spLocks noChangeShapeType="1"/>
              </p:cNvSpPr>
              <p:nvPr/>
            </p:nvSpPr>
            <p:spPr bwMode="auto">
              <a:xfrm flipV="1">
                <a:off x="3743325" y="1654176"/>
                <a:ext cx="57150" cy="30163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23" name="Line 458"/>
              <p:cNvSpPr>
                <a:spLocks noChangeShapeType="1"/>
              </p:cNvSpPr>
              <p:nvPr/>
            </p:nvSpPr>
            <p:spPr bwMode="auto">
              <a:xfrm flipV="1">
                <a:off x="3851275" y="1592263"/>
                <a:ext cx="57150" cy="30163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24" name="Line 459"/>
              <p:cNvSpPr>
                <a:spLocks noChangeShapeType="1"/>
              </p:cNvSpPr>
              <p:nvPr/>
            </p:nvSpPr>
            <p:spPr bwMode="auto">
              <a:xfrm flipV="1">
                <a:off x="3960813" y="1530351"/>
                <a:ext cx="55562" cy="30163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25" name="Line 460"/>
              <p:cNvSpPr>
                <a:spLocks noChangeShapeType="1"/>
              </p:cNvSpPr>
              <p:nvPr/>
            </p:nvSpPr>
            <p:spPr bwMode="auto">
              <a:xfrm flipV="1">
                <a:off x="4068763" y="1468438"/>
                <a:ext cx="50800" cy="30163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26" name="Line 461"/>
              <p:cNvSpPr>
                <a:spLocks noChangeShapeType="1"/>
              </p:cNvSpPr>
              <p:nvPr/>
            </p:nvSpPr>
            <p:spPr bwMode="auto">
              <a:xfrm flipV="1">
                <a:off x="4176713" y="1404938"/>
                <a:ext cx="52387" cy="31750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27" name="Line 462"/>
              <p:cNvSpPr>
                <a:spLocks noChangeShapeType="1"/>
              </p:cNvSpPr>
              <p:nvPr/>
            </p:nvSpPr>
            <p:spPr bwMode="auto">
              <a:xfrm flipV="1">
                <a:off x="4286250" y="1349376"/>
                <a:ext cx="55562" cy="30163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28" name="Line 463"/>
              <p:cNvSpPr>
                <a:spLocks noChangeShapeType="1"/>
              </p:cNvSpPr>
              <p:nvPr/>
            </p:nvSpPr>
            <p:spPr bwMode="auto">
              <a:xfrm flipV="1">
                <a:off x="4394200" y="1296988"/>
                <a:ext cx="57150" cy="25400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29" name="Freeform 464"/>
              <p:cNvSpPr>
                <a:spLocks/>
              </p:cNvSpPr>
              <p:nvPr/>
            </p:nvSpPr>
            <p:spPr bwMode="auto">
              <a:xfrm>
                <a:off x="4508500" y="1239838"/>
                <a:ext cx="55562" cy="26988"/>
              </a:xfrm>
              <a:custGeom>
                <a:avLst/>
                <a:gdLst>
                  <a:gd name="T0" fmla="*/ 0 w 35"/>
                  <a:gd name="T1" fmla="*/ 17 h 17"/>
                  <a:gd name="T2" fmla="*/ 26 w 35"/>
                  <a:gd name="T3" fmla="*/ 4 h 17"/>
                  <a:gd name="T4" fmla="*/ 35 w 35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7">
                    <a:moveTo>
                      <a:pt x="0" y="17"/>
                    </a:moveTo>
                    <a:lnTo>
                      <a:pt x="26" y="4"/>
                    </a:lnTo>
                    <a:lnTo>
                      <a:pt x="35" y="0"/>
                    </a:lnTo>
                  </a:path>
                </a:pathLst>
              </a:cu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30" name="Line 465"/>
              <p:cNvSpPr>
                <a:spLocks noChangeShapeType="1"/>
              </p:cNvSpPr>
              <p:nvPr/>
            </p:nvSpPr>
            <p:spPr bwMode="auto">
              <a:xfrm flipV="1">
                <a:off x="4616450" y="1189038"/>
                <a:ext cx="57150" cy="25400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31" name="Line 466"/>
              <p:cNvSpPr>
                <a:spLocks noChangeShapeType="1"/>
              </p:cNvSpPr>
              <p:nvPr/>
            </p:nvSpPr>
            <p:spPr bwMode="auto">
              <a:xfrm flipV="1">
                <a:off x="4730750" y="1136651"/>
                <a:ext cx="55562" cy="26988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32" name="Freeform 467"/>
              <p:cNvSpPr>
                <a:spLocks/>
              </p:cNvSpPr>
              <p:nvPr/>
            </p:nvSpPr>
            <p:spPr bwMode="auto">
              <a:xfrm>
                <a:off x="4843463" y="1085851"/>
                <a:ext cx="57150" cy="25400"/>
              </a:xfrm>
              <a:custGeom>
                <a:avLst/>
                <a:gdLst>
                  <a:gd name="T0" fmla="*/ 0 w 36"/>
                  <a:gd name="T1" fmla="*/ 16 h 16"/>
                  <a:gd name="T2" fmla="*/ 36 w 36"/>
                  <a:gd name="T3" fmla="*/ 0 h 16"/>
                  <a:gd name="T4" fmla="*/ 36 w 36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6">
                    <a:moveTo>
                      <a:pt x="0" y="16"/>
                    </a:moveTo>
                    <a:lnTo>
                      <a:pt x="36" y="0"/>
                    </a:lnTo>
                    <a:lnTo>
                      <a:pt x="36" y="0"/>
                    </a:lnTo>
                  </a:path>
                </a:pathLst>
              </a:cu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33" name="Line 468"/>
              <p:cNvSpPr>
                <a:spLocks noChangeShapeType="1"/>
              </p:cNvSpPr>
              <p:nvPr/>
            </p:nvSpPr>
            <p:spPr bwMode="auto">
              <a:xfrm flipV="1">
                <a:off x="4957763" y="1044576"/>
                <a:ext cx="61912" cy="20638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34" name="Line 469"/>
              <p:cNvSpPr>
                <a:spLocks noChangeShapeType="1"/>
              </p:cNvSpPr>
              <p:nvPr/>
            </p:nvSpPr>
            <p:spPr bwMode="auto">
              <a:xfrm flipV="1">
                <a:off x="5076825" y="1019176"/>
                <a:ext cx="25400" cy="4763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35" name="Line 470"/>
              <p:cNvSpPr>
                <a:spLocks noChangeShapeType="1"/>
              </p:cNvSpPr>
              <p:nvPr/>
            </p:nvSpPr>
            <p:spPr bwMode="auto">
              <a:xfrm flipV="1">
                <a:off x="1387475" y="3646488"/>
                <a:ext cx="30162" cy="57150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36" name="Line 471"/>
              <p:cNvSpPr>
                <a:spLocks noChangeShapeType="1"/>
              </p:cNvSpPr>
              <p:nvPr/>
            </p:nvSpPr>
            <p:spPr bwMode="auto">
              <a:xfrm flipV="1">
                <a:off x="1449388" y="3538538"/>
                <a:ext cx="25400" cy="57150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37" name="Line 472"/>
              <p:cNvSpPr>
                <a:spLocks noChangeShapeType="1"/>
              </p:cNvSpPr>
              <p:nvPr/>
            </p:nvSpPr>
            <p:spPr bwMode="auto">
              <a:xfrm flipV="1">
                <a:off x="1506538" y="3435351"/>
                <a:ext cx="30162" cy="50800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38" name="Line 473"/>
              <p:cNvSpPr>
                <a:spLocks noChangeShapeType="1"/>
              </p:cNvSpPr>
              <p:nvPr/>
            </p:nvSpPr>
            <p:spPr bwMode="auto">
              <a:xfrm flipV="1">
                <a:off x="1568450" y="3325813"/>
                <a:ext cx="30162" cy="52388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39" name="Line 474"/>
              <p:cNvSpPr>
                <a:spLocks noChangeShapeType="1"/>
              </p:cNvSpPr>
              <p:nvPr/>
            </p:nvSpPr>
            <p:spPr bwMode="auto">
              <a:xfrm flipV="1">
                <a:off x="1630363" y="3217863"/>
                <a:ext cx="34925" cy="52388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40" name="Line 475"/>
              <p:cNvSpPr>
                <a:spLocks noChangeShapeType="1"/>
              </p:cNvSpPr>
              <p:nvPr/>
            </p:nvSpPr>
            <p:spPr bwMode="auto">
              <a:xfrm flipV="1">
                <a:off x="1697038" y="3114676"/>
                <a:ext cx="36512" cy="52388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41" name="Line 476"/>
              <p:cNvSpPr>
                <a:spLocks noChangeShapeType="1"/>
              </p:cNvSpPr>
              <p:nvPr/>
            </p:nvSpPr>
            <p:spPr bwMode="auto">
              <a:xfrm flipV="1">
                <a:off x="1770063" y="3016251"/>
                <a:ext cx="34925" cy="47625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42" name="Line 477"/>
              <p:cNvSpPr>
                <a:spLocks noChangeShapeType="1"/>
              </p:cNvSpPr>
              <p:nvPr/>
            </p:nvSpPr>
            <p:spPr bwMode="auto">
              <a:xfrm flipV="1">
                <a:off x="1846263" y="2924176"/>
                <a:ext cx="41275" cy="46038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43" name="Freeform 478"/>
              <p:cNvSpPr>
                <a:spLocks/>
              </p:cNvSpPr>
              <p:nvPr/>
            </p:nvSpPr>
            <p:spPr bwMode="auto">
              <a:xfrm>
                <a:off x="1924050" y="2825751"/>
                <a:ext cx="41275" cy="46038"/>
              </a:xfrm>
              <a:custGeom>
                <a:avLst/>
                <a:gdLst>
                  <a:gd name="T0" fmla="*/ 0 w 26"/>
                  <a:gd name="T1" fmla="*/ 29 h 29"/>
                  <a:gd name="T2" fmla="*/ 26 w 26"/>
                  <a:gd name="T3" fmla="*/ 0 h 29"/>
                  <a:gd name="T4" fmla="*/ 26 w 26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29">
                    <a:moveTo>
                      <a:pt x="0" y="29"/>
                    </a:moveTo>
                    <a:lnTo>
                      <a:pt x="26" y="0"/>
                    </a:lnTo>
                    <a:lnTo>
                      <a:pt x="26" y="0"/>
                    </a:lnTo>
                  </a:path>
                </a:pathLst>
              </a:cu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44" name="Line 479"/>
              <p:cNvSpPr>
                <a:spLocks noChangeShapeType="1"/>
              </p:cNvSpPr>
              <p:nvPr/>
            </p:nvSpPr>
            <p:spPr bwMode="auto">
              <a:xfrm flipV="1">
                <a:off x="2011363" y="2743201"/>
                <a:ext cx="47625" cy="41275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45" name="Line 480"/>
              <p:cNvSpPr>
                <a:spLocks noChangeShapeType="1"/>
              </p:cNvSpPr>
              <p:nvPr/>
            </p:nvSpPr>
            <p:spPr bwMode="auto">
              <a:xfrm flipV="1">
                <a:off x="2105025" y="2660651"/>
                <a:ext cx="46037" cy="41275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46" name="Freeform 481"/>
              <p:cNvSpPr>
                <a:spLocks/>
              </p:cNvSpPr>
              <p:nvPr/>
            </p:nvSpPr>
            <p:spPr bwMode="auto">
              <a:xfrm>
                <a:off x="2198688" y="2578101"/>
                <a:ext cx="46037" cy="41275"/>
              </a:xfrm>
              <a:custGeom>
                <a:avLst/>
                <a:gdLst>
                  <a:gd name="T0" fmla="*/ 0 w 29"/>
                  <a:gd name="T1" fmla="*/ 26 h 26"/>
                  <a:gd name="T2" fmla="*/ 13 w 29"/>
                  <a:gd name="T3" fmla="*/ 13 h 26"/>
                  <a:gd name="T4" fmla="*/ 29 w 2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26">
                    <a:moveTo>
                      <a:pt x="0" y="26"/>
                    </a:moveTo>
                    <a:lnTo>
                      <a:pt x="13" y="13"/>
                    </a:lnTo>
                    <a:lnTo>
                      <a:pt x="29" y="0"/>
                    </a:lnTo>
                  </a:path>
                </a:pathLst>
              </a:cu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47" name="Line 482"/>
              <p:cNvSpPr>
                <a:spLocks noChangeShapeType="1"/>
              </p:cNvSpPr>
              <p:nvPr/>
            </p:nvSpPr>
            <p:spPr bwMode="auto">
              <a:xfrm flipV="1">
                <a:off x="2290763" y="2500313"/>
                <a:ext cx="47625" cy="41275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48" name="Line 483"/>
              <p:cNvSpPr>
                <a:spLocks noChangeShapeType="1"/>
              </p:cNvSpPr>
              <p:nvPr/>
            </p:nvSpPr>
            <p:spPr bwMode="auto">
              <a:xfrm flipV="1">
                <a:off x="2389188" y="2422526"/>
                <a:ext cx="46037" cy="41275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49" name="Line 484"/>
              <p:cNvSpPr>
                <a:spLocks noChangeShapeType="1"/>
              </p:cNvSpPr>
              <p:nvPr/>
            </p:nvSpPr>
            <p:spPr bwMode="auto">
              <a:xfrm flipV="1">
                <a:off x="2487613" y="2355851"/>
                <a:ext cx="50800" cy="30163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50" name="Line 485"/>
              <p:cNvSpPr>
                <a:spLocks noChangeShapeType="1"/>
              </p:cNvSpPr>
              <p:nvPr/>
            </p:nvSpPr>
            <p:spPr bwMode="auto">
              <a:xfrm flipV="1">
                <a:off x="2590800" y="2289176"/>
                <a:ext cx="52387" cy="34925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51" name="Freeform 486"/>
              <p:cNvSpPr>
                <a:spLocks/>
              </p:cNvSpPr>
              <p:nvPr/>
            </p:nvSpPr>
            <p:spPr bwMode="auto">
              <a:xfrm>
                <a:off x="2698750" y="2220913"/>
                <a:ext cx="47625" cy="36513"/>
              </a:xfrm>
              <a:custGeom>
                <a:avLst/>
                <a:gdLst>
                  <a:gd name="T0" fmla="*/ 0 w 30"/>
                  <a:gd name="T1" fmla="*/ 23 h 23"/>
                  <a:gd name="T2" fmla="*/ 0 w 30"/>
                  <a:gd name="T3" fmla="*/ 23 h 23"/>
                  <a:gd name="T4" fmla="*/ 30 w 30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3">
                    <a:moveTo>
                      <a:pt x="0" y="23"/>
                    </a:moveTo>
                    <a:lnTo>
                      <a:pt x="0" y="23"/>
                    </a:lnTo>
                    <a:lnTo>
                      <a:pt x="30" y="0"/>
                    </a:lnTo>
                  </a:path>
                </a:pathLst>
              </a:cu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52" name="Line 487"/>
              <p:cNvSpPr>
                <a:spLocks noChangeShapeType="1"/>
              </p:cNvSpPr>
              <p:nvPr/>
            </p:nvSpPr>
            <p:spPr bwMode="auto">
              <a:xfrm flipV="1">
                <a:off x="2797175" y="2149476"/>
                <a:ext cx="52387" cy="36513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53" name="Line 488"/>
              <p:cNvSpPr>
                <a:spLocks noChangeShapeType="1"/>
              </p:cNvSpPr>
              <p:nvPr/>
            </p:nvSpPr>
            <p:spPr bwMode="auto">
              <a:xfrm flipV="1">
                <a:off x="2895600" y="2076451"/>
                <a:ext cx="57150" cy="36513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54" name="Line 489"/>
              <p:cNvSpPr>
                <a:spLocks noChangeShapeType="1"/>
              </p:cNvSpPr>
              <p:nvPr/>
            </p:nvSpPr>
            <p:spPr bwMode="auto">
              <a:xfrm flipV="1">
                <a:off x="3003550" y="2014538"/>
                <a:ext cx="52387" cy="31750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55" name="Line 490"/>
              <p:cNvSpPr>
                <a:spLocks noChangeShapeType="1"/>
              </p:cNvSpPr>
              <p:nvPr/>
            </p:nvSpPr>
            <p:spPr bwMode="auto">
              <a:xfrm flipV="1">
                <a:off x="3108325" y="1973263"/>
                <a:ext cx="20637" cy="6350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56" name="Rectangle 491"/>
              <p:cNvSpPr>
                <a:spLocks noChangeArrowheads="1"/>
              </p:cNvSpPr>
              <p:nvPr/>
            </p:nvSpPr>
            <p:spPr bwMode="auto">
              <a:xfrm>
                <a:off x="3251263" y="6367463"/>
                <a:ext cx="1326709" cy="5399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2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P (G</a:t>
                </a:r>
                <a:r>
                  <a:rPr kumimoji="1" lang="en-US" altLang="ja-JP" sz="2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Pa)</a:t>
                </a:r>
                <a:endParaRPr kumimoji="1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57" name="Rectangle 494"/>
              <p:cNvSpPr>
                <a:spLocks noChangeArrowheads="1"/>
              </p:cNvSpPr>
              <p:nvPr/>
            </p:nvSpPr>
            <p:spPr bwMode="auto">
              <a:xfrm rot="16200000">
                <a:off x="-9916" y="3138367"/>
                <a:ext cx="826284" cy="5399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2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T (K)</a:t>
                </a:r>
                <a:endParaRPr kumimoji="1" lang="ja-JP" altLang="ja-JP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58" name="Line 495"/>
              <p:cNvSpPr>
                <a:spLocks noChangeShapeType="1"/>
              </p:cNvSpPr>
              <p:nvPr/>
            </p:nvSpPr>
            <p:spPr bwMode="auto">
              <a:xfrm flipH="1">
                <a:off x="1381125" y="5959476"/>
                <a:ext cx="494506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59" name="Line 496"/>
              <p:cNvSpPr>
                <a:spLocks noChangeShapeType="1"/>
              </p:cNvSpPr>
              <p:nvPr/>
            </p:nvSpPr>
            <p:spPr bwMode="auto">
              <a:xfrm flipV="1">
                <a:off x="1381125" y="1019176"/>
                <a:ext cx="0" cy="494030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60" name="Line 497"/>
              <p:cNvSpPr>
                <a:spLocks noChangeShapeType="1"/>
              </p:cNvSpPr>
              <p:nvPr/>
            </p:nvSpPr>
            <p:spPr bwMode="auto">
              <a:xfrm>
                <a:off x="1381125" y="1019176"/>
                <a:ext cx="494506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61" name="Line 498"/>
              <p:cNvSpPr>
                <a:spLocks noChangeShapeType="1"/>
              </p:cNvSpPr>
              <p:nvPr/>
            </p:nvSpPr>
            <p:spPr bwMode="auto">
              <a:xfrm>
                <a:off x="6326188" y="1019176"/>
                <a:ext cx="0" cy="494030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62" name="Line 499"/>
              <p:cNvSpPr>
                <a:spLocks noChangeShapeType="1"/>
              </p:cNvSpPr>
              <p:nvPr/>
            </p:nvSpPr>
            <p:spPr bwMode="auto">
              <a:xfrm flipV="1">
                <a:off x="1381125" y="5897563"/>
                <a:ext cx="0" cy="619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63" name="Line 500"/>
              <p:cNvSpPr>
                <a:spLocks noChangeShapeType="1"/>
              </p:cNvSpPr>
              <p:nvPr/>
            </p:nvSpPr>
            <p:spPr bwMode="auto">
              <a:xfrm flipV="1">
                <a:off x="1589088" y="5922963"/>
                <a:ext cx="0" cy="36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64" name="Line 501"/>
              <p:cNvSpPr>
                <a:spLocks noChangeShapeType="1"/>
              </p:cNvSpPr>
              <p:nvPr/>
            </p:nvSpPr>
            <p:spPr bwMode="auto">
              <a:xfrm flipV="1">
                <a:off x="1795463" y="5922963"/>
                <a:ext cx="0" cy="36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65" name="Line 502"/>
              <p:cNvSpPr>
                <a:spLocks noChangeShapeType="1"/>
              </p:cNvSpPr>
              <p:nvPr/>
            </p:nvSpPr>
            <p:spPr bwMode="auto">
              <a:xfrm flipV="1">
                <a:off x="2001838" y="5922963"/>
                <a:ext cx="0" cy="36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66" name="Line 503"/>
              <p:cNvSpPr>
                <a:spLocks noChangeShapeType="1"/>
              </p:cNvSpPr>
              <p:nvPr/>
            </p:nvSpPr>
            <p:spPr bwMode="auto">
              <a:xfrm flipV="1">
                <a:off x="2208213" y="5897563"/>
                <a:ext cx="0" cy="619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67" name="Line 504"/>
              <p:cNvSpPr>
                <a:spLocks noChangeShapeType="1"/>
              </p:cNvSpPr>
              <p:nvPr/>
            </p:nvSpPr>
            <p:spPr bwMode="auto">
              <a:xfrm flipV="1">
                <a:off x="2414588" y="5922963"/>
                <a:ext cx="0" cy="36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68" name="Line 505"/>
              <p:cNvSpPr>
                <a:spLocks noChangeShapeType="1"/>
              </p:cNvSpPr>
              <p:nvPr/>
            </p:nvSpPr>
            <p:spPr bwMode="auto">
              <a:xfrm flipV="1">
                <a:off x="2622550" y="5922963"/>
                <a:ext cx="0" cy="36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69" name="Line 506"/>
              <p:cNvSpPr>
                <a:spLocks noChangeShapeType="1"/>
              </p:cNvSpPr>
              <p:nvPr/>
            </p:nvSpPr>
            <p:spPr bwMode="auto">
              <a:xfrm flipV="1">
                <a:off x="2828925" y="5922963"/>
                <a:ext cx="0" cy="36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70" name="Line 507"/>
              <p:cNvSpPr>
                <a:spLocks noChangeShapeType="1"/>
              </p:cNvSpPr>
              <p:nvPr/>
            </p:nvSpPr>
            <p:spPr bwMode="auto">
              <a:xfrm flipV="1">
                <a:off x="3030538" y="5897563"/>
                <a:ext cx="0" cy="619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71" name="Line 508"/>
              <p:cNvSpPr>
                <a:spLocks noChangeShapeType="1"/>
              </p:cNvSpPr>
              <p:nvPr/>
            </p:nvSpPr>
            <p:spPr bwMode="auto">
              <a:xfrm flipV="1">
                <a:off x="3236913" y="5922963"/>
                <a:ext cx="0" cy="36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72" name="Line 509"/>
              <p:cNvSpPr>
                <a:spLocks noChangeShapeType="1"/>
              </p:cNvSpPr>
              <p:nvPr/>
            </p:nvSpPr>
            <p:spPr bwMode="auto">
              <a:xfrm flipV="1">
                <a:off x="3443288" y="5922963"/>
                <a:ext cx="0" cy="36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73" name="Line 510"/>
              <p:cNvSpPr>
                <a:spLocks noChangeShapeType="1"/>
              </p:cNvSpPr>
              <p:nvPr/>
            </p:nvSpPr>
            <p:spPr bwMode="auto">
              <a:xfrm flipV="1">
                <a:off x="3649663" y="5922963"/>
                <a:ext cx="0" cy="36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74" name="Line 511"/>
              <p:cNvSpPr>
                <a:spLocks noChangeShapeType="1"/>
              </p:cNvSpPr>
              <p:nvPr/>
            </p:nvSpPr>
            <p:spPr bwMode="auto">
              <a:xfrm flipV="1">
                <a:off x="3856038" y="5897563"/>
                <a:ext cx="0" cy="619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75" name="Line 513"/>
              <p:cNvSpPr>
                <a:spLocks noChangeShapeType="1"/>
              </p:cNvSpPr>
              <p:nvPr/>
            </p:nvSpPr>
            <p:spPr bwMode="auto">
              <a:xfrm flipV="1">
                <a:off x="4064000" y="5922963"/>
                <a:ext cx="0" cy="36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76" name="Line 514"/>
              <p:cNvSpPr>
                <a:spLocks noChangeShapeType="1"/>
              </p:cNvSpPr>
              <p:nvPr/>
            </p:nvSpPr>
            <p:spPr bwMode="auto">
              <a:xfrm flipV="1">
                <a:off x="4270375" y="5922963"/>
                <a:ext cx="0" cy="36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77" name="Line 515"/>
              <p:cNvSpPr>
                <a:spLocks noChangeShapeType="1"/>
              </p:cNvSpPr>
              <p:nvPr/>
            </p:nvSpPr>
            <p:spPr bwMode="auto">
              <a:xfrm flipV="1">
                <a:off x="4471988" y="5922963"/>
                <a:ext cx="0" cy="36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78" name="Line 516"/>
              <p:cNvSpPr>
                <a:spLocks noChangeShapeType="1"/>
              </p:cNvSpPr>
              <p:nvPr/>
            </p:nvSpPr>
            <p:spPr bwMode="auto">
              <a:xfrm flipV="1">
                <a:off x="4678363" y="5897563"/>
                <a:ext cx="0" cy="619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79" name="Line 517"/>
              <p:cNvSpPr>
                <a:spLocks noChangeShapeType="1"/>
              </p:cNvSpPr>
              <p:nvPr/>
            </p:nvSpPr>
            <p:spPr bwMode="auto">
              <a:xfrm flipV="1">
                <a:off x="4884738" y="5922963"/>
                <a:ext cx="0" cy="36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80" name="Line 518"/>
              <p:cNvSpPr>
                <a:spLocks noChangeShapeType="1"/>
              </p:cNvSpPr>
              <p:nvPr/>
            </p:nvSpPr>
            <p:spPr bwMode="auto">
              <a:xfrm flipV="1">
                <a:off x="5091113" y="5922963"/>
                <a:ext cx="0" cy="36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81" name="Line 519"/>
              <p:cNvSpPr>
                <a:spLocks noChangeShapeType="1"/>
              </p:cNvSpPr>
              <p:nvPr/>
            </p:nvSpPr>
            <p:spPr bwMode="auto">
              <a:xfrm flipV="1">
                <a:off x="5299075" y="5922963"/>
                <a:ext cx="0" cy="36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82" name="Line 520"/>
              <p:cNvSpPr>
                <a:spLocks noChangeShapeType="1"/>
              </p:cNvSpPr>
              <p:nvPr/>
            </p:nvSpPr>
            <p:spPr bwMode="auto">
              <a:xfrm flipV="1">
                <a:off x="5505450" y="5897563"/>
                <a:ext cx="0" cy="619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83" name="Line 521"/>
              <p:cNvSpPr>
                <a:spLocks noChangeShapeType="1"/>
              </p:cNvSpPr>
              <p:nvPr/>
            </p:nvSpPr>
            <p:spPr bwMode="auto">
              <a:xfrm flipV="1">
                <a:off x="5711825" y="5922963"/>
                <a:ext cx="0" cy="36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84" name="Line 522"/>
              <p:cNvSpPr>
                <a:spLocks noChangeShapeType="1"/>
              </p:cNvSpPr>
              <p:nvPr/>
            </p:nvSpPr>
            <p:spPr bwMode="auto">
              <a:xfrm flipV="1">
                <a:off x="5918200" y="5922963"/>
                <a:ext cx="0" cy="36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85" name="Line 523"/>
              <p:cNvSpPr>
                <a:spLocks noChangeShapeType="1"/>
              </p:cNvSpPr>
              <p:nvPr/>
            </p:nvSpPr>
            <p:spPr bwMode="auto">
              <a:xfrm flipV="1">
                <a:off x="6119813" y="5922963"/>
                <a:ext cx="0" cy="36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86" name="Line 524"/>
              <p:cNvSpPr>
                <a:spLocks noChangeShapeType="1"/>
              </p:cNvSpPr>
              <p:nvPr/>
            </p:nvSpPr>
            <p:spPr bwMode="auto">
              <a:xfrm flipV="1">
                <a:off x="6326188" y="5897563"/>
                <a:ext cx="0" cy="619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87" name="Line 525"/>
              <p:cNvSpPr>
                <a:spLocks noChangeShapeType="1"/>
              </p:cNvSpPr>
              <p:nvPr/>
            </p:nvSpPr>
            <p:spPr bwMode="auto">
              <a:xfrm>
                <a:off x="1381125" y="5959476"/>
                <a:ext cx="619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88" name="Line 526"/>
              <p:cNvSpPr>
                <a:spLocks noChangeShapeType="1"/>
              </p:cNvSpPr>
              <p:nvPr/>
            </p:nvSpPr>
            <p:spPr bwMode="auto">
              <a:xfrm>
                <a:off x="1381125" y="5794376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89" name="Line 527"/>
              <p:cNvSpPr>
                <a:spLocks noChangeShapeType="1"/>
              </p:cNvSpPr>
              <p:nvPr/>
            </p:nvSpPr>
            <p:spPr bwMode="auto">
              <a:xfrm>
                <a:off x="1381125" y="5629276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90" name="Line 528"/>
              <p:cNvSpPr>
                <a:spLocks noChangeShapeType="1"/>
              </p:cNvSpPr>
              <p:nvPr/>
            </p:nvSpPr>
            <p:spPr bwMode="auto">
              <a:xfrm>
                <a:off x="1381125" y="5464176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91" name="Line 529"/>
              <p:cNvSpPr>
                <a:spLocks noChangeShapeType="1"/>
              </p:cNvSpPr>
              <p:nvPr/>
            </p:nvSpPr>
            <p:spPr bwMode="auto">
              <a:xfrm>
                <a:off x="1381125" y="5299076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92" name="Line 530"/>
              <p:cNvSpPr>
                <a:spLocks noChangeShapeType="1"/>
              </p:cNvSpPr>
              <p:nvPr/>
            </p:nvSpPr>
            <p:spPr bwMode="auto">
              <a:xfrm>
                <a:off x="1381125" y="5133976"/>
                <a:ext cx="619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93" name="Line 531"/>
              <p:cNvSpPr>
                <a:spLocks noChangeShapeType="1"/>
              </p:cNvSpPr>
              <p:nvPr/>
            </p:nvSpPr>
            <p:spPr bwMode="auto">
              <a:xfrm>
                <a:off x="1381125" y="4968876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94" name="Line 532"/>
              <p:cNvSpPr>
                <a:spLocks noChangeShapeType="1"/>
              </p:cNvSpPr>
              <p:nvPr/>
            </p:nvSpPr>
            <p:spPr bwMode="auto">
              <a:xfrm>
                <a:off x="1381125" y="4803776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95" name="Line 533"/>
              <p:cNvSpPr>
                <a:spLocks noChangeShapeType="1"/>
              </p:cNvSpPr>
              <p:nvPr/>
            </p:nvSpPr>
            <p:spPr bwMode="auto">
              <a:xfrm>
                <a:off x="1381125" y="4637088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96" name="Line 534"/>
              <p:cNvSpPr>
                <a:spLocks noChangeShapeType="1"/>
              </p:cNvSpPr>
              <p:nvPr/>
            </p:nvSpPr>
            <p:spPr bwMode="auto">
              <a:xfrm>
                <a:off x="1381125" y="4478338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97" name="Line 535"/>
              <p:cNvSpPr>
                <a:spLocks noChangeShapeType="1"/>
              </p:cNvSpPr>
              <p:nvPr/>
            </p:nvSpPr>
            <p:spPr bwMode="auto">
              <a:xfrm>
                <a:off x="1381125" y="4313238"/>
                <a:ext cx="619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98" name="Line 536"/>
              <p:cNvSpPr>
                <a:spLocks noChangeShapeType="1"/>
              </p:cNvSpPr>
              <p:nvPr/>
            </p:nvSpPr>
            <p:spPr bwMode="auto">
              <a:xfrm>
                <a:off x="1381125" y="4148138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299" name="Line 537"/>
              <p:cNvSpPr>
                <a:spLocks noChangeShapeType="1"/>
              </p:cNvSpPr>
              <p:nvPr/>
            </p:nvSpPr>
            <p:spPr bwMode="auto">
              <a:xfrm>
                <a:off x="1381125" y="3981451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00" name="Line 538"/>
              <p:cNvSpPr>
                <a:spLocks noChangeShapeType="1"/>
              </p:cNvSpPr>
              <p:nvPr/>
            </p:nvSpPr>
            <p:spPr bwMode="auto">
              <a:xfrm>
                <a:off x="1381125" y="3816351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01" name="Line 539"/>
              <p:cNvSpPr>
                <a:spLocks noChangeShapeType="1"/>
              </p:cNvSpPr>
              <p:nvPr/>
            </p:nvSpPr>
            <p:spPr bwMode="auto">
              <a:xfrm>
                <a:off x="1381125" y="3651251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02" name="Line 540"/>
              <p:cNvSpPr>
                <a:spLocks noChangeShapeType="1"/>
              </p:cNvSpPr>
              <p:nvPr/>
            </p:nvSpPr>
            <p:spPr bwMode="auto">
              <a:xfrm>
                <a:off x="1381125" y="3486151"/>
                <a:ext cx="619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03" name="Line 541"/>
              <p:cNvSpPr>
                <a:spLocks noChangeShapeType="1"/>
              </p:cNvSpPr>
              <p:nvPr/>
            </p:nvSpPr>
            <p:spPr bwMode="auto">
              <a:xfrm>
                <a:off x="1381125" y="3321051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04" name="Line 542"/>
              <p:cNvSpPr>
                <a:spLocks noChangeShapeType="1"/>
              </p:cNvSpPr>
              <p:nvPr/>
            </p:nvSpPr>
            <p:spPr bwMode="auto">
              <a:xfrm>
                <a:off x="1381125" y="3155951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05" name="Line 543"/>
              <p:cNvSpPr>
                <a:spLocks noChangeShapeType="1"/>
              </p:cNvSpPr>
              <p:nvPr/>
            </p:nvSpPr>
            <p:spPr bwMode="auto">
              <a:xfrm>
                <a:off x="1381125" y="2995613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06" name="Line 544"/>
              <p:cNvSpPr>
                <a:spLocks noChangeShapeType="1"/>
              </p:cNvSpPr>
              <p:nvPr/>
            </p:nvSpPr>
            <p:spPr bwMode="auto">
              <a:xfrm>
                <a:off x="1381125" y="2830513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07" name="Line 545"/>
              <p:cNvSpPr>
                <a:spLocks noChangeShapeType="1"/>
              </p:cNvSpPr>
              <p:nvPr/>
            </p:nvSpPr>
            <p:spPr bwMode="auto">
              <a:xfrm>
                <a:off x="1381125" y="2665413"/>
                <a:ext cx="619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08" name="Line 546"/>
              <p:cNvSpPr>
                <a:spLocks noChangeShapeType="1"/>
              </p:cNvSpPr>
              <p:nvPr/>
            </p:nvSpPr>
            <p:spPr bwMode="auto">
              <a:xfrm>
                <a:off x="1381125" y="2500313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09" name="Line 547"/>
              <p:cNvSpPr>
                <a:spLocks noChangeShapeType="1"/>
              </p:cNvSpPr>
              <p:nvPr/>
            </p:nvSpPr>
            <p:spPr bwMode="auto">
              <a:xfrm>
                <a:off x="1381125" y="2335213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10" name="Line 548"/>
              <p:cNvSpPr>
                <a:spLocks noChangeShapeType="1"/>
              </p:cNvSpPr>
              <p:nvPr/>
            </p:nvSpPr>
            <p:spPr bwMode="auto">
              <a:xfrm>
                <a:off x="1381125" y="2170113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11" name="Line 549"/>
              <p:cNvSpPr>
                <a:spLocks noChangeShapeType="1"/>
              </p:cNvSpPr>
              <p:nvPr/>
            </p:nvSpPr>
            <p:spPr bwMode="auto">
              <a:xfrm>
                <a:off x="1381125" y="2005013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12" name="Line 550"/>
              <p:cNvSpPr>
                <a:spLocks noChangeShapeType="1"/>
              </p:cNvSpPr>
              <p:nvPr/>
            </p:nvSpPr>
            <p:spPr bwMode="auto">
              <a:xfrm>
                <a:off x="1381125" y="1839913"/>
                <a:ext cx="619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13" name="Line 551"/>
              <p:cNvSpPr>
                <a:spLocks noChangeShapeType="1"/>
              </p:cNvSpPr>
              <p:nvPr/>
            </p:nvSpPr>
            <p:spPr bwMode="auto">
              <a:xfrm>
                <a:off x="1381125" y="1674813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14" name="Line 552"/>
              <p:cNvSpPr>
                <a:spLocks noChangeShapeType="1"/>
              </p:cNvSpPr>
              <p:nvPr/>
            </p:nvSpPr>
            <p:spPr bwMode="auto">
              <a:xfrm>
                <a:off x="1381125" y="1509713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15" name="Line 553"/>
              <p:cNvSpPr>
                <a:spLocks noChangeShapeType="1"/>
              </p:cNvSpPr>
              <p:nvPr/>
            </p:nvSpPr>
            <p:spPr bwMode="auto">
              <a:xfrm>
                <a:off x="1381125" y="1349376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16" name="Line 554"/>
              <p:cNvSpPr>
                <a:spLocks noChangeShapeType="1"/>
              </p:cNvSpPr>
              <p:nvPr/>
            </p:nvSpPr>
            <p:spPr bwMode="auto">
              <a:xfrm>
                <a:off x="1381125" y="1184276"/>
                <a:ext cx="365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17" name="Line 555"/>
              <p:cNvSpPr>
                <a:spLocks noChangeShapeType="1"/>
              </p:cNvSpPr>
              <p:nvPr/>
            </p:nvSpPr>
            <p:spPr bwMode="auto">
              <a:xfrm>
                <a:off x="1381125" y="1019176"/>
                <a:ext cx="6191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18" name="Line 556"/>
              <p:cNvSpPr>
                <a:spLocks noChangeShapeType="1"/>
              </p:cNvSpPr>
              <p:nvPr/>
            </p:nvSpPr>
            <p:spPr bwMode="auto">
              <a:xfrm>
                <a:off x="1381125" y="1019176"/>
                <a:ext cx="0" cy="5556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19" name="Line 557"/>
              <p:cNvSpPr>
                <a:spLocks noChangeShapeType="1"/>
              </p:cNvSpPr>
              <p:nvPr/>
            </p:nvSpPr>
            <p:spPr bwMode="auto">
              <a:xfrm>
                <a:off x="1589088" y="1019176"/>
                <a:ext cx="0" cy="349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20" name="Line 558"/>
              <p:cNvSpPr>
                <a:spLocks noChangeShapeType="1"/>
              </p:cNvSpPr>
              <p:nvPr/>
            </p:nvSpPr>
            <p:spPr bwMode="auto">
              <a:xfrm>
                <a:off x="1795463" y="1019176"/>
                <a:ext cx="0" cy="349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21" name="Line 559"/>
              <p:cNvSpPr>
                <a:spLocks noChangeShapeType="1"/>
              </p:cNvSpPr>
              <p:nvPr/>
            </p:nvSpPr>
            <p:spPr bwMode="auto">
              <a:xfrm>
                <a:off x="2001838" y="1019176"/>
                <a:ext cx="0" cy="349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22" name="Line 560"/>
              <p:cNvSpPr>
                <a:spLocks noChangeShapeType="1"/>
              </p:cNvSpPr>
              <p:nvPr/>
            </p:nvSpPr>
            <p:spPr bwMode="auto">
              <a:xfrm>
                <a:off x="2208213" y="1019176"/>
                <a:ext cx="0" cy="5556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23" name="Line 561"/>
              <p:cNvSpPr>
                <a:spLocks noChangeShapeType="1"/>
              </p:cNvSpPr>
              <p:nvPr/>
            </p:nvSpPr>
            <p:spPr bwMode="auto">
              <a:xfrm>
                <a:off x="2414588" y="1019176"/>
                <a:ext cx="0" cy="349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24" name="Line 562"/>
              <p:cNvSpPr>
                <a:spLocks noChangeShapeType="1"/>
              </p:cNvSpPr>
              <p:nvPr/>
            </p:nvSpPr>
            <p:spPr bwMode="auto">
              <a:xfrm>
                <a:off x="2622550" y="1019176"/>
                <a:ext cx="0" cy="349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25" name="Line 563"/>
              <p:cNvSpPr>
                <a:spLocks noChangeShapeType="1"/>
              </p:cNvSpPr>
              <p:nvPr/>
            </p:nvSpPr>
            <p:spPr bwMode="auto">
              <a:xfrm>
                <a:off x="2828925" y="1019176"/>
                <a:ext cx="0" cy="349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26" name="Line 564"/>
              <p:cNvSpPr>
                <a:spLocks noChangeShapeType="1"/>
              </p:cNvSpPr>
              <p:nvPr/>
            </p:nvSpPr>
            <p:spPr bwMode="auto">
              <a:xfrm>
                <a:off x="3030538" y="1019176"/>
                <a:ext cx="0" cy="5556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27" name="Line 565"/>
              <p:cNvSpPr>
                <a:spLocks noChangeShapeType="1"/>
              </p:cNvSpPr>
              <p:nvPr/>
            </p:nvSpPr>
            <p:spPr bwMode="auto">
              <a:xfrm>
                <a:off x="3236913" y="1019176"/>
                <a:ext cx="0" cy="349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28" name="Line 566"/>
              <p:cNvSpPr>
                <a:spLocks noChangeShapeType="1"/>
              </p:cNvSpPr>
              <p:nvPr/>
            </p:nvSpPr>
            <p:spPr bwMode="auto">
              <a:xfrm>
                <a:off x="3443288" y="1019176"/>
                <a:ext cx="0" cy="349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29" name="Line 567"/>
              <p:cNvSpPr>
                <a:spLocks noChangeShapeType="1"/>
              </p:cNvSpPr>
              <p:nvPr/>
            </p:nvSpPr>
            <p:spPr bwMode="auto">
              <a:xfrm>
                <a:off x="3649663" y="1019176"/>
                <a:ext cx="0" cy="349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30" name="Line 568"/>
              <p:cNvSpPr>
                <a:spLocks noChangeShapeType="1"/>
              </p:cNvSpPr>
              <p:nvPr/>
            </p:nvSpPr>
            <p:spPr bwMode="auto">
              <a:xfrm>
                <a:off x="3856038" y="1019176"/>
                <a:ext cx="0" cy="5556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31" name="Line 569"/>
              <p:cNvSpPr>
                <a:spLocks noChangeShapeType="1"/>
              </p:cNvSpPr>
              <p:nvPr/>
            </p:nvSpPr>
            <p:spPr bwMode="auto">
              <a:xfrm>
                <a:off x="4064000" y="1019176"/>
                <a:ext cx="0" cy="349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32" name="Line 570"/>
              <p:cNvSpPr>
                <a:spLocks noChangeShapeType="1"/>
              </p:cNvSpPr>
              <p:nvPr/>
            </p:nvSpPr>
            <p:spPr bwMode="auto">
              <a:xfrm>
                <a:off x="4270375" y="1019176"/>
                <a:ext cx="0" cy="349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33" name="Line 571"/>
              <p:cNvSpPr>
                <a:spLocks noChangeShapeType="1"/>
              </p:cNvSpPr>
              <p:nvPr/>
            </p:nvSpPr>
            <p:spPr bwMode="auto">
              <a:xfrm>
                <a:off x="4471988" y="1019176"/>
                <a:ext cx="0" cy="349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34" name="Line 572"/>
              <p:cNvSpPr>
                <a:spLocks noChangeShapeType="1"/>
              </p:cNvSpPr>
              <p:nvPr/>
            </p:nvSpPr>
            <p:spPr bwMode="auto">
              <a:xfrm>
                <a:off x="4678363" y="1019176"/>
                <a:ext cx="0" cy="5556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35" name="Line 573"/>
              <p:cNvSpPr>
                <a:spLocks noChangeShapeType="1"/>
              </p:cNvSpPr>
              <p:nvPr/>
            </p:nvSpPr>
            <p:spPr bwMode="auto">
              <a:xfrm>
                <a:off x="4884738" y="1019176"/>
                <a:ext cx="0" cy="349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36" name="Line 574"/>
              <p:cNvSpPr>
                <a:spLocks noChangeShapeType="1"/>
              </p:cNvSpPr>
              <p:nvPr/>
            </p:nvSpPr>
            <p:spPr bwMode="auto">
              <a:xfrm>
                <a:off x="5091113" y="1019176"/>
                <a:ext cx="0" cy="349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37" name="Line 575"/>
              <p:cNvSpPr>
                <a:spLocks noChangeShapeType="1"/>
              </p:cNvSpPr>
              <p:nvPr/>
            </p:nvSpPr>
            <p:spPr bwMode="auto">
              <a:xfrm>
                <a:off x="5299075" y="1019176"/>
                <a:ext cx="0" cy="349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38" name="Line 576"/>
              <p:cNvSpPr>
                <a:spLocks noChangeShapeType="1"/>
              </p:cNvSpPr>
              <p:nvPr/>
            </p:nvSpPr>
            <p:spPr bwMode="auto">
              <a:xfrm>
                <a:off x="5505450" y="1019176"/>
                <a:ext cx="0" cy="5556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39" name="Line 577"/>
              <p:cNvSpPr>
                <a:spLocks noChangeShapeType="1"/>
              </p:cNvSpPr>
              <p:nvPr/>
            </p:nvSpPr>
            <p:spPr bwMode="auto">
              <a:xfrm>
                <a:off x="5711825" y="1019176"/>
                <a:ext cx="0" cy="349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40" name="Line 578"/>
              <p:cNvSpPr>
                <a:spLocks noChangeShapeType="1"/>
              </p:cNvSpPr>
              <p:nvPr/>
            </p:nvSpPr>
            <p:spPr bwMode="auto">
              <a:xfrm>
                <a:off x="5918200" y="1019176"/>
                <a:ext cx="0" cy="349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41" name="Line 579"/>
              <p:cNvSpPr>
                <a:spLocks noChangeShapeType="1"/>
              </p:cNvSpPr>
              <p:nvPr/>
            </p:nvSpPr>
            <p:spPr bwMode="auto">
              <a:xfrm>
                <a:off x="6119813" y="1019176"/>
                <a:ext cx="0" cy="349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42" name="Line 580"/>
              <p:cNvSpPr>
                <a:spLocks noChangeShapeType="1"/>
              </p:cNvSpPr>
              <p:nvPr/>
            </p:nvSpPr>
            <p:spPr bwMode="auto">
              <a:xfrm>
                <a:off x="6326188" y="1019176"/>
                <a:ext cx="0" cy="5556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43" name="Line 581"/>
              <p:cNvSpPr>
                <a:spLocks noChangeShapeType="1"/>
              </p:cNvSpPr>
              <p:nvPr/>
            </p:nvSpPr>
            <p:spPr bwMode="auto">
              <a:xfrm flipH="1">
                <a:off x="6270625" y="5959476"/>
                <a:ext cx="5556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44" name="Line 582"/>
              <p:cNvSpPr>
                <a:spLocks noChangeShapeType="1"/>
              </p:cNvSpPr>
              <p:nvPr/>
            </p:nvSpPr>
            <p:spPr bwMode="auto">
              <a:xfrm flipH="1">
                <a:off x="6291263" y="5794376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45" name="Line 583"/>
              <p:cNvSpPr>
                <a:spLocks noChangeShapeType="1"/>
              </p:cNvSpPr>
              <p:nvPr/>
            </p:nvSpPr>
            <p:spPr bwMode="auto">
              <a:xfrm flipH="1">
                <a:off x="6291263" y="5629276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46" name="Line 584"/>
              <p:cNvSpPr>
                <a:spLocks noChangeShapeType="1"/>
              </p:cNvSpPr>
              <p:nvPr/>
            </p:nvSpPr>
            <p:spPr bwMode="auto">
              <a:xfrm flipH="1">
                <a:off x="6291263" y="5464176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47" name="Line 585"/>
              <p:cNvSpPr>
                <a:spLocks noChangeShapeType="1"/>
              </p:cNvSpPr>
              <p:nvPr/>
            </p:nvSpPr>
            <p:spPr bwMode="auto">
              <a:xfrm flipH="1">
                <a:off x="6291263" y="5299076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48" name="Line 586"/>
              <p:cNvSpPr>
                <a:spLocks noChangeShapeType="1"/>
              </p:cNvSpPr>
              <p:nvPr/>
            </p:nvSpPr>
            <p:spPr bwMode="auto">
              <a:xfrm flipH="1">
                <a:off x="6270625" y="5133976"/>
                <a:ext cx="5556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49" name="Line 587"/>
              <p:cNvSpPr>
                <a:spLocks noChangeShapeType="1"/>
              </p:cNvSpPr>
              <p:nvPr/>
            </p:nvSpPr>
            <p:spPr bwMode="auto">
              <a:xfrm flipH="1">
                <a:off x="6291263" y="4968876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50" name="Line 588"/>
              <p:cNvSpPr>
                <a:spLocks noChangeShapeType="1"/>
              </p:cNvSpPr>
              <p:nvPr/>
            </p:nvSpPr>
            <p:spPr bwMode="auto">
              <a:xfrm flipH="1">
                <a:off x="6291263" y="4803776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51" name="Line 589"/>
              <p:cNvSpPr>
                <a:spLocks noChangeShapeType="1"/>
              </p:cNvSpPr>
              <p:nvPr/>
            </p:nvSpPr>
            <p:spPr bwMode="auto">
              <a:xfrm flipH="1">
                <a:off x="6291263" y="4637088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52" name="Line 590"/>
              <p:cNvSpPr>
                <a:spLocks noChangeShapeType="1"/>
              </p:cNvSpPr>
              <p:nvPr/>
            </p:nvSpPr>
            <p:spPr bwMode="auto">
              <a:xfrm flipH="1">
                <a:off x="6291263" y="4478338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53" name="Line 591"/>
              <p:cNvSpPr>
                <a:spLocks noChangeShapeType="1"/>
              </p:cNvSpPr>
              <p:nvPr/>
            </p:nvSpPr>
            <p:spPr bwMode="auto">
              <a:xfrm flipH="1">
                <a:off x="6270625" y="4313238"/>
                <a:ext cx="5556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54" name="Line 592"/>
              <p:cNvSpPr>
                <a:spLocks noChangeShapeType="1"/>
              </p:cNvSpPr>
              <p:nvPr/>
            </p:nvSpPr>
            <p:spPr bwMode="auto">
              <a:xfrm flipH="1">
                <a:off x="6291263" y="4148138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55" name="Line 593"/>
              <p:cNvSpPr>
                <a:spLocks noChangeShapeType="1"/>
              </p:cNvSpPr>
              <p:nvPr/>
            </p:nvSpPr>
            <p:spPr bwMode="auto">
              <a:xfrm flipH="1">
                <a:off x="6291263" y="3981451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56" name="Line 594"/>
              <p:cNvSpPr>
                <a:spLocks noChangeShapeType="1"/>
              </p:cNvSpPr>
              <p:nvPr/>
            </p:nvSpPr>
            <p:spPr bwMode="auto">
              <a:xfrm flipH="1">
                <a:off x="6291263" y="3816351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57" name="Line 595"/>
              <p:cNvSpPr>
                <a:spLocks noChangeShapeType="1"/>
              </p:cNvSpPr>
              <p:nvPr/>
            </p:nvSpPr>
            <p:spPr bwMode="auto">
              <a:xfrm flipH="1">
                <a:off x="6291263" y="3651251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58" name="Line 596"/>
              <p:cNvSpPr>
                <a:spLocks noChangeShapeType="1"/>
              </p:cNvSpPr>
              <p:nvPr/>
            </p:nvSpPr>
            <p:spPr bwMode="auto">
              <a:xfrm flipH="1">
                <a:off x="6270625" y="3486151"/>
                <a:ext cx="5556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59" name="Line 597"/>
              <p:cNvSpPr>
                <a:spLocks noChangeShapeType="1"/>
              </p:cNvSpPr>
              <p:nvPr/>
            </p:nvSpPr>
            <p:spPr bwMode="auto">
              <a:xfrm flipH="1">
                <a:off x="6291263" y="3321051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60" name="Line 598"/>
              <p:cNvSpPr>
                <a:spLocks noChangeShapeType="1"/>
              </p:cNvSpPr>
              <p:nvPr/>
            </p:nvSpPr>
            <p:spPr bwMode="auto">
              <a:xfrm flipH="1">
                <a:off x="6291263" y="3155951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61" name="Line 599"/>
              <p:cNvSpPr>
                <a:spLocks noChangeShapeType="1"/>
              </p:cNvSpPr>
              <p:nvPr/>
            </p:nvSpPr>
            <p:spPr bwMode="auto">
              <a:xfrm flipH="1">
                <a:off x="6291263" y="2995613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62" name="Line 600"/>
              <p:cNvSpPr>
                <a:spLocks noChangeShapeType="1"/>
              </p:cNvSpPr>
              <p:nvPr/>
            </p:nvSpPr>
            <p:spPr bwMode="auto">
              <a:xfrm flipH="1">
                <a:off x="6291263" y="2830513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63" name="Line 601"/>
              <p:cNvSpPr>
                <a:spLocks noChangeShapeType="1"/>
              </p:cNvSpPr>
              <p:nvPr/>
            </p:nvSpPr>
            <p:spPr bwMode="auto">
              <a:xfrm flipH="1">
                <a:off x="6270625" y="2665413"/>
                <a:ext cx="5556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64" name="Line 602"/>
              <p:cNvSpPr>
                <a:spLocks noChangeShapeType="1"/>
              </p:cNvSpPr>
              <p:nvPr/>
            </p:nvSpPr>
            <p:spPr bwMode="auto">
              <a:xfrm flipH="1">
                <a:off x="6291263" y="2500313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65" name="Line 603"/>
              <p:cNvSpPr>
                <a:spLocks noChangeShapeType="1"/>
              </p:cNvSpPr>
              <p:nvPr/>
            </p:nvSpPr>
            <p:spPr bwMode="auto">
              <a:xfrm flipH="1">
                <a:off x="6291263" y="2335213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66" name="Line 604"/>
              <p:cNvSpPr>
                <a:spLocks noChangeShapeType="1"/>
              </p:cNvSpPr>
              <p:nvPr/>
            </p:nvSpPr>
            <p:spPr bwMode="auto">
              <a:xfrm flipH="1">
                <a:off x="6291263" y="2170113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67" name="Line 605"/>
              <p:cNvSpPr>
                <a:spLocks noChangeShapeType="1"/>
              </p:cNvSpPr>
              <p:nvPr/>
            </p:nvSpPr>
            <p:spPr bwMode="auto">
              <a:xfrm flipH="1">
                <a:off x="6291263" y="2005013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68" name="Line 606"/>
              <p:cNvSpPr>
                <a:spLocks noChangeShapeType="1"/>
              </p:cNvSpPr>
              <p:nvPr/>
            </p:nvSpPr>
            <p:spPr bwMode="auto">
              <a:xfrm flipH="1">
                <a:off x="6270625" y="1839913"/>
                <a:ext cx="5556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69" name="Line 607"/>
              <p:cNvSpPr>
                <a:spLocks noChangeShapeType="1"/>
              </p:cNvSpPr>
              <p:nvPr/>
            </p:nvSpPr>
            <p:spPr bwMode="auto">
              <a:xfrm flipH="1">
                <a:off x="6291263" y="1674813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70" name="Line 608"/>
              <p:cNvSpPr>
                <a:spLocks noChangeShapeType="1"/>
              </p:cNvSpPr>
              <p:nvPr/>
            </p:nvSpPr>
            <p:spPr bwMode="auto">
              <a:xfrm flipH="1">
                <a:off x="6291263" y="1509713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71" name="Line 609"/>
              <p:cNvSpPr>
                <a:spLocks noChangeShapeType="1"/>
              </p:cNvSpPr>
              <p:nvPr/>
            </p:nvSpPr>
            <p:spPr bwMode="auto">
              <a:xfrm flipH="1">
                <a:off x="6291263" y="1349376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72" name="Line 610"/>
              <p:cNvSpPr>
                <a:spLocks noChangeShapeType="1"/>
              </p:cNvSpPr>
              <p:nvPr/>
            </p:nvSpPr>
            <p:spPr bwMode="auto">
              <a:xfrm flipH="1">
                <a:off x="6291263" y="1184276"/>
                <a:ext cx="3492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73" name="Line 611"/>
              <p:cNvSpPr>
                <a:spLocks noChangeShapeType="1"/>
              </p:cNvSpPr>
              <p:nvPr/>
            </p:nvSpPr>
            <p:spPr bwMode="auto">
              <a:xfrm flipH="1">
                <a:off x="6270625" y="1019176"/>
                <a:ext cx="5556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74" name="Line 614"/>
              <p:cNvSpPr>
                <a:spLocks noChangeShapeType="1"/>
              </p:cNvSpPr>
              <p:nvPr/>
            </p:nvSpPr>
            <p:spPr bwMode="auto">
              <a:xfrm flipH="1">
                <a:off x="5159372" y="1044576"/>
                <a:ext cx="965995" cy="4919663"/>
              </a:xfrm>
              <a:prstGeom prst="line">
                <a:avLst/>
              </a:prstGeom>
              <a:noFill/>
              <a:ln w="38100">
                <a:solidFill>
                  <a:srgbClr val="8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</p:grpSp>
        <p:sp>
          <p:nvSpPr>
            <p:cNvPr id="43" name="Line 14"/>
            <p:cNvSpPr>
              <a:spLocks noChangeShapeType="1"/>
            </p:cNvSpPr>
            <p:nvPr/>
          </p:nvSpPr>
          <p:spPr bwMode="auto">
            <a:xfrm>
              <a:off x="1491360" y="974453"/>
              <a:ext cx="0" cy="5010671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4" name="Line 23"/>
            <p:cNvSpPr>
              <a:spLocks noChangeShapeType="1"/>
            </p:cNvSpPr>
            <p:nvPr/>
          </p:nvSpPr>
          <p:spPr bwMode="auto">
            <a:xfrm flipH="1">
              <a:off x="6157949" y="987847"/>
              <a:ext cx="20092" cy="5000625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5" name="AutoShape 21"/>
            <p:cNvSpPr>
              <a:spLocks/>
            </p:cNvSpPr>
            <p:nvPr/>
          </p:nvSpPr>
          <p:spPr bwMode="auto">
            <a:xfrm rot="19786181">
              <a:off x="1448567" y="1810891"/>
              <a:ext cx="2812236" cy="26068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0" y="0"/>
                  </a:move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0" b="1" i="1" dirty="0" err="1" smtClean="0">
                  <a:solidFill>
                    <a:schemeClr val="bg1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T</a:t>
              </a:r>
              <a:r>
                <a:rPr lang="en-US" sz="1400" b="1" baseline="-25000" dirty="0" err="1" smtClean="0">
                  <a:solidFill>
                    <a:schemeClr val="bg1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sol</a:t>
              </a:r>
              <a:r>
                <a:rPr lang="en-US" sz="1400" b="1" dirty="0" smtClean="0">
                  <a:solidFill>
                    <a:schemeClr val="bg1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 of </a:t>
              </a:r>
              <a:r>
                <a:rPr lang="en-US" sz="1400" b="1" dirty="0" err="1" smtClean="0">
                  <a:solidFill>
                    <a:schemeClr val="bg1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peridotite</a:t>
              </a:r>
              <a:r>
                <a:rPr lang="en-US" sz="1400" b="1" dirty="0" smtClean="0">
                  <a:solidFill>
                    <a:schemeClr val="bg1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 </a:t>
              </a:r>
              <a:r>
                <a:rPr lang="en-US" sz="1400" b="1" i="1" dirty="0">
                  <a:solidFill>
                    <a:schemeClr val="bg1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(</a:t>
              </a:r>
              <a:r>
                <a:rPr lang="en-US" sz="1400" b="1" i="1" dirty="0" smtClean="0">
                  <a:solidFill>
                    <a:schemeClr val="bg1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Fiquet+2010) </a:t>
              </a:r>
              <a:endParaRPr lang="en-US" sz="1400" b="1" i="1" dirty="0">
                <a:solidFill>
                  <a:schemeClr val="bg1"/>
                </a:solidFill>
                <a:latin typeface="+mj-lt"/>
                <a:ea typeface="ＭＳ Ｐゴシック" charset="0"/>
                <a:cs typeface="Helvetica" charset="0"/>
                <a:sym typeface="Helvetica" charset="0"/>
              </a:endParaRPr>
            </a:p>
          </p:txBody>
        </p:sp>
        <p:sp>
          <p:nvSpPr>
            <p:cNvPr id="49" name="AutoShape 12"/>
            <p:cNvSpPr>
              <a:spLocks/>
            </p:cNvSpPr>
            <p:nvPr/>
          </p:nvSpPr>
          <p:spPr bwMode="auto">
            <a:xfrm rot="21595593">
              <a:off x="1981798" y="5332563"/>
              <a:ext cx="969816" cy="4655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0" y="0"/>
                  </a:move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500" b="1" dirty="0" err="1">
                  <a:solidFill>
                    <a:srgbClr val="FFFF00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Pv+Fp</a:t>
              </a:r>
              <a:endParaRPr lang="en-US" sz="2500" b="1" dirty="0">
                <a:solidFill>
                  <a:srgbClr val="FFFF00"/>
                </a:solidFill>
                <a:latin typeface="+mj-lt"/>
                <a:ea typeface="ＭＳ Ｐゴシック" charset="0"/>
                <a:cs typeface="Helvetica" charset="0"/>
                <a:sym typeface="Helvetica" charset="0"/>
              </a:endParaRPr>
            </a:p>
          </p:txBody>
        </p:sp>
        <p:sp>
          <p:nvSpPr>
            <p:cNvPr id="50" name="AutoShape 13"/>
            <p:cNvSpPr>
              <a:spLocks/>
            </p:cNvSpPr>
            <p:nvPr/>
          </p:nvSpPr>
          <p:spPr bwMode="auto">
            <a:xfrm rot="16823893">
              <a:off x="4517041" y="5133390"/>
              <a:ext cx="1319029" cy="26068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0" y="0"/>
                  </a:move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0" b="1" i="1" dirty="0" smtClean="0"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Tsuchiya+2004</a:t>
              </a:r>
              <a:endParaRPr lang="en-US" sz="1400" b="1" i="1" dirty="0">
                <a:latin typeface="+mj-lt"/>
                <a:ea typeface="ＭＳ Ｐゴシック" charset="0"/>
                <a:cs typeface="Helvetica" charset="0"/>
                <a:sym typeface="Helvetica" charset="0"/>
              </a:endParaRPr>
            </a:p>
          </p:txBody>
        </p:sp>
        <p:sp>
          <p:nvSpPr>
            <p:cNvPr id="51" name="AutoShape 17"/>
            <p:cNvSpPr>
              <a:spLocks/>
            </p:cNvSpPr>
            <p:nvPr/>
          </p:nvSpPr>
          <p:spPr bwMode="auto">
            <a:xfrm>
              <a:off x="5494997" y="4880316"/>
              <a:ext cx="595468" cy="93102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0" y="0"/>
                  </a:move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500" b="1" dirty="0" err="1" smtClean="0">
                  <a:solidFill>
                    <a:srgbClr val="0000FF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PPv</a:t>
              </a:r>
              <a:endParaRPr lang="en-US" sz="2500" b="1" dirty="0">
                <a:solidFill>
                  <a:srgbClr val="0000FF"/>
                </a:solidFill>
                <a:latin typeface="+mj-lt"/>
                <a:ea typeface="ＭＳ Ｐゴシック" charset="0"/>
                <a:cs typeface="Helvetica" charset="0"/>
                <a:sym typeface="Helvetica" charset="0"/>
              </a:endParaRPr>
            </a:p>
            <a:p>
              <a:r>
                <a:rPr lang="en-US" sz="2500" b="1" dirty="0" smtClean="0">
                  <a:solidFill>
                    <a:srgbClr val="0000FF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+</a:t>
              </a:r>
              <a:r>
                <a:rPr lang="en-US" sz="2500" b="1" dirty="0" err="1" smtClean="0">
                  <a:solidFill>
                    <a:srgbClr val="0000FF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Fp</a:t>
              </a:r>
              <a:endParaRPr lang="en-US" sz="2500" b="1" dirty="0">
                <a:solidFill>
                  <a:srgbClr val="0000FF"/>
                </a:solidFill>
                <a:latin typeface="+mj-lt"/>
                <a:ea typeface="ＭＳ Ｐゴシック" charset="0"/>
                <a:cs typeface="Helvetica" charset="0"/>
                <a:sym typeface="Helvetica" charset="0"/>
              </a:endParaRPr>
            </a:p>
          </p:txBody>
        </p:sp>
        <p:sp>
          <p:nvSpPr>
            <p:cNvPr id="54" name="AutoShape 18"/>
            <p:cNvSpPr>
              <a:spLocks/>
            </p:cNvSpPr>
            <p:nvPr/>
          </p:nvSpPr>
          <p:spPr bwMode="auto">
            <a:xfrm rot="20940000">
              <a:off x="2061831" y="3745595"/>
              <a:ext cx="2991691" cy="26068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0" y="0"/>
                  </a:move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0" b="1" dirty="0" err="1">
                  <a:solidFill>
                    <a:srgbClr val="FF6600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adiabat</a:t>
              </a:r>
              <a:r>
                <a:rPr lang="en-US" sz="1400" b="1" dirty="0">
                  <a:solidFill>
                    <a:srgbClr val="FF6600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 (Brown&amp;Shankland1981)</a:t>
              </a:r>
            </a:p>
          </p:txBody>
        </p:sp>
        <p:sp>
          <p:nvSpPr>
            <p:cNvPr id="55" name="AutoShape 19"/>
            <p:cNvSpPr>
              <a:spLocks/>
            </p:cNvSpPr>
            <p:nvPr/>
          </p:nvSpPr>
          <p:spPr bwMode="auto">
            <a:xfrm rot="20940000">
              <a:off x="3577365" y="2836406"/>
              <a:ext cx="329737" cy="26068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0" y="0"/>
                  </a:move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0" b="1" dirty="0">
                  <a:solidFill>
                    <a:srgbClr val="FF6600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Hot</a:t>
              </a:r>
            </a:p>
          </p:txBody>
        </p:sp>
        <p:sp>
          <p:nvSpPr>
            <p:cNvPr id="57" name="AutoShape 20"/>
            <p:cNvSpPr>
              <a:spLocks/>
            </p:cNvSpPr>
            <p:nvPr/>
          </p:nvSpPr>
          <p:spPr bwMode="auto">
            <a:xfrm rot="20940000">
              <a:off x="3597365" y="4840288"/>
              <a:ext cx="401505" cy="26068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0" y="0"/>
                  </a:move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0" b="1" dirty="0">
                  <a:solidFill>
                    <a:srgbClr val="FF6600"/>
                  </a:solidFill>
                  <a:latin typeface="+mj-lt"/>
                  <a:ea typeface="ＭＳ Ｐゴシック" charset="0"/>
                  <a:cs typeface="Helvetica" charset="0"/>
                  <a:sym typeface="Helvetica" charset="0"/>
                </a:rPr>
                <a:t>Cold</a:t>
              </a:r>
            </a:p>
          </p:txBody>
        </p:sp>
      </p:grpSp>
      <p:grpSp>
        <p:nvGrpSpPr>
          <p:cNvPr id="375" name="グループ化 374"/>
          <p:cNvGrpSpPr/>
          <p:nvPr/>
        </p:nvGrpSpPr>
        <p:grpSpPr>
          <a:xfrm>
            <a:off x="6228184" y="5693491"/>
            <a:ext cx="2160240" cy="1047877"/>
            <a:chOff x="6804248" y="5693491"/>
            <a:chExt cx="2160240" cy="1047877"/>
          </a:xfrm>
        </p:grpSpPr>
        <p:sp>
          <p:nvSpPr>
            <p:cNvPr id="376" name="正方形/長方形 375"/>
            <p:cNvSpPr/>
            <p:nvPr/>
          </p:nvSpPr>
          <p:spPr>
            <a:xfrm>
              <a:off x="6804248" y="5693491"/>
              <a:ext cx="2160240" cy="10478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7" name="グループ化 376"/>
            <p:cNvGrpSpPr/>
            <p:nvPr/>
          </p:nvGrpSpPr>
          <p:grpSpPr>
            <a:xfrm>
              <a:off x="7014716" y="5838896"/>
              <a:ext cx="1843267" cy="848727"/>
              <a:chOff x="6870700" y="2854325"/>
              <a:chExt cx="1843267" cy="848727"/>
            </a:xfrm>
          </p:grpSpPr>
          <p:pic>
            <p:nvPicPr>
              <p:cNvPr id="378" name="Picture 618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77050" y="2854325"/>
                <a:ext cx="1778000" cy="327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9" name="Line 619"/>
              <p:cNvSpPr>
                <a:spLocks noChangeShapeType="1"/>
              </p:cNvSpPr>
              <p:nvPr/>
            </p:nvSpPr>
            <p:spPr bwMode="auto">
              <a:xfrm flipH="1">
                <a:off x="6918325" y="3171825"/>
                <a:ext cx="17018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0" name="Line 620"/>
              <p:cNvSpPr>
                <a:spLocks noChangeShapeType="1"/>
              </p:cNvSpPr>
              <p:nvPr/>
            </p:nvSpPr>
            <p:spPr bwMode="auto">
              <a:xfrm flipV="1">
                <a:off x="7029450" y="3140075"/>
                <a:ext cx="0" cy="317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1" name="Line 621"/>
              <p:cNvSpPr>
                <a:spLocks noChangeShapeType="1"/>
              </p:cNvSpPr>
              <p:nvPr/>
            </p:nvSpPr>
            <p:spPr bwMode="auto">
              <a:xfrm flipV="1">
                <a:off x="7143750" y="3143250"/>
                <a:ext cx="0" cy="28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2" name="Line 622"/>
              <p:cNvSpPr>
                <a:spLocks noChangeShapeType="1"/>
              </p:cNvSpPr>
              <p:nvPr/>
            </p:nvSpPr>
            <p:spPr bwMode="auto">
              <a:xfrm flipV="1">
                <a:off x="7367588" y="3143250"/>
                <a:ext cx="0" cy="254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3" name="Line 623"/>
              <p:cNvSpPr>
                <a:spLocks noChangeShapeType="1"/>
              </p:cNvSpPr>
              <p:nvPr/>
            </p:nvSpPr>
            <p:spPr bwMode="auto">
              <a:xfrm flipV="1">
                <a:off x="7481888" y="3117850"/>
                <a:ext cx="0" cy="50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4" name="Line 624"/>
              <p:cNvSpPr>
                <a:spLocks noChangeShapeType="1"/>
              </p:cNvSpPr>
              <p:nvPr/>
            </p:nvSpPr>
            <p:spPr bwMode="auto">
              <a:xfrm flipV="1">
                <a:off x="7596188" y="3140075"/>
                <a:ext cx="0" cy="28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5" name="Line 625"/>
              <p:cNvSpPr>
                <a:spLocks noChangeShapeType="1"/>
              </p:cNvSpPr>
              <p:nvPr/>
            </p:nvSpPr>
            <p:spPr bwMode="auto">
              <a:xfrm flipV="1">
                <a:off x="7707313" y="3140075"/>
                <a:ext cx="0" cy="317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6" name="Line 626"/>
              <p:cNvSpPr>
                <a:spLocks noChangeShapeType="1"/>
              </p:cNvSpPr>
              <p:nvPr/>
            </p:nvSpPr>
            <p:spPr bwMode="auto">
              <a:xfrm flipV="1">
                <a:off x="7821613" y="3143250"/>
                <a:ext cx="0" cy="28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7" name="Line 627"/>
              <p:cNvSpPr>
                <a:spLocks noChangeShapeType="1"/>
              </p:cNvSpPr>
              <p:nvPr/>
            </p:nvSpPr>
            <p:spPr bwMode="auto">
              <a:xfrm flipV="1">
                <a:off x="7935913" y="3143250"/>
                <a:ext cx="0" cy="28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8" name="Line 628"/>
              <p:cNvSpPr>
                <a:spLocks noChangeShapeType="1"/>
              </p:cNvSpPr>
              <p:nvPr/>
            </p:nvSpPr>
            <p:spPr bwMode="auto">
              <a:xfrm flipV="1">
                <a:off x="8047038" y="3117850"/>
                <a:ext cx="0" cy="50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9" name="Line 629"/>
              <p:cNvSpPr>
                <a:spLocks noChangeShapeType="1"/>
              </p:cNvSpPr>
              <p:nvPr/>
            </p:nvSpPr>
            <p:spPr bwMode="auto">
              <a:xfrm flipV="1">
                <a:off x="8274050" y="3143250"/>
                <a:ext cx="0" cy="28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0" name="Line 630"/>
              <p:cNvSpPr>
                <a:spLocks noChangeShapeType="1"/>
              </p:cNvSpPr>
              <p:nvPr/>
            </p:nvSpPr>
            <p:spPr bwMode="auto">
              <a:xfrm flipV="1">
                <a:off x="8385175" y="3143250"/>
                <a:ext cx="0" cy="28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1" name="Line 631"/>
              <p:cNvSpPr>
                <a:spLocks noChangeShapeType="1"/>
              </p:cNvSpPr>
              <p:nvPr/>
            </p:nvSpPr>
            <p:spPr bwMode="auto">
              <a:xfrm flipV="1">
                <a:off x="8499475" y="3143250"/>
                <a:ext cx="0" cy="28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2" name="Line 632"/>
              <p:cNvSpPr>
                <a:spLocks noChangeShapeType="1"/>
              </p:cNvSpPr>
              <p:nvPr/>
            </p:nvSpPr>
            <p:spPr bwMode="auto">
              <a:xfrm flipV="1">
                <a:off x="7258050" y="3143250"/>
                <a:ext cx="0" cy="222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3" name="Line 633"/>
              <p:cNvSpPr>
                <a:spLocks noChangeShapeType="1"/>
              </p:cNvSpPr>
              <p:nvPr/>
            </p:nvSpPr>
            <p:spPr bwMode="auto">
              <a:xfrm flipV="1">
                <a:off x="8158163" y="3143250"/>
                <a:ext cx="0" cy="28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4" name="Line 634"/>
              <p:cNvSpPr>
                <a:spLocks noChangeShapeType="1"/>
              </p:cNvSpPr>
              <p:nvPr/>
            </p:nvSpPr>
            <p:spPr bwMode="auto">
              <a:xfrm flipV="1">
                <a:off x="8623300" y="3117850"/>
                <a:ext cx="0" cy="603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5" name="Line 635"/>
              <p:cNvSpPr>
                <a:spLocks noChangeShapeType="1"/>
              </p:cNvSpPr>
              <p:nvPr/>
            </p:nvSpPr>
            <p:spPr bwMode="auto">
              <a:xfrm flipV="1">
                <a:off x="6918325" y="3124200"/>
                <a:ext cx="0" cy="50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6" name="Freeform 636"/>
              <p:cNvSpPr>
                <a:spLocks/>
              </p:cNvSpPr>
              <p:nvPr/>
            </p:nvSpPr>
            <p:spPr bwMode="auto">
              <a:xfrm>
                <a:off x="7159625" y="3473450"/>
                <a:ext cx="114300" cy="111125"/>
              </a:xfrm>
              <a:custGeom>
                <a:avLst/>
                <a:gdLst>
                  <a:gd name="T0" fmla="*/ 2 w 72"/>
                  <a:gd name="T1" fmla="*/ 10 h 70"/>
                  <a:gd name="T2" fmla="*/ 4 w 72"/>
                  <a:gd name="T3" fmla="*/ 10 h 70"/>
                  <a:gd name="T4" fmla="*/ 8 w 72"/>
                  <a:gd name="T5" fmla="*/ 12 h 70"/>
                  <a:gd name="T6" fmla="*/ 10 w 72"/>
                  <a:gd name="T7" fmla="*/ 18 h 70"/>
                  <a:gd name="T8" fmla="*/ 24 w 72"/>
                  <a:gd name="T9" fmla="*/ 70 h 70"/>
                  <a:gd name="T10" fmla="*/ 24 w 72"/>
                  <a:gd name="T11" fmla="*/ 36 h 70"/>
                  <a:gd name="T12" fmla="*/ 24 w 72"/>
                  <a:gd name="T13" fmla="*/ 36 h 70"/>
                  <a:gd name="T14" fmla="*/ 24 w 72"/>
                  <a:gd name="T15" fmla="*/ 34 h 70"/>
                  <a:gd name="T16" fmla="*/ 24 w 72"/>
                  <a:gd name="T17" fmla="*/ 36 h 70"/>
                  <a:gd name="T18" fmla="*/ 44 w 72"/>
                  <a:gd name="T19" fmla="*/ 58 h 70"/>
                  <a:gd name="T20" fmla="*/ 46 w 72"/>
                  <a:gd name="T21" fmla="*/ 62 h 70"/>
                  <a:gd name="T22" fmla="*/ 46 w 72"/>
                  <a:gd name="T23" fmla="*/ 64 h 70"/>
                  <a:gd name="T24" fmla="*/ 46 w 72"/>
                  <a:gd name="T25" fmla="*/ 66 h 70"/>
                  <a:gd name="T26" fmla="*/ 40 w 72"/>
                  <a:gd name="T27" fmla="*/ 66 h 70"/>
                  <a:gd name="T28" fmla="*/ 72 w 72"/>
                  <a:gd name="T29" fmla="*/ 70 h 70"/>
                  <a:gd name="T30" fmla="*/ 72 w 72"/>
                  <a:gd name="T31" fmla="*/ 66 h 70"/>
                  <a:gd name="T32" fmla="*/ 66 w 72"/>
                  <a:gd name="T33" fmla="*/ 64 h 70"/>
                  <a:gd name="T34" fmla="*/ 58 w 72"/>
                  <a:gd name="T35" fmla="*/ 58 h 70"/>
                  <a:gd name="T36" fmla="*/ 40 w 72"/>
                  <a:gd name="T37" fmla="*/ 22 h 70"/>
                  <a:gd name="T38" fmla="*/ 50 w 72"/>
                  <a:gd name="T39" fmla="*/ 10 h 70"/>
                  <a:gd name="T40" fmla="*/ 54 w 72"/>
                  <a:gd name="T41" fmla="*/ 8 h 70"/>
                  <a:gd name="T42" fmla="*/ 58 w 72"/>
                  <a:gd name="T43" fmla="*/ 8 h 70"/>
                  <a:gd name="T44" fmla="*/ 62 w 72"/>
                  <a:gd name="T45" fmla="*/ 10 h 70"/>
                  <a:gd name="T46" fmla="*/ 66 w 72"/>
                  <a:gd name="T47" fmla="*/ 10 h 70"/>
                  <a:gd name="T48" fmla="*/ 70 w 72"/>
                  <a:gd name="T49" fmla="*/ 8 h 70"/>
                  <a:gd name="T50" fmla="*/ 72 w 72"/>
                  <a:gd name="T51" fmla="*/ 6 h 70"/>
                  <a:gd name="T52" fmla="*/ 70 w 72"/>
                  <a:gd name="T53" fmla="*/ 2 h 70"/>
                  <a:gd name="T54" fmla="*/ 62 w 72"/>
                  <a:gd name="T55" fmla="*/ 0 h 70"/>
                  <a:gd name="T56" fmla="*/ 58 w 72"/>
                  <a:gd name="T57" fmla="*/ 0 h 70"/>
                  <a:gd name="T58" fmla="*/ 52 w 72"/>
                  <a:gd name="T59" fmla="*/ 4 h 70"/>
                  <a:gd name="T60" fmla="*/ 34 w 72"/>
                  <a:gd name="T61" fmla="*/ 20 h 70"/>
                  <a:gd name="T62" fmla="*/ 26 w 72"/>
                  <a:gd name="T63" fmla="*/ 28 h 70"/>
                  <a:gd name="T64" fmla="*/ 26 w 72"/>
                  <a:gd name="T65" fmla="*/ 30 h 70"/>
                  <a:gd name="T66" fmla="*/ 24 w 72"/>
                  <a:gd name="T67" fmla="*/ 30 h 70"/>
                  <a:gd name="T68" fmla="*/ 24 w 72"/>
                  <a:gd name="T69" fmla="*/ 30 h 70"/>
                  <a:gd name="T70" fmla="*/ 24 w 72"/>
                  <a:gd name="T71" fmla="*/ 0 h 70"/>
                  <a:gd name="T72" fmla="*/ 12 w 72"/>
                  <a:gd name="T73" fmla="*/ 4 h 70"/>
                  <a:gd name="T74" fmla="*/ 0 w 72"/>
                  <a:gd name="T75" fmla="*/ 6 h 70"/>
                  <a:gd name="T76" fmla="*/ 0 w 72"/>
                  <a:gd name="T77" fmla="*/ 10 h 70"/>
                  <a:gd name="T78" fmla="*/ 2 w 72"/>
                  <a:gd name="T79" fmla="*/ 1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2" h="70">
                    <a:moveTo>
                      <a:pt x="2" y="10"/>
                    </a:moveTo>
                    <a:lnTo>
                      <a:pt x="2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10" y="18"/>
                    </a:lnTo>
                    <a:lnTo>
                      <a:pt x="10" y="70"/>
                    </a:lnTo>
                    <a:lnTo>
                      <a:pt x="24" y="70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4" y="34"/>
                    </a:lnTo>
                    <a:lnTo>
                      <a:pt x="24" y="34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6" y="36"/>
                    </a:lnTo>
                    <a:lnTo>
                      <a:pt x="44" y="58"/>
                    </a:lnTo>
                    <a:lnTo>
                      <a:pt x="44" y="58"/>
                    </a:lnTo>
                    <a:lnTo>
                      <a:pt x="46" y="62"/>
                    </a:lnTo>
                    <a:lnTo>
                      <a:pt x="46" y="62"/>
                    </a:lnTo>
                    <a:lnTo>
                      <a:pt x="46" y="64"/>
                    </a:lnTo>
                    <a:lnTo>
                      <a:pt x="46" y="64"/>
                    </a:lnTo>
                    <a:lnTo>
                      <a:pt x="46" y="66"/>
                    </a:lnTo>
                    <a:lnTo>
                      <a:pt x="46" y="66"/>
                    </a:lnTo>
                    <a:lnTo>
                      <a:pt x="40" y="66"/>
                    </a:lnTo>
                    <a:lnTo>
                      <a:pt x="40" y="70"/>
                    </a:lnTo>
                    <a:lnTo>
                      <a:pt x="72" y="70"/>
                    </a:lnTo>
                    <a:lnTo>
                      <a:pt x="72" y="66"/>
                    </a:lnTo>
                    <a:lnTo>
                      <a:pt x="72" y="66"/>
                    </a:lnTo>
                    <a:lnTo>
                      <a:pt x="72" y="66"/>
                    </a:lnTo>
                    <a:lnTo>
                      <a:pt x="66" y="64"/>
                    </a:lnTo>
                    <a:lnTo>
                      <a:pt x="66" y="64"/>
                    </a:lnTo>
                    <a:lnTo>
                      <a:pt x="58" y="58"/>
                    </a:lnTo>
                    <a:lnTo>
                      <a:pt x="34" y="28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50" y="10"/>
                    </a:lnTo>
                    <a:lnTo>
                      <a:pt x="50" y="10"/>
                    </a:lnTo>
                    <a:lnTo>
                      <a:pt x="54" y="8"/>
                    </a:lnTo>
                    <a:lnTo>
                      <a:pt x="58" y="8"/>
                    </a:lnTo>
                    <a:lnTo>
                      <a:pt x="58" y="8"/>
                    </a:lnTo>
                    <a:lnTo>
                      <a:pt x="62" y="10"/>
                    </a:lnTo>
                    <a:lnTo>
                      <a:pt x="62" y="10"/>
                    </a:lnTo>
                    <a:lnTo>
                      <a:pt x="66" y="10"/>
                    </a:lnTo>
                    <a:lnTo>
                      <a:pt x="66" y="10"/>
                    </a:lnTo>
                    <a:lnTo>
                      <a:pt x="70" y="8"/>
                    </a:lnTo>
                    <a:lnTo>
                      <a:pt x="70" y="8"/>
                    </a:lnTo>
                    <a:lnTo>
                      <a:pt x="72" y="6"/>
                    </a:lnTo>
                    <a:lnTo>
                      <a:pt x="72" y="6"/>
                    </a:lnTo>
                    <a:lnTo>
                      <a:pt x="72" y="4"/>
                    </a:lnTo>
                    <a:lnTo>
                      <a:pt x="70" y="2"/>
                    </a:lnTo>
                    <a:lnTo>
                      <a:pt x="70" y="2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8" y="0"/>
                    </a:lnTo>
                    <a:lnTo>
                      <a:pt x="52" y="4"/>
                    </a:lnTo>
                    <a:lnTo>
                      <a:pt x="52" y="4"/>
                    </a:lnTo>
                    <a:lnTo>
                      <a:pt x="44" y="10"/>
                    </a:lnTo>
                    <a:lnTo>
                      <a:pt x="34" y="20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397" name="Rectangle 637"/>
              <p:cNvSpPr>
                <a:spLocks noChangeArrowheads="1"/>
              </p:cNvSpPr>
              <p:nvPr/>
            </p:nvSpPr>
            <p:spPr bwMode="auto">
              <a:xfrm>
                <a:off x="7283450" y="3533775"/>
                <a:ext cx="17953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LM</a:t>
                </a:r>
                <a:endParaRPr kumimoji="1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98" name="Rectangle 638"/>
              <p:cNvSpPr>
                <a:spLocks noChangeArrowheads="1"/>
              </p:cNvSpPr>
              <p:nvPr/>
            </p:nvSpPr>
            <p:spPr bwMode="auto">
              <a:xfrm>
                <a:off x="7450138" y="3365500"/>
                <a:ext cx="123432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 (</a:t>
                </a:r>
                <a:endParaRPr kumimoji="1" lang="ja-JP" altLang="ja-JP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99" name="Rectangle 639"/>
              <p:cNvSpPr>
                <a:spLocks noChangeArrowheads="1"/>
              </p:cNvSpPr>
              <p:nvPr/>
            </p:nvSpPr>
            <p:spPr bwMode="auto">
              <a:xfrm>
                <a:off x="7570788" y="3365500"/>
                <a:ext cx="20518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W</a:t>
                </a:r>
                <a:endParaRPr kumimoji="1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00" name="Rectangle 640"/>
              <p:cNvSpPr>
                <a:spLocks noChangeArrowheads="1"/>
              </p:cNvSpPr>
              <p:nvPr/>
            </p:nvSpPr>
            <p:spPr bwMode="auto">
              <a:xfrm>
                <a:off x="7767638" y="3365500"/>
                <a:ext cx="1843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m</a:t>
                </a:r>
                <a:endParaRPr kumimoji="1" lang="ja-JP" altLang="ja-JP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01" name="Rectangle 641"/>
              <p:cNvSpPr>
                <a:spLocks noChangeArrowheads="1"/>
              </p:cNvSpPr>
              <p:nvPr/>
            </p:nvSpPr>
            <p:spPr bwMode="auto">
              <a:xfrm>
                <a:off x="7951788" y="3381375"/>
                <a:ext cx="11541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-1</a:t>
                </a:r>
                <a:endParaRPr kumimoji="1" lang="ja-JP" altLang="ja-JP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02" name="Rectangle 642"/>
              <p:cNvSpPr>
                <a:spLocks noChangeArrowheads="1"/>
              </p:cNvSpPr>
              <p:nvPr/>
            </p:nvSpPr>
            <p:spPr bwMode="auto">
              <a:xfrm>
                <a:off x="8059738" y="3365500"/>
                <a:ext cx="12022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K</a:t>
                </a:r>
                <a:endParaRPr kumimoji="1" lang="ja-JP" altLang="ja-JP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03" name="Rectangle 643"/>
              <p:cNvSpPr>
                <a:spLocks noChangeArrowheads="1"/>
              </p:cNvSpPr>
              <p:nvPr/>
            </p:nvSpPr>
            <p:spPr bwMode="auto">
              <a:xfrm>
                <a:off x="8177213" y="3381375"/>
                <a:ext cx="11541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-1</a:t>
                </a:r>
                <a:endParaRPr kumimoji="1" lang="ja-JP" altLang="ja-JP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04" name="Rectangle 644"/>
              <p:cNvSpPr>
                <a:spLocks noChangeArrowheads="1"/>
              </p:cNvSpPr>
              <p:nvPr/>
            </p:nvSpPr>
            <p:spPr bwMode="auto">
              <a:xfrm>
                <a:off x="8283575" y="3365500"/>
                <a:ext cx="70532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)</a:t>
                </a:r>
                <a:endParaRPr kumimoji="1" lang="ja-JP" altLang="ja-JP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05" name="Rectangle 645"/>
              <p:cNvSpPr>
                <a:spLocks noChangeArrowheads="1"/>
              </p:cNvSpPr>
              <p:nvPr/>
            </p:nvSpPr>
            <p:spPr bwMode="auto">
              <a:xfrm>
                <a:off x="6870700" y="3178413"/>
                <a:ext cx="91372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06" name="Rectangle 646"/>
              <p:cNvSpPr>
                <a:spLocks noChangeArrowheads="1"/>
              </p:cNvSpPr>
              <p:nvPr/>
            </p:nvSpPr>
            <p:spPr bwMode="auto">
              <a:xfrm>
                <a:off x="7427913" y="3184763"/>
                <a:ext cx="91372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5</a:t>
                </a:r>
                <a:endParaRPr kumimoji="1" lang="ja-JP" altLang="ja-JP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07" name="Rectangle 647"/>
              <p:cNvSpPr>
                <a:spLocks noChangeArrowheads="1"/>
              </p:cNvSpPr>
              <p:nvPr/>
            </p:nvSpPr>
            <p:spPr bwMode="auto">
              <a:xfrm>
                <a:off x="7958138" y="3175238"/>
                <a:ext cx="269875" cy="2635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10</a:t>
                </a:r>
                <a:endParaRPr kumimoji="1" lang="ja-JP" altLang="ja-JP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08" name="Rectangle 648"/>
              <p:cNvSpPr>
                <a:spLocks noChangeArrowheads="1"/>
              </p:cNvSpPr>
              <p:nvPr/>
            </p:nvSpPr>
            <p:spPr bwMode="auto">
              <a:xfrm>
                <a:off x="8531225" y="3184763"/>
                <a:ext cx="182742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j-lt"/>
                    <a:ea typeface="ＭＳ Ｐゴシック" pitchFamily="50" charset="-128"/>
                    <a:cs typeface="ＭＳ Ｐゴシック" pitchFamily="50" charset="-128"/>
                  </a:rPr>
                  <a:t>15</a:t>
                </a:r>
                <a:endParaRPr kumimoji="1" lang="ja-JP" altLang="ja-JP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</p:grpSp>
      </p:grpSp>
      <p:sp>
        <p:nvSpPr>
          <p:cNvPr id="4" name="テキスト ボックス 3"/>
          <p:cNvSpPr txBox="1"/>
          <p:nvPr/>
        </p:nvSpPr>
        <p:spPr>
          <a:xfrm>
            <a:off x="2010134" y="1383159"/>
            <a:ext cx="1841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accent1"/>
                </a:solidFill>
              </a:rPr>
              <a:t>l</a:t>
            </a:r>
            <a:r>
              <a:rPr kumimoji="1" lang="en-US" altLang="ja-JP" sz="2400" dirty="0" smtClean="0">
                <a:solidFill>
                  <a:schemeClr val="accent1"/>
                </a:solidFill>
              </a:rPr>
              <a:t>ower </a:t>
            </a:r>
            <a:r>
              <a:rPr lang="en-US" altLang="ja-JP" sz="2400" dirty="0">
                <a:solidFill>
                  <a:schemeClr val="accent1"/>
                </a:solidFill>
              </a:rPr>
              <a:t>m</a:t>
            </a:r>
            <a:r>
              <a:rPr kumimoji="1" lang="en-US" altLang="ja-JP" sz="2400" dirty="0" smtClean="0">
                <a:solidFill>
                  <a:schemeClr val="accent1"/>
                </a:solidFill>
              </a:rPr>
              <a:t>antle</a:t>
            </a:r>
            <a:endParaRPr kumimoji="1" lang="ja-JP" altLang="en-US" sz="2400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9" name="テキスト ボックス 408"/>
              <p:cNvSpPr txBox="1"/>
              <p:nvPr/>
            </p:nvSpPr>
            <p:spPr>
              <a:xfrm>
                <a:off x="5796136" y="1991225"/>
                <a:ext cx="2920030" cy="52315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ja-JP" altLang="en-US" sz="24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</a:rPr>
                            <m:t>⇒</m:t>
                          </m:r>
                          <m:r>
                            <a:rPr lang="ja-JP" altLang="en-US" sz="2400" i="1" dirty="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　</m:t>
                          </m:r>
                          <m:r>
                            <a:rPr lang="en-US" altLang="ja-JP" sz="240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400" b="0" i="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CMB</m:t>
                          </m:r>
                        </m:sub>
                      </m:sSub>
                      <m:r>
                        <a:rPr kumimoji="1" lang="en-US" altLang="ja-JP" sz="24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~3−6</m:t>
                      </m:r>
                      <m:r>
                        <a:rPr kumimoji="1" lang="en-US" altLang="ja-JP" sz="24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1" lang="en-US" altLang="ja-JP" sz="2400" b="0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TW</m:t>
                      </m:r>
                    </m:oMath>
                  </m:oMathPara>
                </a14:m>
                <a:endParaRPr kumimoji="1" lang="ja-JP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09" name="テキスト ボックス 4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1991225"/>
                <a:ext cx="2920030" cy="52315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0" name="テキスト ボックス 409"/>
          <p:cNvSpPr txBox="1"/>
          <p:nvPr/>
        </p:nvSpPr>
        <p:spPr>
          <a:xfrm>
            <a:off x="5436096" y="2730406"/>
            <a:ext cx="37016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Dekura</a:t>
            </a:r>
            <a:r>
              <a:rPr kumimoji="1" lang="en-US" altLang="ja-JP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, Tsuchiya+</a:t>
            </a:r>
            <a:r>
              <a:rPr lang="en-US" altLang="ja-JP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 (13) Phys Rev Lett</a:t>
            </a:r>
            <a:endParaRPr kumimoji="1" lang="en-US" altLang="ja-JP" sz="16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411" name="テキスト ボックス 410"/>
          <p:cNvSpPr txBox="1"/>
          <p:nvPr/>
        </p:nvSpPr>
        <p:spPr>
          <a:xfrm>
            <a:off x="5292080" y="3429000"/>
            <a:ext cx="41764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Close to the lower </a:t>
            </a:r>
            <a:r>
              <a:rPr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</a:t>
            </a:r>
            <a:r>
              <a:rPr kumimoji="1"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ound </a:t>
            </a:r>
          </a:p>
          <a:p>
            <a:pPr>
              <a:lnSpc>
                <a:spcPct val="150000"/>
              </a:lnSpc>
            </a:pPr>
            <a:r>
              <a:rPr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  <a:r>
              <a:rPr kumimoji="1"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 previous estimations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~10% of surface heat flow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Enough to sustain </a:t>
            </a:r>
            <a:r>
              <a:rPr lang="en-US" altLang="ja-JP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geodynamo</a:t>
            </a:r>
            <a:endParaRPr kumimoji="1" lang="ja-JP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74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>
          <a:xfrm>
            <a:off x="-14444" y="-6014"/>
            <a:ext cx="9158444" cy="126004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67000">
                <a:srgbClr val="002776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2844694" y="262389"/>
            <a:ext cx="345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dirty="0" smtClean="0">
                <a:solidFill>
                  <a:schemeClr val="bg1"/>
                </a:solidFill>
              </a:rPr>
              <a:t>Earth’s inner core</a:t>
            </a:r>
            <a:endParaRPr lang="ja-JP" altLang="ja-JP" sz="360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114" y="1347548"/>
            <a:ext cx="7635330" cy="5393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305527" y="1412776"/>
            <a:ext cx="21782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b="1" dirty="0" smtClean="0"/>
              <a:t>Enigmatic properties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en-US" altLang="ja-JP" dirty="0" smtClean="0"/>
              <a:t>Anisotropy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ja-JP" dirty="0" smtClean="0"/>
              <a:t>Hemispherical asymmetry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en-US" altLang="ja-JP" dirty="0" smtClean="0"/>
              <a:t>Layering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020272" y="4306283"/>
            <a:ext cx="2178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/>
              <a:t>Stable Fe phase </a:t>
            </a:r>
          </a:p>
          <a:p>
            <a:pPr algn="ctr"/>
            <a:r>
              <a:rPr kumimoji="1" lang="en-US" altLang="ja-JP" b="1" dirty="0" err="1" smtClean="0"/>
              <a:t>Hcp</a:t>
            </a:r>
            <a:r>
              <a:rPr kumimoji="1" lang="en-US" altLang="ja-JP" b="1" dirty="0" smtClean="0"/>
              <a:t> (ε)</a:t>
            </a:r>
          </a:p>
        </p:txBody>
      </p:sp>
      <p:grpSp>
        <p:nvGrpSpPr>
          <p:cNvPr id="8" name="グループ化 7"/>
          <p:cNvGrpSpPr>
            <a:grpSpLocks noChangeAspect="1"/>
          </p:cNvGrpSpPr>
          <p:nvPr/>
        </p:nvGrpSpPr>
        <p:grpSpPr>
          <a:xfrm>
            <a:off x="7369260" y="5026363"/>
            <a:ext cx="1465280" cy="1426973"/>
            <a:chOff x="5843195" y="501794"/>
            <a:chExt cx="3497580" cy="3406140"/>
          </a:xfrm>
        </p:grpSpPr>
        <p:cxnSp>
          <p:nvCxnSpPr>
            <p:cNvPr id="9" name="直線コネクタ 8"/>
            <p:cNvCxnSpPr/>
            <p:nvPr/>
          </p:nvCxnSpPr>
          <p:spPr>
            <a:xfrm>
              <a:off x="7020272" y="836712"/>
              <a:ext cx="0" cy="21686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8404390" y="836712"/>
              <a:ext cx="0" cy="21686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43195" y="501794"/>
              <a:ext cx="3497580" cy="3406140"/>
            </a:xfrm>
            <a:prstGeom prst="rect">
              <a:avLst/>
            </a:prstGeom>
            <a:ln w="19050">
              <a:noFill/>
            </a:ln>
          </p:spPr>
        </p:pic>
        <p:cxnSp>
          <p:nvCxnSpPr>
            <p:cNvPr id="12" name="直線コネクタ 11"/>
            <p:cNvCxnSpPr/>
            <p:nvPr/>
          </p:nvCxnSpPr>
          <p:spPr>
            <a:xfrm>
              <a:off x="7020272" y="836712"/>
              <a:ext cx="13681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6804248" y="1412776"/>
              <a:ext cx="13681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>
              <a:off x="7020272" y="2996952"/>
              <a:ext cx="13681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>
              <a:off x="6804248" y="3573016"/>
              <a:ext cx="13681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 flipV="1">
              <a:off x="6228184" y="2996952"/>
              <a:ext cx="792088" cy="2880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 flipV="1">
              <a:off x="8188366" y="3293368"/>
              <a:ext cx="792088" cy="2880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/>
            <p:cNvCxnSpPr/>
            <p:nvPr/>
          </p:nvCxnSpPr>
          <p:spPr>
            <a:xfrm>
              <a:off x="8388424" y="2996952"/>
              <a:ext cx="592030" cy="2880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>
            <a:xfrm>
              <a:off x="6212218" y="3284984"/>
              <a:ext cx="592030" cy="2880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flipV="1">
              <a:off x="6212218" y="836712"/>
              <a:ext cx="792088" cy="2880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 flipV="1">
              <a:off x="8172400" y="1133128"/>
              <a:ext cx="792088" cy="2880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8372458" y="836712"/>
              <a:ext cx="592030" cy="2880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/>
            <p:nvPr/>
          </p:nvCxnSpPr>
          <p:spPr>
            <a:xfrm>
              <a:off x="6196252" y="1124744"/>
              <a:ext cx="592030" cy="2880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/>
            <p:cNvCxnSpPr/>
            <p:nvPr/>
          </p:nvCxnSpPr>
          <p:spPr>
            <a:xfrm>
              <a:off x="6788282" y="1412776"/>
              <a:ext cx="0" cy="21686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>
              <a:off x="8172400" y="1412776"/>
              <a:ext cx="0" cy="21686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>
              <a:off x="8964488" y="1124744"/>
              <a:ext cx="0" cy="21686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/>
            <p:cNvCxnSpPr/>
            <p:nvPr/>
          </p:nvCxnSpPr>
          <p:spPr>
            <a:xfrm>
              <a:off x="6228184" y="1124744"/>
              <a:ext cx="0" cy="21686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テキスト ボックス 2"/>
          <p:cNvSpPr txBox="1"/>
          <p:nvPr/>
        </p:nvSpPr>
        <p:spPr>
          <a:xfrm>
            <a:off x="323528" y="5589240"/>
            <a:ext cx="192552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Refs:</a:t>
            </a:r>
          </a:p>
          <a:p>
            <a:r>
              <a:rPr kumimoji="1" lang="en-US" altLang="ja-JP" sz="1400" i="1" dirty="0" smtClean="0">
                <a:latin typeface="Book Antiqua" panose="02040602050305030304" pitchFamily="18" charset="0"/>
              </a:rPr>
              <a:t>Tanaka+ (97)</a:t>
            </a:r>
          </a:p>
          <a:p>
            <a:r>
              <a:rPr kumimoji="1" lang="en-US" altLang="ja-JP" sz="1400" i="1" dirty="0" err="1" smtClean="0">
                <a:latin typeface="Book Antiqua" panose="02040602050305030304" pitchFamily="18" charset="0"/>
              </a:rPr>
              <a:t>Creager</a:t>
            </a:r>
            <a:r>
              <a:rPr kumimoji="1" lang="en-US" altLang="ja-JP" sz="1400" i="1" dirty="0" smtClean="0">
                <a:latin typeface="Book Antiqua" panose="02040602050305030304" pitchFamily="18" charset="0"/>
              </a:rPr>
              <a:t>+ (00)</a:t>
            </a:r>
          </a:p>
          <a:p>
            <a:r>
              <a:rPr kumimoji="1" lang="en-US" altLang="ja-JP" sz="1400" i="1" dirty="0" smtClean="0">
                <a:latin typeface="Book Antiqua" panose="02040602050305030304" pitchFamily="18" charset="0"/>
              </a:rPr>
              <a:t>Ishii &amp; </a:t>
            </a:r>
            <a:r>
              <a:rPr kumimoji="1" lang="en-US" altLang="ja-JP" sz="1400" i="1" dirty="0" err="1" smtClean="0">
                <a:latin typeface="Book Antiqua" panose="02040602050305030304" pitchFamily="18" charset="0"/>
              </a:rPr>
              <a:t>Dziewonski</a:t>
            </a:r>
            <a:r>
              <a:rPr kumimoji="1" lang="en-US" altLang="ja-JP" sz="1400" i="1" dirty="0" smtClean="0">
                <a:latin typeface="Book Antiqua" panose="02040602050305030304" pitchFamily="18" charset="0"/>
              </a:rPr>
              <a:t> (02)</a:t>
            </a:r>
          </a:p>
          <a:p>
            <a:r>
              <a:rPr kumimoji="1" lang="en-US" altLang="ja-JP" sz="1400" i="1" dirty="0" err="1" smtClean="0">
                <a:latin typeface="Book Antiqua" panose="02040602050305030304" pitchFamily="18" charset="0"/>
              </a:rPr>
              <a:t>etc</a:t>
            </a:r>
            <a:endParaRPr kumimoji="1" lang="en-US" altLang="ja-JP" sz="1400" i="1" dirty="0" smtClean="0">
              <a:latin typeface="Book Antiqua" panose="02040602050305030304" pitchFamily="18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 rot="16200000">
            <a:off x="1520320" y="3762685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</a:rPr>
              <a:t>Cold?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 rot="5400000">
            <a:off x="6878091" y="3772567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Hot?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12186" y="836712"/>
            <a:ext cx="2483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5150 km-6370 km depth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70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>
            <a:off x="-14444" y="-6014"/>
            <a:ext cx="9158444" cy="126004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67000">
                <a:srgbClr val="002776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251520" y="323945"/>
            <a:ext cx="91090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Chemical composition of Earth’s interior</a:t>
            </a:r>
            <a:endParaRPr lang="ja-JP" altLang="ja-JP" sz="3200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pic>
        <p:nvPicPr>
          <p:cNvPr id="8" name="Picture 89" descr="circulation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39" y="1399727"/>
            <a:ext cx="5989205" cy="498160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611922" y="4643844"/>
            <a:ext cx="74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OC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476018" y="5723964"/>
            <a:ext cx="583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IC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49291" y="3429000"/>
            <a:ext cx="763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LM</a:t>
            </a:r>
            <a:endParaRPr kumimoji="1" lang="ja-JP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9512" y="263691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UM</a:t>
            </a:r>
            <a:endParaRPr kumimoji="1" lang="ja-JP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44848" y="191683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Crust</a:t>
            </a:r>
            <a:endParaRPr kumimoji="1" lang="ja-JP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679203" y="2339588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0GPa, 300K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391171" y="2905199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24GPa, 1900K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361087" y="4201343"/>
            <a:ext cx="1390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136GPa, 4000K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726875" y="6289575"/>
            <a:ext cx="1390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364GPa, 6000K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568999" y="5229200"/>
            <a:ext cx="1390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329GPa, 5500K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732240" y="3429000"/>
            <a:ext cx="1402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Silicate</a:t>
            </a:r>
            <a:endParaRPr kumimoji="1" lang="ja-JP" altLang="en-US" sz="4800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012160" y="4869160"/>
            <a:ext cx="28392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Fe</a:t>
            </a:r>
          </a:p>
          <a:p>
            <a:pPr algn="ctr"/>
            <a:r>
              <a:rPr lang="en-US" altLang="ja-JP" sz="2800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+ light elements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436096" y="6152255"/>
            <a:ext cx="3589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i="1" dirty="0" smtClean="0">
                <a:solidFill>
                  <a:srgbClr val="0000FF"/>
                </a:solidFill>
              </a:rPr>
              <a:t>Details still remain unclear!</a:t>
            </a:r>
            <a:endParaRPr kumimoji="1" lang="ja-JP" altLang="en-US" sz="24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68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9144000" cy="1303893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84000">
                <a:schemeClr val="tx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3775191" y="262389"/>
            <a:ext cx="15888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dirty="0" smtClean="0">
                <a:solidFill>
                  <a:schemeClr val="bg1"/>
                </a:solidFill>
              </a:rPr>
              <a:t>Density</a:t>
            </a:r>
            <a:endParaRPr lang="ja-JP" altLang="ja-JP" sz="3600" dirty="0">
              <a:solidFill>
                <a:schemeClr val="bg1"/>
              </a:solidFill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323528" y="1393027"/>
            <a:ext cx="5904656" cy="5492357"/>
            <a:chOff x="611560" y="1268760"/>
            <a:chExt cx="5904656" cy="5492357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1268760"/>
              <a:ext cx="5393673" cy="5492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テキスト ボックス 2"/>
            <p:cNvSpPr txBox="1"/>
            <p:nvPr/>
          </p:nvSpPr>
          <p:spPr>
            <a:xfrm rot="19200000">
              <a:off x="4238647" y="3770609"/>
              <a:ext cx="6174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PREM</a:t>
              </a:r>
              <a:endParaRPr kumimoji="1" lang="ja-JP" altLang="en-US" sz="1400" dirty="0"/>
            </a:p>
          </p:txBody>
        </p:sp>
        <p:sp>
          <p:nvSpPr>
            <p:cNvPr id="6" name="テキスト ボックス 5"/>
            <p:cNvSpPr txBox="1"/>
            <p:nvPr/>
          </p:nvSpPr>
          <p:spPr>
            <a:xfrm rot="18360000">
              <a:off x="1452386" y="4718775"/>
              <a:ext cx="15478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0000FF"/>
                  </a:solidFill>
                </a:rPr>
                <a:t>Liq. </a:t>
              </a:r>
              <a:r>
                <a:rPr lang="en-US" altLang="ja-JP" sz="1400" dirty="0" smtClean="0">
                  <a:solidFill>
                    <a:srgbClr val="0000FF"/>
                  </a:solidFill>
                </a:rPr>
                <a:t>(</a:t>
              </a:r>
              <a:r>
                <a:rPr lang="en-US" altLang="ja-JP" sz="1400" i="1" dirty="0" smtClean="0">
                  <a:solidFill>
                    <a:srgbClr val="0000FF"/>
                  </a:solidFill>
                </a:rPr>
                <a:t>Ichikawa+ 14</a:t>
              </a:r>
              <a:r>
                <a:rPr lang="en-US" altLang="ja-JP" sz="1400" dirty="0" smtClean="0">
                  <a:solidFill>
                    <a:srgbClr val="0000FF"/>
                  </a:solidFill>
                </a:rPr>
                <a:t>)</a:t>
              </a:r>
              <a:endParaRPr kumimoji="1" lang="ja-JP" altLang="en-US" sz="1400" dirty="0">
                <a:solidFill>
                  <a:srgbClr val="0000FF"/>
                </a:solidFill>
              </a:endParaRPr>
            </a:p>
          </p:txBody>
        </p:sp>
        <p:cxnSp>
          <p:nvCxnSpPr>
            <p:cNvPr id="8" name="直線矢印コネクタ 7"/>
            <p:cNvCxnSpPr/>
            <p:nvPr/>
          </p:nvCxnSpPr>
          <p:spPr>
            <a:xfrm>
              <a:off x="5364088" y="1940356"/>
              <a:ext cx="0" cy="624548"/>
            </a:xfrm>
            <a:prstGeom prst="straightConnector1">
              <a:avLst/>
            </a:prstGeom>
            <a:ln w="38100"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/>
            <p:cNvSpPr txBox="1"/>
            <p:nvPr/>
          </p:nvSpPr>
          <p:spPr>
            <a:xfrm>
              <a:off x="5419441" y="2257708"/>
              <a:ext cx="1096775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2800" dirty="0" smtClean="0"/>
                <a:t>~3-5%</a:t>
              </a:r>
              <a:endParaRPr kumimoji="1" lang="ja-JP" altLang="en-US" sz="2800" dirty="0"/>
            </a:p>
          </p:txBody>
        </p:sp>
      </p:grpSp>
      <p:sp>
        <p:nvSpPr>
          <p:cNvPr id="5" name="テキスト ボックス 4"/>
          <p:cNvSpPr txBox="1"/>
          <p:nvPr/>
        </p:nvSpPr>
        <p:spPr>
          <a:xfrm>
            <a:off x="5724128" y="3147933"/>
            <a:ext cx="3534051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dirty="0" smtClean="0"/>
              <a:t>Pure </a:t>
            </a:r>
            <a:r>
              <a:rPr kumimoji="1" lang="en-US" altLang="ja-JP" dirty="0" err="1" smtClean="0"/>
              <a:t>hcp</a:t>
            </a:r>
            <a:r>
              <a:rPr kumimoji="1" lang="en-US" altLang="ja-JP" dirty="0" smtClean="0"/>
              <a:t> Fe: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en-US" altLang="ja-JP" dirty="0" smtClean="0"/>
              <a:t>~1.9% heavier than liquid Fe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dirty="0" smtClean="0"/>
              <a:t>~3-5% heavier than PREM</a:t>
            </a:r>
          </a:p>
          <a:p>
            <a:pPr>
              <a:lnSpc>
                <a:spcPct val="150000"/>
              </a:lnSpc>
            </a:pPr>
            <a:r>
              <a:rPr kumimoji="1" lang="en-US" altLang="ja-JP" dirty="0" smtClean="0"/>
              <a:t>Reasonable agreements with some extrapolations</a:t>
            </a:r>
          </a:p>
          <a:p>
            <a:pPr>
              <a:lnSpc>
                <a:spcPct val="150000"/>
              </a:lnSpc>
            </a:pPr>
            <a:r>
              <a:rPr lang="en-US" altLang="ja-JP" sz="1600" dirty="0" smtClean="0"/>
              <a:t>(</a:t>
            </a:r>
            <a:r>
              <a:rPr lang="en-US" altLang="ja-JP" sz="1600" i="1" dirty="0" err="1" smtClean="0">
                <a:latin typeface="Book Antiqua" panose="02040602050305030304" pitchFamily="18" charset="0"/>
              </a:rPr>
              <a:t>Dubrovinski</a:t>
            </a:r>
            <a:r>
              <a:rPr lang="en-US" altLang="ja-JP" sz="1600" i="1" dirty="0" smtClean="0">
                <a:latin typeface="Book Antiqua" panose="02040602050305030304" pitchFamily="18" charset="0"/>
              </a:rPr>
              <a:t>+ 00; </a:t>
            </a:r>
            <a:r>
              <a:rPr lang="en-US" altLang="ja-JP" sz="1600" i="1" dirty="0" err="1" smtClean="0">
                <a:latin typeface="Book Antiqua" panose="02040602050305030304" pitchFamily="18" charset="0"/>
              </a:rPr>
              <a:t>Dewaele</a:t>
            </a:r>
            <a:r>
              <a:rPr lang="en-US" altLang="ja-JP" sz="1600" i="1" dirty="0" smtClean="0">
                <a:latin typeface="Book Antiqua" panose="02040602050305030304" pitchFamily="18" charset="0"/>
              </a:rPr>
              <a:t>+ 06; </a:t>
            </a:r>
            <a:r>
              <a:rPr lang="en-US" altLang="ja-JP" sz="1600" i="1" dirty="0" err="1" smtClean="0">
                <a:latin typeface="Book Antiqua" panose="02040602050305030304" pitchFamily="18" charset="0"/>
              </a:rPr>
              <a:t>etc</a:t>
            </a:r>
            <a:r>
              <a:rPr lang="en-US" altLang="ja-JP" sz="1600" dirty="0" smtClean="0"/>
              <a:t>)</a:t>
            </a:r>
            <a:endParaRPr kumimoji="1" lang="en-US" altLang="ja-JP" sz="1600" dirty="0"/>
          </a:p>
        </p:txBody>
      </p:sp>
      <p:cxnSp>
        <p:nvCxnSpPr>
          <p:cNvPr id="13" name="直線コネクタ 12"/>
          <p:cNvCxnSpPr/>
          <p:nvPr/>
        </p:nvCxnSpPr>
        <p:spPr>
          <a:xfrm flipV="1">
            <a:off x="4478085" y="1629288"/>
            <a:ext cx="0" cy="439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4910133" y="1629288"/>
            <a:ext cx="0" cy="439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 rot="16200000">
            <a:off x="4120007" y="1618035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</a:rPr>
              <a:t>ICB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 rot="16200000">
            <a:off x="4751723" y="1631250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chemeClr val="accent1"/>
                </a:solidFill>
              </a:rPr>
              <a:t>CoE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046037" y="1239143"/>
            <a:ext cx="1462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chemeClr val="accent1"/>
                </a:solidFill>
              </a:rPr>
              <a:t>Inner</a:t>
            </a:r>
            <a:r>
              <a:rPr kumimoji="1" lang="en-US" altLang="ja-JP" sz="2400" dirty="0" smtClean="0">
                <a:solidFill>
                  <a:schemeClr val="accent1"/>
                </a:solidFill>
              </a:rPr>
              <a:t> core</a:t>
            </a:r>
            <a:endParaRPr kumimoji="1" lang="ja-JP" altLang="en-U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-14444" y="-6014"/>
            <a:ext cx="9158444" cy="126004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67000">
                <a:srgbClr val="002776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096" y="1484784"/>
            <a:ext cx="5113000" cy="531562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3810875" y="3429000"/>
            <a:ext cx="14812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solidFill>
                  <a:srgbClr val="7030A0"/>
                </a:solidFill>
              </a:rPr>
              <a:t>light elements</a:t>
            </a:r>
            <a:endParaRPr kumimoji="1" lang="ja-JP" altLang="en-US" sz="2400" b="1" dirty="0">
              <a:solidFill>
                <a:srgbClr val="7030A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 rot="20520000">
            <a:off x="2516212" y="3300850"/>
            <a:ext cx="617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PREM</a:t>
            </a:r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4557932" y="4898584"/>
            <a:ext cx="0" cy="199000"/>
          </a:xfrm>
          <a:prstGeom prst="straightConnector1">
            <a:avLst/>
          </a:prstGeom>
          <a:ln w="38100">
            <a:solidFill>
              <a:srgbClr val="7030A0"/>
            </a:solidFill>
            <a:headEnd type="stealth" w="med" len="me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>
            <a:off x="4557932" y="2523988"/>
            <a:ext cx="0" cy="199000"/>
          </a:xfrm>
          <a:prstGeom prst="straightConnector1">
            <a:avLst/>
          </a:prstGeom>
          <a:ln w="38100">
            <a:solidFill>
              <a:srgbClr val="7030A0"/>
            </a:solidFill>
            <a:headEnd type="stealth" w="med" len="me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4557932" y="2132856"/>
            <a:ext cx="0" cy="180909"/>
          </a:xfrm>
          <a:prstGeom prst="straightConnector1">
            <a:avLst/>
          </a:prstGeom>
          <a:ln w="38100">
            <a:solidFill>
              <a:srgbClr val="7030A0"/>
            </a:solidFill>
            <a:headEnd type="stealth" w="med" len="me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5580112" y="2492896"/>
            <a:ext cx="3595057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en-US" altLang="ja-JP" b="1" dirty="0" smtClean="0"/>
              <a:t>Velocities of pure iron closer to PREM </a:t>
            </a:r>
            <a:r>
              <a:rPr lang="en-US" altLang="ja-JP" b="1" dirty="0" smtClean="0"/>
              <a:t>over</a:t>
            </a:r>
            <a:r>
              <a:rPr kumimoji="1" lang="en-US" altLang="ja-JP" b="1" dirty="0" smtClean="0"/>
              <a:t> 7000 K!</a:t>
            </a:r>
          </a:p>
          <a:p>
            <a:pPr marL="177800" lvl="1">
              <a:lnSpc>
                <a:spcPct val="150000"/>
              </a:lnSpc>
            </a:pPr>
            <a:r>
              <a:rPr lang="en-US" altLang="ja-JP" sz="1600" dirty="0" smtClean="0"/>
              <a:t>Consistent with </a:t>
            </a:r>
            <a:r>
              <a:rPr lang="en-US" altLang="ja-JP" sz="1600" i="1" dirty="0" err="1" smtClean="0"/>
              <a:t>Sha</a:t>
            </a:r>
            <a:r>
              <a:rPr lang="en-US" altLang="ja-JP" sz="1600" i="1" dirty="0" smtClean="0"/>
              <a:t> </a:t>
            </a:r>
            <a:r>
              <a:rPr lang="en-US" altLang="ja-JP" sz="1600" i="1" dirty="0"/>
              <a:t>&amp; Cohen </a:t>
            </a:r>
            <a:r>
              <a:rPr lang="en-US" altLang="ja-JP" sz="1600" i="1" dirty="0" smtClean="0"/>
              <a:t>(</a:t>
            </a:r>
            <a:r>
              <a:rPr lang="en-US" altLang="ja-JP" sz="1600" i="1" dirty="0"/>
              <a:t>10) &amp;</a:t>
            </a:r>
            <a:r>
              <a:rPr lang="en-US" altLang="ja-JP" sz="1600" dirty="0"/>
              <a:t> </a:t>
            </a:r>
            <a:r>
              <a:rPr lang="en-US" altLang="ja-JP" sz="1600" i="1" dirty="0" err="1"/>
              <a:t>Martorell</a:t>
            </a:r>
            <a:r>
              <a:rPr lang="en-US" altLang="ja-JP" sz="1600" i="1" dirty="0"/>
              <a:t>+ (13</a:t>
            </a:r>
            <a:r>
              <a:rPr lang="en-US" altLang="ja-JP" sz="1600" i="1" dirty="0" smtClean="0"/>
              <a:t>)</a:t>
            </a:r>
            <a:endParaRPr lang="en-US" altLang="ja-JP" sz="1600" dirty="0" smtClean="0"/>
          </a:p>
          <a:p>
            <a:pPr marL="0" lvl="1">
              <a:lnSpc>
                <a:spcPct val="150000"/>
              </a:lnSpc>
            </a:pPr>
            <a:r>
              <a:rPr lang="en-US" altLang="ja-JP" b="1" dirty="0" smtClean="0">
                <a:solidFill>
                  <a:srgbClr val="FF0000"/>
                </a:solidFill>
              </a:rPr>
              <a:t>    But 7000 K is too high (&gt; </a:t>
            </a:r>
            <a:r>
              <a:rPr lang="en-US" altLang="ja-JP" b="1" i="1" dirty="0" err="1" smtClean="0">
                <a:solidFill>
                  <a:srgbClr val="FF0000"/>
                </a:solidFill>
              </a:rPr>
              <a:t>T</a:t>
            </a:r>
            <a:r>
              <a:rPr lang="en-US" altLang="ja-JP" b="1" i="1" baseline="-25000" dirty="0" err="1" smtClean="0">
                <a:solidFill>
                  <a:srgbClr val="FF0000"/>
                </a:solidFill>
              </a:rPr>
              <a:t>melt</a:t>
            </a:r>
            <a:r>
              <a:rPr lang="en-US" altLang="ja-JP" b="1" dirty="0" smtClean="0">
                <a:solidFill>
                  <a:srgbClr val="FF0000"/>
                </a:solidFill>
              </a:rPr>
              <a:t>)!!!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251520" y="323945"/>
            <a:ext cx="57887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Elastic wave velocity of hcp-Fe</a:t>
            </a:r>
            <a:endParaRPr lang="en-US" altLang="ja-JP" sz="3200" i="1" baseline="-25000" dirty="0" smtClean="0">
              <a:solidFill>
                <a:schemeClr val="bg1"/>
              </a:solidFill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607565" y="4570388"/>
            <a:ext cx="377991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ja-JP" b="1" dirty="0">
              <a:solidFill>
                <a:srgbClr val="FF0000"/>
              </a:solidFill>
            </a:endParaRPr>
          </a:p>
          <a:p>
            <a:pPr marL="2857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b="1" dirty="0">
                <a:solidFill>
                  <a:srgbClr val="FF0000"/>
                </a:solidFill>
              </a:rPr>
              <a:t>Light elements may </a:t>
            </a:r>
            <a:r>
              <a:rPr lang="en-US" altLang="ja-JP" b="1" dirty="0" smtClean="0">
                <a:solidFill>
                  <a:srgbClr val="FF0000"/>
                </a:solidFill>
              </a:rPr>
              <a:t>enhance </a:t>
            </a:r>
            <a:r>
              <a:rPr lang="en-US" altLang="ja-JP" b="1" dirty="0">
                <a:solidFill>
                  <a:srgbClr val="FF0000"/>
                </a:solidFill>
              </a:rPr>
              <a:t>discrepancy!</a:t>
            </a:r>
          </a:p>
        </p:txBody>
      </p:sp>
      <p:cxnSp>
        <p:nvCxnSpPr>
          <p:cNvPr id="17" name="直線コネクタ 16"/>
          <p:cNvCxnSpPr/>
          <p:nvPr/>
        </p:nvCxnSpPr>
        <p:spPr>
          <a:xfrm flipV="1">
            <a:off x="3923928" y="1556792"/>
            <a:ext cx="0" cy="439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V="1">
            <a:off x="4355976" y="1556792"/>
            <a:ext cx="0" cy="439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 rot="16200000">
            <a:off x="3565850" y="1545539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</a:rPr>
              <a:t>ICB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 rot="16200000">
            <a:off x="4197566" y="1558754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chemeClr val="accent1"/>
                </a:solidFill>
              </a:rPr>
              <a:t>CoE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491880" y="1095127"/>
            <a:ext cx="1462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chemeClr val="accent1"/>
                </a:solidFill>
              </a:rPr>
              <a:t>Inner</a:t>
            </a:r>
            <a:r>
              <a:rPr kumimoji="1" lang="en-US" altLang="ja-JP" sz="2400" dirty="0" smtClean="0">
                <a:solidFill>
                  <a:schemeClr val="accent1"/>
                </a:solidFill>
              </a:rPr>
              <a:t> core</a:t>
            </a:r>
            <a:endParaRPr kumimoji="1" lang="ja-JP" altLang="en-U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10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245" y="1175681"/>
            <a:ext cx="5704999" cy="5151787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-108519" y="1465620"/>
            <a:ext cx="3600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2015FY ~ 2020FY</a:t>
            </a:r>
            <a:endParaRPr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188605" y="1385481"/>
            <a:ext cx="195945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chemeClr val="bg1"/>
                </a:solidFill>
              </a:rPr>
              <a:t>A04</a:t>
            </a:r>
          </a:p>
          <a:p>
            <a:pPr algn="ctr"/>
            <a:r>
              <a:rPr lang="en-US" altLang="ja-JP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Theory &amp; Computation</a:t>
            </a:r>
            <a:endParaRPr kumimoji="1" lang="en-US" altLang="ja-JP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822828" y="2679116"/>
            <a:ext cx="1823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chemeClr val="bg1"/>
                </a:solidFill>
              </a:rPr>
              <a:t>A02</a:t>
            </a:r>
          </a:p>
          <a:p>
            <a:pPr algn="ctr"/>
            <a:r>
              <a:rPr kumimoji="1" lang="en-US" altLang="ja-JP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Geochamical</a:t>
            </a:r>
            <a:r>
              <a:rPr kumimoji="1" lang="en-US" altLang="ja-JP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analysis</a:t>
            </a:r>
            <a:endParaRPr kumimoji="1" lang="ja-JP" alt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56013" y="4905481"/>
            <a:ext cx="14282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chemeClr val="bg1"/>
                </a:solidFill>
              </a:rPr>
              <a:t>A01</a:t>
            </a:r>
          </a:p>
          <a:p>
            <a:pPr algn="ctr"/>
            <a:r>
              <a:rPr kumimoji="1" lang="en-US" altLang="ja-JP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High-P experiment</a:t>
            </a:r>
            <a:endParaRPr kumimoji="1" lang="ja-JP" alt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63256" y="3773304"/>
            <a:ext cx="20965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chemeClr val="bg1"/>
                </a:solidFill>
              </a:rPr>
              <a:t>A03</a:t>
            </a:r>
          </a:p>
          <a:p>
            <a:pPr algn="ctr"/>
            <a:r>
              <a:rPr lang="en-US" altLang="ja-JP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Geophysical observation</a:t>
            </a:r>
            <a:endParaRPr kumimoji="1" lang="ja-JP" alt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167657" y="3429000"/>
            <a:ext cx="18297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chemeClr val="bg1"/>
                </a:solidFill>
              </a:rPr>
              <a:t>Core-</a:t>
            </a:r>
            <a:r>
              <a:rPr kumimoji="1" lang="en-US" altLang="ja-JP" sz="2400" dirty="0" err="1" smtClean="0">
                <a:solidFill>
                  <a:schemeClr val="bg1"/>
                </a:solidFill>
              </a:rPr>
              <a:t>Manlte</a:t>
            </a:r>
            <a:endParaRPr kumimoji="1" lang="en-US" altLang="ja-JP" sz="2400" dirty="0" smtClean="0">
              <a:solidFill>
                <a:schemeClr val="bg1"/>
              </a:solidFill>
            </a:endParaRPr>
          </a:p>
          <a:p>
            <a:pPr algn="ctr"/>
            <a:r>
              <a:rPr lang="en-US" altLang="ja-JP" sz="2400" dirty="0" smtClean="0">
                <a:solidFill>
                  <a:schemeClr val="bg1"/>
                </a:solidFill>
              </a:rPr>
              <a:t>Coevolution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264001" y="2300679"/>
            <a:ext cx="17859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Isotope</a:t>
            </a:r>
          </a:p>
          <a:p>
            <a:pPr algn="ctr"/>
            <a:endParaRPr lang="en-US" altLang="ja-JP" sz="1200" dirty="0"/>
          </a:p>
          <a:p>
            <a:pPr algn="ctr"/>
            <a:endParaRPr kumimoji="1" lang="en-US" altLang="ja-JP" sz="1200" dirty="0" smtClean="0"/>
          </a:p>
          <a:p>
            <a:pPr algn="ctr"/>
            <a:endParaRPr lang="en-US" altLang="ja-JP" sz="1200" dirty="0" smtClean="0"/>
          </a:p>
          <a:p>
            <a:pPr algn="ctr"/>
            <a:endParaRPr lang="en-US" altLang="ja-JP" sz="1200" dirty="0"/>
          </a:p>
          <a:p>
            <a:pPr algn="ctr"/>
            <a:r>
              <a:rPr kumimoji="1" lang="ja-JP" altLang="en-US" sz="1200" dirty="0" smtClean="0"/>
              <a:t>鈴木勝彦（</a:t>
            </a:r>
            <a:r>
              <a:rPr kumimoji="1" lang="en-US" altLang="ja-JP" sz="1200" dirty="0" smtClean="0"/>
              <a:t>JAMSTEC</a:t>
            </a:r>
            <a:r>
              <a:rPr kumimoji="1" lang="ja-JP" altLang="en-US" sz="1200" dirty="0" smtClean="0"/>
              <a:t>）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-321" y="2852936"/>
            <a:ext cx="14759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Seismology/</a:t>
            </a:r>
          </a:p>
          <a:p>
            <a:pPr algn="ctr"/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Geomagnetism</a:t>
            </a:r>
          </a:p>
          <a:p>
            <a:pPr algn="ctr"/>
            <a:endParaRPr lang="en-US" altLang="ja-JP" sz="1200" dirty="0"/>
          </a:p>
          <a:p>
            <a:pPr algn="ctr"/>
            <a:endParaRPr kumimoji="1" lang="en-US" altLang="ja-JP" sz="1200" dirty="0" smtClean="0"/>
          </a:p>
          <a:p>
            <a:pPr algn="ctr"/>
            <a:endParaRPr lang="en-US" altLang="ja-JP" sz="1200" dirty="0"/>
          </a:p>
          <a:p>
            <a:pPr algn="ctr"/>
            <a:endParaRPr kumimoji="1" lang="en-US" altLang="ja-JP" sz="1200" dirty="0" smtClean="0"/>
          </a:p>
          <a:p>
            <a:pPr algn="ctr"/>
            <a:endParaRPr lang="en-US" altLang="ja-JP" sz="1200" dirty="0"/>
          </a:p>
          <a:p>
            <a:pPr algn="ctr"/>
            <a:r>
              <a:rPr kumimoji="1" lang="ja-JP" altLang="en-US" sz="1200" dirty="0" smtClean="0"/>
              <a:t>田中聡（</a:t>
            </a:r>
            <a:r>
              <a:rPr kumimoji="1" lang="en-US" altLang="ja-JP" sz="1200" dirty="0" smtClean="0"/>
              <a:t>JAMSTEC</a:t>
            </a:r>
            <a:r>
              <a:rPr kumimoji="1" lang="ja-JP" altLang="en-US" sz="1200" dirty="0" smtClean="0"/>
              <a:t>）</a:t>
            </a: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952" y="2527950"/>
            <a:ext cx="901384" cy="701075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91" y="3308605"/>
            <a:ext cx="652026" cy="840475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6228184" y="3513969"/>
            <a:ext cx="178593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Partitioning</a:t>
            </a:r>
          </a:p>
          <a:p>
            <a:pPr algn="ctr"/>
            <a:endParaRPr lang="en-US" altLang="ja-JP" sz="1200" dirty="0"/>
          </a:p>
          <a:p>
            <a:pPr algn="ctr"/>
            <a:endParaRPr kumimoji="1" lang="en-US" altLang="ja-JP" sz="1200" dirty="0" smtClean="0"/>
          </a:p>
          <a:p>
            <a:pPr algn="ctr"/>
            <a:endParaRPr lang="en-US" altLang="ja-JP" sz="1200" dirty="0" smtClean="0"/>
          </a:p>
          <a:p>
            <a:pPr algn="ctr"/>
            <a:endParaRPr lang="en-US" altLang="ja-JP" sz="1200" dirty="0"/>
          </a:p>
          <a:p>
            <a:pPr algn="ctr"/>
            <a:endParaRPr lang="en-US" altLang="ja-JP" sz="1200" dirty="0"/>
          </a:p>
          <a:p>
            <a:pPr algn="ctr"/>
            <a:r>
              <a:rPr lang="en-US" altLang="ja-JP" sz="1200" dirty="0" smtClean="0"/>
              <a:t>S.</a:t>
            </a:r>
            <a:r>
              <a:rPr lang="ja-JP" altLang="en-US" sz="1200" dirty="0"/>
              <a:t> </a:t>
            </a:r>
            <a:r>
              <a:rPr lang="en-US" altLang="ja-JP" sz="1200" dirty="0" smtClean="0"/>
              <a:t>Kumar </a:t>
            </a:r>
            <a:r>
              <a:rPr kumimoji="1" lang="ja-JP" altLang="en-US" sz="1200" dirty="0" smtClean="0"/>
              <a:t>（新潟大）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07504" y="4437112"/>
            <a:ext cx="14759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Neutrino</a:t>
            </a:r>
            <a:endParaRPr kumimoji="1" lang="en-US" altLang="ja-JP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altLang="ja-JP" sz="1200" dirty="0"/>
          </a:p>
          <a:p>
            <a:pPr algn="ctr"/>
            <a:endParaRPr kumimoji="1" lang="en-US" altLang="ja-JP" sz="1200" dirty="0" smtClean="0"/>
          </a:p>
          <a:p>
            <a:pPr algn="ctr"/>
            <a:endParaRPr lang="en-US" altLang="ja-JP" sz="1200" dirty="0"/>
          </a:p>
          <a:p>
            <a:pPr algn="ctr"/>
            <a:endParaRPr kumimoji="1" lang="en-US" altLang="ja-JP" sz="1200" dirty="0" smtClean="0"/>
          </a:p>
          <a:p>
            <a:pPr algn="ctr"/>
            <a:endParaRPr lang="en-US" altLang="ja-JP" sz="1200" dirty="0"/>
          </a:p>
          <a:p>
            <a:pPr algn="ctr"/>
            <a:r>
              <a:rPr lang="ja-JP" altLang="en-US" sz="1200" dirty="0"/>
              <a:t>田中</a:t>
            </a:r>
            <a:r>
              <a:rPr lang="ja-JP" altLang="en-US" sz="1200" dirty="0" smtClean="0"/>
              <a:t>宏幸</a:t>
            </a:r>
            <a:r>
              <a:rPr kumimoji="1" lang="ja-JP" altLang="en-US" sz="1200" dirty="0" smtClean="0"/>
              <a:t>（</a:t>
            </a:r>
            <a:r>
              <a:rPr lang="ja-JP" altLang="en-US" sz="1200" dirty="0"/>
              <a:t>東京大</a:t>
            </a:r>
            <a:r>
              <a:rPr kumimoji="1" lang="ja-JP" altLang="en-US" sz="1200" dirty="0" smtClean="0"/>
              <a:t>）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074099" y="5517232"/>
            <a:ext cx="178593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endParaRPr kumimoji="1" lang="en-US" altLang="ja-JP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altLang="ja-JP" sz="1200" dirty="0"/>
          </a:p>
          <a:p>
            <a:pPr algn="ctr"/>
            <a:endParaRPr kumimoji="1" lang="en-US" altLang="ja-JP" sz="1200" dirty="0" smtClean="0"/>
          </a:p>
          <a:p>
            <a:pPr algn="ctr"/>
            <a:endParaRPr lang="en-US" altLang="ja-JP" sz="1200" dirty="0" smtClean="0"/>
          </a:p>
          <a:p>
            <a:pPr algn="ctr"/>
            <a:endParaRPr lang="en-US" altLang="ja-JP" sz="1200" dirty="0"/>
          </a:p>
          <a:p>
            <a:pPr algn="ctr"/>
            <a:endParaRPr lang="en-US" altLang="ja-JP" sz="1200" dirty="0"/>
          </a:p>
          <a:p>
            <a:pPr algn="ctr"/>
            <a:r>
              <a:rPr lang="ja-JP" altLang="en-US" sz="1200" dirty="0" smtClean="0"/>
              <a:t>鈴木昭夫</a:t>
            </a:r>
            <a:r>
              <a:rPr kumimoji="1" lang="ja-JP" altLang="en-US" sz="1200" dirty="0" smtClean="0"/>
              <a:t>（東北大）</a:t>
            </a: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155" y="5733256"/>
            <a:ext cx="863955" cy="863955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5724128" y="5517232"/>
            <a:ext cx="178593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Technique</a:t>
            </a:r>
          </a:p>
          <a:p>
            <a:pPr algn="ctr"/>
            <a:endParaRPr lang="en-US" altLang="ja-JP" sz="1200" dirty="0"/>
          </a:p>
          <a:p>
            <a:pPr algn="ctr"/>
            <a:endParaRPr kumimoji="1" lang="en-US" altLang="ja-JP" sz="1200" dirty="0" smtClean="0"/>
          </a:p>
          <a:p>
            <a:pPr algn="ctr"/>
            <a:endParaRPr lang="en-US" altLang="ja-JP" sz="1200" dirty="0" smtClean="0"/>
          </a:p>
          <a:p>
            <a:pPr algn="ctr"/>
            <a:endParaRPr lang="en-US" altLang="ja-JP" sz="1200" dirty="0"/>
          </a:p>
          <a:p>
            <a:pPr algn="ctr"/>
            <a:endParaRPr lang="en-US" altLang="ja-JP" sz="1200" dirty="0"/>
          </a:p>
          <a:p>
            <a:pPr algn="ctr"/>
            <a:r>
              <a:rPr lang="ja-JP" altLang="en-US" sz="1200" dirty="0" smtClean="0"/>
              <a:t>入舩徹男</a:t>
            </a:r>
            <a:r>
              <a:rPr kumimoji="1" lang="ja-JP" altLang="en-US" sz="1200" dirty="0" smtClean="0"/>
              <a:t>（愛媛大）</a:t>
            </a: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58" y="4682802"/>
            <a:ext cx="807905" cy="807905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734" y="5775555"/>
            <a:ext cx="723975" cy="845977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517" y="5805264"/>
            <a:ext cx="663582" cy="806706"/>
          </a:xfrm>
          <a:prstGeom prst="rect">
            <a:avLst/>
          </a:prstGeom>
        </p:spPr>
      </p:pic>
      <p:sp>
        <p:nvSpPr>
          <p:cNvPr id="32" name="テキスト ボックス 31"/>
          <p:cNvSpPr txBox="1"/>
          <p:nvPr/>
        </p:nvSpPr>
        <p:spPr>
          <a:xfrm>
            <a:off x="1849963" y="5517232"/>
            <a:ext cx="178593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Dynamics</a:t>
            </a:r>
          </a:p>
          <a:p>
            <a:pPr algn="ctr"/>
            <a:endParaRPr lang="en-US" altLang="ja-JP" sz="1200" dirty="0"/>
          </a:p>
          <a:p>
            <a:pPr algn="ctr"/>
            <a:endParaRPr kumimoji="1" lang="en-US" altLang="ja-JP" sz="1200" dirty="0" smtClean="0"/>
          </a:p>
          <a:p>
            <a:pPr algn="ctr"/>
            <a:endParaRPr lang="en-US" altLang="ja-JP" sz="1200" dirty="0" smtClean="0"/>
          </a:p>
          <a:p>
            <a:pPr algn="ctr"/>
            <a:endParaRPr lang="en-US" altLang="ja-JP" sz="1200" dirty="0"/>
          </a:p>
          <a:p>
            <a:pPr algn="ctr"/>
            <a:endParaRPr lang="en-US" altLang="ja-JP" sz="1200" dirty="0"/>
          </a:p>
          <a:p>
            <a:pPr algn="ctr"/>
            <a:r>
              <a:rPr lang="ja-JP" altLang="en-US" sz="1200" dirty="0" smtClean="0"/>
              <a:t>芳野極</a:t>
            </a:r>
            <a:r>
              <a:rPr kumimoji="1" lang="ja-JP" altLang="en-US" sz="1200" dirty="0" smtClean="0"/>
              <a:t>（岡山大）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572000" y="1052736"/>
            <a:ext cx="178593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Leader</a:t>
            </a:r>
            <a:endParaRPr kumimoji="1" lang="en-US" altLang="ja-JP" sz="105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kumimoji="1" lang="en-US" altLang="ja-JP" sz="600" dirty="0" smtClean="0"/>
          </a:p>
          <a:p>
            <a:pPr algn="ctr"/>
            <a:endParaRPr lang="en-US" altLang="ja-JP" sz="1200" dirty="0"/>
          </a:p>
          <a:p>
            <a:pPr algn="ctr"/>
            <a:endParaRPr kumimoji="1" lang="en-US" altLang="ja-JP" sz="1200" dirty="0" smtClean="0"/>
          </a:p>
          <a:p>
            <a:pPr algn="ctr"/>
            <a:endParaRPr lang="en-US" altLang="ja-JP" sz="1200" dirty="0" smtClean="0"/>
          </a:p>
          <a:p>
            <a:pPr algn="ctr"/>
            <a:endParaRPr lang="en-US" altLang="ja-JP" sz="1200" dirty="0"/>
          </a:p>
          <a:p>
            <a:pPr algn="ctr"/>
            <a:endParaRPr lang="en-US" altLang="ja-JP" sz="1200" dirty="0"/>
          </a:p>
          <a:p>
            <a:pPr algn="ctr"/>
            <a:r>
              <a:rPr lang="ja-JP" altLang="en-US" sz="1200" dirty="0" smtClean="0"/>
              <a:t>土屋卓久</a:t>
            </a:r>
            <a:r>
              <a:rPr kumimoji="1" lang="ja-JP" altLang="en-US" sz="1200" dirty="0" smtClean="0"/>
              <a:t>（愛媛大）</a:t>
            </a:r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111" y="1315664"/>
            <a:ext cx="827715" cy="938078"/>
          </a:xfrm>
          <a:prstGeom prst="rect">
            <a:avLst/>
          </a:prstGeom>
        </p:spPr>
      </p:pic>
      <p:sp>
        <p:nvSpPr>
          <p:cNvPr id="35" name="テキスト ボックス 34"/>
          <p:cNvSpPr txBox="1"/>
          <p:nvPr/>
        </p:nvSpPr>
        <p:spPr>
          <a:xfrm>
            <a:off x="8198960" y="1268760"/>
            <a:ext cx="909544" cy="41857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参加機関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kumimoji="1" lang="ja-JP" altLang="en-US" sz="1400" dirty="0" smtClean="0"/>
              <a:t>東北大</a:t>
            </a:r>
            <a:endParaRPr lang="en-US" altLang="ja-JP" sz="1400" dirty="0"/>
          </a:p>
          <a:p>
            <a:pPr algn="r"/>
            <a:r>
              <a:rPr lang="ja-JP" altLang="en-US" sz="1400" dirty="0" smtClean="0"/>
              <a:t>新潟大</a:t>
            </a:r>
            <a:endParaRPr lang="en-US" altLang="ja-JP" sz="1400" dirty="0" smtClean="0"/>
          </a:p>
          <a:p>
            <a:pPr algn="r"/>
            <a:r>
              <a:rPr lang="ja-JP" altLang="en-US" sz="1400" dirty="0" smtClean="0"/>
              <a:t>東京大</a:t>
            </a:r>
            <a:endParaRPr lang="en-US" altLang="ja-JP" sz="1400" dirty="0" smtClean="0"/>
          </a:p>
          <a:p>
            <a:pPr algn="r"/>
            <a:r>
              <a:rPr lang="ja-JP" altLang="en-US" sz="1400" dirty="0"/>
              <a:t>東工大</a:t>
            </a:r>
            <a:endParaRPr lang="en-US" altLang="ja-JP" sz="1400" dirty="0" smtClean="0"/>
          </a:p>
          <a:p>
            <a:pPr algn="r"/>
            <a:r>
              <a:rPr lang="ja-JP" altLang="en-US" sz="1400" dirty="0" smtClean="0"/>
              <a:t>京都</a:t>
            </a:r>
            <a:r>
              <a:rPr kumimoji="1" lang="ja-JP" altLang="en-US" sz="1400" dirty="0" smtClean="0"/>
              <a:t>大</a:t>
            </a:r>
            <a:endParaRPr kumimoji="1" lang="en-US" altLang="ja-JP" sz="1400" dirty="0" smtClean="0"/>
          </a:p>
          <a:p>
            <a:pPr algn="r"/>
            <a:r>
              <a:rPr kumimoji="1" lang="ja-JP" altLang="en-US" sz="1400" dirty="0" smtClean="0"/>
              <a:t>大阪大</a:t>
            </a:r>
            <a:endParaRPr lang="en-US" altLang="ja-JP" sz="1400" dirty="0"/>
          </a:p>
          <a:p>
            <a:pPr algn="r"/>
            <a:r>
              <a:rPr kumimoji="1" lang="ja-JP" altLang="en-US" sz="1400" dirty="0" smtClean="0"/>
              <a:t>岡山大</a:t>
            </a:r>
            <a:endParaRPr lang="en-US" altLang="ja-JP" sz="1400" dirty="0" smtClean="0"/>
          </a:p>
          <a:p>
            <a:pPr algn="r"/>
            <a:r>
              <a:rPr lang="ja-JP" altLang="en-US" sz="1400" dirty="0" smtClean="0"/>
              <a:t>広島大</a:t>
            </a:r>
            <a:endParaRPr lang="en-US" altLang="ja-JP" sz="1400" dirty="0" smtClean="0"/>
          </a:p>
          <a:p>
            <a:pPr algn="r"/>
            <a:r>
              <a:rPr lang="ja-JP" altLang="en-US" sz="1400" dirty="0" smtClean="0"/>
              <a:t>愛媛</a:t>
            </a:r>
            <a:r>
              <a:rPr kumimoji="1" lang="ja-JP" altLang="en-US" sz="1400" dirty="0" smtClean="0"/>
              <a:t>大</a:t>
            </a:r>
            <a:endParaRPr lang="en-US" altLang="ja-JP" sz="1400" dirty="0" smtClean="0"/>
          </a:p>
          <a:p>
            <a:pPr algn="r"/>
            <a:r>
              <a:rPr lang="ja-JP" altLang="en-US" sz="1400" dirty="0" smtClean="0"/>
              <a:t>九州大</a:t>
            </a:r>
            <a:endParaRPr lang="en-US" altLang="ja-JP" sz="1400" dirty="0" smtClean="0"/>
          </a:p>
          <a:p>
            <a:pPr algn="r"/>
            <a:r>
              <a:rPr lang="ja-JP" altLang="en-US" sz="1400" dirty="0" smtClean="0"/>
              <a:t> </a:t>
            </a:r>
            <a:r>
              <a:rPr kumimoji="1" lang="en-US" altLang="ja-JP" sz="1400" dirty="0" smtClean="0"/>
              <a:t>JAMSTEC</a:t>
            </a:r>
          </a:p>
          <a:p>
            <a:pPr algn="r"/>
            <a:endParaRPr lang="en-US" altLang="ja-JP" sz="1400" dirty="0"/>
          </a:p>
          <a:p>
            <a:pPr algn="r"/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共同利用</a:t>
            </a:r>
            <a:endParaRPr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基盤施設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lang="en-US" altLang="ja-JP" sz="1400" dirty="0" smtClean="0"/>
              <a:t>SPring-8</a:t>
            </a:r>
          </a:p>
          <a:p>
            <a:pPr algn="r"/>
            <a:r>
              <a:rPr lang="en-US" altLang="ja-JP" sz="1400" dirty="0" smtClean="0"/>
              <a:t>J-PARC</a:t>
            </a:r>
          </a:p>
          <a:p>
            <a:pPr algn="r"/>
            <a:r>
              <a:rPr lang="en-US" altLang="ja-JP" sz="1400" dirty="0" smtClean="0"/>
              <a:t>KEK</a:t>
            </a:r>
          </a:p>
          <a:p>
            <a:pPr algn="r"/>
            <a:r>
              <a:rPr kumimoji="1" lang="en-US" altLang="ja-JP" sz="1400" dirty="0" err="1" smtClean="0"/>
              <a:t>KamLAND</a:t>
            </a:r>
            <a:endParaRPr kumimoji="1" lang="ja-JP" altLang="en-US" sz="1400" dirty="0"/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772755"/>
            <a:ext cx="906843" cy="842723"/>
          </a:xfrm>
          <a:prstGeom prst="rect">
            <a:avLst/>
          </a:prstGeom>
        </p:spPr>
      </p:pic>
      <p:cxnSp>
        <p:nvCxnSpPr>
          <p:cNvPr id="38" name="直線コネクタ 37"/>
          <p:cNvCxnSpPr/>
          <p:nvPr/>
        </p:nvCxnSpPr>
        <p:spPr>
          <a:xfrm>
            <a:off x="0" y="1052736"/>
            <a:ext cx="9144000" cy="0"/>
          </a:xfrm>
          <a:prstGeom prst="line">
            <a:avLst/>
          </a:prstGeom>
          <a:ln w="38100"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図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02" y="-106263"/>
            <a:ext cx="9429750" cy="942975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7308304" y="816967"/>
            <a:ext cx="18131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/>
              <a:t>http://core-mantle.jp/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8508787" y="6453336"/>
            <a:ext cx="619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chemeClr val="tx2"/>
                </a:solidFill>
                <a:latin typeface="+mj-lt"/>
              </a:rPr>
              <a:t>44/45</a:t>
            </a:r>
            <a:endParaRPr kumimoji="1" lang="ja-JP" altLang="en-US" sz="1400" dirty="0" smtClean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9049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/>
          <p:cNvCxnSpPr/>
          <p:nvPr/>
        </p:nvCxnSpPr>
        <p:spPr>
          <a:xfrm>
            <a:off x="6918460" y="2074916"/>
            <a:ext cx="0" cy="3534938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3980200" y="2059180"/>
            <a:ext cx="0" cy="3534938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2267744" y="2060848"/>
            <a:ext cx="0" cy="3534938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093924" y="2052634"/>
            <a:ext cx="0" cy="3534938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/>
          <p:cNvSpPr/>
          <p:nvPr/>
        </p:nvSpPr>
        <p:spPr>
          <a:xfrm>
            <a:off x="-14444" y="-6014"/>
            <a:ext cx="9158444" cy="126004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67000">
                <a:srgbClr val="002776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251520" y="314653"/>
            <a:ext cx="91090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Seismological reference model</a:t>
            </a:r>
            <a:endParaRPr lang="ja-JP" altLang="ja-JP" sz="3200" dirty="0">
              <a:solidFill>
                <a:schemeClr val="bg1"/>
              </a:solidFill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56" y="1268760"/>
            <a:ext cx="7140564" cy="5129732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テキスト ボックス 1"/>
          <p:cNvSpPr txBox="1"/>
          <p:nvPr/>
        </p:nvSpPr>
        <p:spPr>
          <a:xfrm>
            <a:off x="5508104" y="827420"/>
            <a:ext cx="3437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PREM (</a:t>
            </a:r>
            <a:r>
              <a:rPr kumimoji="1" lang="en-US" altLang="ja-JP" i="1" dirty="0" err="1" smtClean="0">
                <a:solidFill>
                  <a:schemeClr val="bg1"/>
                </a:solidFill>
              </a:rPr>
              <a:t>Dziewonski</a:t>
            </a:r>
            <a:r>
              <a:rPr kumimoji="1" lang="en-US" altLang="ja-JP" i="1" dirty="0" smtClean="0">
                <a:solidFill>
                  <a:schemeClr val="bg1"/>
                </a:solidFill>
              </a:rPr>
              <a:t> &amp; Anderson 81</a:t>
            </a:r>
            <a:r>
              <a:rPr kumimoji="1" lang="en-US" altLang="ja-JP" dirty="0" smtClean="0">
                <a:solidFill>
                  <a:schemeClr val="bg1"/>
                </a:solidFill>
              </a:rPr>
              <a:t>)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12363" y="5982379"/>
            <a:ext cx="71600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0000FF"/>
                </a:solidFill>
              </a:rPr>
              <a:t>Mineral</a:t>
            </a:r>
            <a:r>
              <a:rPr lang="ja-JP" altLang="en-US" sz="2400" dirty="0" smtClean="0">
                <a:solidFill>
                  <a:srgbClr val="0000FF"/>
                </a:solidFill>
              </a:rPr>
              <a:t> </a:t>
            </a:r>
            <a:r>
              <a:rPr lang="en-US" altLang="ja-JP" sz="2400" dirty="0" smtClean="0">
                <a:solidFill>
                  <a:srgbClr val="0000FF"/>
                </a:solidFill>
              </a:rPr>
              <a:t>physics:</a:t>
            </a:r>
            <a:r>
              <a:rPr lang="ja-JP" altLang="en-US" sz="2400" dirty="0" smtClean="0">
                <a:solidFill>
                  <a:srgbClr val="0000FF"/>
                </a:solidFill>
              </a:rPr>
              <a:t> </a:t>
            </a:r>
            <a:endParaRPr lang="en-US" altLang="ja-JP" sz="2400" dirty="0" smtClean="0">
              <a:solidFill>
                <a:srgbClr val="0000FF"/>
              </a:solidFill>
            </a:endParaRPr>
          </a:p>
          <a:p>
            <a:r>
              <a:rPr lang="en-US" altLang="ja-JP" sz="2400" dirty="0" smtClean="0">
                <a:solidFill>
                  <a:srgbClr val="0000FF"/>
                </a:solidFill>
              </a:rPr>
              <a:t>Search</a:t>
            </a:r>
            <a:r>
              <a:rPr lang="ja-JP" altLang="en-US" sz="2400" dirty="0" smtClean="0">
                <a:solidFill>
                  <a:srgbClr val="0000FF"/>
                </a:solidFill>
              </a:rPr>
              <a:t> </a:t>
            </a:r>
            <a:r>
              <a:rPr lang="en-US" altLang="ja-JP" sz="2400" dirty="0" smtClean="0">
                <a:solidFill>
                  <a:srgbClr val="0000FF"/>
                </a:solidFill>
              </a:rPr>
              <a:t>for</a:t>
            </a:r>
            <a:r>
              <a:rPr lang="ja-JP" altLang="en-US" sz="2400" dirty="0" smtClean="0">
                <a:solidFill>
                  <a:srgbClr val="0000FF"/>
                </a:solidFill>
              </a:rPr>
              <a:t> </a:t>
            </a:r>
            <a:r>
              <a:rPr lang="ja-JP" altLang="en-US" sz="2400" dirty="0" err="1" smtClean="0">
                <a:solidFill>
                  <a:srgbClr val="0000FF"/>
                </a:solidFill>
              </a:rPr>
              <a:t>ｌ</a:t>
            </a:r>
            <a:r>
              <a:rPr kumimoji="1" lang="en-US" altLang="ja-JP" sz="2400" dirty="0" err="1" smtClean="0">
                <a:solidFill>
                  <a:srgbClr val="0000FF"/>
                </a:solidFill>
              </a:rPr>
              <a:t>ithology</a:t>
            </a:r>
            <a:r>
              <a:rPr kumimoji="1" lang="en-US" altLang="ja-JP" sz="2400" dirty="0" smtClean="0">
                <a:solidFill>
                  <a:srgbClr val="0000FF"/>
                </a:solidFill>
              </a:rPr>
              <a:t> which can reproduce the references</a:t>
            </a:r>
            <a:endParaRPr kumimoji="1" lang="ja-JP" alt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27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-14444" y="-6014"/>
            <a:ext cx="9158444" cy="126004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67000">
                <a:srgbClr val="002776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51520" y="323945"/>
            <a:ext cx="9001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Mineralogical model of the upper mantle</a:t>
            </a:r>
            <a:endParaRPr lang="ja-JP" altLang="ja-JP" sz="3200" dirty="0">
              <a:solidFill>
                <a:schemeClr val="bg1"/>
              </a:solidFill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272071"/>
            <a:ext cx="3239831" cy="3677209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45" y="2317043"/>
            <a:ext cx="3318023" cy="2768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2569655" y="5157192"/>
            <a:ext cx="19303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Li &amp; </a:t>
            </a:r>
            <a:r>
              <a:rPr kumimoji="1" lang="en-US" altLang="ja-JP" sz="14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Leibermann</a:t>
            </a:r>
            <a:r>
              <a:rPr kumimoji="1" lang="en-US" altLang="ja-JP" sz="1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 (07)</a:t>
            </a:r>
            <a:endParaRPr kumimoji="1" lang="ja-JP" altLang="en-US" sz="1400" b="1" i="1" dirty="0">
              <a:solidFill>
                <a:schemeClr val="tx1">
                  <a:lumMod val="75000"/>
                  <a:lumOff val="2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677083" y="6073551"/>
            <a:ext cx="1215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Irifune</a:t>
            </a:r>
            <a:r>
              <a:rPr kumimoji="1" lang="en-US" altLang="ja-JP" sz="1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+ (08)</a:t>
            </a:r>
            <a:endParaRPr kumimoji="1" lang="ja-JP" altLang="en-US" sz="1400" b="1" i="1" dirty="0">
              <a:solidFill>
                <a:schemeClr val="tx1">
                  <a:lumMod val="75000"/>
                  <a:lumOff val="2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51520" y="5661248"/>
            <a:ext cx="66247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</a:t>
            </a: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ja-JP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Pyrolitic</a:t>
            </a:r>
            <a:r>
              <a:rPr lang="en-US" altLang="ja-JP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(Peridotite/Basalt ~ 4/1)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20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 … remain controversial</a:t>
            </a:r>
            <a:endParaRPr lang="en-US" altLang="ja-JP" sz="2000" b="1" i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1142716" y="2276872"/>
            <a:ext cx="2061132" cy="0"/>
          </a:xfrm>
          <a:prstGeom prst="straightConnector1">
            <a:avLst/>
          </a:prstGeom>
          <a:ln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1619672" y="1887215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accent1"/>
                </a:solidFill>
              </a:rPr>
              <a:t>UM &amp; TZ</a:t>
            </a:r>
            <a:endParaRPr kumimoji="1" lang="ja-JP" altLang="en-US" sz="2400" dirty="0">
              <a:solidFill>
                <a:schemeClr val="accent1"/>
              </a:solidFill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5679220" y="2214156"/>
            <a:ext cx="2061132" cy="0"/>
          </a:xfrm>
          <a:prstGeom prst="straightConnector1">
            <a:avLst/>
          </a:prstGeom>
          <a:ln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6084168" y="1815207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accent1"/>
                </a:solidFill>
              </a:rPr>
              <a:t>UM &amp; TZ</a:t>
            </a:r>
            <a:endParaRPr kumimoji="1" lang="ja-JP" altLang="en-US" sz="2400" dirty="0">
              <a:solidFill>
                <a:schemeClr val="accent1"/>
              </a:solidFill>
            </a:endParaRPr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3203848" y="2276872"/>
            <a:ext cx="794655" cy="0"/>
          </a:xfrm>
          <a:prstGeom prst="straightConnector1">
            <a:avLst/>
          </a:prstGeom>
          <a:ln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7740352" y="2204864"/>
            <a:ext cx="722414" cy="0"/>
          </a:xfrm>
          <a:prstGeom prst="straightConnector1">
            <a:avLst/>
          </a:prstGeom>
          <a:ln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3777236" y="1887215"/>
            <a:ext cx="577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accent1"/>
                </a:solidFill>
              </a:rPr>
              <a:t>L</a:t>
            </a:r>
            <a:r>
              <a:rPr kumimoji="1" lang="en-US" altLang="ja-JP" sz="2400" dirty="0" smtClean="0">
                <a:solidFill>
                  <a:schemeClr val="accent1"/>
                </a:solidFill>
              </a:rPr>
              <a:t>M</a:t>
            </a:r>
            <a:endParaRPr kumimoji="1" lang="ja-JP" altLang="en-US" sz="2400" dirty="0">
              <a:solidFill>
                <a:schemeClr val="accent1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243070" y="1815207"/>
            <a:ext cx="577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accent1"/>
                </a:solidFill>
              </a:rPr>
              <a:t>L</a:t>
            </a:r>
            <a:r>
              <a:rPr kumimoji="1" lang="en-US" altLang="ja-JP" sz="2400" dirty="0" smtClean="0">
                <a:solidFill>
                  <a:schemeClr val="accent1"/>
                </a:solidFill>
              </a:rPr>
              <a:t>M</a:t>
            </a:r>
            <a:endParaRPr kumimoji="1" lang="ja-JP" altLang="en-U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55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-14444" y="-6014"/>
            <a:ext cx="9158444" cy="126004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67000">
                <a:srgbClr val="002776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51520" y="323945"/>
            <a:ext cx="91450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Ab initio quantum mechanical calculation method</a:t>
            </a:r>
            <a:endParaRPr lang="ja-JP" altLang="ja-JP" sz="2800" dirty="0">
              <a:solidFill>
                <a:schemeClr val="bg1"/>
              </a:solidFill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1331640" y="2696184"/>
                <a:ext cx="6408806" cy="15969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kumimoji="1" lang="en-US" altLang="ja-JP" sz="160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16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kumimoji="1" lang="en-US" altLang="ja-JP" sz="1600" b="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kumimoji="1" lang="en-US" altLang="ja-JP" sz="1600" b="0" i="1" smtClean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ℏ</m:t>
                                  </m:r>
                                </m:e>
                                <m:sup>
                                  <m:r>
                                    <a:rPr kumimoji="1" lang="en-US" altLang="ja-JP" sz="1600" b="0" i="1" smtClean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kumimoji="1" lang="en-US" altLang="ja-JP" sz="1600" b="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kumimoji="1" lang="en-US" altLang="ja-JP" sz="1600" b="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kumimoji="1" lang="en-US" altLang="ja-JP" sz="16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∆−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kumimoji="1" lang="en-US" altLang="ja-JP" sz="1600" b="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kumimoji="1" lang="en-US" altLang="ja-JP" sz="1600" b="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sub>
                            <m:sup/>
                            <m:e>
                              <m:f>
                                <m:fPr>
                                  <m:ctrlPr>
                                    <a:rPr lang="en-US" altLang="ja-JP" sz="1600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ja-JP" sz="1600" i="1" smtClean="0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1600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altLang="ja-JP" sz="1600" b="0" i="1" smtClean="0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𝐼</m:t>
                                      </m:r>
                                    </m:sub>
                                  </m:sSub>
                                </m:num>
                                <m:den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altLang="ja-JP" sz="1600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ja-JP" sz="1600" b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𝐫</m:t>
                                      </m:r>
                                      <m:r>
                                        <a:rPr lang="en-US" altLang="ja-JP" sz="1600" b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altLang="ja-JP" sz="1600" b="1" i="1" smtClean="0">
                                              <a:solidFill>
                                                <a:schemeClr val="tx1">
                                                  <a:lumMod val="75000"/>
                                                  <a:lumOff val="2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ja-JP" sz="1600" b="1">
                                              <a:solidFill>
                                                <a:schemeClr val="tx1">
                                                  <a:lumMod val="75000"/>
                                                  <a:lumOff val="2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𝐑</m:t>
                                          </m:r>
                                        </m:e>
                                        <m:sub>
                                          <m:r>
                                            <a:rPr lang="en-US" altLang="ja-JP" sz="1600" b="0" i="1" smtClean="0">
                                              <a:solidFill>
                                                <a:schemeClr val="tx1">
                                                  <a:lumMod val="75000"/>
                                                  <a:lumOff val="2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𝐼</m:t>
                                          </m:r>
                                        </m:sub>
                                      </m:sSub>
                                    </m:e>
                                  </m:d>
                                </m:den>
                              </m:f>
                            </m:e>
                          </m:nary>
                          <m:r>
                            <a:rPr lang="en-US" altLang="ja-JP" sz="16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ja-JP" sz="16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16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ja-JP" sz="16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altLang="ja-JP" sz="1600" b="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f>
                                <m:fPr>
                                  <m:ctrlPr>
                                    <a:rPr lang="en-US" altLang="ja-JP" sz="1600" b="0" i="1" smtClean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sz="1600" b="0" i="1" smtClean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altLang="ja-JP" sz="1600" b="0" i="1" smtClean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sSup>
                                    <m:sSupPr>
                                      <m:ctrlPr>
                                        <a:rPr lang="en-US" altLang="ja-JP" sz="1600" b="0" i="1" smtClean="0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1600" b="1" i="0" smtClean="0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𝐫</m:t>
                                      </m:r>
                                    </m:e>
                                    <m:sup>
                                      <m:r>
                                        <a:rPr lang="en-US" altLang="ja-JP" sz="1600" b="0" i="1" smtClean="0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altLang="ja-JP" sz="1600" b="0" i="1" smtClean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altLang="ja-JP" sz="1600" b="0" i="1" smtClean="0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ja-JP" sz="1600" b="1" i="0" smtClean="0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𝐫</m:t>
                                      </m:r>
                                      <m:r>
                                        <a:rPr lang="en-US" altLang="ja-JP" sz="1600" b="1" i="0" smtClean="0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n-US" altLang="ja-JP" sz="1600" b="1" i="1" smtClean="0">
                                              <a:solidFill>
                                                <a:schemeClr val="tx1">
                                                  <a:lumMod val="75000"/>
                                                  <a:lumOff val="2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altLang="ja-JP" sz="1600" b="1">
                                              <a:solidFill>
                                                <a:schemeClr val="tx1">
                                                  <a:lumMod val="75000"/>
                                                  <a:lumOff val="2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𝐫</m:t>
                                          </m:r>
                                        </m:e>
                                        <m:sup>
                                          <m:r>
                                            <a:rPr lang="en-US" altLang="ja-JP" sz="1600" b="1" i="1" smtClean="0">
                                              <a:solidFill>
                                                <a:schemeClr val="tx1">
                                                  <a:lumMod val="75000"/>
                                                  <a:lumOff val="2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e>
                                  </m:d>
                                </m:den>
                              </m:f>
                              <m:r>
                                <a:rPr lang="en-US" altLang="ja-JP" sz="1600" b="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altLang="ja-JP" sz="1600" b="1" i="0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𝐫</m:t>
                              </m:r>
                              <m:r>
                                <a:rPr lang="en-US" altLang="ja-JP" sz="1600" b="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e>
                          </m:nary>
                          <m:r>
                            <a:rPr lang="en-US" altLang="ja-JP" sz="16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ja-JP" sz="16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6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altLang="ja-JP" sz="1600" b="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𝑋𝐶</m:t>
                              </m:r>
                            </m:sub>
                          </m:sSub>
                          <m:d>
                            <m:dPr>
                              <m:begChr m:val="["/>
                              <m:endChr m:val="]"/>
                              <m:ctrlPr>
                                <a:rPr lang="en-US" altLang="ja-JP" sz="16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16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d>
                                <m:dPr>
                                  <m:ctrlPr>
                                    <a:rPr lang="en-US" altLang="ja-JP" sz="1600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sz="1600" b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𝐫</m:t>
                                  </m:r>
                                </m:e>
                              </m:d>
                            </m:e>
                          </m:d>
                        </m:e>
                      </m:d>
                      <m:sSub>
                        <m:sSubPr>
                          <m:ctrlPr>
                            <a:rPr kumimoji="1" lang="en-US" altLang="ja-JP" sz="160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16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kumimoji="1" lang="en-US" altLang="ja-JP" sz="16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kumimoji="1" lang="en-US" altLang="ja-JP" sz="16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1600" b="1" i="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𝐫</m:t>
                          </m:r>
                        </m:e>
                      </m:d>
                      <m:r>
                        <a:rPr kumimoji="1" lang="en-US" altLang="ja-JP" sz="16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sz="16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16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kumimoji="1" lang="en-US" altLang="ja-JP" sz="16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en-US" altLang="ja-JP" sz="16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16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altLang="ja-JP" sz="16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altLang="ja-JP" sz="16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1600" b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𝐫</m:t>
                          </m:r>
                        </m:e>
                      </m:d>
                    </m:oMath>
                  </m:oMathPara>
                </a14:m>
                <a:endParaRPr lang="en-US" altLang="ja-JP" sz="16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d>
                        <m:dPr>
                          <m:ctrlPr>
                            <a:rPr kumimoji="1" lang="en-US" altLang="ja-JP" sz="16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1600" b="1" i="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𝐫</m:t>
                          </m:r>
                        </m:e>
                      </m:d>
                      <m:r>
                        <a:rPr kumimoji="1" lang="en-US" altLang="ja-JP" sz="16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kumimoji="1" lang="en-US" altLang="ja-JP" sz="16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kumimoji="1" lang="en-US" altLang="ja-JP" sz="16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kumimoji="1" lang="en-US" altLang="ja-JP" sz="1600" b="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ja-JP" sz="1600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ja-JP" sz="1600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sz="1600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b>
                                      <m:r>
                                        <a:rPr lang="en-US" altLang="ja-JP" sz="1600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altLang="ja-JP" sz="1600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ja-JP" sz="1600" b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𝐫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kumimoji="1" lang="en-US" altLang="ja-JP" sz="1600" b="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kumimoji="1" lang="ja-JP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2696184"/>
                <a:ext cx="6408806" cy="159691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正方形/長方形 10"/>
          <p:cNvSpPr/>
          <p:nvPr/>
        </p:nvSpPr>
        <p:spPr>
          <a:xfrm>
            <a:off x="417604" y="1325178"/>
            <a:ext cx="8258852" cy="923330"/>
          </a:xfrm>
          <a:prstGeom prst="rect">
            <a:avLst/>
          </a:prstGeom>
          <a:ln w="19050">
            <a:noFill/>
          </a:ln>
        </p:spPr>
        <p:txBody>
          <a:bodyPr wrap="square">
            <a:spAutoFit/>
          </a:bodyPr>
          <a:lstStyle/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altLang="ja-JP" b="1" dirty="0" smtClean="0">
                <a:solidFill>
                  <a:srgbClr val="0000FF"/>
                </a:solidFill>
                <a:latin typeface="+mj-lt"/>
                <a:ea typeface="ＭＳ Ｐゴシック" panose="020B0600070205080204" pitchFamily="50" charset="-128"/>
                <a:cs typeface="Times New Roman" panose="02020603050405020304" pitchFamily="18" charset="0"/>
              </a:rPr>
              <a:t>Method to compute electronic structure and chemical bonding </a:t>
            </a:r>
            <a:r>
              <a:rPr lang="en-US" altLang="ja-JP" b="1" dirty="0" err="1" smtClean="0">
                <a:solidFill>
                  <a:srgbClr val="0000FF"/>
                </a:solidFill>
                <a:latin typeface="+mj-lt"/>
                <a:ea typeface="ＭＳ Ｐゴシック" panose="020B0600070205080204" pitchFamily="50" charset="-128"/>
                <a:cs typeface="Times New Roman" panose="02020603050405020304" pitchFamily="18" charset="0"/>
              </a:rPr>
              <a:t>nonempirically</a:t>
            </a:r>
            <a:r>
              <a:rPr lang="en-US" altLang="ja-JP" b="1" dirty="0" smtClean="0">
                <a:solidFill>
                  <a:srgbClr val="0000FF"/>
                </a:solidFill>
                <a:latin typeface="+mj-lt"/>
                <a:ea typeface="ＭＳ Ｐゴシック" panose="020B0600070205080204" pitchFamily="50" charset="-128"/>
                <a:cs typeface="Times New Roman" panose="02020603050405020304" pitchFamily="18" charset="0"/>
              </a:rPr>
              <a:t>, based only on fundamental quantum mechanical principles </a:t>
            </a:r>
          </a:p>
          <a:p>
            <a:r>
              <a:rPr lang="en-US" altLang="ja-JP" b="1" dirty="0" smtClean="0">
                <a:solidFill>
                  <a:srgbClr val="0000FF"/>
                </a:solidFill>
                <a:latin typeface="+mj-lt"/>
                <a:ea typeface="ＭＳ Ｐゴシック" panose="020B0600070205080204" pitchFamily="50" charset="-128"/>
                <a:cs typeface="Times New Roman" panose="02020603050405020304" pitchFamily="18" charset="0"/>
              </a:rPr>
              <a:t>     with basic information such as atomic number</a:t>
            </a:r>
            <a:endParaRPr lang="ja-JP" altLang="en-US" b="1" dirty="0">
              <a:solidFill>
                <a:srgbClr val="0000FF"/>
              </a:solidFill>
              <a:latin typeface="+mj-lt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95536" y="2276872"/>
            <a:ext cx="8329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Density Functional </a:t>
            </a:r>
            <a:r>
              <a:rPr lang="en-US" altLang="ja-JP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heory</a:t>
            </a:r>
            <a:r>
              <a:rPr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ja-JP" sz="1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(</a:t>
            </a:r>
            <a:r>
              <a:rPr lang="en-US" altLang="ja-JP" sz="14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Hohenberg</a:t>
            </a:r>
            <a:r>
              <a:rPr lang="en-US" altLang="ja-JP" sz="1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&amp; Kohn 64; Kohn </a:t>
            </a:r>
            <a:r>
              <a:rPr lang="en-US" altLang="ja-JP" sz="1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&amp; Sham </a:t>
            </a:r>
            <a:r>
              <a:rPr lang="en-US" altLang="ja-JP" sz="1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65</a:t>
            </a:r>
            <a:r>
              <a:rPr lang="en-US" altLang="ja-JP" sz="1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; Nobel prize in chemistry 98)</a:t>
            </a:r>
            <a:endParaRPr lang="ja-JP" altLang="en-US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6084168" y="3636313"/>
                <a:ext cx="276710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sz="160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kumimoji="1" lang="en-US" altLang="ja-JP" sz="16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ja-JP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m:t>:</m:t>
                      </m:r>
                      <m:r>
                        <m:rPr>
                          <m:nor/>
                        </m:rPr>
                        <a:rPr lang="en-US" altLang="ja-JP" sz="1600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ja-JP" sz="1600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m:t>one</m:t>
                      </m:r>
                      <m:r>
                        <m:rPr>
                          <m:nor/>
                        </m:rPr>
                        <a:rPr lang="en-US" altLang="ja-JP" sz="1600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m:t>−</m:t>
                      </m:r>
                      <m:r>
                        <m:rPr>
                          <m:nor/>
                        </m:rPr>
                        <a:rPr lang="en-US" altLang="ja-JP" sz="1600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m:t>electron</m:t>
                      </m:r>
                      <m:r>
                        <m:rPr>
                          <m:nor/>
                        </m:rPr>
                        <a:rPr lang="en-US" altLang="ja-JP" sz="1600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ja-JP" sz="1600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m:t>wave</m:t>
                      </m:r>
                      <m:r>
                        <m:rPr>
                          <m:nor/>
                        </m:rPr>
                        <a:rPr lang="en-US" altLang="ja-JP" sz="1600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ja-JP" sz="1600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m:t>function</m:t>
                      </m:r>
                    </m:oMath>
                  </m:oMathPara>
                </a14:m>
                <a:endParaRPr kumimoji="1" lang="en-US" altLang="ja-JP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kumimoji="1" lang="en-US" altLang="ja-JP" sz="1600" b="0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m:rPr>
                          <m:sty m:val="p"/>
                        </m:rPr>
                        <a:rPr kumimoji="1" lang="en-US" altLang="ja-JP" sz="1600" b="0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charge</m:t>
                      </m:r>
                      <m:r>
                        <a:rPr kumimoji="1" lang="en-US" altLang="ja-JP" sz="1600" b="0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1" lang="en-US" altLang="ja-JP" sz="1600" b="0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density</m:t>
                      </m:r>
                    </m:oMath>
                  </m:oMathPara>
                </a14:m>
                <a:endParaRPr kumimoji="1" lang="ja-JP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3636313"/>
                <a:ext cx="2767104" cy="584775"/>
              </a:xfrm>
              <a:prstGeom prst="rect">
                <a:avLst/>
              </a:prstGeom>
              <a:blipFill rotWithShape="0">
                <a:blip r:embed="rId3"/>
                <a:stretch>
                  <a:fillRect b="-631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図 100" descr="図1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6" t="2290" r="2702" b="1713"/>
          <a:stretch/>
        </p:blipFill>
        <p:spPr bwMode="auto">
          <a:xfrm>
            <a:off x="4716016" y="4648314"/>
            <a:ext cx="4105785" cy="175537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52730"/>
            <a:ext cx="1387889" cy="2081827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3"/>
          <a:stretch>
            <a:fillRect/>
          </a:stretch>
        </p:blipFill>
        <p:spPr bwMode="auto">
          <a:xfrm>
            <a:off x="2590065" y="4349824"/>
            <a:ext cx="1477879" cy="2103512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正方形/長方形 16"/>
          <p:cNvSpPr/>
          <p:nvPr/>
        </p:nvSpPr>
        <p:spPr>
          <a:xfrm>
            <a:off x="899592" y="6525344"/>
            <a:ext cx="30332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GRC Parallel Computation Systems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77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9" name="Picture 13" descr="図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48532"/>
            <a:ext cx="2991788" cy="2480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0" name="Picture 14" descr="図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118" y="1052736"/>
            <a:ext cx="2841804" cy="2265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1" name="Picture 15" descr="図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05064"/>
            <a:ext cx="2991788" cy="250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2" name="Picture 16" descr="図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1" r="2494"/>
          <a:stretch/>
        </p:blipFill>
        <p:spPr bwMode="auto">
          <a:xfrm>
            <a:off x="5952114" y="3861629"/>
            <a:ext cx="2799033" cy="2879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テキスト ボックス 2"/>
          <p:cNvSpPr txBox="1">
            <a:spLocks noChangeArrowheads="1"/>
          </p:cNvSpPr>
          <p:nvPr/>
        </p:nvSpPr>
        <p:spPr bwMode="auto">
          <a:xfrm>
            <a:off x="6660232" y="1517547"/>
            <a:ext cx="3113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ＭＳ 明朝" pitchFamily="17" charset="-128"/>
                <a:cs typeface="ＭＳ Ｐゴシック" pitchFamily="50" charset="-128"/>
              </a:rPr>
              <a:t>Au</a:t>
            </a: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4" name="テキスト ボックス 2"/>
          <p:cNvSpPr txBox="1">
            <a:spLocks noChangeArrowheads="1"/>
          </p:cNvSpPr>
          <p:nvPr/>
        </p:nvSpPr>
        <p:spPr bwMode="auto">
          <a:xfrm>
            <a:off x="1451732" y="4738413"/>
            <a:ext cx="28725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ＭＳ 明朝" pitchFamily="17" charset="-128"/>
                <a:cs typeface="ＭＳ Ｐゴシック" pitchFamily="50" charset="-128"/>
              </a:rPr>
              <a:t>Ar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5" name="テキスト ボックス 2"/>
          <p:cNvSpPr txBox="1">
            <a:spLocks noChangeArrowheads="1"/>
          </p:cNvSpPr>
          <p:nvPr/>
        </p:nvSpPr>
        <p:spPr bwMode="auto">
          <a:xfrm>
            <a:off x="6467424" y="5269006"/>
            <a:ext cx="2648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ＭＳ 明朝" pitchFamily="17" charset="-128"/>
                <a:cs typeface="ＭＳ Ｐゴシック" pitchFamily="50" charset="-128"/>
              </a:rPr>
              <a:t>O</a:t>
            </a:r>
            <a:endParaRPr kumimoji="1" lang="ja-JP" altLang="ja-JP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6" name="テキスト ボックス 2"/>
          <p:cNvSpPr txBox="1">
            <a:spLocks noChangeArrowheads="1"/>
          </p:cNvSpPr>
          <p:nvPr/>
        </p:nvSpPr>
        <p:spPr bwMode="auto">
          <a:xfrm>
            <a:off x="7193374" y="5301788"/>
            <a:ext cx="27603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ＭＳ 明朝" pitchFamily="17" charset="-128"/>
                <a:cs typeface="ＭＳ Ｐゴシック" pitchFamily="50" charset="-128"/>
              </a:rPr>
              <a:t>Si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58643" y="303039"/>
            <a:ext cx="7629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bg1"/>
                </a:solidFill>
              </a:rPr>
              <a:t>Valence charge density of some representative bond types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11560" y="1124744"/>
            <a:ext cx="176016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Ionic crystal [</a:t>
            </a:r>
            <a:r>
              <a:rPr kumimoji="1" lang="en-US" altLang="ja-JP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MgO</a:t>
            </a:r>
            <a:r>
              <a:rPr kumimoji="1" lang="en-US" altLang="ja-JP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(100)]</a:t>
            </a:r>
            <a:endParaRPr kumimoji="1" lang="ja-JP" alt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074087" y="1085499"/>
            <a:ext cx="123854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Metal [Au (100)]</a:t>
            </a:r>
            <a:endParaRPr kumimoji="1" lang="ja-JP" alt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19994" y="4214308"/>
            <a:ext cx="222381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Van der </a:t>
            </a:r>
            <a:r>
              <a:rPr lang="en-US" altLang="ja-JP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Waals crystal</a:t>
            </a:r>
            <a:r>
              <a:rPr kumimoji="1" lang="en-US" altLang="ja-JP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[</a:t>
            </a:r>
            <a:r>
              <a:rPr kumimoji="1" lang="en-US" altLang="ja-JP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</a:t>
            </a:r>
            <a:r>
              <a:rPr kumimoji="1" lang="en-US" altLang="ja-JP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(100)]</a:t>
            </a:r>
            <a:endParaRPr kumimoji="1" lang="ja-JP" alt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854381" y="4005064"/>
            <a:ext cx="299497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Ionic + covalent SiO</a:t>
            </a:r>
            <a:r>
              <a:rPr kumimoji="1" lang="en-US" altLang="ja-JP" sz="1200" b="1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kumimoji="1" lang="en-US" altLang="ja-JP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[</a:t>
            </a:r>
            <a:r>
              <a:rPr kumimoji="1" lang="en-US" altLang="ja-JP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Stishovite</a:t>
            </a:r>
            <a:r>
              <a:rPr kumimoji="1" lang="en-US" altLang="ja-JP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]</a:t>
            </a:r>
            <a:endParaRPr kumimoji="1" lang="ja-JP" alt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9717" name="図 100" descr="図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71" t="3089" r="2872" b="1143"/>
          <a:stretch/>
        </p:blipFill>
        <p:spPr bwMode="auto">
          <a:xfrm>
            <a:off x="3337306" y="2420888"/>
            <a:ext cx="2631516" cy="25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テキスト ボックス 30"/>
          <p:cNvSpPr txBox="1"/>
          <p:nvPr/>
        </p:nvSpPr>
        <p:spPr>
          <a:xfrm>
            <a:off x="3707904" y="2132856"/>
            <a:ext cx="190193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Covalent crystal [diamond]</a:t>
            </a:r>
            <a:endParaRPr kumimoji="1" lang="ja-JP" alt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テキスト ボックス 2"/>
          <p:cNvSpPr txBox="1">
            <a:spLocks noChangeArrowheads="1"/>
          </p:cNvSpPr>
          <p:nvPr/>
        </p:nvSpPr>
        <p:spPr bwMode="auto">
          <a:xfrm>
            <a:off x="4883248" y="3068960"/>
            <a:ext cx="2648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ＭＳ 明朝" pitchFamily="17" charset="-128"/>
                <a:cs typeface="ＭＳ Ｐゴシック" pitchFamily="50" charset="-128"/>
              </a:rPr>
              <a:t>C</a:t>
            </a:r>
            <a:endParaRPr kumimoji="1" lang="ja-JP" altLang="ja-JP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177280" y="188640"/>
            <a:ext cx="48429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Universal applicability of DFT</a:t>
            </a:r>
            <a:endParaRPr kumimoji="1" lang="ja-JP" altLang="en-US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36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-14444" y="-6014"/>
            <a:ext cx="9158444" cy="126004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67000">
                <a:srgbClr val="002776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51520" y="323945"/>
            <a:ext cx="7632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Fundamental tools</a:t>
            </a:r>
            <a:endParaRPr lang="ja-JP" altLang="ja-JP" sz="3200" dirty="0">
              <a:solidFill>
                <a:schemeClr val="bg1"/>
              </a:solidFill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/>
              <p:cNvSpPr txBox="1"/>
              <p:nvPr/>
            </p:nvSpPr>
            <p:spPr>
              <a:xfrm>
                <a:off x="7812360" y="2452826"/>
                <a:ext cx="1040478" cy="40011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00" b="1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𝐟</m:t>
                      </m:r>
                      <m:r>
                        <a:rPr kumimoji="1" lang="en-US" altLang="ja-JP" sz="20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ja-JP" sz="20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kumimoji="1" lang="en-US" altLang="ja-JP" sz="2000" b="1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𝐚</m:t>
                      </m:r>
                    </m:oMath>
                  </m:oMathPara>
                </a14:m>
                <a:endParaRPr kumimoji="1" lang="ja-JP" altLang="en-US" sz="2000" b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" name="テキスト ボックス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2360" y="2452826"/>
                <a:ext cx="1040478" cy="40011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7808530" y="4479503"/>
                <a:ext cx="1083950" cy="40011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2000" b="0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phonon</m:t>
                      </m:r>
                    </m:oMath>
                  </m:oMathPara>
                </a14:m>
                <a:endParaRPr kumimoji="1" lang="ja-JP" altLang="en-US" sz="20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8530" y="4479503"/>
                <a:ext cx="1083950" cy="400110"/>
              </a:xfrm>
              <a:prstGeom prst="rect">
                <a:avLst/>
              </a:prstGeom>
              <a:blipFill rotWithShape="0">
                <a:blip r:embed="rId4"/>
                <a:stretch>
                  <a:fillRect b="-13433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5562722" y="6053226"/>
                <a:ext cx="3329758" cy="40011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2000" b="0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Lattice</m:t>
                      </m:r>
                      <m:r>
                        <a:rPr kumimoji="1" lang="en-US" altLang="ja-JP" sz="2000" b="0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1" lang="en-US" altLang="ja-JP" sz="2000" b="0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thermal</m:t>
                      </m:r>
                      <m:r>
                        <a:rPr kumimoji="1" lang="en-US" altLang="ja-JP" sz="2000" b="0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1" lang="en-US" altLang="ja-JP" sz="2000" b="0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conductivity</m:t>
                      </m:r>
                    </m:oMath>
                  </m:oMathPara>
                </a14:m>
                <a:endParaRPr kumimoji="1" lang="ja-JP" altLang="en-US" sz="20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722" y="6053226"/>
                <a:ext cx="3329758" cy="400110"/>
              </a:xfrm>
              <a:prstGeom prst="rect">
                <a:avLst/>
              </a:prstGeom>
              <a:blipFill rotWithShape="0">
                <a:blip r:embed="rId5"/>
                <a:stretch>
                  <a:fillRect b="-11765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323528" y="1506914"/>
                <a:ext cx="8784976" cy="44748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u"/>
                </a:pPr>
                <a:r>
                  <a:rPr lang="ja-JP" altLang="en-US" sz="2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　</a:t>
                </a:r>
                <a14:m>
                  <m:oMath xmlns:m="http://schemas.openxmlformats.org/officeDocument/2006/math">
                    <m:r>
                      <a:rPr lang="en-US" altLang="ja-JP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/>
                      </a:rPr>
                      <m:t>𝑫𝑭𝑻</m:t>
                    </m:r>
                    <m:r>
                      <a:rPr lang="ja-JP" altLang="en-US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sz="2400" b="1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ja-JP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/>
                      </a:rPr>
                      <m:t>𝑻𝒐𝒕𝒂𝒍</m:t>
                    </m:r>
                    <m:r>
                      <a:rPr lang="en-US" altLang="ja-JP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en-US" altLang="ja-JP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/>
                      </a:rPr>
                      <m:t>𝒆𝒏𝒆𝒓𝒈𝒚</m:t>
                    </m:r>
                    <m:r>
                      <a:rPr lang="en-US" altLang="ja-JP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/>
                      </a:rPr>
                      <m:t> (</m:t>
                    </m:r>
                    <m:sSub>
                      <m:sSubPr>
                        <m:ctrlPr>
                          <a:rPr lang="en-US" altLang="ja-JP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altLang="ja-JP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𝒕𝒐𝒕</m:t>
                        </m:r>
                      </m:sub>
                    </m:sSub>
                    <m:r>
                      <a:rPr lang="en-US" altLang="ja-JP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ja-JP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u"/>
                </a:pPr>
                <a:r>
                  <a:rPr lang="ja-JP" altLang="en-US" sz="2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　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b="1" i="0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𝐟</m:t>
                        </m:r>
                      </m:e>
                      <m:sub>
                        <m:r>
                          <a:rPr lang="en-US" altLang="ja-JP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altLang="ja-JP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2400" b="1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ja-JP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ja-JP" altLang="en-US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𝝏</m:t>
                        </m:r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𝒕𝒐𝒕</m:t>
                            </m:r>
                          </m:sub>
                        </m:sSub>
                      </m:num>
                      <m:den>
                        <m:r>
                          <a:rPr lang="ja-JP" altLang="en-US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𝝏</m:t>
                        </m:r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𝐑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den>
                    </m:f>
                    <m:r>
                      <a:rPr lang="en-US" altLang="ja-JP" sz="2400" b="1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d>
                      <m:dPr>
                        <m:ctrlPr>
                          <a:rPr lang="en-US" altLang="ja-JP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4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𝒇𝒐𝒓𝒄𝒆</m:t>
                        </m:r>
                      </m:e>
                    </m:d>
                    <m:r>
                      <a:rPr lang="en-US" altLang="ja-JP" sz="2400" b="1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nor/>
                      </m:rPr>
                      <a:rPr lang="en-US" altLang="ja-JP" sz="2400" b="1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Molecular</m:t>
                    </m:r>
                    <m:r>
                      <m:rPr>
                        <m:nor/>
                      </m:rPr>
                      <a:rPr lang="en-US" altLang="ja-JP" sz="2400" b="1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ja-JP" sz="2400" b="1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dynamics</m:t>
                    </m:r>
                    <m:r>
                      <m:rPr>
                        <m:nor/>
                      </m:rPr>
                      <a:rPr lang="en-US" altLang="ja-JP" sz="2400" b="1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ja-JP" sz="24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ja-JP" sz="2000" b="0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                   </m:t>
                      </m:r>
                    </m:oMath>
                  </m:oMathPara>
                </a14:m>
                <a:endParaRPr lang="en-US" altLang="ja-JP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u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4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　</m:t>
                        </m:r>
                        <m:r>
                          <a:rPr lang="en-US" altLang="ja-JP" sz="2400" b="1" i="0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𝚽</m:t>
                        </m:r>
                      </m:e>
                      <m:sub>
                        <m:r>
                          <a:rPr lang="en-US" altLang="ja-JP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altLang="ja-JP" sz="24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  <m:r>
                      <a:rPr lang="en-US" altLang="ja-JP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ja-JP" altLang="en-US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𝝏</m:t>
                            </m:r>
                          </m:e>
                          <m:sup>
                            <m:r>
                              <a:rPr lang="en-US" altLang="ja-JP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𝒕𝒐𝒕</m:t>
                            </m:r>
                          </m:sub>
                        </m:sSub>
                      </m:num>
                      <m:den>
                        <m:r>
                          <a:rPr lang="ja-JP" altLang="en-US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𝝏</m:t>
                        </m:r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0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𝐑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ja-JP" altLang="en-US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𝝏</m:t>
                        </m:r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𝐑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𝒋</m:t>
                            </m:r>
                          </m:sub>
                        </m:sSub>
                      </m:den>
                    </m:f>
                    <m:r>
                      <a:rPr lang="en-US" altLang="ja-JP" sz="2400" b="1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altLang="ja-JP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4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𝒇𝒐𝒓𝒄𝒆</m:t>
                        </m:r>
                        <m:r>
                          <a:rPr lang="en-US" altLang="ja-JP" sz="24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altLang="ja-JP" sz="24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𝒄𝒐𝒏𝒔𝒕𝒂𝒏𝒕</m:t>
                        </m:r>
                      </m:e>
                    </m:d>
                    <m:r>
                      <a:rPr lang="en-US" altLang="ja-JP" sz="2400" b="1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nor/>
                      </m:rPr>
                      <a:rPr lang="en-US" altLang="ja-JP" sz="2400" b="1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Lattice</m:t>
                    </m:r>
                    <m:r>
                      <m:rPr>
                        <m:nor/>
                      </m:rPr>
                      <a:rPr lang="en-US" altLang="ja-JP" sz="2400" b="1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ja-JP" sz="2400" b="1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dynamics</m:t>
                    </m:r>
                  </m:oMath>
                </a14:m>
                <a:endParaRPr lang="en-US" altLang="ja-JP" sz="24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ja-JP" sz="2000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                                                                      </m:t>
                      </m:r>
                    </m:oMath>
                  </m:oMathPara>
                </a14:m>
                <a:endParaRPr lang="en-US" altLang="ja-JP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u"/>
                </a:pPr>
                <a14:m>
                  <m:oMath xmlns:m="http://schemas.openxmlformats.org/officeDocument/2006/math">
                    <m:r>
                      <a:rPr lang="ja-JP" altLang="en-US" sz="2400" b="1" i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　</m:t>
                    </m:r>
                    <m:sSub>
                      <m:sSubPr>
                        <m:ctrlPr>
                          <a:rPr lang="en-US" altLang="ja-JP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b="1" i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𝚽</m:t>
                        </m:r>
                      </m:e>
                      <m:sub>
                        <m:r>
                          <a:rPr lang="en-US" altLang="ja-JP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𝒊𝒋</m:t>
                        </m:r>
                        <m:r>
                          <a:rPr lang="en-US" altLang="ja-JP" sz="24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  <m:r>
                      <a:rPr lang="en-US" altLang="ja-JP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4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ja-JP" altLang="en-US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𝝏</m:t>
                            </m:r>
                          </m:e>
                          <m:sup>
                            <m:r>
                              <a:rPr lang="en-US" altLang="ja-JP" sz="24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</m:sSup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𝒕𝒐𝒕</m:t>
                            </m:r>
                          </m:sub>
                        </m:sSub>
                      </m:num>
                      <m:den>
                        <m:r>
                          <a:rPr lang="ja-JP" altLang="en-US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𝝏</m:t>
                        </m:r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0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𝐑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ja-JP" altLang="en-US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𝝏</m:t>
                        </m:r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0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𝐑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𝒋</m:t>
                            </m:r>
                          </m:sub>
                        </m:sSub>
                        <m:r>
                          <a:rPr lang="ja-JP" altLang="en-US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𝝏</m:t>
                        </m:r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0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𝐑</m:t>
                            </m:r>
                          </m:e>
                          <m:sub>
                            <m:r>
                              <a:rPr lang="en-US" altLang="ja-JP" sz="24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</m:den>
                    </m:f>
                    <m:r>
                      <a:rPr lang="en-US" altLang="ja-JP" sz="2400" b="1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altLang="ja-JP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4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𝒂𝒏𝒉𝒂𝒓𝒎𝒐𝒏𝒊𝒄</m:t>
                        </m:r>
                        <m:r>
                          <a:rPr lang="en-US" altLang="ja-JP" sz="24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ja-JP" sz="24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en-US" altLang="ja-JP" sz="24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altLang="ja-JP" sz="24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  <m:r>
                          <a:rPr lang="en-US" altLang="ja-JP" sz="24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e>
                    </m:d>
                    <m:r>
                      <a:rPr lang="en-US" altLang="ja-JP" sz="2400" b="1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ja-JP" sz="2400" b="1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/>
                      </a:rPr>
                      <m:t>𝐀𝐧𝐡𝐚𝐫𝐦𝐨𝐧𝐢𝐜</m:t>
                    </m:r>
                    <m:r>
                      <a:rPr lang="en-US" altLang="ja-JP" sz="2400" b="1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en-US" altLang="ja-JP" sz="2400" b="1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/>
                      </a:rPr>
                      <m:t>𝐋𝐃</m:t>
                    </m:r>
                  </m:oMath>
                </a14:m>
                <a:endParaRPr lang="en-US" altLang="ja-JP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506914"/>
                <a:ext cx="8784976" cy="4474815"/>
              </a:xfrm>
              <a:prstGeom prst="rect">
                <a:avLst/>
              </a:prstGeom>
              <a:blipFill rotWithShape="0">
                <a:blip r:embed="rId6"/>
                <a:stretch>
                  <a:fillRect l="-90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786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-14444" y="-6014"/>
            <a:ext cx="9158444" cy="126004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67000">
                <a:srgbClr val="002776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509716" y="323945"/>
            <a:ext cx="61227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200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itchFamily="50" charset="-128"/>
                <a:cs typeface="Arial" panose="020B0604020202020204" pitchFamily="34" charset="0"/>
              </a:rPr>
              <a:t>Predictability of DFT calculations</a:t>
            </a:r>
            <a:endParaRPr lang="en-US" altLang="ja-JP" sz="3200" b="1" i="1" baseline="30000" dirty="0">
              <a:solidFill>
                <a:schemeClr val="bg1"/>
              </a:solidFill>
              <a:latin typeface="Arial" panose="020B0604020202020204" pitchFamily="34" charset="0"/>
              <a:ea typeface="メイリオ" pitchFamily="50" charset="-128"/>
              <a:cs typeface="Arial" panose="020B0604020202020204" pitchFamily="34" charset="0"/>
            </a:endParaRPr>
          </a:p>
        </p:txBody>
      </p:sp>
      <p:grpSp>
        <p:nvGrpSpPr>
          <p:cNvPr id="2" name="グループ化 1"/>
          <p:cNvGrpSpPr>
            <a:grpSpLocks noChangeAspect="1"/>
          </p:cNvGrpSpPr>
          <p:nvPr/>
        </p:nvGrpSpPr>
        <p:grpSpPr>
          <a:xfrm>
            <a:off x="-108520" y="2055110"/>
            <a:ext cx="5222953" cy="4226986"/>
            <a:chOff x="1116802" y="1138890"/>
            <a:chExt cx="6951749" cy="5626117"/>
          </a:xfrm>
        </p:grpSpPr>
        <p:grpSp>
          <p:nvGrpSpPr>
            <p:cNvPr id="5" name="グループ化 4"/>
            <p:cNvGrpSpPr>
              <a:grpSpLocks noChangeAspect="1"/>
            </p:cNvGrpSpPr>
            <p:nvPr/>
          </p:nvGrpSpPr>
          <p:grpSpPr>
            <a:xfrm>
              <a:off x="1116802" y="1138890"/>
              <a:ext cx="6951749" cy="5626117"/>
              <a:chOff x="784511" y="853370"/>
              <a:chExt cx="7646929" cy="6188728"/>
            </a:xfrm>
          </p:grpSpPr>
          <p:pic>
            <p:nvPicPr>
              <p:cNvPr id="10" name="図 9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4511" y="1234734"/>
                <a:ext cx="7310401" cy="5518729"/>
              </a:xfrm>
              <a:prstGeom prst="rect">
                <a:avLst/>
              </a:prstGeom>
            </p:spPr>
          </p:pic>
          <p:sp>
            <p:nvSpPr>
              <p:cNvPr id="11" name="テキスト ボックス 10"/>
              <p:cNvSpPr txBox="1"/>
              <p:nvPr/>
            </p:nvSpPr>
            <p:spPr>
              <a:xfrm>
                <a:off x="3103904" y="6546421"/>
                <a:ext cx="3234578" cy="49567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ja-JP" sz="1600" b="1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ook Antiqua" panose="02040602050305030304" pitchFamily="18" charset="0"/>
                  </a:rPr>
                  <a:t>J. Tsuchiya+ (05) JGR</a:t>
                </a:r>
                <a:endParaRPr lang="ja-JP" altLang="en-US" sz="32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18" name="Text Box 3"/>
              <p:cNvSpPr txBox="1">
                <a:spLocks noChangeArrowheads="1"/>
              </p:cNvSpPr>
              <p:nvPr/>
            </p:nvSpPr>
            <p:spPr bwMode="auto">
              <a:xfrm>
                <a:off x="4735374" y="853370"/>
                <a:ext cx="2325514" cy="4062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altLang="ja-JP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</a:rPr>
                  <a:t>Earth’s lower mantle</a:t>
                </a:r>
                <a:endParaRPr lang="en-US" altLang="ja-JP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</a:endParaRPr>
              </a:p>
            </p:txBody>
          </p:sp>
          <p:cxnSp>
            <p:nvCxnSpPr>
              <p:cNvPr id="19" name="直線矢印コネクタ 18"/>
              <p:cNvCxnSpPr/>
              <p:nvPr/>
            </p:nvCxnSpPr>
            <p:spPr>
              <a:xfrm flipH="1">
                <a:off x="3194902" y="1412776"/>
                <a:ext cx="4680000" cy="0"/>
              </a:xfrm>
              <a:prstGeom prst="straightConnector1">
                <a:avLst/>
              </a:prstGeom>
              <a:ln w="31750">
                <a:solidFill>
                  <a:schemeClr val="tx1">
                    <a:lumMod val="75000"/>
                    <a:lumOff val="25000"/>
                  </a:schemeClr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テキスト ボックス 19"/>
                  <p:cNvSpPr txBox="1"/>
                  <p:nvPr/>
                </p:nvSpPr>
                <p:spPr>
                  <a:xfrm>
                    <a:off x="4350475" y="3460984"/>
                    <a:ext cx="4080965" cy="76604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ja-JP" altLang="en-US" sz="2800" dirty="0" smtClean="0">
                        <a:solidFill>
                          <a:srgbClr val="0000FF"/>
                        </a:solidFill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kumimoji="1" lang="ja-JP" altLang="en-US" sz="280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∆</m:t>
                        </m:r>
                        <m:r>
                          <a:rPr kumimoji="1" lang="en-US" altLang="ja-JP" sz="28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𝑉</m:t>
                        </m:r>
                        <m:r>
                          <a:rPr kumimoji="1" lang="en-US" altLang="ja-JP" sz="2800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≤</m:t>
                        </m:r>
                        <m:r>
                          <a:rPr kumimoji="1" lang="en-US" altLang="ja-JP" sz="28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1~2%</m:t>
                        </m:r>
                      </m:oMath>
                    </a14:m>
                    <a:endParaRPr kumimoji="1" lang="ja-JP" altLang="en-US" sz="2800" i="1" dirty="0">
                      <a:solidFill>
                        <a:srgbClr val="0000FF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0" name="テキスト ボックス 1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50475" y="3460984"/>
                    <a:ext cx="4080965" cy="766046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21" name="Picture 5" descr="e6_0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9219" y="1919725"/>
              <a:ext cx="1375029" cy="1581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グループ化 2"/>
          <p:cNvGrpSpPr>
            <a:grpSpLocks noChangeAspect="1"/>
          </p:cNvGrpSpPr>
          <p:nvPr/>
        </p:nvGrpSpPr>
        <p:grpSpPr>
          <a:xfrm>
            <a:off x="2627784" y="2393664"/>
            <a:ext cx="6264696" cy="4419712"/>
            <a:chOff x="296401" y="485006"/>
            <a:chExt cx="9172143" cy="6470898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0669" y="485006"/>
              <a:ext cx="5857875" cy="516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テキスト ボックス 16"/>
            <p:cNvSpPr txBox="1"/>
            <p:nvPr/>
          </p:nvSpPr>
          <p:spPr>
            <a:xfrm>
              <a:off x="4491110" y="5682381"/>
              <a:ext cx="4450300" cy="4956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1600" b="1" i="1" dirty="0" err="1" smtClean="0">
                  <a:latin typeface="Book Antiqua" panose="02040602050305030304" pitchFamily="18" charset="0"/>
                </a:rPr>
                <a:t>Akaogi</a:t>
              </a:r>
              <a:r>
                <a:rPr lang="en-US" altLang="ja-JP" sz="1600" b="1" i="1" dirty="0" smtClean="0">
                  <a:latin typeface="Book Antiqua" panose="02040602050305030304" pitchFamily="18" charset="0"/>
                </a:rPr>
                <a:t>+ (08) Phys </a:t>
              </a:r>
              <a:r>
                <a:rPr lang="en-US" altLang="ja-JP" sz="1600" b="1" i="1" dirty="0" err="1" smtClean="0">
                  <a:latin typeface="Book Antiqua" panose="02040602050305030304" pitchFamily="18" charset="0"/>
                </a:rPr>
                <a:t>Chem</a:t>
              </a:r>
              <a:r>
                <a:rPr lang="en-US" altLang="ja-JP" sz="1600" b="1" i="1" dirty="0" smtClean="0">
                  <a:latin typeface="Book Antiqua" panose="02040602050305030304" pitchFamily="18" charset="0"/>
                </a:rPr>
                <a:t> Miner</a:t>
              </a:r>
              <a:endParaRPr lang="ja-JP" altLang="en-US" sz="1600" b="1" i="1" dirty="0">
                <a:latin typeface="Book Antiqua" panose="02040602050305030304" pitchFamily="18" charset="0"/>
              </a:endParaRPr>
            </a:p>
          </p:txBody>
        </p:sp>
        <p:sp>
          <p:nvSpPr>
            <p:cNvPr id="22" name="テキスト ボックス 5"/>
            <p:cNvSpPr txBox="1">
              <a:spLocks noChangeArrowheads="1"/>
            </p:cNvSpPr>
            <p:nvPr/>
          </p:nvSpPr>
          <p:spPr bwMode="auto">
            <a:xfrm>
              <a:off x="5682357" y="946572"/>
              <a:ext cx="1037825" cy="495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600" dirty="0"/>
                <a:t>0GPa</a:t>
              </a:r>
              <a:endParaRPr lang="ja-JP" altLang="en-US" sz="1600" dirty="0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296401" y="6189858"/>
              <a:ext cx="5901659" cy="76604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2800" b="1" i="1" dirty="0" smtClean="0">
                  <a:solidFill>
                    <a:srgbClr val="0000FF"/>
                  </a:solidFill>
                  <a:ea typeface="メイリオ" pitchFamily="50" charset="-128"/>
                  <a:cs typeface="Arial" charset="0"/>
                </a:rPr>
                <a:t>Quite high predictability!!</a:t>
              </a:r>
              <a:endParaRPr lang="en-US" altLang="ja-JP" sz="2800" b="1" i="1" dirty="0">
                <a:solidFill>
                  <a:srgbClr val="0000FF"/>
                </a:solidFill>
                <a:ea typeface="メイリオ" pitchFamily="50" charset="-128"/>
                <a:cs typeface="Arial" charset="0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6622018" y="2614857"/>
              <a:ext cx="1677383" cy="4616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24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rgbClr val="FF0066"/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Calculation</a:t>
              </a:r>
              <a:endParaRPr lang="ja-JP" altLang="en-US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66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4521671" y="1895414"/>
              <a:ext cx="1633858" cy="4506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1400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1"/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Calorimetry</a:t>
              </a:r>
              <a:endParaRPr lang="ja-JP" altLang="en-US" sz="14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</p:grpSp>
      <p:sp>
        <p:nvSpPr>
          <p:cNvPr id="4" name="テキスト ボックス 3"/>
          <p:cNvSpPr txBox="1"/>
          <p:nvPr/>
        </p:nvSpPr>
        <p:spPr>
          <a:xfrm>
            <a:off x="1115616" y="1700808"/>
            <a:ext cx="26143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Compression curve</a:t>
            </a:r>
            <a:endParaRPr kumimoji="1" lang="ja-JP" altLang="en-US" sz="2400" b="1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857216" y="1700808"/>
            <a:ext cx="23871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Thermodynamics</a:t>
            </a:r>
          </a:p>
          <a:p>
            <a:pPr algn="ctr"/>
            <a:r>
              <a:rPr lang="en-US" altLang="ja-JP" sz="2000" dirty="0" smtClean="0"/>
              <a:t>(e.g. specific heat)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419872" y="1268760"/>
            <a:ext cx="27649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/>
              <a:t>M</a:t>
            </a:r>
            <a:r>
              <a:rPr kumimoji="1" lang="en-US" altLang="ja-JP" sz="2400" b="1" dirty="0" smtClean="0"/>
              <a:t>gSiO</a:t>
            </a:r>
            <a:r>
              <a:rPr kumimoji="1" lang="en-US" altLang="ja-JP" sz="2400" b="1" baseline="-25000" dirty="0" smtClean="0"/>
              <a:t>3</a:t>
            </a:r>
            <a:r>
              <a:rPr kumimoji="1" lang="en-US" altLang="ja-JP" sz="2400" b="1" dirty="0" smtClean="0"/>
              <a:t> </a:t>
            </a:r>
            <a:r>
              <a:rPr kumimoji="1" lang="en-US" altLang="ja-JP" sz="2400" b="1" dirty="0" err="1" smtClean="0"/>
              <a:t>bridgmanite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60077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/>
        </p:nvSpPr>
        <p:spPr>
          <a:xfrm>
            <a:off x="-14444" y="-6014"/>
            <a:ext cx="9158444" cy="126004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67000">
                <a:srgbClr val="002776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ppv.wm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 cstate="print"/>
          <a:srcRect l="13578" r="14137"/>
          <a:stretch/>
        </p:blipFill>
        <p:spPr bwMode="auto">
          <a:xfrm>
            <a:off x="360045" y="1988840"/>
            <a:ext cx="3949151" cy="4098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正方形/長方形 4"/>
          <p:cNvSpPr/>
          <p:nvPr/>
        </p:nvSpPr>
        <p:spPr>
          <a:xfrm>
            <a:off x="251520" y="323945"/>
            <a:ext cx="8892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Structure search by ab initio molecular dynamics</a:t>
            </a:r>
          </a:p>
        </p:txBody>
      </p:sp>
      <p:sp>
        <p:nvSpPr>
          <p:cNvPr id="7" name="円/楕円 6"/>
          <p:cNvSpPr/>
          <p:nvPr/>
        </p:nvSpPr>
        <p:spPr>
          <a:xfrm>
            <a:off x="4604024" y="5244093"/>
            <a:ext cx="302303" cy="302303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4604024" y="5725124"/>
            <a:ext cx="302303" cy="302303"/>
          </a:xfrm>
          <a:prstGeom prst="ellipse">
            <a:avLst/>
          </a:prstGeom>
          <a:gradFill>
            <a:gsLst>
              <a:gs pos="0">
                <a:srgbClr val="0000FF"/>
              </a:gs>
              <a:gs pos="80000">
                <a:srgbClr val="0000FF"/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4604024" y="6197242"/>
            <a:ext cx="302303" cy="302303"/>
          </a:xfrm>
          <a:prstGeom prst="ellipse">
            <a:avLst/>
          </a:prstGeom>
          <a:gradFill>
            <a:gsLst>
              <a:gs pos="0">
                <a:srgbClr val="FF3737"/>
              </a:gs>
              <a:gs pos="50000">
                <a:srgbClr val="FF0000"/>
              </a:gs>
              <a:gs pos="100000">
                <a:srgbClr val="D20000"/>
              </a:gs>
            </a:gsLst>
            <a:lin ang="5400000" scaled="0"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983601" y="5189130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Mg</a:t>
            </a:r>
            <a:endParaRPr kumimoji="1" lang="ja-JP" altLang="en-US" sz="2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001488" y="5653116"/>
            <a:ext cx="362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</a:t>
            </a:r>
            <a:endParaRPr kumimoji="1" lang="ja-JP" altLang="en-US" sz="2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001488" y="6125234"/>
            <a:ext cx="362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endParaRPr kumimoji="1" lang="ja-JP" altLang="en-US" sz="2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27584" y="1412776"/>
            <a:ext cx="2772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MgSiO</a:t>
            </a:r>
            <a:r>
              <a:rPr kumimoji="1" lang="en-US" altLang="ja-JP" sz="2400" b="1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kumimoji="1" lang="ja-JP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ja-JP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Bridgmanite</a:t>
            </a:r>
            <a:endParaRPr kumimoji="1" lang="ja-JP" alt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940152" y="1412776"/>
            <a:ext cx="1930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SiO</a:t>
            </a:r>
            <a:r>
              <a:rPr kumimoji="1" lang="en-US" altLang="ja-JP" sz="2400" b="1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kumimoji="1" lang="ja-JP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ja-JP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α-Quartz</a:t>
            </a:r>
            <a:endParaRPr kumimoji="1" lang="ja-JP" alt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6355827" y="5137447"/>
            <a:ext cx="27526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Tsuchiya &amp; </a:t>
            </a:r>
            <a:r>
              <a:rPr lang="en-US" altLang="ja-JP" sz="1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Tsuchiya</a:t>
            </a:r>
            <a:r>
              <a:rPr lang="ja-JP" altLang="en-US" sz="1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en-US" altLang="ja-JP" sz="1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(11) PNAS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2726623" y="6505599"/>
            <a:ext cx="18453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Tsuchiya+ (04) EPSL</a:t>
            </a:r>
            <a:endParaRPr lang="en-US" altLang="ja-JP" sz="1400" b="1" i="1" dirty="0">
              <a:solidFill>
                <a:schemeClr val="tx1">
                  <a:lumMod val="75000"/>
                  <a:lumOff val="25000"/>
                </a:schemeClr>
              </a:solidFill>
              <a:latin typeface="Book Antiqua" panose="02040602050305030304" pitchFamily="18" charset="0"/>
            </a:endParaRPr>
          </a:p>
        </p:txBody>
      </p:sp>
      <p:pic>
        <p:nvPicPr>
          <p:cNvPr id="19" name="qz-fe2p quick.wm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7"/>
          <a:srcRect l="7633" t="1413" r="10826" b="941"/>
          <a:stretch/>
        </p:blipFill>
        <p:spPr>
          <a:xfrm>
            <a:off x="4744800" y="1881136"/>
            <a:ext cx="4118400" cy="277200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1619672" y="6093296"/>
            <a:ext cx="1367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~130 </a:t>
            </a:r>
            <a:r>
              <a:rPr lang="en-US" altLang="ja-JP" sz="2400" dirty="0" err="1" smtClean="0"/>
              <a:t>GPa</a:t>
            </a:r>
            <a:endParaRPr kumimoji="1" lang="ja-JP" altLang="en-US" sz="24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234099" y="4633391"/>
            <a:ext cx="1367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~700 </a:t>
            </a:r>
            <a:r>
              <a:rPr lang="en-US" altLang="ja-JP" sz="2400" dirty="0" err="1" smtClean="0"/>
              <a:t>GPa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7521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232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9386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2251</TotalTime>
  <Words>1048</Words>
  <Application>Microsoft Office PowerPoint</Application>
  <PresentationFormat>画面に合わせる (4:3)</PresentationFormat>
  <Paragraphs>392</Paragraphs>
  <Slides>22</Slides>
  <Notes>4</Notes>
  <HiddenSlides>0</HiddenSlides>
  <MMClips>2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35" baseType="lpstr">
      <vt:lpstr>Arial Unicode MS</vt:lpstr>
      <vt:lpstr>ＭＳ Ｐゴシック</vt:lpstr>
      <vt:lpstr>ＭＳ 明朝</vt:lpstr>
      <vt:lpstr>メイリオ</vt:lpstr>
      <vt:lpstr>Arial</vt:lpstr>
      <vt:lpstr>Book Antiqua</vt:lpstr>
      <vt:lpstr>Calibri</vt:lpstr>
      <vt:lpstr>Cambria Math</vt:lpstr>
      <vt:lpstr>Helvetica</vt:lpstr>
      <vt:lpstr>Symbol</vt:lpstr>
      <vt:lpstr>Times New Roman</vt:lpstr>
      <vt:lpstr>Wingdings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takut</dc:creator>
  <cp:lastModifiedBy>土屋卓久</cp:lastModifiedBy>
  <cp:revision>246</cp:revision>
  <dcterms:created xsi:type="dcterms:W3CDTF">2015-05-21T06:52:32Z</dcterms:created>
  <dcterms:modified xsi:type="dcterms:W3CDTF">2016-01-07T06:17:39Z</dcterms:modified>
</cp:coreProperties>
</file>