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2" r:id="rId3"/>
    <p:sldMasterId id="2147483709" r:id="rId4"/>
  </p:sldMasterIdLst>
  <p:notesMasterIdLst>
    <p:notesMasterId r:id="rId36"/>
  </p:notesMasterIdLst>
  <p:sldIdLst>
    <p:sldId id="385" r:id="rId5"/>
    <p:sldId id="368" r:id="rId6"/>
    <p:sldId id="405" r:id="rId7"/>
    <p:sldId id="406" r:id="rId8"/>
    <p:sldId id="409" r:id="rId9"/>
    <p:sldId id="407" r:id="rId10"/>
    <p:sldId id="408" r:id="rId11"/>
    <p:sldId id="275" r:id="rId12"/>
    <p:sldId id="384" r:id="rId13"/>
    <p:sldId id="378" r:id="rId14"/>
    <p:sldId id="381" r:id="rId15"/>
    <p:sldId id="308" r:id="rId16"/>
    <p:sldId id="341" r:id="rId17"/>
    <p:sldId id="295" r:id="rId18"/>
    <p:sldId id="289" r:id="rId19"/>
    <p:sldId id="338" r:id="rId20"/>
    <p:sldId id="290" r:id="rId21"/>
    <p:sldId id="388" r:id="rId22"/>
    <p:sldId id="389" r:id="rId23"/>
    <p:sldId id="390" r:id="rId24"/>
    <p:sldId id="391" r:id="rId25"/>
    <p:sldId id="392" r:id="rId26"/>
    <p:sldId id="393" r:id="rId27"/>
    <p:sldId id="394" r:id="rId28"/>
    <p:sldId id="395" r:id="rId29"/>
    <p:sldId id="404" r:id="rId30"/>
    <p:sldId id="397" r:id="rId31"/>
    <p:sldId id="398" r:id="rId32"/>
    <p:sldId id="401" r:id="rId33"/>
    <p:sldId id="382" r:id="rId34"/>
    <p:sldId id="38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8976" autoAdjust="0"/>
  </p:normalViewPr>
  <p:slideViewPr>
    <p:cSldViewPr>
      <p:cViewPr>
        <p:scale>
          <a:sx n="85" d="100"/>
          <a:sy n="85" d="100"/>
        </p:scale>
        <p:origin x="-44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1-WFM\5-meteorites_chond\Chondrites-attributes(Scott_'07)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"/>
          <c:y val="0.216203674540682"/>
          <c:w val="0.824795474185359"/>
          <c:h val="0.783148162729659"/>
        </c:manualLayout>
      </c:layout>
      <c:pie3DChart>
        <c:varyColors val="1"/>
        <c:ser>
          <c:idx val="0"/>
          <c:order val="0"/>
          <c:explosion val="38"/>
          <c:dLbls>
            <c:dLbl>
              <c:idx val="0"/>
              <c:spPr/>
              <c:txPr>
                <a:bodyPr/>
                <a:lstStyle/>
                <a:p>
                  <a:pPr>
                    <a:defRPr sz="2000"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687632327209099"/>
                  <c:y val="-0.116630212890055"/>
                </c:manualLayout>
              </c:layout>
              <c:spPr/>
              <c:txPr>
                <a:bodyPr/>
                <a:lstStyle/>
                <a:p>
                  <a:pPr>
                    <a:defRPr sz="2000"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432799650043744"/>
                  <c:y val="-0.0127351268591426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000" dirty="0" err="1" smtClean="0"/>
                      <a:t>Achondrites</a:t>
                    </a:r>
                    <a:r>
                      <a:rPr lang="en-US" sz="2000" dirty="0" smtClean="0"/>
                      <a:t> ~9%</a:t>
                    </a:r>
                    <a:endParaRPr lang="en-US" sz="200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2000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000" dirty="0" smtClean="0"/>
                      <a:t>Carbonaceous Chondrites ~4%</a:t>
                    </a:r>
                    <a:endParaRPr lang="en-US" sz="200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2000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000" err="1"/>
                      <a:t>Enstatite</a:t>
                    </a:r>
                    <a:r>
                      <a:rPr lang="en-US" sz="2000"/>
                      <a:t> </a:t>
                    </a:r>
                    <a:r>
                      <a:rPr lang="en-US" sz="2000" smtClean="0"/>
                      <a:t>Chondrites ~2%</a:t>
                    </a:r>
                    <a:endParaRPr lang="en-US" sz="200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35297811699918"/>
                  <c:y val="-0.247660498687664"/>
                </c:manualLayout>
              </c:layout>
              <c:tx>
                <c:rich>
                  <a:bodyPr/>
                  <a:lstStyle/>
                  <a:p>
                    <a:pPr>
                      <a:defRPr sz="2800" b="0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800" b="0" dirty="0" smtClean="0"/>
                      <a:t>Ordinary </a:t>
                    </a:r>
                    <a:r>
                      <a:rPr lang="en-US" sz="2800" b="0" dirty="0" err="1" smtClean="0"/>
                      <a:t>Chondrites</a:t>
                    </a:r>
                    <a:r>
                      <a:rPr lang="en-US" sz="2800" b="0" dirty="0" smtClean="0"/>
                      <a:t> 80%</a:t>
                    </a:r>
                    <a:endParaRPr lang="en-US" sz="2800" b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stats!$B$26:$B$31</c:f>
              <c:strCache>
                <c:ptCount val="6"/>
                <c:pt idx="0">
                  <c:v>Iron meteorites</c:v>
                </c:pt>
                <c:pt idx="1">
                  <c:v>Stony Iron meteorites</c:v>
                </c:pt>
                <c:pt idx="2">
                  <c:v>Achondrites</c:v>
                </c:pt>
                <c:pt idx="3">
                  <c:v>Carbonaceous Chondrites</c:v>
                </c:pt>
                <c:pt idx="4">
                  <c:v>Enstatite Chondrites</c:v>
                </c:pt>
                <c:pt idx="5">
                  <c:v>Oridnary Chondrites</c:v>
                </c:pt>
              </c:strCache>
            </c:strRef>
          </c:cat>
          <c:val>
            <c:numRef>
              <c:f>stats!$C$26:$C$31</c:f>
              <c:numCache>
                <c:formatCode>0.00%</c:formatCode>
                <c:ptCount val="6"/>
                <c:pt idx="0">
                  <c:v>0.041</c:v>
                </c:pt>
                <c:pt idx="1">
                  <c:v>0.011</c:v>
                </c:pt>
                <c:pt idx="2">
                  <c:v>0.087</c:v>
                </c:pt>
                <c:pt idx="3">
                  <c:v>0.043</c:v>
                </c:pt>
                <c:pt idx="4">
                  <c:v>0.016</c:v>
                </c:pt>
                <c:pt idx="5">
                  <c:v>0.802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0">
          <a:noFill/>
        </a:ln>
        <a:effectLst/>
      </c:spPr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0.04489</cdr:x>
      <cdr:y>0.03429</cdr:y>
    </cdr:from>
    <cdr:to>
      <cdr:x>0.57153</cdr:x>
      <cdr:y>0.14309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8171" y="261290"/>
          <a:ext cx="4905888" cy="829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b="1" dirty="0" smtClean="0">
              <a:latin typeface="Arial" pitchFamily="34" charset="0"/>
              <a:cs typeface="Arial" pitchFamily="34" charset="0"/>
            </a:rPr>
            <a:t>Meteorite: Fall statistics</a:t>
          </a:r>
        </a:p>
        <a:p xmlns:a="http://schemas.openxmlformats.org/drawingml/2006/main">
          <a:r>
            <a:rPr lang="en-US" sz="18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800" dirty="0" err="1" smtClean="0">
              <a:latin typeface="Arial" pitchFamily="34" charset="0"/>
              <a:cs typeface="Arial" pitchFamily="34" charset="0"/>
            </a:rPr>
            <a:t>n</a:t>
          </a:r>
          <a:r>
            <a:rPr lang="en-US" sz="1800" dirty="0" smtClean="0">
              <a:latin typeface="Arial" pitchFamily="34" charset="0"/>
              <a:cs typeface="Arial" pitchFamily="34" charset="0"/>
            </a:rPr>
            <a:t>=1101)	</a:t>
          </a:r>
          <a:r>
            <a:rPr lang="en-US" sz="1800" i="1" dirty="0" smtClean="0">
              <a:latin typeface="Arial" pitchFamily="34" charset="0"/>
              <a:cs typeface="Arial" pitchFamily="34" charset="0"/>
            </a:rPr>
            <a:t>(back to ~980 AD)</a:t>
          </a:r>
          <a:endParaRPr lang="en-US" sz="1800" i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01B89-EE13-44FA-BA63-CABB21C60545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0D9C9-2BB1-4013-9976-5BDD9B59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29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52B58F-32A4-0943-A819-80307A61BC58}" type="slidenum">
              <a:rPr lang="en-US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C15623-69C8-E449-95E0-1F5F7DC7F75E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6081639-AB2B-4990-9A79-BD9E9FFCA593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492384-EA70-9F4F-80B7-6B491A78828B}" type="slidenum">
              <a:rPr 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47FEBB-38CB-7348-B370-109347F6F9B3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2999C3-EBA4-8E48-906E-949FDD172B77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067FA-0F02-6A41-9E39-FC13883923B3}" type="slidenum">
              <a:rPr lang="en-US">
                <a:solidFill>
                  <a:prstClr val="black"/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3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7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12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43C50-93F0-8647-B227-792B48C91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7083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EF93B78-94A7-F84E-842E-975FBE7919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99558"/>
      </p:ext>
    </p:extLst>
  </p:cSld>
  <p:clrMapOvr>
    <a:masterClrMapping/>
  </p:clrMapOvr>
  <p:transition xmlns:p14="http://schemas.microsoft.com/office/powerpoint/2010/main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87C11-6077-FC49-AA5A-3D9EC40B40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27432"/>
      </p:ext>
    </p:extLst>
  </p:cSld>
  <p:clrMapOvr>
    <a:masterClrMapping/>
  </p:clrMapOvr>
  <p:transition xmlns:p14="http://schemas.microsoft.com/office/powerpoint/2010/main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A7B8-A5EA-4B44-9BCC-CB228EE846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89277"/>
      </p:ext>
    </p:extLst>
  </p:cSld>
  <p:clrMapOvr>
    <a:masterClrMapping/>
  </p:clrMapOvr>
  <p:transition xmlns:p14="http://schemas.microsoft.com/office/powerpoint/2010/main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65026-2AB2-5F40-A362-4F1FAE9B8E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7855"/>
      </p:ext>
    </p:extLst>
  </p:cSld>
  <p:clrMapOvr>
    <a:masterClrMapping/>
  </p:clrMapOvr>
  <p:transition xmlns:p14="http://schemas.microsoft.com/office/powerpoint/2010/main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54BCE8-C956-A144-97D6-2DC87DA654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28674"/>
      </p:ext>
    </p:extLst>
  </p:cSld>
  <p:clrMapOvr>
    <a:masterClrMapping/>
  </p:clrMapOvr>
  <p:transition xmlns:p14="http://schemas.microsoft.com/office/powerpoint/2010/main" advTm="2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803CD19-3DBC-5848-A6DE-C4E0DA28C7A2}" type="datetime1">
              <a:rPr lang="en-US"/>
              <a:pPr>
                <a:defRPr/>
              </a:pPr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653B1E8A-D399-2244-81AB-8AA0CED14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68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64C6856-51FA-D84C-8F69-D91B6105B0AB}" type="datetime1">
              <a:rPr lang="en-US"/>
              <a:pPr>
                <a:defRPr/>
              </a:pPr>
              <a:t>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93A06C40-8E13-A444-9431-2F622D4D7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1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7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BAAF-BB2C-7547-B99C-392F137613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35"/>
      </p:ext>
    </p:extLst>
  </p:cSld>
  <p:clrMapOvr>
    <a:masterClrMapping/>
  </p:clrMapOvr>
  <p:transition xmlns:p14="http://schemas.microsoft.com/office/powerpoint/2010/main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1FA95-3221-FB42-B590-11726AAB0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7616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4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4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5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5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2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49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3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theme" Target="../theme/theme4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DC2C-DAA2-43FC-A15B-956ADD94B74B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F69CD-ECCB-43E4-A9C4-B192C703D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6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7" r:id="rId12"/>
    <p:sldLayoutId id="214748370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05AC11-9C61-CE46-B7FD-44D6A4A8B3ED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41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ransition xmlns:p14="http://schemas.microsoft.com/office/powerpoint/2010/main"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92211E-5942-0343-81E9-9FAC2ED7C81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0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ransition xmlns:p14="http://schemas.microsoft.com/office/powerpoint/2010/main" advTm="2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A992AD2B-C27B-AF49-AA4D-D268B1196FF6}" type="datetime1">
              <a:rPr lang="en-US"/>
              <a:pPr>
                <a:defRPr/>
              </a:pPr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0324B282-615D-3142-BD38-C1A584EF6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2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gif"/><Relationship Id="rId3" Type="http://schemas.openxmlformats.org/officeDocument/2006/relationships/hyperlink" Target="file:///\\localhost\doi\10.1002:ggge.2012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763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Core and Mantle: </a:t>
            </a: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future prospects for understanding the Deep Earth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9" descr="nsf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56" y="5795258"/>
            <a:ext cx="994140" cy="99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nform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5712" y="5808488"/>
            <a:ext cx="99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517626" y="4953000"/>
            <a:ext cx="23721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Bill McDonough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i="1" dirty="0" smtClean="0">
                <a:solidFill>
                  <a:srgbClr val="0000FF"/>
                </a:solidFill>
              </a:rPr>
              <a:t>Geology, U Maryland</a:t>
            </a:r>
          </a:p>
        </p:txBody>
      </p:sp>
      <p:pic>
        <p:nvPicPr>
          <p:cNvPr id="8" name="Picture 7" descr="http://upload.wikimedia.org/wikipedia/commons/a/a8/US-NationalGeospatialIntelligenceAgency-2008Seal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827562"/>
            <a:ext cx="939760" cy="938998"/>
          </a:xfrm>
          <a:prstGeom prst="rect">
            <a:avLst/>
          </a:prstGeom>
          <a:noFill/>
          <a:extLst/>
        </p:spPr>
      </p:pic>
      <p:pic>
        <p:nvPicPr>
          <p:cNvPr id="9" name="Picture 12" descr="accretion-rat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971800" cy="3208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1676400"/>
            <a:ext cx="2265331" cy="226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oliv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2362200" cy="201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972" y="4267200"/>
            <a:ext cx="553997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407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-171450" y="0"/>
          <a:ext cx="9315450" cy="7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43" name="TextBox 4"/>
          <p:cNvSpPr txBox="1">
            <a:spLocks noChangeArrowheads="1"/>
          </p:cNvSpPr>
          <p:nvPr/>
        </p:nvSpPr>
        <p:spPr bwMode="auto">
          <a:xfrm>
            <a:off x="5929313" y="5838825"/>
            <a:ext cx="2930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 i="1">
                <a:solidFill>
                  <a:srgbClr val="000000"/>
                </a:solidFill>
              </a:rPr>
              <a:t>Most studied meteorites</a:t>
            </a:r>
            <a:endParaRPr lang="en-US" sz="1800">
              <a:solidFill>
                <a:srgbClr val="000000"/>
              </a:solidFill>
            </a:endParaRPr>
          </a:p>
          <a:p>
            <a:r>
              <a:rPr lang="en-US" sz="1800" i="1">
                <a:solidFill>
                  <a:srgbClr val="000000"/>
                </a:solidFill>
              </a:rPr>
              <a:t>fell to the Earth ≤0.5 Ma ago</a:t>
            </a:r>
          </a:p>
        </p:txBody>
      </p:sp>
    </p:spTree>
    <p:extLst>
      <p:ext uri="{BB962C8B-B14F-4D97-AF65-F5344CB8AC3E}">
        <p14:creationId xmlns:p14="http://schemas.microsoft.com/office/powerpoint/2010/main" val="64380841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9" descr="RLE_vs_MV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938" y="3341688"/>
            <a:ext cx="9144001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TextBox 6"/>
          <p:cNvSpPr txBox="1">
            <a:spLocks noChangeArrowheads="1"/>
          </p:cNvSpPr>
          <p:nvPr/>
        </p:nvSpPr>
        <p:spPr bwMode="auto">
          <a:xfrm>
            <a:off x="773113" y="4189413"/>
            <a:ext cx="2109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000000"/>
                </a:solidFill>
              </a:rPr>
              <a:t>CI and Si Normalized</a:t>
            </a:r>
          </a:p>
        </p:txBody>
      </p:sp>
      <p:sp>
        <p:nvSpPr>
          <p:cNvPr id="178180" name="TextBox 10"/>
          <p:cNvSpPr txBox="1">
            <a:spLocks noChangeArrowheads="1"/>
          </p:cNvSpPr>
          <p:nvPr/>
        </p:nvSpPr>
        <p:spPr bwMode="auto">
          <a:xfrm>
            <a:off x="5883275" y="133350"/>
            <a:ext cx="30321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rgbClr val="000000"/>
                </a:solidFill>
                <a:cs typeface="Arial" charset="0"/>
              </a:rPr>
              <a:t>Volatiles</a:t>
            </a:r>
          </a:p>
          <a:p>
            <a:pPr algn="ctr"/>
            <a:r>
              <a:rPr lang="en-US">
                <a:solidFill>
                  <a:srgbClr val="000000"/>
                </a:solidFill>
                <a:cs typeface="Arial" charset="0"/>
              </a:rPr>
              <a:t>(</a:t>
            </a:r>
            <a:r>
              <a:rPr lang="en-US" i="1">
                <a:solidFill>
                  <a:srgbClr val="000000"/>
                </a:solidFill>
                <a:cs typeface="Arial" charset="0"/>
              </a:rPr>
              <a:t>alkali metals</a:t>
            </a:r>
            <a:r>
              <a:rPr lang="en-US">
                <a:solidFill>
                  <a:srgbClr val="000000"/>
                </a:solidFill>
                <a:cs typeface="Arial" charset="0"/>
              </a:rPr>
              <a:t>)</a:t>
            </a:r>
          </a:p>
          <a:p>
            <a:pPr algn="ctr"/>
            <a:r>
              <a:rPr lang="en-US" sz="3600">
                <a:solidFill>
                  <a:srgbClr val="000000"/>
                </a:solidFill>
                <a:cs typeface="Arial" charset="0"/>
              </a:rPr>
              <a:t> in Chondrites</a:t>
            </a:r>
          </a:p>
        </p:txBody>
      </p:sp>
      <p:pic>
        <p:nvPicPr>
          <p:cNvPr id="178181" name="Picture 18" descr="alkali_vs_R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007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82" name="TextBox 11"/>
          <p:cNvSpPr txBox="1">
            <a:spLocks noChangeArrowheads="1"/>
          </p:cNvSpPr>
          <p:nvPr/>
        </p:nvSpPr>
        <p:spPr bwMode="auto">
          <a:xfrm>
            <a:off x="5594350" y="2825750"/>
            <a:ext cx="3492500" cy="155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u="sng">
                <a:solidFill>
                  <a:srgbClr val="000000"/>
                </a:solidFill>
                <a:cs typeface="Arial" charset="0"/>
              </a:rPr>
              <a:t>Enstatite Chondrites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2000">
                <a:solidFill>
                  <a:srgbClr val="000000"/>
                </a:solidFill>
                <a:cs typeface="Arial" charset="0"/>
              </a:rPr>
              <a:t>enriched in volatile elements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2000">
                <a:solidFill>
                  <a:srgbClr val="000000"/>
                </a:solidFill>
                <a:cs typeface="Arial" charset="0"/>
              </a:rPr>
              <a:t>High </a:t>
            </a:r>
            <a:r>
              <a:rPr lang="en-US" sz="2000" baseline="30000">
                <a:solidFill>
                  <a:srgbClr val="000000"/>
                </a:solidFill>
                <a:cs typeface="Arial" charset="0"/>
              </a:rPr>
              <a:t>87</a:t>
            </a:r>
            <a:r>
              <a:rPr lang="en-US" sz="2000">
                <a:solidFill>
                  <a:srgbClr val="000000"/>
                </a:solidFill>
                <a:cs typeface="Arial" charset="0"/>
              </a:rPr>
              <a:t>Sr/</a:t>
            </a:r>
            <a:r>
              <a:rPr lang="en-US" sz="2000" baseline="30000">
                <a:solidFill>
                  <a:srgbClr val="000000"/>
                </a:solidFill>
                <a:cs typeface="Arial" charset="0"/>
              </a:rPr>
              <a:t>86</a:t>
            </a:r>
            <a:r>
              <a:rPr lang="en-US" sz="2000">
                <a:solidFill>
                  <a:srgbClr val="000000"/>
                </a:solidFill>
                <a:cs typeface="Arial" charset="0"/>
              </a:rPr>
              <a:t>Sr [c.f. Earth]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2000" baseline="30000">
                <a:solidFill>
                  <a:srgbClr val="000000"/>
                </a:solidFill>
                <a:cs typeface="Arial" charset="0"/>
              </a:rPr>
              <a:t>40</a:t>
            </a:r>
            <a:r>
              <a:rPr lang="en-US" sz="2000">
                <a:solidFill>
                  <a:srgbClr val="000000"/>
                </a:solidFill>
                <a:cs typeface="Arial" charset="0"/>
              </a:rPr>
              <a:t>Ar enriched  [c.f. Earth]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08450" y="941388"/>
            <a:ext cx="2509838" cy="1884362"/>
          </a:xfrm>
          <a:prstGeom prst="straightConnector1">
            <a:avLst/>
          </a:prstGeom>
          <a:ln w="34925">
            <a:solidFill>
              <a:srgbClr val="008000"/>
            </a:solidFill>
            <a:headEnd type="stealth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7254875" y="4430713"/>
            <a:ext cx="534987" cy="433388"/>
          </a:xfrm>
          <a:prstGeom prst="straightConnector1">
            <a:avLst/>
          </a:prstGeom>
          <a:ln w="38100">
            <a:solidFill>
              <a:srgbClr val="008000"/>
            </a:solidFill>
            <a:headEnd type="stealth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8185" name="Picture 22" descr="earth_3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288" y="5499100"/>
            <a:ext cx="7477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6134100" y="5651500"/>
            <a:ext cx="1171575" cy="3302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18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450" y="76200"/>
            <a:ext cx="711835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55575" y="4648200"/>
            <a:ext cx="2663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latin typeface="Times New Roman" pitchFamily="18" charset="0"/>
              </a:rPr>
              <a:t>weight % elements</a:t>
            </a:r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628650" y="522288"/>
            <a:ext cx="762000" cy="658812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600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47650" y="979488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latin typeface="Times New Roman" pitchFamily="18" charset="0"/>
              </a:rPr>
              <a:t>Fe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831850" y="228600"/>
            <a:ext cx="37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latin typeface="Times New Roman" pitchFamily="18" charset="0"/>
              </a:rPr>
              <a:t>Si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314450" y="979488"/>
            <a:ext cx="51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latin typeface="Times New Roman" pitchFamily="18" charset="0"/>
              </a:rPr>
              <a:t>Mg</a:t>
            </a:r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>
            <a:off x="857250" y="879475"/>
            <a:ext cx="304800" cy="152400"/>
          </a:xfrm>
          <a:prstGeom prst="hexagon">
            <a:avLst>
              <a:gd name="adj" fmla="val 50000"/>
              <a:gd name="vf" fmla="val 115470"/>
            </a:avLst>
          </a:prstGeom>
          <a:solidFill>
            <a:srgbClr val="99CC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 flipV="1">
            <a:off x="862013" y="950913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 flipV="1">
            <a:off x="1079500" y="881063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9" name="TextBox 10"/>
          <p:cNvSpPr txBox="1">
            <a:spLocks noChangeArrowheads="1"/>
          </p:cNvSpPr>
          <p:nvPr/>
        </p:nvSpPr>
        <p:spPr bwMode="auto">
          <a:xfrm>
            <a:off x="152400" y="5889625"/>
            <a:ext cx="90471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3200" b="1" i="1">
                <a:solidFill>
                  <a:srgbClr val="FF0000"/>
                </a:solidFill>
              </a:rPr>
              <a:t>Moles Fe + Si + Mg + O =  ~93% Earth’s mass</a:t>
            </a:r>
            <a:endParaRPr lang="en-US" altLang="en-US" sz="2000" b="1" i="1">
              <a:solidFill>
                <a:srgbClr val="FF0000"/>
              </a:solidFill>
            </a:endParaRPr>
          </a:p>
          <a:p>
            <a:pPr algn="ctr" eaLnBrk="1" hangingPunct="1"/>
            <a:r>
              <a:rPr lang="en-US" altLang="en-US" sz="2000" b="1" i="1">
                <a:solidFill>
                  <a:srgbClr val="FF0000"/>
                </a:solidFill>
              </a:rPr>
              <a:t>(with Ni, Al and Ca its &gt;98%)</a:t>
            </a:r>
            <a:endParaRPr lang="en-US" altLang="en-US" sz="3200" b="1" i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228600"/>
            <a:ext cx="2930735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prstClr val="black"/>
                </a:solidFill>
                <a:latin typeface="Calibri"/>
              </a:rPr>
              <a:t>Most studied meteorites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n-US" i="1" dirty="0" smtClean="0">
                <a:solidFill>
                  <a:prstClr val="black"/>
                </a:solidFill>
                <a:latin typeface="Calibri"/>
              </a:rPr>
              <a:t>fell to the Earth ≤0.1 Ma ago</a:t>
            </a:r>
          </a:p>
        </p:txBody>
      </p:sp>
    </p:spTree>
    <p:extLst>
      <p:ext uri="{BB962C8B-B14F-4D97-AF65-F5344CB8AC3E}">
        <p14:creationId xmlns:p14="http://schemas.microsoft.com/office/powerpoint/2010/main" val="32323029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6" descr="Earth_Urey_Craig_diagr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0"/>
            <a:ext cx="6500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8" name="TextBox 7"/>
          <p:cNvSpPr txBox="1">
            <a:spLocks noChangeArrowheads="1"/>
          </p:cNvSpPr>
          <p:nvPr/>
        </p:nvSpPr>
        <p:spPr bwMode="auto">
          <a:xfrm>
            <a:off x="228600" y="152400"/>
            <a:ext cx="2209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rgbClr val="0000FF"/>
                </a:solidFill>
              </a:rPr>
              <a:t>Redox state of the Earth</a:t>
            </a:r>
          </a:p>
        </p:txBody>
      </p:sp>
      <p:sp>
        <p:nvSpPr>
          <p:cNvPr id="80899" name="TextBox 8"/>
          <p:cNvSpPr txBox="1">
            <a:spLocks noChangeArrowheads="1"/>
          </p:cNvSpPr>
          <p:nvPr/>
        </p:nvSpPr>
        <p:spPr bwMode="auto">
          <a:xfrm>
            <a:off x="152400" y="3681413"/>
            <a:ext cx="2362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3700"/>
              </a:lnSpc>
            </a:pPr>
            <a:r>
              <a:rPr lang="en-US" sz="3200">
                <a:solidFill>
                  <a:srgbClr val="FF0000"/>
                </a:solidFill>
              </a:rPr>
              <a:t>Which </a:t>
            </a:r>
            <a:r>
              <a:rPr lang="en-US" sz="4000" i="1">
                <a:solidFill>
                  <a:srgbClr val="FF0000"/>
                </a:solidFill>
              </a:rPr>
              <a:t>chondrite</a:t>
            </a:r>
            <a:endParaRPr lang="en-US" sz="3200" i="1">
              <a:solidFill>
                <a:srgbClr val="FF0000"/>
              </a:solidFill>
            </a:endParaRPr>
          </a:p>
          <a:p>
            <a:pPr eaLnBrk="1" hangingPunct="1">
              <a:lnSpc>
                <a:spcPts val="3700"/>
              </a:lnSpc>
            </a:pPr>
            <a:r>
              <a:rPr lang="en-US" sz="3200">
                <a:solidFill>
                  <a:srgbClr val="FF0000"/>
                </a:solidFill>
              </a:rPr>
              <a:t>is the Earth?</a:t>
            </a:r>
          </a:p>
        </p:txBody>
      </p:sp>
    </p:spTree>
    <p:extLst>
      <p:ext uri="{BB962C8B-B14F-4D97-AF65-F5344CB8AC3E}">
        <p14:creationId xmlns:p14="http://schemas.microsoft.com/office/powerpoint/2010/main" val="9994188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oliv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124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6" name="Picture 3" descr="Enstati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81475"/>
            <a:ext cx="30480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27025" y="93663"/>
            <a:ext cx="8588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>
                <a:solidFill>
                  <a:srgbClr val="000000"/>
                </a:solidFill>
              </a:rPr>
              <a:t>Mg/Si variation in a nebula disk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343400" y="1447800"/>
            <a:ext cx="42259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000" b="1" dirty="0" err="1">
                <a:solidFill>
                  <a:srgbClr val="000000"/>
                </a:solidFill>
                <a:latin typeface="+mj-lt"/>
                <a:ea typeface="+mn-ea"/>
                <a:cs typeface="+mn-cs"/>
              </a:rPr>
              <a:t>Forsterite</a:t>
            </a:r>
            <a:endParaRPr lang="en-US" sz="3000" b="1" dirty="0">
              <a:solidFill>
                <a:srgbClr val="000000"/>
              </a:solidFill>
              <a:latin typeface="+mj-lt"/>
              <a:ea typeface="+mn-ea"/>
              <a:cs typeface="+mn-cs"/>
            </a:endParaRPr>
          </a:p>
          <a:p>
            <a:pPr>
              <a:defRPr/>
            </a:pPr>
            <a:r>
              <a:rPr lang="en-US" sz="3000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-high temperature</a:t>
            </a:r>
          </a:p>
          <a:p>
            <a:pPr>
              <a:defRPr/>
            </a:pPr>
            <a:r>
              <a:rPr lang="en-US" sz="3000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-early crystallization</a:t>
            </a:r>
          </a:p>
          <a:p>
            <a:pPr>
              <a:defRPr/>
            </a:pPr>
            <a:r>
              <a:rPr lang="en-US" sz="3000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-high Mg/Si</a:t>
            </a:r>
          </a:p>
          <a:p>
            <a:pPr>
              <a:defRPr/>
            </a:pPr>
            <a:r>
              <a:rPr lang="en-US" sz="3000" dirty="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-fewer volatile elements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62400" y="426720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sz="4400" b="1">
              <a:solidFill>
                <a:srgbClr val="00000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495800" y="4098925"/>
            <a:ext cx="41624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000" b="1">
                <a:solidFill>
                  <a:srgbClr val="000000"/>
                </a:solidFill>
                <a:latin typeface="+mj-lt"/>
                <a:ea typeface="+mn-ea"/>
                <a:cs typeface="+mn-cs"/>
              </a:rPr>
              <a:t>Enstatite</a:t>
            </a:r>
          </a:p>
          <a:p>
            <a:pPr>
              <a:defRPr/>
            </a:pPr>
            <a:r>
              <a:rPr lang="en-US" sz="300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-lower temperature</a:t>
            </a:r>
          </a:p>
          <a:p>
            <a:pPr>
              <a:defRPr/>
            </a:pPr>
            <a:r>
              <a:rPr lang="en-US" sz="300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-later crystallization</a:t>
            </a:r>
          </a:p>
          <a:p>
            <a:pPr>
              <a:defRPr/>
            </a:pPr>
            <a:r>
              <a:rPr lang="en-US" sz="300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-low Mg/Si</a:t>
            </a:r>
          </a:p>
          <a:p>
            <a:pPr>
              <a:defRPr/>
            </a:pPr>
            <a:r>
              <a:rPr lang="en-US" sz="3000">
                <a:solidFill>
                  <a:srgbClr val="000000"/>
                </a:solidFill>
                <a:latin typeface="+mj-lt"/>
                <a:ea typeface="+mn-ea"/>
                <a:cs typeface="+mn-cs"/>
              </a:rPr>
              <a:t>-more volatile elements</a:t>
            </a:r>
          </a:p>
        </p:txBody>
      </p:sp>
    </p:spTree>
    <p:extLst>
      <p:ext uri="{BB962C8B-B14F-4D97-AF65-F5344CB8AC3E}">
        <p14:creationId xmlns:p14="http://schemas.microsoft.com/office/powerpoint/2010/main" val="4167744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85800" y="381000"/>
            <a:ext cx="7912100" cy="203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cs typeface="+mn-cs"/>
              </a:rPr>
              <a:t>Inner nebular regions of dust to be highly crystallized, </a:t>
            </a:r>
          </a:p>
          <a:p>
            <a:pPr>
              <a:defRPr/>
            </a:pPr>
            <a:r>
              <a:rPr lang="en-US" sz="800">
                <a:cs typeface="+mn-cs"/>
              </a:rPr>
              <a:t> </a:t>
            </a:r>
          </a:p>
          <a:p>
            <a:pPr>
              <a:defRPr/>
            </a:pPr>
            <a:r>
              <a:rPr lang="en-US" sz="2400">
                <a:cs typeface="+mn-cs"/>
              </a:rPr>
              <a:t>Outer region of one star has </a:t>
            </a:r>
          </a:p>
          <a:p>
            <a:pPr>
              <a:defRPr/>
            </a:pPr>
            <a:r>
              <a:rPr lang="en-US" sz="2400">
                <a:cs typeface="+mn-cs"/>
              </a:rPr>
              <a:t>	- equal amounts of </a:t>
            </a:r>
            <a:r>
              <a:rPr lang="en-US" sz="2400" b="1">
                <a:solidFill>
                  <a:srgbClr val="FF0000"/>
                </a:solidFill>
                <a:cs typeface="+mn-cs"/>
              </a:rPr>
              <a:t>pyroxene</a:t>
            </a:r>
            <a:r>
              <a:rPr lang="en-US" sz="2400" b="1">
                <a:cs typeface="+mn-cs"/>
              </a:rPr>
              <a:t> </a:t>
            </a:r>
            <a:r>
              <a:rPr lang="en-US" sz="2400">
                <a:cs typeface="+mn-cs"/>
              </a:rPr>
              <a:t>and </a:t>
            </a:r>
            <a:r>
              <a:rPr lang="en-US" sz="2400" b="1">
                <a:solidFill>
                  <a:srgbClr val="FF0000"/>
                </a:solidFill>
                <a:cs typeface="+mn-cs"/>
              </a:rPr>
              <a:t>olivine</a:t>
            </a:r>
          </a:p>
          <a:p>
            <a:pPr>
              <a:defRPr/>
            </a:pPr>
            <a:r>
              <a:rPr lang="en-US" sz="2400">
                <a:cs typeface="+mn-cs"/>
              </a:rPr>
              <a:t>	- while the inner regions are dominated by </a:t>
            </a:r>
            <a:r>
              <a:rPr lang="en-US" sz="2400" b="1">
                <a:cs typeface="+mn-cs"/>
              </a:rPr>
              <a:t>olivine</a:t>
            </a:r>
            <a:r>
              <a:rPr lang="en-US" sz="2400">
                <a:cs typeface="+mn-cs"/>
              </a:rPr>
              <a:t>.</a:t>
            </a:r>
          </a:p>
          <a:p>
            <a:pPr>
              <a:defRPr/>
            </a:pPr>
            <a:endParaRPr lang="en-US" sz="2400">
              <a:cs typeface="+mn-cs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685800" y="6216650"/>
            <a:ext cx="269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>
                <a:solidFill>
                  <a:srgbClr val="FF0000"/>
                </a:solidFill>
                <a:cs typeface="+mn-cs"/>
              </a:rPr>
              <a:t>Olivine-rich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5638800" y="6216650"/>
            <a:ext cx="2063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>
                <a:solidFill>
                  <a:srgbClr val="FF0000"/>
                </a:solidFill>
                <a:cs typeface="+mn-cs"/>
              </a:rPr>
              <a:t>Ol &amp; Pyx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28600" y="2414588"/>
            <a:ext cx="291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>
                <a:cs typeface="+mn-cs"/>
              </a:rPr>
              <a:t>Boekel et al (2004; Nature)</a:t>
            </a:r>
          </a:p>
        </p:txBody>
      </p:sp>
      <p:pic>
        <p:nvPicPr>
          <p:cNvPr id="75781" name="Picture 9" descr="protoplanet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8991600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4" name="Line 10"/>
          <p:cNvSpPr>
            <a:spLocks noChangeShapeType="1"/>
          </p:cNvSpPr>
          <p:nvPr/>
        </p:nvSpPr>
        <p:spPr bwMode="auto">
          <a:xfrm flipH="1">
            <a:off x="1905000" y="4114800"/>
            <a:ext cx="2286000" cy="2209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H="1">
            <a:off x="6400800" y="4114800"/>
            <a:ext cx="228600" cy="2209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807678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60325"/>
            <a:ext cx="8001000" cy="679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11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9112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3430588" y="46482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EH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89" name="Text Box 5"/>
          <p:cNvSpPr txBox="1">
            <a:spLocks noChangeArrowheads="1"/>
          </p:cNvSpPr>
          <p:nvPr/>
        </p:nvSpPr>
        <p:spPr bwMode="auto">
          <a:xfrm>
            <a:off x="5029200" y="1752600"/>
            <a:ext cx="642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CI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4267200" y="2147888"/>
            <a:ext cx="523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H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1" name="Text Box 7"/>
          <p:cNvSpPr txBox="1">
            <a:spLocks noChangeArrowheads="1"/>
          </p:cNvSpPr>
          <p:nvPr/>
        </p:nvSpPr>
        <p:spPr bwMode="auto">
          <a:xfrm>
            <a:off x="3622675" y="2681288"/>
            <a:ext cx="722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LL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2" name="Text Box 8"/>
          <p:cNvSpPr txBox="1">
            <a:spLocks noChangeArrowheads="1"/>
          </p:cNvSpPr>
          <p:nvPr/>
        </p:nvSpPr>
        <p:spPr bwMode="auto">
          <a:xfrm>
            <a:off x="4648200" y="2986088"/>
            <a:ext cx="48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L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3" name="Text Box 9"/>
          <p:cNvSpPr txBox="1">
            <a:spLocks noChangeArrowheads="1"/>
          </p:cNvSpPr>
          <p:nvPr/>
        </p:nvSpPr>
        <p:spPr bwMode="auto">
          <a:xfrm>
            <a:off x="3505200" y="3657600"/>
            <a:ext cx="722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EL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4" name="Text Box 10"/>
          <p:cNvSpPr txBox="1">
            <a:spLocks noChangeArrowheads="1"/>
          </p:cNvSpPr>
          <p:nvPr/>
        </p:nvSpPr>
        <p:spPr bwMode="auto">
          <a:xfrm>
            <a:off x="5181600" y="762000"/>
            <a:ext cx="1454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 dirty="0">
                <a:solidFill>
                  <a:srgbClr val="3366FF"/>
                </a:solidFill>
                <a:latin typeface="Times New Roman" charset="0"/>
              </a:rPr>
              <a:t>EARTH</a:t>
            </a:r>
            <a:r>
              <a:rPr lang="en-US" sz="2000" b="1" dirty="0">
                <a:solidFill>
                  <a:srgbClr val="3366FF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5" name="Text Box 11"/>
          <p:cNvSpPr txBox="1">
            <a:spLocks noChangeArrowheads="1"/>
          </p:cNvSpPr>
          <p:nvPr/>
        </p:nvSpPr>
        <p:spPr bwMode="auto">
          <a:xfrm>
            <a:off x="5562600" y="1219200"/>
            <a:ext cx="781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CO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6" name="Text Box 12"/>
          <p:cNvSpPr txBox="1">
            <a:spLocks noChangeArrowheads="1"/>
          </p:cNvSpPr>
          <p:nvPr/>
        </p:nvSpPr>
        <p:spPr bwMode="auto">
          <a:xfrm>
            <a:off x="6172200" y="1828800"/>
            <a:ext cx="839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CM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7" name="Text Box 13"/>
          <p:cNvSpPr txBox="1">
            <a:spLocks noChangeArrowheads="1"/>
          </p:cNvSpPr>
          <p:nvPr/>
        </p:nvSpPr>
        <p:spPr bwMode="auto">
          <a:xfrm>
            <a:off x="7391400" y="1600200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>
                <a:solidFill>
                  <a:srgbClr val="000000"/>
                </a:solidFill>
                <a:latin typeface="Times New Roman" charset="0"/>
              </a:rPr>
              <a:t>CV</a:t>
            </a:r>
            <a:r>
              <a:rPr lang="en-US" sz="2000" b="1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8" name="Text Box 14"/>
          <p:cNvSpPr txBox="1">
            <a:spLocks noChangeArrowheads="1"/>
          </p:cNvSpPr>
          <p:nvPr/>
        </p:nvSpPr>
        <p:spPr bwMode="auto">
          <a:xfrm>
            <a:off x="4318000" y="3390900"/>
            <a:ext cx="1241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2800" b="1" dirty="0">
                <a:solidFill>
                  <a:srgbClr val="3366FF"/>
                </a:solidFill>
                <a:latin typeface="Times New Roman" charset="0"/>
              </a:rPr>
              <a:t>MARS</a:t>
            </a:r>
            <a:r>
              <a:rPr lang="en-US" sz="2000" b="1" dirty="0">
                <a:solidFill>
                  <a:srgbClr val="3366FF"/>
                </a:solidFill>
                <a:latin typeface="Times New Roman" charset="0"/>
              </a:rPr>
              <a:t> </a:t>
            </a:r>
          </a:p>
        </p:txBody>
      </p:sp>
      <p:sp>
        <p:nvSpPr>
          <p:cNvPr id="221199" name="AutoShape 15"/>
          <p:cNvSpPr>
            <a:spLocks noChangeArrowheads="1"/>
          </p:cNvSpPr>
          <p:nvPr/>
        </p:nvSpPr>
        <p:spPr bwMode="auto">
          <a:xfrm>
            <a:off x="4038600" y="2971800"/>
            <a:ext cx="685800" cy="6858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00" name="Line 16"/>
          <p:cNvSpPr>
            <a:spLocks noChangeShapeType="1"/>
          </p:cNvSpPr>
          <p:nvPr/>
        </p:nvSpPr>
        <p:spPr bwMode="auto">
          <a:xfrm flipH="1">
            <a:off x="4876800" y="2514600"/>
            <a:ext cx="2743200" cy="274320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01" name="Text Box 17"/>
          <p:cNvSpPr txBox="1">
            <a:spLocks noChangeArrowheads="1"/>
          </p:cNvSpPr>
          <p:nvPr/>
        </p:nvSpPr>
        <p:spPr bwMode="auto">
          <a:xfrm rot="-2700000">
            <a:off x="5154613" y="3609975"/>
            <a:ext cx="2851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sz="4000">
                <a:solidFill>
                  <a:srgbClr val="000000"/>
                </a:solidFill>
                <a:latin typeface="Times New Roman" charset="0"/>
              </a:rPr>
              <a:t>SS Gradients</a:t>
            </a:r>
          </a:p>
        </p:txBody>
      </p:sp>
      <p:sp>
        <p:nvSpPr>
          <p:cNvPr id="221202" name="Text Box 18"/>
          <p:cNvSpPr txBox="1">
            <a:spLocks noChangeArrowheads="1"/>
          </p:cNvSpPr>
          <p:nvPr/>
        </p:nvSpPr>
        <p:spPr bwMode="auto">
          <a:xfrm>
            <a:off x="6705600" y="4114800"/>
            <a:ext cx="1657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>
                <a:solidFill>
                  <a:srgbClr val="333399"/>
                </a:solidFill>
              </a:rPr>
              <a:t>-thermal</a:t>
            </a:r>
          </a:p>
          <a:p>
            <a:pPr defTabSz="457200"/>
            <a:r>
              <a:rPr lang="en-US">
                <a:solidFill>
                  <a:srgbClr val="333399"/>
                </a:solidFill>
              </a:rPr>
              <a:t>-compositional</a:t>
            </a:r>
          </a:p>
          <a:p>
            <a:pPr defTabSz="457200"/>
            <a:r>
              <a:rPr lang="en-US">
                <a:solidFill>
                  <a:srgbClr val="333399"/>
                </a:solidFill>
              </a:rPr>
              <a:t>-redox</a:t>
            </a:r>
          </a:p>
        </p:txBody>
      </p:sp>
      <p:sp>
        <p:nvSpPr>
          <p:cNvPr id="221203" name="Text Box 19"/>
          <p:cNvSpPr txBox="1">
            <a:spLocks noChangeArrowheads="1"/>
          </p:cNvSpPr>
          <p:nvPr/>
        </p:nvSpPr>
        <p:spPr bwMode="auto">
          <a:xfrm>
            <a:off x="3108325" y="190500"/>
            <a:ext cx="1704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b="1">
                <a:solidFill>
                  <a:srgbClr val="000000"/>
                </a:solidFill>
                <a:latin typeface="Times New Roman" charset="0"/>
              </a:rPr>
              <a:t>Mars @ 2.5 AU</a:t>
            </a:r>
          </a:p>
        </p:txBody>
      </p:sp>
      <p:sp>
        <p:nvSpPr>
          <p:cNvPr id="221204" name="Text Box 20"/>
          <p:cNvSpPr txBox="1">
            <a:spLocks noChangeArrowheads="1"/>
          </p:cNvSpPr>
          <p:nvPr/>
        </p:nvSpPr>
        <p:spPr bwMode="auto">
          <a:xfrm>
            <a:off x="5891213" y="1666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US" b="1">
                <a:solidFill>
                  <a:srgbClr val="000000"/>
                </a:solidFill>
                <a:latin typeface="Times New Roman" charset="0"/>
              </a:rPr>
              <a:t>Earth @ 1 AU</a:t>
            </a:r>
          </a:p>
        </p:txBody>
      </p:sp>
      <p:sp>
        <p:nvSpPr>
          <p:cNvPr id="221205" name="Line 21"/>
          <p:cNvSpPr>
            <a:spLocks noChangeShapeType="1"/>
          </p:cNvSpPr>
          <p:nvPr/>
        </p:nvSpPr>
        <p:spPr bwMode="auto">
          <a:xfrm>
            <a:off x="3200400" y="533400"/>
            <a:ext cx="1524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06" name="Line 22"/>
          <p:cNvSpPr>
            <a:spLocks noChangeShapeType="1"/>
          </p:cNvSpPr>
          <p:nvPr/>
        </p:nvSpPr>
        <p:spPr bwMode="auto">
          <a:xfrm>
            <a:off x="6019800" y="533400"/>
            <a:ext cx="1371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07" name="Text Box 23"/>
          <p:cNvSpPr txBox="1">
            <a:spLocks noChangeArrowheads="1"/>
          </p:cNvSpPr>
          <p:nvPr/>
        </p:nvSpPr>
        <p:spPr bwMode="auto">
          <a:xfrm>
            <a:off x="196850" y="228600"/>
            <a:ext cx="132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457200"/>
            <a:r>
              <a:rPr lang="en-US" i="1">
                <a:solidFill>
                  <a:srgbClr val="000000"/>
                </a:solidFill>
              </a:rPr>
              <a:t>Olivine-rich</a:t>
            </a:r>
          </a:p>
        </p:txBody>
      </p:sp>
      <p:sp>
        <p:nvSpPr>
          <p:cNvPr id="221208" name="Text Box 24"/>
          <p:cNvSpPr txBox="1">
            <a:spLocks noChangeArrowheads="1"/>
          </p:cNvSpPr>
          <p:nvPr/>
        </p:nvSpPr>
        <p:spPr bwMode="auto">
          <a:xfrm>
            <a:off x="152400" y="4814888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457200"/>
            <a:r>
              <a:rPr lang="en-US" i="1">
                <a:solidFill>
                  <a:srgbClr val="000000"/>
                </a:solidFill>
              </a:rPr>
              <a:t>Pyroxene-rich</a:t>
            </a:r>
          </a:p>
        </p:txBody>
      </p:sp>
      <p:sp>
        <p:nvSpPr>
          <p:cNvPr id="221209" name="Line 25"/>
          <p:cNvSpPr>
            <a:spLocks noChangeShapeType="1"/>
          </p:cNvSpPr>
          <p:nvPr/>
        </p:nvSpPr>
        <p:spPr bwMode="auto">
          <a:xfrm>
            <a:off x="762000" y="609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10" name="Line 26"/>
          <p:cNvSpPr>
            <a:spLocks noChangeShapeType="1"/>
          </p:cNvSpPr>
          <p:nvPr/>
        </p:nvSpPr>
        <p:spPr bwMode="auto">
          <a:xfrm>
            <a:off x="4495800" y="3810000"/>
            <a:ext cx="1066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11" name="Line 27"/>
          <p:cNvSpPr>
            <a:spLocks noChangeShapeType="1"/>
          </p:cNvSpPr>
          <p:nvPr/>
        </p:nvSpPr>
        <p:spPr bwMode="auto">
          <a:xfrm>
            <a:off x="5295900" y="1181100"/>
            <a:ext cx="121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21212" name="Line 28"/>
          <p:cNvSpPr>
            <a:spLocks noChangeShapeType="1"/>
          </p:cNvSpPr>
          <p:nvPr/>
        </p:nvSpPr>
        <p:spPr bwMode="auto">
          <a:xfrm>
            <a:off x="3962400" y="152400"/>
            <a:ext cx="2895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lg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3965" y="2858869"/>
            <a:ext cx="607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5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2400" y="849868"/>
            <a:ext cx="17274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i="1" dirty="0">
                <a:solidFill>
                  <a:srgbClr val="000000"/>
                </a:solidFill>
              </a:rPr>
              <a:t>Closer to sun?</a:t>
            </a:r>
          </a:p>
        </p:txBody>
      </p:sp>
    </p:spTree>
    <p:extLst>
      <p:ext uri="{BB962C8B-B14F-4D97-AF65-F5344CB8AC3E}">
        <p14:creationId xmlns:p14="http://schemas.microsoft.com/office/powerpoint/2010/main" val="321192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xmlns:p14="http://schemas.microsoft.com/office/powerpoint/2010/main" spd="slow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60325"/>
            <a:ext cx="8001000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491038" y="188913"/>
            <a:ext cx="2000250" cy="954087"/>
          </a:xfrm>
          <a:prstGeom prst="rect">
            <a:avLst/>
          </a:prstGeom>
          <a:solidFill>
            <a:schemeClr val="bg1"/>
          </a:solidFill>
          <a:ln w="3175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McD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&amp; Sun</a:t>
            </a:r>
          </a:p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EARTH 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656263" y="1970088"/>
            <a:ext cx="20193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Carbonaceous</a:t>
            </a:r>
          </a:p>
          <a:p>
            <a:pPr algn="ctr">
              <a:defRPr/>
            </a:pPr>
            <a:r>
              <a:rPr lang="en-US" sz="2200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chondrites</a:t>
            </a:r>
          </a:p>
        </p:txBody>
      </p:sp>
      <p:sp>
        <p:nvSpPr>
          <p:cNvPr id="22" name="5-Point Star 21"/>
          <p:cNvSpPr/>
          <p:nvPr/>
        </p:nvSpPr>
        <p:spPr>
          <a:xfrm>
            <a:off x="2986088" y="1046163"/>
            <a:ext cx="471487" cy="471487"/>
          </a:xfrm>
          <a:prstGeom prst="star5">
            <a:avLst/>
          </a:prstGeom>
          <a:solidFill>
            <a:srgbClr val="008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438275" y="1503363"/>
            <a:ext cx="2481263" cy="954087"/>
          </a:xfrm>
          <a:prstGeom prst="rect">
            <a:avLst/>
          </a:prstGeom>
          <a:solidFill>
            <a:schemeClr val="bg1"/>
          </a:solidFill>
          <a:ln w="3175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Javoy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et al ‘10</a:t>
            </a:r>
          </a:p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EARTH 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2751932" y="1345406"/>
            <a:ext cx="284162" cy="26352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538413" y="2363788"/>
            <a:ext cx="241300" cy="801687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2581275" y="4943475"/>
            <a:ext cx="366713" cy="366713"/>
          </a:xfrm>
          <a:prstGeom prst="ellipse">
            <a:avLst/>
          </a:prstGeom>
          <a:solidFill>
            <a:srgbClr val="3CB52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143250" y="3430588"/>
            <a:ext cx="366713" cy="366712"/>
          </a:xfrm>
          <a:prstGeom prst="ellipse">
            <a:avLst/>
          </a:prstGeom>
          <a:solidFill>
            <a:srgbClr val="3CB52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3587750" y="2803525"/>
            <a:ext cx="366713" cy="36671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4205288" y="2922588"/>
            <a:ext cx="14859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rgbClr val="0000FF"/>
                </a:solidFill>
                <a:latin typeface="Arial"/>
                <a:ea typeface="+mn-ea"/>
                <a:cs typeface="Arial"/>
              </a:rPr>
              <a:t>Ordinary </a:t>
            </a:r>
          </a:p>
          <a:p>
            <a:pPr algn="ctr">
              <a:defRPr/>
            </a:pPr>
            <a:r>
              <a:rPr lang="en-US" sz="2200" dirty="0">
                <a:solidFill>
                  <a:srgbClr val="0000FF"/>
                </a:solidFill>
                <a:latin typeface="Arial"/>
                <a:ea typeface="+mn-ea"/>
                <a:cs typeface="Arial"/>
              </a:rPr>
              <a:t>chondrites</a:t>
            </a: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2778125" y="4173538"/>
            <a:ext cx="14859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200" dirty="0" err="1">
                <a:solidFill>
                  <a:srgbClr val="008000"/>
                </a:solidFill>
                <a:latin typeface="Arial"/>
                <a:ea typeface="+mn-ea"/>
                <a:cs typeface="Arial"/>
              </a:rPr>
              <a:t>Enstatite</a:t>
            </a:r>
            <a:r>
              <a:rPr lang="en-US" sz="2200" dirty="0">
                <a:solidFill>
                  <a:srgbClr val="008000"/>
                </a:solidFill>
                <a:latin typeface="Arial"/>
                <a:ea typeface="+mn-ea"/>
                <a:cs typeface="Arial"/>
              </a:rPr>
              <a:t> </a:t>
            </a:r>
          </a:p>
          <a:p>
            <a:pPr algn="ctr">
              <a:defRPr/>
            </a:pPr>
            <a:r>
              <a:rPr lang="en-US" sz="2200" dirty="0">
                <a:solidFill>
                  <a:srgbClr val="008000"/>
                </a:solidFill>
                <a:latin typeface="Arial"/>
                <a:ea typeface="+mn-ea"/>
                <a:cs typeface="Arial"/>
              </a:rPr>
              <a:t>chondrites</a:t>
            </a:r>
          </a:p>
        </p:txBody>
      </p:sp>
      <p:sp>
        <p:nvSpPr>
          <p:cNvPr id="35" name="Oval 34"/>
          <p:cNvSpPr/>
          <p:nvPr/>
        </p:nvSpPr>
        <p:spPr>
          <a:xfrm>
            <a:off x="3897313" y="2555875"/>
            <a:ext cx="366712" cy="36671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3829050" y="2854325"/>
            <a:ext cx="366713" cy="366713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478463" y="1525588"/>
            <a:ext cx="366712" cy="36671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648325" y="1608138"/>
            <a:ext cx="366713" cy="3651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075488" y="1330325"/>
            <a:ext cx="366712" cy="36671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ectangle 41"/>
          <p:cNvSpPr>
            <a:spLocks noChangeAspect="1"/>
          </p:cNvSpPr>
          <p:nvPr/>
        </p:nvSpPr>
        <p:spPr>
          <a:xfrm>
            <a:off x="6103938" y="981075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5-Point Star 40"/>
          <p:cNvSpPr/>
          <p:nvPr/>
        </p:nvSpPr>
        <p:spPr>
          <a:xfrm>
            <a:off x="6162405" y="881102"/>
            <a:ext cx="503198" cy="503198"/>
          </a:xfrm>
          <a:prstGeom prst="star5">
            <a:avLst/>
          </a:prstGeom>
          <a:gradFill flip="none" rotWithShape="1">
            <a:gsLst>
              <a:gs pos="0">
                <a:srgbClr val="FF0000"/>
              </a:gs>
              <a:gs pos="77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5-Point Star 42"/>
          <p:cNvSpPr/>
          <p:nvPr/>
        </p:nvSpPr>
        <p:spPr>
          <a:xfrm>
            <a:off x="2667000" y="2997200"/>
            <a:ext cx="471488" cy="471488"/>
          </a:xfrm>
          <a:prstGeom prst="star5">
            <a:avLst/>
          </a:prstGeom>
          <a:solidFill>
            <a:srgbClr val="008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152400" y="6176963"/>
            <a:ext cx="1981200" cy="584200"/>
          </a:xfrm>
          <a:prstGeom prst="rect">
            <a:avLst/>
          </a:prstGeom>
          <a:solidFill>
            <a:srgbClr val="0000FF">
              <a:alpha val="3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Pyroxene </a:t>
            </a: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76200" y="206375"/>
            <a:ext cx="1438275" cy="584200"/>
          </a:xfrm>
          <a:prstGeom prst="rect">
            <a:avLst/>
          </a:prstGeom>
          <a:solidFill>
            <a:srgbClr val="FF0000">
              <a:alpha val="3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Olivine </a:t>
            </a:r>
          </a:p>
        </p:txBody>
      </p:sp>
      <p:sp>
        <p:nvSpPr>
          <p:cNvPr id="46" name="Line 5"/>
          <p:cNvSpPr>
            <a:spLocks noChangeShapeType="1"/>
          </p:cNvSpPr>
          <p:nvPr/>
        </p:nvSpPr>
        <p:spPr bwMode="auto">
          <a:xfrm>
            <a:off x="622300" y="1143000"/>
            <a:ext cx="0" cy="426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-1672431" y="3032919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Gradient in olivine/pyroxene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89563" y="6267450"/>
            <a:ext cx="9223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(kg/kg)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619919" y="2140744"/>
            <a:ext cx="9223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(kg/kg)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7772400" y="931863"/>
            <a:ext cx="1285875" cy="923925"/>
          </a:xfrm>
          <a:prstGeom prst="rect">
            <a:avLst/>
          </a:prstGeom>
          <a:solidFill>
            <a:schemeClr val="bg1"/>
          </a:solidFill>
          <a:ln w="3175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i="1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Turcotte</a:t>
            </a:r>
            <a:r>
              <a:rPr lang="en-US" sz="1800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&amp; </a:t>
            </a:r>
          </a:p>
          <a:p>
            <a:pPr algn="ctr">
              <a:defRPr/>
            </a:pPr>
            <a:r>
              <a:rPr lang="en-US" sz="1800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Schubert</a:t>
            </a:r>
          </a:p>
          <a:p>
            <a:pPr algn="ctr">
              <a:defRPr/>
            </a:pPr>
            <a:r>
              <a:rPr lang="en-US" sz="1800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EARTH 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580313" y="1943100"/>
            <a:ext cx="1116012" cy="0"/>
          </a:xfrm>
          <a:prstGeom prst="straightConnector1">
            <a:avLst/>
          </a:prstGeom>
          <a:ln w="63500">
            <a:solidFill>
              <a:srgbClr val="FF6600"/>
            </a:solidFill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5-Point Star 50"/>
          <p:cNvSpPr/>
          <p:nvPr/>
        </p:nvSpPr>
        <p:spPr>
          <a:xfrm>
            <a:off x="8637588" y="1622425"/>
            <a:ext cx="503237" cy="503238"/>
          </a:xfrm>
          <a:prstGeom prst="star5">
            <a:avLst/>
          </a:prstGeom>
          <a:solidFill>
            <a:srgbClr val="E46C0A">
              <a:alpha val="71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6137275" y="819150"/>
            <a:ext cx="195263" cy="165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08225" y="3373438"/>
            <a:ext cx="7588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Table 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13038" y="806450"/>
            <a:ext cx="758825" cy="306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Table 6</a:t>
            </a:r>
          </a:p>
        </p:txBody>
      </p:sp>
      <p:sp>
        <p:nvSpPr>
          <p:cNvPr id="53" name="5-Point Star 52"/>
          <p:cNvSpPr/>
          <p:nvPr/>
        </p:nvSpPr>
        <p:spPr>
          <a:xfrm>
            <a:off x="4252913" y="1357313"/>
            <a:ext cx="395287" cy="395287"/>
          </a:xfrm>
          <a:prstGeom prst="star5">
            <a:avLst/>
          </a:prstGeom>
          <a:solidFill>
            <a:srgbClr val="008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3962400" y="1752600"/>
            <a:ext cx="997313" cy="400110"/>
          </a:xfrm>
          <a:prstGeom prst="rect">
            <a:avLst/>
          </a:prstGeom>
          <a:solidFill>
            <a:schemeClr val="bg1"/>
          </a:solidFill>
          <a:ln w="3175" cmpd="sng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J&amp;K’14</a:t>
            </a:r>
            <a:endParaRPr lang="en-US" sz="2000" dirty="0">
              <a:solidFill>
                <a:srgbClr val="000000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4849813" y="1608138"/>
            <a:ext cx="366712" cy="36512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655428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7650" y="252413"/>
            <a:ext cx="8905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Core: the </a:t>
            </a:r>
            <a:r>
              <a: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source 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3600" b="1" dirty="0" err="1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geodynamo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4387" name="Picture 4" descr="earths-core-324x2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402013"/>
            <a:ext cx="546100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8" name="TextBox 5"/>
          <p:cNvSpPr txBox="1">
            <a:spLocks noChangeArrowheads="1"/>
          </p:cNvSpPr>
          <p:nvPr/>
        </p:nvSpPr>
        <p:spPr bwMode="auto">
          <a:xfrm>
            <a:off x="439738" y="1236663"/>
            <a:ext cx="795602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innermost 3500 km of the planet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 smtClean="0"/>
              <a:t> Core-Mantle Boundary (CMB): zone of exchange</a:t>
            </a:r>
            <a:endParaRPr lang="en-US" altLang="en-US" sz="2400" dirty="0"/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Outer surface: the flat underside of the CMB</a:t>
            </a:r>
            <a:endParaRPr lang="en-US" altLang="en-US" sz="2400" dirty="0"/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Core (CMB) surface </a:t>
            </a:r>
            <a:r>
              <a:rPr lang="en-US" altLang="en-US" sz="2400" dirty="0"/>
              <a:t>potential </a:t>
            </a:r>
            <a:r>
              <a:rPr lang="en-US" altLang="en-US" sz="2400" dirty="0" smtClean="0"/>
              <a:t>temperature: 3800-4200 K</a:t>
            </a:r>
            <a:endParaRPr lang="en-US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3378200"/>
            <a:ext cx="369649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“Core” uncertainties</a:t>
            </a:r>
            <a:endParaRPr lang="en-US" sz="2800" dirty="0" smtClean="0"/>
          </a:p>
        </p:txBody>
      </p:sp>
      <p:sp>
        <p:nvSpPr>
          <p:cNvPr id="144390" name="TextBox 8"/>
          <p:cNvSpPr txBox="1">
            <a:spLocks noChangeArrowheads="1"/>
          </p:cNvSpPr>
          <p:nvPr/>
        </p:nvSpPr>
        <p:spPr bwMode="auto">
          <a:xfrm>
            <a:off x="5343525" y="3937000"/>
            <a:ext cx="3838575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 eaLnBrk="0" hangingPunct="0">
              <a:spcBef>
                <a:spcPct val="20000"/>
              </a:spcBef>
              <a:buChar char="•"/>
              <a:tabLst>
                <a:tab pos="169863" algn="l"/>
              </a:tabLst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69863" algn="l"/>
              </a:tabLs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6986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000" dirty="0" smtClean="0">
                <a:solidFill>
                  <a:srgbClr val="0000FF"/>
                </a:solidFill>
              </a:rPr>
              <a:t>Temperature</a:t>
            </a:r>
            <a:r>
              <a:rPr lang="en-US" altLang="en-US" sz="2000" dirty="0" smtClean="0"/>
              <a:t>: CMB, OC-IC</a:t>
            </a:r>
            <a:endParaRPr lang="en-US" altLang="en-US" sz="2000" dirty="0"/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en-US" sz="2000" dirty="0">
                <a:solidFill>
                  <a:srgbClr val="0000FF"/>
                </a:solidFill>
              </a:rPr>
              <a:t>Light </a:t>
            </a:r>
            <a:r>
              <a:rPr lang="en-US" altLang="en-US" sz="2000" dirty="0" smtClean="0">
                <a:solidFill>
                  <a:srgbClr val="0000FF"/>
                </a:solidFill>
              </a:rPr>
              <a:t>element(s)</a:t>
            </a:r>
            <a:r>
              <a:rPr lang="en-US" altLang="en-US" sz="2000" dirty="0" smtClean="0"/>
              <a:t>: </a:t>
            </a:r>
            <a:r>
              <a:rPr lang="en-US" altLang="en-US" sz="2000" dirty="0"/>
              <a:t>X</a:t>
            </a:r>
            <a:r>
              <a:rPr lang="en-US" altLang="en-US" sz="2000" baseline="-25000" dirty="0"/>
              <a:t>i</a:t>
            </a:r>
            <a:r>
              <a:rPr lang="en-US" altLang="en-US" sz="2000" dirty="0"/>
              <a:t> and </a:t>
            </a:r>
            <a:r>
              <a:rPr lang="en-US" altLang="en-US" sz="2000" dirty="0" err="1"/>
              <a:t>wt</a:t>
            </a:r>
            <a:r>
              <a:rPr lang="en-US" altLang="en-US" sz="2000" dirty="0"/>
              <a:t>%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000" dirty="0"/>
              <a:t>Presence of </a:t>
            </a:r>
            <a:r>
              <a:rPr lang="en-US" altLang="en-US" sz="2000" dirty="0" smtClean="0">
                <a:solidFill>
                  <a:srgbClr val="0000FF"/>
                </a:solidFill>
              </a:rPr>
              <a:t>radioactivity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000" dirty="0" smtClean="0">
                <a:solidFill>
                  <a:srgbClr val="0000FF"/>
                </a:solidFill>
              </a:rPr>
              <a:t>Age</a:t>
            </a:r>
            <a:r>
              <a:rPr lang="en-US" altLang="en-US" sz="2000" dirty="0" smtClean="0"/>
              <a:t> of inner core</a:t>
            </a:r>
            <a:endParaRPr lang="en-US" altLang="en-US" sz="2000" dirty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000" dirty="0" smtClean="0">
                <a:solidFill>
                  <a:srgbClr val="0000FF"/>
                </a:solidFill>
              </a:rPr>
              <a:t>Mode and rate </a:t>
            </a:r>
            <a:r>
              <a:rPr lang="en-US" altLang="en-US" sz="2000" dirty="0" smtClean="0"/>
              <a:t>of IC growth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000" dirty="0" smtClean="0">
                <a:solidFill>
                  <a:srgbClr val="0000FF"/>
                </a:solidFill>
              </a:rPr>
              <a:t>Outermost</a:t>
            </a:r>
            <a:r>
              <a:rPr lang="en-US" altLang="en-US" sz="2000" dirty="0" smtClean="0"/>
              <a:t> outer core ?? </a:t>
            </a:r>
          </a:p>
        </p:txBody>
      </p:sp>
    </p:spTree>
    <p:extLst>
      <p:ext uri="{BB962C8B-B14F-4D97-AF65-F5344CB8AC3E}">
        <p14:creationId xmlns:p14="http://schemas.microsoft.com/office/powerpoint/2010/main" val="264382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6"/>
          <p:cNvSpPr txBox="1">
            <a:spLocks noChangeArrowheads="1"/>
          </p:cNvSpPr>
          <p:nvPr/>
        </p:nvSpPr>
        <p:spPr bwMode="auto">
          <a:xfrm>
            <a:off x="304800" y="228600"/>
            <a:ext cx="8677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4000" b="1"/>
              <a:t>Constraining the core composition</a:t>
            </a:r>
          </a:p>
        </p:txBody>
      </p:sp>
      <p:pic>
        <p:nvPicPr>
          <p:cNvPr id="45059" name="Picture 7" descr="siderophile-chond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0"/>
            <a:ext cx="88757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8"/>
          <p:cNvSpPr txBox="1">
            <a:spLocks noChangeArrowheads="1"/>
          </p:cNvSpPr>
          <p:nvPr/>
        </p:nvSpPr>
        <p:spPr bwMode="auto">
          <a:xfrm>
            <a:off x="407988" y="5791200"/>
            <a:ext cx="83502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200" i="1"/>
              <a:t>Given a bulk earth composition with Al = 1.6 wt% and Fe/Al = 20, </a:t>
            </a:r>
          </a:p>
          <a:p>
            <a:pPr algn="ctr" eaLnBrk="1" hangingPunct="1"/>
            <a:r>
              <a:rPr lang="en-US" altLang="en-US" sz="2200" i="1"/>
              <a:t>then core composition is calculated based on chondritic ratios.</a:t>
            </a:r>
          </a:p>
        </p:txBody>
      </p:sp>
      <p:sp>
        <p:nvSpPr>
          <p:cNvPr id="45061" name="TextBox 9"/>
          <p:cNvSpPr txBox="1">
            <a:spLocks noChangeArrowheads="1"/>
          </p:cNvSpPr>
          <p:nvPr/>
        </p:nvSpPr>
        <p:spPr bwMode="auto">
          <a:xfrm>
            <a:off x="-60325" y="3581400"/>
            <a:ext cx="1787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0000FF"/>
                </a:solidFill>
              </a:rPr>
              <a:t>Carbonacoues </a:t>
            </a:r>
          </a:p>
          <a:p>
            <a:pPr algn="ctr" eaLnBrk="1" hangingPunct="1"/>
            <a:r>
              <a:rPr lang="en-US" altLang="en-US" sz="1800" b="1">
                <a:solidFill>
                  <a:srgbClr val="0000FF"/>
                </a:solidFill>
              </a:rPr>
              <a:t>chondrites </a:t>
            </a:r>
          </a:p>
          <a:p>
            <a:pPr algn="ctr" eaLnBrk="1" hangingPunct="1"/>
            <a:r>
              <a:rPr lang="en-US" altLang="en-US" sz="1800" b="1">
                <a:solidFill>
                  <a:srgbClr val="0000FF"/>
                </a:solidFill>
              </a:rPr>
              <a:t>(oxidized)</a:t>
            </a:r>
          </a:p>
        </p:txBody>
      </p:sp>
      <p:sp>
        <p:nvSpPr>
          <p:cNvPr id="45062" name="TextBox 10"/>
          <p:cNvSpPr txBox="1">
            <a:spLocks noChangeArrowheads="1"/>
          </p:cNvSpPr>
          <p:nvPr/>
        </p:nvSpPr>
        <p:spPr bwMode="auto">
          <a:xfrm>
            <a:off x="-52388" y="1981200"/>
            <a:ext cx="1711326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008000"/>
                </a:solidFill>
              </a:rPr>
              <a:t>Ordinary Ch.</a:t>
            </a:r>
          </a:p>
          <a:p>
            <a:pPr algn="ctr" eaLnBrk="1" hangingPunct="1"/>
            <a:r>
              <a:rPr lang="en-US" altLang="en-US" sz="1800" b="1">
                <a:solidFill>
                  <a:srgbClr val="008000"/>
                </a:solidFill>
              </a:rPr>
              <a:t>(intermediate)</a:t>
            </a:r>
          </a:p>
        </p:txBody>
      </p:sp>
      <p:sp>
        <p:nvSpPr>
          <p:cNvPr id="45063" name="TextBox 11"/>
          <p:cNvSpPr txBox="1">
            <a:spLocks noChangeArrowheads="1"/>
          </p:cNvSpPr>
          <p:nvPr/>
        </p:nvSpPr>
        <p:spPr bwMode="auto">
          <a:xfrm>
            <a:off x="4763" y="1143000"/>
            <a:ext cx="15954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FF0000"/>
                </a:solidFill>
              </a:rPr>
              <a:t>Enstatite Ch.</a:t>
            </a:r>
          </a:p>
          <a:p>
            <a:pPr algn="ctr" eaLnBrk="1" hangingPunct="1"/>
            <a:r>
              <a:rPr lang="en-US" altLang="en-US" sz="1800" b="1">
                <a:solidFill>
                  <a:srgbClr val="FF0000"/>
                </a:solidFill>
              </a:rPr>
              <a:t>(reduced)</a:t>
            </a:r>
          </a:p>
        </p:txBody>
      </p:sp>
    </p:spTree>
    <p:extLst>
      <p:ext uri="{BB962C8B-B14F-4D97-AF65-F5344CB8AC3E}">
        <p14:creationId xmlns:p14="http://schemas.microsoft.com/office/powerpoint/2010/main" val="6646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"/>
            <a:ext cx="8534400" cy="6477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4000" dirty="0" smtClean="0">
                <a:solidFill>
                  <a:srgbClr val="0000FF"/>
                </a:solidFill>
              </a:rPr>
              <a:t>Big Unknowns</a:t>
            </a:r>
            <a:r>
              <a:rPr lang="en-US" sz="4000" dirty="0" smtClean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200" dirty="0" smtClean="0"/>
              <a:t>Composition of </a:t>
            </a:r>
            <a:r>
              <a:rPr lang="en-US" sz="3200" dirty="0" smtClean="0">
                <a:solidFill>
                  <a:srgbClr val="0000FF"/>
                </a:solidFill>
              </a:rPr>
              <a:t>silicate Earth </a:t>
            </a:r>
            <a:r>
              <a:rPr lang="en-US" sz="3200" dirty="0" smtClean="0"/>
              <a:t>(Mg, Si, Fe, O)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800" dirty="0" smtClean="0"/>
              <a:t>Amount of recycled basalt in the mantle</a:t>
            </a:r>
          </a:p>
          <a:p>
            <a:pPr lvl="3">
              <a:lnSpc>
                <a:spcPct val="90000"/>
              </a:lnSpc>
              <a:defRPr/>
            </a:pPr>
            <a:r>
              <a:rPr lang="en-US" sz="2400" dirty="0" smtClean="0"/>
              <a:t>In the Transition Zone?</a:t>
            </a:r>
          </a:p>
          <a:p>
            <a:pPr lvl="3">
              <a:lnSpc>
                <a:spcPct val="90000"/>
              </a:lnSpc>
              <a:defRPr/>
            </a:pPr>
            <a:r>
              <a:rPr lang="en-US" sz="2400" dirty="0" smtClean="0"/>
              <a:t>In the deep mantle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200" dirty="0" smtClean="0"/>
              <a:t>Mineralogy of the </a:t>
            </a:r>
            <a:r>
              <a:rPr lang="en-US" sz="3200" dirty="0" smtClean="0">
                <a:solidFill>
                  <a:srgbClr val="0000FF"/>
                </a:solidFill>
              </a:rPr>
              <a:t>Lower </a:t>
            </a:r>
            <a:r>
              <a:rPr lang="en-US" sz="3200" dirty="0" smtClean="0">
                <a:solidFill>
                  <a:srgbClr val="0000FF"/>
                </a:solidFill>
              </a:rPr>
              <a:t>mantle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200" dirty="0" smtClean="0"/>
              <a:t>Composition of </a:t>
            </a:r>
            <a:r>
              <a:rPr lang="en-US" sz="3200" dirty="0"/>
              <a:t>the </a:t>
            </a:r>
            <a:r>
              <a:rPr lang="en-US" sz="3200" dirty="0" smtClean="0"/>
              <a:t>light element in the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outer core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Inner core</a:t>
            </a:r>
            <a:endParaRPr lang="en-US" sz="32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endParaRPr lang="en-US" sz="1200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FF"/>
                </a:solidFill>
              </a:rPr>
              <a:t>The Building Blocks of the Earth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err="1" smtClean="0"/>
              <a:t>Chondrites</a:t>
            </a:r>
            <a:r>
              <a:rPr lang="en-US" dirty="0" smtClean="0"/>
              <a:t>, yes, but which?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228600"/>
            <a:ext cx="7302500" cy="636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36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7" name="Group 25"/>
          <p:cNvGrpSpPr>
            <a:grpSpLocks/>
          </p:cNvGrpSpPr>
          <p:nvPr/>
        </p:nvGrpSpPr>
        <p:grpSpPr bwMode="auto">
          <a:xfrm>
            <a:off x="1066800" y="4800600"/>
            <a:ext cx="609600" cy="1447800"/>
            <a:chOff x="192" y="2880"/>
            <a:chExt cx="384" cy="912"/>
          </a:xfrm>
        </p:grpSpPr>
        <p:sp>
          <p:nvSpPr>
            <p:cNvPr id="47120" name="Rectangle 22"/>
            <p:cNvSpPr>
              <a:spLocks noChangeArrowheads="1"/>
            </p:cNvSpPr>
            <p:nvPr/>
          </p:nvSpPr>
          <p:spPr bwMode="auto">
            <a:xfrm>
              <a:off x="192" y="2928"/>
              <a:ext cx="288" cy="76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47121" name="Rectangle 24"/>
            <p:cNvSpPr>
              <a:spLocks noChangeArrowheads="1"/>
            </p:cNvSpPr>
            <p:nvPr/>
          </p:nvSpPr>
          <p:spPr bwMode="auto">
            <a:xfrm>
              <a:off x="288" y="2880"/>
              <a:ext cx="288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47108" name="Text Box 8"/>
          <p:cNvSpPr txBox="1">
            <a:spLocks noChangeArrowheads="1"/>
          </p:cNvSpPr>
          <p:nvPr/>
        </p:nvSpPr>
        <p:spPr bwMode="auto">
          <a:xfrm>
            <a:off x="3662363" y="1393825"/>
            <a:ext cx="15954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3200" b="1">
                <a:latin typeface="Times New Roman" pitchFamily="18" charset="0"/>
              </a:rPr>
              <a:t>Model 1</a:t>
            </a:r>
          </a:p>
        </p:txBody>
      </p:sp>
      <p:sp>
        <p:nvSpPr>
          <p:cNvPr id="47109" name="Text Box 9"/>
          <p:cNvSpPr txBox="1">
            <a:spLocks noChangeArrowheads="1"/>
          </p:cNvSpPr>
          <p:nvPr/>
        </p:nvSpPr>
        <p:spPr bwMode="auto">
          <a:xfrm>
            <a:off x="5719763" y="1393825"/>
            <a:ext cx="15954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3200" b="1">
                <a:latin typeface="Times New Roman" pitchFamily="18" charset="0"/>
              </a:rPr>
              <a:t>Model 2</a:t>
            </a:r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143000" y="1905000"/>
          <a:ext cx="6638925" cy="483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Bitmap Image" r:id="rId3" imgW="5114286" imgH="3723810" progId="Paint.Picture">
                  <p:embed/>
                </p:oleObj>
              </mc:Choice>
              <mc:Fallback>
                <p:oleObj name="Bitmap Image" r:id="rId3" imgW="5114286" imgH="37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905000"/>
                        <a:ext cx="6638925" cy="4833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Line 12"/>
          <p:cNvSpPr>
            <a:spLocks noChangeShapeType="1"/>
          </p:cNvSpPr>
          <p:nvPr/>
        </p:nvSpPr>
        <p:spPr bwMode="auto">
          <a:xfrm>
            <a:off x="5562600" y="2286000"/>
            <a:ext cx="0" cy="39624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Text Box 13"/>
          <p:cNvSpPr txBox="1">
            <a:spLocks noChangeArrowheads="1"/>
          </p:cNvSpPr>
          <p:nvPr/>
        </p:nvSpPr>
        <p:spPr bwMode="auto">
          <a:xfrm>
            <a:off x="1371600" y="304800"/>
            <a:ext cx="66405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4400" b="1">
                <a:latin typeface="Times New Roman" pitchFamily="18" charset="0"/>
              </a:rPr>
              <a:t>Core compositional models</a:t>
            </a:r>
          </a:p>
        </p:txBody>
      </p:sp>
      <p:sp>
        <p:nvSpPr>
          <p:cNvPr id="47112" name="Rectangle 16"/>
          <p:cNvSpPr>
            <a:spLocks noChangeArrowheads="1"/>
          </p:cNvSpPr>
          <p:nvPr/>
        </p:nvSpPr>
        <p:spPr bwMode="auto">
          <a:xfrm>
            <a:off x="4495800" y="3581400"/>
            <a:ext cx="5334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7113" name="Rectangle 18"/>
          <p:cNvSpPr>
            <a:spLocks noChangeArrowheads="1"/>
          </p:cNvSpPr>
          <p:nvPr/>
        </p:nvSpPr>
        <p:spPr bwMode="auto">
          <a:xfrm>
            <a:off x="6781800" y="3581400"/>
            <a:ext cx="5334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7114" name="Rectangle 19"/>
          <p:cNvSpPr>
            <a:spLocks noChangeArrowheads="1"/>
          </p:cNvSpPr>
          <p:nvPr/>
        </p:nvSpPr>
        <p:spPr bwMode="auto">
          <a:xfrm>
            <a:off x="1219200" y="3581400"/>
            <a:ext cx="5334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7115" name="Rectangle 20"/>
          <p:cNvSpPr>
            <a:spLocks noChangeArrowheads="1"/>
          </p:cNvSpPr>
          <p:nvPr/>
        </p:nvSpPr>
        <p:spPr bwMode="auto">
          <a:xfrm>
            <a:off x="3810000" y="2133600"/>
            <a:ext cx="1295400" cy="30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7116" name="Rectangle 21"/>
          <p:cNvSpPr>
            <a:spLocks noChangeArrowheads="1"/>
          </p:cNvSpPr>
          <p:nvPr/>
        </p:nvSpPr>
        <p:spPr bwMode="auto">
          <a:xfrm>
            <a:off x="6096000" y="2133600"/>
            <a:ext cx="1295400" cy="30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47117" name="Text Box 26"/>
          <p:cNvSpPr txBox="1">
            <a:spLocks noChangeArrowheads="1"/>
          </p:cNvSpPr>
          <p:nvPr/>
        </p:nvSpPr>
        <p:spPr bwMode="auto">
          <a:xfrm>
            <a:off x="228600" y="5257800"/>
            <a:ext cx="819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i="1"/>
              <a:t>others</a:t>
            </a:r>
          </a:p>
        </p:txBody>
      </p:sp>
      <p:sp>
        <p:nvSpPr>
          <p:cNvPr id="47118" name="Line 27"/>
          <p:cNvSpPr>
            <a:spLocks noChangeShapeType="1"/>
          </p:cNvSpPr>
          <p:nvPr/>
        </p:nvSpPr>
        <p:spPr bwMode="auto">
          <a:xfrm>
            <a:off x="304800" y="4648200"/>
            <a:ext cx="838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9" name="Rectangle 28"/>
          <p:cNvSpPr>
            <a:spLocks noChangeArrowheads="1"/>
          </p:cNvSpPr>
          <p:nvPr/>
        </p:nvSpPr>
        <p:spPr bwMode="auto">
          <a:xfrm>
            <a:off x="1143000" y="4495800"/>
            <a:ext cx="6629400" cy="3048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88941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7650" y="252413"/>
            <a:ext cx="6675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The Mantle: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source </a:t>
            </a:r>
            <a:r>
              <a:rPr lang="en-US" sz="3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of </a:t>
            </a:r>
            <a:r>
              <a:rPr lang="en-US" sz="36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basalts 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4387" name="Picture 4" descr="earths-core-324x2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402013"/>
            <a:ext cx="546100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8" name="TextBox 5"/>
          <p:cNvSpPr txBox="1">
            <a:spLocks noChangeArrowheads="1"/>
          </p:cNvSpPr>
          <p:nvPr/>
        </p:nvSpPr>
        <p:spPr bwMode="auto">
          <a:xfrm>
            <a:off x="439738" y="1236663"/>
            <a:ext cx="82766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2900 km </a:t>
            </a:r>
            <a:r>
              <a:rPr lang="en-US" altLang="en-US" sz="2400" dirty="0" smtClean="0"/>
              <a:t>thick</a:t>
            </a:r>
            <a:endParaRPr lang="en-US" altLang="en-US" sz="2400" dirty="0"/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Surfaced by ~35km Continental or  ~8km Oceanic Crust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Surface potential temperature ~1550 K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400" dirty="0"/>
              <a:t> Core-Mantle Boundary </a:t>
            </a:r>
            <a:r>
              <a:rPr lang="en-US" altLang="en-US" sz="2400" dirty="0" smtClean="0"/>
              <a:t>(M-side) </a:t>
            </a:r>
            <a:r>
              <a:rPr lang="en-US" altLang="en-US" sz="2400" dirty="0"/>
              <a:t>temperature </a:t>
            </a:r>
            <a:r>
              <a:rPr lang="en-US" altLang="en-US" sz="2400" dirty="0" smtClean="0"/>
              <a:t>3000-3500 </a:t>
            </a:r>
            <a:r>
              <a:rPr lang="en-US" altLang="en-US" sz="2400" dirty="0"/>
              <a:t>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30838" y="3378200"/>
            <a:ext cx="293802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Depleted Mantle</a:t>
            </a:r>
            <a:endParaRPr lang="en-US" sz="2800" dirty="0" smtClean="0"/>
          </a:p>
        </p:txBody>
      </p:sp>
      <p:sp>
        <p:nvSpPr>
          <p:cNvPr id="144390" name="TextBox 8"/>
          <p:cNvSpPr txBox="1">
            <a:spLocks noChangeArrowheads="1"/>
          </p:cNvSpPr>
          <p:nvPr/>
        </p:nvSpPr>
        <p:spPr bwMode="auto">
          <a:xfrm>
            <a:off x="5343525" y="3937000"/>
            <a:ext cx="3838575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 eaLnBrk="0" hangingPunct="0">
              <a:spcBef>
                <a:spcPct val="20000"/>
              </a:spcBef>
              <a:buChar char="•"/>
              <a:tabLst>
                <a:tab pos="169863" algn="l"/>
              </a:tabLst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69863" algn="l"/>
              </a:tabLs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69863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9863" algn="l"/>
              </a:tabLs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400"/>
              <a:t>-	Depth/Volume ?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400"/>
              <a:t>-	Top of mantle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400"/>
              <a:t>- Residua from production of Continental Crust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2400"/>
              <a:t>- Recorder of convection efficiency</a:t>
            </a:r>
          </a:p>
        </p:txBody>
      </p:sp>
    </p:spTree>
    <p:extLst>
      <p:ext uri="{BB962C8B-B14F-4D97-AF65-F5344CB8AC3E}">
        <p14:creationId xmlns:p14="http://schemas.microsoft.com/office/powerpoint/2010/main" val="18023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ntle_composition_t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6" y="-419865"/>
            <a:ext cx="7044464" cy="72778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1" y="152400"/>
            <a:ext cx="2514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Mineral proportions in the Earth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1676400"/>
            <a:ext cx="91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UM</a:t>
            </a: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TZ</a:t>
            </a: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FF0000"/>
                </a:solidFill>
              </a:rPr>
              <a:t>LM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495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76200" y="1143000"/>
            <a:ext cx="9302851" cy="5024438"/>
            <a:chOff x="-76200" y="1066800"/>
            <a:chExt cx="9302851" cy="502443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200" y="1066800"/>
              <a:ext cx="9302851" cy="5024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3352800" y="1066800"/>
              <a:ext cx="3048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3314700" y="3505200"/>
              <a:ext cx="3048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0741" y="234434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+mj-lt"/>
                <a:cs typeface="Times New Roman" panose="02020603050405020304" pitchFamily="18" charset="0"/>
              </a:rPr>
              <a:t>Hawaiian plume: </a:t>
            </a:r>
            <a:endParaRPr lang="en-US" sz="36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80545"/>
            <a:ext cx="40789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extending from CMB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rooted in </a:t>
            </a:r>
            <a:r>
              <a:rPr lang="en-US" sz="2800" dirty="0" smtClean="0"/>
              <a:t>large ULVZ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004" y="6096000"/>
            <a:ext cx="918219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>
                <a:solidFill>
                  <a:srgbClr val="FF0000"/>
                </a:solidFill>
              </a:rPr>
              <a:t>1</a:t>
            </a:r>
            <a:r>
              <a:rPr lang="en-US" sz="2200" i="1" baseline="30000" dirty="0">
                <a:solidFill>
                  <a:srgbClr val="FF0000"/>
                </a:solidFill>
              </a:rPr>
              <a:t>st</a:t>
            </a:r>
            <a:r>
              <a:rPr lang="en-US" sz="2200" i="1" dirty="0">
                <a:solidFill>
                  <a:srgbClr val="FF0000"/>
                </a:solidFill>
              </a:rPr>
              <a:t> time: continuous connection between ULVZ's and mantle </a:t>
            </a:r>
            <a:r>
              <a:rPr lang="en-US" sz="2200" i="1" dirty="0" smtClean="0">
                <a:solidFill>
                  <a:srgbClr val="FF0000"/>
                </a:solidFill>
              </a:rPr>
              <a:t>plumes</a:t>
            </a:r>
            <a:endParaRPr lang="en-US" sz="1600" i="1" dirty="0" smtClean="0"/>
          </a:p>
          <a:p>
            <a:pPr algn="r"/>
            <a:r>
              <a:rPr lang="en-US" sz="1600" i="1" dirty="0"/>
              <a:t>	</a:t>
            </a:r>
            <a:r>
              <a:rPr lang="en-US" sz="1600" i="1" dirty="0" smtClean="0"/>
              <a:t>					French </a:t>
            </a:r>
            <a:r>
              <a:rPr lang="en-US" sz="1600" i="1" dirty="0"/>
              <a:t>&amp; </a:t>
            </a:r>
            <a:r>
              <a:rPr lang="en-US" sz="1600" i="1" dirty="0" err="1"/>
              <a:t>Romanowicz</a:t>
            </a:r>
            <a:r>
              <a:rPr lang="en-US" sz="1600" i="1" dirty="0"/>
              <a:t> (Nature, 2015</a:t>
            </a:r>
            <a:r>
              <a:rPr lang="en-US" sz="1600" i="1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341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733800"/>
            <a:ext cx="4742312" cy="312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5400"/>
            <a:ext cx="4495800" cy="33628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60600"/>
            <a:ext cx="3886200" cy="414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76200"/>
            <a:ext cx="4176895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Arial"/>
                <a:cs typeface="Arial"/>
              </a:rPr>
              <a:t>Oceanic Plate stagnation</a:t>
            </a:r>
            <a:endParaRPr lang="en-US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/>
                <a:cs typeface="Arial"/>
              </a:rPr>
              <a:t>- 660 km depth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/>
                <a:cs typeface="Arial"/>
              </a:rPr>
              <a:t>- 1000 km depth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2822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Fukao</a:t>
            </a:r>
            <a:r>
              <a:rPr lang="en-US" i="1" dirty="0" smtClean="0"/>
              <a:t> &amp; Obayashi (JGR ‘13)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1447800"/>
            <a:ext cx="3063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Understanding the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mantle viscosity structure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0171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75" y="2240257"/>
            <a:ext cx="6294585" cy="370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6659" name="Rectangle 3"/>
          <p:cNvSpPr>
            <a:spLocks noChangeArrowheads="1"/>
          </p:cNvSpPr>
          <p:nvPr/>
        </p:nvSpPr>
        <p:spPr bwMode="auto">
          <a:xfrm>
            <a:off x="583695" y="381000"/>
            <a:ext cx="395358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Plate Tectonics,</a:t>
            </a: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Convection,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Geodynamo</a:t>
            </a:r>
            <a:endParaRPr lang="en-US" sz="4000" dirty="0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02818" y="5604616"/>
            <a:ext cx="5829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FF0000"/>
                </a:solidFill>
              </a:rPr>
              <a:t>Radioactive decay driving </a:t>
            </a:r>
            <a:r>
              <a:rPr lang="en-US" sz="3600" dirty="0">
                <a:solidFill>
                  <a:srgbClr val="FF0000"/>
                </a:solidFill>
              </a:rPr>
              <a:t>the Earth’s engine!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4316" y="98425"/>
            <a:ext cx="28956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8987" y="3378735"/>
            <a:ext cx="2265331" cy="226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6683932" y="6074707"/>
            <a:ext cx="21780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0000FF"/>
                </a:solidFill>
              </a:rPr>
              <a:t>K, </a:t>
            </a:r>
            <a:r>
              <a:rPr lang="en-US" sz="3200" i="1" dirty="0" err="1" smtClean="0">
                <a:solidFill>
                  <a:srgbClr val="0000FF"/>
                </a:solidFill>
              </a:rPr>
              <a:t>Th</a:t>
            </a:r>
            <a:r>
              <a:rPr lang="en-US" sz="3200" i="1" dirty="0" smtClean="0">
                <a:solidFill>
                  <a:srgbClr val="0000FF"/>
                </a:solidFill>
              </a:rPr>
              <a:t> &amp; U!</a:t>
            </a:r>
            <a:endParaRPr 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3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381000" y="6400800"/>
            <a:ext cx="403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i="1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after Jaupart et al 2008 Treatise of Geophysics</a:t>
            </a:r>
            <a:r>
              <a:rPr lang="en-US" sz="2400" i="1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 </a:t>
            </a:r>
          </a:p>
        </p:txBody>
      </p:sp>
      <p:pic>
        <p:nvPicPr>
          <p:cNvPr id="36867" name="Picture 8" descr="Untitl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0863"/>
            <a:ext cx="826135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9"/>
          <p:cNvSpPr txBox="1">
            <a:spLocks noChangeArrowheads="1"/>
          </p:cNvSpPr>
          <p:nvPr/>
        </p:nvSpPr>
        <p:spPr bwMode="auto">
          <a:xfrm>
            <a:off x="3598863" y="1473200"/>
            <a:ext cx="21685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Mantle cooling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(18 TW)</a:t>
            </a:r>
          </a:p>
        </p:txBody>
      </p:sp>
      <p:sp>
        <p:nvSpPr>
          <p:cNvPr id="36869" name="TextBox 10"/>
          <p:cNvSpPr txBox="1">
            <a:spLocks noChangeArrowheads="1"/>
          </p:cNvSpPr>
          <p:nvPr/>
        </p:nvSpPr>
        <p:spPr bwMode="auto">
          <a:xfrm>
            <a:off x="666745" y="2324984"/>
            <a:ext cx="16303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Crust R*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(7 ± 1 TW)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(Huang et al ‘13</a:t>
            </a:r>
            <a:r>
              <a:rPr lang="en-US" sz="12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)</a:t>
            </a:r>
          </a:p>
        </p:txBody>
      </p:sp>
      <p:sp>
        <p:nvSpPr>
          <p:cNvPr id="36870" name="TextBox 11"/>
          <p:cNvSpPr txBox="1">
            <a:spLocks noChangeArrowheads="1"/>
          </p:cNvSpPr>
          <p:nvPr/>
        </p:nvSpPr>
        <p:spPr bwMode="auto">
          <a:xfrm>
            <a:off x="2275022" y="3995738"/>
            <a:ext cx="18015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Mantle R*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(13 ± 4 TW)</a:t>
            </a:r>
          </a:p>
        </p:txBody>
      </p:sp>
      <p:sp>
        <p:nvSpPr>
          <p:cNvPr id="36871" name="TextBox 12"/>
          <p:cNvSpPr txBox="1">
            <a:spLocks noChangeArrowheads="1"/>
          </p:cNvSpPr>
          <p:nvPr/>
        </p:nvSpPr>
        <p:spPr bwMode="auto">
          <a:xfrm>
            <a:off x="5760030" y="3322286"/>
            <a:ext cx="1299003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Core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(~9 TW)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-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(4-15 TW)</a:t>
            </a:r>
            <a:endParaRPr lang="en-US" sz="1600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6872" name="TextBox 13"/>
          <p:cNvSpPr txBox="1">
            <a:spLocks noChangeArrowheads="1"/>
          </p:cNvSpPr>
          <p:nvPr/>
        </p:nvSpPr>
        <p:spPr bwMode="auto">
          <a:xfrm>
            <a:off x="226309" y="161396"/>
            <a:ext cx="869981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4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Earth’s surface heat flow 46 ± 3 (47 ± 1) TW</a:t>
            </a:r>
          </a:p>
        </p:txBody>
      </p:sp>
      <p:sp>
        <p:nvSpPr>
          <p:cNvPr id="36873" name="TextBox 14"/>
          <p:cNvSpPr txBox="1">
            <a:spLocks noChangeArrowheads="1"/>
          </p:cNvSpPr>
          <p:nvPr/>
        </p:nvSpPr>
        <p:spPr bwMode="auto">
          <a:xfrm>
            <a:off x="5494338" y="5757863"/>
            <a:ext cx="307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(0.4 TW) Tidal dissipation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Chemical differentiation</a:t>
            </a:r>
          </a:p>
        </p:txBody>
      </p:sp>
      <p:sp>
        <p:nvSpPr>
          <p:cNvPr id="36874" name="TextBox 15"/>
          <p:cNvSpPr txBox="1">
            <a:spLocks noChangeArrowheads="1"/>
          </p:cNvSpPr>
          <p:nvPr/>
        </p:nvSpPr>
        <p:spPr bwMode="auto">
          <a:xfrm>
            <a:off x="256822" y="5704065"/>
            <a:ext cx="229486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*R radiogenic heat</a:t>
            </a:r>
            <a:endParaRPr lang="en-US" sz="1200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  (after McDonough &amp; Sun ’95)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4882932"/>
            <a:ext cx="1015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total R*</a:t>
            </a:r>
          </a:p>
          <a:p>
            <a:r>
              <a:rPr lang="en-US" i="1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20 ± 4</a:t>
            </a:r>
          </a:p>
        </p:txBody>
      </p:sp>
    </p:spTree>
    <p:extLst>
      <p:ext uri="{BB962C8B-B14F-4D97-AF65-F5344CB8AC3E}">
        <p14:creationId xmlns:p14="http://schemas.microsoft.com/office/powerpoint/2010/main" val="339533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rust_BSE_model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039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228600"/>
            <a:ext cx="3084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Internal Heat?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81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obe_geonu_flux_yuhuan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557" y="1532741"/>
            <a:ext cx="5993732" cy="49807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714" y="277127"/>
            <a:ext cx="7807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Predicted Global geoneutrino flux based on our new Reference Model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7969" y="6461757"/>
            <a:ext cx="5108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 </a:t>
            </a:r>
            <a:r>
              <a:rPr lang="en-US" sz="1400" i="1" dirty="0" smtClean="0">
                <a:solidFill>
                  <a:srgbClr val="000000"/>
                </a:solidFill>
              </a:rPr>
              <a:t>Huang </a:t>
            </a:r>
            <a:r>
              <a:rPr lang="en-US" sz="1400" i="1" dirty="0" smtClean="0"/>
              <a:t>et </a:t>
            </a:r>
            <a:r>
              <a:rPr lang="en-US" sz="1400" i="1" dirty="0"/>
              <a:t>al (</a:t>
            </a:r>
            <a:r>
              <a:rPr lang="en-US" sz="1400" i="1" dirty="0" smtClean="0"/>
              <a:t>2013) G-cubed, 14:6, </a:t>
            </a:r>
            <a:r>
              <a:rPr lang="fr-FR" sz="1400" b="1" i="1" dirty="0" smtClean="0">
                <a:hlinkClick r:id="rId3" action="ppaction://hlinkfile"/>
              </a:rPr>
              <a:t>doi:10.1002/ggge.20129</a:t>
            </a:r>
            <a:r>
              <a:rPr lang="en-US" sz="1400" b="1" i="1" dirty="0"/>
              <a:t> 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5515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48379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Observations of the Earth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3304" y="914400"/>
            <a:ext cx="290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I/(MR)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0.329976(5) 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724400" y="381000"/>
            <a:ext cx="29056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/>
              <a:t>moment of inertia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1314272"/>
            <a:ext cx="1173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radius</a:t>
            </a:r>
            <a:endParaRPr lang="en-US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283304" y="1695272"/>
            <a:ext cx="273193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Mean = 6371.01</a:t>
            </a:r>
          </a:p>
          <a:p>
            <a:r>
              <a:rPr lang="en-US" sz="2400" dirty="0" err="1" smtClean="0"/>
              <a:t>Equat</a:t>
            </a:r>
            <a:r>
              <a:rPr lang="en-US" sz="2400" dirty="0" smtClean="0"/>
              <a:t>. = 6378.14</a:t>
            </a:r>
          </a:p>
          <a:p>
            <a:r>
              <a:rPr lang="en-US" sz="2400" dirty="0" smtClean="0"/>
              <a:t>  Polar = 6356.75 km</a:t>
            </a:r>
            <a:endParaRPr lang="en-US" sz="2400" dirty="0"/>
          </a:p>
        </p:txBody>
      </p:sp>
      <p:pic>
        <p:nvPicPr>
          <p:cNvPr id="11" name="Picture 10" descr="Earths Radial Dens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467141"/>
            <a:ext cx="5257800" cy="3467059"/>
          </a:xfrm>
          <a:prstGeom prst="rect">
            <a:avLst/>
          </a:prstGeom>
        </p:spPr>
      </p:pic>
      <p:pic>
        <p:nvPicPr>
          <p:cNvPr id="3" name="Picture 2" descr="EarthOverMo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85800"/>
            <a:ext cx="3849069" cy="2743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43400" y="2875002"/>
            <a:ext cx="5105400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000" dirty="0" err="1" smtClean="0"/>
              <a:t>Mass</a:t>
            </a:r>
            <a:r>
              <a:rPr lang="en-US" sz="3000" baseline="-25000" dirty="0" err="1" smtClean="0"/>
              <a:t>Earth</a:t>
            </a:r>
            <a:r>
              <a:rPr lang="da-DK" sz="3000" dirty="0" smtClean="0"/>
              <a:t>= 59,725.(8) x 10</a:t>
            </a:r>
            <a:r>
              <a:rPr lang="da-DK" sz="3000" baseline="30000" dirty="0" smtClean="0"/>
              <a:t>24</a:t>
            </a:r>
            <a:r>
              <a:rPr lang="da-DK" sz="3000" dirty="0" smtClean="0"/>
              <a:t> kg</a:t>
            </a:r>
            <a:endParaRPr lang="en-US" sz="3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505200"/>
            <a:ext cx="2209800" cy="307371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317564" y="3458882"/>
            <a:ext cx="2286000" cy="152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6519446"/>
            <a:ext cx="3363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PREM </a:t>
            </a:r>
            <a:r>
              <a:rPr lang="en-US" sz="1600" i="1" dirty="0" err="1" smtClean="0"/>
              <a:t>Dziewonski</a:t>
            </a:r>
            <a:r>
              <a:rPr lang="en-US" sz="1600" i="1" dirty="0" smtClean="0"/>
              <a:t> and Anderson 1980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62183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onuMeasurementsTNU_NGS2015_ann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2120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0133" y="694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5959" y="-82977"/>
            <a:ext cx="8239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Summary of geoneutrino results</a:t>
            </a:r>
            <a:endParaRPr lang="en-US" sz="4800" dirty="0">
              <a:solidFill>
                <a:srgbClr val="0000FF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534561"/>
            <a:ext cx="55398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cap="all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Silicate Earth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MODELS</a:t>
            </a:r>
          </a:p>
          <a:p>
            <a:r>
              <a:rPr lang="en-US" sz="2000" u="sng" dirty="0" err="1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Cosmochemical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: uses meteorites – 10 TW</a:t>
            </a:r>
          </a:p>
          <a:p>
            <a:r>
              <a:rPr lang="en-US" sz="2000" u="sng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Geochemical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: uses terrestrial rocks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–20 </a:t>
            </a:r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TW</a:t>
            </a:r>
          </a:p>
          <a:p>
            <a:r>
              <a:rPr lang="en-US" sz="2000" u="sng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Geodynamical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: parameterized convection </a:t>
            </a:r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– 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cs typeface="Calibri"/>
              </a:rPr>
              <a:t>30 TW</a:t>
            </a:r>
            <a:r>
              <a:rPr lang="en-US" sz="2000" dirty="0" smtClean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endParaRPr lang="en-US" sz="2000" i="1" dirty="0" smtClean="0">
              <a:solidFill>
                <a:srgbClr val="0000FF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14894" y="5638800"/>
            <a:ext cx="3529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TNU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geo-n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u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event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seen by a kiloton detector in a year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218772" y="2963195"/>
            <a:ext cx="668400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399057" y="2679975"/>
            <a:ext cx="1425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fully radiogenic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157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648" y="12700"/>
            <a:ext cx="827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Antineutrino Map: </a:t>
            </a:r>
            <a:r>
              <a:rPr lang="en-US" sz="2800" dirty="0" err="1" smtClean="0"/>
              <a:t>geoneutrinos</a:t>
            </a:r>
            <a:r>
              <a:rPr lang="en-US" sz="2800" dirty="0" smtClean="0"/>
              <a:t> + reactor neutrinos</a:t>
            </a:r>
            <a:endParaRPr lang="en-US" sz="2800" dirty="0"/>
          </a:p>
        </p:txBody>
      </p:sp>
      <p:pic>
        <p:nvPicPr>
          <p:cNvPr id="8" name="Picture 7" descr="AGM2015-F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5233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48379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Observations of the Earth</a:t>
            </a:r>
            <a:endParaRPr lang="en-US" sz="3200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3610"/>
            <a:ext cx="5334000" cy="4243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8715" y="5329535"/>
            <a:ext cx="4011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Core density:  50 model tested</a:t>
            </a:r>
            <a:endParaRPr lang="en-US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4643735"/>
            <a:ext cx="2110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Inner core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2052935"/>
            <a:ext cx="221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Outer core</a:t>
            </a:r>
            <a:endParaRPr lang="en-US" sz="3600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86200" y="3272135"/>
            <a:ext cx="5334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67884" y="2318028"/>
            <a:ext cx="26597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Symbol" charset="0"/>
              <a:buChar char="D"/>
            </a:pPr>
            <a:r>
              <a:rPr lang="en-US" sz="2800" dirty="0" smtClean="0"/>
              <a:t>Density</a:t>
            </a:r>
          </a:p>
          <a:p>
            <a:pPr algn="ctr"/>
            <a:r>
              <a:rPr lang="en-US" sz="2800" dirty="0" smtClean="0"/>
              <a:t>820 </a:t>
            </a:r>
            <a:r>
              <a:rPr lang="en-US" sz="2800" dirty="0"/>
              <a:t>±</a:t>
            </a:r>
            <a:r>
              <a:rPr lang="en-US" sz="2800" dirty="0"/>
              <a:t> </a:t>
            </a:r>
            <a:r>
              <a:rPr lang="en-US" sz="2800" dirty="0" smtClean="0"/>
              <a:t>170 kg/m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791200" y="304800"/>
            <a:ext cx="30957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Constraints</a:t>
            </a:r>
            <a:r>
              <a:rPr lang="en-US" sz="2400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PREM seismic model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Body wave (</a:t>
            </a:r>
            <a:r>
              <a:rPr lang="en-US" sz="2400" dirty="0" err="1" smtClean="0"/>
              <a:t>Vp</a:t>
            </a:r>
            <a:r>
              <a:rPr lang="en-US" sz="2400" dirty="0" smtClean="0"/>
              <a:t>, </a:t>
            </a:r>
            <a:r>
              <a:rPr lang="en-US" sz="2400" dirty="0" err="1" smtClean="0"/>
              <a:t>Vs</a:t>
            </a:r>
            <a:r>
              <a:rPr lang="en-US" sz="2400" dirty="0" smtClean="0"/>
              <a:t>) 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Free oscillations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097956" y="2480369"/>
            <a:ext cx="2594555" cy="35394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Depth to the </a:t>
            </a:r>
          </a:p>
          <a:p>
            <a:pPr algn="ctr"/>
            <a:r>
              <a:rPr lang="en-US" sz="2800" dirty="0" smtClean="0"/>
              <a:t>Core-Mantle </a:t>
            </a:r>
          </a:p>
          <a:p>
            <a:pPr algn="ctr"/>
            <a:r>
              <a:rPr lang="en-US" sz="2800" dirty="0" smtClean="0"/>
              <a:t>Boundary</a:t>
            </a:r>
          </a:p>
          <a:p>
            <a:pPr algn="ctr"/>
            <a:r>
              <a:rPr lang="en-US" sz="2800" dirty="0" smtClean="0"/>
              <a:t>2895 ± 5 km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Inner-outer core</a:t>
            </a:r>
          </a:p>
          <a:p>
            <a:pPr algn="ctr"/>
            <a:r>
              <a:rPr lang="en-US" sz="2800" dirty="0" smtClean="0"/>
              <a:t>Boundary</a:t>
            </a:r>
          </a:p>
          <a:p>
            <a:pPr algn="ctr"/>
            <a:r>
              <a:rPr lang="en-US" sz="2800" dirty="0" smtClean="0"/>
              <a:t>5150 ± 10 km</a:t>
            </a:r>
            <a:endParaRPr lang="en-US" sz="28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477000" y="2438400"/>
            <a:ext cx="1828800" cy="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77000" y="4495800"/>
            <a:ext cx="1828800" cy="0"/>
          </a:xfrm>
          <a:prstGeom prst="line">
            <a:avLst/>
          </a:prstGeom>
          <a:ln w="28575" cmpd="sng">
            <a:solidFill>
              <a:srgbClr val="0000FF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85800" y="1524000"/>
            <a:ext cx="43434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676400" y="1076980"/>
            <a:ext cx="2517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Density (kg/m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1763568" y="1524000"/>
            <a:ext cx="8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11,000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58968" y="1524000"/>
            <a:ext cx="8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12,000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33400" y="1524000"/>
            <a:ext cx="8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10,000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30568" y="1524000"/>
            <a:ext cx="8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13,000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23154" y="5879068"/>
            <a:ext cx="529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Kennett (1998, GJI); Masters and </a:t>
            </a:r>
            <a:r>
              <a:rPr lang="en-US" i="1" dirty="0" err="1" smtClean="0"/>
              <a:t>Gubbins</a:t>
            </a:r>
            <a:r>
              <a:rPr lang="en-US" i="1" dirty="0" smtClean="0"/>
              <a:t> (2003, PEPI)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395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903" y="3657600"/>
            <a:ext cx="4117503" cy="3143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67400" y="6488668"/>
            <a:ext cx="274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Huang et al (2011, Nature)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267610"/>
            <a:ext cx="5594169" cy="5186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04800"/>
            <a:ext cx="45925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Sounds speed for the Core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990600"/>
            <a:ext cx="37882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Scaling between velocity </a:t>
            </a:r>
          </a:p>
          <a:p>
            <a:r>
              <a:rPr lang="en-US" sz="2800" dirty="0" smtClean="0"/>
              <a:t>and bulk composition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207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04800" y="1371600"/>
            <a:ext cx="8458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Orbital and seismic (</a:t>
            </a:r>
            <a:r>
              <a:rPr lang="en-US" i="1">
                <a:solidFill>
                  <a:srgbClr val="000000"/>
                </a:solidFill>
                <a:latin typeface="Calibri"/>
              </a:rPr>
              <a:t>if available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) constraints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Chondrites, primitive meteorites, are key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So too, the composition of the solar photosphere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Refractory elements (</a:t>
            </a:r>
            <a:r>
              <a:rPr lang="en-US" sz="2800" b="1">
                <a:solidFill>
                  <a:srgbClr val="FF0000"/>
                </a:solidFill>
                <a:latin typeface="Calibri"/>
              </a:rPr>
              <a:t>RE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) in chondritic proportions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Absolute abundances of </a:t>
            </a:r>
            <a:r>
              <a:rPr lang="en-US" sz="2800" b="1">
                <a:solidFill>
                  <a:srgbClr val="FF0000"/>
                </a:solidFill>
                <a:latin typeface="Calibri"/>
              </a:rPr>
              <a:t>RE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 – model dependent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Mg, Fe, Si &amp; O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 are non-refractory elements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Chemical gradient in solar system 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Non-refractory elements: model dependent</a:t>
            </a:r>
          </a:p>
          <a:p>
            <a:pPr marL="342900" indent="-342900" defTabSz="457200">
              <a:spcBef>
                <a:spcPct val="3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 &amp; Th are </a:t>
            </a:r>
            <a:r>
              <a:rPr lang="en-US" sz="2800" b="1">
                <a:solidFill>
                  <a:srgbClr val="FF0000"/>
                </a:solidFill>
                <a:latin typeface="Calibri"/>
              </a:rPr>
              <a:t>RE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, whereas K is moderately volatile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7200" y="419100"/>
            <a:ext cx="8305800" cy="7620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 defTabSz="457200"/>
            <a:r>
              <a:rPr lang="en-US" sz="4400" b="1">
                <a:solidFill>
                  <a:srgbClr val="000000"/>
                </a:solidFill>
                <a:latin typeface="Calibri"/>
              </a:rPr>
              <a:t>“Standard” Planetary Model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4902200" y="4038600"/>
            <a:ext cx="2743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4445000" y="5715000"/>
            <a:ext cx="2667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660400" y="62484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4191000" y="6248400"/>
            <a:ext cx="2921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680" name="Picture 8" descr="the planets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0" y="4160838"/>
            <a:ext cx="1409700" cy="1782762"/>
          </a:xfrm>
        </p:spPr>
      </p:pic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6248400" y="5029200"/>
            <a:ext cx="1066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pPr defTabSz="457200"/>
            <a:endParaRPr lang="en-US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66652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murchy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743200"/>
            <a:ext cx="336232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0" y="3203575"/>
            <a:ext cx="2667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Heterogeneous mixtures of components with different formation temperatures and conditions</a:t>
            </a: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990600" y="5730875"/>
            <a:ext cx="5870575" cy="11271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400" b="1">
                <a:solidFill>
                  <a:srgbClr val="000000"/>
                </a:solidFill>
              </a:rPr>
              <a:t>				Planet</a:t>
            </a:r>
            <a:r>
              <a:rPr lang="en-US" sz="3400">
                <a:solidFill>
                  <a:srgbClr val="000000"/>
                </a:solidFill>
              </a:rPr>
              <a:t>: </a:t>
            </a:r>
          </a:p>
          <a:p>
            <a:r>
              <a:rPr lang="en-US" sz="3400">
                <a:solidFill>
                  <a:srgbClr val="000000"/>
                </a:solidFill>
              </a:rPr>
              <a:t>mix of metal, silicate, volatiles</a:t>
            </a:r>
          </a:p>
        </p:txBody>
      </p:sp>
      <p:pic>
        <p:nvPicPr>
          <p:cNvPr id="33797" name="Picture 6" descr="globe_west_5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48768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838200" y="0"/>
            <a:ext cx="76120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rgbClr val="000000"/>
                </a:solidFill>
              </a:rPr>
              <a:t>What is the composition of the Earth? </a:t>
            </a:r>
          </a:p>
          <a:p>
            <a:r>
              <a:rPr lang="en-US" sz="3200" b="1">
                <a:solidFill>
                  <a:srgbClr val="000000"/>
                </a:solidFill>
              </a:rPr>
              <a:t>and where did this stuff come from?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43000" y="2209800"/>
            <a:ext cx="2924197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Meteorite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0000" y="1295400"/>
            <a:ext cx="2239717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Nebula</a:t>
            </a:r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1063" y="1143000"/>
            <a:ext cx="31829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45564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_C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" y="459003"/>
            <a:ext cx="809544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4052" y="-17304"/>
            <a:ext cx="58879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3200" dirty="0">
                <a:solidFill>
                  <a:srgbClr val="0000FF"/>
                </a:solidFill>
              </a:rPr>
              <a:t>Sun and Chondrites are related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826" y="4286572"/>
            <a:ext cx="306427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3200" i="1" dirty="0">
                <a:solidFill>
                  <a:srgbClr val="0000FF"/>
                </a:solidFill>
              </a:rPr>
              <a:t>K, </a:t>
            </a:r>
            <a:r>
              <a:rPr lang="en-US" sz="3200" i="1" dirty="0" err="1">
                <a:solidFill>
                  <a:srgbClr val="0000FF"/>
                </a:solidFill>
              </a:rPr>
              <a:t>Th</a:t>
            </a:r>
            <a:r>
              <a:rPr lang="en-US" sz="3200" i="1" dirty="0">
                <a:solidFill>
                  <a:srgbClr val="0000FF"/>
                </a:solidFill>
              </a:rPr>
              <a:t> &amp; U</a:t>
            </a:r>
          </a:p>
          <a:p>
            <a:pPr algn="ctr" defTabSz="457200"/>
            <a:r>
              <a:rPr lang="en-US" sz="2000" i="1" dirty="0">
                <a:solidFill>
                  <a:srgbClr val="0000FF"/>
                </a:solidFill>
              </a:rPr>
              <a:t>heat producing elements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735" y="6748046"/>
            <a:ext cx="1853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McDonough 2016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4031530326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ondrite_compa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538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6519446"/>
            <a:ext cx="2834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Engel and McDonough 2016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053536570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8574</TotalTime>
  <Words>1086</Words>
  <Application>Microsoft Macintosh PowerPoint</Application>
  <PresentationFormat>On-screen Show (4:3)</PresentationFormat>
  <Paragraphs>262</Paragraphs>
  <Slides>31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Office Theme</vt:lpstr>
      <vt:lpstr>4_Blank Presentation</vt:lpstr>
      <vt:lpstr>1_Default Design</vt:lpstr>
      <vt:lpstr>1_Office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McDonough</dc:creator>
  <cp:lastModifiedBy>Bill McDonough</cp:lastModifiedBy>
  <cp:revision>78</cp:revision>
  <dcterms:created xsi:type="dcterms:W3CDTF">2015-07-15T11:54:26Z</dcterms:created>
  <dcterms:modified xsi:type="dcterms:W3CDTF">2016-01-07T05:17:27Z</dcterms:modified>
</cp:coreProperties>
</file>