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57" r:id="rId5"/>
    <p:sldId id="268" r:id="rId6"/>
    <p:sldId id="260" r:id="rId7"/>
    <p:sldId id="269" r:id="rId8"/>
    <p:sldId id="270" r:id="rId9"/>
    <p:sldId id="273" r:id="rId10"/>
    <p:sldId id="274" r:id="rId11"/>
    <p:sldId id="261" r:id="rId12"/>
    <p:sldId id="271" r:id="rId13"/>
    <p:sldId id="262" r:id="rId14"/>
    <p:sldId id="263" r:id="rId15"/>
    <p:sldId id="264" r:id="rId16"/>
    <p:sldId id="265" r:id="rId17"/>
    <p:sldId id="272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FC3CB-9512-479A-9BFA-12B3A15B400F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DE833-964E-4A80-B940-F6ADE31B41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015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DE833-964E-4A80-B940-F6ADE31B414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972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0659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8258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083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58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846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498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370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3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364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16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54CAF-8714-44BF-9FB6-BFC58280597C}" type="datetimeFigureOut">
              <a:rPr kumimoji="1" lang="ja-JP" altLang="en-US" smtClean="0"/>
              <a:t>2016/1/6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F6D24-16AB-4911-86F0-E146E177C6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62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gi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35102" y="1162199"/>
            <a:ext cx="70737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Seismological Constraints on Velocity and</a:t>
            </a:r>
          </a:p>
          <a:p>
            <a:r>
              <a:rPr kumimoji="1" lang="en-US" altLang="ja-JP" sz="3200" dirty="0" smtClean="0"/>
              <a:t>Density</a:t>
            </a:r>
            <a:r>
              <a:rPr lang="en-US" altLang="ja-JP" sz="3200" dirty="0"/>
              <a:t> </a:t>
            </a:r>
            <a:r>
              <a:rPr lang="en-US" altLang="ja-JP" sz="3200" dirty="0" smtClean="0"/>
              <a:t>in the Earth’s Core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683568" y="980728"/>
            <a:ext cx="7776864" cy="14401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15031" y="2746375"/>
            <a:ext cx="31684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err="1" smtClean="0"/>
              <a:t>Nozomu</a:t>
            </a:r>
            <a:r>
              <a:rPr kumimoji="1" lang="en-US" altLang="ja-JP" sz="2800" dirty="0" smtClean="0"/>
              <a:t> Takeuchi</a:t>
            </a:r>
          </a:p>
          <a:p>
            <a:pPr algn="ctr"/>
            <a:r>
              <a:rPr lang="en-US" altLang="ja-JP" sz="2800" dirty="0" smtClean="0"/>
              <a:t>(University of Tokyo)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49725" y="4350295"/>
            <a:ext cx="3195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Standard </a:t>
            </a:r>
            <a:r>
              <a:rPr lang="en-US" altLang="ja-JP" sz="2400" dirty="0" smtClean="0"/>
              <a:t>D</a:t>
            </a:r>
            <a:r>
              <a:rPr kumimoji="1" lang="en-US" altLang="ja-JP" sz="2400" dirty="0" smtClean="0"/>
              <a:t>ensity </a:t>
            </a:r>
            <a:r>
              <a:rPr lang="en-US" altLang="ja-JP" sz="2400" dirty="0" smtClean="0"/>
              <a:t>M</a:t>
            </a:r>
            <a:r>
              <a:rPr kumimoji="1" lang="en-US" altLang="ja-JP" sz="2400" dirty="0" smtClean="0"/>
              <a:t>odel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38726" y="4899352"/>
            <a:ext cx="2213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How </a:t>
            </a:r>
            <a:r>
              <a:rPr kumimoji="1" lang="en-US" altLang="ja-JP" dirty="0" smtClean="0"/>
              <a:t>was it obtained?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01681" y="4902854"/>
            <a:ext cx="1955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How accurate is it?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08333" y="5517231"/>
            <a:ext cx="4363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Hot Topics on the Core Structures</a:t>
            </a:r>
            <a:endParaRPr kumimoji="1" lang="ja-JP" altLang="en-US" sz="2400" dirty="0"/>
          </a:p>
        </p:txBody>
      </p:sp>
      <p:sp>
        <p:nvSpPr>
          <p:cNvPr id="11" name="円/楕円 10"/>
          <p:cNvSpPr/>
          <p:nvPr/>
        </p:nvSpPr>
        <p:spPr>
          <a:xfrm>
            <a:off x="1402929" y="4579432"/>
            <a:ext cx="72008" cy="7200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1403648" y="5748063"/>
            <a:ext cx="72008" cy="7200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4056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891307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7"/>
          <p:cNvSpPr txBox="1">
            <a:spLocks noChangeArrowheads="1"/>
          </p:cNvSpPr>
          <p:nvPr/>
        </p:nvSpPr>
        <p:spPr bwMode="auto">
          <a:xfrm>
            <a:off x="611560" y="332656"/>
            <a:ext cx="74655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400" b="1" dirty="0" smtClean="0"/>
              <a:t>Standard Density Model vs. Densities of Pure Iron</a:t>
            </a:r>
            <a:endParaRPr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49299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84313"/>
            <a:ext cx="4579938" cy="452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テキスト ボックス 4"/>
          <p:cNvSpPr txBox="1">
            <a:spLocks noChangeArrowheads="1"/>
          </p:cNvSpPr>
          <p:nvPr/>
        </p:nvSpPr>
        <p:spPr bwMode="auto">
          <a:xfrm>
            <a:off x="0" y="6000750"/>
            <a:ext cx="255281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Low V</a:t>
            </a:r>
            <a:endParaRPr lang="en-US" altLang="ja-JP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Low attenuation (High Q)</a:t>
            </a:r>
            <a:endParaRPr lang="ja-JP" altLang="en-US" sz="1800" dirty="0"/>
          </a:p>
        </p:txBody>
      </p:sp>
      <p:sp>
        <p:nvSpPr>
          <p:cNvPr id="3076" name="テキスト ボックス 5"/>
          <p:cNvSpPr txBox="1">
            <a:spLocks noChangeArrowheads="1"/>
          </p:cNvSpPr>
          <p:nvPr/>
        </p:nvSpPr>
        <p:spPr bwMode="auto">
          <a:xfrm>
            <a:off x="2791608" y="6007100"/>
            <a:ext cx="25715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High V</a:t>
            </a:r>
            <a:endParaRPr lang="en-US" altLang="ja-JP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High Attenuation (Low Q)</a:t>
            </a:r>
            <a:endParaRPr lang="ja-JP" altLang="en-US" sz="1800" dirty="0"/>
          </a:p>
        </p:txBody>
      </p:sp>
      <p:pic>
        <p:nvPicPr>
          <p:cNvPr id="3077" name="Picture 7" descr="Fig.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663" y="3548063"/>
            <a:ext cx="3240087" cy="327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9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325" y="835025"/>
            <a:ext cx="3379788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テキスト ボックス 6"/>
          <p:cNvSpPr txBox="1">
            <a:spLocks noChangeArrowheads="1"/>
          </p:cNvSpPr>
          <p:nvPr/>
        </p:nvSpPr>
        <p:spPr bwMode="auto">
          <a:xfrm>
            <a:off x="5076825" y="650875"/>
            <a:ext cx="660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West</a:t>
            </a:r>
            <a:endParaRPr lang="ja-JP" altLang="en-US" sz="1800"/>
          </a:p>
        </p:txBody>
      </p:sp>
      <p:sp>
        <p:nvSpPr>
          <p:cNvPr id="3080" name="テキスト ボックス 8"/>
          <p:cNvSpPr txBox="1">
            <a:spLocks noChangeArrowheads="1"/>
          </p:cNvSpPr>
          <p:nvPr/>
        </p:nvSpPr>
        <p:spPr bwMode="auto">
          <a:xfrm>
            <a:off x="7993063" y="663575"/>
            <a:ext cx="566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East</a:t>
            </a:r>
            <a:endParaRPr lang="ja-JP" altLang="en-US" sz="1800"/>
          </a:p>
        </p:txBody>
      </p:sp>
      <p:sp>
        <p:nvSpPr>
          <p:cNvPr id="3081" name="テキスト ボックス 9"/>
          <p:cNvSpPr txBox="1">
            <a:spLocks noChangeArrowheads="1"/>
          </p:cNvSpPr>
          <p:nvPr/>
        </p:nvSpPr>
        <p:spPr bwMode="auto">
          <a:xfrm>
            <a:off x="358874" y="100450"/>
            <a:ext cx="836453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b="1" dirty="0" smtClean="0"/>
              <a:t>Hemispherical Heterogeneities in the Inner Core</a:t>
            </a:r>
            <a:endParaRPr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61425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9"/>
          <p:cNvSpPr txBox="1">
            <a:spLocks noChangeArrowheads="1"/>
          </p:cNvSpPr>
          <p:nvPr/>
        </p:nvSpPr>
        <p:spPr bwMode="auto">
          <a:xfrm>
            <a:off x="467544" y="404664"/>
            <a:ext cx="82146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/>
              <a:t>Dynamical Interpretation of the Hemispherical Heterogeneities</a:t>
            </a:r>
            <a:endParaRPr lang="ja-JP" altLang="en-US" sz="2400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66329"/>
            <a:ext cx="5904656" cy="4917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725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sy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8123237" cy="728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テキスト ボックス 4"/>
          <p:cNvSpPr txBox="1">
            <a:spLocks noChangeArrowheads="1"/>
          </p:cNvSpPr>
          <p:nvPr/>
        </p:nvSpPr>
        <p:spPr bwMode="auto">
          <a:xfrm>
            <a:off x="467544" y="116632"/>
            <a:ext cx="839332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/>
              <a:t>High Attenuation in the Western Hemisphere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/>
              <a:t> </a:t>
            </a:r>
            <a:r>
              <a:rPr lang="en-US" altLang="ja-JP" sz="2800" b="1" dirty="0" smtClean="0"/>
              <a:t>                                                                   Observed in Japan</a:t>
            </a:r>
            <a:endParaRPr lang="ja-JP" altLang="en-US" sz="2800" b="1" dirty="0"/>
          </a:p>
        </p:txBody>
      </p:sp>
      <p:sp>
        <p:nvSpPr>
          <p:cNvPr id="6" name="円/楕円 5"/>
          <p:cNvSpPr/>
          <p:nvPr/>
        </p:nvSpPr>
        <p:spPr>
          <a:xfrm rot="-300000">
            <a:off x="1697038" y="2082800"/>
            <a:ext cx="576262" cy="18002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01" name="テキスト ボックス 6"/>
          <p:cNvSpPr txBox="1">
            <a:spLocks noChangeArrowheads="1"/>
          </p:cNvSpPr>
          <p:nvPr/>
        </p:nvSpPr>
        <p:spPr bwMode="auto">
          <a:xfrm>
            <a:off x="7380288" y="4797425"/>
            <a:ext cx="6708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 smtClean="0">
                <a:solidFill>
                  <a:srgbClr val="FF0000"/>
                </a:solidFill>
              </a:rPr>
              <a:t>West</a:t>
            </a:r>
            <a:endParaRPr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4102" name="テキスト ボックス 7"/>
          <p:cNvSpPr txBox="1">
            <a:spLocks noChangeArrowheads="1"/>
          </p:cNvSpPr>
          <p:nvPr/>
        </p:nvSpPr>
        <p:spPr bwMode="auto">
          <a:xfrm>
            <a:off x="7494951" y="5002997"/>
            <a:ext cx="17377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Low Attenuation</a:t>
            </a:r>
            <a:endParaRPr lang="ja-JP" altLang="en-US" sz="18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63688" y="1127035"/>
            <a:ext cx="23763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Observed Seismograms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74757" y="1127035"/>
            <a:ext cx="23442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Synthetic</a:t>
            </a:r>
            <a:r>
              <a:rPr kumimoji="1" lang="en-US" altLang="ja-JP" dirty="0" smtClean="0"/>
              <a:t> Seismograms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209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915988"/>
            <a:ext cx="5605462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テキスト ボックス 2"/>
          <p:cNvSpPr txBox="1">
            <a:spLocks noChangeArrowheads="1"/>
          </p:cNvSpPr>
          <p:nvPr/>
        </p:nvSpPr>
        <p:spPr bwMode="auto">
          <a:xfrm>
            <a:off x="5435600" y="6416675"/>
            <a:ext cx="3578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Iritani, Takeuchi &amp; Kawakatsu (2014)</a:t>
            </a:r>
            <a:endParaRPr lang="ja-JP" altLang="en-US" sz="1800"/>
          </a:p>
        </p:txBody>
      </p:sp>
      <p:sp>
        <p:nvSpPr>
          <p:cNvPr id="5124" name="テキスト ボックス 3"/>
          <p:cNvSpPr txBox="1">
            <a:spLocks noChangeArrowheads="1"/>
          </p:cNvSpPr>
          <p:nvPr/>
        </p:nvSpPr>
        <p:spPr bwMode="auto">
          <a:xfrm>
            <a:off x="539552" y="188913"/>
            <a:ext cx="83128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/>
              <a:t>New Attenuation and Velocity Model of the Inner Core</a:t>
            </a:r>
            <a:endParaRPr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3165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54063"/>
            <a:ext cx="3946525" cy="610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141413"/>
            <a:ext cx="3195637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138" y="3806825"/>
            <a:ext cx="325437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テキスト ボックス 6"/>
          <p:cNvSpPr txBox="1">
            <a:spLocks noChangeArrowheads="1"/>
          </p:cNvSpPr>
          <p:nvPr/>
        </p:nvSpPr>
        <p:spPr bwMode="auto">
          <a:xfrm>
            <a:off x="5435600" y="6416675"/>
            <a:ext cx="3578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Iritani, Takeuchi &amp; Kawakatsu (2014)</a:t>
            </a:r>
            <a:endParaRPr lang="ja-JP" altLang="en-US" sz="1800"/>
          </a:p>
        </p:txBody>
      </p:sp>
      <p:sp>
        <p:nvSpPr>
          <p:cNvPr id="6150" name="テキスト ボックス 1"/>
          <p:cNvSpPr txBox="1">
            <a:spLocks noChangeArrowheads="1"/>
          </p:cNvSpPr>
          <p:nvPr/>
        </p:nvSpPr>
        <p:spPr bwMode="auto">
          <a:xfrm>
            <a:off x="439999" y="116632"/>
            <a:ext cx="84380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/>
              <a:t>Frequency Dependence of the Velocity and Attenuation</a:t>
            </a:r>
            <a:endParaRPr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2630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01725"/>
            <a:ext cx="4032250" cy="542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13" y="1887538"/>
            <a:ext cx="5310187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テキスト ボックス 1"/>
          <p:cNvSpPr txBox="1">
            <a:spLocks noChangeArrowheads="1"/>
          </p:cNvSpPr>
          <p:nvPr/>
        </p:nvSpPr>
        <p:spPr bwMode="auto">
          <a:xfrm>
            <a:off x="467544" y="143203"/>
            <a:ext cx="835683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/>
              <a:t>Unified Interpretation of the Observed Data</a:t>
            </a:r>
            <a:r>
              <a:rPr lang="ja-JP" altLang="en-US" sz="2800" b="1" dirty="0" smtClean="0"/>
              <a:t>：</a:t>
            </a:r>
            <a:endParaRPr lang="en-US" altLang="ja-JP" sz="2800" b="1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/>
              <a:t> </a:t>
            </a:r>
            <a:r>
              <a:rPr lang="en-US" altLang="ja-JP" sz="2800" b="1" dirty="0" smtClean="0"/>
              <a:t>                                               </a:t>
            </a:r>
            <a:r>
              <a:rPr lang="ja-JP" altLang="en-US" sz="2800" b="1" dirty="0" smtClean="0"/>
              <a:t>          </a:t>
            </a:r>
            <a:r>
              <a:rPr lang="en-US" altLang="ja-JP" sz="2800" b="1" dirty="0" smtClean="0"/>
              <a:t>Slide of the Absorption</a:t>
            </a:r>
            <a:endParaRPr lang="ja-JP" altLang="en-US" sz="2800" b="1" dirty="0"/>
          </a:p>
        </p:txBody>
      </p:sp>
      <p:sp>
        <p:nvSpPr>
          <p:cNvPr id="7173" name="テキスト ボックス 4"/>
          <p:cNvSpPr txBox="1">
            <a:spLocks noChangeArrowheads="1"/>
          </p:cNvSpPr>
          <p:nvPr/>
        </p:nvSpPr>
        <p:spPr bwMode="auto">
          <a:xfrm>
            <a:off x="5435600" y="6416675"/>
            <a:ext cx="3578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Iritani, Takeuchi &amp; Kawakatsu (2014)</a:t>
            </a: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34431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95536" y="260648"/>
            <a:ext cx="1808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/>
              <a:t>Summary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87624" y="1340767"/>
            <a:ext cx="69681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Standard density model was obtained by using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both of</a:t>
            </a:r>
          </a:p>
          <a:p>
            <a:r>
              <a:rPr lang="en-US" altLang="ja-JP" sz="2400" dirty="0" smtClean="0"/>
              <a:t>data and insight.</a:t>
            </a:r>
            <a:endParaRPr kumimoji="1" lang="en-US" altLang="ja-JP" sz="2400" dirty="0" smtClean="0"/>
          </a:p>
        </p:txBody>
      </p:sp>
      <p:sp>
        <p:nvSpPr>
          <p:cNvPr id="5" name="円/楕円 4"/>
          <p:cNvSpPr/>
          <p:nvPr/>
        </p:nvSpPr>
        <p:spPr>
          <a:xfrm>
            <a:off x="971600" y="1556792"/>
            <a:ext cx="72008" cy="7200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971600" y="2780928"/>
            <a:ext cx="72008" cy="7200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76277" y="2586099"/>
            <a:ext cx="7442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Its uncertainty may depend on the accuracy of our insight.</a:t>
            </a:r>
            <a:endParaRPr kumimoji="1" lang="ja-JP" altLang="en-US" sz="2400" dirty="0"/>
          </a:p>
        </p:txBody>
      </p:sp>
      <p:sp>
        <p:nvSpPr>
          <p:cNvPr id="8" name="円/楕円 7"/>
          <p:cNvSpPr/>
          <p:nvPr/>
        </p:nvSpPr>
        <p:spPr>
          <a:xfrm>
            <a:off x="971600" y="3839149"/>
            <a:ext cx="72008" cy="7200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76277" y="3661573"/>
            <a:ext cx="6752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Detailed heterogeneities and frequency dependence</a:t>
            </a:r>
          </a:p>
          <a:p>
            <a:r>
              <a:rPr lang="en-US" altLang="ja-JP" sz="2400" dirty="0" smtClean="0"/>
              <a:t>are hot in s</a:t>
            </a:r>
            <a:r>
              <a:rPr kumimoji="1" lang="en-US" altLang="ja-JP" sz="2400" dirty="0" smtClean="0"/>
              <a:t>eismology.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1528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67543" y="330894"/>
            <a:ext cx="7143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Primary </a:t>
            </a:r>
            <a:r>
              <a:rPr kumimoji="1" lang="en-US" altLang="ja-JP" sz="3200" b="1" dirty="0" smtClean="0"/>
              <a:t>Data in Seismology = </a:t>
            </a:r>
            <a:r>
              <a:rPr kumimoji="1" lang="en-US" altLang="ja-JP" sz="3200" b="1" dirty="0" smtClean="0"/>
              <a:t>Phase Data</a:t>
            </a:r>
            <a:endParaRPr kumimoji="1" lang="ja-JP" altLang="en-US" sz="3200" b="1" dirty="0"/>
          </a:p>
        </p:txBody>
      </p:sp>
      <p:pic>
        <p:nvPicPr>
          <p:cNvPr id="2050" name="Picture 2" descr="https://encrypted-tbn1.gstatic.com/images?q=tbn:ANd9GcRJXScAd_bqTmFcyvvDV9fRDM5_oFOjmhlsF7UwzkP7Wyrj97D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04104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26300428"/>
                  </p:ext>
                </p:extLst>
              </p:nvPr>
            </p:nvGraphicFramePr>
            <p:xfrm>
              <a:off x="513259" y="4437112"/>
              <a:ext cx="8379221" cy="19594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130749"/>
                    <a:gridCol w="4248472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 err="1" smtClean="0"/>
                            <a:t>Traveltime</a:t>
                          </a:r>
                          <a:r>
                            <a:rPr kumimoji="1" lang="en-US" altLang="ja-JP" dirty="0" smtClean="0"/>
                            <a:t> (Phase)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 smtClean="0"/>
                            <a:t>Amplitude</a:t>
                          </a:r>
                          <a:endParaRPr kumimoji="1" lang="ja-JP" alt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kumimoji="1" lang="en-US" altLang="ja-JP" b="0" i="0" smtClean="0">
                                    <a:latin typeface="Cambria Math"/>
                                  </a:rPr>
                                  <m:t>t</m:t>
                                </m:r>
                                <m:r>
                                  <a:rPr kumimoji="1" lang="en-US" altLang="ja-JP" b="0" i="0" smtClean="0">
                                    <a:latin typeface="Cambria Math"/>
                                  </a:rPr>
                                  <m:t>= </m:t>
                                </m:r>
                                <m:nary>
                                  <m:naryPr>
                                    <m:ctrlPr>
                                      <a:rPr kumimoji="1" lang="en-US" altLang="ja-JP" b="0" i="1" smtClean="0">
                                        <a:latin typeface="Cambria Math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sty m:val="p"/>
                                        <m:brk m:alnAt="23"/>
                                      </m:rPr>
                                      <a:rPr kumimoji="1" lang="en-US" altLang="ja-JP" b="0" i="0" smtClean="0">
                                        <a:latin typeface="Cambria Math"/>
                                      </a:rPr>
                                      <m:t>p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kumimoji="1" lang="en-US" altLang="ja-JP" b="0" i="0" smtClean="0">
                                        <a:latin typeface="Cambria Math"/>
                                      </a:rPr>
                                      <m:t>ath</m:t>
                                    </m:r>
                                  </m:sub>
                                  <m:sup/>
                                  <m:e>
                                    <m:f>
                                      <m:fPr>
                                        <m:ctrlPr>
                                          <a:rPr kumimoji="1" lang="en-US" altLang="ja-JP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1" lang="en-US" altLang="ja-JP" b="0" i="0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kumimoji="1" lang="en-US" altLang="ja-JP" b="0" i="0" smtClean="0">
                                            <a:latin typeface="Cambria Math"/>
                                          </a:rPr>
                                          <m:t>v</m:t>
                                        </m:r>
                                      </m:den>
                                    </m:f>
                                    <m:r>
                                      <a:rPr kumimoji="1" lang="en-US" altLang="ja-JP" b="0" i="0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kumimoji="1" lang="en-US" altLang="ja-JP" b="0" i="0" smtClean="0">
                                        <a:latin typeface="Cambria Math"/>
                                      </a:rPr>
                                      <m:t>ds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kumimoji="1" lang="en-US" altLang="ja-JP" i="0" dirty="0" smtClean="0"/>
                        </a:p>
                        <a:p>
                          <a:r>
                            <a:rPr kumimoji="1" lang="ja-JP" altLang="en-US" i="0" baseline="0" dirty="0" smtClean="0"/>
                            <a:t>・ </a:t>
                          </a:r>
                          <a:r>
                            <a:rPr kumimoji="1" lang="en-US" altLang="ja-JP" i="0" baseline="0" dirty="0" smtClean="0"/>
                            <a:t>Affected only by larger scale structures</a:t>
                          </a:r>
                        </a:p>
                        <a:p>
                          <a:r>
                            <a:rPr kumimoji="1" lang="ja-JP" altLang="en-US" i="0" baseline="0" dirty="0" smtClean="0"/>
                            <a:t>・ </a:t>
                          </a:r>
                          <a:r>
                            <a:rPr kumimoji="1" lang="en-US" altLang="ja-JP" i="0" baseline="0" dirty="0" smtClean="0"/>
                            <a:t>Insensitive to unknown heterogeneities</a:t>
                          </a:r>
                        </a:p>
                        <a:p>
                          <a:r>
                            <a:rPr kumimoji="1" lang="en-US" altLang="ja-JP" i="0" baseline="0" dirty="0" smtClean="0"/>
                            <a:t>   because of Fermat’s Principle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kumimoji="1" lang="en-US" altLang="ja-JP" b="0" i="0" smtClean="0">
                                    <a:latin typeface="Cambria Math"/>
                                  </a:rPr>
                                  <m:t>log</m:t>
                                </m:r>
                                <m:r>
                                  <a:rPr kumimoji="1" lang="en-US" altLang="ja-JP" b="0" i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kumimoji="1" lang="en-US" altLang="ja-JP" b="0" i="0" smtClean="0">
                                    <a:latin typeface="Cambria Math"/>
                                  </a:rPr>
                                  <m:t>A</m:t>
                                </m:r>
                                <m:r>
                                  <a:rPr kumimoji="1" lang="en-US" altLang="ja-JP" b="0" i="0" smtClean="0">
                                    <a:latin typeface="Cambria Math"/>
                                  </a:rPr>
                                  <m:t>=−</m:t>
                                </m:r>
                                <m:f>
                                  <m:fPr>
                                    <m:ctrlPr>
                                      <a:rPr kumimoji="1" lang="en-US" altLang="ja-JP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1" lang="en-US" altLang="ja-JP" b="0" i="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kumimoji="1" lang="en-US" altLang="ja-JP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  <m:nary>
                                  <m:naryPr>
                                    <m:ctrlPr>
                                      <a:rPr kumimoji="1" lang="en-US" altLang="ja-JP" b="0" i="1" smtClean="0">
                                        <a:latin typeface="Cambria Math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sty m:val="p"/>
                                        <m:brk m:alnAt="23"/>
                                      </m:rPr>
                                      <a:rPr kumimoji="1" lang="en-US" altLang="ja-JP" b="0" i="0" smtClean="0">
                                        <a:latin typeface="Cambria Math"/>
                                      </a:rPr>
                                      <m:t>p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kumimoji="1" lang="en-US" altLang="ja-JP" b="0" i="0" smtClean="0">
                                        <a:latin typeface="Cambria Math"/>
                                      </a:rPr>
                                      <m:t>ath</m:t>
                                    </m:r>
                                  </m:sub>
                                  <m:sup/>
                                  <m:e>
                                    <m:f>
                                      <m:fPr>
                                        <m:ctrlPr>
                                          <a:rPr kumimoji="1" lang="en-US" altLang="ja-JP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kumimoji="1" lang="en-US" altLang="ja-JP" b="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1" lang="en-US" altLang="ja-JP" b="0" i="0" smtClean="0">
                                                <a:latin typeface="Cambria Math"/>
                                              </a:rPr>
                                              <m:t>𝛻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1" lang="en-US" altLang="ja-JP" b="0" i="0" smtClean="0">
                                                <a:latin typeface="Cambria Math"/>
                                              </a:rPr>
                                              <m:t>s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kumimoji="1" lang="en-US" altLang="ja-JP" b="0" i="1" smtClean="0"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kumimoji="1" lang="en-US" altLang="ja-JP" b="0" i="0" smtClean="0">
                                                <a:latin typeface="Cambria Math"/>
                                              </a:rPr>
                                              <m:t>1/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1" lang="en-US" altLang="ja-JP" b="0" i="0" smtClean="0">
                                                <a:latin typeface="Cambria Math"/>
                                              </a:rPr>
                                              <m:t>v</m:t>
                                            </m:r>
                                          </m:e>
                                        </m:d>
                                      </m:num>
                                      <m:den>
                                        <m:r>
                                          <a:rPr kumimoji="1" lang="en-US" altLang="ja-JP" b="0" i="0" smtClean="0">
                                            <a:latin typeface="Cambria Math"/>
                                          </a:rPr>
                                          <m:t>1/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kumimoji="1" lang="en-US" altLang="ja-JP" b="0" i="0" smtClean="0">
                                            <a:latin typeface="Cambria Math"/>
                                          </a:rPr>
                                          <m:t>v</m:t>
                                        </m:r>
                                      </m:den>
                                    </m:f>
                                    <m:r>
                                      <a:rPr kumimoji="1" lang="en-US" altLang="ja-JP" b="0" i="0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kumimoji="1" lang="en-US" altLang="ja-JP" b="0" i="0" smtClean="0">
                                        <a:latin typeface="Cambria Math"/>
                                      </a:rPr>
                                      <m:t>ds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kumimoji="1" lang="en-US" altLang="ja-JP" i="0" dirty="0" smtClean="0"/>
                        </a:p>
                        <a:p>
                          <a:r>
                            <a:rPr kumimoji="1" lang="ja-JP" altLang="en-US" i="0" dirty="0" smtClean="0"/>
                            <a:t>・ </a:t>
                          </a:r>
                          <a:r>
                            <a:rPr kumimoji="1" lang="en-US" altLang="ja-JP" i="0" dirty="0" smtClean="0"/>
                            <a:t>Affected by smaller scale structures</a:t>
                          </a:r>
                        </a:p>
                        <a:p>
                          <a:r>
                            <a:rPr kumimoji="1" lang="ja-JP" altLang="en-US" i="0" dirty="0" smtClean="0"/>
                            <a:t>・ </a:t>
                          </a:r>
                          <a:r>
                            <a:rPr kumimoji="1" lang="en-US" altLang="ja-JP" i="0" baseline="0" dirty="0" smtClean="0"/>
                            <a:t>Sensitive to unknown heterogeneities</a:t>
                          </a:r>
                          <a:endParaRPr kumimoji="1" lang="ja-JP" altLang="en-US" i="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26300428"/>
                  </p:ext>
                </p:extLst>
              </p:nvPr>
            </p:nvGraphicFramePr>
            <p:xfrm>
              <a:off x="513259" y="4437112"/>
              <a:ext cx="8379221" cy="19594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130749"/>
                    <a:gridCol w="4248472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 err="1" smtClean="0"/>
                            <a:t>Traveltime</a:t>
                          </a:r>
                          <a:r>
                            <a:rPr kumimoji="1" lang="en-US" altLang="ja-JP" dirty="0" smtClean="0"/>
                            <a:t> (Phase)</a:t>
                          </a:r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dirty="0" smtClean="0"/>
                            <a:t>Amplitude</a:t>
                          </a:r>
                          <a:endParaRPr kumimoji="1" lang="ja-JP" altLang="en-US" dirty="0"/>
                        </a:p>
                      </a:txBody>
                      <a:tcPr/>
                    </a:tc>
                  </a:tr>
                  <a:tr h="158858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25385" r="-102802" b="-6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7274" t="-25385" b="-653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テキスト ボックス 3"/>
          <p:cNvSpPr txBox="1"/>
          <p:nvPr/>
        </p:nvSpPr>
        <p:spPr>
          <a:xfrm>
            <a:off x="3618537" y="2600908"/>
            <a:ext cx="45290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We have to consider seismic wave</a:t>
            </a:r>
          </a:p>
          <a:p>
            <a:r>
              <a:rPr lang="en-US" altLang="ja-JP" sz="2400" dirty="0"/>
              <a:t>p</a:t>
            </a:r>
            <a:r>
              <a:rPr lang="en-US" altLang="ja-JP" sz="2400" dirty="0" smtClean="0"/>
              <a:t>ropagations i</a:t>
            </a:r>
            <a:r>
              <a:rPr kumimoji="1" lang="en-US" altLang="ja-JP" sz="2400" dirty="0" smtClean="0"/>
              <a:t>n a medium with</a:t>
            </a:r>
          </a:p>
          <a:p>
            <a:r>
              <a:rPr lang="en-US" altLang="ja-JP" sz="2400" dirty="0" smtClean="0"/>
              <a:t>unknown heterogeneities.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618537" y="1412776"/>
            <a:ext cx="52553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Earth </a:t>
            </a:r>
            <a:r>
              <a:rPr lang="en-US" altLang="ja-JP" sz="2400" dirty="0" smtClean="0"/>
              <a:t>contains small scale </a:t>
            </a:r>
            <a:r>
              <a:rPr lang="en-US" altLang="ja-JP" sz="2400" dirty="0" err="1" smtClean="0"/>
              <a:t>heterogneities</a:t>
            </a:r>
            <a:endParaRPr lang="en-US" altLang="ja-JP" sz="2400" dirty="0" smtClean="0"/>
          </a:p>
          <a:p>
            <a:r>
              <a:rPr lang="en-US" altLang="ja-JP" sz="2400" dirty="0"/>
              <a:t>t</a:t>
            </a:r>
            <a:r>
              <a:rPr lang="en-US" altLang="ja-JP" sz="2400" dirty="0" smtClean="0"/>
              <a:t>hat cannot be resolved by limited data.</a:t>
            </a:r>
          </a:p>
        </p:txBody>
      </p:sp>
    </p:spTree>
    <p:extLst>
      <p:ext uri="{BB962C8B-B14F-4D97-AF65-F5344CB8AC3E}">
        <p14:creationId xmlns:p14="http://schemas.microsoft.com/office/powerpoint/2010/main" val="4125129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467543" y="330894"/>
            <a:ext cx="75157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Phase Data are </a:t>
            </a:r>
            <a:r>
              <a:rPr lang="en-US" altLang="ja-JP" sz="3200" b="1" dirty="0" smtClean="0"/>
              <a:t>not S</a:t>
            </a:r>
            <a:r>
              <a:rPr kumimoji="1" lang="en-US" altLang="ja-JP" sz="3200" b="1" dirty="0" smtClean="0"/>
              <a:t>ensitive to the Density</a:t>
            </a:r>
            <a:endParaRPr kumimoji="1" lang="ja-JP" altLang="en-US" sz="3200" b="1" dirty="0"/>
          </a:p>
        </p:txBody>
      </p:sp>
      <p:pic>
        <p:nvPicPr>
          <p:cNvPr id="9" name="Picture 2" descr="http://classes.mst.edu/civeng120/lessons/flexure/elastic/definitions/details/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09" y="1556792"/>
            <a:ext cx="3333750" cy="313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788024" y="2132856"/>
                <a:ext cx="2029979" cy="833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400" b="0" i="0" smtClean="0">
                          <a:latin typeface="Cambria Math"/>
                        </a:rPr>
                        <m:t>ρ</m:t>
                      </m:r>
                      <m:r>
                        <a:rPr kumimoji="1" lang="en-US" altLang="ja-JP" sz="2400" b="0" i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1" lang="en-US" altLang="ja-JP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400" b="0" i="0" smtClean="0">
                                  <a:latin typeface="Cambria Math"/>
                                </a:rPr>
                                <m:t>𝜕</m:t>
                              </m:r>
                            </m:e>
                            <m:sup>
                              <m:r>
                                <a:rPr kumimoji="1" lang="en-US" altLang="ja-JP" sz="2400" b="0" i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1" lang="en-US" altLang="ja-JP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2400" b="0" i="0" smtClean="0">
                                  <a:latin typeface="Cambria Math"/>
                                </a:rPr>
                                <m:t>u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400" b="0" i="0" smtClean="0">
                                  <a:latin typeface="Cambria Math"/>
                                </a:rPr>
                                <m:t>i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400" b="0" i="0" smtClean="0">
                              <a:latin typeface="Cambria Math"/>
                            </a:rPr>
                            <m:t>𝜕</m:t>
                          </m:r>
                          <m:sSup>
                            <m:sSupPr>
                              <m:ctrlPr>
                                <a:rPr kumimoji="1" lang="en-US" altLang="ja-JP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2400" b="0" i="0" smtClean="0">
                                  <a:latin typeface="Cambria Math"/>
                                </a:rPr>
                                <m:t>t</m:t>
                              </m:r>
                            </m:e>
                            <m:sup>
                              <m:r>
                                <a:rPr kumimoji="1" lang="en-US" altLang="ja-JP" sz="2400" b="0" i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ja-JP" sz="2400" b="0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latin typeface="Cambria Math"/>
                            </a:rPr>
                            <m:t>ij</m:t>
                          </m:r>
                          <m:r>
                            <a:rPr kumimoji="1" lang="en-US" altLang="ja-JP" sz="2400" b="0" i="0" smtClean="0"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latin typeface="Cambria Math"/>
                            </a:rPr>
                            <m:t>j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2132856"/>
                <a:ext cx="2029979" cy="8334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4066159" y="1469975"/>
            <a:ext cx="4210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&lt; </a:t>
            </a:r>
            <a:r>
              <a:rPr kumimoji="1" lang="en-US" altLang="ja-JP" sz="2400" dirty="0" smtClean="0"/>
              <a:t>Dynamic Equation of Motion &gt;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994292" y="3249850"/>
            <a:ext cx="3149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Optical Ray Approximation</a:t>
            </a:r>
          </a:p>
          <a:p>
            <a:r>
              <a:rPr lang="en-US" altLang="ja-JP" dirty="0" smtClean="0"/>
              <a:t>(high frequency approximation</a:t>
            </a:r>
            <a:r>
              <a:rPr lang="en-US" altLang="ja-JP" dirty="0" smtClean="0"/>
              <a:t>)</a:t>
            </a:r>
            <a:endParaRPr kumimoji="1" lang="en-US" altLang="ja-JP" dirty="0" smtClean="0"/>
          </a:p>
        </p:txBody>
      </p:sp>
      <p:sp>
        <p:nvSpPr>
          <p:cNvPr id="16" name="下矢印 15"/>
          <p:cNvSpPr/>
          <p:nvPr/>
        </p:nvSpPr>
        <p:spPr>
          <a:xfrm>
            <a:off x="5220072" y="3212976"/>
            <a:ext cx="72008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正方形/長方形 16"/>
              <p:cNvSpPr/>
              <p:nvPr/>
            </p:nvSpPr>
            <p:spPr>
              <a:xfrm>
                <a:off x="4788024" y="4148947"/>
                <a:ext cx="2096600" cy="10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2400">
                          <a:latin typeface="Cambria Math"/>
                        </a:rPr>
                        <m:t>t</m:t>
                      </m:r>
                      <m:r>
                        <a:rPr lang="en-US" altLang="ja-JP" sz="2400">
                          <a:latin typeface="Cambria Math"/>
                        </a:rPr>
                        <m:t>= </m:t>
                      </m:r>
                      <m:nary>
                        <m:naryPr>
                          <m:ctrlPr>
                            <a:rPr lang="en-US" altLang="ja-JP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3"/>
                            </m:rPr>
                            <a:rPr lang="en-US" altLang="ja-JP" sz="2400">
                              <a:latin typeface="Cambria Math"/>
                            </a:rPr>
                            <m:t>p</m:t>
                          </m:r>
                          <m:r>
                            <m:rPr>
                              <m:sty m:val="p"/>
                            </m:rPr>
                            <a:rPr lang="en-US" altLang="ja-JP" sz="2400">
                              <a:latin typeface="Cambria Math"/>
                            </a:rPr>
                            <m:t>ath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altLang="ja-JP" sz="2400">
                                  <a:latin typeface="Cambria Math"/>
                                </a:rPr>
                                <m:t>v</m:t>
                              </m:r>
                            </m:den>
                          </m:f>
                          <m:r>
                            <a:rPr lang="en-US" altLang="ja-JP" sz="240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ja-JP" sz="2400">
                              <a:latin typeface="Cambria Math"/>
                            </a:rPr>
                            <m:t>ds</m:t>
                          </m:r>
                        </m:e>
                      </m:nary>
                    </m:oMath>
                  </m:oMathPara>
                </a14:m>
                <a:endParaRPr lang="ja-JP" altLang="en-US" sz="2400" dirty="0"/>
              </a:p>
            </p:txBody>
          </p:sp>
        </mc:Choice>
        <mc:Fallback xmlns="">
          <p:sp>
            <p:nvSpPr>
              <p:cNvPr id="17" name="正方形/長方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4148947"/>
                <a:ext cx="2096600" cy="100008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17"/>
          <p:cNvSpPr txBox="1"/>
          <p:nvPr/>
        </p:nvSpPr>
        <p:spPr>
          <a:xfrm>
            <a:off x="3398721" y="5508735"/>
            <a:ext cx="53708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The density does not affect to </a:t>
            </a:r>
            <a:r>
              <a:rPr lang="en-US" altLang="ja-JP" sz="2400" dirty="0" err="1" smtClean="0"/>
              <a:t>traveltimes</a:t>
            </a:r>
            <a:endParaRPr lang="en-US" altLang="ja-JP" sz="2400" dirty="0" smtClean="0"/>
          </a:p>
          <a:p>
            <a:r>
              <a:rPr lang="en-US" altLang="ja-JP" sz="2400" dirty="0" smtClean="0"/>
              <a:t>(phase data).</a:t>
            </a:r>
            <a:endParaRPr kumimoji="1" lang="ja-JP" altLang="en-US" sz="2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213773" y="2460258"/>
            <a:ext cx="140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 Hook’s Law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338197" y="4505852"/>
            <a:ext cx="1154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 eq. for 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973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67543" y="330894"/>
            <a:ext cx="8175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Phase Data are Slightly Sensitive to the Density</a:t>
            </a:r>
            <a:endParaRPr kumimoji="1" lang="ja-JP" altLang="en-US" sz="3200" b="1" dirty="0"/>
          </a:p>
        </p:txBody>
      </p:sp>
      <p:pic>
        <p:nvPicPr>
          <p:cNvPr id="1026" name="Picture 2" descr="http://classes.mst.edu/civeng120/lessons/flexure/elastic/definitions/details/0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09" y="1556792"/>
            <a:ext cx="3333750" cy="313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4788024" y="2132856"/>
                <a:ext cx="1950406" cy="833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400" b="0" i="0" smtClean="0">
                          <a:latin typeface="Cambria Math"/>
                        </a:rPr>
                        <m:t>ρ</m:t>
                      </m:r>
                      <m:r>
                        <a:rPr kumimoji="1" lang="en-US" altLang="ja-JP" sz="2400" b="0" i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1" lang="en-US" altLang="ja-JP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400" b="0" i="0" smtClean="0">
                                  <a:latin typeface="Cambria Math"/>
                                </a:rPr>
                                <m:t>𝜕</m:t>
                              </m:r>
                            </m:e>
                            <m:sup>
                              <m:r>
                                <a:rPr kumimoji="1" lang="en-US" altLang="ja-JP" sz="2400" b="0" i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1" lang="en-US" altLang="ja-JP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2400" b="0" i="0" smtClean="0">
                                  <a:latin typeface="Cambria Math"/>
                                </a:rPr>
                                <m:t>u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400" b="0" i="0" smtClean="0">
                                  <a:latin typeface="Cambria Math"/>
                                </a:rPr>
                                <m:t>i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400" b="0" i="0" smtClean="0">
                              <a:latin typeface="Cambria Math"/>
                            </a:rPr>
                            <m:t>𝜕</m:t>
                          </m:r>
                          <m:sSup>
                            <m:sSupPr>
                              <m:ctrlPr>
                                <a:rPr kumimoji="1" lang="en-US" altLang="ja-JP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2400" b="0" i="0" smtClean="0">
                                  <a:latin typeface="Cambria Math"/>
                                </a:rPr>
                                <m:t>t</m:t>
                              </m:r>
                            </m:e>
                            <m:sup>
                              <m:r>
                                <a:rPr kumimoji="1" lang="en-US" altLang="ja-JP" sz="2400" b="0" i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ja-JP" sz="2400" b="0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latin typeface="Cambria Math"/>
                            </a:rPr>
                            <m:t>ij</m:t>
                          </m:r>
                          <m:r>
                            <a:rPr kumimoji="1" lang="en-US" altLang="ja-JP" sz="2400" b="0" i="0" smtClean="0"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latin typeface="Cambria Math"/>
                            </a:rPr>
                            <m:t>j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2132856"/>
                <a:ext cx="1950406" cy="83343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/>
          <p:cNvSpPr txBox="1"/>
          <p:nvPr/>
        </p:nvSpPr>
        <p:spPr>
          <a:xfrm>
            <a:off x="4066159" y="1469975"/>
            <a:ext cx="4210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&lt; </a:t>
            </a:r>
            <a:r>
              <a:rPr kumimoji="1" lang="en-US" altLang="ja-JP" sz="2400" dirty="0" smtClean="0"/>
              <a:t>Dynamic Equation of Motion &gt;</a:t>
            </a:r>
            <a:endParaRPr kumimoji="1" lang="ja-JP" altLang="en-US" sz="2400" dirty="0"/>
          </a:p>
        </p:txBody>
      </p:sp>
      <p:sp>
        <p:nvSpPr>
          <p:cNvPr id="6" name="下矢印 5"/>
          <p:cNvSpPr/>
          <p:nvPr/>
        </p:nvSpPr>
        <p:spPr>
          <a:xfrm rot="-4200000">
            <a:off x="2604044" y="3267919"/>
            <a:ext cx="300508" cy="91879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3131840" y="3645024"/>
                <a:ext cx="90896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ρ</m:t>
                      </m:r>
                      <m:r>
                        <a:rPr kumimoji="1"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i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3645024"/>
                <a:ext cx="908967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6588224" y="2420887"/>
                <a:ext cx="12055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ρ</m:t>
                      </m:r>
                      <m:r>
                        <a:rPr kumimoji="1"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i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2420887"/>
                <a:ext cx="1205523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5466619" y="5148579"/>
                <a:ext cx="1102481" cy="4005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ij</m:t>
                          </m:r>
                          <m:r>
                            <a:rPr kumimoji="1" lang="en-US" altLang="ja-JP" b="0" i="0" smtClean="0"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j</m:t>
                          </m:r>
                        </m:sub>
                      </m:sSub>
                      <m:r>
                        <a:rPr kumimoji="1" lang="en-US" altLang="ja-JP" b="0" i="0" smtClean="0">
                          <a:latin typeface="Cambria Math"/>
                        </a:rPr>
                        <m:t>∝</m:t>
                      </m:r>
                      <m:sSup>
                        <m:sSup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k</m:t>
                          </m:r>
                        </m:e>
                        <m:sup>
                          <m:r>
                            <a:rPr kumimoji="1" lang="en-US" altLang="ja-JP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6619" y="5148579"/>
                <a:ext cx="1102481" cy="400559"/>
              </a:xfrm>
              <a:prstGeom prst="rect">
                <a:avLst/>
              </a:prstGeom>
              <a:blipFill rotWithShape="1">
                <a:blip r:embed="rId7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5342115" y="5549138"/>
                <a:ext cx="11422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ρ</m:t>
                      </m:r>
                      <m:r>
                        <a:rPr kumimoji="1" lang="en-US" altLang="ja-JP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kumimoji="1" lang="en-US" altLang="ja-JP" b="0" i="0" smtClean="0">
                          <a:latin typeface="Cambria Math"/>
                        </a:rPr>
                        <m:t>∝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2115" y="5549138"/>
                <a:ext cx="1142236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4333540" y="3496481"/>
                <a:ext cx="90896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ρ</m:t>
                      </m:r>
                      <m:r>
                        <a:rPr kumimoji="1"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i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540" y="3496481"/>
                <a:ext cx="908967" cy="461665"/>
              </a:xfrm>
              <a:prstGeom prst="rect">
                <a:avLst/>
              </a:prstGeom>
              <a:blipFill rotWithShape="1">
                <a:blip r:embed="rId9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/>
          <p:cNvSpPr txBox="1"/>
          <p:nvPr/>
        </p:nvSpPr>
        <p:spPr>
          <a:xfrm>
            <a:off x="5155062" y="3552690"/>
            <a:ext cx="34965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: perturbation of gravitational force</a:t>
            </a:r>
          </a:p>
          <a:p>
            <a:r>
              <a:rPr lang="en-US" altLang="ja-JP" dirty="0" smtClean="0"/>
              <a:t>  due </a:t>
            </a:r>
            <a:r>
              <a:rPr lang="en-US" altLang="ja-JP" dirty="0" smtClean="0"/>
              <a:t>to deformation of the Earth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23928" y="4569798"/>
            <a:ext cx="5046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a</a:t>
            </a:r>
            <a:r>
              <a:rPr kumimoji="1" lang="en-US" altLang="ja-JP" sz="2400" dirty="0" smtClean="0"/>
              <a:t>re significant for </a:t>
            </a:r>
            <a:r>
              <a:rPr kumimoji="1" lang="en-US" altLang="ja-JP" sz="2400" u="sng" dirty="0" smtClean="0"/>
              <a:t>longer-period waves</a:t>
            </a:r>
            <a:r>
              <a:rPr kumimoji="1" lang="en-US" altLang="ja-JP" sz="2400" dirty="0" smtClean="0"/>
              <a:t>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03347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617" y="1046638"/>
            <a:ext cx="7239000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3" name="テキスト ボックス 2"/>
          <p:cNvSpPr txBox="1">
            <a:spLocks noChangeArrowheads="1"/>
          </p:cNvSpPr>
          <p:nvPr/>
        </p:nvSpPr>
        <p:spPr bwMode="auto">
          <a:xfrm>
            <a:off x="1042988" y="404813"/>
            <a:ext cx="68585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b="1" dirty="0"/>
              <a:t>PREM Model </a:t>
            </a:r>
            <a:r>
              <a:rPr lang="en-US" altLang="ja-JP" b="1" dirty="0" smtClean="0"/>
              <a:t>(Standard Density Model)</a:t>
            </a:r>
            <a:endParaRPr lang="ja-JP" altLang="en-US" sz="18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652120" y="6399688"/>
            <a:ext cx="3066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Dziewonski</a:t>
            </a:r>
            <a:r>
              <a:rPr kumimoji="1" lang="en-US" altLang="ja-JP" dirty="0" smtClean="0"/>
              <a:t> &amp; Anderson (1981)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331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730962" y="1578456"/>
            <a:ext cx="4176464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67543" y="330894"/>
            <a:ext cx="6404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Standard Density Model of the Earth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69762" y="2497423"/>
            <a:ext cx="1520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Geodetic Data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4948" y="2915929"/>
            <a:ext cx="1830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Earth’s total mass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94948" y="3214770"/>
            <a:ext cx="2580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Earth’s moment of inertia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6708" y="1209124"/>
            <a:ext cx="1939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Seismological Data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46986" y="1615330"/>
            <a:ext cx="3494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Phase Data of Longer Period Waves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Eigenperiods</a:t>
            </a:r>
            <a:r>
              <a:rPr lang="en-US" altLang="ja-JP" dirty="0" smtClean="0"/>
              <a:t> of Free Oscillations)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77934" y="2738408"/>
            <a:ext cx="1550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Standard</a:t>
            </a:r>
          </a:p>
          <a:p>
            <a:r>
              <a:rPr lang="en-US" altLang="ja-JP" dirty="0" smtClean="0"/>
              <a:t>Density Model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730962" y="2863590"/>
            <a:ext cx="4176464" cy="7218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6300192" y="2552533"/>
            <a:ext cx="2592288" cy="101808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63657" y="4382019"/>
            <a:ext cx="220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Geodynamical Insight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377920" y="4384430"/>
            <a:ext cx="1844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Geological Insight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20989" y="5008776"/>
            <a:ext cx="2995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l</a:t>
            </a:r>
            <a:r>
              <a:rPr kumimoji="1" lang="en-US" altLang="ja-JP" dirty="0" smtClean="0"/>
              <a:t>ocation of </a:t>
            </a:r>
            <a:r>
              <a:rPr kumimoji="1" lang="en-US" altLang="ja-JP" dirty="0" smtClean="0"/>
              <a:t>discontinuities etc.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60709" y="4870276"/>
            <a:ext cx="4393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</a:t>
            </a:r>
            <a:r>
              <a:rPr kumimoji="1" lang="en-US" altLang="ja-JP" dirty="0" smtClean="0"/>
              <a:t>diabatic compression </a:t>
            </a:r>
            <a:r>
              <a:rPr kumimoji="1" lang="en-US" altLang="ja-JP" dirty="0" smtClean="0"/>
              <a:t>and hydrostatic</a:t>
            </a:r>
          </a:p>
          <a:p>
            <a:r>
              <a:rPr lang="en-US" altLang="ja-JP" dirty="0" smtClean="0"/>
              <a:t>equilibrium </a:t>
            </a:r>
            <a:r>
              <a:rPr kumimoji="1" lang="en-US" altLang="ja-JP" dirty="0" smtClean="0"/>
              <a:t>in </a:t>
            </a:r>
            <a:r>
              <a:rPr kumimoji="1" lang="en-US" altLang="ja-JP" dirty="0" smtClean="0"/>
              <a:t>the lower </a:t>
            </a:r>
            <a:r>
              <a:rPr kumimoji="1" lang="en-US" altLang="ja-JP" dirty="0" smtClean="0"/>
              <a:t>mantle </a:t>
            </a:r>
            <a:r>
              <a:rPr lang="en-US" altLang="ja-JP" dirty="0" smtClean="0"/>
              <a:t>and </a:t>
            </a:r>
            <a:r>
              <a:rPr lang="en-US" altLang="ja-JP" dirty="0" smtClean="0"/>
              <a:t>the core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5604655" y="5441439"/>
                <a:ext cx="330193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Linear </a:t>
                </a:r>
                <a:r>
                  <a:rPr lang="en-US" altLang="ja-JP" dirty="0"/>
                  <a:t>s</a:t>
                </a:r>
                <a:r>
                  <a:rPr kumimoji="1" lang="en-US" altLang="ja-JP" dirty="0" smtClean="0"/>
                  <a:t>caling </a:t>
                </a:r>
                <a:r>
                  <a:rPr kumimoji="1" lang="en-US" altLang="ja-JP" dirty="0" smtClean="0"/>
                  <a:t>relation in </a:t>
                </a:r>
                <a:r>
                  <a:rPr kumimoji="1" lang="en-US" altLang="ja-JP" dirty="0" smtClean="0"/>
                  <a:t>the</a:t>
                </a:r>
              </a:p>
              <a:p>
                <a:r>
                  <a:rPr lang="en-US" altLang="ja-JP" dirty="0" smtClean="0"/>
                  <a:t>Upper</a:t>
                </a:r>
                <a:r>
                  <a:rPr lang="en-US" altLang="ja-JP" dirty="0" smtClean="0"/>
                  <a:t> </a:t>
                </a:r>
                <a:r>
                  <a:rPr lang="en-US" altLang="ja-JP" dirty="0" smtClean="0"/>
                  <a:t>m</a:t>
                </a:r>
                <a:r>
                  <a:rPr kumimoji="1" lang="en-US" altLang="ja-JP" dirty="0" smtClean="0"/>
                  <a:t>antle </a:t>
                </a:r>
                <a:r>
                  <a:rPr kumimoji="1" lang="en-US" altLang="ja-JP" dirty="0" smtClean="0"/>
                  <a:t>(between</a:t>
                </a:r>
                <a:r>
                  <a:rPr lang="en-US" altLang="ja-JP" dirty="0"/>
                  <a:t> V</a:t>
                </a:r>
                <a:r>
                  <a:rPr lang="en-US" altLang="ja-JP" dirty="0" smtClean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b="0" i="0" smtClean="0">
                        <a:latin typeface="Cambria Math"/>
                      </a:rPr>
                      <m:t>ρ</m:t>
                    </m:r>
                  </m:oMath>
                </a14:m>
                <a:r>
                  <a:rPr kumimoji="1" lang="ja-JP" altLang="en-US" dirty="0" smtClean="0"/>
                  <a:t> </a:t>
                </a:r>
                <a:r>
                  <a:rPr kumimoji="1" lang="en-US" altLang="ja-JP" dirty="0" smtClean="0"/>
                  <a:t>)</a:t>
                </a:r>
                <a:endParaRPr kumimoji="1" lang="ja-JP" altLang="en-US" dirty="0"/>
              </a:p>
            </p:txBody>
          </p:sp>
        </mc:Choice>
        <mc:Fallback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655" y="5441439"/>
                <a:ext cx="3301930" cy="646331"/>
              </a:xfrm>
              <a:prstGeom prst="rect">
                <a:avLst/>
              </a:prstGeom>
              <a:blipFill rotWithShape="1">
                <a:blip r:embed="rId2"/>
                <a:stretch>
                  <a:fillRect l="-1476" t="-4717" r="-1476" b="-141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16"/>
          <p:cNvSpPr/>
          <p:nvPr/>
        </p:nvSpPr>
        <p:spPr>
          <a:xfrm>
            <a:off x="5631433" y="4900400"/>
            <a:ext cx="3312368" cy="12241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755575" y="4829370"/>
            <a:ext cx="4367215" cy="1911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右矢印 18"/>
          <p:cNvSpPr/>
          <p:nvPr/>
        </p:nvSpPr>
        <p:spPr>
          <a:xfrm rot="1200000">
            <a:off x="5157544" y="2118516"/>
            <a:ext cx="889369" cy="3600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右矢印 19"/>
          <p:cNvSpPr/>
          <p:nvPr/>
        </p:nvSpPr>
        <p:spPr>
          <a:xfrm>
            <a:off x="5145550" y="3029006"/>
            <a:ext cx="889369" cy="3600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下矢印 23"/>
          <p:cNvSpPr/>
          <p:nvPr/>
        </p:nvSpPr>
        <p:spPr>
          <a:xfrm rot="14400000">
            <a:off x="5503529" y="3515790"/>
            <a:ext cx="448841" cy="8974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テキスト ボックス 25"/>
              <p:cNvSpPr txBox="1"/>
              <p:nvPr/>
            </p:nvSpPr>
            <p:spPr>
              <a:xfrm>
                <a:off x="1254582" y="5441439"/>
                <a:ext cx="3095719" cy="12315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κ</m:t>
                          </m:r>
                        </m:den>
                      </m:f>
                      <m:r>
                        <a:rPr kumimoji="1" lang="en-US" altLang="ja-JP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ρ</m:t>
                          </m:r>
                        </m:den>
                      </m:f>
                      <m:r>
                        <a:rPr kumimoji="1" lang="en-US" altLang="ja-JP" b="0" i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dρ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dp</m:t>
                          </m:r>
                        </m:den>
                      </m:f>
                      <m:r>
                        <a:rPr kumimoji="1" lang="en-US" altLang="ja-JP" b="0" i="1" smtClean="0">
                          <a:latin typeface="Cambria Math"/>
                        </a:rPr>
                        <m:t>,</m:t>
                      </m:r>
                      <m:r>
                        <a:rPr kumimoji="1" lang="en-US" altLang="ja-JP" b="0" i="0" smtClean="0">
                          <a:latin typeface="Cambria Math"/>
                        </a:rPr>
                        <m:t>           </m:t>
                      </m:r>
                      <m:f>
                        <m:fPr>
                          <m:ctrlPr>
                            <a:rPr lang="en-US" altLang="ja-JP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/>
                            </a:rPr>
                            <m:t>dp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/>
                            </a:rPr>
                            <m:t>dz</m:t>
                          </m:r>
                        </m:den>
                      </m:f>
                      <m:r>
                        <a:rPr lang="en-US" altLang="ja-JP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ja-JP">
                          <a:latin typeface="Cambria Math"/>
                        </a:rPr>
                        <m:t>ρg</m:t>
                      </m:r>
                      <m:r>
                        <a:rPr lang="en-US" altLang="ja-JP">
                          <a:latin typeface="Cambria Math"/>
                        </a:rPr>
                        <m:t>,  </m:t>
                      </m:r>
                    </m:oMath>
                  </m:oMathPara>
                </a14:m>
                <a:endParaRPr lang="en-US" altLang="ja-JP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V</m:t>
                      </m:r>
                      <m:sSup>
                        <m:sSup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p</m:t>
                          </m:r>
                        </m:e>
                        <m:sup>
                          <m:r>
                            <a:rPr kumimoji="1" lang="en-US" altLang="ja-JP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kumimoji="1" lang="en-US" altLang="ja-JP" b="0" i="0" smtClean="0">
                          <a:latin typeface="Cambria Math"/>
                        </a:rPr>
                        <m:t>−</m:t>
                      </m:r>
                      <m:sSubSup>
                        <m:sSubSup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SupPr>
                        <m:e>
                          <m:f>
                            <m:f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kumimoji="1" lang="en-US" altLang="ja-JP" b="0" i="0" smtClean="0">
                                  <a:latin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kumimoji="1" lang="en-US" altLang="ja-JP" b="0" i="0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kumimoji="1" lang="en-US" altLang="ja-JP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s</m:t>
                          </m:r>
                        </m:sub>
                        <m:sup>
                          <m:r>
                            <a:rPr kumimoji="1" lang="en-US" altLang="ja-JP" b="0" i="0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kumimoji="1" lang="en-US" altLang="ja-JP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κ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ρ</m:t>
                          </m:r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26" name="テキスト ボックス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4582" y="5441439"/>
                <a:ext cx="3095719" cy="12315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272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図 11" descr="densit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5600700" cy="532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テキスト ボックス 7"/>
          <p:cNvSpPr txBox="1">
            <a:spLocks noChangeArrowheads="1"/>
          </p:cNvSpPr>
          <p:nvPr/>
        </p:nvSpPr>
        <p:spPr bwMode="auto">
          <a:xfrm>
            <a:off x="428625" y="214313"/>
            <a:ext cx="61341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400" b="1"/>
              <a:t>Uncertainty for Density Models Obtained</a:t>
            </a:r>
          </a:p>
          <a:p>
            <a:pPr eaLnBrk="1" hangingPunct="1"/>
            <a:r>
              <a:rPr lang="en-US" altLang="ja-JP" sz="2400" b="1"/>
              <a:t>by Seismological Approach</a:t>
            </a:r>
            <a:endParaRPr lang="ja-JP" altLang="en-US" sz="2400" b="1"/>
          </a:p>
        </p:txBody>
      </p:sp>
      <p:sp>
        <p:nvSpPr>
          <p:cNvPr id="12292" name="テキスト ボックス 8"/>
          <p:cNvSpPr txBox="1">
            <a:spLocks noChangeArrowheads="1"/>
          </p:cNvSpPr>
          <p:nvPr/>
        </p:nvSpPr>
        <p:spPr bwMode="auto">
          <a:xfrm>
            <a:off x="6357938" y="642938"/>
            <a:ext cx="2198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Kennett (1998, GJI)</a:t>
            </a:r>
            <a:endParaRPr lang="ja-JP" altLang="en-US"/>
          </a:p>
        </p:txBody>
      </p:sp>
      <p:sp>
        <p:nvSpPr>
          <p:cNvPr id="12293" name="テキスト ボックス 9"/>
          <p:cNvSpPr txBox="1">
            <a:spLocks noChangeArrowheads="1"/>
          </p:cNvSpPr>
          <p:nvPr/>
        </p:nvSpPr>
        <p:spPr bwMode="auto">
          <a:xfrm>
            <a:off x="5381625" y="1643063"/>
            <a:ext cx="3762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Randomly generate density</a:t>
            </a:r>
          </a:p>
          <a:p>
            <a:pPr eaLnBrk="1" hangingPunct="1"/>
            <a:r>
              <a:rPr lang="en-US" altLang="ja-JP"/>
              <a:t>models within the specified bounds</a:t>
            </a:r>
          </a:p>
        </p:txBody>
      </p:sp>
      <p:sp>
        <p:nvSpPr>
          <p:cNvPr id="12294" name="テキスト ボックス 11"/>
          <p:cNvSpPr txBox="1">
            <a:spLocks noChangeArrowheads="1"/>
          </p:cNvSpPr>
          <p:nvPr/>
        </p:nvSpPr>
        <p:spPr bwMode="auto">
          <a:xfrm>
            <a:off x="5357813" y="3143250"/>
            <a:ext cx="3492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See the ensemble of the</a:t>
            </a:r>
            <a:r>
              <a:rPr lang="ja-JP" altLang="en-US"/>
              <a:t> </a:t>
            </a:r>
            <a:r>
              <a:rPr lang="en-US" altLang="ja-JP"/>
              <a:t>models</a:t>
            </a:r>
          </a:p>
          <a:p>
            <a:pPr eaLnBrk="1" hangingPunct="1"/>
            <a:r>
              <a:rPr lang="en-US" altLang="ja-JP"/>
              <a:t>with acceptable fitting</a:t>
            </a:r>
            <a:endParaRPr lang="ja-JP" altLang="en-US"/>
          </a:p>
        </p:txBody>
      </p:sp>
      <p:sp>
        <p:nvSpPr>
          <p:cNvPr id="12295" name="テキスト ボックス 12"/>
          <p:cNvSpPr txBox="1">
            <a:spLocks noChangeArrowheads="1"/>
          </p:cNvSpPr>
          <p:nvPr/>
        </p:nvSpPr>
        <p:spPr bwMode="auto">
          <a:xfrm>
            <a:off x="5330825" y="2428875"/>
            <a:ext cx="3813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Compare the observed data with</a:t>
            </a:r>
          </a:p>
          <a:p>
            <a:pPr eaLnBrk="1" hangingPunct="1"/>
            <a:r>
              <a:rPr lang="en-US" altLang="ja-JP"/>
              <a:t>synthetic for each postulated model</a:t>
            </a:r>
            <a:endParaRPr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5286375" y="2571750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5286375" y="1785938"/>
            <a:ext cx="71438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5286375" y="3286125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299" name="テキスト ボックス 17"/>
          <p:cNvSpPr txBox="1">
            <a:spLocks noChangeArrowheads="1"/>
          </p:cNvSpPr>
          <p:nvPr/>
        </p:nvSpPr>
        <p:spPr bwMode="auto">
          <a:xfrm>
            <a:off x="5000625" y="1285875"/>
            <a:ext cx="954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Method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02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図 11" descr="densit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5600700" cy="532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テキスト ボックス 7"/>
          <p:cNvSpPr txBox="1">
            <a:spLocks noChangeArrowheads="1"/>
          </p:cNvSpPr>
          <p:nvPr/>
        </p:nvSpPr>
        <p:spPr bwMode="auto">
          <a:xfrm>
            <a:off x="428625" y="214313"/>
            <a:ext cx="61341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400" b="1" dirty="0"/>
              <a:t>Uncertainty for Density Models Obtained</a:t>
            </a:r>
          </a:p>
          <a:p>
            <a:pPr eaLnBrk="1" hangingPunct="1"/>
            <a:r>
              <a:rPr lang="en-US" altLang="ja-JP" sz="2400" b="1" dirty="0"/>
              <a:t>by Seismological Approach</a:t>
            </a:r>
            <a:endParaRPr lang="ja-JP" altLang="en-US" sz="2400" b="1" dirty="0"/>
          </a:p>
        </p:txBody>
      </p:sp>
      <p:sp>
        <p:nvSpPr>
          <p:cNvPr id="13316" name="テキスト ボックス 8"/>
          <p:cNvSpPr txBox="1">
            <a:spLocks noChangeArrowheads="1"/>
          </p:cNvSpPr>
          <p:nvPr/>
        </p:nvSpPr>
        <p:spPr bwMode="auto">
          <a:xfrm>
            <a:off x="6357938" y="642938"/>
            <a:ext cx="2198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Kennett (1998, GJI)</a:t>
            </a:r>
            <a:endParaRPr lang="ja-JP" altLang="en-US"/>
          </a:p>
        </p:txBody>
      </p:sp>
      <p:sp>
        <p:nvSpPr>
          <p:cNvPr id="13317" name="テキスト ボックス 9"/>
          <p:cNvSpPr txBox="1">
            <a:spLocks noChangeArrowheads="1"/>
          </p:cNvSpPr>
          <p:nvPr/>
        </p:nvSpPr>
        <p:spPr bwMode="auto">
          <a:xfrm>
            <a:off x="5381625" y="1643063"/>
            <a:ext cx="3762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Randomly generate density</a:t>
            </a:r>
          </a:p>
          <a:p>
            <a:pPr eaLnBrk="1" hangingPunct="1"/>
            <a:r>
              <a:rPr lang="en-US" altLang="ja-JP"/>
              <a:t>models within the specified bounds</a:t>
            </a:r>
          </a:p>
        </p:txBody>
      </p:sp>
      <p:sp>
        <p:nvSpPr>
          <p:cNvPr id="13318" name="テキスト ボックス 11"/>
          <p:cNvSpPr txBox="1">
            <a:spLocks noChangeArrowheads="1"/>
          </p:cNvSpPr>
          <p:nvPr/>
        </p:nvSpPr>
        <p:spPr bwMode="auto">
          <a:xfrm>
            <a:off x="5357813" y="3143250"/>
            <a:ext cx="3492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See the ensemble of the</a:t>
            </a:r>
            <a:r>
              <a:rPr lang="ja-JP" altLang="en-US"/>
              <a:t> </a:t>
            </a:r>
            <a:r>
              <a:rPr lang="en-US" altLang="ja-JP"/>
              <a:t>models</a:t>
            </a:r>
          </a:p>
          <a:p>
            <a:pPr eaLnBrk="1" hangingPunct="1"/>
            <a:r>
              <a:rPr lang="en-US" altLang="ja-JP"/>
              <a:t>with acceptable fitting</a:t>
            </a:r>
            <a:endParaRPr lang="ja-JP" altLang="en-US"/>
          </a:p>
        </p:txBody>
      </p:sp>
      <p:sp>
        <p:nvSpPr>
          <p:cNvPr id="13319" name="テキスト ボックス 12"/>
          <p:cNvSpPr txBox="1">
            <a:spLocks noChangeArrowheads="1"/>
          </p:cNvSpPr>
          <p:nvPr/>
        </p:nvSpPr>
        <p:spPr bwMode="auto">
          <a:xfrm>
            <a:off x="5330825" y="2428875"/>
            <a:ext cx="3813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Compare the observed data with</a:t>
            </a:r>
          </a:p>
          <a:p>
            <a:pPr eaLnBrk="1" hangingPunct="1"/>
            <a:r>
              <a:rPr lang="en-US" altLang="ja-JP"/>
              <a:t>synthetic for each postulated model</a:t>
            </a:r>
            <a:endParaRPr lang="ja-JP" altLang="en-US"/>
          </a:p>
        </p:txBody>
      </p:sp>
      <p:sp>
        <p:nvSpPr>
          <p:cNvPr id="13320" name="テキスト ボックス 8"/>
          <p:cNvSpPr txBox="1">
            <a:spLocks noChangeArrowheads="1"/>
          </p:cNvSpPr>
          <p:nvPr/>
        </p:nvSpPr>
        <p:spPr bwMode="auto">
          <a:xfrm>
            <a:off x="5429250" y="4357688"/>
            <a:ext cx="3365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Rooms for improvement for the</a:t>
            </a:r>
          </a:p>
          <a:p>
            <a:pPr eaLnBrk="1" hangingPunct="1"/>
            <a:r>
              <a:rPr lang="en-US" altLang="ja-JP"/>
              <a:t>standard 1-D model</a:t>
            </a:r>
            <a:endParaRPr lang="ja-JP" altLang="en-US"/>
          </a:p>
        </p:txBody>
      </p:sp>
      <p:sp>
        <p:nvSpPr>
          <p:cNvPr id="13321" name="テキスト ボックス 9"/>
          <p:cNvSpPr txBox="1">
            <a:spLocks noChangeArrowheads="1"/>
          </p:cNvSpPr>
          <p:nvPr/>
        </p:nvSpPr>
        <p:spPr bwMode="auto">
          <a:xfrm>
            <a:off x="5357813" y="5143500"/>
            <a:ext cx="36210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1-D structure has uncertainty with</a:t>
            </a:r>
          </a:p>
          <a:p>
            <a:pPr eaLnBrk="1" hangingPunct="1"/>
            <a:r>
              <a:rPr lang="en-US" altLang="ja-JP"/>
              <a:t>a few percents.   Difficulties in</a:t>
            </a:r>
          </a:p>
          <a:p>
            <a:pPr eaLnBrk="1" hangingPunct="1"/>
            <a:r>
              <a:rPr lang="en-US" altLang="ja-JP"/>
              <a:t>obtaining 3-D models</a:t>
            </a:r>
            <a:endParaRPr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5286375" y="2571750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5286375" y="1785938"/>
            <a:ext cx="71438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5286375" y="3286125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5286375" y="4500563"/>
            <a:ext cx="71438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5286375" y="5286375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327" name="テキスト ボックス 16"/>
          <p:cNvSpPr txBox="1">
            <a:spLocks noChangeArrowheads="1"/>
          </p:cNvSpPr>
          <p:nvPr/>
        </p:nvSpPr>
        <p:spPr bwMode="auto">
          <a:xfrm>
            <a:off x="5000625" y="4000500"/>
            <a:ext cx="954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Results</a:t>
            </a:r>
            <a:endParaRPr lang="ja-JP" altLang="en-US"/>
          </a:p>
        </p:txBody>
      </p:sp>
      <p:sp>
        <p:nvSpPr>
          <p:cNvPr id="13328" name="テキスト ボックス 17"/>
          <p:cNvSpPr txBox="1">
            <a:spLocks noChangeArrowheads="1"/>
          </p:cNvSpPr>
          <p:nvPr/>
        </p:nvSpPr>
        <p:spPr bwMode="auto">
          <a:xfrm>
            <a:off x="5000625" y="1285875"/>
            <a:ext cx="954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Method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416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41" y="2870178"/>
            <a:ext cx="3946208" cy="3294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949206" y="2305306"/>
            <a:ext cx="1685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Density (g/cm3)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403" y="4917760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ICB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 rot="5400000">
            <a:off x="-155913" y="3752125"/>
            <a:ext cx="116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</a:t>
            </a:r>
            <a:r>
              <a:rPr kumimoji="1" lang="en-US" altLang="ja-JP" dirty="0" smtClean="0"/>
              <a:t>uter core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 rot="5400000">
            <a:off x="-138732" y="5786528"/>
            <a:ext cx="1139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inne</a:t>
            </a:r>
            <a:r>
              <a:rPr kumimoji="1" lang="en-US" altLang="ja-JP" dirty="0" smtClean="0"/>
              <a:t>r core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37646" y="26855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59712" y="26746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13</a:t>
            </a:r>
            <a:endParaRPr kumimoji="1" lang="ja-JP" alt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824" y="1661119"/>
            <a:ext cx="3480540" cy="5169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5067137" y="4951804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ICB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 rot="5400000">
            <a:off x="4761422" y="3348422"/>
            <a:ext cx="116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</a:t>
            </a:r>
            <a:r>
              <a:rPr kumimoji="1" lang="en-US" altLang="ja-JP" dirty="0" smtClean="0"/>
              <a:t>uter core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 rot="5400000">
            <a:off x="4749002" y="5950104"/>
            <a:ext cx="1139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inne</a:t>
            </a:r>
            <a:r>
              <a:rPr kumimoji="1" lang="en-US" altLang="ja-JP" dirty="0" smtClean="0"/>
              <a:t>r core</a:t>
            </a:r>
            <a:endParaRPr kumimoji="1" lang="ja-JP" altLang="en-US" dirty="0"/>
          </a:p>
        </p:txBody>
      </p:sp>
      <p:sp>
        <p:nvSpPr>
          <p:cNvPr id="13" name="テキスト ボックス 7"/>
          <p:cNvSpPr txBox="1">
            <a:spLocks noChangeArrowheads="1"/>
          </p:cNvSpPr>
          <p:nvPr/>
        </p:nvSpPr>
        <p:spPr bwMode="auto">
          <a:xfrm>
            <a:off x="428625" y="214313"/>
            <a:ext cx="61341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400" b="1" dirty="0"/>
              <a:t>Uncertainty for Density Models Obtained</a:t>
            </a:r>
          </a:p>
          <a:p>
            <a:pPr eaLnBrk="1" hangingPunct="1"/>
            <a:r>
              <a:rPr lang="en-US" altLang="ja-JP" sz="2400" b="1" dirty="0"/>
              <a:t>by Seismological Approach</a:t>
            </a:r>
            <a:endParaRPr lang="ja-JP" altLang="en-US" sz="2400" b="1" dirty="0"/>
          </a:p>
        </p:txBody>
      </p:sp>
      <p:sp>
        <p:nvSpPr>
          <p:cNvPr id="14" name="テキスト ボックス 8"/>
          <p:cNvSpPr txBox="1">
            <a:spLocks noChangeArrowheads="1"/>
          </p:cNvSpPr>
          <p:nvPr/>
        </p:nvSpPr>
        <p:spPr bwMode="auto">
          <a:xfrm>
            <a:off x="6357938" y="642938"/>
            <a:ext cx="2198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Kennett (1998, GJI)</a:t>
            </a:r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86674" y="1299932"/>
            <a:ext cx="2788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Differential Density (g/cm3)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477536" y="1682391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0.053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813287" y="1679371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-0.053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3827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</TotalTime>
  <Words>713</Words>
  <Application>Microsoft Office PowerPoint</Application>
  <PresentationFormat>画面に合わせる (4:3)</PresentationFormat>
  <Paragraphs>134</Paragraphs>
  <Slides>17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ohrc</dc:creator>
  <cp:lastModifiedBy>ohrc</cp:lastModifiedBy>
  <cp:revision>105</cp:revision>
  <dcterms:created xsi:type="dcterms:W3CDTF">2016-01-04T08:24:04Z</dcterms:created>
  <dcterms:modified xsi:type="dcterms:W3CDTF">2016-01-06T07:31:42Z</dcterms:modified>
</cp:coreProperties>
</file>