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313" r:id="rId5"/>
    <p:sldId id="314" r:id="rId6"/>
    <p:sldId id="312" r:id="rId7"/>
    <p:sldId id="310" r:id="rId8"/>
    <p:sldId id="315" r:id="rId9"/>
    <p:sldId id="294" r:id="rId10"/>
    <p:sldId id="311" r:id="rId11"/>
    <p:sldId id="309" r:id="rId12"/>
    <p:sldId id="319" r:id="rId13"/>
    <p:sldId id="316" r:id="rId14"/>
    <p:sldId id="317" r:id="rId15"/>
    <p:sldId id="318" r:id="rId16"/>
    <p:sldId id="320" r:id="rId17"/>
    <p:sldId id="321" r:id="rId18"/>
    <p:sldId id="323" r:id="rId19"/>
    <p:sldId id="324" r:id="rId20"/>
    <p:sldId id="322" r:id="rId21"/>
    <p:sldId id="325" r:id="rId22"/>
    <p:sldId id="326" r:id="rId23"/>
    <p:sldId id="327" r:id="rId24"/>
    <p:sldId id="295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65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5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3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8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2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4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69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0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5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B6E02-3174-4280-BE0B-7669DCCCDF5D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90D54-223A-469E-9642-F54AC241F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root.cern.ch/doc/master/classTRandom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ROOT: Functions &amp; Fitting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Harinder</a:t>
            </a:r>
            <a:r>
              <a:rPr lang="en-US" dirty="0" smtClean="0"/>
              <a:t> Singh </a:t>
            </a:r>
            <a:r>
              <a:rPr lang="en-US" dirty="0" err="1" smtClean="0"/>
              <a:t>Bawa</a:t>
            </a:r>
            <a:endParaRPr lang="en-US" dirty="0" smtClean="0"/>
          </a:p>
          <a:p>
            <a:r>
              <a:rPr lang="en-US" dirty="0" smtClean="0"/>
              <a:t>California State University </a:t>
            </a:r>
            <a:r>
              <a:rPr lang="en-US" dirty="0" smtClean="0"/>
              <a:t>Fresno</a:t>
            </a:r>
          </a:p>
          <a:p>
            <a:r>
              <a:rPr lang="en-US" dirty="0" smtClean="0"/>
              <a:t>Mar 31, 2016</a:t>
            </a:r>
            <a:endParaRPr lang="en-US" dirty="0"/>
          </a:p>
        </p:txBody>
      </p:sp>
      <p:sp>
        <p:nvSpPr>
          <p:cNvPr id="4" name="AutoShape 2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155574" y="-144463"/>
            <a:ext cx="1749425" cy="174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.ytimg.com/vi/2QzB2ur-yF4/h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0337"/>
            <a:ext cx="2790825" cy="1638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8" y="125168"/>
            <a:ext cx="20478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52" y="457200"/>
            <a:ext cx="8855795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46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3" y="533400"/>
            <a:ext cx="8510016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473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383536"/>
            <a:ext cx="5801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Straight Line fitting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1496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199" y="838200"/>
            <a:ext cx="84582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#include &lt;</a:t>
            </a:r>
            <a:r>
              <a:rPr lang="en-US" sz="1600" dirty="0" err="1"/>
              <a:t>iostream</a:t>
            </a:r>
            <a:r>
              <a:rPr lang="en-US" sz="1600" dirty="0"/>
              <a:t>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#include "TH1D.h"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#include &lt;</a:t>
            </a:r>
            <a:r>
              <a:rPr lang="en-US" sz="1600" dirty="0" err="1"/>
              <a:t>TMath.h</a:t>
            </a:r>
            <a:r>
              <a:rPr lang="en-US" sz="1600" dirty="0"/>
              <a:t>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#include &lt;</a:t>
            </a:r>
            <a:r>
              <a:rPr lang="en-US" sz="1600" dirty="0" err="1"/>
              <a:t>TROOT.h</a:t>
            </a:r>
            <a:r>
              <a:rPr lang="en-US" sz="1600" dirty="0"/>
              <a:t>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#include "TF1.h</a:t>
            </a:r>
            <a:r>
              <a:rPr lang="en-US" sz="1600" dirty="0" smtClean="0"/>
              <a:t>"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using namespace </a:t>
            </a:r>
            <a:r>
              <a:rPr lang="en-US" sz="1600" dirty="0" err="1"/>
              <a:t>std</a:t>
            </a:r>
            <a:r>
              <a:rPr lang="en-US" sz="1600" dirty="0"/>
              <a:t>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//Declare a user defined function for fitting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/>
              <a:t>Double_t</a:t>
            </a:r>
            <a:r>
              <a:rPr lang="en-US" sz="1600" dirty="0"/>
              <a:t> </a:t>
            </a:r>
            <a:r>
              <a:rPr lang="en-US" sz="1600" dirty="0" err="1"/>
              <a:t>fitf</a:t>
            </a:r>
            <a:r>
              <a:rPr lang="en-US" sz="1600" dirty="0"/>
              <a:t>(</a:t>
            </a:r>
            <a:r>
              <a:rPr lang="en-US" sz="1600" dirty="0" err="1"/>
              <a:t>Double_t</a:t>
            </a:r>
            <a:r>
              <a:rPr lang="en-US" sz="1600" dirty="0"/>
              <a:t> *x, </a:t>
            </a:r>
            <a:r>
              <a:rPr lang="en-US" sz="1600" dirty="0" err="1"/>
              <a:t>Double_t</a:t>
            </a:r>
            <a:r>
              <a:rPr lang="en-US" sz="1600" dirty="0"/>
              <a:t> *par)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{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dirty="0" err="1"/>
              <a:t>Double_t</a:t>
            </a:r>
            <a:r>
              <a:rPr lang="en-US" sz="1600" dirty="0"/>
              <a:t> value=par[0]+(par[1]*x[0</a:t>
            </a:r>
            <a:r>
              <a:rPr lang="en-US" sz="1600" dirty="0" smtClean="0"/>
              <a:t>]);</a:t>
            </a:r>
            <a:r>
              <a:rPr lang="en-US" sz="1600" dirty="0" smtClean="0">
                <a:solidFill>
                  <a:srgbClr val="FF0000"/>
                </a:solidFill>
              </a:rPr>
              <a:t> //Here par[0]=constant/intercept &amp; par[1] is Gradient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return value;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} </a:t>
            </a:r>
            <a:endParaRPr lang="en-US" sz="1600" dirty="0" smtClean="0"/>
          </a:p>
          <a:p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/>
              <a:t>int</a:t>
            </a:r>
            <a:r>
              <a:rPr lang="en-US" sz="1600" dirty="0"/>
              <a:t> run(){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//Create a histogram to be fitted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/>
              <a:t>  TH1D* </a:t>
            </a:r>
            <a:r>
              <a:rPr lang="en-US" sz="1600" dirty="0" err="1"/>
              <a:t>myhisto</a:t>
            </a:r>
            <a:r>
              <a:rPr lang="en-US" sz="1600" dirty="0"/>
              <a:t>=new TH1D("myhisto","myhisto",10,0,10);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//Fill the histogram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/>
              <a:t>  for (</a:t>
            </a:r>
            <a:r>
              <a:rPr lang="en-US" sz="1600" dirty="0" err="1"/>
              <a:t>int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=1; </a:t>
            </a:r>
            <a:r>
              <a:rPr lang="en-US" sz="1600" dirty="0" err="1"/>
              <a:t>i</a:t>
            </a:r>
            <a:r>
              <a:rPr lang="en-US" sz="1600" dirty="0"/>
              <a:t>&lt;=10; </a:t>
            </a:r>
            <a:r>
              <a:rPr lang="en-US" sz="1600" dirty="0" err="1"/>
              <a:t>i</a:t>
            </a:r>
            <a:r>
              <a:rPr lang="en-US" sz="1600" dirty="0"/>
              <a:t>++){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   </a:t>
            </a:r>
            <a:r>
              <a:rPr lang="en-US" sz="1600" dirty="0" err="1"/>
              <a:t>myhisto</a:t>
            </a:r>
            <a:r>
              <a:rPr lang="en-US" sz="1600" dirty="0"/>
              <a:t>-&gt;</a:t>
            </a:r>
            <a:r>
              <a:rPr lang="en-US" sz="1600" dirty="0" err="1"/>
              <a:t>SetBinContent</a:t>
            </a:r>
            <a:r>
              <a:rPr lang="en-US" sz="1600" dirty="0"/>
              <a:t>(</a:t>
            </a:r>
            <a:r>
              <a:rPr lang="en-US" sz="1600" dirty="0" err="1"/>
              <a:t>i,i</a:t>
            </a:r>
            <a:r>
              <a:rPr lang="en-US" sz="1600" dirty="0"/>
              <a:t>*4);  </a:t>
            </a:r>
            <a:r>
              <a:rPr lang="en-US" sz="1600" dirty="0" smtClean="0"/>
              <a:t>//Randomly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}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800" dirty="0"/>
              <a:t> 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228600"/>
            <a:ext cx="3774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Straight line fit: y=mx + c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3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990600"/>
            <a:ext cx="812635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//Create a TF1 object with the function defined above..</a:t>
            </a:r>
            <a:b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//The last three parameters specify the range and number of parameters of the function</a:t>
            </a:r>
            <a:r>
              <a:rPr lang="en-US" sz="1600" dirty="0"/>
              <a:t>.</a:t>
            </a:r>
            <a:br>
              <a:rPr lang="en-US" sz="1600" dirty="0"/>
            </a:br>
            <a:r>
              <a:rPr lang="en-US" sz="1600" dirty="0"/>
              <a:t>  TF1 *</a:t>
            </a:r>
            <a:r>
              <a:rPr lang="en-US" sz="1600" dirty="0" err="1"/>
              <a:t>func</a:t>
            </a:r>
            <a:r>
              <a:rPr lang="en-US" sz="1600" dirty="0"/>
              <a:t>=new TF1("fit", fitf,0,10,2);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//Set the initial </a:t>
            </a:r>
            <a:r>
              <a:rPr lang="en-US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paramters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function</a:t>
            </a:r>
            <a:b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/>
              <a:t> </a:t>
            </a:r>
            <a:r>
              <a:rPr lang="en-US" sz="1600" dirty="0" err="1" smtClean="0"/>
              <a:t>func</a:t>
            </a:r>
            <a:r>
              <a:rPr lang="en-US" sz="1600" dirty="0" smtClean="0"/>
              <a:t>-</a:t>
            </a:r>
            <a:r>
              <a:rPr lang="en-US" sz="1600" dirty="0"/>
              <a:t>&gt;</a:t>
            </a:r>
            <a:r>
              <a:rPr lang="en-US" sz="1600" dirty="0" err="1"/>
              <a:t>SetParameters</a:t>
            </a:r>
            <a:r>
              <a:rPr lang="en-US" sz="1600" dirty="0"/>
              <a:t>(0.04,0.1);</a:t>
            </a:r>
            <a:br>
              <a:rPr lang="en-US" sz="1600" dirty="0"/>
            </a:br>
            <a:r>
              <a:rPr lang="en-US" sz="1600" dirty="0"/>
              <a:t> </a:t>
            </a:r>
            <a:endParaRPr lang="en-US" sz="1600" dirty="0" smtClean="0"/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 the parameters meaningful name</a:t>
            </a:r>
            <a:b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dirty="0" err="1"/>
              <a:t>func</a:t>
            </a:r>
            <a:r>
              <a:rPr lang="en-US" sz="1600" dirty="0"/>
              <a:t>-&gt;</a:t>
            </a:r>
            <a:r>
              <a:rPr lang="en-US" sz="1600" dirty="0" err="1"/>
              <a:t>SetParNames</a:t>
            </a:r>
            <a:r>
              <a:rPr lang="en-US" sz="1600" dirty="0"/>
              <a:t>("</a:t>
            </a:r>
            <a:r>
              <a:rPr lang="en-US" sz="1600" dirty="0" err="1"/>
              <a:t>intercept","gradient</a:t>
            </a:r>
            <a:r>
              <a:rPr lang="en-US" sz="1600" dirty="0"/>
              <a:t>");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//Call TH1::Fit with the name of TF1 Object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dirty="0" err="1"/>
              <a:t>myhisto</a:t>
            </a:r>
            <a:r>
              <a:rPr lang="en-US" sz="1600" dirty="0"/>
              <a:t>-&gt;Fit("fit");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//Access the Fit results directly</a:t>
            </a:r>
            <a:b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/>
              <a:t>  </a:t>
            </a:r>
            <a:r>
              <a:rPr lang="en-US" sz="1600" dirty="0" err="1"/>
              <a:t>cout</a:t>
            </a:r>
            <a:r>
              <a:rPr lang="en-US" sz="1600" dirty="0"/>
              <a:t>&lt;&lt;"The y-intercept is:  "&lt;&lt;</a:t>
            </a:r>
            <a:r>
              <a:rPr lang="en-US" sz="1600" dirty="0" err="1"/>
              <a:t>func</a:t>
            </a:r>
            <a:r>
              <a:rPr lang="en-US" sz="1600" dirty="0"/>
              <a:t>-&gt;</a:t>
            </a:r>
            <a:r>
              <a:rPr lang="en-US" sz="1600" dirty="0" err="1"/>
              <a:t>GetParameter</a:t>
            </a:r>
            <a:r>
              <a:rPr lang="en-US" sz="1600" dirty="0"/>
              <a:t>(0)&lt;&lt;</a:t>
            </a:r>
            <a:r>
              <a:rPr lang="en-US" sz="1600" dirty="0" err="1"/>
              <a:t>endl</a:t>
            </a:r>
            <a:r>
              <a:rPr lang="en-US" sz="1600" dirty="0"/>
              <a:t>;</a:t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dirty="0" err="1"/>
              <a:t>cout</a:t>
            </a:r>
            <a:r>
              <a:rPr lang="en-US" sz="1600" dirty="0"/>
              <a:t>&lt;&lt;"The gradient(constant) is: "&lt;&lt;</a:t>
            </a:r>
            <a:r>
              <a:rPr lang="en-US" sz="1600" dirty="0" err="1"/>
              <a:t>func</a:t>
            </a:r>
            <a:r>
              <a:rPr lang="en-US" sz="1600" dirty="0"/>
              <a:t>-&gt;</a:t>
            </a:r>
            <a:r>
              <a:rPr lang="en-US" sz="1600" dirty="0" err="1"/>
              <a:t>GetParameter</a:t>
            </a:r>
            <a:r>
              <a:rPr lang="en-US" sz="1600" dirty="0"/>
              <a:t>(1)&lt;&lt;</a:t>
            </a:r>
            <a:r>
              <a:rPr lang="en-US" sz="1600" dirty="0" err="1"/>
              <a:t>endl</a:t>
            </a:r>
            <a:r>
              <a:rPr lang="en-US" sz="1600" dirty="0" smtClean="0"/>
              <a:t>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</a:t>
            </a:r>
            <a:r>
              <a:rPr lang="en-US" sz="1600" dirty="0" err="1"/>
              <a:t>cout</a:t>
            </a:r>
            <a:r>
              <a:rPr lang="en-US" sz="1600" dirty="0"/>
              <a:t>&lt;&lt;"Fitting completed...."&lt;&lt;</a:t>
            </a:r>
            <a:r>
              <a:rPr lang="en-US" sz="1600" dirty="0" err="1"/>
              <a:t>endl</a:t>
            </a:r>
            <a:r>
              <a:rPr lang="en-US" sz="1600" dirty="0"/>
              <a:t>;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  return 0; }</a:t>
            </a:r>
          </a:p>
          <a:p>
            <a:endParaRPr lang="en-US" sz="1600" dirty="0" smtClean="0"/>
          </a:p>
          <a:p>
            <a:r>
              <a:rPr lang="en-US" sz="800" dirty="0"/>
              <a:t/>
            </a:r>
            <a:br>
              <a:rPr lang="en-US" sz="800" dirty="0"/>
            </a:br>
            <a:r>
              <a:rPr lang="en-US" sz="800" dirty="0"/>
              <a:t> 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452140"/>
            <a:ext cx="1151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Contd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014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52400"/>
            <a:ext cx="7067550" cy="2371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600324"/>
            <a:ext cx="701040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43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5832" y="2967335"/>
            <a:ext cx="4572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Complex fitting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1490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5035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Peak Histogram Fitting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838200"/>
            <a:ext cx="735239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#include "TH1.h"</a:t>
            </a:r>
          </a:p>
          <a:p>
            <a:r>
              <a:rPr lang="en-US" dirty="0"/>
              <a:t>#include "TF1.h</a:t>
            </a:r>
            <a:r>
              <a:rPr lang="en-US" dirty="0" smtClean="0"/>
              <a:t>"</a:t>
            </a:r>
            <a:endParaRPr lang="en-US" dirty="0"/>
          </a:p>
          <a:p>
            <a:r>
              <a:rPr lang="en-US" dirty="0"/>
              <a:t>void </a:t>
            </a:r>
            <a:r>
              <a:rPr lang="en-US" dirty="0" err="1"/>
              <a:t>multifit</a:t>
            </a:r>
            <a:r>
              <a:rPr lang="en-US" dirty="0"/>
              <a:t>() </a:t>
            </a:r>
            <a:r>
              <a:rPr lang="en-US" dirty="0" smtClean="0"/>
              <a:t>{</a:t>
            </a:r>
            <a:endParaRPr lang="en-US" dirty="0"/>
          </a:p>
          <a:p>
            <a:r>
              <a:rPr lang="en-US" dirty="0"/>
              <a:t>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Int_t</a:t>
            </a:r>
            <a:r>
              <a:rPr lang="en-US" dirty="0"/>
              <a:t> np = 49;</a:t>
            </a:r>
          </a:p>
          <a:p>
            <a:r>
              <a:rPr lang="en-US" dirty="0"/>
              <a:t>   </a:t>
            </a:r>
            <a:r>
              <a:rPr lang="en-US" dirty="0" err="1"/>
              <a:t>Float_t</a:t>
            </a:r>
            <a:r>
              <a:rPr lang="en-US" dirty="0"/>
              <a:t> x[np] = {1.913521, 1.953769, 2.347435, 2.883654, 3.493567,</a:t>
            </a:r>
          </a:p>
          <a:p>
            <a:r>
              <a:rPr lang="en-US" dirty="0"/>
              <a:t>                    4.047560, 4.337210, 4.364347, 4.563004, 5.054247,</a:t>
            </a:r>
          </a:p>
          <a:p>
            <a:r>
              <a:rPr lang="en-US" dirty="0"/>
              <a:t>                    5.194183, 5.380521, 5.303213, 5.384578, 5.563983,</a:t>
            </a:r>
          </a:p>
          <a:p>
            <a:r>
              <a:rPr lang="en-US" dirty="0"/>
              <a:t>                    5.728500, 5.685752, 5.080029, 4.251809, 3.372246,</a:t>
            </a:r>
          </a:p>
          <a:p>
            <a:r>
              <a:rPr lang="en-US" dirty="0"/>
              <a:t>                    2.207432, 1.227541, 0.8597788,0.8220503,0.8046592,</a:t>
            </a:r>
          </a:p>
          <a:p>
            <a:r>
              <a:rPr lang="en-US" dirty="0"/>
              <a:t>                    0.7684097,0.7469761,0.8019787,0.8362375,0.8744895,</a:t>
            </a:r>
          </a:p>
          <a:p>
            <a:r>
              <a:rPr lang="en-US" dirty="0"/>
              <a:t>                    0.9143721,0.9462768,0.9285364,0.8954604,0.8410891,</a:t>
            </a:r>
          </a:p>
          <a:p>
            <a:r>
              <a:rPr lang="en-US" dirty="0"/>
              <a:t>                    0.7853871,0.7100883,0.6938808,0.7363682,0.7032954,</a:t>
            </a:r>
          </a:p>
          <a:p>
            <a:r>
              <a:rPr lang="en-US" dirty="0"/>
              <a:t>                    0.6029015,0.5600163,0.7477068,1.188785, 1.938228,</a:t>
            </a:r>
          </a:p>
          <a:p>
            <a:r>
              <a:rPr lang="en-US" dirty="0"/>
              <a:t>                    2.602717, 3.472962, 4.465014, 5.177035</a:t>
            </a:r>
            <a:r>
              <a:rPr lang="en-US" dirty="0" smtClean="0"/>
              <a:t>};</a:t>
            </a:r>
            <a:endParaRPr lang="en-US" dirty="0"/>
          </a:p>
          <a:p>
            <a:r>
              <a:rPr lang="en-US" dirty="0"/>
              <a:t>   TH1F *h = new TH1F("</a:t>
            </a:r>
            <a:r>
              <a:rPr lang="en-US" dirty="0" err="1"/>
              <a:t>h","Example</a:t>
            </a:r>
            <a:r>
              <a:rPr lang="en-US" dirty="0"/>
              <a:t> of several fits in subranges",np,85,134);</a:t>
            </a:r>
          </a:p>
          <a:p>
            <a:r>
              <a:rPr lang="en-US" dirty="0"/>
              <a:t>   h-&gt;</a:t>
            </a:r>
            <a:r>
              <a:rPr lang="en-US" dirty="0" err="1"/>
              <a:t>SetMaximum</a:t>
            </a:r>
            <a:r>
              <a:rPr lang="en-US" dirty="0"/>
              <a:t>(7</a:t>
            </a:r>
            <a:r>
              <a:rPr lang="en-US" dirty="0" smtClean="0"/>
              <a:t>);</a:t>
            </a:r>
            <a:endParaRPr lang="en-US" dirty="0"/>
          </a:p>
          <a:p>
            <a:r>
              <a:rPr lang="en-US" dirty="0"/>
              <a:t>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=0;i&lt;</a:t>
            </a:r>
            <a:r>
              <a:rPr lang="en-US" dirty="0" err="1"/>
              <a:t>np;i</a:t>
            </a:r>
            <a:r>
              <a:rPr lang="en-US" dirty="0"/>
              <a:t>++) {</a:t>
            </a:r>
          </a:p>
          <a:p>
            <a:r>
              <a:rPr lang="en-US" dirty="0"/>
              <a:t>      h-&gt;</a:t>
            </a:r>
            <a:r>
              <a:rPr lang="en-US" dirty="0" err="1"/>
              <a:t>SetBinContent</a:t>
            </a:r>
            <a:r>
              <a:rPr lang="en-US" dirty="0"/>
              <a:t>(i+1,x[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r>
              <a:rPr lang="en-US" dirty="0"/>
              <a:t>   </a:t>
            </a:r>
            <a:r>
              <a:rPr lang="en-US" dirty="0" smtClean="0"/>
              <a:t>}</a:t>
            </a:r>
            <a:endParaRPr lang="en-US" dirty="0"/>
          </a:p>
          <a:p>
            <a:r>
              <a:rPr lang="en-US" dirty="0"/>
              <a:t>h-&gt;Draw</a:t>
            </a:r>
            <a:r>
              <a:rPr lang="en-US" dirty="0" smtClean="0"/>
              <a:t>();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56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79" y="609600"/>
            <a:ext cx="8427203" cy="5715000"/>
          </a:xfrm>
          <a:prstGeom prst="rect">
            <a:avLst/>
          </a:prstGeom>
        </p:spPr>
      </p:pic>
      <p:sp>
        <p:nvSpPr>
          <p:cNvPr id="3" name="Arc 2"/>
          <p:cNvSpPr/>
          <p:nvPr/>
        </p:nvSpPr>
        <p:spPr>
          <a:xfrm>
            <a:off x="2209800" y="2286000"/>
            <a:ext cx="1676400" cy="6019800"/>
          </a:xfrm>
          <a:prstGeom prst="arc">
            <a:avLst/>
          </a:prstGeom>
          <a:ln w="254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50592" y="2292096"/>
            <a:ext cx="633984" cy="3462528"/>
          </a:xfrm>
          <a:custGeom>
            <a:avLst/>
            <a:gdLst>
              <a:gd name="connsiteX0" fmla="*/ 633984 w 633984"/>
              <a:gd name="connsiteY0" fmla="*/ 0 h 3462528"/>
              <a:gd name="connsiteX1" fmla="*/ 585216 w 633984"/>
              <a:gd name="connsiteY1" fmla="*/ 134112 h 3462528"/>
              <a:gd name="connsiteX2" fmla="*/ 573024 w 633984"/>
              <a:gd name="connsiteY2" fmla="*/ 182880 h 3462528"/>
              <a:gd name="connsiteX3" fmla="*/ 560832 w 633984"/>
              <a:gd name="connsiteY3" fmla="*/ 243840 h 3462528"/>
              <a:gd name="connsiteX4" fmla="*/ 536448 w 633984"/>
              <a:gd name="connsiteY4" fmla="*/ 304800 h 3462528"/>
              <a:gd name="connsiteX5" fmla="*/ 512064 w 633984"/>
              <a:gd name="connsiteY5" fmla="*/ 390144 h 3462528"/>
              <a:gd name="connsiteX6" fmla="*/ 487680 w 633984"/>
              <a:gd name="connsiteY6" fmla="*/ 438912 h 3462528"/>
              <a:gd name="connsiteX7" fmla="*/ 475488 w 633984"/>
              <a:gd name="connsiteY7" fmla="*/ 512064 h 3462528"/>
              <a:gd name="connsiteX8" fmla="*/ 438912 w 633984"/>
              <a:gd name="connsiteY8" fmla="*/ 646176 h 3462528"/>
              <a:gd name="connsiteX9" fmla="*/ 414528 w 633984"/>
              <a:gd name="connsiteY9" fmla="*/ 743712 h 3462528"/>
              <a:gd name="connsiteX10" fmla="*/ 390144 w 633984"/>
              <a:gd name="connsiteY10" fmla="*/ 804672 h 3462528"/>
              <a:gd name="connsiteX11" fmla="*/ 377952 w 633984"/>
              <a:gd name="connsiteY11" fmla="*/ 865632 h 3462528"/>
              <a:gd name="connsiteX12" fmla="*/ 353568 w 633984"/>
              <a:gd name="connsiteY12" fmla="*/ 950976 h 3462528"/>
              <a:gd name="connsiteX13" fmla="*/ 329184 w 633984"/>
              <a:gd name="connsiteY13" fmla="*/ 1158240 h 3462528"/>
              <a:gd name="connsiteX14" fmla="*/ 292608 w 633984"/>
              <a:gd name="connsiteY14" fmla="*/ 1328928 h 3462528"/>
              <a:gd name="connsiteX15" fmla="*/ 280416 w 633984"/>
              <a:gd name="connsiteY15" fmla="*/ 1438656 h 3462528"/>
              <a:gd name="connsiteX16" fmla="*/ 268224 w 633984"/>
              <a:gd name="connsiteY16" fmla="*/ 1487424 h 3462528"/>
              <a:gd name="connsiteX17" fmla="*/ 243840 w 633984"/>
              <a:gd name="connsiteY17" fmla="*/ 1609344 h 3462528"/>
              <a:gd name="connsiteX18" fmla="*/ 231648 w 633984"/>
              <a:gd name="connsiteY18" fmla="*/ 1706880 h 3462528"/>
              <a:gd name="connsiteX19" fmla="*/ 219456 w 633984"/>
              <a:gd name="connsiteY19" fmla="*/ 1780032 h 3462528"/>
              <a:gd name="connsiteX20" fmla="*/ 207264 w 633984"/>
              <a:gd name="connsiteY20" fmla="*/ 1926336 h 3462528"/>
              <a:gd name="connsiteX21" fmla="*/ 182880 w 633984"/>
              <a:gd name="connsiteY21" fmla="*/ 2048256 h 3462528"/>
              <a:gd name="connsiteX22" fmla="*/ 170688 w 633984"/>
              <a:gd name="connsiteY22" fmla="*/ 2109216 h 3462528"/>
              <a:gd name="connsiteX23" fmla="*/ 146304 w 633984"/>
              <a:gd name="connsiteY23" fmla="*/ 2304288 h 3462528"/>
              <a:gd name="connsiteX24" fmla="*/ 134112 w 633984"/>
              <a:gd name="connsiteY24" fmla="*/ 2523744 h 3462528"/>
              <a:gd name="connsiteX25" fmla="*/ 109728 w 633984"/>
              <a:gd name="connsiteY25" fmla="*/ 2621280 h 3462528"/>
              <a:gd name="connsiteX26" fmla="*/ 97536 w 633984"/>
              <a:gd name="connsiteY26" fmla="*/ 2706624 h 3462528"/>
              <a:gd name="connsiteX27" fmla="*/ 85344 w 633984"/>
              <a:gd name="connsiteY27" fmla="*/ 2779776 h 3462528"/>
              <a:gd name="connsiteX28" fmla="*/ 73152 w 633984"/>
              <a:gd name="connsiteY28" fmla="*/ 2828544 h 3462528"/>
              <a:gd name="connsiteX29" fmla="*/ 60960 w 633984"/>
              <a:gd name="connsiteY29" fmla="*/ 2889504 h 3462528"/>
              <a:gd name="connsiteX30" fmla="*/ 24384 w 633984"/>
              <a:gd name="connsiteY30" fmla="*/ 2987040 h 3462528"/>
              <a:gd name="connsiteX31" fmla="*/ 12192 w 633984"/>
              <a:gd name="connsiteY31" fmla="*/ 3060192 h 3462528"/>
              <a:gd name="connsiteX32" fmla="*/ 0 w 633984"/>
              <a:gd name="connsiteY32" fmla="*/ 3462528 h 3462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33984" h="3462528">
                <a:moveTo>
                  <a:pt x="633984" y="0"/>
                </a:moveTo>
                <a:cubicBezTo>
                  <a:pt x="617824" y="40400"/>
                  <a:pt x="595651" y="92372"/>
                  <a:pt x="585216" y="134112"/>
                </a:cubicBezTo>
                <a:cubicBezTo>
                  <a:pt x="581152" y="150368"/>
                  <a:pt x="576659" y="166523"/>
                  <a:pt x="573024" y="182880"/>
                </a:cubicBezTo>
                <a:cubicBezTo>
                  <a:pt x="568529" y="203109"/>
                  <a:pt x="566787" y="223992"/>
                  <a:pt x="560832" y="243840"/>
                </a:cubicBezTo>
                <a:cubicBezTo>
                  <a:pt x="554543" y="264802"/>
                  <a:pt x="543369" y="284038"/>
                  <a:pt x="536448" y="304800"/>
                </a:cubicBezTo>
                <a:cubicBezTo>
                  <a:pt x="520981" y="351201"/>
                  <a:pt x="529676" y="349049"/>
                  <a:pt x="512064" y="390144"/>
                </a:cubicBezTo>
                <a:cubicBezTo>
                  <a:pt x="504905" y="406849"/>
                  <a:pt x="495808" y="422656"/>
                  <a:pt x="487680" y="438912"/>
                </a:cubicBezTo>
                <a:cubicBezTo>
                  <a:pt x="483616" y="463296"/>
                  <a:pt x="480668" y="487892"/>
                  <a:pt x="475488" y="512064"/>
                </a:cubicBezTo>
                <a:cubicBezTo>
                  <a:pt x="426702" y="739731"/>
                  <a:pt x="469864" y="532686"/>
                  <a:pt x="438912" y="646176"/>
                </a:cubicBezTo>
                <a:cubicBezTo>
                  <a:pt x="430094" y="678508"/>
                  <a:pt x="426974" y="712596"/>
                  <a:pt x="414528" y="743712"/>
                </a:cubicBezTo>
                <a:cubicBezTo>
                  <a:pt x="406400" y="764032"/>
                  <a:pt x="396433" y="783710"/>
                  <a:pt x="390144" y="804672"/>
                </a:cubicBezTo>
                <a:cubicBezTo>
                  <a:pt x="384189" y="824520"/>
                  <a:pt x="382447" y="845403"/>
                  <a:pt x="377952" y="865632"/>
                </a:cubicBezTo>
                <a:cubicBezTo>
                  <a:pt x="367746" y="911559"/>
                  <a:pt x="367145" y="910245"/>
                  <a:pt x="353568" y="950976"/>
                </a:cubicBezTo>
                <a:cubicBezTo>
                  <a:pt x="347029" y="1016366"/>
                  <a:pt x="341163" y="1092357"/>
                  <a:pt x="329184" y="1158240"/>
                </a:cubicBezTo>
                <a:cubicBezTo>
                  <a:pt x="310192" y="1262694"/>
                  <a:pt x="312234" y="1152293"/>
                  <a:pt x="292608" y="1328928"/>
                </a:cubicBezTo>
                <a:cubicBezTo>
                  <a:pt x="288544" y="1365504"/>
                  <a:pt x="286012" y="1402283"/>
                  <a:pt x="280416" y="1438656"/>
                </a:cubicBezTo>
                <a:cubicBezTo>
                  <a:pt x="277868" y="1455217"/>
                  <a:pt x="271735" y="1471040"/>
                  <a:pt x="268224" y="1487424"/>
                </a:cubicBezTo>
                <a:cubicBezTo>
                  <a:pt x="259540" y="1527949"/>
                  <a:pt x="248981" y="1568219"/>
                  <a:pt x="243840" y="1609344"/>
                </a:cubicBezTo>
                <a:cubicBezTo>
                  <a:pt x="239776" y="1641856"/>
                  <a:pt x="236282" y="1674444"/>
                  <a:pt x="231648" y="1706880"/>
                </a:cubicBezTo>
                <a:cubicBezTo>
                  <a:pt x="228152" y="1731352"/>
                  <a:pt x="222186" y="1755463"/>
                  <a:pt x="219456" y="1780032"/>
                </a:cubicBezTo>
                <a:cubicBezTo>
                  <a:pt x="214052" y="1828670"/>
                  <a:pt x="213876" y="1877848"/>
                  <a:pt x="207264" y="1926336"/>
                </a:cubicBezTo>
                <a:cubicBezTo>
                  <a:pt x="201664" y="1967401"/>
                  <a:pt x="191008" y="2007616"/>
                  <a:pt x="182880" y="2048256"/>
                </a:cubicBezTo>
                <a:cubicBezTo>
                  <a:pt x="178816" y="2068576"/>
                  <a:pt x="172976" y="2088620"/>
                  <a:pt x="170688" y="2109216"/>
                </a:cubicBezTo>
                <a:cubicBezTo>
                  <a:pt x="155323" y="2247505"/>
                  <a:pt x="163700" y="2182513"/>
                  <a:pt x="146304" y="2304288"/>
                </a:cubicBezTo>
                <a:cubicBezTo>
                  <a:pt x="142240" y="2377440"/>
                  <a:pt x="142510" y="2450962"/>
                  <a:pt x="134112" y="2523744"/>
                </a:cubicBezTo>
                <a:cubicBezTo>
                  <a:pt x="130271" y="2557036"/>
                  <a:pt x="116300" y="2588418"/>
                  <a:pt x="109728" y="2621280"/>
                </a:cubicBezTo>
                <a:cubicBezTo>
                  <a:pt x="104092" y="2649459"/>
                  <a:pt x="101906" y="2678221"/>
                  <a:pt x="97536" y="2706624"/>
                </a:cubicBezTo>
                <a:cubicBezTo>
                  <a:pt x="93777" y="2731057"/>
                  <a:pt x="90192" y="2755536"/>
                  <a:pt x="85344" y="2779776"/>
                </a:cubicBezTo>
                <a:cubicBezTo>
                  <a:pt x="82058" y="2796207"/>
                  <a:pt x="76787" y="2812187"/>
                  <a:pt x="73152" y="2828544"/>
                </a:cubicBezTo>
                <a:cubicBezTo>
                  <a:pt x="68657" y="2848773"/>
                  <a:pt x="66915" y="2869656"/>
                  <a:pt x="60960" y="2889504"/>
                </a:cubicBezTo>
                <a:cubicBezTo>
                  <a:pt x="52824" y="2916624"/>
                  <a:pt x="31153" y="2956580"/>
                  <a:pt x="24384" y="2987040"/>
                </a:cubicBezTo>
                <a:cubicBezTo>
                  <a:pt x="19021" y="3011172"/>
                  <a:pt x="16256" y="3035808"/>
                  <a:pt x="12192" y="3060192"/>
                </a:cubicBezTo>
                <a:cubicBezTo>
                  <a:pt x="8001" y="3194300"/>
                  <a:pt x="0" y="3328354"/>
                  <a:pt x="0" y="3462528"/>
                </a:cubicBezTo>
              </a:path>
            </a:pathLst>
          </a:custGeom>
          <a:noFill/>
          <a:ln w="3810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95400" y="6096000"/>
            <a:ext cx="14721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71800" y="6096000"/>
            <a:ext cx="16563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724400" y="6096000"/>
            <a:ext cx="1676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702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803493"/>
            <a:ext cx="8458200" cy="59093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Double_t</a:t>
            </a:r>
            <a:r>
              <a:rPr lang="en-US" dirty="0"/>
              <a:t> par[9</a:t>
            </a:r>
            <a:r>
              <a:rPr lang="en-US" dirty="0" smtClean="0"/>
              <a:t>];</a:t>
            </a: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//3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gaussians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fitted in sub-ranges of this histogram</a:t>
            </a:r>
          </a:p>
          <a:p>
            <a:r>
              <a:rPr lang="en-US" dirty="0"/>
              <a:t>   </a:t>
            </a:r>
            <a:r>
              <a:rPr lang="en-US" dirty="0" smtClean="0"/>
              <a:t>TF1 </a:t>
            </a:r>
            <a:r>
              <a:rPr lang="en-US" dirty="0"/>
              <a:t>*g1    = new TF1("g1","gaus",85,95</a:t>
            </a:r>
            <a:r>
              <a:rPr lang="en-US" dirty="0" smtClean="0"/>
              <a:t>);//</a:t>
            </a:r>
            <a:r>
              <a:rPr lang="en-US" dirty="0" smtClean="0">
                <a:solidFill>
                  <a:srgbClr val="FF0000"/>
                </a:solidFill>
              </a:rPr>
              <a:t>sub-Range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   </a:t>
            </a:r>
            <a:r>
              <a:rPr lang="en-US" dirty="0" smtClean="0"/>
              <a:t>TF1 </a:t>
            </a:r>
            <a:r>
              <a:rPr lang="en-US" dirty="0"/>
              <a:t>*g2    = new TF1("g2","gaus",98,108);</a:t>
            </a:r>
          </a:p>
          <a:p>
            <a:r>
              <a:rPr lang="en-US" dirty="0"/>
              <a:t>   </a:t>
            </a:r>
            <a:r>
              <a:rPr lang="en-US" dirty="0" smtClean="0"/>
              <a:t>TF1 </a:t>
            </a:r>
            <a:r>
              <a:rPr lang="en-US" dirty="0"/>
              <a:t>*g3    = new TF1("g3","gaus",110,121</a:t>
            </a:r>
            <a:r>
              <a:rPr lang="en-US" dirty="0" smtClean="0"/>
              <a:t>);</a:t>
            </a: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new function (a sum of 3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gaussians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is fitted on another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subrange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   </a:t>
            </a:r>
            <a:r>
              <a:rPr lang="en-US" dirty="0" smtClean="0"/>
              <a:t>TF1 </a:t>
            </a:r>
            <a:r>
              <a:rPr lang="en-US" dirty="0"/>
              <a:t>*total = new TF1("total","</a:t>
            </a:r>
            <a:r>
              <a:rPr lang="en-US" dirty="0" err="1"/>
              <a:t>gaus</a:t>
            </a:r>
            <a:r>
              <a:rPr lang="en-US" dirty="0"/>
              <a:t>(0)+</a:t>
            </a:r>
            <a:r>
              <a:rPr lang="en-US" dirty="0" err="1"/>
              <a:t>gaus</a:t>
            </a:r>
            <a:r>
              <a:rPr lang="en-US" dirty="0"/>
              <a:t>(3)+</a:t>
            </a:r>
            <a:r>
              <a:rPr lang="en-US" dirty="0" err="1"/>
              <a:t>gaus</a:t>
            </a:r>
            <a:r>
              <a:rPr lang="en-US" dirty="0"/>
              <a:t>(6)",85,125);</a:t>
            </a:r>
          </a:p>
          <a:p>
            <a:r>
              <a:rPr lang="en-US" dirty="0"/>
              <a:t>   </a:t>
            </a:r>
            <a:r>
              <a:rPr lang="en-US" dirty="0" smtClean="0"/>
              <a:t>total-</a:t>
            </a:r>
            <a:r>
              <a:rPr lang="en-US" dirty="0"/>
              <a:t>&gt;</a:t>
            </a:r>
            <a:r>
              <a:rPr lang="en-US" dirty="0" err="1"/>
              <a:t>SetLineColor</a:t>
            </a:r>
            <a:r>
              <a:rPr lang="en-US" dirty="0"/>
              <a:t>(2);</a:t>
            </a:r>
          </a:p>
          <a:p>
            <a:r>
              <a:rPr lang="en-US" dirty="0"/>
              <a:t>   </a:t>
            </a:r>
            <a:r>
              <a:rPr lang="en-US" dirty="0" smtClean="0"/>
              <a:t>h-</a:t>
            </a:r>
            <a:r>
              <a:rPr lang="en-US" dirty="0"/>
              <a:t>&gt;Fit(g1,"R</a:t>
            </a:r>
            <a:r>
              <a:rPr lang="en-US" dirty="0" smtClean="0"/>
              <a:t>"); </a:t>
            </a:r>
            <a:r>
              <a:rPr lang="en-US" dirty="0" smtClean="0">
                <a:solidFill>
                  <a:srgbClr val="FF0000"/>
                </a:solidFill>
              </a:rPr>
              <a:t>//Fit according to sub-Range only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   </a:t>
            </a:r>
            <a:r>
              <a:rPr lang="en-US" dirty="0" smtClean="0"/>
              <a:t>h-</a:t>
            </a:r>
            <a:r>
              <a:rPr lang="en-US" dirty="0"/>
              <a:t>&gt;Fit(g2,"R+");</a:t>
            </a:r>
          </a:p>
          <a:p>
            <a:r>
              <a:rPr lang="en-US" dirty="0"/>
              <a:t>   </a:t>
            </a:r>
            <a:r>
              <a:rPr lang="en-US" dirty="0" smtClean="0"/>
              <a:t>h-</a:t>
            </a:r>
            <a:r>
              <a:rPr lang="en-US" dirty="0"/>
              <a:t>&gt;Fit(g3,"R+");</a:t>
            </a:r>
          </a:p>
          <a:p>
            <a:pPr algn="just"/>
            <a:r>
              <a:rPr lang="en-US" dirty="0"/>
              <a:t>  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//Note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when fitting simple functions, such as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gaussians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values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parameters are automatically computed by ROOT.</a:t>
            </a:r>
          </a:p>
          <a:p>
            <a:pPr algn="just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  In the more complicated case of the sum of 3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gaussians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initial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values of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 must be given. In this particular case, the initial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values are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taken from the result of the individual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 </a:t>
            </a:r>
            <a:r>
              <a:rPr lang="en-US" dirty="0" smtClean="0"/>
              <a:t>    g1-</a:t>
            </a:r>
            <a:r>
              <a:rPr lang="en-US" dirty="0"/>
              <a:t>&gt;</a:t>
            </a:r>
            <a:r>
              <a:rPr lang="en-US" dirty="0" err="1"/>
              <a:t>GetParameters</a:t>
            </a:r>
            <a:r>
              <a:rPr lang="en-US" dirty="0"/>
              <a:t>(&amp;par[0]);</a:t>
            </a:r>
          </a:p>
          <a:p>
            <a:r>
              <a:rPr lang="en-US" dirty="0"/>
              <a:t>   </a:t>
            </a:r>
            <a:r>
              <a:rPr lang="en-US" dirty="0"/>
              <a:t> </a:t>
            </a:r>
            <a:r>
              <a:rPr lang="en-US" dirty="0" smtClean="0"/>
              <a:t> g2-</a:t>
            </a:r>
            <a:r>
              <a:rPr lang="en-US" dirty="0"/>
              <a:t>&gt;</a:t>
            </a:r>
            <a:r>
              <a:rPr lang="en-US" dirty="0" err="1"/>
              <a:t>GetParameters</a:t>
            </a:r>
            <a:r>
              <a:rPr lang="en-US" dirty="0"/>
              <a:t>(&amp;par[3]);</a:t>
            </a:r>
          </a:p>
          <a:p>
            <a:r>
              <a:rPr lang="en-US" dirty="0"/>
              <a:t>   </a:t>
            </a:r>
            <a:r>
              <a:rPr lang="en-US" dirty="0"/>
              <a:t> </a:t>
            </a:r>
            <a:r>
              <a:rPr lang="en-US" dirty="0" smtClean="0"/>
              <a:t> g3-</a:t>
            </a:r>
            <a:r>
              <a:rPr lang="en-US" dirty="0"/>
              <a:t>&gt;</a:t>
            </a:r>
            <a:r>
              <a:rPr lang="en-US" dirty="0" err="1"/>
              <a:t>GetParameters</a:t>
            </a:r>
            <a:r>
              <a:rPr lang="en-US" dirty="0"/>
              <a:t>(&amp;par[6]);</a:t>
            </a:r>
          </a:p>
          <a:p>
            <a:r>
              <a:rPr lang="en-US" dirty="0"/>
              <a:t>   </a:t>
            </a:r>
            <a:r>
              <a:rPr lang="en-US" dirty="0"/>
              <a:t> </a:t>
            </a:r>
            <a:r>
              <a:rPr lang="en-US" dirty="0" smtClean="0"/>
              <a:t> total-</a:t>
            </a:r>
            <a:r>
              <a:rPr lang="en-US" dirty="0"/>
              <a:t>&gt;</a:t>
            </a:r>
            <a:r>
              <a:rPr lang="en-US" dirty="0" err="1"/>
              <a:t>SetParameters</a:t>
            </a:r>
            <a:r>
              <a:rPr lang="en-US" dirty="0"/>
              <a:t>(par);</a:t>
            </a:r>
          </a:p>
          <a:p>
            <a:r>
              <a:rPr lang="en-US" dirty="0"/>
              <a:t>   </a:t>
            </a:r>
            <a:r>
              <a:rPr lang="en-US" dirty="0"/>
              <a:t> </a:t>
            </a:r>
            <a:r>
              <a:rPr lang="en-US" dirty="0" smtClean="0"/>
              <a:t>h-</a:t>
            </a:r>
            <a:r>
              <a:rPr lang="en-US" dirty="0"/>
              <a:t>&gt;Fit(</a:t>
            </a:r>
            <a:r>
              <a:rPr lang="en-US" dirty="0" err="1"/>
              <a:t>total,"R</a:t>
            </a:r>
            <a:r>
              <a:rPr lang="en-US" dirty="0" smtClean="0"/>
              <a:t>+"); }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76200"/>
            <a:ext cx="7626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Fitting  </a:t>
            </a:r>
            <a:r>
              <a:rPr lang="en-US" dirty="0" smtClean="0"/>
              <a:t>(Fitting </a:t>
            </a:r>
            <a:r>
              <a:rPr lang="en-US" dirty="0"/>
              <a:t>multiple functions to different ranges of a 1-D </a:t>
            </a:r>
            <a:r>
              <a:rPr lang="en-US" dirty="0" smtClean="0"/>
              <a:t>histogram)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05200" y="5410200"/>
            <a:ext cx="4580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https://root.cern.ch/doc/master/classTF1.html</a:t>
            </a:r>
          </a:p>
        </p:txBody>
      </p:sp>
    </p:spTree>
    <p:extLst>
      <p:ext uri="{BB962C8B-B14F-4D97-AF65-F5344CB8AC3E}">
        <p14:creationId xmlns:p14="http://schemas.microsoft.com/office/powerpoint/2010/main" val="227765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828800"/>
            <a:ext cx="5638800" cy="99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previous Exercise*:</a:t>
            </a:r>
          </a:p>
          <a:p>
            <a:pPr marL="0" indent="0">
              <a:buNone/>
            </a:pPr>
            <a:endParaRPr 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to practice some exercises side by side in order to understand</a:t>
            </a:r>
            <a:endParaRPr lang="en-US" sz="36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78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2048"/>
            <a:ext cx="8229600" cy="659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579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17" y="533400"/>
            <a:ext cx="8539566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13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914400"/>
            <a:ext cx="8534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First </a:t>
            </a:r>
            <a:r>
              <a:rPr lang="en-US" sz="2400" dirty="0" smtClean="0"/>
              <a:t>create </a:t>
            </a:r>
            <a:r>
              <a:rPr lang="en-US" sz="2400" dirty="0"/>
              <a:t>an histogram with a double </a:t>
            </a:r>
            <a:r>
              <a:rPr lang="en-US" sz="2400" dirty="0" err="1"/>
              <a:t>gaussian</a:t>
            </a:r>
            <a:r>
              <a:rPr lang="en-US" sz="2400" dirty="0"/>
              <a:t> peaks and then we fit </a:t>
            </a:r>
            <a:r>
              <a:rPr lang="en-US" sz="2400" dirty="0" smtClean="0"/>
              <a:t>it.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Create </a:t>
            </a:r>
            <a:r>
              <a:rPr lang="en-US" sz="2400" dirty="0"/>
              <a:t>an histogram with 100 bins between 0 and </a:t>
            </a:r>
            <a:r>
              <a:rPr lang="en-US" sz="2400" dirty="0" smtClean="0"/>
              <a:t>10.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Fill </a:t>
            </a:r>
            <a:r>
              <a:rPr lang="en-US" sz="2400" dirty="0"/>
              <a:t>with 5000 </a:t>
            </a:r>
            <a:r>
              <a:rPr lang="en-US" sz="2400" dirty="0" smtClean="0"/>
              <a:t>Gaussian </a:t>
            </a:r>
            <a:r>
              <a:rPr lang="en-US" sz="2400" dirty="0"/>
              <a:t>number with mean 3 and width </a:t>
            </a:r>
            <a:r>
              <a:rPr lang="en-US" sz="2400" dirty="0" smtClean="0"/>
              <a:t>1.5.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Fill </a:t>
            </a:r>
            <a:r>
              <a:rPr lang="en-US" sz="2400" dirty="0"/>
              <a:t>with 5000 </a:t>
            </a:r>
            <a:r>
              <a:rPr lang="en-US" sz="2400" dirty="0" smtClean="0"/>
              <a:t>Gaussian </a:t>
            </a:r>
            <a:r>
              <a:rPr lang="en-US" sz="2400" dirty="0"/>
              <a:t>number with a mean of 8 and width of </a:t>
            </a:r>
            <a:r>
              <a:rPr lang="en-US" sz="2400" dirty="0" smtClean="0"/>
              <a:t>1.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Create </a:t>
            </a:r>
            <a:r>
              <a:rPr lang="en-US" sz="2400" dirty="0"/>
              <a:t>a function composed of the sum of two </a:t>
            </a:r>
            <a:r>
              <a:rPr lang="en-US" sz="2400" dirty="0" smtClean="0"/>
              <a:t>Gaussian </a:t>
            </a:r>
            <a:r>
              <a:rPr lang="en-US" sz="2400" dirty="0"/>
              <a:t>and fit to the histogram. </a:t>
            </a:r>
            <a:endParaRPr lang="en-US" sz="2400" dirty="0" smtClean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Do </a:t>
            </a:r>
            <a:r>
              <a:rPr lang="en-US" sz="2400" dirty="0"/>
              <a:t>the fit works ? What do you need to do to make the fit working </a:t>
            </a:r>
            <a:r>
              <a:rPr lang="en-US" sz="2400" dirty="0" smtClean="0"/>
              <a:t>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00818" y="228600"/>
            <a:ext cx="1859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</a:t>
            </a:r>
            <a:endParaRPr lang="en-US" sz="4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321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0"/>
            <a:ext cx="8534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Before fitting you need to set sensible parameter values. You can do this by fitting first a single </a:t>
            </a:r>
            <a:r>
              <a:rPr lang="en-US" sz="2000" dirty="0" smtClean="0"/>
              <a:t>Gaussian </a:t>
            </a:r>
            <a:r>
              <a:rPr lang="en-US" sz="2000" dirty="0"/>
              <a:t>in the range [0,5] and then a second </a:t>
            </a:r>
            <a:r>
              <a:rPr lang="en-US" sz="2000" dirty="0" smtClean="0"/>
              <a:t>Gaussian </a:t>
            </a:r>
            <a:r>
              <a:rPr lang="en-US" sz="2000" dirty="0"/>
              <a:t>in the range [5,10].If you don't set good initial parameter values, (for example if you set the amplitude of the </a:t>
            </a:r>
            <a:r>
              <a:rPr lang="en-US" sz="2000" dirty="0" smtClean="0"/>
              <a:t>Gaussians </a:t>
            </a:r>
            <a:r>
              <a:rPr lang="en-US" sz="2000" dirty="0"/>
              <a:t>to 1, the means of the </a:t>
            </a:r>
            <a:r>
              <a:rPr lang="en-US" sz="2000" dirty="0" smtClean="0"/>
              <a:t>Gaussians </a:t>
            </a:r>
            <a:r>
              <a:rPr lang="en-US" sz="2000" dirty="0"/>
              <a:t>to 5 and widths to 1), the fit will probably not converge.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6199" y="2329190"/>
            <a:ext cx="796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Hint</a:t>
            </a:r>
            <a:endParaRPr lang="en-US" sz="2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5406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4474" y="2967335"/>
            <a:ext cx="2535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BACKUP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39315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6600" y="2430959"/>
            <a:ext cx="28150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937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76400"/>
            <a:ext cx="8991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77" y="3276600"/>
            <a:ext cx="466032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352925"/>
            <a:ext cx="42005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066800"/>
            <a:ext cx="8610600" cy="46166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/>
              <a:t>A function can have </a:t>
            </a:r>
            <a:r>
              <a:rPr lang="en-US" sz="2400" b="1" dirty="0"/>
              <a:t>parameters </a:t>
            </a:r>
            <a:r>
              <a:rPr lang="en-US" sz="2400" dirty="0"/>
              <a:t>(e.g. floating parameters for fits...)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TF1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parameters</a:t>
            </a:r>
          </a:p>
        </p:txBody>
      </p:sp>
    </p:spTree>
    <p:extLst>
      <p:ext uri="{BB962C8B-B14F-4D97-AF65-F5344CB8AC3E}">
        <p14:creationId xmlns:p14="http://schemas.microsoft.com/office/powerpoint/2010/main" val="73212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1" y="3352800"/>
            <a:ext cx="4306089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62600" y="1219200"/>
            <a:ext cx="278999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/>
              <a:t>a </a:t>
            </a:r>
            <a:r>
              <a:rPr lang="en-US" b="1" dirty="0" err="1"/>
              <a:t>TCanvas</a:t>
            </a:r>
            <a:r>
              <a:rPr lang="en-US" b="1" dirty="0"/>
              <a:t> </a:t>
            </a:r>
            <a:r>
              <a:rPr lang="en-US" dirty="0"/>
              <a:t>is an object too...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47837"/>
            <a:ext cx="4724400" cy="324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3625"/>
            <a:ext cx="5105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48375"/>
            <a:ext cx="441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45" y="5181600"/>
            <a:ext cx="445008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74275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most objects in ROOT, functions can be </a:t>
            </a:r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drawn </a:t>
            </a:r>
            <a:r>
              <a:rPr 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a </a:t>
            </a:r>
            <a:r>
              <a: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canvas</a:t>
            </a:r>
            <a:endParaRPr 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228600"/>
            <a:ext cx="5125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Let's draw a TF1 on a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TCanvas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03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5017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and Histograms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914400"/>
            <a:ext cx="8991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 a function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TF1 *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=new TF1(“myfunc”,”gaus”,0,3);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SetParameters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(10., 1.5, 0.5);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-&gt;Draw();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Generate histograms from functions: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Myfunc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GetHistogram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())-&gt;Draw();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Generate histograms with random numbers from a function: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TH1F *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=new TH1F(“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”,”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from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”, 50, 0,3);</a:t>
            </a:r>
          </a:p>
          <a:p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FillRandom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(“myfunc”,10000);</a:t>
            </a:r>
          </a:p>
          <a:p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-&gt;Draw();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histogram to a </a:t>
            </a:r>
            <a:r>
              <a:rPr lang="en-US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rootfile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*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new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(“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hgaus.root”,”RECREATE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-&gt;Write();</a:t>
            </a:r>
          </a:p>
          <a:p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Myfile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-&gt;Close();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31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3207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Fitting Histograms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1" y="914400"/>
            <a:ext cx="8839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 us try to fit the histogram created by the previous step: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Interactively: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</a:t>
            </a:r>
            <a:r>
              <a:rPr lang="en-US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rootfile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containing histogram:</a:t>
            </a:r>
          </a:p>
          <a:p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root –l </a:t>
            </a:r>
            <a:r>
              <a:rPr lang="en-US" sz="24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hgaus.root</a:t>
            </a:r>
            <a:endParaRPr lang="en-US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 histogram</a:t>
            </a:r>
          </a:p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en-US" sz="24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hgaus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-&gt;Draw()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Right click on the histogram and select “Fit Panel”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Check to ensure: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is selected in the Function-&gt;Predefined pop-menu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“Chi-square” is selected in the Fit Settings-&gt;Method menu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Click on “Fit” at the bottom</a:t>
            </a:r>
            <a:endParaRPr 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[Display fit parameters: Select Options-&gt;</a:t>
            </a:r>
            <a:r>
              <a:rPr lang="en-US" sz="2400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FitParameters</a:t>
            </a:r>
            <a:r>
              <a:rPr lang="en-US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</a:p>
          <a:p>
            <a:endParaRPr lang="en-US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38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81000"/>
            <a:ext cx="86106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Exercise:</a:t>
            </a:r>
          </a:p>
          <a:p>
            <a:r>
              <a:rPr lang="en-US" sz="2400" dirty="0" smtClean="0"/>
              <a:t>1)  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Create </a:t>
            </a:r>
            <a:r>
              <a:rPr lang="en-US" sz="2400" dirty="0"/>
              <a:t>a </a:t>
            </a:r>
            <a:r>
              <a:rPr lang="en-US" sz="2400" dirty="0" err="1"/>
              <a:t>gaussian</a:t>
            </a:r>
            <a:r>
              <a:rPr lang="en-US" sz="2400" dirty="0"/>
              <a:t> function using </a:t>
            </a:r>
            <a:r>
              <a:rPr lang="en-US" sz="2400" b="1" dirty="0"/>
              <a:t>TF1</a:t>
            </a:r>
            <a:r>
              <a:rPr lang="en-US" sz="2400" dirty="0"/>
              <a:t> class of Root, set its </a:t>
            </a:r>
            <a:r>
              <a:rPr lang="en-US" sz="2400" dirty="0" smtClean="0"/>
              <a:t>parameters(500.,65.,5.), </a:t>
            </a:r>
            <a:r>
              <a:rPr lang="en-US" sz="2400" dirty="0"/>
              <a:t>plot </a:t>
            </a:r>
            <a:r>
              <a:rPr lang="en-US" sz="2400" dirty="0" smtClean="0"/>
              <a:t>it and </a:t>
            </a:r>
            <a:r>
              <a:rPr lang="en-US" sz="2400" dirty="0"/>
              <a:t>finally save the </a:t>
            </a:r>
            <a:r>
              <a:rPr lang="en-US" sz="2400" dirty="0" smtClean="0"/>
              <a:t>plot.</a:t>
            </a:r>
          </a:p>
          <a:p>
            <a:r>
              <a:rPr lang="en-US" sz="2400" dirty="0" smtClean="0"/>
              <a:t>Hint: Gaussian function:</a:t>
            </a:r>
          </a:p>
          <a:p>
            <a:r>
              <a:rPr lang="en-US" sz="2400" dirty="0">
                <a:solidFill>
                  <a:srgbClr val="C00000"/>
                </a:solidFill>
              </a:rPr>
              <a:t>TF1 f1("gauss", "[0] / </a:t>
            </a:r>
            <a:r>
              <a:rPr lang="en-US" sz="2400" dirty="0" err="1">
                <a:solidFill>
                  <a:srgbClr val="C00000"/>
                </a:solidFill>
              </a:rPr>
              <a:t>sqrt</a:t>
            </a:r>
            <a:r>
              <a:rPr lang="en-US" sz="2400" dirty="0">
                <a:solidFill>
                  <a:srgbClr val="C00000"/>
                </a:solidFill>
              </a:rPr>
              <a:t>(2.0 * </a:t>
            </a:r>
            <a:r>
              <a:rPr lang="en-US" sz="2400" dirty="0" err="1">
                <a:solidFill>
                  <a:srgbClr val="C00000"/>
                </a:solidFill>
              </a:rPr>
              <a:t>TMath</a:t>
            </a:r>
            <a:r>
              <a:rPr lang="en-US" sz="2400" dirty="0">
                <a:solidFill>
                  <a:srgbClr val="C00000"/>
                </a:solidFill>
              </a:rPr>
              <a:t>::Pi()) / [2] * </a:t>
            </a:r>
            <a:r>
              <a:rPr lang="en-US" sz="2400" dirty="0" err="1">
                <a:solidFill>
                  <a:srgbClr val="C00000"/>
                </a:solidFill>
              </a:rPr>
              <a:t>exp</a:t>
            </a:r>
            <a:r>
              <a:rPr lang="en-US" sz="2400" dirty="0">
                <a:solidFill>
                  <a:srgbClr val="C00000"/>
                </a:solidFill>
              </a:rPr>
              <a:t>(-(x-[1])*(x-[1])/2./[2]/[2])", 0, </a:t>
            </a:r>
            <a:r>
              <a:rPr lang="en-US" sz="2400" dirty="0" smtClean="0">
                <a:solidFill>
                  <a:srgbClr val="C00000"/>
                </a:solidFill>
              </a:rPr>
              <a:t>100)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Create </a:t>
            </a:r>
            <a:r>
              <a:rPr lang="en-US" sz="2400" dirty="0"/>
              <a:t>a </a:t>
            </a:r>
            <a:r>
              <a:rPr lang="en-US" sz="2400" dirty="0" err="1"/>
              <a:t>gaussian</a:t>
            </a:r>
            <a:r>
              <a:rPr lang="en-US" sz="2400" dirty="0"/>
              <a:t> distributed random numbers using the Random number generator class </a:t>
            </a:r>
            <a:r>
              <a:rPr lang="en-US" sz="2400" b="1" dirty="0"/>
              <a:t>TRandom3</a:t>
            </a:r>
            <a:r>
              <a:rPr lang="en-US" sz="2400" dirty="0"/>
              <a:t> and using the provided basic Random distribution "</a:t>
            </a:r>
            <a:r>
              <a:rPr lang="en-US" sz="2400" dirty="0" err="1" smtClean="0"/>
              <a:t>Gaus</a:t>
            </a:r>
            <a:r>
              <a:rPr lang="en-US" sz="2400" dirty="0" smtClean="0"/>
              <a:t>(mean=65,sigma=5)". </a:t>
            </a:r>
            <a:r>
              <a:rPr lang="en-US" sz="2400" dirty="0"/>
              <a:t>Create a 1-dimensional histogram </a:t>
            </a:r>
            <a:r>
              <a:rPr lang="en-US" sz="2400" b="1" dirty="0"/>
              <a:t>TH1D</a:t>
            </a:r>
            <a:r>
              <a:rPr lang="en-US" sz="2400" dirty="0"/>
              <a:t> and fill in with the generated random numbers. Finally book a </a:t>
            </a:r>
            <a:r>
              <a:rPr lang="en-US" sz="2400" dirty="0" smtClean="0"/>
              <a:t>canvas </a:t>
            </a:r>
            <a:r>
              <a:rPr lang="en-US" sz="2400" b="1" dirty="0" err="1" smtClean="0"/>
              <a:t>TCanvas</a:t>
            </a:r>
            <a:r>
              <a:rPr lang="en-US" sz="2400" dirty="0"/>
              <a:t> and plot the distribution and save it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 Fit the histogram from (2) with function (1)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8518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38100"/>
            <a:ext cx="90297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9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2113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Fitting </a:t>
            </a:r>
            <a:r>
              <a:rPr lang="en-US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contd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699" y="1036165"/>
            <a:ext cx="7428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 user defined functions: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Create a file called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user_func.C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 the following contents: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930" y="1797066"/>
            <a:ext cx="5634470" cy="17081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90" y="3810001"/>
            <a:ext cx="7722610" cy="28574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231636" y="4114800"/>
            <a:ext cx="2683764" cy="92333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Last 3 parameters specify the number of </a:t>
            </a:r>
            <a:r>
              <a:rPr lang="en-US" dirty="0" smtClean="0">
                <a:solidFill>
                  <a:schemeClr val="bg1"/>
                </a:solidFill>
              </a:rPr>
              <a:t>parameters </a:t>
            </a:r>
            <a:r>
              <a:rPr lang="en-US" dirty="0">
                <a:solidFill>
                  <a:schemeClr val="bg1"/>
                </a:solidFill>
              </a:rPr>
              <a:t>for the function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673095" y="4576465"/>
            <a:ext cx="1558541" cy="300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43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5172579" cy="350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667" y="3319462"/>
            <a:ext cx="5123382" cy="34718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91200" y="1117438"/>
            <a:ext cx="2907399" cy="92333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gStyle</a:t>
            </a:r>
            <a:r>
              <a:rPr lang="en-US" dirty="0" smtClean="0">
                <a:solidFill>
                  <a:schemeClr val="bg1"/>
                </a:solidFill>
              </a:rPr>
              <a:t>-&gt;</a:t>
            </a:r>
            <a:r>
              <a:rPr lang="en-US" dirty="0" err="1" smtClean="0">
                <a:solidFill>
                  <a:schemeClr val="bg1"/>
                </a:solidFill>
              </a:rPr>
              <a:t>SetOptStat</a:t>
            </a:r>
            <a:r>
              <a:rPr lang="en-US" dirty="0" smtClean="0">
                <a:solidFill>
                  <a:schemeClr val="bg1"/>
                </a:solidFill>
              </a:rPr>
              <a:t>(1111111)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Also can try :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gStyle</a:t>
            </a:r>
            <a:r>
              <a:rPr lang="en-US" dirty="0" smtClean="0">
                <a:solidFill>
                  <a:schemeClr val="bg1"/>
                </a:solidFill>
              </a:rPr>
              <a:t>-&gt;</a:t>
            </a:r>
            <a:r>
              <a:rPr lang="en-US" dirty="0" err="1" smtClean="0">
                <a:solidFill>
                  <a:schemeClr val="bg1"/>
                </a:solidFill>
              </a:rPr>
              <a:t>SetOptFit</a:t>
            </a:r>
            <a:r>
              <a:rPr lang="en-US" dirty="0" smtClean="0">
                <a:solidFill>
                  <a:schemeClr val="bg1"/>
                </a:solidFill>
              </a:rPr>
              <a:t>(1111)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257800" y="1447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705600" y="2040768"/>
            <a:ext cx="76200" cy="127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6105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762000"/>
            <a:ext cx="8382000" cy="537267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1981200" y="5410200"/>
            <a:ext cx="2362200" cy="914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6096000"/>
            <a:ext cx="351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the slider to change fit Range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238780"/>
            <a:ext cx="2113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Fitting </a:t>
            </a:r>
            <a:r>
              <a:rPr lang="en-US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contd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447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85738"/>
            <a:ext cx="8620125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2400" y="2816423"/>
            <a:ext cx="164019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Mean=65, sigma=5.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6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96" y="762000"/>
            <a:ext cx="8104695" cy="563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3729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0" y="381001"/>
            <a:ext cx="7970756" cy="5562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6160532"/>
            <a:ext cx="614473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https://root.cern.ch/doc/master/classTRandom.html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2615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4666"/>
            <a:ext cx="8229600" cy="633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64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0485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15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718370"/>
            <a:ext cx="8305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2)  Write a root macro that creates randomly generated data as a signal peak (</a:t>
            </a:r>
            <a:r>
              <a:rPr lang="en-US" sz="3200" dirty="0" err="1"/>
              <a:t>gaussian</a:t>
            </a:r>
            <a:r>
              <a:rPr lang="en-US" sz="3200" dirty="0"/>
              <a:t>) with mean= 125.0 &amp;  sigma=10.0. Perform fit with a </a:t>
            </a:r>
            <a:r>
              <a:rPr lang="en-US" sz="3200" dirty="0" err="1"/>
              <a:t>gaussian</a:t>
            </a:r>
            <a:r>
              <a:rPr lang="en-US" sz="3200" dirty="0"/>
              <a:t> function and inspect the parameters 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Add background as uniform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Fit using function gaus+pol2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Write down the good parameters.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86957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04998"/>
            <a:ext cx="8618561" cy="61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639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6" y="381000"/>
            <a:ext cx="8053388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852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3903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Exercise </a:t>
            </a:r>
            <a:r>
              <a:rPr lang="en-US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upto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now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14400"/>
            <a:ext cx="8382000" cy="545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Fill a histogram randomly (n=~10,000) with a Landau distribution with a most probable value at 20 and a “width” of 5 (use the ROOT website to find out about the Landau function)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Fill </a:t>
            </a:r>
            <a:r>
              <a:rPr lang="en-US" dirty="0"/>
              <a:t>the same histogram randomly (n=~5,000) with a Gaussian distribution centered at 5 with a “width” of 3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Write </a:t>
            </a:r>
            <a:r>
              <a:rPr lang="en-US" dirty="0"/>
              <a:t>a compiled script with a fit function that describes the total histogram nicely (it might be a good idea to fit both peaks individually first and use the fit parameters for a combined fit) </a:t>
            </a:r>
            <a:endParaRPr lang="en-US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Add titles to x- and y-axis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Include </a:t>
            </a:r>
            <a:r>
              <a:rPr lang="en-US" dirty="0"/>
              <a:t>a legend of the histogram with number of entries, mean, and RMS </a:t>
            </a:r>
            <a:r>
              <a:rPr lang="en-US" dirty="0" smtClean="0"/>
              <a:t>values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Add </a:t>
            </a:r>
            <a:r>
              <a:rPr lang="en-US" dirty="0"/>
              <a:t>text to the canvas with the fitted function parameters </a:t>
            </a:r>
            <a:endParaRPr lang="en-US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Draw everything on a square-size canvas (histogram in blue, fit in red)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Save </a:t>
            </a:r>
            <a:r>
              <a:rPr lang="en-US" dirty="0"/>
              <a:t>as </a:t>
            </a:r>
            <a:r>
              <a:rPr lang="en-US" dirty="0" err="1"/>
              <a:t>png</a:t>
            </a:r>
            <a:r>
              <a:rPr lang="en-US" dirty="0"/>
              <a:t>, eps, and root file</a:t>
            </a:r>
          </a:p>
        </p:txBody>
      </p:sp>
    </p:spTree>
    <p:extLst>
      <p:ext uri="{BB962C8B-B14F-4D97-AF65-F5344CB8AC3E}">
        <p14:creationId xmlns:p14="http://schemas.microsoft.com/office/powerpoint/2010/main" val="197542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1116</Words>
  <Application>Microsoft Office PowerPoint</Application>
  <PresentationFormat>On-screen Show (4:3)</PresentationFormat>
  <Paragraphs>133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ROOT: Functions &amp; Fitting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UserID</dc:creator>
  <cp:lastModifiedBy>UserID</cp:lastModifiedBy>
  <cp:revision>70</cp:revision>
  <dcterms:created xsi:type="dcterms:W3CDTF">2016-03-01T17:44:47Z</dcterms:created>
  <dcterms:modified xsi:type="dcterms:W3CDTF">2016-03-29T20:22:35Z</dcterms:modified>
</cp:coreProperties>
</file>