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443" r:id="rId8"/>
    <p:sldId id="313" r:id="rId9"/>
    <p:sldId id="314" r:id="rId10"/>
    <p:sldId id="262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FF"/>
    <a:srgbClr val="CB2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34"/>
    <p:restoredTop sz="94694"/>
  </p:normalViewPr>
  <p:slideViewPr>
    <p:cSldViewPr snapToGrid="0">
      <p:cViewPr varScale="1">
        <p:scale>
          <a:sx n="121" d="100"/>
          <a:sy n="121" d="100"/>
        </p:scale>
        <p:origin x="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8BA22-068F-BE44-B8FF-7E3017CF023F}" type="datetimeFigureOut">
              <a:rPr lang="en-US" smtClean="0"/>
              <a:t>1/7/25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D6B8-B6BF-A84B-853A-B8625525D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5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5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53889-E721-B972-17E9-C9FF0536B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C38FB-A9FF-5244-109C-9328AC0B9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2C4A5-FC2B-D05A-F00D-63B16EC8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9878-30D5-A040-BF65-18ED98124D53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706C6-5223-0C20-E9FF-D2DD49B5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DEC04-886C-7396-DAD6-184DF481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4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2C572-6D65-1BF3-3394-495A40562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8BCB3-9D36-9A4C-B5F0-69C9E1CBA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19694-E397-D05A-3084-FE5453F0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5950-E725-F34A-A268-E547D843CF91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47EED-16D6-283D-1640-BDE18F1D7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3335B-CDD6-DE7A-7893-7E31CA445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0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AA86C6-AD5F-7903-44E8-DD6D925B0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658FF-09E8-DC74-7FCF-B4EB20B18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367AC-3E6C-A626-C1D5-4015DE3F4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0F46-9658-3147-9DC6-C932C43F7EF5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ADA31-60F1-683B-CDED-7776C928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7D404-6C5E-9512-FB0B-6F755C7A7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36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043E57-87DB-4329-B171-79276FB788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263" y="6568100"/>
            <a:ext cx="2743563" cy="289901"/>
          </a:xfrm>
          <a:prstGeom prst="rect">
            <a:avLst/>
          </a:prstGeom>
        </p:spPr>
        <p:txBody>
          <a:bodyPr/>
          <a:lstStyle/>
          <a:p>
            <a:fld id="{BA76CA74-5367-4E27-9ABB-45570388E1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A7970E1-7B3A-4DA0-8C5F-1D4923F4E5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8409" y="1454425"/>
            <a:ext cx="8303239" cy="4304109"/>
          </a:xfrm>
        </p:spPr>
        <p:txBody>
          <a:bodyPr anchor="t">
            <a:normAutofit/>
          </a:bodyPr>
          <a:lstStyle>
            <a:lvl1pPr>
              <a:spcBef>
                <a:spcPts val="0"/>
              </a:spcBef>
              <a:defRPr sz="2250"/>
            </a:lvl1pPr>
            <a:lvl2pPr>
              <a:spcBef>
                <a:spcPts val="0"/>
              </a:spcBef>
              <a:defRPr sz="2250"/>
            </a:lvl2pPr>
            <a:lvl3pPr>
              <a:spcBef>
                <a:spcPts val="0"/>
              </a:spcBef>
              <a:defRPr sz="2250"/>
            </a:lvl3pPr>
            <a:lvl4pPr>
              <a:spcBef>
                <a:spcPts val="0"/>
              </a:spcBef>
              <a:defRPr sz="2250"/>
            </a:lvl4pPr>
            <a:lvl5pPr>
              <a:spcBef>
                <a:spcPts val="0"/>
              </a:spcBef>
              <a:defRPr sz="22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B94981-F22A-46AD-8DE3-638B5B249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739" y="0"/>
            <a:ext cx="9389204" cy="41490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71431"/>
      </p:ext>
    </p:extLst>
  </p:cSld>
  <p:clrMapOvr>
    <a:masterClrMapping/>
  </p:clrMapOvr>
  <p:transition spd="med"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C5D66-755E-5D60-FC7D-6AFC75F6D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89CB8-A9D4-E737-CC56-75B68C93B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13640-C46C-C989-3B39-28E30B7F7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0ED5-D493-5E42-B3BF-DC948D23DB89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32CA9-B577-0E2B-A09F-73BF6E8E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FC914-4660-DE7A-4514-DDA5737FF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8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FA527-93F1-EC76-788A-AFCE7A6CE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96960-0567-3479-6FC4-4A3E16BA8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39A7B-8055-5959-5185-1A410EBF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516B4-E466-A743-89CC-12F9091702D8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1CAB9-A950-CA95-DFBB-5A99EBEB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7A686-C825-344C-9FE7-1AC28E41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1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76198-3B5D-08D9-A970-ED50AF469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339DB-0735-BA57-2FEB-150837033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0F3665-6854-F58F-8D9F-D543EB491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E7011A-CD60-EBCA-E5AC-674FDE1AA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3192-DF36-7841-80CD-A5B5CD7AD4FB}" type="datetime1">
              <a:rPr lang="en-GB" smtClean="0"/>
              <a:t>07/01/2025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BA337D-C605-BAFE-E71F-06316046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3116D-12F4-EEF2-EB5F-FAF2E2AE6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46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9830-67B4-0998-918C-A41021EC3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A5E84-EA68-22FB-D16F-0878D8B9C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B777EC-310E-D9AF-F0C1-9EA5CACDA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C51DEC-1E32-2FF3-FD5E-5DC2BC60F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D5D901-DB43-A0CB-6D22-E5ACE49EE9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2065FD-B0B5-C923-30B8-68096C6F2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1A3B-305C-5F49-A841-EC7360AAE393}" type="datetime1">
              <a:rPr lang="en-GB" smtClean="0"/>
              <a:t>07/01/2025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E84482-E5CB-27FB-9978-1F6948338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8831B4-063E-AA36-A91F-60A033572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5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4B6A-6439-94F2-FB46-572769447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9B90D5-081C-1198-476A-A82B74F02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8167-ACE5-2047-92C3-2D938EB6BD9F}" type="datetime1">
              <a:rPr lang="en-GB" smtClean="0"/>
              <a:t>07/01/2025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2E3FEA-93F6-F6BC-E90C-9690330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5DAA33-E52C-A9A7-818B-CC4AB5D2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6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949F2-9278-04C0-841C-CDF9245F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F7AB7-0914-3A46-AEFD-C4EA9229321A}" type="datetime1">
              <a:rPr lang="en-GB" smtClean="0"/>
              <a:t>07/01/2025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ED3BA7-F783-D504-E173-0F672DD1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67FAD-AD70-0CD5-90A9-3CB04858A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1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D54DD-1F6E-6454-AD30-F8D621D69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FCA85-EABA-B6EB-A6E6-DC5CEFC9C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D8BF2-3EC8-7ACC-4491-AF6CC8426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1DE843-DD17-DAC8-4348-AAD67E307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08A-CE8B-BC46-8FDC-2EBC7C5CD9CA}" type="datetime1">
              <a:rPr lang="en-GB" smtClean="0"/>
              <a:t>07/01/2025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96B451-07C7-6508-DBC2-EBF4A85A3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F5D90-8E16-02E5-C913-A4DEF436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6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ABBC1-BE3B-CD2A-85B2-8836E7408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472DC8-CC46-952E-34FC-878C22224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A8ADE7-4639-5AF7-228A-4AFC24AFC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F95E7-C39B-C4FA-E4E9-C920746E2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F41D2-3FC8-F24E-B692-C3EB30834EDC}" type="datetime1">
              <a:rPr lang="en-GB" smtClean="0"/>
              <a:t>07/01/2025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E0DF4E-0223-5432-1741-C62D602B1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D215F-9B99-5B30-B128-A23C4C0C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0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9585B7-46DF-CB4B-BE20-2669E1FA5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9AE1-0022-4A4F-D110-251DFB933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3EDBA-9A14-2B6D-BA1D-CB4A048EB3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71F1B6-8D1B-1943-9C59-AA72F96ABC0C}" type="datetime1">
              <a:rPr lang="en-GB" smtClean="0"/>
              <a:t>07/01/2025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7857D-5FE4-AD10-13AF-C0A676E37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C20A1-2E0A-75D7-D4AC-0879FED92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121034-D747-414D-9BCF-99443CAE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0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0.emf"/><Relationship Id="rId7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11" Type="http://schemas.openxmlformats.org/officeDocument/2006/relationships/image" Target="../media/image34.tif"/><Relationship Id="rId5" Type="http://schemas.openxmlformats.org/officeDocument/2006/relationships/image" Target="../media/image1.png"/><Relationship Id="rId10" Type="http://schemas.openxmlformats.org/officeDocument/2006/relationships/image" Target="../media/image33.tmp"/><Relationship Id="rId4" Type="http://schemas.openxmlformats.org/officeDocument/2006/relationships/image" Target="../media/image7.png"/><Relationship Id="rId9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991C6-CA41-C8F6-3CEC-FA2D9D0F3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-7332"/>
            <a:ext cx="7525407" cy="1605671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Helvetica" pitchFamily="2" charset="0"/>
              </a:rPr>
              <a:t>Progress Report on the QSHS Axion Search</a:t>
            </a:r>
          </a:p>
        </p:txBody>
      </p:sp>
      <p:pic>
        <p:nvPicPr>
          <p:cNvPr id="5" name="Google Shape;71;p1" descr="Image">
            <a:extLst>
              <a:ext uri="{FF2B5EF4-FFF2-40B4-BE49-F238E27FC236}">
                <a16:creationId xmlns:a16="http://schemas.microsoft.com/office/drawing/2014/main" id="{AF5DDF96-DDF5-32F2-1FE7-F015880EB81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34106" y="2195253"/>
            <a:ext cx="1527859" cy="79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4;p1" descr="Image">
            <a:extLst>
              <a:ext uri="{FF2B5EF4-FFF2-40B4-BE49-F238E27FC236}">
                <a16:creationId xmlns:a16="http://schemas.microsoft.com/office/drawing/2014/main" id="{C84FAA88-4D2A-CCCA-C4B2-A71ED920BD0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8324" y="1633507"/>
            <a:ext cx="1219424" cy="452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6;p1" descr="Image">
            <a:extLst>
              <a:ext uri="{FF2B5EF4-FFF2-40B4-BE49-F238E27FC236}">
                <a16:creationId xmlns:a16="http://schemas.microsoft.com/office/drawing/2014/main" id="{23068C92-3C5F-5AD1-0ABC-24CB38CC46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61241" y="1578569"/>
            <a:ext cx="1363373" cy="60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0;p1" descr="universityofsheffieldlogo.png">
            <a:extLst>
              <a:ext uri="{FF2B5EF4-FFF2-40B4-BE49-F238E27FC236}">
                <a16:creationId xmlns:a16="http://schemas.microsoft.com/office/drawing/2014/main" id="{6B6DA468-B1DF-EAE6-CF9A-9A98ACE4105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6278" y="1598280"/>
            <a:ext cx="1266636" cy="556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67;p1" descr="Image">
            <a:extLst>
              <a:ext uri="{FF2B5EF4-FFF2-40B4-BE49-F238E27FC236}">
                <a16:creationId xmlns:a16="http://schemas.microsoft.com/office/drawing/2014/main" id="{7F28AC6C-690F-193A-AF59-DC0AB753D55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46481" y="2259299"/>
            <a:ext cx="1392892" cy="42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69;p1" descr="Image">
            <a:extLst>
              <a:ext uri="{FF2B5EF4-FFF2-40B4-BE49-F238E27FC236}">
                <a16:creationId xmlns:a16="http://schemas.microsoft.com/office/drawing/2014/main" id="{F441F723-B41E-6B4E-2526-2D1A4564164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06904" y="2220737"/>
            <a:ext cx="983736" cy="50207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72;p1">
            <a:extLst>
              <a:ext uri="{FF2B5EF4-FFF2-40B4-BE49-F238E27FC236}">
                <a16:creationId xmlns:a16="http://schemas.microsoft.com/office/drawing/2014/main" id="{9B14D5B5-ECAE-9E4C-916E-4A2396BBF214}"/>
              </a:ext>
            </a:extLst>
          </p:cNvPr>
          <p:cNvSpPr/>
          <p:nvPr/>
        </p:nvSpPr>
        <p:spPr>
          <a:xfrm>
            <a:off x="2330670" y="1532430"/>
            <a:ext cx="5588533" cy="1309577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0C98310D-1CAE-7E57-4C4A-0E69000E3E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Science and Technologies Facilites Council Logo">
            <a:extLst>
              <a:ext uri="{FF2B5EF4-FFF2-40B4-BE49-F238E27FC236}">
                <a16:creationId xmlns:a16="http://schemas.microsoft.com/office/drawing/2014/main" id="{ED522A82-D2D7-4EFB-A606-B41B1F62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572" y="122067"/>
            <a:ext cx="1949063" cy="50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810C575-F90A-591A-D353-D49C5D5AFE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2209800" y="3360420"/>
            <a:ext cx="7772399" cy="349758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0570A72D-F7F0-651C-1040-5BEB8FAFBD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62" y="2928923"/>
            <a:ext cx="11326153" cy="443979"/>
          </a:xfrm>
        </p:spPr>
        <p:txBody>
          <a:bodyPr/>
          <a:lstStyle/>
          <a:p>
            <a:r>
              <a:rPr lang="en-US" dirty="0">
                <a:latin typeface="Helvetica" pitchFamily="2" charset="0"/>
              </a:rPr>
              <a:t>Ed </a:t>
            </a:r>
            <a:r>
              <a:rPr lang="en-US" dirty="0" err="1">
                <a:latin typeface="Helvetica" pitchFamily="2" charset="0"/>
              </a:rPr>
              <a:t>Daw</a:t>
            </a:r>
            <a:r>
              <a:rPr lang="en-US" dirty="0">
                <a:latin typeface="Helvetica" pitchFamily="2" charset="0"/>
              </a:rPr>
              <a:t>, on behalf of the Quantum Sensors for the Hidden Sector collaboration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45A031-73E2-1358-9F3E-794AD2D6CD94}"/>
              </a:ext>
            </a:extLst>
          </p:cNvPr>
          <p:cNvSpPr txBox="1"/>
          <p:nvPr/>
        </p:nvSpPr>
        <p:spPr>
          <a:xfrm>
            <a:off x="8000645" y="1833275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A691F3A-FBDF-BDE7-B905-CA4BF917C7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40867" y="1775993"/>
            <a:ext cx="1194340" cy="757788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E66AA5A-6704-DD4C-B3DE-31D52A9B1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1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16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1B62DDC-718E-FC6B-DB50-E0BF1128B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010" y="48915"/>
            <a:ext cx="9503979" cy="1303282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>
                <a:latin typeface="Helvetica" pitchFamily="2" charset="0"/>
              </a:rPr>
              <a:t>Characterisation</a:t>
            </a:r>
            <a:r>
              <a:rPr lang="en-US" sz="4000" dirty="0">
                <a:latin typeface="Helvetica" pitchFamily="2" charset="0"/>
              </a:rPr>
              <a:t> of Superconducting Resonators in magnetic 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A4614D-FEBB-78DE-1ACB-233A0344F7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1E999C-5103-3398-D802-91542C885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7122" y="116356"/>
            <a:ext cx="1841500" cy="11684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25B49-849B-E458-1A8A-C548483EC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8586" y="6376519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10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1505A5-E69B-E729-5FB5-7ABAA6A55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45" y="1284755"/>
            <a:ext cx="11719941" cy="502283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6CE867-A2E7-494B-412C-DCC1810BBA3F}"/>
              </a:ext>
            </a:extLst>
          </p:cNvPr>
          <p:cNvSpPr txBox="1"/>
          <p:nvPr/>
        </p:nvSpPr>
        <p:spPr>
          <a:xfrm rot="20019977">
            <a:off x="5250529" y="2997848"/>
            <a:ext cx="162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A346E5-3AC9-2DFF-57BA-F6BA59EC6698}"/>
              </a:ext>
            </a:extLst>
          </p:cNvPr>
          <p:cNvSpPr txBox="1"/>
          <p:nvPr/>
        </p:nvSpPr>
        <p:spPr>
          <a:xfrm>
            <a:off x="191845" y="6244282"/>
            <a:ext cx="1101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Paul Smith – Postdoctoral Associate, Nick Du (Livermore Lab research fellow, ADMX collaborator)</a:t>
            </a:r>
          </a:p>
        </p:txBody>
      </p:sp>
    </p:spTree>
    <p:extLst>
      <p:ext uri="{BB962C8B-B14F-4D97-AF65-F5344CB8AC3E}">
        <p14:creationId xmlns:p14="http://schemas.microsoft.com/office/powerpoint/2010/main" val="607097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B587-8C34-EEA0-AEA5-CCC272921298}"/>
              </a:ext>
            </a:extLst>
          </p:cNvPr>
          <p:cNvSpPr txBox="1">
            <a:spLocks/>
          </p:cNvSpPr>
          <p:nvPr/>
        </p:nvSpPr>
        <p:spPr>
          <a:xfrm>
            <a:off x="1443109" y="263236"/>
            <a:ext cx="10557046" cy="6495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latin typeface="Helvetica" pitchFamily="2" charset="0"/>
              </a:rPr>
              <a:t>Preliminary noise temperature tests, Antenna drive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8CCEE5-E7FA-9EC6-DD63-75006BD1B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0AEA53-9C56-4587-8AE5-B1105E8ED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744" y="1116288"/>
            <a:ext cx="4012623" cy="53501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3A470C-BF9E-44FC-A2C1-1260FFD98D3C}"/>
              </a:ext>
            </a:extLst>
          </p:cNvPr>
          <p:cNvSpPr txBox="1"/>
          <p:nvPr/>
        </p:nvSpPr>
        <p:spPr>
          <a:xfrm>
            <a:off x="10066940" y="760216"/>
            <a:ext cx="1949573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Limited</a:t>
            </a:r>
          </a:p>
          <a:p>
            <a:r>
              <a:rPr lang="en-US" sz="2400" dirty="0">
                <a:latin typeface="Helvetica" pitchFamily="2" charset="0"/>
              </a:rPr>
              <a:t>torque from</a:t>
            </a:r>
          </a:p>
          <a:p>
            <a:r>
              <a:rPr lang="en-US" sz="2400" dirty="0" err="1">
                <a:latin typeface="Helvetica" pitchFamily="2" charset="0"/>
              </a:rPr>
              <a:t>Attocube</a:t>
            </a:r>
            <a:endParaRPr lang="en-US" sz="2400" dirty="0">
              <a:latin typeface="Helvetica" pitchFamily="2" charset="0"/>
            </a:endParaRPr>
          </a:p>
          <a:p>
            <a:r>
              <a:rPr lang="en-US" sz="2400" dirty="0">
                <a:latin typeface="Helvetica" pitchFamily="2" charset="0"/>
              </a:rPr>
              <a:t>piezo </a:t>
            </a:r>
          </a:p>
          <a:p>
            <a:r>
              <a:rPr lang="en-US" sz="2400" dirty="0">
                <a:latin typeface="Helvetica" pitchFamily="2" charset="0"/>
              </a:rPr>
              <a:t>actuators;</a:t>
            </a:r>
          </a:p>
          <a:p>
            <a:r>
              <a:rPr lang="en-US" sz="2400" dirty="0">
                <a:latin typeface="Helvetica" pitchFamily="2" charset="0"/>
              </a:rPr>
              <a:t>about </a:t>
            </a:r>
          </a:p>
          <a:p>
            <a:r>
              <a:rPr lang="en-US" sz="2400" dirty="0">
                <a:latin typeface="Helvetica" pitchFamily="2" charset="0"/>
              </a:rPr>
              <a:t>10N-cm. </a:t>
            </a:r>
          </a:p>
          <a:p>
            <a:r>
              <a:rPr lang="en-US" sz="2400" dirty="0">
                <a:latin typeface="Helvetica" pitchFamily="2" charset="0"/>
              </a:rPr>
              <a:t>Low friction</a:t>
            </a:r>
          </a:p>
          <a:p>
            <a:r>
              <a:rPr lang="en-US" sz="2400" dirty="0">
                <a:latin typeface="Helvetica" pitchFamily="2" charset="0"/>
              </a:rPr>
              <a:t>rotation to</a:t>
            </a:r>
          </a:p>
          <a:p>
            <a:r>
              <a:rPr lang="en-US" sz="2400" dirty="0">
                <a:latin typeface="Helvetica" pitchFamily="2" charset="0"/>
              </a:rPr>
              <a:t>linear motion</a:t>
            </a:r>
          </a:p>
          <a:p>
            <a:r>
              <a:rPr lang="en-US" sz="2400" dirty="0">
                <a:latin typeface="Helvetica" pitchFamily="2" charset="0"/>
              </a:rPr>
              <a:t>actuator for</a:t>
            </a:r>
          </a:p>
          <a:p>
            <a:r>
              <a:rPr lang="en-US" sz="2400" dirty="0">
                <a:latin typeface="Helvetica" pitchFamily="2" charset="0"/>
              </a:rPr>
              <a:t>antenna just</a:t>
            </a:r>
          </a:p>
          <a:p>
            <a:r>
              <a:rPr lang="en-US" sz="2400" dirty="0">
                <a:latin typeface="Helvetica" pitchFamily="2" charset="0"/>
              </a:rPr>
              <a:t>fabricated.</a:t>
            </a:r>
          </a:p>
          <a:p>
            <a:r>
              <a:rPr lang="en-US" sz="2400" dirty="0">
                <a:latin typeface="Helvetica" pitchFamily="2" charset="0"/>
              </a:rPr>
              <a:t>Mitch</a:t>
            </a:r>
          </a:p>
          <a:p>
            <a:r>
              <a:rPr lang="en-US" sz="2400" dirty="0">
                <a:latin typeface="Helvetica" pitchFamily="2" charset="0"/>
              </a:rPr>
              <a:t>Perry (Ph.D.</a:t>
            </a:r>
          </a:p>
          <a:p>
            <a:r>
              <a:rPr lang="en-US" sz="2400" dirty="0">
                <a:latin typeface="Helvetica" pitchFamily="2" charset="0"/>
              </a:rPr>
              <a:t>student)</a:t>
            </a:r>
          </a:p>
        </p:txBody>
      </p:sp>
      <p:pic>
        <p:nvPicPr>
          <p:cNvPr id="8" name="Picture 7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11EF47B8-2973-812F-9327-0C858DD44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350" y="912774"/>
            <a:ext cx="4979762" cy="4007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4CB9E4-566C-A773-8B7C-D4738787BCEC}"/>
              </a:ext>
            </a:extLst>
          </p:cNvPr>
          <p:cNvSpPr txBox="1"/>
          <p:nvPr/>
        </p:nvSpPr>
        <p:spPr>
          <a:xfrm>
            <a:off x="641084" y="4919008"/>
            <a:ext cx="4669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 pitchFamily="2" charset="0"/>
              </a:rPr>
              <a:t>First hot-cold load measurement of</a:t>
            </a:r>
          </a:p>
          <a:p>
            <a:r>
              <a:rPr lang="en-US" sz="2000" dirty="0">
                <a:latin typeface="Helvetica" pitchFamily="2" charset="0"/>
              </a:rPr>
              <a:t>stage-2 HEMT amplifier noise </a:t>
            </a:r>
          </a:p>
          <a:p>
            <a:r>
              <a:rPr lang="en-US" sz="2000" dirty="0">
                <a:latin typeface="Helvetica" pitchFamily="2" charset="0"/>
              </a:rPr>
              <a:t>temperature was 3.5K. Attenuation of</a:t>
            </a:r>
          </a:p>
          <a:p>
            <a:r>
              <a:rPr lang="en-US" sz="2000" dirty="0">
                <a:latin typeface="Helvetica" pitchFamily="2" charset="0"/>
              </a:rPr>
              <a:t>cable between noise source and </a:t>
            </a:r>
          </a:p>
          <a:p>
            <a:r>
              <a:rPr lang="en-US" sz="2000" dirty="0">
                <a:latin typeface="Helvetica" pitchFamily="2" charset="0"/>
              </a:rPr>
              <a:t>amplifier at -4.6dB was too high. Modify</a:t>
            </a:r>
          </a:p>
          <a:p>
            <a:r>
              <a:rPr lang="en-US" sz="2000" dirty="0">
                <a:latin typeface="Helvetica" pitchFamily="2" charset="0"/>
              </a:rPr>
              <a:t>with a single length of </a:t>
            </a:r>
            <a:r>
              <a:rPr lang="en-US" sz="2000" dirty="0" err="1">
                <a:latin typeface="Helvetica" pitchFamily="2" charset="0"/>
              </a:rPr>
              <a:t>NbTi</a:t>
            </a:r>
            <a:r>
              <a:rPr lang="en-US" sz="2000" dirty="0">
                <a:latin typeface="Helvetica" pitchFamily="2" charset="0"/>
              </a:rPr>
              <a:t> coax.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8A52E-9973-036C-ED2E-1178E8240E6C}"/>
              </a:ext>
            </a:extLst>
          </p:cNvPr>
          <p:cNvSpPr txBox="1"/>
          <p:nvPr/>
        </p:nvSpPr>
        <p:spPr>
          <a:xfrm>
            <a:off x="1964736" y="4224907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Claude Mostyn (Ph.D. student)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76FC9E9-B87F-BF10-0FF9-3B548655D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9287" y="6396734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11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A4AED-E8C5-1C89-7B4E-96A5AA4D288F}"/>
              </a:ext>
            </a:extLst>
          </p:cNvPr>
          <p:cNvSpPr txBox="1"/>
          <p:nvPr/>
        </p:nvSpPr>
        <p:spPr>
          <a:xfrm rot="20019977">
            <a:off x="941764" y="1579913"/>
            <a:ext cx="162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90550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B587-8C34-EEA0-AEA5-CCC272921298}"/>
              </a:ext>
            </a:extLst>
          </p:cNvPr>
          <p:cNvSpPr txBox="1">
            <a:spLocks/>
          </p:cNvSpPr>
          <p:nvPr/>
        </p:nvSpPr>
        <p:spPr>
          <a:xfrm>
            <a:off x="1344010" y="145364"/>
            <a:ext cx="10460063" cy="130328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Helvetica" pitchFamily="2" charset="0"/>
              </a:rPr>
              <a:t>Conclusions and Future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8CCEE5-E7FA-9EC6-DD63-75006BD1B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6CBDC4-D1CF-BEE8-586B-1474E31A653A}"/>
              </a:ext>
            </a:extLst>
          </p:cNvPr>
          <p:cNvSpPr txBox="1"/>
          <p:nvPr/>
        </p:nvSpPr>
        <p:spPr>
          <a:xfrm>
            <a:off x="191845" y="771605"/>
            <a:ext cx="1184775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Fridge and cavity installed. Cavity temperature 20mK.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Several low noise amplifiers are far advanced in development at Oxford, Lancaster, UCL, NPL.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6T magnet installed. Can raise field and keep cool.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Upgraded shield coil fabricated, under test, for 8T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Currently commissioning motor drives for cavity tuning.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Tests with ADMX of </a:t>
            </a:r>
            <a:r>
              <a:rPr lang="en-US" sz="3600" dirty="0" err="1">
                <a:solidFill>
                  <a:srgbClr val="0041FF"/>
                </a:solidFill>
                <a:latin typeface="Helvetica" pitchFamily="2" charset="0"/>
              </a:rPr>
              <a:t>NbSn</a:t>
            </a: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 coated tuning rod indicate that the coating is superconducting in 6T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First noise temperature measurements on HFET amplifiers performed in-situ.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41FF"/>
                </a:solidFill>
                <a:latin typeface="Helvetica" pitchFamily="2" charset="0"/>
              </a:rPr>
              <a:t>First axion search using QSHS will happen in 2025!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B79AA-B169-9839-DC2D-BED23C67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0873" y="6347511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12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13FC9-37F3-1B3C-10E3-28D1E8528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224" y="165430"/>
            <a:ext cx="5005552" cy="706930"/>
          </a:xfrm>
        </p:spPr>
        <p:txBody>
          <a:bodyPr/>
          <a:lstStyle/>
          <a:p>
            <a:pPr algn="ctr"/>
            <a:r>
              <a:rPr lang="en-US" dirty="0">
                <a:latin typeface="Helvetica" pitchFamily="2" charset="0"/>
              </a:rPr>
              <a:t>QCD Axions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2DB1F-DB21-C775-16E9-99A541272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3257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A8A8F9-7769-A573-6576-A140E103BFCE}"/>
              </a:ext>
            </a:extLst>
          </p:cNvPr>
          <p:cNvSpPr txBox="1"/>
          <p:nvPr/>
        </p:nvSpPr>
        <p:spPr>
          <a:xfrm>
            <a:off x="1255776" y="963168"/>
            <a:ext cx="2981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Helvetica" pitchFamily="2" charset="0"/>
              </a:rPr>
              <a:t>Strong CP problem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EF51-7021-81A4-5295-9C18DA3A269A}"/>
              </a:ext>
            </a:extLst>
          </p:cNvPr>
          <p:cNvSpPr txBox="1"/>
          <p:nvPr/>
        </p:nvSpPr>
        <p:spPr>
          <a:xfrm>
            <a:off x="7380835" y="968970"/>
            <a:ext cx="3196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Helvetica" pitchFamily="2" charset="0"/>
              </a:rPr>
              <a:t>Dark matter problem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55A45-67A2-8B12-AF73-68571CFA0977}"/>
              </a:ext>
            </a:extLst>
          </p:cNvPr>
          <p:cNvSpPr txBox="1"/>
          <p:nvPr/>
        </p:nvSpPr>
        <p:spPr>
          <a:xfrm>
            <a:off x="191845" y="1515641"/>
            <a:ext cx="3706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Standard model symmetry group 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07889-E343-313B-3652-69B526EC5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070" y="1906269"/>
            <a:ext cx="3358911" cy="7122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13AF8E-04DE-B0C8-BE10-54D279856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3213" y="2800074"/>
            <a:ext cx="3572624" cy="5997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9C0E81-33FD-B1AC-1B67-D491D57C4C90}"/>
              </a:ext>
            </a:extLst>
          </p:cNvPr>
          <p:cNvSpPr txBox="1"/>
          <p:nvPr/>
        </p:nvSpPr>
        <p:spPr>
          <a:xfrm>
            <a:off x="191844" y="3458206"/>
            <a:ext cx="48922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Peccei Quinn mechanism</a:t>
            </a:r>
            <a:r>
              <a:rPr lang="en-US" dirty="0"/>
              <a:t>: CP conserved below a symmetry breaking energy scale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7ABE8D-961A-AA46-C108-F1D279BCE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4883" y="3781371"/>
            <a:ext cx="484109" cy="2904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EC9FC5-4D8C-66A4-B8F7-D90D4237C06D}"/>
              </a:ext>
            </a:extLst>
          </p:cNvPr>
          <p:cNvSpPr txBox="1"/>
          <p:nvPr/>
        </p:nvSpPr>
        <p:spPr>
          <a:xfrm>
            <a:off x="191844" y="4243036"/>
            <a:ext cx="5782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Breaking of the Peccei Quinn symmetry yields axions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59F665-3955-CB20-FFB3-C96653C7F3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83" y="4723853"/>
            <a:ext cx="5219579" cy="11709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91D4325-4774-0511-43B3-63A68B2B85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1252" y="1545828"/>
            <a:ext cx="3933111" cy="28388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93BC9C-5C27-F7EB-E6D8-D4850F47C8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2826" y="4427702"/>
            <a:ext cx="4314718" cy="13247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D49822-AF20-3336-1948-A78E0C1363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0375" y="1700307"/>
            <a:ext cx="1977334" cy="16994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A03EB09-45EB-8E2C-7EE6-7D80840B2136}"/>
              </a:ext>
            </a:extLst>
          </p:cNvPr>
          <p:cNvSpPr txBox="1"/>
          <p:nvPr/>
        </p:nvSpPr>
        <p:spPr>
          <a:xfrm>
            <a:off x="5739329" y="5839323"/>
            <a:ext cx="5933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QCD axions are </a:t>
            </a:r>
            <a:r>
              <a:rPr lang="en-US" b="1" dirty="0"/>
              <a:t>wave-like dark matter</a:t>
            </a:r>
            <a:r>
              <a:rPr lang="en-US" dirty="0"/>
              <a:t>; at a mass of a </a:t>
            </a:r>
            <a:r>
              <a:rPr lang="en-US" b="1" dirty="0"/>
              <a:t>micro-eV</a:t>
            </a:r>
            <a:r>
              <a:rPr lang="en-US" dirty="0"/>
              <a:t>, dark matter axions thermalized locally in our halo have </a:t>
            </a:r>
            <a:r>
              <a:rPr lang="en-US" b="1" dirty="0" err="1"/>
              <a:t>Debroglie</a:t>
            </a:r>
            <a:r>
              <a:rPr lang="en-US" b="1" dirty="0"/>
              <a:t> wavelengths of hundreds  of </a:t>
            </a:r>
            <a:r>
              <a:rPr lang="en-US" b="1" dirty="0" err="1"/>
              <a:t>metres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F414F5-66DD-3B29-926F-9A098C5133BD}"/>
              </a:ext>
            </a:extLst>
          </p:cNvPr>
          <p:cNvSpPr txBox="1"/>
          <p:nvPr/>
        </p:nvSpPr>
        <p:spPr>
          <a:xfrm>
            <a:off x="0" y="2550051"/>
            <a:ext cx="1800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Neutron electric</a:t>
            </a:r>
          </a:p>
          <a:p>
            <a:r>
              <a:rPr lang="en-US" dirty="0">
                <a:latin typeface="Helvetica" pitchFamily="2" charset="0"/>
              </a:rPr>
              <a:t>dipole moment </a:t>
            </a:r>
          </a:p>
          <a:p>
            <a:r>
              <a:rPr lang="en-US" dirty="0">
                <a:latin typeface="Helvetica" pitchFamily="2" charset="0"/>
              </a:rPr>
              <a:t>&lt;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437C62-A226-3F6D-E885-9B26530296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866" y="3159099"/>
            <a:ext cx="1372181" cy="22985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C4BE98B-6CB9-FAA6-62BF-41018A82AD71}"/>
              </a:ext>
            </a:extLst>
          </p:cNvPr>
          <p:cNvSpPr/>
          <p:nvPr/>
        </p:nvSpPr>
        <p:spPr>
          <a:xfrm>
            <a:off x="61445" y="2550051"/>
            <a:ext cx="1748225" cy="908155"/>
          </a:xfrm>
          <a:prstGeom prst="rect">
            <a:avLst/>
          </a:prstGeom>
          <a:noFill/>
          <a:ln w="50800">
            <a:solidFill>
              <a:srgbClr val="CB27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0F61FF4-26B6-69F7-F01E-0DBB7647A8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0124" y="5989817"/>
            <a:ext cx="4635713" cy="775590"/>
          </a:xfrm>
          <a:prstGeom prst="rect">
            <a:avLst/>
          </a:pr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DC1D3097-B98F-B822-D3E2-1268AE448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461" y="6397528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2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23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4B3B5-7C0E-D067-66EA-D8DBF85E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217" y="31139"/>
            <a:ext cx="9974317" cy="649539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Helvetica" pitchFamily="2" charset="0"/>
              </a:rPr>
              <a:t>Quantum Sensors for the Hidden Sector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52991F-F397-EBEF-4B16-EDF53278F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3" y="73177"/>
            <a:ext cx="1512228" cy="5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4" name="Group 273">
            <a:extLst>
              <a:ext uri="{FF2B5EF4-FFF2-40B4-BE49-F238E27FC236}">
                <a16:creationId xmlns:a16="http://schemas.microsoft.com/office/drawing/2014/main" id="{E248DD92-6930-5826-2730-0C024EDE3DAB}"/>
              </a:ext>
            </a:extLst>
          </p:cNvPr>
          <p:cNvGrpSpPr/>
          <p:nvPr/>
        </p:nvGrpSpPr>
        <p:grpSpPr>
          <a:xfrm>
            <a:off x="0" y="746420"/>
            <a:ext cx="5640877" cy="6111580"/>
            <a:chOff x="0" y="746420"/>
            <a:chExt cx="5640877" cy="6111580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56A155AB-4F09-30F9-7E31-7158A9C50000}"/>
                </a:ext>
              </a:extLst>
            </p:cNvPr>
            <p:cNvSpPr/>
            <p:nvPr/>
          </p:nvSpPr>
          <p:spPr>
            <a:xfrm>
              <a:off x="872527" y="746420"/>
              <a:ext cx="1234051" cy="59243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8B092F4-99D2-3093-FD4E-3DF4E30E706B}"/>
                </a:ext>
              </a:extLst>
            </p:cNvPr>
            <p:cNvSpPr/>
            <p:nvPr/>
          </p:nvSpPr>
          <p:spPr>
            <a:xfrm>
              <a:off x="2248926" y="1569975"/>
              <a:ext cx="365886" cy="358347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3FD18989-69D9-7A2C-B0BF-CB77D20D9637}"/>
                </a:ext>
              </a:extLst>
            </p:cNvPr>
            <p:cNvSpPr/>
            <p:nvPr/>
          </p:nvSpPr>
          <p:spPr>
            <a:xfrm>
              <a:off x="972896" y="3504165"/>
              <a:ext cx="365886" cy="358347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CFA246BA-5A17-0D65-5577-61E7BFFE3914}"/>
                </a:ext>
              </a:extLst>
            </p:cNvPr>
            <p:cNvSpPr/>
            <p:nvPr/>
          </p:nvSpPr>
          <p:spPr>
            <a:xfrm>
              <a:off x="2107325" y="2868870"/>
              <a:ext cx="664534" cy="5924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C21BC9F-9D26-CDED-E5D5-40CB5BD3AA7B}"/>
                </a:ext>
              </a:extLst>
            </p:cNvPr>
            <p:cNvSpPr/>
            <p:nvPr/>
          </p:nvSpPr>
          <p:spPr>
            <a:xfrm>
              <a:off x="745638" y="4573960"/>
              <a:ext cx="2109111" cy="158376"/>
            </a:xfrm>
            <a:prstGeom prst="ellipse">
              <a:avLst/>
            </a:prstGeom>
            <a:solidFill>
              <a:schemeClr val="bg2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94E659F-A2C2-FD06-DC55-7F601CFF6E92}"/>
                </a:ext>
              </a:extLst>
            </p:cNvPr>
            <p:cNvSpPr/>
            <p:nvPr/>
          </p:nvSpPr>
          <p:spPr>
            <a:xfrm flipV="1">
              <a:off x="745637" y="5871040"/>
              <a:ext cx="2109111" cy="457353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25D0D6A-3056-A61F-ED13-F7E5BB7EDBA9}"/>
                </a:ext>
              </a:extLst>
            </p:cNvPr>
            <p:cNvCxnSpPr>
              <a:cxnSpLocks/>
            </p:cNvCxnSpPr>
            <p:nvPr/>
          </p:nvCxnSpPr>
          <p:spPr>
            <a:xfrm>
              <a:off x="2443893" y="1835062"/>
              <a:ext cx="0" cy="32006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riangle 125">
              <a:extLst>
                <a:ext uri="{FF2B5EF4-FFF2-40B4-BE49-F238E27FC236}">
                  <a16:creationId xmlns:a16="http://schemas.microsoft.com/office/drawing/2014/main" id="{2D206BDA-26B7-5CAD-A9B9-5276DAF199DE}"/>
                </a:ext>
              </a:extLst>
            </p:cNvPr>
            <p:cNvSpPr/>
            <p:nvPr/>
          </p:nvSpPr>
          <p:spPr>
            <a:xfrm>
              <a:off x="2263063" y="2991423"/>
              <a:ext cx="358346" cy="4143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2485D7CE-4006-5F59-95BB-23977FF61D9E}"/>
                </a:ext>
              </a:extLst>
            </p:cNvPr>
            <p:cNvGrpSpPr/>
            <p:nvPr/>
          </p:nvGrpSpPr>
          <p:grpSpPr>
            <a:xfrm>
              <a:off x="487271" y="4668050"/>
              <a:ext cx="210065" cy="1446566"/>
              <a:chOff x="1210962" y="4874213"/>
              <a:chExt cx="210065" cy="1446566"/>
            </a:xfrm>
          </p:grpSpPr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4F78A186-9E42-C382-A18E-2F20192020E0}"/>
                  </a:ext>
                </a:extLst>
              </p:cNvPr>
              <p:cNvSpPr/>
              <p:nvPr/>
            </p:nvSpPr>
            <p:spPr>
              <a:xfrm>
                <a:off x="1210962" y="4874213"/>
                <a:ext cx="210065" cy="1446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2E146989-7715-F32B-E21C-6D206B1F2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715" y="4886337"/>
                <a:ext cx="203855" cy="1432017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D02EE300-7575-7E10-A18B-C9381089C5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4780" y="4874213"/>
                <a:ext cx="203855" cy="1432017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0D4C0F25-52BB-312D-7BE7-AE13E735B23E}"/>
                </a:ext>
              </a:extLst>
            </p:cNvPr>
            <p:cNvGrpSpPr/>
            <p:nvPr/>
          </p:nvGrpSpPr>
          <p:grpSpPr>
            <a:xfrm>
              <a:off x="2911179" y="4665272"/>
              <a:ext cx="210065" cy="1446566"/>
              <a:chOff x="1210962" y="4874213"/>
              <a:chExt cx="210065" cy="1446566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BD52C372-60AD-2D5B-850A-F6E10D66D974}"/>
                  </a:ext>
                </a:extLst>
              </p:cNvPr>
              <p:cNvSpPr/>
              <p:nvPr/>
            </p:nvSpPr>
            <p:spPr>
              <a:xfrm>
                <a:off x="1210962" y="4874213"/>
                <a:ext cx="210065" cy="1446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AA629579-02E0-78B3-C4A5-473B9EEF1E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715" y="4886337"/>
                <a:ext cx="203855" cy="1432017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06447B1A-F51D-E364-ADEB-E3B75FDE058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4780" y="4874213"/>
                <a:ext cx="203855" cy="1432017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50840AA1-44FA-4085-3F6D-3A38C635BBDC}"/>
                </a:ext>
              </a:extLst>
            </p:cNvPr>
            <p:cNvGrpSpPr/>
            <p:nvPr/>
          </p:nvGrpSpPr>
          <p:grpSpPr>
            <a:xfrm>
              <a:off x="980436" y="866350"/>
              <a:ext cx="358346" cy="358346"/>
              <a:chOff x="7099751" y="3551602"/>
              <a:chExt cx="358346" cy="358346"/>
            </a:xfrm>
          </p:grpSpPr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D6A1C674-7018-150C-A165-B1AA5AF25053}"/>
                  </a:ext>
                </a:extLst>
              </p:cNvPr>
              <p:cNvGrpSpPr/>
              <p:nvPr/>
            </p:nvGrpSpPr>
            <p:grpSpPr>
              <a:xfrm>
                <a:off x="7202837" y="3607354"/>
                <a:ext cx="151106" cy="241072"/>
                <a:chOff x="6311355" y="4954213"/>
                <a:chExt cx="151106" cy="241072"/>
              </a:xfrm>
            </p:grpSpPr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E86B3B59-6E9D-54D9-70FD-19A9B4BB46A1}"/>
                    </a:ext>
                  </a:extLst>
                </p:cNvPr>
                <p:cNvSpPr/>
                <p:nvPr/>
              </p:nvSpPr>
              <p:spPr>
                <a:xfrm>
                  <a:off x="6311355" y="4954213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DA2BBA0C-CFB5-3291-8802-99FAE0947798}"/>
                    </a:ext>
                  </a:extLst>
                </p:cNvPr>
                <p:cNvSpPr/>
                <p:nvPr/>
              </p:nvSpPr>
              <p:spPr>
                <a:xfrm flipV="1">
                  <a:off x="6386908" y="5074749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CFCF94FC-DA52-7C02-2F66-020C0AC517BB}"/>
                  </a:ext>
                </a:extLst>
              </p:cNvPr>
              <p:cNvSpPr/>
              <p:nvPr/>
            </p:nvSpPr>
            <p:spPr>
              <a:xfrm>
                <a:off x="7099751" y="3551602"/>
                <a:ext cx="358346" cy="358346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F6050C28-77E4-F0E2-C440-F7BA2325EDA4}"/>
                  </a:ext>
                </a:extLst>
              </p:cNvPr>
              <p:cNvGrpSpPr/>
              <p:nvPr/>
            </p:nvGrpSpPr>
            <p:grpSpPr>
              <a:xfrm>
                <a:off x="7189677" y="3610912"/>
                <a:ext cx="151106" cy="241072"/>
                <a:chOff x="6311355" y="4954213"/>
                <a:chExt cx="151106" cy="241072"/>
              </a:xfrm>
            </p:grpSpPr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2CFB99CD-D340-4F72-2C75-CFE66418AD4A}"/>
                    </a:ext>
                  </a:extLst>
                </p:cNvPr>
                <p:cNvSpPr/>
                <p:nvPr/>
              </p:nvSpPr>
              <p:spPr>
                <a:xfrm>
                  <a:off x="6311355" y="4954213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74F349C8-BEFF-90E7-3B2F-3DDE68F8A2AB}"/>
                    </a:ext>
                  </a:extLst>
                </p:cNvPr>
                <p:cNvSpPr/>
                <p:nvPr/>
              </p:nvSpPr>
              <p:spPr>
                <a:xfrm flipV="1">
                  <a:off x="6386908" y="5074749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0F1D738-502B-3612-F533-CC7F5F3923D0}"/>
                </a:ext>
              </a:extLst>
            </p:cNvPr>
            <p:cNvCxnSpPr>
              <a:cxnSpLocks/>
              <a:stCxn id="124" idx="2"/>
            </p:cNvCxnSpPr>
            <p:nvPr/>
          </p:nvCxnSpPr>
          <p:spPr>
            <a:xfrm flipV="1">
              <a:off x="745637" y="4659078"/>
              <a:ext cx="0" cy="14406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DACE1EE7-A197-FDD9-1730-C06CDB59F7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4748" y="4659078"/>
              <a:ext cx="0" cy="14406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10507E7-12A6-1659-2E15-BD0F6A765D65}"/>
                </a:ext>
              </a:extLst>
            </p:cNvPr>
            <p:cNvCxnSpPr>
              <a:cxnSpLocks/>
              <a:stCxn id="137" idx="4"/>
            </p:cNvCxnSpPr>
            <p:nvPr/>
          </p:nvCxnSpPr>
          <p:spPr>
            <a:xfrm>
              <a:off x="1159609" y="1224696"/>
              <a:ext cx="0" cy="23890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62A84F5-5B45-7A05-8506-7195CC19AF25}"/>
                </a:ext>
              </a:extLst>
            </p:cNvPr>
            <p:cNvCxnSpPr>
              <a:cxnSpLocks/>
            </p:cNvCxnSpPr>
            <p:nvPr/>
          </p:nvCxnSpPr>
          <p:spPr>
            <a:xfrm>
              <a:off x="2513132" y="1486864"/>
              <a:ext cx="2671429" cy="1169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8C6893A-AE2E-3951-9A55-40E9DDBA00E5}"/>
                </a:ext>
              </a:extLst>
            </p:cNvPr>
            <p:cNvGrpSpPr/>
            <p:nvPr/>
          </p:nvGrpSpPr>
          <p:grpSpPr>
            <a:xfrm>
              <a:off x="2756172" y="790866"/>
              <a:ext cx="358346" cy="870755"/>
              <a:chOff x="3844116" y="2384129"/>
              <a:chExt cx="358346" cy="870755"/>
            </a:xfrm>
          </p:grpSpPr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90296225-5ECC-FBB6-D6CB-74E40FD20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3289" y="2588412"/>
                <a:ext cx="0" cy="5949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AF28F149-95D2-BE41-415A-89A2F6033690}"/>
                  </a:ext>
                </a:extLst>
              </p:cNvPr>
              <p:cNvGrpSpPr/>
              <p:nvPr/>
            </p:nvGrpSpPr>
            <p:grpSpPr>
              <a:xfrm>
                <a:off x="3844116" y="2896538"/>
                <a:ext cx="358346" cy="358346"/>
                <a:chOff x="6194575" y="4470334"/>
                <a:chExt cx="358346" cy="358346"/>
              </a:xfrm>
            </p:grpSpPr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D0AC39F2-3141-F0B9-6BBD-D801BAC71659}"/>
                    </a:ext>
                  </a:extLst>
                </p:cNvPr>
                <p:cNvSpPr/>
                <p:nvPr/>
              </p:nvSpPr>
              <p:spPr>
                <a:xfrm>
                  <a:off x="6194575" y="4470334"/>
                  <a:ext cx="358346" cy="358346"/>
                </a:xfrm>
                <a:prstGeom prst="ellipse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FC699F24-15F9-C1AC-4884-50AC6E428488}"/>
                    </a:ext>
                  </a:extLst>
                </p:cNvPr>
                <p:cNvCxnSpPr>
                  <a:stCxn id="155" idx="1"/>
                  <a:endCxn id="155" idx="5"/>
                </p:cNvCxnSpPr>
                <p:nvPr/>
              </p:nvCxnSpPr>
              <p:spPr>
                <a:xfrm>
                  <a:off x="6247054" y="4522813"/>
                  <a:ext cx="253388" cy="2533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4205D64E-E546-FEA4-9D64-E07F3B71E5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47054" y="4519196"/>
                  <a:ext cx="253388" cy="2533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9F0C215A-B0F0-2F31-2C34-F109DFADEBE0}"/>
                  </a:ext>
                </a:extLst>
              </p:cNvPr>
              <p:cNvGrpSpPr/>
              <p:nvPr/>
            </p:nvGrpSpPr>
            <p:grpSpPr>
              <a:xfrm>
                <a:off x="3844116" y="2384129"/>
                <a:ext cx="358346" cy="358346"/>
                <a:chOff x="3515525" y="286790"/>
                <a:chExt cx="358346" cy="358346"/>
              </a:xfrm>
            </p:grpSpPr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333926C9-77E0-BE4F-C3E0-578F369400E7}"/>
                    </a:ext>
                  </a:extLst>
                </p:cNvPr>
                <p:cNvSpPr/>
                <p:nvPr/>
              </p:nvSpPr>
              <p:spPr>
                <a:xfrm>
                  <a:off x="3515525" y="286790"/>
                  <a:ext cx="358346" cy="358346"/>
                </a:xfrm>
                <a:prstGeom prst="ellipse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F9054A2B-535A-E376-71C9-E3E3EA64FF97}"/>
                    </a:ext>
                  </a:extLst>
                </p:cNvPr>
                <p:cNvGrpSpPr/>
                <p:nvPr/>
              </p:nvGrpSpPr>
              <p:grpSpPr>
                <a:xfrm>
                  <a:off x="3619145" y="345427"/>
                  <a:ext cx="151106" cy="241072"/>
                  <a:chOff x="6311355" y="4954213"/>
                  <a:chExt cx="151106" cy="241072"/>
                </a:xfrm>
              </p:grpSpPr>
              <p:sp>
                <p:nvSpPr>
                  <p:cNvPr id="153" name="Freeform 152">
                    <a:extLst>
                      <a:ext uri="{FF2B5EF4-FFF2-40B4-BE49-F238E27FC236}">
                        <a16:creationId xmlns:a16="http://schemas.microsoft.com/office/drawing/2014/main" id="{90D77C71-B80E-D777-F79A-AEF211B5546A}"/>
                      </a:ext>
                    </a:extLst>
                  </p:cNvPr>
                  <p:cNvSpPr/>
                  <p:nvPr/>
                </p:nvSpPr>
                <p:spPr>
                  <a:xfrm>
                    <a:off x="6311355" y="4954213"/>
                    <a:ext cx="75553" cy="120536"/>
                  </a:xfrm>
                  <a:custGeom>
                    <a:avLst/>
                    <a:gdLst>
                      <a:gd name="connsiteX0" fmla="*/ 0 w 136566"/>
                      <a:gd name="connsiteY0" fmla="*/ 166255 h 166255"/>
                      <a:gd name="connsiteX1" fmla="*/ 71252 w 136566"/>
                      <a:gd name="connsiteY1" fmla="*/ 0 h 166255"/>
                      <a:gd name="connsiteX2" fmla="*/ 136566 w 136566"/>
                      <a:gd name="connsiteY2" fmla="*/ 166255 h 16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6566" h="166255">
                        <a:moveTo>
                          <a:pt x="0" y="166255"/>
                        </a:moveTo>
                        <a:cubicBezTo>
                          <a:pt x="24245" y="83127"/>
                          <a:pt x="48491" y="0"/>
                          <a:pt x="71252" y="0"/>
                        </a:cubicBezTo>
                        <a:cubicBezTo>
                          <a:pt x="94013" y="0"/>
                          <a:pt x="115289" y="83127"/>
                          <a:pt x="136566" y="166255"/>
                        </a:cubicBezTo>
                      </a:path>
                    </a:pathLst>
                  </a:custGeom>
                  <a:no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4" name="Freeform 153">
                    <a:extLst>
                      <a:ext uri="{FF2B5EF4-FFF2-40B4-BE49-F238E27FC236}">
                        <a16:creationId xmlns:a16="http://schemas.microsoft.com/office/drawing/2014/main" id="{6AEE25C4-F297-1EC7-C878-24F4CCFE02F8}"/>
                      </a:ext>
                    </a:extLst>
                  </p:cNvPr>
                  <p:cNvSpPr/>
                  <p:nvPr/>
                </p:nvSpPr>
                <p:spPr>
                  <a:xfrm flipV="1">
                    <a:off x="6386908" y="5074749"/>
                    <a:ext cx="75553" cy="120536"/>
                  </a:xfrm>
                  <a:custGeom>
                    <a:avLst/>
                    <a:gdLst>
                      <a:gd name="connsiteX0" fmla="*/ 0 w 136566"/>
                      <a:gd name="connsiteY0" fmla="*/ 166255 h 166255"/>
                      <a:gd name="connsiteX1" fmla="*/ 71252 w 136566"/>
                      <a:gd name="connsiteY1" fmla="*/ 0 h 166255"/>
                      <a:gd name="connsiteX2" fmla="*/ 136566 w 136566"/>
                      <a:gd name="connsiteY2" fmla="*/ 166255 h 16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6566" h="166255">
                        <a:moveTo>
                          <a:pt x="0" y="166255"/>
                        </a:moveTo>
                        <a:cubicBezTo>
                          <a:pt x="24245" y="83127"/>
                          <a:pt x="48491" y="0"/>
                          <a:pt x="71252" y="0"/>
                        </a:cubicBezTo>
                        <a:cubicBezTo>
                          <a:pt x="94013" y="0"/>
                          <a:pt x="115289" y="83127"/>
                          <a:pt x="136566" y="166255"/>
                        </a:cubicBezTo>
                      </a:path>
                    </a:pathLst>
                  </a:custGeom>
                  <a:noFill/>
                  <a:ln w="158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158" name="Triangle 157">
              <a:extLst>
                <a:ext uri="{FF2B5EF4-FFF2-40B4-BE49-F238E27FC236}">
                  <a16:creationId xmlns:a16="http://schemas.microsoft.com/office/drawing/2014/main" id="{5033EA83-1D0C-439F-6E3E-6CB4FB9A62FD}"/>
                </a:ext>
              </a:extLst>
            </p:cNvPr>
            <p:cNvSpPr/>
            <p:nvPr/>
          </p:nvSpPr>
          <p:spPr>
            <a:xfrm rot="5400000">
              <a:off x="3444427" y="1279708"/>
              <a:ext cx="358346" cy="4143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A1CD6C8E-8C28-5635-4A14-869B8574E50E}"/>
                </a:ext>
              </a:extLst>
            </p:cNvPr>
            <p:cNvGrpSpPr/>
            <p:nvPr/>
          </p:nvGrpSpPr>
          <p:grpSpPr>
            <a:xfrm>
              <a:off x="4034451" y="1242120"/>
              <a:ext cx="572324" cy="514494"/>
              <a:chOff x="4531374" y="4456236"/>
              <a:chExt cx="991110" cy="593283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530B3EF5-2798-A83E-76CC-5E795802061A}"/>
                  </a:ext>
                </a:extLst>
              </p:cNvPr>
              <p:cNvSpPr/>
              <p:nvPr/>
            </p:nvSpPr>
            <p:spPr>
              <a:xfrm>
                <a:off x="4531374" y="4456236"/>
                <a:ext cx="991110" cy="59328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F7532EBC-AB20-697A-13E6-1D65CA3649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8379" y="4534447"/>
                <a:ext cx="103671" cy="1285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A41B594E-D9C2-2723-76A4-5FCE28E7137A}"/>
                  </a:ext>
                </a:extLst>
              </p:cNvPr>
              <p:cNvGrpSpPr/>
              <p:nvPr/>
            </p:nvGrpSpPr>
            <p:grpSpPr>
              <a:xfrm>
                <a:off x="4603286" y="4523438"/>
                <a:ext cx="834499" cy="149571"/>
                <a:chOff x="6311355" y="4954213"/>
                <a:chExt cx="151106" cy="241072"/>
              </a:xfrm>
            </p:grpSpPr>
            <p:sp>
              <p:nvSpPr>
                <p:cNvPr id="170" name="Freeform 169">
                  <a:extLst>
                    <a:ext uri="{FF2B5EF4-FFF2-40B4-BE49-F238E27FC236}">
                      <a16:creationId xmlns:a16="http://schemas.microsoft.com/office/drawing/2014/main" id="{0F727770-81F3-FB4A-3D94-F14524334EC2}"/>
                    </a:ext>
                  </a:extLst>
                </p:cNvPr>
                <p:cNvSpPr/>
                <p:nvPr/>
              </p:nvSpPr>
              <p:spPr>
                <a:xfrm>
                  <a:off x="6311355" y="4954213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Freeform 170">
                  <a:extLst>
                    <a:ext uri="{FF2B5EF4-FFF2-40B4-BE49-F238E27FC236}">
                      <a16:creationId xmlns:a16="http://schemas.microsoft.com/office/drawing/2014/main" id="{9DA0F7CC-14DE-3470-9616-B419095D4098}"/>
                    </a:ext>
                  </a:extLst>
                </p:cNvPr>
                <p:cNvSpPr/>
                <p:nvPr/>
              </p:nvSpPr>
              <p:spPr>
                <a:xfrm flipV="1">
                  <a:off x="6386908" y="5074749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170B5298-4CD4-A6C9-2F7A-71BE9E414D55}"/>
                  </a:ext>
                </a:extLst>
              </p:cNvPr>
              <p:cNvGrpSpPr/>
              <p:nvPr/>
            </p:nvGrpSpPr>
            <p:grpSpPr>
              <a:xfrm>
                <a:off x="4603286" y="4677164"/>
                <a:ext cx="834499" cy="149571"/>
                <a:chOff x="6311355" y="4954213"/>
                <a:chExt cx="151106" cy="241072"/>
              </a:xfrm>
            </p:grpSpPr>
            <p:sp>
              <p:nvSpPr>
                <p:cNvPr id="168" name="Freeform 167">
                  <a:extLst>
                    <a:ext uri="{FF2B5EF4-FFF2-40B4-BE49-F238E27FC236}">
                      <a16:creationId xmlns:a16="http://schemas.microsoft.com/office/drawing/2014/main" id="{D52B1F34-61DF-159D-95B6-59DF7F0C726C}"/>
                    </a:ext>
                  </a:extLst>
                </p:cNvPr>
                <p:cNvSpPr/>
                <p:nvPr/>
              </p:nvSpPr>
              <p:spPr>
                <a:xfrm>
                  <a:off x="6311355" y="4954213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Freeform 168">
                  <a:extLst>
                    <a:ext uri="{FF2B5EF4-FFF2-40B4-BE49-F238E27FC236}">
                      <a16:creationId xmlns:a16="http://schemas.microsoft.com/office/drawing/2014/main" id="{E46ACA20-D6B5-0EF1-845D-6E54820D93F8}"/>
                    </a:ext>
                  </a:extLst>
                </p:cNvPr>
                <p:cNvSpPr/>
                <p:nvPr/>
              </p:nvSpPr>
              <p:spPr>
                <a:xfrm flipV="1">
                  <a:off x="6386908" y="5074749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2F6DDFA2-C995-8673-B3FF-3C4487C5144A}"/>
                  </a:ext>
                </a:extLst>
              </p:cNvPr>
              <p:cNvGrpSpPr/>
              <p:nvPr/>
            </p:nvGrpSpPr>
            <p:grpSpPr>
              <a:xfrm>
                <a:off x="4603286" y="4827800"/>
                <a:ext cx="834499" cy="149571"/>
                <a:chOff x="6311355" y="4954213"/>
                <a:chExt cx="151106" cy="241072"/>
              </a:xfrm>
            </p:grpSpPr>
            <p:sp>
              <p:nvSpPr>
                <p:cNvPr id="166" name="Freeform 165">
                  <a:extLst>
                    <a:ext uri="{FF2B5EF4-FFF2-40B4-BE49-F238E27FC236}">
                      <a16:creationId xmlns:a16="http://schemas.microsoft.com/office/drawing/2014/main" id="{9C6BEBDD-51FB-74BB-B4B0-7E22D9F1571B}"/>
                    </a:ext>
                  </a:extLst>
                </p:cNvPr>
                <p:cNvSpPr/>
                <p:nvPr/>
              </p:nvSpPr>
              <p:spPr>
                <a:xfrm>
                  <a:off x="6311355" y="4954213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Freeform 166">
                  <a:extLst>
                    <a:ext uri="{FF2B5EF4-FFF2-40B4-BE49-F238E27FC236}">
                      <a16:creationId xmlns:a16="http://schemas.microsoft.com/office/drawing/2014/main" id="{ED9560EA-1D4C-EFAD-64B3-88688A7FC734}"/>
                    </a:ext>
                  </a:extLst>
                </p:cNvPr>
                <p:cNvSpPr/>
                <p:nvPr/>
              </p:nvSpPr>
              <p:spPr>
                <a:xfrm flipV="1">
                  <a:off x="6386908" y="5074749"/>
                  <a:ext cx="75553" cy="120536"/>
                </a:xfrm>
                <a:custGeom>
                  <a:avLst/>
                  <a:gdLst>
                    <a:gd name="connsiteX0" fmla="*/ 0 w 136566"/>
                    <a:gd name="connsiteY0" fmla="*/ 166255 h 166255"/>
                    <a:gd name="connsiteX1" fmla="*/ 71252 w 136566"/>
                    <a:gd name="connsiteY1" fmla="*/ 0 h 166255"/>
                    <a:gd name="connsiteX2" fmla="*/ 136566 w 136566"/>
                    <a:gd name="connsiteY2" fmla="*/ 166255 h 16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6566" h="166255">
                      <a:moveTo>
                        <a:pt x="0" y="166255"/>
                      </a:moveTo>
                      <a:cubicBezTo>
                        <a:pt x="24245" y="83127"/>
                        <a:pt x="48491" y="0"/>
                        <a:pt x="71252" y="0"/>
                      </a:cubicBezTo>
                      <a:cubicBezTo>
                        <a:pt x="94013" y="0"/>
                        <a:pt x="115289" y="83127"/>
                        <a:pt x="136566" y="16625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FA689FDC-8BD3-E579-8BE1-81AB16D006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8380" y="4826736"/>
                <a:ext cx="103671" cy="1285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3A2254A6-73BF-F52E-4CB7-C04BA14F7348}"/>
                </a:ext>
              </a:extLst>
            </p:cNvPr>
            <p:cNvGrpSpPr/>
            <p:nvPr/>
          </p:nvGrpSpPr>
          <p:grpSpPr>
            <a:xfrm>
              <a:off x="4807757" y="1171885"/>
              <a:ext cx="833120" cy="663119"/>
              <a:chOff x="9146580" y="2511521"/>
              <a:chExt cx="833120" cy="663119"/>
            </a:xfrm>
          </p:grpSpPr>
          <p:sp>
            <p:nvSpPr>
              <p:cNvPr id="173" name="Rounded Rectangle 172">
                <a:extLst>
                  <a:ext uri="{FF2B5EF4-FFF2-40B4-BE49-F238E27FC236}">
                    <a16:creationId xmlns:a16="http://schemas.microsoft.com/office/drawing/2014/main" id="{762F982F-4DFA-B29D-30D2-F6B4D6118F69}"/>
                  </a:ext>
                </a:extLst>
              </p:cNvPr>
              <p:cNvSpPr/>
              <p:nvPr/>
            </p:nvSpPr>
            <p:spPr>
              <a:xfrm>
                <a:off x="9146580" y="2511521"/>
                <a:ext cx="833120" cy="66311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C9F63719-C4C6-DA74-D2E9-870A390611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99307" y="2667690"/>
                <a:ext cx="727665" cy="347611"/>
              </a:xfrm>
              <a:prstGeom prst="rect">
                <a:avLst/>
              </a:prstGeom>
            </p:spPr>
          </p:pic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641587F2-07FE-FB4E-5058-78A8C8597F28}"/>
                </a:ext>
              </a:extLst>
            </p:cNvPr>
            <p:cNvSpPr txBox="1"/>
            <p:nvPr/>
          </p:nvSpPr>
          <p:spPr>
            <a:xfrm>
              <a:off x="3830756" y="763381"/>
              <a:ext cx="9813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Helvetica" pitchFamily="2" charset="0"/>
                </a:rPr>
                <a:t>Bandpass</a:t>
              </a:r>
            </a:p>
            <a:p>
              <a:pPr algn="ctr"/>
              <a:r>
                <a:rPr lang="en-US" sz="1400" dirty="0">
                  <a:latin typeface="Helvetica" pitchFamily="2" charset="0"/>
                </a:rPr>
                <a:t>Filter</a:t>
              </a:r>
            </a:p>
          </p:txBody>
        </p:sp>
        <p:sp>
          <p:nvSpPr>
            <p:cNvPr id="176" name="Triangle 175">
              <a:extLst>
                <a:ext uri="{FF2B5EF4-FFF2-40B4-BE49-F238E27FC236}">
                  <a16:creationId xmlns:a16="http://schemas.microsoft.com/office/drawing/2014/main" id="{6D6250D1-0D56-C46A-1685-7D07D4A63C8F}"/>
                </a:ext>
              </a:extLst>
            </p:cNvPr>
            <p:cNvSpPr/>
            <p:nvPr/>
          </p:nvSpPr>
          <p:spPr>
            <a:xfrm>
              <a:off x="2263063" y="2060759"/>
              <a:ext cx="358346" cy="4143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ADD2D276-66D7-A0AA-BA38-D81B9FA602A4}"/>
                </a:ext>
              </a:extLst>
            </p:cNvPr>
            <p:cNvGrpSpPr/>
            <p:nvPr/>
          </p:nvGrpSpPr>
          <p:grpSpPr>
            <a:xfrm>
              <a:off x="2263063" y="3543494"/>
              <a:ext cx="358346" cy="358346"/>
              <a:chOff x="5581421" y="4547404"/>
              <a:chExt cx="358346" cy="358346"/>
            </a:xfrm>
          </p:grpSpPr>
          <p:sp>
            <p:nvSpPr>
              <p:cNvPr id="178" name="Oval 177">
                <a:extLst>
                  <a:ext uri="{FF2B5EF4-FFF2-40B4-BE49-F238E27FC236}">
                    <a16:creationId xmlns:a16="http://schemas.microsoft.com/office/drawing/2014/main" id="{EE7B7A0D-3A1F-2828-9627-810032DDA51F}"/>
                  </a:ext>
                </a:extLst>
              </p:cNvPr>
              <p:cNvSpPr/>
              <p:nvPr/>
            </p:nvSpPr>
            <p:spPr>
              <a:xfrm>
                <a:off x="5581421" y="4547404"/>
                <a:ext cx="358346" cy="358346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Arc 178">
                <a:extLst>
                  <a:ext uri="{FF2B5EF4-FFF2-40B4-BE49-F238E27FC236}">
                    <a16:creationId xmlns:a16="http://schemas.microsoft.com/office/drawing/2014/main" id="{F4AE8469-7882-D252-038B-2C034029121D}"/>
                  </a:ext>
                </a:extLst>
              </p:cNvPr>
              <p:cNvSpPr/>
              <p:nvPr/>
            </p:nvSpPr>
            <p:spPr>
              <a:xfrm>
                <a:off x="5651702" y="4617685"/>
                <a:ext cx="217784" cy="217784"/>
              </a:xfrm>
              <a:prstGeom prst="arc">
                <a:avLst>
                  <a:gd name="adj1" fmla="val 13779380"/>
                  <a:gd name="adj2" fmla="val 8034982"/>
                </a:avLst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8FF0625F-0D77-6A59-0EDF-20BA1BD15F9F}"/>
                </a:ext>
              </a:extLst>
            </p:cNvPr>
            <p:cNvGrpSpPr/>
            <p:nvPr/>
          </p:nvGrpSpPr>
          <p:grpSpPr>
            <a:xfrm flipH="1">
              <a:off x="2263063" y="4007574"/>
              <a:ext cx="358346" cy="358346"/>
              <a:chOff x="5581421" y="4547404"/>
              <a:chExt cx="358346" cy="358346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1FE33F0C-79E2-5084-9CB3-D3A6E5FAEDB9}"/>
                  </a:ext>
                </a:extLst>
              </p:cNvPr>
              <p:cNvSpPr/>
              <p:nvPr/>
            </p:nvSpPr>
            <p:spPr>
              <a:xfrm>
                <a:off x="5581421" y="4547404"/>
                <a:ext cx="358346" cy="358346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Arc 181">
                <a:extLst>
                  <a:ext uri="{FF2B5EF4-FFF2-40B4-BE49-F238E27FC236}">
                    <a16:creationId xmlns:a16="http://schemas.microsoft.com/office/drawing/2014/main" id="{D4383952-5DF5-DE1C-2572-071BC8CEC768}"/>
                  </a:ext>
                </a:extLst>
              </p:cNvPr>
              <p:cNvSpPr/>
              <p:nvPr/>
            </p:nvSpPr>
            <p:spPr>
              <a:xfrm>
                <a:off x="5651702" y="4617685"/>
                <a:ext cx="217784" cy="217784"/>
              </a:xfrm>
              <a:prstGeom prst="arc">
                <a:avLst>
                  <a:gd name="adj1" fmla="val 13779380"/>
                  <a:gd name="adj2" fmla="val 8034982"/>
                </a:avLst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90AEE167-2909-F6B0-BA73-6336BDBBB943}"/>
                </a:ext>
              </a:extLst>
            </p:cNvPr>
            <p:cNvSpPr/>
            <p:nvPr/>
          </p:nvSpPr>
          <p:spPr>
            <a:xfrm>
              <a:off x="1111019" y="2059994"/>
              <a:ext cx="106326" cy="3455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71E0600F-6D1F-E6DA-9190-CBC174EA260E}"/>
                </a:ext>
              </a:extLst>
            </p:cNvPr>
            <p:cNvSpPr/>
            <p:nvPr/>
          </p:nvSpPr>
          <p:spPr>
            <a:xfrm>
              <a:off x="1111019" y="2531718"/>
              <a:ext cx="106326" cy="3455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D2B0E0A8-4D1A-2876-9117-805A027937E3}"/>
                </a:ext>
              </a:extLst>
            </p:cNvPr>
            <p:cNvSpPr/>
            <p:nvPr/>
          </p:nvSpPr>
          <p:spPr>
            <a:xfrm>
              <a:off x="1111019" y="3001600"/>
              <a:ext cx="106326" cy="3455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12DD8E21-4C26-058E-7A57-6A079496E43F}"/>
                </a:ext>
              </a:extLst>
            </p:cNvPr>
            <p:cNvCxnSpPr>
              <a:cxnSpLocks/>
            </p:cNvCxnSpPr>
            <p:nvPr/>
          </p:nvCxnSpPr>
          <p:spPr>
            <a:xfrm>
              <a:off x="1070362" y="3739077"/>
              <a:ext cx="0" cy="1071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2927B0E4-03DC-07EF-428E-7688455FBF36}"/>
                </a:ext>
              </a:extLst>
            </p:cNvPr>
            <p:cNvCxnSpPr>
              <a:cxnSpLocks/>
            </p:cNvCxnSpPr>
            <p:nvPr/>
          </p:nvCxnSpPr>
          <p:spPr>
            <a:xfrm>
              <a:off x="1234628" y="3739077"/>
              <a:ext cx="0" cy="4476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EF81870F-6910-C9EA-1811-71C33C19B385}"/>
                </a:ext>
              </a:extLst>
            </p:cNvPr>
            <p:cNvCxnSpPr>
              <a:cxnSpLocks/>
              <a:endCxn id="181" idx="6"/>
            </p:cNvCxnSpPr>
            <p:nvPr/>
          </p:nvCxnSpPr>
          <p:spPr>
            <a:xfrm>
              <a:off x="1230017" y="4185979"/>
              <a:ext cx="1033046" cy="7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92E7B35A-B3C1-6F84-C480-84E553E93D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3027" y="1483195"/>
              <a:ext cx="0" cy="2302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8C3648BB-07FA-E8F5-387C-0025F25B6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8432" y="1483195"/>
              <a:ext cx="0" cy="23027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3513CED-6383-43A7-82B5-C4D4E8D30755}"/>
                </a:ext>
              </a:extLst>
            </p:cNvPr>
            <p:cNvCxnSpPr>
              <a:cxnSpLocks/>
            </p:cNvCxnSpPr>
            <p:nvPr/>
          </p:nvCxnSpPr>
          <p:spPr>
            <a:xfrm>
              <a:off x="1815911" y="1489015"/>
              <a:ext cx="546258" cy="23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CA76CA0A-3A2B-05A3-A4A5-C4E5032C67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5911" y="1344841"/>
              <a:ext cx="0" cy="1537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5C06E91-BAC8-353E-512D-1FB3E62968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0362" y="3606689"/>
              <a:ext cx="85477" cy="1323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AD31B512-1D58-A008-26E6-1990A07288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9592" y="1702656"/>
              <a:ext cx="85477" cy="1323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7D9BA005-515F-0834-9BB9-12403D67A05B}"/>
                </a:ext>
              </a:extLst>
            </p:cNvPr>
            <p:cNvSpPr txBox="1"/>
            <p:nvPr/>
          </p:nvSpPr>
          <p:spPr>
            <a:xfrm>
              <a:off x="1241346" y="779825"/>
              <a:ext cx="8819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Helvetica" pitchFamily="2" charset="0"/>
                </a:rPr>
                <a:t>Network</a:t>
              </a:r>
            </a:p>
            <a:p>
              <a:pPr algn="ctr"/>
              <a:r>
                <a:rPr lang="en-US" sz="1400" dirty="0" err="1">
                  <a:latin typeface="Helvetica" pitchFamily="2" charset="0"/>
                </a:rPr>
                <a:t>Analyser</a:t>
              </a:r>
              <a:endParaRPr lang="en-US" sz="1400" dirty="0">
                <a:latin typeface="Helvetica" pitchFamily="2" charset="0"/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A6A0B3D-AFE4-9E02-D0F2-D21A8D2C9342}"/>
                </a:ext>
              </a:extLst>
            </p:cNvPr>
            <p:cNvSpPr txBox="1"/>
            <p:nvPr/>
          </p:nvSpPr>
          <p:spPr>
            <a:xfrm>
              <a:off x="2599512" y="2039976"/>
              <a:ext cx="9509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HEMT</a:t>
              </a:r>
            </a:p>
            <a:p>
              <a:r>
                <a:rPr lang="en-US" sz="1400" dirty="0">
                  <a:latin typeface="Helvetica" pitchFamily="2" charset="0"/>
                </a:rPr>
                <a:t>amplifiers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475D5EE0-3995-53B6-F447-74BF9C1F7EA0}"/>
                </a:ext>
              </a:extLst>
            </p:cNvPr>
            <p:cNvSpPr txBox="1"/>
            <p:nvPr/>
          </p:nvSpPr>
          <p:spPr>
            <a:xfrm>
              <a:off x="3114518" y="4971111"/>
              <a:ext cx="146671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Helvetica" pitchFamily="2" charset="0"/>
                </a:rPr>
                <a:t>Tuneable</a:t>
              </a:r>
              <a:endParaRPr lang="en-US" sz="1400" dirty="0">
                <a:latin typeface="Helvetica" pitchFamily="2" charset="0"/>
              </a:endParaRPr>
            </a:p>
            <a:p>
              <a:r>
                <a:rPr lang="en-US" sz="1400" dirty="0">
                  <a:latin typeface="Helvetica" pitchFamily="2" charset="0"/>
                </a:rPr>
                <a:t>resonant cavity</a:t>
              </a:r>
            </a:p>
            <a:p>
              <a:r>
                <a:rPr lang="en-US" sz="1400" dirty="0">
                  <a:latin typeface="Helvetica" pitchFamily="2" charset="0"/>
                </a:rPr>
                <a:t>in magnetic field</a:t>
              </a:r>
            </a:p>
            <a:p>
              <a:r>
                <a:rPr lang="en-US" sz="1400" dirty="0">
                  <a:latin typeface="Helvetica" pitchFamily="2" charset="0"/>
                </a:rPr>
                <a:t>18.5cm magnet</a:t>
              </a:r>
            </a:p>
            <a:p>
              <a:r>
                <a:rPr lang="en-US" sz="1400" dirty="0">
                  <a:latin typeface="Helvetica" pitchFamily="2" charset="0"/>
                </a:rPr>
                <a:t>bore.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B14FF8CD-1708-504B-6473-449210D89D2D}"/>
                </a:ext>
              </a:extLst>
            </p:cNvPr>
            <p:cNvSpPr txBox="1"/>
            <p:nvPr/>
          </p:nvSpPr>
          <p:spPr>
            <a:xfrm>
              <a:off x="0" y="3405735"/>
              <a:ext cx="990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Helvetica" pitchFamily="2" charset="0"/>
                </a:rPr>
                <a:t>Cryogenic</a:t>
              </a:r>
            </a:p>
            <a:p>
              <a:pPr algn="r"/>
              <a:r>
                <a:rPr lang="en-US" sz="1400" dirty="0">
                  <a:latin typeface="Helvetica" pitchFamily="2" charset="0"/>
                </a:rPr>
                <a:t>RF switch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AD93D104-2C2B-F980-52CE-FFC3B6446056}"/>
                </a:ext>
              </a:extLst>
            </p:cNvPr>
            <p:cNvSpPr txBox="1"/>
            <p:nvPr/>
          </p:nvSpPr>
          <p:spPr>
            <a:xfrm>
              <a:off x="5236" y="2431639"/>
              <a:ext cx="10999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Helvetica" pitchFamily="2" charset="0"/>
                </a:rPr>
                <a:t>Cryogenic</a:t>
              </a:r>
            </a:p>
            <a:p>
              <a:pPr algn="r"/>
              <a:r>
                <a:rPr lang="en-US" sz="1400" dirty="0">
                  <a:latin typeface="Helvetica" pitchFamily="2" charset="0"/>
                </a:rPr>
                <a:t>Attenuators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B309CCDA-A06E-504C-6DF8-678AA67CB8E7}"/>
                </a:ext>
              </a:extLst>
            </p:cNvPr>
            <p:cNvSpPr txBox="1"/>
            <p:nvPr/>
          </p:nvSpPr>
          <p:spPr>
            <a:xfrm>
              <a:off x="2763519" y="2808544"/>
              <a:ext cx="21912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Helvetica" pitchFamily="2" charset="0"/>
                </a:rPr>
                <a:t>Superconducting</a:t>
              </a:r>
            </a:p>
            <a:p>
              <a:r>
                <a:rPr lang="en-US" sz="1400" b="1" dirty="0">
                  <a:latin typeface="Helvetica" pitchFamily="2" charset="0"/>
                </a:rPr>
                <a:t>low noise amplifier</a:t>
              </a:r>
            </a:p>
            <a:p>
              <a:r>
                <a:rPr lang="en-US" sz="1400" b="1" dirty="0">
                  <a:latin typeface="Helvetica" pitchFamily="2" charset="0"/>
                </a:rPr>
                <a:t>in magnetic field shield</a:t>
              </a:r>
            </a:p>
          </p:txBody>
        </p: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51026AAB-023E-7595-AA64-9B79EA338EEC}"/>
                </a:ext>
              </a:extLst>
            </p:cNvPr>
            <p:cNvCxnSpPr>
              <a:cxnSpLocks/>
            </p:cNvCxnSpPr>
            <p:nvPr/>
          </p:nvCxnSpPr>
          <p:spPr>
            <a:xfrm>
              <a:off x="2599512" y="4389804"/>
              <a:ext cx="0" cy="480091"/>
            </a:xfrm>
            <a:prstGeom prst="line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22164DE0-F903-5BEE-1A1A-4DA0D28107E7}"/>
                </a:ext>
              </a:extLst>
            </p:cNvPr>
            <p:cNvSpPr txBox="1"/>
            <p:nvPr/>
          </p:nvSpPr>
          <p:spPr>
            <a:xfrm>
              <a:off x="2124268" y="5021959"/>
              <a:ext cx="6319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 pitchFamily="2" charset="0"/>
                </a:rPr>
                <a:t>variable</a:t>
              </a:r>
            </a:p>
            <a:p>
              <a:pPr algn="ctr"/>
              <a:r>
                <a:rPr lang="en-US" sz="1000" dirty="0">
                  <a:latin typeface="Helvetica" pitchFamily="2" charset="0"/>
                </a:rPr>
                <a:t>port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90AB0841-0ED4-9045-EB02-AD99687BCA8A}"/>
                </a:ext>
              </a:extLst>
            </p:cNvPr>
            <p:cNvSpPr txBox="1"/>
            <p:nvPr/>
          </p:nvSpPr>
          <p:spPr>
            <a:xfrm>
              <a:off x="2457637" y="1281649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 pitchFamily="2" charset="0"/>
                </a:rPr>
                <a:t>RF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2E5D0D13-EE61-81CB-854F-C6B37EADD1B3}"/>
                </a:ext>
              </a:extLst>
            </p:cNvPr>
            <p:cNvSpPr txBox="1"/>
            <p:nvPr/>
          </p:nvSpPr>
          <p:spPr>
            <a:xfrm>
              <a:off x="3090893" y="1282374"/>
              <a:ext cx="2984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 pitchFamily="2" charset="0"/>
                </a:rPr>
                <a:t>IF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B42ED85-C3DE-3896-8219-B7FE76E60CFF}"/>
                </a:ext>
              </a:extLst>
            </p:cNvPr>
            <p:cNvSpPr txBox="1"/>
            <p:nvPr/>
          </p:nvSpPr>
          <p:spPr>
            <a:xfrm>
              <a:off x="2904861" y="1114653"/>
              <a:ext cx="354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Helvetica" pitchFamily="2" charset="0"/>
                </a:rPr>
                <a:t>LO</a:t>
              </a: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70335DD-88B0-F74D-0A21-363CA03783E0}"/>
                </a:ext>
              </a:extLst>
            </p:cNvPr>
            <p:cNvCxnSpPr>
              <a:cxnSpLocks/>
            </p:cNvCxnSpPr>
            <p:nvPr/>
          </p:nvCxnSpPr>
          <p:spPr>
            <a:xfrm>
              <a:off x="1380697" y="6097289"/>
              <a:ext cx="0" cy="44555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1C6F6882-1F57-3855-77F7-CF7935BEA1CB}"/>
                </a:ext>
              </a:extLst>
            </p:cNvPr>
            <p:cNvGrpSpPr/>
            <p:nvPr/>
          </p:nvGrpSpPr>
          <p:grpSpPr>
            <a:xfrm>
              <a:off x="1269884" y="4623064"/>
              <a:ext cx="518270" cy="1562783"/>
              <a:chOff x="1942791" y="4442231"/>
              <a:chExt cx="375006" cy="1562783"/>
            </a:xfrm>
          </p:grpSpPr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19CA57F0-1BE4-18DB-97FA-010DA2BAD108}"/>
                  </a:ext>
                </a:extLst>
              </p:cNvPr>
              <p:cNvSpPr/>
              <p:nvPr/>
            </p:nvSpPr>
            <p:spPr>
              <a:xfrm>
                <a:off x="1942791" y="4442231"/>
                <a:ext cx="370558" cy="79188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D1AF1737-64D2-E604-36A7-94621100D2A5}"/>
                  </a:ext>
                </a:extLst>
              </p:cNvPr>
              <p:cNvSpPr/>
              <p:nvPr/>
            </p:nvSpPr>
            <p:spPr>
              <a:xfrm>
                <a:off x="1947239" y="5846918"/>
                <a:ext cx="370558" cy="158096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6A13F55C-F611-0710-8396-011EB5D392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47239" y="4481825"/>
                <a:ext cx="0" cy="145626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3E10B96B-38E6-B96A-CB4D-42DEADA79B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3349" y="4469701"/>
                <a:ext cx="0" cy="145626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EF1EF3D3-6BD4-30FC-70DD-3B2BC04D4CD6}"/>
                </a:ext>
              </a:extLst>
            </p:cNvPr>
            <p:cNvSpPr/>
            <p:nvPr/>
          </p:nvSpPr>
          <p:spPr>
            <a:xfrm>
              <a:off x="978223" y="4623064"/>
              <a:ext cx="512123" cy="79188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16577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D334FE9C-0153-0304-E3DE-A1D7D10E458B}"/>
                </a:ext>
              </a:extLst>
            </p:cNvPr>
            <p:cNvSpPr/>
            <p:nvPr/>
          </p:nvSpPr>
          <p:spPr>
            <a:xfrm>
              <a:off x="984370" y="6027751"/>
              <a:ext cx="512123" cy="158096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16577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DD0C8A22-DE7D-E567-23D8-6FF579C85410}"/>
                </a:ext>
              </a:extLst>
            </p:cNvPr>
            <p:cNvCxnSpPr>
              <a:cxnSpLocks/>
            </p:cNvCxnSpPr>
            <p:nvPr/>
          </p:nvCxnSpPr>
          <p:spPr>
            <a:xfrm>
              <a:off x="984370" y="4662658"/>
              <a:ext cx="0" cy="1456265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7D196966-6368-05B2-62CE-75EBCE064655}"/>
                </a:ext>
              </a:extLst>
            </p:cNvPr>
            <p:cNvCxnSpPr>
              <a:cxnSpLocks/>
            </p:cNvCxnSpPr>
            <p:nvPr/>
          </p:nvCxnSpPr>
          <p:spPr>
            <a:xfrm>
              <a:off x="1490346" y="4650534"/>
              <a:ext cx="0" cy="1456265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50823C7F-9E8D-737F-0846-928F21590445}"/>
                </a:ext>
              </a:extLst>
            </p:cNvPr>
            <p:cNvSpPr txBox="1"/>
            <p:nvPr/>
          </p:nvSpPr>
          <p:spPr>
            <a:xfrm>
              <a:off x="828950" y="4788947"/>
              <a:ext cx="482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Helvetica" pitchFamily="2" charset="0"/>
                </a:rPr>
                <a:t>weak</a:t>
              </a:r>
            </a:p>
            <a:p>
              <a:pPr algn="ctr"/>
              <a:r>
                <a:rPr lang="en-US" sz="1000" dirty="0">
                  <a:latin typeface="Helvetica" pitchFamily="2" charset="0"/>
                </a:rPr>
                <a:t>port</a:t>
              </a:r>
            </a:p>
          </p:txBody>
        </p:sp>
        <p:sp>
          <p:nvSpPr>
            <p:cNvPr id="218" name="Arc 217">
              <a:extLst>
                <a:ext uri="{FF2B5EF4-FFF2-40B4-BE49-F238E27FC236}">
                  <a16:creationId xmlns:a16="http://schemas.microsoft.com/office/drawing/2014/main" id="{9AE69A7F-2A4A-191F-9234-817A873EB5FA}"/>
                </a:ext>
              </a:extLst>
            </p:cNvPr>
            <p:cNvSpPr/>
            <p:nvPr/>
          </p:nvSpPr>
          <p:spPr>
            <a:xfrm>
              <a:off x="1185087" y="2381565"/>
              <a:ext cx="434904" cy="145062"/>
            </a:xfrm>
            <a:prstGeom prst="arc">
              <a:avLst>
                <a:gd name="adj1" fmla="val 16200000"/>
                <a:gd name="adj2" fmla="val 10994632"/>
              </a:avLst>
            </a:prstGeom>
            <a:ln w="22225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0" name="Arc 219">
              <a:extLst>
                <a:ext uri="{FF2B5EF4-FFF2-40B4-BE49-F238E27FC236}">
                  <a16:creationId xmlns:a16="http://schemas.microsoft.com/office/drawing/2014/main" id="{5C743E85-BF94-C0E4-BDA7-885F1135641E}"/>
                </a:ext>
              </a:extLst>
            </p:cNvPr>
            <p:cNvSpPr/>
            <p:nvPr/>
          </p:nvSpPr>
          <p:spPr>
            <a:xfrm>
              <a:off x="1119937" y="5329649"/>
              <a:ext cx="565204" cy="182819"/>
            </a:xfrm>
            <a:prstGeom prst="arc">
              <a:avLst>
                <a:gd name="adj1" fmla="val 16200000"/>
                <a:gd name="adj2" fmla="val 10994632"/>
              </a:avLst>
            </a:prstGeom>
            <a:ln w="22225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4BC5DD37-A304-88AB-CD71-762E98DB0FDD}"/>
                </a:ext>
              </a:extLst>
            </p:cNvPr>
            <p:cNvSpPr/>
            <p:nvPr/>
          </p:nvSpPr>
          <p:spPr>
            <a:xfrm flipH="1">
              <a:off x="1255599" y="2039976"/>
              <a:ext cx="223636" cy="23262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966BBC01-7A21-1ECE-2E29-675F134DBA4C}"/>
                </a:ext>
              </a:extLst>
            </p:cNvPr>
            <p:cNvSpPr txBox="1"/>
            <p:nvPr/>
          </p:nvSpPr>
          <p:spPr>
            <a:xfrm>
              <a:off x="1309028" y="1551368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Piezo</a:t>
              </a:r>
            </a:p>
            <a:p>
              <a:r>
                <a:rPr lang="en-US" sz="1400" dirty="0">
                  <a:latin typeface="Helvetica" pitchFamily="2" charset="0"/>
                </a:rPr>
                <a:t>motors</a:t>
              </a:r>
            </a:p>
          </p:txBody>
        </p: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A2363AF2-4E97-D1AF-FB2C-373DFF0B936F}"/>
                </a:ext>
              </a:extLst>
            </p:cNvPr>
            <p:cNvGrpSpPr/>
            <p:nvPr/>
          </p:nvGrpSpPr>
          <p:grpSpPr>
            <a:xfrm>
              <a:off x="872527" y="6330519"/>
              <a:ext cx="1861546" cy="281541"/>
              <a:chOff x="1092313" y="6220695"/>
              <a:chExt cx="1861546" cy="472336"/>
            </a:xfrm>
          </p:grpSpPr>
          <p:cxnSp>
            <p:nvCxnSpPr>
              <p:cNvPr id="224" name="Straight Arrow Connector 223">
                <a:extLst>
                  <a:ext uri="{FF2B5EF4-FFF2-40B4-BE49-F238E27FC236}">
                    <a16:creationId xmlns:a16="http://schemas.microsoft.com/office/drawing/2014/main" id="{79BB6FD6-2282-4EBF-7003-683049ECC1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2313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Arrow Connector 224">
                <a:extLst>
                  <a:ext uri="{FF2B5EF4-FFF2-40B4-BE49-F238E27FC236}">
                    <a16:creationId xmlns:a16="http://schemas.microsoft.com/office/drawing/2014/main" id="{17653848-9584-37FF-88E9-5B0DE1EC0D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3859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Arrow Connector 225">
                <a:extLst>
                  <a:ext uri="{FF2B5EF4-FFF2-40B4-BE49-F238E27FC236}">
                    <a16:creationId xmlns:a16="http://schemas.microsoft.com/office/drawing/2014/main" id="{8A415CA5-E2BA-C587-5123-EBA1734C35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571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Arrow Connector 226">
                <a:extLst>
                  <a:ext uri="{FF2B5EF4-FFF2-40B4-BE49-F238E27FC236}">
                    <a16:creationId xmlns:a16="http://schemas.microsoft.com/office/drawing/2014/main" id="{88D59D19-EDA0-C8EA-27A4-5847944560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12829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>
                <a:extLst>
                  <a:ext uri="{FF2B5EF4-FFF2-40B4-BE49-F238E27FC236}">
                    <a16:creationId xmlns:a16="http://schemas.microsoft.com/office/drawing/2014/main" id="{0C4F92D3-5007-9CEE-F99F-B9E37AB1EA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23087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Arrow Connector 228">
                <a:extLst>
                  <a:ext uri="{FF2B5EF4-FFF2-40B4-BE49-F238E27FC236}">
                    <a16:creationId xmlns:a16="http://schemas.microsoft.com/office/drawing/2014/main" id="{C9E23BE0-0CD6-0535-B9B3-1A43D93464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3345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Arrow Connector 229">
                <a:extLst>
                  <a:ext uri="{FF2B5EF4-FFF2-40B4-BE49-F238E27FC236}">
                    <a16:creationId xmlns:a16="http://schemas.microsoft.com/office/drawing/2014/main" id="{3EB4E18C-B085-B3A8-6783-83B10D4DB3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43603" y="6220695"/>
                <a:ext cx="0" cy="472336"/>
              </a:xfrm>
              <a:prstGeom prst="straightConnector1">
                <a:avLst/>
              </a:prstGeom>
              <a:ln w="31750">
                <a:solidFill>
                  <a:srgbClr val="002F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623D94E2-7123-F3ED-A6F5-F81467422FCF}"/>
                </a:ext>
              </a:extLst>
            </p:cNvPr>
            <p:cNvCxnSpPr>
              <a:cxnSpLocks/>
            </p:cNvCxnSpPr>
            <p:nvPr/>
          </p:nvCxnSpPr>
          <p:spPr>
            <a:xfrm>
              <a:off x="1376402" y="2282927"/>
              <a:ext cx="0" cy="237615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698FF414-C47D-494E-E141-C30095B44D46}"/>
                </a:ext>
              </a:extLst>
            </p:cNvPr>
            <p:cNvSpPr txBox="1"/>
            <p:nvPr/>
          </p:nvSpPr>
          <p:spPr>
            <a:xfrm>
              <a:off x="899160" y="6550223"/>
              <a:ext cx="1802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2FFF"/>
                  </a:solidFill>
                  <a:latin typeface="Helvetica" pitchFamily="2" charset="0"/>
                </a:rPr>
                <a:t>Static magnetic field</a:t>
              </a:r>
            </a:p>
          </p:txBody>
        </p: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519A665E-5FE9-8997-2566-8C889C7053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0582" y="3718084"/>
              <a:ext cx="0" cy="1134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D33DAA1B-CDA8-CF19-9752-DA4ACA57FC4C}"/>
                </a:ext>
              </a:extLst>
            </p:cNvPr>
            <p:cNvGrpSpPr/>
            <p:nvPr/>
          </p:nvGrpSpPr>
          <p:grpSpPr>
            <a:xfrm>
              <a:off x="2621409" y="3718084"/>
              <a:ext cx="971557" cy="402870"/>
              <a:chOff x="2621409" y="3718084"/>
              <a:chExt cx="971557" cy="402870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245BB060-BEB5-1BB4-E6E2-F297E8F92D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21409" y="3718084"/>
                <a:ext cx="38948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AA2CB96A-F151-FA6F-2CB8-E540F6663F85}"/>
                  </a:ext>
                </a:extLst>
              </p:cNvPr>
              <p:cNvGrpSpPr/>
              <p:nvPr/>
            </p:nvGrpSpPr>
            <p:grpSpPr>
              <a:xfrm>
                <a:off x="2947047" y="3829336"/>
                <a:ext cx="127916" cy="291618"/>
                <a:chOff x="3677208" y="3981590"/>
                <a:chExt cx="173581" cy="500102"/>
              </a:xfrm>
            </p:grpSpPr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FD67CCDB-F81A-EC16-A3F8-E804504B48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683988" y="4017388"/>
                  <a:ext cx="161890" cy="5479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E94D66BB-8A04-AA9E-6376-05035F0C2B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682148" y="4133185"/>
                  <a:ext cx="161890" cy="5479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B6E2045E-4CE0-69FF-A005-3F08F25EA4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688899" y="4240847"/>
                  <a:ext cx="161890" cy="5479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C870D936-B12C-10F5-2F4E-8A57B489CB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77208" y="4078442"/>
                  <a:ext cx="161890" cy="5479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577C15A4-04DB-124F-2079-D476B2CECA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83959" y="4186104"/>
                  <a:ext cx="161890" cy="5479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FADD6333-79D5-8E3A-B726-82F30962DF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83959" y="3981590"/>
                  <a:ext cx="80945" cy="3266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AE31606C-19CC-C7C6-934E-CEB6028606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58153" y="4290886"/>
                  <a:ext cx="92371" cy="4160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6F89F0C0-58AE-93B3-35E9-83D8F67870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64904" y="4332493"/>
                  <a:ext cx="0" cy="10793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4846E920-EF9C-EC21-DF9B-5F39D51495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78307" y="4412897"/>
                  <a:ext cx="159692" cy="687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64" name="Picture 263">
                <a:extLst>
                  <a:ext uri="{FF2B5EF4-FFF2-40B4-BE49-F238E27FC236}">
                    <a16:creationId xmlns:a16="http://schemas.microsoft.com/office/drawing/2014/main" id="{F589DD3A-64A1-ABEB-6750-6592FD2987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1023" y="3818834"/>
                <a:ext cx="471943" cy="220241"/>
              </a:xfrm>
              <a:prstGeom prst="rect">
                <a:avLst/>
              </a:prstGeom>
            </p:spPr>
          </p:pic>
        </p:grp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B6A6BC93-FD95-20F6-543F-2DF3FA7D8488}"/>
                </a:ext>
              </a:extLst>
            </p:cNvPr>
            <p:cNvSpPr/>
            <p:nvPr/>
          </p:nvSpPr>
          <p:spPr>
            <a:xfrm flipH="1">
              <a:off x="1854261" y="2024512"/>
              <a:ext cx="223636" cy="23262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10EC1952-77D9-41C3-3DB0-71F26329F0B9}"/>
                </a:ext>
              </a:extLst>
            </p:cNvPr>
            <p:cNvCxnSpPr>
              <a:cxnSpLocks/>
            </p:cNvCxnSpPr>
            <p:nvPr/>
          </p:nvCxnSpPr>
          <p:spPr>
            <a:xfrm>
              <a:off x="1975064" y="2267463"/>
              <a:ext cx="0" cy="237615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2175AC77-76A6-6F04-4219-2CC258D354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7684" y="4628920"/>
              <a:ext cx="657128" cy="93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Arc 271">
              <a:extLst>
                <a:ext uri="{FF2B5EF4-FFF2-40B4-BE49-F238E27FC236}">
                  <a16:creationId xmlns:a16="http://schemas.microsoft.com/office/drawing/2014/main" id="{B56D40F0-980F-518F-E9BB-4B582623D3C3}"/>
                </a:ext>
              </a:extLst>
            </p:cNvPr>
            <p:cNvSpPr/>
            <p:nvPr/>
          </p:nvSpPr>
          <p:spPr>
            <a:xfrm>
              <a:off x="1751295" y="2371618"/>
              <a:ext cx="434904" cy="145062"/>
            </a:xfrm>
            <a:prstGeom prst="arc">
              <a:avLst>
                <a:gd name="adj1" fmla="val 16200000"/>
                <a:gd name="adj2" fmla="val 10994632"/>
              </a:avLst>
            </a:prstGeom>
            <a:ln w="22225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7" name="Picture 276" descr="A close-up of a machine&#10;&#10;Description automatically generated">
            <a:extLst>
              <a:ext uri="{FF2B5EF4-FFF2-40B4-BE49-F238E27FC236}">
                <a16:creationId xmlns:a16="http://schemas.microsoft.com/office/drawing/2014/main" id="{3B435CD7-0FE0-18EC-D96B-426D9AD53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7866" y="2069862"/>
            <a:ext cx="3396972" cy="4529297"/>
          </a:xfrm>
          <a:prstGeom prst="rect">
            <a:avLst/>
          </a:prstGeom>
        </p:spPr>
      </p:pic>
      <p:sp>
        <p:nvSpPr>
          <p:cNvPr id="279" name="TextBox 278">
            <a:extLst>
              <a:ext uri="{FF2B5EF4-FFF2-40B4-BE49-F238E27FC236}">
                <a16:creationId xmlns:a16="http://schemas.microsoft.com/office/drawing/2014/main" id="{387B2A80-A85B-29F7-6C51-0AD3AB7A35F3}"/>
              </a:ext>
            </a:extLst>
          </p:cNvPr>
          <p:cNvSpPr txBox="1"/>
          <p:nvPr/>
        </p:nvSpPr>
        <p:spPr>
          <a:xfrm>
            <a:off x="5700460" y="1157073"/>
            <a:ext cx="15452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Helvetica" pitchFamily="2" charset="0"/>
              </a:rPr>
              <a:t>AlazarTech</a:t>
            </a:r>
            <a:endParaRPr lang="en-US" sz="1400" dirty="0">
              <a:latin typeface="Helvetica" pitchFamily="2" charset="0"/>
            </a:endParaRPr>
          </a:p>
          <a:p>
            <a:r>
              <a:rPr lang="en-US" sz="1400" dirty="0">
                <a:latin typeface="Helvetica" pitchFamily="2" charset="0"/>
              </a:rPr>
              <a:t>ATST146 60MHz</a:t>
            </a:r>
          </a:p>
          <a:p>
            <a:r>
              <a:rPr lang="en-US" sz="1400" dirty="0">
                <a:latin typeface="Helvetica" pitchFamily="2" charset="0"/>
              </a:rPr>
              <a:t>2 channel ADC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53610-DD82-D385-821C-09C6A5D40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2938" y="6328393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3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08A3A4-1575-2E82-EDDE-7FA264C97F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2455" y="508759"/>
            <a:ext cx="2254977" cy="6069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0584AA-1C0A-8DD2-D8A2-4A70A718A0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14375" y="1193118"/>
            <a:ext cx="1528290" cy="17719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431408-F34B-D69B-F58D-B7C3BCAB230B}"/>
              </a:ext>
            </a:extLst>
          </p:cNvPr>
          <p:cNvSpPr txBox="1"/>
          <p:nvPr/>
        </p:nvSpPr>
        <p:spPr>
          <a:xfrm>
            <a:off x="10657555" y="2997173"/>
            <a:ext cx="1390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Field Shield</a:t>
            </a:r>
          </a:p>
          <a:p>
            <a:r>
              <a:rPr lang="en-US" dirty="0">
                <a:latin typeface="Helvetica" pitchFamily="2" charset="0"/>
              </a:rPr>
              <a:t>design, Ed</a:t>
            </a:r>
          </a:p>
          <a:p>
            <a:r>
              <a:rPr lang="en-US" dirty="0">
                <a:latin typeface="Helvetica" pitchFamily="2" charset="0"/>
              </a:rPr>
              <a:t>Laird</a:t>
            </a:r>
          </a:p>
          <a:p>
            <a:r>
              <a:rPr lang="en-US" dirty="0">
                <a:latin typeface="Helvetica" pitchFamily="2" charset="0"/>
              </a:rPr>
              <a:t>(Lancaster)</a:t>
            </a:r>
          </a:p>
        </p:txBody>
      </p:sp>
      <p:pic>
        <p:nvPicPr>
          <p:cNvPr id="11" name="Picture 4" descr="Science and Technologies Facilites Council Logo">
            <a:extLst>
              <a:ext uri="{FF2B5EF4-FFF2-40B4-BE49-F238E27FC236}">
                <a16:creationId xmlns:a16="http://schemas.microsoft.com/office/drawing/2014/main" id="{E866FAC4-5046-18EA-A5D2-ADFC25405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066" y="73177"/>
            <a:ext cx="1512228" cy="39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95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1CD13-2FF3-7089-D9E3-B20EE61A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0145" y="6370807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4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5AE9AA-C907-E3DD-FEB8-04270C1EE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48" y="720243"/>
            <a:ext cx="10694558" cy="60156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9D9A48-2AB4-B74E-4CEF-47C480A11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52175E-1D97-4D37-624E-8276B84C90B1}"/>
              </a:ext>
            </a:extLst>
          </p:cNvPr>
          <p:cNvSpPr txBox="1"/>
          <p:nvPr/>
        </p:nvSpPr>
        <p:spPr>
          <a:xfrm>
            <a:off x="428648" y="1369781"/>
            <a:ext cx="880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Boon </a:t>
            </a:r>
            <a:r>
              <a:rPr lang="en-US" dirty="0" err="1">
                <a:latin typeface="Helvetica" pitchFamily="2" charset="0"/>
              </a:rPr>
              <a:t>Kok</a:t>
            </a:r>
            <a:r>
              <a:rPr lang="en-US" dirty="0">
                <a:latin typeface="Helvetica" pitchFamily="2" charset="0"/>
              </a:rPr>
              <a:t> Tan, Senior Research Fellow and Ph.D. student </a:t>
            </a:r>
            <a:r>
              <a:rPr lang="en-GB" dirty="0"/>
              <a:t>Javier Navarro </a:t>
            </a:r>
            <a:r>
              <a:rPr lang="en-GB" dirty="0" err="1"/>
              <a:t>Montilla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56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126B53-EBD5-3E89-439B-359D25F9D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108" y="4392505"/>
            <a:ext cx="3294189" cy="24769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467F76-7902-587D-52C8-2106B36F4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B81A1-A426-025D-1C8C-574A748C6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33428" y="6491152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5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4B4D3F9-CA3A-16AC-637A-B5054527E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853" y="122067"/>
            <a:ext cx="7122294" cy="812511"/>
          </a:xfrm>
        </p:spPr>
        <p:txBody>
          <a:bodyPr>
            <a:noAutofit/>
          </a:bodyPr>
          <a:lstStyle/>
          <a:p>
            <a:r>
              <a:rPr lang="en-US" sz="3200" dirty="0" err="1">
                <a:latin typeface="Helvetica" pitchFamily="2" charset="0"/>
              </a:rPr>
              <a:t>Characterisation</a:t>
            </a:r>
            <a:r>
              <a:rPr lang="en-US" sz="3200" dirty="0">
                <a:latin typeface="Helvetica" pitchFamily="2" charset="0"/>
              </a:rPr>
              <a:t> of ‘Snail’ VTT</a:t>
            </a:r>
            <a:br>
              <a:rPr lang="en-US" sz="3200" dirty="0">
                <a:latin typeface="Helvetica" pitchFamily="2" charset="0"/>
              </a:rPr>
            </a:br>
            <a:r>
              <a:rPr lang="en-US" sz="3200" dirty="0">
                <a:latin typeface="Helvetica" pitchFamily="2" charset="0"/>
              </a:rPr>
              <a:t>TWPA - Lancaster</a:t>
            </a:r>
          </a:p>
        </p:txBody>
      </p:sp>
      <p:graphicFrame>
        <p:nvGraphicFramePr>
          <p:cNvPr id="13" name="Table 5">
            <a:extLst>
              <a:ext uri="{FF2B5EF4-FFF2-40B4-BE49-F238E27FC236}">
                <a16:creationId xmlns:a16="http://schemas.microsoft.com/office/drawing/2014/main" id="{A7F68006-C86A-9F0D-F010-1E11060F6F8B}"/>
              </a:ext>
            </a:extLst>
          </p:cNvPr>
          <p:cNvGraphicFramePr>
            <a:graphicFrameLocks noGrp="1"/>
          </p:cNvGraphicFramePr>
          <p:nvPr/>
        </p:nvGraphicFramePr>
        <p:xfrm>
          <a:off x="78152" y="976714"/>
          <a:ext cx="11902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553">
                  <a:extLst>
                    <a:ext uri="{9D8B030D-6E8A-4147-A177-3AD203B41FA5}">
                      <a16:colId xmlns:a16="http://schemas.microsoft.com/office/drawing/2014/main" val="508781449"/>
                    </a:ext>
                  </a:extLst>
                </a:gridCol>
                <a:gridCol w="777296">
                  <a:extLst>
                    <a:ext uri="{9D8B030D-6E8A-4147-A177-3AD203B41FA5}">
                      <a16:colId xmlns:a16="http://schemas.microsoft.com/office/drawing/2014/main" val="1124354268"/>
                    </a:ext>
                  </a:extLst>
                </a:gridCol>
                <a:gridCol w="785149">
                  <a:extLst>
                    <a:ext uri="{9D8B030D-6E8A-4147-A177-3AD203B41FA5}">
                      <a16:colId xmlns:a16="http://schemas.microsoft.com/office/drawing/2014/main" val="1793825202"/>
                    </a:ext>
                  </a:extLst>
                </a:gridCol>
                <a:gridCol w="698784">
                  <a:extLst>
                    <a:ext uri="{9D8B030D-6E8A-4147-A177-3AD203B41FA5}">
                      <a16:colId xmlns:a16="http://schemas.microsoft.com/office/drawing/2014/main" val="726754845"/>
                    </a:ext>
                  </a:extLst>
                </a:gridCol>
                <a:gridCol w="791428">
                  <a:extLst>
                    <a:ext uri="{9D8B030D-6E8A-4147-A177-3AD203B41FA5}">
                      <a16:colId xmlns:a16="http://schemas.microsoft.com/office/drawing/2014/main" val="1939018814"/>
                    </a:ext>
                  </a:extLst>
                </a:gridCol>
                <a:gridCol w="905886">
                  <a:extLst>
                    <a:ext uri="{9D8B030D-6E8A-4147-A177-3AD203B41FA5}">
                      <a16:colId xmlns:a16="http://schemas.microsoft.com/office/drawing/2014/main" val="3806467145"/>
                    </a:ext>
                  </a:extLst>
                </a:gridCol>
                <a:gridCol w="829117">
                  <a:extLst>
                    <a:ext uri="{9D8B030D-6E8A-4147-A177-3AD203B41FA5}">
                      <a16:colId xmlns:a16="http://schemas.microsoft.com/office/drawing/2014/main" val="3241584785"/>
                    </a:ext>
                  </a:extLst>
                </a:gridCol>
                <a:gridCol w="645442">
                  <a:extLst>
                    <a:ext uri="{9D8B030D-6E8A-4147-A177-3AD203B41FA5}">
                      <a16:colId xmlns:a16="http://schemas.microsoft.com/office/drawing/2014/main" val="92376570"/>
                    </a:ext>
                  </a:extLst>
                </a:gridCol>
                <a:gridCol w="753865">
                  <a:extLst>
                    <a:ext uri="{9D8B030D-6E8A-4147-A177-3AD203B41FA5}">
                      <a16:colId xmlns:a16="http://schemas.microsoft.com/office/drawing/2014/main" val="2743458673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668041348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3458715182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4092379944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2929013159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2347247922"/>
                    </a:ext>
                  </a:extLst>
                </a:gridCol>
                <a:gridCol w="816553">
                  <a:extLst>
                    <a:ext uri="{9D8B030D-6E8A-4147-A177-3AD203B41FA5}">
                      <a16:colId xmlns:a16="http://schemas.microsoft.com/office/drawing/2014/main" val="759575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Signal Frequency (GHz)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Bypass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Parameters 0</a:t>
                      </a:r>
                    </a:p>
                    <a:p>
                      <a:pPr algn="ctr"/>
                      <a:r>
                        <a:rPr lang="en-GB" sz="1400" dirty="0"/>
                        <a:t>Pump=13 GHz, -61 dBm, BC = 670 </a:t>
                      </a:r>
                      <a:r>
                        <a:rPr lang="en-GB" sz="1400" dirty="0" err="1"/>
                        <a:t>uA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Parameters 1</a:t>
                      </a:r>
                    </a:p>
                    <a:p>
                      <a:pPr algn="ctr"/>
                      <a:r>
                        <a:rPr lang="en-GB" sz="1400" dirty="0"/>
                        <a:t>Pump=12.4 GHz, -61 dBm, BC = 695 </a:t>
                      </a:r>
                      <a:r>
                        <a:rPr lang="en-GB" sz="1400" dirty="0" err="1"/>
                        <a:t>uA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Parameters 2</a:t>
                      </a:r>
                    </a:p>
                    <a:p>
                      <a:pPr algn="ctr"/>
                      <a:r>
                        <a:rPr lang="en-GB" sz="1400" dirty="0"/>
                        <a:t>Pump=12.4 GHz, -61 dBm, BC = 705 </a:t>
                      </a:r>
                      <a:r>
                        <a:rPr lang="en-GB" sz="1400" dirty="0" err="1"/>
                        <a:t>uA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96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err="1"/>
                        <a:t>T</a:t>
                      </a:r>
                      <a:r>
                        <a:rPr lang="en-GB" sz="1300" b="0" baseline="-25000" dirty="0" err="1"/>
                        <a:t>bypass</a:t>
                      </a:r>
                      <a:r>
                        <a:rPr lang="en-GB" sz="1300" b="0" dirty="0"/>
                        <a:t>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err="1"/>
                        <a:t>T</a:t>
                      </a:r>
                      <a:r>
                        <a:rPr lang="en-GB" sz="1300" b="0" baseline="-25000" dirty="0" err="1"/>
                        <a:t>total</a:t>
                      </a:r>
                      <a:r>
                        <a:rPr lang="en-GB" sz="1300" b="0" dirty="0"/>
                        <a:t>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T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T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 (dB)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/>
                        <a:t>T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/>
                        <a:t>G</a:t>
                      </a:r>
                      <a:r>
                        <a:rPr lang="en-GB" sz="1300" b="0" baseline="-25000" dirty="0"/>
                        <a:t>TWPA</a:t>
                      </a:r>
                      <a:r>
                        <a:rPr lang="en-GB" sz="1300" b="0" dirty="0"/>
                        <a:t> (dB)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54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0.915779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1.077007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0.868442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0374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1.38752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0.574357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1.096288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5654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1.239047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1.869082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56628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1.100635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0.872882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4.246172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413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1.166894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7149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1.511981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3.28873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4.078963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124604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D9B0E9FD-D992-079C-2FCE-F017D1B151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628" y="4381023"/>
            <a:ext cx="3294189" cy="24769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EACED6-95C5-308C-96D4-AA6A6472233B}"/>
              </a:ext>
            </a:extLst>
          </p:cNvPr>
          <p:cNvSpPr txBox="1"/>
          <p:nvPr/>
        </p:nvSpPr>
        <p:spPr>
          <a:xfrm>
            <a:off x="78152" y="4365391"/>
            <a:ext cx="53984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Through the y-factor method, the noise characteristics of the SNAIL JTWPA from VTT were obtained. This was done by heating a carefully calibrated noise stage from 30 </a:t>
            </a:r>
            <a:r>
              <a:rPr lang="en-GB" sz="1600" dirty="0" err="1"/>
              <a:t>mK</a:t>
            </a:r>
            <a:r>
              <a:rPr lang="en-GB" sz="1600" dirty="0"/>
              <a:t> to 1600 </a:t>
            </a:r>
            <a:r>
              <a:rPr lang="en-GB" sz="1600" dirty="0" err="1"/>
              <a:t>mK</a:t>
            </a:r>
            <a:r>
              <a:rPr lang="en-GB" sz="1600" dirty="0"/>
              <a:t> at the input of the TWPA while recording the power spectrum of the TWPA output. The same procedure is done for a bypass configuration, where the TWPA  is replaced by a through line. Using different optimal parameters for the pump and bias current, the noise temperature obtained was as low as 600 </a:t>
            </a:r>
            <a:r>
              <a:rPr lang="en-GB" sz="1600" dirty="0" err="1"/>
              <a:t>mK</a:t>
            </a:r>
            <a:r>
              <a:rPr lang="en-GB" sz="1600" dirty="0"/>
              <a:t> on certain signal frequencies.</a:t>
            </a:r>
          </a:p>
        </p:txBody>
      </p:sp>
      <p:pic>
        <p:nvPicPr>
          <p:cNvPr id="17" name="Google Shape;66;p1" descr="Image">
            <a:extLst>
              <a:ext uri="{FF2B5EF4-FFF2-40B4-BE49-F238E27FC236}">
                <a16:creationId xmlns:a16="http://schemas.microsoft.com/office/drawing/2014/main" id="{22BEA13E-5206-DD9D-3A07-BC588223DD5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57147" y="42673"/>
            <a:ext cx="1911398" cy="93404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1325C57-935A-F022-D529-2CB197C6B33F}"/>
              </a:ext>
            </a:extLst>
          </p:cNvPr>
          <p:cNvSpPr txBox="1"/>
          <p:nvPr/>
        </p:nvSpPr>
        <p:spPr>
          <a:xfrm>
            <a:off x="6001902" y="623014"/>
            <a:ext cx="49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Joshoua</a:t>
            </a:r>
            <a:r>
              <a:rPr lang="en-US" dirty="0"/>
              <a:t> </a:t>
            </a:r>
            <a:r>
              <a:rPr lang="en-US" dirty="0" err="1"/>
              <a:t>Esmenda</a:t>
            </a:r>
            <a:r>
              <a:rPr lang="en-US" dirty="0"/>
              <a:t> –postdoctoral associate</a:t>
            </a:r>
          </a:p>
        </p:txBody>
      </p:sp>
    </p:spTree>
    <p:extLst>
      <p:ext uri="{BB962C8B-B14F-4D97-AF65-F5344CB8AC3E}">
        <p14:creationId xmlns:p14="http://schemas.microsoft.com/office/powerpoint/2010/main" val="3529698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frequency&#10;&#10;Description automatically generated">
            <a:extLst>
              <a:ext uri="{FF2B5EF4-FFF2-40B4-BE49-F238E27FC236}">
                <a16:creationId xmlns:a16="http://schemas.microsoft.com/office/drawing/2014/main" id="{923AFEE2-4DE0-151C-9826-DC0DDEE5A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8392" y="2483180"/>
            <a:ext cx="4803803" cy="4001386"/>
          </a:xfrm>
          <a:prstGeom prst="rect">
            <a:avLst/>
          </a:prstGeom>
        </p:spPr>
      </p:pic>
      <p:pic>
        <p:nvPicPr>
          <p:cNvPr id="11" name="Picture 10" descr="A graph of a frequency&#10;&#10;Description automatically generated">
            <a:extLst>
              <a:ext uri="{FF2B5EF4-FFF2-40B4-BE49-F238E27FC236}">
                <a16:creationId xmlns:a16="http://schemas.microsoft.com/office/drawing/2014/main" id="{A871B408-D735-9597-1963-3680B6962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68" y="2483180"/>
            <a:ext cx="4988423" cy="4155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1DAD65-D6BB-1C22-C2FB-25D71C2E7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046" y="122067"/>
            <a:ext cx="9503979" cy="675349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SLUG loaded SQUID amplifiers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BD30DD-C20E-E22C-53DD-EC5B68F21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C4B48-483A-2DF8-74B3-23A848D83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5509" y="6273223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6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553D5-6B2F-93DE-9960-D355454D1B15}"/>
              </a:ext>
            </a:extLst>
          </p:cNvPr>
          <p:cNvSpPr txBox="1"/>
          <p:nvPr/>
        </p:nvSpPr>
        <p:spPr>
          <a:xfrm>
            <a:off x="178927" y="6274268"/>
            <a:ext cx="3481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5"/>
                </a:solidFill>
              </a:rPr>
              <a:t>T = 6.4 K, P</a:t>
            </a:r>
            <a:r>
              <a:rPr lang="en-GB" sz="2400" baseline="-25000" dirty="0">
                <a:solidFill>
                  <a:schemeClr val="accent5"/>
                </a:solidFill>
              </a:rPr>
              <a:t>in</a:t>
            </a:r>
            <a:r>
              <a:rPr lang="en-GB" sz="2400" dirty="0">
                <a:solidFill>
                  <a:schemeClr val="accent5"/>
                </a:solidFill>
              </a:rPr>
              <a:t> = -40 dBm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CA8C4D-FFAF-809A-3CC9-47F519B1E6D8}"/>
              </a:ext>
            </a:extLst>
          </p:cNvPr>
          <p:cNvSpPr txBox="1"/>
          <p:nvPr/>
        </p:nvSpPr>
        <p:spPr>
          <a:xfrm>
            <a:off x="6103036" y="6274268"/>
            <a:ext cx="5735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accent5"/>
                </a:solidFill>
              </a:rPr>
              <a:t>L = 3.1 pH, R = 5.8 </a:t>
            </a:r>
            <a:r>
              <a:rPr lang="el-GR" sz="2400" dirty="0">
                <a:solidFill>
                  <a:schemeClr val="accent5"/>
                </a:solidFill>
              </a:rPr>
              <a:t>Ω</a:t>
            </a:r>
            <a:r>
              <a:rPr lang="en-GB" sz="2400" dirty="0">
                <a:solidFill>
                  <a:schemeClr val="accent5"/>
                </a:solidFill>
              </a:rPr>
              <a:t>, V</a:t>
            </a:r>
            <a:r>
              <a:rPr lang="el-GR" sz="2400" baseline="-25000" dirty="0">
                <a:solidFill>
                  <a:schemeClr val="accent5"/>
                </a:solidFill>
              </a:rPr>
              <a:t>Φ</a:t>
            </a:r>
            <a:r>
              <a:rPr lang="en-GB" sz="2400" dirty="0">
                <a:solidFill>
                  <a:schemeClr val="accent5"/>
                </a:solidFill>
              </a:rPr>
              <a:t> = 0.14 mV/Φ</a:t>
            </a:r>
            <a:r>
              <a:rPr lang="en-GB" sz="2400" baseline="-25000" dirty="0">
                <a:solidFill>
                  <a:schemeClr val="accent5"/>
                </a:solidFill>
              </a:rPr>
              <a:t>0</a:t>
            </a:r>
            <a:r>
              <a:rPr lang="en-GB" sz="2400" dirty="0">
                <a:solidFill>
                  <a:schemeClr val="accent5"/>
                </a:solidFill>
              </a:rPr>
              <a:t>  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354F266-0337-3A77-1D74-167361CF19B2}"/>
              </a:ext>
            </a:extLst>
          </p:cNvPr>
          <p:cNvSpPr txBox="1">
            <a:spLocks/>
          </p:cNvSpPr>
          <p:nvPr/>
        </p:nvSpPr>
        <p:spPr>
          <a:xfrm>
            <a:off x="8628784" y="6251274"/>
            <a:ext cx="3209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F66305-90B3-104F-BE5E-085D9E31339C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C9E750-B766-F504-12E8-1B39AFB3B658}"/>
              </a:ext>
            </a:extLst>
          </p:cNvPr>
          <p:cNvGrpSpPr/>
          <p:nvPr/>
        </p:nvGrpSpPr>
        <p:grpSpPr>
          <a:xfrm>
            <a:off x="10245280" y="319400"/>
            <a:ext cx="1593429" cy="1383717"/>
            <a:chOff x="9837802" y="319401"/>
            <a:chExt cx="1527859" cy="1361326"/>
          </a:xfrm>
        </p:grpSpPr>
        <p:pic>
          <p:nvPicPr>
            <p:cNvPr id="12" name="Google Shape;71;p1" descr="Image">
              <a:extLst>
                <a:ext uri="{FF2B5EF4-FFF2-40B4-BE49-F238E27FC236}">
                  <a16:creationId xmlns:a16="http://schemas.microsoft.com/office/drawing/2014/main" id="{D699E29F-FD04-80A4-EE63-408273F767F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837802" y="881147"/>
              <a:ext cx="1527859" cy="799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64;p1" descr="Image">
              <a:extLst>
                <a:ext uri="{FF2B5EF4-FFF2-40B4-BE49-F238E27FC236}">
                  <a16:creationId xmlns:a16="http://schemas.microsoft.com/office/drawing/2014/main" id="{70694E63-E213-FBB5-38B1-13DA795DD611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992020" y="319401"/>
              <a:ext cx="1219424" cy="45220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" name="Picture 14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D77699C6-4269-2DA4-1039-DEADD59BC0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0550" y="1097255"/>
            <a:ext cx="6403468" cy="1137065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20BC765-0EEB-B08E-1026-833633BBD55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5203" t="44347" r="41545" b="32841"/>
          <a:stretch/>
        </p:blipFill>
        <p:spPr>
          <a:xfrm>
            <a:off x="10120550" y="1484881"/>
            <a:ext cx="1764627" cy="1357544"/>
          </a:xfrm>
          <a:prstGeom prst="rect">
            <a:avLst/>
          </a:prstGeom>
        </p:spPr>
      </p:pic>
      <p:pic>
        <p:nvPicPr>
          <p:cNvPr id="17" name="Picture 16" descr="A diagram of a circuit&#10;&#10;Description automatically generated">
            <a:extLst>
              <a:ext uri="{FF2B5EF4-FFF2-40B4-BE49-F238E27FC236}">
                <a16:creationId xmlns:a16="http://schemas.microsoft.com/office/drawing/2014/main" id="{CCBCD068-056D-2143-D506-EAB206B68C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063509"/>
            <a:ext cx="3262566" cy="132208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0C5E812-A973-A858-37FB-DD4F2C015BEB}"/>
              </a:ext>
            </a:extLst>
          </p:cNvPr>
          <p:cNvGrpSpPr/>
          <p:nvPr/>
        </p:nvGrpSpPr>
        <p:grpSpPr>
          <a:xfrm>
            <a:off x="9639639" y="3159848"/>
            <a:ext cx="2358334" cy="1706815"/>
            <a:chOff x="8068893" y="1349274"/>
            <a:chExt cx="3773887" cy="273130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FE2FD33-4FED-90C3-2DA1-97C8C5348CDC}"/>
                </a:ext>
              </a:extLst>
            </p:cNvPr>
            <p:cNvGrpSpPr/>
            <p:nvPr/>
          </p:nvGrpSpPr>
          <p:grpSpPr>
            <a:xfrm>
              <a:off x="8073036" y="1349274"/>
              <a:ext cx="3769744" cy="2721769"/>
              <a:chOff x="8073036" y="1374040"/>
              <a:chExt cx="3769744" cy="2721769"/>
            </a:xfrm>
          </p:grpSpPr>
          <p:pic>
            <p:nvPicPr>
              <p:cNvPr id="21" name="Picture 20" descr="A close-up of a radiograph&#10;&#10;Description automatically generated">
                <a:extLst>
                  <a:ext uri="{FF2B5EF4-FFF2-40B4-BE49-F238E27FC236}">
                    <a16:creationId xmlns:a16="http://schemas.microsoft.com/office/drawing/2014/main" id="{214A8FFD-9191-9BE5-8E4E-3E202AED1F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073036" y="1374040"/>
                <a:ext cx="3629025" cy="2721769"/>
              </a:xfrm>
              <a:prstGeom prst="rect">
                <a:avLst/>
              </a:prstGeom>
            </p:spPr>
          </p:pic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EF0C9EA6-6E6F-B32E-0DBC-C9598AC7C6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17606" y="2306210"/>
                <a:ext cx="1772314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760DADA-276C-8541-2FBD-9D336633DC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65283" y="2306210"/>
                <a:ext cx="0" cy="98206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F1A7D5C-944B-2422-5E63-A5888390EA9B}"/>
                  </a:ext>
                </a:extLst>
              </p:cNvPr>
              <p:cNvSpPr txBox="1"/>
              <p:nvPr/>
            </p:nvSpPr>
            <p:spPr>
              <a:xfrm>
                <a:off x="10965283" y="2561860"/>
                <a:ext cx="877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1 µm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46D579A-D0A4-6E95-C8DD-D7998B70314F}"/>
                  </a:ext>
                </a:extLst>
              </p:cNvPr>
              <p:cNvSpPr txBox="1"/>
              <p:nvPr/>
            </p:nvSpPr>
            <p:spPr>
              <a:xfrm>
                <a:off x="9503029" y="1658938"/>
                <a:ext cx="8774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2 µm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156DB8B-B596-65CC-D5E5-AC0A750B8168}"/>
                </a:ext>
              </a:extLst>
            </p:cNvPr>
            <p:cNvSpPr/>
            <p:nvPr/>
          </p:nvSpPr>
          <p:spPr>
            <a:xfrm>
              <a:off x="8068893" y="1349274"/>
              <a:ext cx="3641447" cy="2731304"/>
            </a:xfrm>
            <a:prstGeom prst="rect">
              <a:avLst/>
            </a:prstGeom>
            <a:noFill/>
            <a:ln w="76200">
              <a:solidFill>
                <a:srgbClr val="ED237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43D71E9-7182-AA83-352A-6CDA996EB57E}"/>
              </a:ext>
            </a:extLst>
          </p:cNvPr>
          <p:cNvSpPr/>
          <p:nvPr/>
        </p:nvSpPr>
        <p:spPr>
          <a:xfrm>
            <a:off x="6453279" y="1503074"/>
            <a:ext cx="293885" cy="31187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83468C-7D6F-5B3A-C636-898E52D315C9}"/>
              </a:ext>
            </a:extLst>
          </p:cNvPr>
          <p:cNvSpPr/>
          <p:nvPr/>
        </p:nvSpPr>
        <p:spPr>
          <a:xfrm>
            <a:off x="11084198" y="2106348"/>
            <a:ext cx="293885" cy="31187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63BC880-E9CC-14BF-577A-665EEC15377C}"/>
              </a:ext>
            </a:extLst>
          </p:cNvPr>
          <p:cNvCxnSpPr/>
          <p:nvPr/>
        </p:nvCxnSpPr>
        <p:spPr>
          <a:xfrm>
            <a:off x="6747164" y="1484881"/>
            <a:ext cx="3373386" cy="1819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772C899-B7ED-C887-B944-CAF7ECEED42F}"/>
              </a:ext>
            </a:extLst>
          </p:cNvPr>
          <p:cNvCxnSpPr>
            <a:cxnSpLocks/>
          </p:cNvCxnSpPr>
          <p:nvPr/>
        </p:nvCxnSpPr>
        <p:spPr>
          <a:xfrm>
            <a:off x="6725485" y="1818187"/>
            <a:ext cx="3395065" cy="102423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6BABE93-9CB3-457E-BB9B-9E8605236F8D}"/>
              </a:ext>
            </a:extLst>
          </p:cNvPr>
          <p:cNvCxnSpPr>
            <a:cxnSpLocks/>
          </p:cNvCxnSpPr>
          <p:nvPr/>
        </p:nvCxnSpPr>
        <p:spPr>
          <a:xfrm flipV="1">
            <a:off x="9639639" y="2085595"/>
            <a:ext cx="1444559" cy="106463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9D86F36-0EA0-6941-4DFB-DA3D53765A7A}"/>
              </a:ext>
            </a:extLst>
          </p:cNvPr>
          <p:cNvCxnSpPr>
            <a:cxnSpLocks/>
          </p:cNvCxnSpPr>
          <p:nvPr/>
        </p:nvCxnSpPr>
        <p:spPr>
          <a:xfrm flipH="1" flipV="1">
            <a:off x="11378083" y="2090743"/>
            <a:ext cx="585356" cy="105948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F2756D3-0F8E-6BC6-48AA-9EC105B8D02D}"/>
              </a:ext>
            </a:extLst>
          </p:cNvPr>
          <p:cNvSpPr txBox="1"/>
          <p:nvPr/>
        </p:nvSpPr>
        <p:spPr>
          <a:xfrm>
            <a:off x="9322129" y="4996838"/>
            <a:ext cx="2736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Ling Hao (NPL)</a:t>
            </a:r>
          </a:p>
          <a:p>
            <a:r>
              <a:rPr lang="en-US" dirty="0">
                <a:latin typeface="Helvetica" pitchFamily="2" charset="0"/>
              </a:rPr>
              <a:t>Gemma Chapman (NPL)</a:t>
            </a:r>
          </a:p>
          <a:p>
            <a:r>
              <a:rPr lang="en-US" dirty="0">
                <a:latin typeface="Helvetica" pitchFamily="2" charset="0"/>
              </a:rPr>
              <a:t>Ed Romans (UCL)</a:t>
            </a:r>
          </a:p>
          <a:p>
            <a:r>
              <a:rPr lang="en-US" dirty="0">
                <a:latin typeface="Helvetica" pitchFamily="2" charset="0"/>
              </a:rPr>
              <a:t>Thomas Godfrey (UCL)</a:t>
            </a:r>
          </a:p>
        </p:txBody>
      </p:sp>
    </p:spTree>
    <p:extLst>
      <p:ext uri="{BB962C8B-B14F-4D97-AF65-F5344CB8AC3E}">
        <p14:creationId xmlns:p14="http://schemas.microsoft.com/office/powerpoint/2010/main" val="769356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73E8C7-29A6-4E06-B84C-CC1DFE7B49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236595" y="6446032"/>
            <a:ext cx="2743563" cy="289901"/>
          </a:xfrm>
        </p:spPr>
        <p:txBody>
          <a:bodyPr/>
          <a:lstStyle/>
          <a:p>
            <a:fld id="{BA76CA74-5367-4E27-9ABB-45570388E1A5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pPr/>
              <a:t>7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83D28E10-1212-4235-AC09-D24C2D590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56" y="508451"/>
            <a:ext cx="3056509" cy="5866641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750EFFE1-48B7-423D-A81B-CA9350BD2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997" y="4289694"/>
            <a:ext cx="2100972" cy="1923905"/>
          </a:xfrm>
          <a:prstGeom prst="rect">
            <a:avLst/>
          </a:prstGeom>
        </p:spPr>
      </p:pic>
      <p:sp>
        <p:nvSpPr>
          <p:cNvPr id="16" name="Title 7">
            <a:extLst>
              <a:ext uri="{FF2B5EF4-FFF2-40B4-BE49-F238E27FC236}">
                <a16:creationId xmlns:a16="http://schemas.microsoft.com/office/drawing/2014/main" id="{3F6F0BC0-EFAE-CE2D-3C0B-429671652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910" y="167613"/>
            <a:ext cx="9389204" cy="414892"/>
          </a:xfrm>
        </p:spPr>
        <p:txBody>
          <a:bodyPr>
            <a:noAutofit/>
          </a:bodyPr>
          <a:lstStyle/>
          <a:p>
            <a:r>
              <a:rPr lang="en-US" sz="3200" dirty="0">
                <a:latin typeface="Helvetica" pitchFamily="2" charset="0"/>
              </a:rPr>
              <a:t>Qubit array sensors for fundamental physics</a:t>
            </a:r>
            <a:endParaRPr lang="en-GB" sz="3200" dirty="0">
              <a:latin typeface="Helvetica" pitchFamily="2" charset="0"/>
            </a:endParaRPr>
          </a:p>
        </p:txBody>
      </p:sp>
      <p:pic>
        <p:nvPicPr>
          <p:cNvPr id="20" name="Picture 19" descr="A group of graphs showing different colored lines&#10;&#10;Description automatically generated">
            <a:extLst>
              <a:ext uri="{FF2B5EF4-FFF2-40B4-BE49-F238E27FC236}">
                <a16:creationId xmlns:a16="http://schemas.microsoft.com/office/drawing/2014/main" id="{495F4E8A-C570-03ED-D315-0B578730FF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40" y="746071"/>
            <a:ext cx="6834926" cy="33709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B98794-5033-C9CE-A8DE-8035FC31E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179755" cy="4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oogle Shape;67;p1" descr="Image">
            <a:extLst>
              <a:ext uri="{FF2B5EF4-FFF2-40B4-BE49-F238E27FC236}">
                <a16:creationId xmlns:a16="http://schemas.microsoft.com/office/drawing/2014/main" id="{F406CE79-F873-E8EB-26D0-A48619EBBDB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213327" y="122067"/>
            <a:ext cx="1766831" cy="5390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7C8C02-339B-82DA-7D93-C568D5FBA304}"/>
              </a:ext>
            </a:extLst>
          </p:cNvPr>
          <p:cNvSpPr txBox="1"/>
          <p:nvPr/>
        </p:nvSpPr>
        <p:spPr>
          <a:xfrm>
            <a:off x="2767271" y="661100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Michele </a:t>
            </a:r>
            <a:r>
              <a:rPr lang="en-US" dirty="0" err="1">
                <a:latin typeface="Helvetica" pitchFamily="2" charset="0"/>
              </a:rPr>
              <a:t>Piscitelli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Peter Leek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8CE289D-BD41-5398-FDA6-9CF426008A21}"/>
              </a:ext>
            </a:extLst>
          </p:cNvPr>
          <p:cNvGrpSpPr>
            <a:grpSpLocks noChangeAspect="1"/>
          </p:cNvGrpSpPr>
          <p:nvPr/>
        </p:nvGrpSpPr>
        <p:grpSpPr>
          <a:xfrm>
            <a:off x="5057969" y="4195633"/>
            <a:ext cx="4154216" cy="2649993"/>
            <a:chOff x="5728633" y="3040538"/>
            <a:chExt cx="7509213" cy="4790160"/>
          </a:xfrm>
        </p:grpSpPr>
        <p:pic>
          <p:nvPicPr>
            <p:cNvPr id="7" name="Picture 6" descr="A graph with blue dots&#10;&#10;Description automatically generated">
              <a:extLst>
                <a:ext uri="{FF2B5EF4-FFF2-40B4-BE49-F238E27FC236}">
                  <a16:creationId xmlns:a16="http://schemas.microsoft.com/office/drawing/2014/main" id="{5F85380F-3407-C4A3-E174-66A36D426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8633" y="3040538"/>
              <a:ext cx="7509213" cy="4790160"/>
            </a:xfrm>
            <a:prstGeom prst="rect">
              <a:avLst/>
            </a:prstGeom>
          </p:spPr>
        </p:pic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0AAD8E1E-D37E-8DC5-D4A3-D59DB1416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7289" y="3877910"/>
              <a:ext cx="2336198" cy="2852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T1 = 59.20 ± 2.51 us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ptos" panose="020B000402020202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053983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30871-4997-0687-6509-DC430889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681" y="458476"/>
            <a:ext cx="7334091" cy="59131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Sheffield Test Stand, First Cavity Cool</a:t>
            </a:r>
          </a:p>
        </p:txBody>
      </p:sp>
      <p:pic>
        <p:nvPicPr>
          <p:cNvPr id="4" name="Picture 3" descr="A graph showing the different colors of the same graph&#10;&#10;Description automatically generated with medium confidence">
            <a:extLst>
              <a:ext uri="{FF2B5EF4-FFF2-40B4-BE49-F238E27FC236}">
                <a16:creationId xmlns:a16="http://schemas.microsoft.com/office/drawing/2014/main" id="{493E542F-07F4-34A2-7C51-47F339DA3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3" y="1153211"/>
            <a:ext cx="7571451" cy="54762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6FB6F3-0230-241D-5C08-C1BD58A51B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2000" contrast="-1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35225" y="228491"/>
            <a:ext cx="2581923" cy="64010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FA2D8A9-D958-6713-D675-542167AC2588}"/>
              </a:ext>
            </a:extLst>
          </p:cNvPr>
          <p:cNvCxnSpPr/>
          <p:nvPr/>
        </p:nvCxnSpPr>
        <p:spPr>
          <a:xfrm flipV="1">
            <a:off x="8623139" y="1516284"/>
            <a:ext cx="1122745" cy="567159"/>
          </a:xfrm>
          <a:prstGeom prst="straightConnector1">
            <a:avLst/>
          </a:prstGeom>
          <a:ln w="60325">
            <a:solidFill>
              <a:srgbClr val="F9424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B30827-757D-35DF-55F2-56749A1F263C}"/>
              </a:ext>
            </a:extLst>
          </p:cNvPr>
          <p:cNvCxnSpPr>
            <a:cxnSpLocks/>
          </p:cNvCxnSpPr>
          <p:nvPr/>
        </p:nvCxnSpPr>
        <p:spPr>
          <a:xfrm flipV="1">
            <a:off x="8623139" y="2083443"/>
            <a:ext cx="1226917" cy="1157468"/>
          </a:xfrm>
          <a:prstGeom prst="straightConnector1">
            <a:avLst/>
          </a:prstGeom>
          <a:ln w="60325">
            <a:solidFill>
              <a:srgbClr val="C4BD2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86CAF3D-FA29-9D73-7EB0-10BC71B6F3E3}"/>
              </a:ext>
            </a:extLst>
          </p:cNvPr>
          <p:cNvCxnSpPr>
            <a:cxnSpLocks/>
          </p:cNvCxnSpPr>
          <p:nvPr/>
        </p:nvCxnSpPr>
        <p:spPr>
          <a:xfrm flipV="1">
            <a:off x="8623139" y="2650602"/>
            <a:ext cx="1365813" cy="1275211"/>
          </a:xfrm>
          <a:prstGeom prst="straightConnector1">
            <a:avLst/>
          </a:prstGeom>
          <a:ln w="60325">
            <a:solidFill>
              <a:srgbClr val="2A812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BBB8EF-3C70-2503-B0EC-D991F5B65729}"/>
              </a:ext>
            </a:extLst>
          </p:cNvPr>
          <p:cNvCxnSpPr>
            <a:cxnSpLocks/>
          </p:cNvCxnSpPr>
          <p:nvPr/>
        </p:nvCxnSpPr>
        <p:spPr>
          <a:xfrm flipV="1">
            <a:off x="8623138" y="3240911"/>
            <a:ext cx="1365814" cy="1463300"/>
          </a:xfrm>
          <a:prstGeom prst="straightConnector1">
            <a:avLst/>
          </a:prstGeom>
          <a:ln w="60325">
            <a:solidFill>
              <a:srgbClr val="3837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9C0B30-4574-4E5D-AFD2-D2DB7369041C}"/>
              </a:ext>
            </a:extLst>
          </p:cNvPr>
          <p:cNvCxnSpPr>
            <a:cxnSpLocks/>
          </p:cNvCxnSpPr>
          <p:nvPr/>
        </p:nvCxnSpPr>
        <p:spPr>
          <a:xfrm flipV="1">
            <a:off x="8553690" y="3972561"/>
            <a:ext cx="1551009" cy="1927833"/>
          </a:xfrm>
          <a:prstGeom prst="straightConnector1">
            <a:avLst/>
          </a:prstGeom>
          <a:ln w="60325">
            <a:solidFill>
              <a:srgbClr val="0B0B0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551826-80E1-ACC5-DA56-74FC5402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79938" y="6446946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8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1EBA80-618A-D45E-1E48-F6F665906C9A}"/>
              </a:ext>
            </a:extLst>
          </p:cNvPr>
          <p:cNvSpPr txBox="1"/>
          <p:nvPr/>
        </p:nvSpPr>
        <p:spPr>
          <a:xfrm>
            <a:off x="7227829" y="6266757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Cavity temperature</a:t>
            </a:r>
          </a:p>
          <a:p>
            <a:r>
              <a:rPr lang="en-US" b="1" dirty="0">
                <a:latin typeface="Helvetica" pitchFamily="2" charset="0"/>
              </a:rPr>
              <a:t>sensor at 18mK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722CE4-2C5F-E78A-AFFC-D3F4F78B3A0E}"/>
              </a:ext>
            </a:extLst>
          </p:cNvPr>
          <p:cNvSpPr/>
          <p:nvPr/>
        </p:nvSpPr>
        <p:spPr>
          <a:xfrm>
            <a:off x="1191491" y="1648691"/>
            <a:ext cx="872836" cy="4475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7F01A-0AA6-15B7-34A9-C7850F7FCBBB}"/>
              </a:ext>
            </a:extLst>
          </p:cNvPr>
          <p:cNvSpPr txBox="1"/>
          <p:nvPr/>
        </p:nvSpPr>
        <p:spPr>
          <a:xfrm>
            <a:off x="1405100" y="172727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100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3C888-620B-3F5C-D070-0560D63EDFB3}"/>
              </a:ext>
            </a:extLst>
          </p:cNvPr>
          <p:cNvSpPr txBox="1"/>
          <p:nvPr/>
        </p:nvSpPr>
        <p:spPr>
          <a:xfrm>
            <a:off x="1554972" y="268441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97C3B1-BA96-1B47-0828-C8079049F687}"/>
              </a:ext>
            </a:extLst>
          </p:cNvPr>
          <p:cNvSpPr txBox="1"/>
          <p:nvPr/>
        </p:nvSpPr>
        <p:spPr>
          <a:xfrm>
            <a:off x="1766013" y="3694980"/>
            <a:ext cx="35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4D8008-05CF-0F39-765E-4E2FDD40DD7F}"/>
              </a:ext>
            </a:extLst>
          </p:cNvPr>
          <p:cNvSpPr txBox="1"/>
          <p:nvPr/>
        </p:nvSpPr>
        <p:spPr>
          <a:xfrm>
            <a:off x="1543007" y="4705644"/>
            <a:ext cx="699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0.1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BD6E02-300C-2BB1-EC4C-B55D0456C03A}"/>
              </a:ext>
            </a:extLst>
          </p:cNvPr>
          <p:cNvSpPr txBox="1"/>
          <p:nvPr/>
        </p:nvSpPr>
        <p:spPr>
          <a:xfrm>
            <a:off x="1405100" y="5687851"/>
            <a:ext cx="872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0.01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667AC3-7A15-A296-CD77-80379AB3B1DD}"/>
              </a:ext>
            </a:extLst>
          </p:cNvPr>
          <p:cNvSpPr txBox="1"/>
          <p:nvPr/>
        </p:nvSpPr>
        <p:spPr>
          <a:xfrm rot="16200000">
            <a:off x="3238" y="3461878"/>
            <a:ext cx="2409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Temperature (K)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61E99B-9EF3-C90E-2469-B33067382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45" y="12206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02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0CE8D-816D-E13C-117D-2EA0462C9975}"/>
              </a:ext>
            </a:extLst>
          </p:cNvPr>
          <p:cNvSpPr txBox="1">
            <a:spLocks/>
          </p:cNvSpPr>
          <p:nvPr/>
        </p:nvSpPr>
        <p:spPr>
          <a:xfrm>
            <a:off x="838200" y="228491"/>
            <a:ext cx="10515600" cy="591316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Helvetica" pitchFamily="2" charset="0"/>
              </a:rPr>
              <a:t>Current Magnet Status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2DAD0A-DC9A-72B3-3108-E7F266884046}"/>
              </a:ext>
            </a:extLst>
          </p:cNvPr>
          <p:cNvSpPr txBox="1"/>
          <p:nvPr/>
        </p:nvSpPr>
        <p:spPr>
          <a:xfrm>
            <a:off x="328773" y="665695"/>
            <a:ext cx="112296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41FF"/>
                </a:solidFill>
                <a:latin typeface="Helvetica" pitchFamily="2" charset="0"/>
              </a:rPr>
              <a:t>Maximum field with initially delivered magnet was 6T. Design was for 8T.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41FF"/>
                </a:solidFill>
                <a:latin typeface="Helvetica" pitchFamily="2" charset="0"/>
              </a:rPr>
              <a:t>Quench at higher fields. Suspected to be caused by mechanical deformation of outer shield coil due to force on windings from inner coils.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41FF"/>
                </a:solidFill>
                <a:latin typeface="Helvetica" pitchFamily="2" charset="0"/>
              </a:rPr>
              <a:t>New </a:t>
            </a:r>
            <a:r>
              <a:rPr lang="en-US" sz="2400" dirty="0" err="1">
                <a:solidFill>
                  <a:srgbClr val="0041FF"/>
                </a:solidFill>
                <a:latin typeface="Helvetica" pitchFamily="2" charset="0"/>
              </a:rPr>
              <a:t>formerless</a:t>
            </a:r>
            <a:r>
              <a:rPr lang="en-US" sz="2400" dirty="0">
                <a:solidFill>
                  <a:srgbClr val="0041FF"/>
                </a:solidFill>
                <a:latin typeface="Helvetica" pitchFamily="2" charset="0"/>
              </a:rPr>
              <a:t> coil now fabricated at Oxford Instruments. Tests this month.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4CDDCA-2E9A-8862-14D1-91541DEDC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344" y="2291220"/>
            <a:ext cx="5268930" cy="395169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B08F8B-9E0C-E4D8-7170-D33EEA04C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5510" y="6264384"/>
            <a:ext cx="2743200" cy="365125"/>
          </a:xfrm>
        </p:spPr>
        <p:txBody>
          <a:bodyPr/>
          <a:lstStyle/>
          <a:p>
            <a:fld id="{5C121034-D747-414D-9BCF-99443CAE8F8E}" type="slidenum">
              <a:rPr lang="en-US" sz="1800" b="1" smtClean="0">
                <a:solidFill>
                  <a:schemeClr val="tx1"/>
                </a:solidFill>
                <a:latin typeface="Helvetica" pitchFamily="2" charset="0"/>
              </a:rPr>
              <a:t>9</a:t>
            </a:fld>
            <a:endParaRPr lang="en-US" sz="1800" b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40CB57-6A03-2C58-F0B1-22B8758F6995}"/>
              </a:ext>
            </a:extLst>
          </p:cNvPr>
          <p:cNvSpPr txBox="1"/>
          <p:nvPr/>
        </p:nvSpPr>
        <p:spPr>
          <a:xfrm>
            <a:off x="6772664" y="6264384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Phil </a:t>
            </a:r>
            <a:r>
              <a:rPr lang="en-US" dirty="0" err="1">
                <a:latin typeface="Helvetica" pitchFamily="2" charset="0"/>
              </a:rPr>
              <a:t>Meeson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RHUL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658342-EAEF-2857-C41B-8BBBDCDD8106}"/>
              </a:ext>
            </a:extLst>
          </p:cNvPr>
          <p:cNvSpPr txBox="1"/>
          <p:nvPr/>
        </p:nvSpPr>
        <p:spPr>
          <a:xfrm>
            <a:off x="1884821" y="6242918"/>
            <a:ext cx="401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Gu Yuwei</a:t>
            </a:r>
          </a:p>
          <a:p>
            <a:r>
              <a:rPr lang="en-US" dirty="0">
                <a:latin typeface="Helvetica" pitchFamily="2" charset="0"/>
              </a:rPr>
              <a:t>Magnet Engineer, Oxford Instruments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99109A-EFEC-3F58-591C-6207ED33B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96" y="16157"/>
            <a:ext cx="1748225" cy="64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38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854</Words>
  <Application>Microsoft Macintosh PowerPoint</Application>
  <PresentationFormat>Widescreen</PresentationFormat>
  <Paragraphs>245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Helvetica</vt:lpstr>
      <vt:lpstr>Helvetica Neue</vt:lpstr>
      <vt:lpstr>Office Theme</vt:lpstr>
      <vt:lpstr>Progress Report on the QSHS Axion Search</vt:lpstr>
      <vt:lpstr>QCD Axions</vt:lpstr>
      <vt:lpstr>Quantum Sensors for the Hidden Sector</vt:lpstr>
      <vt:lpstr>PowerPoint Presentation</vt:lpstr>
      <vt:lpstr>Characterisation of ‘Snail’ VTT TWPA - Lancaster</vt:lpstr>
      <vt:lpstr>SLUG loaded SQUID amplifiers</vt:lpstr>
      <vt:lpstr>Qubit array sensors for fundamental physics</vt:lpstr>
      <vt:lpstr>Sheffield Test Stand, First Cavity Cool</vt:lpstr>
      <vt:lpstr>PowerPoint Presentation</vt:lpstr>
      <vt:lpstr>Characterisation of Superconducting Resonators in magnetic fields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the QSHS Axion Search</dc:title>
  <dc:creator>Edward Daw</dc:creator>
  <cp:lastModifiedBy>Edward Daw</cp:lastModifiedBy>
  <cp:revision>26</cp:revision>
  <cp:lastPrinted>2025-01-07T11:18:10Z</cp:lastPrinted>
  <dcterms:created xsi:type="dcterms:W3CDTF">2025-01-06T12:10:04Z</dcterms:created>
  <dcterms:modified xsi:type="dcterms:W3CDTF">2025-01-07T11:19:09Z</dcterms:modified>
</cp:coreProperties>
</file>