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73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4" r:id="rId17"/>
    <p:sldId id="272" r:id="rId18"/>
    <p:sldId id="275" r:id="rId19"/>
    <p:sldId id="271" r:id="rId20"/>
    <p:sldId id="277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AF99"/>
    <a:srgbClr val="6CAAE4"/>
    <a:srgbClr val="8F1336"/>
    <a:srgbClr val="003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7"/>
    <p:restoredTop sz="96327"/>
  </p:normalViewPr>
  <p:slideViewPr>
    <p:cSldViewPr snapToGrid="0" snapToObjects="1">
      <p:cViewPr>
        <p:scale>
          <a:sx n="138" d="100"/>
          <a:sy n="138" d="100"/>
        </p:scale>
        <p:origin x="1024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9A5D-2B3D-2842-9672-6923F78D3E28}" type="datetimeFigureOut">
              <a:rPr lang="en-US" smtClean="0"/>
              <a:t>1/2/25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DA59-DA73-284D-8832-3A569B69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9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07FB1-F16A-7243-952A-26F95A9DE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0CB06-6A56-C24F-8A7F-3E69FDF53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EEB43-9593-9B4D-9E16-20FFE551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8A42-45ED-A345-8316-B9219F0CDE94}" type="datetime1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0E2AF-13A8-B54A-83D3-584BAB15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1D475-75A8-B146-AEEA-D1A25457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A14C-247F-A042-BC6F-575554F9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7EC3-4F3E-A64C-A491-16140012D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06A5C-CCB4-8547-A153-13DF71D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0D823-DBC9-084F-895A-04A00F599994}" type="datetime1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0C8D5-2263-EF46-8937-4436C2408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5CBF-2E25-6A43-9F36-31D515B80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9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37DFE0-A2E5-344A-AA74-262B658436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E9F33-DC26-164B-8B32-05AAF69B2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7BBC-0878-ED49-8987-906D5452E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0FD7-DEA0-5249-A84F-BE287B867CF1}" type="datetime1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825AB-6050-154A-AA9D-DF4CBEC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60C84-BBCC-6A49-9440-25BCCA56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22EFA-A4EA-6249-80B9-C285D472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8253B-93F6-0C48-9621-FA5FAA50A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BF907-9B5C-B643-9AA9-F8FCE453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5BE-54F3-F340-838B-85BAEE681902}" type="datetime1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01EA0-CCF5-C745-A0B7-D87F0B7F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71ABC-69D7-5A43-A009-35690F71B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91E8-AA41-804B-9775-33933DB6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86F2A-0920-494C-834E-3C6140F7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5BD9F-CE1F-464F-A747-64508EC9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75C2-40B4-9848-B32D-EF5B78692208}" type="datetime1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83E33-D274-804C-B07E-3754557D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7EB22-CBAF-ED45-AC25-78DD46F9D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1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B47B-C686-0940-9EC4-94FABAD16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D25FF-6716-AC41-8B60-5AB194E7A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D2BA18-CE96-A741-A505-46AF31100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2F682-5C4E-004C-8F66-C7446B10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F5EC7-3F5D-CA45-AD9D-E6E7C6EA894C}" type="datetime1">
              <a:rPr lang="en-US" smtClean="0"/>
              <a:t>1/2/25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4C7D8-6AE2-9845-AA43-65196440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25238-1E0A-4D4A-82C9-AFE64D77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B0700-26BE-AD4D-B1A3-6C2D0C8B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23BD-3A7F-F441-924A-48C90F4E7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7A651-6F0A-2946-B86C-4891F040D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57302-E346-4F47-B327-873C331D1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4646F-BFAA-1348-96AE-5FC585AA4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AE9A4-6183-0E49-A890-EA2A4AE4A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54B8-84B3-094D-8C42-2967007C1555}" type="datetime1">
              <a:rPr lang="en-US" smtClean="0"/>
              <a:t>1/2/25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6E999D-CFC9-D843-8DEB-9DE1A9B0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79932E-F070-C94A-9A28-5597107A7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6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4A6B-6918-E246-9E06-1B02F5C9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6D0C01-FE27-F042-AEC3-ED10FF26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CB2-9BC2-504F-8B82-6B0F41E1A6AB}" type="datetime1">
              <a:rPr lang="en-US" smtClean="0"/>
              <a:t>1/2/25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58B01-5A48-8B41-B1AB-1CB1E8BB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A47B0-8760-5943-8DF3-24E83F5C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2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D86BC-6C6C-1744-8112-4DE7A5A8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5B463-12BE-4F45-A34D-74A9B76E4673}" type="datetime1">
              <a:rPr lang="en-US" smtClean="0"/>
              <a:t>1/2/25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CD1134-21C3-6A4A-8553-27FA2AE9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DC1EB-2985-354E-B913-E7F8D02C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6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D73-D3F2-AD41-9CC0-10764F7B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ACD8-49CA-6248-ABB1-224CFE178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5D4F1-A668-9A4F-9118-48097447A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A17FE-F125-9D49-953D-63E65F1E5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A6B2-3AAB-EF42-B286-5E195BB7AA71}" type="datetime1">
              <a:rPr lang="en-US" smtClean="0"/>
              <a:t>1/2/25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303F1-2A8F-904C-83FA-B843090E1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D23F1-EBAB-E045-BAFE-4A52871B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154E3-4A25-634C-99DF-B52F4EFB3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D3BCA-BAD7-D040-A432-2CA2E32B5E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222073-5F43-F44C-B67C-5456B6C22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E0D4E-00E1-A546-ADEB-224CF051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A3B4-E787-8C4E-80B9-63511A7DFDA0}" type="datetime1">
              <a:rPr lang="en-US" smtClean="0"/>
              <a:t>1/2/25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0F8BF-D483-AB41-8EE0-03396A5C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58D18-456C-2D42-8A60-99B26AB2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9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9F470E-4C04-B946-93AB-644CE83D5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ECC83-B031-5843-9DEA-D28777F4F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30491-C398-604A-A459-C4A1B8756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08E50-CE0B-AA44-BC00-6EB309CCEEEF}" type="datetime1">
              <a:rPr lang="en-US" smtClean="0"/>
              <a:t>1/2/25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3565E-1892-4449-8072-F859B9313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25B1-1672-0B4D-B4AB-1E3EA6D1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7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8.png"/><Relationship Id="rId7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42.png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emf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5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305.20060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116/5.0185291" TargetMode="Externa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7A1909-152D-BC45-AD9E-3CF80A245AE9}"/>
              </a:ext>
            </a:extLst>
          </p:cNvPr>
          <p:cNvSpPr/>
          <p:nvPr/>
        </p:nvSpPr>
        <p:spPr>
          <a:xfrm>
            <a:off x="-10886" y="-10886"/>
            <a:ext cx="12207240" cy="1600200"/>
          </a:xfrm>
          <a:prstGeom prst="rect">
            <a:avLst/>
          </a:prstGeom>
          <a:solidFill>
            <a:srgbClr val="87A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034ED-B165-8443-BCCE-133702965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14502"/>
            <a:ext cx="9144000" cy="2086097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PT Sans" panose="020B0503020203020204" pitchFamily="34" charset="77"/>
              </a:rPr>
              <a:t>Jeremiah Mitchell</a:t>
            </a:r>
          </a:p>
          <a:p>
            <a:r>
              <a:rPr lang="en-US" sz="3400" dirty="0">
                <a:latin typeface="PT Sans" panose="020B0503020203020204" pitchFamily="34" charset="77"/>
              </a:rPr>
              <a:t>7 January 2025</a:t>
            </a:r>
          </a:p>
          <a:p>
            <a:r>
              <a:rPr lang="en-US" sz="3400" dirty="0">
                <a:latin typeface="PT Sans" panose="020B0503020203020204" pitchFamily="34" charset="77"/>
              </a:rPr>
              <a:t>DM-UK Workshop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77DA9AC-26CD-624B-9632-E0EE20B54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6162" y="169932"/>
            <a:ext cx="9144000" cy="1406434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PT Sans" panose="020B0503020203020204" pitchFamily="34" charset="77"/>
              </a:rPr>
              <a:t>Science Opportunities with</a:t>
            </a:r>
            <a:br>
              <a:rPr lang="en-US" sz="4400" dirty="0">
                <a:solidFill>
                  <a:schemeClr val="bg1"/>
                </a:solidFill>
                <a:latin typeface="PT Sans" panose="020B0503020203020204" pitchFamily="34" charset="77"/>
              </a:rPr>
            </a:br>
            <a:r>
              <a:rPr lang="en-US" sz="4400" dirty="0">
                <a:solidFill>
                  <a:schemeClr val="bg1"/>
                </a:solidFill>
                <a:latin typeface="PT Sans" panose="020B0503020203020204" pitchFamily="34" charset="77"/>
              </a:rPr>
              <a:t>Long-baseline Atom Interferometry</a:t>
            </a: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71C3C4-3518-1F47-BEBE-41241141E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29" y="5631250"/>
            <a:ext cx="2360141" cy="5964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EEF42E-EDF8-3B9A-4A3B-E0087664E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043" y="5518009"/>
            <a:ext cx="1371600" cy="822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53DE15-7216-0369-FD81-25EA83E1D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956" y="5697521"/>
            <a:ext cx="2286000" cy="46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8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B6D15-C4C3-B374-F7B5-73458A3F3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A452D8-74F7-67DC-7E7E-C2318B8078E3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F0847A1-EC3F-2B7B-0438-5CDA6AE28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Dark matter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C443ADCC-BC70-E45E-C9D4-38B68025A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830E06E-5F03-761F-046F-D16A06298BCD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61ABA3-8ED8-714D-7956-EA8DC880E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BF05C-BF5D-2A5E-68C6-E0A44CA78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9</a:t>
            </a:fld>
            <a:endParaRPr lang="en-US"/>
          </a:p>
        </p:txBody>
      </p:sp>
      <p:pic>
        <p:nvPicPr>
          <p:cNvPr id="10" name="Content Placeholder 9" descr="Text&#10;&#10;Description automatically generated">
            <a:extLst>
              <a:ext uri="{FF2B5EF4-FFF2-40B4-BE49-F238E27FC236}">
                <a16:creationId xmlns:a16="http://schemas.microsoft.com/office/drawing/2014/main" id="{86587AF9-A128-92CE-1B8E-3169ACE4F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77" y="3043752"/>
            <a:ext cx="5256130" cy="750876"/>
          </a:xfrm>
          <a:prstGeom prst="rect">
            <a:avLst/>
          </a:prstGeom>
        </p:spPr>
      </p:pic>
      <p:sp>
        <p:nvSpPr>
          <p:cNvPr id="11" name="Left Bracket 10">
            <a:extLst>
              <a:ext uri="{FF2B5EF4-FFF2-40B4-BE49-F238E27FC236}">
                <a16:creationId xmlns:a16="http://schemas.microsoft.com/office/drawing/2014/main" id="{AE84BA55-051F-03A1-A918-7FAF30809170}"/>
              </a:ext>
            </a:extLst>
          </p:cNvPr>
          <p:cNvSpPr/>
          <p:nvPr/>
        </p:nvSpPr>
        <p:spPr>
          <a:xfrm rot="16200000">
            <a:off x="3092152" y="3101509"/>
            <a:ext cx="130627" cy="1255610"/>
          </a:xfrm>
          <a:prstGeom prst="leftBracket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ket 11">
            <a:extLst>
              <a:ext uri="{FF2B5EF4-FFF2-40B4-BE49-F238E27FC236}">
                <a16:creationId xmlns:a16="http://schemas.microsoft.com/office/drawing/2014/main" id="{4B9F2A40-CD8F-1B35-F5F1-7D20F36D5B5E}"/>
              </a:ext>
            </a:extLst>
          </p:cNvPr>
          <p:cNvSpPr/>
          <p:nvPr/>
        </p:nvSpPr>
        <p:spPr>
          <a:xfrm rot="16200000">
            <a:off x="4757667" y="3116021"/>
            <a:ext cx="130627" cy="1255610"/>
          </a:xfrm>
          <a:prstGeom prst="leftBracke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E6B7CC-6B31-3CA7-B4EE-CD24F4245A36}"/>
              </a:ext>
            </a:extLst>
          </p:cNvPr>
          <p:cNvSpPr txBox="1"/>
          <p:nvPr/>
        </p:nvSpPr>
        <p:spPr>
          <a:xfrm>
            <a:off x="140734" y="1388489"/>
            <a:ext cx="580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Ultralight scalar dark matter → high density, wave-like characteristics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6300A9-B588-0DAB-7D00-1B7B06F84FCF}"/>
              </a:ext>
            </a:extLst>
          </p:cNvPr>
          <p:cNvGrpSpPr/>
          <p:nvPr/>
        </p:nvGrpSpPr>
        <p:grpSpPr>
          <a:xfrm>
            <a:off x="315589" y="2077696"/>
            <a:ext cx="4925957" cy="817099"/>
            <a:chOff x="2838203" y="2084576"/>
            <a:chExt cx="6400800" cy="74472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82261D8-2958-70CE-A196-3E51F84D418B}"/>
                </a:ext>
              </a:extLst>
            </p:cNvPr>
            <p:cNvCxnSpPr/>
            <p:nvPr/>
          </p:nvCxnSpPr>
          <p:spPr>
            <a:xfrm>
              <a:off x="2838203" y="2636322"/>
              <a:ext cx="64008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47D1A66-CA27-DA12-78C6-2F892B1F2A82}"/>
                </a:ext>
              </a:extLst>
            </p:cNvPr>
            <p:cNvCxnSpPr>
              <a:cxnSpLocks/>
            </p:cNvCxnSpPr>
            <p:nvPr/>
          </p:nvCxnSpPr>
          <p:spPr>
            <a:xfrm>
              <a:off x="3645725" y="2461161"/>
              <a:ext cx="0" cy="3681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63BD0B2-B362-9303-AC9B-241CB0B95808}"/>
                </a:ext>
              </a:extLst>
            </p:cNvPr>
            <p:cNvCxnSpPr>
              <a:cxnSpLocks/>
            </p:cNvCxnSpPr>
            <p:nvPr/>
          </p:nvCxnSpPr>
          <p:spPr>
            <a:xfrm>
              <a:off x="5349834" y="2461161"/>
              <a:ext cx="0" cy="3681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A84BAD5-F8E1-95D3-5D0F-59A4AD43D9D6}"/>
                </a:ext>
              </a:extLst>
            </p:cNvPr>
            <p:cNvCxnSpPr>
              <a:cxnSpLocks/>
            </p:cNvCxnSpPr>
            <p:nvPr/>
          </p:nvCxnSpPr>
          <p:spPr>
            <a:xfrm>
              <a:off x="7053943" y="2461161"/>
              <a:ext cx="0" cy="3681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EE0271A-B2D8-EA00-D899-5572B8819385}"/>
                </a:ext>
              </a:extLst>
            </p:cNvPr>
            <p:cNvCxnSpPr>
              <a:cxnSpLocks/>
            </p:cNvCxnSpPr>
            <p:nvPr/>
          </p:nvCxnSpPr>
          <p:spPr>
            <a:xfrm>
              <a:off x="8758052" y="2461161"/>
              <a:ext cx="0" cy="3681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9628085-26D1-4057-28B4-F9DC894108A0}"/>
                </a:ext>
              </a:extLst>
            </p:cNvPr>
            <p:cNvSpPr txBox="1"/>
            <p:nvPr/>
          </p:nvSpPr>
          <p:spPr>
            <a:xfrm>
              <a:off x="3184701" y="2089581"/>
              <a:ext cx="10021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10</a:t>
              </a:r>
              <a:r>
                <a:rPr lang="en-US" sz="2000" baseline="30000" dirty="0"/>
                <a:t>-22</a:t>
              </a:r>
              <a:r>
                <a:rPr lang="en-US" sz="2000" dirty="0"/>
                <a:t> eV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F38531-6390-F9E7-C269-888B9DDB1052}"/>
                </a:ext>
              </a:extLst>
            </p:cNvPr>
            <p:cNvSpPr txBox="1"/>
            <p:nvPr/>
          </p:nvSpPr>
          <p:spPr>
            <a:xfrm>
              <a:off x="4793907" y="2089581"/>
              <a:ext cx="10021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10</a:t>
              </a:r>
              <a:r>
                <a:rPr lang="en-US" sz="2000" baseline="30000" dirty="0"/>
                <a:t>-17</a:t>
              </a:r>
              <a:r>
                <a:rPr lang="en-US" sz="2000" dirty="0"/>
                <a:t> eV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8906992-3ACB-D640-8D9C-CEA4C0781D54}"/>
                </a:ext>
              </a:extLst>
            </p:cNvPr>
            <p:cNvSpPr txBox="1"/>
            <p:nvPr/>
          </p:nvSpPr>
          <p:spPr>
            <a:xfrm>
              <a:off x="6552844" y="2120391"/>
              <a:ext cx="10021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10</a:t>
              </a:r>
              <a:r>
                <a:rPr lang="en-US" sz="2000" baseline="30000" dirty="0"/>
                <a:t>-12</a:t>
              </a:r>
              <a:r>
                <a:rPr lang="en-US" sz="2000" dirty="0"/>
                <a:t> eV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C386095-A42D-540A-3F2C-A8D96E9164FB}"/>
                </a:ext>
              </a:extLst>
            </p:cNvPr>
            <p:cNvSpPr txBox="1"/>
            <p:nvPr/>
          </p:nvSpPr>
          <p:spPr>
            <a:xfrm>
              <a:off x="8262604" y="2084576"/>
              <a:ext cx="9156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10</a:t>
              </a:r>
              <a:r>
                <a:rPr lang="en-US" sz="2000" baseline="30000" dirty="0"/>
                <a:t>-7</a:t>
              </a:r>
              <a:r>
                <a:rPr lang="en-US" sz="2000" dirty="0"/>
                <a:t> eV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3933762-89B6-611F-CE81-AE2490A91E4B}"/>
              </a:ext>
            </a:extLst>
          </p:cNvPr>
          <p:cNvSpPr txBox="1"/>
          <p:nvPr/>
        </p:nvSpPr>
        <p:spPr>
          <a:xfrm>
            <a:off x="1103515" y="933573"/>
            <a:ext cx="264207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PT Sans" panose="020B0503020203020204" pitchFamily="34" charset="77"/>
              </a:rPr>
              <a:t>Ultralight dark matter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9C36AFE-266B-C36B-445F-8C930ED86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301" y="2116992"/>
            <a:ext cx="3421771" cy="136870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8F8F018-3C46-C0DA-24CF-BD756A3DD1B0}"/>
              </a:ext>
            </a:extLst>
          </p:cNvPr>
          <p:cNvSpPr txBox="1"/>
          <p:nvPr/>
        </p:nvSpPr>
        <p:spPr>
          <a:xfrm>
            <a:off x="8750089" y="6400412"/>
            <a:ext cx="22406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97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075020 (2018).</a:t>
            </a:r>
          </a:p>
        </p:txBody>
      </p:sp>
      <p:pic>
        <p:nvPicPr>
          <p:cNvPr id="35" name="Picture 34" descr="Text&#10;&#10;Description automatically generated">
            <a:extLst>
              <a:ext uri="{FF2B5EF4-FFF2-40B4-BE49-F238E27FC236}">
                <a16:creationId xmlns:a16="http://schemas.microsoft.com/office/drawing/2014/main" id="{F3046D9E-8A0A-FA89-6B6A-0761049FB9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7441" y="933573"/>
            <a:ext cx="3670360" cy="1203397"/>
          </a:xfrm>
          <a:prstGeom prst="rect">
            <a:avLst/>
          </a:prstGeom>
        </p:spPr>
      </p:pic>
      <p:pic>
        <p:nvPicPr>
          <p:cNvPr id="36" name="Content Placeholder 9">
            <a:extLst>
              <a:ext uri="{FF2B5EF4-FFF2-40B4-BE49-F238E27FC236}">
                <a16:creationId xmlns:a16="http://schemas.microsoft.com/office/drawing/2014/main" id="{75C2204D-AB2D-36D1-A75F-8682DA0AA9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1249" y="3664000"/>
            <a:ext cx="6482744" cy="245090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32EBA08-65C3-17CB-92FE-92A02DF7F7C4}"/>
              </a:ext>
            </a:extLst>
          </p:cNvPr>
          <p:cNvSpPr txBox="1"/>
          <p:nvPr/>
        </p:nvSpPr>
        <p:spPr>
          <a:xfrm>
            <a:off x="7260678" y="6145464"/>
            <a:ext cx="3802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Mahiro Abe et al 2021 Quantum Sci. Technol. </a:t>
            </a:r>
            <a:r>
              <a:rPr lang="en-US" sz="1200" b="1" dirty="0">
                <a:latin typeface="PT Sans" panose="020B0503020203020204" pitchFamily="34" charset="77"/>
              </a:rPr>
              <a:t>6</a:t>
            </a:r>
            <a:r>
              <a:rPr lang="en-US" sz="1200" dirty="0">
                <a:latin typeface="PT Sans" panose="020B0503020203020204" pitchFamily="34" charset="77"/>
              </a:rPr>
              <a:t> 044003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565456-3C13-5D3D-D87D-242CADB8304F}"/>
              </a:ext>
            </a:extLst>
          </p:cNvPr>
          <p:cNvSpPr txBox="1"/>
          <p:nvPr/>
        </p:nvSpPr>
        <p:spPr>
          <a:xfrm>
            <a:off x="3918981" y="3837220"/>
            <a:ext cx="18469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T Sans" panose="020B0503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Electron Mass Couplings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B8E07F3-AC62-DC63-FD25-522CC9143330}"/>
              </a:ext>
            </a:extLst>
          </p:cNvPr>
          <p:cNvSpPr txBox="1"/>
          <p:nvPr/>
        </p:nvSpPr>
        <p:spPr>
          <a:xfrm>
            <a:off x="2348486" y="3821939"/>
            <a:ext cx="16516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T Sans" panose="020B0503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Photon Couplings</a:t>
            </a:r>
          </a:p>
        </p:txBody>
      </p:sp>
    </p:spTree>
    <p:extLst>
      <p:ext uri="{BB962C8B-B14F-4D97-AF65-F5344CB8AC3E}">
        <p14:creationId xmlns:p14="http://schemas.microsoft.com/office/powerpoint/2010/main" val="720789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AA41A-C283-9368-8C57-5B5AF694F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6EDC86-625D-7F52-69F6-3249B1F966B8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B6276FA-614D-3C22-A242-057FFD9E4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Gravitational waves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E8C3933F-73D4-161B-B76D-7310F8776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F797ABA-07FD-6DF2-D519-BB941C7700A8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567064-92B5-45BE-A942-1A103850B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1D667-C412-FDED-36E3-A8627E730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7F5CA3-091E-2045-078E-099E3A86A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4" y="586919"/>
            <a:ext cx="4014001" cy="270863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2032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0BBB28-02DA-4C69-8D21-F2D07011959F}"/>
              </a:ext>
            </a:extLst>
          </p:cNvPr>
          <p:cNvSpPr txBox="1"/>
          <p:nvPr/>
        </p:nvSpPr>
        <p:spPr>
          <a:xfrm>
            <a:off x="1629146" y="1004126"/>
            <a:ext cx="222631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Gravitational waves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D459199D-94B3-4F1A-11E3-20D4E430A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978" y="4091642"/>
            <a:ext cx="223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2341C973-B872-5510-3202-2A223D8D3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8179" y="3520482"/>
            <a:ext cx="2481593" cy="43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DA23C881-62DB-B16A-A41F-510F1193A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8196" y="4606894"/>
            <a:ext cx="22383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A62793-4003-F74E-E35B-0E5F2588B2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5641" y="2379441"/>
            <a:ext cx="2756306" cy="41344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D8A3BA-FB2D-5B59-97FB-AEEAA26B6324}"/>
              </a:ext>
            </a:extLst>
          </p:cNvPr>
          <p:cNvSpPr txBox="1"/>
          <p:nvPr/>
        </p:nvSpPr>
        <p:spPr>
          <a:xfrm>
            <a:off x="8610600" y="6444476"/>
            <a:ext cx="2481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Phys. Rev. Lett. </a:t>
            </a:r>
            <a:r>
              <a:rPr lang="en-US" sz="1200" b="1" dirty="0">
                <a:latin typeface="PT Sans" panose="020B0503020203020204" pitchFamily="34" charset="77"/>
              </a:rPr>
              <a:t>110</a:t>
            </a:r>
            <a:r>
              <a:rPr lang="en-US" sz="1200" dirty="0">
                <a:latin typeface="PT Sans" panose="020B0503020203020204" pitchFamily="34" charset="77"/>
              </a:rPr>
              <a:t>, 171102 (2013).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6BA93A74-97B1-1152-2ADB-13632C0476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2845" y="944046"/>
            <a:ext cx="3620541" cy="1187063"/>
          </a:xfrm>
          <a:prstGeom prst="rect">
            <a:avLst/>
          </a:prstGeom>
        </p:spPr>
      </p:pic>
      <p:pic>
        <p:nvPicPr>
          <p:cNvPr id="17" name="RSBHs.png" descr="RSBHs.png">
            <a:extLst>
              <a:ext uri="{FF2B5EF4-FFF2-40B4-BE49-F238E27FC236}">
                <a16:creationId xmlns:a16="http://schemas.microsoft.com/office/drawing/2014/main" id="{40E340BD-BA5A-4B1A-25A1-CD4CEFFE79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9772" y="2368811"/>
            <a:ext cx="5213532" cy="3344175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CD958B7-43A0-4323-008C-3915D18409F2}"/>
              </a:ext>
            </a:extLst>
          </p:cNvPr>
          <p:cNvSpPr txBox="1"/>
          <p:nvPr/>
        </p:nvSpPr>
        <p:spPr>
          <a:xfrm>
            <a:off x="9096538" y="5757668"/>
            <a:ext cx="2665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L. </a:t>
            </a:r>
            <a:r>
              <a:rPr lang="en-GB" sz="1200" b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Badurina</a:t>
            </a:r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et al., JCAP </a:t>
            </a:r>
            <a:r>
              <a:rPr lang="en-GB" sz="1200" b="1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05 </a:t>
            </a:r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(2020) 011</a:t>
            </a:r>
            <a:endParaRPr lang="en-US" sz="1200" dirty="0">
              <a:latin typeface="PT Sans" panose="020B0503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6899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0C5B8-0495-4682-B666-CEA809D75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3BB72F-B9FC-5601-9E3D-FA9C69D67C17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4FBF434-2047-4EDA-BBA6-BF8F8909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Tests of general relativity and dark energy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4BAAA0E8-F44C-84CD-D068-0AE5DF3D2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E3F97B-2B55-7898-C013-0BC243B34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343" y="3498574"/>
            <a:ext cx="5257800" cy="258297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Test for Newtonian violations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Non-linear GR terms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Velocity dependent forces</a:t>
            </a:r>
          </a:p>
          <a:p>
            <a:pPr>
              <a:lnSpc>
                <a:spcPct val="100000"/>
              </a:lnSpc>
            </a:pPr>
            <a:endParaRPr lang="en-US" dirty="0">
              <a:latin typeface="PT Sans" panose="020B0503020203020204" pitchFamily="34" charset="77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Set limits on PPN parameters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5DB003-2154-5937-5F98-98692704232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C99845-77F2-DE01-2BCA-F4DE4F337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D6381-15E5-9266-DE1B-EF55156F0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A27B-4463-9B66-CCCB-2986A1CE1286}"/>
              </a:ext>
            </a:extLst>
          </p:cNvPr>
          <p:cNvSpPr txBox="1"/>
          <p:nvPr/>
        </p:nvSpPr>
        <p:spPr>
          <a:xfrm>
            <a:off x="432874" y="881603"/>
            <a:ext cx="617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GR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0C91A5-C667-6353-3BD9-B46467B20662}"/>
              </a:ext>
            </a:extLst>
          </p:cNvPr>
          <p:cNvSpPr txBox="1"/>
          <p:nvPr/>
        </p:nvSpPr>
        <p:spPr>
          <a:xfrm>
            <a:off x="8054671" y="905080"/>
            <a:ext cx="2039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Dark Energy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62FB01-A9C9-C21D-CE22-A8BD38E0DFA8}"/>
                  </a:ext>
                </a:extLst>
              </p:cNvPr>
              <p:cNvSpPr txBox="1"/>
              <p:nvPr/>
            </p:nvSpPr>
            <p:spPr>
              <a:xfrm>
                <a:off x="2252827" y="4873342"/>
                <a:ext cx="2697277" cy="649409"/>
              </a:xfrm>
              <a:prstGeom prst="rect">
                <a:avLst/>
              </a:prstGeom>
              <a:noFill/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latin typeface="PT Sans" panose="020B0503020203020204" pitchFamily="34" charset="77"/>
                  </a:rPr>
                  <a:t>Appear at the order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>
                    <a:latin typeface="PT Sans" panose="020B0503020203020204" pitchFamily="34" charset="77"/>
                  </a:rPr>
                  <a:t> for 10 m baseline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62FB01-A9C9-C21D-CE22-A8BD38E0D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827" y="4873342"/>
                <a:ext cx="2697277" cy="649409"/>
              </a:xfrm>
              <a:prstGeom prst="rect">
                <a:avLst/>
              </a:prstGeom>
              <a:blipFill>
                <a:blip r:embed="rId3"/>
                <a:stretch>
                  <a:fillRect t="-1818" r="-463" b="-10909"/>
                </a:stretch>
              </a:blipFill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DFA9D428-CA11-CA5F-E9A9-C91CEBB59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1945" y="2025612"/>
            <a:ext cx="2193409" cy="9701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0FEA9F5-AC94-883C-2E1B-F8FB8E11F03C}"/>
              </a:ext>
            </a:extLst>
          </p:cNvPr>
          <p:cNvSpPr txBox="1"/>
          <p:nvPr/>
        </p:nvSpPr>
        <p:spPr>
          <a:xfrm>
            <a:off x="2201844" y="5985605"/>
            <a:ext cx="28949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S. Dimopoulos et al., Phys. Rev. Lett., 2007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186F2B-8375-6F5A-4EA9-9260C903C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19" y="2084294"/>
            <a:ext cx="2692830" cy="8405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4243575-38BB-4223-5F94-B009388B339C}"/>
              </a:ext>
            </a:extLst>
          </p:cNvPr>
          <p:cNvSpPr txBox="1"/>
          <p:nvPr/>
        </p:nvSpPr>
        <p:spPr>
          <a:xfrm>
            <a:off x="432874" y="1381675"/>
            <a:ext cx="2866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acceleration in PPN Schwarzschild metric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8FB29D-9987-CD24-1DF2-6E4E8B5B94CA}"/>
              </a:ext>
            </a:extLst>
          </p:cNvPr>
          <p:cNvSpPr txBox="1"/>
          <p:nvPr/>
        </p:nvSpPr>
        <p:spPr>
          <a:xfrm>
            <a:off x="3426353" y="1522812"/>
            <a:ext cx="240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Relativistic phase shift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9A27A1-21E7-28A2-287C-27DBA23CEA78}"/>
              </a:ext>
            </a:extLst>
          </p:cNvPr>
          <p:cNvSpPr/>
          <p:nvPr/>
        </p:nvSpPr>
        <p:spPr>
          <a:xfrm>
            <a:off x="432874" y="928933"/>
            <a:ext cx="5498802" cy="250006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EDFD68-97F7-DA59-4E07-3B246F16F5EB}"/>
              </a:ext>
            </a:extLst>
          </p:cNvPr>
          <p:cNvSpPr txBox="1"/>
          <p:nvPr/>
        </p:nvSpPr>
        <p:spPr>
          <a:xfrm>
            <a:off x="6260325" y="1588029"/>
            <a:ext cx="569153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Search for Chameleon field dark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Non-linear scalar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Experimental setup requirements: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High density source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Perform atom interferometry near source mass in 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Chameleon acceleration alters atom trajectories leading to phase shift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69FCDE-167B-4F89-DA0E-ECFA915A748D}"/>
              </a:ext>
            </a:extLst>
          </p:cNvPr>
          <p:cNvSpPr txBox="1"/>
          <p:nvPr/>
        </p:nvSpPr>
        <p:spPr>
          <a:xfrm>
            <a:off x="7533744" y="5711036"/>
            <a:ext cx="32659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B. Elder</a:t>
            </a:r>
            <a:r>
              <a:rPr lang="en-US" sz="1200" dirty="0">
                <a:latin typeface="PT Sans" panose="020B0503020203020204" pitchFamily="34" charset="77"/>
              </a:rPr>
              <a:t> 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94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044051 (2016).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7D28831-B29C-756B-0E71-9F337CB547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417" y="2435520"/>
            <a:ext cx="2743200" cy="99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2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27A2F-F56F-6CAB-D71F-64BE653E9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5785E80-A187-2BC4-C7C8-B946420DA4D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5830FE-FB5B-BA14-3DE8-C60321D4D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Earth Science applications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C8F69A72-06D8-CB0A-DC39-4608A007E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1AD7329-89EC-2DC1-7FA6-D8A83607917B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C68D84-B043-ED15-4BFB-62412368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83E98-5B63-A364-DB95-7F4E9FEF9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12</a:t>
            </a:fld>
            <a:endParaRPr lang="en-US"/>
          </a:p>
        </p:txBody>
      </p:sp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A0F2775D-B9AD-4B97-4254-4468669AC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432" y="1155960"/>
            <a:ext cx="3322899" cy="20921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60638F-C3A5-E62E-EF66-D8654B43DD16}"/>
              </a:ext>
            </a:extLst>
          </p:cNvPr>
          <p:cNvSpPr txBox="1"/>
          <p:nvPr/>
        </p:nvSpPr>
        <p:spPr>
          <a:xfrm>
            <a:off x="9225221" y="3394253"/>
            <a:ext cx="27911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Mitchell </a:t>
            </a:r>
            <a:r>
              <a:rPr lang="en-US" sz="1200" i="1" dirty="0"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i="1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vol. 17, 01, 2022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200" dirty="0">
              <a:effectLst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B512BC-E7FD-4B1A-0EB5-75F7B1524C45}"/>
              </a:ext>
            </a:extLst>
          </p:cNvPr>
          <p:cNvSpPr txBox="1"/>
          <p:nvPr/>
        </p:nvSpPr>
        <p:spPr>
          <a:xfrm>
            <a:off x="9225221" y="3590704"/>
            <a:ext cx="3140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dirty="0" err="1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200" b="0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200" b="1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</a:p>
        </p:txBody>
      </p:sp>
      <p:pic>
        <p:nvPicPr>
          <p:cNvPr id="15" name="Picture 14" descr="A graph with blue line and orange line&#10;&#10;Description automatically generated">
            <a:extLst>
              <a:ext uri="{FF2B5EF4-FFF2-40B4-BE49-F238E27FC236}">
                <a16:creationId xmlns:a16="http://schemas.microsoft.com/office/drawing/2014/main" id="{468070B8-54CF-3F69-E94F-19DC5AC73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0135" y="1123983"/>
            <a:ext cx="3132135" cy="2330346"/>
          </a:xfrm>
          <a:prstGeom prst="rect">
            <a:avLst/>
          </a:prstGeom>
        </p:spPr>
      </p:pic>
      <p:pic>
        <p:nvPicPr>
          <p:cNvPr id="16" name="Picture 15" descr="A graph showing different types of mode&#10;&#10;Description automatically generated">
            <a:extLst>
              <a:ext uri="{FF2B5EF4-FFF2-40B4-BE49-F238E27FC236}">
                <a16:creationId xmlns:a16="http://schemas.microsoft.com/office/drawing/2014/main" id="{ED1A30C6-C859-4FFF-FFF5-560C742D0C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57" y="3933047"/>
            <a:ext cx="3719210" cy="23503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FEBC73B-70E5-5DE9-58B2-39432DF3484A}"/>
              </a:ext>
            </a:extLst>
          </p:cNvPr>
          <p:cNvSpPr txBox="1"/>
          <p:nvPr/>
        </p:nvSpPr>
        <p:spPr>
          <a:xfrm>
            <a:off x="1502422" y="3590704"/>
            <a:ext cx="2702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Seismic Frequency Spectrum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863EFE-F619-D59B-7E71-E65804F53CEA}"/>
              </a:ext>
            </a:extLst>
          </p:cNvPr>
          <p:cNvSpPr txBox="1"/>
          <p:nvPr/>
        </p:nvSpPr>
        <p:spPr>
          <a:xfrm>
            <a:off x="5341702" y="835892"/>
            <a:ext cx="5134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Rayleigh seismic waves source gravitational fluctuations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1439B9-7871-8977-6258-44C33EF8FEF0}"/>
              </a:ext>
            </a:extLst>
          </p:cNvPr>
          <p:cNvSpPr txBox="1"/>
          <p:nvPr/>
        </p:nvSpPr>
        <p:spPr>
          <a:xfrm>
            <a:off x="5341702" y="3851219"/>
            <a:ext cx="5207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Atmospheric infrasound and temperature gradient noise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D9BD17-66DD-CB84-D7DE-B66F0CB63BE7}"/>
              </a:ext>
            </a:extLst>
          </p:cNvPr>
          <p:cNvSpPr txBox="1"/>
          <p:nvPr/>
        </p:nvSpPr>
        <p:spPr>
          <a:xfrm>
            <a:off x="357616" y="982000"/>
            <a:ext cx="4717642" cy="2308324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Terrestrial backgrounds cause gravity gradient noise limiting fundamental physics searches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AION can use gravitational signal channel to answer open questions in Earth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Earth’s free oscillation and normal modes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Low-frequency Earth dynamics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AE8B443-B33F-7754-B06C-DA2DA7333E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1702" y="4085443"/>
            <a:ext cx="2666642" cy="21794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31F6BC9-5EB5-092B-FF16-373B04F808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7331" y="4176883"/>
            <a:ext cx="3541634" cy="21794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41347FF-2CF7-89C2-C4B2-75EBA34DA709}"/>
              </a:ext>
            </a:extLst>
          </p:cNvPr>
          <p:cNvSpPr txBox="1"/>
          <p:nvPr/>
        </p:nvSpPr>
        <p:spPr>
          <a:xfrm>
            <a:off x="9375770" y="6165355"/>
            <a:ext cx="28162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Carlton </a:t>
            </a:r>
            <a:r>
              <a:rPr lang="en-US" sz="1200" i="1" dirty="0">
                <a:effectLst/>
                <a:latin typeface="PT Sans" panose="020B0503020203020204" pitchFamily="34" charset="77"/>
              </a:rPr>
              <a:t>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arXiv:2412.05379 (2024).</a:t>
            </a:r>
          </a:p>
        </p:txBody>
      </p:sp>
    </p:spTree>
    <p:extLst>
      <p:ext uri="{BB962C8B-B14F-4D97-AF65-F5344CB8AC3E}">
        <p14:creationId xmlns:p14="http://schemas.microsoft.com/office/powerpoint/2010/main" val="34846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45EB3-4C7D-EB76-D1E7-01BF66BF01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C9CFB10-0E01-B61F-BEE4-E6494956A9CA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E158DAE-FFF8-1FB8-19EE-C3E32B64D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Challenges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143E1ED8-EEDB-ECEF-D32D-F8270F5A9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3FE69FA-F296-8F38-02F0-A76FE2E77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2594"/>
            <a:ext cx="5257800" cy="5404201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Technical challenges require extreme precision for quantum control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Atom flux, kinematics, atom temperature and collimation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Laser frequency, phase, and pointing stability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Temperature, vacuum, stray magnetic fields, and vibrations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Gravitational static gradients and moving masses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Subsampling instrument, aliasing</a:t>
            </a:r>
          </a:p>
          <a:p>
            <a:pPr lvl="1"/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Exquisite sensitivity to gravity results in environmental noise sources which are harder to mitigate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Seismic and atmospheric gravity gradient noise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Random anthropogenic and synanthropic noise</a:t>
            </a:r>
          </a:p>
          <a:p>
            <a:pPr lvl="1"/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A9DCF2-C412-5537-283D-4DF4FE2FDEFA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464B02-C162-09B7-BDBB-D4B6F91F1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9A3A4-E19A-6C19-11DE-7474955A0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13</a:t>
            </a:fld>
            <a:endParaRPr lang="en-US"/>
          </a:p>
        </p:txBody>
      </p:sp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A2084788-D862-C12D-311D-04DBDE45F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411" y="3698357"/>
            <a:ext cx="3657600" cy="2951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A6363E-1BBF-8E9D-A517-521704332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8411" y="778281"/>
            <a:ext cx="3657600" cy="29518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4C800A-9C23-9C44-BA5F-25C2D8520992}"/>
              </a:ext>
            </a:extLst>
          </p:cNvPr>
          <p:cNvSpPr txBox="1"/>
          <p:nvPr/>
        </p:nvSpPr>
        <p:spPr>
          <a:xfrm>
            <a:off x="8307033" y="6554118"/>
            <a:ext cx="28303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dirty="0" err="1">
                <a:effectLst/>
                <a:latin typeface="PT Sans" panose="020B0503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200" b="0" i="0" dirty="0">
                <a:effectLst/>
                <a:latin typeface="PT Sans" panose="020B0503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200" b="1" i="0" dirty="0">
                <a:effectLst/>
                <a:latin typeface="PT Sans" panose="020B0503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 dirty="0">
                <a:effectLst/>
                <a:latin typeface="PT Sans" panose="020B0503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3EAA97-B5D9-EE68-A9F2-24525F18FD4A}"/>
              </a:ext>
            </a:extLst>
          </p:cNvPr>
          <p:cNvSpPr txBox="1"/>
          <p:nvPr/>
        </p:nvSpPr>
        <p:spPr>
          <a:xfrm>
            <a:off x="3754008" y="5870850"/>
            <a:ext cx="28599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J. Carlton and C. McCabe,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108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123004 (2023).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6FF9F8-5FB2-C9C2-429D-2BB0137CB70B}"/>
              </a:ext>
            </a:extLst>
          </p:cNvPr>
          <p:cNvSpPr txBox="1"/>
          <p:nvPr/>
        </p:nvSpPr>
        <p:spPr>
          <a:xfrm>
            <a:off x="3592491" y="3870027"/>
            <a:ext cx="2909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L.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Badurina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Beniwal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and C. McCabe,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108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083016 (2023).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0D9E5F-2E61-240F-CD37-F06988CFD375}"/>
              </a:ext>
            </a:extLst>
          </p:cNvPr>
          <p:cNvSpPr txBox="1"/>
          <p:nvPr/>
        </p:nvSpPr>
        <p:spPr>
          <a:xfrm>
            <a:off x="4143884" y="207763"/>
            <a:ext cx="3730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Mahiro Abe </a:t>
            </a:r>
            <a:r>
              <a:rPr lang="en-US" sz="1200" i="1" dirty="0">
                <a:latin typeface="PT Sans" panose="020B0503020203020204" pitchFamily="34" charset="77"/>
              </a:rPr>
              <a:t>et al</a:t>
            </a:r>
            <a:r>
              <a:rPr lang="en-US" sz="1200" dirty="0">
                <a:latin typeface="PT Sans" panose="020B0503020203020204" pitchFamily="34" charset="77"/>
              </a:rPr>
              <a:t> 2021 </a:t>
            </a:r>
            <a:r>
              <a:rPr lang="en-US" sz="1200" i="1" dirty="0">
                <a:latin typeface="PT Sans" panose="020B0503020203020204" pitchFamily="34" charset="77"/>
              </a:rPr>
              <a:t>Quantum Sci. Technol.</a:t>
            </a:r>
            <a:r>
              <a:rPr lang="en-US" sz="1200" dirty="0">
                <a:latin typeface="PT Sans" panose="020B0503020203020204" pitchFamily="34" charset="77"/>
              </a:rPr>
              <a:t> </a:t>
            </a:r>
            <a:r>
              <a:rPr lang="en-US" sz="1200" b="1" dirty="0">
                <a:latin typeface="PT Sans" panose="020B0503020203020204" pitchFamily="34" charset="77"/>
              </a:rPr>
              <a:t>6</a:t>
            </a:r>
            <a:r>
              <a:rPr lang="en-US" sz="1200" dirty="0">
                <a:latin typeface="PT Sans" panose="020B0503020203020204" pitchFamily="34" charset="77"/>
              </a:rPr>
              <a:t> 044003</a:t>
            </a:r>
          </a:p>
        </p:txBody>
      </p:sp>
    </p:spTree>
    <p:extLst>
      <p:ext uri="{BB962C8B-B14F-4D97-AF65-F5344CB8AC3E}">
        <p14:creationId xmlns:p14="http://schemas.microsoft.com/office/powerpoint/2010/main" val="596000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78BB1-8760-7A19-CDCD-4851FB24B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BCA0FF-AAE0-5D51-6872-5AED4102B46D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B981F07-1C73-5F44-05A3-88E436E0E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Summary and Thanks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F1D4CBD6-1FDF-88BC-BB82-4120AE6E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75BD65-9C5E-6250-01B8-B253EAA6E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22401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Interferometers provide extreme sensitivity platform for searches of dark matter and gravitational waves</a:t>
            </a:r>
          </a:p>
          <a:p>
            <a:r>
              <a:rPr lang="en-US" dirty="0">
                <a:latin typeface="PT Sans" panose="020B0503020203020204" pitchFamily="34" charset="77"/>
              </a:rPr>
              <a:t>Quantum technologies have the potential to unlock unprecedented sensitivity for key scientific questions in fundamental physics, particle physics, and beyond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C8E2AF-80B7-DFEC-2341-2DB9A5F44C64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3FF2D6-ABA4-F13C-DE4E-42FA7857F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EE36E6-AFC7-DAEE-111C-AB9740F89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3C9E05D-AC21-CDBB-0607-5F3048919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183" y="4308556"/>
            <a:ext cx="6279419" cy="898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33401B-2ABA-0D07-3767-6E1ED1682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057" y="3749625"/>
            <a:ext cx="2689670" cy="545858"/>
          </a:xfrm>
          <a:prstGeom prst="rect">
            <a:avLst/>
          </a:prstGeom>
        </p:spPr>
      </p:pic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DC7893ED-68EE-84A7-12D8-68DBCE1BE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141" y="1732248"/>
            <a:ext cx="4678837" cy="1678599"/>
          </a:xfrm>
          <a:prstGeom prst="rect">
            <a:avLst/>
          </a:prstGeom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466666-9E2D-0C1B-7B8C-1F31C21132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8287" y="922029"/>
            <a:ext cx="1401151" cy="8406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523096-91F8-A801-31B0-D6D65F2B2C81}"/>
              </a:ext>
            </a:extLst>
          </p:cNvPr>
          <p:cNvSpPr txBox="1"/>
          <p:nvPr/>
        </p:nvSpPr>
        <p:spPr>
          <a:xfrm>
            <a:off x="7570372" y="3009837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RAL</a:t>
            </a:r>
          </a:p>
        </p:txBody>
      </p:sp>
      <p:pic>
        <p:nvPicPr>
          <p:cNvPr id="14" name="Picture 13" descr="A white square with black text&#10;&#10;Description automatically generated">
            <a:extLst>
              <a:ext uri="{FF2B5EF4-FFF2-40B4-BE49-F238E27FC236}">
                <a16:creationId xmlns:a16="http://schemas.microsoft.com/office/drawing/2014/main" id="{66D93733-378C-0060-FD19-D1B15CCF32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3937" y="5561573"/>
            <a:ext cx="898772" cy="89877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10CFE0E-CEC1-3EAC-B2B7-E1DA054230A4}"/>
              </a:ext>
            </a:extLst>
          </p:cNvPr>
          <p:cNvCxnSpPr/>
          <p:nvPr/>
        </p:nvCxnSpPr>
        <p:spPr>
          <a:xfrm>
            <a:off x="6020308" y="3579866"/>
            <a:ext cx="605889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0D4CDB93-6BE4-52E1-B810-357B1B80F0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49755" y="5718677"/>
            <a:ext cx="2184020" cy="56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205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51FAB-B737-ED76-D4F2-A786CDC11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DDDEAB8-DC11-C736-110C-3DD6F6664E81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B653832-C62C-C0C2-982F-DC5751656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40820EEE-DDF6-5F54-F8FC-F792500A4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D2AA8E0-5953-B492-B1B8-D24228293DF0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3F8AE9-7D47-EA68-F970-9692D82B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5FEBD-C743-04EC-0699-DB16280BF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15</a:t>
            </a:fld>
            <a:endParaRPr lang="en-US"/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07FE6EFC-0F18-1267-1C92-15F769125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743" b="3080"/>
          <a:stretch/>
        </p:blipFill>
        <p:spPr>
          <a:xfrm>
            <a:off x="182880" y="1581449"/>
            <a:ext cx="7326061" cy="3021789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359E08-6203-D686-1654-8F45A4ED9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5334" y="813161"/>
            <a:ext cx="1401151" cy="8406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129F2-AE0F-5072-11F6-3AC9F95D4B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4327" y="1521144"/>
            <a:ext cx="3895745" cy="319586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C8D4FB3-5DD1-F00E-B0C8-92FC3BFC77B7}"/>
              </a:ext>
            </a:extLst>
          </p:cNvPr>
          <p:cNvGrpSpPr/>
          <p:nvPr/>
        </p:nvGrpSpPr>
        <p:grpSpPr>
          <a:xfrm>
            <a:off x="347655" y="4840870"/>
            <a:ext cx="3690945" cy="1424040"/>
            <a:chOff x="6215728" y="4354299"/>
            <a:chExt cx="4583683" cy="1768476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141A557C-AC07-1421-1170-3F94B1275F11}"/>
                </a:ext>
              </a:extLst>
            </p:cNvPr>
            <p:cNvSpPr txBox="1">
              <a:spLocks/>
            </p:cNvSpPr>
            <p:nvPr/>
          </p:nvSpPr>
          <p:spPr>
            <a:xfrm>
              <a:off x="7158189" y="4354299"/>
              <a:ext cx="3641222" cy="80166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000" dirty="0"/>
                <a:t>@</a:t>
              </a:r>
              <a:r>
                <a:rPr lang="en-GB" sz="2000" dirty="0" err="1"/>
                <a:t>AION_Science</a:t>
              </a:r>
              <a:endParaRPr lang="en-GB" sz="2000" dirty="0"/>
            </a:p>
          </p:txBody>
        </p:sp>
        <p:pic>
          <p:nvPicPr>
            <p:cNvPr id="14" name="Picture 13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41CAFB40-1F6C-EF1A-1C56-379AA7055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728" y="4374239"/>
              <a:ext cx="763715" cy="628551"/>
            </a:xfrm>
            <a:prstGeom prst="rect">
              <a:avLst/>
            </a:prstGeom>
          </p:spPr>
        </p:pic>
        <p:pic>
          <p:nvPicPr>
            <p:cNvPr id="15" name="Picture 14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C40E0DF0-D65F-13DA-539C-F5A5DF847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728" y="5351294"/>
              <a:ext cx="763716" cy="763716"/>
            </a:xfrm>
            <a:prstGeom prst="rect">
              <a:avLst/>
            </a:prstGeom>
          </p:spPr>
        </p:pic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76DB5C73-E938-6808-FDDD-B4B247330BCE}"/>
                </a:ext>
              </a:extLst>
            </p:cNvPr>
            <p:cNvSpPr txBox="1">
              <a:spLocks/>
            </p:cNvSpPr>
            <p:nvPr/>
          </p:nvSpPr>
          <p:spPr>
            <a:xfrm>
              <a:off x="7158189" y="5541390"/>
              <a:ext cx="3054848" cy="58138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312863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4313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65735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882775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000" dirty="0" err="1"/>
                <a:t>aion_science</a:t>
              </a:r>
              <a:endParaRPr lang="en-GB" sz="20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7C2900F-BEB0-21DB-9818-D88F2BCE396C}"/>
              </a:ext>
            </a:extLst>
          </p:cNvPr>
          <p:cNvSpPr txBox="1"/>
          <p:nvPr/>
        </p:nvSpPr>
        <p:spPr>
          <a:xfrm>
            <a:off x="4675515" y="5301622"/>
            <a:ext cx="2893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Follow our progress!</a:t>
            </a:r>
          </a:p>
        </p:txBody>
      </p:sp>
    </p:spTree>
    <p:extLst>
      <p:ext uri="{BB962C8B-B14F-4D97-AF65-F5344CB8AC3E}">
        <p14:creationId xmlns:p14="http://schemas.microsoft.com/office/powerpoint/2010/main" val="1815721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8DDAE-C8C2-5A6B-D137-8F096DF4A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6573343-7B7B-C431-EA7A-33E157943770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AAB6BA3-9DFC-074C-CB20-55973F62C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Backups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4AD0CD63-7F43-7513-34AD-1ABEFCFF3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FD1D85A-88F2-9884-63A8-A1CB2EA52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6E0A2C-8F4E-52EF-0694-5B9EA706EB0D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58A40D-F393-8A10-268F-C80496E9F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DB48D-D748-4A1D-EE72-08B6CDA69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33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2A126-958C-FBAA-C4E7-ED25C3562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FDEF886-A8A8-B119-BBA9-C203374EA03C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C5000D4-D980-7A15-EB8E-94CBA4D4F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MAGIS-100 and AION partnership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6E807B2F-A78A-21F0-1D6B-9C7C7D626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08F8F84-D0CE-B41C-534B-45AE1A71566A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0580D3-6659-D58B-BD0C-B421E04D6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319809-9CDF-265A-7E8D-0C90A1AE1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98F6F1-5949-0919-165D-B3399E989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364" y="1028911"/>
            <a:ext cx="4610501" cy="2981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91B5A3-D3FE-7D82-DDA4-9D8E1ED639B1}"/>
              </a:ext>
            </a:extLst>
          </p:cNvPr>
          <p:cNvSpPr txBox="1"/>
          <p:nvPr/>
        </p:nvSpPr>
        <p:spPr>
          <a:xfrm>
            <a:off x="2330244" y="674914"/>
            <a:ext cx="3035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PT Sans" panose="020B0503020203020204" pitchFamily="34" charset="77"/>
              </a:rPr>
              <a:t>Formalise</a:t>
            </a:r>
            <a:r>
              <a:rPr lang="en-US" dirty="0">
                <a:latin typeface="PT Sans" panose="020B0503020203020204" pitchFamily="34" charset="77"/>
              </a:rPr>
              <a:t> UK-US Partnership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A671FC-CE12-3ED2-3B76-4310EC97EC48}"/>
              </a:ext>
            </a:extLst>
          </p:cNvPr>
          <p:cNvSpPr txBox="1"/>
          <p:nvPr/>
        </p:nvSpPr>
        <p:spPr>
          <a:xfrm>
            <a:off x="1367736" y="4083031"/>
            <a:ext cx="4884529" cy="2585323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 dirty="0">
                <a:solidFill>
                  <a:srgbClr val="FF0000"/>
                </a:solidFill>
                <a:effectLst/>
                <a:latin typeface="PT Sans" panose="020B0503020203020204" pitchFamily="34" charset="77"/>
              </a:rPr>
              <a:t>Formalising the long-standing UK-US partnership between MAGIS-100 and AION, in conjunction with the participating UK institutions. </a:t>
            </a:r>
            <a:endParaRPr lang="en-GB" b="1" dirty="0">
              <a:solidFill>
                <a:srgbClr val="FF0000"/>
              </a:solidFill>
              <a:latin typeface="PT Sans" panose="020B0503020203020204" pitchFamily="34" charset="77"/>
            </a:endParaRPr>
          </a:p>
          <a:p>
            <a:pPr algn="ctr"/>
            <a:r>
              <a:rPr lang="en-GB" b="0" i="0" u="none" strike="noStrike" dirty="0">
                <a:effectLst/>
                <a:latin typeface="PT Sans" panose="020B0503020203020204" pitchFamily="34" charset="77"/>
              </a:rPr>
              <a:t>This stands as a successful instance of UK-US cooperation in the fields of science and quantum technology development, with the potential to unlock additional synergies and opportunities.</a:t>
            </a:r>
            <a:endParaRPr lang="en-US" dirty="0">
              <a:latin typeface="PT Sans" panose="020B0503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4440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A441F70A-51D3-FE1D-3864-7637B20C2716}"/>
              </a:ext>
            </a:extLst>
          </p:cNvPr>
          <p:cNvGrpSpPr/>
          <p:nvPr/>
        </p:nvGrpSpPr>
        <p:grpSpPr>
          <a:xfrm>
            <a:off x="507955" y="3364264"/>
            <a:ext cx="4798691" cy="3002923"/>
            <a:chOff x="397473" y="3511299"/>
            <a:chExt cx="4959844" cy="3103769"/>
          </a:xfrm>
        </p:grpSpPr>
        <p:pic>
          <p:nvPicPr>
            <p:cNvPr id="27" name="Picture 26" descr="A blueprint of a building&#10;&#10;Description automatically generated">
              <a:extLst>
                <a:ext uri="{FF2B5EF4-FFF2-40B4-BE49-F238E27FC236}">
                  <a16:creationId xmlns:a16="http://schemas.microsoft.com/office/drawing/2014/main" id="{5B7FB62D-CEDA-F4F0-7285-9ACA71B3DF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30" t="24558" r="17422"/>
            <a:stretch/>
          </p:blipFill>
          <p:spPr>
            <a:xfrm>
              <a:off x="397473" y="3511299"/>
              <a:ext cx="4959844" cy="310376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A80DC7-67D4-373F-3F65-8C7F6D610742}"/>
                </a:ext>
              </a:extLst>
            </p:cNvPr>
            <p:cNvSpPr txBox="1"/>
            <p:nvPr/>
          </p:nvSpPr>
          <p:spPr>
            <a:xfrm>
              <a:off x="3260896" y="3847460"/>
              <a:ext cx="1783693" cy="318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Quantum Campus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B5976D0-2C5B-12DD-E516-7ABC4C944E47}"/>
                </a:ext>
              </a:extLst>
            </p:cNvPr>
            <p:cNvSpPr txBox="1"/>
            <p:nvPr/>
          </p:nvSpPr>
          <p:spPr>
            <a:xfrm>
              <a:off x="2231479" y="4857923"/>
              <a:ext cx="2329201" cy="318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Stage 1 main lab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PT Sans" panose="020B0503020203020204" pitchFamily="34" charset="77"/>
              </a:rPr>
              <a:t>10–20 m detectors @Boulby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9144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18</a:t>
            </a:fld>
            <a:endParaRPr lang="en-US"/>
          </a:p>
        </p:txBody>
      </p:sp>
      <p:pic>
        <p:nvPicPr>
          <p:cNvPr id="26" name="Picture 25" descr="A drawing of a building&#10;&#10;Description automatically generated">
            <a:extLst>
              <a:ext uri="{FF2B5EF4-FFF2-40B4-BE49-F238E27FC236}">
                <a16:creationId xmlns:a16="http://schemas.microsoft.com/office/drawing/2014/main" id="{DBAB1D84-4614-A1C9-BB43-702A60FA2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541" y="842288"/>
            <a:ext cx="3966831" cy="2486025"/>
          </a:xfrm>
          <a:prstGeom prst="rect">
            <a:avLst/>
          </a:prstGeom>
        </p:spPr>
      </p:pic>
      <p:pic>
        <p:nvPicPr>
          <p:cNvPr id="28" name="Picture 27" descr="A computer generated image of a bridge&#10;&#10;Description automatically generated">
            <a:extLst>
              <a:ext uri="{FF2B5EF4-FFF2-40B4-BE49-F238E27FC236}">
                <a16:creationId xmlns:a16="http://schemas.microsoft.com/office/drawing/2014/main" id="{8381CE94-401C-A730-0960-E33F6684A6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486" y="3768864"/>
            <a:ext cx="4714875" cy="2918479"/>
          </a:xfrm>
          <a:prstGeom prst="rect">
            <a:avLst/>
          </a:prstGeom>
        </p:spPr>
      </p:pic>
      <p:pic>
        <p:nvPicPr>
          <p:cNvPr id="29" name="Picture 28" descr="A white tower in a building&#10;&#10;Description automatically generated">
            <a:extLst>
              <a:ext uri="{FF2B5EF4-FFF2-40B4-BE49-F238E27FC236}">
                <a16:creationId xmlns:a16="http://schemas.microsoft.com/office/drawing/2014/main" id="{AB3FDF42-0B32-F757-6053-8496BC23AF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486" y="4393283"/>
            <a:ext cx="1404628" cy="132556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EAC8DF0-0D59-E7DD-CBA3-E644597EED08}"/>
              </a:ext>
            </a:extLst>
          </p:cNvPr>
          <p:cNvSpPr txBox="1"/>
          <p:nvPr/>
        </p:nvSpPr>
        <p:spPr>
          <a:xfrm>
            <a:off x="8185541" y="2862234"/>
            <a:ext cx="332422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rgbClr val="C00000"/>
                </a:solidFill>
              </a:rPr>
              <a:t>Space for AION-20 in possible ‘Quantum Campus’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C1ABEC2-B5FE-AAB6-80CD-33CD15E86E87}"/>
              </a:ext>
            </a:extLst>
          </p:cNvPr>
          <p:cNvCxnSpPr>
            <a:cxnSpLocks/>
          </p:cNvCxnSpPr>
          <p:nvPr/>
        </p:nvCxnSpPr>
        <p:spPr>
          <a:xfrm flipH="1" flipV="1">
            <a:off x="11240687" y="1984177"/>
            <a:ext cx="26027" cy="2074314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FC7B8E5-4B8D-4CB3-6C77-691B77C0F015}"/>
              </a:ext>
            </a:extLst>
          </p:cNvPr>
          <p:cNvCxnSpPr>
            <a:cxnSpLocks/>
          </p:cNvCxnSpPr>
          <p:nvPr/>
        </p:nvCxnSpPr>
        <p:spPr>
          <a:xfrm flipH="1" flipV="1">
            <a:off x="8511630" y="1984177"/>
            <a:ext cx="1911500" cy="217824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650E351-12B9-B6A4-317B-3BA6EEC5DDF6}"/>
              </a:ext>
            </a:extLst>
          </p:cNvPr>
          <p:cNvSpPr txBox="1"/>
          <p:nvPr/>
        </p:nvSpPr>
        <p:spPr>
          <a:xfrm>
            <a:off x="7431486" y="3765450"/>
            <a:ext cx="270311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rgbClr val="C00000"/>
                </a:solidFill>
              </a:rPr>
              <a:t>Space for AION 10 m Earth sensor in stage 1 experimental hall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CFC919B-07B1-99A7-A3CE-6548BA737DDE}"/>
              </a:ext>
            </a:extLst>
          </p:cNvPr>
          <p:cNvCxnSpPr>
            <a:cxnSpLocks/>
            <a:endCxn id="29" idx="3"/>
          </p:cNvCxnSpPr>
          <p:nvPr/>
        </p:nvCxnSpPr>
        <p:spPr>
          <a:xfrm flipH="1" flipV="1">
            <a:off x="8836114" y="5056065"/>
            <a:ext cx="1440359" cy="37725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F3C46D2-5181-6E77-2BF4-6E3AF08C06D0}"/>
              </a:ext>
            </a:extLst>
          </p:cNvPr>
          <p:cNvSpPr txBox="1"/>
          <p:nvPr/>
        </p:nvSpPr>
        <p:spPr>
          <a:xfrm>
            <a:off x="507955" y="5569813"/>
            <a:ext cx="535821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rgbClr val="C00000"/>
                </a:solidFill>
              </a:rPr>
              <a:t>Towards a world-leading low background Quantum Technology facility for fundamental science, seismic monitoring and more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8D0E7B8-7566-6C61-A22A-12886E5C3A9B}"/>
              </a:ext>
            </a:extLst>
          </p:cNvPr>
          <p:cNvSpPr txBox="1"/>
          <p:nvPr/>
        </p:nvSpPr>
        <p:spPr>
          <a:xfrm>
            <a:off x="8511630" y="882005"/>
            <a:ext cx="1911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Quantum Campus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8D71FBF-C7E6-5BC2-FFF5-99395736DFED}"/>
              </a:ext>
            </a:extLst>
          </p:cNvPr>
          <p:cNvSpPr txBox="1"/>
          <p:nvPr/>
        </p:nvSpPr>
        <p:spPr>
          <a:xfrm>
            <a:off x="10679543" y="4555686"/>
            <a:ext cx="1528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Quantum Campus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54BA9E0-9CE3-D0E3-93EC-86B8A8A97813}"/>
              </a:ext>
            </a:extLst>
          </p:cNvPr>
          <p:cNvSpPr txBox="1"/>
          <p:nvPr/>
        </p:nvSpPr>
        <p:spPr>
          <a:xfrm>
            <a:off x="9272971" y="4735127"/>
            <a:ext cx="1490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Stage 1 main lab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4FD162-0424-E1D0-A83E-3B1A14FA8255}"/>
              </a:ext>
            </a:extLst>
          </p:cNvPr>
          <p:cNvSpPr txBox="1"/>
          <p:nvPr/>
        </p:nvSpPr>
        <p:spPr>
          <a:xfrm>
            <a:off x="283368" y="1399679"/>
            <a:ext cx="5812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PT Sans" panose="020B0503020203020204" pitchFamily="34" charset="77"/>
              </a:rPr>
              <a:t>Utilising</a:t>
            </a:r>
            <a:r>
              <a:rPr lang="en-US" sz="2000" dirty="0">
                <a:latin typeface="PT Sans" panose="020B0503020203020204" pitchFamily="34" charset="77"/>
              </a:rPr>
              <a:t> AION-10 design and operation experience from Oxford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PT Sans" panose="020B0503020203020204" pitchFamily="34" charset="77"/>
              </a:rPr>
              <a:t>Develop 10 m or 20 m detectors for deep underground Earth observation</a:t>
            </a:r>
          </a:p>
        </p:txBody>
      </p:sp>
    </p:spTree>
    <p:extLst>
      <p:ext uri="{BB962C8B-B14F-4D97-AF65-F5344CB8AC3E}">
        <p14:creationId xmlns:p14="http://schemas.microsoft.com/office/powerpoint/2010/main" val="231120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Overview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PT Sans" panose="020B0503020203020204" pitchFamily="34" charset="77"/>
              </a:rPr>
              <a:t>AION and MAGIS-100 experiments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PT Sans" panose="020B0503020203020204" pitchFamily="34" charset="77"/>
              </a:rPr>
              <a:t>Atom interferometry crash course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PT Sans" panose="020B0503020203020204" pitchFamily="34" charset="77"/>
              </a:rPr>
              <a:t>Science opportunities and challenges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7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F22AA8-6736-BF96-7DE7-3A50AD2E1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5CF6E8-1BB9-D39A-56A1-203086BAB666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64894AD-002D-3D75-8D08-B1F5ED79C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PT Sans" panose="020B0503020203020204" pitchFamily="34" charset="77"/>
              </a:rPr>
              <a:t>AION-100 @Boulby Options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1B832BD9-0DC9-389D-9D74-5FB7EF00D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81D212F-75CB-D87C-360E-C3AD63EA05EB}"/>
              </a:ext>
            </a:extLst>
          </p:cNvPr>
          <p:cNvSpPr/>
          <p:nvPr/>
        </p:nvSpPr>
        <p:spPr>
          <a:xfrm>
            <a:off x="-10886" y="674914"/>
            <a:ext cx="12207240" cy="9144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ECE52C-E5A0-F567-EEF4-0FB652EB3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B0D0AF-0DE7-A095-4786-C5F51F894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2BB103-0B52-2A9D-A7D5-CE4C986ED7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354" b="99184" l="9695" r="9282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06288" y="3091983"/>
            <a:ext cx="3335728" cy="3255989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95EF2B84-2106-B2AE-BE25-12E5BA502174}"/>
              </a:ext>
            </a:extLst>
          </p:cNvPr>
          <p:cNvGrpSpPr/>
          <p:nvPr/>
        </p:nvGrpSpPr>
        <p:grpSpPr>
          <a:xfrm>
            <a:off x="211015" y="1251844"/>
            <a:ext cx="7102514" cy="3852149"/>
            <a:chOff x="245533" y="1617478"/>
            <a:chExt cx="8212666" cy="4351338"/>
          </a:xfrm>
        </p:grpSpPr>
        <p:pic>
          <p:nvPicPr>
            <p:cNvPr id="9" name="Content Placeholder 4">
              <a:extLst>
                <a:ext uri="{FF2B5EF4-FFF2-40B4-BE49-F238E27FC236}">
                  <a16:creationId xmlns:a16="http://schemas.microsoft.com/office/drawing/2014/main" id="{4079C080-0A61-FEDE-BBF1-6DEE30CA3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273" b="90909" l="7143" r="96714">
                          <a14:foregroundMark x1="26000" y1="29848" x2="26000" y2="29848"/>
                          <a14:foregroundMark x1="28143" y1="49545" x2="28143" y2="49545"/>
                          <a14:foregroundMark x1="26571" y1="63485" x2="26571" y2="63485"/>
                          <a14:foregroundMark x1="41571" y1="45000" x2="41571" y2="45000"/>
                          <a14:foregroundMark x1="31286" y1="26818" x2="31286" y2="26818"/>
                          <a14:foregroundMark x1="33571" y1="29697" x2="33571" y2="29697"/>
                          <a14:foregroundMark x1="51571" y1="36212" x2="51571" y2="36212"/>
                          <a14:foregroundMark x1="25429" y1="28030" x2="31000" y2="28333"/>
                          <a14:foregroundMark x1="31000" y1="29091" x2="31429" y2="34394"/>
                          <a14:foregroundMark x1="24143" y1="44091" x2="29714" y2="43939"/>
                          <a14:foregroundMark x1="30714" y1="43636" x2="30429" y2="48485"/>
                          <a14:foregroundMark x1="23714" y1="61061" x2="30286" y2="67879"/>
                          <a14:foregroundMark x1="43286" y1="37727" x2="69857" y2="71212"/>
                          <a14:foregroundMark x1="71143" y1="38939" x2="43286" y2="71818"/>
                          <a14:foregroundMark x1="43143" y1="38939" x2="43714" y2="69848"/>
                          <a14:foregroundMark x1="43714" y1="38030" x2="70857" y2="38636"/>
                          <a14:foregroundMark x1="70429" y1="40455" x2="69286" y2="69848"/>
                          <a14:foregroundMark x1="68286" y1="72273" x2="43286" y2="71364"/>
                          <a14:foregroundMark x1="23143" y1="45758" x2="28000" y2="53182"/>
                          <a14:foregroundMark x1="23000" y1="30909" x2="28143" y2="36970"/>
                          <a14:foregroundMark x1="31000" y1="61667" x2="25143" y2="68182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85869" y="1617478"/>
              <a:ext cx="4615056" cy="435133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3B7BB5-4A1F-427A-9A79-593740E29A31}"/>
                </a:ext>
              </a:extLst>
            </p:cNvPr>
            <p:cNvSpPr txBox="1"/>
            <p:nvPr/>
          </p:nvSpPr>
          <p:spPr>
            <a:xfrm>
              <a:off x="490603" y="1890020"/>
              <a:ext cx="1808798" cy="660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T Sans" panose="020B0503020203020204" pitchFamily="34" charset="77"/>
                  <a:ea typeface="ヒラギノ角ゴ Pro W3"/>
                </a:rPr>
                <a:t>Grey: existing steel framework 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548CEE2-16A7-2FE8-6D3A-14166BF36E05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2299400" y="2220298"/>
              <a:ext cx="1499337" cy="33655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5639F2A-BFDD-BD94-BC38-DA7B2F03486D}"/>
                </a:ext>
              </a:extLst>
            </p:cNvPr>
            <p:cNvSpPr txBox="1"/>
            <p:nvPr/>
          </p:nvSpPr>
          <p:spPr>
            <a:xfrm>
              <a:off x="245533" y="2902274"/>
              <a:ext cx="14816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dirty="0">
                  <a:solidFill>
                    <a:srgbClr val="000000"/>
                  </a:solidFill>
                  <a:latin typeface="PT Sans" panose="020B0503020203020204" pitchFamily="34" charset="77"/>
                  <a:ea typeface="ヒラギノ角ゴ Pro W3"/>
                </a:rPr>
                <a:t>E</a:t>
              </a:r>
              <a:r>
                <a:rPr kumimoji="0" lang="en-GB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T Sans" panose="020B0503020203020204" pitchFamily="34" charset="77"/>
                  <a:ea typeface="ヒラギノ角ゴ Pro W3"/>
                </a:rPr>
                <a:t>xisting</a:t>
              </a: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T Sans" panose="020B0503020203020204" pitchFamily="34" charset="77"/>
                  <a:ea typeface="ヒラギノ角ゴ Pro W3"/>
                </a:rPr>
                <a:t> water pipes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6ADF6B4-E707-593C-F0C1-3862D320B116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 flipV="1">
              <a:off x="1727200" y="3015577"/>
              <a:ext cx="1652104" cy="17908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94E6AFA-2B80-E435-4F77-E7D7ABB9E25C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1727200" y="3194662"/>
              <a:ext cx="1564640" cy="57959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0FBD667-2CBC-7235-8432-FE8CFA4DD877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1727200" y="3194662"/>
              <a:ext cx="1652104" cy="128472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4BDCBB2-A6F4-E90E-7C8D-0241D128E8FE}"/>
                </a:ext>
              </a:extLst>
            </p:cNvPr>
            <p:cNvSpPr txBox="1"/>
            <p:nvPr/>
          </p:nvSpPr>
          <p:spPr>
            <a:xfrm>
              <a:off x="764662" y="4632255"/>
              <a:ext cx="1360004" cy="660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T Sans" panose="020B0503020203020204" pitchFamily="34" charset="77"/>
                  <a:ea typeface="ヒラギノ角ゴ Pro W3"/>
                </a:rPr>
                <a:t>Lift cage footprint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A3403E6-5591-017C-C502-DD136D2DE4EB}"/>
                </a:ext>
              </a:extLst>
            </p:cNvPr>
            <p:cNvCxnSpPr/>
            <p:nvPr/>
          </p:nvCxnSpPr>
          <p:spPr>
            <a:xfrm flipV="1">
              <a:off x="2083164" y="4154807"/>
              <a:ext cx="2654068" cy="75264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E12ABAD-EB4F-ECF8-5AAF-6F1DC6D65E18}"/>
                </a:ext>
              </a:extLst>
            </p:cNvPr>
            <p:cNvSpPr txBox="1"/>
            <p:nvPr/>
          </p:nvSpPr>
          <p:spPr>
            <a:xfrm>
              <a:off x="6754399" y="2912513"/>
              <a:ext cx="1600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dirty="0">
                  <a:solidFill>
                    <a:srgbClr val="000000"/>
                  </a:solidFill>
                  <a:latin typeface="PT Sans" panose="020B0503020203020204" pitchFamily="34" charset="77"/>
                  <a:ea typeface="ヒラギノ角ゴ Pro W3"/>
                </a:rPr>
                <a:t>Vertical Ladder with platforms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T Sans" panose="020B0503020203020204" pitchFamily="34" charset="77"/>
                <a:ea typeface="ヒラギノ角ゴ Pro W3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C98C7E8-10D2-64DA-FBC3-5E74267A62CF}"/>
                </a:ext>
              </a:extLst>
            </p:cNvPr>
            <p:cNvSpPr txBox="1"/>
            <p:nvPr/>
          </p:nvSpPr>
          <p:spPr>
            <a:xfrm>
              <a:off x="6754398" y="4076452"/>
              <a:ext cx="17038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T Sans" panose="020B0503020203020204" pitchFamily="34" charset="77"/>
                  <a:ea typeface="ヒラギノ角ゴ Pro W3"/>
                </a:rPr>
                <a:t>AION-100 interferometer tube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056B79A-02F6-FA0C-E260-DF5A98D5514D}"/>
                </a:ext>
              </a:extLst>
            </p:cNvPr>
            <p:cNvSpPr txBox="1"/>
            <p:nvPr/>
          </p:nvSpPr>
          <p:spPr>
            <a:xfrm>
              <a:off x="6695991" y="1640860"/>
              <a:ext cx="1600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T Sans" panose="020B0503020203020204" pitchFamily="34" charset="77"/>
                  <a:ea typeface="ヒラギノ角ゴ Pro W3"/>
                </a:rPr>
                <a:t>Side arm footprint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F22AFE8-84CD-E860-38A2-88F6C82047B2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229212" y="1933248"/>
              <a:ext cx="2466779" cy="23533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9C34796-021B-D6A3-21FE-61B4C0EEFF78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4229212" y="2816385"/>
              <a:ext cx="2525186" cy="167556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0352AB2-D385-9769-F0E5-124F031377A6}"/>
                </a:ext>
              </a:extLst>
            </p:cNvPr>
            <p:cNvCxnSpPr>
              <a:stCxn id="19" idx="1"/>
            </p:cNvCxnSpPr>
            <p:nvPr/>
          </p:nvCxnSpPr>
          <p:spPr>
            <a:xfrm flipH="1" flipV="1">
              <a:off x="4979504" y="2764245"/>
              <a:ext cx="1774895" cy="44065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9E9F90A-00D9-F009-3995-6FDF6BC1D05F}"/>
              </a:ext>
            </a:extLst>
          </p:cNvPr>
          <p:cNvSpPr txBox="1"/>
          <p:nvPr/>
        </p:nvSpPr>
        <p:spPr>
          <a:xfrm>
            <a:off x="502601" y="948063"/>
            <a:ext cx="3029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Boulby 140 m Shaft 3</a:t>
            </a:r>
          </a:p>
        </p:txBody>
      </p:sp>
      <p:pic>
        <p:nvPicPr>
          <p:cNvPr id="27" name="Picture 26" descr="A satellite view of a city&#10;&#10;Description automatically generated with low confidence">
            <a:extLst>
              <a:ext uri="{FF2B5EF4-FFF2-40B4-BE49-F238E27FC236}">
                <a16:creationId xmlns:a16="http://schemas.microsoft.com/office/drawing/2014/main" id="{0331FB77-F449-83F2-5223-D1399B75659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8566" y="766354"/>
            <a:ext cx="3083433" cy="4161246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0B2B0ED3-3CA3-1E93-F417-0AA658C03499}"/>
              </a:ext>
            </a:extLst>
          </p:cNvPr>
          <p:cNvSpPr/>
          <p:nvPr/>
        </p:nvSpPr>
        <p:spPr>
          <a:xfrm>
            <a:off x="11266714" y="1328307"/>
            <a:ext cx="457200" cy="4572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0521D26-507E-0133-30B8-D53972F8638E}"/>
              </a:ext>
            </a:extLst>
          </p:cNvPr>
          <p:cNvSpPr/>
          <p:nvPr/>
        </p:nvSpPr>
        <p:spPr>
          <a:xfrm>
            <a:off x="9665877" y="4213150"/>
            <a:ext cx="457200" cy="4572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4CC08-98D0-84DA-AF23-529375A65AB5}"/>
              </a:ext>
            </a:extLst>
          </p:cNvPr>
          <p:cNvSpPr txBox="1"/>
          <p:nvPr/>
        </p:nvSpPr>
        <p:spPr>
          <a:xfrm>
            <a:off x="10275089" y="1616230"/>
            <a:ext cx="1270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Shaft 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54F36B-223A-970A-4A80-F9937C9309DE}"/>
              </a:ext>
            </a:extLst>
          </p:cNvPr>
          <p:cNvSpPr txBox="1"/>
          <p:nvPr/>
        </p:nvSpPr>
        <p:spPr>
          <a:xfrm>
            <a:off x="10046695" y="4318441"/>
            <a:ext cx="1934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Shafts 1 &amp; 2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2FD8665-9142-B370-5424-5CE71407B187}"/>
              </a:ext>
            </a:extLst>
          </p:cNvPr>
          <p:cNvGrpSpPr/>
          <p:nvPr/>
        </p:nvGrpSpPr>
        <p:grpSpPr>
          <a:xfrm>
            <a:off x="9166327" y="846539"/>
            <a:ext cx="351378" cy="369332"/>
            <a:chOff x="5780638" y="1403484"/>
            <a:chExt cx="351378" cy="36933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7AB28FD-972E-A29D-2C08-37FC5A11A1F0}"/>
                </a:ext>
              </a:extLst>
            </p:cNvPr>
            <p:cNvSpPr txBox="1"/>
            <p:nvPr/>
          </p:nvSpPr>
          <p:spPr>
            <a:xfrm>
              <a:off x="5780638" y="140348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N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8361F8D-D958-7749-19E1-C4CFA61A887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96000" y="1403756"/>
              <a:ext cx="0" cy="297052"/>
            </a:xfrm>
            <a:prstGeom prst="straightConnector1">
              <a:avLst/>
            </a:prstGeom>
            <a:ln w="25400">
              <a:solidFill>
                <a:schemeClr val="bg1"/>
              </a:solidFill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2346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EBF71-675D-CA3C-40E5-0CAE12ADB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308478-EC10-AC0E-B7A1-3309E980250C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7246764-D97B-DBC3-87BE-7FA68462C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title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0603EF0-8A32-2CCC-7A37-4A48BD50E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78154E-2714-8312-711A-956684BC4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42299C5-19CE-037E-2556-F6C96DD4B49B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B66E44-BF86-91ED-8C92-94DF32544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94506F-0F57-AC0C-66B2-A2EC7A81E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58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F97EA-2296-F837-46F5-9508F5A8C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3E808BD-3C76-652B-A400-5192CFE64579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384564C-679B-0B8B-F4BF-3EFB2858E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AION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C17DD5CF-9FB1-804D-2A50-5E291B66C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6E2A19-7DB8-D38C-5BE6-96B03793EB93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A53EBC-B766-0F2D-A770-50FCC8B30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A3A1CF-C662-3AA5-6CD4-4DC5DB92E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</a:t>
            </a:fld>
            <a:endParaRPr lang="en-US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F44A8CD0-4B29-460A-4B92-D4CCDC98DA4A}"/>
              </a:ext>
            </a:extLst>
          </p:cNvPr>
          <p:cNvSpPr txBox="1">
            <a:spLocks/>
          </p:cNvSpPr>
          <p:nvPr/>
        </p:nvSpPr>
        <p:spPr>
          <a:xfrm>
            <a:off x="173034" y="1133603"/>
            <a:ext cx="3982483" cy="4014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PT Sans" panose="020B0503020203020204" pitchFamily="34" charset="77"/>
              </a:rPr>
              <a:t>UK consortium of 7 institutions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Multi-stage project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Develop 5 ultracold strontium UK laboratories for atom interferometry R&amp;D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Design and deploy increased baseline atom interferometers 10m -&gt; 100m -&gt; 1km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Investigate technology development and network with MAGIS-100 for large-scale science goals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E12D1B-7480-4468-31CE-F154DC7BB9BA}"/>
              </a:ext>
            </a:extLst>
          </p:cNvPr>
          <p:cNvSpPr txBox="1"/>
          <p:nvPr/>
        </p:nvSpPr>
        <p:spPr>
          <a:xfrm>
            <a:off x="6748779" y="6298432"/>
            <a:ext cx="28397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L.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Badurina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 </a:t>
            </a:r>
            <a:r>
              <a:rPr lang="en-US" sz="1200" b="0" i="1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et al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 JCAP05(2020)011</a:t>
            </a:r>
            <a:endParaRPr lang="en-US" sz="1200" dirty="0">
              <a:latin typeface="PT Sans" panose="020B0503020203020204" pitchFamily="34" charset="77"/>
            </a:endParaRPr>
          </a:p>
        </p:txBody>
      </p:sp>
      <p:pic>
        <p:nvPicPr>
          <p:cNvPr id="11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C45478D9-8F3B-08A7-56D6-B1D57D412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326" y="2748155"/>
            <a:ext cx="1630148" cy="333609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41BC40-C967-1CFD-4775-1EE4387406B4}"/>
              </a:ext>
            </a:extLst>
          </p:cNvPr>
          <p:cNvCxnSpPr/>
          <p:nvPr/>
        </p:nvCxnSpPr>
        <p:spPr>
          <a:xfrm>
            <a:off x="7386533" y="2834670"/>
            <a:ext cx="658025" cy="0"/>
          </a:xfrm>
          <a:prstGeom prst="straightConnector1">
            <a:avLst/>
          </a:prstGeom>
          <a:ln w="762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67333A-F714-9950-800C-9B5F0AE634C7}"/>
              </a:ext>
            </a:extLst>
          </p:cNvPr>
          <p:cNvGrpSpPr/>
          <p:nvPr/>
        </p:nvGrpSpPr>
        <p:grpSpPr>
          <a:xfrm>
            <a:off x="4407199" y="909045"/>
            <a:ext cx="3043284" cy="5374175"/>
            <a:chOff x="5174066" y="830298"/>
            <a:chExt cx="3043284" cy="537417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CCA7204-D2E4-CE1C-9060-4A420067F9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040" t="8961"/>
            <a:stretch/>
          </p:blipFill>
          <p:spPr>
            <a:xfrm>
              <a:off x="5174066" y="830298"/>
              <a:ext cx="2979334" cy="5374175"/>
            </a:xfrm>
            <a:prstGeom prst="rect">
              <a:avLst/>
            </a:prstGeom>
          </p:spPr>
        </p:pic>
        <p:sp>
          <p:nvSpPr>
            <p:cNvPr id="15" name="Flowchart: Manual Input 16">
              <a:extLst>
                <a:ext uri="{FF2B5EF4-FFF2-40B4-BE49-F238E27FC236}">
                  <a16:creationId xmlns:a16="http://schemas.microsoft.com/office/drawing/2014/main" id="{920BB2A7-3CF5-0966-027F-4690076BE947}"/>
                </a:ext>
              </a:extLst>
            </p:cNvPr>
            <p:cNvSpPr/>
            <p:nvPr/>
          </p:nvSpPr>
          <p:spPr>
            <a:xfrm>
              <a:off x="6104260" y="4220359"/>
              <a:ext cx="826274" cy="1703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261"/>
                <a:gd name="connsiteY0" fmla="*/ 2986 h 10000"/>
                <a:gd name="connsiteX1" fmla="*/ 10261 w 10261"/>
                <a:gd name="connsiteY1" fmla="*/ 0 h 10000"/>
                <a:gd name="connsiteX2" fmla="*/ 10261 w 10261"/>
                <a:gd name="connsiteY2" fmla="*/ 10000 h 10000"/>
                <a:gd name="connsiteX3" fmla="*/ 261 w 10261"/>
                <a:gd name="connsiteY3" fmla="*/ 10000 h 10000"/>
                <a:gd name="connsiteX4" fmla="*/ 0 w 10261"/>
                <a:gd name="connsiteY4" fmla="*/ 2986 h 10000"/>
                <a:gd name="connsiteX0" fmla="*/ 0 w 10065"/>
                <a:gd name="connsiteY0" fmla="*/ 2522 h 10000"/>
                <a:gd name="connsiteX1" fmla="*/ 10065 w 10065"/>
                <a:gd name="connsiteY1" fmla="*/ 0 h 10000"/>
                <a:gd name="connsiteX2" fmla="*/ 10065 w 10065"/>
                <a:gd name="connsiteY2" fmla="*/ 10000 h 10000"/>
                <a:gd name="connsiteX3" fmla="*/ 65 w 10065"/>
                <a:gd name="connsiteY3" fmla="*/ 10000 h 10000"/>
                <a:gd name="connsiteX4" fmla="*/ 0 w 10065"/>
                <a:gd name="connsiteY4" fmla="*/ 252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5" h="10000">
                  <a:moveTo>
                    <a:pt x="0" y="2522"/>
                  </a:moveTo>
                  <a:lnTo>
                    <a:pt x="10065" y="0"/>
                  </a:lnTo>
                  <a:lnTo>
                    <a:pt x="10065" y="10000"/>
                  </a:lnTo>
                  <a:lnTo>
                    <a:pt x="65" y="10000"/>
                  </a:lnTo>
                  <a:cubicBezTo>
                    <a:pt x="43" y="7507"/>
                    <a:pt x="22" y="5015"/>
                    <a:pt x="0" y="2522"/>
                  </a:cubicBez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 w="28575"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751" tIns="38876" rIns="77751" bIns="38876"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A3D4622-1872-CD45-55E4-EE6A7BB71A14}"/>
                </a:ext>
              </a:extLst>
            </p:cNvPr>
            <p:cNvCxnSpPr/>
            <p:nvPr/>
          </p:nvCxnSpPr>
          <p:spPr>
            <a:xfrm flipH="1">
              <a:off x="6850959" y="2759830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F3AB4C1-4486-0A69-0B7D-617C05E9C6A8}"/>
                </a:ext>
              </a:extLst>
            </p:cNvPr>
            <p:cNvCxnSpPr/>
            <p:nvPr/>
          </p:nvCxnSpPr>
          <p:spPr>
            <a:xfrm flipH="1">
              <a:off x="6825175" y="1142982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CC502DD-A2C9-824C-C3C8-47D9A2AF984C}"/>
                </a:ext>
              </a:extLst>
            </p:cNvPr>
            <p:cNvSpPr txBox="1"/>
            <p:nvPr/>
          </p:nvSpPr>
          <p:spPr>
            <a:xfrm>
              <a:off x="7277263" y="949881"/>
              <a:ext cx="79822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14.7m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78450D8-D3D2-F08A-978E-BE4A5DF54391}"/>
                </a:ext>
              </a:extLst>
            </p:cNvPr>
            <p:cNvSpPr txBox="1"/>
            <p:nvPr/>
          </p:nvSpPr>
          <p:spPr>
            <a:xfrm>
              <a:off x="7277263" y="2578168"/>
              <a:ext cx="79822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10.0m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3061C65-339A-1F76-492E-907E9E9564A4}"/>
                </a:ext>
              </a:extLst>
            </p:cNvPr>
            <p:cNvCxnSpPr/>
            <p:nvPr/>
          </p:nvCxnSpPr>
          <p:spPr>
            <a:xfrm flipH="1">
              <a:off x="6850959" y="3513667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A0FA77D-B0AF-48FD-F880-1CD294A4EF08}"/>
                </a:ext>
              </a:extLst>
            </p:cNvPr>
            <p:cNvSpPr txBox="1"/>
            <p:nvPr/>
          </p:nvSpPr>
          <p:spPr>
            <a:xfrm>
              <a:off x="7277263" y="3333031"/>
              <a:ext cx="66998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7.7m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7C61921-FB48-0322-5515-45E78DF72CEC}"/>
                </a:ext>
              </a:extLst>
            </p:cNvPr>
            <p:cNvCxnSpPr/>
            <p:nvPr/>
          </p:nvCxnSpPr>
          <p:spPr>
            <a:xfrm flipH="1">
              <a:off x="6850959" y="4354367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BD7F9C-5AB2-0528-FFA3-F68267CD040A}"/>
                </a:ext>
              </a:extLst>
            </p:cNvPr>
            <p:cNvSpPr txBox="1"/>
            <p:nvPr/>
          </p:nvSpPr>
          <p:spPr>
            <a:xfrm>
              <a:off x="7277263" y="4172706"/>
              <a:ext cx="66998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5.0m</a:t>
              </a: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A0AE7F4-630E-5282-78AF-2AE6C2E68EB6}"/>
                </a:ext>
              </a:extLst>
            </p:cNvPr>
            <p:cNvSpPr/>
            <p:nvPr/>
          </p:nvSpPr>
          <p:spPr>
            <a:xfrm>
              <a:off x="6104261" y="2314084"/>
              <a:ext cx="848591" cy="2040283"/>
            </a:xfrm>
            <a:custGeom>
              <a:avLst/>
              <a:gdLst>
                <a:gd name="connsiteX0" fmla="*/ 61847 w 904686"/>
                <a:gd name="connsiteY0" fmla="*/ 1741336 h 1787776"/>
                <a:gd name="connsiteX1" fmla="*/ 904686 w 904686"/>
                <a:gd name="connsiteY1" fmla="*/ 1240404 h 1787776"/>
                <a:gd name="connsiteX2" fmla="*/ 896734 w 904686"/>
                <a:gd name="connsiteY2" fmla="*/ 0 h 1787776"/>
                <a:gd name="connsiteX3" fmla="*/ 61847 w 904686"/>
                <a:gd name="connsiteY3" fmla="*/ 0 h 1787776"/>
                <a:gd name="connsiteX4" fmla="*/ 61847 w 904686"/>
                <a:gd name="connsiteY4" fmla="*/ 1741336 h 1787776"/>
                <a:gd name="connsiteX0" fmla="*/ 0 w 842839"/>
                <a:gd name="connsiteY0" fmla="*/ 1741336 h 1787776"/>
                <a:gd name="connsiteX1" fmla="*/ 842839 w 842839"/>
                <a:gd name="connsiteY1" fmla="*/ 1240404 h 1787776"/>
                <a:gd name="connsiteX2" fmla="*/ 834887 w 842839"/>
                <a:gd name="connsiteY2" fmla="*/ 0 h 1787776"/>
                <a:gd name="connsiteX3" fmla="*/ 0 w 842839"/>
                <a:gd name="connsiteY3" fmla="*/ 0 h 1787776"/>
                <a:gd name="connsiteX4" fmla="*/ 0 w 842839"/>
                <a:gd name="connsiteY4" fmla="*/ 1741336 h 1787776"/>
                <a:gd name="connsiteX0" fmla="*/ 0 w 842839"/>
                <a:gd name="connsiteY0" fmla="*/ 1741336 h 1787776"/>
                <a:gd name="connsiteX1" fmla="*/ 842839 w 842839"/>
                <a:gd name="connsiteY1" fmla="*/ 1240404 h 1787776"/>
                <a:gd name="connsiteX2" fmla="*/ 834887 w 842839"/>
                <a:gd name="connsiteY2" fmla="*/ 0 h 1787776"/>
                <a:gd name="connsiteX3" fmla="*/ 0 w 842839"/>
                <a:gd name="connsiteY3" fmla="*/ 0 h 1787776"/>
                <a:gd name="connsiteX4" fmla="*/ 0 w 842839"/>
                <a:gd name="connsiteY4" fmla="*/ 1741336 h 1787776"/>
                <a:gd name="connsiteX0" fmla="*/ 104858 w 947697"/>
                <a:gd name="connsiteY0" fmla="*/ 1741336 h 1787776"/>
                <a:gd name="connsiteX1" fmla="*/ 947697 w 947697"/>
                <a:gd name="connsiteY1" fmla="*/ 1240404 h 1787776"/>
                <a:gd name="connsiteX2" fmla="*/ 939745 w 947697"/>
                <a:gd name="connsiteY2" fmla="*/ 0 h 1787776"/>
                <a:gd name="connsiteX3" fmla="*/ 104858 w 947697"/>
                <a:gd name="connsiteY3" fmla="*/ 0 h 1787776"/>
                <a:gd name="connsiteX4" fmla="*/ 104858 w 947697"/>
                <a:gd name="connsiteY4" fmla="*/ 1741336 h 1787776"/>
                <a:gd name="connsiteX0" fmla="*/ 61844 w 904683"/>
                <a:gd name="connsiteY0" fmla="*/ 1741336 h 1787776"/>
                <a:gd name="connsiteX1" fmla="*/ 904683 w 904683"/>
                <a:gd name="connsiteY1" fmla="*/ 1240404 h 1787776"/>
                <a:gd name="connsiteX2" fmla="*/ 896731 w 904683"/>
                <a:gd name="connsiteY2" fmla="*/ 0 h 1787776"/>
                <a:gd name="connsiteX3" fmla="*/ 61844 w 904683"/>
                <a:gd name="connsiteY3" fmla="*/ 0 h 1787776"/>
                <a:gd name="connsiteX4" fmla="*/ 61844 w 904683"/>
                <a:gd name="connsiteY4" fmla="*/ 1741336 h 1787776"/>
                <a:gd name="connsiteX0" fmla="*/ 61844 w 904683"/>
                <a:gd name="connsiteY0" fmla="*/ 1741336 h 1741336"/>
                <a:gd name="connsiteX1" fmla="*/ 904683 w 904683"/>
                <a:gd name="connsiteY1" fmla="*/ 1240404 h 1741336"/>
                <a:gd name="connsiteX2" fmla="*/ 896731 w 904683"/>
                <a:gd name="connsiteY2" fmla="*/ 0 h 1741336"/>
                <a:gd name="connsiteX3" fmla="*/ 61844 w 904683"/>
                <a:gd name="connsiteY3" fmla="*/ 0 h 1741336"/>
                <a:gd name="connsiteX4" fmla="*/ 61844 w 904683"/>
                <a:gd name="connsiteY4" fmla="*/ 1741336 h 1741336"/>
                <a:gd name="connsiteX0" fmla="*/ 0 w 842839"/>
                <a:gd name="connsiteY0" fmla="*/ 1741336 h 1741336"/>
                <a:gd name="connsiteX1" fmla="*/ 842839 w 842839"/>
                <a:gd name="connsiteY1" fmla="*/ 1240404 h 1741336"/>
                <a:gd name="connsiteX2" fmla="*/ 834887 w 842839"/>
                <a:gd name="connsiteY2" fmla="*/ 0 h 1741336"/>
                <a:gd name="connsiteX3" fmla="*/ 0 w 842839"/>
                <a:gd name="connsiteY3" fmla="*/ 0 h 1741336"/>
                <a:gd name="connsiteX4" fmla="*/ 0 w 842839"/>
                <a:gd name="connsiteY4" fmla="*/ 1741336 h 174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839" h="1741336">
                  <a:moveTo>
                    <a:pt x="0" y="1741336"/>
                  </a:moveTo>
                  <a:lnTo>
                    <a:pt x="842839" y="1240404"/>
                  </a:lnTo>
                  <a:cubicBezTo>
                    <a:pt x="840188" y="826936"/>
                    <a:pt x="837538" y="413468"/>
                    <a:pt x="834887" y="0"/>
                  </a:cubicBezTo>
                  <a:lnTo>
                    <a:pt x="0" y="0"/>
                  </a:lnTo>
                  <a:cubicBezTo>
                    <a:pt x="3976" y="592373"/>
                    <a:pt x="0" y="870668"/>
                    <a:pt x="0" y="1741336"/>
                  </a:cubicBez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AI-10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7F334B1-E1A1-F4F6-B4D4-420DF0383B92}"/>
                </a:ext>
              </a:extLst>
            </p:cNvPr>
            <p:cNvSpPr txBox="1"/>
            <p:nvPr/>
          </p:nvSpPr>
          <p:spPr>
            <a:xfrm>
              <a:off x="6727613" y="1580576"/>
              <a:ext cx="1489737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00"/>
                <a:t>Ground level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6E22C32-FFB8-21C0-C180-F5EDD1DF8998}"/>
              </a:ext>
            </a:extLst>
          </p:cNvPr>
          <p:cNvSpPr txBox="1"/>
          <p:nvPr/>
        </p:nvSpPr>
        <p:spPr>
          <a:xfrm>
            <a:off x="9359962" y="3310623"/>
            <a:ext cx="2743199" cy="2554545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T Sans" panose="020B0503020203020204" pitchFamily="34" charset="77"/>
              </a:rPr>
              <a:t>Project executed in national partnership with </a:t>
            </a:r>
            <a:r>
              <a:rPr lang="en-US" sz="1600" b="1" dirty="0">
                <a:latin typeface="PT Sans" panose="020B0503020203020204" pitchFamily="34" charset="77"/>
              </a:rPr>
              <a:t>UK National Quantum Technology Hub in Sensors and Timing, Birmingham, UK, </a:t>
            </a:r>
          </a:p>
          <a:p>
            <a:pPr algn="ctr"/>
            <a:r>
              <a:rPr lang="en-US" sz="1600" dirty="0">
                <a:latin typeface="PT Sans" panose="020B0503020203020204" pitchFamily="34" charset="77"/>
              </a:rPr>
              <a:t>and international partnership with </a:t>
            </a:r>
            <a:r>
              <a:rPr lang="en-US" sz="1600" b="1" dirty="0">
                <a:latin typeface="PT Sans" panose="020B0503020203020204" pitchFamily="34" charset="77"/>
              </a:rPr>
              <a:t>The MAGIS Collaboration </a:t>
            </a:r>
          </a:p>
          <a:p>
            <a:pPr algn="ctr"/>
            <a:r>
              <a:rPr lang="en-US" sz="1600" b="1" dirty="0">
                <a:latin typeface="PT Sans" panose="020B0503020203020204" pitchFamily="34" charset="77"/>
              </a:rPr>
              <a:t>and The Fermi National Laboratory, US 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5BDF03B-28D1-9646-D58C-F661BC86F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8561" y="5905301"/>
            <a:ext cx="2286000" cy="46393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DE82B64-3EDC-D99E-86FB-DE54B04C0B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6874" y="901164"/>
            <a:ext cx="1371600" cy="82296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4E66B-C7F0-FFF7-59C8-E4D8F3ED6106}"/>
              </a:ext>
            </a:extLst>
          </p:cNvPr>
          <p:cNvGrpSpPr/>
          <p:nvPr/>
        </p:nvGrpSpPr>
        <p:grpSpPr>
          <a:xfrm>
            <a:off x="9248508" y="240184"/>
            <a:ext cx="2743200" cy="3030684"/>
            <a:chOff x="358202" y="322291"/>
            <a:chExt cx="5737798" cy="6339112"/>
          </a:xfrm>
        </p:grpSpPr>
        <p:pic>
          <p:nvPicPr>
            <p:cNvPr id="30" name="Picture 29" descr="A close up of a map&#10;&#10;Description automatically generated">
              <a:extLst>
                <a:ext uri="{FF2B5EF4-FFF2-40B4-BE49-F238E27FC236}">
                  <a16:creationId xmlns:a16="http://schemas.microsoft.com/office/drawing/2014/main" id="{B7627078-2022-8A45-679D-AA1B14A913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202" y="322291"/>
              <a:ext cx="5737798" cy="6339112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86D1D19-BE4A-E323-6585-C07324EC009D}"/>
                </a:ext>
              </a:extLst>
            </p:cNvPr>
            <p:cNvSpPr/>
            <p:nvPr/>
          </p:nvSpPr>
          <p:spPr>
            <a:xfrm>
              <a:off x="3562597" y="427512"/>
              <a:ext cx="1828800" cy="1698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A66FD4E-AACA-0CCF-8E8E-06199CE4DD40}"/>
              </a:ext>
            </a:extLst>
          </p:cNvPr>
          <p:cNvSpPr txBox="1"/>
          <p:nvPr/>
        </p:nvSpPr>
        <p:spPr>
          <a:xfrm>
            <a:off x="2937863" y="103034"/>
            <a:ext cx="6309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PT Sans" panose="020B0503020203020204" pitchFamily="34" charset="77"/>
              </a:rPr>
              <a:t>A</a:t>
            </a:r>
            <a:r>
              <a:rPr lang="en-US" sz="2400" dirty="0">
                <a:latin typeface="PT Sans" panose="020B0503020203020204" pitchFamily="34" charset="77"/>
              </a:rPr>
              <a:t>tom </a:t>
            </a:r>
            <a:r>
              <a:rPr lang="en-US" sz="2400" b="1" dirty="0">
                <a:latin typeface="PT Sans" panose="020B0503020203020204" pitchFamily="34" charset="77"/>
              </a:rPr>
              <a:t>I</a:t>
            </a:r>
            <a:r>
              <a:rPr lang="en-US" sz="2400" dirty="0">
                <a:latin typeface="PT Sans" panose="020B0503020203020204" pitchFamily="34" charset="77"/>
              </a:rPr>
              <a:t>nterferometer </a:t>
            </a:r>
            <a:r>
              <a:rPr lang="en-US" sz="2400" b="1" dirty="0">
                <a:latin typeface="PT Sans" panose="020B0503020203020204" pitchFamily="34" charset="77"/>
              </a:rPr>
              <a:t>O</a:t>
            </a:r>
            <a:r>
              <a:rPr lang="en-US" sz="2400" dirty="0">
                <a:latin typeface="PT Sans" panose="020B0503020203020204" pitchFamily="34" charset="77"/>
              </a:rPr>
              <a:t>bservatory and </a:t>
            </a:r>
            <a:r>
              <a:rPr lang="en-US" sz="2400" b="1" dirty="0">
                <a:latin typeface="PT Sans" panose="020B0503020203020204" pitchFamily="34" charset="77"/>
              </a:rPr>
              <a:t>N</a:t>
            </a:r>
            <a:r>
              <a:rPr lang="en-US" sz="2400" dirty="0">
                <a:latin typeface="PT Sans" panose="020B0503020203020204" pitchFamily="34" charset="77"/>
              </a:rPr>
              <a:t>etwork</a:t>
            </a:r>
          </a:p>
        </p:txBody>
      </p:sp>
    </p:spTree>
    <p:extLst>
      <p:ext uri="{BB962C8B-B14F-4D97-AF65-F5344CB8AC3E}">
        <p14:creationId xmlns:p14="http://schemas.microsoft.com/office/powerpoint/2010/main" val="1182954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D03E7-0D93-6A22-94BF-92E13BD99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4D710C-13B4-E5A2-8E21-F5F2E3B463C9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8C1580-298C-7738-3763-3F92A35F5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MAGIS-100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9F8FB38-EC6D-C279-DE34-258750494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2C0155-50B6-13A9-5F4A-83DA4259A7DB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F0B59D-BD9B-7F39-4F4C-A9F46D79C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A3229-D931-6194-99B2-2A98EAD96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3</a:t>
            </a:fld>
            <a:endParaRPr lang="en-US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C86E4C0B-BCBB-2D6C-5F94-700C6865B19A}"/>
              </a:ext>
            </a:extLst>
          </p:cNvPr>
          <p:cNvSpPr txBox="1">
            <a:spLocks/>
          </p:cNvSpPr>
          <p:nvPr/>
        </p:nvSpPr>
        <p:spPr>
          <a:xfrm>
            <a:off x="766637" y="1229276"/>
            <a:ext cx="5095850" cy="3005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PT Sans" panose="020B0503020203020204" pitchFamily="34" charset="77"/>
              </a:rPr>
              <a:t>Long-baseline atom interferometer being built at Fermilab US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3 strontium atom sources along vertical baseline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Test bed experiment for simultaneous atom interferometer control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Prototype 10m device at Stanford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F57E2F-3AF4-3D55-C0B9-56D718E97152}"/>
              </a:ext>
            </a:extLst>
          </p:cNvPr>
          <p:cNvSpPr txBox="1"/>
          <p:nvPr/>
        </p:nvSpPr>
        <p:spPr>
          <a:xfrm>
            <a:off x="3386125" y="85919"/>
            <a:ext cx="7601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PT Sans" panose="020B0503020203020204" pitchFamily="34" charset="77"/>
              </a:rPr>
              <a:t>M</a:t>
            </a:r>
            <a:r>
              <a:rPr lang="en-US" sz="2400" dirty="0">
                <a:latin typeface="PT Sans" panose="020B0503020203020204" pitchFamily="34" charset="77"/>
              </a:rPr>
              <a:t>atter-wave </a:t>
            </a:r>
            <a:r>
              <a:rPr lang="en-US" sz="2400" b="1" dirty="0">
                <a:latin typeface="PT Sans" panose="020B0503020203020204" pitchFamily="34" charset="77"/>
              </a:rPr>
              <a:t>A</a:t>
            </a:r>
            <a:r>
              <a:rPr lang="en-US" sz="2400" dirty="0">
                <a:latin typeface="PT Sans" panose="020B0503020203020204" pitchFamily="34" charset="77"/>
              </a:rPr>
              <a:t>tomic </a:t>
            </a:r>
            <a:r>
              <a:rPr lang="en-US" sz="2400" b="1" dirty="0">
                <a:latin typeface="PT Sans" panose="020B0503020203020204" pitchFamily="34" charset="77"/>
              </a:rPr>
              <a:t>G</a:t>
            </a:r>
            <a:r>
              <a:rPr lang="en-US" sz="2400" dirty="0">
                <a:latin typeface="PT Sans" panose="020B0503020203020204" pitchFamily="34" charset="77"/>
              </a:rPr>
              <a:t>radiometer </a:t>
            </a:r>
            <a:r>
              <a:rPr lang="en-US" sz="2400" b="1" dirty="0">
                <a:latin typeface="PT Sans" panose="020B0503020203020204" pitchFamily="34" charset="77"/>
              </a:rPr>
              <a:t>I</a:t>
            </a:r>
            <a:r>
              <a:rPr lang="en-US" sz="2400" dirty="0">
                <a:latin typeface="PT Sans" panose="020B0503020203020204" pitchFamily="34" charset="77"/>
              </a:rPr>
              <a:t>nterferometric </a:t>
            </a:r>
            <a:r>
              <a:rPr lang="en-US" sz="2400" b="1" dirty="0">
                <a:latin typeface="PT Sans" panose="020B0503020203020204" pitchFamily="34" charset="77"/>
              </a:rPr>
              <a:t>S</a:t>
            </a:r>
            <a:r>
              <a:rPr lang="en-US" sz="2400" dirty="0">
                <a:latin typeface="PT Sans" panose="020B0503020203020204" pitchFamily="34" charset="77"/>
              </a:rPr>
              <a:t>ensor</a:t>
            </a:r>
          </a:p>
        </p:txBody>
      </p:sp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FB42399C-FF4E-AB8D-A731-80490B0D96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150"/>
          <a:stretch/>
        </p:blipFill>
        <p:spPr>
          <a:xfrm>
            <a:off x="5862488" y="1230504"/>
            <a:ext cx="6037916" cy="50878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D47401-37CB-083C-D852-24E65E544C56}"/>
              </a:ext>
            </a:extLst>
          </p:cNvPr>
          <p:cNvSpPr txBox="1"/>
          <p:nvPr/>
        </p:nvSpPr>
        <p:spPr>
          <a:xfrm>
            <a:off x="7879733" y="5758597"/>
            <a:ext cx="3730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Mahiro Abe </a:t>
            </a:r>
            <a:r>
              <a:rPr lang="en-US" sz="1200" i="1" dirty="0">
                <a:latin typeface="PT Sans" panose="020B0503020203020204" pitchFamily="34" charset="77"/>
              </a:rPr>
              <a:t>et al</a:t>
            </a:r>
            <a:r>
              <a:rPr lang="en-US" sz="1200" dirty="0">
                <a:latin typeface="PT Sans" panose="020B0503020203020204" pitchFamily="34" charset="77"/>
              </a:rPr>
              <a:t> 2021 </a:t>
            </a:r>
            <a:r>
              <a:rPr lang="en-US" sz="1200" i="1" dirty="0">
                <a:latin typeface="PT Sans" panose="020B0503020203020204" pitchFamily="34" charset="77"/>
              </a:rPr>
              <a:t>Quantum Sci. Technol.</a:t>
            </a:r>
            <a:r>
              <a:rPr lang="en-US" sz="1200" dirty="0">
                <a:latin typeface="PT Sans" panose="020B0503020203020204" pitchFamily="34" charset="77"/>
              </a:rPr>
              <a:t> </a:t>
            </a:r>
            <a:r>
              <a:rPr lang="en-US" sz="1200" b="1" dirty="0">
                <a:latin typeface="PT Sans" panose="020B0503020203020204" pitchFamily="34" charset="77"/>
              </a:rPr>
              <a:t>6</a:t>
            </a:r>
            <a:r>
              <a:rPr lang="en-US" sz="1200" dirty="0">
                <a:latin typeface="PT Sans" panose="020B0503020203020204" pitchFamily="34" charset="77"/>
              </a:rPr>
              <a:t> 044003</a:t>
            </a:r>
          </a:p>
        </p:txBody>
      </p:sp>
      <p:pic>
        <p:nvPicPr>
          <p:cNvPr id="13" name="Picture 1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3E477D8-EFF7-AFDF-3E20-4F99149918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01" y="4627186"/>
            <a:ext cx="6279419" cy="8987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B6CB8F-C43F-C8B6-8D4A-177C0BECFF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1763" y="912535"/>
            <a:ext cx="2286000" cy="46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29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78125-D5C3-682E-55B3-D575302AB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75E14F1-C156-5767-FF73-B89D126A90AE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6D0496-D334-2425-80F5-17D3F98B1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Long-baseline atom interferometer progress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6CD6B068-30B0-F66F-91F1-9D6D0AAFD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543D106-E71B-1A71-4C30-26E5BAEDCA04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993FC2-BEE3-D956-B486-C3294685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4AF57-4719-9D55-0240-AD3F3D6A0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422A67-28ED-6378-20CB-7B8091EE9F8D}"/>
              </a:ext>
            </a:extLst>
          </p:cNvPr>
          <p:cNvSpPr txBox="1"/>
          <p:nvPr/>
        </p:nvSpPr>
        <p:spPr>
          <a:xfrm>
            <a:off x="854481" y="885199"/>
            <a:ext cx="1909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MAGIS-100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DF27A1-EDF9-8CA3-FC58-7F27EE86F42C}"/>
              </a:ext>
            </a:extLst>
          </p:cNvPr>
          <p:cNvSpPr txBox="1"/>
          <p:nvPr/>
        </p:nvSpPr>
        <p:spPr>
          <a:xfrm>
            <a:off x="7921613" y="885199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AION</a:t>
            </a:r>
          </a:p>
        </p:txBody>
      </p:sp>
      <p:pic>
        <p:nvPicPr>
          <p:cNvPr id="12" name="Picture 11" descr="A blueprint of a crane&#10;&#10;Description automatically generated">
            <a:extLst>
              <a:ext uri="{FF2B5EF4-FFF2-40B4-BE49-F238E27FC236}">
                <a16:creationId xmlns:a16="http://schemas.microsoft.com/office/drawing/2014/main" id="{76E16172-4A3F-EB63-9A36-C2B80CDA3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6797" y="1402451"/>
            <a:ext cx="2118196" cy="50503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7828394-C0D7-FAAC-D756-DF73B151E960}"/>
              </a:ext>
            </a:extLst>
          </p:cNvPr>
          <p:cNvSpPr txBox="1"/>
          <p:nvPr/>
        </p:nvSpPr>
        <p:spPr>
          <a:xfrm>
            <a:off x="9915277" y="879539"/>
            <a:ext cx="2276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T Sans" panose="020B0503020203020204" pitchFamily="34" charset="77"/>
              </a:rPr>
              <a:t>Design of Oxford </a:t>
            </a:r>
          </a:p>
          <a:p>
            <a:pPr algn="ctr"/>
            <a:r>
              <a:rPr lang="en-US" dirty="0">
                <a:latin typeface="PT Sans" panose="020B0503020203020204" pitchFamily="34" charset="77"/>
              </a:rPr>
              <a:t>10 m Detector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211D9C-4235-E946-3922-ED382B6C7882}"/>
              </a:ext>
            </a:extLst>
          </p:cNvPr>
          <p:cNvSpPr txBox="1"/>
          <p:nvPr/>
        </p:nvSpPr>
        <p:spPr>
          <a:xfrm>
            <a:off x="59353" y="1525870"/>
            <a:ext cx="3666066" cy="4524315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Construction phase in progress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Surface laser lab and laser transport system started construction in 2023, completion and optical table install this year.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Civil construction waiting on contract to start summer 2025</a:t>
            </a:r>
          </a:p>
          <a:p>
            <a:endParaRPr lang="en-US" b="1" dirty="0">
              <a:latin typeface="PT Sans" panose="020B0503020203020204" pitchFamily="34" charset="77"/>
            </a:endParaRPr>
          </a:p>
          <a:p>
            <a:r>
              <a:rPr lang="en-US" b="1" dirty="0">
                <a:latin typeface="PT Sans" panose="020B0503020203020204" pitchFamily="34" charset="77"/>
              </a:rPr>
              <a:t>Commissioning planned for early 2027</a:t>
            </a:r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GB" dirty="0">
                <a:latin typeface="PT Sans" panose="020B0503020203020204" pitchFamily="34" charset="77"/>
              </a:rPr>
              <a:t>MAGIS-100 design is supported by development of Stanford 10 m Sr atom interferometer assembly started last summer.</a:t>
            </a:r>
          </a:p>
        </p:txBody>
      </p:sp>
      <p:pic>
        <p:nvPicPr>
          <p:cNvPr id="16" name="Picture 15" descr="A long machine in a room&#10;&#10;Description automatically generated">
            <a:extLst>
              <a:ext uri="{FF2B5EF4-FFF2-40B4-BE49-F238E27FC236}">
                <a16:creationId xmlns:a16="http://schemas.microsoft.com/office/drawing/2014/main" id="{D4861C6D-3FE5-1128-B7C9-7FFEBEDFF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4515" y="1431235"/>
            <a:ext cx="2989065" cy="27193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151EA5-857F-924B-5DB1-EC5DDBEAF85C}"/>
              </a:ext>
            </a:extLst>
          </p:cNvPr>
          <p:cNvSpPr txBox="1"/>
          <p:nvPr/>
        </p:nvSpPr>
        <p:spPr>
          <a:xfrm>
            <a:off x="6830859" y="1514674"/>
            <a:ext cx="3385239" cy="4431983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5 ultracold Sr labs built in less than 24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Utilized cross-disciplinary large-scale Particle Physics production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All labs are commissioning R&amp;D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Finalized 10 m instrument design for Oxford</a:t>
            </a:r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GB" dirty="0">
                <a:latin typeface="PT Sans" panose="020B0503020203020204" pitchFamily="34" charset="77"/>
              </a:rPr>
              <a:t>More than doubled the ultracold Sr R&amp;D capacity in the UK and designed centralized ultra-high vacuum system production</a:t>
            </a:r>
          </a:p>
          <a:p>
            <a:endParaRPr lang="en-GB" dirty="0">
              <a:latin typeface="PT Sans" panose="020B0503020203020204" pitchFamily="34" charset="77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200" i="1" strike="noStrike" dirty="0">
                <a:solidFill>
                  <a:srgbClr val="1A1A1A"/>
                </a:solidFill>
                <a:effectLst/>
                <a:latin typeface="PT Sans" panose="020B0503020203020204" pitchFamily="34" charset="77"/>
              </a:rPr>
              <a:t>AVS Quantum Sci.</a:t>
            </a:r>
            <a:r>
              <a:rPr lang="en-GB" sz="1200" i="0" strike="noStrike" dirty="0">
                <a:solidFill>
                  <a:srgbClr val="1A1A1A"/>
                </a:solidFill>
                <a:effectLst/>
                <a:latin typeface="PT Sans" panose="020B0503020203020204" pitchFamily="34" charset="77"/>
              </a:rPr>
              <a:t> 6, 014409 (2024)</a:t>
            </a:r>
            <a:endParaRPr lang="en-GB" sz="1200" dirty="0">
              <a:latin typeface="PT Sans" panose="020B0503020203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C40502-A0C8-F610-E4D5-285B5D3C42DD}"/>
              </a:ext>
            </a:extLst>
          </p:cNvPr>
          <p:cNvSpPr txBox="1"/>
          <p:nvPr/>
        </p:nvSpPr>
        <p:spPr>
          <a:xfrm>
            <a:off x="3720853" y="1061903"/>
            <a:ext cx="31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Stanford 10 m tower assembly</a:t>
            </a:r>
          </a:p>
        </p:txBody>
      </p:sp>
    </p:spTree>
    <p:extLst>
      <p:ext uri="{BB962C8B-B14F-4D97-AF65-F5344CB8AC3E}">
        <p14:creationId xmlns:p14="http://schemas.microsoft.com/office/powerpoint/2010/main" val="3188194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8774B0-1C79-2BD1-5F2A-892F3E00F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22FB3E-EFBB-B513-DF12-B600FD08D9DB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072847-D420-27EA-3C02-A8D1E5E42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International efforts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73294EE0-3115-E75D-82C1-3FD03E30B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29B1EB0-BA61-2B15-C4D5-E774772F9631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67C4F7-4079-E6A6-A386-E7900486D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9D78AF-AFAF-BE4A-D525-47A444026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5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D6C4FFC-A66F-881E-7E38-43047FC17BA8}"/>
              </a:ext>
            </a:extLst>
          </p:cNvPr>
          <p:cNvSpPr txBox="1">
            <a:spLocks/>
          </p:cNvSpPr>
          <p:nvPr/>
        </p:nvSpPr>
        <p:spPr>
          <a:xfrm>
            <a:off x="115907" y="966450"/>
            <a:ext cx="5386755" cy="639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PT Sans" panose="020B0503020203020204" pitchFamily="34" charset="77"/>
              </a:rPr>
              <a:t>Stage Expansion of Detector Length** 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56FEEBB-F83E-B20F-FCA6-53C42AFC5FB8}"/>
              </a:ext>
            </a:extLst>
          </p:cNvPr>
          <p:cNvSpPr txBox="1">
            <a:spLocks/>
          </p:cNvSpPr>
          <p:nvPr/>
        </p:nvSpPr>
        <p:spPr>
          <a:xfrm>
            <a:off x="263353" y="1412776"/>
            <a:ext cx="5832648" cy="471256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b="1" dirty="0">
                <a:solidFill>
                  <a:schemeClr val="accent2"/>
                </a:solidFill>
                <a:latin typeface="PT Sans" panose="020B0503020203020204" pitchFamily="34" charset="77"/>
              </a:rPr>
              <a:t>Stage 1: 2024 to 2027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>
                <a:latin typeface="PT Sans" panose="020B0503020203020204" pitchFamily="34" charset="77"/>
              </a:rPr>
              <a:t>10 m detector protype to be built in Oxford, focus fundamental science and R&amp;D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>
                <a:latin typeface="PT Sans" panose="020B0503020203020204" pitchFamily="34" charset="77"/>
              </a:rPr>
              <a:t>10–20 m AION “spin-off” from Oxford design &amp; experience at </a:t>
            </a:r>
            <a:r>
              <a:rPr lang="en-US" sz="2200" i="1" dirty="0">
                <a:latin typeface="PT Sans" panose="020B0503020203020204" pitchFamily="34" charset="77"/>
              </a:rPr>
              <a:t>Boulby</a:t>
            </a:r>
            <a:r>
              <a:rPr lang="en-US" sz="2200" dirty="0">
                <a:latin typeface="PT Sans" panose="020B0503020203020204" pitchFamily="34" charset="77"/>
              </a:rPr>
              <a:t> focus Earth Science applications. 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>
                <a:latin typeface="PT Sans" panose="020B0503020203020204" pitchFamily="34" charset="77"/>
              </a:rPr>
              <a:t>Commissioning of MAGIS-100</a:t>
            </a:r>
          </a:p>
          <a:p>
            <a:r>
              <a:rPr lang="en-US" sz="2300" b="1" dirty="0">
                <a:solidFill>
                  <a:schemeClr val="accent2"/>
                </a:solidFill>
                <a:latin typeface="PT Sans" panose="020B0503020203020204" pitchFamily="34" charset="77"/>
              </a:rPr>
              <a:t>Stage 2: 2028 to 2035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>
                <a:latin typeface="PT Sans" panose="020B0503020203020204" pitchFamily="34" charset="77"/>
              </a:rPr>
              <a:t>(Multi-)100 m detector: Site options are </a:t>
            </a:r>
            <a:r>
              <a:rPr lang="en-GB" sz="2200" i="1" dirty="0">
                <a:latin typeface="PT Sans" panose="020B0503020203020204" pitchFamily="34" charset="77"/>
              </a:rPr>
              <a:t>Boulby or Daresbury (UK), possibly also at CERN (France/Switzerland).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>
                <a:latin typeface="PT Sans" panose="020B0503020203020204" pitchFamily="34" charset="77"/>
              </a:rPr>
              <a:t>MAGIS-100 first science runs</a:t>
            </a:r>
          </a:p>
          <a:p>
            <a:r>
              <a:rPr lang="en-US" sz="2300" b="1" dirty="0">
                <a:solidFill>
                  <a:schemeClr val="accent2"/>
                </a:solidFill>
                <a:latin typeface="PT Sans" panose="020B0503020203020204" pitchFamily="34" charset="77"/>
              </a:rPr>
              <a:t>Stage 3: 2035 onwards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>
                <a:latin typeface="PT Sans" panose="020B0503020203020204" pitchFamily="34" charset="77"/>
              </a:rPr>
              <a:t>Km-scale detector: Site options are </a:t>
            </a:r>
            <a:r>
              <a:rPr lang="en-GB" sz="2200" i="1" dirty="0">
                <a:latin typeface="PT Sans" panose="020B0503020203020204" pitchFamily="34" charset="77"/>
              </a:rPr>
              <a:t>Boulby </a:t>
            </a:r>
            <a:r>
              <a:rPr lang="en-GB" sz="2200" dirty="0">
                <a:latin typeface="PT Sans" panose="020B0503020203020204" pitchFamily="34" charset="77"/>
              </a:rPr>
              <a:t>and other international sites</a:t>
            </a:r>
            <a:endParaRPr lang="en-GB" sz="2200" i="1" dirty="0">
              <a:latin typeface="PT Sans" panose="020B0503020203020204" pitchFamily="34" charset="77"/>
            </a:endParaRPr>
          </a:p>
          <a:p>
            <a:pPr marL="0" indent="0"/>
            <a:endParaRPr lang="en-US" sz="2400" dirty="0">
              <a:latin typeface="PT Sans" panose="020B0503020203020204" pitchFamily="34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3F7AB7-2536-DD66-5B93-FE399B9B9EBB}"/>
              </a:ext>
            </a:extLst>
          </p:cNvPr>
          <p:cNvSpPr txBox="1"/>
          <p:nvPr/>
        </p:nvSpPr>
        <p:spPr>
          <a:xfrm>
            <a:off x="635000" y="5765790"/>
            <a:ext cx="450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** Sensitivity scales with length of detector</a:t>
            </a:r>
          </a:p>
        </p:txBody>
      </p:sp>
      <p:pic>
        <p:nvPicPr>
          <p:cNvPr id="12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5DDDABD4-F0AE-5641-DC4B-13571A4E7A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6425"/>
          <a:stretch/>
        </p:blipFill>
        <p:spPr>
          <a:xfrm>
            <a:off x="6638183" y="856100"/>
            <a:ext cx="5180327" cy="2275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A black and white poster with text&#10;&#10;Description automatically generated">
            <a:extLst>
              <a:ext uri="{FF2B5EF4-FFF2-40B4-BE49-F238E27FC236}">
                <a16:creationId xmlns:a16="http://schemas.microsoft.com/office/drawing/2014/main" id="{6694F711-36DA-8D9F-6A4C-7E0DE187E1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33" t="1774" r="2578" b="65526"/>
          <a:stretch/>
        </p:blipFill>
        <p:spPr>
          <a:xfrm>
            <a:off x="6598428" y="3176620"/>
            <a:ext cx="5305850" cy="22351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8CA00B-3FDE-5DCE-9CEF-4659AFB2A4D6}"/>
              </a:ext>
            </a:extLst>
          </p:cNvPr>
          <p:cNvSpPr txBox="1"/>
          <p:nvPr/>
        </p:nvSpPr>
        <p:spPr>
          <a:xfrm>
            <a:off x="9387692" y="5534957"/>
            <a:ext cx="25409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AVS Quantum Science (Vol. 6, Issue 2)</a:t>
            </a:r>
          </a:p>
          <a:p>
            <a:r>
              <a:rPr lang="en-GB" sz="1200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  <a:hlinkClick r:id="rId5"/>
              </a:rPr>
              <a:t>https://doi.org/10.1116/5.0185291</a:t>
            </a:r>
            <a:endParaRPr lang="en-GB" sz="1200" i="0" u="none" strike="noStrike" dirty="0">
              <a:solidFill>
                <a:srgbClr val="000000"/>
              </a:solidFill>
              <a:effectLst/>
              <a:latin typeface="PT Sans" panose="020B0503020203020204" pitchFamily="34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1D911C-DE2D-878D-AF91-F1D0C5F3644E}"/>
              </a:ext>
            </a:extLst>
          </p:cNvPr>
          <p:cNvSpPr txBox="1"/>
          <p:nvPr/>
        </p:nvSpPr>
        <p:spPr>
          <a:xfrm>
            <a:off x="9439522" y="5961436"/>
            <a:ext cx="19540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effectLst/>
                <a:latin typeface="PT Sans" panose="020B0503020203020204" pitchFamily="34" charset="77"/>
              </a:rPr>
              <a:t>arXiv:2412.14960 (2024).</a:t>
            </a:r>
          </a:p>
        </p:txBody>
      </p:sp>
    </p:spTree>
    <p:extLst>
      <p:ext uri="{BB962C8B-B14F-4D97-AF65-F5344CB8AC3E}">
        <p14:creationId xmlns:p14="http://schemas.microsoft.com/office/powerpoint/2010/main" val="350757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BC333-385A-2CBD-F96E-1833EA1F3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B305F-607E-65AF-8539-EA8A417A6FA0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F1C10F7-977F-FF99-1D3E-23E4623C4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interferometry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88381E8-678D-0310-3B5A-60C27C64A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197FF04-9089-8A50-AF62-6A62F12DE20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026DAB-0C94-D93D-9F3D-42F0D3DB4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E1E75-4F6D-5593-80A5-217758D4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6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83EB020-1750-8E17-EF78-AB98DF7D5C08}"/>
              </a:ext>
            </a:extLst>
          </p:cNvPr>
          <p:cNvGrpSpPr/>
          <p:nvPr/>
        </p:nvGrpSpPr>
        <p:grpSpPr>
          <a:xfrm>
            <a:off x="574103" y="1452153"/>
            <a:ext cx="5471407" cy="4095835"/>
            <a:chOff x="574103" y="1452153"/>
            <a:chExt cx="5471407" cy="409583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1464A2D-5D1D-EEDD-D0AB-D764278F489D}"/>
                </a:ext>
              </a:extLst>
            </p:cNvPr>
            <p:cNvSpPr/>
            <p:nvPr/>
          </p:nvSpPr>
          <p:spPr>
            <a:xfrm>
              <a:off x="1406241" y="4639003"/>
              <a:ext cx="530809" cy="57356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15D8D6-6E00-4479-A189-DC70E9060FAB}"/>
                </a:ext>
              </a:extLst>
            </p:cNvPr>
            <p:cNvSpPr/>
            <p:nvPr/>
          </p:nvSpPr>
          <p:spPr>
            <a:xfrm>
              <a:off x="4090592" y="2861677"/>
              <a:ext cx="530809" cy="57356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113075B-CE51-91DA-4E55-6428DCC039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06241" y="4639003"/>
              <a:ext cx="530809" cy="57356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C09DA79-D047-36E6-74B4-2F57BE48C8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0592" y="2903238"/>
              <a:ext cx="530809" cy="53199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7CCA5078-69D7-1A1C-D4C2-426E24735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103" y="3148457"/>
              <a:ext cx="3781892" cy="1779698"/>
            </a:xfrm>
            <a:prstGeom prst="bentConnector3">
              <a:avLst>
                <a:gd name="adj1" fmla="val 28640"/>
              </a:avLst>
            </a:prstGeom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F193B6DD-A941-1E03-A206-88FFC194DA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103" y="3139088"/>
              <a:ext cx="3781892" cy="1789067"/>
            </a:xfrm>
            <a:prstGeom prst="bentConnector3">
              <a:avLst>
                <a:gd name="adj1" fmla="val 100137"/>
              </a:avLst>
            </a:prstGeom>
            <a:ln w="28575" cap="flat" cmpd="sng" algn="ctr">
              <a:solidFill>
                <a:srgbClr val="8F133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8383CFC-8867-18EC-00E8-BD662805325D}"/>
                </a:ext>
              </a:extLst>
            </p:cNvPr>
            <p:cNvSpPr/>
            <p:nvPr/>
          </p:nvSpPr>
          <p:spPr>
            <a:xfrm>
              <a:off x="2687877" y="2852162"/>
              <a:ext cx="613433" cy="583075"/>
            </a:xfrm>
            <a:prstGeom prst="ellipse">
              <a:avLst/>
            </a:prstGeom>
            <a:solidFill>
              <a:srgbClr val="00A083"/>
            </a:solidFill>
            <a:ln w="12700">
              <a:solidFill>
                <a:srgbClr val="009193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elay 16">
              <a:extLst>
                <a:ext uri="{FF2B5EF4-FFF2-40B4-BE49-F238E27FC236}">
                  <a16:creationId xmlns:a16="http://schemas.microsoft.com/office/drawing/2014/main" id="{B4EB5AEA-12B6-5486-648F-D28D1D1A6AD2}"/>
                </a:ext>
              </a:extLst>
            </p:cNvPr>
            <p:cNvSpPr/>
            <p:nvPr/>
          </p:nvSpPr>
          <p:spPr>
            <a:xfrm>
              <a:off x="5130705" y="2900122"/>
              <a:ext cx="378133" cy="480924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elay 17">
              <a:extLst>
                <a:ext uri="{FF2B5EF4-FFF2-40B4-BE49-F238E27FC236}">
                  <a16:creationId xmlns:a16="http://schemas.microsoft.com/office/drawing/2014/main" id="{D1CA2526-911B-5BEE-C053-D8BD5F428ABF}"/>
                </a:ext>
              </a:extLst>
            </p:cNvPr>
            <p:cNvSpPr/>
            <p:nvPr/>
          </p:nvSpPr>
          <p:spPr>
            <a:xfrm rot="16200000">
              <a:off x="4151702" y="2016247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C206464E-8C27-9670-F193-A1A5E79EBAA4}"/>
                </a:ext>
              </a:extLst>
            </p:cNvPr>
            <p:cNvSpPr/>
            <p:nvPr/>
          </p:nvSpPr>
          <p:spPr>
            <a:xfrm>
              <a:off x="4934744" y="3139088"/>
              <a:ext cx="1110766" cy="120022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B86F8387-29EE-A2C7-38D9-593906EE1BD5}"/>
                </a:ext>
              </a:extLst>
            </p:cNvPr>
            <p:cNvSpPr/>
            <p:nvPr/>
          </p:nvSpPr>
          <p:spPr>
            <a:xfrm rot="16200000">
              <a:off x="4311265" y="1496883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E01B455-049A-685A-C3B6-505620431D71}"/>
                </a:ext>
              </a:extLst>
            </p:cNvPr>
            <p:cNvSpPr>
              <a:spLocks/>
            </p:cNvSpPr>
            <p:nvPr/>
          </p:nvSpPr>
          <p:spPr>
            <a:xfrm rot="2700000">
              <a:off x="1566993" y="2831978"/>
              <a:ext cx="120023" cy="53080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229D53-879C-A8B1-DF00-FDFD56365FAE}"/>
                </a:ext>
              </a:extLst>
            </p:cNvPr>
            <p:cNvSpPr/>
            <p:nvPr/>
          </p:nvSpPr>
          <p:spPr>
            <a:xfrm rot="2700000">
              <a:off x="4352191" y="4698685"/>
              <a:ext cx="120023" cy="53080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12D8233-59AB-D8E2-9931-F3BF053B0E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0385" y="2443080"/>
              <a:ext cx="1" cy="6960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AD16DF4-AB7A-693E-5338-D569DB300FB3}"/>
                </a:ext>
              </a:extLst>
            </p:cNvPr>
            <p:cNvCxnSpPr/>
            <p:nvPr/>
          </p:nvCxnSpPr>
          <p:spPr>
            <a:xfrm flipV="1">
              <a:off x="4384044" y="2443564"/>
              <a:ext cx="1" cy="696008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D731F77-EA76-1152-3188-E7E76858742D}"/>
                </a:ext>
              </a:extLst>
            </p:cNvPr>
            <p:cNvCxnSpPr>
              <a:cxnSpLocks/>
            </p:cNvCxnSpPr>
            <p:nvPr/>
          </p:nvCxnSpPr>
          <p:spPr>
            <a:xfrm>
              <a:off x="4365399" y="3122258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F40AB34-5115-EDF8-50AD-54A6EE8C89D5}"/>
                </a:ext>
              </a:extLst>
            </p:cNvPr>
            <p:cNvCxnSpPr>
              <a:cxnSpLocks/>
            </p:cNvCxnSpPr>
            <p:nvPr/>
          </p:nvCxnSpPr>
          <p:spPr>
            <a:xfrm>
              <a:off x="4366056" y="3152434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A49AF6F-A3DD-1F0A-581D-F94A1308E08A}"/>
                </a:ext>
              </a:extLst>
            </p:cNvPr>
            <p:cNvSpPr txBox="1"/>
            <p:nvPr/>
          </p:nvSpPr>
          <p:spPr>
            <a:xfrm>
              <a:off x="1059180" y="5209434"/>
              <a:ext cx="12907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beamsplitter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7D9D1AF-8C03-F0A4-7ABD-7600F2D5AEE4}"/>
                </a:ext>
              </a:extLst>
            </p:cNvPr>
            <p:cNvSpPr txBox="1"/>
            <p:nvPr/>
          </p:nvSpPr>
          <p:spPr>
            <a:xfrm>
              <a:off x="4133457" y="5139295"/>
              <a:ext cx="7280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mirror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F7BE0BD-F51F-0BC6-0A81-DE16765F48FB}"/>
                </a:ext>
              </a:extLst>
            </p:cNvPr>
            <p:cNvSpPr txBox="1"/>
            <p:nvPr/>
          </p:nvSpPr>
          <p:spPr>
            <a:xfrm>
              <a:off x="4861953" y="3390756"/>
              <a:ext cx="915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detector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6934BEC-6395-7263-CF42-9CE69716B1E8}"/>
                </a:ext>
              </a:extLst>
            </p:cNvPr>
            <p:cNvSpPr txBox="1"/>
            <p:nvPr/>
          </p:nvSpPr>
          <p:spPr>
            <a:xfrm>
              <a:off x="2666618" y="3368493"/>
              <a:ext cx="6559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delay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86C0775E-5669-822A-EEC3-075F41D7BB4B}"/>
              </a:ext>
            </a:extLst>
          </p:cNvPr>
          <p:cNvSpPr txBox="1"/>
          <p:nvPr/>
        </p:nvSpPr>
        <p:spPr>
          <a:xfrm>
            <a:off x="526704" y="1031231"/>
            <a:ext cx="5549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Mach-Zehnder laser interferometer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5F7822-4E02-F072-EE6B-369E9111AAC3}"/>
              </a:ext>
            </a:extLst>
          </p:cNvPr>
          <p:cNvSpPr txBox="1"/>
          <p:nvPr/>
        </p:nvSpPr>
        <p:spPr>
          <a:xfrm>
            <a:off x="6298453" y="1023280"/>
            <a:ext cx="5595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Mach-Zehnder atom interferometer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37697C3-6AC6-F131-F2B6-B3878B6B51B5}"/>
              </a:ext>
            </a:extLst>
          </p:cNvPr>
          <p:cNvGrpSpPr/>
          <p:nvPr/>
        </p:nvGrpSpPr>
        <p:grpSpPr>
          <a:xfrm>
            <a:off x="6108736" y="2974695"/>
            <a:ext cx="4843726" cy="1951088"/>
            <a:chOff x="6502361" y="3081846"/>
            <a:chExt cx="4577715" cy="1843937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D2E68A8-6A17-D099-5470-CDAEA25F2C8D}"/>
                </a:ext>
              </a:extLst>
            </p:cNvPr>
            <p:cNvCxnSpPr>
              <a:cxnSpLocks/>
            </p:cNvCxnSpPr>
            <p:nvPr/>
          </p:nvCxnSpPr>
          <p:spPr>
            <a:xfrm>
              <a:off x="6502361" y="4925783"/>
              <a:ext cx="1085217" cy="0"/>
            </a:xfrm>
            <a:prstGeom prst="line">
              <a:avLst/>
            </a:prstGeom>
            <a:ln w="28575">
              <a:solidFill>
                <a:srgbClr val="8F13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BA76832B-CC71-B5B2-A4D0-DDFF36B04EBA}"/>
                </a:ext>
              </a:extLst>
            </p:cNvPr>
            <p:cNvSpPr/>
            <p:nvPr/>
          </p:nvSpPr>
          <p:spPr>
            <a:xfrm>
              <a:off x="7587578" y="3739201"/>
              <a:ext cx="2761635" cy="1186582"/>
            </a:xfrm>
            <a:prstGeom prst="parallelogram">
              <a:avLst>
                <a:gd name="adj" fmla="val 116355"/>
              </a:avLst>
            </a:prstGeom>
            <a:noFill/>
            <a:ln w="28575">
              <a:solidFill>
                <a:srgbClr val="8F133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2DE8BCF-0EF0-82F6-5239-FB11E4736459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 flipV="1">
              <a:off x="7587578" y="3739201"/>
              <a:ext cx="1380818" cy="1186582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D24C4E-D7BA-6059-712B-78DA5FDCEF9C}"/>
                </a:ext>
              </a:extLst>
            </p:cNvPr>
            <p:cNvCxnSpPr>
              <a:cxnSpLocks/>
              <a:stCxn id="35" idx="0"/>
            </p:cNvCxnSpPr>
            <p:nvPr/>
          </p:nvCxnSpPr>
          <p:spPr>
            <a:xfrm>
              <a:off x="8968396" y="3739201"/>
              <a:ext cx="1380817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5AED940-2F95-64B8-6B7D-194F51D37C7D}"/>
                </a:ext>
              </a:extLst>
            </p:cNvPr>
            <p:cNvCxnSpPr>
              <a:cxnSpLocks/>
            </p:cNvCxnSpPr>
            <p:nvPr/>
          </p:nvCxnSpPr>
          <p:spPr>
            <a:xfrm>
              <a:off x="10348556" y="3728427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1867AE9-E3EB-F9F6-3A91-FEE9FE379C3B}"/>
                </a:ext>
              </a:extLst>
            </p:cNvPr>
            <p:cNvCxnSpPr>
              <a:cxnSpLocks/>
            </p:cNvCxnSpPr>
            <p:nvPr/>
          </p:nvCxnSpPr>
          <p:spPr>
            <a:xfrm>
              <a:off x="10349213" y="3758603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050DA2F-D0CF-F949-41B6-3082764EB6F3}"/>
                </a:ext>
              </a:extLst>
            </p:cNvPr>
            <p:cNvCxnSpPr>
              <a:cxnSpLocks/>
            </p:cNvCxnSpPr>
            <p:nvPr/>
          </p:nvCxnSpPr>
          <p:spPr>
            <a:xfrm rot="18300000">
              <a:off x="10157091" y="3447606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B6DB81D-6BDD-4158-CA14-90E8ADA90B30}"/>
                </a:ext>
              </a:extLst>
            </p:cNvPr>
            <p:cNvCxnSpPr>
              <a:cxnSpLocks/>
            </p:cNvCxnSpPr>
            <p:nvPr/>
          </p:nvCxnSpPr>
          <p:spPr>
            <a:xfrm rot="18300000">
              <a:off x="10192727" y="3447800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1A68A92-B922-5023-E0F1-62CD9FC9F2EA}"/>
              </a:ext>
            </a:extLst>
          </p:cNvPr>
          <p:cNvGrpSpPr/>
          <p:nvPr/>
        </p:nvGrpSpPr>
        <p:grpSpPr>
          <a:xfrm>
            <a:off x="10335597" y="1998294"/>
            <a:ext cx="1333304" cy="1200226"/>
            <a:chOff x="11131261" y="2065529"/>
            <a:chExt cx="1333304" cy="1200226"/>
          </a:xfrm>
        </p:grpSpPr>
        <p:sp>
          <p:nvSpPr>
            <p:cNvPr id="43" name="Delay 42">
              <a:extLst>
                <a:ext uri="{FF2B5EF4-FFF2-40B4-BE49-F238E27FC236}">
                  <a16:creationId xmlns:a16="http://schemas.microsoft.com/office/drawing/2014/main" id="{A5DB96EC-5A4D-DBA0-FD5A-CCC15A200ACC}"/>
                </a:ext>
              </a:extLst>
            </p:cNvPr>
            <p:cNvSpPr/>
            <p:nvPr/>
          </p:nvSpPr>
          <p:spPr>
            <a:xfrm rot="16200000">
              <a:off x="11149506" y="2629623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BF9D6DBF-2D5C-5DC9-453B-806C0B6ED74E}"/>
                </a:ext>
              </a:extLst>
            </p:cNvPr>
            <p:cNvSpPr/>
            <p:nvPr/>
          </p:nvSpPr>
          <p:spPr>
            <a:xfrm rot="16200000">
              <a:off x="11309069" y="2110259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75EF20C-D17A-6B42-1B25-07199393ED4B}"/>
              </a:ext>
            </a:extLst>
          </p:cNvPr>
          <p:cNvGrpSpPr/>
          <p:nvPr/>
        </p:nvGrpSpPr>
        <p:grpSpPr>
          <a:xfrm>
            <a:off x="10778295" y="3434769"/>
            <a:ext cx="1200226" cy="1329643"/>
            <a:chOff x="10382886" y="5089695"/>
            <a:chExt cx="1200226" cy="1329643"/>
          </a:xfrm>
        </p:grpSpPr>
        <p:sp>
          <p:nvSpPr>
            <p:cNvPr id="46" name="Delay 45">
              <a:extLst>
                <a:ext uri="{FF2B5EF4-FFF2-40B4-BE49-F238E27FC236}">
                  <a16:creationId xmlns:a16="http://schemas.microsoft.com/office/drawing/2014/main" id="{825DBC42-B77A-8387-F27A-EB83A9C3A74C}"/>
                </a:ext>
              </a:extLst>
            </p:cNvPr>
            <p:cNvSpPr/>
            <p:nvPr/>
          </p:nvSpPr>
          <p:spPr>
            <a:xfrm>
              <a:off x="10581465" y="5089695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52FA4FD0-F507-190E-2AF4-30B98EADB397}"/>
                </a:ext>
              </a:extLst>
            </p:cNvPr>
            <p:cNvSpPr/>
            <p:nvPr/>
          </p:nvSpPr>
          <p:spPr>
            <a:xfrm>
              <a:off x="10382886" y="5308572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F56EA69-484E-19A3-624C-EDDB6C12A161}"/>
              </a:ext>
            </a:extLst>
          </p:cNvPr>
          <p:cNvGrpSpPr/>
          <p:nvPr/>
        </p:nvGrpSpPr>
        <p:grpSpPr>
          <a:xfrm>
            <a:off x="7218754" y="2885787"/>
            <a:ext cx="187600" cy="2377440"/>
            <a:chOff x="7142863" y="2652379"/>
            <a:chExt cx="187600" cy="2533236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9FB8C78-863A-39B3-E919-F82D3B60AFE6}"/>
                </a:ext>
              </a:extLst>
            </p:cNvPr>
            <p:cNvGrpSpPr/>
            <p:nvPr/>
          </p:nvGrpSpPr>
          <p:grpSpPr>
            <a:xfrm rot="16200000">
              <a:off x="6817753" y="4672905"/>
              <a:ext cx="846302" cy="179118"/>
              <a:chOff x="6943195" y="2982591"/>
              <a:chExt cx="1861950" cy="329114"/>
            </a:xfrm>
          </p:grpSpPr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AEE82735-27AB-3574-5247-6AE6AD93FB4C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BAA19E0D-F086-4581-3241-5DF3014D1533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2E49743F-C51F-EAAC-7B27-0AD274766FE4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B8117D1-EC89-7C51-E766-2329B97D54F6}"/>
                </a:ext>
              </a:extLst>
            </p:cNvPr>
            <p:cNvGrpSpPr/>
            <p:nvPr/>
          </p:nvGrpSpPr>
          <p:grpSpPr>
            <a:xfrm rot="16200000">
              <a:off x="6809723" y="3826601"/>
              <a:ext cx="846302" cy="179118"/>
              <a:chOff x="6943195" y="2982591"/>
              <a:chExt cx="1861950" cy="329114"/>
            </a:xfrm>
          </p:grpSpPr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623BA071-B1BB-5A02-AF7A-EA097A9914B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F7CD82E9-970E-A342-684E-6DEDFCBE0F38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1C1B522F-CAEE-3A74-1409-49374FB0A36A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D948B85-7994-E284-2BDF-3BB7806C561D}"/>
                </a:ext>
              </a:extLst>
            </p:cNvPr>
            <p:cNvGrpSpPr/>
            <p:nvPr/>
          </p:nvGrpSpPr>
          <p:grpSpPr>
            <a:xfrm rot="16200000">
              <a:off x="6809271" y="2985971"/>
              <a:ext cx="846302" cy="179118"/>
              <a:chOff x="6943195" y="2982591"/>
              <a:chExt cx="1861950" cy="329114"/>
            </a:xfrm>
          </p:grpSpPr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54639F6A-46D8-F47D-CB96-5396674DEBC5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900F43E2-F158-D51A-7DFF-A1230EA0668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0B501519-E4B3-A8D7-2A50-EB0DCF229D2C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B0A67EC-F912-9DC6-F710-C02426EB2971}"/>
              </a:ext>
            </a:extLst>
          </p:cNvPr>
          <p:cNvGrpSpPr/>
          <p:nvPr/>
        </p:nvGrpSpPr>
        <p:grpSpPr>
          <a:xfrm>
            <a:off x="8682389" y="2883123"/>
            <a:ext cx="194580" cy="2377440"/>
            <a:chOff x="8594165" y="2680535"/>
            <a:chExt cx="194580" cy="254021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A940B0D-03E8-B0DD-C1D3-290DDA021DE0}"/>
                </a:ext>
              </a:extLst>
            </p:cNvPr>
            <p:cNvGrpSpPr/>
            <p:nvPr/>
          </p:nvGrpSpPr>
          <p:grpSpPr>
            <a:xfrm rot="16200000">
              <a:off x="8276035" y="4708041"/>
              <a:ext cx="846302" cy="179118"/>
              <a:chOff x="6943195" y="2982591"/>
              <a:chExt cx="1861950" cy="329114"/>
            </a:xfrm>
          </p:grpSpPr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B495933C-C1AF-1E74-B561-8344287A6FDF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63FEA2E2-1FBB-D0F2-7D90-2082AA2B422B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BE72FFE9-F9E9-D84C-81E5-48E26740AC94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D12CDFB-3324-B62D-BF85-1DBE164E3352}"/>
                </a:ext>
              </a:extLst>
            </p:cNvPr>
            <p:cNvGrpSpPr/>
            <p:nvPr/>
          </p:nvGrpSpPr>
          <p:grpSpPr>
            <a:xfrm rot="16200000">
              <a:off x="8268005" y="3861737"/>
              <a:ext cx="846302" cy="179118"/>
              <a:chOff x="6943195" y="2982591"/>
              <a:chExt cx="1861950" cy="329114"/>
            </a:xfrm>
          </p:grpSpPr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10452C14-0024-0339-882E-7AC810E1D74A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8A041C12-0081-0072-9FB3-E586AE2A5069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210F8457-4FA4-3973-6B88-9EC0274DE973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A9D200-2808-3CD5-CC24-3B94EE1E0306}"/>
                </a:ext>
              </a:extLst>
            </p:cNvPr>
            <p:cNvGrpSpPr/>
            <p:nvPr/>
          </p:nvGrpSpPr>
          <p:grpSpPr>
            <a:xfrm rot="16200000">
              <a:off x="8260573" y="3014127"/>
              <a:ext cx="846302" cy="179118"/>
              <a:chOff x="6943195" y="2982591"/>
              <a:chExt cx="1861950" cy="329114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B1E26957-CD77-A36E-5AF7-07998B1D3B70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9F2DEBA4-CEC5-0634-56D5-88FF773DFC6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C25A1908-2C53-18D7-FCA6-254FFCCA09C6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03F2C4F-BE65-582F-5A7C-5823F020990D}"/>
              </a:ext>
            </a:extLst>
          </p:cNvPr>
          <p:cNvGrpSpPr/>
          <p:nvPr/>
        </p:nvGrpSpPr>
        <p:grpSpPr>
          <a:xfrm>
            <a:off x="10051331" y="2883124"/>
            <a:ext cx="194580" cy="2377440"/>
            <a:chOff x="10038501" y="2680533"/>
            <a:chExt cx="194580" cy="2540216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1C2B67A-A6B8-5ABB-4E8D-55535210286C}"/>
                </a:ext>
              </a:extLst>
            </p:cNvPr>
            <p:cNvGrpSpPr/>
            <p:nvPr/>
          </p:nvGrpSpPr>
          <p:grpSpPr>
            <a:xfrm rot="16200000">
              <a:off x="9720371" y="4708039"/>
              <a:ext cx="846302" cy="179118"/>
              <a:chOff x="6943195" y="2982591"/>
              <a:chExt cx="1861950" cy="329114"/>
            </a:xfrm>
          </p:grpSpPr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98A327EB-BCD1-B595-ADDB-5CEE30420B4D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A3A7F60F-CE83-4ADF-38B6-17341F745D38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BB085615-803F-0A8D-3175-96563FE86D15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82EF181-0C9D-4423-14E9-0CDF6ADAFE34}"/>
                </a:ext>
              </a:extLst>
            </p:cNvPr>
            <p:cNvGrpSpPr/>
            <p:nvPr/>
          </p:nvGrpSpPr>
          <p:grpSpPr>
            <a:xfrm rot="16200000">
              <a:off x="9712341" y="3861735"/>
              <a:ext cx="846302" cy="179118"/>
              <a:chOff x="6943195" y="2982591"/>
              <a:chExt cx="1861950" cy="329114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C7EA1DB7-08E8-5932-F33A-E2441908FA4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4970667F-7BA2-38AB-27BB-595C9038B7D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B1F4EDCE-2064-B828-7EF9-53B893E826AE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92017D75-5318-9FD5-9063-D7DBF24AA1CC}"/>
                </a:ext>
              </a:extLst>
            </p:cNvPr>
            <p:cNvGrpSpPr/>
            <p:nvPr/>
          </p:nvGrpSpPr>
          <p:grpSpPr>
            <a:xfrm rot="16200000">
              <a:off x="9704909" y="3014125"/>
              <a:ext cx="846302" cy="179118"/>
              <a:chOff x="6943195" y="2982591"/>
              <a:chExt cx="1861950" cy="329114"/>
            </a:xfrm>
          </p:grpSpPr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2BB29C12-05E9-81E8-75D8-1A430AA7ECC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77AA8EF5-01A3-C2BD-E2EF-7AA627B22CC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7F052DB7-11EA-4566-6F13-5776DA23FE05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55408653-CF88-DE62-1247-F2C15ED3DC1A}"/>
              </a:ext>
            </a:extLst>
          </p:cNvPr>
          <p:cNvSpPr txBox="1"/>
          <p:nvPr/>
        </p:nvSpPr>
        <p:spPr>
          <a:xfrm>
            <a:off x="6595535" y="522947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beamsplitter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D0FA735-DC61-702C-BF87-F504BB559CAB}"/>
              </a:ext>
            </a:extLst>
          </p:cNvPr>
          <p:cNvSpPr txBox="1"/>
          <p:nvPr/>
        </p:nvSpPr>
        <p:spPr>
          <a:xfrm>
            <a:off x="9498153" y="522947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beamsplitter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2DC3DCB-9F12-D2A7-04A0-57FE6CF5A23A}"/>
              </a:ext>
            </a:extLst>
          </p:cNvPr>
          <p:cNvSpPr txBox="1"/>
          <p:nvPr/>
        </p:nvSpPr>
        <p:spPr>
          <a:xfrm>
            <a:off x="8395882" y="5229476"/>
            <a:ext cx="728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mirror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D4DB52C-B859-461D-9C3E-EBB6F13E3383}"/>
              </a:ext>
            </a:extLst>
          </p:cNvPr>
          <p:cNvSpPr txBox="1"/>
          <p:nvPr/>
        </p:nvSpPr>
        <p:spPr>
          <a:xfrm>
            <a:off x="6595535" y="6025233"/>
            <a:ext cx="4496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Atom interferometry tutorials: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J. M. Hogan et al., arXiv:0806.3261 [physics] (2008).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O.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Buchmueller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J. Ellis, and U. Schneider, arXiv:2306.17726 (2023).</a:t>
            </a:r>
          </a:p>
        </p:txBody>
      </p:sp>
    </p:spTree>
    <p:extLst>
      <p:ext uri="{BB962C8B-B14F-4D97-AF65-F5344CB8AC3E}">
        <p14:creationId xmlns:p14="http://schemas.microsoft.com/office/powerpoint/2010/main" val="2800991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DF56D-2333-39BC-05E0-275A03067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A2C317-9524-7985-836F-D135D722A195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32F2AC-4EA4-B1B0-76F3-F1AB09CA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interferometry cont.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5FEB12F-78BB-CB3A-D017-C6D682FEF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4AE94A2-4335-9E29-06FD-197D2BCBB2CD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6ADDE7-028D-08EC-710D-51B7DC1C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B0A2A2-0172-438A-C5E5-A36E3251C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7</a:t>
            </a:fld>
            <a:endParaRPr lang="en-US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767A63D5-6DBF-502D-465C-3535FB869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8521"/>
            <a:ext cx="4953157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Quantum states that can be superposed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Coherent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Long-lived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Technical feasibility</a:t>
            </a:r>
          </a:p>
          <a:p>
            <a:r>
              <a:rPr lang="en-US" dirty="0">
                <a:latin typeface="PT Sans" panose="020B0503020203020204" pitchFamily="34" charset="77"/>
              </a:rPr>
              <a:t>Laser system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Extremely stable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Quickly and precisely address the quantum states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Controlled atom-light interactions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5F211A-90C1-E814-39F1-E30FEE3E202A}"/>
              </a:ext>
            </a:extLst>
          </p:cNvPr>
          <p:cNvSpPr txBox="1"/>
          <p:nvPr/>
        </p:nvSpPr>
        <p:spPr>
          <a:xfrm>
            <a:off x="838200" y="780553"/>
            <a:ext cx="5168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PT Sans" panose="020B0503020203020204" pitchFamily="34" charset="77"/>
              </a:rPr>
              <a:t>Atom interferometry ingredients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ADD528-7AF2-5E39-A6B2-664D68A1C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2738" y="3924797"/>
            <a:ext cx="3553949" cy="16724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F562B6-DF7D-BE27-1D6D-66357D05C4A8}"/>
              </a:ext>
            </a:extLst>
          </p:cNvPr>
          <p:cNvSpPr txBox="1"/>
          <p:nvPr/>
        </p:nvSpPr>
        <p:spPr>
          <a:xfrm>
            <a:off x="5977414" y="5414697"/>
            <a:ext cx="120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absorption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7CA8E6-ABC0-0AD6-9B78-9F9A1BE6CB21}"/>
              </a:ext>
            </a:extLst>
          </p:cNvPr>
          <p:cNvSpPr txBox="1"/>
          <p:nvPr/>
        </p:nvSpPr>
        <p:spPr>
          <a:xfrm>
            <a:off x="7621639" y="5412578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emission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02540C-F1CE-AC74-6932-C3BE063E3B14}"/>
              </a:ext>
            </a:extLst>
          </p:cNvPr>
          <p:cNvGrpSpPr/>
          <p:nvPr/>
        </p:nvGrpSpPr>
        <p:grpSpPr>
          <a:xfrm>
            <a:off x="6020611" y="1945675"/>
            <a:ext cx="1899386" cy="792899"/>
            <a:chOff x="2139214" y="2317426"/>
            <a:chExt cx="1899386" cy="79289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91FBB3-E8E6-77E7-88C5-32B81E904C91}"/>
                </a:ext>
              </a:extLst>
            </p:cNvPr>
            <p:cNvCxnSpPr/>
            <p:nvPr/>
          </p:nvCxnSpPr>
          <p:spPr>
            <a:xfrm>
              <a:off x="2689058" y="2439632"/>
              <a:ext cx="914400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683C813-7205-D351-6138-65BECFD1BB38}"/>
                </a:ext>
              </a:extLst>
            </p:cNvPr>
            <p:cNvCxnSpPr/>
            <p:nvPr/>
          </p:nvCxnSpPr>
          <p:spPr>
            <a:xfrm>
              <a:off x="2689058" y="2978531"/>
              <a:ext cx="914400" cy="0"/>
            </a:xfrm>
            <a:prstGeom prst="line">
              <a:avLst/>
            </a:prstGeom>
            <a:ln w="47625">
              <a:solidFill>
                <a:srgbClr val="0070C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5C50FFA-4075-04BA-6815-2C84DD94DE21}"/>
                </a:ext>
              </a:extLst>
            </p:cNvPr>
            <p:cNvCxnSpPr/>
            <p:nvPr/>
          </p:nvCxnSpPr>
          <p:spPr>
            <a:xfrm>
              <a:off x="2476048" y="2439632"/>
              <a:ext cx="0" cy="538899"/>
            </a:xfrm>
            <a:prstGeom prst="straightConnector1">
              <a:avLst/>
            </a:prstGeom>
            <a:ln w="41275">
              <a:solidFill>
                <a:schemeClr val="tx1">
                  <a:lumMod val="95000"/>
                  <a:lumOff val="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DA9BC83-8728-6F83-65C0-E0DDFD801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03650" y="2856325"/>
              <a:ext cx="234950" cy="2540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BFA28E0-0F75-5F0B-E8B5-87DE9C6E9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03650" y="2317426"/>
              <a:ext cx="234950" cy="2540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336E1FA-04C5-BA68-5AD2-5A80EEE48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39214" y="2628762"/>
              <a:ext cx="247650" cy="158750"/>
            </a:xfrm>
            <a:prstGeom prst="rect">
              <a:avLst/>
            </a:prstGeom>
          </p:spPr>
        </p:pic>
      </p:grpSp>
      <p:pic>
        <p:nvPicPr>
          <p:cNvPr id="22" name="Content Placeholder 9">
            <a:extLst>
              <a:ext uri="{FF2B5EF4-FFF2-40B4-BE49-F238E27FC236}">
                <a16:creationId xmlns:a16="http://schemas.microsoft.com/office/drawing/2014/main" id="{F99CB3A0-00D0-0D26-0F87-5D249B9A04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2862" y="3796748"/>
            <a:ext cx="3163449" cy="2352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F1BF571-4754-A510-E90B-DF9F26DBA5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9790" y="3038650"/>
            <a:ext cx="3021094" cy="2667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2738887-2523-FB72-68A8-BDD5A4F6D4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76687" y="2036833"/>
            <a:ext cx="2827775" cy="59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076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F02F3-7A56-53EF-93D5-341F43839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0DF10B-7277-C7DD-8047-DA08D57D87EE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5E2B5A-C44F-4EF5-296A-E1B2F64AF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Science opportunities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BE63E5B6-EADD-2CBB-E101-0C4883E71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977E69C-B655-44B4-BE40-43FCA6A2A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6063"/>
            <a:ext cx="5347915" cy="48809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>
                <a:latin typeface="PT Sans" panose="020B0503020203020204" pitchFamily="34" charset="77"/>
              </a:rPr>
              <a:t>Macroscopic tests of quantum mechanics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PT Sans" panose="020B0503020203020204" pitchFamily="34" charset="77"/>
              </a:rPr>
              <a:t>Searches for dark matter and gravitational waves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PT Sans" panose="020B0503020203020204" pitchFamily="34" charset="77"/>
              </a:rPr>
              <a:t>Tests of general relativity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PT Sans" panose="020B0503020203020204" pitchFamily="34" charset="77"/>
              </a:rPr>
              <a:t>Earth Science applications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6B7981-7018-C62A-559A-944B7BC11F15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F81DC4-A812-8475-0712-A25724769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B279A-8DAA-A040-3DFE-07632AA1F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8</a:t>
            </a:fld>
            <a:endParaRPr lang="en-US"/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9341F5AF-3D44-68A9-1539-9748C2368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639" y="2845804"/>
            <a:ext cx="6245922" cy="3331159"/>
          </a:xfrm>
          <a:prstGeom prst="rect">
            <a:avLst/>
          </a:prstGeom>
        </p:spPr>
      </p:pic>
      <p:pic>
        <p:nvPicPr>
          <p:cNvPr id="10" name="Content Placeholder 2" descr="Table&#10;&#10;Description automatically generated">
            <a:extLst>
              <a:ext uri="{FF2B5EF4-FFF2-40B4-BE49-F238E27FC236}">
                <a16:creationId xmlns:a16="http://schemas.microsoft.com/office/drawing/2014/main" id="{1D4BEA8B-98C5-B345-A5DA-66B4920AB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1696" y="2157912"/>
            <a:ext cx="5877808" cy="87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4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B6F6596-A177-9747-9E43-8C7D788049A2}" vid="{E368CBC0-9298-EE4F-930E-A63F16916D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6764</TotalTime>
  <Words>1261</Words>
  <Application>Microsoft Macintosh PowerPoint</Application>
  <PresentationFormat>Widescreen</PresentationFormat>
  <Paragraphs>237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PT Sans</vt:lpstr>
      <vt:lpstr>Verdana</vt:lpstr>
      <vt:lpstr>Wingdings</vt:lpstr>
      <vt:lpstr>Office Theme</vt:lpstr>
      <vt:lpstr>Science Opportunities with Long-baseline Atom Interferometry</vt:lpstr>
      <vt:lpstr>Overview</vt:lpstr>
      <vt:lpstr>AION</vt:lpstr>
      <vt:lpstr>MAGIS-100</vt:lpstr>
      <vt:lpstr>Long-baseline atom interferometer progress</vt:lpstr>
      <vt:lpstr>International efforts</vt:lpstr>
      <vt:lpstr>Atom interferometry</vt:lpstr>
      <vt:lpstr>Atom interferometry cont.</vt:lpstr>
      <vt:lpstr>Science opportunities</vt:lpstr>
      <vt:lpstr>Dark matter</vt:lpstr>
      <vt:lpstr>Gravitational waves</vt:lpstr>
      <vt:lpstr>Tests of general relativity and dark energy</vt:lpstr>
      <vt:lpstr>Earth Science applications</vt:lpstr>
      <vt:lpstr>Challenges</vt:lpstr>
      <vt:lpstr>Summary and Thanks</vt:lpstr>
      <vt:lpstr>PowerPoint Presentation</vt:lpstr>
      <vt:lpstr>Backups</vt:lpstr>
      <vt:lpstr>MAGIS-100 and AION partnership</vt:lpstr>
      <vt:lpstr>10–20 m detectors @Boulby</vt:lpstr>
      <vt:lpstr>AION-100 @Boulby Options</vt:lpstr>
      <vt:lpstr>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Jeremiah Mitchell</dc:creator>
  <cp:lastModifiedBy>Jeremiah Mitchell</cp:lastModifiedBy>
  <cp:revision>64</cp:revision>
  <dcterms:created xsi:type="dcterms:W3CDTF">2025-01-02T16:33:45Z</dcterms:created>
  <dcterms:modified xsi:type="dcterms:W3CDTF">2025-01-07T09:18:09Z</dcterms:modified>
</cp:coreProperties>
</file>