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2"/>
  </p:notesMasterIdLst>
  <p:handoutMasterIdLst>
    <p:handoutMasterId r:id="rId33"/>
  </p:handoutMasterIdLst>
  <p:sldIdLst>
    <p:sldId id="423" r:id="rId2"/>
    <p:sldId id="738" r:id="rId3"/>
    <p:sldId id="739" r:id="rId4"/>
    <p:sldId id="740" r:id="rId5"/>
    <p:sldId id="731" r:id="rId6"/>
    <p:sldId id="522" r:id="rId7"/>
    <p:sldId id="732" r:id="rId8"/>
    <p:sldId id="628" r:id="rId9"/>
    <p:sldId id="741" r:id="rId10"/>
    <p:sldId id="737" r:id="rId11"/>
    <p:sldId id="655" r:id="rId12"/>
    <p:sldId id="638" r:id="rId13"/>
    <p:sldId id="649" r:id="rId14"/>
    <p:sldId id="645" r:id="rId15"/>
    <p:sldId id="656" r:id="rId16"/>
    <p:sldId id="734" r:id="rId17"/>
    <p:sldId id="735" r:id="rId18"/>
    <p:sldId id="733" r:id="rId19"/>
    <p:sldId id="729" r:id="rId20"/>
    <p:sldId id="730" r:id="rId21"/>
    <p:sldId id="635" r:id="rId22"/>
    <p:sldId id="736" r:id="rId23"/>
    <p:sldId id="631" r:id="rId24"/>
    <p:sldId id="633" r:id="rId25"/>
    <p:sldId id="630" r:id="rId26"/>
    <p:sldId id="632" r:id="rId27"/>
    <p:sldId id="643" r:id="rId28"/>
    <p:sldId id="650" r:id="rId29"/>
    <p:sldId id="648" r:id="rId30"/>
    <p:sldId id="652" r:id="rId31"/>
  </p:sldIdLst>
  <p:sldSz cx="12192000" cy="6858000"/>
  <p:notesSz cx="6810375" cy="99425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lke" initials="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BC5D5B-5051-40AE-B62D-B64BF1C15117}" v="31" dt="2024-01-31T19:32:34.9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397" autoAdjust="0"/>
  </p:normalViewPr>
  <p:slideViewPr>
    <p:cSldViewPr>
      <p:cViewPr varScale="1">
        <p:scale>
          <a:sx n="110" d="100"/>
          <a:sy n="110" d="100"/>
        </p:scale>
        <p:origin x="114" y="109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880" y="0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r">
              <a:defRPr sz="1200"/>
            </a:lvl1pPr>
          </a:lstStyle>
          <a:p>
            <a:fld id="{E9CCA479-EB8F-4BFC-A9AA-4AAFD2ADB582}" type="datetimeFigureOut">
              <a:rPr lang="nl-NL" smtClean="0"/>
              <a:pPr/>
              <a:t>5-2-2024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789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880" y="9443789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r">
              <a:defRPr sz="1200"/>
            </a:lvl1pPr>
          </a:lstStyle>
          <a:p>
            <a:fld id="{6831870B-7C67-4FC4-BEF5-2ACD4DF981DD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7411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7" y="0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r">
              <a:defRPr sz="1200"/>
            </a:lvl1pPr>
          </a:lstStyle>
          <a:p>
            <a:fld id="{A70ED500-B3E1-471C-A9B2-CD8A511BE04B}" type="datetimeFigureOut">
              <a:rPr lang="nl-NL" smtClean="0"/>
              <a:pPr/>
              <a:t>5-2-2024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622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4" tIns="45937" rIns="91874" bIns="45937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2"/>
          </a:xfrm>
          <a:prstGeom prst="rect">
            <a:avLst/>
          </a:prstGeom>
        </p:spPr>
        <p:txBody>
          <a:bodyPr vert="horz" lIns="91874" tIns="45937" rIns="91874" bIns="4593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7" y="9443662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r">
              <a:defRPr sz="1200"/>
            </a:lvl1pPr>
          </a:lstStyle>
          <a:p>
            <a:fld id="{20A93C87-F0F0-4BC6-BDC5-2C6B968D78CF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294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83195-29C5-4042-A450-98C8D476F76F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50992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72477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05961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01272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38631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16882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35365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97482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19554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0967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0286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08338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7644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07773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Note ihQCD: is possible to change from N=4 SYM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9353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Note ihQCD: is possible to change from N=4 SYM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30865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Note ihQCD: is possible to change from N=4 SYM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72566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Note ihQCD: is possible to change from N=4 SYM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62641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Note ihQCD: is possible to change from N=4 SYM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28667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66836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208247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9374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78471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28050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13317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3044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97671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Note ihQCD: is possible to change from N=4 SYM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99562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1578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103632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800600"/>
            <a:ext cx="9144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0433-150C-447F-9FFC-AF24AA8E2DE9}" type="datetime1">
              <a:rPr lang="nl-NL" smtClean="0"/>
              <a:pPr/>
              <a:t>5-2-2024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12001499" y="4846320"/>
            <a:ext cx="190501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>
          <a:xfrm>
            <a:off x="12001499" y="0"/>
            <a:ext cx="190501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DAC46-674D-4E4A-A028-7F0C6C230921}" type="datetime1">
              <a:rPr lang="nl-NL" smtClean="0"/>
              <a:pPr/>
              <a:t>5-2-2024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69564-2026-4974-AD2F-20BD4F973867}" type="datetime1">
              <a:rPr lang="nl-NL" smtClean="0"/>
              <a:pPr/>
              <a:t>5-2-2024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B749A-1546-454C-BB68-60CBF38B78B2}" type="datetime1">
              <a:rPr lang="nl-NL" smtClean="0"/>
              <a:pPr/>
              <a:t>5-2-2024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1"/>
            <a:ext cx="103632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28601"/>
            <a:ext cx="103632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B326-F20E-4FB1-AB68-E3C700D0A079}" type="datetime1">
              <a:rPr lang="nl-NL" smtClean="0"/>
              <a:pPr/>
              <a:t>5-2-2024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74240" y="1574800"/>
            <a:ext cx="43891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86880" y="1574800"/>
            <a:ext cx="43891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7776-E099-4984-8B60-76848BAB2E26}" type="datetime1">
              <a:rPr lang="nl-NL" smtClean="0"/>
              <a:pPr/>
              <a:t>5-2-2024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70176" y="1572768"/>
            <a:ext cx="438912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70176" y="2259366"/>
            <a:ext cx="438912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90944" y="1572768"/>
            <a:ext cx="438912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90944" y="2259366"/>
            <a:ext cx="438912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D4E57-A175-4B7F-99D1-3F7763BF2709}" type="datetime1">
              <a:rPr lang="nl-NL" smtClean="0"/>
              <a:pPr/>
              <a:t>5-2-2024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CF1D-D203-42D2-9024-C11945ED8C09}" type="datetime1">
              <a:rPr lang="nl-NL" smtClean="0"/>
              <a:pPr/>
              <a:t>5-2-2024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74D4-ADBC-4B47-A8A5-0D08DA2649AF}" type="datetime1">
              <a:rPr lang="nl-NL" smtClean="0"/>
              <a:pPr/>
              <a:t>5-2-2024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600200"/>
            <a:ext cx="6815667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0200"/>
            <a:ext cx="4011084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5D93F-3442-4693-93B6-87F31361A5E8}" type="datetime1">
              <a:rPr lang="nl-NL" smtClean="0"/>
              <a:pPr/>
              <a:t>5-2-2024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001499" y="4846320"/>
            <a:ext cx="190501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12001169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5715000"/>
            <a:ext cx="108712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6A3B-B161-406A-8D19-8D7F6B6D71CB}" type="datetime1">
              <a:rPr lang="nl-NL" smtClean="0"/>
              <a:pPr/>
              <a:t>5-2-2024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600" y="4953000"/>
            <a:ext cx="108712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2001499" y="0"/>
            <a:ext cx="190501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718"/>
            <a:ext cx="77216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52601"/>
            <a:ext cx="1016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172201"/>
            <a:ext cx="4572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8110B8A-84FA-41C6-8A41-CD6B6025AECB}" type="datetime1">
              <a:rPr lang="nl-NL" smtClean="0"/>
              <a:pPr/>
              <a:t>5-2-2024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492876"/>
            <a:ext cx="4572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11189124" y="5824644"/>
            <a:ext cx="131572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12001499" y="0"/>
            <a:ext cx="190501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12001499" y="1371600"/>
            <a:ext cx="190501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arxiv.org/pdf/2109.10355.pdf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hyperlink" Target="https://arxiv.org/pdf/2302.06618.pdf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2.png"/><Relationship Id="rId9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lkevanderschee.nl/" TargetMode="External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21.png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36091"/>
            <a:ext cx="11614974" cy="695607"/>
          </a:xfrm>
        </p:spPr>
        <p:txBody>
          <a:bodyPr>
            <a:noAutofit/>
          </a:bodyPr>
          <a:lstStyle/>
          <a:p>
            <a:pPr algn="r"/>
            <a:r>
              <a:rPr lang="en-US" sz="2300" dirty="0"/>
              <a:t>A dynamical </a:t>
            </a:r>
            <a:r>
              <a:rPr lang="en-US" sz="2300" dirty="0" err="1"/>
              <a:t>inflaton</a:t>
            </a:r>
            <a:r>
              <a:rPr lang="en-US" sz="2300" dirty="0"/>
              <a:t> coupled to strongly interacting matter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6889" y="3290250"/>
            <a:ext cx="9038728" cy="471494"/>
          </a:xfrm>
        </p:spPr>
        <p:txBody>
          <a:bodyPr>
            <a:noAutofit/>
          </a:bodyPr>
          <a:lstStyle/>
          <a:p>
            <a:pPr algn="r"/>
            <a:r>
              <a:rPr lang="en-US" b="1" spc="-80" dirty="0">
                <a:latin typeface="Tw Cen MT" pitchFamily="34" charset="0"/>
                <a:ea typeface="+mj-ea"/>
                <a:cs typeface="+mj-cs"/>
              </a:rPr>
              <a:t>Holographic QFTs on curved backgrounds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0744" y="5486400"/>
            <a:ext cx="687625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700" b="1" dirty="0"/>
              <a:t>Wilke van der Schee</a:t>
            </a:r>
          </a:p>
          <a:p>
            <a:pPr algn="r"/>
            <a:endParaRPr lang="en-US" sz="1700" dirty="0"/>
          </a:p>
          <a:p>
            <a:pPr algn="r"/>
            <a:r>
              <a:rPr lang="en-US" sz="1700" dirty="0"/>
              <a:t>Particle Production and Thermal Effects in Inflation</a:t>
            </a:r>
          </a:p>
          <a:p>
            <a:pPr algn="r"/>
            <a:r>
              <a:rPr lang="en-US" sz="1700" dirty="0"/>
              <a:t>King’s College (virtual), 5 February 2024</a:t>
            </a:r>
            <a:endParaRPr lang="nl-NL" sz="1700" dirty="0"/>
          </a:p>
        </p:txBody>
      </p:sp>
      <p:sp>
        <p:nvSpPr>
          <p:cNvPr id="10" name="TextBox 9"/>
          <p:cNvSpPr txBox="1"/>
          <p:nvPr/>
        </p:nvSpPr>
        <p:spPr>
          <a:xfrm>
            <a:off x="2258220" y="3656785"/>
            <a:ext cx="92964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nl-NL" sz="1500" dirty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nl-NL" sz="1300" dirty="0" err="1"/>
              <a:t>With</a:t>
            </a:r>
            <a:r>
              <a:rPr lang="nl-NL" sz="1300" dirty="0"/>
              <a:t> </a:t>
            </a:r>
            <a:r>
              <a:rPr lang="de-DE" sz="1300" dirty="0"/>
              <a:t>Christian Ecker, Elias </a:t>
            </a:r>
            <a:r>
              <a:rPr lang="de-DE" sz="1300" dirty="0" err="1"/>
              <a:t>Kiritsis</a:t>
            </a:r>
            <a:r>
              <a:rPr lang="de-DE" sz="1300" dirty="0"/>
              <a:t>, Jorge </a:t>
            </a:r>
            <a:r>
              <a:rPr lang="de-DE" sz="1300" dirty="0" err="1"/>
              <a:t>Casalderrey</a:t>
            </a:r>
            <a:r>
              <a:rPr lang="de-DE" sz="1300" dirty="0"/>
              <a:t>-Solana and David Mateos</a:t>
            </a:r>
            <a:endParaRPr lang="nl-NL" sz="1300" dirty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endParaRPr lang="nl-NL" sz="1500" dirty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nl-NL" sz="1200" dirty="0">
                <a:solidFill>
                  <a:schemeClr val="accent1">
                    <a:lumMod val="75000"/>
                  </a:schemeClr>
                </a:solidFill>
              </a:rPr>
              <a:t>Reference: 2011.08194 (JHEP), </a:t>
            </a:r>
            <a:r>
              <a:rPr lang="nl-NL" sz="1200" dirty="0">
                <a:solidFill>
                  <a:schemeClr val="accent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2109.10355</a:t>
            </a:r>
            <a:r>
              <a:rPr lang="nl-NL" sz="1200" dirty="0">
                <a:solidFill>
                  <a:schemeClr val="accent1">
                    <a:lumMod val="75000"/>
                  </a:schemeClr>
                </a:solidFill>
              </a:rPr>
              <a:t> (JHEP) </a:t>
            </a:r>
            <a:r>
              <a:rPr lang="nl-NL" sz="1200" dirty="0" err="1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nl-NL" sz="1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1200" dirty="0">
                <a:solidFill>
                  <a:schemeClr val="accent1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2302.06618</a:t>
            </a:r>
            <a:r>
              <a:rPr lang="nl-NL" sz="1200" dirty="0">
                <a:solidFill>
                  <a:schemeClr val="accent1">
                    <a:lumMod val="75000"/>
                  </a:schemeClr>
                </a:solidFill>
              </a:rPr>
              <a:t> (PRL)</a:t>
            </a:r>
          </a:p>
        </p:txBody>
      </p:sp>
      <p:pic>
        <p:nvPicPr>
          <p:cNvPr id="9" name="Picture 2" descr="Image result for cern logo">
            <a:extLst>
              <a:ext uri="{FF2B5EF4-FFF2-40B4-BE49-F238E27FC236}">
                <a16:creationId xmlns:a16="http://schemas.microsoft.com/office/drawing/2014/main" id="{9983500F-5576-4E72-940A-795C6BF49A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3"/>
          <a:stretch/>
        </p:blipFill>
        <p:spPr bwMode="auto">
          <a:xfrm>
            <a:off x="-9583" y="-3126"/>
            <a:ext cx="2046782" cy="206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17DF26-8CEE-45D6-DC7C-D36987B22A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9358" y="3429000"/>
            <a:ext cx="4535105" cy="346664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95C5A85-2723-C40B-1F84-A60E6C0AF9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18012" y="148845"/>
            <a:ext cx="1561937" cy="160805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FCF729E-74C3-5913-3BA9-F7D6C56C10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62582" y="-15765"/>
            <a:ext cx="7429418" cy="221549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199" y="1020438"/>
            <a:ext cx="8077200" cy="609282"/>
          </a:xfrm>
        </p:spPr>
        <p:txBody>
          <a:bodyPr>
            <a:normAutofit fontScale="90000"/>
          </a:bodyPr>
          <a:lstStyle/>
          <a:p>
            <a:r>
              <a:rPr lang="en-US" dirty="0"/>
              <a:t>Intermezzo: empty de sitter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873318"/>
            <a:ext cx="8456701" cy="5943600"/>
          </a:xfrm>
        </p:spPr>
        <p:txBody>
          <a:bodyPr>
            <a:noAutofit/>
          </a:bodyPr>
          <a:lstStyle/>
          <a:p>
            <a:r>
              <a:rPr lang="en-US" sz="1700" dirty="0"/>
              <a:t>Two ways to study strongly coupled QFT on empty de Sitter:</a:t>
            </a:r>
          </a:p>
          <a:p>
            <a:pPr lvl="1"/>
            <a:r>
              <a:rPr lang="en-US" sz="1700" dirty="0"/>
              <a:t>‘Standard’: metric is non-</a:t>
            </a:r>
            <a:r>
              <a:rPr lang="en-US" sz="1700" dirty="0" err="1"/>
              <a:t>normalisable</a:t>
            </a:r>
            <a:r>
              <a:rPr lang="en-US" sz="1700" dirty="0"/>
              <a:t> mode, so just use</a:t>
            </a:r>
          </a:p>
          <a:p>
            <a:pPr lvl="1"/>
            <a:r>
              <a:rPr lang="en-US" sz="1700" dirty="0"/>
              <a:t>Natural end-point of dynamical gravity with positive cosmological constant</a:t>
            </a:r>
          </a:p>
          <a:p>
            <a:pPr lvl="1"/>
            <a:endParaRPr lang="en-US" sz="1700" dirty="0"/>
          </a:p>
          <a:p>
            <a:endParaRPr lang="en-US" sz="1700" dirty="0"/>
          </a:p>
          <a:p>
            <a:r>
              <a:rPr lang="en-US" sz="1700" dirty="0"/>
              <a:t>Expectations:</a:t>
            </a:r>
          </a:p>
          <a:p>
            <a:pPr lvl="1"/>
            <a:r>
              <a:rPr lang="en-US" sz="1700" dirty="0"/>
              <a:t>De Sitter has a Hawking temperature </a:t>
            </a:r>
          </a:p>
          <a:p>
            <a:pPr lvl="1"/>
            <a:endParaRPr lang="en-US" sz="1700" dirty="0"/>
          </a:p>
          <a:p>
            <a:pPr lvl="1"/>
            <a:r>
              <a:rPr lang="en-US" sz="1700" dirty="0"/>
              <a:t>Expect an entropy proportional to the cosmological horizon (?) </a:t>
            </a:r>
          </a:p>
          <a:p>
            <a:pPr lvl="1"/>
            <a:r>
              <a:rPr lang="en-US" sz="1700" dirty="0"/>
              <a:t>Is this related to the event or apparent horizon? </a:t>
            </a:r>
          </a:p>
          <a:p>
            <a:pPr lvl="2"/>
            <a:r>
              <a:rPr lang="en-US" sz="1500" dirty="0"/>
              <a:t>A priori not: horizon gives a volume law entropy </a:t>
            </a:r>
          </a:p>
          <a:p>
            <a:pPr lvl="2"/>
            <a:r>
              <a:rPr lang="en-US" sz="1500" dirty="0"/>
              <a:t>More robust: entanglement entropy, through bulk extremal surfaces</a:t>
            </a:r>
            <a:endParaRPr lang="en-US" sz="1300" baseline="-250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pPr lvl="1"/>
            <a:endParaRPr lang="en-US" sz="1700" dirty="0"/>
          </a:p>
          <a:p>
            <a:endParaRPr lang="en-US" sz="1700" dirty="0"/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80BFAD8B-5B44-43B5-9509-5B526468F710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05FAE80-230E-4F72-85FD-3B2FFE90F8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8664"/>
          <a:stretch/>
        </p:blipFill>
        <p:spPr>
          <a:xfrm>
            <a:off x="7743093" y="275430"/>
            <a:ext cx="2743200" cy="428665"/>
          </a:xfrm>
          <a:prstGeom prst="rect">
            <a:avLst/>
          </a:prstGeom>
        </p:spPr>
      </p:pic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97BF5265-17AA-4E54-97E6-E1AE89D3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1189124" y="5824644"/>
            <a:ext cx="1315721" cy="486833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10</a:t>
            </a:fld>
            <a:r>
              <a:rPr lang="nl-NL" dirty="0"/>
              <a:t>/19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71E903-5ACE-F234-EDE6-2A8B7C5C3A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151"/>
          <a:stretch/>
        </p:blipFill>
        <p:spPr>
          <a:xfrm>
            <a:off x="7997092" y="2303164"/>
            <a:ext cx="990600" cy="2981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9C6D4AA-664F-9B1E-9C6E-9CC4B9EAF9AC}"/>
              </a:ext>
            </a:extLst>
          </p:cNvPr>
          <p:cNvSpPr txBox="1"/>
          <p:nvPr/>
        </p:nvSpPr>
        <p:spPr>
          <a:xfrm>
            <a:off x="-19538" y="6596390"/>
            <a:ext cx="876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w Cen MT" pitchFamily="34" charset="0"/>
              </a:rPr>
              <a:t>Jorge </a:t>
            </a:r>
            <a:r>
              <a:rPr lang="en-US" sz="1100" dirty="0" err="1">
                <a:latin typeface="Tw Cen MT" pitchFamily="34" charset="0"/>
              </a:rPr>
              <a:t>Casalderrey</a:t>
            </a:r>
            <a:r>
              <a:rPr lang="en-US" sz="1100" dirty="0">
                <a:latin typeface="Tw Cen MT" pitchFamily="34" charset="0"/>
              </a:rPr>
              <a:t>, Christian Ecker, David </a:t>
            </a:r>
            <a:r>
              <a:rPr lang="en-US" sz="1100" dirty="0" err="1">
                <a:latin typeface="Tw Cen MT" pitchFamily="34" charset="0"/>
              </a:rPr>
              <a:t>Mateos</a:t>
            </a:r>
            <a:r>
              <a:rPr lang="en-US" sz="1100" dirty="0">
                <a:latin typeface="Tw Cen MT" pitchFamily="34" charset="0"/>
              </a:rPr>
              <a:t> and WS, Strong-coupling dynamics and entanglement in de Sitter space (2020)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81ED277-B169-45DC-3510-C0BF6CB748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7044" y="3958415"/>
            <a:ext cx="836212" cy="36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1513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D6CE3864-C424-4E4D-BA82-918A3090EDFE}"/>
              </a:ext>
            </a:extLst>
          </p:cNvPr>
          <p:cNvSpPr txBox="1"/>
          <p:nvPr/>
        </p:nvSpPr>
        <p:spPr>
          <a:xfrm>
            <a:off x="-92883" y="6635923"/>
            <a:ext cx="876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w Cen MT" pitchFamily="34" charset="0"/>
              </a:rPr>
              <a:t>Jorge </a:t>
            </a:r>
            <a:r>
              <a:rPr lang="en-US" sz="1100" dirty="0" err="1">
                <a:latin typeface="Tw Cen MT" pitchFamily="34" charset="0"/>
              </a:rPr>
              <a:t>Casalderrey</a:t>
            </a:r>
            <a:r>
              <a:rPr lang="en-US" sz="1100" dirty="0">
                <a:latin typeface="Tw Cen MT" pitchFamily="34" charset="0"/>
              </a:rPr>
              <a:t>, Christian Ecker, David </a:t>
            </a:r>
            <a:r>
              <a:rPr lang="en-US" sz="1100" dirty="0" err="1">
                <a:latin typeface="Tw Cen MT" pitchFamily="34" charset="0"/>
              </a:rPr>
              <a:t>Mateos</a:t>
            </a:r>
            <a:r>
              <a:rPr lang="en-US" sz="1100" dirty="0">
                <a:latin typeface="Tw Cen MT" pitchFamily="34" charset="0"/>
              </a:rPr>
              <a:t> and WS, Strong-coupling dynamics and entanglement in de Sitter space (2020)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415528" y="554770"/>
            <a:ext cx="8988425" cy="766763"/>
          </a:xfrm>
        </p:spPr>
        <p:txBody>
          <a:bodyPr>
            <a:normAutofit/>
          </a:bodyPr>
          <a:lstStyle/>
          <a:p>
            <a:r>
              <a:rPr lang="en-US" sz="3200" dirty="0"/>
              <a:t>Bulk geometry with </a:t>
            </a:r>
            <a:r>
              <a:rPr lang="en-US" sz="3200" cap="none" dirty="0"/>
              <a:t>d</a:t>
            </a:r>
            <a:r>
              <a:rPr lang="en-US" sz="3200" dirty="0"/>
              <a:t>s boundary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FA8475BA-2294-4867-908C-364CA08F3FE1}"/>
              </a:ext>
            </a:extLst>
          </p:cNvPr>
          <p:cNvSpPr txBox="1">
            <a:spLocks/>
          </p:cNvSpPr>
          <p:nvPr/>
        </p:nvSpPr>
        <p:spPr>
          <a:xfrm>
            <a:off x="1415528" y="1395904"/>
            <a:ext cx="9709672" cy="1919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/>
              <a:t>Event, apparent and ‘entanglement’ horizons for bulk dual to empty de Sitter</a:t>
            </a:r>
          </a:p>
          <a:p>
            <a:pPr lvl="1"/>
            <a:r>
              <a:rPr lang="en-US" sz="1700" dirty="0"/>
              <a:t>The apparent horizon is much beyond the event horizon</a:t>
            </a:r>
          </a:p>
          <a:p>
            <a:pPr lvl="1"/>
            <a:r>
              <a:rPr lang="en-US" sz="1700" dirty="0"/>
              <a:t>Also shown: extremal surfaces</a:t>
            </a:r>
          </a:p>
          <a:p>
            <a:pPr lvl="1"/>
            <a:r>
              <a:rPr lang="en-US" sz="1700" dirty="0"/>
              <a:t>`Temperature’ of AH is negative; curiosity? (from surface gravity of bulk horizon)</a:t>
            </a:r>
          </a:p>
          <a:p>
            <a:pPr lvl="1"/>
            <a:r>
              <a:rPr lang="en-US" sz="1700" dirty="0"/>
              <a:t>Only `</a:t>
            </a:r>
            <a:r>
              <a:rPr lang="en-US" sz="1700" dirty="0" err="1"/>
              <a:t>superobservers</a:t>
            </a:r>
            <a:r>
              <a:rPr lang="en-US" sz="1700" dirty="0"/>
              <a:t>’ can see behind event horizon (if and only if (!))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b="0" dirty="0">
              <a:solidFill>
                <a:srgbClr val="0070C0"/>
              </a:solidFill>
            </a:endParaRPr>
          </a:p>
        </p:txBody>
      </p:sp>
      <p:sp>
        <p:nvSpPr>
          <p:cNvPr id="24" name="TextBox 8">
            <a:extLst>
              <a:ext uri="{FF2B5EF4-FFF2-40B4-BE49-F238E27FC236}">
                <a16:creationId xmlns:a16="http://schemas.microsoft.com/office/drawing/2014/main" id="{08E22D8D-6327-4B3A-A5C6-D4BE4C9BFBCB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D2B311F1-93DB-42F5-8FB6-632B2C9129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4787521"/>
            <a:ext cx="3448653" cy="1896759"/>
          </a:xfrm>
          <a:prstGeom prst="rect">
            <a:avLst/>
          </a:prstGeom>
        </p:spPr>
      </p:pic>
      <p:sp>
        <p:nvSpPr>
          <p:cNvPr id="18" name="Slide Number Placeholder 2">
            <a:extLst>
              <a:ext uri="{FF2B5EF4-FFF2-40B4-BE49-F238E27FC236}">
                <a16:creationId xmlns:a16="http://schemas.microsoft.com/office/drawing/2014/main" id="{4E2CCC29-7B6F-4CA3-9C02-8EDFE7216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1189124" y="5824644"/>
            <a:ext cx="1315721" cy="486833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11</a:t>
            </a:fld>
            <a:r>
              <a:rPr lang="nl-NL" dirty="0"/>
              <a:t>/19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F6552F1-631D-4F51-9BEA-E6C05FAAF8AA}"/>
              </a:ext>
            </a:extLst>
          </p:cNvPr>
          <p:cNvGrpSpPr/>
          <p:nvPr/>
        </p:nvGrpSpPr>
        <p:grpSpPr>
          <a:xfrm>
            <a:off x="1295400" y="3209858"/>
            <a:ext cx="8046018" cy="3687675"/>
            <a:chOff x="1295400" y="2937425"/>
            <a:chExt cx="8046018" cy="3687675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DBDC660-336C-4153-851E-E4011E5A9B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24072" y="4381552"/>
              <a:ext cx="1046045" cy="452181"/>
            </a:xfrm>
            <a:prstGeom prst="rect">
              <a:avLst/>
            </a:prstGeom>
          </p:spPr>
        </p:pic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EB30183-4C52-4F05-BD14-1136F525B5CF}"/>
                </a:ext>
              </a:extLst>
            </p:cNvPr>
            <p:cNvGrpSpPr/>
            <p:nvPr/>
          </p:nvGrpSpPr>
          <p:grpSpPr>
            <a:xfrm>
              <a:off x="1295400" y="2937425"/>
              <a:ext cx="8046018" cy="3687675"/>
              <a:chOff x="1290609" y="2691683"/>
              <a:chExt cx="8046018" cy="3687675"/>
            </a:xfrm>
          </p:grpSpPr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7DEE9E2C-F553-4355-9842-54D0AA62A18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86718" y="2860586"/>
                <a:ext cx="2819400" cy="6253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Font typeface="Arial" pitchFamily="34" charset="0"/>
                  <a:buNone/>
                  <a:defRPr sz="20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0" dirty="0">
                    <a:solidFill>
                      <a:schemeClr val="accent6">
                        <a:lumMod val="75000"/>
                      </a:schemeClr>
                    </a:solidFill>
                  </a:rPr>
                  <a:t>Apparent horizon:</a:t>
                </a:r>
              </a:p>
            </p:txBody>
          </p:sp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E0C14D52-E69C-4018-B3BA-46593A7AD9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90609" y="2691683"/>
                <a:ext cx="4250586" cy="3023144"/>
              </a:xfrm>
              <a:prstGeom prst="rect">
                <a:avLst/>
              </a:prstGeom>
            </p:spPr>
          </p:pic>
          <p:sp>
            <p:nvSpPr>
              <p:cNvPr id="7" name="Content Placeholder 3">
                <a:extLst>
                  <a:ext uri="{FF2B5EF4-FFF2-40B4-BE49-F238E27FC236}">
                    <a16:creationId xmlns:a16="http://schemas.microsoft.com/office/drawing/2014/main" id="{97CDD82F-1190-4BF8-B39E-C8E8246337E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91200" y="4162196"/>
                <a:ext cx="2819400" cy="6253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Font typeface="Arial" pitchFamily="34" charset="0"/>
                  <a:buNone/>
                  <a:defRPr sz="20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0" dirty="0">
                    <a:solidFill>
                      <a:schemeClr val="accent6">
                        <a:lumMod val="75000"/>
                      </a:schemeClr>
                    </a:solidFill>
                  </a:rPr>
                  <a:t>Event horizon: </a:t>
                </a:r>
              </a:p>
            </p:txBody>
          </p:sp>
          <p:sp>
            <p:nvSpPr>
              <p:cNvPr id="9" name="Content Placeholder 3">
                <a:extLst>
                  <a:ext uri="{FF2B5EF4-FFF2-40B4-BE49-F238E27FC236}">
                    <a16:creationId xmlns:a16="http://schemas.microsoft.com/office/drawing/2014/main" id="{3027D009-E97E-4907-A7AE-6CA70CE6BE2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91200" y="3540087"/>
                <a:ext cx="2819400" cy="6253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Font typeface="Arial" pitchFamily="34" charset="0"/>
                  <a:buNone/>
                  <a:defRPr sz="20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0" dirty="0">
                    <a:solidFill>
                      <a:schemeClr val="accent6">
                        <a:lumMod val="75000"/>
                      </a:schemeClr>
                    </a:solidFill>
                  </a:rPr>
                  <a:t>Entanglement horizon:</a:t>
                </a:r>
              </a:p>
            </p:txBody>
          </p:sp>
          <p:sp>
            <p:nvSpPr>
              <p:cNvPr id="10" name="Content Placeholder 3">
                <a:extLst>
                  <a:ext uri="{FF2B5EF4-FFF2-40B4-BE49-F238E27FC236}">
                    <a16:creationId xmlns:a16="http://schemas.microsoft.com/office/drawing/2014/main" id="{C4856059-5830-47FD-9EDF-BEF0C4FE3E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64446" y="5754033"/>
                <a:ext cx="2819400" cy="6253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Font typeface="Arial" pitchFamily="34" charset="0"/>
                  <a:buNone/>
                  <a:defRPr sz="20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0" dirty="0">
                    <a:solidFill>
                      <a:schemeClr val="accent1"/>
                    </a:solidFill>
                  </a:rPr>
                  <a:t>Cosmological horizon</a:t>
                </a:r>
              </a:p>
            </p:txBody>
          </p:sp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4B7A223B-1BA4-47F0-A9C3-AAA7699745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19400" y="5943601"/>
                <a:ext cx="960164" cy="61549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15813B4A-1AEC-42E2-9B12-700DBB174A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345" y="2851217"/>
                <a:ext cx="1179971" cy="434295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57ECDB2-5E94-4A99-A381-452E91A86F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489425" y="3631392"/>
                <a:ext cx="847202" cy="310243"/>
              </a:xfrm>
              <a:prstGeom prst="rect">
                <a:avLst/>
              </a:prstGeom>
            </p:spPr>
          </p:pic>
          <p:sp>
            <p:nvSpPr>
              <p:cNvPr id="22" name="Content Placeholder 3">
                <a:extLst>
                  <a:ext uri="{FF2B5EF4-FFF2-40B4-BE49-F238E27FC236}">
                    <a16:creationId xmlns:a16="http://schemas.microsoft.com/office/drawing/2014/main" id="{D335E667-DBA4-4E4D-A57D-E1DCFB1B2C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820238" y="5057967"/>
                <a:ext cx="2819400" cy="6253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Font typeface="Arial" pitchFamily="34" charset="0"/>
                  <a:buNone/>
                  <a:defRPr sz="20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0" dirty="0">
                    <a:solidFill>
                      <a:srgbClr val="FF0000"/>
                    </a:solidFill>
                  </a:rPr>
                  <a:t>Boundary</a:t>
                </a:r>
              </a:p>
            </p:txBody>
          </p:sp>
        </p:grp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1EC0EAFB-2623-4054-8798-C126372C098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05642" y="346564"/>
            <a:ext cx="4041342" cy="387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769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697117" y="323707"/>
            <a:ext cx="8988425" cy="766763"/>
          </a:xfrm>
        </p:spPr>
        <p:txBody>
          <a:bodyPr>
            <a:normAutofit/>
          </a:bodyPr>
          <a:lstStyle/>
          <a:p>
            <a:r>
              <a:rPr lang="en-US" sz="3200" dirty="0"/>
              <a:t>entanglement in de Sitter</a:t>
            </a:r>
          </a:p>
        </p:txBody>
      </p:sp>
      <p:sp>
        <p:nvSpPr>
          <p:cNvPr id="24" name="TextBox 8">
            <a:extLst>
              <a:ext uri="{FF2B5EF4-FFF2-40B4-BE49-F238E27FC236}">
                <a16:creationId xmlns:a16="http://schemas.microsoft.com/office/drawing/2014/main" id="{08E22D8D-6327-4B3A-A5C6-D4BE4C9BFBCB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D406970F-3900-4FEA-8D88-4CC8106E53C0}"/>
              </a:ext>
            </a:extLst>
          </p:cNvPr>
          <p:cNvSpPr txBox="1">
            <a:spLocks/>
          </p:cNvSpPr>
          <p:nvPr/>
        </p:nvSpPr>
        <p:spPr>
          <a:xfrm>
            <a:off x="1822142" y="1343577"/>
            <a:ext cx="9303058" cy="153439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Extremal surfaces go backward in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Time at the deepest point grows exactly as log(l) for large 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Implies that `entanglement horizon’ contribution has a </a:t>
            </a:r>
            <a:r>
              <a:rPr lang="en-US" sz="1600" dirty="0"/>
              <a:t>constant instead of volume law </a:t>
            </a:r>
            <a:r>
              <a:rPr lang="en-US" sz="1600" b="0" dirty="0"/>
              <a:t>contribution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Standard `area law’ divergence still applies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1FB87F51-E4CD-4D0F-B08A-BAF9640C2AEC}"/>
              </a:ext>
            </a:extLst>
          </p:cNvPr>
          <p:cNvSpPr txBox="1">
            <a:spLocks/>
          </p:cNvSpPr>
          <p:nvPr/>
        </p:nvSpPr>
        <p:spPr>
          <a:xfrm>
            <a:off x="3820572" y="6100597"/>
            <a:ext cx="2819400" cy="625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1"/>
                </a:solidFill>
              </a:rPr>
              <a:t>Cosmological horizon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7BE3218-E113-4B04-A2DB-110D1816E3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5526" y="6290165"/>
            <a:ext cx="960164" cy="615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478C66C-5144-4159-9C6E-0991E9A6B5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3243" y="3271416"/>
            <a:ext cx="3697557" cy="263366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F3DC469-30E6-4A08-81CC-1616D56A0D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5926" y="3433077"/>
            <a:ext cx="3505200" cy="2428529"/>
          </a:xfrm>
          <a:prstGeom prst="rect">
            <a:avLst/>
          </a:prstGeom>
        </p:spPr>
      </p:pic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FBFB5B88-A374-40F3-99F1-1B05070B7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1189124" y="5824644"/>
            <a:ext cx="1315721" cy="486833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12</a:t>
            </a:fld>
            <a:r>
              <a:rPr lang="nl-NL" dirty="0"/>
              <a:t>/19</a:t>
            </a:r>
          </a:p>
        </p:txBody>
      </p:sp>
    </p:spTree>
    <p:extLst>
      <p:ext uri="{BB962C8B-B14F-4D97-AF65-F5344CB8AC3E}">
        <p14:creationId xmlns:p14="http://schemas.microsoft.com/office/powerpoint/2010/main" val="3391884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1" y="731944"/>
            <a:ext cx="8077200" cy="609282"/>
          </a:xfrm>
        </p:spPr>
        <p:txBody>
          <a:bodyPr>
            <a:normAutofit fontScale="90000"/>
          </a:bodyPr>
          <a:lstStyle/>
          <a:p>
            <a:r>
              <a:rPr lang="en-US" dirty="0"/>
              <a:t>A dynamical boundary – consistent initial conditions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1" y="1447800"/>
            <a:ext cx="8456701" cy="5943600"/>
          </a:xfrm>
        </p:spPr>
        <p:txBody>
          <a:bodyPr>
            <a:noAutofit/>
          </a:bodyPr>
          <a:lstStyle/>
          <a:p>
            <a:r>
              <a:rPr lang="en-US" sz="1700" dirty="0"/>
              <a:t>Near-boundary expansion scalar (and metric):</a:t>
            </a:r>
          </a:p>
          <a:p>
            <a:endParaRPr lang="en-US" sz="1700" dirty="0"/>
          </a:p>
          <a:p>
            <a:endParaRPr lang="en-US" sz="1700" dirty="0"/>
          </a:p>
          <a:p>
            <a:pPr lvl="1"/>
            <a:endParaRPr lang="en-US" sz="1700" dirty="0"/>
          </a:p>
          <a:p>
            <a:pPr lvl="1"/>
            <a:r>
              <a:rPr lang="en-US" sz="1700" dirty="0"/>
              <a:t>Crucial subtlety: logarithmic terms </a:t>
            </a:r>
            <a:r>
              <a:rPr lang="en-US" sz="1700" i="1" dirty="0" err="1">
                <a:latin typeface="Symbol" panose="05050102010706020507" pitchFamily="18" charset="2"/>
              </a:rPr>
              <a:t>y</a:t>
            </a:r>
            <a:r>
              <a:rPr lang="en-US" sz="1700" baseline="-25000" dirty="0" err="1"/>
              <a:t>n</a:t>
            </a:r>
            <a:r>
              <a:rPr lang="en-US" sz="1700" dirty="0"/>
              <a:t> solely determined by sources S</a:t>
            </a:r>
            <a:r>
              <a:rPr lang="en-US" sz="1700" baseline="-25000" dirty="0"/>
              <a:t>0</a:t>
            </a:r>
            <a:r>
              <a:rPr lang="en-US" sz="1700" dirty="0"/>
              <a:t>(t)</a:t>
            </a:r>
          </a:p>
          <a:p>
            <a:pPr lvl="1"/>
            <a:r>
              <a:rPr lang="en-US" sz="1700" dirty="0"/>
              <a:t>Consistent IC not much of a problem with known source (</a:t>
            </a:r>
            <a:r>
              <a:rPr lang="en-US" sz="1700" i="1" dirty="0" err="1">
                <a:latin typeface="Symbol" panose="05050102010706020507" pitchFamily="18" charset="2"/>
              </a:rPr>
              <a:t>y</a:t>
            </a:r>
            <a:r>
              <a:rPr lang="en-US" sz="1700" baseline="-25000" dirty="0" err="1"/>
              <a:t>n</a:t>
            </a:r>
            <a:r>
              <a:rPr lang="en-US" sz="1700" baseline="-25000" dirty="0"/>
              <a:t> </a:t>
            </a:r>
            <a:r>
              <a:rPr lang="en-US" sz="1700" dirty="0"/>
              <a:t>known analytically)</a:t>
            </a:r>
          </a:p>
          <a:p>
            <a:pPr lvl="1"/>
            <a:endParaRPr lang="en-US" sz="1100" dirty="0"/>
          </a:p>
          <a:p>
            <a:r>
              <a:rPr lang="en-US" sz="1700" dirty="0"/>
              <a:t>Dynamics of scale factor </a:t>
            </a:r>
            <a:r>
              <a:rPr lang="en-US" sz="1700" b="0" i="1" dirty="0"/>
              <a:t>S</a:t>
            </a:r>
            <a:r>
              <a:rPr lang="en-US" sz="1700" b="0" i="1" baseline="-25000" dirty="0"/>
              <a:t>0</a:t>
            </a:r>
            <a:r>
              <a:rPr lang="en-US" sz="1700" b="0" i="1" dirty="0"/>
              <a:t>(t)</a:t>
            </a:r>
            <a:r>
              <a:rPr lang="en-US" sz="1700" dirty="0"/>
              <a:t> is now consequence of Friedmann equations</a:t>
            </a:r>
          </a:p>
          <a:p>
            <a:endParaRPr lang="en-US" sz="500" dirty="0"/>
          </a:p>
          <a:p>
            <a:r>
              <a:rPr lang="en-US" sz="1700" dirty="0"/>
              <a:t>Sufficiently smooth solution requires knowledge of sufficient # of log’s</a:t>
            </a:r>
          </a:p>
          <a:p>
            <a:pPr lvl="1"/>
            <a:r>
              <a:rPr lang="en-US" sz="1700" dirty="0"/>
              <a:t>Log’s depend on time derivatives of </a:t>
            </a:r>
            <a:r>
              <a:rPr lang="en-US" sz="1700" b="0" i="1" dirty="0"/>
              <a:t>S</a:t>
            </a:r>
            <a:r>
              <a:rPr lang="en-US" sz="1700" b="0" i="1" baseline="-25000" dirty="0"/>
              <a:t>0</a:t>
            </a:r>
            <a:r>
              <a:rPr lang="en-US" sz="1700" b="0" i="1" dirty="0"/>
              <a:t>(t)</a:t>
            </a:r>
            <a:endParaRPr lang="en-US" sz="1700" dirty="0"/>
          </a:p>
          <a:p>
            <a:pPr lvl="1"/>
            <a:r>
              <a:rPr lang="en-US" sz="1700" dirty="0"/>
              <a:t>Solution: extract               from near-boundary expansion of scalar (extract </a:t>
            </a:r>
            <a:r>
              <a:rPr lang="en-US" sz="1700" i="1" dirty="0" err="1">
                <a:latin typeface="Symbol" panose="05050102010706020507" pitchFamily="18" charset="2"/>
              </a:rPr>
              <a:t>f</a:t>
            </a:r>
            <a:r>
              <a:rPr lang="en-US" sz="1700" baseline="-25000" dirty="0" err="1"/>
              <a:t>n</a:t>
            </a:r>
            <a:r>
              <a:rPr lang="en-US" sz="1700" dirty="0"/>
              <a:t>)</a:t>
            </a:r>
          </a:p>
          <a:p>
            <a:pPr lvl="1"/>
            <a:r>
              <a:rPr lang="en-US" sz="1700" dirty="0"/>
              <a:t>Use time derivates to treat first few logs analytically</a:t>
            </a:r>
          </a:p>
          <a:p>
            <a:endParaRPr lang="en-US" sz="400" dirty="0"/>
          </a:p>
          <a:p>
            <a:r>
              <a:rPr lang="en-US" sz="1700" dirty="0"/>
              <a:t>Final subtlety: VEV and energy density depend on </a:t>
            </a:r>
            <a:r>
              <a:rPr lang="en-US" sz="1700" b="0" i="1" dirty="0"/>
              <a:t>S</a:t>
            </a:r>
            <a:r>
              <a:rPr lang="en-US" sz="1700" b="0" i="1" baseline="-25000" dirty="0"/>
              <a:t>0</a:t>
            </a:r>
            <a:r>
              <a:rPr lang="en-US" sz="1700" b="0" i="1" dirty="0"/>
              <a:t>’’(t) and </a:t>
            </a:r>
            <a:r>
              <a:rPr lang="en-US" sz="1700" b="0" i="1" dirty="0">
                <a:latin typeface="Symbol" panose="05050102010706020507" pitchFamily="18" charset="2"/>
              </a:rPr>
              <a:t>f</a:t>
            </a:r>
            <a:r>
              <a:rPr lang="en-US" sz="1700" b="0" i="1" dirty="0"/>
              <a:t>’’(t)</a:t>
            </a:r>
          </a:p>
          <a:p>
            <a:pPr lvl="1"/>
            <a:r>
              <a:rPr lang="en-US" sz="1700" dirty="0"/>
              <a:t>Solve resulting 6</a:t>
            </a:r>
            <a:r>
              <a:rPr lang="en-US" sz="1700" baseline="30000" dirty="0"/>
              <a:t>th</a:t>
            </a:r>
            <a:r>
              <a:rPr lang="en-US" sz="1700" dirty="0"/>
              <a:t> order polynomial equation numerically</a:t>
            </a:r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pPr lvl="1"/>
            <a:endParaRPr lang="en-US" sz="1700" dirty="0"/>
          </a:p>
          <a:p>
            <a:endParaRPr lang="en-US" sz="1700" dirty="0"/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80BFAD8B-5B44-43B5-9509-5B526468F710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9D211E-A700-45AE-BE5E-8ED4ACFAC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39" y="6577390"/>
            <a:ext cx="972820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dirty="0">
                <a:latin typeface="Tw Cen MT" pitchFamily="34" charset="0"/>
              </a:rPr>
              <a:t>Sebastian de </a:t>
            </a:r>
            <a:r>
              <a:rPr lang="en-US" sz="1100" dirty="0" err="1">
                <a:latin typeface="Tw Cen MT" pitchFamily="34" charset="0"/>
              </a:rPr>
              <a:t>Haro</a:t>
            </a:r>
            <a:r>
              <a:rPr lang="en-US" sz="1100" dirty="0">
                <a:latin typeface="Tw Cen MT" pitchFamily="34" charset="0"/>
              </a:rPr>
              <a:t>, Kostas </a:t>
            </a:r>
            <a:r>
              <a:rPr lang="en-US" sz="1100" dirty="0" err="1">
                <a:latin typeface="Tw Cen MT" pitchFamily="34" charset="0"/>
              </a:rPr>
              <a:t>Skenderis</a:t>
            </a:r>
            <a:r>
              <a:rPr lang="en-US" sz="1100" dirty="0">
                <a:latin typeface="Tw Cen MT" pitchFamily="34" charset="0"/>
              </a:rPr>
              <a:t> and Sergey N. </a:t>
            </a:r>
            <a:r>
              <a:rPr lang="en-US" sz="1100" dirty="0" err="1">
                <a:latin typeface="Tw Cen MT" pitchFamily="34" charset="0"/>
              </a:rPr>
              <a:t>Solodukhin</a:t>
            </a:r>
            <a:r>
              <a:rPr lang="en-US" sz="1100" dirty="0">
                <a:latin typeface="Tw Cen MT" pitchFamily="34" charset="0"/>
              </a:rPr>
              <a:t>, Holographic Reconstruction of Spacetime and Renormalization in the </a:t>
            </a:r>
            <a:r>
              <a:rPr lang="en-US" sz="1100" dirty="0" err="1">
                <a:latin typeface="Tw Cen MT" pitchFamily="34" charset="0"/>
              </a:rPr>
              <a:t>AdS</a:t>
            </a:r>
            <a:r>
              <a:rPr lang="en-US" sz="1100" dirty="0">
                <a:latin typeface="Tw Cen MT" pitchFamily="34" charset="0"/>
              </a:rPr>
              <a:t>/CFT Correspondence (2001)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05FAE80-230E-4F72-85FD-3B2FFE90F8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8664"/>
          <a:stretch/>
        </p:blipFill>
        <p:spPr>
          <a:xfrm>
            <a:off x="9066302" y="315248"/>
            <a:ext cx="2743200" cy="428665"/>
          </a:xfrm>
          <a:prstGeom prst="rect">
            <a:avLst/>
          </a:prstGeom>
        </p:spPr>
      </p:pic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97BF5265-17AA-4E54-97E6-E1AE89D3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1189124" y="5824644"/>
            <a:ext cx="1315721" cy="486833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13</a:t>
            </a:fld>
            <a:r>
              <a:rPr lang="nl-NL" dirty="0"/>
              <a:t>/19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4D06EC2-42DF-43C2-B3C3-FBD92F102F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5581" y="5045559"/>
            <a:ext cx="744079" cy="275169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70F2F0C-1EB2-A952-8030-3033C8DF8A35}"/>
              </a:ext>
            </a:extLst>
          </p:cNvPr>
          <p:cNvGrpSpPr/>
          <p:nvPr/>
        </p:nvGrpSpPr>
        <p:grpSpPr>
          <a:xfrm>
            <a:off x="2266403" y="2013243"/>
            <a:ext cx="6337297" cy="802801"/>
            <a:chOff x="2266403" y="2013243"/>
            <a:chExt cx="6337297" cy="80280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7F455F3-19B9-47A3-9F24-BA9262DDF4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86000" y="2013243"/>
              <a:ext cx="6317700" cy="802801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202ED3E-3325-3B91-05DB-375E019A47F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95600" y="2075593"/>
              <a:ext cx="394240" cy="26161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25456ED-4965-BA8B-0DCD-6D69C126EC0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266403" y="2192116"/>
              <a:ext cx="278677" cy="3454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3347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9186" y="701264"/>
            <a:ext cx="8077200" cy="609282"/>
          </a:xfrm>
        </p:spPr>
        <p:txBody>
          <a:bodyPr>
            <a:normAutofit fontScale="90000"/>
          </a:bodyPr>
          <a:lstStyle/>
          <a:p>
            <a:r>
              <a:rPr lang="en-US" dirty="0"/>
              <a:t>boundary gravity only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9186" y="1508803"/>
            <a:ext cx="10040814" cy="5943600"/>
          </a:xfrm>
        </p:spPr>
        <p:txBody>
          <a:bodyPr>
            <a:noAutofit/>
          </a:bodyPr>
          <a:lstStyle/>
          <a:p>
            <a:r>
              <a:rPr lang="en-US" sz="1700" dirty="0"/>
              <a:t>Stress-energy tensor for zero, positive and negative </a:t>
            </a:r>
            <a:r>
              <a:rPr lang="en-US" sz="1700" dirty="0">
                <a:latin typeface="Symbol" panose="05050102010706020507" pitchFamily="18" charset="2"/>
              </a:rPr>
              <a:t>L</a:t>
            </a:r>
            <a:endParaRPr lang="en-US" sz="1700" dirty="0">
              <a:solidFill>
                <a:srgbClr val="FF0000"/>
              </a:solidFill>
              <a:latin typeface="Symbol" panose="05050102010706020507" pitchFamily="18" charset="2"/>
            </a:endParaRPr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r>
              <a:rPr lang="en-US" sz="1700" dirty="0"/>
              <a:t>Positive </a:t>
            </a:r>
            <a:r>
              <a:rPr lang="en-US" sz="1700" dirty="0">
                <a:latin typeface="Symbol" panose="05050102010706020507" pitchFamily="18" charset="2"/>
              </a:rPr>
              <a:t>L</a:t>
            </a:r>
            <a:r>
              <a:rPr lang="en-US" sz="1700" dirty="0"/>
              <a:t> settles down to de Sitter state as studied before, includes (small) Casimir energy </a:t>
            </a:r>
          </a:p>
          <a:p>
            <a:r>
              <a:rPr lang="en-US" sz="1700" dirty="0"/>
              <a:t>Now also asymptotically flat + Big Crunch geometries</a:t>
            </a:r>
            <a:endParaRPr lang="en-US" sz="1700" dirty="0">
              <a:solidFill>
                <a:srgbClr val="FF0000"/>
              </a:solidFill>
            </a:endParaRP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80BFAD8B-5B44-43B5-9509-5B526468F710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05FAE80-230E-4F72-85FD-3B2FFE90F8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8664"/>
          <a:stretch/>
        </p:blipFill>
        <p:spPr>
          <a:xfrm>
            <a:off x="9448800" y="622938"/>
            <a:ext cx="2743200" cy="428665"/>
          </a:xfrm>
          <a:prstGeom prst="rect">
            <a:avLst/>
          </a:prstGeom>
        </p:spPr>
      </p:pic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1F4EDCC6-8D04-4453-85DE-21E85E151861}"/>
              </a:ext>
            </a:extLst>
          </p:cNvPr>
          <p:cNvSpPr txBox="1">
            <a:spLocks/>
          </p:cNvSpPr>
          <p:nvPr/>
        </p:nvSpPr>
        <p:spPr>
          <a:xfrm rot="16200000">
            <a:off x="11189124" y="5824644"/>
            <a:ext cx="1315721" cy="486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2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1A58DBF-7C61-4997-9886-539CDC07A380}" type="slidenum">
              <a:rPr lang="nl-NL" smtClean="0"/>
              <a:pPr/>
              <a:t>14</a:t>
            </a:fld>
            <a:r>
              <a:rPr lang="nl-NL" dirty="0"/>
              <a:t>/19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3AFF51-3D53-4EAC-8B75-2B4288B38B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0" y="2057400"/>
            <a:ext cx="8865177" cy="3171283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2C9D19D-B065-4351-B5D7-BFF179E73A60}"/>
              </a:ext>
            </a:extLst>
          </p:cNvPr>
          <p:cNvCxnSpPr>
            <a:cxnSpLocks/>
          </p:cNvCxnSpPr>
          <p:nvPr/>
        </p:nvCxnSpPr>
        <p:spPr>
          <a:xfrm flipH="1" flipV="1">
            <a:off x="10073898" y="4300780"/>
            <a:ext cx="289303" cy="11094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23D55EB-075E-407A-801A-8F934A60003C}"/>
              </a:ext>
            </a:extLst>
          </p:cNvPr>
          <p:cNvCxnSpPr/>
          <p:nvPr/>
        </p:nvCxnSpPr>
        <p:spPr>
          <a:xfrm flipV="1">
            <a:off x="5486400" y="2286000"/>
            <a:ext cx="3979986" cy="3505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E08BFCCE-8263-2536-2F78-9AA0F8405E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95116"/>
            <a:ext cx="946785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>
                <a:latin typeface="Tw Cen MT" pitchFamily="34" charset="0"/>
              </a:rPr>
              <a:t>Christian Ecker, WS, David </a:t>
            </a:r>
            <a:r>
              <a:rPr lang="en-US" sz="1100" dirty="0" err="1">
                <a:latin typeface="Tw Cen MT" pitchFamily="34" charset="0"/>
              </a:rPr>
              <a:t>Mateos</a:t>
            </a:r>
            <a:r>
              <a:rPr lang="en-US" sz="1100" dirty="0">
                <a:latin typeface="Tw Cen MT" pitchFamily="34" charset="0"/>
              </a:rPr>
              <a:t> and Jorge </a:t>
            </a:r>
            <a:r>
              <a:rPr lang="en-US" sz="1100" dirty="0" err="1">
                <a:latin typeface="Tw Cen MT" pitchFamily="34" charset="0"/>
              </a:rPr>
              <a:t>Casalderrey</a:t>
            </a:r>
            <a:r>
              <a:rPr lang="en-US" sz="1100">
                <a:latin typeface="Tw Cen MT" pitchFamily="34" charset="0"/>
              </a:rPr>
              <a:t>-Solana, </a:t>
            </a:r>
            <a:r>
              <a:rPr lang="en-US" sz="1100" dirty="0">
                <a:latin typeface="Tw Cen MT" pitchFamily="34" charset="0"/>
              </a:rPr>
              <a:t>Holographic evolution with dynamical boundary gravity (2021)</a:t>
            </a:r>
          </a:p>
        </p:txBody>
      </p:sp>
    </p:spTree>
    <p:extLst>
      <p:ext uri="{BB962C8B-B14F-4D97-AF65-F5344CB8AC3E}">
        <p14:creationId xmlns:p14="http://schemas.microsoft.com/office/powerpoint/2010/main" val="27721985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593" y="692682"/>
            <a:ext cx="9583614" cy="609282"/>
          </a:xfrm>
        </p:spPr>
        <p:txBody>
          <a:bodyPr>
            <a:normAutofit fontScale="90000"/>
          </a:bodyPr>
          <a:lstStyle/>
          <a:p>
            <a:r>
              <a:rPr lang="en-US" dirty="0"/>
              <a:t>boundary gravity with an </a:t>
            </a:r>
            <a:r>
              <a:rPr lang="en-US" dirty="0" err="1"/>
              <a:t>inflaton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923" y="1828800"/>
            <a:ext cx="10040814" cy="5943600"/>
          </a:xfrm>
        </p:spPr>
        <p:txBody>
          <a:bodyPr>
            <a:noAutofit/>
          </a:bodyPr>
          <a:lstStyle/>
          <a:p>
            <a:r>
              <a:rPr lang="en-US" sz="1700" dirty="0" err="1"/>
              <a:t>Inflaton</a:t>
            </a:r>
            <a:r>
              <a:rPr lang="en-US" sz="1700" dirty="0"/>
              <a:t> rolls down and undergoes damped oscillation</a:t>
            </a:r>
          </a:p>
          <a:p>
            <a:r>
              <a:rPr lang="en-US" sz="1700" dirty="0"/>
              <a:t>Rolls down relatively fast (helps numerical stability)</a:t>
            </a:r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80BFAD8B-5B44-43B5-9509-5B526468F710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1F4EDCC6-8D04-4453-85DE-21E85E151861}"/>
              </a:ext>
            </a:extLst>
          </p:cNvPr>
          <p:cNvSpPr txBox="1">
            <a:spLocks/>
          </p:cNvSpPr>
          <p:nvPr/>
        </p:nvSpPr>
        <p:spPr>
          <a:xfrm rot="16200000">
            <a:off x="11189124" y="5824644"/>
            <a:ext cx="1315721" cy="486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2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1A58DBF-7C61-4997-9886-539CDC07A380}" type="slidenum">
              <a:rPr lang="nl-NL" smtClean="0"/>
              <a:pPr/>
              <a:t>15</a:t>
            </a:fld>
            <a:r>
              <a:rPr lang="nl-NL" dirty="0"/>
              <a:t>/19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229EC14-05FD-4449-9723-1416C3B1531B}"/>
              </a:ext>
            </a:extLst>
          </p:cNvPr>
          <p:cNvSpPr txBox="1"/>
          <p:nvPr/>
        </p:nvSpPr>
        <p:spPr>
          <a:xfrm>
            <a:off x="6019800" y="3376291"/>
            <a:ext cx="3028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>
                <a:solidFill>
                  <a:schemeClr val="accent3"/>
                </a:solidFill>
              </a:rPr>
              <a:t>Inflaton</a:t>
            </a:r>
            <a:r>
              <a:rPr lang="en-US" i="1" dirty="0">
                <a:solidFill>
                  <a:schemeClr val="accent3"/>
                </a:solidFill>
              </a:rPr>
              <a:t> dynamics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BA43ABB-4DAA-55BA-D125-6BAE5D9DF95F}"/>
              </a:ext>
            </a:extLst>
          </p:cNvPr>
          <p:cNvGrpSpPr/>
          <p:nvPr/>
        </p:nvGrpSpPr>
        <p:grpSpPr>
          <a:xfrm>
            <a:off x="2250283" y="3376291"/>
            <a:ext cx="3295563" cy="2612543"/>
            <a:chOff x="8229599" y="2231349"/>
            <a:chExt cx="3295563" cy="261254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2979F51-ACB0-7853-1F4B-76D48E2642B9}"/>
                </a:ext>
              </a:extLst>
            </p:cNvPr>
            <p:cNvSpPr txBox="1"/>
            <p:nvPr/>
          </p:nvSpPr>
          <p:spPr>
            <a:xfrm>
              <a:off x="8800090" y="2231349"/>
              <a:ext cx="2725072" cy="307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err="1">
                  <a:solidFill>
                    <a:schemeClr val="accent3"/>
                  </a:solidFill>
                </a:rPr>
                <a:t>Inflaton</a:t>
              </a:r>
              <a:r>
                <a:rPr lang="en-US" i="1" dirty="0">
                  <a:solidFill>
                    <a:schemeClr val="accent3"/>
                  </a:solidFill>
                </a:rPr>
                <a:t> potential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CA5C654-D966-7C08-0B4B-C5C4D4C997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29599" y="2645056"/>
              <a:ext cx="3200400" cy="2198836"/>
            </a:xfrm>
            <a:prstGeom prst="rect">
              <a:avLst/>
            </a:prstGeom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DC17F88E-FD70-C811-91AF-1D02465B63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0" y="3810000"/>
            <a:ext cx="3200401" cy="225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530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E4AAB0A1-71D7-683B-AFA2-58773EA05B54}"/>
              </a:ext>
            </a:extLst>
          </p:cNvPr>
          <p:cNvSpPr txBox="1">
            <a:spLocks/>
          </p:cNvSpPr>
          <p:nvPr/>
        </p:nvSpPr>
        <p:spPr>
          <a:xfrm>
            <a:off x="1052346" y="1371600"/>
            <a:ext cx="8456701" cy="5943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/>
              <a:t>Initially dominated by QFT energy</a:t>
            </a:r>
          </a:p>
          <a:p>
            <a:pPr lvl="1"/>
            <a:r>
              <a:rPr lang="en-US" sz="1700" dirty="0"/>
              <a:t>Quickly dilutes due to expansion</a:t>
            </a:r>
          </a:p>
          <a:p>
            <a:r>
              <a:rPr lang="en-US" sz="1700" dirty="0"/>
              <a:t>Then dominated by </a:t>
            </a:r>
            <a:r>
              <a:rPr lang="en-US" sz="1700" dirty="0" err="1"/>
              <a:t>inflaton</a:t>
            </a:r>
            <a:endParaRPr lang="en-US" sz="1700" dirty="0"/>
          </a:p>
          <a:p>
            <a:pPr lvl="1"/>
            <a:r>
              <a:rPr lang="en-US" sz="1700" dirty="0"/>
              <a:t>Inflation, while slowly rolling down</a:t>
            </a:r>
          </a:p>
          <a:p>
            <a:r>
              <a:rPr lang="en-US" sz="1700" dirty="0"/>
              <a:t>Then </a:t>
            </a:r>
            <a:r>
              <a:rPr lang="en-US" sz="1700" dirty="0" err="1"/>
              <a:t>inflaton</a:t>
            </a:r>
            <a:r>
              <a:rPr lang="en-US" sz="1700" dirty="0"/>
              <a:t> reaches bottom: reheating</a:t>
            </a:r>
          </a:p>
          <a:p>
            <a:pPr lvl="1"/>
            <a:r>
              <a:rPr lang="en-US" sz="1700" dirty="0" err="1"/>
              <a:t>Inflaton</a:t>
            </a:r>
            <a:r>
              <a:rPr lang="en-US" sz="1700" dirty="0"/>
              <a:t> loses energy to QFT</a:t>
            </a:r>
          </a:p>
          <a:p>
            <a:r>
              <a:rPr lang="en-US" sz="1700" dirty="0"/>
              <a:t>Finally universe dominated by QFT in thermal equilibrium</a:t>
            </a:r>
          </a:p>
          <a:p>
            <a:endParaRPr lang="en-US" sz="1700" dirty="0"/>
          </a:p>
          <a:p>
            <a:pPr lvl="1"/>
            <a:endParaRPr lang="en-US" sz="1700" dirty="0"/>
          </a:p>
          <a:p>
            <a:endParaRPr lang="en-US" sz="1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593" y="692682"/>
            <a:ext cx="9583614" cy="609282"/>
          </a:xfrm>
        </p:spPr>
        <p:txBody>
          <a:bodyPr>
            <a:normAutofit fontScale="90000"/>
          </a:bodyPr>
          <a:lstStyle/>
          <a:p>
            <a:r>
              <a:rPr lang="en-US" dirty="0"/>
              <a:t>Inflation and reheating</a:t>
            </a:r>
            <a:endParaRPr lang="nl-NL" dirty="0"/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80BFAD8B-5B44-43B5-9509-5B526468F710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1F4EDCC6-8D04-4453-85DE-21E85E151861}"/>
              </a:ext>
            </a:extLst>
          </p:cNvPr>
          <p:cNvSpPr txBox="1">
            <a:spLocks/>
          </p:cNvSpPr>
          <p:nvPr/>
        </p:nvSpPr>
        <p:spPr>
          <a:xfrm rot="16200000">
            <a:off x="11189124" y="5824644"/>
            <a:ext cx="1315721" cy="486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2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1A58DBF-7C61-4997-9886-539CDC07A380}" type="slidenum">
              <a:rPr lang="nl-NL" smtClean="0"/>
              <a:pPr/>
              <a:t>16</a:t>
            </a:fld>
            <a:r>
              <a:rPr lang="nl-NL" dirty="0"/>
              <a:t>/19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C36A8B-7B3F-7081-8F01-D8924B4E583B}"/>
              </a:ext>
            </a:extLst>
          </p:cNvPr>
          <p:cNvSpPr txBox="1"/>
          <p:nvPr/>
        </p:nvSpPr>
        <p:spPr>
          <a:xfrm>
            <a:off x="1066449" y="4344447"/>
            <a:ext cx="3262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3"/>
                </a:solidFill>
              </a:rPr>
              <a:t>Hubble rate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CECEEC9-8392-B749-6BF3-81E84C343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025" y="4713779"/>
            <a:ext cx="3094267" cy="215493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F15F481-10AF-5813-1BBC-B8A7A24613B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211" b="68118"/>
          <a:stretch/>
        </p:blipFill>
        <p:spPr>
          <a:xfrm>
            <a:off x="1610933" y="5990702"/>
            <a:ext cx="1251205" cy="349232"/>
          </a:xfrm>
          <a:prstGeom prst="rect">
            <a:avLst/>
          </a:prstGeom>
          <a:ln>
            <a:solidFill>
              <a:srgbClr val="002060"/>
            </a:solidFill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E41778B4-36B3-93A9-EF22-49445D5D59E0}"/>
              </a:ext>
            </a:extLst>
          </p:cNvPr>
          <p:cNvGrpSpPr/>
          <p:nvPr/>
        </p:nvGrpSpPr>
        <p:grpSpPr>
          <a:xfrm>
            <a:off x="5667979" y="1934745"/>
            <a:ext cx="5985594" cy="4774521"/>
            <a:chOff x="5667979" y="1934745"/>
            <a:chExt cx="5985594" cy="4774521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11B580C-057D-499D-8894-8B2B7F190FA0}"/>
                </a:ext>
              </a:extLst>
            </p:cNvPr>
            <p:cNvSpPr txBox="1"/>
            <p:nvPr/>
          </p:nvSpPr>
          <p:spPr>
            <a:xfrm>
              <a:off x="7087636" y="1934745"/>
              <a:ext cx="32628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chemeClr val="accent3"/>
                  </a:solidFill>
                </a:rPr>
                <a:t>Energy densities (log-log)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AB46487-1B48-483B-1CD4-25746B0D46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135174" y="2450032"/>
              <a:ext cx="4518399" cy="3204911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79FD932-A013-8154-3C14-CDE77653DC0F}"/>
                </a:ext>
              </a:extLst>
            </p:cNvPr>
            <p:cNvSpPr txBox="1"/>
            <p:nvPr/>
          </p:nvSpPr>
          <p:spPr>
            <a:xfrm>
              <a:off x="5667979" y="6165318"/>
              <a:ext cx="2961067" cy="369332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/>
                <a:t>Inflating phase (t ~ 5 till 12)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CE275EA-D537-1FE8-E8EF-9BAAAEA6CF74}"/>
                </a:ext>
              </a:extLst>
            </p:cNvPr>
            <p:cNvCxnSpPr>
              <a:cxnSpLocks/>
              <a:stCxn id="12" idx="0"/>
            </p:cNvCxnSpPr>
            <p:nvPr/>
          </p:nvCxnSpPr>
          <p:spPr>
            <a:xfrm flipV="1">
              <a:off x="7148513" y="3200400"/>
              <a:ext cx="2178980" cy="296491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8E0BED9-8C98-4DD1-FC31-A74F75DA248E}"/>
                </a:ext>
              </a:extLst>
            </p:cNvPr>
            <p:cNvSpPr txBox="1"/>
            <p:nvPr/>
          </p:nvSpPr>
          <p:spPr>
            <a:xfrm>
              <a:off x="8716399" y="6339934"/>
              <a:ext cx="2691763" cy="369332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/>
                <a:t>Reheating (around t=13)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502503EA-CA4F-3EC3-C4C9-FC3959695944}"/>
                </a:ext>
              </a:extLst>
            </p:cNvPr>
            <p:cNvCxnSpPr>
              <a:cxnSpLocks/>
              <a:stCxn id="29" idx="0"/>
            </p:cNvCxnSpPr>
            <p:nvPr/>
          </p:nvCxnSpPr>
          <p:spPr>
            <a:xfrm flipH="1" flipV="1">
              <a:off x="9677400" y="4114800"/>
              <a:ext cx="384881" cy="222513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372131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E4AAB0A1-71D7-683B-AFA2-58773EA05B54}"/>
              </a:ext>
            </a:extLst>
          </p:cNvPr>
          <p:cNvSpPr txBox="1">
            <a:spLocks/>
          </p:cNvSpPr>
          <p:nvPr/>
        </p:nvSpPr>
        <p:spPr>
          <a:xfrm>
            <a:off x="974582" y="2091244"/>
            <a:ext cx="8456701" cy="5943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/>
              <a:t>Three ways to determine temperature:</a:t>
            </a:r>
          </a:p>
          <a:p>
            <a:pPr lvl="1"/>
            <a:r>
              <a:rPr lang="en-US" sz="1700" dirty="0"/>
              <a:t>From energy density and EOS</a:t>
            </a:r>
          </a:p>
          <a:p>
            <a:pPr lvl="1"/>
            <a:r>
              <a:rPr lang="en-US" sz="1700" dirty="0"/>
              <a:t>From apparent horizon</a:t>
            </a:r>
          </a:p>
          <a:p>
            <a:pPr lvl="1"/>
            <a:r>
              <a:rPr lang="en-US" sz="1700" dirty="0"/>
              <a:t>From event horizon (agrees to apparent horizon)</a:t>
            </a:r>
          </a:p>
          <a:p>
            <a:pPr lvl="1"/>
            <a:endParaRPr lang="en-US" sz="1700" dirty="0"/>
          </a:p>
          <a:p>
            <a:r>
              <a:rPr lang="en-US" sz="1700" dirty="0"/>
              <a:t>Always `close to equilibrium’</a:t>
            </a:r>
          </a:p>
          <a:p>
            <a:pPr lvl="1"/>
            <a:r>
              <a:rPr lang="en-US" sz="1700" dirty="0"/>
              <a:t>Somewhat curious Casimir shift by de Sitter temperature</a:t>
            </a:r>
          </a:p>
          <a:p>
            <a:pPr lvl="1"/>
            <a:r>
              <a:rPr lang="en-US" sz="1700" dirty="0"/>
              <a:t>Also present in analytical solution of conformal case</a:t>
            </a:r>
          </a:p>
          <a:p>
            <a:endParaRPr lang="en-US" sz="1700" dirty="0"/>
          </a:p>
          <a:p>
            <a:endParaRPr lang="en-US" sz="1700" dirty="0"/>
          </a:p>
          <a:p>
            <a:pPr lvl="1"/>
            <a:endParaRPr lang="en-US" sz="1700" dirty="0"/>
          </a:p>
          <a:p>
            <a:endParaRPr lang="en-US" sz="1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593" y="692682"/>
            <a:ext cx="9583614" cy="609282"/>
          </a:xfrm>
        </p:spPr>
        <p:txBody>
          <a:bodyPr>
            <a:normAutofit fontScale="90000"/>
          </a:bodyPr>
          <a:lstStyle/>
          <a:p>
            <a:r>
              <a:rPr lang="en-US" dirty="0"/>
              <a:t>Temperature from bulk and </a:t>
            </a:r>
            <a:r>
              <a:rPr lang="en-US" dirty="0" err="1"/>
              <a:t>qft</a:t>
            </a:r>
            <a:endParaRPr lang="nl-NL" dirty="0"/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80BFAD8B-5B44-43B5-9509-5B526468F710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1F4EDCC6-8D04-4453-85DE-21E85E151861}"/>
              </a:ext>
            </a:extLst>
          </p:cNvPr>
          <p:cNvSpPr txBox="1">
            <a:spLocks/>
          </p:cNvSpPr>
          <p:nvPr/>
        </p:nvSpPr>
        <p:spPr>
          <a:xfrm rot="16200000">
            <a:off x="11189124" y="5824644"/>
            <a:ext cx="1315721" cy="486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2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1A58DBF-7C61-4997-9886-539CDC07A380}" type="slidenum">
              <a:rPr lang="nl-NL" smtClean="0"/>
              <a:pPr/>
              <a:t>17</a:t>
            </a:fld>
            <a:r>
              <a:rPr lang="nl-NL" dirty="0"/>
              <a:t>/19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11B580C-057D-499D-8894-8B2B7F190FA0}"/>
              </a:ext>
            </a:extLst>
          </p:cNvPr>
          <p:cNvSpPr txBox="1"/>
          <p:nvPr/>
        </p:nvSpPr>
        <p:spPr>
          <a:xfrm>
            <a:off x="7087636" y="1934745"/>
            <a:ext cx="3262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3"/>
                </a:solidFill>
              </a:rPr>
              <a:t>Temperature (log-log)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5370F4-5BAF-CF11-E003-479884F9F8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7636" y="2538096"/>
            <a:ext cx="4129782" cy="28721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E896DF-F422-B694-EB9B-EFF2641716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4750020"/>
            <a:ext cx="2329189" cy="69065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9CF6680-7145-C5CD-2C0A-E11106CA72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39" y="6577390"/>
            <a:ext cx="972820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dirty="0">
                <a:latin typeface="Tw Cen MT" pitchFamily="34" charset="0"/>
              </a:rPr>
              <a:t>Alex </a:t>
            </a:r>
            <a:r>
              <a:rPr lang="en-US" sz="1100" dirty="0" err="1">
                <a:latin typeface="Tw Cen MT" pitchFamily="34" charset="0"/>
              </a:rPr>
              <a:t>Buchel</a:t>
            </a:r>
            <a:r>
              <a:rPr lang="en-US" sz="1100" dirty="0">
                <a:latin typeface="Tw Cen MT" pitchFamily="34" charset="0"/>
              </a:rPr>
              <a:t>, Michal P. Heller and Jorge Noronha, Entropy Production, Hydrodynamics, and Resurgence in the Primordial Quark-Gluon Plasma from Holography (2016)</a:t>
            </a:r>
          </a:p>
        </p:txBody>
      </p:sp>
    </p:spTree>
    <p:extLst>
      <p:ext uri="{BB962C8B-B14F-4D97-AF65-F5344CB8AC3E}">
        <p14:creationId xmlns:p14="http://schemas.microsoft.com/office/powerpoint/2010/main" val="17328488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5EF5654-BB80-D3E5-E357-3EEC97FC269A}"/>
              </a:ext>
            </a:extLst>
          </p:cNvPr>
          <p:cNvSpPr txBox="1">
            <a:spLocks/>
          </p:cNvSpPr>
          <p:nvPr/>
        </p:nvSpPr>
        <p:spPr>
          <a:xfrm>
            <a:off x="1226228" y="1143000"/>
            <a:ext cx="8456701" cy="5943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/>
              <a:t>Hydrodynamic constitutive relation (</a:t>
            </a:r>
            <a:r>
              <a:rPr lang="en-US" sz="1700" dirty="0" err="1"/>
              <a:t>ideal+viscous</a:t>
            </a:r>
            <a:r>
              <a:rPr lang="en-US" sz="1700" dirty="0"/>
              <a:t>):</a:t>
            </a:r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pPr lvl="1"/>
            <a:r>
              <a:rPr lang="en-US" sz="1700" dirty="0"/>
              <a:t>Quick initial </a:t>
            </a:r>
            <a:r>
              <a:rPr lang="en-US" sz="1700" dirty="0" err="1"/>
              <a:t>hydrodynamisation</a:t>
            </a:r>
            <a:r>
              <a:rPr lang="en-US" sz="1700" dirty="0"/>
              <a:t> (t~1)</a:t>
            </a:r>
          </a:p>
          <a:p>
            <a:pPr lvl="1"/>
            <a:r>
              <a:rPr lang="en-US" sz="1700" b="1" dirty="0"/>
              <a:t>Viscous</a:t>
            </a:r>
            <a:r>
              <a:rPr lang="en-US" sz="1700" dirty="0"/>
              <a:t> hydrodynamics during inflation (t ~ 5 – 13)</a:t>
            </a:r>
          </a:p>
          <a:p>
            <a:pPr lvl="1"/>
            <a:r>
              <a:rPr lang="en-US" sz="1700" dirty="0"/>
              <a:t>Far-from-equilibrium during reheating (t~ 13 – 20)</a:t>
            </a:r>
          </a:p>
          <a:p>
            <a:endParaRPr lang="en-US" sz="1700" dirty="0"/>
          </a:p>
          <a:p>
            <a:endParaRPr lang="en-US" sz="1700" dirty="0"/>
          </a:p>
          <a:p>
            <a:pPr lvl="1"/>
            <a:endParaRPr lang="en-US" sz="1700" dirty="0"/>
          </a:p>
          <a:p>
            <a:endParaRPr lang="en-US" sz="1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6228" y="358354"/>
            <a:ext cx="9583614" cy="609282"/>
          </a:xfrm>
        </p:spPr>
        <p:txBody>
          <a:bodyPr>
            <a:normAutofit fontScale="90000"/>
          </a:bodyPr>
          <a:lstStyle/>
          <a:p>
            <a:r>
              <a:rPr lang="en-US" dirty="0"/>
              <a:t>hydrodynamics</a:t>
            </a:r>
            <a:endParaRPr lang="nl-NL" dirty="0"/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80BFAD8B-5B44-43B5-9509-5B526468F710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1F4EDCC6-8D04-4453-85DE-21E85E151861}"/>
              </a:ext>
            </a:extLst>
          </p:cNvPr>
          <p:cNvSpPr txBox="1">
            <a:spLocks/>
          </p:cNvSpPr>
          <p:nvPr/>
        </p:nvSpPr>
        <p:spPr>
          <a:xfrm rot="16200000">
            <a:off x="11189124" y="5824644"/>
            <a:ext cx="1315721" cy="486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2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1A58DBF-7C61-4997-9886-539CDC07A380}" type="slidenum">
              <a:rPr lang="nl-NL" smtClean="0"/>
              <a:pPr/>
              <a:t>18</a:t>
            </a:fld>
            <a:r>
              <a:rPr lang="nl-NL" dirty="0"/>
              <a:t>/19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4A4EC7-45CA-0895-5D5D-86EC477EC3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2635869"/>
            <a:ext cx="3962400" cy="284710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AB006B6-2145-BB7E-33E4-7B4FDB98A9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1799" y="1354199"/>
            <a:ext cx="3470848" cy="239870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6A4EB1C-F13D-7BEC-F376-47F0D160E8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2447" y="3844246"/>
            <a:ext cx="3629553" cy="245770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114CC74-E8D5-1C7B-3905-67F2180BB7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3591" y="368555"/>
            <a:ext cx="5164149" cy="89198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6257A1A-90A7-2801-85C2-111C8A32F2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04193" y="1583311"/>
            <a:ext cx="6535062" cy="65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3411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19</a:t>
            </a:fld>
            <a:r>
              <a:rPr lang="nl-NL" dirty="0"/>
              <a:t>/19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268287"/>
            <a:ext cx="8382000" cy="914400"/>
          </a:xfrm>
        </p:spPr>
        <p:txBody>
          <a:bodyPr>
            <a:normAutofit/>
          </a:bodyPr>
          <a:lstStyle/>
          <a:p>
            <a:r>
              <a:rPr lang="nl-NL" sz="3200" dirty="0"/>
              <a:t>Discussion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1219200" y="1519871"/>
            <a:ext cx="10439400" cy="467614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Dynamical gravity and </a:t>
            </a:r>
            <a:r>
              <a:rPr lang="en-US" dirty="0" err="1"/>
              <a:t>inflaton</a:t>
            </a:r>
            <a:r>
              <a:rPr lang="en-US" dirty="0"/>
              <a:t> on the boundary</a:t>
            </a:r>
          </a:p>
          <a:p>
            <a:pPr lvl="1">
              <a:buClr>
                <a:schemeClr val="accent6"/>
              </a:buClr>
            </a:pPr>
            <a:r>
              <a:rPr lang="en-US" dirty="0">
                <a:solidFill>
                  <a:srgbClr val="000000"/>
                </a:solidFill>
              </a:rPr>
              <a:t>Technical progress: how to deal with the logs?</a:t>
            </a:r>
          </a:p>
          <a:p>
            <a:pPr lvl="1">
              <a:buClr>
                <a:schemeClr val="accent6"/>
              </a:buClr>
            </a:pPr>
            <a:r>
              <a:rPr lang="en-US" dirty="0">
                <a:solidFill>
                  <a:srgbClr val="000000"/>
                </a:solidFill>
              </a:rPr>
              <a:t>Several interesting evolution: flat space, Big Crunch</a:t>
            </a:r>
          </a:p>
          <a:p>
            <a:pPr lvl="1">
              <a:buClr>
                <a:schemeClr val="accent6"/>
              </a:buClr>
            </a:pPr>
            <a:r>
              <a:rPr lang="en-US" dirty="0">
                <a:solidFill>
                  <a:srgbClr val="000000"/>
                </a:solidFill>
              </a:rPr>
              <a:t>Interesting holographic temperatures and entropies in de Sitter</a:t>
            </a:r>
          </a:p>
          <a:p>
            <a:pPr lvl="1">
              <a:buClr>
                <a:schemeClr val="accent6"/>
              </a:buClr>
            </a:pPr>
            <a:endParaRPr lang="en-US" sz="800" dirty="0">
              <a:solidFill>
                <a:srgbClr val="000000"/>
              </a:solidFill>
            </a:endParaRPr>
          </a:p>
          <a:p>
            <a:endParaRPr lang="en-US" dirty="0"/>
          </a:p>
          <a:p>
            <a:r>
              <a:rPr lang="en-US" dirty="0"/>
              <a:t>Inflation and reheating</a:t>
            </a:r>
          </a:p>
          <a:p>
            <a:pPr lvl="1">
              <a:buClr>
                <a:schemeClr val="accent6"/>
              </a:buClr>
            </a:pPr>
            <a:r>
              <a:rPr lang="en-US" dirty="0">
                <a:solidFill>
                  <a:srgbClr val="000000"/>
                </a:solidFill>
              </a:rPr>
              <a:t>First principles computation of strongly coupled reheating</a:t>
            </a:r>
          </a:p>
          <a:p>
            <a:pPr lvl="1">
              <a:buClr>
                <a:schemeClr val="accent6"/>
              </a:buClr>
            </a:pPr>
            <a:r>
              <a:rPr lang="en-US" dirty="0">
                <a:solidFill>
                  <a:srgbClr val="000000"/>
                </a:solidFill>
              </a:rPr>
              <a:t>Strongly coupled physics can </a:t>
            </a:r>
            <a:r>
              <a:rPr lang="en-US" dirty="0" err="1">
                <a:solidFill>
                  <a:srgbClr val="000000"/>
                </a:solidFill>
              </a:rPr>
              <a:t>thermalise</a:t>
            </a:r>
            <a:r>
              <a:rPr lang="en-US" dirty="0">
                <a:solidFill>
                  <a:srgbClr val="000000"/>
                </a:solidFill>
              </a:rPr>
              <a:t> after preheating</a:t>
            </a:r>
          </a:p>
          <a:p>
            <a:pPr lvl="1">
              <a:buClr>
                <a:schemeClr val="accent6"/>
              </a:buClr>
            </a:pPr>
            <a:r>
              <a:rPr lang="en-US" dirty="0">
                <a:solidFill>
                  <a:srgbClr val="000000"/>
                </a:solidFill>
              </a:rPr>
              <a:t>Currently not a `realistic universe’</a:t>
            </a:r>
          </a:p>
          <a:p>
            <a:endParaRPr lang="en-US" dirty="0"/>
          </a:p>
          <a:p>
            <a:r>
              <a:rPr lang="en-US" dirty="0"/>
              <a:t>Future</a:t>
            </a:r>
            <a:endParaRPr lang="en-US" dirty="0">
              <a:solidFill>
                <a:schemeClr val="accent1"/>
              </a:solidFill>
            </a:endParaRPr>
          </a:p>
          <a:p>
            <a:pPr lvl="1"/>
            <a:r>
              <a:rPr lang="en-US" dirty="0"/>
              <a:t>Realistic universe? Many e-</a:t>
            </a:r>
            <a:r>
              <a:rPr lang="en-US" dirty="0" err="1"/>
              <a:t>foldings</a:t>
            </a:r>
            <a:r>
              <a:rPr lang="en-US" dirty="0"/>
              <a:t> based on hydro?</a:t>
            </a:r>
          </a:p>
          <a:p>
            <a:pPr lvl="1"/>
            <a:r>
              <a:rPr lang="en-US" dirty="0"/>
              <a:t>Do we understand entropy of de Sitter?</a:t>
            </a:r>
          </a:p>
          <a:p>
            <a:pPr lvl="1">
              <a:buClr>
                <a:schemeClr val="accent6"/>
              </a:buClr>
            </a:pP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5CCD6F-F7A4-A8FB-13A8-BE0AAA356F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15400" y="3429000"/>
            <a:ext cx="3048000" cy="21619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2F2B4D2-A70C-6F74-59E7-B822814FEE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0600" y="605471"/>
            <a:ext cx="3207365" cy="2451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069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775" y="1388937"/>
            <a:ext cx="8077200" cy="609282"/>
          </a:xfrm>
        </p:spPr>
        <p:txBody>
          <a:bodyPr>
            <a:normAutofit fontScale="90000"/>
          </a:bodyPr>
          <a:lstStyle/>
          <a:p>
            <a:r>
              <a:rPr lang="en-US" dirty="0"/>
              <a:t>Conclusion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775" y="2315749"/>
            <a:ext cx="8456701" cy="5943600"/>
          </a:xfrm>
        </p:spPr>
        <p:txBody>
          <a:bodyPr>
            <a:noAutofit/>
          </a:bodyPr>
          <a:lstStyle/>
          <a:p>
            <a:r>
              <a:rPr lang="en-US" sz="1700" dirty="0"/>
              <a:t>Strongly coupled QFT as a mechanism for thermalization</a:t>
            </a:r>
          </a:p>
          <a:p>
            <a:pPr lvl="1"/>
            <a:r>
              <a:rPr lang="en-US" sz="1700" dirty="0"/>
              <a:t>Proof-of-principle: </a:t>
            </a:r>
            <a:r>
              <a:rPr lang="en-US" sz="1700" dirty="0" err="1"/>
              <a:t>sQFT</a:t>
            </a:r>
            <a:r>
              <a:rPr lang="en-US" sz="1700" dirty="0"/>
              <a:t> plus </a:t>
            </a:r>
            <a:r>
              <a:rPr lang="en-US" sz="1700" dirty="0" err="1"/>
              <a:t>inflaton</a:t>
            </a:r>
            <a:r>
              <a:rPr lang="en-US" sz="1700" dirty="0"/>
              <a:t> with dynamical gravity</a:t>
            </a:r>
          </a:p>
          <a:p>
            <a:pPr lvl="2"/>
            <a:r>
              <a:rPr lang="en-US" sz="1500" dirty="0"/>
              <a:t>Gravity is semi-classical; no quantum gravity</a:t>
            </a:r>
          </a:p>
          <a:p>
            <a:pPr lvl="1"/>
            <a:r>
              <a:rPr lang="en-US" sz="1700" dirty="0" err="1"/>
              <a:t>Inflaton</a:t>
            </a:r>
            <a:r>
              <a:rPr lang="en-US" sz="1700" dirty="0"/>
              <a:t> sources QFT: natural reheating when rolling down</a:t>
            </a:r>
          </a:p>
          <a:p>
            <a:pPr lvl="1"/>
            <a:r>
              <a:rPr lang="en-US" sz="1700" dirty="0"/>
              <a:t>Boundary metric sources bulk metric</a:t>
            </a:r>
          </a:p>
          <a:p>
            <a:pPr lvl="2"/>
            <a:r>
              <a:rPr lang="en-US" sz="1500" dirty="0"/>
              <a:t>Bulk </a:t>
            </a:r>
            <a:r>
              <a:rPr lang="en-US" sz="1500" dirty="0" err="1"/>
              <a:t>thermalises</a:t>
            </a:r>
            <a:r>
              <a:rPr lang="en-US" sz="1500" dirty="0"/>
              <a:t> `as fast as possible’ (time ~ 1/temperature)</a:t>
            </a:r>
          </a:p>
          <a:p>
            <a:endParaRPr lang="en-US" sz="1700" dirty="0"/>
          </a:p>
          <a:p>
            <a:r>
              <a:rPr lang="en-US" sz="1700" dirty="0"/>
              <a:t>Some crucial differences</a:t>
            </a:r>
          </a:p>
          <a:p>
            <a:pPr lvl="1"/>
            <a:r>
              <a:rPr lang="en-US" sz="1700" dirty="0"/>
              <a:t>We start at high temperature; never `empty’ de Sitter</a:t>
            </a:r>
          </a:p>
          <a:p>
            <a:pPr lvl="2"/>
            <a:r>
              <a:rPr lang="en-US" sz="1500" dirty="0"/>
              <a:t>Similar to warm inflation?</a:t>
            </a:r>
          </a:p>
          <a:p>
            <a:pPr lvl="2"/>
            <a:r>
              <a:rPr lang="en-US" sz="1500" dirty="0"/>
              <a:t>Technical problem to get enough e-</a:t>
            </a:r>
            <a:r>
              <a:rPr lang="en-US" sz="1500" dirty="0" err="1"/>
              <a:t>foldings</a:t>
            </a:r>
            <a:r>
              <a:rPr lang="en-US" sz="1500" dirty="0"/>
              <a:t>?</a:t>
            </a:r>
          </a:p>
          <a:p>
            <a:pPr lvl="1"/>
            <a:r>
              <a:rPr lang="en-US" sz="1700" dirty="0"/>
              <a:t>QFT similar to N=4 SYM, link with SM not obvious?</a:t>
            </a: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80BFAD8B-5B44-43B5-9509-5B526468F710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97BF5265-17AA-4E54-97E6-E1AE89D3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1189124" y="5824644"/>
            <a:ext cx="1315721" cy="486833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</a:t>
            </a:fld>
            <a:r>
              <a:rPr lang="nl-NL" dirty="0"/>
              <a:t>/19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7A36EF-F03D-298D-26AE-34967D83C1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15200" y="2165779"/>
            <a:ext cx="4364568" cy="333628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4AFC2D9-F0C6-63EC-DC2F-E836E96E1D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1" y="2177"/>
            <a:ext cx="1771374" cy="121702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C965DFF-A574-CB9B-B448-5A6BFD3004F8}"/>
              </a:ext>
            </a:extLst>
          </p:cNvPr>
          <p:cNvSpPr txBox="1"/>
          <p:nvPr/>
        </p:nvSpPr>
        <p:spPr>
          <a:xfrm>
            <a:off x="7620000" y="5487275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Bulk: anti-de-Sitter</a:t>
            </a:r>
            <a:r>
              <a:rPr lang="en-US" baseline="-25000" dirty="0">
                <a:solidFill>
                  <a:schemeClr val="accent3"/>
                </a:solidFill>
              </a:rPr>
              <a:t>4+1</a:t>
            </a:r>
            <a:r>
              <a:rPr lang="en-US" dirty="0">
                <a:solidFill>
                  <a:schemeClr val="accent3"/>
                </a:solidFill>
              </a:rPr>
              <a:t>  with FLRW slices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E9EC08F-9AA3-F7ED-2FCD-9FB116FA4CDD}"/>
              </a:ext>
            </a:extLst>
          </p:cNvPr>
          <p:cNvSpPr txBox="1"/>
          <p:nvPr/>
        </p:nvSpPr>
        <p:spPr>
          <a:xfrm>
            <a:off x="7897284" y="1693578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Boundary: FLRW</a:t>
            </a:r>
            <a:r>
              <a:rPr lang="en-US" baseline="-25000" dirty="0">
                <a:solidFill>
                  <a:schemeClr val="accent3"/>
                </a:solidFill>
              </a:rPr>
              <a:t>3+1</a:t>
            </a:r>
            <a:r>
              <a:rPr lang="en-US" dirty="0">
                <a:solidFill>
                  <a:schemeClr val="accent3"/>
                </a:solidFill>
              </a:rPr>
              <a:t> universe</a:t>
            </a:r>
          </a:p>
        </p:txBody>
      </p:sp>
    </p:spTree>
    <p:extLst>
      <p:ext uri="{BB962C8B-B14F-4D97-AF65-F5344CB8AC3E}">
        <p14:creationId xmlns:p14="http://schemas.microsoft.com/office/powerpoint/2010/main" val="32929382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A4D18-F871-4B78-855D-B05B61434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Back-up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EE8EC5-DD6B-4A7A-B392-C770E2F60A0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19974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D6CE3864-C424-4E4D-BA82-918A3090EDFE}"/>
              </a:ext>
            </a:extLst>
          </p:cNvPr>
          <p:cNvSpPr txBox="1"/>
          <p:nvPr/>
        </p:nvSpPr>
        <p:spPr>
          <a:xfrm>
            <a:off x="1524000" y="6632464"/>
            <a:ext cx="876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w Cen MT" pitchFamily="34" charset="0"/>
              </a:rPr>
              <a:t>Jorge </a:t>
            </a:r>
            <a:r>
              <a:rPr lang="en-US" sz="1100" dirty="0" err="1">
                <a:latin typeface="Tw Cen MT" pitchFamily="34" charset="0"/>
              </a:rPr>
              <a:t>Casalderrey</a:t>
            </a:r>
            <a:r>
              <a:rPr lang="en-US" sz="1100" dirty="0">
                <a:latin typeface="Tw Cen MT" pitchFamily="34" charset="0"/>
              </a:rPr>
              <a:t>, Christian Ecker, David </a:t>
            </a:r>
            <a:r>
              <a:rPr lang="en-US" sz="1100" dirty="0" err="1">
                <a:latin typeface="Tw Cen MT" pitchFamily="34" charset="0"/>
              </a:rPr>
              <a:t>Mateos</a:t>
            </a:r>
            <a:r>
              <a:rPr lang="en-US" sz="1100" dirty="0">
                <a:latin typeface="Tw Cen MT" pitchFamily="34" charset="0"/>
              </a:rPr>
              <a:t> and WS, Strong-coupling dynamics and entanglement in de Sitter space (2020)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697117" y="323707"/>
            <a:ext cx="8988425" cy="766763"/>
          </a:xfrm>
        </p:spPr>
        <p:txBody>
          <a:bodyPr>
            <a:normAutofit/>
          </a:bodyPr>
          <a:lstStyle/>
          <a:p>
            <a:r>
              <a:rPr lang="en-US" sz="3200" dirty="0"/>
              <a:t>Cosmological horizon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C4856059-5830-47FD-9EDF-BEF0C4FE3EDB}"/>
              </a:ext>
            </a:extLst>
          </p:cNvPr>
          <p:cNvSpPr txBox="1">
            <a:spLocks/>
          </p:cNvSpPr>
          <p:nvPr/>
        </p:nvSpPr>
        <p:spPr>
          <a:xfrm>
            <a:off x="3864446" y="5754033"/>
            <a:ext cx="2819400" cy="625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1"/>
                </a:solidFill>
              </a:rPr>
              <a:t>Cosmological horizon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B7A223B-1BA4-47F0-A9C3-AAA7699745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5943601"/>
            <a:ext cx="960164" cy="61549"/>
          </a:xfrm>
          <a:prstGeom prst="rect">
            <a:avLst/>
          </a:prstGeom>
        </p:spPr>
      </p:pic>
      <p:sp>
        <p:nvSpPr>
          <p:cNvPr id="24" name="TextBox 8">
            <a:extLst>
              <a:ext uri="{FF2B5EF4-FFF2-40B4-BE49-F238E27FC236}">
                <a16:creationId xmlns:a16="http://schemas.microsoft.com/office/drawing/2014/main" id="{08E22D8D-6327-4B3A-A5C6-D4BE4C9BFBCB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C538A92-6A5F-489E-A117-C6E2C96090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9969" y="2691631"/>
            <a:ext cx="4229740" cy="3024187"/>
          </a:xfrm>
          <a:prstGeom prst="rect">
            <a:avLst/>
          </a:prstGeom>
        </p:spPr>
      </p:pic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D406970F-3900-4FEA-8D88-4CC8106E53C0}"/>
              </a:ext>
            </a:extLst>
          </p:cNvPr>
          <p:cNvSpPr txBox="1">
            <a:spLocks/>
          </p:cNvSpPr>
          <p:nvPr/>
        </p:nvSpPr>
        <p:spPr>
          <a:xfrm>
            <a:off x="1822142" y="1343577"/>
            <a:ext cx="8888152" cy="15343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dirty="0"/>
              <a:t>Extremal surface dual to cosmological horizon: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rgbClr val="0070C0"/>
                </a:solidFill>
              </a:rPr>
              <a:t>Separates points in the bulk from which light can reach the (boundary) origin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i="1" dirty="0">
                <a:solidFill>
                  <a:srgbClr val="0070C0"/>
                </a:solidFill>
              </a:rPr>
              <a:t>Boundary cosmological horizon </a:t>
            </a:r>
            <a:r>
              <a:rPr lang="en-US" sz="1600" b="0" i="1" dirty="0">
                <a:solidFill>
                  <a:srgbClr val="0070C0"/>
                </a:solidFill>
                <a:sym typeface="Wingdings" panose="05000000000000000000" pitchFamily="2" charset="2"/>
              </a:rPr>
              <a:t> full bulk cosmological horizon</a:t>
            </a:r>
            <a:endParaRPr lang="en-US" sz="1600" b="0" i="1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b="0" dirty="0">
              <a:solidFill>
                <a:srgbClr val="0070C0"/>
              </a:solidFill>
            </a:endParaRP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2332BFFF-77F8-4E9D-9C59-C28A7E58A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1189124" y="5824644"/>
            <a:ext cx="1315721" cy="486833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21</a:t>
            </a:fld>
            <a:r>
              <a:rPr lang="nl-NL" dirty="0"/>
              <a:t>/19</a:t>
            </a:r>
          </a:p>
        </p:txBody>
      </p:sp>
    </p:spTree>
    <p:extLst>
      <p:ext uri="{BB962C8B-B14F-4D97-AF65-F5344CB8AC3E}">
        <p14:creationId xmlns:p14="http://schemas.microsoft.com/office/powerpoint/2010/main" val="18572148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31944"/>
            <a:ext cx="9524999" cy="609282"/>
          </a:xfrm>
        </p:spPr>
        <p:txBody>
          <a:bodyPr>
            <a:normAutofit fontScale="90000"/>
          </a:bodyPr>
          <a:lstStyle/>
          <a:p>
            <a:r>
              <a:rPr lang="en-US" dirty="0"/>
              <a:t>Some numerical details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1" y="1447800"/>
            <a:ext cx="9622367" cy="5943600"/>
          </a:xfrm>
        </p:spPr>
        <p:txBody>
          <a:bodyPr>
            <a:noAutofit/>
          </a:bodyPr>
          <a:lstStyle/>
          <a:p>
            <a:r>
              <a:rPr lang="en-US" sz="1700" dirty="0"/>
              <a:t>Three bulk fields depending on time </a:t>
            </a:r>
            <a:r>
              <a:rPr lang="en-US" sz="19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700" dirty="0"/>
              <a:t> and bulk direction </a:t>
            </a:r>
            <a:r>
              <a:rPr lang="en-US" sz="19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700" b="0" i="1" dirty="0"/>
              <a:t> </a:t>
            </a:r>
            <a:r>
              <a:rPr lang="en-US" sz="1700" dirty="0"/>
              <a:t>:</a:t>
            </a:r>
          </a:p>
          <a:p>
            <a:endParaRPr lang="en-US" sz="1700" dirty="0"/>
          </a:p>
          <a:p>
            <a:r>
              <a:rPr lang="en-US" sz="1700" dirty="0"/>
              <a:t>Characteristic formulation leads to nested set of linear ODEs (spectral elements):</a:t>
            </a:r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r>
              <a:rPr lang="en-US" sz="1700" dirty="0"/>
              <a:t>S and </a:t>
            </a:r>
            <a:r>
              <a:rPr lang="en-US" sz="1700" dirty="0">
                <a:latin typeface="Symbol" panose="05050102010706020507" pitchFamily="18" charset="2"/>
              </a:rPr>
              <a:t>F</a:t>
            </a:r>
            <a:r>
              <a:rPr lang="en-US" sz="1700" dirty="0"/>
              <a:t> require boundary conditions: scale factor a(t) and </a:t>
            </a:r>
            <a:r>
              <a:rPr lang="en-US" sz="1700" dirty="0" err="1"/>
              <a:t>inflaton</a:t>
            </a:r>
            <a:r>
              <a:rPr lang="en-US" sz="1700" dirty="0"/>
              <a:t> </a:t>
            </a:r>
            <a:r>
              <a:rPr lang="en-US" sz="1700" dirty="0">
                <a:latin typeface="Symbol" panose="05050102010706020507" pitchFamily="18" charset="2"/>
              </a:rPr>
              <a:t>f</a:t>
            </a:r>
            <a:r>
              <a:rPr lang="en-US" sz="1700" dirty="0"/>
              <a:t>(t)</a:t>
            </a:r>
          </a:p>
          <a:p>
            <a:pPr lvl="1"/>
            <a:r>
              <a:rPr lang="en-US" sz="1700" dirty="0"/>
              <a:t>Normally sources are specified by hand; here: 4D Einstein-</a:t>
            </a:r>
            <a:r>
              <a:rPr lang="en-US" sz="1700" dirty="0" err="1"/>
              <a:t>Inflaton</a:t>
            </a:r>
            <a:r>
              <a:rPr lang="en-US" sz="1700" dirty="0"/>
              <a:t> equations</a:t>
            </a:r>
          </a:p>
          <a:p>
            <a:pPr lvl="1"/>
            <a:r>
              <a:rPr lang="en-US" sz="1700" dirty="0"/>
              <a:t>Boundary conditions implemented through near-boundary expansion</a:t>
            </a:r>
          </a:p>
          <a:p>
            <a:pPr lvl="1"/>
            <a:r>
              <a:rPr lang="en-US" sz="1700" dirty="0"/>
              <a:t>Subtract first few logs analytically (for stability in spectral elements)</a:t>
            </a:r>
          </a:p>
          <a:p>
            <a:pPr lvl="1"/>
            <a:r>
              <a:rPr lang="en-US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700" dirty="0"/>
              <a:t> requires initial boundary condition (energy density), then determined by SE-conservation</a:t>
            </a:r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pPr lvl="1"/>
            <a:endParaRPr lang="en-US" sz="1700" dirty="0"/>
          </a:p>
          <a:p>
            <a:endParaRPr lang="en-US" sz="1700" dirty="0"/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80BFAD8B-5B44-43B5-9509-5B526468F710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9D211E-A700-45AE-BE5E-8ED4ACFAC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39" y="6577390"/>
            <a:ext cx="972820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dirty="0">
                <a:latin typeface="Tw Cen MT" pitchFamily="34" charset="0"/>
              </a:rPr>
              <a:t>See also </a:t>
            </a:r>
            <a:r>
              <a:rPr lang="en-US" sz="1100" dirty="0">
                <a:latin typeface="Tw Cen MT" pitchFamily="34" charset="0"/>
                <a:hlinkClick r:id="rId3"/>
              </a:rPr>
              <a:t>www.wilkevanderschee.nl</a:t>
            </a:r>
            <a:r>
              <a:rPr lang="en-US" sz="1100" dirty="0">
                <a:latin typeface="Tw Cen MT" pitchFamily="34" charset="0"/>
              </a:rPr>
              <a:t> for the full numerical code.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97BF5265-17AA-4E54-97E6-E1AE89D3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1189124" y="5824644"/>
            <a:ext cx="1315721" cy="486833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22</a:t>
            </a:fld>
            <a:r>
              <a:rPr lang="nl-NL" dirty="0"/>
              <a:t>/19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A4E94A-BA25-29C4-CBCD-6DC91E4D25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0744" y="1879807"/>
            <a:ext cx="5690235" cy="3306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25670E5-A5B7-DB5A-9E69-05FBFE24C0A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8664"/>
          <a:stretch/>
        </p:blipFill>
        <p:spPr>
          <a:xfrm>
            <a:off x="9066302" y="315248"/>
            <a:ext cx="2743200" cy="4286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BCDB450-9149-9362-38B7-2C24D8A447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0264" y="2711057"/>
            <a:ext cx="2365059" cy="209108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42AACC6-3AA9-7E4D-58EE-050C5901AC2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25739" y="3552208"/>
            <a:ext cx="4346165" cy="1095374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AEA8A868-9474-C90B-56A0-1B83330C6774}"/>
              </a:ext>
            </a:extLst>
          </p:cNvPr>
          <p:cNvSpPr txBox="1">
            <a:spLocks/>
          </p:cNvSpPr>
          <p:nvPr/>
        </p:nvSpPr>
        <p:spPr>
          <a:xfrm>
            <a:off x="7706679" y="3181812"/>
            <a:ext cx="4571999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>
                <a:solidFill>
                  <a:schemeClr val="accent3"/>
                </a:solidFill>
              </a:rPr>
              <a:t>Boundary 4D Einstein-</a:t>
            </a:r>
            <a:r>
              <a:rPr lang="en-US" sz="1700" dirty="0" err="1">
                <a:solidFill>
                  <a:schemeClr val="accent3"/>
                </a:solidFill>
              </a:rPr>
              <a:t>inflaton</a:t>
            </a:r>
            <a:r>
              <a:rPr lang="en-US" sz="1700" dirty="0">
                <a:solidFill>
                  <a:schemeClr val="accent3"/>
                </a:solidFill>
              </a:rPr>
              <a:t> equations: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10A6072-F07B-8371-1DF5-85EBD81150AA}"/>
              </a:ext>
            </a:extLst>
          </p:cNvPr>
          <p:cNvCxnSpPr/>
          <p:nvPr/>
        </p:nvCxnSpPr>
        <p:spPr>
          <a:xfrm flipV="1">
            <a:off x="7315200" y="4685991"/>
            <a:ext cx="525779" cy="6608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927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23</a:t>
            </a:fld>
            <a:r>
              <a:rPr lang="nl-NL" dirty="0"/>
              <a:t>/19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219200" y="1332656"/>
            <a:ext cx="10668000" cy="5416125"/>
          </a:xfrm>
        </p:spPr>
        <p:txBody>
          <a:bodyPr>
            <a:normAutofit/>
          </a:bodyPr>
          <a:lstStyle/>
          <a:p>
            <a:r>
              <a:rPr lang="en-US" dirty="0">
                <a:sym typeface="Mathematica1"/>
              </a:rPr>
              <a:t>Evolution of stress tensor for different Hubble constants</a:t>
            </a:r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endParaRPr lang="en-US" sz="700" b="0" dirty="0">
              <a:sym typeface="Wingdings" pitchFamily="2" charset="2"/>
            </a:endParaRPr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r>
              <a:rPr lang="en-US" b="0" dirty="0">
                <a:sym typeface="Wingdings" pitchFamily="2" charset="2"/>
              </a:rPr>
              <a:t>Energy density decreases towards vacuum energy (VE) (afterwards </a:t>
            </a:r>
            <a:r>
              <a:rPr lang="en-US" b="0" dirty="0" err="1">
                <a:sym typeface="Wingdings" pitchFamily="2" charset="2"/>
              </a:rPr>
              <a:t>renormalised</a:t>
            </a:r>
            <a:r>
              <a:rPr lang="en-US" b="0" dirty="0">
                <a:sym typeface="Wingdings" pitchFamily="2" charset="2"/>
              </a:rPr>
              <a:t> to zero)</a:t>
            </a:r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r>
              <a:rPr lang="en-US" b="0" dirty="0">
                <a:sym typeface="Wingdings" pitchFamily="2" charset="2"/>
              </a:rPr>
              <a:t>Pressure decreases, changes sign and becomes –VE</a:t>
            </a:r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r>
              <a:rPr lang="en-US" b="0" dirty="0">
                <a:sym typeface="Wingdings" pitchFamily="2" charset="2"/>
              </a:rPr>
              <a:t>Enthalpy is scheme independent, decays due to expansion</a:t>
            </a: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pPr marL="274320" lvl="1" indent="0">
              <a:buNone/>
            </a:pPr>
            <a:endParaRPr lang="en-US" dirty="0">
              <a:sym typeface="Mathematica1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3854" y="195898"/>
            <a:ext cx="8382000" cy="914082"/>
          </a:xfrm>
        </p:spPr>
        <p:txBody>
          <a:bodyPr>
            <a:normAutofit/>
          </a:bodyPr>
          <a:lstStyle/>
          <a:p>
            <a:r>
              <a:rPr lang="nl-NL" sz="2700" dirty="0"/>
              <a:t>Time </a:t>
            </a:r>
            <a:r>
              <a:rPr lang="nl-NL" sz="2700" dirty="0" err="1"/>
              <a:t>evolution</a:t>
            </a:r>
            <a:r>
              <a:rPr lang="nl-NL" sz="2700" dirty="0"/>
              <a:t> of </a:t>
            </a:r>
            <a:r>
              <a:rPr lang="nl-NL" sz="2700" dirty="0" err="1"/>
              <a:t>the</a:t>
            </a:r>
            <a:r>
              <a:rPr lang="nl-NL" sz="2700" dirty="0"/>
              <a:t> protocol</a:t>
            </a:r>
            <a:endParaRPr lang="nl-NL" sz="2700" baseline="-25000" dirty="0"/>
          </a:p>
        </p:txBody>
      </p:sp>
      <p:sp>
        <p:nvSpPr>
          <p:cNvPr id="18" name="TextBox 8">
            <a:extLst>
              <a:ext uri="{FF2B5EF4-FFF2-40B4-BE49-F238E27FC236}">
                <a16:creationId xmlns:a16="http://schemas.microsoft.com/office/drawing/2014/main" id="{3F8C6719-CED5-4B06-8702-16FDC0831AFD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7247407-FDE4-4483-9690-B38369B28495}"/>
              </a:ext>
            </a:extLst>
          </p:cNvPr>
          <p:cNvGrpSpPr/>
          <p:nvPr/>
        </p:nvGrpSpPr>
        <p:grpSpPr>
          <a:xfrm>
            <a:off x="1219200" y="3581400"/>
            <a:ext cx="9825925" cy="2801831"/>
            <a:chOff x="3875" y="3598969"/>
            <a:chExt cx="9144000" cy="225457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BDC3430-FCD2-45AA-9942-802DC3E507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75" y="3962400"/>
              <a:ext cx="9144000" cy="189114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DDCEF51-CFB7-4260-8FF0-42F1081EDAEB}"/>
                </a:ext>
              </a:extLst>
            </p:cNvPr>
            <p:cNvSpPr txBox="1"/>
            <p:nvPr/>
          </p:nvSpPr>
          <p:spPr>
            <a:xfrm>
              <a:off x="381000" y="3616537"/>
              <a:ext cx="2643752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chemeClr val="accent3"/>
                  </a:solidFill>
                </a:rPr>
                <a:t>Energy density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4D26DD3-F841-459C-82FF-1D56A3324FAB}"/>
                </a:ext>
              </a:extLst>
            </p:cNvPr>
            <p:cNvSpPr txBox="1"/>
            <p:nvPr/>
          </p:nvSpPr>
          <p:spPr>
            <a:xfrm>
              <a:off x="3326324" y="3598969"/>
              <a:ext cx="2643752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chemeClr val="accent3"/>
                  </a:solidFill>
                </a:rPr>
                <a:t>Pressure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72C658C-C5C4-475E-9E96-A9CFFFA2CCB9}"/>
                </a:ext>
              </a:extLst>
            </p:cNvPr>
            <p:cNvSpPr txBox="1"/>
            <p:nvPr/>
          </p:nvSpPr>
          <p:spPr>
            <a:xfrm>
              <a:off x="6343380" y="3613954"/>
              <a:ext cx="2643752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chemeClr val="accent3"/>
                  </a:solidFill>
                </a:rPr>
                <a:t>Enthalpy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71630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24</a:t>
            </a:fld>
            <a:r>
              <a:rPr lang="nl-NL" dirty="0"/>
              <a:t>/19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219200" y="1267310"/>
            <a:ext cx="8855896" cy="5416125"/>
          </a:xfrm>
        </p:spPr>
        <p:txBody>
          <a:bodyPr>
            <a:normAutofit/>
          </a:bodyPr>
          <a:lstStyle/>
          <a:p>
            <a:r>
              <a:rPr lang="en-US" sz="1800" dirty="0">
                <a:sym typeface="Mathematica1"/>
              </a:rPr>
              <a:t>Keep track of bulk event and apparent horizons (EF coordinates)</a:t>
            </a:r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r>
              <a:rPr lang="en-US" sz="1800" b="0" dirty="0">
                <a:sym typeface="Wingdings" pitchFamily="2" charset="2"/>
              </a:rPr>
              <a:t>Dynamical setting: horizons not coincide at late times: </a:t>
            </a:r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r>
              <a:rPr lang="en-US" sz="1800" b="0" dirty="0">
                <a:sym typeface="Wingdings" pitchFamily="2" charset="2"/>
              </a:rPr>
              <a:t>Surface gravities can be shown analytically:</a:t>
            </a:r>
            <a:br>
              <a:rPr lang="en-US" sz="1800" b="0" dirty="0">
                <a:sym typeface="Wingdings" pitchFamily="2" charset="2"/>
              </a:rPr>
            </a:br>
            <a:br>
              <a:rPr lang="en-US" sz="400" b="0" dirty="0">
                <a:sym typeface="Wingdings" pitchFamily="2" charset="2"/>
              </a:rPr>
            </a:br>
            <a:r>
              <a:rPr lang="en-US" sz="1800" b="0" dirty="0">
                <a:sym typeface="Wingdings" pitchFamily="2" charset="2"/>
              </a:rPr>
              <a:t>EH confirms Hawking’s temperature in de Sitter</a:t>
            </a:r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r>
              <a:rPr lang="en-US" sz="1800" b="0" dirty="0">
                <a:sym typeface="Wingdings" pitchFamily="2" charset="2"/>
              </a:rPr>
              <a:t>Area density apparent horizon vanishes for conformal theory</a:t>
            </a:r>
            <a:endParaRPr lang="en-US" sz="1800" dirty="0">
              <a:sym typeface="Wingdings" pitchFamily="2" charset="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36532"/>
            <a:ext cx="8382000" cy="914082"/>
          </a:xfrm>
        </p:spPr>
        <p:txBody>
          <a:bodyPr>
            <a:normAutofit/>
          </a:bodyPr>
          <a:lstStyle/>
          <a:p>
            <a:r>
              <a:rPr lang="nl-NL" sz="2700" dirty="0"/>
              <a:t>Black hole </a:t>
            </a:r>
            <a:r>
              <a:rPr lang="nl-NL" sz="2700" dirty="0" err="1"/>
              <a:t>Thermodynamics</a:t>
            </a:r>
            <a:endParaRPr lang="nl-NL" sz="2700" dirty="0"/>
          </a:p>
        </p:txBody>
      </p:sp>
      <p:sp>
        <p:nvSpPr>
          <p:cNvPr id="18" name="TextBox 8">
            <a:extLst>
              <a:ext uri="{FF2B5EF4-FFF2-40B4-BE49-F238E27FC236}">
                <a16:creationId xmlns:a16="http://schemas.microsoft.com/office/drawing/2014/main" id="{3F8C6719-CED5-4B06-8702-16FDC0831AFD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EE6648-1A97-420F-B78C-782FB78CDC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517" y="1172939"/>
            <a:ext cx="3740956" cy="20575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5CD37-4973-4564-ACF0-5E1AD0A66A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5742" y="2111734"/>
            <a:ext cx="1880461" cy="30316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9AA4A47-0AB8-4F60-A06A-B802583271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" y="6383353"/>
            <a:ext cx="946785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>
                <a:latin typeface="Tw Cen MT" pitchFamily="34" charset="0"/>
              </a:rPr>
              <a:t>Willy </a:t>
            </a:r>
            <a:r>
              <a:rPr lang="en-US" sz="1100" dirty="0" err="1">
                <a:latin typeface="Tw Cen MT" pitchFamily="34" charset="0"/>
              </a:rPr>
              <a:t>Fischler</a:t>
            </a:r>
            <a:r>
              <a:rPr lang="en-US" sz="1100" dirty="0">
                <a:latin typeface="Tw Cen MT" pitchFamily="34" charset="0"/>
              </a:rPr>
              <a:t>, Sandipan Kundu and Juan Pedraza, Entanglement and out-of-equilibrium dynamics in holographic models of de Sitter QFTs (2013)</a:t>
            </a:r>
          </a:p>
          <a:p>
            <a:r>
              <a:rPr lang="en-US" sz="1100" dirty="0">
                <a:latin typeface="Tw Cen MT" pitchFamily="34" charset="0"/>
              </a:rPr>
              <a:t>Alex </a:t>
            </a:r>
            <a:r>
              <a:rPr lang="en-US" sz="1100" dirty="0" err="1">
                <a:latin typeface="Tw Cen MT" pitchFamily="34" charset="0"/>
              </a:rPr>
              <a:t>Buchel</a:t>
            </a:r>
            <a:r>
              <a:rPr lang="en-US" sz="1100" dirty="0">
                <a:latin typeface="Tw Cen MT" pitchFamily="34" charset="0"/>
              </a:rPr>
              <a:t>, Entanglement entropy of N = 2</a:t>
            </a:r>
            <a:r>
              <a:rPr lang="en-US" sz="1100" baseline="30000" dirty="0">
                <a:latin typeface="Tw Cen MT" pitchFamily="34" charset="0"/>
              </a:rPr>
              <a:t>∗</a:t>
            </a:r>
            <a:r>
              <a:rPr lang="en-US" sz="1100" dirty="0">
                <a:latin typeface="Tw Cen MT" pitchFamily="34" charset="0"/>
              </a:rPr>
              <a:t> de Sitter vacuum (2019)</a:t>
            </a:r>
          </a:p>
          <a:p>
            <a:endParaRPr lang="en-US" sz="1100" dirty="0">
              <a:latin typeface="Tw Cen MT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F8FF36A-5A84-4044-8531-229C5FFEE0BE}"/>
              </a:ext>
            </a:extLst>
          </p:cNvPr>
          <p:cNvGrpSpPr/>
          <p:nvPr/>
        </p:nvGrpSpPr>
        <p:grpSpPr>
          <a:xfrm>
            <a:off x="1184586" y="3457408"/>
            <a:ext cx="7654613" cy="2909759"/>
            <a:chOff x="381000" y="3650776"/>
            <a:chExt cx="7135678" cy="277043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EBF3DE2-1F2D-442B-BBE6-5238E18DFE8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1000" y="3980841"/>
              <a:ext cx="7135678" cy="2440369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17541CF-D9D9-41B8-925C-6D00CB34554C}"/>
                </a:ext>
              </a:extLst>
            </p:cNvPr>
            <p:cNvSpPr txBox="1"/>
            <p:nvPr/>
          </p:nvSpPr>
          <p:spPr>
            <a:xfrm>
              <a:off x="762000" y="3664824"/>
              <a:ext cx="2643752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chemeClr val="accent3"/>
                  </a:solidFill>
                </a:rPr>
                <a:t>Surface gravity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74E483F-E6AC-471C-9F57-3E560A2F1623}"/>
                </a:ext>
              </a:extLst>
            </p:cNvPr>
            <p:cNvSpPr txBox="1"/>
            <p:nvPr/>
          </p:nvSpPr>
          <p:spPr>
            <a:xfrm>
              <a:off x="4416374" y="3650776"/>
              <a:ext cx="2643752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chemeClr val="accent3"/>
                  </a:solidFill>
                </a:rPr>
                <a:t>Area densities</a:t>
              </a: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1A62544B-FE42-47B2-94B7-91C76F1846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50310" y="313694"/>
            <a:ext cx="3112252" cy="26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4448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25</a:t>
            </a:fld>
            <a:r>
              <a:rPr lang="nl-NL" dirty="0"/>
              <a:t>/19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966546" y="1289476"/>
            <a:ext cx="8855896" cy="5416125"/>
          </a:xfrm>
        </p:spPr>
        <p:txBody>
          <a:bodyPr>
            <a:normAutofit/>
          </a:bodyPr>
          <a:lstStyle/>
          <a:p>
            <a:r>
              <a:rPr lang="en-US" dirty="0">
                <a:sym typeface="Mathematica1"/>
              </a:rPr>
              <a:t>Non-trivial boundary metric:</a:t>
            </a:r>
          </a:p>
          <a:p>
            <a:endParaRPr lang="en-US" sz="1000" dirty="0">
              <a:sym typeface="Mathematica1"/>
            </a:endParaRPr>
          </a:p>
          <a:p>
            <a:r>
              <a:rPr lang="en-US" dirty="0">
                <a:sym typeface="Mathematica1"/>
              </a:rPr>
              <a:t>Start with thermal (high-temperature) state in flat space</a:t>
            </a:r>
            <a:endParaRPr lang="en-US" b="0" dirty="0">
              <a:sym typeface="Wingdings" pitchFamily="2" charset="2"/>
            </a:endParaRPr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r>
              <a:rPr lang="en-US" b="0" dirty="0">
                <a:sym typeface="Wingdings" pitchFamily="2" charset="2"/>
              </a:rPr>
              <a:t>Quench system by suitable fast tanh to constant Hubble parameter</a:t>
            </a:r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r>
              <a:rPr lang="en-US" b="0" dirty="0">
                <a:sym typeface="Wingdings" pitchFamily="2" charset="2"/>
              </a:rPr>
              <a:t>Energy density decreases towards final `vacuum energy’ (VE)</a:t>
            </a:r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r>
              <a:rPr lang="en-US" b="0" dirty="0">
                <a:sym typeface="Wingdings" pitchFamily="2" charset="2"/>
              </a:rPr>
              <a:t>Final (Bunch-Davis)-VE is ambiguous  chose scheme with zero VE</a:t>
            </a:r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pPr marL="274320" lvl="1" indent="0">
              <a:buNone/>
            </a:pPr>
            <a:endParaRPr lang="en-US" dirty="0">
              <a:sym typeface="Mathematica1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52718"/>
            <a:ext cx="8382000" cy="914082"/>
          </a:xfrm>
        </p:spPr>
        <p:txBody>
          <a:bodyPr>
            <a:normAutofit/>
          </a:bodyPr>
          <a:lstStyle/>
          <a:p>
            <a:r>
              <a:rPr lang="nl-NL" sz="2700" dirty="0"/>
              <a:t>How we set up a state</a:t>
            </a:r>
            <a:endParaRPr lang="nl-NL" sz="2700" baseline="-25000" dirty="0"/>
          </a:p>
        </p:txBody>
      </p:sp>
      <p:sp>
        <p:nvSpPr>
          <p:cNvPr id="18" name="TextBox 8">
            <a:extLst>
              <a:ext uri="{FF2B5EF4-FFF2-40B4-BE49-F238E27FC236}">
                <a16:creationId xmlns:a16="http://schemas.microsoft.com/office/drawing/2014/main" id="{3F8C6719-CED5-4B06-8702-16FDC0831AFD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42D0E0C-679A-4176-BBFD-74B98DEFFC9A}"/>
              </a:ext>
            </a:extLst>
          </p:cNvPr>
          <p:cNvGrpSpPr/>
          <p:nvPr/>
        </p:nvGrpSpPr>
        <p:grpSpPr>
          <a:xfrm>
            <a:off x="1996698" y="3901724"/>
            <a:ext cx="7697868" cy="2803558"/>
            <a:chOff x="685800" y="3941736"/>
            <a:chExt cx="7697868" cy="280355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F718F95-5044-484C-A850-E2907E34B5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5800" y="4264680"/>
              <a:ext cx="7697868" cy="248061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9382C6E-7F2E-477D-89C7-D69F4A27A8E6}"/>
                </a:ext>
              </a:extLst>
            </p:cNvPr>
            <p:cNvSpPr txBox="1"/>
            <p:nvPr/>
          </p:nvSpPr>
          <p:spPr>
            <a:xfrm>
              <a:off x="1075842" y="3941736"/>
              <a:ext cx="2643752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chemeClr val="accent3"/>
                  </a:solidFill>
                </a:rPr>
                <a:t>Hubble parameter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C1C28A9-E01A-44AF-8983-A28210116370}"/>
                </a:ext>
              </a:extLst>
            </p:cNvPr>
            <p:cNvSpPr txBox="1"/>
            <p:nvPr/>
          </p:nvSpPr>
          <p:spPr>
            <a:xfrm>
              <a:off x="4953000" y="3948871"/>
              <a:ext cx="2643752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chemeClr val="accent3"/>
                  </a:solidFill>
                </a:rPr>
                <a:t>Energy density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FEB52AA1-F5D0-4271-9B46-8F90C87FF2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1" y="1289476"/>
            <a:ext cx="4472403" cy="42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8155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26</a:t>
            </a:fld>
            <a:r>
              <a:rPr lang="nl-NL" dirty="0"/>
              <a:t>/19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416214" y="1376854"/>
            <a:ext cx="10225454" cy="5943600"/>
          </a:xfrm>
        </p:spPr>
        <p:txBody>
          <a:bodyPr>
            <a:normAutofit/>
          </a:bodyPr>
          <a:lstStyle/>
          <a:p>
            <a:r>
              <a:rPr lang="en-US" sz="1800" dirty="0">
                <a:sym typeface="Mathematica1"/>
              </a:rPr>
              <a:t>Comparing with the hydrodynamic constituent relations:</a:t>
            </a:r>
          </a:p>
          <a:p>
            <a:endParaRPr lang="en-US" sz="1800" dirty="0">
              <a:sym typeface="Mathematica1"/>
            </a:endParaRPr>
          </a:p>
          <a:p>
            <a:endParaRPr lang="en-US" sz="1800" dirty="0">
              <a:sym typeface="Mathematica1"/>
            </a:endParaRPr>
          </a:p>
          <a:p>
            <a:r>
              <a:rPr lang="en-US" sz="1800" dirty="0">
                <a:sym typeface="Mathematica1"/>
              </a:rPr>
              <a:t>Symmetric set-up: only non-trivial part is bulk viscosity:</a:t>
            </a:r>
          </a:p>
          <a:p>
            <a:endParaRPr lang="en-US" sz="1200" b="0" dirty="0">
              <a:sym typeface="Mathematica1"/>
            </a:endParaRPr>
          </a:p>
          <a:p>
            <a:endParaRPr lang="en-US" sz="1200" b="0" dirty="0">
              <a:sym typeface="Mathematica1"/>
            </a:endParaRPr>
          </a:p>
          <a:p>
            <a:r>
              <a:rPr lang="en-US" sz="1800" dirty="0">
                <a:sym typeface="Mathematica1"/>
              </a:rPr>
              <a:t>A subtlety: EOS and viscosity computed in flat space; </a:t>
            </a:r>
            <a:br>
              <a:rPr lang="en-US" sz="1800" dirty="0">
                <a:sym typeface="Mathematica1"/>
              </a:rPr>
            </a:br>
            <a:r>
              <a:rPr lang="en-US" sz="1800" dirty="0">
                <a:solidFill>
                  <a:schemeClr val="accent3"/>
                </a:solidFill>
                <a:sym typeface="Mathematica1"/>
              </a:rPr>
              <a:t>what is the energy density in de Sitter space? </a:t>
            </a:r>
          </a:p>
          <a:p>
            <a:endParaRPr lang="en-US" sz="1800" dirty="0">
              <a:solidFill>
                <a:schemeClr val="accent3"/>
              </a:solidFill>
              <a:sym typeface="Mathematica1"/>
            </a:endParaRPr>
          </a:p>
          <a:p>
            <a:r>
              <a:rPr lang="en-US" sz="1800" dirty="0">
                <a:solidFill>
                  <a:schemeClr val="accent5"/>
                </a:solidFill>
                <a:sym typeface="Mathematica1"/>
              </a:rPr>
              <a:t>We decided to fix </a:t>
            </a:r>
            <a:r>
              <a:rPr lang="en-US" sz="1800" dirty="0" err="1">
                <a:solidFill>
                  <a:schemeClr val="accent5"/>
                </a:solidFill>
                <a:sym typeface="Mathematica1"/>
              </a:rPr>
              <a:t>renormalisation</a:t>
            </a:r>
            <a:r>
              <a:rPr lang="en-US" sz="1800" dirty="0">
                <a:solidFill>
                  <a:schemeClr val="accent5"/>
                </a:solidFill>
                <a:sym typeface="Mathematica1"/>
              </a:rPr>
              <a:t> freedom so that late time solution has zero energy density</a:t>
            </a:r>
          </a:p>
          <a:p>
            <a:r>
              <a:rPr lang="en-US" sz="1800" b="0" dirty="0">
                <a:sym typeface="Mathematica1"/>
              </a:rPr>
              <a:t>(in any case: ambiguity is order H</a:t>
            </a:r>
            <a:r>
              <a:rPr lang="en-US" sz="1800" b="0" baseline="30000" dirty="0">
                <a:sym typeface="Mathematica1"/>
              </a:rPr>
              <a:t>2</a:t>
            </a:r>
            <a:r>
              <a:rPr lang="en-US" sz="1800" b="0" dirty="0">
                <a:sym typeface="Mathematica1"/>
              </a:rPr>
              <a:t>) </a:t>
            </a:r>
            <a:br>
              <a:rPr lang="en-US" sz="1800" b="0" dirty="0">
                <a:sym typeface="Mathematica1"/>
              </a:rPr>
            </a:br>
            <a:r>
              <a:rPr lang="en-US" sz="1800" b="0" dirty="0">
                <a:sym typeface="Mathematica1"/>
              </a:rPr>
              <a:t>(also, note that scheme depends on H for our choice)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214" y="-83243"/>
            <a:ext cx="8382000" cy="914082"/>
          </a:xfrm>
        </p:spPr>
        <p:txBody>
          <a:bodyPr>
            <a:normAutofit fontScale="90000"/>
          </a:bodyPr>
          <a:lstStyle/>
          <a:p>
            <a:r>
              <a:rPr lang="nl-NL" sz="2700" dirty="0"/>
              <a:t>The approach </a:t>
            </a:r>
            <a:r>
              <a:rPr lang="nl-NL" sz="2700" dirty="0" err="1"/>
              <a:t>towards</a:t>
            </a:r>
            <a:r>
              <a:rPr lang="nl-NL" sz="2700" dirty="0"/>
              <a:t> </a:t>
            </a:r>
            <a:r>
              <a:rPr lang="nl-NL" sz="2700" dirty="0" err="1"/>
              <a:t>hydrodynamics</a:t>
            </a:r>
            <a:endParaRPr lang="nl-NL" sz="2700" baseline="-25000" dirty="0"/>
          </a:p>
        </p:txBody>
      </p:sp>
      <p:sp>
        <p:nvSpPr>
          <p:cNvPr id="18" name="TextBox 8">
            <a:extLst>
              <a:ext uri="{FF2B5EF4-FFF2-40B4-BE49-F238E27FC236}">
                <a16:creationId xmlns:a16="http://schemas.microsoft.com/office/drawing/2014/main" id="{3F8C6719-CED5-4B06-8702-16FDC0831AFD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258AF98-649B-4DD5-ACAE-763984C2D4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6518" y="3103113"/>
            <a:ext cx="4572000" cy="3203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541F11-9036-4D49-8CFF-EB4FED3221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7319" y="1828800"/>
            <a:ext cx="3886200" cy="6651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D55229-50FB-4514-A53A-E23217E240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4800" y="949256"/>
            <a:ext cx="4041342" cy="387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8819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27</a:t>
            </a:fld>
            <a:r>
              <a:rPr lang="nl-NL" dirty="0"/>
              <a:t>/19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492650" y="1604194"/>
            <a:ext cx="8855896" cy="5943600"/>
          </a:xfrm>
        </p:spPr>
        <p:txBody>
          <a:bodyPr>
            <a:normAutofit/>
          </a:bodyPr>
          <a:lstStyle/>
          <a:p>
            <a:r>
              <a:rPr lang="en-US" sz="1800" dirty="0">
                <a:sym typeface="Mathematica1"/>
              </a:rPr>
              <a:t>Action needs (scheme-dependent) counter-terms:</a:t>
            </a:r>
          </a:p>
          <a:p>
            <a:endParaRPr lang="en-US" sz="1800" dirty="0">
              <a:sym typeface="Mathematica1"/>
            </a:endParaRPr>
          </a:p>
          <a:p>
            <a:endParaRPr lang="en-US" sz="1800" dirty="0">
              <a:sym typeface="Mathematica1"/>
            </a:endParaRPr>
          </a:p>
          <a:p>
            <a:endParaRPr lang="en-US" sz="1200" b="0" dirty="0">
              <a:sym typeface="Mathematica1"/>
            </a:endParaRPr>
          </a:p>
          <a:p>
            <a:endParaRPr lang="en-US" sz="1200" b="0" dirty="0">
              <a:sym typeface="Mathematica1"/>
            </a:endParaRPr>
          </a:p>
          <a:p>
            <a:r>
              <a:rPr lang="en-US" sz="1800" dirty="0">
                <a:sym typeface="Mathematica1"/>
              </a:rPr>
              <a:t>Leads to an ambiguity in the stress-tensor:</a:t>
            </a:r>
            <a:endParaRPr lang="en-US" sz="1800" dirty="0">
              <a:solidFill>
                <a:schemeClr val="accent3"/>
              </a:solidFill>
              <a:sym typeface="Mathematica1"/>
            </a:endParaRPr>
          </a:p>
          <a:p>
            <a:endParaRPr lang="en-US" sz="1800" dirty="0">
              <a:sym typeface="Mathematica1"/>
            </a:endParaRPr>
          </a:p>
          <a:p>
            <a:endParaRPr lang="en-US" sz="1800" dirty="0">
              <a:sym typeface="Mathematica1"/>
            </a:endParaRPr>
          </a:p>
          <a:p>
            <a:endParaRPr lang="en-US" sz="1800" dirty="0">
              <a:sym typeface="Mathematica1"/>
            </a:endParaRPr>
          </a:p>
          <a:p>
            <a:endParaRPr lang="en-US" sz="1800" dirty="0">
              <a:sym typeface="Mathematica1"/>
            </a:endParaRPr>
          </a:p>
          <a:p>
            <a:r>
              <a:rPr lang="en-US" sz="1800" dirty="0">
                <a:latin typeface="Symbol" panose="05050102010706020507" pitchFamily="18" charset="2"/>
                <a:sym typeface="Mathematica1"/>
              </a:rPr>
              <a:t>a</a:t>
            </a:r>
            <a:r>
              <a:rPr lang="en-US" sz="1800" dirty="0">
                <a:sym typeface="Mathematica1"/>
              </a:rPr>
              <a:t> and </a:t>
            </a:r>
            <a:r>
              <a:rPr lang="en-US" sz="1800" dirty="0">
                <a:latin typeface="Symbol" panose="05050102010706020507" pitchFamily="18" charset="2"/>
                <a:sym typeface="Mathematica1"/>
              </a:rPr>
              <a:t>b</a:t>
            </a:r>
            <a:r>
              <a:rPr lang="en-US" sz="1800" dirty="0">
                <a:sym typeface="Mathematica1"/>
              </a:rPr>
              <a:t> encode scheme dependencies (cosmological constant); </a:t>
            </a:r>
            <a:br>
              <a:rPr lang="en-US" sz="1800" dirty="0">
                <a:sym typeface="Mathematica1"/>
              </a:rPr>
            </a:br>
            <a:r>
              <a:rPr lang="en-US" sz="1800" dirty="0">
                <a:sym typeface="Mathematica1"/>
              </a:rPr>
              <a:t>fixed such that late time solution has vanishing energy</a:t>
            </a:r>
          </a:p>
          <a:p>
            <a:r>
              <a:rPr lang="en-US" sz="1800" b="0" dirty="0">
                <a:sym typeface="Wingdings" pitchFamily="2" charset="2"/>
              </a:rPr>
              <a:t>Ambiguities come in at order </a:t>
            </a:r>
            <a:r>
              <a:rPr lang="en-US" sz="1800" b="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H</a:t>
            </a:r>
            <a:r>
              <a:rPr lang="en-US" sz="400" b="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US" sz="1800" b="0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2</a:t>
            </a:r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endParaRPr lang="en-US" sz="1800" b="0" dirty="0">
              <a:sym typeface="Wingdings" pitchFamily="2" charset="2"/>
            </a:endParaRPr>
          </a:p>
          <a:p>
            <a:pPr>
              <a:buClr>
                <a:schemeClr val="tx2"/>
              </a:buClr>
            </a:pPr>
            <a:endParaRPr lang="en-US" sz="1800" b="0" dirty="0">
              <a:sym typeface="Wingdings" pitchFamily="2" charset="2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pPr marL="274320" lvl="1" indent="0">
              <a:buNone/>
            </a:pPr>
            <a:endParaRPr lang="en-US" dirty="0">
              <a:sym typeface="Mathematica1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0027" y="-169948"/>
            <a:ext cx="8382000" cy="914082"/>
          </a:xfrm>
        </p:spPr>
        <p:txBody>
          <a:bodyPr>
            <a:normAutofit/>
          </a:bodyPr>
          <a:lstStyle/>
          <a:p>
            <a:r>
              <a:rPr lang="nl-NL" sz="2700" dirty="0"/>
              <a:t>Holographic renormalisation</a:t>
            </a:r>
            <a:endParaRPr lang="nl-NL" sz="2700" baseline="-25000" dirty="0"/>
          </a:p>
        </p:txBody>
      </p:sp>
      <p:sp>
        <p:nvSpPr>
          <p:cNvPr id="18" name="TextBox 8">
            <a:extLst>
              <a:ext uri="{FF2B5EF4-FFF2-40B4-BE49-F238E27FC236}">
                <a16:creationId xmlns:a16="http://schemas.microsoft.com/office/drawing/2014/main" id="{3F8C6719-CED5-4B06-8702-16FDC0831AFD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E14A235-B56E-4669-BDCF-422F2EE716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1250" y="3966394"/>
            <a:ext cx="4648200" cy="14071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D55229-50FB-4514-A53A-E23217E240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9610" y="755650"/>
            <a:ext cx="4041342" cy="3873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B634265-D828-481D-9FEF-8EEEAAA556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4196" y="2118462"/>
            <a:ext cx="6248400" cy="12000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41E2625-3F4E-4E9A-B379-603DE6BADB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4940" y="1118865"/>
            <a:ext cx="5142671" cy="34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432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9186" y="701264"/>
            <a:ext cx="9583614" cy="609282"/>
          </a:xfrm>
        </p:spPr>
        <p:txBody>
          <a:bodyPr>
            <a:normAutofit fontScale="90000"/>
          </a:bodyPr>
          <a:lstStyle/>
          <a:p>
            <a:r>
              <a:rPr lang="en-US" dirty="0"/>
              <a:t>boundary gravity - Temperatures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9186" y="1508803"/>
            <a:ext cx="10040814" cy="5943600"/>
          </a:xfrm>
        </p:spPr>
        <p:txBody>
          <a:bodyPr>
            <a:noAutofit/>
          </a:bodyPr>
          <a:lstStyle/>
          <a:p>
            <a:r>
              <a:rPr lang="en-US" sz="1700" dirty="0"/>
              <a:t>Temperatures extracted from surface gravity event and apparent horizons</a:t>
            </a:r>
            <a:endParaRPr lang="en-US" sz="1700" dirty="0">
              <a:solidFill>
                <a:srgbClr val="FF0000"/>
              </a:solidFill>
              <a:latin typeface="Symbol" panose="05050102010706020507" pitchFamily="18" charset="2"/>
            </a:endParaRPr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r>
              <a:rPr lang="en-US" sz="1700" dirty="0"/>
              <a:t>De Sitter case again settles down with negative AH ‘temperature’</a:t>
            </a:r>
          </a:p>
          <a:p>
            <a:r>
              <a:rPr lang="en-US" sz="1700" dirty="0"/>
              <a:t>For the big crunch geometry the EH location is not obvious (no future </a:t>
            </a:r>
            <a:r>
              <a:rPr lang="en-US" sz="1700" dirty="0" err="1"/>
              <a:t>timelike</a:t>
            </a:r>
            <a:r>
              <a:rPr lang="en-US" sz="1700" dirty="0"/>
              <a:t> infinity)</a:t>
            </a:r>
            <a:endParaRPr lang="en-US" sz="1700" dirty="0">
              <a:solidFill>
                <a:srgbClr val="FF0000"/>
              </a:solidFill>
            </a:endParaRP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80BFAD8B-5B44-43B5-9509-5B526468F710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1F4EDCC6-8D04-4453-85DE-21E85E151861}"/>
              </a:ext>
            </a:extLst>
          </p:cNvPr>
          <p:cNvSpPr txBox="1">
            <a:spLocks/>
          </p:cNvSpPr>
          <p:nvPr/>
        </p:nvSpPr>
        <p:spPr>
          <a:xfrm rot="16200000">
            <a:off x="11189124" y="5824644"/>
            <a:ext cx="1315721" cy="486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2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1A58DBF-7C61-4997-9886-539CDC07A380}" type="slidenum">
              <a:rPr lang="nl-NL" smtClean="0"/>
              <a:pPr/>
              <a:t>28</a:t>
            </a:fld>
            <a:r>
              <a:rPr lang="nl-NL" dirty="0"/>
              <a:t>/19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99551E-4BA0-4A14-B80F-3D2671D8D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9186" y="2133600"/>
            <a:ext cx="4423262" cy="315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2763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95750"/>
            <a:ext cx="10515600" cy="609282"/>
          </a:xfrm>
        </p:spPr>
        <p:txBody>
          <a:bodyPr>
            <a:normAutofit/>
          </a:bodyPr>
          <a:lstStyle/>
          <a:p>
            <a:r>
              <a:rPr lang="en-US" sz="2600" dirty="0" err="1"/>
              <a:t>Hydrodynamisation</a:t>
            </a:r>
            <a:r>
              <a:rPr lang="en-US" sz="2600" dirty="0"/>
              <a:t> and  boundary gravity</a:t>
            </a:r>
            <a:endParaRPr lang="nl-NL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8456701" cy="5943600"/>
          </a:xfrm>
        </p:spPr>
        <p:txBody>
          <a:bodyPr>
            <a:noAutofit/>
          </a:bodyPr>
          <a:lstStyle/>
          <a:p>
            <a:r>
              <a:rPr lang="en-US" sz="2100" dirty="0"/>
              <a:t>Three different initial conditions for </a:t>
            </a:r>
            <a:r>
              <a:rPr lang="en-US" sz="2100" dirty="0">
                <a:latin typeface="Symbol" panose="05050102010706020507" pitchFamily="18" charset="2"/>
              </a:rPr>
              <a:t>L</a:t>
            </a:r>
            <a:r>
              <a:rPr lang="en-US" sz="2100" dirty="0"/>
              <a:t> = 0:</a:t>
            </a:r>
          </a:p>
          <a:p>
            <a:r>
              <a:rPr lang="en-US" sz="1700" dirty="0">
                <a:solidFill>
                  <a:schemeClr val="accent3"/>
                </a:solidFill>
              </a:rPr>
              <a:t>Stress-tensor, and </a:t>
            </a:r>
            <a:r>
              <a:rPr lang="en-US" sz="1700" dirty="0" err="1">
                <a:solidFill>
                  <a:schemeClr val="accent3"/>
                </a:solidFill>
              </a:rPr>
              <a:t>hydrodynamisation</a:t>
            </a:r>
            <a:r>
              <a:rPr lang="en-US" sz="1700" dirty="0">
                <a:solidFill>
                  <a:schemeClr val="accent3"/>
                </a:solidFill>
              </a:rPr>
              <a:t>:</a:t>
            </a:r>
            <a:br>
              <a:rPr lang="en-US" sz="1700" dirty="0">
                <a:solidFill>
                  <a:schemeClr val="accent3"/>
                </a:solidFill>
              </a:rPr>
            </a:br>
            <a:r>
              <a:rPr lang="en-US" sz="1700" dirty="0">
                <a:solidFill>
                  <a:schemeClr val="accent3"/>
                </a:solidFill>
              </a:rPr>
              <a:t>all </a:t>
            </a:r>
            <a:r>
              <a:rPr lang="en-US" sz="1700" dirty="0" err="1">
                <a:solidFill>
                  <a:schemeClr val="accent3"/>
                </a:solidFill>
              </a:rPr>
              <a:t>hydrodynamise</a:t>
            </a:r>
            <a:r>
              <a:rPr lang="en-US" sz="1700" dirty="0">
                <a:solidFill>
                  <a:schemeClr val="accent3"/>
                </a:solidFill>
              </a:rPr>
              <a:t> within a time of ~1/T</a:t>
            </a:r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pPr lvl="1"/>
            <a:endParaRPr lang="en-US" sz="1700" dirty="0"/>
          </a:p>
          <a:p>
            <a:endParaRPr lang="en-US" sz="1700" dirty="0"/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80BFAD8B-5B44-43B5-9509-5B526468F710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3961E1D-DFE5-40B9-93E0-F6EFAA0012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32611" y="1173537"/>
            <a:ext cx="3810000" cy="265355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CCC591C-81D8-4947-B0DE-69D0552487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5800" y="2971800"/>
            <a:ext cx="4114800" cy="2846474"/>
          </a:xfrm>
          <a:prstGeom prst="rect">
            <a:avLst/>
          </a:prstGeom>
        </p:spPr>
      </p:pic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1F4EDCC6-8D04-4453-85DE-21E85E151861}"/>
              </a:ext>
            </a:extLst>
          </p:cNvPr>
          <p:cNvSpPr txBox="1">
            <a:spLocks/>
          </p:cNvSpPr>
          <p:nvPr/>
        </p:nvSpPr>
        <p:spPr>
          <a:xfrm rot="16200000">
            <a:off x="11189124" y="5824644"/>
            <a:ext cx="1315721" cy="486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2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1A58DBF-7C61-4997-9886-539CDC07A380}" type="slidenum">
              <a:rPr lang="nl-NL" smtClean="0"/>
              <a:pPr/>
              <a:t>29</a:t>
            </a:fld>
            <a:r>
              <a:rPr lang="nl-NL" dirty="0"/>
              <a:t>/19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88150CD-23E7-4FA6-91BC-F98B016631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09684" y="4495800"/>
            <a:ext cx="2943649" cy="205016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A3411B2-C019-42DE-9D71-D662505BEB7A}"/>
              </a:ext>
            </a:extLst>
          </p:cNvPr>
          <p:cNvSpPr/>
          <p:nvPr/>
        </p:nvSpPr>
        <p:spPr>
          <a:xfrm>
            <a:off x="9723120" y="2346960"/>
            <a:ext cx="1882140" cy="2209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3BE3BD-3E7F-40CB-A7DC-4D84829C648D}"/>
              </a:ext>
            </a:extLst>
          </p:cNvPr>
          <p:cNvSpPr/>
          <p:nvPr/>
        </p:nvSpPr>
        <p:spPr>
          <a:xfrm>
            <a:off x="8556700" y="4540528"/>
            <a:ext cx="2682240" cy="16783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5422D86-94CB-4281-A170-01E8F7DB5AA7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 flipH="1">
            <a:off x="9897820" y="2567940"/>
            <a:ext cx="766370" cy="19725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217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775" y="1388937"/>
            <a:ext cx="8077200" cy="609282"/>
          </a:xfrm>
        </p:spPr>
        <p:txBody>
          <a:bodyPr>
            <a:normAutofit fontScale="90000"/>
          </a:bodyPr>
          <a:lstStyle/>
          <a:p>
            <a:r>
              <a:rPr lang="en-US" dirty="0"/>
              <a:t>Conclusion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775" y="2315749"/>
            <a:ext cx="8456701" cy="5943600"/>
          </a:xfrm>
        </p:spPr>
        <p:txBody>
          <a:bodyPr>
            <a:noAutofit/>
          </a:bodyPr>
          <a:lstStyle/>
          <a:p>
            <a:r>
              <a:rPr lang="en-US" sz="1700" dirty="0"/>
              <a:t>Strongly coupled QFT as a mechanism for thermalization</a:t>
            </a:r>
          </a:p>
          <a:p>
            <a:pPr lvl="1"/>
            <a:r>
              <a:rPr lang="en-US" sz="1700" dirty="0"/>
              <a:t>Proof-of-principle: </a:t>
            </a:r>
            <a:r>
              <a:rPr lang="en-US" sz="1700" dirty="0" err="1"/>
              <a:t>sQFT</a:t>
            </a:r>
            <a:r>
              <a:rPr lang="en-US" sz="1700" dirty="0"/>
              <a:t> plus </a:t>
            </a:r>
            <a:r>
              <a:rPr lang="en-US" sz="1700" dirty="0" err="1"/>
              <a:t>inflaton</a:t>
            </a:r>
            <a:r>
              <a:rPr lang="en-US" sz="1700" dirty="0"/>
              <a:t> with dynamical gravity</a:t>
            </a:r>
          </a:p>
          <a:p>
            <a:pPr lvl="2"/>
            <a:r>
              <a:rPr lang="en-US" sz="1500" dirty="0"/>
              <a:t>Gravity is semi-classical; no quantum gravity</a:t>
            </a:r>
          </a:p>
          <a:p>
            <a:pPr lvl="1"/>
            <a:r>
              <a:rPr lang="en-US" sz="1700" dirty="0" err="1"/>
              <a:t>Inflaton</a:t>
            </a:r>
            <a:r>
              <a:rPr lang="en-US" sz="1700" dirty="0"/>
              <a:t> sources QFT: natural reheating when rolling down</a:t>
            </a:r>
          </a:p>
          <a:p>
            <a:pPr lvl="1"/>
            <a:r>
              <a:rPr lang="en-US" sz="1700" dirty="0"/>
              <a:t>Boundary metric sources bulk metric</a:t>
            </a:r>
          </a:p>
          <a:p>
            <a:pPr lvl="2"/>
            <a:r>
              <a:rPr lang="en-US" sz="1500" dirty="0"/>
              <a:t>Bulk </a:t>
            </a:r>
            <a:r>
              <a:rPr lang="en-US" sz="1500" dirty="0" err="1"/>
              <a:t>thermalises</a:t>
            </a:r>
            <a:r>
              <a:rPr lang="en-US" sz="1500" dirty="0"/>
              <a:t> `as fast as possible’ (time ~ 1/temperature)</a:t>
            </a:r>
          </a:p>
          <a:p>
            <a:endParaRPr lang="en-US" sz="1700" dirty="0"/>
          </a:p>
          <a:p>
            <a:r>
              <a:rPr lang="en-US" sz="1700" dirty="0"/>
              <a:t>Some crucial differences</a:t>
            </a:r>
          </a:p>
          <a:p>
            <a:pPr lvl="1"/>
            <a:r>
              <a:rPr lang="en-US" sz="1700" dirty="0"/>
              <a:t>We start at high temperature; never `empty’ de Sitter</a:t>
            </a:r>
          </a:p>
          <a:p>
            <a:pPr lvl="2"/>
            <a:r>
              <a:rPr lang="en-US" sz="1500" dirty="0"/>
              <a:t>Similar to warm inflation?</a:t>
            </a:r>
          </a:p>
          <a:p>
            <a:pPr lvl="2"/>
            <a:r>
              <a:rPr lang="en-US" sz="1500" dirty="0"/>
              <a:t>Technical problem to get enough e-</a:t>
            </a:r>
            <a:r>
              <a:rPr lang="en-US" sz="1500" dirty="0" err="1"/>
              <a:t>foldings</a:t>
            </a:r>
            <a:r>
              <a:rPr lang="en-US" sz="1500" dirty="0"/>
              <a:t>?</a:t>
            </a:r>
          </a:p>
          <a:p>
            <a:pPr lvl="1"/>
            <a:r>
              <a:rPr lang="en-US" sz="1700" dirty="0"/>
              <a:t>QFT similar to N=4 SYM, link with SM not obvious?</a:t>
            </a: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80BFAD8B-5B44-43B5-9509-5B526468F710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97BF5265-17AA-4E54-97E6-E1AE89D3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1189124" y="5824644"/>
            <a:ext cx="1315721" cy="486833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3</a:t>
            </a:fld>
            <a:r>
              <a:rPr lang="nl-NL" dirty="0"/>
              <a:t>/19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7A36EF-F03D-298D-26AE-34967D83C1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15200" y="2286912"/>
            <a:ext cx="4364568" cy="309402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4AFC2D9-F0C6-63EC-DC2F-E836E96E1D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1" y="2177"/>
            <a:ext cx="1771374" cy="121702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C965DFF-A574-CB9B-B448-5A6BFD3004F8}"/>
              </a:ext>
            </a:extLst>
          </p:cNvPr>
          <p:cNvSpPr txBox="1"/>
          <p:nvPr/>
        </p:nvSpPr>
        <p:spPr>
          <a:xfrm>
            <a:off x="10052052" y="5124523"/>
            <a:ext cx="1828800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Thermalization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E9EC08F-9AA3-F7ED-2FCD-9FB116FA4CDD}"/>
              </a:ext>
            </a:extLst>
          </p:cNvPr>
          <p:cNvSpPr txBox="1"/>
          <p:nvPr/>
        </p:nvSpPr>
        <p:spPr>
          <a:xfrm>
            <a:off x="7391400" y="1810614"/>
            <a:ext cx="11430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Inflation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CF0712-482B-FFA9-319C-CAF80E332F8A}"/>
              </a:ext>
            </a:extLst>
          </p:cNvPr>
          <p:cNvSpPr txBox="1"/>
          <p:nvPr/>
        </p:nvSpPr>
        <p:spPr>
          <a:xfrm>
            <a:off x="8081828" y="5118566"/>
            <a:ext cx="1290772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Reheating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DE02DF-1902-1392-FC59-6A37011FEC12}"/>
              </a:ext>
            </a:extLst>
          </p:cNvPr>
          <p:cNvSpPr txBox="1"/>
          <p:nvPr/>
        </p:nvSpPr>
        <p:spPr>
          <a:xfrm>
            <a:off x="9742127" y="1810614"/>
            <a:ext cx="248906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Expanding Universe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146318E-7A56-278F-DAA2-75AF6E65FDCB}"/>
              </a:ext>
            </a:extLst>
          </p:cNvPr>
          <p:cNvCxnSpPr>
            <a:stCxn id="5" idx="0"/>
          </p:cNvCxnSpPr>
          <p:nvPr/>
        </p:nvCxnSpPr>
        <p:spPr>
          <a:xfrm flipV="1">
            <a:off x="8727214" y="3992743"/>
            <a:ext cx="950186" cy="11258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BF1C2CE-A609-F8C4-9E90-06AC31B8FC76}"/>
              </a:ext>
            </a:extLst>
          </p:cNvPr>
          <p:cNvCxnSpPr>
            <a:cxnSpLocks/>
            <a:stCxn id="20" idx="0"/>
          </p:cNvCxnSpPr>
          <p:nvPr/>
        </p:nvCxnSpPr>
        <p:spPr>
          <a:xfrm flipH="1" flipV="1">
            <a:off x="10006149" y="3944983"/>
            <a:ext cx="960303" cy="11795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DA5DDC4-C868-18A8-58E1-075BC8CD22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44" t="3988" r="2710" b="67584"/>
          <a:stretch/>
        </p:blipFill>
        <p:spPr>
          <a:xfrm>
            <a:off x="10301637" y="2412109"/>
            <a:ext cx="1301931" cy="1143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9345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95750"/>
            <a:ext cx="10515600" cy="609282"/>
          </a:xfrm>
        </p:spPr>
        <p:txBody>
          <a:bodyPr>
            <a:normAutofit/>
          </a:bodyPr>
          <a:lstStyle/>
          <a:p>
            <a:r>
              <a:rPr lang="en-US" sz="2600" dirty="0" err="1"/>
              <a:t>Hydrodynamisation</a:t>
            </a:r>
            <a:r>
              <a:rPr lang="en-US" sz="2600" dirty="0"/>
              <a:t> and boundary gravity</a:t>
            </a:r>
            <a:endParaRPr lang="nl-NL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8456701" cy="5943600"/>
          </a:xfrm>
        </p:spPr>
        <p:txBody>
          <a:bodyPr>
            <a:noAutofit/>
          </a:bodyPr>
          <a:lstStyle/>
          <a:p>
            <a:r>
              <a:rPr lang="en-US" sz="1700" dirty="0" err="1"/>
              <a:t>AdS</a:t>
            </a:r>
            <a:r>
              <a:rPr lang="en-US" sz="1700" dirty="0"/>
              <a:t> case: fast </a:t>
            </a:r>
            <a:r>
              <a:rPr lang="en-US" sz="1700" dirty="0" err="1"/>
              <a:t>hydrodynamisation</a:t>
            </a:r>
            <a:r>
              <a:rPr lang="en-US" sz="1700" dirty="0"/>
              <a:t>, hydro all the way till big crunch</a:t>
            </a:r>
          </a:p>
          <a:p>
            <a:endParaRPr lang="en-US" sz="1700" dirty="0"/>
          </a:p>
          <a:p>
            <a:r>
              <a:rPr lang="en-US" sz="1700" dirty="0" err="1"/>
              <a:t>dS</a:t>
            </a:r>
            <a:r>
              <a:rPr lang="en-US" sz="1700" dirty="0"/>
              <a:t> case: </a:t>
            </a:r>
            <a:r>
              <a:rPr lang="en-US" sz="1700" dirty="0" err="1"/>
              <a:t>hydrodynamisation</a:t>
            </a:r>
            <a:r>
              <a:rPr lang="en-US" sz="1700" dirty="0"/>
              <a:t>, but falls out of equilibrium. </a:t>
            </a:r>
            <a:br>
              <a:rPr lang="en-US" sz="1700" dirty="0"/>
            </a:br>
            <a:r>
              <a:rPr lang="en-US" sz="1700" dirty="0"/>
              <a:t>Casimir energy important.</a:t>
            </a: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80BFAD8B-5B44-43B5-9509-5B526468F710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1F4EDCC6-8D04-4453-85DE-21E85E151861}"/>
              </a:ext>
            </a:extLst>
          </p:cNvPr>
          <p:cNvSpPr txBox="1">
            <a:spLocks/>
          </p:cNvSpPr>
          <p:nvPr/>
        </p:nvSpPr>
        <p:spPr>
          <a:xfrm rot="16200000">
            <a:off x="11189124" y="5824644"/>
            <a:ext cx="1315721" cy="486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2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1A58DBF-7C61-4997-9886-539CDC07A380}" type="slidenum">
              <a:rPr lang="nl-NL" smtClean="0"/>
              <a:pPr/>
              <a:t>30</a:t>
            </a:fld>
            <a:r>
              <a:rPr lang="nl-NL" dirty="0"/>
              <a:t>/19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C818FC-3A17-47BD-8C6A-16509572A7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059" y="3200057"/>
            <a:ext cx="4773142" cy="3505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9DEB534-3852-44DF-BB8D-68A34DADF7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6637" y="3260582"/>
            <a:ext cx="5102363" cy="361291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A8D4F59-EF38-482C-8FEB-93B61417C52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0946"/>
          <a:stretch/>
        </p:blipFill>
        <p:spPr>
          <a:xfrm>
            <a:off x="9315773" y="1059276"/>
            <a:ext cx="2874936" cy="209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987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775" y="1388937"/>
            <a:ext cx="8077200" cy="609282"/>
          </a:xfrm>
        </p:spPr>
        <p:txBody>
          <a:bodyPr>
            <a:normAutofit fontScale="90000"/>
          </a:bodyPr>
          <a:lstStyle/>
          <a:p>
            <a:r>
              <a:rPr lang="en-US" dirty="0"/>
              <a:t>Conclusion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775" y="2315749"/>
            <a:ext cx="8456701" cy="5943600"/>
          </a:xfrm>
        </p:spPr>
        <p:txBody>
          <a:bodyPr>
            <a:noAutofit/>
          </a:bodyPr>
          <a:lstStyle/>
          <a:p>
            <a:r>
              <a:rPr lang="en-US" sz="1700" dirty="0"/>
              <a:t>Strongly coupled QFT as a mechanism for thermalization</a:t>
            </a:r>
          </a:p>
          <a:p>
            <a:pPr lvl="1"/>
            <a:r>
              <a:rPr lang="en-US" sz="1700" dirty="0"/>
              <a:t>Proof-of-principle: </a:t>
            </a:r>
            <a:r>
              <a:rPr lang="en-US" sz="1700" dirty="0" err="1"/>
              <a:t>sQFT</a:t>
            </a:r>
            <a:r>
              <a:rPr lang="en-US" sz="1700" dirty="0"/>
              <a:t> plus </a:t>
            </a:r>
            <a:r>
              <a:rPr lang="en-US" sz="1700" dirty="0" err="1"/>
              <a:t>inflaton</a:t>
            </a:r>
            <a:r>
              <a:rPr lang="en-US" sz="1700" dirty="0"/>
              <a:t> with dynamical gravity</a:t>
            </a:r>
          </a:p>
          <a:p>
            <a:pPr lvl="2"/>
            <a:r>
              <a:rPr lang="en-US" sz="1500" dirty="0"/>
              <a:t>Gravity is semi-classical; no quantum gravity</a:t>
            </a:r>
          </a:p>
          <a:p>
            <a:pPr lvl="1"/>
            <a:r>
              <a:rPr lang="en-US" sz="1700" dirty="0" err="1"/>
              <a:t>Inflaton</a:t>
            </a:r>
            <a:r>
              <a:rPr lang="en-US" sz="1700" dirty="0"/>
              <a:t> sources QFT: natural reheating when rolling down</a:t>
            </a:r>
          </a:p>
          <a:p>
            <a:pPr lvl="1"/>
            <a:r>
              <a:rPr lang="en-US" sz="1700" dirty="0"/>
              <a:t>Boundary metric sources bulk metric</a:t>
            </a:r>
          </a:p>
          <a:p>
            <a:pPr lvl="2"/>
            <a:r>
              <a:rPr lang="en-US" sz="1500" dirty="0"/>
              <a:t>Bulk </a:t>
            </a:r>
            <a:r>
              <a:rPr lang="en-US" sz="1500" dirty="0" err="1"/>
              <a:t>thermalises</a:t>
            </a:r>
            <a:r>
              <a:rPr lang="en-US" sz="1500" dirty="0"/>
              <a:t> `as fast as possible’ (time ~ 1/temperature)</a:t>
            </a:r>
          </a:p>
          <a:p>
            <a:endParaRPr lang="en-US" sz="1700" dirty="0"/>
          </a:p>
          <a:p>
            <a:r>
              <a:rPr lang="en-US" sz="1700" dirty="0"/>
              <a:t>Some crucial differences</a:t>
            </a:r>
          </a:p>
          <a:p>
            <a:pPr lvl="1"/>
            <a:r>
              <a:rPr lang="en-US" sz="1700" dirty="0"/>
              <a:t>We start at high temperature; never `empty’ de Sitter</a:t>
            </a:r>
          </a:p>
          <a:p>
            <a:pPr lvl="2"/>
            <a:r>
              <a:rPr lang="en-US" sz="1500" dirty="0"/>
              <a:t>Similar to warm inflation?</a:t>
            </a:r>
          </a:p>
          <a:p>
            <a:pPr lvl="2"/>
            <a:r>
              <a:rPr lang="en-US" sz="1500" dirty="0"/>
              <a:t>Technical problem to get enough e-</a:t>
            </a:r>
            <a:r>
              <a:rPr lang="en-US" sz="1500" dirty="0" err="1"/>
              <a:t>foldings</a:t>
            </a:r>
            <a:r>
              <a:rPr lang="en-US" sz="1500" dirty="0"/>
              <a:t>?</a:t>
            </a:r>
          </a:p>
          <a:p>
            <a:pPr lvl="1"/>
            <a:r>
              <a:rPr lang="en-US" sz="1700" dirty="0"/>
              <a:t>QFT similar to N=4 SYM, link with SM not obvious?</a:t>
            </a: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80BFAD8B-5B44-43B5-9509-5B526468F710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97BF5265-17AA-4E54-97E6-E1AE89D3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1189124" y="5824644"/>
            <a:ext cx="1315721" cy="486833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4</a:t>
            </a:fld>
            <a:r>
              <a:rPr lang="nl-NL" dirty="0"/>
              <a:t>/19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7A36EF-F03D-298D-26AE-34967D83C1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20227" y="2286912"/>
            <a:ext cx="4154514" cy="309402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4AFC2D9-F0C6-63EC-DC2F-E836E96E1D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1" y="2177"/>
            <a:ext cx="1771374" cy="121702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C965DFF-A574-CB9B-B448-5A6BFD3004F8}"/>
              </a:ext>
            </a:extLst>
          </p:cNvPr>
          <p:cNvSpPr txBox="1"/>
          <p:nvPr/>
        </p:nvSpPr>
        <p:spPr>
          <a:xfrm>
            <a:off x="10052052" y="5124523"/>
            <a:ext cx="1828800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Thermalization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E9EC08F-9AA3-F7ED-2FCD-9FB116FA4CDD}"/>
              </a:ext>
            </a:extLst>
          </p:cNvPr>
          <p:cNvSpPr txBox="1"/>
          <p:nvPr/>
        </p:nvSpPr>
        <p:spPr>
          <a:xfrm>
            <a:off x="10530117" y="1890934"/>
            <a:ext cx="11430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Inflation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CF0712-482B-FFA9-319C-CAF80E332F8A}"/>
              </a:ext>
            </a:extLst>
          </p:cNvPr>
          <p:cNvSpPr txBox="1"/>
          <p:nvPr/>
        </p:nvSpPr>
        <p:spPr>
          <a:xfrm>
            <a:off x="8081828" y="5118566"/>
            <a:ext cx="1290772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Reheating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DE02DF-1902-1392-FC59-6A37011FEC12}"/>
              </a:ext>
            </a:extLst>
          </p:cNvPr>
          <p:cNvSpPr txBox="1"/>
          <p:nvPr/>
        </p:nvSpPr>
        <p:spPr>
          <a:xfrm>
            <a:off x="7315200" y="1876919"/>
            <a:ext cx="248906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Expanding Universe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146318E-7A56-278F-DAA2-75AF6E65FDCB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8727214" y="3992743"/>
            <a:ext cx="1559786" cy="11258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BF1C2CE-A609-F8C4-9E90-06AC31B8FC76}"/>
              </a:ext>
            </a:extLst>
          </p:cNvPr>
          <p:cNvCxnSpPr>
            <a:cxnSpLocks/>
            <a:stCxn id="20" idx="0"/>
          </p:cNvCxnSpPr>
          <p:nvPr/>
        </p:nvCxnSpPr>
        <p:spPr>
          <a:xfrm flipH="1" flipV="1">
            <a:off x="10006149" y="3944983"/>
            <a:ext cx="960303" cy="11795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025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92388"/>
            <a:ext cx="9753600" cy="609282"/>
          </a:xfrm>
        </p:spPr>
        <p:txBody>
          <a:bodyPr>
            <a:normAutofit fontScale="90000"/>
          </a:bodyPr>
          <a:lstStyle/>
          <a:p>
            <a:r>
              <a:rPr lang="en-US" dirty="0"/>
              <a:t>Inflation, preheating and reheating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1" y="1145268"/>
            <a:ext cx="8456701" cy="5943600"/>
          </a:xfrm>
        </p:spPr>
        <p:txBody>
          <a:bodyPr>
            <a:noAutofit/>
          </a:bodyPr>
          <a:lstStyle/>
          <a:p>
            <a:pPr lvl="1"/>
            <a:endParaRPr lang="en-US" sz="1700" dirty="0"/>
          </a:p>
          <a:p>
            <a:pPr lvl="1"/>
            <a:endParaRPr lang="en-US" sz="1700" dirty="0"/>
          </a:p>
          <a:p>
            <a:r>
              <a:rPr lang="en-US" sz="1700" dirty="0"/>
              <a:t>How to get a working universe</a:t>
            </a:r>
          </a:p>
          <a:p>
            <a:pPr lvl="1"/>
            <a:r>
              <a:rPr lang="en-US" sz="1700" dirty="0"/>
              <a:t>Inflation/cooling + reheating/</a:t>
            </a:r>
            <a:r>
              <a:rPr lang="en-US" sz="1700" dirty="0" err="1"/>
              <a:t>thermalisation</a:t>
            </a:r>
            <a:endParaRPr lang="en-US" sz="1700" dirty="0"/>
          </a:p>
          <a:p>
            <a:pPr lvl="1"/>
            <a:r>
              <a:rPr lang="en-US" sz="1700" dirty="0"/>
              <a:t>The </a:t>
            </a:r>
            <a:r>
              <a:rPr lang="en-US" sz="1700" dirty="0" err="1"/>
              <a:t>inflaton</a:t>
            </a:r>
            <a:r>
              <a:rPr lang="en-US" sz="1700" dirty="0"/>
              <a:t> energy needs to be transferred to Standard Model </a:t>
            </a:r>
          </a:p>
          <a:p>
            <a:pPr lvl="1"/>
            <a:endParaRPr lang="en-US" sz="1700" dirty="0"/>
          </a:p>
          <a:p>
            <a:r>
              <a:rPr lang="en-US" sz="1700" dirty="0"/>
              <a:t>Perturbative Reheating</a:t>
            </a:r>
          </a:p>
          <a:p>
            <a:pPr lvl="1"/>
            <a:r>
              <a:rPr lang="en-US" sz="1700" dirty="0" err="1"/>
              <a:t>Inflaton</a:t>
            </a:r>
            <a:r>
              <a:rPr lang="en-US" sz="1700" dirty="0"/>
              <a:t> decays at an (approximately) constant rate (faster than H)</a:t>
            </a:r>
          </a:p>
          <a:p>
            <a:pPr lvl="1"/>
            <a:r>
              <a:rPr lang="en-US" sz="1700" dirty="0"/>
              <a:t>Decaying particles </a:t>
            </a:r>
            <a:r>
              <a:rPr lang="en-US" sz="1700" dirty="0" err="1"/>
              <a:t>thermalise</a:t>
            </a:r>
            <a:r>
              <a:rPr lang="en-US" sz="1700" dirty="0"/>
              <a:t> </a:t>
            </a:r>
            <a:r>
              <a:rPr lang="en-US" sz="1700" dirty="0">
                <a:sym typeface="Wingdings" panose="05000000000000000000" pitchFamily="2" charset="2"/>
              </a:rPr>
              <a:t> big bang</a:t>
            </a:r>
            <a:endParaRPr lang="en-US" sz="1700" dirty="0"/>
          </a:p>
          <a:p>
            <a:pPr lvl="1"/>
            <a:endParaRPr lang="en-US" sz="1700" dirty="0"/>
          </a:p>
          <a:p>
            <a:r>
              <a:rPr lang="en-US" sz="1700" dirty="0"/>
              <a:t>Preheating</a:t>
            </a:r>
          </a:p>
          <a:p>
            <a:pPr lvl="1"/>
            <a:r>
              <a:rPr lang="en-US" sz="1700" dirty="0"/>
              <a:t>Bose enhancement leads to resonances: exponential transfer of energy</a:t>
            </a:r>
          </a:p>
          <a:p>
            <a:pPr lvl="1"/>
            <a:r>
              <a:rPr lang="en-US" sz="1700" dirty="0"/>
              <a:t>Bose enhanced states </a:t>
            </a:r>
            <a:r>
              <a:rPr lang="en-US" sz="1700" dirty="0" err="1"/>
              <a:t>thermalise</a:t>
            </a:r>
            <a:r>
              <a:rPr lang="en-US" sz="1700" dirty="0"/>
              <a:t>/reheat </a:t>
            </a:r>
            <a:r>
              <a:rPr lang="en-US" sz="1700" dirty="0">
                <a:sym typeface="Wingdings" panose="05000000000000000000" pitchFamily="2" charset="2"/>
              </a:rPr>
              <a:t> big bang</a:t>
            </a:r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pPr lvl="1"/>
            <a:endParaRPr lang="en-US" sz="1700" dirty="0"/>
          </a:p>
          <a:p>
            <a:endParaRPr lang="en-US" sz="1700" dirty="0"/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80BFAD8B-5B44-43B5-9509-5B526468F710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97BF5265-17AA-4E54-97E6-E1AE89D3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1189124" y="5824644"/>
            <a:ext cx="1315721" cy="486833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5</a:t>
            </a:fld>
            <a:r>
              <a:rPr lang="nl-NL" dirty="0"/>
              <a:t>/19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9714F0-4E70-A5A9-8C2B-948B3850C450}"/>
              </a:ext>
            </a:extLst>
          </p:cNvPr>
          <p:cNvSpPr txBox="1"/>
          <p:nvPr/>
        </p:nvSpPr>
        <p:spPr>
          <a:xfrm>
            <a:off x="8800090" y="2231349"/>
            <a:ext cx="2725072" cy="307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>
                <a:solidFill>
                  <a:schemeClr val="accent3"/>
                </a:solidFill>
              </a:rPr>
              <a:t>Inflaton</a:t>
            </a:r>
            <a:r>
              <a:rPr lang="en-US" i="1" dirty="0">
                <a:solidFill>
                  <a:schemeClr val="accent3"/>
                </a:solidFill>
              </a:rPr>
              <a:t> potential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2EBEDF1-E5FF-D46E-7A53-DCE6C3D000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150" y="842507"/>
            <a:ext cx="5501455" cy="72400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3CDD196-1F9E-4F3D-C49B-CEC02F047A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5728" y="1661400"/>
            <a:ext cx="2591056" cy="50606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E45DD33-859B-6B18-908D-2128998FBB77}"/>
              </a:ext>
            </a:extLst>
          </p:cNvPr>
          <p:cNvSpPr txBox="1"/>
          <p:nvPr/>
        </p:nvSpPr>
        <p:spPr>
          <a:xfrm>
            <a:off x="0" y="6587278"/>
            <a:ext cx="876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w Cen MT" pitchFamily="34" charset="0"/>
              </a:rPr>
              <a:t>Lev </a:t>
            </a:r>
            <a:r>
              <a:rPr lang="en-US" sz="1100" dirty="0" err="1">
                <a:latin typeface="Tw Cen MT" pitchFamily="34" charset="0"/>
              </a:rPr>
              <a:t>Kofman</a:t>
            </a:r>
            <a:r>
              <a:rPr lang="en-US" sz="1100" dirty="0">
                <a:latin typeface="Tw Cen MT" pitchFamily="34" charset="0"/>
              </a:rPr>
              <a:t>, Andrei Linde and Alexei A. </a:t>
            </a:r>
            <a:r>
              <a:rPr lang="en-US" sz="1100" dirty="0" err="1">
                <a:latin typeface="Tw Cen MT" pitchFamily="34" charset="0"/>
              </a:rPr>
              <a:t>Starobinsky</a:t>
            </a:r>
            <a:r>
              <a:rPr lang="en-US" sz="1100" dirty="0">
                <a:latin typeface="Tw Cen MT" pitchFamily="34" charset="0"/>
              </a:rPr>
              <a:t>, Towards the Theory of Reheating After Inflation (1997)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5C3555D-BE97-9ED3-1F59-4477614024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0275" y="4800362"/>
            <a:ext cx="3106354" cy="19177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B6A0F3-73C3-AC9C-8A18-2BE8F40FA8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9599" y="2645056"/>
            <a:ext cx="3200400" cy="219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728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594920"/>
            <a:ext cx="8077200" cy="609282"/>
          </a:xfrm>
        </p:spPr>
        <p:txBody>
          <a:bodyPr>
            <a:normAutofit fontScale="90000"/>
          </a:bodyPr>
          <a:lstStyle/>
          <a:p>
            <a:r>
              <a:rPr lang="nl-NL" dirty="0"/>
              <a:t>Short intro on </a:t>
            </a:r>
            <a:r>
              <a:rPr lang="nl-NL" dirty="0" err="1"/>
              <a:t>holography</a:t>
            </a:r>
            <a:endParaRPr lang="nl-NL" dirty="0"/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80BFAD8B-5B44-43B5-9509-5B526468F710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97BF5265-17AA-4E54-97E6-E1AE89D3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1189124" y="5824644"/>
            <a:ext cx="1315721" cy="486833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6</a:t>
            </a:fld>
            <a:r>
              <a:rPr lang="nl-NL" dirty="0"/>
              <a:t>/19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B4F483-B866-F192-235F-841B1EB6E8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895" y="3210881"/>
            <a:ext cx="2469681" cy="1887830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9D5BCB7-CB9B-B3B6-40E0-E611AC5E816E}"/>
              </a:ext>
            </a:extLst>
          </p:cNvPr>
          <p:cNvSpPr txBox="1">
            <a:spLocks/>
          </p:cNvSpPr>
          <p:nvPr/>
        </p:nvSpPr>
        <p:spPr>
          <a:xfrm>
            <a:off x="1963783" y="1371600"/>
            <a:ext cx="8531352" cy="5354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Exact equivalence between string theory and quantum field theory</a:t>
            </a:r>
          </a:p>
          <a:p>
            <a:endParaRPr lang="en-US" sz="4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Dictionary:</a:t>
            </a:r>
          </a:p>
          <a:p>
            <a:pPr lvl="1"/>
            <a:r>
              <a:rPr lang="en-US" dirty="0"/>
              <a:t>Source operator is a boundary condition for the bulk field</a:t>
            </a:r>
          </a:p>
          <a:p>
            <a:pPr lvl="1"/>
            <a:r>
              <a:rPr lang="en-US" dirty="0"/>
              <a:t>Expectation value as a near-boundary derivative</a:t>
            </a:r>
          </a:p>
          <a:p>
            <a:pPr lvl="1"/>
            <a:endParaRPr lang="en-US" dirty="0"/>
          </a:p>
          <a:p>
            <a:pPr lvl="1"/>
            <a:r>
              <a:rPr lang="nl-NL" dirty="0" err="1"/>
              <a:t>Scalar</a:t>
            </a:r>
            <a:r>
              <a:rPr lang="nl-NL" dirty="0"/>
              <a:t> operator </a:t>
            </a:r>
            <a:r>
              <a:rPr lang="nl-NL" dirty="0">
                <a:sym typeface="Wingdings" panose="05000000000000000000" pitchFamily="2" charset="2"/>
              </a:rPr>
              <a:t> </a:t>
            </a:r>
            <a:r>
              <a:rPr lang="nl-NL" dirty="0" err="1">
                <a:sym typeface="Wingdings" panose="05000000000000000000" pitchFamily="2" charset="2"/>
              </a:rPr>
              <a:t>scalar</a:t>
            </a:r>
            <a:r>
              <a:rPr lang="nl-NL" dirty="0">
                <a:sym typeface="Wingdings" panose="05000000000000000000" pitchFamily="2" charset="2"/>
              </a:rPr>
              <a:t> field</a:t>
            </a:r>
            <a:endParaRPr lang="nl-NL" dirty="0"/>
          </a:p>
          <a:p>
            <a:pPr lvl="1"/>
            <a:r>
              <a:rPr lang="nl-NL" dirty="0"/>
              <a:t>Stress tensor </a:t>
            </a:r>
            <a:r>
              <a:rPr lang="nl-NL" dirty="0">
                <a:sym typeface="Wingdings" panose="05000000000000000000" pitchFamily="2" charset="2"/>
              </a:rPr>
              <a:t> </a:t>
            </a:r>
            <a:r>
              <a:rPr lang="nl-NL" dirty="0" err="1">
                <a:sym typeface="Wingdings" panose="05000000000000000000" pitchFamily="2" charset="2"/>
              </a:rPr>
              <a:t>metric</a:t>
            </a:r>
            <a:endParaRPr lang="nl-NL" dirty="0">
              <a:sym typeface="Wingdings" panose="05000000000000000000" pitchFamily="2" charset="2"/>
            </a:endParaRPr>
          </a:p>
          <a:p>
            <a:pPr lvl="2"/>
            <a:r>
              <a:rPr lang="nl-NL" dirty="0" err="1">
                <a:sym typeface="Wingdings" panose="05000000000000000000" pitchFamily="2" charset="2"/>
              </a:rPr>
              <a:t>Boundary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metric</a:t>
            </a:r>
            <a:r>
              <a:rPr lang="nl-NL" dirty="0">
                <a:sym typeface="Wingdings" panose="05000000000000000000" pitchFamily="2" charset="2"/>
              </a:rPr>
              <a:t> as a source; </a:t>
            </a:r>
            <a:r>
              <a:rPr lang="nl-NL" i="1" dirty="0" err="1">
                <a:sym typeface="Wingdings" panose="05000000000000000000" pitchFamily="2" charset="2"/>
              </a:rPr>
              <a:t>not</a:t>
            </a:r>
            <a:r>
              <a:rPr lang="nl-NL" i="1" dirty="0">
                <a:sym typeface="Wingdings" panose="05000000000000000000" pitchFamily="2" charset="2"/>
              </a:rPr>
              <a:t> </a:t>
            </a:r>
            <a:r>
              <a:rPr lang="nl-NL" i="1" dirty="0" err="1">
                <a:sym typeface="Wingdings" panose="05000000000000000000" pitchFamily="2" charset="2"/>
              </a:rPr>
              <a:t>necessarily</a:t>
            </a:r>
            <a:r>
              <a:rPr lang="nl-NL" i="1" dirty="0">
                <a:sym typeface="Wingdings" panose="05000000000000000000" pitchFamily="2" charset="2"/>
              </a:rPr>
              <a:t> </a:t>
            </a:r>
            <a:r>
              <a:rPr lang="nl-NL" i="1" dirty="0" err="1">
                <a:sym typeface="Wingdings" panose="05000000000000000000" pitchFamily="2" charset="2"/>
              </a:rPr>
              <a:t>dynamic</a:t>
            </a:r>
            <a:endParaRPr lang="nl-NL" i="1" dirty="0">
              <a:sym typeface="Wingdings" panose="05000000000000000000" pitchFamily="2" charset="2"/>
            </a:endParaRPr>
          </a:p>
          <a:p>
            <a:pPr lvl="1"/>
            <a:r>
              <a:rPr lang="nl-NL" dirty="0" err="1">
                <a:sym typeface="Wingdings" panose="05000000000000000000" pitchFamily="2" charset="2"/>
              </a:rPr>
              <a:t>Simplifies</a:t>
            </a:r>
            <a:r>
              <a:rPr lang="nl-NL" dirty="0">
                <a:sym typeface="Wingdings" panose="05000000000000000000" pitchFamily="2" charset="2"/>
              </a:rPr>
              <a:t> in large N + strong </a:t>
            </a:r>
            <a:r>
              <a:rPr lang="nl-NL" dirty="0" err="1">
                <a:sym typeface="Wingdings" panose="05000000000000000000" pitchFamily="2" charset="2"/>
              </a:rPr>
              <a:t>coupling</a:t>
            </a:r>
            <a:r>
              <a:rPr lang="nl-NL" dirty="0">
                <a:sym typeface="Wingdings" panose="05000000000000000000" pitchFamily="2" charset="2"/>
              </a:rPr>
              <a:t> limit</a:t>
            </a:r>
            <a:endParaRPr lang="nl-NL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E8AFAA8-B3C9-C79F-0AFD-CF7825DDD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1767545"/>
            <a:ext cx="6940771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3676374-0F6E-B6D2-F2A1-FA5691161E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92002" y="2510037"/>
            <a:ext cx="3599482" cy="70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562F3F6-8F3D-0248-FF83-485C2678ABCF}"/>
              </a:ext>
            </a:extLst>
          </p:cNvPr>
          <p:cNvCxnSpPr>
            <a:cxnSpLocks/>
          </p:cNvCxnSpPr>
          <p:nvPr/>
        </p:nvCxnSpPr>
        <p:spPr>
          <a:xfrm flipH="1" flipV="1">
            <a:off x="4754880" y="2238103"/>
            <a:ext cx="905691" cy="1550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78D61F7-797A-16F9-5A0B-3F3FE25154E1}"/>
              </a:ext>
            </a:extLst>
          </p:cNvPr>
          <p:cNvCxnSpPr>
            <a:cxnSpLocks/>
          </p:cNvCxnSpPr>
          <p:nvPr/>
        </p:nvCxnSpPr>
        <p:spPr>
          <a:xfrm flipH="1" flipV="1">
            <a:off x="6008914" y="3126377"/>
            <a:ext cx="409303" cy="1027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0A1EE91-7D34-9060-2660-53DEAA2BC9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7625" y="6576519"/>
            <a:ext cx="94678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>
                <a:latin typeface="Tw Cen MT" pitchFamily="34" charset="0"/>
              </a:rPr>
              <a:t>Juan Maldacena, The large-N limit of </a:t>
            </a:r>
            <a:r>
              <a:rPr lang="en-US" sz="1200" dirty="0" err="1">
                <a:latin typeface="Tw Cen MT" pitchFamily="34" charset="0"/>
              </a:rPr>
              <a:t>superconformal</a:t>
            </a:r>
            <a:r>
              <a:rPr lang="en-US" sz="1200" dirty="0">
                <a:latin typeface="Tw Cen MT" pitchFamily="34" charset="0"/>
              </a:rPr>
              <a:t> field theories and supergravity (1997)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92388"/>
            <a:ext cx="9753600" cy="609282"/>
          </a:xfrm>
        </p:spPr>
        <p:txBody>
          <a:bodyPr>
            <a:normAutofit fontScale="90000"/>
          </a:bodyPr>
          <a:lstStyle/>
          <a:p>
            <a:r>
              <a:rPr lang="en-US" dirty="0"/>
              <a:t>Inflation, reheating and holography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1" y="1145268"/>
            <a:ext cx="8456701" cy="5943600"/>
          </a:xfrm>
        </p:spPr>
        <p:txBody>
          <a:bodyPr>
            <a:noAutofit/>
          </a:bodyPr>
          <a:lstStyle/>
          <a:p>
            <a:r>
              <a:rPr lang="en-US" sz="1700" dirty="0"/>
              <a:t>Holographic set-up</a:t>
            </a:r>
          </a:p>
          <a:p>
            <a:pPr lvl="1"/>
            <a:r>
              <a:rPr lang="en-US" sz="1700" dirty="0"/>
              <a:t>‘standard’ EH + </a:t>
            </a:r>
            <a:r>
              <a:rPr lang="en-US" sz="1700" dirty="0" err="1"/>
              <a:t>inflaton</a:t>
            </a:r>
            <a:r>
              <a:rPr lang="en-US" sz="1700" dirty="0"/>
              <a:t> + coupling to scalar:</a:t>
            </a:r>
          </a:p>
          <a:p>
            <a:pPr lvl="1"/>
            <a:endParaRPr lang="en-US" sz="1700" dirty="0"/>
          </a:p>
          <a:p>
            <a:pPr lvl="1"/>
            <a:endParaRPr lang="en-US" sz="1700" dirty="0"/>
          </a:p>
          <a:p>
            <a:pPr lvl="1"/>
            <a:endParaRPr lang="en-US" sz="1700" dirty="0"/>
          </a:p>
          <a:p>
            <a:pPr lvl="1"/>
            <a:endParaRPr lang="en-US" sz="1700" dirty="0"/>
          </a:p>
          <a:p>
            <a:pPr lvl="1"/>
            <a:r>
              <a:rPr lang="en-US" sz="1700" dirty="0" err="1"/>
              <a:t>Inflaton</a:t>
            </a:r>
            <a:r>
              <a:rPr lang="en-US" sz="1700" dirty="0"/>
              <a:t> acts as a source for the scalar operator</a:t>
            </a:r>
          </a:p>
          <a:p>
            <a:pPr lvl="1"/>
            <a:endParaRPr lang="en-US" sz="1700" dirty="0"/>
          </a:p>
          <a:p>
            <a:r>
              <a:rPr lang="en-US" sz="1700" dirty="0"/>
              <a:t>Two technical complications:</a:t>
            </a:r>
          </a:p>
          <a:p>
            <a:pPr lvl="1"/>
            <a:r>
              <a:rPr lang="en-US" sz="1700" dirty="0"/>
              <a:t>Sources are now time-dependent numerical functions</a:t>
            </a:r>
          </a:p>
          <a:p>
            <a:pPr lvl="1"/>
            <a:r>
              <a:rPr lang="en-US" sz="1700" dirty="0"/>
              <a:t>holographic </a:t>
            </a:r>
            <a:r>
              <a:rPr lang="en-US" sz="1700" dirty="0" err="1"/>
              <a:t>renormalisation</a:t>
            </a:r>
            <a:r>
              <a:rPr lang="en-US" sz="1700" dirty="0"/>
              <a:t> becomes more complicated</a:t>
            </a:r>
          </a:p>
          <a:p>
            <a:pPr lvl="1"/>
            <a:endParaRPr lang="en-US" sz="1700" dirty="0"/>
          </a:p>
          <a:p>
            <a:r>
              <a:rPr lang="en-US" sz="1700" dirty="0"/>
              <a:t>Trial and error:</a:t>
            </a:r>
          </a:p>
          <a:p>
            <a:pPr lvl="1"/>
            <a:r>
              <a:rPr lang="en-US" sz="1700" dirty="0"/>
              <a:t>Initial </a:t>
            </a:r>
            <a:r>
              <a:rPr lang="en-US" sz="1700" dirty="0" err="1"/>
              <a:t>inflaton</a:t>
            </a:r>
            <a:r>
              <a:rPr lang="en-US" sz="1700" dirty="0"/>
              <a:t> position, </a:t>
            </a:r>
            <a:r>
              <a:rPr lang="en-US" sz="1700" dirty="0" err="1"/>
              <a:t>inflaton</a:t>
            </a:r>
            <a:r>
              <a:rPr lang="en-US" sz="1700" dirty="0"/>
              <a:t> velocity, coupling strength, shape potential</a:t>
            </a:r>
          </a:p>
          <a:p>
            <a:pPr lvl="1"/>
            <a:r>
              <a:rPr lang="en-US" sz="1700" dirty="0"/>
              <a:t>Balance between numerical stability, runtime and making a ‘realistic’ universe</a:t>
            </a:r>
          </a:p>
          <a:p>
            <a:endParaRPr lang="en-US" sz="1700" dirty="0"/>
          </a:p>
          <a:p>
            <a:endParaRPr lang="en-US" sz="1700" dirty="0"/>
          </a:p>
          <a:p>
            <a:pPr lvl="1"/>
            <a:endParaRPr lang="en-US" sz="1700" dirty="0"/>
          </a:p>
          <a:p>
            <a:endParaRPr lang="en-US" sz="1700" dirty="0"/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80BFAD8B-5B44-43B5-9509-5B526468F710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97BF5265-17AA-4E54-97E6-E1AE89D3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1189124" y="5824644"/>
            <a:ext cx="1315721" cy="486833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7</a:t>
            </a:fld>
            <a:r>
              <a:rPr lang="nl-NL" dirty="0"/>
              <a:t>/19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2EBEDF1-E5FF-D46E-7A53-DCE6C3D000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150" y="842507"/>
            <a:ext cx="5501455" cy="72400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1C30479-385E-C495-637B-D1880427E67B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2758549" y="1204507"/>
            <a:ext cx="3489851" cy="738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5488205-E1B8-264C-A657-8D61691EF583}"/>
              </a:ext>
            </a:extLst>
          </p:cNvPr>
          <p:cNvCxnSpPr>
            <a:cxnSpLocks/>
          </p:cNvCxnSpPr>
          <p:nvPr/>
        </p:nvCxnSpPr>
        <p:spPr>
          <a:xfrm flipV="1">
            <a:off x="5769346" y="1981200"/>
            <a:ext cx="2612654" cy="2057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34B7AC44-99CF-552D-204B-79DCABD5416A}"/>
              </a:ext>
            </a:extLst>
          </p:cNvPr>
          <p:cNvGrpSpPr/>
          <p:nvPr/>
        </p:nvGrpSpPr>
        <p:grpSpPr>
          <a:xfrm>
            <a:off x="8229599" y="2231349"/>
            <a:ext cx="3295563" cy="2612543"/>
            <a:chOff x="8229599" y="2231349"/>
            <a:chExt cx="3295563" cy="2612543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69714F0-4E70-A5A9-8C2B-948B3850C450}"/>
                </a:ext>
              </a:extLst>
            </p:cNvPr>
            <p:cNvSpPr txBox="1"/>
            <p:nvPr/>
          </p:nvSpPr>
          <p:spPr>
            <a:xfrm>
              <a:off x="8800090" y="2231349"/>
              <a:ext cx="2725072" cy="307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err="1">
                  <a:solidFill>
                    <a:schemeClr val="accent3"/>
                  </a:solidFill>
                </a:rPr>
                <a:t>Inflaton</a:t>
              </a:r>
              <a:r>
                <a:rPr lang="en-US" i="1" dirty="0">
                  <a:solidFill>
                    <a:schemeClr val="accent3"/>
                  </a:solidFill>
                </a:rPr>
                <a:t> potential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D5AF835-AC93-D971-65F4-E6D94292F7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29599" y="2645056"/>
              <a:ext cx="3200400" cy="2198836"/>
            </a:xfrm>
            <a:prstGeom prst="rect">
              <a:avLst/>
            </a:prstGeom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F53B4533-9203-DB75-850A-CA23D78C53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1832" y="1592318"/>
            <a:ext cx="3765169" cy="3426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2B4470E-0FCB-75DF-F5AF-C95852AD17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66092" y="1942771"/>
            <a:ext cx="2984913" cy="3876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34C661A-2D9B-6955-F06C-4197658054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43909" y="2384882"/>
            <a:ext cx="3110202" cy="66311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26C2C4-BF15-5A9B-8BCD-D972478F81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48801" y="5070529"/>
            <a:ext cx="2154768" cy="164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035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8</a:t>
            </a:fld>
            <a:r>
              <a:rPr lang="nl-NL" dirty="0"/>
              <a:t>/19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455162" y="1097649"/>
            <a:ext cx="8855896" cy="5416125"/>
          </a:xfrm>
        </p:spPr>
        <p:txBody>
          <a:bodyPr>
            <a:normAutofit/>
          </a:bodyPr>
          <a:lstStyle/>
          <a:p>
            <a:r>
              <a:rPr lang="en-US" dirty="0">
                <a:sym typeface="Mathematica1"/>
              </a:rPr>
              <a:t>De Sitter is conformally flat: almost trivial for CFT</a:t>
            </a:r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r>
              <a:rPr lang="en-US" b="0" dirty="0">
                <a:sym typeface="Wingdings" pitchFamily="2" charset="2"/>
              </a:rPr>
              <a:t>Break scale invariance by V(</a:t>
            </a:r>
            <a:r>
              <a:rPr lang="en-US" b="0" dirty="0">
                <a:latin typeface="Symbol" panose="05050102010706020507" pitchFamily="18" charset="2"/>
                <a:sym typeface="Wingdings" pitchFamily="2" charset="2"/>
              </a:rPr>
              <a:t>F</a:t>
            </a:r>
            <a:r>
              <a:rPr lang="en-US" b="0" dirty="0">
                <a:sym typeface="Wingdings" pitchFamily="2" charset="2"/>
              </a:rPr>
              <a:t>) with source M (will be </a:t>
            </a:r>
            <a:r>
              <a:rPr lang="en-US" b="0" dirty="0" err="1">
                <a:sym typeface="Wingdings" pitchFamily="2" charset="2"/>
              </a:rPr>
              <a:t>inflaton</a:t>
            </a:r>
            <a:r>
              <a:rPr lang="en-US" b="0" dirty="0">
                <a:sym typeface="Wingdings" pitchFamily="2" charset="2"/>
              </a:rPr>
              <a:t>)</a:t>
            </a:r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endParaRPr lang="en-US" b="0" dirty="0">
              <a:sym typeface="Wingdings" pitchFamily="2" charset="2"/>
            </a:endParaRPr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endParaRPr lang="en-US" b="0" dirty="0">
              <a:sym typeface="Wingdings" pitchFamily="2" charset="2"/>
            </a:endParaRPr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endParaRPr lang="en-US" b="0" dirty="0">
              <a:sym typeface="Wingdings" pitchFamily="2" charset="2"/>
            </a:endParaRPr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endParaRPr lang="en-US" sz="500" b="0" dirty="0">
              <a:sym typeface="Wingdings" pitchFamily="2" charset="2"/>
            </a:endParaRPr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r>
              <a:rPr lang="en-US" b="0" dirty="0">
                <a:sym typeface="Wingdings" pitchFamily="2" charset="2"/>
              </a:rPr>
              <a:t>Leads to non-trivial EOS and bulk viscosity (no shear considered):</a:t>
            </a:r>
            <a:endParaRPr lang="en-US" dirty="0">
              <a:sym typeface="Wingdings" pitchFamily="2" charset="2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endParaRPr lang="en-US" dirty="0">
              <a:sym typeface="Mathematica1"/>
            </a:endParaRPr>
          </a:p>
          <a:p>
            <a:pPr marL="274320" lvl="1" indent="0">
              <a:buNone/>
            </a:pPr>
            <a:endParaRPr lang="en-US" dirty="0">
              <a:sym typeface="Mathematica1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8382000" cy="914082"/>
          </a:xfrm>
        </p:spPr>
        <p:txBody>
          <a:bodyPr>
            <a:normAutofit/>
          </a:bodyPr>
          <a:lstStyle/>
          <a:p>
            <a:r>
              <a:rPr lang="nl-NL" sz="2700" dirty="0"/>
              <a:t>Non-</a:t>
            </a:r>
            <a:r>
              <a:rPr lang="nl-NL" sz="2700" dirty="0" err="1"/>
              <a:t>conformal</a:t>
            </a:r>
            <a:r>
              <a:rPr lang="nl-NL" sz="2700" dirty="0"/>
              <a:t> model on de sitter</a:t>
            </a:r>
            <a:r>
              <a:rPr lang="nl-NL" sz="2700" baseline="-25000" dirty="0"/>
              <a:t>4</a:t>
            </a:r>
          </a:p>
        </p:txBody>
      </p:sp>
      <p:sp>
        <p:nvSpPr>
          <p:cNvPr id="18" name="TextBox 8">
            <a:extLst>
              <a:ext uri="{FF2B5EF4-FFF2-40B4-BE49-F238E27FC236}">
                <a16:creationId xmlns:a16="http://schemas.microsoft.com/office/drawing/2014/main" id="{3F8C6719-CED5-4B06-8702-16FDC0831AFD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1DFA2C-132B-4BEA-9C36-F9ED7BED6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7882" y="2057083"/>
            <a:ext cx="3967163" cy="6188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0149944-9F9E-49B3-A9B3-D79746F051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8288" y="2667039"/>
            <a:ext cx="5848350" cy="727049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E38E519-2E57-4934-A0B1-4EA671574E01}"/>
              </a:ext>
            </a:extLst>
          </p:cNvPr>
          <p:cNvGrpSpPr/>
          <p:nvPr/>
        </p:nvGrpSpPr>
        <p:grpSpPr>
          <a:xfrm>
            <a:off x="1212952" y="4112243"/>
            <a:ext cx="9760934" cy="2590800"/>
            <a:chOff x="318633" y="4416402"/>
            <a:chExt cx="8520567" cy="244159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0D239C6-6FF7-4D4A-B8D7-88156B46FA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8633" y="4723556"/>
              <a:ext cx="8153400" cy="213444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1A06B65-989D-41FE-B297-385A8C839EF7}"/>
                </a:ext>
              </a:extLst>
            </p:cNvPr>
            <p:cNvSpPr txBox="1"/>
            <p:nvPr/>
          </p:nvSpPr>
          <p:spPr>
            <a:xfrm>
              <a:off x="835618" y="4416402"/>
              <a:ext cx="2643752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chemeClr val="accent3"/>
                  </a:solidFill>
                </a:rPr>
                <a:t>Entropy density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208D1A4-05E8-4595-8D8B-D8DBFBDA95E9}"/>
                </a:ext>
              </a:extLst>
            </p:cNvPr>
            <p:cNvSpPr txBox="1"/>
            <p:nvPr/>
          </p:nvSpPr>
          <p:spPr>
            <a:xfrm>
              <a:off x="3505200" y="4416402"/>
              <a:ext cx="2643752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chemeClr val="accent3"/>
                  </a:solidFill>
                </a:rPr>
                <a:t>Trace anomaly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D69D632-B168-4DEF-9E49-38D2749B4033}"/>
                </a:ext>
              </a:extLst>
            </p:cNvPr>
            <p:cNvSpPr txBox="1"/>
            <p:nvPr/>
          </p:nvSpPr>
          <p:spPr>
            <a:xfrm>
              <a:off x="6195448" y="4447698"/>
              <a:ext cx="2643752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chemeClr val="accent3"/>
                  </a:solidFill>
                </a:rPr>
                <a:t>Bulk viscosity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F5BE9D5-E994-2D24-9107-877FB10285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0462" y="6585795"/>
            <a:ext cx="946785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>
                <a:latin typeface="Tw Cen MT" pitchFamily="34" charset="0"/>
              </a:rPr>
              <a:t>Jorge </a:t>
            </a:r>
            <a:r>
              <a:rPr lang="en-US" sz="1100" dirty="0" err="1">
                <a:latin typeface="Tw Cen MT" pitchFamily="34" charset="0"/>
              </a:rPr>
              <a:t>Casalderrey</a:t>
            </a:r>
            <a:r>
              <a:rPr lang="en-US" sz="1100" dirty="0">
                <a:latin typeface="Tw Cen MT" pitchFamily="34" charset="0"/>
              </a:rPr>
              <a:t>-Solana, Christian Ecker, David </a:t>
            </a:r>
            <a:r>
              <a:rPr lang="en-US" sz="1100" dirty="0" err="1">
                <a:latin typeface="Tw Cen MT" pitchFamily="34" charset="0"/>
              </a:rPr>
              <a:t>Mateos</a:t>
            </a:r>
            <a:r>
              <a:rPr lang="en-US" sz="1100" dirty="0">
                <a:latin typeface="Tw Cen MT" pitchFamily="34" charset="0"/>
              </a:rPr>
              <a:t> and WS, Strong-coupling dynamics and entanglement in de Sitter space (2020)</a:t>
            </a:r>
          </a:p>
        </p:txBody>
      </p:sp>
    </p:spTree>
    <p:extLst>
      <p:ext uri="{BB962C8B-B14F-4D97-AF65-F5344CB8AC3E}">
        <p14:creationId xmlns:p14="http://schemas.microsoft.com/office/powerpoint/2010/main" val="3590797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594920"/>
            <a:ext cx="8077200" cy="609282"/>
          </a:xfrm>
        </p:spPr>
        <p:txBody>
          <a:bodyPr>
            <a:normAutofit fontScale="90000"/>
          </a:bodyPr>
          <a:lstStyle/>
          <a:p>
            <a:r>
              <a:rPr lang="en-US" dirty="0"/>
              <a:t>A dynamical boundary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1" y="1447800"/>
            <a:ext cx="8456701" cy="5943600"/>
          </a:xfrm>
        </p:spPr>
        <p:txBody>
          <a:bodyPr>
            <a:noAutofit/>
          </a:bodyPr>
          <a:lstStyle/>
          <a:p>
            <a:r>
              <a:rPr lang="en-US" sz="1700" dirty="0"/>
              <a:t>Study dynamics including semi-classical gravity:</a:t>
            </a:r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pPr lvl="1"/>
            <a:r>
              <a:rPr lang="en-US" sz="1700" dirty="0"/>
              <a:t>Stress-tensor includes possible cosmological constant</a:t>
            </a:r>
          </a:p>
          <a:p>
            <a:pPr lvl="1"/>
            <a:r>
              <a:rPr lang="en-US" sz="1700" dirty="0"/>
              <a:t>NB: </a:t>
            </a:r>
            <a:r>
              <a:rPr lang="en-US" sz="1700" dirty="0" err="1"/>
              <a:t>renormalisation</a:t>
            </a:r>
            <a:r>
              <a:rPr lang="en-US" sz="1700" dirty="0"/>
              <a:t> </a:t>
            </a:r>
            <a:r>
              <a:rPr lang="en-US" sz="1700" dirty="0" err="1"/>
              <a:t>counterterms</a:t>
            </a:r>
            <a:r>
              <a:rPr lang="en-US" sz="1700" dirty="0"/>
              <a:t> are now physical</a:t>
            </a:r>
          </a:p>
          <a:p>
            <a:pPr lvl="1"/>
            <a:r>
              <a:rPr lang="en-US" sz="1700" dirty="0"/>
              <a:t>We treat the </a:t>
            </a:r>
            <a:r>
              <a:rPr lang="en-US" sz="1700" dirty="0">
                <a:solidFill>
                  <a:schemeClr val="accent3"/>
                </a:solidFill>
              </a:rPr>
              <a:t>boundary Newton constant </a:t>
            </a:r>
            <a:r>
              <a:rPr lang="en-US" sz="1700" dirty="0"/>
              <a:t>as a (small) parameter</a:t>
            </a:r>
          </a:p>
          <a:p>
            <a:pPr lvl="1"/>
            <a:endParaRPr lang="en-US" sz="1700" dirty="0"/>
          </a:p>
          <a:p>
            <a:r>
              <a:rPr lang="en-US" sz="1700" dirty="0"/>
              <a:t>Dynamics of scale factor S</a:t>
            </a:r>
            <a:r>
              <a:rPr lang="en-US" sz="1700" baseline="-25000" dirty="0"/>
              <a:t>0</a:t>
            </a:r>
            <a:r>
              <a:rPr lang="en-US" sz="1700" dirty="0"/>
              <a:t>(t) is a consequence of Friedmann equations</a:t>
            </a:r>
          </a:p>
          <a:p>
            <a:endParaRPr lang="en-US" sz="1700" dirty="0"/>
          </a:p>
          <a:p>
            <a:r>
              <a:rPr lang="en-US" sz="1700" dirty="0"/>
              <a:t>How to </a:t>
            </a:r>
            <a:r>
              <a:rPr lang="en-US" sz="1700" dirty="0" err="1"/>
              <a:t>initialise</a:t>
            </a:r>
            <a:r>
              <a:rPr lang="en-US" sz="1700" dirty="0"/>
              <a:t> the dynamics</a:t>
            </a:r>
          </a:p>
          <a:p>
            <a:pPr lvl="1"/>
            <a:r>
              <a:rPr lang="en-US" sz="1700" dirty="0"/>
              <a:t>Start with thermal </a:t>
            </a:r>
            <a:r>
              <a:rPr lang="en-US" sz="1700" dirty="0" err="1"/>
              <a:t>Minkowski</a:t>
            </a:r>
            <a:r>
              <a:rPr lang="en-US" sz="1700" dirty="0"/>
              <a:t> profile and small boundary G</a:t>
            </a:r>
            <a:r>
              <a:rPr lang="en-US" sz="1700" baseline="-25000" dirty="0"/>
              <a:t>N,4</a:t>
            </a:r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pPr lvl="1"/>
            <a:endParaRPr lang="en-US" sz="1700" dirty="0"/>
          </a:p>
          <a:p>
            <a:endParaRPr lang="en-US" sz="1700" dirty="0"/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80BFAD8B-5B44-43B5-9509-5B526468F710}"/>
              </a:ext>
            </a:extLst>
          </p:cNvPr>
          <p:cNvSpPr txBox="1"/>
          <p:nvPr/>
        </p:nvSpPr>
        <p:spPr>
          <a:xfrm>
            <a:off x="8309684" y="0"/>
            <a:ext cx="28648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9D211E-A700-45AE-BE5E-8ED4ACFAC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599" y="6238696"/>
            <a:ext cx="946785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>
                <a:latin typeface="Tw Cen MT" pitchFamily="34" charset="0"/>
              </a:rPr>
              <a:t>Jewel Ghosh, Elias </a:t>
            </a:r>
            <a:r>
              <a:rPr lang="en-US" sz="1100" dirty="0" err="1">
                <a:latin typeface="Tw Cen MT" pitchFamily="34" charset="0"/>
              </a:rPr>
              <a:t>Kiritsis</a:t>
            </a:r>
            <a:r>
              <a:rPr lang="en-US" sz="1100" dirty="0">
                <a:latin typeface="Tw Cen MT" pitchFamily="34" charset="0"/>
              </a:rPr>
              <a:t>, Francesco Nitti and Lukas Witkowski, Back-reaction in de Sitter QFTs: holography, gravitational DBI action and f(R) gravity (2020)</a:t>
            </a:r>
          </a:p>
          <a:p>
            <a:r>
              <a:rPr lang="en-US" sz="1100" dirty="0">
                <a:latin typeface="Tw Cen MT" pitchFamily="34" charset="0"/>
              </a:rPr>
              <a:t>Paul </a:t>
            </a:r>
            <a:r>
              <a:rPr lang="en-US" sz="1100" dirty="0" err="1">
                <a:latin typeface="Tw Cen MT" pitchFamily="34" charset="0"/>
              </a:rPr>
              <a:t>Chesler</a:t>
            </a:r>
            <a:r>
              <a:rPr lang="en-US" sz="1100" dirty="0">
                <a:latin typeface="Tw Cen MT" pitchFamily="34" charset="0"/>
              </a:rPr>
              <a:t> and Abraham Loeb, Holographic duality and mode stability of de Sitter space in semiclassical gravity (2020)</a:t>
            </a:r>
          </a:p>
          <a:p>
            <a:r>
              <a:rPr lang="en-US" sz="1100" dirty="0">
                <a:latin typeface="Tw Cen MT" pitchFamily="34" charset="0"/>
              </a:rPr>
              <a:t>Christian Ecker, WS, David </a:t>
            </a:r>
            <a:r>
              <a:rPr lang="en-US" sz="1100" dirty="0" err="1">
                <a:latin typeface="Tw Cen MT" pitchFamily="34" charset="0"/>
              </a:rPr>
              <a:t>Mateos</a:t>
            </a:r>
            <a:r>
              <a:rPr lang="en-US" sz="1100" dirty="0">
                <a:latin typeface="Tw Cen MT" pitchFamily="34" charset="0"/>
              </a:rPr>
              <a:t> and Jorge </a:t>
            </a:r>
            <a:r>
              <a:rPr lang="en-US" sz="1100" dirty="0" err="1">
                <a:latin typeface="Tw Cen MT" pitchFamily="34" charset="0"/>
              </a:rPr>
              <a:t>Casalderrey</a:t>
            </a:r>
            <a:r>
              <a:rPr lang="en-US" sz="1100" dirty="0">
                <a:latin typeface="Tw Cen MT" pitchFamily="34" charset="0"/>
              </a:rPr>
              <a:t>-Solana , Holographic evolution with dynamical boundary gravity (2021)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278B2A-D1D0-462D-959F-497657F84E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2057400"/>
            <a:ext cx="3352800" cy="3346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05FAE80-230E-4F72-85FD-3B2FFE90F82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8664"/>
          <a:stretch/>
        </p:blipFill>
        <p:spPr>
          <a:xfrm>
            <a:off x="7743093" y="275430"/>
            <a:ext cx="2743200" cy="428665"/>
          </a:xfrm>
          <a:prstGeom prst="rect">
            <a:avLst/>
          </a:prstGeom>
        </p:spPr>
      </p:pic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97BF5265-17AA-4E54-97E6-E1AE89D3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1189124" y="5824644"/>
            <a:ext cx="1315721" cy="486833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9</a:t>
            </a:fld>
            <a:r>
              <a:rPr lang="nl-NL" dirty="0"/>
              <a:t>/19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42CC3B-FD6E-01D4-8E0B-E862AE9FA4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7400" y="2521389"/>
            <a:ext cx="3765169" cy="34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8550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0</TotalTime>
  <Words>2572</Words>
  <Application>Microsoft Office PowerPoint</Application>
  <PresentationFormat>Widescreen</PresentationFormat>
  <Paragraphs>529</Paragraphs>
  <Slides>30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Arial Black</vt:lpstr>
      <vt:lpstr>Calibri</vt:lpstr>
      <vt:lpstr>Mathematica1</vt:lpstr>
      <vt:lpstr>Symbol</vt:lpstr>
      <vt:lpstr>Times New Roman</vt:lpstr>
      <vt:lpstr>Tw Cen MT</vt:lpstr>
      <vt:lpstr>Wingdings</vt:lpstr>
      <vt:lpstr>Theme1</vt:lpstr>
      <vt:lpstr>A dynamical inflaton coupled to strongly interacting matter</vt:lpstr>
      <vt:lpstr>Conclusion</vt:lpstr>
      <vt:lpstr>Conclusion</vt:lpstr>
      <vt:lpstr>Conclusion</vt:lpstr>
      <vt:lpstr>Inflation, preheating and reheating</vt:lpstr>
      <vt:lpstr>Short intro on holography</vt:lpstr>
      <vt:lpstr>Inflation, reheating and holography</vt:lpstr>
      <vt:lpstr>Non-conformal model on de sitter4</vt:lpstr>
      <vt:lpstr>A dynamical boundary</vt:lpstr>
      <vt:lpstr>Intermezzo: empty de sitter</vt:lpstr>
      <vt:lpstr>Bulk geometry with ds boundary</vt:lpstr>
      <vt:lpstr>entanglement in de Sitter</vt:lpstr>
      <vt:lpstr>A dynamical boundary – consistent initial conditions</vt:lpstr>
      <vt:lpstr>boundary gravity only</vt:lpstr>
      <vt:lpstr>boundary gravity with an inflaton</vt:lpstr>
      <vt:lpstr>Inflation and reheating</vt:lpstr>
      <vt:lpstr>Temperature from bulk and qft</vt:lpstr>
      <vt:lpstr>hydrodynamics</vt:lpstr>
      <vt:lpstr>Discussion</vt:lpstr>
      <vt:lpstr>Back-up</vt:lpstr>
      <vt:lpstr>Cosmological horizon</vt:lpstr>
      <vt:lpstr>Some numerical details</vt:lpstr>
      <vt:lpstr>Time evolution of the protocol</vt:lpstr>
      <vt:lpstr>Black hole Thermodynamics</vt:lpstr>
      <vt:lpstr>How we set up a state</vt:lpstr>
      <vt:lpstr>The approach towards hydrodynamics</vt:lpstr>
      <vt:lpstr>Holographic renormalisation</vt:lpstr>
      <vt:lpstr>boundary gravity - Temperatures</vt:lpstr>
      <vt:lpstr>Hydrodynamisation and  boundary gravity</vt:lpstr>
      <vt:lpstr>Hydrodynamisation and boundary gravity</vt:lpstr>
    </vt:vector>
  </TitlesOfParts>
  <Company>Utrecht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Holographic Jets</dc:title>
  <dc:creator>van der Schee</dc:creator>
  <cp:lastModifiedBy>Wilke van der Schee</cp:lastModifiedBy>
  <cp:revision>3563</cp:revision>
  <cp:lastPrinted>2013-02-27T16:52:15Z</cp:lastPrinted>
  <dcterms:created xsi:type="dcterms:W3CDTF">2011-04-27T16:22:55Z</dcterms:created>
  <dcterms:modified xsi:type="dcterms:W3CDTF">2024-02-05T09:42:32Z</dcterms:modified>
</cp:coreProperties>
</file>