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2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AE4"/>
    <a:srgbClr val="8F1336"/>
    <a:srgbClr val="003B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50"/>
    <p:restoredTop sz="96327"/>
  </p:normalViewPr>
  <p:slideViewPr>
    <p:cSldViewPr snapToGrid="0" snapToObjects="1">
      <p:cViewPr varScale="1">
        <p:scale>
          <a:sx n="136" d="100"/>
          <a:sy n="136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19A5D-2B3D-2842-9672-6923F78D3E28}" type="datetimeFigureOut">
              <a:rPr lang="en-US" smtClean="0"/>
              <a:t>4/2/23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DDA59-DA73-284D-8832-3A569B69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9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07FB1-F16A-7243-952A-26F95A9DE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0CB06-6A56-C24F-8A7F-3E69FDF535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EEB43-9593-9B4D-9E16-20FFE5515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8A42-45ED-A345-8316-B9219F0CDE94}" type="datetime1">
              <a:rPr lang="en-US" smtClean="0"/>
              <a:t>4/2/23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0E2AF-13A8-B54A-83D3-584BAB15A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1D475-75A8-B146-AEEA-D1A25457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167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1A14C-247F-A042-BC6F-575554F9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797EC3-4F3E-A64C-A491-16140012D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06A5C-CCB4-8547-A153-13DF71D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0D823-DBC9-084F-895A-04A00F599994}" type="datetime1">
              <a:rPr lang="en-US" smtClean="0"/>
              <a:t>4/2/23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0C8D5-2263-EF46-8937-4436C2408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E5CBF-2E25-6A43-9F36-31D515B80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9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37DFE0-A2E5-344A-AA74-262B658436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E9F33-DC26-164B-8B32-05AAF69B2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E7BBC-0878-ED49-8987-906D5452E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0FD7-DEA0-5249-A84F-BE287B867CF1}" type="datetime1">
              <a:rPr lang="en-US" smtClean="0"/>
              <a:t>4/2/23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825AB-6050-154A-AA9D-DF4CBEC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60C84-BBCC-6A49-9440-25BCCA56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4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22EFA-A4EA-6249-80B9-C285D472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8253B-93F6-0C48-9621-FA5FAA50A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BF907-9B5C-B643-9AA9-F8FCE4537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5BE-54F3-F340-838B-85BAEE681902}" type="datetime1">
              <a:rPr lang="en-US" smtClean="0"/>
              <a:t>4/2/23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01EA0-CCF5-C745-A0B7-D87F0B7F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71ABC-69D7-5A43-A009-35690F71B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4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891E8-AA41-804B-9775-33933DB69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86F2A-0920-494C-834E-3C6140F7E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5BD9F-CE1F-464F-A747-64508EC9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75C2-40B4-9848-B32D-EF5B78692208}" type="datetime1">
              <a:rPr lang="en-US" smtClean="0"/>
              <a:t>4/2/23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83E33-D274-804C-B07E-3754557D1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7EB22-CBAF-ED45-AC25-78DD46F9D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1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5B47B-C686-0940-9EC4-94FABAD16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D25FF-6716-AC41-8B60-5AB194E7A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D2BA18-CE96-A741-A505-46AF31100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82F682-5C4E-004C-8F66-C7446B10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F5EC7-3F5D-CA45-AD9D-E6E7C6EA894C}" type="datetime1">
              <a:rPr lang="en-US" smtClean="0"/>
              <a:t>4/2/23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4C7D8-6AE2-9845-AA43-65196440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25238-1E0A-4D4A-82C9-AFE64D77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8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B0700-26BE-AD4D-B1A3-6C2D0C8B8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23BD-3A7F-F441-924A-48C90F4E7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17A651-6F0A-2946-B86C-4891F040D4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57302-E346-4F47-B327-873C331D1B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4646F-BFAA-1348-96AE-5FC585AA49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EAE9A4-6183-0E49-A890-EA2A4AE4A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54B8-84B3-094D-8C42-2967007C1555}" type="datetime1">
              <a:rPr lang="en-US" smtClean="0"/>
              <a:t>4/2/23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6E999D-CFC9-D843-8DEB-9DE1A9B06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79932E-F070-C94A-9A28-5597107A7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6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44A6B-6918-E246-9E06-1B02F5C9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6D0C01-FE27-F042-AEC3-ED10FF26B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CB2-9BC2-504F-8B82-6B0F41E1A6AB}" type="datetime1">
              <a:rPr lang="en-US" smtClean="0"/>
              <a:t>4/2/23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158B01-5A48-8B41-B1AB-1CB1E8BBF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A47B0-8760-5943-8DF3-24E83F5CD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2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7D86BC-6C6C-1744-8112-4DE7A5A8F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5B463-12BE-4F45-A34D-74A9B76E4673}" type="datetime1">
              <a:rPr lang="en-US" smtClean="0"/>
              <a:t>4/2/23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CD1134-21C3-6A4A-8553-27FA2AE96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DC1EB-2985-354E-B913-E7F8D02C3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6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73D73-D3F2-AD41-9CC0-10764F7B8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BACD8-49CA-6248-ABB1-224CFE178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5D4F1-A668-9A4F-9118-48097447A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A17FE-F125-9D49-953D-63E65F1E5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A6B2-3AAB-EF42-B286-5E195BB7AA71}" type="datetime1">
              <a:rPr lang="en-US" smtClean="0"/>
              <a:t>4/2/23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303F1-2A8F-904C-83FA-B843090E1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D23F1-EBAB-E045-BAFE-4A52871B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154E3-4A25-634C-99DF-B52F4EFB3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7D3BCA-BAD7-D040-A432-2CA2E32B5E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222073-5F43-F44C-B67C-5456B6C22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E0D4E-00E1-A546-ADEB-224CF0518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A3B4-E787-8C4E-80B9-63511A7DFDA0}" type="datetime1">
              <a:rPr lang="en-US" smtClean="0"/>
              <a:t>4/2/23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B0F8BF-D483-AB41-8EE0-03396A5C3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258D18-456C-2D42-8A60-99B26AB2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9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9F470E-4C04-B946-93AB-644CE83D5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ECC83-B031-5843-9DEA-D28777F4F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30491-C398-604A-A459-C4A1B8756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08E50-CE0B-AA44-BC00-6EB309CCEEEF}" type="datetime1">
              <a:rPr lang="en-US" smtClean="0"/>
              <a:t>4/2/23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3565E-1892-4449-8072-F859B93136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E25B1-1672-0B4D-B4AB-1E3EA6D1D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7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7A1909-152D-BC45-AD9E-3CF80A245AE9}"/>
              </a:ext>
            </a:extLst>
          </p:cNvPr>
          <p:cNvSpPr/>
          <p:nvPr/>
        </p:nvSpPr>
        <p:spPr>
          <a:xfrm>
            <a:off x="-10886" y="-10886"/>
            <a:ext cx="12207240" cy="16002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034ED-B165-8443-BCCE-1337029659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14502"/>
            <a:ext cx="9144000" cy="2086097"/>
          </a:xfrm>
        </p:spPr>
        <p:txBody>
          <a:bodyPr>
            <a:normAutofit/>
          </a:bodyPr>
          <a:lstStyle/>
          <a:p>
            <a:r>
              <a:rPr lang="en-US" sz="3400" dirty="0"/>
              <a:t>Jeremiah Mitchell</a:t>
            </a:r>
          </a:p>
          <a:p>
            <a:r>
              <a:rPr lang="en-US" sz="3400" dirty="0"/>
              <a:t>3 Apr 2023</a:t>
            </a:r>
          </a:p>
          <a:p>
            <a:r>
              <a:rPr lang="en-US" sz="3400" dirty="0"/>
              <a:t>IOP HEPP &amp; APP 2023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77DA9AC-26CD-624B-9632-E0EE20B54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8505" y="111004"/>
            <a:ext cx="9943725" cy="1406434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Terrestrial Limits on Ultralight Dark Matter Detection with MAGIS-100 and AION</a:t>
            </a:r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71C3C4-3518-1F47-BEBE-41241141E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29" y="5631250"/>
            <a:ext cx="2360141" cy="5964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EEF42E-EDF8-3B9A-4A3B-E0087664E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043" y="5518009"/>
            <a:ext cx="1371600" cy="8229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53DE15-7216-0369-FD81-25EA83E1D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956" y="5697521"/>
            <a:ext cx="2286000" cy="4639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C2FCC32-6533-535C-D9C2-6BA1C455905E}"/>
              </a:ext>
            </a:extLst>
          </p:cNvPr>
          <p:cNvSpPr/>
          <p:nvPr/>
        </p:nvSpPr>
        <p:spPr>
          <a:xfrm>
            <a:off x="-13252" y="15893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67381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Atom interferometer sensitivity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EE1865F-CFF5-5E44-163D-C8F90B5E20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725271"/>
            <a:ext cx="10515600" cy="3975584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9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4F2EB0-93A5-4DDD-4A76-9448DB5A2B7E}"/>
              </a:ext>
            </a:extLst>
          </p:cNvPr>
          <p:cNvSpPr txBox="1"/>
          <p:nvPr/>
        </p:nvSpPr>
        <p:spPr>
          <a:xfrm>
            <a:off x="7592617" y="5874714"/>
            <a:ext cx="36740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</a:rPr>
              <a:t>M. Abe </a:t>
            </a:r>
            <a:r>
              <a:rPr lang="en-US" sz="1400" i="1" dirty="0">
                <a:effectLst/>
              </a:rPr>
              <a:t>et al.</a:t>
            </a:r>
            <a:r>
              <a:rPr lang="en-US" sz="1400" dirty="0">
                <a:effectLst/>
              </a:rPr>
              <a:t>, </a:t>
            </a:r>
            <a:r>
              <a:rPr lang="en-US" sz="1400" i="1" dirty="0">
                <a:effectLst/>
              </a:rPr>
              <a:t>Quantum Sci. Technol.</a:t>
            </a:r>
            <a:r>
              <a:rPr lang="en-US" sz="1400" dirty="0">
                <a:effectLst/>
              </a:rPr>
              <a:t>, </a:t>
            </a:r>
            <a:r>
              <a:rPr lang="en-US" sz="1400" b="1" dirty="0">
                <a:effectLst/>
              </a:rPr>
              <a:t>6</a:t>
            </a:r>
            <a:r>
              <a:rPr lang="en-US" sz="1400" dirty="0">
                <a:effectLst/>
              </a:rPr>
              <a:t>, 4, 2021</a:t>
            </a:r>
            <a:r>
              <a:rPr lang="en-US" sz="1400" dirty="0"/>
              <a:t>.</a:t>
            </a:r>
            <a:endParaRPr lang="en-US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1221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Sensitivity with GGN backgrounds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10</a:t>
            </a:fld>
            <a:endParaRPr lang="en-US"/>
          </a:p>
        </p:txBody>
      </p:sp>
      <p:pic>
        <p:nvPicPr>
          <p:cNvPr id="11" name="Content Placeholder 9">
            <a:extLst>
              <a:ext uri="{FF2B5EF4-FFF2-40B4-BE49-F238E27FC236}">
                <a16:creationId xmlns:a16="http://schemas.microsoft.com/office/drawing/2014/main" id="{0BD7E23F-3222-E5AD-FACB-7F75C7D1FE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75375" y="1543593"/>
            <a:ext cx="5391599" cy="4351338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0CD95C-54CD-8567-40F8-AE69293912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126" y="1533701"/>
            <a:ext cx="5397500" cy="435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465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Multi-gradiometer impact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11</a:t>
            </a:fld>
            <a:endParaRPr lang="en-US"/>
          </a:p>
        </p:txBody>
      </p:sp>
      <p:pic>
        <p:nvPicPr>
          <p:cNvPr id="9" name="Content Placeholder 2">
            <a:extLst>
              <a:ext uri="{FF2B5EF4-FFF2-40B4-BE49-F238E27FC236}">
                <a16:creationId xmlns:a16="http://schemas.microsoft.com/office/drawing/2014/main" id="{6EC9E156-E951-3C56-217D-8ED19A5BA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721" y="1364569"/>
            <a:ext cx="5391599" cy="43513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2DC51B-658D-78BE-D5E3-DF8133630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780" y="1362188"/>
            <a:ext cx="5397500" cy="435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774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Summary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Long-baseline atom interferometers are a platform for searches of ULDM and benefit from a multi-</a:t>
            </a:r>
            <a:r>
              <a:rPr lang="en-US" dirty="0" err="1"/>
              <a:t>gradiometry</a:t>
            </a:r>
            <a:r>
              <a:rPr lang="en-US" dirty="0"/>
              <a:t> approach</a:t>
            </a:r>
          </a:p>
          <a:p>
            <a:r>
              <a:rPr lang="en-US" dirty="0"/>
              <a:t>Terrestrial limitations, GGN, impose a low-frequency cut-off</a:t>
            </a:r>
          </a:p>
          <a:p>
            <a:r>
              <a:rPr lang="en-US" dirty="0"/>
              <a:t>Passive mitigation through multi-</a:t>
            </a:r>
            <a:r>
              <a:rPr lang="en-US" dirty="0" err="1"/>
              <a:t>gradiometry</a:t>
            </a:r>
            <a:r>
              <a:rPr lang="en-US" dirty="0"/>
              <a:t> and maximum-likelihood analysis can reclaim sensitivity</a:t>
            </a:r>
          </a:p>
          <a:p>
            <a:r>
              <a:rPr lang="en-US" dirty="0"/>
              <a:t>Future investigations will explore:</a:t>
            </a:r>
          </a:p>
          <a:p>
            <a:pPr lvl="1"/>
            <a:r>
              <a:rPr lang="en-US" dirty="0"/>
              <a:t>More robust terrestrial models</a:t>
            </a:r>
          </a:p>
          <a:p>
            <a:pPr lvl="1"/>
            <a:r>
              <a:rPr lang="en-US" dirty="0"/>
              <a:t>Active mitigations with instrument arrays</a:t>
            </a:r>
          </a:p>
          <a:p>
            <a:pPr lvl="1"/>
            <a:r>
              <a:rPr lang="en-US" dirty="0"/>
              <a:t>Impact into gravitational wave searches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66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Thank You!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 descr="Screenshot 2019-01-17 at 11.07.55.png">
            <a:extLst>
              <a:ext uri="{FF2B5EF4-FFF2-40B4-BE49-F238E27FC236}">
                <a16:creationId xmlns:a16="http://schemas.microsoft.com/office/drawing/2014/main" id="{B8D1B1D2-6DBE-4C33-AC9E-C4FF398C06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4611" y="1696006"/>
            <a:ext cx="4311977" cy="3505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4C9DF5-3022-CF54-6C15-55507F6E6D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0175" y="3173158"/>
            <a:ext cx="1661770" cy="9970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A2E9AE-C7BC-BB07-3E72-2D28191E6E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5795" y="2345992"/>
            <a:ext cx="3170530" cy="6434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E849D7B-B4E5-92E6-564B-F92B65491BBC}"/>
              </a:ext>
            </a:extLst>
          </p:cNvPr>
          <p:cNvSpPr txBox="1"/>
          <p:nvPr/>
        </p:nvSpPr>
        <p:spPr>
          <a:xfrm>
            <a:off x="1476024" y="4663120"/>
            <a:ext cx="4010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Support from the </a:t>
            </a:r>
            <a:r>
              <a:rPr lang="en-US" sz="2000" dirty="0" err="1"/>
              <a:t>Kavli</a:t>
            </a:r>
            <a:r>
              <a:rPr lang="en-US" sz="2000" dirty="0"/>
              <a:t>-Newton Trust</a:t>
            </a:r>
          </a:p>
        </p:txBody>
      </p:sp>
    </p:spTree>
    <p:extLst>
      <p:ext uri="{BB962C8B-B14F-4D97-AF65-F5344CB8AC3E}">
        <p14:creationId xmlns:p14="http://schemas.microsoft.com/office/powerpoint/2010/main" val="278149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01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Outline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Ultralight dark matter (ULDM) signal in atom interferometer</a:t>
            </a:r>
          </a:p>
          <a:p>
            <a:r>
              <a:rPr lang="en-US" dirty="0"/>
              <a:t>Gravity gradient noise (GGN)</a:t>
            </a:r>
          </a:p>
          <a:p>
            <a:r>
              <a:rPr lang="en-US" dirty="0"/>
              <a:t>Impact and mitigation potential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7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Multi-</a:t>
            </a:r>
            <a:r>
              <a:rPr lang="en-US" dirty="0" err="1">
                <a:solidFill>
                  <a:schemeClr val="bg1"/>
                </a:solidFill>
              </a:rPr>
              <a:t>gradiometry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334" y="1213594"/>
            <a:ext cx="9945043" cy="51534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Multiple atom interferometers synchronized along the baseline run in tandem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</a:t>
            </a:fld>
            <a:endParaRPr lang="en-US"/>
          </a:p>
        </p:txBody>
      </p:sp>
      <p:pic>
        <p:nvPicPr>
          <p:cNvPr id="9" name="Content Placeholder 2">
            <a:extLst>
              <a:ext uri="{FF2B5EF4-FFF2-40B4-BE49-F238E27FC236}">
                <a16:creationId xmlns:a16="http://schemas.microsoft.com/office/drawing/2014/main" id="{CC2E337A-C351-BC8D-9CF6-620018D06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774" y="2975700"/>
            <a:ext cx="6245922" cy="3331159"/>
          </a:xfrm>
          <a:prstGeom prst="rect">
            <a:avLst/>
          </a:prstGeom>
        </p:spPr>
      </p:pic>
      <p:pic>
        <p:nvPicPr>
          <p:cNvPr id="11" name="Content Placeholder 2" descr="Table&#10;&#10;Description automatically generated">
            <a:extLst>
              <a:ext uri="{FF2B5EF4-FFF2-40B4-BE49-F238E27FC236}">
                <a16:creationId xmlns:a16="http://schemas.microsoft.com/office/drawing/2014/main" id="{F752D0BB-3AD7-D5C6-49CC-7E09B8F084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2771" y="2104551"/>
            <a:ext cx="5877808" cy="8745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191B8EC-B031-B8A5-E892-DAE2D26311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701" y="1835163"/>
            <a:ext cx="4114800" cy="443405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9E0C09-21D3-8FB1-19CF-29C689B4F62A}"/>
              </a:ext>
            </a:extLst>
          </p:cNvPr>
          <p:cNvSpPr txBox="1"/>
          <p:nvPr/>
        </p:nvSpPr>
        <p:spPr>
          <a:xfrm>
            <a:off x="8352322" y="6115326"/>
            <a:ext cx="40047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 dirty="0" err="1">
                <a:effectLst/>
              </a:rPr>
              <a:t>Badurina</a:t>
            </a:r>
            <a:r>
              <a:rPr lang="en-US" sz="1400" b="0" i="0" dirty="0">
                <a:effectLst/>
              </a:rPr>
              <a:t>, et al. Phys. Rev. D </a:t>
            </a:r>
            <a:r>
              <a:rPr lang="en-US" sz="1400" b="1" i="0" dirty="0">
                <a:effectLst/>
              </a:rPr>
              <a:t>107</a:t>
            </a:r>
            <a:r>
              <a:rPr lang="en-US" sz="1400" b="0" i="0" dirty="0">
                <a:effectLst/>
              </a:rPr>
              <a:t>, 055002</a:t>
            </a:r>
          </a:p>
        </p:txBody>
      </p:sp>
    </p:spTree>
    <p:extLst>
      <p:ext uri="{BB962C8B-B14F-4D97-AF65-F5344CB8AC3E}">
        <p14:creationId xmlns:p14="http://schemas.microsoft.com/office/powerpoint/2010/main" val="2038342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ULDM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pic>
        <p:nvPicPr>
          <p:cNvPr id="10" name="Content Placeholder 9" descr="Text&#10;&#10;Description automatically generated">
            <a:extLst>
              <a:ext uri="{FF2B5EF4-FFF2-40B4-BE49-F238E27FC236}">
                <a16:creationId xmlns:a16="http://schemas.microsoft.com/office/drawing/2014/main" id="{AC5AE5B9-BA6B-BD50-E91C-54CF1A54DD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40100" y="3104074"/>
            <a:ext cx="5511800" cy="787400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3</a:t>
            </a:fld>
            <a:endParaRPr lang="en-US"/>
          </a:p>
        </p:txBody>
      </p:sp>
      <p:sp>
        <p:nvSpPr>
          <p:cNvPr id="11" name="Left Bracket 10">
            <a:extLst>
              <a:ext uri="{FF2B5EF4-FFF2-40B4-BE49-F238E27FC236}">
                <a16:creationId xmlns:a16="http://schemas.microsoft.com/office/drawing/2014/main" id="{284230FD-4507-B647-768F-63F02EA5CCFB}"/>
              </a:ext>
            </a:extLst>
          </p:cNvPr>
          <p:cNvSpPr/>
          <p:nvPr/>
        </p:nvSpPr>
        <p:spPr>
          <a:xfrm rot="16200000">
            <a:off x="6291518" y="3198355"/>
            <a:ext cx="130627" cy="1255610"/>
          </a:xfrm>
          <a:prstGeom prst="leftBracket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ket 11">
            <a:extLst>
              <a:ext uri="{FF2B5EF4-FFF2-40B4-BE49-F238E27FC236}">
                <a16:creationId xmlns:a16="http://schemas.microsoft.com/office/drawing/2014/main" id="{0671CAB1-80CD-A0E3-98F7-C8BEDC936957}"/>
              </a:ext>
            </a:extLst>
          </p:cNvPr>
          <p:cNvSpPr/>
          <p:nvPr/>
        </p:nvSpPr>
        <p:spPr>
          <a:xfrm rot="16200000">
            <a:off x="7957033" y="3212867"/>
            <a:ext cx="130627" cy="1255610"/>
          </a:xfrm>
          <a:prstGeom prst="leftBracke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DA08A98-FF4D-FA53-ECD8-E3CFD1FD6524}"/>
              </a:ext>
            </a:extLst>
          </p:cNvPr>
          <p:cNvSpPr/>
          <p:nvPr/>
        </p:nvSpPr>
        <p:spPr>
          <a:xfrm>
            <a:off x="2476048" y="4259046"/>
            <a:ext cx="2220685" cy="76002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Photon Couplings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2B8F829-69FB-C6D9-CF7A-92C68DD66806}"/>
              </a:ext>
            </a:extLst>
          </p:cNvPr>
          <p:cNvSpPr/>
          <p:nvPr/>
        </p:nvSpPr>
        <p:spPr>
          <a:xfrm>
            <a:off x="7500257" y="4259046"/>
            <a:ext cx="2220685" cy="760021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Electron Mass Couplings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DCD987-1B9C-808C-5700-C6D64F6CF907}"/>
              </a:ext>
            </a:extLst>
          </p:cNvPr>
          <p:cNvSpPr txBox="1"/>
          <p:nvPr/>
        </p:nvSpPr>
        <p:spPr>
          <a:xfrm>
            <a:off x="994507" y="1481350"/>
            <a:ext cx="10202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Ultralight scalar dark matter → high density, wave-like characteristics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C1794D5-77BA-2229-BC3D-C0AA9717DFD1}"/>
              </a:ext>
            </a:extLst>
          </p:cNvPr>
          <p:cNvCxnSpPr/>
          <p:nvPr/>
        </p:nvCxnSpPr>
        <p:spPr>
          <a:xfrm>
            <a:off x="2838203" y="2636322"/>
            <a:ext cx="6400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4109F7A-89DA-0550-005E-F8B30A3FCDB4}"/>
              </a:ext>
            </a:extLst>
          </p:cNvPr>
          <p:cNvCxnSpPr>
            <a:cxnSpLocks/>
          </p:cNvCxnSpPr>
          <p:nvPr/>
        </p:nvCxnSpPr>
        <p:spPr>
          <a:xfrm>
            <a:off x="3645725" y="2461161"/>
            <a:ext cx="0" cy="36813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1B55D81-0757-B557-2458-BC97D5D8FB22}"/>
              </a:ext>
            </a:extLst>
          </p:cNvPr>
          <p:cNvCxnSpPr>
            <a:cxnSpLocks/>
          </p:cNvCxnSpPr>
          <p:nvPr/>
        </p:nvCxnSpPr>
        <p:spPr>
          <a:xfrm>
            <a:off x="5349834" y="2461161"/>
            <a:ext cx="0" cy="36813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96FD74A-3C91-14D7-9DEF-069706E038C5}"/>
              </a:ext>
            </a:extLst>
          </p:cNvPr>
          <p:cNvCxnSpPr>
            <a:cxnSpLocks/>
          </p:cNvCxnSpPr>
          <p:nvPr/>
        </p:nvCxnSpPr>
        <p:spPr>
          <a:xfrm>
            <a:off x="7053943" y="2461161"/>
            <a:ext cx="0" cy="36813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76896E3-278C-B0C8-7457-6C77D1CBAE98}"/>
              </a:ext>
            </a:extLst>
          </p:cNvPr>
          <p:cNvCxnSpPr>
            <a:cxnSpLocks/>
          </p:cNvCxnSpPr>
          <p:nvPr/>
        </p:nvCxnSpPr>
        <p:spPr>
          <a:xfrm>
            <a:off x="8758052" y="2461161"/>
            <a:ext cx="0" cy="36813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9129F0D-A16E-90CB-F98E-752EE6F44A28}"/>
              </a:ext>
            </a:extLst>
          </p:cNvPr>
          <p:cNvSpPr txBox="1"/>
          <p:nvPr/>
        </p:nvSpPr>
        <p:spPr>
          <a:xfrm>
            <a:off x="3184701" y="2089581"/>
            <a:ext cx="1002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10</a:t>
            </a:r>
            <a:r>
              <a:rPr lang="en-US" sz="2000" baseline="30000" dirty="0"/>
              <a:t>-22</a:t>
            </a:r>
            <a:r>
              <a:rPr lang="en-US" sz="2000" dirty="0"/>
              <a:t> eV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BB212A-DCDF-A61F-2F0F-B0E3F5D8AA6B}"/>
              </a:ext>
            </a:extLst>
          </p:cNvPr>
          <p:cNvSpPr txBox="1"/>
          <p:nvPr/>
        </p:nvSpPr>
        <p:spPr>
          <a:xfrm>
            <a:off x="4793907" y="2089581"/>
            <a:ext cx="1002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10</a:t>
            </a:r>
            <a:r>
              <a:rPr lang="en-US" sz="2000" baseline="30000" dirty="0"/>
              <a:t>-17</a:t>
            </a:r>
            <a:r>
              <a:rPr lang="en-US" sz="2000" dirty="0"/>
              <a:t> eV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3FD934-7F22-CC96-0E32-489043F49474}"/>
              </a:ext>
            </a:extLst>
          </p:cNvPr>
          <p:cNvSpPr txBox="1"/>
          <p:nvPr/>
        </p:nvSpPr>
        <p:spPr>
          <a:xfrm>
            <a:off x="6552844" y="2120391"/>
            <a:ext cx="1002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10</a:t>
            </a:r>
            <a:r>
              <a:rPr lang="en-US" sz="2000" baseline="30000" dirty="0"/>
              <a:t>-12</a:t>
            </a:r>
            <a:r>
              <a:rPr lang="en-US" sz="2000" dirty="0"/>
              <a:t> eV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65C4EF-45AC-7799-DEDA-4679FB197A13}"/>
              </a:ext>
            </a:extLst>
          </p:cNvPr>
          <p:cNvSpPr txBox="1"/>
          <p:nvPr/>
        </p:nvSpPr>
        <p:spPr>
          <a:xfrm>
            <a:off x="8262604" y="2084576"/>
            <a:ext cx="91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10</a:t>
            </a:r>
            <a:r>
              <a:rPr lang="en-US" sz="2000" baseline="30000" dirty="0"/>
              <a:t>-7</a:t>
            </a:r>
            <a:r>
              <a:rPr lang="en-US" sz="2000" dirty="0"/>
              <a:t> 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C0F3F9-9AE5-96EE-262C-BD2707B6B1DE}"/>
              </a:ext>
            </a:extLst>
          </p:cNvPr>
          <p:cNvSpPr txBox="1"/>
          <p:nvPr/>
        </p:nvSpPr>
        <p:spPr>
          <a:xfrm>
            <a:off x="7375591" y="6002351"/>
            <a:ext cx="36052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effectLst/>
              </a:rPr>
              <a:t>A. </a:t>
            </a:r>
            <a:r>
              <a:rPr lang="en-US" sz="1400" dirty="0" err="1">
                <a:effectLst/>
              </a:rPr>
              <a:t>Arvanitaki</a:t>
            </a:r>
            <a:r>
              <a:rPr lang="en-US" sz="1400" dirty="0">
                <a:effectLst/>
              </a:rPr>
              <a:t>, </a:t>
            </a:r>
            <a:r>
              <a:rPr lang="en-US" sz="1400" dirty="0"/>
              <a:t>et al.,</a:t>
            </a:r>
            <a:r>
              <a:rPr lang="en-US" sz="1400" dirty="0">
                <a:effectLst/>
              </a:rPr>
              <a:t> </a:t>
            </a:r>
            <a:r>
              <a:rPr lang="en-US" sz="1400" i="1" dirty="0">
                <a:effectLst/>
              </a:rPr>
              <a:t>Phys. Rev. D</a:t>
            </a:r>
            <a:r>
              <a:rPr lang="en-US" sz="1400" dirty="0">
                <a:effectLst/>
              </a:rPr>
              <a:t>, </a:t>
            </a:r>
            <a:r>
              <a:rPr lang="en-US" sz="1400" b="1" dirty="0">
                <a:effectLst/>
              </a:rPr>
              <a:t>97</a:t>
            </a:r>
            <a:r>
              <a:rPr lang="en-US" sz="1400" dirty="0"/>
              <a:t>(</a:t>
            </a:r>
            <a:r>
              <a:rPr lang="en-US" sz="1400" dirty="0">
                <a:effectLst/>
              </a:rPr>
              <a:t>7), 2018</a:t>
            </a:r>
          </a:p>
        </p:txBody>
      </p:sp>
    </p:spTree>
    <p:extLst>
      <p:ext uri="{BB962C8B-B14F-4D97-AF65-F5344CB8AC3E}">
        <p14:creationId xmlns:p14="http://schemas.microsoft.com/office/powerpoint/2010/main" val="3837487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ULDM signal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4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2BA29F9-BEB7-6DF7-7405-D4C89FDCDB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2436798"/>
            <a:ext cx="5851370" cy="2340548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DFFF18DD-53E2-11C4-FD2F-DCEFD228B8F1}"/>
              </a:ext>
            </a:extLst>
          </p:cNvPr>
          <p:cNvSpPr/>
          <p:nvPr/>
        </p:nvSpPr>
        <p:spPr>
          <a:xfrm>
            <a:off x="2954518" y="3246373"/>
            <a:ext cx="1084082" cy="1084082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81E9D11-0C49-BD48-5B30-769AC05FDDD4}"/>
              </a:ext>
            </a:extLst>
          </p:cNvPr>
          <p:cNvCxnSpPr>
            <a:cxnSpLocks/>
          </p:cNvCxnSpPr>
          <p:nvPr/>
        </p:nvCxnSpPr>
        <p:spPr>
          <a:xfrm>
            <a:off x="3125982" y="3696044"/>
            <a:ext cx="730578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604AAA7-382E-636C-EB35-080F477AE396}"/>
              </a:ext>
            </a:extLst>
          </p:cNvPr>
          <p:cNvCxnSpPr>
            <a:cxnSpLocks/>
          </p:cNvCxnSpPr>
          <p:nvPr/>
        </p:nvCxnSpPr>
        <p:spPr>
          <a:xfrm>
            <a:off x="3125982" y="3967301"/>
            <a:ext cx="730578" cy="0"/>
          </a:xfrm>
          <a:prstGeom prst="line">
            <a:avLst/>
          </a:prstGeom>
          <a:ln w="317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6987B78D-AF0C-8242-3A6A-D52CFD803C7C}"/>
              </a:ext>
            </a:extLst>
          </p:cNvPr>
          <p:cNvSpPr/>
          <p:nvPr/>
        </p:nvSpPr>
        <p:spPr>
          <a:xfrm>
            <a:off x="3435666" y="3640439"/>
            <a:ext cx="111210" cy="1112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658491-EEBC-F37C-12CB-9C4A03A34F26}"/>
              </a:ext>
            </a:extLst>
          </p:cNvPr>
          <p:cNvSpPr txBox="1"/>
          <p:nvPr/>
        </p:nvSpPr>
        <p:spPr>
          <a:xfrm>
            <a:off x="2299512" y="3557581"/>
            <a:ext cx="580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Δ</a:t>
            </a:r>
            <a:r>
              <a:rPr lang="en-US" sz="2400" dirty="0"/>
              <a:t>𝜔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972FFB-99D7-EEC7-EB91-3AB415D2BF38}"/>
              </a:ext>
            </a:extLst>
          </p:cNvPr>
          <p:cNvSpPr txBox="1"/>
          <p:nvPr/>
        </p:nvSpPr>
        <p:spPr>
          <a:xfrm>
            <a:off x="3546876" y="1570345"/>
            <a:ext cx="510107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Time varying atom transition frequency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7898FD3F-E00D-6F8E-260D-C6A8E4D74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8191" y="4732001"/>
            <a:ext cx="4601446" cy="150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707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Atom interferometer ULDM signal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5</a:t>
            </a:fld>
            <a:endParaRPr lang="en-US"/>
          </a:p>
        </p:txBody>
      </p:sp>
      <p:pic>
        <p:nvPicPr>
          <p:cNvPr id="9" name="Content Placeholder 8" descr="A picture containing text, watch&#10;&#10;Description automatically generated">
            <a:extLst>
              <a:ext uri="{FF2B5EF4-FFF2-40B4-BE49-F238E27FC236}">
                <a16:creationId xmlns:a16="http://schemas.microsoft.com/office/drawing/2014/main" id="{15D00FAF-93B8-5BE4-9B20-8D29F322B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658" y="2185192"/>
            <a:ext cx="5689600" cy="850900"/>
          </a:xfrm>
          <a:prstGeom prst="rect">
            <a:avLst/>
          </a:prstGeom>
        </p:spPr>
      </p:pic>
      <p:pic>
        <p:nvPicPr>
          <p:cNvPr id="10" name="Picture 9" descr="Text&#10;&#10;Description automatically generated with low confidence">
            <a:extLst>
              <a:ext uri="{FF2B5EF4-FFF2-40B4-BE49-F238E27FC236}">
                <a16:creationId xmlns:a16="http://schemas.microsoft.com/office/drawing/2014/main" id="{09807BB3-ABF9-C944-F50C-A9CA30523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0600" y="4394104"/>
            <a:ext cx="3200400" cy="825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2C526F-4E54-A2FF-1E66-BAA480464D39}"/>
              </a:ext>
            </a:extLst>
          </p:cNvPr>
          <p:cNvSpPr txBox="1">
            <a:spLocks/>
          </p:cNvSpPr>
          <p:nvPr/>
        </p:nvSpPr>
        <p:spPr>
          <a:xfrm>
            <a:off x="403134" y="4227711"/>
            <a:ext cx="5689600" cy="13812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sz="2400" dirty="0"/>
              <a:t>Important scaling factors are the experiment specific n, L, T as well as the ULDM-Standard Model coupling d</a:t>
            </a:r>
            <a:r>
              <a:rPr lang="en-US" sz="2400" baseline="-25000" dirty="0"/>
              <a:t>𝜙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7E9267-DD94-FC47-E8E8-79BFD34417A6}"/>
              </a:ext>
            </a:extLst>
          </p:cNvPr>
          <p:cNvSpPr txBox="1"/>
          <p:nvPr/>
        </p:nvSpPr>
        <p:spPr>
          <a:xfrm>
            <a:off x="403134" y="1986327"/>
            <a:ext cx="56896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Gradiometer phase shift parameterization for dark matter signal</a:t>
            </a:r>
          </a:p>
          <a:p>
            <a:endParaRPr lang="en-US" sz="2400" dirty="0"/>
          </a:p>
        </p:txBody>
      </p:sp>
      <p:pic>
        <p:nvPicPr>
          <p:cNvPr id="14" name="Picture 13" descr="Box and whisker chart&#10;&#10;Description automatically generated with medium confidence">
            <a:extLst>
              <a:ext uri="{FF2B5EF4-FFF2-40B4-BE49-F238E27FC236}">
                <a16:creationId xmlns:a16="http://schemas.microsoft.com/office/drawing/2014/main" id="{A438BF1E-E2C4-8165-E0D3-BAF84C79E9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683" y="5205069"/>
            <a:ext cx="3108234" cy="48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28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GGN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6</a:t>
            </a:fld>
            <a:endParaRPr lang="en-US"/>
          </a:p>
        </p:txBody>
      </p:sp>
      <p:pic>
        <p:nvPicPr>
          <p:cNvPr id="9" name="Content Placeholder 2">
            <a:extLst>
              <a:ext uri="{FF2B5EF4-FFF2-40B4-BE49-F238E27FC236}">
                <a16:creationId xmlns:a16="http://schemas.microsoft.com/office/drawing/2014/main" id="{CD346CF3-72DD-4D53-F079-5EDF62183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0139" y="1664493"/>
            <a:ext cx="6858000" cy="431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0E7BCF-7443-03A1-1641-E75505BF83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006" y="1842293"/>
            <a:ext cx="5499100" cy="3962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31198F-C89A-2378-F217-13CA50F8E1D9}"/>
              </a:ext>
            </a:extLst>
          </p:cNvPr>
          <p:cNvSpPr txBox="1"/>
          <p:nvPr/>
        </p:nvSpPr>
        <p:spPr>
          <a:xfrm>
            <a:off x="985527" y="1197748"/>
            <a:ext cx="443461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Low and High noise global bounds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E35840-843A-A9EC-D3F6-07A2E82B20A8}"/>
              </a:ext>
            </a:extLst>
          </p:cNvPr>
          <p:cNvSpPr txBox="1"/>
          <p:nvPr/>
        </p:nvSpPr>
        <p:spPr>
          <a:xfrm>
            <a:off x="6092734" y="1208261"/>
            <a:ext cx="5699445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Rayleigh surface waves (fundamental mode)</a:t>
            </a:r>
          </a:p>
        </p:txBody>
      </p:sp>
    </p:spTree>
    <p:extLst>
      <p:ext uri="{BB962C8B-B14F-4D97-AF65-F5344CB8AC3E}">
        <p14:creationId xmlns:p14="http://schemas.microsoft.com/office/powerpoint/2010/main" val="2021473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GGN signal characteristics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BCC3E583-3352-A07A-3ED3-991FBD1CD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7593" y="3429000"/>
            <a:ext cx="2801116" cy="683994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83A71E07-A2C0-4110-7207-B95515B84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7593" y="4740172"/>
            <a:ext cx="5307814" cy="802863"/>
          </a:xfrm>
          <a:prstGeom prst="rect">
            <a:avLst/>
          </a:prstGeom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B4B74E5A-CFC4-C548-B75B-C1FB372AC7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4650" y="1788379"/>
            <a:ext cx="6311900" cy="1511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C4131D3-403C-9BF4-E7D0-45CD168B4C13}"/>
              </a:ext>
            </a:extLst>
          </p:cNvPr>
          <p:cNvSpPr txBox="1"/>
          <p:nvPr/>
        </p:nvSpPr>
        <p:spPr>
          <a:xfrm>
            <a:off x="425450" y="1903101"/>
            <a:ext cx="5029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Modes are site specific with exponential fall-off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Various regimes to consider </a:t>
            </a:r>
            <a:r>
              <a:rPr lang="en-US" sz="2800" dirty="0" err="1"/>
              <a:t>w.r.t.</a:t>
            </a:r>
            <a:r>
              <a:rPr lang="en-US" sz="2800" dirty="0"/>
              <a:t> characteristic wavelength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Seismic wave speed important in ULDM searches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74668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GGN background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J. Mitchell – IOP HEPP&amp;APP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8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09CCB9-5C77-A13D-00E8-ED139878FDBB}"/>
              </a:ext>
            </a:extLst>
          </p:cNvPr>
          <p:cNvSpPr txBox="1"/>
          <p:nvPr/>
        </p:nvSpPr>
        <p:spPr>
          <a:xfrm>
            <a:off x="751114" y="1376655"/>
            <a:ext cx="70448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Can be characterized with seismometer array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Varys seasonally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Instrumentation required is readily available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A981FA0-31B4-04BC-999D-374C24AC8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317" y="2859300"/>
            <a:ext cx="9102834" cy="338137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3864080-5857-E2C8-9E59-3C53DA51E657}"/>
              </a:ext>
            </a:extLst>
          </p:cNvPr>
          <p:cNvSpPr txBox="1"/>
          <p:nvPr/>
        </p:nvSpPr>
        <p:spPr>
          <a:xfrm>
            <a:off x="6413874" y="6086783"/>
            <a:ext cx="42302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effectLst/>
              </a:rPr>
              <a:t>J. Mitchell </a:t>
            </a:r>
            <a:r>
              <a:rPr lang="en-US" sz="1400" i="1" dirty="0"/>
              <a:t>et al</a:t>
            </a:r>
            <a:r>
              <a:rPr lang="en-US" sz="1400" dirty="0"/>
              <a:t>.,</a:t>
            </a:r>
            <a:r>
              <a:rPr lang="en-US" sz="1400" dirty="0">
                <a:effectLst/>
              </a:rPr>
              <a:t> </a:t>
            </a:r>
            <a:r>
              <a:rPr lang="en-US" sz="1400" i="1" dirty="0">
                <a:effectLst/>
              </a:rPr>
              <a:t>J. Inst.</a:t>
            </a:r>
            <a:r>
              <a:rPr lang="en-US" sz="1400" dirty="0">
                <a:effectLst/>
              </a:rPr>
              <a:t>, vol. 17, 01, 2022</a:t>
            </a:r>
            <a:r>
              <a:rPr lang="en-US" sz="1400" dirty="0"/>
              <a:t>.</a:t>
            </a:r>
            <a:endParaRPr lang="en-US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3649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C5FF548-161A-DA49-B9C8-B1C3B489E154}" vid="{8BA4E3F1-C109-1B43-8082-2F92F927C9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1627</TotalTime>
  <Words>453</Words>
  <Application>Microsoft Macintosh PowerPoint</Application>
  <PresentationFormat>Widescreen</PresentationFormat>
  <Paragraphs>80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Terrestrial Limits on Ultralight Dark Matter Detection with MAGIS-100 and AION</vt:lpstr>
      <vt:lpstr>Outline</vt:lpstr>
      <vt:lpstr>Multi-gradiometry</vt:lpstr>
      <vt:lpstr>ULDM</vt:lpstr>
      <vt:lpstr>ULDM signal</vt:lpstr>
      <vt:lpstr>Atom interferometer ULDM signal</vt:lpstr>
      <vt:lpstr>GGN</vt:lpstr>
      <vt:lpstr>GGN signal characteristics</vt:lpstr>
      <vt:lpstr>GGN background</vt:lpstr>
      <vt:lpstr>Atom interferometer sensitivity</vt:lpstr>
      <vt:lpstr>Sensitivity with GGN backgrounds</vt:lpstr>
      <vt:lpstr>Multi-gradiometer impact</vt:lpstr>
      <vt:lpstr>Summary</vt:lpstr>
      <vt:lpstr>Thank You!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Terrestrial Limits on Ultralight Dark Matter Detection with MAGIS-100 and AION</dc:title>
  <dc:creator>Jeremiah Mitchell</dc:creator>
  <cp:lastModifiedBy>Jeremiah Mitchell</cp:lastModifiedBy>
  <cp:revision>41</cp:revision>
  <dcterms:created xsi:type="dcterms:W3CDTF">2023-03-30T14:17:02Z</dcterms:created>
  <dcterms:modified xsi:type="dcterms:W3CDTF">2023-04-02T14:01:13Z</dcterms:modified>
</cp:coreProperties>
</file>