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83" r:id="rId2"/>
    <p:sldId id="284" r:id="rId3"/>
    <p:sldId id="285" r:id="rId4"/>
    <p:sldId id="288" r:id="rId5"/>
    <p:sldId id="289" r:id="rId6"/>
    <p:sldId id="292" r:id="rId7"/>
    <p:sldId id="290" r:id="rId8"/>
    <p:sldId id="291" r:id="rId9"/>
    <p:sldId id="293" r:id="rId10"/>
    <p:sldId id="294" r:id="rId11"/>
    <p:sldId id="295" r:id="rId12"/>
    <p:sldId id="296" r:id="rId13"/>
    <p:sldId id="299" r:id="rId14"/>
    <p:sldId id="300" r:id="rId15"/>
    <p:sldId id="301" r:id="rId16"/>
    <p:sldId id="297" r:id="rId17"/>
    <p:sldId id="298" r:id="rId18"/>
    <p:sldId id="302" r:id="rId19"/>
    <p:sldId id="303" r:id="rId20"/>
    <p:sldId id="305" r:id="rId21"/>
    <p:sldId id="304" r:id="rId22"/>
    <p:sldId id="307" r:id="rId23"/>
    <p:sldId id="306" r:id="rId24"/>
    <p:sldId id="308" r:id="rId25"/>
    <p:sldId id="309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448"/>
    <p:restoredTop sz="94686"/>
  </p:normalViewPr>
  <p:slideViewPr>
    <p:cSldViewPr snapToGrid="0" snapToObjects="1">
      <p:cViewPr>
        <p:scale>
          <a:sx n="111" d="100"/>
          <a:sy n="111" d="100"/>
        </p:scale>
        <p:origin x="24" y="21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3/31/23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3/31/23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jpe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650829"/>
            <a:ext cx="5616576" cy="788505"/>
          </a:xfrm>
        </p:spPr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47C5DF-276D-07A3-D7E7-5C00C188B6C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algn="ctr"/>
            <a:r>
              <a:rPr lang="en-US"/>
              <a:t>3 April 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9DB97F-FEE7-86C7-776D-0F92EBF85EC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Pratik Jawahar | </a:t>
            </a:r>
            <a:r>
              <a:rPr lang="en-GB"/>
              <a:t>Improving VAEs for Anomaly Detection at the LHC with Normalizing Flows</a:t>
            </a:r>
            <a:endParaRPr lang="en-US"/>
          </a:p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A92B6FB-4F7C-58EB-0055-B768DD78F22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ctr"/>
            <a:fld id="{36B5EA5A-BC32-A742-B11B-8E7414D5B535}" type="slidenum">
              <a:rPr lang="en-US" smtClean="0"/>
              <a:pPr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650829"/>
            <a:ext cx="11376026" cy="78850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9759549-1717-2555-D6AF-031605F9A35C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pPr algn="ctr"/>
            <a:r>
              <a:rPr lang="en-US"/>
              <a:t>3 April 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B6A79A-E131-ACE0-F904-CB6BB730BA16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US"/>
              <a:t>Pratik Jawahar | </a:t>
            </a:r>
            <a:r>
              <a:rPr lang="en-GB"/>
              <a:t>Improving VAEs for Anomaly Detection at the LHC with Normalizing Flows</a:t>
            </a:r>
            <a:endParaRPr lang="en-US"/>
          </a:p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0691E5F-6FBE-3957-1A8D-C6EA341A89AC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 algn="ctr"/>
            <a:fld id="{36B5EA5A-BC32-A742-B11B-8E7414D5B535}" type="slidenum">
              <a:rPr lang="en-US" smtClean="0"/>
              <a:pPr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647959"/>
            <a:ext cx="11376026" cy="791375"/>
          </a:xfrm>
        </p:spPr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CD2FF7-0CDA-CECE-1412-9EE8A9230F5D}"/>
              </a:ext>
            </a:extLst>
          </p:cNvPr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pPr algn="ctr"/>
            <a:r>
              <a:rPr lang="en-US"/>
              <a:t>3 April 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10686A-CEBE-C1FD-26BC-96E47C7DCFC8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n-US"/>
              <a:t>Pratik Jawahar | </a:t>
            </a:r>
            <a:r>
              <a:rPr lang="en-GB"/>
              <a:t>Improving VAEs for Anomaly Detection at the LHC with Normalizing Flows</a:t>
            </a:r>
            <a:endParaRPr lang="en-US"/>
          </a:p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77DB31-2AF5-F428-92C5-481E5B9D3BA8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pPr algn="ctr"/>
            <a:fld id="{36B5EA5A-BC32-A742-B11B-8E7414D5B535}" type="slidenum">
              <a:rPr lang="en-US" smtClean="0"/>
              <a:pPr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657225"/>
            <a:ext cx="11380813" cy="792163"/>
          </a:xfrm>
        </p:spPr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3F3BA7F-394A-5476-08BE-8CB05CC00505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 algn="ctr"/>
            <a:r>
              <a:rPr lang="en-US"/>
              <a:t>3 April 2023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2745D98-F25B-C1B5-8C33-95D16AE6AA54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en-US"/>
              <a:t>Pratik Jawahar | </a:t>
            </a:r>
            <a:r>
              <a:rPr lang="en-GB"/>
              <a:t>Improving VAEs for Anomaly Detection at the LHC with Normalizing Flows</a:t>
            </a:r>
            <a:endParaRPr lang="en-US"/>
          </a:p>
          <a:p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C465C53A-51D6-C65C-58A9-06F01F2D5C72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pPr algn="ctr"/>
            <a:fld id="{36B5EA5A-BC32-A742-B11B-8E7414D5B535}" type="slidenum">
              <a:rPr lang="en-US" smtClean="0"/>
              <a:pPr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657225"/>
            <a:ext cx="11380813" cy="792163"/>
          </a:xfrm>
        </p:spPr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FF88109-B5FB-C4C1-7D23-E196D9F01DDD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pPr algn="ctr"/>
            <a:r>
              <a:rPr lang="en-US"/>
              <a:t>3 April 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F85B606-FA2B-A5C7-7D3A-480953F10490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Pratik Jawahar | </a:t>
            </a:r>
            <a:r>
              <a:rPr lang="en-GB"/>
              <a:t>Improving VAEs for Anomaly Detection at the LHC with Normalizing Flows</a:t>
            </a:r>
            <a:endParaRPr lang="en-US"/>
          </a:p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F6CF590-F293-65A9-A082-D77D25E750F7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 algn="ctr"/>
            <a:fld id="{36B5EA5A-BC32-A742-B11B-8E7414D5B535}" type="slidenum">
              <a:rPr lang="en-US" smtClean="0"/>
              <a:pPr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5920" y="648261"/>
            <a:ext cx="11412880" cy="801127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2B2598B-FDBC-C353-F410-15C4B39B878D}"/>
              </a:ext>
            </a:extLst>
          </p:cNvPr>
          <p:cNvSpPr>
            <a:spLocks noGrp="1"/>
          </p:cNvSpPr>
          <p:nvPr>
            <p:ph type="dt" sz="half" idx="24"/>
          </p:nvPr>
        </p:nvSpPr>
        <p:spPr/>
        <p:txBody>
          <a:bodyPr/>
          <a:lstStyle/>
          <a:p>
            <a:pPr algn="ctr"/>
            <a:r>
              <a:rPr lang="en-US"/>
              <a:t>3 April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26217E-04BF-FA1E-E5A0-30CC902B7021}"/>
              </a:ext>
            </a:extLst>
          </p:cNvPr>
          <p:cNvSpPr>
            <a:spLocks noGrp="1"/>
          </p:cNvSpPr>
          <p:nvPr>
            <p:ph type="ftr" sz="quarter" idx="25"/>
          </p:nvPr>
        </p:nvSpPr>
        <p:spPr/>
        <p:txBody>
          <a:bodyPr/>
          <a:lstStyle/>
          <a:p>
            <a:r>
              <a:rPr lang="en-US"/>
              <a:t>Pratik Jawahar | </a:t>
            </a:r>
            <a:r>
              <a:rPr lang="en-GB"/>
              <a:t>Improving VAEs for Anomaly Detection at the LHC with Normalizing Flows</a:t>
            </a:r>
            <a:endParaRPr lang="en-US"/>
          </a:p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B09432-A5CF-C4B7-7184-D9BD340B0E3B}"/>
              </a:ext>
            </a:extLst>
          </p:cNvPr>
          <p:cNvSpPr>
            <a:spLocks noGrp="1"/>
          </p:cNvSpPr>
          <p:nvPr>
            <p:ph type="sldNum" sz="quarter" idx="26"/>
          </p:nvPr>
        </p:nvSpPr>
        <p:spPr/>
        <p:txBody>
          <a:bodyPr/>
          <a:lstStyle/>
          <a:p>
            <a:pPr algn="ctr"/>
            <a:fld id="{36B5EA5A-BC32-A742-B11B-8E7414D5B535}" type="slidenum">
              <a:rPr lang="en-US" smtClean="0"/>
              <a:pPr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657225"/>
            <a:ext cx="11380811" cy="792163"/>
          </a:xfrm>
        </p:spPr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A5C05BC-B7D9-46B3-B2B7-584660C07B76}"/>
              </a:ext>
            </a:extLst>
          </p:cNvPr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pPr algn="ctr"/>
            <a:r>
              <a:rPr lang="en-US"/>
              <a:t>3 April 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703F9BC-D58D-1C36-DF12-6624499481DE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n-US"/>
              <a:t>Pratik Jawahar | </a:t>
            </a:r>
            <a:r>
              <a:rPr lang="en-GB"/>
              <a:t>Improving VAEs for Anomaly Detection at the LHC with Normalizing Flows</a:t>
            </a:r>
            <a:endParaRPr lang="en-US"/>
          </a:p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22B44C1-C765-2DF9-1F9C-D5BDE629FEB4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pPr algn="ctr"/>
            <a:fld id="{36B5EA5A-BC32-A742-B11B-8E7414D5B535}" type="slidenum">
              <a:rPr lang="en-US" smtClean="0"/>
              <a:pPr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657225"/>
            <a:ext cx="11380811" cy="792163"/>
          </a:xfrm>
        </p:spPr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348C143-7869-2A71-37A3-CB30F1B236D7}"/>
              </a:ext>
            </a:extLst>
          </p:cNvPr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pPr algn="ctr"/>
            <a:r>
              <a:rPr lang="en-US"/>
              <a:t>3 April 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59C0E3C-E6C4-A9D5-217F-DFBD94B38D7D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n-US"/>
              <a:t>Pratik Jawahar | </a:t>
            </a:r>
            <a:r>
              <a:rPr lang="en-GB"/>
              <a:t>Improving VAEs for Anomaly Detection at the LHC with Normalizing Flows</a:t>
            </a:r>
            <a:endParaRPr lang="en-US"/>
          </a:p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5168F65-6911-095C-DA3E-0B7304CB6B01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pPr algn="ctr"/>
            <a:fld id="{36B5EA5A-BC32-A742-B11B-8E7414D5B535}" type="slidenum">
              <a:rPr lang="en-US" smtClean="0"/>
              <a:pPr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84D962-0507-C840-7A2A-2CD9473FF5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/>
              <a:t>3 April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746086-4C15-9D8B-C01D-4FB197E88F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Pratik Jawahar | </a:t>
            </a:r>
            <a:r>
              <a:rPr lang="en-GB"/>
              <a:t>Improving VAEs for Anomaly Detection at the LHC with Normalizing Flows</a:t>
            </a:r>
            <a:endParaRPr lang="en-US"/>
          </a:p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98E059-33BE-DFAD-146F-B9108D1DAA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36B5EA5A-BC32-A742-B11B-8E7414D5B535}" type="slidenum">
              <a:rPr lang="en-US" smtClean="0"/>
              <a:pPr algn="ctr"/>
              <a:t>‹#›</a:t>
            </a:fld>
            <a:endParaRPr lang="en-US" dirty="0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4700C39E-96FE-0E93-C488-351BC2BFAFE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8589" y="-225"/>
            <a:ext cx="1582914" cy="564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id="{AB801D96-E3AE-C975-108D-171E7FFCE7A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6491" y="-225"/>
            <a:ext cx="561286" cy="561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Logo, company name&#10;&#10;Description automatically generated">
            <a:extLst>
              <a:ext uri="{FF2B5EF4-FFF2-40B4-BE49-F238E27FC236}">
                <a16:creationId xmlns:a16="http://schemas.microsoft.com/office/drawing/2014/main" id="{DCFA128C-9B9D-BBD1-7D0E-C697FE456C9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688843" y="3429"/>
            <a:ext cx="1065895" cy="561286"/>
          </a:xfrm>
          <a:prstGeom prst="rect">
            <a:avLst/>
          </a:prstGeom>
        </p:spPr>
      </p:pic>
      <p:pic>
        <p:nvPicPr>
          <p:cNvPr id="13" name="Picture 12" descr="Logo, company name&#10;&#10;Description automatically generated">
            <a:extLst>
              <a:ext uri="{FF2B5EF4-FFF2-40B4-BE49-F238E27FC236}">
                <a16:creationId xmlns:a16="http://schemas.microsoft.com/office/drawing/2014/main" id="{5933E62F-9F46-F3A0-023D-0B71C2FAD395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946959" y="26190"/>
            <a:ext cx="844138" cy="512110"/>
          </a:xfrm>
          <a:prstGeom prst="rect">
            <a:avLst/>
          </a:prstGeom>
        </p:spPr>
      </p:pic>
      <p:pic>
        <p:nvPicPr>
          <p:cNvPr id="15" name="Picture 14" descr="A picture containing text, device, gauge&#10;&#10;Description automatically generated">
            <a:extLst>
              <a:ext uri="{FF2B5EF4-FFF2-40B4-BE49-F238E27FC236}">
                <a16:creationId xmlns:a16="http://schemas.microsoft.com/office/drawing/2014/main" id="{6DB71261-9C83-DCA9-B4A6-A3542D5799C3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2704091" y="-225"/>
            <a:ext cx="1242868" cy="564940"/>
          </a:xfrm>
          <a:prstGeom prst="rect">
            <a:avLst/>
          </a:prstGeom>
        </p:spPr>
      </p:pic>
      <p:pic>
        <p:nvPicPr>
          <p:cNvPr id="17" name="Picture 16" descr="A blue background with yellow stars&#10;&#10;Description automatically generated with low confidence">
            <a:extLst>
              <a:ext uri="{FF2B5EF4-FFF2-40B4-BE49-F238E27FC236}">
                <a16:creationId xmlns:a16="http://schemas.microsoft.com/office/drawing/2014/main" id="{A1DFD759-8673-715A-CA15-92C5CF71D874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10242765" y="0"/>
            <a:ext cx="873895" cy="582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79313EF-D9C3-0F6D-EEAB-DFE9C740EA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/>
              <a:t>3 April 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4DCBCEA-EA34-4E44-A690-BBA13B4E41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Pratik Jawahar | </a:t>
            </a:r>
            <a:r>
              <a:rPr lang="en-GB"/>
              <a:t>Improving VAEs for Anomaly Detection at the LHC with Normalizing Flows</a:t>
            </a:r>
            <a:endParaRPr lang="en-US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B2298E-BDD3-B04B-38A5-62131A144D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36B5EA5A-BC32-A742-B11B-8E7414D5B535}" type="slidenum">
              <a:rPr lang="en-US" smtClean="0"/>
              <a:pPr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B72D3F4C-DA76-6C10-F9CC-8C154CB2811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88200" y="6356350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 algn="ctr"/>
            <a:r>
              <a:rPr lang="en-US" dirty="0"/>
              <a:t>3 April 2023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8FCA6DFE-C429-CBF8-D9A3-08E176FAC1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561511" y="634817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 algn="ctr"/>
            <a:fld id="{36B5EA5A-BC32-A742-B11B-8E7414D5B535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12" name="Footer Placeholder 17">
            <a:extLst>
              <a:ext uri="{FF2B5EF4-FFF2-40B4-BE49-F238E27FC236}">
                <a16:creationId xmlns:a16="http://schemas.microsoft.com/office/drawing/2014/main" id="{9B34F4A8-1071-00AB-514B-9C3610F3909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75280" y="6492240"/>
            <a:ext cx="6441440" cy="2292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lnSpc>
                <a:spcPct val="100000"/>
              </a:lnSpc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Pratik Jawahar | </a:t>
            </a:r>
            <a:r>
              <a:rPr lang="en-GB" dirty="0"/>
              <a:t>Improving VAEs for Anomaly Detection at the LHC with Normalizing Flows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120A759-03A8-0703-CAAE-D5AF519ECE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/>
              <a:t>3 April 2023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2D21570-F937-C259-9C77-2BBEE6E138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Pratik Jawahar | </a:t>
            </a:r>
            <a:r>
              <a:rPr lang="en-GB"/>
              <a:t>Improving VAEs for Anomaly Detection at the LHC with Normalizing Flows</a:t>
            </a:r>
            <a:endParaRPr lang="en-US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35FE51-85B1-E96E-5524-7EBC251A4B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36B5EA5A-BC32-A742-B11B-8E7414D5B535}" type="slidenum">
              <a:rPr lang="en-US" smtClean="0"/>
              <a:pPr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5C4B92A-A498-C38F-943B-71B94164F5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/>
              <a:t>3 April 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A5E0D13-7C04-9AD4-EB0B-A6E7201796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Pratik Jawahar | </a:t>
            </a:r>
            <a:r>
              <a:rPr lang="en-GB"/>
              <a:t>Improving VAEs for Anomaly Detection at the LHC with Normalizing Flows</a:t>
            </a:r>
            <a:endParaRPr lang="en-US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4FD037E-1FC9-BA74-1B2B-EDF588E7BD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36B5EA5A-BC32-A742-B11B-8E7414D5B535}" type="slidenum">
              <a:rPr lang="en-US" smtClean="0"/>
              <a:pPr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23C4119-46A5-EB2F-E8C8-93C0E397C2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/>
              <a:t>3 April 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0D53BF-B3E4-491A-D2AF-765B5D13C3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Pratik Jawahar | </a:t>
            </a:r>
            <a:r>
              <a:rPr lang="en-GB"/>
              <a:t>Improving VAEs for Anomaly Detection at the LHC with Normalizing Flows</a:t>
            </a:r>
            <a:endParaRPr lang="en-US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795B44-3575-86A9-D1CE-D3B6C0C167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36B5EA5A-BC32-A742-B11B-8E7414D5B535}" type="slidenum">
              <a:rPr lang="en-US" smtClean="0"/>
              <a:pPr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657225"/>
            <a:ext cx="11376025" cy="78211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BB9A802-F86C-3BA4-1802-94D46CC2722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algn="ctr"/>
            <a:r>
              <a:rPr lang="en-US"/>
              <a:t>3 April 2023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0307EF7-D97F-C0E8-1AFF-0FD05F7A9C3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Pratik Jawahar | </a:t>
            </a:r>
            <a:r>
              <a:rPr lang="en-GB"/>
              <a:t>Improving VAEs for Anomaly Detection at the LHC with Normalizing Flows</a:t>
            </a:r>
            <a:endParaRPr lang="en-US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ACCCB0-DE5C-0B93-32FD-D6E2FE2A31D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ctr"/>
            <a:fld id="{36B5EA5A-BC32-A742-B11B-8E7414D5B535}" type="slidenum">
              <a:rPr lang="en-US" smtClean="0"/>
              <a:pPr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4A521C-B11F-DEC6-05D9-D7A6EDE8700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algn="ctr"/>
            <a:r>
              <a:rPr lang="en-US"/>
              <a:t>3 April 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76343B2-CC81-0681-C7E5-A6D1932CABA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Pratik Jawahar | </a:t>
            </a:r>
            <a:r>
              <a:rPr lang="en-GB"/>
              <a:t>Improving VAEs for Anomaly Detection at the LHC with Normalizing Flows</a:t>
            </a:r>
            <a:endParaRPr lang="en-US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F1C08A-3329-A8CB-2982-2E37213C777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ctr"/>
            <a:fld id="{36B5EA5A-BC32-A742-B11B-8E7414D5B535}" type="slidenum">
              <a:rPr lang="en-US" smtClean="0"/>
              <a:pPr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3DEB42-AF02-5923-EE8B-440E5DB7D0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/>
              <a:t>3 April 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C04825-AF6A-2F91-B507-71C276F9B3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Pratik Jawahar | </a:t>
            </a:r>
            <a:r>
              <a:rPr lang="en-GB"/>
              <a:t>Improving VAEs for Anomaly Detection at the LHC with Normalizing Flows</a:t>
            </a:r>
            <a:endParaRPr lang="en-US"/>
          </a:p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0EE4BC-BF02-9985-37B6-C15BAB2A9B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36B5EA5A-BC32-A742-B11B-8E7414D5B535}" type="slidenum">
              <a:rPr lang="en-US" smtClean="0"/>
              <a:pPr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668337"/>
            <a:ext cx="11380813" cy="781051"/>
          </a:xfrm>
        </p:spPr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13B191D-041F-EEDC-AC16-8C76EBFF1D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/>
              <a:t>3 April 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9E28593-AB95-61D3-2C45-AB430302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Pratik Jawahar | </a:t>
            </a:r>
            <a:r>
              <a:rPr lang="en-GB"/>
              <a:t>Improving VAEs for Anomaly Detection at the LHC with Normalizing Flows</a:t>
            </a:r>
            <a:endParaRPr lang="en-US"/>
          </a:p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D9F98CB-0D0C-6903-C647-856B93EEC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36B5EA5A-BC32-A742-B11B-8E7414D5B535}" type="slidenum">
              <a:rPr lang="en-US" smtClean="0"/>
              <a:pPr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4.jpe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9" y="657225"/>
            <a:ext cx="11376024" cy="78211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88200" y="6356350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 algn="ctr"/>
            <a:r>
              <a:rPr lang="en-US" dirty="0"/>
              <a:t>3 April 2023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561511" y="634817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 algn="ctr"/>
            <a:fld id="{36B5EA5A-BC32-A742-B11B-8E7414D5B535}" type="slidenum">
              <a:rPr lang="en-US" smtClean="0"/>
              <a:pPr algn="ctr"/>
              <a:t>‹#›</a:t>
            </a:fld>
            <a:endParaRPr lang="en-US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17D56F68-BC12-F082-566B-67DB29368AF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4114" y="6321720"/>
            <a:ext cx="519899" cy="519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Text&#10;&#10;Description automatically generated">
            <a:extLst>
              <a:ext uri="{FF2B5EF4-FFF2-40B4-BE49-F238E27FC236}">
                <a16:creationId xmlns:a16="http://schemas.microsoft.com/office/drawing/2014/main" id="{D07B29D0-6FB5-A2F6-0423-758DDD6B9784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407987" y="35397"/>
            <a:ext cx="1243011" cy="525889"/>
          </a:xfrm>
          <a:prstGeom prst="rect">
            <a:avLst/>
          </a:prstGeom>
        </p:spPr>
      </p:pic>
      <p:pic>
        <p:nvPicPr>
          <p:cNvPr id="13" name="Picture 12" descr="A picture containing circle&#10;&#10;Description automatically generated">
            <a:extLst>
              <a:ext uri="{FF2B5EF4-FFF2-40B4-BE49-F238E27FC236}">
                <a16:creationId xmlns:a16="http://schemas.microsoft.com/office/drawing/2014/main" id="{08F88408-7E09-EC58-8C0F-ED1D59BDD682}"/>
              </a:ext>
            </a:extLst>
          </p:cNvPr>
          <p:cNvPicPr>
            <a:picLocks noChangeAspect="1"/>
          </p:cNvPicPr>
          <p:nvPr userDrawn="1"/>
        </p:nvPicPr>
        <p:blipFill>
          <a:blip r:embed="rId26"/>
          <a:stretch>
            <a:fillRect/>
          </a:stretch>
        </p:blipFill>
        <p:spPr>
          <a:xfrm>
            <a:off x="11153804" y="0"/>
            <a:ext cx="630209" cy="630209"/>
          </a:xfrm>
          <a:prstGeom prst="rect">
            <a:avLst/>
          </a:prstGeom>
        </p:spPr>
      </p:pic>
      <p:sp>
        <p:nvSpPr>
          <p:cNvPr id="18" name="Footer Placeholder 17">
            <a:extLst>
              <a:ext uri="{FF2B5EF4-FFF2-40B4-BE49-F238E27FC236}">
                <a16:creationId xmlns:a16="http://schemas.microsoft.com/office/drawing/2014/main" id="{A4B13AC5-1F33-2569-4C6D-5A4C5A0B8E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75280" y="6492240"/>
            <a:ext cx="6441440" cy="2292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lnSpc>
                <a:spcPct val="100000"/>
              </a:lnSpc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Pratik Jawahar | </a:t>
            </a:r>
            <a:r>
              <a:rPr lang="en-GB" dirty="0"/>
              <a:t>Improving VAEs for Anomaly Detection at the LHC with Normalizing Flows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doi.org/10.3389/fdata.2022.803685" TargetMode="Externa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8.xml"/><Relationship Id="rId4" Type="http://schemas.openxmlformats.org/officeDocument/2006/relationships/hyperlink" Target="https://arxiv.org/abs/1803.05649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8.xml"/><Relationship Id="rId4" Type="http://schemas.openxmlformats.org/officeDocument/2006/relationships/hyperlink" Target="https://arxiv.org/abs/1803.05649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9.png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8.xml"/><Relationship Id="rId4" Type="http://schemas.openxmlformats.org/officeDocument/2006/relationships/hyperlink" Target="https://arxiv.org/abs/1803.05649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doi:10.5281/zenodo.3961917" TargetMode="External"/><Relationship Id="rId2" Type="http://schemas.openxmlformats.org/officeDocument/2006/relationships/hyperlink" Target="doi:%2010.21468/SciPostPhys.12.1.043" TargetMode="Externa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5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hyperlink" Target="https://tkipf.github.io/graph-convolutional-networks/" TargetMode="External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9.png"/><Relationship Id="rId5" Type="http://schemas.openxmlformats.org/officeDocument/2006/relationships/image" Target="../media/image15.png"/><Relationship Id="rId4" Type="http://schemas.openxmlformats.org/officeDocument/2006/relationships/image" Target="../media/image2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1.png"/><Relationship Id="rId5" Type="http://schemas.openxmlformats.org/officeDocument/2006/relationships/image" Target="../media/image29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686007-94D5-1633-D7BC-19CBC161A9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/>
              <a:t>3 April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846271-B132-43F8-26D7-20C61495B5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75280" y="6469062"/>
            <a:ext cx="6441440" cy="365125"/>
          </a:xfrm>
        </p:spPr>
        <p:txBody>
          <a:bodyPr/>
          <a:lstStyle/>
          <a:p>
            <a:r>
              <a:rPr lang="en-US" dirty="0"/>
              <a:t>Pratik Jawahar | </a:t>
            </a:r>
            <a:r>
              <a:rPr lang="en-GB" dirty="0"/>
              <a:t>Improving VAEs for Anomaly Detection at the LHC with Normalizing Flows</a:t>
            </a:r>
            <a:endParaRPr lang="en-US" dirty="0"/>
          </a:p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95AEB8-F6E9-8730-81BD-8D07BB19A2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36B5EA5A-BC32-A742-B11B-8E7414D5B535}" type="slidenum">
              <a:rPr lang="en-US" smtClean="0"/>
              <a:pPr algn="ctr"/>
              <a:t>1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DA1266-E588-ACA5-BB6D-35BD8A427A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6" y="1303338"/>
            <a:ext cx="11376025" cy="2852737"/>
          </a:xfrm>
        </p:spPr>
        <p:txBody>
          <a:bodyPr/>
          <a:lstStyle/>
          <a:p>
            <a:pPr algn="ctr"/>
            <a:r>
              <a:rPr lang="en-GB" dirty="0"/>
              <a:t>Improving Variational Autoencoders for New Physics Detection at the LHC with Normalizing Flows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14C3EE8F-E73C-1128-70D1-192EB944ED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87" y="4562475"/>
            <a:ext cx="11376026" cy="1500187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accent6"/>
                </a:solidFill>
              </a:rPr>
              <a:t>Pratik Jawahar*, </a:t>
            </a:r>
            <a:r>
              <a:rPr lang="en-US" b="0" dirty="0">
                <a:solidFill>
                  <a:schemeClr val="accent6"/>
                </a:solidFill>
              </a:rPr>
              <a:t>Thea </a:t>
            </a:r>
            <a:r>
              <a:rPr lang="en-US" b="0" dirty="0" err="1">
                <a:solidFill>
                  <a:schemeClr val="accent6"/>
                </a:solidFill>
              </a:rPr>
              <a:t>Aarrestad</a:t>
            </a:r>
            <a:r>
              <a:rPr lang="en-US" b="0" dirty="0">
                <a:solidFill>
                  <a:schemeClr val="accent6"/>
                </a:solidFill>
              </a:rPr>
              <a:t>, </a:t>
            </a:r>
            <a:r>
              <a:rPr lang="en-GB" b="0" dirty="0" err="1">
                <a:solidFill>
                  <a:schemeClr val="accent6"/>
                </a:solidFill>
              </a:rPr>
              <a:t>Nadezda</a:t>
            </a:r>
            <a:r>
              <a:rPr lang="en-GB" b="0" dirty="0">
                <a:solidFill>
                  <a:schemeClr val="accent6"/>
                </a:solidFill>
              </a:rPr>
              <a:t> </a:t>
            </a:r>
            <a:r>
              <a:rPr lang="en-GB" b="0" dirty="0" err="1">
                <a:solidFill>
                  <a:schemeClr val="accent6"/>
                </a:solidFill>
              </a:rPr>
              <a:t>Chernyavskaya</a:t>
            </a:r>
            <a:r>
              <a:rPr lang="en-GB" b="0" dirty="0">
                <a:solidFill>
                  <a:schemeClr val="accent6"/>
                </a:solidFill>
              </a:rPr>
              <a:t>, Maurizio </a:t>
            </a:r>
            <a:r>
              <a:rPr lang="en-GB" b="0" dirty="0" err="1">
                <a:solidFill>
                  <a:schemeClr val="accent6"/>
                </a:solidFill>
              </a:rPr>
              <a:t>Pierini</a:t>
            </a:r>
            <a:r>
              <a:rPr lang="en-GB" b="0" dirty="0">
                <a:solidFill>
                  <a:schemeClr val="accent6"/>
                </a:solidFill>
              </a:rPr>
              <a:t>, Kinga A. Wozniak, Jennifer </a:t>
            </a:r>
            <a:r>
              <a:rPr lang="en-GB" b="0" dirty="0" err="1">
                <a:solidFill>
                  <a:schemeClr val="accent6"/>
                </a:solidFill>
              </a:rPr>
              <a:t>Ngadiuba</a:t>
            </a:r>
            <a:r>
              <a:rPr lang="en-GB" b="0" dirty="0">
                <a:solidFill>
                  <a:schemeClr val="accent6"/>
                </a:solidFill>
              </a:rPr>
              <a:t>, Javier Duarte, Steven </a:t>
            </a:r>
            <a:r>
              <a:rPr lang="en-GB" b="0" dirty="0" err="1">
                <a:solidFill>
                  <a:schemeClr val="accent6"/>
                </a:solidFill>
              </a:rPr>
              <a:t>Tsan</a:t>
            </a:r>
            <a:endParaRPr lang="en-GB" b="0" dirty="0">
              <a:solidFill>
                <a:schemeClr val="accent6"/>
              </a:solidFill>
            </a:endParaRPr>
          </a:p>
          <a:p>
            <a:pPr>
              <a:lnSpc>
                <a:spcPct val="200000"/>
              </a:lnSpc>
            </a:pPr>
            <a:r>
              <a:rPr lang="en-US" sz="1600" b="0" dirty="0">
                <a:solidFill>
                  <a:schemeClr val="accent6"/>
                </a:solidFill>
                <a:hlinkClick r:id="rId2"/>
              </a:rPr>
              <a:t>https://</a:t>
            </a:r>
            <a:r>
              <a:rPr lang="en-US" sz="1600" b="0" dirty="0" err="1">
                <a:solidFill>
                  <a:schemeClr val="accent6"/>
                </a:solidFill>
                <a:hlinkClick r:id="rId2"/>
              </a:rPr>
              <a:t>doi.org</a:t>
            </a:r>
            <a:r>
              <a:rPr lang="en-US" sz="1600" b="0" dirty="0">
                <a:solidFill>
                  <a:schemeClr val="accent6"/>
                </a:solidFill>
                <a:hlinkClick r:id="rId2"/>
              </a:rPr>
              <a:t>/10.3389/fdata.2022.803685</a:t>
            </a:r>
            <a:endParaRPr lang="en-US" sz="1600" b="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1285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Content Placeholder 12" descr="Chart, box and whisker chart&#10;&#10;Description automatically generated">
            <a:extLst>
              <a:ext uri="{FF2B5EF4-FFF2-40B4-BE49-F238E27FC236}">
                <a16:creationId xmlns:a16="http://schemas.microsoft.com/office/drawing/2014/main" id="{269849BF-F651-6936-A06E-45D3DCDE335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88703" y="1439335"/>
            <a:ext cx="8695308" cy="4608512"/>
          </a:xfrm>
          <a:noFill/>
        </p:spPr>
      </p:pic>
      <p:sp>
        <p:nvSpPr>
          <p:cNvPr id="18" name="Title 2">
            <a:extLst>
              <a:ext uri="{FF2B5EF4-FFF2-40B4-BE49-F238E27FC236}">
                <a16:creationId xmlns:a16="http://schemas.microsoft.com/office/drawing/2014/main" id="{19BB6D50-1598-34EA-0CD0-1B1CA439DB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657225"/>
            <a:ext cx="11376024" cy="782110"/>
          </a:xfrm>
        </p:spPr>
        <p:txBody>
          <a:bodyPr/>
          <a:lstStyle/>
          <a:p>
            <a:r>
              <a:rPr lang="en-US" dirty="0"/>
              <a:t>Beta VAE and Anomaly Metric Studies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895C76-9D87-F5BC-181D-8E2CBEB368F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88200" y="6356350"/>
            <a:ext cx="1542289" cy="365125"/>
          </a:xfrm>
        </p:spPr>
        <p:txBody>
          <a:bodyPr anchor="ctr">
            <a:normAutofit/>
          </a:bodyPr>
          <a:lstStyle/>
          <a:p>
            <a:pPr algn="ctr">
              <a:spcAft>
                <a:spcPts val="600"/>
              </a:spcAft>
            </a:pPr>
            <a:r>
              <a:rPr lang="en-US"/>
              <a:t>3 April 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56592F-33EE-FAFC-61BB-968A18876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75280" y="6492240"/>
            <a:ext cx="6441440" cy="229235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400"/>
              <a:t>Pratik Jawahar | </a:t>
            </a:r>
            <a:r>
              <a:rPr lang="en-GB" sz="400"/>
              <a:t>Improving VAEs for Anomaly Detection at the LHC with Normalizing Flows</a:t>
            </a:r>
            <a:endParaRPr lang="en-US" sz="400"/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en-US" sz="40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40CCAB-F0BA-9C1B-CBDA-0E2951336C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561511" y="6348170"/>
            <a:ext cx="681254" cy="365125"/>
          </a:xfrm>
        </p:spPr>
        <p:txBody>
          <a:bodyPr anchor="ctr">
            <a:normAutofit/>
          </a:bodyPr>
          <a:lstStyle/>
          <a:p>
            <a:pPr algn="ctr">
              <a:spcAft>
                <a:spcPts val="600"/>
              </a:spcAft>
            </a:pPr>
            <a:fld id="{36B5EA5A-BC32-A742-B11B-8E7414D5B535}" type="slidenum">
              <a:rPr lang="en-US" smtClean="0"/>
              <a:pPr algn="ctr">
                <a:spcAft>
                  <a:spcPts val="600"/>
                </a:spcAft>
              </a:pPr>
              <a:t>10</a:t>
            </a:fld>
            <a:endParaRPr lang="en-US"/>
          </a:p>
        </p:txBody>
      </p:sp>
      <p:pic>
        <p:nvPicPr>
          <p:cNvPr id="14" name="Picture 13" descr="A picture containing text&#10;&#10;Description automatically generated">
            <a:extLst>
              <a:ext uri="{FF2B5EF4-FFF2-40B4-BE49-F238E27FC236}">
                <a16:creationId xmlns:a16="http://schemas.microsoft.com/office/drawing/2014/main" id="{B2D9D8FB-F773-3B54-5113-DEF57611EE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989" y="3283143"/>
            <a:ext cx="2647576" cy="460448"/>
          </a:xfrm>
          <a:prstGeom prst="rect">
            <a:avLst/>
          </a:prstGeom>
        </p:spPr>
      </p:pic>
      <p:sp>
        <p:nvSpPr>
          <p:cNvPr id="15" name="Frame 14">
            <a:extLst>
              <a:ext uri="{FF2B5EF4-FFF2-40B4-BE49-F238E27FC236}">
                <a16:creationId xmlns:a16="http://schemas.microsoft.com/office/drawing/2014/main" id="{55D44736-359E-A393-7DF1-9B48E5040F49}"/>
              </a:ext>
            </a:extLst>
          </p:cNvPr>
          <p:cNvSpPr/>
          <p:nvPr/>
        </p:nvSpPr>
        <p:spPr>
          <a:xfrm>
            <a:off x="3088703" y="4687747"/>
            <a:ext cx="7768350" cy="405114"/>
          </a:xfrm>
          <a:prstGeom prst="fram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16" name="Frame 15">
            <a:extLst>
              <a:ext uri="{FF2B5EF4-FFF2-40B4-BE49-F238E27FC236}">
                <a16:creationId xmlns:a16="http://schemas.microsoft.com/office/drawing/2014/main" id="{CBCFBDDE-DD26-F1E7-BF66-6988E7DF2A6A}"/>
              </a:ext>
            </a:extLst>
          </p:cNvPr>
          <p:cNvSpPr/>
          <p:nvPr/>
        </p:nvSpPr>
        <p:spPr>
          <a:xfrm>
            <a:off x="3088703" y="2031117"/>
            <a:ext cx="7768350" cy="405114"/>
          </a:xfrm>
          <a:prstGeom prst="fram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17" name="Frame 16">
            <a:extLst>
              <a:ext uri="{FF2B5EF4-FFF2-40B4-BE49-F238E27FC236}">
                <a16:creationId xmlns:a16="http://schemas.microsoft.com/office/drawing/2014/main" id="{1F4EF43A-A049-2290-D8D1-1A850CC8DB68}"/>
              </a:ext>
            </a:extLst>
          </p:cNvPr>
          <p:cNvSpPr/>
          <p:nvPr/>
        </p:nvSpPr>
        <p:spPr>
          <a:xfrm>
            <a:off x="3088703" y="2455870"/>
            <a:ext cx="7768350" cy="405114"/>
          </a:xfrm>
          <a:prstGeom prst="fram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342871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16C003-F536-C0F0-5E54-375102317D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Normalizing Flows in Variational Inference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224B89-3510-DF63-D4AD-9C31DE7F116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err="1"/>
              <a:t>Tl;dr</a:t>
            </a:r>
            <a:r>
              <a:rPr lang="en-US" dirty="0"/>
              <a:t>: Invertible Transformations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The Gaussian posterior approximation in the VAE is chosen for: 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S</a:t>
            </a:r>
            <a:r>
              <a:rPr lang="en-US" b="0" dirty="0"/>
              <a:t>implicity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Good expressivity of the given marginal distribution - Generation</a:t>
            </a:r>
            <a:endParaRPr lang="en-US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Not necessarily the best posterior for a given marginal distribution in the case of anomaly detection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Normalizing flows (NF) can be used to transform the Gaussian posterior to a “better” complex distribution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b="0" dirty="0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50E9D698-FA09-B1AC-9CD6-DD801140ACF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172200" y="3657345"/>
            <a:ext cx="5611813" cy="1449718"/>
          </a:xfr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016028-7D0F-6F00-A816-DC7C97A4F0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/>
              <a:t>3 April 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85D417-EF04-E251-2B1E-ACAE358274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Pratik Jawahar | </a:t>
            </a:r>
            <a:r>
              <a:rPr lang="en-GB"/>
              <a:t>Improving VAEs for Anomaly Detection at the LHC with Normalizing Flows</a:t>
            </a:r>
            <a:endParaRPr lang="en-US"/>
          </a:p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057760-861D-ECAA-A703-C4272DD551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36B5EA5A-BC32-A742-B11B-8E7414D5B535}" type="slidenum">
              <a:rPr lang="en-US" smtClean="0"/>
              <a:pPr algn="ctr"/>
              <a:t>11</a:t>
            </a:fld>
            <a:endParaRPr lang="en-US" dirty="0"/>
          </a:p>
        </p:txBody>
      </p:sp>
      <p:sp>
        <p:nvSpPr>
          <p:cNvPr id="8" name="AutoShape 2">
            <a:extLst>
              <a:ext uri="{FF2B5EF4-FFF2-40B4-BE49-F238E27FC236}">
                <a16:creationId xmlns:a16="http://schemas.microsoft.com/office/drawing/2014/main" id="{C36E146D-1A62-4B60-4B1E-18000427F1F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72A16D1-9692-9D00-ED44-33302B97B3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46134" y="2009819"/>
            <a:ext cx="2463944" cy="104579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15FA3DD-BA4F-8272-2A3E-C8F38AA21CCB}"/>
              </a:ext>
            </a:extLst>
          </p:cNvPr>
          <p:cNvSpPr txBox="1"/>
          <p:nvPr/>
        </p:nvSpPr>
        <p:spPr>
          <a:xfrm>
            <a:off x="9316720" y="5212063"/>
            <a:ext cx="2979742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800" dirty="0"/>
              <a:t>Image from: </a:t>
            </a:r>
            <a:r>
              <a:rPr lang="en-US" sz="800" dirty="0">
                <a:hlinkClick r:id="rId4"/>
              </a:rPr>
              <a:t>https://</a:t>
            </a:r>
            <a:r>
              <a:rPr lang="en-US" sz="800" dirty="0" err="1">
                <a:hlinkClick r:id="rId4"/>
              </a:rPr>
              <a:t>arxiv.org</a:t>
            </a:r>
            <a:r>
              <a:rPr lang="en-US" sz="800" dirty="0">
                <a:hlinkClick r:id="rId4"/>
              </a:rPr>
              <a:t>/abs/1803.05649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27438161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16C003-F536-C0F0-5E54-375102317D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Normalizing Flows in Variational Inference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224B89-3510-DF63-D4AD-9C31DE7F116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Best complex distribution is not known analytically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NFs are added as a hyper-network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Hyper-network: Neural networks stacked between the encoder and decoder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b="0" dirty="0"/>
              <a:t>Hyper-network tracks flow parameters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This enables the NFs to learn a “better” complex distribution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Note better does not necessarily mean better reconstruction of trained class (</a:t>
            </a:r>
            <a:r>
              <a:rPr lang="en-US" b="0" dirty="0" err="1"/>
              <a:t>bkg</a:t>
            </a:r>
            <a:r>
              <a:rPr lang="en-US" b="0" dirty="0"/>
              <a:t>) inputs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b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016028-7D0F-6F00-A816-DC7C97A4F0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/>
              <a:t>3 April 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85D417-EF04-E251-2B1E-ACAE358274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Pratik Jawahar | </a:t>
            </a:r>
            <a:r>
              <a:rPr lang="en-GB"/>
              <a:t>Improving VAEs for Anomaly Detection at the LHC with Normalizing Flows</a:t>
            </a:r>
            <a:endParaRPr lang="en-US"/>
          </a:p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057760-861D-ECAA-A703-C4272DD551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36B5EA5A-BC32-A742-B11B-8E7414D5B535}" type="slidenum">
              <a:rPr lang="en-US" smtClean="0"/>
              <a:pPr algn="ctr"/>
              <a:t>12</a:t>
            </a:fld>
            <a:endParaRPr lang="en-US" dirty="0"/>
          </a:p>
        </p:txBody>
      </p:sp>
      <p:sp>
        <p:nvSpPr>
          <p:cNvPr id="8" name="AutoShape 2">
            <a:extLst>
              <a:ext uri="{FF2B5EF4-FFF2-40B4-BE49-F238E27FC236}">
                <a16:creationId xmlns:a16="http://schemas.microsoft.com/office/drawing/2014/main" id="{C36E146D-1A62-4B60-4B1E-18000427F1F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72A16D1-9692-9D00-ED44-33302B97B3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46134" y="2009819"/>
            <a:ext cx="2463944" cy="1045790"/>
          </a:xfrm>
          <a:prstGeom prst="rect">
            <a:avLst/>
          </a:prstGeom>
        </p:spPr>
      </p:pic>
      <p:pic>
        <p:nvPicPr>
          <p:cNvPr id="9" name="Picture 8" descr="Diagram&#10;&#10;Description automatically generated">
            <a:extLst>
              <a:ext uri="{FF2B5EF4-FFF2-40B4-BE49-F238E27FC236}">
                <a16:creationId xmlns:a16="http://schemas.microsoft.com/office/drawing/2014/main" id="{4D760B98-264F-A103-611F-5F294B6DE6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3347073"/>
            <a:ext cx="5599176" cy="191866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B70839CE-B9E4-BF81-E0ED-63C7D43D90F2}"/>
              </a:ext>
            </a:extLst>
          </p:cNvPr>
          <p:cNvSpPr txBox="1"/>
          <p:nvPr/>
        </p:nvSpPr>
        <p:spPr>
          <a:xfrm>
            <a:off x="9316720" y="5334439"/>
            <a:ext cx="2979742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800" dirty="0"/>
              <a:t>Image from: </a:t>
            </a:r>
            <a:r>
              <a:rPr lang="en-US" sz="800" dirty="0">
                <a:hlinkClick r:id="rId4"/>
              </a:rPr>
              <a:t>https://</a:t>
            </a:r>
            <a:r>
              <a:rPr lang="en-US" sz="800" dirty="0" err="1">
                <a:hlinkClick r:id="rId4"/>
              </a:rPr>
              <a:t>arxiv.org</a:t>
            </a:r>
            <a:r>
              <a:rPr lang="en-US" sz="800" dirty="0">
                <a:hlinkClick r:id="rId4"/>
              </a:rPr>
              <a:t>/abs/1803.05649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28712180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16C003-F536-C0F0-5E54-375102317D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Normalizing Flows in Variational Inference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E224B89-3510-DF63-D4AD-9C31DE7F116E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MONEY PLOT: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b="0" dirty="0"/>
                  <a:t>When using NF in Variational Inference,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𝐾𝐿</m:t>
                        </m:r>
                      </m:sub>
                    </m:sSub>
                  </m:oMath>
                </a14:m>
                <a:r>
                  <a:rPr lang="en-US" b="0" dirty="0"/>
                  <a:t> term is generally modified to track flow parameters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b="0" dirty="0"/>
                  <a:t>The modification is a simplification of calculating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𝐾𝐿</m:t>
                        </m:r>
                      </m:sub>
                    </m:sSub>
                  </m:oMath>
                </a14:m>
                <a:r>
                  <a:rPr lang="en-US" b="0" dirty="0"/>
                  <a:t> between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</m:sub>
                    </m:sSub>
                  </m:oMath>
                </a14:m>
                <a:r>
                  <a:rPr lang="en-US" b="0" dirty="0"/>
                  <a:t> and a standard normal as opposed to the Gaussian approximation given by the encoder (as in the case of a baseline VAE)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b="0" dirty="0"/>
                  <a:t>The modification ensures the latent approximation is closer to a standard normal than what we start with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E224B89-3510-DF63-D4AD-9C31DE7F116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2709" t="-2198" r="-36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016028-7D0F-6F00-A816-DC7C97A4F0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/>
              <a:t>3 April 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85D417-EF04-E251-2B1E-ACAE358274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Pratik Jawahar | </a:t>
            </a:r>
            <a:r>
              <a:rPr lang="en-GB"/>
              <a:t>Improving VAEs for Anomaly Detection at the LHC with Normalizing Flows</a:t>
            </a:r>
            <a:endParaRPr lang="en-US"/>
          </a:p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057760-861D-ECAA-A703-C4272DD551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36B5EA5A-BC32-A742-B11B-8E7414D5B535}" type="slidenum">
              <a:rPr lang="en-US" smtClean="0"/>
              <a:pPr algn="ctr"/>
              <a:t>13</a:t>
            </a:fld>
            <a:endParaRPr lang="en-US" dirty="0"/>
          </a:p>
        </p:txBody>
      </p:sp>
      <p:sp>
        <p:nvSpPr>
          <p:cNvPr id="8" name="AutoShape 2">
            <a:extLst>
              <a:ext uri="{FF2B5EF4-FFF2-40B4-BE49-F238E27FC236}">
                <a16:creationId xmlns:a16="http://schemas.microsoft.com/office/drawing/2014/main" id="{C36E146D-1A62-4B60-4B1E-18000427F1F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7868E93-7A28-5AC4-D3DF-1CF81A5D4C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15797" y="1402577"/>
            <a:ext cx="4526684" cy="3430563"/>
          </a:xfrm>
          <a:prstGeom prst="rect">
            <a:avLst/>
          </a:prstGeom>
        </p:spPr>
      </p:pic>
      <p:pic>
        <p:nvPicPr>
          <p:cNvPr id="11" name="Picture 10" descr="A picture containing text&#10;&#10;Description automatically generated">
            <a:extLst>
              <a:ext uri="{FF2B5EF4-FFF2-40B4-BE49-F238E27FC236}">
                <a16:creationId xmlns:a16="http://schemas.microsoft.com/office/drawing/2014/main" id="{BB42A0EF-7880-0861-26B4-E7F6849EA7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02877" y="4942344"/>
            <a:ext cx="2667100" cy="46384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76A94A5-D232-682E-85A0-1CE69B4198D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24562" y="5365883"/>
            <a:ext cx="5291587" cy="630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99749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16C003-F536-C0F0-5E54-375102317D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Normalizing Flows in Variational Inference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E224B89-3510-DF63-D4AD-9C31DE7F116E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Generation – Reconstruction Tradeoff:</a:t>
                </a:r>
              </a:p>
              <a:p>
                <a:pPr marL="666750" lvl="1" indent="-342900">
                  <a:buFont typeface="Arial" panose="020B0604020202020204" pitchFamily="34" charset="0"/>
                  <a:buChar char="•"/>
                </a:pPr>
                <a:r>
                  <a:rPr lang="en-GB" sz="1300" b="0" dirty="0"/>
                  <a:t>Gaussian approximations have shown to give better generalization ability to VAEs, thereby making them better at generation compared to AEs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1600" dirty="0"/>
                  <a:t>Our goal: Anomaly Detection </a:t>
                </a:r>
                <a:r>
                  <a:rPr lang="en-GB" sz="1600" b="0" dirty="0"/>
                  <a:t>(aka. we do not modify the loss)</a:t>
                </a:r>
              </a:p>
              <a:p>
                <a:pPr marL="666750" lvl="1" indent="-342900">
                  <a:buFont typeface="Arial" panose="020B0604020202020204" pitchFamily="34" charset="0"/>
                  <a:buChar char="•"/>
                </a:pPr>
                <a:r>
                  <a:rPr lang="en-GB" sz="1600" dirty="0"/>
                  <a:t>Increase the separation b/w sig, </a:t>
                </a:r>
                <a:r>
                  <a:rPr lang="en-GB" sz="1600" dirty="0" err="1"/>
                  <a:t>bkg</a:t>
                </a:r>
                <a:r>
                  <a:rPr lang="en-GB" sz="1600" dirty="0"/>
                  <a:t> for a chosen anomaly score (NF weights driven by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GB" sz="16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sub>
                    </m:sSub>
                  </m:oMath>
                </a14:m>
                <a:r>
                  <a:rPr lang="en-GB" sz="1600" dirty="0"/>
                  <a:t>)</a:t>
                </a:r>
              </a:p>
              <a:p>
                <a:pPr marL="666750" lvl="1" indent="-342900">
                  <a:buFont typeface="Arial" panose="020B0604020202020204" pitchFamily="34" charset="0"/>
                  <a:buChar char="•"/>
                </a:pPr>
                <a:r>
                  <a:rPr lang="en-GB" sz="1600" dirty="0"/>
                  <a:t>This need not mean better background reconstruction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1600" dirty="0"/>
                  <a:t>Non-Gaussian Posterior Caveats:</a:t>
                </a:r>
              </a:p>
              <a:p>
                <a:pPr marL="666750" lvl="1" indent="-342900">
                  <a:buFont typeface="Arial" panose="020B0604020202020204" pitchFamily="34" charset="0"/>
                  <a:buChar char="•"/>
                </a:pPr>
                <a:r>
                  <a:rPr lang="en-GB" sz="1600" dirty="0"/>
                  <a:t>Significantly harder to reconstruct signal events</a:t>
                </a:r>
              </a:p>
              <a:p>
                <a:pPr marL="666750" lvl="1" indent="-342900">
                  <a:buFont typeface="Arial" panose="020B0604020202020204" pitchFamily="34" charset="0"/>
                  <a:buChar char="•"/>
                </a:pPr>
                <a:r>
                  <a:rPr lang="en-GB" sz="1600" dirty="0"/>
                  <a:t>Still be able to generalize enough to avoid false positives</a:t>
                </a:r>
              </a:p>
              <a:p>
                <a:pPr marL="666750" lvl="1" indent="-342900">
                  <a:buFont typeface="Arial" panose="020B0604020202020204" pitchFamily="34" charset="0"/>
                  <a:buChar char="•"/>
                </a:pPr>
                <a:r>
                  <a:rPr lang="en-GB" sz="1600" dirty="0"/>
                  <a:t>Complexity of distribution can be controlled by changing number of stacked NF layers</a:t>
                </a:r>
              </a:p>
              <a:p>
                <a:pPr marL="666750" lvl="1" indent="-342900">
                  <a:buFont typeface="Arial" panose="020B0604020202020204" pitchFamily="34" charset="0"/>
                  <a:buChar char="•"/>
                </a:pPr>
                <a:endParaRPr lang="en-US" b="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E224B89-3510-DF63-D4AD-9C31DE7F116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2032" t="-1923" r="-2483" b="-27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016028-7D0F-6F00-A816-DC7C97A4F0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/>
              <a:t>3 April 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85D417-EF04-E251-2B1E-ACAE358274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Pratik Jawahar | </a:t>
            </a:r>
            <a:r>
              <a:rPr lang="en-GB"/>
              <a:t>Improving VAEs for Anomaly Detection at the LHC with Normalizing Flows</a:t>
            </a:r>
            <a:endParaRPr lang="en-US"/>
          </a:p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057760-861D-ECAA-A703-C4272DD551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36B5EA5A-BC32-A742-B11B-8E7414D5B535}" type="slidenum">
              <a:rPr lang="en-US" smtClean="0"/>
              <a:pPr algn="ctr"/>
              <a:t>14</a:t>
            </a:fld>
            <a:endParaRPr lang="en-US" dirty="0"/>
          </a:p>
        </p:txBody>
      </p:sp>
      <p:sp>
        <p:nvSpPr>
          <p:cNvPr id="8" name="AutoShape 2">
            <a:extLst>
              <a:ext uri="{FF2B5EF4-FFF2-40B4-BE49-F238E27FC236}">
                <a16:creationId xmlns:a16="http://schemas.microsoft.com/office/drawing/2014/main" id="{C36E146D-1A62-4B60-4B1E-18000427F1F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7868E93-7A28-5AC4-D3DF-1CF81A5D4C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15797" y="1402577"/>
            <a:ext cx="4526684" cy="3430563"/>
          </a:xfrm>
          <a:prstGeom prst="rect">
            <a:avLst/>
          </a:prstGeom>
        </p:spPr>
      </p:pic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A5FED97D-60ED-6FD9-8273-50C32265E9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24816" y="4842558"/>
            <a:ext cx="3708645" cy="1270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97509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16C003-F536-C0F0-5E54-375102317D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Normalizing Flows in Variational Inference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E224B89-3510-DF63-D4AD-9C31DE7F116E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Generation – Reconstruction Tradeoff:</a:t>
                </a:r>
              </a:p>
              <a:p>
                <a:pPr marL="666750" lvl="1" indent="-342900">
                  <a:buFont typeface="Arial" panose="020B0604020202020204" pitchFamily="34" charset="0"/>
                  <a:buChar char="•"/>
                </a:pPr>
                <a:r>
                  <a:rPr lang="en-GB" sz="1300" b="0" dirty="0"/>
                  <a:t>Gaussian approximations have shown to give better generalization ability to VAEs, thereby making them better at generation compared to AEs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1600" dirty="0"/>
                  <a:t>Our goal: Anomaly Detection </a:t>
                </a:r>
                <a:r>
                  <a:rPr lang="en-GB" sz="1600" b="0" dirty="0"/>
                  <a:t>(aka. we do not modify the loss)</a:t>
                </a:r>
              </a:p>
              <a:p>
                <a:pPr marL="666750" lvl="1" indent="-342900">
                  <a:buFont typeface="Arial" panose="020B0604020202020204" pitchFamily="34" charset="0"/>
                  <a:buChar char="•"/>
                </a:pPr>
                <a:r>
                  <a:rPr lang="en-GB" sz="1600" dirty="0"/>
                  <a:t>Increase the separation b/w sig, </a:t>
                </a:r>
                <a:r>
                  <a:rPr lang="en-GB" sz="1600" dirty="0" err="1"/>
                  <a:t>bkg</a:t>
                </a:r>
                <a:r>
                  <a:rPr lang="en-GB" sz="1600" dirty="0"/>
                  <a:t> for a chosen anomaly score (NF weights driven by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GB" sz="16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sub>
                    </m:sSub>
                  </m:oMath>
                </a14:m>
                <a:r>
                  <a:rPr lang="en-GB" sz="1600" dirty="0"/>
                  <a:t>)</a:t>
                </a:r>
              </a:p>
              <a:p>
                <a:pPr marL="666750" lvl="1" indent="-342900">
                  <a:buFont typeface="Arial" panose="020B0604020202020204" pitchFamily="34" charset="0"/>
                  <a:buChar char="•"/>
                </a:pPr>
                <a:r>
                  <a:rPr lang="en-GB" sz="1600" dirty="0"/>
                  <a:t>This need not mean better background reconstruction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1600" dirty="0"/>
                  <a:t>Non-Gaussian Posterior Caveats:</a:t>
                </a:r>
              </a:p>
              <a:p>
                <a:pPr marL="666750" lvl="1" indent="-342900">
                  <a:buFont typeface="Arial" panose="020B0604020202020204" pitchFamily="34" charset="0"/>
                  <a:buChar char="•"/>
                </a:pPr>
                <a:r>
                  <a:rPr lang="en-GB" sz="1600" dirty="0"/>
                  <a:t>Significantly harder to reconstruct signal events</a:t>
                </a:r>
              </a:p>
              <a:p>
                <a:pPr marL="666750" lvl="1" indent="-342900">
                  <a:buFont typeface="Arial" panose="020B0604020202020204" pitchFamily="34" charset="0"/>
                  <a:buChar char="•"/>
                </a:pPr>
                <a:r>
                  <a:rPr lang="en-GB" sz="1600" dirty="0"/>
                  <a:t>Still be able to generalize enough to avoid false positives</a:t>
                </a:r>
              </a:p>
              <a:p>
                <a:pPr marL="666750" lvl="1" indent="-342900">
                  <a:buFont typeface="Arial" panose="020B0604020202020204" pitchFamily="34" charset="0"/>
                  <a:buChar char="•"/>
                </a:pPr>
                <a:r>
                  <a:rPr lang="en-GB" sz="1600" dirty="0"/>
                  <a:t>Complexity of distribution can be controlled by changing number of stacked NF layers</a:t>
                </a:r>
              </a:p>
              <a:p>
                <a:pPr marL="666750" lvl="1" indent="-342900">
                  <a:buFont typeface="Arial" panose="020B0604020202020204" pitchFamily="34" charset="0"/>
                  <a:buChar char="•"/>
                </a:pPr>
                <a:endParaRPr lang="en-US" b="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E224B89-3510-DF63-D4AD-9C31DE7F116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2032" t="-1923" r="-2483" b="-27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016028-7D0F-6F00-A816-DC7C97A4F0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/>
              <a:t>3 April 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85D417-EF04-E251-2B1E-ACAE358274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Pratik Jawahar | </a:t>
            </a:r>
            <a:r>
              <a:rPr lang="en-GB"/>
              <a:t>Improving VAEs for Anomaly Detection at the LHC with Normalizing Flows</a:t>
            </a:r>
            <a:endParaRPr lang="en-US"/>
          </a:p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057760-861D-ECAA-A703-C4272DD551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36B5EA5A-BC32-A742-B11B-8E7414D5B535}" type="slidenum">
              <a:rPr lang="en-US" smtClean="0"/>
              <a:pPr algn="ctr"/>
              <a:t>15</a:t>
            </a:fld>
            <a:endParaRPr lang="en-US" dirty="0"/>
          </a:p>
        </p:txBody>
      </p:sp>
      <p:sp>
        <p:nvSpPr>
          <p:cNvPr id="8" name="AutoShape 2">
            <a:extLst>
              <a:ext uri="{FF2B5EF4-FFF2-40B4-BE49-F238E27FC236}">
                <a16:creationId xmlns:a16="http://schemas.microsoft.com/office/drawing/2014/main" id="{C36E146D-1A62-4B60-4B1E-18000427F1F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BEFF835-9951-19ED-85FF-C83E64B039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3455" y="4958284"/>
            <a:ext cx="5751368" cy="82943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596FF50-9E78-0912-5B81-FA79A8A552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15797" y="1398003"/>
            <a:ext cx="4526684" cy="3414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5944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16C003-F536-C0F0-5E54-375102317D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Normalizing Flows in Variational Inference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224B89-3510-DF63-D4AD-9C31DE7F116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We test 5 different classes of NF models: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Planar Flow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b="0" dirty="0"/>
              <a:t>Sylvester Normalizing Flow</a:t>
            </a:r>
          </a:p>
          <a:p>
            <a:pPr marL="990900" lvl="2" indent="-342900"/>
            <a:r>
              <a:rPr lang="en-US" dirty="0"/>
              <a:t>Triangular</a:t>
            </a:r>
          </a:p>
          <a:p>
            <a:pPr marL="990900" lvl="2" indent="-342900"/>
            <a:r>
              <a:rPr lang="en-US" b="0" dirty="0"/>
              <a:t>Orthogonal</a:t>
            </a:r>
          </a:p>
          <a:p>
            <a:pPr marL="990900" lvl="2" indent="-342900"/>
            <a:r>
              <a:rPr lang="en-US" dirty="0"/>
              <a:t>Householder</a:t>
            </a:r>
          </a:p>
          <a:p>
            <a:pPr marL="666750" lvl="1" indent="-342900"/>
            <a:r>
              <a:rPr lang="en-US" b="0" dirty="0"/>
              <a:t>Inverse Autoregressive Flow</a:t>
            </a:r>
          </a:p>
          <a:p>
            <a:pPr marL="666750" lvl="1" indent="-342900"/>
            <a:r>
              <a:rPr lang="en-US" dirty="0"/>
              <a:t>Convolutional Flow</a:t>
            </a:r>
          </a:p>
          <a:p>
            <a:pPr marL="666750" lvl="1" indent="-342900"/>
            <a:r>
              <a:rPr lang="en-US" b="0" dirty="0"/>
              <a:t>Neural Spline Flow</a:t>
            </a:r>
          </a:p>
          <a:p>
            <a:pPr marL="990900" lvl="2" indent="-342900"/>
            <a:r>
              <a:rPr lang="en-US" dirty="0"/>
              <a:t>Autoregressive</a:t>
            </a:r>
            <a:endParaRPr lang="en-US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b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016028-7D0F-6F00-A816-DC7C97A4F0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/>
              <a:t>3 April 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85D417-EF04-E251-2B1E-ACAE358274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Pratik Jawahar | </a:t>
            </a:r>
            <a:r>
              <a:rPr lang="en-GB"/>
              <a:t>Improving VAEs for Anomaly Detection at the LHC with Normalizing Flows</a:t>
            </a:r>
            <a:endParaRPr lang="en-US"/>
          </a:p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057760-861D-ECAA-A703-C4272DD551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36B5EA5A-BC32-A742-B11B-8E7414D5B535}" type="slidenum">
              <a:rPr lang="en-US" smtClean="0"/>
              <a:pPr algn="ctr"/>
              <a:t>16</a:t>
            </a:fld>
            <a:endParaRPr lang="en-US" dirty="0"/>
          </a:p>
        </p:txBody>
      </p:sp>
      <p:sp>
        <p:nvSpPr>
          <p:cNvPr id="8" name="AutoShape 2">
            <a:extLst>
              <a:ext uri="{FF2B5EF4-FFF2-40B4-BE49-F238E27FC236}">
                <a16:creationId xmlns:a16="http://schemas.microsoft.com/office/drawing/2014/main" id="{C36E146D-1A62-4B60-4B1E-18000427F1F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72A16D1-9692-9D00-ED44-33302B97B3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46134" y="2009819"/>
            <a:ext cx="2463944" cy="1045790"/>
          </a:xfrm>
          <a:prstGeom prst="rect">
            <a:avLst/>
          </a:prstGeom>
        </p:spPr>
      </p:pic>
      <p:pic>
        <p:nvPicPr>
          <p:cNvPr id="9" name="Picture 8" descr="Diagram&#10;&#10;Description automatically generated">
            <a:extLst>
              <a:ext uri="{FF2B5EF4-FFF2-40B4-BE49-F238E27FC236}">
                <a16:creationId xmlns:a16="http://schemas.microsoft.com/office/drawing/2014/main" id="{4D760B98-264F-A103-611F-5F294B6DE6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3347073"/>
            <a:ext cx="5599176" cy="191866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202DD0D-4C8B-4137-81E4-1AC0E9FB4BB9}"/>
              </a:ext>
            </a:extLst>
          </p:cNvPr>
          <p:cNvSpPr txBox="1"/>
          <p:nvPr/>
        </p:nvSpPr>
        <p:spPr>
          <a:xfrm>
            <a:off x="9316720" y="5334439"/>
            <a:ext cx="2979742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800" dirty="0"/>
              <a:t>Image from: </a:t>
            </a:r>
            <a:r>
              <a:rPr lang="en-US" sz="800" dirty="0">
                <a:hlinkClick r:id="rId4"/>
              </a:rPr>
              <a:t>https://</a:t>
            </a:r>
            <a:r>
              <a:rPr lang="en-US" sz="800" dirty="0" err="1">
                <a:hlinkClick r:id="rId4"/>
              </a:rPr>
              <a:t>arxiv.org</a:t>
            </a:r>
            <a:r>
              <a:rPr lang="en-US" sz="800" dirty="0">
                <a:hlinkClick r:id="rId4"/>
              </a:rPr>
              <a:t>/abs/1803.05649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33215449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Chart&#10;&#10;Description automatically generated">
            <a:extLst>
              <a:ext uri="{FF2B5EF4-FFF2-40B4-BE49-F238E27FC236}">
                <a16:creationId xmlns:a16="http://schemas.microsoft.com/office/drawing/2014/main" id="{D9F05D4D-E251-7E92-2050-F582E6B6B11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61239" y="1592263"/>
            <a:ext cx="8869523" cy="4608512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38A66512-9113-ECB6-2D08-1BA1E994A6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Normalizing Flows in Variational Inference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817782-FD2B-4DDC-8746-2D9DC676DE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/>
              <a:t>3 April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C9FAF9-057F-BD6B-6833-A3C93672AF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Pratik Jawahar | </a:t>
            </a:r>
            <a:r>
              <a:rPr lang="en-GB"/>
              <a:t>Improving VAEs for Anomaly Detection at the LHC with Normalizing Flows</a:t>
            </a:r>
            <a:endParaRPr lang="en-US"/>
          </a:p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B6E826-5850-9389-531C-48EB1BAB06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36B5EA5A-BC32-A742-B11B-8E7414D5B535}" type="slidenum">
              <a:rPr lang="en-US" smtClean="0"/>
              <a:pPr algn="ctr"/>
              <a:t>17</a:t>
            </a:fld>
            <a:endParaRPr lang="en-US" dirty="0"/>
          </a:p>
        </p:txBody>
      </p:sp>
      <p:sp>
        <p:nvSpPr>
          <p:cNvPr id="9" name="Frame 8">
            <a:extLst>
              <a:ext uri="{FF2B5EF4-FFF2-40B4-BE49-F238E27FC236}">
                <a16:creationId xmlns:a16="http://schemas.microsoft.com/office/drawing/2014/main" id="{F72BB3E9-EBF7-3EEF-ED91-910085D6EA76}"/>
              </a:ext>
            </a:extLst>
          </p:cNvPr>
          <p:cNvSpPr/>
          <p:nvPr/>
        </p:nvSpPr>
        <p:spPr>
          <a:xfrm>
            <a:off x="1661238" y="4340506"/>
            <a:ext cx="7966456" cy="405114"/>
          </a:xfrm>
          <a:prstGeom prst="fram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025149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3F5170-4279-39BF-EAC4-85BB1C717E1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You!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872CD8-1AC8-ED13-E037-9DB14D7FAFD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/>
              <a:t>3 April 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CA48F22-1E51-C4EB-440D-F2995E5408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36B5EA5A-BC32-A742-B11B-8E7414D5B535}" type="slidenum">
              <a:rPr lang="en-US" smtClean="0"/>
              <a:pPr algn="ctr"/>
              <a:t>18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073895-93EC-E2D9-3C06-18AE116993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Pratik Jawahar | </a:t>
            </a:r>
            <a:r>
              <a:rPr lang="en-GB"/>
              <a:t>Improving VAEs for Anomaly Detection at the LHC with Normalizing Flows</a:t>
            </a:r>
            <a:endParaRPr lang="en-US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47645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3F5170-4279-39BF-EAC4-85BB1C717E1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Backup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872CD8-1AC8-ED13-E037-9DB14D7FAFD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/>
              <a:t>3 April 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CA48F22-1E51-C4EB-440D-F2995E5408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36B5EA5A-BC32-A742-B11B-8E7414D5B535}" type="slidenum">
              <a:rPr lang="en-US" smtClean="0"/>
              <a:pPr algn="ctr"/>
              <a:t>19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073895-93EC-E2D9-3C06-18AE116993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Pratik Jawahar | </a:t>
            </a:r>
            <a:r>
              <a:rPr lang="en-GB"/>
              <a:t>Improving VAEs for Anomaly Detection at the LHC with Normalizing Flows</a:t>
            </a:r>
            <a:endParaRPr lang="en-US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51488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>
            <a:extLst>
              <a:ext uri="{FF2B5EF4-FFF2-40B4-BE49-F238E27FC236}">
                <a16:creationId xmlns:a16="http://schemas.microsoft.com/office/drawing/2014/main" id="{74817966-E0E8-6726-6B4A-0116D71F17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657225"/>
            <a:ext cx="11376024" cy="782110"/>
          </a:xfrm>
        </p:spPr>
        <p:txBody>
          <a:bodyPr/>
          <a:lstStyle/>
          <a:p>
            <a:r>
              <a:rPr lang="en-US" dirty="0"/>
              <a:t>Anomaly Detection - Unsupervised Regimes</a:t>
            </a:r>
          </a:p>
        </p:txBody>
      </p:sp>
      <p:pic>
        <p:nvPicPr>
          <p:cNvPr id="9" name="Picture Placeholder 8" descr="Diagram&#10;&#10;Description automatically generated">
            <a:extLst>
              <a:ext uri="{FF2B5EF4-FFF2-40B4-BE49-F238E27FC236}">
                <a16:creationId xmlns:a16="http://schemas.microsoft.com/office/drawing/2014/main" id="{FC523386-BDA1-2EA6-77D6-E472964C5065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172200" y="2360615"/>
            <a:ext cx="5616575" cy="3032948"/>
          </a:xfrm>
          <a:noFill/>
        </p:spPr>
      </p:pic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5AB0FD85-230F-0458-AC83-911C22BD00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07989" y="1572834"/>
            <a:ext cx="5611813" cy="4608511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Supervised (Model Dependent)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Detecting specific “expected” signal events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How? Derive physics motivated observable which can be used for </a:t>
            </a:r>
            <a:r>
              <a:rPr lang="en-US" dirty="0" err="1"/>
              <a:t>bkg</a:t>
            </a:r>
            <a:r>
              <a:rPr lang="en-US" dirty="0"/>
              <a:t>-sig discrimination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Tradeoff - Limited to specific set of signal models per search algorithm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Unsupervised (Model Independent)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Detecting and selecting “unexpected” anomalies which can then be analyzed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How? Define suitable anomaly score for </a:t>
            </a:r>
            <a:r>
              <a:rPr lang="en-US" dirty="0" err="1"/>
              <a:t>bkg</a:t>
            </a:r>
            <a:r>
              <a:rPr lang="en-US" dirty="0"/>
              <a:t>-sig discrimination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Tradeoff – Detected anomalies require further analysis to extract physics-level information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5B546A-D89F-0316-9E4A-F3431D57AFE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88200" y="6356350"/>
            <a:ext cx="1542289" cy="365125"/>
          </a:xfrm>
        </p:spPr>
        <p:txBody>
          <a:bodyPr anchor="ctr">
            <a:normAutofit/>
          </a:bodyPr>
          <a:lstStyle/>
          <a:p>
            <a:pPr algn="ctr">
              <a:spcAft>
                <a:spcPts val="600"/>
              </a:spcAft>
            </a:pPr>
            <a:r>
              <a:rPr lang="en-US"/>
              <a:t>3 April 2023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6E487B-7EF4-8340-092D-572323619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561511" y="6348170"/>
            <a:ext cx="681254" cy="365125"/>
          </a:xfrm>
        </p:spPr>
        <p:txBody>
          <a:bodyPr anchor="ctr">
            <a:normAutofit/>
          </a:bodyPr>
          <a:lstStyle/>
          <a:p>
            <a:pPr algn="ctr">
              <a:spcAft>
                <a:spcPts val="600"/>
              </a:spcAft>
            </a:pPr>
            <a:fld id="{36B5EA5A-BC32-A742-B11B-8E7414D5B535}" type="slidenum">
              <a:rPr lang="en-US" smtClean="0"/>
              <a:pPr algn="ctr">
                <a:spcAft>
                  <a:spcPts val="600"/>
                </a:spcAft>
              </a:pPr>
              <a:t>2</a:t>
            </a:fld>
            <a:endParaRPr lang="en-US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F7E1FA5E-DC66-2BBB-CBF3-C73FBA8C72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75280" y="6469062"/>
            <a:ext cx="6441440" cy="365125"/>
          </a:xfrm>
        </p:spPr>
        <p:txBody>
          <a:bodyPr/>
          <a:lstStyle/>
          <a:p>
            <a:r>
              <a:rPr lang="en-US" dirty="0"/>
              <a:t>Pratik Jawahar | </a:t>
            </a:r>
            <a:r>
              <a:rPr lang="en-GB" dirty="0"/>
              <a:t>Improving VAEs for Anomaly Detection at the LHC with Normalizing Flows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73942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FE16A0-40C7-7166-A9AF-FF89B1CEEB4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/>
              <a:t>3 April 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F624A5-CF6D-D296-6AFE-10C13D3600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36B5EA5A-BC32-A742-B11B-8E7414D5B535}" type="slidenum">
              <a:rPr lang="en-US" smtClean="0"/>
              <a:pPr algn="ctr"/>
              <a:t>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21F0C-F381-9EA4-A6AF-C019C473CD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Pratik Jawahar | </a:t>
            </a:r>
            <a:r>
              <a:rPr lang="en-GB"/>
              <a:t>Improving VAEs for Anomaly Detection at the LHC with Normalizing Flows</a:t>
            </a:r>
            <a:endParaRPr lang="en-US"/>
          </a:p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CFF226A-BBEE-C5B1-55A6-7D39203705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9738" y="2221777"/>
            <a:ext cx="7772400" cy="2414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84359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 descr="Table&#10;&#10;Description automatically generated">
            <a:extLst>
              <a:ext uri="{FF2B5EF4-FFF2-40B4-BE49-F238E27FC236}">
                <a16:creationId xmlns:a16="http://schemas.microsoft.com/office/drawing/2014/main" id="{C9EE0E8E-1CC5-CBFC-2CE0-5D822F2F1C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7" y="2724060"/>
            <a:ext cx="5616575" cy="2344920"/>
          </a:xfrm>
          <a:prstGeom prst="rect">
            <a:avLst/>
          </a:prstGeom>
          <a:noFill/>
        </p:spPr>
      </p:pic>
      <p:pic>
        <p:nvPicPr>
          <p:cNvPr id="21" name="Picture 20" descr="Table&#10;&#10;Description automatically generated">
            <a:extLst>
              <a:ext uri="{FF2B5EF4-FFF2-40B4-BE49-F238E27FC236}">
                <a16:creationId xmlns:a16="http://schemas.microsoft.com/office/drawing/2014/main" id="{6DE54421-B94D-FA39-C95B-0E571590FB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32807" y="1592264"/>
            <a:ext cx="4690597" cy="4608511"/>
          </a:xfrm>
          <a:prstGeom prst="rect">
            <a:avLst/>
          </a:prstGeom>
          <a:noFill/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FE16A0-40C7-7166-A9AF-FF89B1CEEB4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88200" y="6356350"/>
            <a:ext cx="1542289" cy="365125"/>
          </a:xfrm>
        </p:spPr>
        <p:txBody>
          <a:bodyPr anchor="ctr">
            <a:normAutofit/>
          </a:bodyPr>
          <a:lstStyle/>
          <a:p>
            <a:pPr algn="ctr">
              <a:spcAft>
                <a:spcPts val="600"/>
              </a:spcAft>
            </a:pPr>
            <a:r>
              <a:rPr lang="en-US"/>
              <a:t>3 April 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21F0C-F381-9EA4-A6AF-C019C473CD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75280" y="6492240"/>
            <a:ext cx="6441440" cy="229235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400"/>
              <a:t>Pratik Jawahar | </a:t>
            </a:r>
            <a:r>
              <a:rPr lang="en-GB" sz="400"/>
              <a:t>Improving VAEs for Anomaly Detection at the LHC with Normalizing Flows</a:t>
            </a:r>
            <a:endParaRPr lang="en-US" sz="400"/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en-US" sz="40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F624A5-CF6D-D296-6AFE-10C13D3600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561511" y="6348170"/>
            <a:ext cx="681254" cy="365125"/>
          </a:xfrm>
        </p:spPr>
        <p:txBody>
          <a:bodyPr anchor="ctr">
            <a:normAutofit/>
          </a:bodyPr>
          <a:lstStyle/>
          <a:p>
            <a:pPr algn="ctr">
              <a:spcAft>
                <a:spcPts val="600"/>
              </a:spcAft>
            </a:pPr>
            <a:fld id="{36B5EA5A-BC32-A742-B11B-8E7414D5B535}" type="slidenum">
              <a:rPr lang="en-US" smtClean="0"/>
              <a:pPr algn="ctr">
                <a:spcAft>
                  <a:spcPts val="600"/>
                </a:spcAft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12721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hart&#10;&#10;Description automatically generated">
            <a:extLst>
              <a:ext uri="{FF2B5EF4-FFF2-40B4-BE49-F238E27FC236}">
                <a16:creationId xmlns:a16="http://schemas.microsoft.com/office/drawing/2014/main" id="{2EB98A62-05BB-9B3D-7BD1-8BDD2FA81B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425" y="2327682"/>
            <a:ext cx="5616575" cy="2190464"/>
          </a:xfrm>
          <a:prstGeom prst="rect">
            <a:avLst/>
          </a:prstGeom>
          <a:noFill/>
        </p:spPr>
      </p:pic>
      <p:pic>
        <p:nvPicPr>
          <p:cNvPr id="9" name="Picture 8" descr="Chart, histogram&#10;&#10;Description automatically generated">
            <a:extLst>
              <a:ext uri="{FF2B5EF4-FFF2-40B4-BE49-F238E27FC236}">
                <a16:creationId xmlns:a16="http://schemas.microsoft.com/office/drawing/2014/main" id="{21CC70BC-26B7-137B-B5D2-65304E38DD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2327682"/>
            <a:ext cx="5611813" cy="2202635"/>
          </a:xfrm>
          <a:prstGeom prst="rect">
            <a:avLst/>
          </a:prstGeom>
          <a:noFill/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FE16A0-40C7-7166-A9AF-FF89B1CEEB4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88200" y="6356350"/>
            <a:ext cx="1542289" cy="365125"/>
          </a:xfrm>
        </p:spPr>
        <p:txBody>
          <a:bodyPr anchor="ctr">
            <a:normAutofit/>
          </a:bodyPr>
          <a:lstStyle/>
          <a:p>
            <a:pPr algn="ctr">
              <a:spcAft>
                <a:spcPts val="600"/>
              </a:spcAft>
            </a:pPr>
            <a:r>
              <a:rPr lang="en-US"/>
              <a:t>3 April 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21F0C-F381-9EA4-A6AF-C019C473CD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75280" y="6492240"/>
            <a:ext cx="6441440" cy="229235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400"/>
              <a:t>Pratik Jawahar | </a:t>
            </a:r>
            <a:r>
              <a:rPr lang="en-GB" sz="400"/>
              <a:t>Improving VAEs for Anomaly Detection at the LHC with Normalizing Flows</a:t>
            </a:r>
            <a:endParaRPr lang="en-US" sz="400"/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en-US" sz="40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F624A5-CF6D-D296-6AFE-10C13D3600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561511" y="6348170"/>
            <a:ext cx="681254" cy="365125"/>
          </a:xfrm>
        </p:spPr>
        <p:txBody>
          <a:bodyPr anchor="ctr">
            <a:normAutofit/>
          </a:bodyPr>
          <a:lstStyle/>
          <a:p>
            <a:pPr algn="ctr">
              <a:spcAft>
                <a:spcPts val="600"/>
              </a:spcAft>
            </a:pPr>
            <a:fld id="{36B5EA5A-BC32-A742-B11B-8E7414D5B535}" type="slidenum">
              <a:rPr lang="en-US" smtClean="0"/>
              <a:pPr algn="ctr">
                <a:spcAft>
                  <a:spcPts val="600"/>
                </a:spcAft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004293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extLst>
              <a:ext uri="{FF2B5EF4-FFF2-40B4-BE49-F238E27FC236}">
                <a16:creationId xmlns:a16="http://schemas.microsoft.com/office/drawing/2014/main" id="{9BE91262-5CD7-1BD4-CDED-616BDC38A8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650829"/>
            <a:ext cx="11376026" cy="788505"/>
          </a:xfrm>
        </p:spPr>
        <p:txBody>
          <a:bodyPr/>
          <a:lstStyle/>
          <a:p>
            <a:endParaRPr lang="en-US"/>
          </a:p>
        </p:txBody>
      </p:sp>
      <p:pic>
        <p:nvPicPr>
          <p:cNvPr id="13" name="Picture 12" descr="Chart, bar chart&#10;&#10;Description automatically generated">
            <a:extLst>
              <a:ext uri="{FF2B5EF4-FFF2-40B4-BE49-F238E27FC236}">
                <a16:creationId xmlns:a16="http://schemas.microsoft.com/office/drawing/2014/main" id="{AE7D2760-27EF-FBA1-6512-9446A556FFB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863" b="1"/>
          <a:stretch/>
        </p:blipFill>
        <p:spPr>
          <a:xfrm>
            <a:off x="407987" y="2518236"/>
            <a:ext cx="5616575" cy="2232025"/>
          </a:xfrm>
          <a:prstGeom prst="rect">
            <a:avLst/>
          </a:prstGeom>
          <a:noFill/>
        </p:spPr>
      </p:pic>
      <p:pic>
        <p:nvPicPr>
          <p:cNvPr id="15" name="Picture 14" descr="Chart&#10;&#10;Description automatically generated">
            <a:extLst>
              <a:ext uri="{FF2B5EF4-FFF2-40B4-BE49-F238E27FC236}">
                <a16:creationId xmlns:a16="http://schemas.microsoft.com/office/drawing/2014/main" id="{7A57FE8E-E75B-2FF2-F47A-97F231E6C58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490" b="-1"/>
          <a:stretch/>
        </p:blipFill>
        <p:spPr>
          <a:xfrm>
            <a:off x="6167439" y="2518237"/>
            <a:ext cx="5616575" cy="2232025"/>
          </a:xfrm>
          <a:prstGeom prst="rect">
            <a:avLst/>
          </a:prstGeom>
          <a:noFill/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FE16A0-40C7-7166-A9AF-FF89B1CEEB49}"/>
              </a:ext>
            </a:extLst>
          </p:cNvPr>
          <p:cNvSpPr>
            <a:spLocks noGrp="1"/>
          </p:cNvSpPr>
          <p:nvPr>
            <p:ph type="dt" sz="half" idx="18"/>
          </p:nvPr>
        </p:nvSpPr>
        <p:spPr>
          <a:xfrm>
            <a:off x="1088200" y="6356350"/>
            <a:ext cx="1542289" cy="365125"/>
          </a:xfrm>
        </p:spPr>
        <p:txBody>
          <a:bodyPr anchor="ctr">
            <a:normAutofit/>
          </a:bodyPr>
          <a:lstStyle/>
          <a:p>
            <a:pPr algn="ctr">
              <a:spcAft>
                <a:spcPts val="600"/>
              </a:spcAft>
            </a:pPr>
            <a:r>
              <a:rPr lang="en-US"/>
              <a:t>3 April 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21F0C-F381-9EA4-A6AF-C019C473CD26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>
          <a:xfrm>
            <a:off x="2875280" y="6492240"/>
            <a:ext cx="6441440" cy="229235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400"/>
              <a:t>Pratik Jawahar | </a:t>
            </a:r>
            <a:r>
              <a:rPr lang="en-GB" sz="400"/>
              <a:t>Improving VAEs for Anomaly Detection at the LHC with Normalizing Flows</a:t>
            </a:r>
            <a:endParaRPr lang="en-US" sz="400"/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en-US" sz="40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F624A5-CF6D-D296-6AFE-10C13D3600CD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>
          <a:xfrm>
            <a:off x="9561511" y="6348170"/>
            <a:ext cx="681254" cy="365125"/>
          </a:xfrm>
        </p:spPr>
        <p:txBody>
          <a:bodyPr anchor="ctr">
            <a:normAutofit/>
          </a:bodyPr>
          <a:lstStyle/>
          <a:p>
            <a:pPr algn="ctr">
              <a:spcAft>
                <a:spcPts val="600"/>
              </a:spcAft>
            </a:pPr>
            <a:fld id="{36B5EA5A-BC32-A742-B11B-8E7414D5B535}" type="slidenum">
              <a:rPr lang="en-US" smtClean="0"/>
              <a:pPr algn="ctr">
                <a:spcAft>
                  <a:spcPts val="600"/>
                </a:spcAft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792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Chart, bar chart&#10;&#10;Description automatically generated">
            <a:extLst>
              <a:ext uri="{FF2B5EF4-FFF2-40B4-BE49-F238E27FC236}">
                <a16:creationId xmlns:a16="http://schemas.microsoft.com/office/drawing/2014/main" id="{CB76721E-028E-6B67-AC52-B4FE2C859F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2351" y="2269417"/>
            <a:ext cx="5616575" cy="2176423"/>
          </a:xfrm>
          <a:prstGeom prst="rect">
            <a:avLst/>
          </a:prstGeom>
          <a:noFill/>
        </p:spPr>
      </p:pic>
      <p:pic>
        <p:nvPicPr>
          <p:cNvPr id="19" name="Picture 18" descr="Chart, bar chart&#10;&#10;Description automatically generated">
            <a:extLst>
              <a:ext uri="{FF2B5EF4-FFF2-40B4-BE49-F238E27FC236}">
                <a16:creationId xmlns:a16="http://schemas.microsoft.com/office/drawing/2014/main" id="{8233EE92-5139-2E4B-BCC8-824F9D99BE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03075" y="2269417"/>
            <a:ext cx="5611813" cy="2216666"/>
          </a:xfrm>
          <a:prstGeom prst="rect">
            <a:avLst/>
          </a:prstGeom>
          <a:noFill/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FE16A0-40C7-7166-A9AF-FF89B1CEEB4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88200" y="6356350"/>
            <a:ext cx="1542289" cy="365125"/>
          </a:xfrm>
        </p:spPr>
        <p:txBody>
          <a:bodyPr anchor="ctr">
            <a:normAutofit/>
          </a:bodyPr>
          <a:lstStyle/>
          <a:p>
            <a:pPr algn="ctr">
              <a:spcAft>
                <a:spcPts val="600"/>
              </a:spcAft>
            </a:pPr>
            <a:r>
              <a:rPr lang="en-US"/>
              <a:t>3 April 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21F0C-F381-9EA4-A6AF-C019C473CD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75280" y="6492240"/>
            <a:ext cx="6441440" cy="229235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400"/>
              <a:t>Pratik Jawahar | </a:t>
            </a:r>
            <a:r>
              <a:rPr lang="en-GB" sz="400"/>
              <a:t>Improving VAEs for Anomaly Detection at the LHC with Normalizing Flows</a:t>
            </a:r>
            <a:endParaRPr lang="en-US" sz="400"/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en-US" sz="40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F624A5-CF6D-D296-6AFE-10C13D3600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561511" y="6348170"/>
            <a:ext cx="681254" cy="365125"/>
          </a:xfrm>
        </p:spPr>
        <p:txBody>
          <a:bodyPr anchor="ctr">
            <a:normAutofit/>
          </a:bodyPr>
          <a:lstStyle/>
          <a:p>
            <a:pPr algn="ctr">
              <a:spcAft>
                <a:spcPts val="600"/>
              </a:spcAft>
            </a:pPr>
            <a:fld id="{36B5EA5A-BC32-A742-B11B-8E7414D5B535}" type="slidenum">
              <a:rPr lang="en-US" smtClean="0"/>
              <a:pPr algn="ctr">
                <a:spcAft>
                  <a:spcPts val="600"/>
                </a:spcAft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20267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hart&#10;&#10;Description automatically generated">
            <a:extLst>
              <a:ext uri="{FF2B5EF4-FFF2-40B4-BE49-F238E27FC236}">
                <a16:creationId xmlns:a16="http://schemas.microsoft.com/office/drawing/2014/main" id="{D3C98E2A-4103-7540-290B-05E38A1FB0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6608" y="1038951"/>
            <a:ext cx="5283886" cy="5164999"/>
          </a:xfrm>
          <a:prstGeom prst="rect">
            <a:avLst/>
          </a:prstGeom>
          <a:noFill/>
        </p:spPr>
      </p:pic>
      <p:sp>
        <p:nvSpPr>
          <p:cNvPr id="4" name="Date Placeholder 3" hidden="1">
            <a:extLst>
              <a:ext uri="{FF2B5EF4-FFF2-40B4-BE49-F238E27FC236}">
                <a16:creationId xmlns:a16="http://schemas.microsoft.com/office/drawing/2014/main" id="{0DFE16A0-40C7-7166-A9AF-FF89B1CEEB49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1088200" y="6356350"/>
            <a:ext cx="1542289" cy="365125"/>
          </a:xfrm>
        </p:spPr>
        <p:txBody>
          <a:bodyPr/>
          <a:lstStyle/>
          <a:p>
            <a:pPr algn="ctr">
              <a:spcAft>
                <a:spcPts val="600"/>
              </a:spcAft>
            </a:pPr>
            <a:r>
              <a:rPr lang="en-US"/>
              <a:t>3 April 2023</a:t>
            </a:r>
          </a:p>
        </p:txBody>
      </p:sp>
      <p:sp>
        <p:nvSpPr>
          <p:cNvPr id="5" name="Slide Number Placeholder 4" hidden="1">
            <a:extLst>
              <a:ext uri="{FF2B5EF4-FFF2-40B4-BE49-F238E27FC236}">
                <a16:creationId xmlns:a16="http://schemas.microsoft.com/office/drawing/2014/main" id="{7CF624A5-CF6D-D296-6AFE-10C13D3600CD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561511" y="6348170"/>
            <a:ext cx="681254" cy="365125"/>
          </a:xfrm>
        </p:spPr>
        <p:txBody>
          <a:bodyPr/>
          <a:lstStyle/>
          <a:p>
            <a:pPr algn="ctr">
              <a:spcAft>
                <a:spcPts val="600"/>
              </a:spcAft>
            </a:pPr>
            <a:fld id="{36B5EA5A-BC32-A742-B11B-8E7414D5B535}" type="slidenum">
              <a:rPr lang="en-US" smtClean="0"/>
              <a:pPr algn="ctr">
                <a:spcAft>
                  <a:spcPts val="600"/>
                </a:spcAft>
              </a:pPr>
              <a:t>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21F0C-F381-9EA4-A6AF-C019C473CD26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2875280" y="6492240"/>
            <a:ext cx="6441440" cy="229235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/>
              <a:t>Pratik Jawahar | </a:t>
            </a:r>
            <a:r>
              <a:rPr lang="en-GB"/>
              <a:t>Improving VAEs for Anomaly Detection at the LHC with Normalizing Flows</a:t>
            </a:r>
            <a:endParaRPr lang="en-US"/>
          </a:p>
          <a:p>
            <a:pPr>
              <a:spcAft>
                <a:spcPts val="600"/>
              </a:spcAft>
            </a:pPr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E57CA89-9FBB-2AE7-D868-E71F123477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35639" y="1038952"/>
            <a:ext cx="5313514" cy="516499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0FA5243-28E8-D7C9-0AFA-9A0A1D4FA883}"/>
              </a:ext>
            </a:extLst>
          </p:cNvPr>
          <p:cNvSpPr txBox="1"/>
          <p:nvPr/>
        </p:nvSpPr>
        <p:spPr>
          <a:xfrm>
            <a:off x="1930100" y="633837"/>
            <a:ext cx="269690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GCN-VAE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27AECBF-F849-123B-7881-7BA131BF5FE4}"/>
              </a:ext>
            </a:extLst>
          </p:cNvPr>
          <p:cNvSpPr txBox="1"/>
          <p:nvPr/>
        </p:nvSpPr>
        <p:spPr>
          <a:xfrm>
            <a:off x="7806905" y="633837"/>
            <a:ext cx="297098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GCN-VAE_HouseholderSNF</a:t>
            </a:r>
          </a:p>
        </p:txBody>
      </p:sp>
    </p:spTree>
    <p:extLst>
      <p:ext uri="{BB962C8B-B14F-4D97-AF65-F5344CB8AC3E}">
        <p14:creationId xmlns:p14="http://schemas.microsoft.com/office/powerpoint/2010/main" val="35291439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D3A20C-877E-5913-45F5-C9C2718372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657225"/>
            <a:ext cx="11376024" cy="782110"/>
          </a:xfrm>
        </p:spPr>
        <p:txBody>
          <a:bodyPr anchor="t">
            <a:normAutofit/>
          </a:bodyPr>
          <a:lstStyle/>
          <a:p>
            <a:r>
              <a:rPr lang="en-US" dirty="0"/>
              <a:t>Variational Autoencoders as Anomaly Detectors</a:t>
            </a:r>
          </a:p>
        </p:txBody>
      </p:sp>
      <p:sp>
        <p:nvSpPr>
          <p:cNvPr id="4103" name="Content Placeholder 2">
            <a:extLst>
              <a:ext uri="{FF2B5EF4-FFF2-40B4-BE49-F238E27FC236}">
                <a16:creationId xmlns:a16="http://schemas.microsoft.com/office/drawing/2014/main" id="{57360A81-6276-F5A2-5A3E-DE66DA3C541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6663148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VAE: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b="0" dirty="0"/>
              <a:t>Unsupervised, Generative ML model</a:t>
            </a:r>
            <a:endParaRPr lang="en-US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b="1" dirty="0"/>
              <a:t>Encoder:</a:t>
            </a:r>
            <a:r>
              <a:rPr lang="en-US" dirty="0"/>
              <a:t> Learns to represent input </a:t>
            </a:r>
            <a:r>
              <a:rPr lang="en-US" b="1" dirty="0"/>
              <a:t>x </a:t>
            </a:r>
            <a:r>
              <a:rPr lang="en-US" dirty="0"/>
              <a:t>as an N-dimensional latent distribution (generally Gaussian)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b="1" dirty="0"/>
              <a:t>Decoder: </a:t>
            </a:r>
            <a:r>
              <a:rPr lang="en-US" dirty="0"/>
              <a:t>Learns to reconstruct the input </a:t>
            </a:r>
            <a:r>
              <a:rPr lang="en-US" b="1" dirty="0"/>
              <a:t>x </a:t>
            </a:r>
            <a:r>
              <a:rPr lang="en-US" dirty="0"/>
              <a:t>given a random point sampled from the latent distribution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/>
              <a:t>Anomaly Detection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Train the VAE to reconstruct only </a:t>
            </a:r>
            <a:r>
              <a:rPr lang="en-US" dirty="0" err="1"/>
              <a:t>bkg</a:t>
            </a:r>
            <a:r>
              <a:rPr lang="en-US" dirty="0"/>
              <a:t> events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Deploy trained model to reconstruct mixed set of sig and </a:t>
            </a:r>
            <a:r>
              <a:rPr lang="en-US" dirty="0" err="1"/>
              <a:t>bkg</a:t>
            </a:r>
            <a:endParaRPr lang="en-US" dirty="0"/>
          </a:p>
          <a:p>
            <a:pPr marL="990900" lvl="2" indent="-342900"/>
            <a:r>
              <a:rPr lang="en-US" dirty="0"/>
              <a:t>Reconstruction of signal will ideally be much worse than reconstruction of background</a:t>
            </a:r>
          </a:p>
          <a:p>
            <a:pPr marL="666750" lvl="1" indent="-342900"/>
            <a:r>
              <a:rPr lang="en-US" dirty="0"/>
              <a:t>Use the reconstruction error as anomaly score to cut on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4098" name="Picture 2" descr="Graphical user interface, diagram&#10;&#10;Description automatically generated">
            <a:extLst>
              <a:ext uri="{FF2B5EF4-FFF2-40B4-BE49-F238E27FC236}">
                <a16:creationId xmlns:a16="http://schemas.microsoft.com/office/drawing/2014/main" id="{066B03C6-6293-4CA9-A20E-EF2F61F80D6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729"/>
          <a:stretch/>
        </p:blipFill>
        <p:spPr bwMode="auto">
          <a:xfrm>
            <a:off x="7013984" y="2176830"/>
            <a:ext cx="5095053" cy="1958856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3D67697-BA42-C89C-68AF-3F62BB99A69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88200" y="6356350"/>
            <a:ext cx="1542289" cy="365125"/>
          </a:xfrm>
        </p:spPr>
        <p:txBody>
          <a:bodyPr anchor="ctr">
            <a:normAutofit/>
          </a:bodyPr>
          <a:lstStyle/>
          <a:p>
            <a:pPr algn="ctr">
              <a:spcAft>
                <a:spcPts val="600"/>
              </a:spcAft>
            </a:pPr>
            <a:r>
              <a:rPr lang="en-US"/>
              <a:t>3 April 2023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B6358D-B300-3D94-61DA-C9F5E40D09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561511" y="6348170"/>
            <a:ext cx="681254" cy="365125"/>
          </a:xfrm>
        </p:spPr>
        <p:txBody>
          <a:bodyPr anchor="ctr">
            <a:normAutofit/>
          </a:bodyPr>
          <a:lstStyle/>
          <a:p>
            <a:pPr algn="ctr">
              <a:spcAft>
                <a:spcPts val="600"/>
              </a:spcAft>
            </a:pPr>
            <a:fld id="{36B5EA5A-BC32-A742-B11B-8E7414D5B535}" type="slidenum">
              <a:rPr lang="en-US" smtClean="0"/>
              <a:pPr algn="ctr">
                <a:spcAft>
                  <a:spcPts val="600"/>
                </a:spcAft>
              </a:pPr>
              <a:t>3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2EACDC28-9923-05F3-705F-CBD8E89931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75280" y="6469062"/>
            <a:ext cx="6441440" cy="365125"/>
          </a:xfrm>
        </p:spPr>
        <p:txBody>
          <a:bodyPr/>
          <a:lstStyle/>
          <a:p>
            <a:r>
              <a:rPr lang="en-US" dirty="0"/>
              <a:t>Pratik Jawahar | </a:t>
            </a:r>
            <a:r>
              <a:rPr lang="en-GB" dirty="0"/>
              <a:t>Improving VAEs for Anomaly Detection at the LHC with Normalizing Flows</a:t>
            </a:r>
            <a:endParaRPr lang="en-US" dirty="0"/>
          </a:p>
          <a:p>
            <a:endParaRPr lang="en-US" dirty="0"/>
          </a:p>
        </p:txBody>
      </p:sp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EB1EB0EB-4031-0675-A260-FF2997263E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66061" y="5001075"/>
            <a:ext cx="3505200" cy="6096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E4AFCAD-E16D-E79B-4106-5917C3A9C4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56510" y="4304529"/>
            <a:ext cx="3810000" cy="52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43110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1C47E7-79AE-E541-C00E-DFAEFED45B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Datasets and Event Representations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04FD664-CF85-7DD8-9267-42F363123E7B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407987" y="1439335"/>
                <a:ext cx="5863859" cy="4761440"/>
              </a:xfrm>
            </p:spPr>
            <p:txBody>
              <a:bodyPr/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Darkmachines Anomaly Challenge Dataset</a:t>
                </a:r>
              </a:p>
              <a:p>
                <a:pPr marL="666750" lvl="1" indent="-342900">
                  <a:buFont typeface="Arial" panose="020B0604020202020204" pitchFamily="34" charset="0"/>
                  <a:buChar char="•"/>
                </a:pPr>
                <a:r>
                  <a:rPr lang="en-US" sz="2100" dirty="0"/>
                  <a:t>Paper: </a:t>
                </a:r>
                <a:r>
                  <a:rPr lang="en-GB" sz="2100" b="0" i="0" dirty="0">
                    <a:effectLst/>
                    <a:hlinkClick r:id="rId2"/>
                  </a:rPr>
                  <a:t>doi: 10.21468/SciPostPhys.12.1.043</a:t>
                </a:r>
                <a:endParaRPr lang="en-US" sz="2100" dirty="0"/>
              </a:p>
              <a:p>
                <a:pPr marL="666750" lvl="1" indent="-342900">
                  <a:buFont typeface="Arial" panose="020B0604020202020204" pitchFamily="34" charset="0"/>
                  <a:buChar char="•"/>
                </a:pPr>
                <a:r>
                  <a:rPr lang="en-US" sz="2100" dirty="0"/>
                  <a:t>Dataset (</a:t>
                </a:r>
                <a:r>
                  <a:rPr lang="en-US" sz="2100" dirty="0" err="1"/>
                  <a:t>Zenodo</a:t>
                </a:r>
                <a:r>
                  <a:rPr lang="en-US" sz="2100" dirty="0"/>
                  <a:t>): </a:t>
                </a:r>
                <a:r>
                  <a:rPr lang="en-GB" sz="2100" dirty="0">
                    <a:hlinkClick r:id="rId3"/>
                  </a:rPr>
                  <a:t>doi:10.5281/zenodo.3961917</a:t>
                </a:r>
                <a:endParaRPr lang="en-GB" sz="21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b="0" dirty="0"/>
                  <a:t>Contains event level information for:</a:t>
                </a:r>
              </a:p>
              <a:p>
                <a:pPr marL="666750" lvl="1" indent="-342900">
                  <a:buFont typeface="Arial" panose="020B0604020202020204" pitchFamily="34" charset="0"/>
                  <a:buChar char="•"/>
                </a:pPr>
                <a:r>
                  <a:rPr lang="en-GB" sz="2100" dirty="0"/>
                  <a:t>S</a:t>
                </a:r>
                <a:r>
                  <a:rPr lang="en-GB" sz="2100" b="0" dirty="0"/>
                  <a:t>et of SM (</a:t>
                </a:r>
                <a:r>
                  <a:rPr lang="en-GB" sz="2100" b="0" dirty="0" err="1"/>
                  <a:t>bkg</a:t>
                </a:r>
                <a:r>
                  <a:rPr lang="en-GB" sz="2100" b="0" dirty="0"/>
                  <a:t>) processes</a:t>
                </a:r>
              </a:p>
              <a:p>
                <a:pPr marL="666750" lvl="1" indent="-342900">
                  <a:buFont typeface="Arial" panose="020B0604020202020204" pitchFamily="34" charset="0"/>
                  <a:buChar char="•"/>
                </a:pPr>
                <a:r>
                  <a:rPr lang="en-GB" sz="2100" dirty="0"/>
                  <a:t>Benchmark signal samples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400" b="0" dirty="0"/>
                  <a:t>Each event contains: </a:t>
                </a:r>
              </a:p>
              <a:p>
                <a:pPr marL="666750" lvl="1" indent="-342900">
                  <a:buFont typeface="Arial" panose="020B0604020202020204" pitchFamily="34" charset="0"/>
                  <a:buChar char="•"/>
                </a:pPr>
                <a:r>
                  <a:rPr lang="en-GB" sz="2100" b="0" dirty="0"/>
                  <a:t>4 momentum vectors for each of:</a:t>
                </a:r>
              </a:p>
              <a:p>
                <a:pPr marL="990900" lvl="2" indent="-342900"/>
                <a:r>
                  <a:rPr lang="en-GB" sz="2000" dirty="0"/>
                  <a:t>{jets, </a:t>
                </a:r>
                <a:r>
                  <a:rPr lang="en-GB" sz="2000" i="1" dirty="0" err="1"/>
                  <a:t>b</a:t>
                </a:r>
                <a:r>
                  <a:rPr lang="en-GB" sz="2000" dirty="0" err="1"/>
                  <a:t>jets</a:t>
                </a:r>
                <a:r>
                  <a:rPr lang="en-GB" sz="2000" dirty="0"/>
                  <a:t>, electrons, muons, photons}</a:t>
                </a:r>
              </a:p>
              <a:p>
                <a:pPr marL="666750" lvl="1" indent="-342900">
                  <a:buFont typeface="Arial" panose="020B0604020202020204" pitchFamily="34" charset="0"/>
                  <a:buChar char="•"/>
                </a:pPr>
                <a:r>
                  <a:rPr lang="en-GB" sz="2100" b="0" dirty="0"/>
                  <a:t>High level features</a:t>
                </a:r>
                <a:r>
                  <a:rPr lang="en-GB" sz="2100" dirty="0"/>
                  <a:t>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21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21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GB" sz="21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  <m:sup>
                        <m:r>
                          <a:rPr lang="en-GB" sz="2100" b="0" i="1" smtClean="0">
                            <a:latin typeface="Cambria Math" panose="02040503050406030204" pitchFamily="18" charset="0"/>
                          </a:rPr>
                          <m:t>𝑚𝑖𝑠𝑠</m:t>
                        </m:r>
                      </m:sup>
                    </m:sSubSup>
                    <m:r>
                      <a:rPr lang="en-GB" sz="2100" b="0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GB" sz="21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1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GB" sz="21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GB" sz="2100" b="0" dirty="0"/>
                  <a:t> etc.</a:t>
                </a:r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04FD664-CF85-7DD8-9267-42F363123E7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407987" y="1439335"/>
                <a:ext cx="5863859" cy="4761440"/>
              </a:xfrm>
              <a:blipFill>
                <a:blip r:embed="rId4"/>
                <a:stretch>
                  <a:fillRect l="-3030" t="-2394" r="-2165" b="-31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EC5B3A4-9EB7-BFAD-5110-A84CACD222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/>
              <a:t>3 April 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B45166-FB33-35CB-4F63-5A55DFACE6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Pratik Jawahar | </a:t>
            </a:r>
            <a:r>
              <a:rPr lang="en-GB"/>
              <a:t>Improving VAEs for Anomaly Detection at the LHC with Normalizing Flows</a:t>
            </a:r>
            <a:endParaRPr lang="en-US"/>
          </a:p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211057-191A-2262-91E8-3A389B1401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36B5EA5A-BC32-A742-B11B-8E7414D5B535}" type="slidenum">
              <a:rPr lang="en-US" smtClean="0"/>
              <a:pPr algn="ctr"/>
              <a:t>4</a:t>
            </a:fld>
            <a:endParaRPr lang="en-US" dirty="0"/>
          </a:p>
        </p:txBody>
      </p:sp>
      <p:pic>
        <p:nvPicPr>
          <p:cNvPr id="8" name="Content Placeholder 8" descr="Table&#10;&#10;Description automatically generated with low confidence">
            <a:extLst>
              <a:ext uri="{FF2B5EF4-FFF2-40B4-BE49-F238E27FC236}">
                <a16:creationId xmlns:a16="http://schemas.microsoft.com/office/drawing/2014/main" id="{36CA02DE-C03C-FF22-020A-1F3FBEAAA84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tretch/>
        </p:blipFill>
        <p:spPr>
          <a:xfrm>
            <a:off x="6307015" y="2321382"/>
            <a:ext cx="5476998" cy="1109090"/>
          </a:xfrm>
          <a:prstGeom prst="rect">
            <a:avLst/>
          </a:prstGeom>
          <a:noFill/>
        </p:spPr>
      </p:pic>
      <p:pic>
        <p:nvPicPr>
          <p:cNvPr id="9" name="Picture 8" descr="Text, letter&#10;&#10;Description automatically generated">
            <a:extLst>
              <a:ext uri="{FF2B5EF4-FFF2-40B4-BE49-F238E27FC236}">
                <a16:creationId xmlns:a16="http://schemas.microsoft.com/office/drawing/2014/main" id="{6BC58FEE-ADF8-8115-0A6B-FA7D91B1F38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71846" y="3721936"/>
            <a:ext cx="5476998" cy="970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58086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1C47E7-79AE-E541-C00E-DFAEFED45B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Datasets and Event Representations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04FD664-CF85-7DD8-9267-42F363123E7B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407987" y="1228848"/>
                <a:ext cx="6332782" cy="4879343"/>
              </a:xfrm>
            </p:spPr>
            <p:txBody>
              <a:bodyPr/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1800" b="0" dirty="0"/>
                  <a:t>Preprocessing VAE input:</a:t>
                </a:r>
              </a:p>
              <a:p>
                <a:pPr marL="666750" lvl="1" indent="-34290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Each event allows up to:</a:t>
                </a:r>
              </a:p>
              <a:p>
                <a:pPr marL="990900" lvl="2" indent="-342900"/>
                <a:r>
                  <a:rPr lang="en-US" sz="1600" b="0" dirty="0"/>
                  <a:t>15 jet</a:t>
                </a:r>
                <a:r>
                  <a:rPr lang="en-US" sz="1600" dirty="0"/>
                  <a:t> objects</a:t>
                </a:r>
              </a:p>
              <a:p>
                <a:pPr marL="990900" lvl="2" indent="-342900"/>
                <a:r>
                  <a:rPr lang="en-US" sz="1600" b="0" dirty="0"/>
                  <a:t>4 each of {</a:t>
                </a:r>
                <a:r>
                  <a:rPr lang="en-US" sz="1600" b="0" i="1" dirty="0" err="1"/>
                  <a:t>b</a:t>
                </a:r>
                <a:r>
                  <a:rPr lang="en-US" sz="1600" b="0" dirty="0" err="1"/>
                  <a:t>jets</a:t>
                </a:r>
                <a:r>
                  <a:rPr lang="en-US" sz="1600" b="0" dirty="0"/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GB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±</m:t>
                        </m:r>
                      </m:sup>
                    </m:sSup>
                  </m:oMath>
                </a14:m>
                <a:r>
                  <a:rPr lang="en-US" sz="1600" b="0" dirty="0"/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±</m:t>
                        </m:r>
                      </m:sup>
                    </m:sSup>
                  </m:oMath>
                </a14:m>
                <a:r>
                  <a:rPr lang="en-US" sz="1600" b="0" dirty="0"/>
                  <a:t>, photons}</a:t>
                </a:r>
              </a:p>
              <a:p>
                <a:pPr marL="666750" lvl="1" indent="-342900"/>
                <a:r>
                  <a:rPr lang="en-US" sz="1600" dirty="0"/>
                  <a:t>The 4 momentum vector of each object is ordered by increasing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GB" sz="16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sz="1600" i="1" dirty="0"/>
                  <a:t>, </a:t>
                </a:r>
                <a:r>
                  <a:rPr lang="en-US" sz="1600" dirty="0"/>
                  <a:t>and zero-padded where the respective multiplicity is not satisfied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1800" b="0" dirty="0"/>
                  <a:t>Input representations:</a:t>
                </a:r>
              </a:p>
              <a:p>
                <a:pPr marL="666750" lvl="1" indent="-34290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Image-like 2D matrix</a:t>
                </a:r>
              </a:p>
              <a:p>
                <a:pPr marL="990900" lvl="2" indent="-342900"/>
                <a:r>
                  <a:rPr lang="en-US" sz="1600" b="0" dirty="0"/>
                  <a:t>Rows: Objects ordered by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GB" sz="16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endParaRPr lang="en-US" sz="1600" b="0" dirty="0"/>
              </a:p>
              <a:p>
                <a:pPr marL="990900" lvl="2" indent="-342900"/>
                <a:r>
                  <a:rPr lang="en-US" sz="1600" dirty="0"/>
                  <a:t>Cols: {</a:t>
                </a:r>
                <a14:m>
                  <m:oMath xmlns:m="http://schemas.openxmlformats.org/officeDocument/2006/math">
                    <m:r>
                      <a:rPr lang="en-GB" sz="1600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GB" sz="1600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GB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GB" sz="1600" i="1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en-GB" sz="1600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GB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𝜂</m:t>
                    </m:r>
                    <m:r>
                      <a:rPr lang="en-GB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r>
                      <a:rPr lang="en-GB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en-US" sz="1600" dirty="0"/>
                  <a:t>}</a:t>
                </a:r>
              </a:p>
              <a:p>
                <a:pPr marL="666750" lvl="1" indent="-342900"/>
                <a:r>
                  <a:rPr lang="en-US" sz="1600" b="0" dirty="0"/>
                  <a:t>Undirected, fully connected graph</a:t>
                </a:r>
              </a:p>
              <a:p>
                <a:pPr marL="990900" lvl="2" indent="-342900"/>
                <a:r>
                  <a:rPr lang="en-US" sz="1600" dirty="0"/>
                  <a:t>Node per graph: One object in the event</a:t>
                </a:r>
              </a:p>
              <a:p>
                <a:pPr marL="990900" lvl="2" indent="-342900"/>
                <a:r>
                  <a:rPr lang="en-US" sz="1600" b="0" dirty="0"/>
                  <a:t>Node features: </a:t>
                </a:r>
                <a:r>
                  <a:rPr lang="en-US" sz="1600" dirty="0"/>
                  <a:t>{</a:t>
                </a:r>
                <a14:m>
                  <m:oMath xmlns:m="http://schemas.openxmlformats.org/officeDocument/2006/math">
                    <m:r>
                      <a:rPr lang="en-GB" sz="1600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GB" sz="1600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GB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GB" sz="1600" i="1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en-GB" sz="1600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GB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𝜂</m:t>
                    </m:r>
                    <m:r>
                      <a:rPr lang="en-GB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r>
                      <a:rPr lang="en-GB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𝜙</m:t>
                    </m:r>
                    <m:r>
                      <a:rPr lang="en-GB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r>
                      <a:rPr lang="en-GB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𝑜𝑏𝑗</m:t>
                    </m:r>
                    <m:r>
                      <a:rPr lang="en-GB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_</m:t>
                    </m:r>
                    <m:r>
                      <a:rPr lang="en-GB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𝑡𝑦𝑝𝑒</m:t>
                    </m:r>
                  </m:oMath>
                </a14:m>
                <a:r>
                  <a:rPr lang="en-US" sz="1600" dirty="0"/>
                  <a:t>}</a:t>
                </a:r>
              </a:p>
              <a:p>
                <a:pPr marL="342900" indent="-342900"/>
                <a:endParaRPr lang="en-US" b="0" dirty="0"/>
              </a:p>
              <a:p>
                <a:pPr marL="666750" lvl="1" indent="-342900">
                  <a:buFont typeface="Arial" panose="020B0604020202020204" pitchFamily="34" charset="0"/>
                  <a:buChar char="•"/>
                </a:pPr>
                <a:endParaRPr lang="en-US" b="0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04FD664-CF85-7DD8-9267-42F363123E7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407987" y="1228848"/>
                <a:ext cx="6332782" cy="4879343"/>
              </a:xfrm>
              <a:blipFill>
                <a:blip r:embed="rId2"/>
                <a:stretch>
                  <a:fillRect l="-2004" t="-23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EC5B3A4-9EB7-BFAD-5110-A84CACD222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/>
              <a:t>3 April 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B45166-FB33-35CB-4F63-5A55DFACE6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Pratik Jawahar | </a:t>
            </a:r>
            <a:r>
              <a:rPr lang="en-GB"/>
              <a:t>Improving VAEs for Anomaly Detection at the LHC with Normalizing Flows</a:t>
            </a:r>
            <a:endParaRPr lang="en-US"/>
          </a:p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211057-191A-2262-91E8-3A389B1401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36B5EA5A-BC32-A742-B11B-8E7414D5B535}" type="slidenum">
              <a:rPr lang="en-US" smtClean="0"/>
              <a:pPr algn="ctr"/>
              <a:t>5</a:t>
            </a:fld>
            <a:endParaRPr lang="en-US" dirty="0"/>
          </a:p>
        </p:txBody>
      </p:sp>
      <p:pic>
        <p:nvPicPr>
          <p:cNvPr id="4098" name="Picture 2" descr="Complete graph - Wikipedia">
            <a:extLst>
              <a:ext uri="{FF2B5EF4-FFF2-40B4-BE49-F238E27FC236}">
                <a16:creationId xmlns:a16="http://schemas.microsoft.com/office/drawing/2014/main" id="{4D9D74BE-C846-5D03-3EA9-152FAE6FCD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0203" y="3552128"/>
            <a:ext cx="2704487" cy="2652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8" descr="Chart, bar chart&#10;&#10;Description automatically generated">
            <a:extLst>
              <a:ext uri="{FF2B5EF4-FFF2-40B4-BE49-F238E27FC236}">
                <a16:creationId xmlns:a16="http://schemas.microsoft.com/office/drawing/2014/main" id="{A83D14CE-6D56-4392-7E8F-B9659C042E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60883" y="1228848"/>
            <a:ext cx="5723128" cy="2282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13202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 descr="Text&#10;&#10;Description automatically generated">
            <a:extLst>
              <a:ext uri="{FF2B5EF4-FFF2-40B4-BE49-F238E27FC236}">
                <a16:creationId xmlns:a16="http://schemas.microsoft.com/office/drawing/2014/main" id="{BFE2964B-1A89-D9B0-A776-32CB913D7E5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403498" y="2159305"/>
            <a:ext cx="5417935" cy="2695422"/>
          </a:xfrm>
          <a:noFill/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AA61EC1-9D75-4690-8E7C-CC77725427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657225"/>
            <a:ext cx="11376024" cy="782110"/>
          </a:xfrm>
        </p:spPr>
        <p:txBody>
          <a:bodyPr anchor="t">
            <a:normAutofit/>
          </a:bodyPr>
          <a:lstStyle/>
          <a:p>
            <a:r>
              <a:rPr lang="en-US" dirty="0"/>
              <a:t>Evaluation Metrics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Content Placeholder 2">
                <a:extLst>
                  <a:ext uri="{FF2B5EF4-FFF2-40B4-BE49-F238E27FC236}">
                    <a16:creationId xmlns:a16="http://schemas.microsoft.com/office/drawing/2014/main" id="{926DC759-AA87-00F9-E386-D8322A0872FB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407987" y="1592264"/>
                <a:ext cx="5958089" cy="4608512"/>
              </a:xfrm>
            </p:spPr>
            <p:txBody>
              <a:bodyPr/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b="0" dirty="0"/>
                  <a:t>Models are evaluated on an unlabeled mix of SM, BSM processes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b="0" dirty="0"/>
                  <a:t>ROC curves are plotted on a selected anomaly metric to get performance metrics:</a:t>
                </a:r>
              </a:p>
              <a:p>
                <a:pPr marL="666750" lvl="1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AUC</a:t>
                </a:r>
              </a:p>
              <a:p>
                <a:pPr marL="666750" lvl="1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</m:sSub>
                  </m:oMath>
                </a14:m>
                <a:r>
                  <a:rPr lang="en-US" b="0" dirty="0"/>
                  <a:t> (TPR) at 3 fixed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US" b="0" dirty="0"/>
                  <a:t> (FPR) – [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−2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</a:rPr>
                      <m:t>, 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−3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</a:rPr>
                      <m:t>,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−4</m:t>
                        </m:r>
                      </m:sup>
                    </m:sSup>
                  </m:oMath>
                </a14:m>
                <a:r>
                  <a:rPr lang="en-US" b="0" dirty="0"/>
                  <a:t>]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Anomaly Metrics:</a:t>
                </a:r>
              </a:p>
              <a:p>
                <a:pPr marL="666750" lvl="1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1. </a:t>
                </a:r>
              </a:p>
              <a:p>
                <a:pPr marL="666750" lvl="1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.</a:t>
                </a:r>
              </a:p>
              <a:p>
                <a:pPr marL="666750" lvl="1" indent="-3429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dirty="0"/>
                  <a:t>3. </a:t>
                </a:r>
              </a:p>
              <a:p>
                <a:pPr marL="990900" lvl="2" indent="-342900">
                  <a:lnSpc>
                    <a:spcPct val="150000"/>
                  </a:lnSpc>
                </a:pPr>
                <a:r>
                  <a:rPr lang="en-GB" sz="1400" dirty="0"/>
                  <a:t>where µ and </a:t>
                </a:r>
                <a:r>
                  <a:rPr lang="el-GR" sz="1400" dirty="0"/>
                  <a:t>σ </a:t>
                </a:r>
                <a:r>
                  <a:rPr lang="en-GB" sz="1400" dirty="0"/>
                  <a:t>are the mean and RMS returned by the encoder</a:t>
                </a:r>
              </a:p>
            </p:txBody>
          </p:sp>
        </mc:Choice>
        <mc:Fallback>
          <p:sp>
            <p:nvSpPr>
              <p:cNvPr id="14" name="Content Placeholder 2">
                <a:extLst>
                  <a:ext uri="{FF2B5EF4-FFF2-40B4-BE49-F238E27FC236}">
                    <a16:creationId xmlns:a16="http://schemas.microsoft.com/office/drawing/2014/main" id="{926DC759-AA87-00F9-E386-D8322A0872F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407987" y="1592264"/>
                <a:ext cx="5958089" cy="4608512"/>
              </a:xfrm>
              <a:blipFill>
                <a:blip r:embed="rId3"/>
                <a:stretch>
                  <a:fillRect l="-2553" t="-2198" r="-23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E0BE45-1103-5E6E-66CF-341C6E991AC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88200" y="6356350"/>
            <a:ext cx="1542289" cy="365125"/>
          </a:xfrm>
        </p:spPr>
        <p:txBody>
          <a:bodyPr anchor="ctr">
            <a:normAutofit/>
          </a:bodyPr>
          <a:lstStyle/>
          <a:p>
            <a:pPr algn="ctr">
              <a:spcAft>
                <a:spcPts val="600"/>
              </a:spcAft>
            </a:pPr>
            <a:r>
              <a:rPr lang="en-US"/>
              <a:t>3 April 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ACFC9A-A27D-9A2B-7FB4-D8286D4667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75280" y="6492240"/>
            <a:ext cx="6441440" cy="229235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400"/>
              <a:t>Pratik Jawahar | </a:t>
            </a:r>
            <a:r>
              <a:rPr lang="en-GB" sz="400"/>
              <a:t>Improving VAEs for Anomaly Detection at the LHC with Normalizing Flows</a:t>
            </a:r>
            <a:endParaRPr lang="en-US" sz="400"/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en-US" sz="40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717C15-972B-D3CE-1C63-F042B7B8CA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561511" y="6348170"/>
            <a:ext cx="681254" cy="365125"/>
          </a:xfrm>
        </p:spPr>
        <p:txBody>
          <a:bodyPr anchor="ctr">
            <a:normAutofit/>
          </a:bodyPr>
          <a:lstStyle/>
          <a:p>
            <a:pPr algn="ctr">
              <a:spcAft>
                <a:spcPts val="600"/>
              </a:spcAft>
            </a:pPr>
            <a:fld id="{36B5EA5A-BC32-A742-B11B-8E7414D5B535}" type="slidenum">
              <a:rPr lang="en-US" smtClean="0"/>
              <a:pPr algn="ctr">
                <a:spcAft>
                  <a:spcPts val="600"/>
                </a:spcAft>
              </a:pPr>
              <a:t>6</a:t>
            </a:fld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7A034BE1-469C-3985-4A21-7BE6656A399B}"/>
              </a:ext>
            </a:extLst>
          </p:cNvPr>
          <p:cNvGrpSpPr/>
          <p:nvPr/>
        </p:nvGrpSpPr>
        <p:grpSpPr>
          <a:xfrm>
            <a:off x="1013133" y="4493871"/>
            <a:ext cx="1692422" cy="1351207"/>
            <a:chOff x="1050778" y="2882095"/>
            <a:chExt cx="1692422" cy="1351207"/>
          </a:xfrm>
        </p:grpSpPr>
        <p:pic>
          <p:nvPicPr>
            <p:cNvPr id="11" name="Picture 10" descr="A picture containing text&#10;&#10;Description automatically generated">
              <a:extLst>
                <a:ext uri="{FF2B5EF4-FFF2-40B4-BE49-F238E27FC236}">
                  <a16:creationId xmlns:a16="http://schemas.microsoft.com/office/drawing/2014/main" id="{C6EC1D0B-C5D2-C337-2CF9-967210E7C7B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36852" t="26264" r="47166" b="25148"/>
            <a:stretch/>
          </p:blipFill>
          <p:spPr>
            <a:xfrm>
              <a:off x="1088200" y="2882095"/>
              <a:ext cx="503528" cy="266217"/>
            </a:xfrm>
            <a:prstGeom prst="rect">
              <a:avLst/>
            </a:prstGeom>
          </p:spPr>
        </p:pic>
        <p:pic>
          <p:nvPicPr>
            <p:cNvPr id="13" name="Picture 12" descr="A picture containing shape&#10;&#10;Description automatically generated">
              <a:extLst>
                <a:ext uri="{FF2B5EF4-FFF2-40B4-BE49-F238E27FC236}">
                  <a16:creationId xmlns:a16="http://schemas.microsoft.com/office/drawing/2014/main" id="{C108E3C4-9858-9106-5AFD-F1991C1FD87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50778" y="3430861"/>
              <a:ext cx="1692422" cy="802441"/>
            </a:xfrm>
            <a:prstGeom prst="rect">
              <a:avLst/>
            </a:prstGeom>
          </p:spPr>
        </p:pic>
        <p:pic>
          <p:nvPicPr>
            <p:cNvPr id="10" name="Picture 9" descr="A picture containing text&#10;&#10;Description automatically generated">
              <a:extLst>
                <a:ext uri="{FF2B5EF4-FFF2-40B4-BE49-F238E27FC236}">
                  <a16:creationId xmlns:a16="http://schemas.microsoft.com/office/drawing/2014/main" id="{DD247C62-E7A5-FE44-6E8E-697D00EF5B3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87446" t="17677" r="1795" b="23770"/>
            <a:stretch/>
          </p:blipFill>
          <p:spPr>
            <a:xfrm>
              <a:off x="1088200" y="3211745"/>
              <a:ext cx="349760" cy="33102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846005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06CD5E-1146-F5EB-B5E9-870F3F7CA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Baseline VAE</a:t>
            </a:r>
          </a:p>
        </p:txBody>
      </p:sp>
      <p:pic>
        <p:nvPicPr>
          <p:cNvPr id="9" name="Content Placeholder 8" descr="Diagram, engineering drawing&#10;&#10;Description automatically generated">
            <a:extLst>
              <a:ext uri="{FF2B5EF4-FFF2-40B4-BE49-F238E27FC236}">
                <a16:creationId xmlns:a16="http://schemas.microsoft.com/office/drawing/2014/main" id="{50097282-356B-840A-E43E-4E3B9874649D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823043" y="1436689"/>
            <a:ext cx="3668532" cy="1577863"/>
          </a:xfr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0ABAD74-39C1-7DEA-9B51-9EFB9CE7E2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07989" y="1592264"/>
            <a:ext cx="1542290" cy="365125"/>
          </a:xfrm>
        </p:spPr>
        <p:txBody>
          <a:bodyPr/>
          <a:lstStyle/>
          <a:p>
            <a:r>
              <a:rPr lang="en-US" dirty="0"/>
              <a:t>Conv-VAE: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8723030-33BF-C17C-083D-48BA19B2CA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/>
              <a:t>3 April 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B36F12-A2A8-1599-4D8E-75AC52867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Pratik Jawahar | </a:t>
            </a:r>
            <a:r>
              <a:rPr lang="en-GB"/>
              <a:t>Improving VAEs for Anomaly Detection at the LHC with Normalizing Flows</a:t>
            </a:r>
            <a:endParaRPr lang="en-US"/>
          </a:p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045EF2-4ED2-78FE-3903-7222058282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36B5EA5A-BC32-A742-B11B-8E7414D5B535}" type="slidenum">
              <a:rPr lang="en-US" smtClean="0"/>
              <a:pPr algn="ctr"/>
              <a:t>7</a:t>
            </a:fld>
            <a:endParaRPr lang="en-US" dirty="0"/>
          </a:p>
        </p:txBody>
      </p:sp>
      <p:pic>
        <p:nvPicPr>
          <p:cNvPr id="10" name="Content Placeholder 8" descr="Diagram, engineering drawing&#10;&#10;Description automatically generated">
            <a:extLst>
              <a:ext uri="{FF2B5EF4-FFF2-40B4-BE49-F238E27FC236}">
                <a16:creationId xmlns:a16="http://schemas.microsoft.com/office/drawing/2014/main" id="{39708227-8A2C-7134-C365-D972E6244DE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241"/>
          <a:stretch/>
        </p:blipFill>
        <p:spPr>
          <a:xfrm rot="10800000">
            <a:off x="8363449" y="1768285"/>
            <a:ext cx="3548691" cy="1577450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B2CDDC45-F83D-24E3-E115-34AAFC9AFAFB}"/>
              </a:ext>
            </a:extLst>
          </p:cNvPr>
          <p:cNvGrpSpPr/>
          <p:nvPr/>
        </p:nvGrpSpPr>
        <p:grpSpPr>
          <a:xfrm>
            <a:off x="8449780" y="2359581"/>
            <a:ext cx="761893" cy="205979"/>
            <a:chOff x="7369167" y="4000810"/>
            <a:chExt cx="761893" cy="205979"/>
          </a:xfrm>
        </p:grpSpPr>
        <p:pic>
          <p:nvPicPr>
            <p:cNvPr id="11" name="Content Placeholder 8" descr="Diagram, engineering drawing&#10;&#10;Description automatically generated">
              <a:extLst>
                <a:ext uri="{FF2B5EF4-FFF2-40B4-BE49-F238E27FC236}">
                  <a16:creationId xmlns:a16="http://schemas.microsoft.com/office/drawing/2014/main" id="{E5C87305-149D-E943-9796-AA883D4BF87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81269" t="52368" r="14010" b="40086"/>
            <a:stretch/>
          </p:blipFill>
          <p:spPr>
            <a:xfrm>
              <a:off x="7369167" y="4000810"/>
              <a:ext cx="183876" cy="126414"/>
            </a:xfrm>
            <a:prstGeom prst="rect">
              <a:avLst/>
            </a:prstGeom>
          </p:spPr>
        </p:pic>
        <p:pic>
          <p:nvPicPr>
            <p:cNvPr id="12" name="Content Placeholder 8" descr="Diagram, engineering drawing&#10;&#10;Description automatically generated">
              <a:extLst>
                <a:ext uri="{FF2B5EF4-FFF2-40B4-BE49-F238E27FC236}">
                  <a16:creationId xmlns:a16="http://schemas.microsoft.com/office/drawing/2014/main" id="{1E026CCA-EB01-72BA-6030-DCAAE0B01C4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81269" t="52368" r="14010" b="40086"/>
            <a:stretch/>
          </p:blipFill>
          <p:spPr>
            <a:xfrm>
              <a:off x="7655864" y="4043332"/>
              <a:ext cx="183876" cy="126414"/>
            </a:xfrm>
            <a:prstGeom prst="rect">
              <a:avLst/>
            </a:prstGeom>
          </p:spPr>
        </p:pic>
        <p:pic>
          <p:nvPicPr>
            <p:cNvPr id="13" name="Content Placeholder 8" descr="Diagram, engineering drawing&#10;&#10;Description automatically generated">
              <a:extLst>
                <a:ext uri="{FF2B5EF4-FFF2-40B4-BE49-F238E27FC236}">
                  <a16:creationId xmlns:a16="http://schemas.microsoft.com/office/drawing/2014/main" id="{132B0309-2DDE-E74D-26F2-4FEF7D51B12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81269" t="52368" r="14010" b="40086"/>
            <a:stretch/>
          </p:blipFill>
          <p:spPr>
            <a:xfrm>
              <a:off x="7981821" y="4080374"/>
              <a:ext cx="149239" cy="126415"/>
            </a:xfrm>
            <a:prstGeom prst="rect">
              <a:avLst/>
            </a:prstGeom>
          </p:spPr>
        </p:pic>
      </p:grpSp>
      <p:pic>
        <p:nvPicPr>
          <p:cNvPr id="5122" name="Picture 2" descr="Graph Convolutional Networks | Thomas Kipf | University of Amsterdam">
            <a:extLst>
              <a:ext uri="{FF2B5EF4-FFF2-40B4-BE49-F238E27FC236}">
                <a16:creationId xmlns:a16="http://schemas.microsoft.com/office/drawing/2014/main" id="{3C435C99-51BA-C1EA-49FB-47F5CF4ED1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5808" y="3581534"/>
            <a:ext cx="4095282" cy="2123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BE310927-E058-F9AB-5EA9-1A24599B189F}"/>
              </a:ext>
            </a:extLst>
          </p:cNvPr>
          <p:cNvSpPr txBox="1">
            <a:spLocks/>
          </p:cNvSpPr>
          <p:nvPr/>
        </p:nvSpPr>
        <p:spPr>
          <a:xfrm>
            <a:off x="407989" y="3893291"/>
            <a:ext cx="1542290" cy="36512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GCN-VAE:</a:t>
            </a:r>
          </a:p>
        </p:txBody>
      </p:sp>
      <p:pic>
        <p:nvPicPr>
          <p:cNvPr id="17" name="Picture 16" descr="A picture containing text, clock&#10;&#10;Description automatically generated">
            <a:extLst>
              <a:ext uri="{FF2B5EF4-FFF2-40B4-BE49-F238E27FC236}">
                <a16:creationId xmlns:a16="http://schemas.microsoft.com/office/drawing/2014/main" id="{E3037380-6B36-BEF4-FF82-E43F931938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5264" y="2678887"/>
            <a:ext cx="4521689" cy="659156"/>
          </a:xfrm>
          <a:prstGeom prst="rect">
            <a:avLst/>
          </a:prstGeom>
        </p:spPr>
      </p:pic>
      <p:pic>
        <p:nvPicPr>
          <p:cNvPr id="18" name="Picture 17" descr="A picture containing text&#10;&#10;Description automatically generated">
            <a:extLst>
              <a:ext uri="{FF2B5EF4-FFF2-40B4-BE49-F238E27FC236}">
                <a16:creationId xmlns:a16="http://schemas.microsoft.com/office/drawing/2014/main" id="{24B6D0F0-90E9-0C6A-75E5-884EE18E4C0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5264" y="2034008"/>
            <a:ext cx="2647576" cy="460448"/>
          </a:xfrm>
          <a:prstGeom prst="rect">
            <a:avLst/>
          </a:prstGeom>
        </p:spPr>
      </p:pic>
      <p:pic>
        <p:nvPicPr>
          <p:cNvPr id="20" name="Picture 19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A9E48F99-16E2-8E70-E9DA-6436AB01158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5264" y="4393164"/>
            <a:ext cx="2949856" cy="525055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E16171C6-0D92-5D75-0444-9A74F960ECC1}"/>
              </a:ext>
            </a:extLst>
          </p:cNvPr>
          <p:cNvSpPr txBox="1"/>
          <p:nvPr/>
        </p:nvSpPr>
        <p:spPr>
          <a:xfrm>
            <a:off x="8351873" y="5787342"/>
            <a:ext cx="2979742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800" dirty="0"/>
              <a:t>Image from: </a:t>
            </a:r>
            <a:r>
              <a:rPr lang="en-US" sz="800" dirty="0">
                <a:hlinkClick r:id="rId7"/>
              </a:rPr>
              <a:t>https://</a:t>
            </a:r>
            <a:r>
              <a:rPr lang="en-US" sz="800" dirty="0" err="1">
                <a:hlinkClick r:id="rId7"/>
              </a:rPr>
              <a:t>tkipf.github.io</a:t>
            </a:r>
            <a:r>
              <a:rPr lang="en-US" sz="800" dirty="0">
                <a:hlinkClick r:id="rId7"/>
              </a:rPr>
              <a:t>/graph-convolutional-networks/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16497999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06CD5E-1146-F5EB-B5E9-870F3F7CA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Baseline VAE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0ABAD74-39C1-7DEA-9B51-9EFB9CE7E2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07989" y="1592264"/>
            <a:ext cx="1542290" cy="365125"/>
          </a:xfrm>
        </p:spPr>
        <p:txBody>
          <a:bodyPr/>
          <a:lstStyle/>
          <a:p>
            <a:r>
              <a:rPr lang="en-US" dirty="0"/>
              <a:t>Conv-VAE: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8723030-33BF-C17C-083D-48BA19B2CA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/>
              <a:t>3 April 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B36F12-A2A8-1599-4D8E-75AC52867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Pratik Jawahar | </a:t>
            </a:r>
            <a:r>
              <a:rPr lang="en-GB"/>
              <a:t>Improving VAEs for Anomaly Detection at the LHC with Normalizing Flows</a:t>
            </a:r>
            <a:endParaRPr lang="en-US"/>
          </a:p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045EF2-4ED2-78FE-3903-7222058282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36B5EA5A-BC32-A742-B11B-8E7414D5B535}" type="slidenum">
              <a:rPr lang="en-US" smtClean="0"/>
              <a:pPr algn="ctr"/>
              <a:t>8</a:t>
            </a:fld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Content Placeholder 3">
                <a:extLst>
                  <a:ext uri="{FF2B5EF4-FFF2-40B4-BE49-F238E27FC236}">
                    <a16:creationId xmlns:a16="http://schemas.microsoft.com/office/drawing/2014/main" id="{BE310927-E058-F9AB-5EA9-1A24599B189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07988" y="3893291"/>
                <a:ext cx="4726843" cy="2183418"/>
              </a:xfrm>
              <a:prstGeom prst="rect">
                <a:avLst/>
              </a:prstGeom>
            </p:spPr>
            <p:txBody>
              <a:bodyPr vert="horz" lIns="0" tIns="0" rIns="0" bIns="0" rtlCol="0">
                <a:noAutofit/>
              </a:bodyPr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800"/>
                  </a:spcBef>
                  <a:spcAft>
                    <a:spcPts val="400"/>
                  </a:spcAft>
                  <a:buFont typeface="Arial"/>
                  <a:buNone/>
                  <a:tabLst/>
                  <a:defRPr sz="2100" b="1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2385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charset="0"/>
                  <a:buChar char="•"/>
                  <a:tabLst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648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panose="020B0604020202020204" pitchFamily="34" charset="0"/>
                  <a:buChar char="•"/>
                  <a:tabLst/>
                  <a:defRPr sz="17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972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panose="020B0604020202020204" pitchFamily="34" charset="0"/>
                  <a:buChar char="•"/>
                  <a:tabLst/>
                  <a:defRPr sz="16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600" kern="1200">
                    <a:solidFill>
                      <a:schemeClr val="accent6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/>
                  <a:t>GCN-VAE:</a:t>
                </a:r>
              </a:p>
              <a:p>
                <a:endParaRPr lang="en-US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1800" b="0" dirty="0"/>
                  <a:t>Experiment:</a:t>
                </a:r>
              </a:p>
              <a:p>
                <a:pPr marL="666750" lvl="1" indent="-342900">
                  <a:buFont typeface="Arial" panose="020B0604020202020204" pitchFamily="34" charset="0"/>
                  <a:buChar char="•"/>
                </a:pPr>
                <a:r>
                  <a:rPr lang="en-US" sz="1600" b="0" dirty="0"/>
                  <a:t>High level features (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16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16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GB" sz="16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  <m:sup>
                        <m:r>
                          <a:rPr lang="en-GB" sz="1600" b="0" i="1" smtClean="0">
                            <a:latin typeface="Cambria Math" panose="02040503050406030204" pitchFamily="18" charset="0"/>
                          </a:rPr>
                          <m:t>𝑚𝑖𝑠𝑠</m:t>
                        </m:r>
                      </m:sup>
                    </m:sSubSup>
                    <m:r>
                      <a:rPr lang="en-GB" sz="1600" b="0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GB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GB" sz="16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en-GB" sz="1600" b="0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GB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GB" sz="1600" b="0" i="1" smtClean="0">
                            <a:latin typeface="Cambria Math" panose="02040503050406030204" pitchFamily="18" charset="0"/>
                          </a:rPr>
                          <m:t>𝑒𝑓𝑓</m:t>
                        </m:r>
                      </m:sub>
                    </m:sSub>
                  </m:oMath>
                </a14:m>
                <a:r>
                  <a:rPr lang="en-US" sz="1600" b="0" dirty="0"/>
                  <a:t>) are added to the input</a:t>
                </a:r>
              </a:p>
            </p:txBody>
          </p:sp>
        </mc:Choice>
        <mc:Fallback>
          <p:sp>
            <p:nvSpPr>
              <p:cNvPr id="15" name="Content Placeholder 3">
                <a:extLst>
                  <a:ext uri="{FF2B5EF4-FFF2-40B4-BE49-F238E27FC236}">
                    <a16:creationId xmlns:a16="http://schemas.microsoft.com/office/drawing/2014/main" id="{BE310927-E058-F9AB-5EA9-1A24599B189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988" y="3893291"/>
                <a:ext cx="4726843" cy="2183418"/>
              </a:xfrm>
              <a:prstGeom prst="rect">
                <a:avLst/>
              </a:prstGeom>
              <a:blipFill>
                <a:blip r:embed="rId2"/>
                <a:stretch>
                  <a:fillRect l="-3485" t="-46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Picture 16" descr="A picture containing text, clock&#10;&#10;Description automatically generated">
            <a:extLst>
              <a:ext uri="{FF2B5EF4-FFF2-40B4-BE49-F238E27FC236}">
                <a16:creationId xmlns:a16="http://schemas.microsoft.com/office/drawing/2014/main" id="{E3037380-6B36-BEF4-FF82-E43F931938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264" y="2678887"/>
            <a:ext cx="4521689" cy="659156"/>
          </a:xfrm>
          <a:prstGeom prst="rect">
            <a:avLst/>
          </a:prstGeom>
        </p:spPr>
      </p:pic>
      <p:pic>
        <p:nvPicPr>
          <p:cNvPr id="18" name="Picture 17" descr="A picture containing text&#10;&#10;Description automatically generated">
            <a:extLst>
              <a:ext uri="{FF2B5EF4-FFF2-40B4-BE49-F238E27FC236}">
                <a16:creationId xmlns:a16="http://schemas.microsoft.com/office/drawing/2014/main" id="{24B6D0F0-90E9-0C6A-75E5-884EE18E4C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5264" y="2034008"/>
            <a:ext cx="2647576" cy="460448"/>
          </a:xfrm>
          <a:prstGeom prst="rect">
            <a:avLst/>
          </a:prstGeom>
        </p:spPr>
      </p:pic>
      <p:pic>
        <p:nvPicPr>
          <p:cNvPr id="20" name="Picture 19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A9E48F99-16E2-8E70-E9DA-6436AB01158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5264" y="4258416"/>
            <a:ext cx="2949856" cy="525055"/>
          </a:xfrm>
          <a:prstGeom prst="rect">
            <a:avLst/>
          </a:prstGeom>
        </p:spPr>
      </p:pic>
      <p:pic>
        <p:nvPicPr>
          <p:cNvPr id="22" name="Picture 21" descr="Chart, box and whisker chart&#10;&#10;Description automatically generated">
            <a:extLst>
              <a:ext uri="{FF2B5EF4-FFF2-40B4-BE49-F238E27FC236}">
                <a16:creationId xmlns:a16="http://schemas.microsoft.com/office/drawing/2014/main" id="{0CCE04EF-ABAD-9C70-B702-F77D6A4AA73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34832" y="1439335"/>
            <a:ext cx="6649179" cy="1928081"/>
          </a:xfrm>
          <a:prstGeom prst="rect">
            <a:avLst/>
          </a:prstGeom>
        </p:spPr>
      </p:pic>
      <p:pic>
        <p:nvPicPr>
          <p:cNvPr id="16" name="Content Placeholder 8">
            <a:extLst>
              <a:ext uri="{FF2B5EF4-FFF2-40B4-BE49-F238E27FC236}">
                <a16:creationId xmlns:a16="http://schemas.microsoft.com/office/drawing/2014/main" id="{A8D5C1BA-7236-E48A-ECC2-F101A91A9584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7"/>
          <a:stretch>
            <a:fillRect/>
          </a:stretch>
        </p:blipFill>
        <p:spPr>
          <a:xfrm>
            <a:off x="4802037" y="3893291"/>
            <a:ext cx="6981974" cy="1957690"/>
          </a:xfrm>
        </p:spPr>
      </p:pic>
    </p:spTree>
    <p:extLst>
      <p:ext uri="{BB962C8B-B14F-4D97-AF65-F5344CB8AC3E}">
        <p14:creationId xmlns:p14="http://schemas.microsoft.com/office/powerpoint/2010/main" val="1869086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Content Placeholder 12" descr="Chart, box and whisker chart&#10;&#10;Description automatically generated">
            <a:extLst>
              <a:ext uri="{FF2B5EF4-FFF2-40B4-BE49-F238E27FC236}">
                <a16:creationId xmlns:a16="http://schemas.microsoft.com/office/drawing/2014/main" id="{269849BF-F651-6936-A06E-45D3DCDE335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88703" y="1439335"/>
            <a:ext cx="8695308" cy="4608512"/>
          </a:xfrm>
          <a:noFill/>
        </p:spPr>
      </p:pic>
      <p:sp>
        <p:nvSpPr>
          <p:cNvPr id="18" name="Title 2">
            <a:extLst>
              <a:ext uri="{FF2B5EF4-FFF2-40B4-BE49-F238E27FC236}">
                <a16:creationId xmlns:a16="http://schemas.microsoft.com/office/drawing/2014/main" id="{19BB6D50-1598-34EA-0CD0-1B1CA439DB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657225"/>
            <a:ext cx="11376024" cy="782110"/>
          </a:xfrm>
        </p:spPr>
        <p:txBody>
          <a:bodyPr/>
          <a:lstStyle/>
          <a:p>
            <a:r>
              <a:rPr lang="en-US" dirty="0"/>
              <a:t>Beta VAE and Anomaly Metric Studies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895C76-9D87-F5BC-181D-8E2CBEB368F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88200" y="6356350"/>
            <a:ext cx="1542289" cy="365125"/>
          </a:xfrm>
        </p:spPr>
        <p:txBody>
          <a:bodyPr anchor="ctr">
            <a:normAutofit/>
          </a:bodyPr>
          <a:lstStyle/>
          <a:p>
            <a:pPr algn="ctr">
              <a:spcAft>
                <a:spcPts val="600"/>
              </a:spcAft>
            </a:pPr>
            <a:r>
              <a:rPr lang="en-US"/>
              <a:t>3 April 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56592F-33EE-FAFC-61BB-968A18876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75280" y="6492240"/>
            <a:ext cx="6441440" cy="229235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400"/>
              <a:t>Pratik Jawahar | </a:t>
            </a:r>
            <a:r>
              <a:rPr lang="en-GB" sz="400"/>
              <a:t>Improving VAEs for Anomaly Detection at the LHC with Normalizing Flows</a:t>
            </a:r>
            <a:endParaRPr lang="en-US" sz="400"/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en-US" sz="40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40CCAB-F0BA-9C1B-CBDA-0E2951336C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561511" y="6348170"/>
            <a:ext cx="681254" cy="365125"/>
          </a:xfrm>
        </p:spPr>
        <p:txBody>
          <a:bodyPr anchor="ctr">
            <a:normAutofit/>
          </a:bodyPr>
          <a:lstStyle/>
          <a:p>
            <a:pPr algn="ctr">
              <a:spcAft>
                <a:spcPts val="600"/>
              </a:spcAft>
            </a:pPr>
            <a:fld id="{36B5EA5A-BC32-A742-B11B-8E7414D5B535}" type="slidenum">
              <a:rPr lang="en-US" smtClean="0"/>
              <a:pPr algn="ctr">
                <a:spcAft>
                  <a:spcPts val="600"/>
                </a:spcAft>
              </a:pPr>
              <a:t>9</a:t>
            </a:fld>
            <a:endParaRPr lang="en-US"/>
          </a:p>
        </p:txBody>
      </p:sp>
      <p:pic>
        <p:nvPicPr>
          <p:cNvPr id="14" name="Picture 13" descr="A picture containing text&#10;&#10;Description automatically generated">
            <a:extLst>
              <a:ext uri="{FF2B5EF4-FFF2-40B4-BE49-F238E27FC236}">
                <a16:creationId xmlns:a16="http://schemas.microsoft.com/office/drawing/2014/main" id="{B2D9D8FB-F773-3B54-5113-DEF57611EE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989" y="3283143"/>
            <a:ext cx="2647576" cy="460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9559472"/>
      </p:ext>
    </p:extLst>
  </p:cSld>
  <p:clrMapOvr>
    <a:masterClrMapping/>
  </p:clrMapOvr>
</p:sld>
</file>

<file path=ppt/theme/theme1.xml><?xml version="1.0" encoding="utf-8"?>
<a:theme xmlns:a="http://schemas.openxmlformats.org/drawingml/2006/main" name="CERN-MPP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2456</TotalTime>
  <Words>1466</Words>
  <Application>Microsoft Macintosh PowerPoint</Application>
  <PresentationFormat>Widescreen</PresentationFormat>
  <Paragraphs>201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9" baseType="lpstr">
      <vt:lpstr>Arial</vt:lpstr>
      <vt:lpstr>Calibri</vt:lpstr>
      <vt:lpstr>Cambria Math</vt:lpstr>
      <vt:lpstr>CERN-MPP</vt:lpstr>
      <vt:lpstr>Improving Variational Autoencoders for New Physics Detection at the LHC with Normalizing Flows</vt:lpstr>
      <vt:lpstr>Anomaly Detection - Unsupervised Regimes</vt:lpstr>
      <vt:lpstr>Variational Autoencoders as Anomaly Detectors</vt:lpstr>
      <vt:lpstr>Datasets and Event Representations</vt:lpstr>
      <vt:lpstr>Datasets and Event Representations</vt:lpstr>
      <vt:lpstr>Evaluation Metrics</vt:lpstr>
      <vt:lpstr>Baseline VAE</vt:lpstr>
      <vt:lpstr>Baseline VAE</vt:lpstr>
      <vt:lpstr>Beta VAE and Anomaly Metric Studies</vt:lpstr>
      <vt:lpstr>Beta VAE and Anomaly Metric Studies</vt:lpstr>
      <vt:lpstr>Normalizing Flows in Variational Inference</vt:lpstr>
      <vt:lpstr>Normalizing Flows in Variational Inference</vt:lpstr>
      <vt:lpstr>Normalizing Flows in Variational Inference</vt:lpstr>
      <vt:lpstr>Normalizing Flows in Variational Inference</vt:lpstr>
      <vt:lpstr>Normalizing Flows in Variational Inference</vt:lpstr>
      <vt:lpstr>Normalizing Flows in Variational Inference</vt:lpstr>
      <vt:lpstr>Normalizing Flows in Variational Inference</vt:lpstr>
      <vt:lpstr>Thank You! </vt:lpstr>
      <vt:lpstr>Backup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Improving Variational Autoencoders for New Physics Detection at the LHC with Normalizing Flows</dc:title>
  <dc:creator>Pratik Jawahar</dc:creator>
  <cp:lastModifiedBy>Pratik Jawahar</cp:lastModifiedBy>
  <cp:revision>5</cp:revision>
  <cp:lastPrinted>2023-04-02T10:43:36Z</cp:lastPrinted>
  <dcterms:created xsi:type="dcterms:W3CDTF">2023-03-31T12:45:15Z</dcterms:created>
  <dcterms:modified xsi:type="dcterms:W3CDTF">2023-04-02T10:44:00Z</dcterms:modified>
</cp:coreProperties>
</file>