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  <p:sldMasterId id="2147483668" r:id="rId5"/>
  </p:sldMasterIdLst>
  <p:notesMasterIdLst>
    <p:notesMasterId r:id="rId19"/>
  </p:notesMasterIdLst>
  <p:handoutMasterIdLst>
    <p:handoutMasterId r:id="rId20"/>
  </p:handoutMasterIdLst>
  <p:sldIdLst>
    <p:sldId id="257" r:id="rId6"/>
    <p:sldId id="258" r:id="rId7"/>
    <p:sldId id="369" r:id="rId8"/>
    <p:sldId id="396" r:id="rId9"/>
    <p:sldId id="366" r:id="rId10"/>
    <p:sldId id="398" r:id="rId11"/>
    <p:sldId id="380" r:id="rId12"/>
    <p:sldId id="383" r:id="rId13"/>
    <p:sldId id="384" r:id="rId14"/>
    <p:sldId id="397" r:id="rId15"/>
    <p:sldId id="374" r:id="rId16"/>
    <p:sldId id="390" r:id="rId17"/>
    <p:sldId id="399" r:id="rId18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325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3863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3657" userDrawn="1">
          <p15:clr>
            <a:srgbClr val="A4A3A4"/>
          </p15:clr>
        </p15:guide>
        <p15:guide id="8" pos="86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ren Edler" initials="KE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900"/>
    <a:srgbClr val="003088"/>
    <a:srgbClr val="B2B2B2"/>
    <a:srgbClr val="FFFFFF"/>
    <a:srgbClr val="0612FA"/>
    <a:srgbClr val="F08900"/>
    <a:srgbClr val="777777"/>
    <a:srgbClr val="1E5DF8"/>
    <a:srgbClr val="626262"/>
    <a:srgbClr val="00BE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58" autoAdjust="0"/>
    <p:restoredTop sz="81351" autoAdjust="0"/>
  </p:normalViewPr>
  <p:slideViewPr>
    <p:cSldViewPr snapToGrid="0" snapToObjects="1">
      <p:cViewPr varScale="1">
        <p:scale>
          <a:sx n="71" d="100"/>
          <a:sy n="71" d="100"/>
        </p:scale>
        <p:origin x="1280" y="176"/>
      </p:cViewPr>
      <p:guideLst>
        <p:guide orient="horz" pos="323"/>
        <p:guide pos="325"/>
        <p:guide orient="horz" pos="3974"/>
        <p:guide pos="7355"/>
        <p:guide pos="3863"/>
        <p:guide orient="horz" pos="867"/>
        <p:guide orient="horz" pos="3657"/>
        <p:guide pos="86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0733E4-CE39-4EAA-AD17-6869364A658B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E6DAD7-8A7C-4A09-98BC-E31A2B92D4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46285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FE9A4A-3203-D544-A0F2-9B4A7A1B021E}" type="datetimeFigureOut">
              <a:rPr lang="en-US" smtClean="0"/>
              <a:t>4/3/23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F3BA1D-A00F-DB41-84DA-BE26C4853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6725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84F3A-CFE6-6248-B08D-EF0062B4ADE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1942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84F3A-CFE6-6248-B08D-EF0062B4ADE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0027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849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0206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84F3A-CFE6-6248-B08D-EF0062B4ADE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9809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84F3A-CFE6-6248-B08D-EF0062B4ADE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6433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C4692-E276-6C41-B72C-7BBDFE56EF8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8654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84F3A-CFE6-6248-B08D-EF0062B4ADE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0117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84F3A-CFE6-6248-B08D-EF0062B4ADE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4373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84F3A-CFE6-6248-B08D-EF0062B4ADE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8012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84F3A-CFE6-6248-B08D-EF0062B4ADE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393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8082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7486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2213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8BC656C-7953-1248-AA12-F1002D6A1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183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7005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4890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7" r:id="rId2"/>
    <p:sldLayoutId id="2147483661" r:id="rId3"/>
    <p:sldLayoutId id="2147483680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D7AF2DF-B182-3D42-AFB4-BDFF5FB9E9F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15943" y="5802308"/>
            <a:ext cx="210808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28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hyperlink" Target="https://www.ukri.org/about-us/stfc/how-we-are-governed/advisory-boards/call-for-applications/" TargetMode="Externa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460467-1FF7-C745-9E17-03FC0ADFFE4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3043"/>
          <a:stretch/>
        </p:blipFill>
        <p:spPr>
          <a:xfrm>
            <a:off x="8905460" y="0"/>
            <a:ext cx="3286539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378778" y="3519579"/>
            <a:ext cx="8316591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Science Board Update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10347" y="4499235"/>
            <a:ext cx="356328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Tara Shears</a:t>
            </a:r>
          </a:p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Chair, Science Board</a:t>
            </a:r>
          </a:p>
        </p:txBody>
      </p:sp>
    </p:spTree>
    <p:extLst>
      <p:ext uri="{BB962C8B-B14F-4D97-AF65-F5344CB8AC3E}">
        <p14:creationId xmlns:p14="http://schemas.microsoft.com/office/powerpoint/2010/main" val="3224382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88755" y="1609552"/>
            <a:ext cx="1083867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Quantum Technologies for Fundamental Physics </a:t>
            </a:r>
            <a:r>
              <a:rPr lang="en-US" sz="2800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(QTFP) is a joint EPSRC/STFC funded call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Communities are eager to sustain and develop effort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No clear funding pathway yet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28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We agree. 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We have raised this at Council (most recently in Feb. 2023)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STFC recognize how pressing this is, have made the case and are awaiting updates from UKRI.</a:t>
            </a:r>
          </a:p>
          <a:p>
            <a:pPr lvl="1"/>
            <a:endParaRPr lang="en-US" sz="2400" dirty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7C44F9-2588-449B-AE93-42BADC75C6B4}"/>
              </a:ext>
            </a:extLst>
          </p:cNvPr>
          <p:cNvSpPr txBox="1"/>
          <p:nvPr/>
        </p:nvSpPr>
        <p:spPr>
          <a:xfrm>
            <a:off x="627503" y="491775"/>
            <a:ext cx="10559819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defRPr/>
            </a:pPr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concerns: QTFP funding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C656C-7953-1248-AA12-F1002D6A13D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0417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21225" y="1609552"/>
            <a:ext cx="1083867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Communication: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Issues: please raise with your Advisory Panel or directly with us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Advisory Panels submit reports which document your concerns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sz="2400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which we pass to Council and Executive Board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sz="2400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I also present community concerns to Council in Council meetings</a:t>
            </a:r>
          </a:p>
          <a:p>
            <a:pPr marL="800100" lvl="1" indent="-342900">
              <a:buFont typeface="Arial" charset="0"/>
              <a:buChar char="•"/>
            </a:pPr>
            <a:endParaRPr lang="en-US" sz="2400" dirty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endParaRPr lang="en-GB" sz="2400" b="1" kern="0" dirty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endParaRPr lang="en-US" sz="2400" b="1" dirty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7C44F9-2588-449B-AE93-42BADC75C6B4}"/>
              </a:ext>
            </a:extLst>
          </p:cNvPr>
          <p:cNvSpPr txBox="1"/>
          <p:nvPr/>
        </p:nvSpPr>
        <p:spPr>
          <a:xfrm>
            <a:off x="627503" y="491775"/>
            <a:ext cx="10559819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defRPr/>
            </a:pPr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issues – any others?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C656C-7953-1248-AA12-F1002D6A13D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8468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21225" y="1609552"/>
            <a:ext cx="10838679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Future work</a:t>
            </a:r>
            <a:r>
              <a:rPr lang="en-US" sz="2800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: standard business plus reorganization into Science Board (PPAN)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Addressing concerns</a:t>
            </a:r>
            <a:r>
              <a:rPr lang="en-US" sz="2800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: funding, Early Career Researcher representation, strategic detector R&amp;D call, QTFP funding, whatever you raise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en-US" sz="2800" b="1" dirty="0">
                <a:solidFill>
                  <a:srgbClr val="FF6900"/>
                </a:solidFill>
                <a:latin typeface="Arial" charset="0"/>
                <a:ea typeface="Arial" charset="0"/>
                <a:cs typeface="Arial" charset="0"/>
              </a:rPr>
              <a:t>Please consider the Science Board(s) membership call! </a:t>
            </a:r>
          </a:p>
          <a:p>
            <a:pPr marL="342900" indent="-342900">
              <a:buFont typeface="Arial" charset="0"/>
              <a:buChar char="•"/>
            </a:pPr>
            <a:endParaRPr lang="en-US" sz="2800" b="1" dirty="0">
              <a:solidFill>
                <a:srgbClr val="FF6900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en-US" sz="2800" b="1" dirty="0">
                <a:solidFill>
                  <a:srgbClr val="FF6900"/>
                </a:solidFill>
                <a:latin typeface="Arial" charset="0"/>
                <a:ea typeface="Arial" charset="0"/>
                <a:cs typeface="Arial" charset="0"/>
              </a:rPr>
              <a:t>Please consider the STFC membership call! </a:t>
            </a:r>
            <a:endParaRPr lang="en-GB" sz="2400" b="1" kern="0" dirty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endParaRPr lang="en-US" sz="2400" b="1" dirty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7C44F9-2588-449B-AE93-42BADC75C6B4}"/>
              </a:ext>
            </a:extLst>
          </p:cNvPr>
          <p:cNvSpPr txBox="1"/>
          <p:nvPr/>
        </p:nvSpPr>
        <p:spPr>
          <a:xfrm>
            <a:off x="627503" y="491775"/>
            <a:ext cx="10559819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defRPr/>
            </a:pPr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C656C-7953-1248-AA12-F1002D6A13D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7674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460467-1FF7-C745-9E17-03FC0ADFFE4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81661" y="0"/>
            <a:ext cx="3286539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383704" y="1985960"/>
            <a:ext cx="6316662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sz="3600" b="1" dirty="0"/>
              <a:t>Call for Applications to</a:t>
            </a:r>
            <a:br>
              <a:rPr lang="en-GB" sz="3600" b="1" dirty="0"/>
            </a:br>
            <a:r>
              <a:rPr lang="en-GB" sz="3600" b="1" dirty="0">
                <a:solidFill>
                  <a:srgbClr val="1E5DF8"/>
                </a:solidFill>
              </a:rPr>
              <a:t>STFC Advisory Bodies</a:t>
            </a:r>
            <a:br>
              <a:rPr lang="en-GB" sz="3600" b="1" dirty="0">
                <a:solidFill>
                  <a:srgbClr val="1E5DF8"/>
                </a:solidFill>
              </a:rPr>
            </a:br>
            <a:r>
              <a:rPr lang="en-GB" sz="3600" b="1" dirty="0">
                <a:solidFill>
                  <a:srgbClr val="1E5DF8"/>
                </a:solidFill>
              </a:rPr>
              <a:t>and Peer Review Panels</a:t>
            </a:r>
            <a:endParaRPr lang="en-US" sz="3600" b="1" spc="-150" dirty="0">
              <a:solidFill>
                <a:srgbClr val="1E5DF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BE450A57-4A8D-44BC-8CAE-A5D947260E0A}"/>
              </a:ext>
            </a:extLst>
          </p:cNvPr>
          <p:cNvSpPr txBox="1">
            <a:spLocks noChangeArrowheads="1"/>
          </p:cNvSpPr>
          <p:nvPr/>
        </p:nvSpPr>
        <p:spPr>
          <a:xfrm>
            <a:off x="312963" y="4118043"/>
            <a:ext cx="7425794" cy="2127114"/>
          </a:xfrm>
          <a:prstGeom prst="rect">
            <a:avLst/>
          </a:prstGeom>
          <a:noFill/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GB" sz="2400" b="1" dirty="0">
                <a:solidFill>
                  <a:srgbClr val="003088"/>
                </a:solidFill>
              </a:rPr>
              <a:t>Apply for panel membership now at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2400" b="1" dirty="0">
                <a:solidFill>
                  <a:srgbClr val="003088"/>
                </a:solidFill>
                <a:hlinkClick r:id="rId5"/>
              </a:rPr>
              <a:t>https://www.ukri.org/about-us/stfc/how-we-are-governed/advisory-boards/call-for-applications/</a:t>
            </a:r>
            <a:r>
              <a:rPr lang="en-GB" sz="2400" b="1" dirty="0">
                <a:solidFill>
                  <a:srgbClr val="003088"/>
                </a:solidFill>
              </a:rPr>
              <a:t> </a:t>
            </a:r>
            <a:endParaRPr lang="en-GB" altLang="en-US" sz="2400" b="1" dirty="0">
              <a:solidFill>
                <a:schemeClr val="accent1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GB" altLang="en-US" sz="2400" b="1" dirty="0">
                <a:solidFill>
                  <a:srgbClr val="003088"/>
                </a:solidFill>
              </a:rPr>
              <a:t>Deadline </a:t>
            </a:r>
            <a:r>
              <a:rPr lang="en-GB" sz="2400" b="1" dirty="0">
                <a:solidFill>
                  <a:srgbClr val="003088"/>
                </a:solidFill>
              </a:rPr>
              <a:t>14 May 2023 </a:t>
            </a:r>
            <a:endParaRPr lang="en-GB" altLang="en-US" sz="2400" b="1" dirty="0">
              <a:solidFill>
                <a:schemeClr val="accent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D6408D0-856D-427B-9125-859E69D47066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237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3163E93-8ADA-7849-A1F1-A16817F4E1F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931"/>
          <a:stretch/>
        </p:blipFill>
        <p:spPr>
          <a:xfrm>
            <a:off x="6096000" y="0"/>
            <a:ext cx="6096000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E6DE168-6938-B747-BEE8-8CC9B28012D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7007"/>
          <a:stretch/>
        </p:blipFill>
        <p:spPr>
          <a:xfrm>
            <a:off x="5731098" y="0"/>
            <a:ext cx="6460901" cy="6858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01E8603-51D4-7C45-829A-9AE25E5A2E4F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Overview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338B96-DB54-A843-B2A0-83FB422A5475}"/>
              </a:ext>
            </a:extLst>
          </p:cNvPr>
          <p:cNvSpPr txBox="1"/>
          <p:nvPr/>
        </p:nvSpPr>
        <p:spPr>
          <a:xfrm rot="16200000">
            <a:off x="10705611" y="4816820"/>
            <a:ext cx="1859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© STFC Alan Ford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FE8606A-1808-4BB2-A19C-65887D61F0B7}"/>
              </a:ext>
            </a:extLst>
          </p:cNvPr>
          <p:cNvSpPr/>
          <p:nvPr/>
        </p:nvSpPr>
        <p:spPr>
          <a:xfrm>
            <a:off x="403341" y="1355169"/>
            <a:ext cx="5327757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romanUcPeriod"/>
            </a:pPr>
            <a:r>
              <a:rPr lang="en-GB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Updates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romanUcPeriod"/>
            </a:pPr>
            <a:r>
              <a:rPr lang="en-GB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Forthcoming activities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romanUcPeriod"/>
            </a:pPr>
            <a:r>
              <a:rPr lang="en-GB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concerns </a:t>
            </a:r>
          </a:p>
          <a:p>
            <a:endParaRPr lang="en-GB" sz="2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5692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21225" y="1442418"/>
            <a:ext cx="10838679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Programme and Advisory panel interactions:</a:t>
            </a:r>
          </a:p>
          <a:p>
            <a:endParaRPr lang="en-US" sz="800" b="1" dirty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en-US" sz="2400" b="1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PPAP, PAAP</a:t>
            </a:r>
            <a:r>
              <a:rPr lang="en-US" sz="2400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, Advisory panel awayday, roadmap guidance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CTA Update, Boulby lab update, AIT-NEO overview</a:t>
            </a:r>
          </a:p>
          <a:p>
            <a:pPr marL="342900" indent="-342900">
              <a:buFont typeface="Arial" charset="0"/>
              <a:buChar char="•"/>
            </a:pPr>
            <a:endParaRPr lang="en-US" sz="2000" dirty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2800" b="1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Funding recommendations:</a:t>
            </a:r>
          </a:p>
          <a:p>
            <a:endParaRPr lang="en-US" sz="800" b="1" dirty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en-US" sz="2400" b="1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SoI: </a:t>
            </a:r>
            <a:r>
              <a:rPr lang="en-US" sz="2400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LHCb Upgrade 2, Legend, </a:t>
            </a:r>
            <a:r>
              <a:rPr lang="en-US" sz="2400" dirty="0" err="1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MuEDM</a:t>
            </a:r>
            <a:r>
              <a:rPr lang="en-US" sz="2400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, dark matter XLZD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b="1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PPRP</a:t>
            </a:r>
            <a:r>
              <a:rPr lang="en-US" sz="2400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: Dirac-3 operations, ATLAS Upgrade (23-26)</a:t>
            </a:r>
            <a:endParaRPr lang="en-US" sz="2000" dirty="0">
              <a:solidFill>
                <a:srgbClr val="003088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en-US" sz="2400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Energy Recovery Linac panel report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PPGP (theory), PP responsive PDRA round panel report</a:t>
            </a:r>
          </a:p>
          <a:p>
            <a:pPr marL="342900" indent="-342900">
              <a:buFont typeface="Arial" charset="0"/>
              <a:buChar char="•"/>
            </a:pPr>
            <a:endParaRPr lang="en-US" sz="2400" dirty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2000" b="1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+ Wave 3 Infrastructure </a:t>
            </a:r>
            <a:r>
              <a:rPr lang="en-US" sz="2000" b="1" dirty="0" err="1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Prioritisation</a:t>
            </a:r>
            <a:r>
              <a:rPr lang="en-US" sz="2000" b="1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, PPD update, governance review, UK strategy for engagement with CERN, strategic review of Particle Physics (both info)</a:t>
            </a:r>
            <a:r>
              <a:rPr lang="is-IS" sz="2000" b="1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…</a:t>
            </a:r>
          </a:p>
          <a:p>
            <a:endParaRPr lang="is-IS" sz="1200" b="1" dirty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1400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https://</a:t>
            </a:r>
            <a:r>
              <a:rPr lang="en-US" sz="1400" dirty="0" err="1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www.ukri.org</a:t>
            </a:r>
            <a:r>
              <a:rPr lang="en-US" sz="1400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/about-us/</a:t>
            </a:r>
            <a:r>
              <a:rPr lang="en-US" sz="1400" dirty="0" err="1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stfc</a:t>
            </a:r>
            <a:r>
              <a:rPr lang="en-US" sz="1400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/how-we-are-governed/advisory-boards/science-board/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7C44F9-2588-449B-AE93-42BADC75C6B4}"/>
              </a:ext>
            </a:extLst>
          </p:cNvPr>
          <p:cNvSpPr txBox="1"/>
          <p:nvPr/>
        </p:nvSpPr>
        <p:spPr>
          <a:xfrm>
            <a:off x="627503" y="491775"/>
            <a:ext cx="10559819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defRPr/>
            </a:pPr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Updates (from the last year)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C656C-7953-1248-AA12-F1002D6A13D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641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E7C44F9-2588-449B-AE93-42BADC75C6B4}"/>
              </a:ext>
            </a:extLst>
          </p:cNvPr>
          <p:cNvSpPr txBox="1"/>
          <p:nvPr/>
        </p:nvSpPr>
        <p:spPr>
          <a:xfrm>
            <a:off x="341170" y="491775"/>
            <a:ext cx="12832392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defRPr/>
            </a:pPr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Forthcoming: Science Board </a:t>
            </a:r>
            <a:r>
              <a:rPr lang="en-US" sz="4400" b="1" spc="-150" dirty="0" err="1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reorganisation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C656C-7953-1248-AA12-F1002D6A13DC}" type="slidenum">
              <a:rPr lang="en-US" smtClean="0"/>
              <a:t>4</a:t>
            </a:fld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4E83785-8050-1D40-8CEF-E30C7514D13E}"/>
              </a:ext>
            </a:extLst>
          </p:cNvPr>
          <p:cNvSpPr txBox="1"/>
          <p:nvPr/>
        </p:nvSpPr>
        <p:spPr>
          <a:xfrm>
            <a:off x="788755" y="1609552"/>
            <a:ext cx="10838679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(details: Mark’s talk)</a:t>
            </a:r>
          </a:p>
          <a:p>
            <a:endParaRPr lang="en-US" sz="1000" b="1" dirty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en-US" sz="2400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Science Board (PPAN) remit still includes standard PPAN activities 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>
                <a:solidFill>
                  <a:srgbClr val="2E2D62"/>
                </a:solidFill>
                <a:effectLst/>
                <a:latin typeface="Arial" charset="0"/>
                <a:cs typeface="Arial" charset="0"/>
              </a:rPr>
              <a:t>Remit also includes consideration of:</a:t>
            </a:r>
            <a:endParaRPr lang="en-GB" sz="2400" dirty="0">
              <a:effectLst/>
              <a:latin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latin typeface="Arial" panose="020B0604020202020204" pitchFamily="34" charset="0"/>
              </a:rPr>
              <a:t>long-term balance of the PPAN programme in the rolling STFC 10-year financial plan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</a:rPr>
              <a:t>r</a:t>
            </a:r>
            <a:r>
              <a:rPr lang="en-GB" sz="2000" dirty="0">
                <a:effectLst/>
                <a:latin typeface="Arial" panose="020B0604020202020204" pitchFamily="34" charset="0"/>
              </a:rPr>
              <a:t>oadmaps for the different strands of the PPAN programme, in the context of the STFC 10-year financial plan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latin typeface="Arial" panose="020B0604020202020204" pitchFamily="34" charset="0"/>
              </a:rPr>
              <a:t>proposed and existing STFC science and technology programmes and investments, considering individual projects in the broader context of the overall portfolio and longer-term science and technology prioritisation</a:t>
            </a:r>
          </a:p>
          <a:p>
            <a:br>
              <a:rPr lang="en-GB" sz="2400" dirty="0">
                <a:effectLst/>
                <a:latin typeface="Arial" panose="020B0604020202020204" pitchFamily="34" charset="0"/>
              </a:rPr>
            </a:br>
            <a:endParaRPr lang="en-US" sz="2400" b="1" dirty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2400" b="1" dirty="0">
                <a:solidFill>
                  <a:srgbClr val="FF6900"/>
                </a:solidFill>
                <a:latin typeface="Arial" charset="0"/>
                <a:ea typeface="Arial" charset="0"/>
                <a:cs typeface="Arial" charset="0"/>
              </a:rPr>
              <a:t>We need new members (facility user SB members will move to the other Science Board): please apply in the membership call!</a:t>
            </a:r>
          </a:p>
          <a:p>
            <a:pPr lvl="1"/>
            <a:endParaRPr lang="en-US" sz="2400" dirty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67975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759168" y="5612369"/>
            <a:ext cx="42370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STFC Office: </a:t>
            </a:r>
            <a:r>
              <a:rPr lang="en-US" sz="2400" b="1" dirty="0">
                <a:latin typeface="Arial" charset="0"/>
                <a:ea typeface="Arial" charset="0"/>
                <a:cs typeface="Arial" charset="0"/>
              </a:rPr>
              <a:t>Rachel Leader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388258" y="6459317"/>
            <a:ext cx="76931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https://</a:t>
            </a:r>
            <a:r>
              <a:rPr lang="en-US" sz="1600" dirty="0" err="1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stfc.ukri.org</a:t>
            </a:r>
            <a:r>
              <a:rPr lang="en-US" sz="1600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/about-us/how-we-are-governed/advisory-boards/science-board/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530297" y="1264025"/>
            <a:ext cx="6000055" cy="5109882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963402" y="1410936"/>
            <a:ext cx="538765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Tara Shears (Liverpool) (Chair)</a:t>
            </a:r>
          </a:p>
          <a:p>
            <a:r>
              <a:rPr lang="en-US" sz="2000" b="1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Keith </a:t>
            </a:r>
            <a:r>
              <a:rPr lang="en-US" sz="2000" b="1" dirty="0" err="1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Grainge</a:t>
            </a:r>
            <a:r>
              <a:rPr lang="en-US" sz="2000" b="1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 (Manchester) (Deputy Chair)</a:t>
            </a:r>
          </a:p>
          <a:p>
            <a:r>
              <a:rPr lang="en-US" sz="2000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Martin Bauer (Durham)</a:t>
            </a:r>
          </a:p>
          <a:p>
            <a:r>
              <a:rPr lang="en-US" sz="2000" dirty="0">
                <a:latin typeface="Arial" charset="0"/>
                <a:ea typeface="Arial" charset="0"/>
                <a:cs typeface="Arial" charset="0"/>
              </a:rPr>
              <a:t>Dave Charlton (Birmingham)</a:t>
            </a:r>
          </a:p>
          <a:p>
            <a:r>
              <a:rPr lang="en-US" sz="20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Ineke</a:t>
            </a:r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sz="20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Moortel</a:t>
            </a:r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(St. Andrews)</a:t>
            </a:r>
          </a:p>
          <a:p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Francesca di Ludovico (KCL)</a:t>
            </a:r>
          </a:p>
          <a:p>
            <a:r>
              <a:rPr lang="en-US" sz="2000" dirty="0">
                <a:latin typeface="Arial" charset="0"/>
                <a:ea typeface="Arial" charset="0"/>
                <a:cs typeface="Arial" charset="0"/>
              </a:rPr>
              <a:t>George </a:t>
            </a:r>
            <a:r>
              <a:rPr lang="en-US" sz="2000" dirty="0" err="1">
                <a:latin typeface="Arial" charset="0"/>
                <a:ea typeface="Arial" charset="0"/>
                <a:cs typeface="Arial" charset="0"/>
              </a:rPr>
              <a:t>Efstathiou</a:t>
            </a: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 (</a:t>
            </a:r>
            <a:r>
              <a:rPr lang="en-US" sz="2000" dirty="0" err="1">
                <a:latin typeface="Arial" charset="0"/>
                <a:ea typeface="Arial" charset="0"/>
                <a:cs typeface="Arial" charset="0"/>
              </a:rPr>
              <a:t>IoA</a:t>
            </a: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/Cambridge)</a:t>
            </a:r>
          </a:p>
          <a:p>
            <a:r>
              <a:rPr lang="en-US" sz="2000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David Ireland (Glasgow)</a:t>
            </a:r>
            <a:endParaRPr lang="en-US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Amelie Saintonge (UCL)</a:t>
            </a:r>
          </a:p>
          <a:p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Patrick Sutton (Cardiff)</a:t>
            </a:r>
          </a:p>
          <a:p>
            <a:endParaRPr lang="en-US" sz="2000" b="1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sz="2000" b="1" dirty="0">
                <a:latin typeface="Arial" charset="0"/>
                <a:ea typeface="Arial" charset="0"/>
                <a:cs typeface="Arial" charset="0"/>
              </a:rPr>
              <a:t>Ultimately need: 6 PP (including 1 theory), </a:t>
            </a:r>
          </a:p>
          <a:p>
            <a:r>
              <a:rPr lang="en-US" sz="2000" b="1" dirty="0">
                <a:latin typeface="Arial" charset="0"/>
                <a:ea typeface="Arial" charset="0"/>
                <a:cs typeface="Arial" charset="0"/>
              </a:rPr>
              <a:t>6 </a:t>
            </a:r>
            <a:r>
              <a:rPr lang="en-US" sz="2000" b="1" dirty="0" err="1">
                <a:latin typeface="Arial" charset="0"/>
                <a:ea typeface="Arial" charset="0"/>
                <a:cs typeface="Arial" charset="0"/>
              </a:rPr>
              <a:t>astro</a:t>
            </a:r>
            <a:r>
              <a:rPr lang="en-US" sz="2000" b="1" dirty="0">
                <a:latin typeface="Arial" charset="0"/>
                <a:ea typeface="Arial" charset="0"/>
                <a:cs typeface="Arial" charset="0"/>
              </a:rPr>
              <a:t>/space science, 2 PA, 2 NP + chair</a:t>
            </a:r>
          </a:p>
          <a:p>
            <a:r>
              <a:rPr lang="en-US" sz="2000" b="1" dirty="0">
                <a:latin typeface="Arial" charset="0"/>
                <a:ea typeface="Arial" charset="0"/>
                <a:cs typeface="Arial" charset="0"/>
              </a:rPr>
              <a:t>Membership call is live!!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E7C44F9-2588-449B-AE93-42BADC75C6B4}"/>
              </a:ext>
            </a:extLst>
          </p:cNvPr>
          <p:cNvSpPr txBox="1"/>
          <p:nvPr/>
        </p:nvSpPr>
        <p:spPr>
          <a:xfrm>
            <a:off x="237538" y="234919"/>
            <a:ext cx="10559819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defRPr/>
            </a:pPr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Membership of Science Board (PPAN)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C656C-7953-1248-AA12-F1002D6A13DC}" type="slidenum">
              <a:rPr lang="en-US" smtClean="0"/>
              <a:t>5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7DD3280-AA24-6F4F-AC2A-F8EEC7A07FD6}"/>
              </a:ext>
            </a:extLst>
          </p:cNvPr>
          <p:cNvSpPr txBox="1"/>
          <p:nvPr/>
        </p:nvSpPr>
        <p:spPr>
          <a:xfrm rot="16200000">
            <a:off x="956537" y="3634299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</a:t>
            </a:r>
          </a:p>
        </p:txBody>
      </p:sp>
    </p:spTree>
    <p:extLst>
      <p:ext uri="{BB962C8B-B14F-4D97-AF65-F5344CB8AC3E}">
        <p14:creationId xmlns:p14="http://schemas.microsoft.com/office/powerpoint/2010/main" val="1385483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306385D-ACED-DB4F-A2C9-355030B11E82}"/>
              </a:ext>
            </a:extLst>
          </p:cNvPr>
          <p:cNvSpPr txBox="1"/>
          <p:nvPr/>
        </p:nvSpPr>
        <p:spPr>
          <a:xfrm>
            <a:off x="147934" y="6347012"/>
            <a:ext cx="12044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www.ukri.org</a:t>
            </a:r>
            <a:r>
              <a:rPr lang="en-US" dirty="0"/>
              <a:t>/about-us/work-for-us/join-an-advisory-committee-panel-or-network/</a:t>
            </a:r>
            <a:r>
              <a:rPr lang="en-US" dirty="0" err="1"/>
              <a:t>stfc</a:t>
            </a:r>
            <a:r>
              <a:rPr lang="en-US" dirty="0"/>
              <a:t>-science-board-</a:t>
            </a:r>
            <a:r>
              <a:rPr lang="en-US" dirty="0" err="1"/>
              <a:t>ppan</a:t>
            </a:r>
            <a:r>
              <a:rPr lang="en-US" dirty="0"/>
              <a:t>-members/</a:t>
            </a:r>
          </a:p>
        </p:txBody>
      </p:sp>
      <p:pic>
        <p:nvPicPr>
          <p:cNvPr id="6" name="Picture 5" descr="Graphical user interface, application, website&#10;&#10;Description automatically generated">
            <a:extLst>
              <a:ext uri="{FF2B5EF4-FFF2-40B4-BE49-F238E27FC236}">
                <a16:creationId xmlns:a16="http://schemas.microsoft.com/office/drawing/2014/main" id="{3A5FAF17-7D55-F64E-88A3-F092D25357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1267" y="595540"/>
            <a:ext cx="8989465" cy="5666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740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88755" y="1609552"/>
            <a:ext cx="10838679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Last year: </a:t>
            </a:r>
            <a:r>
              <a:rPr lang="en-US" sz="3200" b="1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level of core funding is unsustainably low</a:t>
            </a:r>
          </a:p>
          <a:p>
            <a:endParaRPr lang="en-US" sz="1000" b="1" dirty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en-US" sz="2400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Above inflationary pressures + flat cash have eroded grants rounds to the point where skills are lost and damage is done (in general within PPAN)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b="1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Biggest concern </a:t>
            </a:r>
            <a:r>
              <a:rPr lang="en-US" sz="2400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(across the programme).</a:t>
            </a:r>
          </a:p>
          <a:p>
            <a:pPr marL="800100" lvl="1" indent="-342900">
              <a:buFont typeface="Arial" charset="0"/>
              <a:buChar char="•"/>
            </a:pPr>
            <a:endParaRPr lang="en-US" sz="2000" dirty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2800" b="1" dirty="0">
                <a:solidFill>
                  <a:srgbClr val="FF6900"/>
                </a:solidFill>
                <a:latin typeface="Arial" charset="0"/>
                <a:ea typeface="Arial" charset="0"/>
                <a:cs typeface="Arial" charset="0"/>
              </a:rPr>
              <a:t>We’ve seen an uplift in the past year (thanks STFC).</a:t>
            </a:r>
          </a:p>
          <a:p>
            <a:r>
              <a:rPr lang="en-US" sz="2800" b="1" dirty="0">
                <a:solidFill>
                  <a:srgbClr val="FF6900"/>
                </a:solidFill>
                <a:latin typeface="Arial" charset="0"/>
                <a:ea typeface="Arial" charset="0"/>
                <a:cs typeface="Arial" charset="0"/>
              </a:rPr>
              <a:t>Future funding levels are always a concern but much pressure has been lifted. </a:t>
            </a:r>
          </a:p>
          <a:p>
            <a:r>
              <a:rPr lang="en-US" sz="2800" b="1" dirty="0">
                <a:solidFill>
                  <a:srgbClr val="FF6900"/>
                </a:solidFill>
                <a:latin typeface="Arial" charset="0"/>
                <a:ea typeface="Arial" charset="0"/>
                <a:cs typeface="Arial" charset="0"/>
              </a:rPr>
              <a:t>Consolidated Grant uplifts have been baselined.</a:t>
            </a:r>
          </a:p>
          <a:p>
            <a:pPr marL="800100" lvl="1" indent="-342900">
              <a:buFont typeface="Arial" charset="0"/>
              <a:buChar char="•"/>
            </a:pPr>
            <a:endParaRPr lang="en-US" sz="2400" dirty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Arial" charset="0"/>
              <a:buChar char="•"/>
            </a:pPr>
            <a:endParaRPr lang="en-US" sz="2400" dirty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  <a:p>
            <a:pPr marL="742950" lvl="1" indent="-285750">
              <a:buFont typeface="Arial" charset="0"/>
              <a:buChar char="•"/>
            </a:pPr>
            <a:endParaRPr lang="en-US" sz="2400" dirty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7C44F9-2588-449B-AE93-42BADC75C6B4}"/>
              </a:ext>
            </a:extLst>
          </p:cNvPr>
          <p:cNvSpPr txBox="1"/>
          <p:nvPr/>
        </p:nvSpPr>
        <p:spPr>
          <a:xfrm>
            <a:off x="627503" y="491775"/>
            <a:ext cx="10559819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defRPr/>
            </a:pPr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concerns: funding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C656C-7953-1248-AA12-F1002D6A13D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906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88755" y="1609552"/>
            <a:ext cx="1083867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PPAP want to improve Early Career Researcher representation </a:t>
            </a:r>
            <a:r>
              <a:rPr lang="en-US" sz="2800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(roadmap recommendation 11.1)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Potentially by establishing an ECR forum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Potentially by encouraging ECR membership of panels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sz="1000" b="1" dirty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2400" b="1" dirty="0">
                <a:solidFill>
                  <a:srgbClr val="FF6900"/>
                </a:solidFill>
                <a:latin typeface="Arial" charset="0"/>
                <a:ea typeface="Arial" charset="0"/>
                <a:cs typeface="Arial" charset="0"/>
              </a:rPr>
              <a:t>We agree. This is important (other communities do have ECR forums)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6900"/>
                </a:solidFill>
                <a:latin typeface="Arial" charset="0"/>
                <a:ea typeface="Arial" charset="0"/>
                <a:cs typeface="Arial" charset="0"/>
              </a:rPr>
              <a:t>We encourage ECRs to self-</a:t>
            </a:r>
            <a:r>
              <a:rPr lang="en-US" sz="2400" dirty="0" err="1">
                <a:solidFill>
                  <a:srgbClr val="FF6900"/>
                </a:solidFill>
                <a:latin typeface="Arial" charset="0"/>
                <a:ea typeface="Arial" charset="0"/>
                <a:cs typeface="Arial" charset="0"/>
              </a:rPr>
              <a:t>organise</a:t>
            </a:r>
            <a:endParaRPr lang="en-US" sz="2400" dirty="0">
              <a:solidFill>
                <a:srgbClr val="FF6900"/>
              </a:solidFill>
              <a:latin typeface="Arial" charset="0"/>
              <a:ea typeface="Arial" charset="0"/>
              <a:cs typeface="Arial" charset="0"/>
            </a:endParaRPr>
          </a:p>
          <a:p>
            <a:pPr marL="800100" lvl="1" indent="-342900">
              <a:buFont typeface="Arial" charset="0"/>
              <a:buChar char="•"/>
            </a:pPr>
            <a:r>
              <a:rPr lang="en-US" sz="2400" dirty="0">
                <a:solidFill>
                  <a:srgbClr val="FF6900"/>
                </a:solidFill>
                <a:latin typeface="Arial" charset="0"/>
                <a:ea typeface="Arial" charset="0"/>
                <a:cs typeface="Arial" charset="0"/>
              </a:rPr>
              <a:t>Please apply in the STFC membership round as your voice is valuable!</a:t>
            </a:r>
            <a:endParaRPr lang="en-US" sz="2000" dirty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  <a:p>
            <a:pPr marL="742950" lvl="1" indent="-285750">
              <a:buFont typeface="Arial" charset="0"/>
              <a:buChar char="•"/>
            </a:pPr>
            <a:endParaRPr lang="en-US" sz="2400" dirty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7C44F9-2588-449B-AE93-42BADC75C6B4}"/>
              </a:ext>
            </a:extLst>
          </p:cNvPr>
          <p:cNvSpPr txBox="1"/>
          <p:nvPr/>
        </p:nvSpPr>
        <p:spPr>
          <a:xfrm>
            <a:off x="627503" y="491775"/>
            <a:ext cx="10559819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defRPr/>
            </a:pPr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concerns: ECR representation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C656C-7953-1248-AA12-F1002D6A13D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2163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88755" y="1609552"/>
            <a:ext cx="10838679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There is a need for a strategic (not blue skies) detector R&amp;D funding line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sz="2400" dirty="0">
                <a:solidFill>
                  <a:srgbClr val="2E2D62"/>
                </a:solidFill>
                <a:latin typeface="Arial" charset="0"/>
                <a:cs typeface="Arial" charset="0"/>
              </a:rPr>
              <a:t>Necessary for the UK to engage with European priorities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sz="2400" dirty="0">
                <a:solidFill>
                  <a:srgbClr val="2E2D62"/>
                </a:solidFill>
                <a:latin typeface="Arial" charset="0"/>
                <a:cs typeface="Arial" charset="0"/>
              </a:rPr>
              <a:t>There is no funding pathway at the moment</a:t>
            </a:r>
          </a:p>
          <a:p>
            <a:pPr marL="0" lvl="1"/>
            <a:endParaRPr lang="en-US" sz="1000" dirty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28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We agree (so do TAAB).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Thank you for the statement/paper from the community meeting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We have raised this at Council and stressed the need for it.</a:t>
            </a:r>
          </a:p>
          <a:p>
            <a:pPr lvl="1"/>
            <a:endParaRPr lang="en-US" sz="2400" dirty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7C44F9-2588-449B-AE93-42BADC75C6B4}"/>
              </a:ext>
            </a:extLst>
          </p:cNvPr>
          <p:cNvSpPr txBox="1"/>
          <p:nvPr/>
        </p:nvSpPr>
        <p:spPr>
          <a:xfrm>
            <a:off x="627503" y="491775"/>
            <a:ext cx="10559819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defRPr/>
            </a:pPr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concerns: strategic detector R&amp;D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C656C-7953-1248-AA12-F1002D6A13D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4005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KRI">
      <a:dk1>
        <a:srgbClr val="201D3E"/>
      </a:dk1>
      <a:lt1>
        <a:srgbClr val="FF6800"/>
      </a:lt1>
      <a:dk2>
        <a:srgbClr val="F19D1B"/>
      </a:dk2>
      <a:lt2>
        <a:srgbClr val="F9BB0E"/>
      </a:lt2>
      <a:accent1>
        <a:srgbClr val="69BF49"/>
      </a:accent1>
      <a:accent2>
        <a:srgbClr val="07B089"/>
      </a:accent2>
      <a:accent3>
        <a:srgbClr val="36D2AF"/>
      </a:accent3>
      <a:accent4>
        <a:srgbClr val="10BED6"/>
      </a:accent4>
      <a:accent5>
        <a:srgbClr val="247BE1"/>
      </a:accent5>
      <a:accent6>
        <a:srgbClr val="BF28BC"/>
      </a:accent6>
      <a:hlink>
        <a:srgbClr val="FF595B"/>
      </a:hlink>
      <a:folHlink>
        <a:srgbClr val="F02436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MASTER 2 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96492E7889F945936663BCEE1F2610" ma:contentTypeVersion="7" ma:contentTypeDescription="Create a new document." ma:contentTypeScope="" ma:versionID="a1eae35bf35935583cd0933c589e2e9a">
  <xsd:schema xmlns:xsd="http://www.w3.org/2001/XMLSchema" xmlns:xs="http://www.w3.org/2001/XMLSchema" xmlns:p="http://schemas.microsoft.com/office/2006/metadata/properties" xmlns:ns3="b60f654c-8a3b-4921-bef4-b45ac3075018" targetNamespace="http://schemas.microsoft.com/office/2006/metadata/properties" ma:root="true" ma:fieldsID="ee9fd260211326e1ee5423545e45a9e7" ns3:_="">
    <xsd:import namespace="b60f654c-8a3b-4921-bef4-b45ac307501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0f654c-8a3b-4921-bef4-b45ac307501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BD9C76E-1DF9-43BE-9FB3-39B443011305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b60f654c-8a3b-4921-bef4-b45ac3075018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95C1E30-05E2-46BC-B513-7C9B9077BEF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0EDED12-8B51-4786-BA49-FFE08609B8C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60f654c-8a3b-4921-bef4-b45ac307501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117562</TotalTime>
  <Words>839</Words>
  <Application>Microsoft Macintosh PowerPoint</Application>
  <PresentationFormat>Widescreen</PresentationFormat>
  <Paragraphs>128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Wingdings</vt:lpstr>
      <vt:lpstr>Office Theme</vt:lpstr>
      <vt:lpstr>MASTER 2 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 Millard</dc:creator>
  <cp:lastModifiedBy>Shears, Tara</cp:lastModifiedBy>
  <cp:revision>585</cp:revision>
  <cp:lastPrinted>2023-04-03T20:07:59Z</cp:lastPrinted>
  <dcterms:created xsi:type="dcterms:W3CDTF">2019-09-17T08:04:08Z</dcterms:created>
  <dcterms:modified xsi:type="dcterms:W3CDTF">2023-04-04T08:14:05Z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0x0101002196492E7889F945936663BCEE1F2610</vt:lpwstr>
  </property>
</Properties>
</file>