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2.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1pPr>
    <a:lvl2pPr marL="0" marR="0" indent="457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2pPr>
    <a:lvl3pPr marL="0" marR="0" indent="914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3pPr>
    <a:lvl4pPr marL="0" marR="0" indent="1371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4pPr>
    <a:lvl5pPr marL="0" marR="0" indent="18288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5pPr>
    <a:lvl6pPr marL="0" marR="0" indent="22860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6pPr>
    <a:lvl7pPr marL="0" marR="0" indent="2743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7pPr>
    <a:lvl8pPr marL="0" marR="0" indent="3200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8pPr>
    <a:lvl9pPr marL="0" marR="0" indent="3657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2CDE9"/>
          </a:solidFill>
        </a:fill>
      </a:tcStyle>
    </a:wholeTbl>
    <a:band2H>
      <a:tcTxStyle b="def" i="def"/>
      <a:tcStyle>
        <a:tcBdr/>
        <a:fill>
          <a:solidFill>
            <a:srgbClr val="F1E8F4"/>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EE4DD"/>
          </a:solidFill>
        </a:fill>
      </a:tcStyle>
    </a:wholeTbl>
    <a:band2H>
      <a:tcTxStyle b="def" i="def"/>
      <a:tcStyle>
        <a:tcBdr/>
        <a:fill>
          <a:solidFill>
            <a:srgbClr val="E8F2E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4CFCE"/>
          </a:solidFill>
        </a:fill>
      </a:tcStyle>
    </a:wholeTbl>
    <a:band2H>
      <a:tcTxStyle b="def" i="def"/>
      <a:tcStyle>
        <a:tcBdr/>
        <a:fill>
          <a:solidFill>
            <a:srgbClr val="FAE9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254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65" name="Shape 165"/>
          <p:cNvSpPr/>
          <p:nvPr>
            <p:ph type="sldImg"/>
          </p:nvPr>
        </p:nvSpPr>
        <p:spPr>
          <a:xfrm>
            <a:off x="1143000" y="685800"/>
            <a:ext cx="4572000" cy="3429000"/>
          </a:xfrm>
          <a:prstGeom prst="rect">
            <a:avLst/>
          </a:prstGeom>
        </p:spPr>
        <p:txBody>
          <a:bodyPr/>
          <a:lstStyle/>
          <a:p>
            <a:pPr/>
          </a:p>
        </p:txBody>
      </p:sp>
      <p:sp>
        <p:nvSpPr>
          <p:cNvPr id="166" name="Shape 166"/>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0" name="Shape 190"/>
          <p:cNvSpPr/>
          <p:nvPr>
            <p:ph type="sldImg"/>
          </p:nvPr>
        </p:nvSpPr>
        <p:spPr>
          <a:prstGeom prst="rect">
            <a:avLst/>
          </a:prstGeom>
        </p:spPr>
        <p:txBody>
          <a:bodyPr/>
          <a:lstStyle/>
          <a:p>
            <a:pPr/>
          </a:p>
        </p:txBody>
      </p:sp>
      <p:sp>
        <p:nvSpPr>
          <p:cNvPr id="191" name="Shape 191"/>
          <p:cNvSpPr/>
          <p:nvPr>
            <p:ph type="body" sz="quarter" idx="1"/>
          </p:nvPr>
        </p:nvSpPr>
        <p:spPr>
          <a:prstGeom prst="rect">
            <a:avLst/>
          </a:prstGeom>
        </p:spPr>
        <p:txBody>
          <a:bodyPr/>
          <a:lstStyle/>
          <a:p>
            <a:pPr/>
            <a:r>
              <a:t>The results show a systemic bullying problem across our field, with 44% of all respondents having suffered workplace bullying and harassment at least once in the two years prior to completing the questionnaire. </a:t>
            </a:r>
          </a:p>
          <a:p>
            <a:pPr/>
          </a:p>
          <a:p>
            <a:pPr/>
            <a:r>
              <a:t>The results also showed that there was not a single demographic group, career stage or career path that has not suffered in the workplace, and perhaps unsurprisingly, that there were multiple marginalised communities that stood out as having suffered far more than their colleagues.</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4.png"/></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Slide">
    <p:spTree>
      <p:nvGrpSpPr>
        <p:cNvPr id="1" name=""/>
        <p:cNvGrpSpPr/>
        <p:nvPr/>
      </p:nvGrpSpPr>
      <p:grpSpPr>
        <a:xfrm>
          <a:off x="0" y="0"/>
          <a:ext cx="0" cy="0"/>
          <a:chOff x="0" y="0"/>
          <a:chExt cx="0" cy="0"/>
        </a:xfrm>
      </p:grpSpPr>
      <p:pic>
        <p:nvPicPr>
          <p:cNvPr id="14" name="Picture 6" descr="Picture 6"/>
          <p:cNvPicPr>
            <a:picLocks noChangeAspect="1"/>
          </p:cNvPicPr>
          <p:nvPr/>
        </p:nvPicPr>
        <p:blipFill>
          <a:blip r:embed="rId2">
            <a:extLst/>
          </a:blip>
          <a:stretch>
            <a:fillRect/>
          </a:stretch>
        </p:blipFill>
        <p:spPr>
          <a:xfrm>
            <a:off x="7812082" y="1"/>
            <a:ext cx="1368001" cy="1368001"/>
          </a:xfrm>
          <a:prstGeom prst="rect">
            <a:avLst/>
          </a:prstGeom>
          <a:ln w="12700">
            <a:miter lim="400000"/>
          </a:ln>
        </p:spPr>
      </p:pic>
      <p:pic>
        <p:nvPicPr>
          <p:cNvPr id="15" name="Picture 7" descr="Picture 7"/>
          <p:cNvPicPr>
            <a:picLocks noChangeAspect="1"/>
          </p:cNvPicPr>
          <p:nvPr/>
        </p:nvPicPr>
        <p:blipFill>
          <a:blip r:embed="rId3">
            <a:extLst/>
          </a:blip>
          <a:stretch>
            <a:fillRect/>
          </a:stretch>
        </p:blipFill>
        <p:spPr>
          <a:xfrm>
            <a:off x="8321574" y="6050779"/>
            <a:ext cx="730453" cy="730453"/>
          </a:xfrm>
          <a:prstGeom prst="rect">
            <a:avLst/>
          </a:prstGeom>
          <a:ln w="12700">
            <a:miter lim="400000"/>
          </a:ln>
        </p:spPr>
      </p:pic>
      <p:pic>
        <p:nvPicPr>
          <p:cNvPr id="16" name="Picture 10" descr="Picture 10"/>
          <p:cNvPicPr>
            <a:picLocks noChangeAspect="1"/>
          </p:cNvPicPr>
          <p:nvPr/>
        </p:nvPicPr>
        <p:blipFill>
          <a:blip r:embed="rId4">
            <a:extLst/>
          </a:blip>
          <a:stretch>
            <a:fillRect/>
          </a:stretch>
        </p:blipFill>
        <p:spPr>
          <a:xfrm>
            <a:off x="0" y="0"/>
            <a:ext cx="7397750" cy="6858000"/>
          </a:xfrm>
          <a:prstGeom prst="rect">
            <a:avLst/>
          </a:prstGeom>
          <a:ln w="12700">
            <a:miter lim="400000"/>
          </a:ln>
        </p:spPr>
      </p:pic>
      <p:sp>
        <p:nvSpPr>
          <p:cNvPr id="17" name="Title Text"/>
          <p:cNvSpPr txBox="1"/>
          <p:nvPr>
            <p:ph type="title"/>
          </p:nvPr>
        </p:nvSpPr>
        <p:spPr>
          <a:xfrm>
            <a:off x="2743973" y="1964266"/>
            <a:ext cx="5714228" cy="2421465"/>
          </a:xfrm>
          <a:prstGeom prst="rect">
            <a:avLst/>
          </a:prstGeom>
        </p:spPr>
        <p:txBody>
          <a:bodyPr anchor="b"/>
          <a:lstStyle>
            <a:lvl1pPr algn="r">
              <a:defRPr sz="4400"/>
            </a:lvl1pPr>
          </a:lstStyle>
          <a:p>
            <a:pPr/>
            <a:r>
              <a:t>Title Text</a:t>
            </a:r>
          </a:p>
        </p:txBody>
      </p:sp>
      <p:sp>
        <p:nvSpPr>
          <p:cNvPr id="18" name="Body Level One…"/>
          <p:cNvSpPr txBox="1"/>
          <p:nvPr>
            <p:ph type="body" sz="quarter" idx="1"/>
          </p:nvPr>
        </p:nvSpPr>
        <p:spPr>
          <a:xfrm>
            <a:off x="2743973" y="4385733"/>
            <a:ext cx="5714228" cy="1405468"/>
          </a:xfrm>
          <a:prstGeom prst="rect">
            <a:avLst/>
          </a:prstGeom>
        </p:spPr>
        <p:txBody>
          <a:bodyPr anchor="t"/>
          <a:lstStyle>
            <a:lvl1pPr marL="0" indent="0" algn="r">
              <a:buClrTx/>
              <a:buSzTx/>
              <a:buFontTx/>
              <a:buNone/>
              <a:defRPr cap="all"/>
            </a:lvl1pPr>
            <a:lvl2pPr marL="0" indent="457200" algn="r">
              <a:buClrTx/>
              <a:buSzTx/>
              <a:buFontTx/>
              <a:buNone/>
              <a:defRPr cap="all"/>
            </a:lvl2pPr>
            <a:lvl3pPr marL="0" indent="914400" algn="r">
              <a:buClrTx/>
              <a:buSzTx/>
              <a:buFontTx/>
              <a:buNone/>
              <a:defRPr cap="all"/>
            </a:lvl3pPr>
            <a:lvl4pPr marL="0" indent="1371600" algn="r">
              <a:buClrTx/>
              <a:buSzTx/>
              <a:buFontTx/>
              <a:buNone/>
              <a:defRPr cap="all"/>
            </a:lvl4pPr>
            <a:lvl5pPr marL="0" indent="1828800" algn="r">
              <a:buClrTx/>
              <a:buSzTx/>
              <a:buFontTx/>
              <a:buNone/>
              <a:defRPr cap="all"/>
            </a:lvl5pPr>
          </a:lstStyle>
          <a:p>
            <a:pPr/>
            <a:r>
              <a:t>Body Level One</a:t>
            </a:r>
          </a:p>
          <a:p>
            <a:pPr lvl="1"/>
            <a:r>
              <a:t>Body Level Two</a:t>
            </a:r>
          </a:p>
          <a:p>
            <a:pPr lvl="2"/>
            <a:r>
              <a:t>Body Level Three</a:t>
            </a:r>
          </a:p>
          <a:p>
            <a:pPr lvl="3"/>
            <a:r>
              <a:t>Body Level Four</a:t>
            </a:r>
          </a:p>
          <a:p>
            <a:pPr lvl="4"/>
            <a:r>
              <a:t>Body Level Five</a:t>
            </a:r>
          </a:p>
        </p:txBody>
      </p:sp>
      <p:sp>
        <p:nvSpPr>
          <p:cNvPr id="19" name="Slide Number"/>
          <p:cNvSpPr txBox="1"/>
          <p:nvPr>
            <p:ph type="sldNum" sz="quarter" idx="2"/>
          </p:nvPr>
        </p:nvSpPr>
        <p:spPr>
          <a:xfrm>
            <a:off x="8225324" y="5945233"/>
            <a:ext cx="232878" cy="228512"/>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anoramic Picture with Caption">
    <p:spTree>
      <p:nvGrpSpPr>
        <p:cNvPr id="1" name=""/>
        <p:cNvGrpSpPr/>
        <p:nvPr/>
      </p:nvGrpSpPr>
      <p:grpSpPr>
        <a:xfrm>
          <a:off x="0" y="0"/>
          <a:ext cx="0" cy="0"/>
          <a:chOff x="0" y="0"/>
          <a:chExt cx="0" cy="0"/>
        </a:xfrm>
      </p:grpSpPr>
      <p:sp>
        <p:nvSpPr>
          <p:cNvPr id="104" name="Title Text"/>
          <p:cNvSpPr txBox="1"/>
          <p:nvPr>
            <p:ph type="title"/>
          </p:nvPr>
        </p:nvSpPr>
        <p:spPr>
          <a:xfrm>
            <a:off x="457201" y="4732864"/>
            <a:ext cx="7772401" cy="566739"/>
          </a:xfrm>
          <a:prstGeom prst="rect">
            <a:avLst/>
          </a:prstGeom>
        </p:spPr>
        <p:txBody>
          <a:bodyPr anchor="b"/>
          <a:lstStyle>
            <a:lvl1pPr>
              <a:defRPr sz="2000"/>
            </a:lvl1pPr>
          </a:lstStyle>
          <a:p>
            <a:pPr/>
            <a:r>
              <a:t>Title Text</a:t>
            </a:r>
          </a:p>
        </p:txBody>
      </p:sp>
      <p:sp>
        <p:nvSpPr>
          <p:cNvPr id="105" name="Picture Placeholder 2"/>
          <p:cNvSpPr/>
          <p:nvPr>
            <p:ph type="pic" sz="half" idx="21"/>
          </p:nvPr>
        </p:nvSpPr>
        <p:spPr>
          <a:xfrm>
            <a:off x="914400" y="932112"/>
            <a:ext cx="6858001" cy="3164976"/>
          </a:xfrm>
          <a:prstGeom prst="rect">
            <a:avLst/>
          </a:prstGeom>
          <a:ln w="50800" cap="sq">
            <a:solidFill>
              <a:srgbClr val="FFFFFF">
                <a:alpha val="50000"/>
              </a:srgbClr>
            </a:solidFill>
            <a:miter lim="800000"/>
          </a:ln>
          <a:effectLst>
            <a:outerShdw sx="100000" sy="100000" kx="0" ky="0" algn="b" rotWithShape="0" blurRad="254000" dist="0" dir="0">
              <a:srgbClr val="000000">
                <a:alpha val="43000"/>
              </a:srgbClr>
            </a:outerShdw>
          </a:effectLst>
        </p:spPr>
        <p:txBody>
          <a:bodyPr lIns="91439" rIns="91439" anchor="t">
            <a:noAutofit/>
          </a:bodyPr>
          <a:lstStyle/>
          <a:p>
            <a:pPr/>
          </a:p>
        </p:txBody>
      </p:sp>
      <p:sp>
        <p:nvSpPr>
          <p:cNvPr id="106" name="Body Level One…"/>
          <p:cNvSpPr txBox="1"/>
          <p:nvPr>
            <p:ph type="body" sz="quarter" idx="1"/>
          </p:nvPr>
        </p:nvSpPr>
        <p:spPr>
          <a:xfrm>
            <a:off x="457201" y="5299602"/>
            <a:ext cx="7772401" cy="493713"/>
          </a:xfrm>
          <a:prstGeom prst="rect">
            <a:avLst/>
          </a:prstGeom>
        </p:spPr>
        <p:txBody>
          <a:bodyPr/>
          <a:lstStyle>
            <a:lvl1pPr marL="0" indent="0">
              <a:buClrTx/>
              <a:buSzTx/>
              <a:buFontTx/>
              <a:buNone/>
              <a:defRPr sz="1400"/>
            </a:lvl1pPr>
            <a:lvl2pPr marL="0" indent="457200">
              <a:buClrTx/>
              <a:buSzTx/>
              <a:buFontTx/>
              <a:buNone/>
              <a:defRPr sz="1400"/>
            </a:lvl2pPr>
            <a:lvl3pPr marL="0" indent="914400">
              <a:buClrTx/>
              <a:buSzTx/>
              <a:buFontTx/>
              <a:buNone/>
              <a:defRPr sz="1400"/>
            </a:lvl3pPr>
            <a:lvl4pPr marL="0" indent="1371600">
              <a:buClrTx/>
              <a:buSzTx/>
              <a:buFontTx/>
              <a:buNone/>
              <a:defRPr sz="1400"/>
            </a:lvl4pPr>
            <a:lvl5pPr marL="0" indent="1828800">
              <a:buClrTx/>
              <a:buSzTx/>
              <a:buFontTx/>
              <a:buNone/>
              <a:defRPr sz="1400"/>
            </a:lvl5pPr>
          </a:lstStyle>
          <a:p>
            <a:pPr/>
            <a:r>
              <a:t>Body Level One</a:t>
            </a:r>
          </a:p>
          <a:p>
            <a:pPr lvl="1"/>
            <a:r>
              <a:t>Body Level Two</a:t>
            </a:r>
          </a:p>
          <a:p>
            <a:pPr lvl="2"/>
            <a:r>
              <a:t>Body Level Three</a:t>
            </a:r>
          </a:p>
          <a:p>
            <a:pPr lvl="3"/>
            <a:r>
              <a:t>Body Level Four</a:t>
            </a:r>
          </a:p>
          <a:p>
            <a:pPr lvl="4"/>
            <a:r>
              <a:t>Body Level Five</a:t>
            </a:r>
          </a:p>
        </p:txBody>
      </p:sp>
      <p:sp>
        <p:nvSpPr>
          <p:cNvPr id="10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aption">
    <p:spTree>
      <p:nvGrpSpPr>
        <p:cNvPr id="1" name=""/>
        <p:cNvGrpSpPr/>
        <p:nvPr/>
      </p:nvGrpSpPr>
      <p:grpSpPr>
        <a:xfrm>
          <a:off x="0" y="0"/>
          <a:ext cx="0" cy="0"/>
          <a:chOff x="0" y="0"/>
          <a:chExt cx="0" cy="0"/>
        </a:xfrm>
      </p:grpSpPr>
      <p:sp>
        <p:nvSpPr>
          <p:cNvPr id="114" name="Title Text"/>
          <p:cNvSpPr txBox="1"/>
          <p:nvPr>
            <p:ph type="title"/>
          </p:nvPr>
        </p:nvSpPr>
        <p:spPr>
          <a:xfrm>
            <a:off x="457203" y="609601"/>
            <a:ext cx="7772400" cy="3124201"/>
          </a:xfrm>
          <a:prstGeom prst="rect">
            <a:avLst/>
          </a:prstGeom>
        </p:spPr>
        <p:txBody>
          <a:bodyPr/>
          <a:lstStyle>
            <a:lvl1pPr>
              <a:defRPr cap="none"/>
            </a:lvl1pPr>
          </a:lstStyle>
          <a:p>
            <a:pPr/>
            <a:r>
              <a:t>Title Text</a:t>
            </a:r>
          </a:p>
        </p:txBody>
      </p:sp>
      <p:sp>
        <p:nvSpPr>
          <p:cNvPr id="115" name="Body Level One…"/>
          <p:cNvSpPr txBox="1"/>
          <p:nvPr>
            <p:ph type="body" sz="quarter" idx="1"/>
          </p:nvPr>
        </p:nvSpPr>
        <p:spPr>
          <a:xfrm>
            <a:off x="457201" y="4343400"/>
            <a:ext cx="7772401" cy="1447800"/>
          </a:xfrm>
          <a:prstGeom prst="rect">
            <a:avLst/>
          </a:prstGeom>
        </p:spPr>
        <p:txBody>
          <a:bodyPr/>
          <a:lstStyle>
            <a:lvl1pPr marL="0" indent="0">
              <a:buClrTx/>
              <a:buSzTx/>
              <a:buFontTx/>
              <a:buNone/>
              <a:defRPr sz="2000"/>
            </a:lvl1pPr>
            <a:lvl2pPr marL="0" indent="457200">
              <a:buClrTx/>
              <a:buSzTx/>
              <a:buFontTx/>
              <a:buNone/>
              <a:defRPr sz="2000"/>
            </a:lvl2pPr>
            <a:lvl3pPr marL="0" indent="914400">
              <a:buClrTx/>
              <a:buSzTx/>
              <a:buFontTx/>
              <a:buNone/>
              <a:defRPr sz="2000"/>
            </a:lvl3pPr>
            <a:lvl4pPr marL="0" indent="1371600">
              <a:buClrTx/>
              <a:buSzTx/>
              <a:buFontTx/>
              <a:buNone/>
              <a:defRPr sz="2000"/>
            </a:lvl4pPr>
            <a:lvl5pPr marL="0" indent="1828800">
              <a:buClrTx/>
              <a:buSzTx/>
              <a:buFontTx/>
              <a:buNone/>
              <a:defRPr sz="2000"/>
            </a:lvl5pPr>
          </a:lstStyle>
          <a:p>
            <a:pPr/>
            <a:r>
              <a:t>Body Level One</a:t>
            </a:r>
          </a:p>
          <a:p>
            <a:pPr lvl="1"/>
            <a:r>
              <a:t>Body Level Two</a:t>
            </a:r>
          </a:p>
          <a:p>
            <a:pPr lvl="2"/>
            <a:r>
              <a:t>Body Level Three</a:t>
            </a:r>
          </a:p>
          <a:p>
            <a:pPr lvl="3"/>
            <a:r>
              <a:t>Body Level Four</a:t>
            </a:r>
          </a:p>
          <a:p>
            <a:pPr lvl="4"/>
            <a:r>
              <a:t>Body Level Five</a:t>
            </a:r>
          </a:p>
        </p:txBody>
      </p:sp>
      <p:sp>
        <p:nvSpPr>
          <p:cNvPr id="11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with Caption">
    <p:spTree>
      <p:nvGrpSpPr>
        <p:cNvPr id="1" name=""/>
        <p:cNvGrpSpPr/>
        <p:nvPr/>
      </p:nvGrpSpPr>
      <p:grpSpPr>
        <a:xfrm>
          <a:off x="0" y="0"/>
          <a:ext cx="0" cy="0"/>
          <a:chOff x="0" y="0"/>
          <a:chExt cx="0" cy="0"/>
        </a:xfrm>
      </p:grpSpPr>
      <p:sp>
        <p:nvSpPr>
          <p:cNvPr id="123" name="TextBox 13"/>
          <p:cNvSpPr txBox="1"/>
          <p:nvPr/>
        </p:nvSpPr>
        <p:spPr>
          <a:xfrm>
            <a:off x="467516" y="454599"/>
            <a:ext cx="365880" cy="1111806"/>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defRPr cap="all" sz="8000">
                <a:solidFill>
                  <a:srgbClr val="FFFFFF"/>
                </a:solidFill>
              </a:defRPr>
            </a:lvl1pPr>
          </a:lstStyle>
          <a:p>
            <a:pPr/>
            <a:r>
              <a:t>“</a:t>
            </a:r>
          </a:p>
        </p:txBody>
      </p:sp>
      <p:sp>
        <p:nvSpPr>
          <p:cNvPr id="124" name="TextBox 14"/>
          <p:cNvSpPr txBox="1"/>
          <p:nvPr/>
        </p:nvSpPr>
        <p:spPr>
          <a:xfrm>
            <a:off x="7781519" y="2488156"/>
            <a:ext cx="365880" cy="1111806"/>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lgn="r">
              <a:defRPr cap="all" sz="8000">
                <a:solidFill>
                  <a:srgbClr val="FFFFFF"/>
                </a:solidFill>
              </a:defRPr>
            </a:lvl1pPr>
          </a:lstStyle>
          <a:p>
            <a:pPr/>
            <a:r>
              <a:t>”</a:t>
            </a:r>
          </a:p>
        </p:txBody>
      </p:sp>
      <p:sp>
        <p:nvSpPr>
          <p:cNvPr id="125" name="Title Text"/>
          <p:cNvSpPr txBox="1"/>
          <p:nvPr>
            <p:ph type="title"/>
          </p:nvPr>
        </p:nvSpPr>
        <p:spPr>
          <a:xfrm>
            <a:off x="879115" y="609601"/>
            <a:ext cx="7091297" cy="2743201"/>
          </a:xfrm>
          <a:prstGeom prst="rect">
            <a:avLst/>
          </a:prstGeom>
        </p:spPr>
        <p:txBody>
          <a:bodyPr/>
          <a:lstStyle>
            <a:lvl1pPr>
              <a:defRPr cap="none"/>
            </a:lvl1pPr>
          </a:lstStyle>
          <a:p>
            <a:pPr/>
            <a:r>
              <a:t>Title Text</a:t>
            </a:r>
          </a:p>
        </p:txBody>
      </p:sp>
      <p:sp>
        <p:nvSpPr>
          <p:cNvPr id="126" name="Body Level One…"/>
          <p:cNvSpPr txBox="1"/>
          <p:nvPr>
            <p:ph type="body" sz="quarter" idx="1"/>
          </p:nvPr>
        </p:nvSpPr>
        <p:spPr>
          <a:xfrm>
            <a:off x="988671" y="3352800"/>
            <a:ext cx="6876134" cy="381000"/>
          </a:xfrm>
          <a:prstGeom prst="rect">
            <a:avLst/>
          </a:prstGeom>
        </p:spPr>
        <p:txBody>
          <a:bodyPr/>
          <a:lstStyle>
            <a:lvl1pPr marL="0" indent="0">
              <a:buClrTx/>
              <a:buSzTx/>
              <a:buFontTx/>
              <a:buNone/>
              <a:defRPr sz="1600"/>
            </a:lvl1pPr>
            <a:lvl2pPr marL="0" indent="457200">
              <a:buClrTx/>
              <a:buSzTx/>
              <a:buFontTx/>
              <a:buNone/>
              <a:defRPr sz="1600"/>
            </a:lvl2pPr>
            <a:lvl3pPr marL="0" indent="914400">
              <a:buClrTx/>
              <a:buSzTx/>
              <a:buFontTx/>
              <a:buNone/>
              <a:defRPr sz="1600"/>
            </a:lvl3pPr>
            <a:lvl4pPr marL="0" indent="1371600">
              <a:buClrTx/>
              <a:buSzTx/>
              <a:buFontTx/>
              <a:buNone/>
              <a:defRPr sz="1600"/>
            </a:lvl4pPr>
            <a:lvl5pPr marL="0" indent="1828800">
              <a:buClrTx/>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127" name="Text Placeholder 2"/>
          <p:cNvSpPr/>
          <p:nvPr>
            <p:ph type="body" sz="quarter" idx="21"/>
          </p:nvPr>
        </p:nvSpPr>
        <p:spPr>
          <a:xfrm>
            <a:off x="462266" y="4343400"/>
            <a:ext cx="7772401" cy="1447800"/>
          </a:xfrm>
          <a:prstGeom prst="rect">
            <a:avLst/>
          </a:prstGeom>
        </p:spPr>
        <p:txBody>
          <a:bodyPr/>
          <a:lstStyle/>
          <a:p>
            <a:pPr marL="0" indent="0">
              <a:buClrTx/>
              <a:buSzTx/>
              <a:buFontTx/>
              <a:buNone/>
              <a:defRPr sz="2000"/>
            </a:pPr>
          </a:p>
        </p:txBody>
      </p:sp>
      <p:sp>
        <p:nvSpPr>
          <p:cNvPr id="12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Name Card">
    <p:spTree>
      <p:nvGrpSpPr>
        <p:cNvPr id="1" name=""/>
        <p:cNvGrpSpPr/>
        <p:nvPr/>
      </p:nvGrpSpPr>
      <p:grpSpPr>
        <a:xfrm>
          <a:off x="0" y="0"/>
          <a:ext cx="0" cy="0"/>
          <a:chOff x="0" y="0"/>
          <a:chExt cx="0" cy="0"/>
        </a:xfrm>
      </p:grpSpPr>
      <p:sp>
        <p:nvSpPr>
          <p:cNvPr id="135" name="Title Text"/>
          <p:cNvSpPr txBox="1"/>
          <p:nvPr>
            <p:ph type="title"/>
          </p:nvPr>
        </p:nvSpPr>
        <p:spPr>
          <a:xfrm>
            <a:off x="457201" y="3291647"/>
            <a:ext cx="7772401" cy="1468801"/>
          </a:xfrm>
          <a:prstGeom prst="rect">
            <a:avLst/>
          </a:prstGeom>
        </p:spPr>
        <p:txBody>
          <a:bodyPr anchor="b"/>
          <a:lstStyle>
            <a:lvl1pPr>
              <a:defRPr cap="none" sz="2800"/>
            </a:lvl1pPr>
          </a:lstStyle>
          <a:p>
            <a:pPr/>
            <a:r>
              <a:t>Title Text</a:t>
            </a:r>
          </a:p>
        </p:txBody>
      </p:sp>
      <p:sp>
        <p:nvSpPr>
          <p:cNvPr id="136" name="Body Level One…"/>
          <p:cNvSpPr txBox="1"/>
          <p:nvPr>
            <p:ph type="body" sz="quarter" idx="1"/>
          </p:nvPr>
        </p:nvSpPr>
        <p:spPr>
          <a:xfrm>
            <a:off x="457200" y="4760448"/>
            <a:ext cx="7772403" cy="860401"/>
          </a:xfrm>
          <a:prstGeom prst="rect">
            <a:avLst/>
          </a:prstGeom>
        </p:spPr>
        <p:txBody>
          <a:bodyPr anchor="t"/>
          <a:lstStyle>
            <a:lvl1pPr marL="0" indent="0">
              <a:buClrTx/>
              <a:buSzTx/>
              <a:buFontTx/>
              <a:buNone/>
            </a:lvl1pPr>
            <a:lvl2pPr marL="0" indent="457200">
              <a:buClrTx/>
              <a:buSzTx/>
              <a:buFontTx/>
              <a:buNone/>
            </a:lvl2pPr>
            <a:lvl3pPr marL="0" indent="914400">
              <a:buClrTx/>
              <a:buSzTx/>
              <a:buFontTx/>
              <a:buNone/>
            </a:lvl3pPr>
            <a:lvl4pPr marL="0" indent="1371600">
              <a:buClrTx/>
              <a:buSzTx/>
              <a:buFontTx/>
              <a:buNone/>
            </a:lvl4pPr>
            <a:lvl5pPr marL="0" indent="1828800">
              <a:buClrTx/>
              <a:buSzTx/>
              <a:buFontTx/>
              <a:buNone/>
            </a:lvl5pPr>
          </a:lstStyle>
          <a:p>
            <a:pPr/>
            <a:r>
              <a:t>Body Level One</a:t>
            </a:r>
          </a:p>
          <a:p>
            <a:pPr lvl="1"/>
            <a:r>
              <a:t>Body Level Two</a:t>
            </a:r>
          </a:p>
          <a:p>
            <a:pPr lvl="2"/>
            <a:r>
              <a:t>Body Level Three</a:t>
            </a:r>
          </a:p>
          <a:p>
            <a:pPr lvl="3"/>
            <a:r>
              <a:t>Body Level Four</a:t>
            </a:r>
          </a:p>
          <a:p>
            <a:pPr lvl="4"/>
            <a:r>
              <a:t>Body Level Five</a:t>
            </a:r>
          </a:p>
        </p:txBody>
      </p:sp>
      <p:sp>
        <p:nvSpPr>
          <p:cNvPr id="13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Name Card">
    <p:spTree>
      <p:nvGrpSpPr>
        <p:cNvPr id="1" name=""/>
        <p:cNvGrpSpPr/>
        <p:nvPr/>
      </p:nvGrpSpPr>
      <p:grpSpPr>
        <a:xfrm>
          <a:off x="0" y="0"/>
          <a:ext cx="0" cy="0"/>
          <a:chOff x="0" y="0"/>
          <a:chExt cx="0" cy="0"/>
        </a:xfrm>
      </p:grpSpPr>
      <p:sp>
        <p:nvSpPr>
          <p:cNvPr id="144" name="TextBox 10"/>
          <p:cNvSpPr txBox="1"/>
          <p:nvPr/>
        </p:nvSpPr>
        <p:spPr>
          <a:xfrm>
            <a:off x="467516" y="454599"/>
            <a:ext cx="365880" cy="1111806"/>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defRPr cap="all" sz="8000">
                <a:solidFill>
                  <a:srgbClr val="FFFFFF"/>
                </a:solidFill>
              </a:defRPr>
            </a:lvl1pPr>
          </a:lstStyle>
          <a:p>
            <a:pPr/>
            <a:r>
              <a:t>“</a:t>
            </a:r>
          </a:p>
        </p:txBody>
      </p:sp>
      <p:sp>
        <p:nvSpPr>
          <p:cNvPr id="145" name="TextBox 15"/>
          <p:cNvSpPr txBox="1"/>
          <p:nvPr/>
        </p:nvSpPr>
        <p:spPr>
          <a:xfrm>
            <a:off x="7781519" y="2488156"/>
            <a:ext cx="365880" cy="1111806"/>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lgn="r">
              <a:defRPr cap="all" sz="8000">
                <a:solidFill>
                  <a:srgbClr val="FFFFFF"/>
                </a:solidFill>
              </a:defRPr>
            </a:lvl1pPr>
          </a:lstStyle>
          <a:p>
            <a:pPr/>
            <a:r>
              <a:t>”</a:t>
            </a:r>
          </a:p>
        </p:txBody>
      </p:sp>
      <p:sp>
        <p:nvSpPr>
          <p:cNvPr id="146" name="Title Text"/>
          <p:cNvSpPr txBox="1"/>
          <p:nvPr>
            <p:ph type="title"/>
          </p:nvPr>
        </p:nvSpPr>
        <p:spPr>
          <a:xfrm>
            <a:off x="879115" y="609601"/>
            <a:ext cx="7091297" cy="2743201"/>
          </a:xfrm>
          <a:prstGeom prst="rect">
            <a:avLst/>
          </a:prstGeom>
        </p:spPr>
        <p:txBody>
          <a:bodyPr/>
          <a:lstStyle>
            <a:lvl1pPr>
              <a:defRPr cap="none"/>
            </a:lvl1pPr>
          </a:lstStyle>
          <a:p>
            <a:pPr/>
            <a:r>
              <a:t>Title Text</a:t>
            </a:r>
          </a:p>
        </p:txBody>
      </p:sp>
      <p:sp>
        <p:nvSpPr>
          <p:cNvPr id="147" name="Body Level One…"/>
          <p:cNvSpPr txBox="1"/>
          <p:nvPr>
            <p:ph type="body" sz="quarter" idx="1"/>
          </p:nvPr>
        </p:nvSpPr>
        <p:spPr>
          <a:xfrm>
            <a:off x="457200" y="3886200"/>
            <a:ext cx="7772401" cy="889000"/>
          </a:xfrm>
          <a:prstGeom prst="rect">
            <a:avLst/>
          </a:prstGeom>
        </p:spPr>
        <p:txBody>
          <a:bodyPr anchor="b"/>
          <a:lstStyle>
            <a:lvl1pPr indent="-571500">
              <a:buClrTx/>
              <a:buSzTx/>
              <a:buFontTx/>
              <a:buNone/>
              <a:defRPr sz="2000"/>
            </a:lvl1pPr>
            <a:lvl2pPr marL="814387" indent="-357187">
              <a:buClrTx/>
              <a:buFontTx/>
              <a:defRPr sz="2000"/>
            </a:lvl2pPr>
            <a:lvl3pPr marL="1322614" indent="-408214">
              <a:buClrTx/>
              <a:buFontTx/>
              <a:defRPr sz="2000"/>
            </a:lvl3pPr>
            <a:lvl4pPr marL="1657350" indent="-285750">
              <a:buClrTx/>
              <a:buFontTx/>
              <a:defRPr sz="2000"/>
            </a:lvl4pPr>
            <a:lvl5pPr marL="2114550" indent="-285750">
              <a:buClrTx/>
              <a:buFontTx/>
              <a:defRPr sz="2000"/>
            </a:lvl5pPr>
          </a:lstStyle>
          <a:p>
            <a:pPr/>
            <a:r>
              <a:t>Body Level One</a:t>
            </a:r>
          </a:p>
          <a:p>
            <a:pPr lvl="1"/>
            <a:r>
              <a:t>Body Level Two</a:t>
            </a:r>
          </a:p>
          <a:p>
            <a:pPr lvl="2"/>
            <a:r>
              <a:t>Body Level Three</a:t>
            </a:r>
          </a:p>
          <a:p>
            <a:pPr lvl="3"/>
            <a:r>
              <a:t>Body Level Four</a:t>
            </a:r>
          </a:p>
          <a:p>
            <a:pPr lvl="4"/>
            <a:r>
              <a:t>Body Level Five</a:t>
            </a:r>
          </a:p>
        </p:txBody>
      </p:sp>
      <p:sp>
        <p:nvSpPr>
          <p:cNvPr id="148" name="Text Placeholder 2"/>
          <p:cNvSpPr/>
          <p:nvPr>
            <p:ph type="body" sz="quarter" idx="21"/>
          </p:nvPr>
        </p:nvSpPr>
        <p:spPr>
          <a:xfrm>
            <a:off x="457200" y="4775200"/>
            <a:ext cx="7772401" cy="1016000"/>
          </a:xfrm>
          <a:prstGeom prst="rect">
            <a:avLst/>
          </a:prstGeom>
        </p:spPr>
        <p:txBody>
          <a:bodyPr anchor="t"/>
          <a:lstStyle/>
          <a:p>
            <a:pPr marL="0" indent="0">
              <a:buClrTx/>
              <a:buSzTx/>
              <a:buFontTx/>
              <a:buNone/>
              <a:defRPr sz="1600"/>
            </a:pPr>
          </a:p>
        </p:txBody>
      </p:sp>
      <p:sp>
        <p:nvSpPr>
          <p:cNvPr id="14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rue or False">
    <p:spTree>
      <p:nvGrpSpPr>
        <p:cNvPr id="1" name=""/>
        <p:cNvGrpSpPr/>
        <p:nvPr/>
      </p:nvGrpSpPr>
      <p:grpSpPr>
        <a:xfrm>
          <a:off x="0" y="0"/>
          <a:ext cx="0" cy="0"/>
          <a:chOff x="0" y="0"/>
          <a:chExt cx="0" cy="0"/>
        </a:xfrm>
      </p:grpSpPr>
      <p:sp>
        <p:nvSpPr>
          <p:cNvPr id="156" name="Title Text"/>
          <p:cNvSpPr txBox="1"/>
          <p:nvPr>
            <p:ph type="title"/>
          </p:nvPr>
        </p:nvSpPr>
        <p:spPr>
          <a:xfrm>
            <a:off x="464440" y="609601"/>
            <a:ext cx="7772401" cy="2743201"/>
          </a:xfrm>
          <a:prstGeom prst="rect">
            <a:avLst/>
          </a:prstGeom>
        </p:spPr>
        <p:txBody>
          <a:bodyPr/>
          <a:lstStyle>
            <a:lvl1pPr>
              <a:defRPr sz="2800"/>
            </a:lvl1pPr>
          </a:lstStyle>
          <a:p>
            <a:pPr/>
            <a:r>
              <a:t>Title Text</a:t>
            </a:r>
          </a:p>
        </p:txBody>
      </p:sp>
      <p:sp>
        <p:nvSpPr>
          <p:cNvPr id="157" name="Body Level One…"/>
          <p:cNvSpPr txBox="1"/>
          <p:nvPr>
            <p:ph type="body" sz="quarter" idx="1"/>
          </p:nvPr>
        </p:nvSpPr>
        <p:spPr>
          <a:xfrm>
            <a:off x="464440" y="3505200"/>
            <a:ext cx="7772401" cy="838200"/>
          </a:xfrm>
          <a:prstGeom prst="rect">
            <a:avLst/>
          </a:prstGeom>
        </p:spPr>
        <p:txBody>
          <a:bodyPr anchor="b"/>
          <a:lstStyle>
            <a:lvl1pPr indent="-571500">
              <a:buClrTx/>
              <a:buSzTx/>
              <a:buFontTx/>
              <a:buNone/>
              <a:defRPr sz="2000"/>
            </a:lvl1pPr>
            <a:lvl2pPr marL="814387" indent="-357187">
              <a:buClrTx/>
              <a:buFontTx/>
              <a:defRPr sz="2000"/>
            </a:lvl2pPr>
            <a:lvl3pPr marL="1322614" indent="-408214">
              <a:buClrTx/>
              <a:buFontTx/>
              <a:defRPr sz="2000"/>
            </a:lvl3pPr>
            <a:lvl4pPr marL="1657350" indent="-285750">
              <a:buClrTx/>
              <a:buFontTx/>
              <a:defRPr sz="2000"/>
            </a:lvl4pPr>
            <a:lvl5pPr marL="2114550" indent="-285750">
              <a:buClrTx/>
              <a:buFontTx/>
              <a:defRPr sz="2000"/>
            </a:lvl5pPr>
          </a:lstStyle>
          <a:p>
            <a:pPr/>
            <a:r>
              <a:t>Body Level One</a:t>
            </a:r>
          </a:p>
          <a:p>
            <a:pPr lvl="1"/>
            <a:r>
              <a:t>Body Level Two</a:t>
            </a:r>
          </a:p>
          <a:p>
            <a:pPr lvl="2"/>
            <a:r>
              <a:t>Body Level Three</a:t>
            </a:r>
          </a:p>
          <a:p>
            <a:pPr lvl="3"/>
            <a:r>
              <a:t>Body Level Four</a:t>
            </a:r>
          </a:p>
          <a:p>
            <a:pPr lvl="4"/>
            <a:r>
              <a:t>Body Level Five</a:t>
            </a:r>
          </a:p>
        </p:txBody>
      </p:sp>
      <p:sp>
        <p:nvSpPr>
          <p:cNvPr id="158" name="Text Placeholder 2"/>
          <p:cNvSpPr/>
          <p:nvPr>
            <p:ph type="body" sz="quarter" idx="21"/>
          </p:nvPr>
        </p:nvSpPr>
        <p:spPr>
          <a:xfrm>
            <a:off x="464439" y="4343400"/>
            <a:ext cx="7772401" cy="1447800"/>
          </a:xfrm>
          <a:prstGeom prst="rect">
            <a:avLst/>
          </a:prstGeom>
        </p:spPr>
        <p:txBody>
          <a:bodyPr anchor="t"/>
          <a:lstStyle/>
          <a:p>
            <a:pPr marL="0" indent="0">
              <a:buClrTx/>
              <a:buSzTx/>
              <a:buFontTx/>
              <a:buNone/>
              <a:defRPr sz="1600"/>
            </a:pPr>
          </a:p>
        </p:txBody>
      </p:sp>
      <p:sp>
        <p:nvSpPr>
          <p:cNvPr id="15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nd Content">
    <p:spTree>
      <p:nvGrpSpPr>
        <p:cNvPr id="1" name=""/>
        <p:cNvGrpSpPr/>
        <p:nvPr/>
      </p:nvGrpSpPr>
      <p:grpSpPr>
        <a:xfrm>
          <a:off x="0" y="0"/>
          <a:ext cx="0" cy="0"/>
          <a:chOff x="0" y="0"/>
          <a:chExt cx="0" cy="0"/>
        </a:xfrm>
      </p:grpSpPr>
      <p:pic>
        <p:nvPicPr>
          <p:cNvPr id="26" name="Picture 6" descr="Picture 6"/>
          <p:cNvPicPr>
            <a:picLocks noChangeAspect="1"/>
          </p:cNvPicPr>
          <p:nvPr/>
        </p:nvPicPr>
        <p:blipFill>
          <a:blip r:embed="rId2">
            <a:extLst/>
          </a:blip>
          <a:stretch>
            <a:fillRect/>
          </a:stretch>
        </p:blipFill>
        <p:spPr>
          <a:xfrm>
            <a:off x="7812082" y="1"/>
            <a:ext cx="1368001" cy="1368001"/>
          </a:xfrm>
          <a:prstGeom prst="rect">
            <a:avLst/>
          </a:prstGeom>
          <a:ln w="12700">
            <a:miter lim="400000"/>
          </a:ln>
        </p:spPr>
      </p:pic>
      <p:pic>
        <p:nvPicPr>
          <p:cNvPr id="27" name="Picture 7" descr="Picture 7"/>
          <p:cNvPicPr>
            <a:picLocks noChangeAspect="1"/>
          </p:cNvPicPr>
          <p:nvPr/>
        </p:nvPicPr>
        <p:blipFill>
          <a:blip r:embed="rId3">
            <a:extLst/>
          </a:blip>
          <a:stretch>
            <a:fillRect/>
          </a:stretch>
        </p:blipFill>
        <p:spPr>
          <a:xfrm>
            <a:off x="8321574" y="6050779"/>
            <a:ext cx="730453" cy="730453"/>
          </a:xfrm>
          <a:prstGeom prst="rect">
            <a:avLst/>
          </a:prstGeom>
          <a:ln w="12700">
            <a:miter lim="400000"/>
          </a:ln>
        </p:spPr>
      </p:pic>
      <p:pic>
        <p:nvPicPr>
          <p:cNvPr id="28" name="Picture 7" descr="Picture 7"/>
          <p:cNvPicPr>
            <a:picLocks noChangeAspect="1"/>
          </p:cNvPicPr>
          <p:nvPr/>
        </p:nvPicPr>
        <p:blipFill>
          <a:blip r:embed="rId4">
            <a:extLst/>
          </a:blip>
          <a:stretch>
            <a:fillRect/>
          </a:stretch>
        </p:blipFill>
        <p:spPr>
          <a:xfrm>
            <a:off x="13956" y="0"/>
            <a:ext cx="9118601" cy="6858000"/>
          </a:xfrm>
          <a:prstGeom prst="rect">
            <a:avLst/>
          </a:prstGeom>
          <a:ln w="12700">
            <a:miter lim="400000"/>
          </a:ln>
        </p:spPr>
      </p:pic>
      <p:sp>
        <p:nvSpPr>
          <p:cNvPr id="29" name="Title Text"/>
          <p:cNvSpPr txBox="1"/>
          <p:nvPr>
            <p:ph type="title"/>
          </p:nvPr>
        </p:nvSpPr>
        <p:spPr>
          <a:xfrm>
            <a:off x="457200" y="609601"/>
            <a:ext cx="7772400" cy="1456268"/>
          </a:xfrm>
          <a:prstGeom prst="rect">
            <a:avLst/>
          </a:prstGeom>
        </p:spPr>
        <p:txBody>
          <a:bodyPr/>
          <a:lstStyle>
            <a:lvl1pPr>
              <a:defRPr sz="2800"/>
            </a:lvl1pPr>
          </a:lstStyle>
          <a:p>
            <a:pPr/>
            <a:r>
              <a:t>Title Text</a:t>
            </a:r>
          </a:p>
        </p:txBody>
      </p:sp>
      <p:sp>
        <p:nvSpPr>
          <p:cNvPr id="30" name="Body Level One…"/>
          <p:cNvSpPr txBox="1"/>
          <p:nvPr>
            <p:ph type="body" idx="1"/>
          </p:nvPr>
        </p:nvSpPr>
        <p:spPr>
          <a:xfrm>
            <a:off x="457200" y="2142068"/>
            <a:ext cx="7772400" cy="3649134"/>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Header">
    <p:spTree>
      <p:nvGrpSpPr>
        <p:cNvPr id="1" name=""/>
        <p:cNvGrpSpPr/>
        <p:nvPr/>
      </p:nvGrpSpPr>
      <p:grpSpPr>
        <a:xfrm>
          <a:off x="0" y="0"/>
          <a:ext cx="0" cy="0"/>
          <a:chOff x="0" y="0"/>
          <a:chExt cx="0" cy="0"/>
        </a:xfrm>
      </p:grpSpPr>
      <p:sp>
        <p:nvSpPr>
          <p:cNvPr id="38" name="Title Text"/>
          <p:cNvSpPr txBox="1"/>
          <p:nvPr>
            <p:ph type="title"/>
          </p:nvPr>
        </p:nvSpPr>
        <p:spPr>
          <a:xfrm>
            <a:off x="457201" y="3308580"/>
            <a:ext cx="7772401" cy="1468801"/>
          </a:xfrm>
          <a:prstGeom prst="rect">
            <a:avLst/>
          </a:prstGeom>
        </p:spPr>
        <p:txBody>
          <a:bodyPr anchor="b"/>
          <a:lstStyle/>
          <a:p>
            <a:pPr/>
            <a:r>
              <a:t>Title Text</a:t>
            </a:r>
          </a:p>
        </p:txBody>
      </p:sp>
      <p:sp>
        <p:nvSpPr>
          <p:cNvPr id="39" name="Body Level One…"/>
          <p:cNvSpPr txBox="1"/>
          <p:nvPr>
            <p:ph type="body" sz="quarter" idx="1"/>
          </p:nvPr>
        </p:nvSpPr>
        <p:spPr>
          <a:xfrm>
            <a:off x="457201" y="4777380"/>
            <a:ext cx="7772401" cy="860401"/>
          </a:xfrm>
          <a:prstGeom prst="rect">
            <a:avLst/>
          </a:prstGeom>
        </p:spPr>
        <p:txBody>
          <a:bodyPr anchor="t"/>
          <a:lstStyle>
            <a:lvl1pPr marL="0" indent="0">
              <a:buClrTx/>
              <a:buSzTx/>
              <a:buFontTx/>
              <a:buNone/>
              <a:defRPr cap="all"/>
            </a:lvl1pPr>
            <a:lvl2pPr marL="0" indent="457200">
              <a:buClrTx/>
              <a:buSzTx/>
              <a:buFontTx/>
              <a:buNone/>
              <a:defRPr cap="all"/>
            </a:lvl2pPr>
            <a:lvl3pPr marL="0" indent="914400">
              <a:buClrTx/>
              <a:buSzTx/>
              <a:buFontTx/>
              <a:buNone/>
              <a:defRPr cap="all"/>
            </a:lvl3pPr>
            <a:lvl4pPr marL="0" indent="1371600">
              <a:buClrTx/>
              <a:buSzTx/>
              <a:buFontTx/>
              <a:buNone/>
              <a:defRPr cap="all"/>
            </a:lvl4pPr>
            <a:lvl5pPr marL="0" indent="1828800">
              <a:buClrTx/>
              <a:buSzTx/>
              <a:buFontTx/>
              <a:buNone/>
              <a:defRPr cap="all"/>
            </a:lvl5pPr>
          </a:lstStyle>
          <a:p>
            <a:pPr/>
            <a:r>
              <a:t>Body Level One</a:t>
            </a:r>
          </a:p>
          <a:p>
            <a:pPr lvl="1"/>
            <a:r>
              <a:t>Body Level Two</a:t>
            </a:r>
          </a:p>
          <a:p>
            <a:pPr lvl="2"/>
            <a:r>
              <a:t>Body Level Three</a:t>
            </a:r>
          </a:p>
          <a:p>
            <a:pPr lvl="3"/>
            <a:r>
              <a:t>Body Level Four</a:t>
            </a:r>
          </a:p>
          <a:p>
            <a:pPr lvl="4"/>
            <a:r>
              <a:t>Body Level Five</a:t>
            </a:r>
          </a:p>
        </p:txBody>
      </p:sp>
      <p:sp>
        <p:nvSpPr>
          <p:cNvPr id="4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sp>
        <p:nvSpPr>
          <p:cNvPr id="47" name="Title Text"/>
          <p:cNvSpPr txBox="1"/>
          <p:nvPr>
            <p:ph type="title"/>
          </p:nvPr>
        </p:nvSpPr>
        <p:spPr>
          <a:xfrm>
            <a:off x="457200" y="609601"/>
            <a:ext cx="7772400" cy="1456268"/>
          </a:xfrm>
          <a:prstGeom prst="rect">
            <a:avLst/>
          </a:prstGeom>
        </p:spPr>
        <p:txBody>
          <a:bodyPr/>
          <a:lstStyle/>
          <a:p>
            <a:pPr/>
            <a:r>
              <a:t>Title Text</a:t>
            </a:r>
          </a:p>
        </p:txBody>
      </p:sp>
      <p:sp>
        <p:nvSpPr>
          <p:cNvPr id="48" name="Body Level One…"/>
          <p:cNvSpPr txBox="1"/>
          <p:nvPr>
            <p:ph type="body" sz="half" idx="1"/>
          </p:nvPr>
        </p:nvSpPr>
        <p:spPr>
          <a:xfrm>
            <a:off x="457201" y="2142068"/>
            <a:ext cx="3813048" cy="3649134"/>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4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RAS">
    <p:spTree>
      <p:nvGrpSpPr>
        <p:cNvPr id="1" name=""/>
        <p:cNvGrpSpPr/>
        <p:nvPr/>
      </p:nvGrpSpPr>
      <p:grpSpPr>
        <a:xfrm>
          <a:off x="0" y="0"/>
          <a:ext cx="0" cy="0"/>
          <a:chOff x="0" y="0"/>
          <a:chExt cx="0" cy="0"/>
        </a:xfrm>
      </p:grpSpPr>
      <p:sp>
        <p:nvSpPr>
          <p:cNvPr id="56" name="Title Text"/>
          <p:cNvSpPr txBox="1"/>
          <p:nvPr>
            <p:ph type="title"/>
          </p:nvPr>
        </p:nvSpPr>
        <p:spPr>
          <a:xfrm>
            <a:off x="457200" y="609601"/>
            <a:ext cx="7772400" cy="1456268"/>
          </a:xfrm>
          <a:prstGeom prst="rect">
            <a:avLst/>
          </a:prstGeom>
        </p:spPr>
        <p:txBody>
          <a:bodyPr/>
          <a:lstStyle/>
          <a:p>
            <a:pPr/>
            <a:r>
              <a:t>Title Text</a:t>
            </a:r>
          </a:p>
        </p:txBody>
      </p:sp>
      <p:sp>
        <p:nvSpPr>
          <p:cNvPr id="57" name="Body Level One…"/>
          <p:cNvSpPr txBox="1"/>
          <p:nvPr>
            <p:ph type="body" sz="quarter" idx="1"/>
          </p:nvPr>
        </p:nvSpPr>
        <p:spPr>
          <a:xfrm>
            <a:off x="743480" y="2218266"/>
            <a:ext cx="3540603" cy="576263"/>
          </a:xfrm>
          <a:prstGeom prst="rect">
            <a:avLst/>
          </a:prstGeom>
        </p:spPr>
        <p:txBody>
          <a:bodyPr anchor="b"/>
          <a:lstStyle>
            <a:lvl1pPr marL="0" indent="0">
              <a:buClrTx/>
              <a:buSzTx/>
              <a:buFontTx/>
              <a:buNone/>
              <a:defRPr sz="2400"/>
            </a:lvl1pPr>
            <a:lvl2pPr marL="0" indent="457200">
              <a:buClrTx/>
              <a:buSzTx/>
              <a:buFontTx/>
              <a:buNone/>
              <a:defRPr sz="2400"/>
            </a:lvl2pPr>
            <a:lvl3pPr marL="0" indent="914400">
              <a:buClrTx/>
              <a:buSzTx/>
              <a:buFontTx/>
              <a:buNone/>
              <a:defRPr sz="2400"/>
            </a:lvl3pPr>
            <a:lvl4pPr marL="0" indent="1371600">
              <a:buClrTx/>
              <a:buSzTx/>
              <a:buFontTx/>
              <a:buNone/>
              <a:defRPr sz="2400"/>
            </a:lvl4pPr>
            <a:lvl5pPr marL="0" indent="1828800">
              <a:buClrTx/>
              <a:buSzTx/>
              <a:buFontTx/>
              <a:buNone/>
              <a:defRPr sz="2400"/>
            </a:lvl5pPr>
          </a:lstStyle>
          <a:p>
            <a:pPr/>
            <a:r>
              <a:t>Body Level One</a:t>
            </a:r>
          </a:p>
          <a:p>
            <a:pPr lvl="1"/>
            <a:r>
              <a:t>Body Level Two</a:t>
            </a:r>
          </a:p>
          <a:p>
            <a:pPr lvl="2"/>
            <a:r>
              <a:t>Body Level Three</a:t>
            </a:r>
          </a:p>
          <a:p>
            <a:pPr lvl="3"/>
            <a:r>
              <a:t>Body Level Four</a:t>
            </a:r>
          </a:p>
          <a:p>
            <a:pPr lvl="4"/>
            <a:r>
              <a:t>Body Level Five</a:t>
            </a:r>
          </a:p>
        </p:txBody>
      </p:sp>
      <p:sp>
        <p:nvSpPr>
          <p:cNvPr id="58" name="Text Placeholder 4"/>
          <p:cNvSpPr/>
          <p:nvPr>
            <p:ph type="body" sz="quarter" idx="21"/>
          </p:nvPr>
        </p:nvSpPr>
        <p:spPr>
          <a:xfrm>
            <a:off x="4711120" y="2218266"/>
            <a:ext cx="3518480" cy="576263"/>
          </a:xfrm>
          <a:prstGeom prst="rect">
            <a:avLst/>
          </a:prstGeom>
        </p:spPr>
        <p:txBody>
          <a:bodyPr anchor="b"/>
          <a:lstStyle/>
          <a:p>
            <a:pPr marL="0" indent="0">
              <a:buClrTx/>
              <a:buSzTx/>
              <a:buFontTx/>
              <a:buNone/>
              <a:defRPr sz="2400"/>
            </a:pPr>
          </a:p>
        </p:txBody>
      </p:sp>
      <p:sp>
        <p:nvSpPr>
          <p:cNvPr id="5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66" name="Title Text"/>
          <p:cNvSpPr txBox="1"/>
          <p:nvPr>
            <p:ph type="title"/>
          </p:nvPr>
        </p:nvSpPr>
        <p:spPr>
          <a:prstGeom prst="rect">
            <a:avLst/>
          </a:prstGeom>
        </p:spPr>
        <p:txBody>
          <a:bodyPr/>
          <a:lstStyle/>
          <a:p>
            <a:pPr/>
            <a:r>
              <a:t>Title Text</a:t>
            </a:r>
          </a:p>
        </p:txBody>
      </p:sp>
      <p:sp>
        <p:nvSpPr>
          <p:cNvPr id="6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
    <p:spTree>
      <p:nvGrpSpPr>
        <p:cNvPr id="1" name=""/>
        <p:cNvGrpSpPr/>
        <p:nvPr/>
      </p:nvGrpSpPr>
      <p:grpSpPr>
        <a:xfrm>
          <a:off x="0" y="0"/>
          <a:ext cx="0" cy="0"/>
          <a:chOff x="0" y="0"/>
          <a:chExt cx="0" cy="0"/>
        </a:xfrm>
      </p:grpSpPr>
      <p:pic>
        <p:nvPicPr>
          <p:cNvPr id="74" name="Picture 6" descr="Picture 6"/>
          <p:cNvPicPr>
            <a:picLocks noChangeAspect="1"/>
          </p:cNvPicPr>
          <p:nvPr/>
        </p:nvPicPr>
        <p:blipFill>
          <a:blip r:embed="rId2">
            <a:extLst/>
          </a:blip>
          <a:stretch>
            <a:fillRect/>
          </a:stretch>
        </p:blipFill>
        <p:spPr>
          <a:xfrm>
            <a:off x="7812082" y="1"/>
            <a:ext cx="1368001" cy="1368001"/>
          </a:xfrm>
          <a:prstGeom prst="rect">
            <a:avLst/>
          </a:prstGeom>
          <a:ln w="12700">
            <a:miter lim="400000"/>
          </a:ln>
        </p:spPr>
      </p:pic>
      <p:pic>
        <p:nvPicPr>
          <p:cNvPr id="75" name="Picture 7" descr="Picture 7"/>
          <p:cNvPicPr>
            <a:picLocks noChangeAspect="1"/>
          </p:cNvPicPr>
          <p:nvPr/>
        </p:nvPicPr>
        <p:blipFill>
          <a:blip r:embed="rId3">
            <a:extLst/>
          </a:blip>
          <a:stretch>
            <a:fillRect/>
          </a:stretch>
        </p:blipFill>
        <p:spPr>
          <a:xfrm>
            <a:off x="8321574" y="6050779"/>
            <a:ext cx="730453" cy="730453"/>
          </a:xfrm>
          <a:prstGeom prst="rect">
            <a:avLst/>
          </a:prstGeom>
          <a:ln w="12700">
            <a:miter lim="400000"/>
          </a:ln>
        </p:spPr>
      </p:pic>
      <p:pic>
        <p:nvPicPr>
          <p:cNvPr id="76" name="Picture 4" descr="Picture 4"/>
          <p:cNvPicPr>
            <a:picLocks noChangeAspect="1"/>
          </p:cNvPicPr>
          <p:nvPr/>
        </p:nvPicPr>
        <p:blipFill>
          <a:blip r:embed="rId4">
            <a:extLst/>
          </a:blip>
          <a:stretch>
            <a:fillRect/>
          </a:stretch>
        </p:blipFill>
        <p:spPr>
          <a:xfrm>
            <a:off x="13956" y="0"/>
            <a:ext cx="9118601" cy="6858000"/>
          </a:xfrm>
          <a:prstGeom prst="rect">
            <a:avLst/>
          </a:prstGeom>
          <a:ln w="12700">
            <a:miter lim="400000"/>
          </a:ln>
        </p:spPr>
      </p:pic>
      <p:sp>
        <p:nvSpPr>
          <p:cNvPr id="7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with Caption">
    <p:spTree>
      <p:nvGrpSpPr>
        <p:cNvPr id="1" name=""/>
        <p:cNvGrpSpPr/>
        <p:nvPr/>
      </p:nvGrpSpPr>
      <p:grpSpPr>
        <a:xfrm>
          <a:off x="0" y="0"/>
          <a:ext cx="0" cy="0"/>
          <a:chOff x="0" y="0"/>
          <a:chExt cx="0" cy="0"/>
        </a:xfrm>
      </p:grpSpPr>
      <p:sp>
        <p:nvSpPr>
          <p:cNvPr id="84" name="Title Text"/>
          <p:cNvSpPr txBox="1"/>
          <p:nvPr>
            <p:ph type="title"/>
          </p:nvPr>
        </p:nvSpPr>
        <p:spPr>
          <a:xfrm>
            <a:off x="461717" y="1557867"/>
            <a:ext cx="2862911" cy="1439333"/>
          </a:xfrm>
          <a:prstGeom prst="rect">
            <a:avLst/>
          </a:prstGeom>
        </p:spPr>
        <p:txBody>
          <a:bodyPr anchor="b"/>
          <a:lstStyle>
            <a:lvl1pPr>
              <a:defRPr sz="2400"/>
            </a:lvl1pPr>
          </a:lstStyle>
          <a:p>
            <a:pPr/>
            <a:r>
              <a:t>Title Text</a:t>
            </a:r>
          </a:p>
        </p:txBody>
      </p:sp>
      <p:sp>
        <p:nvSpPr>
          <p:cNvPr id="85" name="Body Level One…"/>
          <p:cNvSpPr txBox="1"/>
          <p:nvPr>
            <p:ph type="body" sz="half" idx="1"/>
          </p:nvPr>
        </p:nvSpPr>
        <p:spPr>
          <a:xfrm>
            <a:off x="3606143" y="609601"/>
            <a:ext cx="4627976" cy="5181601"/>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86" name="Text Placeholder 3"/>
          <p:cNvSpPr/>
          <p:nvPr>
            <p:ph type="body" sz="quarter" idx="21"/>
          </p:nvPr>
        </p:nvSpPr>
        <p:spPr>
          <a:xfrm>
            <a:off x="461717" y="2997199"/>
            <a:ext cx="2862912" cy="1845737"/>
          </a:xfrm>
          <a:prstGeom prst="rect">
            <a:avLst/>
          </a:prstGeom>
        </p:spPr>
        <p:txBody>
          <a:bodyPr anchor="t"/>
          <a:lstStyle/>
          <a:p>
            <a:pPr marL="0" indent="0">
              <a:buClrTx/>
              <a:buSzTx/>
              <a:buFontTx/>
              <a:buNone/>
              <a:defRPr sz="1400"/>
            </a:pPr>
          </a:p>
        </p:txBody>
      </p:sp>
      <p:sp>
        <p:nvSpPr>
          <p:cNvPr id="8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icture with Caption">
    <p:spTree>
      <p:nvGrpSpPr>
        <p:cNvPr id="1" name=""/>
        <p:cNvGrpSpPr/>
        <p:nvPr/>
      </p:nvGrpSpPr>
      <p:grpSpPr>
        <a:xfrm>
          <a:off x="0" y="0"/>
          <a:ext cx="0" cy="0"/>
          <a:chOff x="0" y="0"/>
          <a:chExt cx="0" cy="0"/>
        </a:xfrm>
      </p:grpSpPr>
      <p:sp>
        <p:nvSpPr>
          <p:cNvPr id="94" name="Title Text"/>
          <p:cNvSpPr txBox="1"/>
          <p:nvPr>
            <p:ph type="title"/>
          </p:nvPr>
        </p:nvSpPr>
        <p:spPr>
          <a:xfrm>
            <a:off x="462127" y="1735671"/>
            <a:ext cx="4097206" cy="1371601"/>
          </a:xfrm>
          <a:prstGeom prst="rect">
            <a:avLst/>
          </a:prstGeom>
        </p:spPr>
        <p:txBody>
          <a:bodyPr anchor="b"/>
          <a:lstStyle>
            <a:lvl1pPr>
              <a:defRPr sz="2400"/>
            </a:lvl1pPr>
          </a:lstStyle>
          <a:p>
            <a:pPr/>
            <a:r>
              <a:t>Title Text</a:t>
            </a:r>
          </a:p>
        </p:txBody>
      </p:sp>
      <p:sp>
        <p:nvSpPr>
          <p:cNvPr id="95" name="Picture Placeholder 2"/>
          <p:cNvSpPr/>
          <p:nvPr>
            <p:ph type="pic" sz="half" idx="21"/>
          </p:nvPr>
        </p:nvSpPr>
        <p:spPr>
          <a:xfrm>
            <a:off x="5029200" y="914400"/>
            <a:ext cx="3200400" cy="4572000"/>
          </a:xfrm>
          <a:prstGeom prst="rect">
            <a:avLst/>
          </a:prstGeom>
          <a:ln w="50800" cap="sq">
            <a:solidFill>
              <a:srgbClr val="FFFFFF">
                <a:alpha val="50000"/>
              </a:srgbClr>
            </a:solidFill>
            <a:miter lim="800000"/>
          </a:ln>
          <a:effectLst>
            <a:outerShdw sx="100000" sy="100000" kx="0" ky="0" algn="b" rotWithShape="0" blurRad="254000" dist="0" dir="0">
              <a:srgbClr val="000000">
                <a:alpha val="43000"/>
              </a:srgbClr>
            </a:outerShdw>
          </a:effectLst>
        </p:spPr>
        <p:txBody>
          <a:bodyPr lIns="91439" rIns="91439" anchor="t">
            <a:noAutofit/>
          </a:bodyPr>
          <a:lstStyle/>
          <a:p>
            <a:pPr/>
          </a:p>
        </p:txBody>
      </p:sp>
      <p:sp>
        <p:nvSpPr>
          <p:cNvPr id="96" name="Body Level One…"/>
          <p:cNvSpPr txBox="1"/>
          <p:nvPr>
            <p:ph type="body" sz="quarter" idx="1"/>
          </p:nvPr>
        </p:nvSpPr>
        <p:spPr>
          <a:xfrm>
            <a:off x="462127" y="3107271"/>
            <a:ext cx="4097206" cy="1828801"/>
          </a:xfrm>
          <a:prstGeom prst="rect">
            <a:avLst/>
          </a:prstGeom>
        </p:spPr>
        <p:txBody>
          <a:bodyPr anchor="t"/>
          <a:lstStyle>
            <a:lvl1pPr marL="0" indent="0">
              <a:buClrTx/>
              <a:buSzTx/>
              <a:buFontTx/>
              <a:buNone/>
              <a:defRPr sz="1600"/>
            </a:lvl1pPr>
            <a:lvl2pPr marL="0" indent="457200">
              <a:buClrTx/>
              <a:buSzTx/>
              <a:buFontTx/>
              <a:buNone/>
              <a:defRPr sz="1600"/>
            </a:lvl2pPr>
            <a:lvl3pPr marL="0" indent="914400">
              <a:buClrTx/>
              <a:buSzTx/>
              <a:buFontTx/>
              <a:buNone/>
              <a:defRPr sz="1600"/>
            </a:lvl3pPr>
            <a:lvl4pPr marL="0" indent="1371600">
              <a:buClrTx/>
              <a:buSzTx/>
              <a:buFontTx/>
              <a:buNone/>
              <a:defRPr sz="1600"/>
            </a:lvl4pPr>
            <a:lvl5pPr marL="0" indent="1828800">
              <a:buClrTx/>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9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slideLayout" Target="../slideLayouts/slideLayout1.xml"/><Relationship Id="rId7" Type="http://schemas.openxmlformats.org/officeDocument/2006/relationships/slideLayout" Target="../slideLayouts/slideLayout2.xml"/><Relationship Id="rId8" Type="http://schemas.openxmlformats.org/officeDocument/2006/relationships/slideLayout" Target="../slideLayouts/slideLayout3.xml"/><Relationship Id="rId9" Type="http://schemas.openxmlformats.org/officeDocument/2006/relationships/slideLayout" Target="../slideLayouts/slideLayout4.xml"/><Relationship Id="rId10" Type="http://schemas.openxmlformats.org/officeDocument/2006/relationships/slideLayout" Target="../slideLayouts/slideLayout5.xml"/><Relationship Id="rId11" Type="http://schemas.openxmlformats.org/officeDocument/2006/relationships/slideLayout" Target="../slideLayouts/slideLayout6.xml"/><Relationship Id="rId12" Type="http://schemas.openxmlformats.org/officeDocument/2006/relationships/slideLayout" Target="../slideLayouts/slideLayout7.xml"/><Relationship Id="rId13" Type="http://schemas.openxmlformats.org/officeDocument/2006/relationships/slideLayout" Target="../slideLayouts/slideLayout8.xml"/><Relationship Id="rId14" Type="http://schemas.openxmlformats.org/officeDocument/2006/relationships/slideLayout" Target="../slideLayouts/slideLayout9.xml"/><Relationship Id="rId15" Type="http://schemas.openxmlformats.org/officeDocument/2006/relationships/slideLayout" Target="../slideLayouts/slideLayout10.xml"/><Relationship Id="rId16" Type="http://schemas.openxmlformats.org/officeDocument/2006/relationships/slideLayout" Target="../slideLayouts/slideLayout11.xml"/><Relationship Id="rId17" Type="http://schemas.openxmlformats.org/officeDocument/2006/relationships/slideLayout" Target="../slideLayouts/slideLayout12.xml"/><Relationship Id="rId18" Type="http://schemas.openxmlformats.org/officeDocument/2006/relationships/slideLayout" Target="../slideLayouts/slideLayout13.xml"/><Relationship Id="rId19" Type="http://schemas.openxmlformats.org/officeDocument/2006/relationships/slideLayout" Target="../slideLayouts/slideLayout14.xml"/><Relationship Id="rId20"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2" name="Picture 6" descr="Picture 6"/>
          <p:cNvPicPr>
            <a:picLocks noChangeAspect="1"/>
          </p:cNvPicPr>
          <p:nvPr/>
        </p:nvPicPr>
        <p:blipFill>
          <a:blip r:embed="rId3">
            <a:extLst/>
          </a:blip>
          <a:stretch>
            <a:fillRect/>
          </a:stretch>
        </p:blipFill>
        <p:spPr>
          <a:xfrm>
            <a:off x="7812082" y="1"/>
            <a:ext cx="1368001" cy="1368001"/>
          </a:xfrm>
          <a:prstGeom prst="rect">
            <a:avLst/>
          </a:prstGeom>
          <a:ln w="12700">
            <a:miter lim="400000"/>
          </a:ln>
        </p:spPr>
      </p:pic>
      <p:pic>
        <p:nvPicPr>
          <p:cNvPr id="3" name="Picture 7" descr="Picture 7"/>
          <p:cNvPicPr>
            <a:picLocks noChangeAspect="1"/>
          </p:cNvPicPr>
          <p:nvPr/>
        </p:nvPicPr>
        <p:blipFill>
          <a:blip r:embed="rId4">
            <a:extLst/>
          </a:blip>
          <a:stretch>
            <a:fillRect/>
          </a:stretch>
        </p:blipFill>
        <p:spPr>
          <a:xfrm>
            <a:off x="8321574" y="6050779"/>
            <a:ext cx="730453" cy="730453"/>
          </a:xfrm>
          <a:prstGeom prst="rect">
            <a:avLst/>
          </a:prstGeom>
          <a:ln w="12700">
            <a:miter lim="400000"/>
          </a:ln>
        </p:spPr>
      </p:pic>
      <p:pic>
        <p:nvPicPr>
          <p:cNvPr id="4" name="Picture 5" descr="Picture 5"/>
          <p:cNvPicPr>
            <a:picLocks noChangeAspect="1"/>
          </p:cNvPicPr>
          <p:nvPr/>
        </p:nvPicPr>
        <p:blipFill>
          <a:blip r:embed="rId5">
            <a:extLst/>
          </a:blip>
          <a:stretch>
            <a:fillRect/>
          </a:stretch>
        </p:blipFill>
        <p:spPr>
          <a:xfrm>
            <a:off x="13956" y="0"/>
            <a:ext cx="9118601" cy="6858000"/>
          </a:xfrm>
          <a:prstGeom prst="rect">
            <a:avLst/>
          </a:prstGeom>
          <a:ln w="12700">
            <a:miter lim="400000"/>
          </a:ln>
        </p:spPr>
      </p:pic>
      <p:sp>
        <p:nvSpPr>
          <p:cNvPr id="5" name="Title Text"/>
          <p:cNvSpPr txBox="1"/>
          <p:nvPr>
            <p:ph type="title"/>
          </p:nvPr>
        </p:nvSpPr>
        <p:spPr>
          <a:xfrm>
            <a:off x="457201" y="609601"/>
            <a:ext cx="7772401" cy="1456268"/>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p>
            <a:pPr/>
            <a:r>
              <a:t>Title Text</a:t>
            </a:r>
          </a:p>
        </p:txBody>
      </p:sp>
      <p:sp>
        <p:nvSpPr>
          <p:cNvPr id="6" name="Body Level One…"/>
          <p:cNvSpPr txBox="1"/>
          <p:nvPr>
            <p:ph type="body" idx="1"/>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7" name="Slide Number"/>
          <p:cNvSpPr txBox="1"/>
          <p:nvPr>
            <p:ph type="sldNum" sz="quarter" idx="2"/>
          </p:nvPr>
        </p:nvSpPr>
        <p:spPr>
          <a:xfrm>
            <a:off x="7996724" y="5945233"/>
            <a:ext cx="232878" cy="228512"/>
          </a:xfrm>
          <a:prstGeom prst="rect">
            <a:avLst/>
          </a:prstGeom>
          <a:ln w="12700">
            <a:miter lim="400000"/>
          </a:ln>
        </p:spPr>
        <p:txBody>
          <a:bodyPr wrap="none" lIns="45719" rIns="45719" anchor="ctr">
            <a:spAutoFit/>
          </a:bodyPr>
          <a:lstStyle>
            <a:lvl1pPr algn="r">
              <a:defRPr sz="1000">
                <a:solidFill>
                  <a:srgbClr val="FFFFFF"/>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 id="2147483660" r:id="rId17"/>
    <p:sldLayoutId id="2147483661" r:id="rId18"/>
    <p:sldLayoutId id="2147483662" r:id="rId19"/>
    <p:sldLayoutId id="2147483663" r:id="rId20"/>
  </p:sldLayoutIdLst>
  <p:transition xmlns:p14="http://schemas.microsoft.com/office/powerpoint/2010/main" spd="med" advClick="1"/>
  <p:txStyles>
    <p:titleStyle>
      <a:lvl1pPr marL="0" marR="0" indent="0" algn="l" defTabSz="457200" rtl="0" latinLnBrk="0">
        <a:lnSpc>
          <a:spcPct val="100000"/>
        </a:lnSpc>
        <a:spcBef>
          <a:spcPts val="0"/>
        </a:spcBef>
        <a:spcAft>
          <a:spcPts val="0"/>
        </a:spcAft>
        <a:buClrTx/>
        <a:buSzTx/>
        <a:buFontTx/>
        <a:buNone/>
        <a:tabLst/>
        <a:defRPr b="0" baseline="0" cap="all" i="0" spc="0" strike="noStrike" sz="3200" u="none">
          <a:solidFill>
            <a:srgbClr val="FFFFFF"/>
          </a:solidFill>
          <a:uFillTx/>
          <a:latin typeface="Amerigo Md BT Medium"/>
          <a:ea typeface="Amerigo Md BT Medium"/>
          <a:cs typeface="Amerigo Md BT Medium"/>
          <a:sym typeface="Amerigo Md BT Medium"/>
        </a:defRPr>
      </a:lvl1pPr>
      <a:lvl2pPr marL="0" marR="0" indent="0" algn="l" defTabSz="457200" rtl="0" latinLnBrk="0">
        <a:lnSpc>
          <a:spcPct val="100000"/>
        </a:lnSpc>
        <a:spcBef>
          <a:spcPts val="0"/>
        </a:spcBef>
        <a:spcAft>
          <a:spcPts val="0"/>
        </a:spcAft>
        <a:buClrTx/>
        <a:buSzTx/>
        <a:buFontTx/>
        <a:buNone/>
        <a:tabLst/>
        <a:defRPr b="0" baseline="0" cap="all" i="0" spc="0" strike="noStrike" sz="3200" u="none">
          <a:solidFill>
            <a:srgbClr val="FFFFFF"/>
          </a:solidFill>
          <a:uFillTx/>
          <a:latin typeface="Amerigo Md BT Medium"/>
          <a:ea typeface="Amerigo Md BT Medium"/>
          <a:cs typeface="Amerigo Md BT Medium"/>
          <a:sym typeface="Amerigo Md BT Medium"/>
        </a:defRPr>
      </a:lvl2pPr>
      <a:lvl3pPr marL="0" marR="0" indent="0" algn="l" defTabSz="457200" rtl="0" latinLnBrk="0">
        <a:lnSpc>
          <a:spcPct val="100000"/>
        </a:lnSpc>
        <a:spcBef>
          <a:spcPts val="0"/>
        </a:spcBef>
        <a:spcAft>
          <a:spcPts val="0"/>
        </a:spcAft>
        <a:buClrTx/>
        <a:buSzTx/>
        <a:buFontTx/>
        <a:buNone/>
        <a:tabLst/>
        <a:defRPr b="0" baseline="0" cap="all" i="0" spc="0" strike="noStrike" sz="3200" u="none">
          <a:solidFill>
            <a:srgbClr val="FFFFFF"/>
          </a:solidFill>
          <a:uFillTx/>
          <a:latin typeface="Amerigo Md BT Medium"/>
          <a:ea typeface="Amerigo Md BT Medium"/>
          <a:cs typeface="Amerigo Md BT Medium"/>
          <a:sym typeface="Amerigo Md BT Medium"/>
        </a:defRPr>
      </a:lvl3pPr>
      <a:lvl4pPr marL="0" marR="0" indent="0" algn="l" defTabSz="457200" rtl="0" latinLnBrk="0">
        <a:lnSpc>
          <a:spcPct val="100000"/>
        </a:lnSpc>
        <a:spcBef>
          <a:spcPts val="0"/>
        </a:spcBef>
        <a:spcAft>
          <a:spcPts val="0"/>
        </a:spcAft>
        <a:buClrTx/>
        <a:buSzTx/>
        <a:buFontTx/>
        <a:buNone/>
        <a:tabLst/>
        <a:defRPr b="0" baseline="0" cap="all" i="0" spc="0" strike="noStrike" sz="3200" u="none">
          <a:solidFill>
            <a:srgbClr val="FFFFFF"/>
          </a:solidFill>
          <a:uFillTx/>
          <a:latin typeface="Amerigo Md BT Medium"/>
          <a:ea typeface="Amerigo Md BT Medium"/>
          <a:cs typeface="Amerigo Md BT Medium"/>
          <a:sym typeface="Amerigo Md BT Medium"/>
        </a:defRPr>
      </a:lvl4pPr>
      <a:lvl5pPr marL="0" marR="0" indent="0" algn="l" defTabSz="457200" rtl="0" latinLnBrk="0">
        <a:lnSpc>
          <a:spcPct val="100000"/>
        </a:lnSpc>
        <a:spcBef>
          <a:spcPts val="0"/>
        </a:spcBef>
        <a:spcAft>
          <a:spcPts val="0"/>
        </a:spcAft>
        <a:buClrTx/>
        <a:buSzTx/>
        <a:buFontTx/>
        <a:buNone/>
        <a:tabLst/>
        <a:defRPr b="0" baseline="0" cap="all" i="0" spc="0" strike="noStrike" sz="3200" u="none">
          <a:solidFill>
            <a:srgbClr val="FFFFFF"/>
          </a:solidFill>
          <a:uFillTx/>
          <a:latin typeface="Amerigo Md BT Medium"/>
          <a:ea typeface="Amerigo Md BT Medium"/>
          <a:cs typeface="Amerigo Md BT Medium"/>
          <a:sym typeface="Amerigo Md BT Medium"/>
        </a:defRPr>
      </a:lvl5pPr>
      <a:lvl6pPr marL="0" marR="0" indent="0" algn="l" defTabSz="457200" rtl="0" latinLnBrk="0">
        <a:lnSpc>
          <a:spcPct val="100000"/>
        </a:lnSpc>
        <a:spcBef>
          <a:spcPts val="0"/>
        </a:spcBef>
        <a:spcAft>
          <a:spcPts val="0"/>
        </a:spcAft>
        <a:buClrTx/>
        <a:buSzTx/>
        <a:buFontTx/>
        <a:buNone/>
        <a:tabLst/>
        <a:defRPr b="0" baseline="0" cap="all" i="0" spc="0" strike="noStrike" sz="3200" u="none">
          <a:solidFill>
            <a:srgbClr val="FFFFFF"/>
          </a:solidFill>
          <a:uFillTx/>
          <a:latin typeface="Amerigo Md BT Medium"/>
          <a:ea typeface="Amerigo Md BT Medium"/>
          <a:cs typeface="Amerigo Md BT Medium"/>
          <a:sym typeface="Amerigo Md BT Medium"/>
        </a:defRPr>
      </a:lvl6pPr>
      <a:lvl7pPr marL="0" marR="0" indent="0" algn="l" defTabSz="457200" rtl="0" latinLnBrk="0">
        <a:lnSpc>
          <a:spcPct val="100000"/>
        </a:lnSpc>
        <a:spcBef>
          <a:spcPts val="0"/>
        </a:spcBef>
        <a:spcAft>
          <a:spcPts val="0"/>
        </a:spcAft>
        <a:buClrTx/>
        <a:buSzTx/>
        <a:buFontTx/>
        <a:buNone/>
        <a:tabLst/>
        <a:defRPr b="0" baseline="0" cap="all" i="0" spc="0" strike="noStrike" sz="3200" u="none">
          <a:solidFill>
            <a:srgbClr val="FFFFFF"/>
          </a:solidFill>
          <a:uFillTx/>
          <a:latin typeface="Amerigo Md BT Medium"/>
          <a:ea typeface="Amerigo Md BT Medium"/>
          <a:cs typeface="Amerigo Md BT Medium"/>
          <a:sym typeface="Amerigo Md BT Medium"/>
        </a:defRPr>
      </a:lvl7pPr>
      <a:lvl8pPr marL="0" marR="0" indent="0" algn="l" defTabSz="457200" rtl="0" latinLnBrk="0">
        <a:lnSpc>
          <a:spcPct val="100000"/>
        </a:lnSpc>
        <a:spcBef>
          <a:spcPts val="0"/>
        </a:spcBef>
        <a:spcAft>
          <a:spcPts val="0"/>
        </a:spcAft>
        <a:buClrTx/>
        <a:buSzTx/>
        <a:buFontTx/>
        <a:buNone/>
        <a:tabLst/>
        <a:defRPr b="0" baseline="0" cap="all" i="0" spc="0" strike="noStrike" sz="3200" u="none">
          <a:solidFill>
            <a:srgbClr val="FFFFFF"/>
          </a:solidFill>
          <a:uFillTx/>
          <a:latin typeface="Amerigo Md BT Medium"/>
          <a:ea typeface="Amerigo Md BT Medium"/>
          <a:cs typeface="Amerigo Md BT Medium"/>
          <a:sym typeface="Amerigo Md BT Medium"/>
        </a:defRPr>
      </a:lvl8pPr>
      <a:lvl9pPr marL="0" marR="0" indent="0" algn="l" defTabSz="457200" rtl="0" latinLnBrk="0">
        <a:lnSpc>
          <a:spcPct val="100000"/>
        </a:lnSpc>
        <a:spcBef>
          <a:spcPts val="0"/>
        </a:spcBef>
        <a:spcAft>
          <a:spcPts val="0"/>
        </a:spcAft>
        <a:buClrTx/>
        <a:buSzTx/>
        <a:buFontTx/>
        <a:buNone/>
        <a:tabLst/>
        <a:defRPr b="0" baseline="0" cap="all" i="0" spc="0" strike="noStrike" sz="3200" u="none">
          <a:solidFill>
            <a:srgbClr val="FFFFFF"/>
          </a:solidFill>
          <a:uFillTx/>
          <a:latin typeface="Amerigo Md BT Medium"/>
          <a:ea typeface="Amerigo Md BT Medium"/>
          <a:cs typeface="Amerigo Md BT Medium"/>
          <a:sym typeface="Amerigo Md BT Medium"/>
        </a:defRPr>
      </a:lvl9pPr>
    </p:titleStyle>
    <p:bodyStyle>
      <a:lvl1pPr marL="285750" marR="0" indent="-285750" algn="l" defTabSz="457200" rtl="0" latinLnBrk="0">
        <a:lnSpc>
          <a:spcPct val="100000"/>
        </a:lnSpc>
        <a:spcBef>
          <a:spcPts val="1000"/>
        </a:spcBef>
        <a:spcAft>
          <a:spcPts val="0"/>
        </a:spcAft>
        <a:buClr>
          <a:srgbClr val="FFFFFF"/>
        </a:buClr>
        <a:buSzPct val="100000"/>
        <a:buFont typeface="Arial"/>
        <a:buChar char="•"/>
        <a:tabLst/>
        <a:defRPr b="0" baseline="0" cap="none" i="0" spc="0" strike="noStrike" sz="1800" u="none">
          <a:solidFill>
            <a:srgbClr val="FFFFFF"/>
          </a:solidFill>
          <a:uFillTx/>
          <a:latin typeface="Noto Sans"/>
          <a:ea typeface="Noto Sans"/>
          <a:cs typeface="Noto Sans"/>
          <a:sym typeface="Noto Sans"/>
        </a:defRPr>
      </a:lvl1pPr>
      <a:lvl2pPr marL="778668" marR="0" indent="-321468" algn="l" defTabSz="457200" rtl="0" latinLnBrk="0">
        <a:lnSpc>
          <a:spcPct val="100000"/>
        </a:lnSpc>
        <a:spcBef>
          <a:spcPts val="1000"/>
        </a:spcBef>
        <a:spcAft>
          <a:spcPts val="0"/>
        </a:spcAft>
        <a:buClr>
          <a:srgbClr val="FFFFFF"/>
        </a:buClr>
        <a:buSzPct val="100000"/>
        <a:buFont typeface="Arial"/>
        <a:buChar char="•"/>
        <a:tabLst/>
        <a:defRPr b="0" baseline="0" cap="none" i="0" spc="0" strike="noStrike" sz="1800" u="none">
          <a:solidFill>
            <a:srgbClr val="FFFFFF"/>
          </a:solidFill>
          <a:uFillTx/>
          <a:latin typeface="Noto Sans"/>
          <a:ea typeface="Noto Sans"/>
          <a:cs typeface="Noto Sans"/>
          <a:sym typeface="Noto Sans"/>
        </a:defRPr>
      </a:lvl2pPr>
      <a:lvl3pPr marL="1281792" marR="0" indent="-367392" algn="l" defTabSz="457200" rtl="0" latinLnBrk="0">
        <a:lnSpc>
          <a:spcPct val="100000"/>
        </a:lnSpc>
        <a:spcBef>
          <a:spcPts val="1000"/>
        </a:spcBef>
        <a:spcAft>
          <a:spcPts val="0"/>
        </a:spcAft>
        <a:buClr>
          <a:srgbClr val="FFFFFF"/>
        </a:buClr>
        <a:buSzPct val="100000"/>
        <a:buFont typeface="Arial"/>
        <a:buChar char="•"/>
        <a:tabLst/>
        <a:defRPr b="0" baseline="0" cap="none" i="0" spc="0" strike="noStrike" sz="1800" u="none">
          <a:solidFill>
            <a:srgbClr val="FFFFFF"/>
          </a:solidFill>
          <a:uFillTx/>
          <a:latin typeface="Noto Sans"/>
          <a:ea typeface="Noto Sans"/>
          <a:cs typeface="Noto Sans"/>
          <a:sym typeface="Noto Sans"/>
        </a:defRPr>
      </a:lvl3pPr>
      <a:lvl4pPr marL="1628775" marR="0" indent="-257175" algn="l" defTabSz="457200" rtl="0" latinLnBrk="0">
        <a:lnSpc>
          <a:spcPct val="100000"/>
        </a:lnSpc>
        <a:spcBef>
          <a:spcPts val="1000"/>
        </a:spcBef>
        <a:spcAft>
          <a:spcPts val="0"/>
        </a:spcAft>
        <a:buClr>
          <a:srgbClr val="FFFFFF"/>
        </a:buClr>
        <a:buSzPct val="100000"/>
        <a:buFont typeface="Arial"/>
        <a:buChar char="•"/>
        <a:tabLst/>
        <a:defRPr b="0" baseline="0" cap="none" i="0" spc="0" strike="noStrike" sz="1800" u="none">
          <a:solidFill>
            <a:srgbClr val="FFFFFF"/>
          </a:solidFill>
          <a:uFillTx/>
          <a:latin typeface="Noto Sans"/>
          <a:ea typeface="Noto Sans"/>
          <a:cs typeface="Noto Sans"/>
          <a:sym typeface="Noto Sans"/>
        </a:defRPr>
      </a:lvl4pPr>
      <a:lvl5pPr marL="2085975" marR="0" indent="-257175" algn="l" defTabSz="457200" rtl="0" latinLnBrk="0">
        <a:lnSpc>
          <a:spcPct val="100000"/>
        </a:lnSpc>
        <a:spcBef>
          <a:spcPts val="1000"/>
        </a:spcBef>
        <a:spcAft>
          <a:spcPts val="0"/>
        </a:spcAft>
        <a:buClr>
          <a:srgbClr val="FFFFFF"/>
        </a:buClr>
        <a:buSzPct val="100000"/>
        <a:buFont typeface="Arial"/>
        <a:buChar char="•"/>
        <a:tabLst/>
        <a:defRPr b="0" baseline="0" cap="none" i="0" spc="0" strike="noStrike" sz="1800" u="none">
          <a:solidFill>
            <a:srgbClr val="FFFFFF"/>
          </a:solidFill>
          <a:uFillTx/>
          <a:latin typeface="Noto Sans"/>
          <a:ea typeface="Noto Sans"/>
          <a:cs typeface="Noto Sans"/>
          <a:sym typeface="Noto Sans"/>
        </a:defRPr>
      </a:lvl5pPr>
      <a:lvl6pPr marL="2628900" marR="0" indent="-342900" algn="l" defTabSz="457200" rtl="0" latinLnBrk="0">
        <a:lnSpc>
          <a:spcPct val="100000"/>
        </a:lnSpc>
        <a:spcBef>
          <a:spcPts val="1000"/>
        </a:spcBef>
        <a:spcAft>
          <a:spcPts val="0"/>
        </a:spcAft>
        <a:buClr>
          <a:srgbClr val="FFFFFF"/>
        </a:buClr>
        <a:buSzPct val="100000"/>
        <a:buFont typeface="Arial"/>
        <a:buChar char="•"/>
        <a:tabLst/>
        <a:defRPr b="0" baseline="0" cap="none" i="0" spc="0" strike="noStrike" sz="1800" u="none">
          <a:solidFill>
            <a:srgbClr val="FFFFFF"/>
          </a:solidFill>
          <a:uFillTx/>
          <a:latin typeface="Noto Sans"/>
          <a:ea typeface="Noto Sans"/>
          <a:cs typeface="Noto Sans"/>
          <a:sym typeface="Noto Sans"/>
        </a:defRPr>
      </a:lvl6pPr>
      <a:lvl7pPr marL="3086100" marR="0" indent="-342900" algn="l" defTabSz="457200" rtl="0" latinLnBrk="0">
        <a:lnSpc>
          <a:spcPct val="100000"/>
        </a:lnSpc>
        <a:spcBef>
          <a:spcPts val="1000"/>
        </a:spcBef>
        <a:spcAft>
          <a:spcPts val="0"/>
        </a:spcAft>
        <a:buClr>
          <a:srgbClr val="FFFFFF"/>
        </a:buClr>
        <a:buSzPct val="100000"/>
        <a:buFont typeface="Arial"/>
        <a:buChar char="•"/>
        <a:tabLst/>
        <a:defRPr b="0" baseline="0" cap="none" i="0" spc="0" strike="noStrike" sz="1800" u="none">
          <a:solidFill>
            <a:srgbClr val="FFFFFF"/>
          </a:solidFill>
          <a:uFillTx/>
          <a:latin typeface="Noto Sans"/>
          <a:ea typeface="Noto Sans"/>
          <a:cs typeface="Noto Sans"/>
          <a:sym typeface="Noto Sans"/>
        </a:defRPr>
      </a:lvl7pPr>
      <a:lvl8pPr marL="3543300" marR="0" indent="-342900" algn="l" defTabSz="457200" rtl="0" latinLnBrk="0">
        <a:lnSpc>
          <a:spcPct val="100000"/>
        </a:lnSpc>
        <a:spcBef>
          <a:spcPts val="1000"/>
        </a:spcBef>
        <a:spcAft>
          <a:spcPts val="0"/>
        </a:spcAft>
        <a:buClr>
          <a:srgbClr val="FFFFFF"/>
        </a:buClr>
        <a:buSzPct val="100000"/>
        <a:buFont typeface="Arial"/>
        <a:buChar char="•"/>
        <a:tabLst/>
        <a:defRPr b="0" baseline="0" cap="none" i="0" spc="0" strike="noStrike" sz="1800" u="none">
          <a:solidFill>
            <a:srgbClr val="FFFFFF"/>
          </a:solidFill>
          <a:uFillTx/>
          <a:latin typeface="Noto Sans"/>
          <a:ea typeface="Noto Sans"/>
          <a:cs typeface="Noto Sans"/>
          <a:sym typeface="Noto Sans"/>
        </a:defRPr>
      </a:lvl8pPr>
      <a:lvl9pPr marL="4000500" marR="0" indent="-342900" algn="l" defTabSz="457200" rtl="0" latinLnBrk="0">
        <a:lnSpc>
          <a:spcPct val="100000"/>
        </a:lnSpc>
        <a:spcBef>
          <a:spcPts val="1000"/>
        </a:spcBef>
        <a:spcAft>
          <a:spcPts val="0"/>
        </a:spcAft>
        <a:buClr>
          <a:srgbClr val="FFFFFF"/>
        </a:buClr>
        <a:buSzPct val="100000"/>
        <a:buFont typeface="Arial"/>
        <a:buChar char="•"/>
        <a:tabLst/>
        <a:defRPr b="0" baseline="0" cap="none" i="0" spc="0" strike="noStrike" sz="1800" u="none">
          <a:solidFill>
            <a:srgbClr val="FFFFFF"/>
          </a:solidFill>
          <a:uFillTx/>
          <a:latin typeface="Noto Sans"/>
          <a:ea typeface="Noto Sans"/>
          <a:cs typeface="Noto Sans"/>
          <a:sym typeface="Noto Sans"/>
        </a:defRPr>
      </a:lvl9pPr>
    </p:bodyStyle>
    <p:otherStyle>
      <a:lvl1pPr marL="0" marR="0" indent="0" algn="r" defTabSz="4572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Calibri"/>
        </a:defRPr>
      </a:lvl1pPr>
      <a:lvl2pPr marL="0" marR="0" indent="457200" algn="r" defTabSz="4572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Calibri"/>
        </a:defRPr>
      </a:lvl2pPr>
      <a:lvl3pPr marL="0" marR="0" indent="914400" algn="r" defTabSz="4572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Calibri"/>
        </a:defRPr>
      </a:lvl3pPr>
      <a:lvl4pPr marL="0" marR="0" indent="1371600" algn="r" defTabSz="4572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Calibri"/>
        </a:defRPr>
      </a:lvl4pPr>
      <a:lvl5pPr marL="0" marR="0" indent="1828800" algn="r" defTabSz="4572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Calibri"/>
        </a:defRPr>
      </a:lvl5pPr>
      <a:lvl6pPr marL="0" marR="0" indent="2286000" algn="r" defTabSz="4572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Calibri"/>
        </a:defRPr>
      </a:lvl6pPr>
      <a:lvl7pPr marL="0" marR="0" indent="2743200" algn="r" defTabSz="4572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Calibri"/>
        </a:defRPr>
      </a:lvl7pPr>
      <a:lvl8pPr marL="0" marR="0" indent="3200400" algn="r" defTabSz="4572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Calibri"/>
        </a:defRPr>
      </a:lvl8pPr>
      <a:lvl9pPr marL="0" marR="0" indent="3657600" algn="r" defTabSz="4572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Calibri"/>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 Id="rId3" Type="http://schemas.openxmlformats.org/officeDocument/2006/relationships/image" Target="../media/image6.png"/><Relationship Id="rId4" Type="http://schemas.openxmlformats.org/officeDocument/2006/relationships/image" Target="../media/image7.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 Id="rId3" Type="http://schemas.openxmlformats.org/officeDocument/2006/relationships/image" Target="../media/image21.png"/><Relationship Id="rId4" Type="http://schemas.openxmlformats.org/officeDocument/2006/relationships/image" Target="../media/image22.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 Id="rId3" Type="http://schemas.openxmlformats.org/officeDocument/2006/relationships/image" Target="../media/image25.png"/><Relationship Id="rId4" Type="http://schemas.openxmlformats.org/officeDocument/2006/relationships/image" Target="../media/image26.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7.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 Id="rId3" Type="http://schemas.openxmlformats.org/officeDocument/2006/relationships/image" Target="../media/image31.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saturnsheila@herplaceforspace.com" TargetMode="External"/><Relationship Id="rId3" Type="http://schemas.openxmlformats.org/officeDocument/2006/relationships/image" Target="../media/image33.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jpeg"/><Relationship Id="rId4" Type="http://schemas.openxmlformats.org/officeDocument/2006/relationships/image" Target="../media/image8.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 Id="rId3" Type="http://schemas.openxmlformats.org/officeDocument/2006/relationships/image" Target="../media/image14.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68" name="Picture 1" descr="Picture 1"/>
          <p:cNvPicPr>
            <a:picLocks noChangeAspect="1"/>
          </p:cNvPicPr>
          <p:nvPr/>
        </p:nvPicPr>
        <p:blipFill>
          <a:blip r:embed="rId2">
            <a:extLst/>
          </a:blip>
          <a:stretch>
            <a:fillRect/>
          </a:stretch>
        </p:blipFill>
        <p:spPr>
          <a:xfrm>
            <a:off x="0" y="-78862"/>
            <a:ext cx="5131707" cy="7015726"/>
          </a:xfrm>
          <a:prstGeom prst="rect">
            <a:avLst/>
          </a:prstGeom>
          <a:ln w="12700">
            <a:miter lim="400000"/>
          </a:ln>
        </p:spPr>
      </p:pic>
      <p:sp>
        <p:nvSpPr>
          <p:cNvPr id="169" name="TextBox 2"/>
          <p:cNvSpPr txBox="1"/>
          <p:nvPr/>
        </p:nvSpPr>
        <p:spPr>
          <a:xfrm>
            <a:off x="5372358" y="2379591"/>
            <a:ext cx="3413759" cy="37871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600">
                <a:solidFill>
                  <a:srgbClr val="FFFFFF"/>
                </a:solidFill>
                <a:latin typeface="Noto Sans"/>
                <a:ea typeface="Noto Sans"/>
                <a:cs typeface="Noto Sans"/>
                <a:sym typeface="Noto Sans"/>
              </a:defRPr>
            </a:pPr>
          </a:p>
          <a:p>
            <a:pPr>
              <a:defRPr sz="1400">
                <a:solidFill>
                  <a:srgbClr val="FFFFFF"/>
                </a:solidFill>
                <a:latin typeface="Noto Sans"/>
                <a:ea typeface="Noto Sans"/>
                <a:cs typeface="Noto Sans"/>
                <a:sym typeface="Noto Sans"/>
              </a:defRPr>
            </a:pPr>
            <a:r>
              <a:t>We acknowledge the lived experience of our respondents and thank them for taking part in the survey. </a:t>
            </a:r>
          </a:p>
          <a:p>
            <a:pPr>
              <a:defRPr sz="1400">
                <a:solidFill>
                  <a:srgbClr val="FFFFFF"/>
                </a:solidFill>
                <a:latin typeface="Noto Sans"/>
                <a:ea typeface="Noto Sans"/>
                <a:cs typeface="Noto Sans"/>
                <a:sym typeface="Noto Sans"/>
              </a:defRPr>
            </a:pPr>
          </a:p>
          <a:p>
            <a:pPr>
              <a:defRPr sz="1400">
                <a:solidFill>
                  <a:srgbClr val="FFFFFF"/>
                </a:solidFill>
                <a:latin typeface="Noto Sans"/>
                <a:ea typeface="Noto Sans"/>
                <a:cs typeface="Noto Sans"/>
                <a:sym typeface="Noto Sans"/>
              </a:defRPr>
            </a:pPr>
            <a:r>
              <a:t>The RAS recognises its role in advocating for equal access to astronomy and geophysics for all, but cannot directly change the policies and procedures of workplaces and organisations in the field. </a:t>
            </a:r>
          </a:p>
          <a:p>
            <a:pPr>
              <a:defRPr sz="1400">
                <a:solidFill>
                  <a:srgbClr val="FFFFFF"/>
                </a:solidFill>
                <a:latin typeface="Noto Sans"/>
                <a:ea typeface="Noto Sans"/>
                <a:cs typeface="Noto Sans"/>
                <a:sym typeface="Noto Sans"/>
              </a:defRPr>
            </a:pPr>
          </a:p>
          <a:p>
            <a:pPr>
              <a:defRPr sz="1400">
                <a:solidFill>
                  <a:srgbClr val="FFFFFF"/>
                </a:solidFill>
                <a:latin typeface="Noto Sans"/>
                <a:ea typeface="Noto Sans"/>
                <a:cs typeface="Noto Sans"/>
                <a:sym typeface="Noto Sans"/>
              </a:defRPr>
            </a:pPr>
            <a:r>
              <a:t>However, we hope that by giving a voice to the experiences of our Fellows and colleagues, universities, research councils and other workplaces in the sector will improve their working practices as a result.</a:t>
            </a:r>
          </a:p>
        </p:txBody>
      </p:sp>
      <p:pic>
        <p:nvPicPr>
          <p:cNvPr id="170" name="Picture 4" descr="Picture 4"/>
          <p:cNvPicPr>
            <a:picLocks noChangeAspect="1"/>
          </p:cNvPicPr>
          <p:nvPr/>
        </p:nvPicPr>
        <p:blipFill>
          <a:blip r:embed="rId3">
            <a:extLst/>
          </a:blip>
          <a:stretch>
            <a:fillRect/>
          </a:stretch>
        </p:blipFill>
        <p:spPr>
          <a:xfrm>
            <a:off x="5326638" y="162521"/>
            <a:ext cx="2277517" cy="1711250"/>
          </a:xfrm>
          <a:prstGeom prst="rect">
            <a:avLst/>
          </a:prstGeom>
          <a:ln w="12700">
            <a:miter lim="400000"/>
          </a:ln>
        </p:spPr>
      </p:pic>
      <p:pic>
        <p:nvPicPr>
          <p:cNvPr id="171" name="Picture 5" descr="Picture 5"/>
          <p:cNvPicPr>
            <a:picLocks noChangeAspect="1"/>
          </p:cNvPicPr>
          <p:nvPr/>
        </p:nvPicPr>
        <p:blipFill>
          <a:blip r:embed="rId4">
            <a:extLst/>
          </a:blip>
          <a:srcRect l="22743" t="0" r="0" b="61666"/>
          <a:stretch>
            <a:fillRect/>
          </a:stretch>
        </p:blipFill>
        <p:spPr>
          <a:xfrm>
            <a:off x="5395926" y="270458"/>
            <a:ext cx="2138938" cy="1465395"/>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4" name="Title 1"/>
          <p:cNvSpPr txBox="1"/>
          <p:nvPr>
            <p:ph type="title"/>
          </p:nvPr>
        </p:nvSpPr>
        <p:spPr>
          <a:xfrm>
            <a:off x="228854" y="122765"/>
            <a:ext cx="7772401" cy="1456269"/>
          </a:xfrm>
          <a:prstGeom prst="rect">
            <a:avLst/>
          </a:prstGeom>
        </p:spPr>
        <p:txBody>
          <a:bodyPr/>
          <a:lstStyle/>
          <a:p>
            <a:pPr/>
            <a:r>
              <a:t>Experiences of harassment and bullying</a:t>
            </a:r>
          </a:p>
        </p:txBody>
      </p:sp>
      <p:pic>
        <p:nvPicPr>
          <p:cNvPr id="205" name="Picture 2" descr="Picture 2"/>
          <p:cNvPicPr>
            <a:picLocks noChangeAspect="1"/>
          </p:cNvPicPr>
          <p:nvPr/>
        </p:nvPicPr>
        <p:blipFill>
          <a:blip r:embed="rId2">
            <a:extLst/>
          </a:blip>
          <a:stretch>
            <a:fillRect/>
          </a:stretch>
        </p:blipFill>
        <p:spPr>
          <a:xfrm>
            <a:off x="4955921" y="2345919"/>
            <a:ext cx="3308351" cy="1540281"/>
          </a:xfrm>
          <a:prstGeom prst="rect">
            <a:avLst/>
          </a:prstGeom>
          <a:ln w="12700">
            <a:miter lim="400000"/>
          </a:ln>
        </p:spPr>
      </p:pic>
      <p:pic>
        <p:nvPicPr>
          <p:cNvPr id="206" name="Picture 6" descr="Picture 6"/>
          <p:cNvPicPr>
            <a:picLocks noChangeAspect="1"/>
          </p:cNvPicPr>
          <p:nvPr/>
        </p:nvPicPr>
        <p:blipFill>
          <a:blip r:embed="rId3">
            <a:extLst/>
          </a:blip>
          <a:stretch>
            <a:fillRect/>
          </a:stretch>
        </p:blipFill>
        <p:spPr>
          <a:xfrm>
            <a:off x="4572000" y="3886200"/>
            <a:ext cx="4254500" cy="2514600"/>
          </a:xfrm>
          <a:prstGeom prst="rect">
            <a:avLst/>
          </a:prstGeom>
          <a:ln w="12700">
            <a:miter lim="400000"/>
          </a:ln>
        </p:spPr>
      </p:pic>
      <p:pic>
        <p:nvPicPr>
          <p:cNvPr id="207" name="Picture 9" descr="Picture 9"/>
          <p:cNvPicPr>
            <a:picLocks noChangeAspect="1"/>
          </p:cNvPicPr>
          <p:nvPr/>
        </p:nvPicPr>
        <p:blipFill>
          <a:blip r:embed="rId4">
            <a:extLst/>
          </a:blip>
          <a:stretch>
            <a:fillRect/>
          </a:stretch>
        </p:blipFill>
        <p:spPr>
          <a:xfrm>
            <a:off x="654304" y="3782483"/>
            <a:ext cx="3175706" cy="1361018"/>
          </a:xfrm>
          <a:prstGeom prst="rect">
            <a:avLst/>
          </a:prstGeom>
          <a:ln w="12700">
            <a:miter lim="400000"/>
          </a:ln>
        </p:spPr>
      </p:pic>
      <p:pic>
        <p:nvPicPr>
          <p:cNvPr id="208" name="Picture 12" descr="Picture 12"/>
          <p:cNvPicPr>
            <a:picLocks noChangeAspect="1"/>
          </p:cNvPicPr>
          <p:nvPr/>
        </p:nvPicPr>
        <p:blipFill>
          <a:blip r:embed="rId5">
            <a:extLst/>
          </a:blip>
          <a:stretch>
            <a:fillRect/>
          </a:stretch>
        </p:blipFill>
        <p:spPr>
          <a:xfrm>
            <a:off x="393445" y="1579032"/>
            <a:ext cx="3975101" cy="2298701"/>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05"/>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0" presetID="1" grpId="2" fill="hold">
                                  <p:stCondLst>
                                    <p:cond delay="0"/>
                                  </p:stCondLst>
                                  <p:iterate type="el" backwards="0">
                                    <p:tmAbs val="0"/>
                                  </p:iterate>
                                  <p:childTnLst>
                                    <p:set>
                                      <p:cBhvr>
                                        <p:cTn id="9" fill="hold"/>
                                        <p:tgtEl>
                                          <p:spTgt spid="20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05" grpId="1"/>
      <p:bldP build="whole" bldLvl="1" animBg="1" rev="0" advAuto="0" spid="206" grpId="2"/>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0" name="Title 1"/>
          <p:cNvSpPr txBox="1"/>
          <p:nvPr>
            <p:ph type="title"/>
          </p:nvPr>
        </p:nvSpPr>
        <p:spPr>
          <a:xfrm>
            <a:off x="457201" y="609601"/>
            <a:ext cx="7772401" cy="1456268"/>
          </a:xfrm>
          <a:prstGeom prst="rect">
            <a:avLst/>
          </a:prstGeom>
        </p:spPr>
        <p:txBody>
          <a:bodyPr/>
          <a:lstStyle/>
          <a:p>
            <a:pPr/>
            <a:r>
              <a:t>Witnessing bullying and harassment</a:t>
            </a:r>
          </a:p>
        </p:txBody>
      </p:sp>
      <p:pic>
        <p:nvPicPr>
          <p:cNvPr id="211" name="Picture 3" descr="Picture 3"/>
          <p:cNvPicPr>
            <a:picLocks noChangeAspect="1"/>
          </p:cNvPicPr>
          <p:nvPr/>
        </p:nvPicPr>
        <p:blipFill>
          <a:blip r:embed="rId2">
            <a:extLst/>
          </a:blip>
          <a:stretch>
            <a:fillRect/>
          </a:stretch>
        </p:blipFill>
        <p:spPr>
          <a:xfrm>
            <a:off x="3904341" y="1987550"/>
            <a:ext cx="2496459" cy="1456268"/>
          </a:xfrm>
          <a:prstGeom prst="rect">
            <a:avLst/>
          </a:prstGeom>
          <a:ln w="12700">
            <a:miter lim="400000"/>
          </a:ln>
        </p:spPr>
      </p:pic>
      <p:pic>
        <p:nvPicPr>
          <p:cNvPr id="212" name="Picture 5" descr="Picture 5"/>
          <p:cNvPicPr>
            <a:picLocks noChangeAspect="1"/>
          </p:cNvPicPr>
          <p:nvPr/>
        </p:nvPicPr>
        <p:blipFill>
          <a:blip r:embed="rId3">
            <a:extLst/>
          </a:blip>
          <a:stretch>
            <a:fillRect/>
          </a:stretch>
        </p:blipFill>
        <p:spPr>
          <a:xfrm>
            <a:off x="457200" y="1930400"/>
            <a:ext cx="3066595" cy="4439698"/>
          </a:xfrm>
          <a:prstGeom prst="rect">
            <a:avLst/>
          </a:prstGeom>
          <a:ln w="12700">
            <a:miter lim="400000"/>
          </a:ln>
        </p:spPr>
      </p:pic>
      <p:pic>
        <p:nvPicPr>
          <p:cNvPr id="213" name="Picture 7" descr="Picture 7"/>
          <p:cNvPicPr>
            <a:picLocks noChangeAspect="1"/>
          </p:cNvPicPr>
          <p:nvPr/>
        </p:nvPicPr>
        <p:blipFill>
          <a:blip r:embed="rId4">
            <a:extLst/>
          </a:blip>
          <a:stretch>
            <a:fillRect/>
          </a:stretch>
        </p:blipFill>
        <p:spPr>
          <a:xfrm>
            <a:off x="5396460" y="3573124"/>
            <a:ext cx="2247320" cy="2934001"/>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21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11" grpId="1"/>
      <p:bldP build="whole" bldLvl="1" animBg="1" rev="0" advAuto="0" spid="212" grpId="2"/>
    </p:bld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5" name="Title 1"/>
          <p:cNvSpPr txBox="1"/>
          <p:nvPr>
            <p:ph type="title"/>
          </p:nvPr>
        </p:nvSpPr>
        <p:spPr>
          <a:xfrm>
            <a:off x="457201" y="609601"/>
            <a:ext cx="7772401" cy="1456268"/>
          </a:xfrm>
          <a:prstGeom prst="rect">
            <a:avLst/>
          </a:prstGeom>
        </p:spPr>
        <p:txBody>
          <a:bodyPr/>
          <a:lstStyle>
            <a:lvl1pPr defTabSz="434340">
              <a:defRPr sz="3040"/>
            </a:lvl1pPr>
          </a:lstStyle>
          <a:p>
            <a:pPr/>
            <a:r>
              <a:t>Perceptions of employers’ responses to harassment and bullying</a:t>
            </a:r>
          </a:p>
        </p:txBody>
      </p:sp>
      <p:pic>
        <p:nvPicPr>
          <p:cNvPr id="216" name="Picture 3" descr="Picture 3"/>
          <p:cNvPicPr>
            <a:picLocks noChangeAspect="1"/>
          </p:cNvPicPr>
          <p:nvPr/>
        </p:nvPicPr>
        <p:blipFill>
          <a:blip r:embed="rId2">
            <a:extLst/>
          </a:blip>
          <a:stretch>
            <a:fillRect/>
          </a:stretch>
        </p:blipFill>
        <p:spPr>
          <a:xfrm>
            <a:off x="1398996" y="2065868"/>
            <a:ext cx="6346008" cy="4525432"/>
          </a:xfrm>
          <a:prstGeom prst="rect">
            <a:avLst/>
          </a:prstGeom>
          <a:ln w="12700">
            <a:miter lim="400000"/>
          </a:ln>
        </p:spPr>
      </p:pic>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8" name="Title 1"/>
          <p:cNvSpPr txBox="1"/>
          <p:nvPr>
            <p:ph type="title"/>
          </p:nvPr>
        </p:nvSpPr>
        <p:spPr>
          <a:xfrm>
            <a:off x="171451" y="171450"/>
            <a:ext cx="7772401" cy="1456269"/>
          </a:xfrm>
          <a:prstGeom prst="rect">
            <a:avLst/>
          </a:prstGeom>
        </p:spPr>
        <p:txBody>
          <a:bodyPr/>
          <a:lstStyle/>
          <a:p>
            <a:pPr/>
            <a:r>
              <a:t>Experiences of preventative measures in the workplace</a:t>
            </a:r>
          </a:p>
        </p:txBody>
      </p:sp>
      <p:sp>
        <p:nvSpPr>
          <p:cNvPr id="219" name="TextBox 3"/>
          <p:cNvSpPr txBox="1"/>
          <p:nvPr/>
        </p:nvSpPr>
        <p:spPr>
          <a:xfrm>
            <a:off x="464819" y="1790700"/>
            <a:ext cx="8100062" cy="1615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2000">
                <a:solidFill>
                  <a:srgbClr val="FFFFFF"/>
                </a:solidFill>
                <a:latin typeface="NotoSans"/>
                <a:ea typeface="NotoSans"/>
                <a:cs typeface="NotoSans"/>
                <a:sym typeface="NotoSans"/>
              </a:defRPr>
            </a:pPr>
            <a:r>
              <a:t>“Do you think your employer takes sufficient action to prevent bullying and harassment or unwanted behaviours at work?”</a:t>
            </a:r>
          </a:p>
          <a:p>
            <a:pPr>
              <a:defRPr sz="2000">
                <a:solidFill>
                  <a:srgbClr val="FFFFFF"/>
                </a:solidFill>
                <a:latin typeface="NotoSans"/>
                <a:ea typeface="NotoSans"/>
                <a:cs typeface="NotoSans"/>
                <a:sym typeface="NotoSans"/>
              </a:defRPr>
            </a:pPr>
          </a:p>
          <a:p>
            <a:pPr>
              <a:defRPr sz="2000">
                <a:solidFill>
                  <a:srgbClr val="FFFFFF"/>
                </a:solidFill>
                <a:latin typeface="NotoSans"/>
                <a:ea typeface="NotoSans"/>
                <a:cs typeface="NotoSans"/>
                <a:sym typeface="NotoSans"/>
              </a:defRPr>
            </a:pPr>
            <a:r>
              <a:t>37% of all respondents said yes to this, 33% said no, and 27% said they were not sure (3% responded with ‘other’). </a:t>
            </a:r>
          </a:p>
        </p:txBody>
      </p:sp>
      <p:sp>
        <p:nvSpPr>
          <p:cNvPr id="220" name="TextBox 5"/>
          <p:cNvSpPr txBox="1"/>
          <p:nvPr/>
        </p:nvSpPr>
        <p:spPr>
          <a:xfrm>
            <a:off x="236222" y="3721477"/>
            <a:ext cx="8709658" cy="28981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a:solidFill>
                  <a:srgbClr val="FFFFFF"/>
                </a:solidFill>
                <a:latin typeface="NotoSans"/>
                <a:ea typeface="NotoSans"/>
                <a:cs typeface="NotoSans"/>
                <a:sym typeface="NotoSans"/>
              </a:defRPr>
            </a:pPr>
            <a:r>
              <a:t>Respondents had the opportunity to explain their answer. There were some positive examples: </a:t>
            </a:r>
          </a:p>
          <a:p>
            <a:pPr>
              <a:defRPr>
                <a:solidFill>
                  <a:srgbClr val="FFFFFF"/>
                </a:solidFill>
              </a:defRPr>
            </a:pPr>
          </a:p>
          <a:p>
            <a:pPr>
              <a:buSzPct val="100000"/>
              <a:buFont typeface="Arial"/>
              <a:buChar char="•"/>
              <a:defRPr>
                <a:solidFill>
                  <a:srgbClr val="FFFFFF"/>
                </a:solidFill>
                <a:latin typeface="NotoSans"/>
                <a:ea typeface="NotoSans"/>
                <a:cs typeface="NotoSans"/>
                <a:sym typeface="NotoSans"/>
              </a:defRPr>
            </a:pPr>
            <a:r>
              <a:t> Clear communication </a:t>
            </a:r>
          </a:p>
          <a:p>
            <a:pPr>
              <a:buSzPct val="100000"/>
              <a:buFont typeface="Arial"/>
              <a:buChar char="•"/>
              <a:defRPr>
                <a:solidFill>
                  <a:srgbClr val="FFFFFF"/>
                </a:solidFill>
                <a:latin typeface="UniMath"/>
                <a:ea typeface="UniMath"/>
                <a:cs typeface="UniMath"/>
                <a:sym typeface="UniMath"/>
              </a:defRPr>
            </a:pPr>
          </a:p>
          <a:p>
            <a:pPr>
              <a:buSzPct val="100000"/>
              <a:buFont typeface="Arial"/>
              <a:buChar char="•"/>
              <a:defRPr>
                <a:solidFill>
                  <a:srgbClr val="FFFFFF"/>
                </a:solidFill>
                <a:latin typeface="NotoSans"/>
                <a:ea typeface="NotoSans"/>
                <a:cs typeface="NotoSans"/>
                <a:sym typeface="NotoSans"/>
              </a:defRPr>
            </a:pPr>
            <a:r>
              <a:t> Chains of command </a:t>
            </a:r>
          </a:p>
          <a:p>
            <a:pPr>
              <a:buSzPct val="100000"/>
              <a:buFont typeface="Arial"/>
              <a:buChar char="•"/>
              <a:defRPr>
                <a:solidFill>
                  <a:srgbClr val="FFFFFF"/>
                </a:solidFill>
                <a:latin typeface="UniMath"/>
                <a:ea typeface="UniMath"/>
                <a:cs typeface="UniMath"/>
                <a:sym typeface="UniMath"/>
              </a:defRPr>
            </a:pPr>
          </a:p>
          <a:p>
            <a:pPr>
              <a:buSzPct val="100000"/>
              <a:buFont typeface="Arial"/>
              <a:buChar char="•"/>
              <a:defRPr>
                <a:solidFill>
                  <a:srgbClr val="FFFFFF"/>
                </a:solidFill>
                <a:latin typeface="NotoSans"/>
                <a:ea typeface="NotoSans"/>
                <a:cs typeface="NotoSans"/>
                <a:sym typeface="NotoSans"/>
              </a:defRPr>
            </a:pPr>
            <a:r>
              <a:t> Reporting procedures at their workplace. Although reporting differs from prevention, many respondents mentioned this. The existence of reporting procedures may deter perpetrators.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22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20" grpId="2"/>
      <p:bldP build="whole" bldLvl="1" animBg="1" rev="0" advAuto="0" spid="219" grpId="1"/>
    </p:bld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2" name="Title 1"/>
          <p:cNvSpPr txBox="1"/>
          <p:nvPr>
            <p:ph type="title"/>
          </p:nvPr>
        </p:nvSpPr>
        <p:spPr>
          <a:xfrm>
            <a:off x="171451" y="171450"/>
            <a:ext cx="7772401" cy="1456269"/>
          </a:xfrm>
          <a:prstGeom prst="rect">
            <a:avLst/>
          </a:prstGeom>
        </p:spPr>
        <p:txBody>
          <a:bodyPr/>
          <a:lstStyle/>
          <a:p>
            <a:pPr/>
            <a:r>
              <a:t>Experiences of preventative measures in the workplace</a:t>
            </a:r>
          </a:p>
        </p:txBody>
      </p:sp>
      <p:sp>
        <p:nvSpPr>
          <p:cNvPr id="223" name="TextBox 6"/>
          <p:cNvSpPr txBox="1"/>
          <p:nvPr/>
        </p:nvSpPr>
        <p:spPr>
          <a:xfrm>
            <a:off x="360044" y="1665818"/>
            <a:ext cx="8385811" cy="2606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a:solidFill>
                  <a:srgbClr val="FFFFFF"/>
                </a:solidFill>
                <a:latin typeface="NotoSans"/>
                <a:ea typeface="NotoSans"/>
                <a:cs typeface="NotoSans"/>
                <a:sym typeface="NotoSans"/>
              </a:defRPr>
            </a:pPr>
            <a:r>
              <a:t>Many more respondents expanded on their answer with negative examples.</a:t>
            </a:r>
          </a:p>
          <a:p>
            <a:pPr>
              <a:defRPr>
                <a:solidFill>
                  <a:srgbClr val="FFFFFF"/>
                </a:solidFill>
                <a:latin typeface="NotoSans"/>
                <a:ea typeface="NotoSans"/>
                <a:cs typeface="NotoSans"/>
                <a:sym typeface="NotoSans"/>
              </a:defRPr>
            </a:pPr>
          </a:p>
          <a:p>
            <a:pPr marL="285750" indent="-285750">
              <a:buSzPct val="100000"/>
              <a:buFont typeface="Arial"/>
              <a:buChar char="•"/>
              <a:defRPr>
                <a:solidFill>
                  <a:srgbClr val="FFFFFF"/>
                </a:solidFill>
                <a:latin typeface="NotoSans"/>
                <a:ea typeface="NotoSans"/>
                <a:cs typeface="NotoSans"/>
                <a:sym typeface="NotoSans"/>
              </a:defRPr>
            </a:pPr>
            <a:r>
              <a:t>Unclear reporting procedures at many institution</a:t>
            </a:r>
            <a:endParaRPr>
              <a:latin typeface="UniMath"/>
              <a:ea typeface="UniMath"/>
              <a:cs typeface="UniMath"/>
              <a:sym typeface="UniMath"/>
            </a:endParaRPr>
          </a:p>
          <a:p>
            <a:pPr marL="285750" indent="-285750">
              <a:buSzPct val="100000"/>
              <a:buFont typeface="Arial"/>
              <a:buChar char="•"/>
              <a:defRPr>
                <a:solidFill>
                  <a:srgbClr val="FFFFFF"/>
                </a:solidFill>
                <a:latin typeface="NotoSans"/>
                <a:ea typeface="NotoSans"/>
                <a:cs typeface="NotoSans"/>
                <a:sym typeface="NotoSans"/>
              </a:defRPr>
            </a:pPr>
            <a:r>
              <a:t>Supervisor relationships make reporting/whistleblowing difficult </a:t>
            </a:r>
            <a:endParaRPr>
              <a:latin typeface="UniMath"/>
              <a:ea typeface="UniMath"/>
              <a:cs typeface="UniMath"/>
              <a:sym typeface="UniMath"/>
            </a:endParaRPr>
          </a:p>
          <a:p>
            <a:pPr marL="285750" indent="-285750">
              <a:buSzPct val="100000"/>
              <a:buFont typeface="Arial"/>
              <a:buChar char="•"/>
              <a:defRPr>
                <a:solidFill>
                  <a:srgbClr val="FFFFFF"/>
                </a:solidFill>
                <a:latin typeface="NotoSans"/>
                <a:ea typeface="NotoSans"/>
                <a:cs typeface="NotoSans"/>
                <a:sym typeface="NotoSans"/>
              </a:defRPr>
            </a:pPr>
            <a:r>
              <a:t>Policies aren’t there to protect staff or prevent bullying and harassment, they are there to cover organisations’ backs </a:t>
            </a:r>
            <a:endParaRPr>
              <a:latin typeface="UniMath"/>
              <a:ea typeface="UniMath"/>
              <a:cs typeface="UniMath"/>
              <a:sym typeface="UniMath"/>
            </a:endParaRPr>
          </a:p>
          <a:p>
            <a:pPr marL="285750" indent="-285750">
              <a:buSzPct val="100000"/>
              <a:buFont typeface="Arial"/>
              <a:buChar char="•"/>
              <a:defRPr>
                <a:solidFill>
                  <a:srgbClr val="FFFFFF"/>
                </a:solidFill>
                <a:latin typeface="NotoSans"/>
                <a:ea typeface="NotoSans"/>
                <a:cs typeface="NotoSans"/>
                <a:sym typeface="NotoSans"/>
              </a:defRPr>
            </a:pPr>
            <a:r>
              <a:t>Those in positions of power and influence are perceived as ‘invincible’ and are not punished; many perceived that there were no sanctions for those who secure large grants for their universities </a:t>
            </a:r>
          </a:p>
        </p:txBody>
      </p:sp>
      <p:pic>
        <p:nvPicPr>
          <p:cNvPr id="224" name="Picture 7" descr="Picture 7"/>
          <p:cNvPicPr>
            <a:picLocks noChangeAspect="1"/>
          </p:cNvPicPr>
          <p:nvPr/>
        </p:nvPicPr>
        <p:blipFill>
          <a:blip r:embed="rId2">
            <a:extLst/>
          </a:blip>
          <a:stretch>
            <a:fillRect/>
          </a:stretch>
        </p:blipFill>
        <p:spPr>
          <a:xfrm>
            <a:off x="2515552" y="4289240"/>
            <a:ext cx="4112898" cy="1084721"/>
          </a:xfrm>
          <a:prstGeom prst="rect">
            <a:avLst/>
          </a:prstGeom>
          <a:ln w="12700">
            <a:miter lim="400000"/>
          </a:ln>
        </p:spPr>
      </p:pic>
      <p:pic>
        <p:nvPicPr>
          <p:cNvPr id="225" name="Picture 9" descr="Picture 9"/>
          <p:cNvPicPr>
            <a:picLocks noChangeAspect="1"/>
          </p:cNvPicPr>
          <p:nvPr/>
        </p:nvPicPr>
        <p:blipFill>
          <a:blip r:embed="rId3">
            <a:extLst/>
          </a:blip>
          <a:stretch>
            <a:fillRect/>
          </a:stretch>
        </p:blipFill>
        <p:spPr>
          <a:xfrm>
            <a:off x="5782126" y="5536655"/>
            <a:ext cx="3047550" cy="1084722"/>
          </a:xfrm>
          <a:prstGeom prst="rect">
            <a:avLst/>
          </a:prstGeom>
          <a:ln w="12700">
            <a:miter lim="400000"/>
          </a:ln>
        </p:spPr>
      </p:pic>
      <p:pic>
        <p:nvPicPr>
          <p:cNvPr id="226" name="Picture 11" descr="Picture 11"/>
          <p:cNvPicPr>
            <a:picLocks noChangeAspect="1"/>
          </p:cNvPicPr>
          <p:nvPr/>
        </p:nvPicPr>
        <p:blipFill>
          <a:blip r:embed="rId4">
            <a:extLst/>
          </a:blip>
          <a:stretch>
            <a:fillRect/>
          </a:stretch>
        </p:blipFill>
        <p:spPr>
          <a:xfrm>
            <a:off x="314325" y="5523622"/>
            <a:ext cx="3558646" cy="1084722"/>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2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3" fill="hold">
                                  <p:stCondLst>
                                    <p:cond delay="0"/>
                                  </p:stCondLst>
                                  <p:iterate type="el" backwards="0">
                                    <p:tmAbs val="0"/>
                                  </p:iterate>
                                  <p:childTnLst>
                                    <p:set>
                                      <p:cBhvr>
                                        <p:cTn id="14" fill="hold"/>
                                        <p:tgtEl>
                                          <p:spTgt spid="22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24" grpId="3"/>
      <p:bldP build="whole" bldLvl="1" animBg="1" rev="0" advAuto="0" spid="225" grpId="1"/>
      <p:bldP build="whole" bldLvl="1" animBg="1" rev="0" advAuto="0" spid="226" grpId="2"/>
    </p:bld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8" name="Title 1"/>
          <p:cNvSpPr txBox="1"/>
          <p:nvPr>
            <p:ph type="title"/>
          </p:nvPr>
        </p:nvSpPr>
        <p:spPr>
          <a:xfrm>
            <a:off x="457201" y="609601"/>
            <a:ext cx="7772401" cy="1456268"/>
          </a:xfrm>
          <a:prstGeom prst="rect">
            <a:avLst/>
          </a:prstGeom>
        </p:spPr>
        <p:txBody>
          <a:bodyPr/>
          <a:lstStyle/>
          <a:p>
            <a:pPr/>
            <a:r>
              <a:t>Reporting bullying and harassment</a:t>
            </a:r>
          </a:p>
        </p:txBody>
      </p:sp>
      <p:pic>
        <p:nvPicPr>
          <p:cNvPr id="229" name="Picture 3" descr="Picture 3"/>
          <p:cNvPicPr>
            <a:picLocks noChangeAspect="1"/>
          </p:cNvPicPr>
          <p:nvPr/>
        </p:nvPicPr>
        <p:blipFill>
          <a:blip r:embed="rId2">
            <a:extLst/>
          </a:blip>
          <a:stretch>
            <a:fillRect/>
          </a:stretch>
        </p:blipFill>
        <p:spPr>
          <a:xfrm>
            <a:off x="617621" y="1950285"/>
            <a:ext cx="7775403" cy="3600283"/>
          </a:xfrm>
          <a:prstGeom prst="rect">
            <a:avLst/>
          </a:prstGeom>
          <a:ln w="12700">
            <a:miter lim="400000"/>
          </a:ln>
        </p:spPr>
      </p:pic>
      <p:sp>
        <p:nvSpPr>
          <p:cNvPr id="230" name="TextBox 5"/>
          <p:cNvSpPr txBox="1"/>
          <p:nvPr/>
        </p:nvSpPr>
        <p:spPr>
          <a:xfrm>
            <a:off x="146566" y="5763517"/>
            <a:ext cx="8037315" cy="980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200">
                <a:solidFill>
                  <a:srgbClr val="FFFFFF"/>
                </a:solidFill>
                <a:latin typeface="NotoSans"/>
                <a:ea typeface="NotoSans"/>
                <a:cs typeface="NotoSans"/>
                <a:sym typeface="NotoSans"/>
              </a:defRPr>
            </a:lvl1pPr>
          </a:lstStyle>
          <a:p>
            <a:pPr/>
            <a:r>
              <a:t>The sample size of the answers to this question was not large enough to allow us to look at disaggregated responses to this question for most demographic groups. This is because this question addresses only those who had reported bullying and harassment and a disaggregated analysis of this group would not be statistically sound. An elementary analysis suggested women were approximately twice as likely as men to be dissatisfied with how their reports were dealt with. </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2" name="Title 1"/>
          <p:cNvSpPr txBox="1"/>
          <p:nvPr>
            <p:ph type="title"/>
          </p:nvPr>
        </p:nvSpPr>
        <p:spPr>
          <a:xfrm>
            <a:off x="457200" y="609601"/>
            <a:ext cx="7772400" cy="1456268"/>
          </a:xfrm>
          <a:prstGeom prst="rect">
            <a:avLst/>
          </a:prstGeom>
        </p:spPr>
        <p:txBody>
          <a:bodyPr/>
          <a:lstStyle/>
          <a:p>
            <a:pPr/>
            <a:r>
              <a:t>aims</a:t>
            </a:r>
          </a:p>
        </p:txBody>
      </p:sp>
      <p:sp>
        <p:nvSpPr>
          <p:cNvPr id="233" name="Content Placeholder 2"/>
          <p:cNvSpPr txBox="1"/>
          <p:nvPr>
            <p:ph type="body" idx="1"/>
          </p:nvPr>
        </p:nvSpPr>
        <p:spPr>
          <a:xfrm>
            <a:off x="457200" y="1957134"/>
            <a:ext cx="7772400" cy="4219076"/>
          </a:xfrm>
          <a:prstGeom prst="rect">
            <a:avLst/>
          </a:prstGeom>
        </p:spPr>
        <p:txBody>
          <a:bodyPr/>
          <a:lstStyle/>
          <a:p>
            <a:pPr marL="0" indent="0">
              <a:buSzTx/>
              <a:buNone/>
              <a:defRPr sz="2400"/>
            </a:pPr>
            <a:r>
              <a:t>The aims of the survey were to:</a:t>
            </a:r>
          </a:p>
          <a:p>
            <a:pPr marL="0" indent="0">
              <a:buSzTx/>
              <a:buNone/>
              <a:defRPr sz="2400"/>
            </a:pPr>
            <a:r>
              <a:t>• Capture the experiences and perspectives of the astronomy and geophysics community regarding bullying and harassment, workplace culture and policies;</a:t>
            </a:r>
          </a:p>
          <a:p>
            <a:pPr marL="0" indent="0">
              <a:buSzTx/>
              <a:buNone/>
              <a:defRPr sz="2400"/>
            </a:pPr>
            <a:r>
              <a:t>• Understand which communities are most likely to be adversely/disproportionately affected by these issues;</a:t>
            </a:r>
          </a:p>
          <a:p>
            <a:pPr marL="0" indent="0">
              <a:buSzTx/>
              <a:buNone/>
              <a:defRPr sz="2400"/>
            </a:pPr>
            <a:r>
              <a:t>• Generate a robust dataset as a starting point and baseline for change in the fields.</a:t>
            </a:r>
          </a:p>
        </p:txBody>
      </p:sp>
      <p:sp>
        <p:nvSpPr>
          <p:cNvPr id="234" name="Rectangle 3"/>
          <p:cNvSpPr/>
          <p:nvPr/>
        </p:nvSpPr>
        <p:spPr>
          <a:xfrm rot="19504244">
            <a:off x="199405" y="3647773"/>
            <a:ext cx="7521933" cy="620674"/>
          </a:xfrm>
          <a:prstGeom prst="rect">
            <a:avLst/>
          </a:prstGeom>
          <a:solidFill>
            <a:srgbClr val="FFFFFF"/>
          </a:solidFill>
          <a:ln w="19050" cap="rnd">
            <a:solidFill>
              <a:schemeClr val="accent1"/>
            </a:solidFill>
          </a:ln>
          <a:effectLst>
            <a:outerShdw sx="100000" sy="100000" kx="0" ky="0" algn="b" rotWithShape="0" blurRad="50800" dist="38100" dir="5400000">
              <a:srgbClr val="000000">
                <a:alpha val="35000"/>
              </a:srgbClr>
            </a:outerShdw>
          </a:effectLst>
          <a:extLst>
            <a:ext uri="{C572A759-6A51-4108-AA02-DFA0A04FC94B}">
              <ma14:wrappingTextBoxFlag xmlns:ma14="http://schemas.microsoft.com/office/mac/drawingml/2011/main" val="1"/>
            </a:ext>
          </a:extLst>
        </p:spPr>
        <p:txBody>
          <a:bodyPr wrap="none" lIns="45719" rIns="45719">
            <a:spAutoFit/>
          </a:bodyPr>
          <a:lstStyle>
            <a:lvl1pPr>
              <a:defRPr sz="4000"/>
            </a:lvl1pPr>
          </a:lstStyle>
          <a:p>
            <a:pPr/>
            <a:r>
              <a:t>RECOMMENDATIONS AND ACTIONS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3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34" grpId="1"/>
    </p:bld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6" name="Title 1"/>
          <p:cNvSpPr txBox="1"/>
          <p:nvPr>
            <p:ph type="title"/>
          </p:nvPr>
        </p:nvSpPr>
        <p:spPr>
          <a:xfrm>
            <a:off x="127415" y="-303019"/>
            <a:ext cx="7772401" cy="1456269"/>
          </a:xfrm>
          <a:prstGeom prst="rect">
            <a:avLst/>
          </a:prstGeom>
        </p:spPr>
        <p:txBody>
          <a:bodyPr/>
          <a:lstStyle/>
          <a:p>
            <a:pPr/>
            <a:r>
              <a:t>Bullying and harassment working group</a:t>
            </a:r>
          </a:p>
        </p:txBody>
      </p:sp>
      <p:sp>
        <p:nvSpPr>
          <p:cNvPr id="237" name="Content Placeholder 2"/>
          <p:cNvSpPr txBox="1"/>
          <p:nvPr>
            <p:ph type="body" idx="1"/>
          </p:nvPr>
        </p:nvSpPr>
        <p:spPr>
          <a:xfrm>
            <a:off x="232349" y="1199211"/>
            <a:ext cx="7772401" cy="5413553"/>
          </a:xfrm>
          <a:prstGeom prst="rect">
            <a:avLst/>
          </a:prstGeom>
        </p:spPr>
        <p:txBody>
          <a:bodyPr/>
          <a:lstStyle/>
          <a:p>
            <a:pPr>
              <a:lnSpc>
                <a:spcPct val="90000"/>
              </a:lnSpc>
            </a:pPr>
            <a:r>
              <a:t>In analysing the report we realised that whilst the evidence was important, what would be more important would be to create a set of actions and recommendations for the RAS and the wider community.</a:t>
            </a:r>
          </a:p>
          <a:p>
            <a:pPr>
              <a:lnSpc>
                <a:spcPct val="90000"/>
              </a:lnSpc>
            </a:pPr>
            <a:r>
              <a:t>A working group was set up to discuss what these actions and recommendations should look like.</a:t>
            </a:r>
          </a:p>
          <a:p>
            <a:pPr>
              <a:lnSpc>
                <a:spcPct val="90000"/>
              </a:lnSpc>
            </a:pPr>
          </a:p>
          <a:p>
            <a:pPr>
              <a:lnSpc>
                <a:spcPct val="90000"/>
              </a:lnSpc>
            </a:pPr>
          </a:p>
          <a:p>
            <a:pPr marL="0" indent="0">
              <a:lnSpc>
                <a:spcPct val="90000"/>
              </a:lnSpc>
              <a:spcBef>
                <a:spcPts val="0"/>
              </a:spcBef>
              <a:buSzTx/>
              <a:buNone/>
            </a:pPr>
            <a:r>
              <a:t>The Bullying and Harassment working group met from May-July 2023 and consisted of:</a:t>
            </a:r>
          </a:p>
          <a:p>
            <a:pPr marL="0" indent="0">
              <a:lnSpc>
                <a:spcPct val="90000"/>
              </a:lnSpc>
              <a:spcBef>
                <a:spcPts val="0"/>
              </a:spcBef>
              <a:buSzTx/>
              <a:buNone/>
            </a:pPr>
          </a:p>
          <a:p>
            <a:pPr marL="0" indent="0">
              <a:lnSpc>
                <a:spcPct val="90000"/>
              </a:lnSpc>
              <a:spcBef>
                <a:spcPts val="0"/>
              </a:spcBef>
              <a:buSzTx/>
              <a:buNone/>
            </a:pPr>
            <a:r>
              <a:t>Charlotte Thorley (chair)</a:t>
            </a:r>
          </a:p>
          <a:p>
            <a:pPr marL="0" indent="0">
              <a:lnSpc>
                <a:spcPct val="90000"/>
              </a:lnSpc>
              <a:spcBef>
                <a:spcPts val="0"/>
              </a:spcBef>
              <a:buSzTx/>
              <a:buNone/>
            </a:pPr>
            <a:r>
              <a:t>Sheila Kanani (RAS staff lead)</a:t>
            </a:r>
          </a:p>
          <a:p>
            <a:pPr marL="0" indent="0">
              <a:lnSpc>
                <a:spcPct val="90000"/>
              </a:lnSpc>
              <a:spcBef>
                <a:spcPts val="0"/>
              </a:spcBef>
              <a:buSzTx/>
              <a:buNone/>
            </a:pPr>
            <a:r>
              <a:t>Dominic Galliano (freelance)</a:t>
            </a:r>
          </a:p>
          <a:p>
            <a:pPr marL="0" indent="0">
              <a:lnSpc>
                <a:spcPct val="90000"/>
              </a:lnSpc>
              <a:spcBef>
                <a:spcPts val="0"/>
              </a:spcBef>
              <a:buSzTx/>
              <a:buNone/>
            </a:pPr>
            <a:r>
              <a:t>Jonathan Piotrowski (UKRI)</a:t>
            </a:r>
          </a:p>
          <a:p>
            <a:pPr marL="0" indent="0">
              <a:lnSpc>
                <a:spcPct val="90000"/>
              </a:lnSpc>
              <a:spcBef>
                <a:spcPts val="0"/>
              </a:spcBef>
              <a:buSzTx/>
              <a:buNone/>
            </a:pPr>
            <a:r>
              <a:t>Julie Wardlow (Lancaster University)</a:t>
            </a:r>
          </a:p>
          <a:p>
            <a:pPr marL="0" indent="0">
              <a:lnSpc>
                <a:spcPct val="90000"/>
              </a:lnSpc>
              <a:spcBef>
                <a:spcPts val="0"/>
              </a:spcBef>
              <a:buSzTx/>
              <a:buNone/>
            </a:pPr>
            <a:r>
              <a:t>Claire Davies (University of Exeter)</a:t>
            </a:r>
          </a:p>
          <a:p>
            <a:pPr marL="0" indent="0">
              <a:lnSpc>
                <a:spcPct val="90000"/>
              </a:lnSpc>
              <a:spcBef>
                <a:spcPts val="0"/>
              </a:spcBef>
              <a:buSzTx/>
              <a:buNone/>
            </a:pPr>
            <a:r>
              <a:t>Em Truman (UKSEDS)</a:t>
            </a:r>
          </a:p>
          <a:p>
            <a:pPr marL="0" indent="0">
              <a:lnSpc>
                <a:spcPct val="90000"/>
              </a:lnSpc>
              <a:spcBef>
                <a:spcPts val="0"/>
              </a:spcBef>
              <a:buSzTx/>
              <a:buNone/>
            </a:pPr>
            <a:r>
              <a:t>Shanice Dunk (IOP)</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37">
                                            <p:txEl>
                                              <p:pRg st="4" end="4"/>
                                            </p:txEl>
                                          </p:spTgt>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0" presetID="1" grpId="1" fill="hold">
                                  <p:stCondLst>
                                    <p:cond delay="0"/>
                                  </p:stCondLst>
                                  <p:iterate type="el" backwards="0">
                                    <p:tmAbs val="0"/>
                                  </p:iterate>
                                  <p:childTnLst>
                                    <p:set>
                                      <p:cBhvr>
                                        <p:cTn id="9" fill="hold"/>
                                        <p:tgtEl>
                                          <p:spTgt spid="237">
                                            <p:txEl>
                                              <p:pRg st="5" end="5"/>
                                            </p:txEl>
                                          </p:spTgt>
                                        </p:tgtEl>
                                        <p:attrNameLst>
                                          <p:attrName>style.visibility</p:attrName>
                                        </p:attrNameLst>
                                      </p:cBhvr>
                                      <p:to>
                                        <p:strVal val="visible"/>
                                      </p:to>
                                    </p:set>
                                  </p:childTnLst>
                                </p:cTn>
                              </p:par>
                            </p:childTnLst>
                          </p:cTn>
                        </p:par>
                        <p:par>
                          <p:cTn id="10" fill="hold">
                            <p:stCondLst>
                              <p:cond delay="0"/>
                            </p:stCondLst>
                            <p:childTnLst>
                              <p:par>
                                <p:cTn id="11" presetClass="entr" nodeType="afterEffect" presetSubtype="0" presetID="1" grpId="1" fill="hold">
                                  <p:stCondLst>
                                    <p:cond delay="0"/>
                                  </p:stCondLst>
                                  <p:iterate type="el" backwards="0">
                                    <p:tmAbs val="0"/>
                                  </p:iterate>
                                  <p:childTnLst>
                                    <p:set>
                                      <p:cBhvr>
                                        <p:cTn id="12" fill="hold"/>
                                        <p:tgtEl>
                                          <p:spTgt spid="237">
                                            <p:txEl>
                                              <p:pRg st="6" end="6"/>
                                            </p:txEl>
                                          </p:spTgt>
                                        </p:tgtEl>
                                        <p:attrNameLst>
                                          <p:attrName>style.visibility</p:attrName>
                                        </p:attrNameLst>
                                      </p:cBhvr>
                                      <p:to>
                                        <p:strVal val="visible"/>
                                      </p:to>
                                    </p:set>
                                  </p:childTnLst>
                                </p:cTn>
                              </p:par>
                            </p:childTnLst>
                          </p:cTn>
                        </p:par>
                        <p:par>
                          <p:cTn id="13" fill="hold">
                            <p:stCondLst>
                              <p:cond delay="0"/>
                            </p:stCondLst>
                            <p:childTnLst>
                              <p:par>
                                <p:cTn id="14" presetClass="entr" nodeType="afterEffect" presetSubtype="0" presetID="1" grpId="1" fill="hold">
                                  <p:stCondLst>
                                    <p:cond delay="0"/>
                                  </p:stCondLst>
                                  <p:iterate type="el" backwards="0">
                                    <p:tmAbs val="0"/>
                                  </p:iterate>
                                  <p:childTnLst>
                                    <p:set>
                                      <p:cBhvr>
                                        <p:cTn id="15" fill="hold"/>
                                        <p:tgtEl>
                                          <p:spTgt spid="237">
                                            <p:txEl>
                                              <p:pRg st="7" end="7"/>
                                            </p:txEl>
                                          </p:spTgt>
                                        </p:tgtEl>
                                        <p:attrNameLst>
                                          <p:attrName>style.visibility</p:attrName>
                                        </p:attrNameLst>
                                      </p:cBhvr>
                                      <p:to>
                                        <p:strVal val="visible"/>
                                      </p:to>
                                    </p:set>
                                  </p:childTnLst>
                                </p:cTn>
                              </p:par>
                            </p:childTnLst>
                          </p:cTn>
                        </p:par>
                        <p:par>
                          <p:cTn id="16" fill="hold">
                            <p:stCondLst>
                              <p:cond delay="0"/>
                            </p:stCondLst>
                            <p:childTnLst>
                              <p:par>
                                <p:cTn id="17" presetClass="entr" nodeType="afterEffect" presetSubtype="0" presetID="1" grpId="1" fill="hold">
                                  <p:stCondLst>
                                    <p:cond delay="0"/>
                                  </p:stCondLst>
                                  <p:iterate type="el" backwards="0">
                                    <p:tmAbs val="0"/>
                                  </p:iterate>
                                  <p:childTnLst>
                                    <p:set>
                                      <p:cBhvr>
                                        <p:cTn id="18" fill="hold"/>
                                        <p:tgtEl>
                                          <p:spTgt spid="237">
                                            <p:txEl>
                                              <p:pRg st="8" end="8"/>
                                            </p:txEl>
                                          </p:spTgt>
                                        </p:tgtEl>
                                        <p:attrNameLst>
                                          <p:attrName>style.visibility</p:attrName>
                                        </p:attrNameLst>
                                      </p:cBhvr>
                                      <p:to>
                                        <p:strVal val="visible"/>
                                      </p:to>
                                    </p:set>
                                  </p:childTnLst>
                                </p:cTn>
                              </p:par>
                            </p:childTnLst>
                          </p:cTn>
                        </p:par>
                        <p:par>
                          <p:cTn id="19" fill="hold">
                            <p:stCondLst>
                              <p:cond delay="0"/>
                            </p:stCondLst>
                            <p:childTnLst>
                              <p:par>
                                <p:cTn id="20" presetClass="entr" nodeType="afterEffect" presetSubtype="0" presetID="1" grpId="1" fill="hold">
                                  <p:stCondLst>
                                    <p:cond delay="0"/>
                                  </p:stCondLst>
                                  <p:iterate type="el" backwards="0">
                                    <p:tmAbs val="0"/>
                                  </p:iterate>
                                  <p:childTnLst>
                                    <p:set>
                                      <p:cBhvr>
                                        <p:cTn id="21" fill="hold"/>
                                        <p:tgtEl>
                                          <p:spTgt spid="237">
                                            <p:txEl>
                                              <p:pRg st="9" end="9"/>
                                            </p:txEl>
                                          </p:spTgt>
                                        </p:tgtEl>
                                        <p:attrNameLst>
                                          <p:attrName>style.visibility</p:attrName>
                                        </p:attrNameLst>
                                      </p:cBhvr>
                                      <p:to>
                                        <p:strVal val="visible"/>
                                      </p:to>
                                    </p:set>
                                  </p:childTnLst>
                                </p:cTn>
                              </p:par>
                            </p:childTnLst>
                          </p:cTn>
                        </p:par>
                        <p:par>
                          <p:cTn id="22" fill="hold">
                            <p:stCondLst>
                              <p:cond delay="0"/>
                            </p:stCondLst>
                            <p:childTnLst>
                              <p:par>
                                <p:cTn id="23" presetClass="entr" nodeType="afterEffect" presetSubtype="0" presetID="1" grpId="1" fill="hold">
                                  <p:stCondLst>
                                    <p:cond delay="0"/>
                                  </p:stCondLst>
                                  <p:iterate type="el" backwards="0">
                                    <p:tmAbs val="0"/>
                                  </p:iterate>
                                  <p:childTnLst>
                                    <p:set>
                                      <p:cBhvr>
                                        <p:cTn id="24" fill="hold"/>
                                        <p:tgtEl>
                                          <p:spTgt spid="237">
                                            <p:txEl>
                                              <p:pRg st="10" end="10"/>
                                            </p:txEl>
                                          </p:spTgt>
                                        </p:tgtEl>
                                        <p:attrNameLst>
                                          <p:attrName>style.visibility</p:attrName>
                                        </p:attrNameLst>
                                      </p:cBhvr>
                                      <p:to>
                                        <p:strVal val="visible"/>
                                      </p:to>
                                    </p:set>
                                  </p:childTnLst>
                                </p:cTn>
                              </p:par>
                            </p:childTnLst>
                          </p:cTn>
                        </p:par>
                        <p:par>
                          <p:cTn id="25" fill="hold">
                            <p:stCondLst>
                              <p:cond delay="0"/>
                            </p:stCondLst>
                            <p:childTnLst>
                              <p:par>
                                <p:cTn id="26" presetClass="entr" nodeType="afterEffect" presetSubtype="0" presetID="1" grpId="1" fill="hold">
                                  <p:stCondLst>
                                    <p:cond delay="0"/>
                                  </p:stCondLst>
                                  <p:iterate type="el" backwards="0">
                                    <p:tmAbs val="0"/>
                                  </p:iterate>
                                  <p:childTnLst>
                                    <p:set>
                                      <p:cBhvr>
                                        <p:cTn id="27" fill="hold"/>
                                        <p:tgtEl>
                                          <p:spTgt spid="237">
                                            <p:txEl>
                                              <p:pRg st="11" end="11"/>
                                            </p:txEl>
                                          </p:spTgt>
                                        </p:tgtEl>
                                        <p:attrNameLst>
                                          <p:attrName>style.visibility</p:attrName>
                                        </p:attrNameLst>
                                      </p:cBhvr>
                                      <p:to>
                                        <p:strVal val="visible"/>
                                      </p:to>
                                    </p:set>
                                  </p:childTnLst>
                                </p:cTn>
                              </p:par>
                            </p:childTnLst>
                          </p:cTn>
                        </p:par>
                        <p:par>
                          <p:cTn id="28" fill="hold">
                            <p:stCondLst>
                              <p:cond delay="0"/>
                            </p:stCondLst>
                            <p:childTnLst>
                              <p:par>
                                <p:cTn id="29" presetClass="entr" nodeType="afterEffect" presetSubtype="0" presetID="1" grpId="1" fill="hold">
                                  <p:stCondLst>
                                    <p:cond delay="0"/>
                                  </p:stCondLst>
                                  <p:iterate type="el" backwards="0">
                                    <p:tmAbs val="0"/>
                                  </p:iterate>
                                  <p:childTnLst>
                                    <p:set>
                                      <p:cBhvr>
                                        <p:cTn id="30" fill="hold"/>
                                        <p:tgtEl>
                                          <p:spTgt spid="237">
                                            <p:txEl>
                                              <p:pRg st="12" end="12"/>
                                            </p:txEl>
                                          </p:spTgt>
                                        </p:tgtEl>
                                        <p:attrNameLst>
                                          <p:attrName>style.visibility</p:attrName>
                                        </p:attrNameLst>
                                      </p:cBhvr>
                                      <p:to>
                                        <p:strVal val="visible"/>
                                      </p:to>
                                    </p:set>
                                  </p:childTnLst>
                                </p:cTn>
                              </p:par>
                            </p:childTnLst>
                          </p:cTn>
                        </p:par>
                        <p:par>
                          <p:cTn id="31" fill="hold">
                            <p:stCondLst>
                              <p:cond delay="0"/>
                            </p:stCondLst>
                            <p:childTnLst>
                              <p:par>
                                <p:cTn id="32" presetClass="entr" nodeType="afterEffect" presetSubtype="0" presetID="1" grpId="1" fill="hold">
                                  <p:stCondLst>
                                    <p:cond delay="0"/>
                                  </p:stCondLst>
                                  <p:iterate type="el" backwards="0">
                                    <p:tmAbs val="0"/>
                                  </p:iterate>
                                  <p:childTnLst>
                                    <p:set>
                                      <p:cBhvr>
                                        <p:cTn id="33" fill="hold"/>
                                        <p:tgtEl>
                                          <p:spTgt spid="237">
                                            <p:txEl>
                                              <p:pRg st="13" end="13"/>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Class="entr" nodeType="clickEffect" presetSubtype="0" presetID="1" grpId="1" fill="hold">
                                  <p:stCondLst>
                                    <p:cond delay="0"/>
                                  </p:stCondLst>
                                  <p:iterate type="el" backwards="0">
                                    <p:tmAbs val="0"/>
                                  </p:iterate>
                                  <p:childTnLst>
                                    <p:set>
                                      <p:cBhvr>
                                        <p:cTn id="37" fill="hold"/>
                                        <p:tgtEl>
                                          <p:spTgt spid="237">
                                            <p:txEl>
                                              <p:pRg st="14" end="1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37" grpId="1"/>
    </p:bldLst>
  </p:timing>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9" name="Content Placeholder 2"/>
          <p:cNvSpPr txBox="1"/>
          <p:nvPr>
            <p:ph type="body" idx="1"/>
          </p:nvPr>
        </p:nvSpPr>
        <p:spPr>
          <a:xfrm>
            <a:off x="224852" y="194873"/>
            <a:ext cx="8004748" cy="6460760"/>
          </a:xfrm>
          <a:prstGeom prst="rect">
            <a:avLst/>
          </a:prstGeom>
        </p:spPr>
        <p:txBody>
          <a:bodyPr/>
          <a:lstStyle/>
          <a:p>
            <a:pPr>
              <a:defRPr sz="2000"/>
            </a:pPr>
            <a:r>
              <a:t>What follows is a series of recommendations that can be actioned by individuals, by managers and workplaces, and by organisations and associations. </a:t>
            </a:r>
          </a:p>
          <a:p>
            <a:pPr>
              <a:defRPr sz="2000"/>
            </a:pPr>
            <a:r>
              <a:t>More explicit permission is needed to enable individuals to act, report, or disclose when harm is done. This permission is useless if those involved cannot also trust that this will be acted upon, and received with the support it requires. </a:t>
            </a:r>
          </a:p>
          <a:p>
            <a:pPr>
              <a:defRPr sz="2000"/>
            </a:pPr>
            <a:r>
              <a:t>To that end these recommendations are suggestions for how we might build that sense of permission and trust, focusing on three critical areas: </a:t>
            </a:r>
            <a:r>
              <a:rPr b="1"/>
              <a:t>prevention, reporting and accountability. </a:t>
            </a:r>
            <a:endParaRPr b="1"/>
          </a:p>
          <a:p>
            <a:pPr>
              <a:defRPr sz="2000"/>
            </a:pPr>
            <a:r>
              <a:t>It is our intention that by enacting these recommendations, we can all make headway towards a safer and more inclusive workplace.</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1" name="Title 1"/>
          <p:cNvSpPr txBox="1"/>
          <p:nvPr>
            <p:ph type="title"/>
          </p:nvPr>
        </p:nvSpPr>
        <p:spPr>
          <a:xfrm>
            <a:off x="457200" y="609601"/>
            <a:ext cx="7772400" cy="1456268"/>
          </a:xfrm>
          <a:prstGeom prst="rect">
            <a:avLst/>
          </a:prstGeom>
        </p:spPr>
        <p:txBody>
          <a:bodyPr/>
          <a:lstStyle/>
          <a:p>
            <a:pPr/>
            <a:r>
              <a:t>PREVENTION AND UNDERSTANDING</a:t>
            </a:r>
          </a:p>
        </p:txBody>
      </p:sp>
      <p:sp>
        <p:nvSpPr>
          <p:cNvPr id="242" name="Content Placeholder 2"/>
          <p:cNvSpPr txBox="1"/>
          <p:nvPr>
            <p:ph type="body" idx="1"/>
          </p:nvPr>
        </p:nvSpPr>
        <p:spPr>
          <a:xfrm>
            <a:off x="457200" y="2142068"/>
            <a:ext cx="7772400" cy="4363664"/>
          </a:xfrm>
          <a:prstGeom prst="rect">
            <a:avLst/>
          </a:prstGeom>
        </p:spPr>
        <p:txBody>
          <a:bodyPr/>
          <a:lstStyle/>
          <a:p>
            <a:pPr>
              <a:lnSpc>
                <a:spcPct val="90000"/>
              </a:lnSpc>
              <a:defRPr>
                <a:latin typeface="NotoSans"/>
                <a:ea typeface="NotoSans"/>
                <a:cs typeface="NotoSans"/>
                <a:sym typeface="NotoSans"/>
              </a:defRPr>
            </a:pPr>
            <a:r>
              <a:t>Prevention should be our ultimate goal.</a:t>
            </a:r>
          </a:p>
          <a:p>
            <a:pPr>
              <a:lnSpc>
                <a:spcPct val="90000"/>
              </a:lnSpc>
              <a:defRPr>
                <a:latin typeface="NotoSans"/>
                <a:ea typeface="NotoSans"/>
                <a:cs typeface="NotoSans"/>
                <a:sym typeface="NotoSans"/>
              </a:defRPr>
            </a:pPr>
            <a:r>
              <a:t>Work is needed to: </a:t>
            </a:r>
          </a:p>
          <a:p>
            <a:pPr lvl="1" marL="742950" indent="-285750">
              <a:lnSpc>
                <a:spcPct val="90000"/>
              </a:lnSpc>
              <a:defRPr sz="1600">
                <a:latin typeface="NotoSans"/>
                <a:ea typeface="NotoSans"/>
                <a:cs typeface="NotoSans"/>
                <a:sym typeface="NotoSans"/>
              </a:defRPr>
            </a:pPr>
            <a:r>
              <a:t>develop more constructive working patterns and relationships</a:t>
            </a:r>
          </a:p>
          <a:p>
            <a:pPr lvl="1" marL="742950" indent="-285750">
              <a:lnSpc>
                <a:spcPct val="90000"/>
              </a:lnSpc>
              <a:defRPr sz="1600">
                <a:latin typeface="NotoSans"/>
                <a:ea typeface="NotoSans"/>
                <a:cs typeface="NotoSans"/>
                <a:sym typeface="NotoSans"/>
              </a:defRPr>
            </a:pPr>
            <a:r>
              <a:t>challenging systemic issues that lead to the normalisation of acceptance of bullying and harassment (B&amp;H). </a:t>
            </a:r>
          </a:p>
          <a:p>
            <a:pPr>
              <a:lnSpc>
                <a:spcPct val="90000"/>
              </a:lnSpc>
              <a:defRPr>
                <a:latin typeface="NotoSans"/>
                <a:ea typeface="NotoSans"/>
                <a:cs typeface="NotoSans"/>
                <a:sym typeface="NotoSans"/>
              </a:defRPr>
            </a:pPr>
            <a:r>
              <a:t>We need individuals and organisations to understand that it is the </a:t>
            </a:r>
            <a:r>
              <a:rPr i="1"/>
              <a:t>consequences</a:t>
            </a:r>
            <a:r>
              <a:t> of the bullying and harassment that matters most, not their own perceptions of what is acceptable. </a:t>
            </a:r>
          </a:p>
          <a:p>
            <a:pPr>
              <a:lnSpc>
                <a:spcPct val="90000"/>
              </a:lnSpc>
              <a:defRPr>
                <a:latin typeface="NotoSans"/>
                <a:ea typeface="NotoSans"/>
                <a:cs typeface="NotoSans"/>
                <a:sym typeface="NotoSans"/>
              </a:defRPr>
            </a:pPr>
            <a:r>
              <a:t>We can achieve this by challenging the power dynamics and considering how structures and systems interact to perpetuate the issue. </a:t>
            </a:r>
          </a:p>
          <a:p>
            <a:pPr>
              <a:lnSpc>
                <a:spcPct val="90000"/>
              </a:lnSpc>
              <a:defRPr>
                <a:latin typeface="NotoSans"/>
                <a:ea typeface="NotoSans"/>
                <a:cs typeface="NotoSans"/>
                <a:sym typeface="NotoSans"/>
              </a:defRPr>
            </a:pPr>
            <a:r>
              <a:t>We want to assure the next generation of astronomers and geophysicists that our community is safe and welcoming. </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3" name="Title 1"/>
          <p:cNvSpPr txBox="1"/>
          <p:nvPr>
            <p:ph type="title"/>
          </p:nvPr>
        </p:nvSpPr>
        <p:spPr>
          <a:xfrm>
            <a:off x="457200" y="609601"/>
            <a:ext cx="7772400" cy="1456268"/>
          </a:xfrm>
          <a:prstGeom prst="rect">
            <a:avLst/>
          </a:prstGeom>
        </p:spPr>
        <p:txBody>
          <a:bodyPr/>
          <a:lstStyle/>
          <a:p>
            <a:pPr/>
            <a:r>
              <a:t>The report: </a:t>
            </a:r>
          </a:p>
        </p:txBody>
      </p:sp>
      <p:sp>
        <p:nvSpPr>
          <p:cNvPr id="174" name="Content Placeholder 2"/>
          <p:cNvSpPr txBox="1"/>
          <p:nvPr>
            <p:ph type="body" idx="1"/>
          </p:nvPr>
        </p:nvSpPr>
        <p:spPr>
          <a:xfrm>
            <a:off x="457200" y="2142068"/>
            <a:ext cx="7772400" cy="3649134"/>
          </a:xfrm>
          <a:prstGeom prst="rect">
            <a:avLst/>
          </a:prstGeom>
        </p:spPr>
        <p:txBody>
          <a:bodyPr/>
          <a:lstStyle/>
          <a:p>
            <a:pPr/>
          </a:p>
        </p:txBody>
      </p:sp>
      <p:pic>
        <p:nvPicPr>
          <p:cNvPr id="175" name="Picture 3" descr="Picture 3"/>
          <p:cNvPicPr>
            <a:picLocks noChangeAspect="1"/>
          </p:cNvPicPr>
          <p:nvPr/>
        </p:nvPicPr>
        <p:blipFill>
          <a:blip r:embed="rId2">
            <a:extLst/>
          </a:blip>
          <a:stretch>
            <a:fillRect/>
          </a:stretch>
        </p:blipFill>
        <p:spPr>
          <a:xfrm>
            <a:off x="2424440" y="1791104"/>
            <a:ext cx="4295120" cy="4295119"/>
          </a:xfrm>
          <a:prstGeom prst="rect">
            <a:avLst/>
          </a:prstGeom>
          <a:ln w="12700">
            <a:miter lim="400000"/>
          </a:ln>
        </p:spPr>
      </p:pic>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4" name="Title 1"/>
          <p:cNvSpPr txBox="1"/>
          <p:nvPr>
            <p:ph type="title"/>
          </p:nvPr>
        </p:nvSpPr>
        <p:spPr>
          <a:xfrm>
            <a:off x="457200" y="609601"/>
            <a:ext cx="7772400" cy="1456268"/>
          </a:xfrm>
          <a:prstGeom prst="rect">
            <a:avLst/>
          </a:prstGeom>
        </p:spPr>
        <p:txBody>
          <a:bodyPr/>
          <a:lstStyle/>
          <a:p>
            <a:pPr/>
          </a:p>
        </p:txBody>
      </p:sp>
      <p:pic>
        <p:nvPicPr>
          <p:cNvPr id="245" name="Content Placeholder 4" descr="Content Placeholder 4"/>
          <p:cNvPicPr>
            <a:picLocks noChangeAspect="1"/>
          </p:cNvPicPr>
          <p:nvPr/>
        </p:nvPicPr>
        <p:blipFill>
          <a:blip r:embed="rId2">
            <a:extLst/>
          </a:blip>
          <a:stretch>
            <a:fillRect/>
          </a:stretch>
        </p:blipFill>
        <p:spPr>
          <a:xfrm>
            <a:off x="1416570" y="51746"/>
            <a:ext cx="6310860" cy="6754508"/>
          </a:xfrm>
          <a:prstGeom prst="rect">
            <a:avLst/>
          </a:prstGeom>
          <a:ln w="12700">
            <a:miter lim="400000"/>
          </a:ln>
        </p:spPr>
      </p:pic>
      <p:sp>
        <p:nvSpPr>
          <p:cNvPr id="246" name="Rectangle 2"/>
          <p:cNvSpPr/>
          <p:nvPr/>
        </p:nvSpPr>
        <p:spPr>
          <a:xfrm>
            <a:off x="1461540" y="404733"/>
            <a:ext cx="2061149" cy="1768842"/>
          </a:xfrm>
          <a:prstGeom prst="rect">
            <a:avLst/>
          </a:prstGeom>
          <a:solidFill>
            <a:schemeClr val="accent1">
              <a:alpha val="52000"/>
            </a:schemeClr>
          </a:solidFill>
          <a:ln w="19050" cap="rnd">
            <a:solidFill>
              <a:srgbClr val="7E2D8D"/>
            </a:solidFill>
          </a:ln>
        </p:spPr>
        <p:txBody>
          <a:bodyPr lIns="45719" rIns="45719" anchor="ctr"/>
          <a:lstStyle/>
          <a:p>
            <a:pPr algn="ctr">
              <a:defRPr>
                <a:solidFill>
                  <a:srgbClr val="FFFFFF"/>
                </a:solidFill>
              </a:defRPr>
            </a:pPr>
          </a:p>
        </p:txBody>
      </p:sp>
      <p:sp>
        <p:nvSpPr>
          <p:cNvPr id="247" name="Rectangle 3"/>
          <p:cNvSpPr/>
          <p:nvPr/>
        </p:nvSpPr>
        <p:spPr>
          <a:xfrm>
            <a:off x="3477717" y="4594485"/>
            <a:ext cx="2061148" cy="1221699"/>
          </a:xfrm>
          <a:prstGeom prst="rect">
            <a:avLst/>
          </a:prstGeom>
          <a:solidFill>
            <a:schemeClr val="accent1">
              <a:alpha val="52000"/>
            </a:schemeClr>
          </a:solidFill>
          <a:ln w="19050" cap="rnd">
            <a:solidFill>
              <a:srgbClr val="7E2D8D"/>
            </a:solidFill>
          </a:ln>
        </p:spPr>
        <p:txBody>
          <a:bodyPr lIns="45719" rIns="45719" anchor="ctr"/>
          <a:lstStyle/>
          <a:p>
            <a:pPr algn="ctr">
              <a:defRPr>
                <a:solidFill>
                  <a:srgbClr val="FFFFFF"/>
                </a:solidFill>
              </a:defRPr>
            </a:pPr>
          </a:p>
        </p:txBody>
      </p:sp>
      <p:sp>
        <p:nvSpPr>
          <p:cNvPr id="248" name="Rectangle 5"/>
          <p:cNvSpPr/>
          <p:nvPr/>
        </p:nvSpPr>
        <p:spPr>
          <a:xfrm>
            <a:off x="5513882" y="356987"/>
            <a:ext cx="2061148" cy="1321912"/>
          </a:xfrm>
          <a:prstGeom prst="rect">
            <a:avLst/>
          </a:prstGeom>
          <a:solidFill>
            <a:schemeClr val="accent1">
              <a:alpha val="52000"/>
            </a:schemeClr>
          </a:solidFill>
          <a:ln w="19050" cap="rnd">
            <a:solidFill>
              <a:srgbClr val="7E2D8D"/>
            </a:solidFill>
          </a:ln>
        </p:spPr>
        <p:txBody>
          <a:bodyPr lIns="45719" rIns="45719" anchor="ctr"/>
          <a:lstStyle/>
          <a:p>
            <a:pPr algn="ctr">
              <a:defRPr>
                <a:solidFill>
                  <a:srgbClr val="FFFFFF"/>
                </a:solidFill>
              </a:defRPr>
            </a:pP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0" name="Title 1"/>
          <p:cNvSpPr txBox="1"/>
          <p:nvPr>
            <p:ph type="title"/>
          </p:nvPr>
        </p:nvSpPr>
        <p:spPr>
          <a:xfrm>
            <a:off x="457200" y="609601"/>
            <a:ext cx="7772400" cy="1456268"/>
          </a:xfrm>
          <a:prstGeom prst="rect">
            <a:avLst/>
          </a:prstGeom>
        </p:spPr>
        <p:txBody>
          <a:bodyPr/>
          <a:lstStyle/>
          <a:p>
            <a:pPr/>
            <a:r>
              <a:t>Reporting and related processes</a:t>
            </a:r>
          </a:p>
        </p:txBody>
      </p:sp>
      <p:sp>
        <p:nvSpPr>
          <p:cNvPr id="251" name="Content Placeholder 2"/>
          <p:cNvSpPr txBox="1"/>
          <p:nvPr>
            <p:ph type="body" idx="1"/>
          </p:nvPr>
        </p:nvSpPr>
        <p:spPr>
          <a:xfrm>
            <a:off x="239842" y="389743"/>
            <a:ext cx="7989759" cy="6056028"/>
          </a:xfrm>
          <a:prstGeom prst="rect">
            <a:avLst/>
          </a:prstGeom>
        </p:spPr>
        <p:txBody>
          <a:bodyPr/>
          <a:lstStyle/>
          <a:p>
            <a:pPr>
              <a:defRPr sz="2000"/>
            </a:pPr>
            <a:r>
              <a:t>Current reporting processes for individuals to report instances of B&amp;H maintain the working cultures where bullying and harassment get overlooked or deliberately ignored. </a:t>
            </a:r>
          </a:p>
          <a:p>
            <a:pPr>
              <a:defRPr sz="2000"/>
            </a:pPr>
            <a:r>
              <a:t>Processes need challenging to ensure those who have been harmed are able to safely trust that their experience is being taken seriously.</a:t>
            </a:r>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3" name="Title 1"/>
          <p:cNvSpPr txBox="1"/>
          <p:nvPr>
            <p:ph type="title"/>
          </p:nvPr>
        </p:nvSpPr>
        <p:spPr>
          <a:xfrm>
            <a:off x="457200" y="609601"/>
            <a:ext cx="7772400" cy="1456268"/>
          </a:xfrm>
          <a:prstGeom prst="rect">
            <a:avLst/>
          </a:prstGeom>
        </p:spPr>
        <p:txBody>
          <a:bodyPr/>
          <a:lstStyle/>
          <a:p>
            <a:pPr/>
          </a:p>
        </p:txBody>
      </p:sp>
      <p:pic>
        <p:nvPicPr>
          <p:cNvPr id="254" name="Content Placeholder 4" descr="Content Placeholder 4"/>
          <p:cNvPicPr>
            <a:picLocks noChangeAspect="1"/>
          </p:cNvPicPr>
          <p:nvPr/>
        </p:nvPicPr>
        <p:blipFill>
          <a:blip r:embed="rId2">
            <a:extLst/>
          </a:blip>
          <a:stretch>
            <a:fillRect/>
          </a:stretch>
        </p:blipFill>
        <p:spPr>
          <a:xfrm>
            <a:off x="1648917" y="49655"/>
            <a:ext cx="5846166" cy="6758690"/>
          </a:xfrm>
          <a:prstGeom prst="rect">
            <a:avLst/>
          </a:prstGeom>
          <a:ln w="12700">
            <a:miter lim="400000"/>
          </a:ln>
        </p:spPr>
      </p:pic>
      <p:sp>
        <p:nvSpPr>
          <p:cNvPr id="255" name="Rectangle 2"/>
          <p:cNvSpPr/>
          <p:nvPr/>
        </p:nvSpPr>
        <p:spPr>
          <a:xfrm>
            <a:off x="1648917" y="3132944"/>
            <a:ext cx="2061148" cy="701765"/>
          </a:xfrm>
          <a:prstGeom prst="rect">
            <a:avLst/>
          </a:prstGeom>
          <a:solidFill>
            <a:schemeClr val="accent1">
              <a:alpha val="52000"/>
            </a:schemeClr>
          </a:solidFill>
          <a:ln w="19050" cap="rnd">
            <a:solidFill>
              <a:srgbClr val="7E2D8D"/>
            </a:solidFill>
          </a:ln>
        </p:spPr>
        <p:txBody>
          <a:bodyPr lIns="45719" rIns="45719" anchor="ctr"/>
          <a:lstStyle/>
          <a:p>
            <a:pPr algn="ctr">
              <a:defRPr>
                <a:solidFill>
                  <a:srgbClr val="FFFFFF"/>
                </a:solidFill>
              </a:defRPr>
            </a:pPr>
          </a:p>
        </p:txBody>
      </p:sp>
      <p:sp>
        <p:nvSpPr>
          <p:cNvPr id="256" name="Rectangle 3"/>
          <p:cNvSpPr/>
          <p:nvPr/>
        </p:nvSpPr>
        <p:spPr>
          <a:xfrm>
            <a:off x="3452734" y="329781"/>
            <a:ext cx="2061149" cy="989354"/>
          </a:xfrm>
          <a:prstGeom prst="rect">
            <a:avLst/>
          </a:prstGeom>
          <a:solidFill>
            <a:schemeClr val="accent1">
              <a:alpha val="52000"/>
            </a:schemeClr>
          </a:solidFill>
          <a:ln w="19050" cap="rnd">
            <a:solidFill>
              <a:srgbClr val="7E2D8D"/>
            </a:solidFill>
          </a:ln>
        </p:spPr>
        <p:txBody>
          <a:bodyPr lIns="45719" rIns="45719" anchor="ctr"/>
          <a:lstStyle/>
          <a:p>
            <a:pPr algn="ctr">
              <a:defRPr>
                <a:solidFill>
                  <a:srgbClr val="FFFFFF"/>
                </a:solidFill>
              </a:defRPr>
            </a:pPr>
          </a:p>
        </p:txBody>
      </p:sp>
      <p:sp>
        <p:nvSpPr>
          <p:cNvPr id="257" name="Rectangle 5"/>
          <p:cNvSpPr/>
          <p:nvPr/>
        </p:nvSpPr>
        <p:spPr>
          <a:xfrm>
            <a:off x="5333998" y="2236865"/>
            <a:ext cx="2061148" cy="1456268"/>
          </a:xfrm>
          <a:prstGeom prst="rect">
            <a:avLst/>
          </a:prstGeom>
          <a:solidFill>
            <a:schemeClr val="accent1">
              <a:alpha val="52000"/>
            </a:schemeClr>
          </a:solidFill>
          <a:ln w="19050" cap="rnd">
            <a:solidFill>
              <a:srgbClr val="7E2D8D"/>
            </a:solidFill>
          </a:ln>
        </p:spPr>
        <p:txBody>
          <a:bodyPr lIns="45719" rIns="45719" anchor="ctr"/>
          <a:lstStyle/>
          <a:p>
            <a:pPr algn="ctr">
              <a:defRPr>
                <a:solidFill>
                  <a:srgbClr val="FFFFFF"/>
                </a:solidFill>
              </a:defRPr>
            </a:pP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9" name="Title 1"/>
          <p:cNvSpPr txBox="1"/>
          <p:nvPr>
            <p:ph type="title"/>
          </p:nvPr>
        </p:nvSpPr>
        <p:spPr>
          <a:xfrm>
            <a:off x="457200" y="609601"/>
            <a:ext cx="7772400" cy="1456268"/>
          </a:xfrm>
          <a:prstGeom prst="rect">
            <a:avLst/>
          </a:prstGeom>
        </p:spPr>
        <p:txBody>
          <a:bodyPr/>
          <a:lstStyle/>
          <a:p>
            <a:pPr/>
            <a:r>
              <a:t>Accountability, consequences and communication</a:t>
            </a:r>
          </a:p>
        </p:txBody>
      </p:sp>
      <p:sp>
        <p:nvSpPr>
          <p:cNvPr id="260" name="Content Placeholder 2"/>
          <p:cNvSpPr txBox="1"/>
          <p:nvPr>
            <p:ph type="body" idx="1"/>
          </p:nvPr>
        </p:nvSpPr>
        <p:spPr>
          <a:xfrm>
            <a:off x="457200" y="2142068"/>
            <a:ext cx="7772400" cy="3649134"/>
          </a:xfrm>
          <a:prstGeom prst="rect">
            <a:avLst/>
          </a:prstGeom>
        </p:spPr>
        <p:txBody>
          <a:bodyPr/>
          <a:lstStyle/>
          <a:p>
            <a:pPr/>
            <a:r>
              <a:t>Individuals and institutions who have caused harm need to be held accountable for their actions in such a way that has real consequences. </a:t>
            </a:r>
          </a:p>
          <a:p>
            <a:pPr/>
            <a:r>
              <a:t>These consequences should enable the injured party to go on and thrive in their career. </a:t>
            </a:r>
          </a:p>
          <a:p>
            <a:pPr/>
            <a:r>
              <a:t>Communicating these clear and transparent procedures publicly, including potential sanctions if an allegation is upheld, and any other potential impacts (e.g. pay progression, and potential requirement to report B&amp;H to certain grant funders), without creating more work for the injured party, should be prioritised.</a:t>
            </a:r>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2" name="Title 1"/>
          <p:cNvSpPr txBox="1"/>
          <p:nvPr>
            <p:ph type="title"/>
          </p:nvPr>
        </p:nvSpPr>
        <p:spPr>
          <a:xfrm>
            <a:off x="457200" y="609601"/>
            <a:ext cx="7772400" cy="1456268"/>
          </a:xfrm>
          <a:prstGeom prst="rect">
            <a:avLst/>
          </a:prstGeom>
        </p:spPr>
        <p:txBody>
          <a:bodyPr/>
          <a:lstStyle/>
          <a:p>
            <a:pPr/>
          </a:p>
        </p:txBody>
      </p:sp>
      <p:pic>
        <p:nvPicPr>
          <p:cNvPr id="263" name="Content Placeholder 4" descr="Content Placeholder 4"/>
          <p:cNvPicPr>
            <a:picLocks noChangeAspect="1"/>
          </p:cNvPicPr>
          <p:nvPr/>
        </p:nvPicPr>
        <p:blipFill>
          <a:blip r:embed="rId2">
            <a:extLst/>
          </a:blip>
          <a:stretch>
            <a:fillRect/>
          </a:stretch>
        </p:blipFill>
        <p:spPr>
          <a:xfrm>
            <a:off x="1768875" y="30522"/>
            <a:ext cx="5606250" cy="6796956"/>
          </a:xfrm>
          <a:prstGeom prst="rect">
            <a:avLst/>
          </a:prstGeom>
          <a:ln w="12700">
            <a:miter lim="400000"/>
          </a:ln>
        </p:spPr>
      </p:pic>
      <p:sp>
        <p:nvSpPr>
          <p:cNvPr id="264" name="Rectangle 2"/>
          <p:cNvSpPr/>
          <p:nvPr/>
        </p:nvSpPr>
        <p:spPr>
          <a:xfrm>
            <a:off x="1798856" y="1229193"/>
            <a:ext cx="1753813" cy="914401"/>
          </a:xfrm>
          <a:prstGeom prst="rect">
            <a:avLst/>
          </a:prstGeom>
          <a:solidFill>
            <a:schemeClr val="accent1">
              <a:alpha val="52000"/>
            </a:schemeClr>
          </a:solidFill>
          <a:ln w="19050" cap="rnd">
            <a:solidFill>
              <a:srgbClr val="7E2D8D"/>
            </a:solidFill>
          </a:ln>
        </p:spPr>
        <p:txBody>
          <a:bodyPr lIns="45719" rIns="45719" anchor="ctr"/>
          <a:lstStyle/>
          <a:p>
            <a:pPr algn="ctr">
              <a:defRPr>
                <a:solidFill>
                  <a:srgbClr val="FFFFFF"/>
                </a:solidFill>
              </a:defRPr>
            </a:pPr>
          </a:p>
        </p:txBody>
      </p:sp>
      <p:sp>
        <p:nvSpPr>
          <p:cNvPr id="265" name="Rectangle 3"/>
          <p:cNvSpPr/>
          <p:nvPr/>
        </p:nvSpPr>
        <p:spPr>
          <a:xfrm>
            <a:off x="3657601" y="2921688"/>
            <a:ext cx="1856282" cy="1221699"/>
          </a:xfrm>
          <a:prstGeom prst="rect">
            <a:avLst/>
          </a:prstGeom>
          <a:solidFill>
            <a:schemeClr val="accent1">
              <a:alpha val="52000"/>
            </a:schemeClr>
          </a:solidFill>
          <a:ln w="19050" cap="rnd">
            <a:solidFill>
              <a:srgbClr val="7E2D8D"/>
            </a:solidFill>
          </a:ln>
        </p:spPr>
        <p:txBody>
          <a:bodyPr lIns="45719" rIns="45719" anchor="ctr"/>
          <a:lstStyle/>
          <a:p>
            <a:pPr algn="ctr">
              <a:defRPr>
                <a:solidFill>
                  <a:srgbClr val="FFFFFF"/>
                </a:solidFill>
              </a:defRPr>
            </a:pPr>
          </a:p>
        </p:txBody>
      </p:sp>
      <p:sp>
        <p:nvSpPr>
          <p:cNvPr id="266" name="Rectangle 5"/>
          <p:cNvSpPr/>
          <p:nvPr/>
        </p:nvSpPr>
        <p:spPr>
          <a:xfrm>
            <a:off x="5513882" y="327007"/>
            <a:ext cx="1753813" cy="1708881"/>
          </a:xfrm>
          <a:prstGeom prst="rect">
            <a:avLst/>
          </a:prstGeom>
          <a:solidFill>
            <a:schemeClr val="accent1">
              <a:alpha val="52000"/>
            </a:schemeClr>
          </a:solidFill>
          <a:ln w="19050" cap="rnd">
            <a:solidFill>
              <a:srgbClr val="7E2D8D"/>
            </a:solidFill>
          </a:ln>
        </p:spPr>
        <p:txBody>
          <a:bodyPr lIns="45719" rIns="45719" anchor="ctr"/>
          <a:lstStyle/>
          <a:p>
            <a:pPr algn="ctr">
              <a:defRPr>
                <a:solidFill>
                  <a:srgbClr val="FFFFFF"/>
                </a:solidFill>
              </a:defRPr>
            </a:pP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8" name="Title 1"/>
          <p:cNvSpPr txBox="1"/>
          <p:nvPr>
            <p:ph type="title"/>
          </p:nvPr>
        </p:nvSpPr>
        <p:spPr>
          <a:xfrm>
            <a:off x="457200" y="204869"/>
            <a:ext cx="7772400" cy="1456268"/>
          </a:xfrm>
          <a:prstGeom prst="rect">
            <a:avLst/>
          </a:prstGeom>
        </p:spPr>
        <p:txBody>
          <a:bodyPr/>
          <a:lstStyle/>
          <a:p>
            <a:pPr/>
            <a:r>
              <a:t>Actions for the RAS</a:t>
            </a:r>
          </a:p>
        </p:txBody>
      </p:sp>
      <p:sp>
        <p:nvSpPr>
          <p:cNvPr id="269" name="Content Placeholder 2"/>
          <p:cNvSpPr txBox="1"/>
          <p:nvPr>
            <p:ph type="body" idx="1"/>
          </p:nvPr>
        </p:nvSpPr>
        <p:spPr>
          <a:xfrm>
            <a:off x="457200" y="2142068"/>
            <a:ext cx="7772400" cy="3649134"/>
          </a:xfrm>
          <a:prstGeom prst="rect">
            <a:avLst/>
          </a:prstGeom>
        </p:spPr>
        <p:txBody>
          <a:bodyPr/>
          <a:lstStyle/>
          <a:p>
            <a:pPr/>
          </a:p>
        </p:txBody>
      </p:sp>
      <p:pic>
        <p:nvPicPr>
          <p:cNvPr id="270" name="Picture 3" descr="Picture 3"/>
          <p:cNvPicPr>
            <a:picLocks noChangeAspect="1"/>
          </p:cNvPicPr>
          <p:nvPr/>
        </p:nvPicPr>
        <p:blipFill>
          <a:blip r:embed="rId2">
            <a:extLst/>
          </a:blip>
          <a:srcRect l="0" t="0" r="0" b="30124"/>
          <a:stretch>
            <a:fillRect/>
          </a:stretch>
        </p:blipFill>
        <p:spPr>
          <a:xfrm>
            <a:off x="1799293" y="1454049"/>
            <a:ext cx="5545416" cy="4792134"/>
          </a:xfrm>
          <a:prstGeom prst="rect">
            <a:avLst/>
          </a:prstGeom>
          <a:ln w="12700">
            <a:miter lim="400000"/>
          </a:ln>
        </p:spPr>
      </p:pic>
      <p:sp>
        <p:nvSpPr>
          <p:cNvPr id="271" name="Rectangle 4"/>
          <p:cNvSpPr/>
          <p:nvPr/>
        </p:nvSpPr>
        <p:spPr>
          <a:xfrm>
            <a:off x="1926237" y="4317165"/>
            <a:ext cx="2435902" cy="533888"/>
          </a:xfrm>
          <a:prstGeom prst="rect">
            <a:avLst/>
          </a:prstGeom>
          <a:solidFill>
            <a:schemeClr val="accent1">
              <a:alpha val="52000"/>
            </a:schemeClr>
          </a:solidFill>
          <a:ln w="19050" cap="rnd">
            <a:solidFill>
              <a:srgbClr val="7E2D8D"/>
            </a:solidFill>
          </a:ln>
        </p:spPr>
        <p:txBody>
          <a:bodyPr lIns="45719" rIns="45719" anchor="ctr"/>
          <a:lstStyle/>
          <a:p>
            <a:pPr algn="ctr">
              <a:defRPr>
                <a:solidFill>
                  <a:srgbClr val="FFFFFF"/>
                </a:solidFill>
              </a:defRPr>
            </a:pPr>
          </a:p>
        </p:txBody>
      </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3" name="Title 1"/>
          <p:cNvSpPr txBox="1"/>
          <p:nvPr>
            <p:ph type="title"/>
          </p:nvPr>
        </p:nvSpPr>
        <p:spPr>
          <a:xfrm>
            <a:off x="457200" y="609601"/>
            <a:ext cx="7772400" cy="1456268"/>
          </a:xfrm>
          <a:prstGeom prst="rect">
            <a:avLst/>
          </a:prstGeom>
        </p:spPr>
        <p:txBody>
          <a:bodyPr/>
          <a:lstStyle/>
          <a:p>
            <a:pPr/>
          </a:p>
        </p:txBody>
      </p:sp>
      <p:sp>
        <p:nvSpPr>
          <p:cNvPr id="274" name="Content Placeholder 2"/>
          <p:cNvSpPr txBox="1"/>
          <p:nvPr>
            <p:ph type="body" idx="1"/>
          </p:nvPr>
        </p:nvSpPr>
        <p:spPr>
          <a:xfrm>
            <a:off x="457200" y="2142068"/>
            <a:ext cx="7772400" cy="3649134"/>
          </a:xfrm>
          <a:prstGeom prst="rect">
            <a:avLst/>
          </a:prstGeom>
        </p:spPr>
        <p:txBody>
          <a:bodyPr/>
          <a:lstStyle/>
          <a:p>
            <a:pPr/>
          </a:p>
        </p:txBody>
      </p:sp>
      <p:grpSp>
        <p:nvGrpSpPr>
          <p:cNvPr id="277" name="Group 5"/>
          <p:cNvGrpSpPr/>
          <p:nvPr/>
        </p:nvGrpSpPr>
        <p:grpSpPr>
          <a:xfrm>
            <a:off x="1713820" y="2503357"/>
            <a:ext cx="5719191" cy="4122295"/>
            <a:chOff x="0" y="0"/>
            <a:chExt cx="5719189" cy="4122294"/>
          </a:xfrm>
        </p:grpSpPr>
        <p:pic>
          <p:nvPicPr>
            <p:cNvPr id="275" name="Picture 3" descr="Picture 3"/>
            <p:cNvPicPr>
              <a:picLocks noChangeAspect="1"/>
            </p:cNvPicPr>
            <p:nvPr/>
          </p:nvPicPr>
          <p:blipFill>
            <a:blip r:embed="rId2">
              <a:extLst/>
            </a:blip>
            <a:srcRect l="0" t="0" r="0" b="94098"/>
            <a:stretch>
              <a:fillRect/>
            </a:stretch>
          </p:blipFill>
          <p:spPr>
            <a:xfrm>
              <a:off x="0" y="0"/>
              <a:ext cx="5719189" cy="462474"/>
            </a:xfrm>
            <a:prstGeom prst="rect">
              <a:avLst/>
            </a:prstGeom>
            <a:ln w="12700" cap="flat">
              <a:noFill/>
              <a:miter lim="400000"/>
            </a:ln>
            <a:effectLst/>
          </p:spPr>
        </p:pic>
        <p:pic>
          <p:nvPicPr>
            <p:cNvPr id="276" name="Picture 4" descr="Picture 4"/>
            <p:cNvPicPr>
              <a:picLocks noChangeAspect="1"/>
            </p:cNvPicPr>
            <p:nvPr/>
          </p:nvPicPr>
          <p:blipFill>
            <a:blip r:embed="rId2">
              <a:extLst/>
            </a:blip>
            <a:srcRect l="0" t="53297" r="0" b="0"/>
            <a:stretch>
              <a:fillRect/>
            </a:stretch>
          </p:blipFill>
          <p:spPr>
            <a:xfrm>
              <a:off x="1" y="462472"/>
              <a:ext cx="5719190" cy="3659823"/>
            </a:xfrm>
            <a:prstGeom prst="rect">
              <a:avLst/>
            </a:prstGeom>
            <a:ln w="12700" cap="flat">
              <a:noFill/>
              <a:miter lim="400000"/>
            </a:ln>
            <a:effectLst/>
          </p:spPr>
        </p:pic>
      </p:grpSp>
      <p:pic>
        <p:nvPicPr>
          <p:cNvPr id="278" name="Picture 6" descr="Picture 6"/>
          <p:cNvPicPr>
            <a:picLocks noChangeAspect="1"/>
          </p:cNvPicPr>
          <p:nvPr/>
        </p:nvPicPr>
        <p:blipFill>
          <a:blip r:embed="rId3">
            <a:extLst/>
          </a:blip>
          <a:srcRect l="0" t="69071" r="0" b="0"/>
          <a:stretch>
            <a:fillRect/>
          </a:stretch>
        </p:blipFill>
        <p:spPr>
          <a:xfrm>
            <a:off x="1710989" y="392244"/>
            <a:ext cx="5722022" cy="2188659"/>
          </a:xfrm>
          <a:prstGeom prst="rect">
            <a:avLst/>
          </a:prstGeom>
          <a:ln w="12700">
            <a:miter lim="400000"/>
          </a:ln>
        </p:spPr>
      </p:pic>
      <p:sp>
        <p:nvSpPr>
          <p:cNvPr id="279" name="Rectangle 7"/>
          <p:cNvSpPr/>
          <p:nvPr/>
        </p:nvSpPr>
        <p:spPr>
          <a:xfrm>
            <a:off x="1710988" y="392243"/>
            <a:ext cx="2861012" cy="915374"/>
          </a:xfrm>
          <a:prstGeom prst="rect">
            <a:avLst/>
          </a:prstGeom>
          <a:solidFill>
            <a:schemeClr val="accent1">
              <a:alpha val="52000"/>
            </a:schemeClr>
          </a:solidFill>
          <a:ln w="19050" cap="rnd">
            <a:solidFill>
              <a:srgbClr val="7E2D8D"/>
            </a:solidFill>
          </a:ln>
        </p:spPr>
        <p:txBody>
          <a:bodyPr lIns="45719" rIns="45719" anchor="ctr"/>
          <a:lstStyle/>
          <a:p>
            <a:pPr algn="ctr">
              <a:defRPr>
                <a:solidFill>
                  <a:srgbClr val="FFFFFF"/>
                </a:solidFill>
              </a:defRPr>
            </a:pP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1" name="Title 1"/>
          <p:cNvSpPr txBox="1"/>
          <p:nvPr>
            <p:ph type="title"/>
          </p:nvPr>
        </p:nvSpPr>
        <p:spPr>
          <a:xfrm>
            <a:off x="127415" y="-269824"/>
            <a:ext cx="8064707" cy="1456269"/>
          </a:xfrm>
          <a:prstGeom prst="rect">
            <a:avLst/>
          </a:prstGeom>
        </p:spPr>
        <p:txBody>
          <a:bodyPr/>
          <a:lstStyle>
            <a:lvl1pPr>
              <a:defRPr sz="2400"/>
            </a:lvl1pPr>
          </a:lstStyle>
          <a:p>
            <a:pPr/>
            <a:r>
              <a:t>SUGGESTIONS FROM A UNIVERSITY HEAD OF DEPARTMENT</a:t>
            </a:r>
          </a:p>
        </p:txBody>
      </p:sp>
      <p:sp>
        <p:nvSpPr>
          <p:cNvPr id="282" name="Content Placeholder 2"/>
          <p:cNvSpPr txBox="1"/>
          <p:nvPr>
            <p:ph type="body" idx="1"/>
          </p:nvPr>
        </p:nvSpPr>
        <p:spPr>
          <a:xfrm>
            <a:off x="205015" y="1308264"/>
            <a:ext cx="9016587" cy="4576999"/>
          </a:xfrm>
          <a:prstGeom prst="rect">
            <a:avLst/>
          </a:prstGeom>
        </p:spPr>
        <p:txBody>
          <a:bodyPr/>
          <a:lstStyle/>
          <a:p>
            <a:pPr marL="114300" indent="-114300" defTabSz="182880">
              <a:spcBef>
                <a:spcPts val="400"/>
              </a:spcBef>
              <a:defRPr sz="1600">
                <a:latin typeface="Arial"/>
                <a:ea typeface="Arial"/>
                <a:cs typeface="Arial"/>
                <a:sym typeface="Arial"/>
              </a:defRPr>
            </a:pPr>
            <a:r>
              <a:t>Use any resources you can.</a:t>
            </a:r>
          </a:p>
          <a:p>
            <a:pPr marL="114300" indent="-114300" defTabSz="182880">
              <a:spcBef>
                <a:spcPts val="400"/>
              </a:spcBef>
              <a:defRPr sz="1600">
                <a:latin typeface="Arial"/>
                <a:ea typeface="Arial"/>
                <a:cs typeface="Arial"/>
                <a:sym typeface="Arial"/>
              </a:defRPr>
            </a:pPr>
            <a:r>
              <a:t>EDI role in Senior Management Team.</a:t>
            </a:r>
          </a:p>
          <a:p>
            <a:pPr marL="114300" indent="-114300" defTabSz="182880">
              <a:spcBef>
                <a:spcPts val="400"/>
              </a:spcBef>
              <a:defRPr sz="1600">
                <a:latin typeface="Arial"/>
                <a:ea typeface="Arial"/>
                <a:cs typeface="Arial"/>
                <a:sym typeface="Arial"/>
              </a:defRPr>
            </a:pPr>
            <a:r>
              <a:t>Lead by example, educate senior managers.</a:t>
            </a:r>
          </a:p>
          <a:p>
            <a:pPr marL="114300" indent="-114300" defTabSz="182880">
              <a:spcBef>
                <a:spcPts val="400"/>
              </a:spcBef>
              <a:defRPr sz="1600">
                <a:latin typeface="Arial"/>
                <a:ea typeface="Arial"/>
                <a:cs typeface="Arial"/>
                <a:sym typeface="Arial"/>
              </a:defRPr>
            </a:pPr>
            <a:r>
              <a:t>Actively look at workload with staff who are more likely to experience bullying.</a:t>
            </a:r>
          </a:p>
          <a:p>
            <a:pPr marL="114300" indent="-114300" defTabSz="182880">
              <a:spcBef>
                <a:spcPts val="400"/>
              </a:spcBef>
              <a:defRPr sz="1600">
                <a:latin typeface="Arial"/>
                <a:ea typeface="Arial"/>
                <a:cs typeface="Arial"/>
                <a:sym typeface="Arial"/>
              </a:defRPr>
            </a:pPr>
            <a:r>
              <a:t>Actively check in with staff who are more likely to experience bullying.</a:t>
            </a:r>
          </a:p>
          <a:p>
            <a:pPr marL="91440" indent="-91440" defTabSz="182880">
              <a:spcBef>
                <a:spcPts val="400"/>
              </a:spcBef>
              <a:defRPr sz="1600">
                <a:latin typeface="Arial"/>
                <a:ea typeface="Arial"/>
                <a:cs typeface="Arial"/>
                <a:sym typeface="Arial"/>
              </a:defRPr>
            </a:pPr>
            <a:r>
              <a:t>Engage views of staff and students in multiple ways.</a:t>
            </a:r>
          </a:p>
          <a:p>
            <a:pPr marL="91440" indent="-91440" defTabSz="182880">
              <a:spcBef>
                <a:spcPts val="400"/>
              </a:spcBef>
              <a:defRPr sz="1600">
                <a:latin typeface="Arial"/>
                <a:ea typeface="Arial"/>
                <a:cs typeface="Arial"/>
                <a:sym typeface="Arial"/>
              </a:defRPr>
            </a:pPr>
            <a:r>
              <a:t>Support embedding inclusivity into Universities (inc. assessments, curriculum, review awarding gaps).</a:t>
            </a:r>
          </a:p>
          <a:p>
            <a:pPr marL="91440" indent="-91440" defTabSz="182880">
              <a:spcBef>
                <a:spcPts val="400"/>
              </a:spcBef>
              <a:defRPr sz="1600">
                <a:latin typeface="Arial"/>
                <a:ea typeface="Arial"/>
                <a:cs typeface="Arial"/>
                <a:sym typeface="Arial"/>
              </a:defRPr>
            </a:pPr>
            <a:r>
              <a:t>Role Modelling - posters representing a diversity of excellent scientists.</a:t>
            </a:r>
          </a:p>
          <a:p>
            <a:pPr marL="91440" indent="-91440" defTabSz="182880">
              <a:spcBef>
                <a:spcPts val="400"/>
              </a:spcBef>
              <a:defRPr sz="1600">
                <a:latin typeface="Arial"/>
                <a:ea typeface="Arial"/>
                <a:cs typeface="Arial"/>
                <a:sym typeface="Arial"/>
              </a:defRPr>
            </a:pPr>
            <a:r>
              <a:t>Fellowship application feedback, mentors for all PGR students outside their group. </a:t>
            </a:r>
          </a:p>
          <a:p>
            <a:pPr marL="91440" indent="-91440" defTabSz="182880">
              <a:spcBef>
                <a:spcPts val="400"/>
              </a:spcBef>
              <a:defRPr sz="1600">
                <a:latin typeface="Arial"/>
                <a:ea typeface="Arial"/>
                <a:cs typeface="Arial"/>
                <a:sym typeface="Arial"/>
              </a:defRPr>
            </a:pPr>
            <a:r>
              <a:t>Clear signposting - dignity at work contacts and staff with wellbeing training.</a:t>
            </a:r>
          </a:p>
          <a:p>
            <a:pPr marL="91440" indent="-91440" defTabSz="182880">
              <a:spcBef>
                <a:spcPts val="400"/>
              </a:spcBef>
              <a:defRPr sz="1600">
                <a:latin typeface="Arial"/>
                <a:ea typeface="Arial"/>
                <a:cs typeface="Arial"/>
                <a:sym typeface="Arial"/>
              </a:defRPr>
            </a:pPr>
            <a:r>
              <a:t>Collect data and use it. Feedback to Universities regarding cases. </a:t>
            </a:r>
          </a:p>
          <a:p>
            <a:pPr marL="91440" indent="-91440" defTabSz="182880">
              <a:spcBef>
                <a:spcPts val="400"/>
              </a:spcBef>
              <a:defRPr sz="1600">
                <a:latin typeface="Arial"/>
                <a:ea typeface="Arial"/>
                <a:cs typeface="Arial"/>
                <a:sym typeface="Arial"/>
              </a:defRPr>
            </a:pPr>
            <a:r>
              <a:t>Support RAS EDI staff to able to present their work at meetings.</a:t>
            </a:r>
          </a:p>
          <a:p>
            <a:pPr marL="91440" indent="-91440" defTabSz="182880">
              <a:spcBef>
                <a:spcPts val="400"/>
              </a:spcBef>
              <a:defRPr sz="1600">
                <a:latin typeface="Arial"/>
                <a:ea typeface="Arial"/>
                <a:cs typeface="Arial"/>
                <a:sym typeface="Arial"/>
              </a:defRPr>
            </a:pPr>
            <a:r>
              <a:t>Evaluate the EDI experience after large conferences and meetings.</a:t>
            </a:r>
          </a:p>
          <a:p>
            <a:pPr marL="91440" indent="-91440" defTabSz="182880">
              <a:spcBef>
                <a:spcPts val="400"/>
              </a:spcBef>
              <a:defRPr sz="1600">
                <a:latin typeface="Arial"/>
                <a:ea typeface="Arial"/>
                <a:cs typeface="Arial"/>
                <a:sym typeface="Arial"/>
              </a:defRPr>
            </a:pPr>
            <a:r>
              <a:t>Consider self nomination without a reference.</a:t>
            </a:r>
          </a:p>
          <a:p>
            <a:pPr marL="91440" indent="-91440" defTabSz="182880">
              <a:spcBef>
                <a:spcPts val="400"/>
              </a:spcBef>
              <a:defRPr sz="1600">
                <a:latin typeface="Arial"/>
                <a:ea typeface="Arial"/>
                <a:cs typeface="Arial"/>
                <a:sym typeface="Arial"/>
              </a:defRPr>
            </a:pPr>
            <a:r>
              <a:t>Continue to engage with the community - seek out unheard voices.</a:t>
            </a:r>
          </a:p>
          <a:p>
            <a:pPr marL="91440" indent="-91440" defTabSz="182880">
              <a:spcBef>
                <a:spcPts val="400"/>
              </a:spcBef>
              <a:defRPr sz="1600">
                <a:latin typeface="Arial"/>
                <a:ea typeface="Arial"/>
                <a:cs typeface="Arial"/>
                <a:sym typeface="Arial"/>
              </a:defRPr>
            </a:pPr>
          </a:p>
          <a:p>
            <a:pPr marL="91440" indent="-91440" defTabSz="182880">
              <a:spcBef>
                <a:spcPts val="400"/>
              </a:spcBef>
              <a:defRPr sz="1600">
                <a:latin typeface="Arial"/>
                <a:ea typeface="Arial"/>
                <a:cs typeface="Arial"/>
                <a:sym typeface="Arial"/>
              </a:defRPr>
            </a:pPr>
          </a:p>
          <a:p>
            <a:pPr marL="114300" indent="-114300" defTabSz="182880">
              <a:spcBef>
                <a:spcPts val="400"/>
              </a:spcBef>
              <a:defRPr sz="1600">
                <a:latin typeface="Arial"/>
                <a:ea typeface="Arial"/>
                <a:cs typeface="Arial"/>
                <a:sym typeface="Arial"/>
              </a:defRPr>
            </a:pPr>
          </a:p>
          <a:p>
            <a:pPr marL="114300" indent="-114300" defTabSz="182880">
              <a:spcBef>
                <a:spcPts val="400"/>
              </a:spcBef>
              <a:defRPr sz="1600">
                <a:latin typeface="Arial"/>
                <a:ea typeface="Arial"/>
                <a:cs typeface="Arial"/>
                <a:sym typeface="Arial"/>
              </a:defRPr>
            </a:pPr>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4" name="Title 1"/>
          <p:cNvSpPr txBox="1"/>
          <p:nvPr>
            <p:ph type="title"/>
          </p:nvPr>
        </p:nvSpPr>
        <p:spPr>
          <a:xfrm>
            <a:off x="184484" y="-1"/>
            <a:ext cx="7772401" cy="1456269"/>
          </a:xfrm>
          <a:prstGeom prst="rect">
            <a:avLst/>
          </a:prstGeom>
        </p:spPr>
        <p:txBody>
          <a:bodyPr/>
          <a:lstStyle/>
          <a:p>
            <a:pPr/>
            <a:r>
              <a:t>conclusions</a:t>
            </a:r>
          </a:p>
        </p:txBody>
      </p:sp>
      <p:sp>
        <p:nvSpPr>
          <p:cNvPr id="285" name="Content Placeholder 2"/>
          <p:cNvSpPr txBox="1"/>
          <p:nvPr>
            <p:ph type="body" idx="1"/>
          </p:nvPr>
        </p:nvSpPr>
        <p:spPr>
          <a:xfrm>
            <a:off x="110489" y="985896"/>
            <a:ext cx="8574507" cy="5309939"/>
          </a:xfrm>
          <a:prstGeom prst="rect">
            <a:avLst/>
          </a:prstGeom>
        </p:spPr>
        <p:txBody>
          <a:bodyPr/>
          <a:lstStyle/>
          <a:p>
            <a:pPr>
              <a:lnSpc>
                <a:spcPct val="90000"/>
              </a:lnSpc>
              <a:defRPr sz="1600"/>
            </a:pPr>
            <a:r>
              <a:t>This report is a snapshot of the workplace environment in 2020, but its results should concern the astronomy and geophysics community. </a:t>
            </a:r>
          </a:p>
          <a:p>
            <a:pPr>
              <a:lnSpc>
                <a:spcPct val="90000"/>
              </a:lnSpc>
              <a:defRPr sz="1600"/>
            </a:pPr>
            <a:r>
              <a:t>The survey data reveal that astronomy, solar system science and geophysics has a bullying and harassment problem - 44% of the 661 respondents reported suffering it in the workplace in the two years preceding the survey.</a:t>
            </a:r>
          </a:p>
          <a:p>
            <a:pPr>
              <a:lnSpc>
                <a:spcPct val="90000"/>
              </a:lnSpc>
              <a:defRPr sz="1600"/>
            </a:pPr>
            <a:r>
              <a:t>Historically marginalised and under-served groups are much more likely to be bullied and harassed. Our data also show that those at more precarious stages in their careers (students and those on temporary contracts) are also more likely to be bullied and harassed.</a:t>
            </a:r>
          </a:p>
          <a:p>
            <a:pPr>
              <a:lnSpc>
                <a:spcPct val="90000"/>
              </a:lnSpc>
              <a:defRPr sz="1600"/>
            </a:pPr>
            <a:r>
              <a:t>Respondents from these under-served groups had the least trust in workplace procedures and policies against bullying and harassment and feel their workplaces do the least to prevent bullying and harassment.</a:t>
            </a:r>
          </a:p>
          <a:p>
            <a:pPr>
              <a:lnSpc>
                <a:spcPct val="90000"/>
              </a:lnSpc>
              <a:defRPr sz="1600"/>
            </a:pPr>
            <a:r>
              <a:t>The majority (65%) of our respondents who reported concerns of bullying and harassment felt that their concerns had been handled inadequately.</a:t>
            </a:r>
          </a:p>
          <a:p>
            <a:pPr>
              <a:lnSpc>
                <a:spcPct val="90000"/>
              </a:lnSpc>
              <a:defRPr sz="1600"/>
            </a:pPr>
            <a:r>
              <a:t>We must put in more effective policies, procedures and safeguards to protect all our colleagues, to support students, and to ensure that everyone can achieve their potential and work in a safe and satisfying environment, regardless of their background.</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85">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28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28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28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28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0" presetID="1" grpId="1" fill="hold">
                                  <p:stCondLst>
                                    <p:cond delay="0"/>
                                  </p:stCondLst>
                                  <p:iterate type="el" backwards="0">
                                    <p:tmAbs val="0"/>
                                  </p:iterate>
                                  <p:childTnLst>
                                    <p:set>
                                      <p:cBhvr>
                                        <p:cTn id="24" fill="hold"/>
                                        <p:tgtEl>
                                          <p:spTgt spid="285">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0" presetID="1" grpId="1" fill="hold">
                                  <p:stCondLst>
                                    <p:cond delay="0"/>
                                  </p:stCondLst>
                                  <p:iterate type="el" backwards="0">
                                    <p:tmAbs val="0"/>
                                  </p:iterate>
                                  <p:childTnLst>
                                    <p:set>
                                      <p:cBhvr>
                                        <p:cTn id="28" fill="hold"/>
                                        <p:tgtEl>
                                          <p:spTgt spid="285">
                                            <p:txEl>
                                              <p:pRg st="5" end="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285" grpId="1"/>
    </p:bldLst>
  </p:timing>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7" name="Title 1"/>
          <p:cNvSpPr txBox="1"/>
          <p:nvPr>
            <p:ph type="title"/>
          </p:nvPr>
        </p:nvSpPr>
        <p:spPr>
          <a:xfrm>
            <a:off x="457200" y="609601"/>
            <a:ext cx="7772400" cy="1456268"/>
          </a:xfrm>
          <a:prstGeom prst="rect">
            <a:avLst/>
          </a:prstGeom>
        </p:spPr>
        <p:txBody>
          <a:bodyPr/>
          <a:lstStyle/>
          <a:p>
            <a:pPr/>
            <a:r>
              <a:t>Thank yoU! </a:t>
            </a:r>
          </a:p>
        </p:txBody>
      </p:sp>
      <p:sp>
        <p:nvSpPr>
          <p:cNvPr id="288" name="Content Placeholder 2"/>
          <p:cNvSpPr txBox="1"/>
          <p:nvPr>
            <p:ph type="body" idx="1"/>
          </p:nvPr>
        </p:nvSpPr>
        <p:spPr>
          <a:xfrm>
            <a:off x="457200" y="2142068"/>
            <a:ext cx="7772400" cy="3649134"/>
          </a:xfrm>
          <a:prstGeom prst="rect">
            <a:avLst/>
          </a:prstGeom>
        </p:spPr>
        <p:txBody>
          <a:bodyPr/>
          <a:lstStyle/>
          <a:p>
            <a:pPr marL="0" indent="0">
              <a:buClrTx/>
              <a:buSzTx/>
              <a:buFontTx/>
              <a:buNone/>
            </a:pPr>
            <a:r>
              <a:t>Any questions?</a:t>
            </a:r>
          </a:p>
          <a:p>
            <a:pPr marL="0" indent="0">
              <a:buClrTx/>
              <a:buSzTx/>
              <a:buFontTx/>
              <a:buNone/>
            </a:pPr>
            <a:r>
              <a:rPr u="sng">
                <a:solidFill>
                  <a:srgbClr val="C573D2"/>
                </a:solidFill>
                <a:uFill>
                  <a:solidFill>
                    <a:srgbClr val="C573D2"/>
                  </a:solidFill>
                </a:uFill>
                <a:hlinkClick r:id="rId2" invalidUrl="" action="" tgtFrame="" tooltip="" history="1" highlightClick="0" endSnd="0"/>
              </a:rPr>
              <a:t>saturnsheila@herplaceforspace.com</a:t>
            </a:r>
          </a:p>
          <a:p>
            <a:pPr marL="0" indent="0">
              <a:buClrTx/>
              <a:buSzTx/>
              <a:buFontTx/>
              <a:buNone/>
            </a:pPr>
          </a:p>
          <a:p>
            <a:pPr marL="0" indent="0">
              <a:buClrTx/>
              <a:buSzTx/>
              <a:buFontTx/>
              <a:buNone/>
            </a:pPr>
            <a:r>
              <a:t>STEMM BHIP project coming soon!</a:t>
            </a:r>
          </a:p>
        </p:txBody>
      </p:sp>
      <p:grpSp>
        <p:nvGrpSpPr>
          <p:cNvPr id="291" name="Image Gallery"/>
          <p:cNvGrpSpPr/>
          <p:nvPr/>
        </p:nvGrpSpPr>
        <p:grpSpPr>
          <a:xfrm>
            <a:off x="2206627" y="1877446"/>
            <a:ext cx="4730746" cy="2256598"/>
            <a:chOff x="0" y="805585"/>
            <a:chExt cx="4730744" cy="2256596"/>
          </a:xfrm>
        </p:grpSpPr>
        <p:pic>
          <p:nvPicPr>
            <p:cNvPr id="289" name="Screenshot 2025-03-17 at 14.24.50.png" descr="Screenshot 2025-03-17 at 14.24.50.png"/>
            <p:cNvPicPr>
              <a:picLocks noChangeAspect="1"/>
            </p:cNvPicPr>
            <p:nvPr/>
          </p:nvPicPr>
          <p:blipFill>
            <a:blip r:embed="rId3">
              <a:extLst/>
            </a:blip>
            <a:srcRect l="0" t="0" r="0" b="0"/>
            <a:stretch>
              <a:fillRect/>
            </a:stretch>
          </p:blipFill>
          <p:spPr>
            <a:xfrm>
              <a:off x="0" y="805585"/>
              <a:ext cx="4730745" cy="980765"/>
            </a:xfrm>
            <a:prstGeom prst="rect">
              <a:avLst/>
            </a:prstGeom>
            <a:ln w="12700" cap="flat">
              <a:noFill/>
              <a:miter lim="400000"/>
            </a:ln>
            <a:effectLst/>
          </p:spPr>
        </p:pic>
        <p:sp>
          <p:nvSpPr>
            <p:cNvPr id="290" name="Caption"/>
            <p:cNvSpPr/>
            <p:nvPr/>
          </p:nvSpPr>
          <p:spPr>
            <a:xfrm>
              <a:off x="0" y="2668134"/>
              <a:ext cx="4730745" cy="39404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76200" tIns="76200" rIns="76200" bIns="76200" numCol="1" anchor="t">
              <a:noAutofit/>
            </a:bodyPr>
            <a:lstStyle/>
            <a:p>
              <a:pPr/>
              <a:r>
                <a:t>Caption</a:t>
              </a:r>
            </a:p>
          </p:txBody>
        </p:sp>
      </p:gr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7" name="Content Placeholder 2"/>
          <p:cNvSpPr txBox="1"/>
          <p:nvPr>
            <p:ph type="body" idx="1"/>
          </p:nvPr>
        </p:nvSpPr>
        <p:spPr>
          <a:xfrm>
            <a:off x="164891" y="254833"/>
            <a:ext cx="7495084" cy="6445769"/>
          </a:xfrm>
          <a:prstGeom prst="rect">
            <a:avLst/>
          </a:prstGeom>
        </p:spPr>
        <p:txBody>
          <a:bodyPr/>
          <a:lstStyle/>
          <a:p>
            <a:pPr marL="0" indent="0">
              <a:lnSpc>
                <a:spcPct val="90000"/>
              </a:lnSpc>
              <a:buSzTx/>
              <a:buNone/>
              <a:defRPr sz="1600"/>
            </a:pPr>
            <a:r>
              <a:t>RAS Code of Conduct at meetings: https://ras.ac.uk/code-conduct-ras-meetings </a:t>
            </a:r>
          </a:p>
          <a:p>
            <a:pPr marL="0" indent="0">
              <a:lnSpc>
                <a:spcPct val="90000"/>
              </a:lnSpc>
              <a:buSzTx/>
              <a:buNone/>
              <a:defRPr sz="1600"/>
            </a:pPr>
          </a:p>
          <a:p>
            <a:pPr marL="0" indent="0">
              <a:lnSpc>
                <a:spcPct val="90000"/>
              </a:lnSpc>
              <a:buSzTx/>
              <a:buNone/>
              <a:defRPr sz="1600"/>
            </a:pPr>
            <a:r>
              <a:t>RAS anonymous reporting form: https://ras.ac.uk/form/anonymous-reporting</a:t>
            </a:r>
          </a:p>
          <a:p>
            <a:pPr marL="0" indent="0" algn="just">
              <a:lnSpc>
                <a:spcPct val="90000"/>
              </a:lnSpc>
              <a:buSzTx/>
              <a:buNone/>
              <a:defRPr sz="1600"/>
            </a:pPr>
          </a:p>
          <a:p>
            <a:pPr marL="0" indent="0" algn="just">
              <a:lnSpc>
                <a:spcPct val="90000"/>
              </a:lnSpc>
              <a:buSzTx/>
              <a:buNone/>
              <a:defRPr sz="1600"/>
            </a:pPr>
            <a:r>
              <a:t>Places you can find support: https://ras.ac.uk/education-and-careers/places-you-can-find-support</a:t>
            </a:r>
          </a:p>
          <a:p>
            <a:pPr marL="0" indent="0" algn="just">
              <a:lnSpc>
                <a:spcPct val="90000"/>
              </a:lnSpc>
              <a:buSzTx/>
              <a:buNone/>
              <a:defRPr sz="1600"/>
            </a:pPr>
          </a:p>
          <a:p>
            <a:pPr marL="0" indent="0" algn="just">
              <a:lnSpc>
                <a:spcPct val="90000"/>
              </a:lnSpc>
              <a:buSzTx/>
              <a:buNone/>
              <a:defRPr sz="1600"/>
            </a:pPr>
            <a:r>
              <a:t>Bullying is defined by ACAS as: ‘Unwanted behaviour that can be offensive, intimidating, malicious or insulting, from a person or group. An abuse or misuse of power that undermines, humiliates, denigrate or causes physical or emotional harm to someone.’</a:t>
            </a:r>
          </a:p>
          <a:p>
            <a:pPr marL="0" indent="0" algn="just">
              <a:lnSpc>
                <a:spcPct val="90000"/>
              </a:lnSpc>
              <a:buSzTx/>
              <a:buNone/>
            </a:pPr>
            <a:endParaRPr sz="1600"/>
          </a:p>
          <a:p>
            <a:pPr marL="0" indent="0" algn="just">
              <a:lnSpc>
                <a:spcPct val="90000"/>
              </a:lnSpc>
              <a:buSzTx/>
              <a:buNone/>
              <a:defRPr sz="1600"/>
            </a:pPr>
            <a:r>
              <a:t>Harassment is defined in the Equality Act 2010 as: ‘Unwanted conduct related to protected characteristics (age, sex, disability, gender reassignment, marriage and civil partnership, pregnancy and maternity/paternity, race, religion or belief, sexual orientation), which has the purpose or effect of violating an individual’s dignity or creating an intimidating, hostile, degrading, humiliating or offensive environment for that individual.’</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9" name="Shape 164"/>
          <p:cNvSpPr txBox="1"/>
          <p:nvPr>
            <p:ph type="title"/>
          </p:nvPr>
        </p:nvSpPr>
        <p:spPr>
          <a:xfrm>
            <a:off x="330199" y="764373"/>
            <a:ext cx="8219442" cy="1293028"/>
          </a:xfrm>
          <a:prstGeom prst="rect">
            <a:avLst/>
          </a:prstGeom>
        </p:spPr>
        <p:txBody>
          <a:bodyPr/>
          <a:lstStyle/>
          <a:p>
            <a:pPr/>
            <a:r>
              <a:t>anti-bullying and harassment progress</a:t>
            </a:r>
          </a:p>
        </p:txBody>
      </p:sp>
      <p:sp>
        <p:nvSpPr>
          <p:cNvPr id="180" name="Shape 165"/>
          <p:cNvSpPr txBox="1"/>
          <p:nvPr>
            <p:ph type="body" idx="1"/>
          </p:nvPr>
        </p:nvSpPr>
        <p:spPr>
          <a:xfrm>
            <a:off x="457200" y="2142068"/>
            <a:ext cx="7772400" cy="3649134"/>
          </a:xfrm>
          <a:prstGeom prst="rect">
            <a:avLst/>
          </a:prstGeom>
        </p:spPr>
        <p:txBody>
          <a:bodyPr/>
          <a:lstStyle/>
          <a:p>
            <a:pPr>
              <a:lnSpc>
                <a:spcPct val="80000"/>
              </a:lnSpc>
            </a:pPr>
            <a:r>
              <a:t>Reactive - case by case basis - Fellows coming to us.</a:t>
            </a:r>
          </a:p>
          <a:p>
            <a:pPr>
              <a:lnSpc>
                <a:spcPct val="80000"/>
              </a:lnSpc>
            </a:pPr>
          </a:p>
          <a:p>
            <a:pPr marL="0" indent="0">
              <a:lnSpc>
                <a:spcPct val="80000"/>
              </a:lnSpc>
              <a:buSzTx/>
              <a:buNone/>
            </a:pPr>
            <a:r>
              <a:t>Led to:</a:t>
            </a:r>
          </a:p>
          <a:p>
            <a:pPr>
              <a:lnSpc>
                <a:spcPct val="80000"/>
              </a:lnSpc>
            </a:pPr>
            <a:r>
              <a:t>New RAS website - diversity section and anonymous reporting, diversity monitoring forms attached to every application form</a:t>
            </a:r>
          </a:p>
          <a:p>
            <a:pPr>
              <a:lnSpc>
                <a:spcPct val="80000"/>
              </a:lnSpc>
            </a:pPr>
            <a:r>
              <a:t>Harassment hotline at events</a:t>
            </a:r>
          </a:p>
          <a:p>
            <a:pPr>
              <a:lnSpc>
                <a:spcPct val="80000"/>
              </a:lnSpc>
            </a:pPr>
            <a:r>
              <a:t>Working with Prospect Union and other useful partnerships</a:t>
            </a:r>
          </a:p>
          <a:p>
            <a:pPr>
              <a:lnSpc>
                <a:spcPct val="80000"/>
              </a:lnSpc>
            </a:pPr>
            <a:r>
              <a:t>Case by case basis still occurring – Fellow asked for us to run a survey</a:t>
            </a:r>
          </a:p>
          <a:p>
            <a:pPr>
              <a:lnSpc>
                <a:spcPct val="80000"/>
              </a:lnSpc>
            </a:pPr>
            <a:r>
              <a:t>Harassment and bullying survey and results</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2" name="Title 1"/>
          <p:cNvSpPr txBox="1"/>
          <p:nvPr>
            <p:ph type="title"/>
          </p:nvPr>
        </p:nvSpPr>
        <p:spPr>
          <a:xfrm>
            <a:off x="457200" y="609601"/>
            <a:ext cx="7772400" cy="1456268"/>
          </a:xfrm>
          <a:prstGeom prst="rect">
            <a:avLst/>
          </a:prstGeom>
        </p:spPr>
        <p:txBody>
          <a:bodyPr/>
          <a:lstStyle/>
          <a:p>
            <a:pPr/>
            <a:r>
              <a:t>INTRODUCTION</a:t>
            </a:r>
          </a:p>
        </p:txBody>
      </p:sp>
      <p:sp>
        <p:nvSpPr>
          <p:cNvPr id="183" name="Content Placeholder 2"/>
          <p:cNvSpPr txBox="1"/>
          <p:nvPr>
            <p:ph type="body" idx="1"/>
          </p:nvPr>
        </p:nvSpPr>
        <p:spPr>
          <a:xfrm>
            <a:off x="457200" y="1780674"/>
            <a:ext cx="7772400" cy="4652210"/>
          </a:xfrm>
          <a:prstGeom prst="rect">
            <a:avLst/>
          </a:prstGeom>
        </p:spPr>
        <p:txBody>
          <a:bodyPr/>
          <a:lstStyle/>
          <a:p>
            <a:pPr/>
            <a:r>
              <a:t>Evidence suggests, from high profile individual cases in astronomy and geophysics, that bullying and harassment is likely to occur frequently in many institutions. </a:t>
            </a:r>
          </a:p>
          <a:p>
            <a:pPr/>
            <a:r>
              <a:t>Bullying and harassment affects mental health, staff retention, and people from minority groups are more likely to be affected by it.</a:t>
            </a:r>
          </a:p>
          <a:p>
            <a:pPr/>
            <a:r>
              <a:t>Prior to this study no data capturing the extent of the issue in our sector had been collected.</a:t>
            </a:r>
          </a:p>
          <a:p>
            <a:pPr/>
            <a:r>
              <a:t>Understanding the experience of employees in astronomy and geophysics, both positive and negative, is crucial for the future health of the sector. </a:t>
            </a:r>
          </a:p>
          <a:p>
            <a:pPr/>
            <a:r>
              <a:t>We hope that these results will influence leaders in different workplaces, and in funding bodies, to shape a better workplace environment for all.</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5" name="Title 1"/>
          <p:cNvSpPr txBox="1"/>
          <p:nvPr>
            <p:ph type="title"/>
          </p:nvPr>
        </p:nvSpPr>
        <p:spPr>
          <a:xfrm>
            <a:off x="457200" y="609601"/>
            <a:ext cx="7772400" cy="1456268"/>
          </a:xfrm>
          <a:prstGeom prst="rect">
            <a:avLst/>
          </a:prstGeom>
        </p:spPr>
        <p:txBody>
          <a:bodyPr/>
          <a:lstStyle/>
          <a:p>
            <a:pPr/>
            <a:r>
              <a:t>aims</a:t>
            </a:r>
          </a:p>
        </p:txBody>
      </p:sp>
      <p:sp>
        <p:nvSpPr>
          <p:cNvPr id="186" name="Content Placeholder 2"/>
          <p:cNvSpPr txBox="1"/>
          <p:nvPr>
            <p:ph type="body" idx="1"/>
          </p:nvPr>
        </p:nvSpPr>
        <p:spPr>
          <a:xfrm>
            <a:off x="457200" y="1957134"/>
            <a:ext cx="7772400" cy="4219076"/>
          </a:xfrm>
          <a:prstGeom prst="rect">
            <a:avLst/>
          </a:prstGeom>
        </p:spPr>
        <p:txBody>
          <a:bodyPr/>
          <a:lstStyle/>
          <a:p>
            <a:pPr marL="0" indent="0">
              <a:buSzTx/>
              <a:buNone/>
              <a:defRPr sz="2400"/>
            </a:pPr>
            <a:r>
              <a:t>The aims of the survey were to:</a:t>
            </a:r>
          </a:p>
          <a:p>
            <a:pPr marL="0" indent="0">
              <a:buSzTx/>
              <a:buNone/>
              <a:defRPr sz="2400"/>
            </a:pPr>
            <a:r>
              <a:t>• Capture the experiences and perspectives of the astronomy and geophysics community regarding bullying and harassment, workplace culture and policies;</a:t>
            </a:r>
          </a:p>
          <a:p>
            <a:pPr marL="0" indent="0">
              <a:buSzTx/>
              <a:buNone/>
              <a:defRPr sz="2400"/>
            </a:pPr>
            <a:r>
              <a:t>• Understand which communities are most likely to be adversely/disproportionately affected by these issues;</a:t>
            </a:r>
          </a:p>
          <a:p>
            <a:pPr marL="0" indent="0">
              <a:buSzTx/>
              <a:buNone/>
              <a:defRPr sz="2400"/>
            </a:pPr>
            <a:r>
              <a:t>• Generate a robust dataset as a starting point and baseline for change in the fields.</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8" name="Picture 2" descr="Picture 2"/>
          <p:cNvPicPr>
            <a:picLocks noChangeAspect="1"/>
          </p:cNvPicPr>
          <p:nvPr/>
        </p:nvPicPr>
        <p:blipFill>
          <a:blip r:embed="rId3">
            <a:extLst/>
          </a:blip>
          <a:stretch>
            <a:fillRect/>
          </a:stretch>
        </p:blipFill>
        <p:spPr>
          <a:xfrm>
            <a:off x="2554514" y="2795451"/>
            <a:ext cx="5755676" cy="3909064"/>
          </a:xfrm>
          <a:prstGeom prst="rect">
            <a:avLst/>
          </a:prstGeom>
          <a:ln w="12700">
            <a:miter lim="400000"/>
          </a:ln>
        </p:spPr>
      </p:pic>
      <p:pic>
        <p:nvPicPr>
          <p:cNvPr id="189" name="Picture 4" descr="Picture 4"/>
          <p:cNvPicPr>
            <a:picLocks noChangeAspect="1"/>
          </p:cNvPicPr>
          <p:nvPr/>
        </p:nvPicPr>
        <p:blipFill>
          <a:blip r:embed="rId4">
            <a:extLst/>
          </a:blip>
          <a:srcRect l="0" t="43723" r="0" b="0"/>
          <a:stretch>
            <a:fillRect/>
          </a:stretch>
        </p:blipFill>
        <p:spPr>
          <a:xfrm>
            <a:off x="358052" y="182880"/>
            <a:ext cx="7018108" cy="2482016"/>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3" name="Title 1"/>
          <p:cNvSpPr txBox="1"/>
          <p:nvPr>
            <p:ph type="title"/>
          </p:nvPr>
        </p:nvSpPr>
        <p:spPr>
          <a:xfrm>
            <a:off x="457201" y="609601"/>
            <a:ext cx="7772401" cy="1456268"/>
          </a:xfrm>
          <a:prstGeom prst="rect">
            <a:avLst/>
          </a:prstGeom>
        </p:spPr>
        <p:txBody>
          <a:bodyPr/>
          <a:lstStyle/>
          <a:p>
            <a:pPr/>
            <a:r>
              <a:t>Experiences of harassment and bullying</a:t>
            </a:r>
          </a:p>
        </p:txBody>
      </p:sp>
      <p:pic>
        <p:nvPicPr>
          <p:cNvPr id="194" name="Picture 3" descr="Picture 3"/>
          <p:cNvPicPr>
            <a:picLocks noChangeAspect="1"/>
          </p:cNvPicPr>
          <p:nvPr/>
        </p:nvPicPr>
        <p:blipFill>
          <a:blip r:embed="rId2">
            <a:extLst/>
          </a:blip>
          <a:stretch>
            <a:fillRect/>
          </a:stretch>
        </p:blipFill>
        <p:spPr>
          <a:xfrm>
            <a:off x="914399" y="2065868"/>
            <a:ext cx="2730501" cy="3703983"/>
          </a:xfrm>
          <a:prstGeom prst="rect">
            <a:avLst/>
          </a:prstGeom>
          <a:ln w="12700">
            <a:miter lim="400000"/>
          </a:ln>
        </p:spPr>
      </p:pic>
      <p:pic>
        <p:nvPicPr>
          <p:cNvPr id="195" name="Picture 5" descr="Picture 5"/>
          <p:cNvPicPr>
            <a:picLocks noChangeAspect="1"/>
          </p:cNvPicPr>
          <p:nvPr/>
        </p:nvPicPr>
        <p:blipFill>
          <a:blip r:embed="rId3">
            <a:extLst/>
          </a:blip>
          <a:stretch>
            <a:fillRect/>
          </a:stretch>
        </p:blipFill>
        <p:spPr>
          <a:xfrm>
            <a:off x="2547540" y="1678518"/>
            <a:ext cx="3389710" cy="463551"/>
          </a:xfrm>
          <a:prstGeom prst="rect">
            <a:avLst/>
          </a:prstGeom>
          <a:ln w="12700">
            <a:miter lim="400000"/>
          </a:ln>
        </p:spPr>
      </p:pic>
      <p:pic>
        <p:nvPicPr>
          <p:cNvPr id="196" name="Picture 7" descr="Picture 7"/>
          <p:cNvPicPr>
            <a:picLocks noChangeAspect="1"/>
          </p:cNvPicPr>
          <p:nvPr/>
        </p:nvPicPr>
        <p:blipFill>
          <a:blip r:embed="rId4">
            <a:extLst/>
          </a:blip>
          <a:srcRect l="0" t="768" r="0" b="0"/>
          <a:stretch>
            <a:fillRect/>
          </a:stretch>
        </p:blipFill>
        <p:spPr>
          <a:xfrm>
            <a:off x="6032500" y="1678518"/>
            <a:ext cx="2730500" cy="4868333"/>
          </a:xfrm>
          <a:prstGeom prst="rect">
            <a:avLst/>
          </a:prstGeom>
          <a:ln w="12700">
            <a:miter lim="400000"/>
          </a:ln>
        </p:spPr>
      </p:pic>
      <p:pic>
        <p:nvPicPr>
          <p:cNvPr id="197" name="Picture 9" descr="Picture 9"/>
          <p:cNvPicPr>
            <a:picLocks noChangeAspect="1"/>
          </p:cNvPicPr>
          <p:nvPr/>
        </p:nvPicPr>
        <p:blipFill>
          <a:blip r:embed="rId5">
            <a:extLst/>
          </a:blip>
          <a:stretch>
            <a:fillRect/>
          </a:stretch>
        </p:blipFill>
        <p:spPr>
          <a:xfrm>
            <a:off x="3416300" y="5911850"/>
            <a:ext cx="2844800" cy="63500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95"/>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0" presetID="1" grpId="2" fill="hold">
                                  <p:stCondLst>
                                    <p:cond delay="0"/>
                                  </p:stCondLst>
                                  <p:iterate type="el" backwards="0">
                                    <p:tmAbs val="0"/>
                                  </p:iterate>
                                  <p:childTnLst>
                                    <p:set>
                                      <p:cBhvr>
                                        <p:cTn id="9" fill="hold"/>
                                        <p:tgtEl>
                                          <p:spTgt spid="19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4" grpId="2"/>
      <p:bldP build="whole" bldLvl="1" animBg="1" rev="0" advAuto="0" spid="195" grpId="1"/>
    </p:bld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99" name="Picture 3" descr="Picture 3"/>
          <p:cNvPicPr>
            <a:picLocks noChangeAspect="1"/>
          </p:cNvPicPr>
          <p:nvPr/>
        </p:nvPicPr>
        <p:blipFill>
          <a:blip r:embed="rId2">
            <a:extLst/>
          </a:blip>
          <a:srcRect l="0" t="26617" r="0" b="0"/>
          <a:stretch>
            <a:fillRect/>
          </a:stretch>
        </p:blipFill>
        <p:spPr>
          <a:xfrm>
            <a:off x="1142746" y="1401707"/>
            <a:ext cx="4609723" cy="5132443"/>
          </a:xfrm>
          <a:prstGeom prst="rect">
            <a:avLst/>
          </a:prstGeom>
          <a:ln w="12700">
            <a:miter lim="400000"/>
          </a:ln>
        </p:spPr>
      </p:pic>
      <p:pic>
        <p:nvPicPr>
          <p:cNvPr id="200" name="Picture 5" descr="Picture 5"/>
          <p:cNvPicPr>
            <a:picLocks noChangeAspect="1"/>
          </p:cNvPicPr>
          <p:nvPr/>
        </p:nvPicPr>
        <p:blipFill>
          <a:blip r:embed="rId3">
            <a:extLst/>
          </a:blip>
          <a:stretch>
            <a:fillRect/>
          </a:stretch>
        </p:blipFill>
        <p:spPr>
          <a:xfrm>
            <a:off x="5503290" y="2408765"/>
            <a:ext cx="3128519" cy="692151"/>
          </a:xfrm>
          <a:prstGeom prst="rect">
            <a:avLst/>
          </a:prstGeom>
          <a:ln w="12700">
            <a:miter lim="400000"/>
          </a:ln>
        </p:spPr>
      </p:pic>
      <p:pic>
        <p:nvPicPr>
          <p:cNvPr id="201" name="Picture 7" descr="Picture 7"/>
          <p:cNvPicPr>
            <a:picLocks noChangeAspect="1"/>
          </p:cNvPicPr>
          <p:nvPr/>
        </p:nvPicPr>
        <p:blipFill>
          <a:blip r:embed="rId4">
            <a:extLst/>
          </a:blip>
          <a:stretch>
            <a:fillRect/>
          </a:stretch>
        </p:blipFill>
        <p:spPr>
          <a:xfrm>
            <a:off x="5370577" y="4914900"/>
            <a:ext cx="3183891" cy="692150"/>
          </a:xfrm>
          <a:prstGeom prst="rect">
            <a:avLst/>
          </a:prstGeom>
          <a:ln w="12700">
            <a:miter lim="400000"/>
          </a:ln>
        </p:spPr>
      </p:pic>
      <p:sp>
        <p:nvSpPr>
          <p:cNvPr id="202" name="Title 1"/>
          <p:cNvSpPr txBox="1"/>
          <p:nvPr>
            <p:ph type="title"/>
          </p:nvPr>
        </p:nvSpPr>
        <p:spPr>
          <a:xfrm>
            <a:off x="228854" y="122765"/>
            <a:ext cx="7772401" cy="1456269"/>
          </a:xfrm>
          <a:prstGeom prst="rect">
            <a:avLst/>
          </a:prstGeom>
        </p:spPr>
        <p:txBody>
          <a:bodyPr/>
          <a:lstStyle/>
          <a:p>
            <a:pPr/>
            <a:r>
              <a:t>Experiences of harassment and bullying</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Celestial">
  <a:themeElements>
    <a:clrScheme name="Celestial">
      <a:dk1>
        <a:srgbClr val="000000"/>
      </a:dk1>
      <a:lt1>
        <a:srgbClr val="FFFFFF"/>
      </a:lt1>
      <a:dk2>
        <a:srgbClr val="A7A7A7"/>
      </a:dk2>
      <a:lt2>
        <a:srgbClr val="535353"/>
      </a:lt2>
      <a:accent1>
        <a:srgbClr val="AC3EC1"/>
      </a:accent1>
      <a:accent2>
        <a:srgbClr val="477BD1"/>
      </a:accent2>
      <a:accent3>
        <a:srgbClr val="46B298"/>
      </a:accent3>
      <a:accent4>
        <a:srgbClr val="90BA4C"/>
      </a:accent4>
      <a:accent5>
        <a:srgbClr val="DD9D31"/>
      </a:accent5>
      <a:accent6>
        <a:srgbClr val="E25247"/>
      </a:accent6>
      <a:hlink>
        <a:srgbClr val="0000FF"/>
      </a:hlink>
      <a:folHlink>
        <a:srgbClr val="FF00FF"/>
      </a:folHlink>
    </a:clrScheme>
    <a:fontScheme name="Celestial">
      <a:majorFont>
        <a:latin typeface="Helvetica"/>
        <a:ea typeface="Helvetica"/>
        <a:cs typeface="Helvetica"/>
      </a:majorFont>
      <a:minorFont>
        <a:latin typeface="Calibri"/>
        <a:ea typeface="Calibri"/>
        <a:cs typeface="Calibri"/>
      </a:minorFont>
    </a:fontScheme>
    <a:fmtScheme name="Celesti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50800" dist="38100" dir="5400000">
              <a:srgbClr val="000000">
                <a:alpha val="35000"/>
              </a:srgbClr>
            </a:outerShdw>
          </a:effectLst>
        </a:effectStyle>
        <a:effectStyle>
          <a:effectLst>
            <a:outerShdw sx="100000" sy="100000" kx="0" ky="0" algn="b" rotWithShape="0" blurRad="50800" dist="38100" dir="5400000">
              <a:srgbClr val="000000">
                <a:alpha val="35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9050" cap="rnd">
          <a:solidFill>
            <a:schemeClr val="accent1"/>
          </a:solidFill>
          <a:prstDash val="solid"/>
          <a:round/>
        </a:ln>
        <a:effectLst>
          <a:outerShdw sx="100000" sy="100000" kx="0" ky="0" algn="b" rotWithShape="0" blurRad="50800" dist="381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9050" cap="rnd">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Celestial">
  <a:themeElements>
    <a:clrScheme name="Celestial">
      <a:dk1>
        <a:srgbClr val="000000"/>
      </a:dk1>
      <a:lt1>
        <a:srgbClr val="FFFFFF"/>
      </a:lt1>
      <a:dk2>
        <a:srgbClr val="A7A7A7"/>
      </a:dk2>
      <a:lt2>
        <a:srgbClr val="535353"/>
      </a:lt2>
      <a:accent1>
        <a:srgbClr val="AC3EC1"/>
      </a:accent1>
      <a:accent2>
        <a:srgbClr val="477BD1"/>
      </a:accent2>
      <a:accent3>
        <a:srgbClr val="46B298"/>
      </a:accent3>
      <a:accent4>
        <a:srgbClr val="90BA4C"/>
      </a:accent4>
      <a:accent5>
        <a:srgbClr val="DD9D31"/>
      </a:accent5>
      <a:accent6>
        <a:srgbClr val="E25247"/>
      </a:accent6>
      <a:hlink>
        <a:srgbClr val="0000FF"/>
      </a:hlink>
      <a:folHlink>
        <a:srgbClr val="FF00FF"/>
      </a:folHlink>
    </a:clrScheme>
    <a:fontScheme name="Celestial">
      <a:majorFont>
        <a:latin typeface="Helvetica"/>
        <a:ea typeface="Helvetica"/>
        <a:cs typeface="Helvetica"/>
      </a:majorFont>
      <a:minorFont>
        <a:latin typeface="Calibri"/>
        <a:ea typeface="Calibri"/>
        <a:cs typeface="Calibri"/>
      </a:minorFont>
    </a:fontScheme>
    <a:fmtScheme name="Celesti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50800" dist="38100" dir="5400000">
              <a:srgbClr val="000000">
                <a:alpha val="35000"/>
              </a:srgbClr>
            </a:outerShdw>
          </a:effectLst>
        </a:effectStyle>
        <a:effectStyle>
          <a:effectLst>
            <a:outerShdw sx="100000" sy="100000" kx="0" ky="0" algn="b" rotWithShape="0" blurRad="50800" dist="38100" dir="5400000">
              <a:srgbClr val="000000">
                <a:alpha val="35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9050" cap="rnd">
          <a:solidFill>
            <a:schemeClr val="accent1"/>
          </a:solidFill>
          <a:prstDash val="solid"/>
          <a:round/>
        </a:ln>
        <a:effectLst>
          <a:outerShdw sx="100000" sy="100000" kx="0" ky="0" algn="b" rotWithShape="0" blurRad="50800" dist="381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9050" cap="rnd">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