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  <p:sldMasterId id="2147483720" r:id="rId2"/>
    <p:sldMasterId id="2147483732" r:id="rId3"/>
  </p:sldMasterIdLst>
  <p:notesMasterIdLst>
    <p:notesMasterId r:id="rId28"/>
  </p:notesMasterIdLst>
  <p:sldIdLst>
    <p:sldId id="256" r:id="rId4"/>
    <p:sldId id="259" r:id="rId5"/>
    <p:sldId id="466" r:id="rId6"/>
    <p:sldId id="281" r:id="rId7"/>
    <p:sldId id="364" r:id="rId8"/>
    <p:sldId id="462" r:id="rId9"/>
    <p:sldId id="441" r:id="rId10"/>
    <p:sldId id="432" r:id="rId11"/>
    <p:sldId id="484" r:id="rId12"/>
    <p:sldId id="488" r:id="rId13"/>
    <p:sldId id="485" r:id="rId14"/>
    <p:sldId id="260" r:id="rId15"/>
    <p:sldId id="404" r:id="rId16"/>
    <p:sldId id="268" r:id="rId17"/>
    <p:sldId id="336" r:id="rId18"/>
    <p:sldId id="454" r:id="rId19"/>
    <p:sldId id="458" r:id="rId20"/>
    <p:sldId id="486" r:id="rId21"/>
    <p:sldId id="460" r:id="rId22"/>
    <p:sldId id="473" r:id="rId23"/>
    <p:sldId id="261" r:id="rId24"/>
    <p:sldId id="478" r:id="rId25"/>
    <p:sldId id="474" r:id="rId26"/>
    <p:sldId id="489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A8A"/>
    <a:srgbClr val="EEE8AA"/>
    <a:srgbClr val="008080"/>
    <a:srgbClr val="2A4C7F"/>
    <a:srgbClr val="6294A0"/>
    <a:srgbClr val="660175"/>
    <a:srgbClr val="FC45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144"/>
    <p:restoredTop sz="99791" autoAdjust="0"/>
  </p:normalViewPr>
  <p:slideViewPr>
    <p:cSldViewPr snapToGrid="0" snapToObjects="1">
      <p:cViewPr>
        <p:scale>
          <a:sx n="127" d="100"/>
          <a:sy n="127" d="100"/>
        </p:scale>
        <p:origin x="160" y="2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74DF7-DA8A-8A45-B189-081F6D04C32B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B3740-1AEC-194F-A064-13762167D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4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A7BDB-9E79-2D4B-97DF-69A24950BE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1399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B6A52-C824-7220-7030-451D6FAA1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070409-808D-3FD2-AC64-10996F3277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7890CC-CA91-6DA8-5AAE-E6296F226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52BCA-8B3C-C140-0F9B-E5FEA96980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A7BDB-9E79-2D4B-97DF-69A24950BE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682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b="0" i="0">
                <a:latin typeface="Avenir Light" panose="020B0402020203020204" pitchFamily="34" charset="77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Avenir Book" panose="02000503020000020003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Avenir Book" panose="02000503020000020003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70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venir Book" panose="02000503020000020003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venir Book" panose="02000503020000020003" pitchFamily="2" charset="0"/>
              </a:defRPr>
            </a:lvl1pPr>
            <a:lvl2pPr>
              <a:defRPr>
                <a:latin typeface="Avenir Book" panose="02000503020000020003" pitchFamily="2" charset="0"/>
              </a:defRPr>
            </a:lvl2pPr>
            <a:lvl3pPr>
              <a:defRPr>
                <a:latin typeface="Avenir Book" panose="02000503020000020003" pitchFamily="2" charset="0"/>
              </a:defRPr>
            </a:lvl3pPr>
            <a:lvl4pPr>
              <a:defRPr>
                <a:latin typeface="Avenir Book" panose="02000503020000020003" pitchFamily="2" charset="0"/>
              </a:defRPr>
            </a:lvl4pPr>
            <a:lvl5pPr>
              <a:defRPr>
                <a:latin typeface="Avenir Book" panose="02000503020000020003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85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06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98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44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87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81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  <a:lvl2pPr>
              <a:defRPr b="0" i="0">
                <a:latin typeface="Avenir Light" panose="020B0402020203020204" pitchFamily="34" charset="77"/>
              </a:defRPr>
            </a:lvl2pPr>
            <a:lvl3pPr>
              <a:defRPr b="0" i="0">
                <a:latin typeface="Avenir Light" panose="020B0402020203020204" pitchFamily="34" charset="77"/>
              </a:defRPr>
            </a:lvl3pPr>
            <a:lvl4pPr>
              <a:defRPr b="0" i="0">
                <a:latin typeface="Avenir Light" panose="020B0402020203020204" pitchFamily="34" charset="77"/>
              </a:defRPr>
            </a:lvl4pPr>
            <a:lvl5pPr>
              <a:defRPr b="0" i="0">
                <a:latin typeface="Avenir Light" panose="020B0402020203020204" pitchFamily="34" charset="77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13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67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362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95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1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2077"/>
            <a:ext cx="7772400" cy="564642"/>
          </a:xfrm>
        </p:spPr>
        <p:txBody>
          <a:bodyPr anchor="t"/>
          <a:lstStyle>
            <a:lvl1pPr algn="l">
              <a:defRPr sz="4000" b="0" i="0" cap="all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01387"/>
            <a:ext cx="7772400" cy="341660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umi.jpg"/>
          <p:cNvPicPr>
            <a:picLocks noChangeAspect="1"/>
          </p:cNvPicPr>
          <p:nvPr userDrawn="1"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02" y="613603"/>
            <a:ext cx="4899501" cy="372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35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25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439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076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3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2077"/>
            <a:ext cx="7772400" cy="564642"/>
          </a:xfrm>
        </p:spPr>
        <p:txBody>
          <a:bodyPr anchor="t"/>
          <a:lstStyle>
            <a:lvl1pPr algn="l">
              <a:defRPr sz="4000" b="0" i="0" cap="all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01387"/>
            <a:ext cx="7772400" cy="341660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venir Light" panose="020B0402020203020204" pitchFamily="34" charset="7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umi.jpg"/>
          <p:cNvPicPr>
            <a:picLocks noChangeAspect="1"/>
          </p:cNvPicPr>
          <p:nvPr userDrawn="1"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02" y="613603"/>
            <a:ext cx="4899501" cy="372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96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56" y="3600450"/>
            <a:ext cx="8601024" cy="425054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56" y="4025503"/>
            <a:ext cx="8601024" cy="603647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397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72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3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 b="0" i="0">
                <a:latin typeface="Avenir Light" panose="020B0402020203020204" pitchFamily="34" charset="77"/>
              </a:defRPr>
            </a:lvl1pPr>
            <a:lvl2pPr>
              <a:defRPr sz="2400" b="0" i="0">
                <a:latin typeface="Avenir Light" panose="020B0402020203020204" pitchFamily="34" charset="77"/>
              </a:defRPr>
            </a:lvl2pPr>
            <a:lvl3pPr>
              <a:defRPr sz="2000" b="0" i="0">
                <a:latin typeface="Avenir Light" panose="020B0402020203020204" pitchFamily="34" charset="77"/>
              </a:defRPr>
            </a:lvl3pPr>
            <a:lvl4pPr>
              <a:defRPr sz="1800" b="0" i="0">
                <a:latin typeface="Avenir Light" panose="020B0402020203020204" pitchFamily="34" charset="77"/>
              </a:defRPr>
            </a:lvl4pPr>
            <a:lvl5pPr>
              <a:defRPr sz="1800" b="0" i="0">
                <a:latin typeface="Avenir Light" panose="020B0402020203020204" pitchFamily="34" charset="7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 b="0" i="0">
                <a:latin typeface="Avenir Light" panose="020B0402020203020204" pitchFamily="34" charset="77"/>
              </a:defRPr>
            </a:lvl1pPr>
            <a:lvl2pPr>
              <a:defRPr sz="2400" b="0" i="0">
                <a:latin typeface="Avenir Light" panose="020B0402020203020204" pitchFamily="34" charset="77"/>
              </a:defRPr>
            </a:lvl2pPr>
            <a:lvl3pPr>
              <a:defRPr sz="2000" b="0" i="0">
                <a:latin typeface="Avenir Light" panose="020B0402020203020204" pitchFamily="34" charset="77"/>
              </a:defRPr>
            </a:lvl3pPr>
            <a:lvl4pPr>
              <a:defRPr sz="1800" b="0" i="0">
                <a:latin typeface="Avenir Light" panose="020B0402020203020204" pitchFamily="34" charset="77"/>
              </a:defRPr>
            </a:lvl4pPr>
            <a:lvl5pPr>
              <a:defRPr sz="1800" b="0" i="0">
                <a:latin typeface="Avenir Light" panose="020B0402020203020204" pitchFamily="34" charset="7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0" i="0">
                <a:latin typeface="Avenir Light" panose="020B04020202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 b="0" i="0">
                <a:latin typeface="Avenir Light" panose="020B0402020203020204" pitchFamily="34" charset="77"/>
              </a:defRPr>
            </a:lvl1pPr>
            <a:lvl2pPr>
              <a:defRPr sz="2000" b="0" i="0">
                <a:latin typeface="Avenir Light" panose="020B0402020203020204" pitchFamily="34" charset="77"/>
              </a:defRPr>
            </a:lvl2pPr>
            <a:lvl3pPr>
              <a:defRPr sz="1800" b="0" i="0">
                <a:latin typeface="Avenir Light" panose="020B0402020203020204" pitchFamily="34" charset="77"/>
              </a:defRPr>
            </a:lvl3pPr>
            <a:lvl4pPr>
              <a:defRPr sz="1600" b="0" i="0">
                <a:latin typeface="Avenir Light" panose="020B0402020203020204" pitchFamily="34" charset="77"/>
              </a:defRPr>
            </a:lvl4pPr>
            <a:lvl5pPr>
              <a:defRPr sz="1600" b="0" i="0">
                <a:latin typeface="Avenir Light" panose="020B0402020203020204" pitchFamily="34" charset="7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0" i="0">
                <a:latin typeface="Avenir Light" panose="020B04020202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 b="0" i="0">
                <a:latin typeface="Avenir Light" panose="020B0402020203020204" pitchFamily="34" charset="77"/>
              </a:defRPr>
            </a:lvl1pPr>
            <a:lvl2pPr>
              <a:defRPr sz="2000" b="0" i="0">
                <a:latin typeface="Avenir Light" panose="020B0402020203020204" pitchFamily="34" charset="77"/>
              </a:defRPr>
            </a:lvl2pPr>
            <a:lvl3pPr>
              <a:defRPr sz="1800" b="0" i="0">
                <a:latin typeface="Avenir Light" panose="020B0402020203020204" pitchFamily="34" charset="77"/>
              </a:defRPr>
            </a:lvl3pPr>
            <a:lvl4pPr>
              <a:defRPr sz="1600" b="0" i="0">
                <a:latin typeface="Avenir Light" panose="020B0402020203020204" pitchFamily="34" charset="77"/>
              </a:defRPr>
            </a:lvl4pPr>
            <a:lvl5pPr>
              <a:defRPr sz="1600" b="0" i="0">
                <a:latin typeface="Avenir Light" panose="020B0402020203020204" pitchFamily="34" charset="7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Avenir Light" panose="020B0402020203020204" pitchFamily="34" charset="77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056" y="3600450"/>
            <a:ext cx="8601024" cy="425054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C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3056" y="4025503"/>
            <a:ext cx="8601024" cy="603647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02A9-73EB-654D-AC73-EDCF42FE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/>
              <a:t>Hello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3223"/>
            <a:ext cx="8229600" cy="363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02A9-73EB-654D-AC73-EDCF42FEF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800" kern="1200">
          <a:solidFill>
            <a:schemeClr val="accent1">
              <a:lumMod val="60000"/>
              <a:lumOff val="40000"/>
            </a:schemeClr>
          </a:solidFill>
          <a:latin typeface="Gill Sans Ligh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Gill Sans Ligh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CD6AA5-C488-6B4B-ACF4-BD59010AB35F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110490-F748-9A49-9887-29E949811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venir Book" panose="02000503020000020003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venir Book" panose="02000503020000020003" pitchFamily="2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/>
              <a:t>Hello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3223"/>
            <a:ext cx="8229600" cy="363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5D93A-89D4-ED47-B981-374612F56AA3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02A9-73EB-654D-AC73-EDCF42FEF2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4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800" b="0" i="0" kern="1200">
          <a:solidFill>
            <a:schemeClr val="accent1">
              <a:lumMod val="60000"/>
              <a:lumOff val="40000"/>
            </a:schemeClr>
          </a:solidFill>
          <a:latin typeface="Avenir Light" panose="020B0402020203020204" pitchFamily="34" charset="77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/>
        <a:buChar char="o"/>
        <a:defRPr sz="2400" kern="1200">
          <a:solidFill>
            <a:schemeClr val="tx1"/>
          </a:solidFill>
          <a:latin typeface="Gill Sans Ligh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Gill Sans Ligh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ourier New"/>
        <a:buChar char="o"/>
        <a:defRPr sz="1600" kern="1200">
          <a:solidFill>
            <a:schemeClr val="tx1"/>
          </a:solidFill>
          <a:latin typeface="Gill Sans Ligh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sv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sunami_by_hokusai_19th_century.jpg">
            <a:extLst>
              <a:ext uri="{FF2B5EF4-FFF2-40B4-BE49-F238E27FC236}">
                <a16:creationId xmlns:a16="http://schemas.microsoft.com/office/drawing/2014/main" id="{EF29E0F3-F273-7F69-98FD-157537E51EC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00" y="0"/>
            <a:ext cx="7651799" cy="5143500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8" name="Picture 7" descr="ukri_stfc_00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1" b="23546"/>
          <a:stretch/>
        </p:blipFill>
        <p:spPr>
          <a:xfrm>
            <a:off x="-10510" y="3974785"/>
            <a:ext cx="2901696" cy="801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499" y="1134298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GB" dirty="0"/>
              <a:t>Axion Experiment and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2345542"/>
            <a:ext cx="6400800" cy="452416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David J. E. Marsh</a:t>
            </a:r>
          </a:p>
          <a:p>
            <a:r>
              <a:rPr lang="en-GB" sz="1800" b="1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IOP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 Joint APP and HEPP Annual Conference</a:t>
            </a:r>
          </a:p>
          <a:p>
            <a:r>
              <a:rPr lang="en-US" sz="1800" dirty="0">
                <a:solidFill>
                  <a:schemeClr val="tx1"/>
                </a:solidFill>
              </a:rPr>
              <a:t>Cambridge, 2025</a:t>
            </a:r>
          </a:p>
        </p:txBody>
      </p:sp>
      <p:pic>
        <p:nvPicPr>
          <p:cNvPr id="7" name="Picture 6" descr="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250" y="3985294"/>
            <a:ext cx="1534260" cy="1168715"/>
          </a:xfrm>
          <a:prstGeom prst="rect">
            <a:avLst/>
          </a:prstGeom>
        </p:spPr>
      </p:pic>
      <p:pic>
        <p:nvPicPr>
          <p:cNvPr id="5" name="Picture 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71A320E3-BF87-2DEB-DC04-D875E0BD5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6958" y="4080824"/>
            <a:ext cx="3235693" cy="65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90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DA99E-1A1A-E061-838A-39C861209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Astrophysics &amp; Cosmology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59526FD-4C5F-D150-2613-195D1DF9448A}"/>
              </a:ext>
            </a:extLst>
          </p:cNvPr>
          <p:cNvGrpSpPr/>
          <p:nvPr/>
        </p:nvGrpSpPr>
        <p:grpSpPr>
          <a:xfrm>
            <a:off x="4572000" y="780239"/>
            <a:ext cx="4075292" cy="3616860"/>
            <a:chOff x="-221305" y="270214"/>
            <a:chExt cx="4508428" cy="399393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7A17FD7-99B8-C590-8FB8-5FCF8C96D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6598" r="8679"/>
            <a:stretch/>
          </p:blipFill>
          <p:spPr>
            <a:xfrm>
              <a:off x="-221305" y="270214"/>
              <a:ext cx="4508428" cy="399393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18E7810-E4E0-6340-8B48-465CD9A1FC5F}"/>
                </a:ext>
              </a:extLst>
            </p:cNvPr>
            <p:cNvSpPr txBox="1"/>
            <p:nvPr/>
          </p:nvSpPr>
          <p:spPr>
            <a:xfrm rot="16200000">
              <a:off x="-1564413" y="1936784"/>
              <a:ext cx="3252128" cy="340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Lägue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, DJEM et al (2024)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A8AAB64-BC25-1323-8242-F0CC80A2640F}"/>
              </a:ext>
            </a:extLst>
          </p:cNvPr>
          <p:cNvGrpSpPr/>
          <p:nvPr/>
        </p:nvGrpSpPr>
        <p:grpSpPr>
          <a:xfrm>
            <a:off x="303310" y="876642"/>
            <a:ext cx="3977287" cy="3424054"/>
            <a:chOff x="303311" y="969440"/>
            <a:chExt cx="3762648" cy="3331255"/>
          </a:xfrm>
        </p:grpSpPr>
        <p:pic>
          <p:nvPicPr>
            <p:cNvPr id="6" name="Picture 5" descr="A diagram of a black sphere with many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72A93218-4A2F-D1F7-6990-78EAA12866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4949" y="969440"/>
              <a:ext cx="3341010" cy="333125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8F52ADE-F948-AC1D-A4E2-828941245CFA}"/>
                </a:ext>
              </a:extLst>
            </p:cNvPr>
            <p:cNvSpPr txBox="1"/>
            <p:nvPr/>
          </p:nvSpPr>
          <p:spPr>
            <a:xfrm rot="16200000">
              <a:off x="-815789" y="2088540"/>
              <a:ext cx="25459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MacDonald et al (2023)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DBABE15-0919-FCA2-CAD0-542F99AB581A}"/>
              </a:ext>
            </a:extLst>
          </p:cNvPr>
          <p:cNvSpPr txBox="1"/>
          <p:nvPr/>
        </p:nvSpPr>
        <p:spPr>
          <a:xfrm>
            <a:off x="65313" y="4319228"/>
            <a:ext cx="4506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Neutron star magnetospheres convert axions in radio waves.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48621C-94B3-BC03-3D39-DF23B40357FC}"/>
              </a:ext>
            </a:extLst>
          </p:cNvPr>
          <p:cNvSpPr txBox="1"/>
          <p:nvPr/>
        </p:nvSpPr>
        <p:spPr>
          <a:xfrm>
            <a:off x="4673883" y="4322878"/>
            <a:ext cx="4506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Simulations allow modeling of wavelike effects on cosmic structure.</a:t>
            </a:r>
          </a:p>
        </p:txBody>
      </p:sp>
    </p:spTree>
    <p:extLst>
      <p:ext uri="{BB962C8B-B14F-4D97-AF65-F5344CB8AC3E}">
        <p14:creationId xmlns:p14="http://schemas.microsoft.com/office/powerpoint/2010/main" val="138434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1EC4A-1F4A-7F32-345E-57871FA09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Type IIB String Theory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EF84235-F81C-0DAE-A6FB-664C445D5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66892" y="0"/>
            <a:ext cx="1477108" cy="12266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EFB9D0-B92C-5510-2755-09F302E4BB3F}"/>
              </a:ext>
            </a:extLst>
          </p:cNvPr>
          <p:cNvSpPr txBox="1"/>
          <p:nvPr/>
        </p:nvSpPr>
        <p:spPr>
          <a:xfrm>
            <a:off x="276658" y="961302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Rapid progress in understanding explicit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Calabi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-Yau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compactifcations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and constructing large ensembles.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Characterised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by “Hodge numbers” (h11,h21).</a:t>
            </a:r>
          </a:p>
        </p:txBody>
      </p:sp>
      <p:pic>
        <p:nvPicPr>
          <p:cNvPr id="9" name="Picture 8" descr="A close-up of a card&#10;&#10;Description automatically generated">
            <a:extLst>
              <a:ext uri="{FF2B5EF4-FFF2-40B4-BE49-F238E27FC236}">
                <a16:creationId xmlns:a16="http://schemas.microsoft.com/office/drawing/2014/main" id="{900B45F5-2AF1-8ACF-85E7-BD87D2885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85" y="3326004"/>
            <a:ext cx="3566932" cy="1620292"/>
          </a:xfrm>
          <a:prstGeom prst="rect">
            <a:avLst/>
          </a:prstGeom>
        </p:spPr>
      </p:pic>
      <p:pic>
        <p:nvPicPr>
          <p:cNvPr id="11" name="Picture 10" descr="A close-up of a document&#10;&#10;Description automatically generated">
            <a:extLst>
              <a:ext uri="{FF2B5EF4-FFF2-40B4-BE49-F238E27FC236}">
                <a16:creationId xmlns:a16="http://schemas.microsoft.com/office/drawing/2014/main" id="{DCF02AA3-CD61-325B-266D-251EF0D40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85" y="1679622"/>
            <a:ext cx="2598467" cy="1377528"/>
          </a:xfrm>
          <a:prstGeom prst="rect">
            <a:avLst/>
          </a:prstGeom>
        </p:spPr>
      </p:pic>
      <p:pic>
        <p:nvPicPr>
          <p:cNvPr id="19" name="Picture 18" descr="A close-up of a document&#10;&#10;Description automatically generated">
            <a:extLst>
              <a:ext uri="{FF2B5EF4-FFF2-40B4-BE49-F238E27FC236}">
                <a16:creationId xmlns:a16="http://schemas.microsoft.com/office/drawing/2014/main" id="{47C02640-4E28-77AA-ABEA-10EFE5E69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2742" y="1704707"/>
            <a:ext cx="3012499" cy="1279376"/>
          </a:xfrm>
          <a:prstGeom prst="rect">
            <a:avLst/>
          </a:prstGeom>
        </p:spPr>
      </p:pic>
      <p:pic>
        <p:nvPicPr>
          <p:cNvPr id="21" name="Picture 20" descr="A close-up of a sign&#10;&#10;Description automatically generated">
            <a:extLst>
              <a:ext uri="{FF2B5EF4-FFF2-40B4-BE49-F238E27FC236}">
                <a16:creationId xmlns:a16="http://schemas.microsoft.com/office/drawing/2014/main" id="{826118C7-4430-7C8D-12C1-CCD19831F2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6705" y="1729500"/>
            <a:ext cx="3163684" cy="1229791"/>
          </a:xfrm>
          <a:prstGeom prst="rect">
            <a:avLst/>
          </a:prstGeom>
        </p:spPr>
      </p:pic>
      <p:pic>
        <p:nvPicPr>
          <p:cNvPr id="23" name="Picture 22" descr="A diagram of a graph&#10;&#10;Description automatically generated">
            <a:extLst>
              <a:ext uri="{FF2B5EF4-FFF2-40B4-BE49-F238E27FC236}">
                <a16:creationId xmlns:a16="http://schemas.microsoft.com/office/drawing/2014/main" id="{B2F931A5-2446-5EED-668E-EEE54CB382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0372" y="1744041"/>
            <a:ext cx="3286790" cy="320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2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675C3-9CF1-CBEB-C0CE-DEB4BA5DF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4FCC6-DEAD-414E-D599-7BC0DE6F0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1346852"/>
            <a:ext cx="7886700" cy="2139553"/>
          </a:xfrm>
        </p:spPr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Direct detection: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“</a:t>
            </a:r>
            <a:r>
              <a:rPr lang="en-US" dirty="0" err="1">
                <a:solidFill>
                  <a:schemeClr val="accent4"/>
                </a:solidFill>
              </a:rPr>
              <a:t>Haloscopes</a:t>
            </a:r>
            <a:r>
              <a:rPr lang="en-US" dirty="0">
                <a:solidFill>
                  <a:schemeClr val="accent4"/>
                </a:solidFill>
              </a:rPr>
              <a:t>”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C1B5F07-AC2F-C148-EF8A-1E446BE34859}"/>
              </a:ext>
            </a:extLst>
          </p:cNvPr>
          <p:cNvSpPr/>
          <p:nvPr/>
        </p:nvSpPr>
        <p:spPr>
          <a:xfrm>
            <a:off x="4757057" y="424544"/>
            <a:ext cx="4158344" cy="3984171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42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64664-5926-C133-BA2D-AAB7DEAB9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45991-90D7-B525-DDD7-D988371A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QCD axion will be found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ABDBD5-8B67-9899-ABB4-ECFB6E80613C}"/>
              </a:ext>
            </a:extLst>
          </p:cNvPr>
          <p:cNvGrpSpPr/>
          <p:nvPr/>
        </p:nvGrpSpPr>
        <p:grpSpPr>
          <a:xfrm>
            <a:off x="3441944" y="730127"/>
            <a:ext cx="5547967" cy="4437436"/>
            <a:chOff x="4334962" y="876235"/>
            <a:chExt cx="5547967" cy="44374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DD71407-43A2-3BC3-075D-2CBD3A02AEF9}"/>
                </a:ext>
              </a:extLst>
            </p:cNvPr>
            <p:cNvGrpSpPr/>
            <p:nvPr/>
          </p:nvGrpSpPr>
          <p:grpSpPr>
            <a:xfrm>
              <a:off x="4334962" y="876235"/>
              <a:ext cx="5350251" cy="4215331"/>
              <a:chOff x="1377567" y="8448"/>
              <a:chExt cx="7073458" cy="5438956"/>
            </a:xfrm>
          </p:grpSpPr>
          <p:pic>
            <p:nvPicPr>
              <p:cNvPr id="9" name="Picture 8" descr="Chart&#10;&#10;Description automatically generated">
                <a:extLst>
                  <a:ext uri="{FF2B5EF4-FFF2-40B4-BE49-F238E27FC236}">
                    <a16:creationId xmlns:a16="http://schemas.microsoft.com/office/drawing/2014/main" id="{D43619A7-B264-5F79-3EBB-7196115BD5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77567" y="8448"/>
                <a:ext cx="7073458" cy="5438956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B401D6-CCB9-4A01-7A3A-4E881A8009A6}"/>
                  </a:ext>
                </a:extLst>
              </p:cNvPr>
              <p:cNvSpPr txBox="1"/>
              <p:nvPr/>
            </p:nvSpPr>
            <p:spPr>
              <a:xfrm>
                <a:off x="2291098" y="593178"/>
                <a:ext cx="909346" cy="476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Light" panose="02000503020000020003" pitchFamily="2" charset="0"/>
                    <a:ea typeface="+mn-ea"/>
                    <a:cs typeface="Gill Sans Light"/>
                  </a:rPr>
                  <a:t>kHz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9D646CB-910D-EDEA-3B19-8F39FBC28A99}"/>
                  </a:ext>
                </a:extLst>
              </p:cNvPr>
              <p:cNvSpPr txBox="1"/>
              <p:nvPr/>
            </p:nvSpPr>
            <p:spPr>
              <a:xfrm>
                <a:off x="6501998" y="593178"/>
                <a:ext cx="909345" cy="4765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Light" panose="02000503020000020003" pitchFamily="2" charset="0"/>
                    <a:ea typeface="+mn-ea"/>
                    <a:cs typeface="Gill Sans Light"/>
                  </a:rPr>
                  <a:t>THz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456159-62FD-4497-D769-22359759F598}"/>
                </a:ext>
              </a:extLst>
            </p:cNvPr>
            <p:cNvSpPr txBox="1"/>
            <p:nvPr/>
          </p:nvSpPr>
          <p:spPr>
            <a:xfrm>
              <a:off x="6085077" y="5005894"/>
              <a:ext cx="3797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Snowmass “Axion Dark Matter” (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inc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DJEM)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64DB83-5E54-D032-E76A-5EE2EE9B1CCF}"/>
              </a:ext>
            </a:extLst>
          </p:cNvPr>
          <p:cNvGrpSpPr/>
          <p:nvPr/>
        </p:nvGrpSpPr>
        <p:grpSpPr>
          <a:xfrm>
            <a:off x="287079" y="1010093"/>
            <a:ext cx="3154865" cy="1078761"/>
            <a:chOff x="287079" y="1010093"/>
            <a:chExt cx="3154865" cy="107876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D4C4C96-E370-E6CC-68A2-08A482C99EB9}"/>
                </a:ext>
              </a:extLst>
            </p:cNvPr>
            <p:cNvSpPr txBox="1"/>
            <p:nvPr/>
          </p:nvSpPr>
          <p:spPr>
            <a:xfrm>
              <a:off x="287079" y="1010093"/>
              <a:ext cx="3154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QCD axion mass: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8A10F18-81C3-0356-591D-96835031E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444" y="1453854"/>
              <a:ext cx="2984500" cy="6350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D39923A-A3E7-68CB-6A9D-91E5C88C9E9F}"/>
              </a:ext>
            </a:extLst>
          </p:cNvPr>
          <p:cNvSpPr txBox="1"/>
          <p:nvPr/>
        </p:nvSpPr>
        <p:spPr>
          <a:xfrm>
            <a:off x="287078" y="2304673"/>
            <a:ext cx="3154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Bounded from above by SN1987A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burst duration. Bounded from below by black hole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superradiance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809E3A-FF2F-4AE7-EAB7-C464083988B4}"/>
              </a:ext>
            </a:extLst>
          </p:cNvPr>
          <p:cNvSpPr txBox="1"/>
          <p:nvPr/>
        </p:nvSpPr>
        <p:spPr>
          <a:xfrm>
            <a:off x="287078" y="3682662"/>
            <a:ext cx="3253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 DM is an oscillating classical field in kHz to THz.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4DBD04-56EC-9709-AEA2-D99FDFA82F4C}"/>
              </a:ext>
            </a:extLst>
          </p:cNvPr>
          <p:cNvSpPr/>
          <p:nvPr/>
        </p:nvSpPr>
        <p:spPr>
          <a:xfrm>
            <a:off x="3798277" y="1748413"/>
            <a:ext cx="4682532" cy="643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AA266D-6A6D-4380-35A9-42E447543F80}"/>
              </a:ext>
            </a:extLst>
          </p:cNvPr>
          <p:cNvSpPr/>
          <p:nvPr/>
        </p:nvSpPr>
        <p:spPr>
          <a:xfrm>
            <a:off x="3775803" y="2391508"/>
            <a:ext cx="4705006" cy="1778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1687DB-9493-AA47-F2B9-7A11ADAC7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36A0CEF-4DBE-1C16-5418-E11559B6308E}"/>
              </a:ext>
            </a:extLst>
          </p:cNvPr>
          <p:cNvGrpSpPr/>
          <p:nvPr/>
        </p:nvGrpSpPr>
        <p:grpSpPr>
          <a:xfrm>
            <a:off x="511444" y="1104254"/>
            <a:ext cx="4518601" cy="785914"/>
            <a:chOff x="681925" y="1472339"/>
            <a:chExt cx="6024802" cy="104788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1D3E8D-50A8-4BF0-349E-C5169A702558}"/>
                </a:ext>
              </a:extLst>
            </p:cNvPr>
            <p:cNvSpPr txBox="1"/>
            <p:nvPr/>
          </p:nvSpPr>
          <p:spPr>
            <a:xfrm>
              <a:off x="681925" y="1472339"/>
              <a:ext cx="60248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Axions interact with electromagnetism via: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B66310-4ACA-6284-0F8B-019689348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8826" y="1885224"/>
              <a:ext cx="4191000" cy="6350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E405C59-2BA9-6E36-4B8C-489FD3220B90}"/>
              </a:ext>
            </a:extLst>
          </p:cNvPr>
          <p:cNvGrpSpPr/>
          <p:nvPr/>
        </p:nvGrpSpPr>
        <p:grpSpPr>
          <a:xfrm>
            <a:off x="511444" y="1852729"/>
            <a:ext cx="4606513" cy="1104114"/>
            <a:chOff x="681925" y="2470305"/>
            <a:chExt cx="6142017" cy="147215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252BC6B-7DE2-255B-1CCF-DBE9B963528F}"/>
                </a:ext>
              </a:extLst>
            </p:cNvPr>
            <p:cNvSpPr txBox="1"/>
            <p:nvPr/>
          </p:nvSpPr>
          <p:spPr>
            <a:xfrm>
              <a:off x="681925" y="2470305"/>
              <a:ext cx="61420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axions source Maxwell’s equations: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DEE6C6B-298C-3B18-BA23-3D8715CEC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300" y="2964557"/>
              <a:ext cx="5219700" cy="9779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F7D179E-B1E2-AA4A-C679-786D1CFF0B17}"/>
              </a:ext>
            </a:extLst>
          </p:cNvPr>
          <p:cNvGrpSpPr/>
          <p:nvPr/>
        </p:nvGrpSpPr>
        <p:grpSpPr>
          <a:xfrm>
            <a:off x="475972" y="3072757"/>
            <a:ext cx="4518602" cy="860599"/>
            <a:chOff x="634630" y="4097009"/>
            <a:chExt cx="6024802" cy="114746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988723-D85A-BBED-17FB-D466073314B6}"/>
                </a:ext>
              </a:extLst>
            </p:cNvPr>
            <p:cNvSpPr txBox="1"/>
            <p:nvPr/>
          </p:nvSpPr>
          <p:spPr>
            <a:xfrm>
              <a:off x="634630" y="4097009"/>
              <a:ext cx="60248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B source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linearise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 for E wave equation: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DFC7752-3AB5-8A34-1D75-73007DBFF3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95981" y="4558674"/>
              <a:ext cx="4102100" cy="6858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88F4CD-A100-A256-4A30-789BEA1CBBE0}"/>
              </a:ext>
            </a:extLst>
          </p:cNvPr>
          <p:cNvGrpSpPr/>
          <p:nvPr/>
        </p:nvGrpSpPr>
        <p:grpSpPr>
          <a:xfrm>
            <a:off x="457200" y="2899643"/>
            <a:ext cx="8187365" cy="2067428"/>
            <a:chOff x="634630" y="3855643"/>
            <a:chExt cx="10916487" cy="27565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EB1A5D8-0645-ED08-7CD0-90E0205E5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3512" y="3855643"/>
              <a:ext cx="4797605" cy="27565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30A796A-59C6-2B8A-79DE-3CDE86E3AF3A}"/>
                </a:ext>
              </a:extLst>
            </p:cNvPr>
            <p:cNvSpPr txBox="1"/>
            <p:nvPr/>
          </p:nvSpPr>
          <p:spPr>
            <a:xfrm>
              <a:off x="634630" y="5088809"/>
              <a:ext cx="578166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resonance via boundary conditions.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201A3E8-3322-8F00-D6A7-83A289FCAF7D}"/>
              </a:ext>
            </a:extLst>
          </p:cNvPr>
          <p:cNvGrpSpPr/>
          <p:nvPr/>
        </p:nvGrpSpPr>
        <p:grpSpPr>
          <a:xfrm>
            <a:off x="657225" y="4321922"/>
            <a:ext cx="4337349" cy="651739"/>
            <a:chOff x="876300" y="5762562"/>
            <a:chExt cx="5783132" cy="86898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3191BD0-4603-DBF8-849D-BDC656D15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6300" y="5762562"/>
              <a:ext cx="2400300" cy="6858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2D643E8-C251-1409-2038-FE7D685D87CD}"/>
                </a:ext>
              </a:extLst>
            </p:cNvPr>
            <p:cNvSpPr txBox="1"/>
            <p:nvPr/>
          </p:nvSpPr>
          <p:spPr>
            <a:xfrm>
              <a:off x="3525464" y="5769773"/>
              <a:ext cx="313396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Power 10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-22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 W in typical experiment</a:t>
              </a: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A2DC68DF-23FE-0EC3-C1A6-FA3CB6F2C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Resonant Cavities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A40C10-8735-3B6A-279E-4738292E7356}"/>
              </a:ext>
            </a:extLst>
          </p:cNvPr>
          <p:cNvSpPr txBox="1"/>
          <p:nvPr/>
        </p:nvSpPr>
        <p:spPr>
          <a:xfrm>
            <a:off x="5290258" y="313223"/>
            <a:ext cx="3797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Sikivie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(1983); ADMX collab.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“Dark Matter” (DJEM et al)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366822-3925-BAF5-BF9A-1C39225E3C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5589" y="996332"/>
            <a:ext cx="3048041" cy="1701975"/>
          </a:xfrm>
          <a:prstGeom prst="rect">
            <a:avLst/>
          </a:prstGeom>
        </p:spPr>
      </p:pic>
      <p:pic>
        <p:nvPicPr>
          <p:cNvPr id="2" name="Picture 1" descr="Several pictures of a machine&#10;&#10;Description automatically generated">
            <a:extLst>
              <a:ext uri="{FF2B5EF4-FFF2-40B4-BE49-F238E27FC236}">
                <a16:creationId xmlns:a16="http://schemas.microsoft.com/office/drawing/2014/main" id="{1EE03502-2520-32E4-9E02-10274C0343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9782" y="1077978"/>
            <a:ext cx="3643334" cy="382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4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2396A-6FC9-70A0-1B5A-7B244EDC4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290FB-8B89-48A6-0719-B43B9E8EA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to Detect </a:t>
            </a:r>
            <a:r>
              <a:rPr lang="en-US" dirty="0" err="1"/>
              <a:t>Axions</a:t>
            </a:r>
            <a:endParaRPr lang="en-US" dirty="0"/>
          </a:p>
        </p:txBody>
      </p:sp>
      <p:pic>
        <p:nvPicPr>
          <p:cNvPr id="3" name="Picture 2" descr="magnet.png">
            <a:extLst>
              <a:ext uri="{FF2B5EF4-FFF2-40B4-BE49-F238E27FC236}">
                <a16:creationId xmlns:a16="http://schemas.microsoft.com/office/drawing/2014/main" id="{3A1F90FF-E1B9-B9B0-8E20-BEE3129DC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2519"/>
            <a:ext cx="2616475" cy="2062398"/>
          </a:xfrm>
          <a:prstGeom prst="rect">
            <a:avLst/>
          </a:prstGeom>
        </p:spPr>
      </p:pic>
      <p:pic>
        <p:nvPicPr>
          <p:cNvPr id="4" name="Picture 3" descr="microwave.jpg">
            <a:extLst>
              <a:ext uri="{FF2B5EF4-FFF2-40B4-BE49-F238E27FC236}">
                <a16:creationId xmlns:a16="http://schemas.microsoft.com/office/drawing/2014/main" id="{044652CB-25B2-519C-7D77-CC8A86E4D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23" y="1928629"/>
            <a:ext cx="2565197" cy="1551089"/>
          </a:xfrm>
          <a:prstGeom prst="rect">
            <a:avLst/>
          </a:prstGeom>
        </p:spPr>
      </p:pic>
      <p:pic>
        <p:nvPicPr>
          <p:cNvPr id="5" name="Picture 4" descr="fridge.png">
            <a:extLst>
              <a:ext uri="{FF2B5EF4-FFF2-40B4-BE49-F238E27FC236}">
                <a16:creationId xmlns:a16="http://schemas.microsoft.com/office/drawing/2014/main" id="{5A114032-AC67-5703-3FAB-FDE2EF54E9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499" y="1258313"/>
            <a:ext cx="3061992" cy="3061992"/>
          </a:xfrm>
          <a:prstGeom prst="rect">
            <a:avLst/>
          </a:prstGeom>
        </p:spPr>
      </p:pic>
      <p:pic>
        <p:nvPicPr>
          <p:cNvPr id="6" name="Picture 5" descr="mungo.jpg">
            <a:extLst>
              <a:ext uri="{FF2B5EF4-FFF2-40B4-BE49-F238E27FC236}">
                <a16:creationId xmlns:a16="http://schemas.microsoft.com/office/drawing/2014/main" id="{CC3AFE30-18B5-B32E-3E69-F5A64A3CA4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324" y="1481751"/>
            <a:ext cx="2504368" cy="250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2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C43A6-3BB3-F12A-D7C2-F06E06E6C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2B9B8-292D-E490-CD7B-45754197B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Haloscopes</a:t>
            </a:r>
            <a:r>
              <a:rPr lang="en-US" dirty="0"/>
              <a:t> beyond GHz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588F98-8860-1140-F44C-7446EBCA6680}"/>
              </a:ext>
            </a:extLst>
          </p:cNvPr>
          <p:cNvSpPr txBox="1"/>
          <p:nvPr/>
        </p:nvSpPr>
        <p:spPr>
          <a:xfrm>
            <a:off x="284118" y="1544127"/>
            <a:ext cx="3269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Technology doesn’t scale well.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Many new ideas since ~2012.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68780-051D-DE40-1640-D79933649833}"/>
              </a:ext>
            </a:extLst>
          </p:cNvPr>
          <p:cNvSpPr txBox="1"/>
          <p:nvPr/>
        </p:nvSpPr>
        <p:spPr>
          <a:xfrm>
            <a:off x="284118" y="2349543"/>
            <a:ext cx="3351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Low frequency: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DMRadio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 ABRA resonant circuits.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Mid: MADMAX dielectrics, ALPHA wire metamaterial.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High: BREAD dish antenna,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quasiparticles (see later)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9" name="Picture 8" descr="abra_ring.png">
            <a:extLst>
              <a:ext uri="{FF2B5EF4-FFF2-40B4-BE49-F238E27FC236}">
                <a16:creationId xmlns:a16="http://schemas.microsoft.com/office/drawing/2014/main" id="{1325C61B-54FA-1068-22EF-14EB67E81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816" y="876641"/>
            <a:ext cx="2754269" cy="2122751"/>
          </a:xfrm>
          <a:prstGeom prst="rect">
            <a:avLst/>
          </a:prstGeom>
        </p:spPr>
      </p:pic>
      <p:pic>
        <p:nvPicPr>
          <p:cNvPr id="11" name="Picture 10" descr="A diagram of a cone with arrows&#10;&#10;Description automatically generated">
            <a:extLst>
              <a:ext uri="{FF2B5EF4-FFF2-40B4-BE49-F238E27FC236}">
                <a16:creationId xmlns:a16="http://schemas.microsoft.com/office/drawing/2014/main" id="{F349E4C8-FE70-2F2C-D66B-F2BC7CDF7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3604" y="335590"/>
            <a:ext cx="1954710" cy="23778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37E6D7-671F-D822-35A4-D68A577172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2878" y="2571750"/>
            <a:ext cx="2367781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74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5B43C6-D86A-5978-2B21-6C1F3C5AC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world with different colored text&#10;&#10;Description automatically generated">
            <a:extLst>
              <a:ext uri="{FF2B5EF4-FFF2-40B4-BE49-F238E27FC236}">
                <a16:creationId xmlns:a16="http://schemas.microsoft.com/office/drawing/2014/main" id="{32718DE7-9889-5EB4-4599-342F60143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69" y="150722"/>
            <a:ext cx="8388261" cy="465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10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A2E7B95-A1D8-4667-70D3-0483FFD2509A}"/>
              </a:ext>
            </a:extLst>
          </p:cNvPr>
          <p:cNvGrpSpPr/>
          <p:nvPr/>
        </p:nvGrpSpPr>
        <p:grpSpPr>
          <a:xfrm>
            <a:off x="683288" y="183923"/>
            <a:ext cx="8058778" cy="4659792"/>
            <a:chOff x="3233663" y="865284"/>
            <a:chExt cx="6227368" cy="402964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C898E0E-94AE-8FE3-D47D-C6977A100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3663" y="865284"/>
              <a:ext cx="5753716" cy="393868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7C40A23-2FA0-6FEE-2105-D42C3A1BA92C}"/>
                </a:ext>
              </a:extLst>
            </p:cNvPr>
            <p:cNvSpPr txBox="1"/>
            <p:nvPr/>
          </p:nvSpPr>
          <p:spPr>
            <a:xfrm>
              <a:off x="5663179" y="4587150"/>
              <a:ext cx="3797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Ciaran O’Hare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AxionLimits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BF5E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Github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E570DAD-5F87-798F-FA5B-8D215509199A}"/>
              </a:ext>
            </a:extLst>
          </p:cNvPr>
          <p:cNvSpPr txBox="1"/>
          <p:nvPr/>
        </p:nvSpPr>
        <p:spPr>
          <a:xfrm>
            <a:off x="0" y="4776286"/>
            <a:ext cx="3989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Note: other couplings also probed.</a:t>
            </a:r>
          </a:p>
        </p:txBody>
      </p:sp>
    </p:spTree>
    <p:extLst>
      <p:ext uri="{BB962C8B-B14F-4D97-AF65-F5344CB8AC3E}">
        <p14:creationId xmlns:p14="http://schemas.microsoft.com/office/powerpoint/2010/main" val="415843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52573-D475-A1BD-8AF4-01E61AC08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CY topology in the lab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A242008-3AD3-1B6C-33F3-7C60B4B5B656}"/>
              </a:ext>
            </a:extLst>
          </p:cNvPr>
          <p:cNvGrpSpPr/>
          <p:nvPr/>
        </p:nvGrpSpPr>
        <p:grpSpPr>
          <a:xfrm>
            <a:off x="1333500" y="1003418"/>
            <a:ext cx="7693345" cy="4053426"/>
            <a:chOff x="1333500" y="1003418"/>
            <a:chExt cx="7693345" cy="405342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306B6A8-2D74-E3A7-49FB-443D8B74C777}"/>
                </a:ext>
              </a:extLst>
            </p:cNvPr>
            <p:cNvSpPr txBox="1"/>
            <p:nvPr/>
          </p:nvSpPr>
          <p:spPr>
            <a:xfrm>
              <a:off x="5763383" y="4749067"/>
              <a:ext cx="32634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Gendler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 &amp; DJEM (PRL)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4BFD1B-C40D-068B-5BD4-E87BEB482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3500" y="1003418"/>
              <a:ext cx="6350668" cy="3618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095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7649-08EF-B4AC-3A01-C21D1AD5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 </a:t>
            </a:r>
            <a:br>
              <a:rPr lang="en-US" dirty="0">
                <a:solidFill>
                  <a:schemeClr val="accent4"/>
                </a:solidFill>
              </a:rPr>
            </a:br>
            <a:r>
              <a:rPr lang="en-US" dirty="0">
                <a:solidFill>
                  <a:schemeClr val="accent4"/>
                </a:solidFill>
              </a:rPr>
              <a:t>Dark Matter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BA01327-CD79-BB0B-6CC9-D8CCD739B736}"/>
              </a:ext>
            </a:extLst>
          </p:cNvPr>
          <p:cNvSpPr/>
          <p:nvPr/>
        </p:nvSpPr>
        <p:spPr>
          <a:xfrm>
            <a:off x="4779818" y="256700"/>
            <a:ext cx="4158344" cy="3984171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696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876AE-729E-41D7-10FD-D85D8B222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5053B-2AD4-997F-9BC2-8317EC4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Discovery of the axion quasiparticle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A11E7-4844-80CF-5BDD-4CD3ADD46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3259171"/>
            <a:ext cx="7772400" cy="3416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Qiu, DJEM et al, to appear in Nature</a:t>
            </a:r>
          </a:p>
        </p:txBody>
      </p:sp>
    </p:spTree>
    <p:extLst>
      <p:ext uri="{BB962C8B-B14F-4D97-AF65-F5344CB8AC3E}">
        <p14:creationId xmlns:p14="http://schemas.microsoft.com/office/powerpoint/2010/main" val="2715385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_titl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80"/>
          <a:stretch/>
        </p:blipFill>
        <p:spPr>
          <a:xfrm>
            <a:off x="209624" y="936070"/>
            <a:ext cx="4472773" cy="14436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384C7D4-7BA8-E928-F9C8-D51B691AB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8794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Axion Quasiparticles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FDF762-693F-E6B6-440F-32EB5AE46B26}"/>
              </a:ext>
            </a:extLst>
          </p:cNvPr>
          <p:cNvSpPr txBox="1"/>
          <p:nvPr/>
        </p:nvSpPr>
        <p:spPr>
          <a:xfrm>
            <a:off x="63829" y="3796949"/>
            <a:ext cx="5002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Until now, candidate materials included Mn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Bi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Te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5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cs typeface="Gill Sans Light"/>
              </a:rPr>
              <a:t> using antiferromagnetic amplitude mode. Difficult to excite, materials unstable.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A91746-4105-9ECB-4572-08824752D555}"/>
              </a:ext>
            </a:extLst>
          </p:cNvPr>
          <p:cNvSpPr txBox="1"/>
          <p:nvPr/>
        </p:nvSpPr>
        <p:spPr>
          <a:xfrm>
            <a:off x="5400941" y="392365"/>
            <a:ext cx="3503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Review: </a:t>
            </a:r>
            <a:r>
              <a:rPr lang="en-US" sz="14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Sekine</a:t>
            </a:r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 &amp; Nomura (2021)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162" y="2503914"/>
            <a:ext cx="4721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cs typeface="Gill Sans Light"/>
              </a:rPr>
              <a:t>Fluctuating antiferromagnetic order </a:t>
            </a:r>
            <a:r>
              <a:rPr lang="en-US" dirty="0">
                <a:latin typeface="Avenir Light" panose="020B0402020203020204" pitchFamily="34" charset="77"/>
                <a:cs typeface="Gill Sans Light"/>
              </a:rPr>
              <a:t>can couple to E.B 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 pitchFamily="2" charset="2"/>
              </a:rPr>
              <a:t>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axion quasiparticle. </a:t>
            </a:r>
          </a:p>
          <a:p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Axion ~ magnetoelectric coupling </a:t>
            </a:r>
            <a:r>
              <a:rPr lang="en-US" dirty="0" err="1">
                <a:solidFill>
                  <a:srgbClr val="FF0000"/>
                </a:solidFill>
                <a:latin typeface="Symbol" pitchFamily="2" charset="2"/>
                <a:cs typeface="Gill Sans Light"/>
                <a:sym typeface="Wingdings"/>
              </a:rPr>
              <a:t>a</a:t>
            </a:r>
            <a:r>
              <a:rPr lang="en-US" baseline="-25000" dirty="0" err="1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ii</a:t>
            </a:r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cs typeface="Gill Sans Light"/>
                <a:sym typeface="Wingdings"/>
              </a:rPr>
              <a:t>. 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Static value </a:t>
            </a:r>
            <a:r>
              <a:rPr lang="en-US" dirty="0">
                <a:latin typeface="Symbol" pitchFamily="2" charset="2"/>
                <a:cs typeface="Gill Sans Light"/>
                <a:sym typeface="Wingdings"/>
              </a:rPr>
              <a:t>p</a:t>
            </a:r>
            <a:r>
              <a:rPr lang="en-US" dirty="0">
                <a:latin typeface="Avenir Light" panose="020B0402020203020204" pitchFamily="34" charset="77"/>
                <a:cs typeface="Gill Sans Light"/>
                <a:sym typeface="Wingdings"/>
              </a:rPr>
              <a:t> in topological insulators.</a:t>
            </a:r>
            <a:endParaRPr lang="en-US" dirty="0">
              <a:latin typeface="Avenir Light" panose="020B0402020203020204" pitchFamily="34" charset="77"/>
              <a:cs typeface="Gill Sans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497520-A057-D67E-9784-B0095B832C6B}"/>
              </a:ext>
            </a:extLst>
          </p:cNvPr>
          <p:cNvSpPr txBox="1"/>
          <p:nvPr/>
        </p:nvSpPr>
        <p:spPr>
          <a:xfrm>
            <a:off x="4841820" y="1090113"/>
            <a:ext cx="4472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New insight: 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in-plane B tilts spins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  order parameter fluctuation.</a:t>
            </a:r>
          </a:p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This can be achieved in more well understood “axion insulator” MnBi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Te</a:t>
            </a:r>
            <a:r>
              <a:rPr lang="en-US" baseline="-25000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4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.</a:t>
            </a:r>
            <a:endParaRPr lang="en-US" dirty="0">
              <a:solidFill>
                <a:srgbClr val="000000"/>
              </a:solidFill>
              <a:latin typeface="Avenir Light" panose="020B0402020203020204" pitchFamily="34" charset="77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6CB986E-B433-A99F-D6B2-63205E5778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490"/>
          <a:stretch/>
        </p:blipFill>
        <p:spPr>
          <a:xfrm>
            <a:off x="5400941" y="2353165"/>
            <a:ext cx="3025945" cy="272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4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EEE0C-3607-2B1C-EF2B-71A2A198ABBC}"/>
              </a:ext>
            </a:extLst>
          </p:cNvPr>
          <p:cNvSpPr txBox="1">
            <a:spLocks/>
          </p:cNvSpPr>
          <p:nvPr/>
        </p:nvSpPr>
        <p:spPr>
          <a:xfrm>
            <a:off x="457200" y="238794"/>
            <a:ext cx="8229600" cy="63784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accent1">
                    <a:lumMod val="60000"/>
                    <a:lumOff val="40000"/>
                  </a:schemeClr>
                </a:solidFill>
                <a:latin typeface="Gill Sans Light"/>
                <a:ea typeface="+mj-ea"/>
                <a:cs typeface="+mj-cs"/>
              </a:defRPr>
            </a:lvl1pPr>
          </a:lstStyle>
          <a:p>
            <a:r>
              <a:rPr lang="en-US" dirty="0">
                <a:latin typeface="Avenir Book" panose="02000503020000020003" pitchFamily="2" charset="0"/>
              </a:rPr>
              <a:t>Measuring the Quasiparticle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892585-32EF-0056-B2B3-4FE6EEB1FC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" b="69906"/>
          <a:stretch/>
        </p:blipFill>
        <p:spPr>
          <a:xfrm>
            <a:off x="-10046" y="1036110"/>
            <a:ext cx="5067693" cy="23559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2BF196-9377-3CC5-02C6-93237BE047BE}"/>
              </a:ext>
            </a:extLst>
          </p:cNvPr>
          <p:cNvSpPr txBox="1"/>
          <p:nvPr/>
        </p:nvSpPr>
        <p:spPr>
          <a:xfrm>
            <a:off x="5453306" y="403828"/>
            <a:ext cx="3617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>
                    <a:lumMod val="60000"/>
                    <a:lumOff val="40000"/>
                  </a:scheme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Qiu, DJEM et al (2025)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4FCB1E-0BCE-84A3-7872-873508D112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9736" b="30943"/>
          <a:stretch/>
        </p:blipFill>
        <p:spPr>
          <a:xfrm>
            <a:off x="4849037" y="1036109"/>
            <a:ext cx="4427698" cy="26896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E2E87E-8895-C8E1-20C0-C43BE3011EC3}"/>
              </a:ext>
            </a:extLst>
          </p:cNvPr>
          <p:cNvSpPr txBox="1"/>
          <p:nvPr/>
        </p:nvSpPr>
        <p:spPr>
          <a:xfrm>
            <a:off x="339131" y="3890817"/>
            <a:ext cx="797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Axion-photon coupling causes probe laser polarization angle to oscillate at frequency ~ axion mass. Measured frequency 44 GHz~0.2 </a:t>
            </a:r>
            <a:r>
              <a:rPr lang="en-US" dirty="0" err="1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meV</a:t>
            </a:r>
            <a:r>
              <a:rPr lang="en-US" dirty="0">
                <a:solidFill>
                  <a:srgbClr val="000000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CC65B5-4D4F-E9F9-F07F-CF9516F8441D}"/>
              </a:ext>
            </a:extLst>
          </p:cNvPr>
          <p:cNvSpPr txBox="1"/>
          <p:nvPr/>
        </p:nvSpPr>
        <p:spPr>
          <a:xfrm>
            <a:off x="339131" y="4535374"/>
            <a:ext cx="8732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97132"/>
                </a:solidFill>
                <a:latin typeface="Avenir Book" panose="02000503020000020003" pitchFamily="2" charset="0"/>
                <a:sym typeface="Wingdings" pitchFamily="2" charset="2"/>
              </a:rPr>
              <a:t>Exciting laboratories for analogue physics, e.g. gravitational </a:t>
            </a:r>
            <a:r>
              <a:rPr lang="en-US" dirty="0" err="1">
                <a:solidFill>
                  <a:srgbClr val="E97132"/>
                </a:solidFill>
                <a:latin typeface="Avenir Book" panose="02000503020000020003" pitchFamily="2" charset="0"/>
                <a:sym typeface="Wingdings" pitchFamily="2" charset="2"/>
              </a:rPr>
              <a:t>Chern</a:t>
            </a:r>
            <a:r>
              <a:rPr lang="en-US" dirty="0">
                <a:solidFill>
                  <a:srgbClr val="E97132"/>
                </a:solidFill>
                <a:latin typeface="Avenir Book" panose="02000503020000020003" pitchFamily="2" charset="0"/>
                <a:sym typeface="Wingdings" pitchFamily="2" charset="2"/>
              </a:rPr>
              <a:t>-Simons.</a:t>
            </a:r>
            <a:endParaRPr lang="en-US" dirty="0">
              <a:solidFill>
                <a:srgbClr val="E97132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815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22A1A0-F64F-D22D-E3C9-F194C2484155}"/>
              </a:ext>
            </a:extLst>
          </p:cNvPr>
          <p:cNvSpPr txBox="1"/>
          <p:nvPr/>
        </p:nvSpPr>
        <p:spPr>
          <a:xfrm>
            <a:off x="257795" y="559228"/>
            <a:ext cx="8895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0F9ED5"/>
                </a:solidFill>
                <a:latin typeface="Avenir Book" panose="02000503020000020003" pitchFamily="2" charset="0"/>
              </a:rPr>
              <a:t>Axion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quasiparticle polaritons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provide a tunable axion DM detector in difficult THz.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0A0E86-8E34-C076-0D4E-4276745C54EB}"/>
              </a:ext>
            </a:extLst>
          </p:cNvPr>
          <p:cNvSpPr txBox="1"/>
          <p:nvPr/>
        </p:nvSpPr>
        <p:spPr>
          <a:xfrm>
            <a:off x="753626" y="4777407"/>
            <a:ext cx="8247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DJEM et al (PRL, 2019);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Schütte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-Engel, DJEM et al (JCAP, 2021); Qiu, DJEM et al (</a:t>
            </a:r>
            <a:r>
              <a:rPr lang="en-US" sz="1400" dirty="0">
                <a:solidFill>
                  <a:schemeClr val="accent6"/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Nature, 2025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8B80AE-FE4B-D632-60C6-EAEFFA672D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1211"/>
          <a:stretch/>
        </p:blipFill>
        <p:spPr>
          <a:xfrm>
            <a:off x="257795" y="1047669"/>
            <a:ext cx="8628409" cy="33208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FF0580-A36F-9503-5114-B9A35778EC2C}"/>
              </a:ext>
            </a:extLst>
          </p:cNvPr>
          <p:cNvSpPr txBox="1"/>
          <p:nvPr/>
        </p:nvSpPr>
        <p:spPr>
          <a:xfrm>
            <a:off x="6179736" y="3025330"/>
            <a:ext cx="25120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venir Book" panose="02000503020000020003" pitchFamily="2" charset="0"/>
              </a:rPr>
              <a:t>Sample size ~ (20cm)</a:t>
            </a:r>
            <a:r>
              <a:rPr lang="en-US" sz="1400" baseline="30000" dirty="0">
                <a:latin typeface="Avenir Book" panose="02000503020000020003" pitchFamily="2" charset="0"/>
              </a:rPr>
              <a:t>2 </a:t>
            </a:r>
            <a:r>
              <a:rPr lang="en-US" sz="1400" dirty="0">
                <a:latin typeface="Avenir Book" panose="02000503020000020003" pitchFamily="2" charset="0"/>
              </a:rPr>
              <a:t>*mm</a:t>
            </a:r>
          </a:p>
          <a:p>
            <a:pPr algn="r"/>
            <a:r>
              <a:rPr lang="en-US" sz="1400" dirty="0">
                <a:latin typeface="Avenir Book" panose="02000503020000020003" pitchFamily="2" charset="0"/>
              </a:rPr>
              <a:t>Integration ~ 3 years</a:t>
            </a:r>
          </a:p>
          <a:p>
            <a:pPr algn="r"/>
            <a:r>
              <a:rPr lang="en-US" sz="1400" dirty="0">
                <a:latin typeface="Avenir Book" panose="02000503020000020003" pitchFamily="2" charset="0"/>
              </a:rPr>
              <a:t>Dark count 10</a:t>
            </a:r>
            <a:r>
              <a:rPr lang="en-US" sz="1400" baseline="30000" dirty="0">
                <a:latin typeface="Avenir Book" panose="02000503020000020003" pitchFamily="2" charset="0"/>
              </a:rPr>
              <a:t>-5</a:t>
            </a:r>
            <a:r>
              <a:rPr lang="en-US" sz="1400" dirty="0">
                <a:latin typeface="Avenir Book" panose="02000503020000020003" pitchFamily="2" charset="0"/>
              </a:rPr>
              <a:t> s</a:t>
            </a:r>
            <a:r>
              <a:rPr lang="en-US" sz="1400" baseline="30000" dirty="0">
                <a:latin typeface="Avenir Book" panose="02000503020000020003" pitchFamily="2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414185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6EC3A-A326-E151-F4BC-6A5421A3E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388E32-FD43-31B9-2D03-D665191E47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4" t="58265"/>
          <a:stretch/>
        </p:blipFill>
        <p:spPr>
          <a:xfrm>
            <a:off x="39290" y="657053"/>
            <a:ext cx="9144000" cy="3639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61FB7C2-C84E-AD6B-5305-25E8BAA24A46}"/>
              </a:ext>
            </a:extLst>
          </p:cNvPr>
          <p:cNvGrpSpPr/>
          <p:nvPr/>
        </p:nvGrpSpPr>
        <p:grpSpPr>
          <a:xfrm>
            <a:off x="442913" y="3088729"/>
            <a:ext cx="8515350" cy="300082"/>
            <a:chOff x="442913" y="3088729"/>
            <a:chExt cx="8515350" cy="30008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8D1C0C0-7C23-0F62-11FF-26A9A439F068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365729"/>
              <a:ext cx="85153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77976C2-BBCA-47B4-0F96-2F9F5B9389F1}"/>
                </a:ext>
              </a:extLst>
            </p:cNvPr>
            <p:cNvSpPr txBox="1"/>
            <p:nvPr/>
          </p:nvSpPr>
          <p:spPr>
            <a:xfrm>
              <a:off x="3532584" y="3088729"/>
              <a:ext cx="26289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Axions in string theory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4608690-A841-30C7-8A1E-A803684E1A1D}"/>
              </a:ext>
            </a:extLst>
          </p:cNvPr>
          <p:cNvGrpSpPr/>
          <p:nvPr/>
        </p:nvGrpSpPr>
        <p:grpSpPr>
          <a:xfrm>
            <a:off x="423268" y="2584040"/>
            <a:ext cx="2905720" cy="507831"/>
            <a:chOff x="423268" y="2584040"/>
            <a:chExt cx="2905720" cy="50783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F612DF-3731-9930-551C-01D932E79D69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088730"/>
              <a:ext cx="288607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BD146DF-C051-D1F5-1889-6EC2C8D2C85B}"/>
                </a:ext>
              </a:extLst>
            </p:cNvPr>
            <p:cNvSpPr txBox="1"/>
            <p:nvPr/>
          </p:nvSpPr>
          <p:spPr>
            <a:xfrm>
              <a:off x="423268" y="2584040"/>
              <a:ext cx="26289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Ultralight axions: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structure formation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0998E9-3623-240B-301A-C19925DE9079}"/>
              </a:ext>
            </a:extLst>
          </p:cNvPr>
          <p:cNvGrpSpPr/>
          <p:nvPr/>
        </p:nvGrpSpPr>
        <p:grpSpPr>
          <a:xfrm>
            <a:off x="5850732" y="2248112"/>
            <a:ext cx="2950369" cy="715581"/>
            <a:chOff x="5850732" y="2248112"/>
            <a:chExt cx="2950369" cy="71558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6B11902-929B-B513-EDC3-3B10D759499A}"/>
                </a:ext>
              </a:extLst>
            </p:cNvPr>
            <p:cNvCxnSpPr>
              <a:cxnSpLocks/>
            </p:cNvCxnSpPr>
            <p:nvPr/>
          </p:nvCxnSpPr>
          <p:spPr>
            <a:xfrm>
              <a:off x="5850732" y="2917280"/>
              <a:ext cx="295036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42438C-7ACA-8ABC-600B-AAA17DFD4E9D}"/>
                </a:ext>
              </a:extLst>
            </p:cNvPr>
            <p:cNvSpPr txBox="1"/>
            <p:nvPr/>
          </p:nvSpPr>
          <p:spPr>
            <a:xfrm>
              <a:off x="6011465" y="2248112"/>
              <a:ext cx="2628900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Heavy axions: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Decays, overproduction, constraints on cosmology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9B6EE67-0C84-749A-5A98-8F5A0A94DF31}"/>
              </a:ext>
            </a:extLst>
          </p:cNvPr>
          <p:cNvGrpSpPr/>
          <p:nvPr/>
        </p:nvGrpSpPr>
        <p:grpSpPr>
          <a:xfrm>
            <a:off x="3429000" y="1054964"/>
            <a:ext cx="1371600" cy="300082"/>
            <a:chOff x="3429000" y="1054964"/>
            <a:chExt cx="1371600" cy="30008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5CCBE36-857D-8A4C-CFCB-1E0B9E5F5080}"/>
                </a:ext>
              </a:extLst>
            </p:cNvPr>
            <p:cNvCxnSpPr/>
            <p:nvPr/>
          </p:nvCxnSpPr>
          <p:spPr>
            <a:xfrm>
              <a:off x="3429000" y="1058297"/>
              <a:ext cx="1371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73D2E0-E220-8F41-2BAC-2F472F913284}"/>
                </a:ext>
              </a:extLst>
            </p:cNvPr>
            <p:cNvSpPr txBox="1"/>
            <p:nvPr/>
          </p:nvSpPr>
          <p:spPr>
            <a:xfrm>
              <a:off x="3532584" y="1054964"/>
              <a:ext cx="107870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E09196-81ED-C965-F866-C846DEE06590}"/>
              </a:ext>
            </a:extLst>
          </p:cNvPr>
          <p:cNvGrpSpPr/>
          <p:nvPr/>
        </p:nvGrpSpPr>
        <p:grpSpPr>
          <a:xfrm>
            <a:off x="3677840" y="1354823"/>
            <a:ext cx="1421607" cy="508401"/>
            <a:chOff x="3677840" y="1354823"/>
            <a:chExt cx="1421607" cy="5084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D3055DD-70C0-96AF-F90F-6467C19778AE}"/>
                </a:ext>
              </a:extLst>
            </p:cNvPr>
            <p:cNvCxnSpPr>
              <a:cxnSpLocks/>
            </p:cNvCxnSpPr>
            <p:nvPr/>
          </p:nvCxnSpPr>
          <p:spPr>
            <a:xfrm>
              <a:off x="4404121" y="1354823"/>
              <a:ext cx="41433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75F6BB-E641-B34F-42CB-3DA46D9BBAFB}"/>
                </a:ext>
              </a:extLst>
            </p:cNvPr>
            <p:cNvSpPr txBox="1"/>
            <p:nvPr/>
          </p:nvSpPr>
          <p:spPr>
            <a:xfrm>
              <a:off x="3677840" y="1355393"/>
              <a:ext cx="142160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“Post-inflation”: </a:t>
              </a:r>
              <a:r>
                <a:rPr kumimoji="0" lang="en-US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miniclusters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265F20F-4B29-C40E-635A-10C19B447E6F}"/>
              </a:ext>
            </a:extLst>
          </p:cNvPr>
          <p:cNvGrpSpPr/>
          <p:nvPr/>
        </p:nvGrpSpPr>
        <p:grpSpPr>
          <a:xfrm>
            <a:off x="3271837" y="925335"/>
            <a:ext cx="2814638" cy="1090701"/>
            <a:chOff x="3271837" y="925335"/>
            <a:chExt cx="2814638" cy="1090701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80F82C40-6151-B713-7CD3-037CC953A8A7}"/>
                </a:ext>
              </a:extLst>
            </p:cNvPr>
            <p:cNvSpPr/>
            <p:nvPr/>
          </p:nvSpPr>
          <p:spPr>
            <a:xfrm>
              <a:off x="3271837" y="925335"/>
              <a:ext cx="1785938" cy="1090701"/>
            </a:xfrm>
            <a:prstGeom prst="roundRect">
              <a:avLst/>
            </a:prstGeom>
            <a:noFill/>
            <a:ln w="412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CFA62ED-0AD8-DBC0-3630-ED8EC0BD8C2F}"/>
                </a:ext>
              </a:extLst>
            </p:cNvPr>
            <p:cNvSpPr txBox="1"/>
            <p:nvPr/>
          </p:nvSpPr>
          <p:spPr>
            <a:xfrm>
              <a:off x="5057775" y="925335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A02B93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 searches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3CCE538-5538-D0A6-D375-2E7975F74E25}"/>
              </a:ext>
            </a:extLst>
          </p:cNvPr>
          <p:cNvGrpSpPr/>
          <p:nvPr/>
        </p:nvGrpSpPr>
        <p:grpSpPr>
          <a:xfrm>
            <a:off x="3208021" y="909445"/>
            <a:ext cx="5479819" cy="1586324"/>
            <a:chOff x="3208021" y="909445"/>
            <a:chExt cx="5479819" cy="158632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4A3371C-9A33-6758-BDF9-4A4F349E1232}"/>
                </a:ext>
              </a:extLst>
            </p:cNvPr>
            <p:cNvGrpSpPr/>
            <p:nvPr/>
          </p:nvGrpSpPr>
          <p:grpSpPr>
            <a:xfrm>
              <a:off x="3208021" y="1585395"/>
              <a:ext cx="3148483" cy="910374"/>
              <a:chOff x="3208021" y="1585395"/>
              <a:chExt cx="3148483" cy="910374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0B9C51BD-0B69-416C-1AE6-19626B11EDD6}"/>
                  </a:ext>
                </a:extLst>
              </p:cNvPr>
              <p:cNvSpPr/>
              <p:nvPr/>
            </p:nvSpPr>
            <p:spPr>
              <a:xfrm>
                <a:off x="3208021" y="1803272"/>
                <a:ext cx="1891427" cy="692497"/>
              </a:xfrm>
              <a:prstGeom prst="roundRect">
                <a:avLst/>
              </a:prstGeom>
              <a:noFill/>
              <a:ln w="412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8EDA34D-CB7A-D4E4-5E9E-77E3838DED44}"/>
                  </a:ext>
                </a:extLst>
              </p:cNvPr>
              <p:cNvSpPr txBox="1"/>
              <p:nvPr/>
            </p:nvSpPr>
            <p:spPr>
              <a:xfrm>
                <a:off x="5041905" y="1585395"/>
                <a:ext cx="1314599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156082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QCD axion in string theory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EBA10F-15DF-8135-25D9-C99832645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5490" y="909445"/>
              <a:ext cx="2152350" cy="1185557"/>
            </a:xfrm>
            <a:prstGeom prst="rect">
              <a:avLst/>
            </a:prstGeom>
            <a:ln w="38100">
              <a:solidFill>
                <a:schemeClr val="accent3"/>
              </a:solidFill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F0789CD-A53A-48C3-A713-49EF1D024F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107" t="15687" r="5356" b="8458"/>
          <a:stretch/>
        </p:blipFill>
        <p:spPr>
          <a:xfrm>
            <a:off x="775454" y="969595"/>
            <a:ext cx="2163566" cy="105460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DAD53C6-0D7A-9FF3-F5EF-2628A1F3145F}"/>
              </a:ext>
            </a:extLst>
          </p:cNvPr>
          <p:cNvGrpSpPr/>
          <p:nvPr/>
        </p:nvGrpSpPr>
        <p:grpSpPr>
          <a:xfrm>
            <a:off x="414338" y="2179867"/>
            <a:ext cx="8579644" cy="1421606"/>
            <a:chOff x="414338" y="2179867"/>
            <a:chExt cx="8579644" cy="1421606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6226D85A-994C-F951-E403-961E994A360C}"/>
                </a:ext>
              </a:extLst>
            </p:cNvPr>
            <p:cNvSpPr/>
            <p:nvPr/>
          </p:nvSpPr>
          <p:spPr>
            <a:xfrm>
              <a:off x="414338" y="2179867"/>
              <a:ext cx="8579644" cy="1421606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6D94EE9-AE23-07FC-62A8-80F74D1EDCD9}"/>
                </a:ext>
              </a:extLst>
            </p:cNvPr>
            <p:cNvSpPr txBox="1"/>
            <p:nvPr/>
          </p:nvSpPr>
          <p:spPr>
            <a:xfrm>
              <a:off x="5270261" y="2199586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String </a:t>
              </a:r>
              <a:r>
                <a:rPr kumimoji="0" lang="en-US" sz="135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Axiverse</a:t>
              </a:r>
              <a:endPara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srgbClr val="4EA72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AF7885B-89FA-AC46-E89D-DC4851D8232A}"/>
              </a:ext>
            </a:extLst>
          </p:cNvPr>
          <p:cNvSpPr txBox="1"/>
          <p:nvPr/>
        </p:nvSpPr>
        <p:spPr>
          <a:xfrm>
            <a:off x="39290" y="4132504"/>
            <a:ext cx="3389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Hubble scale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~ (size of Universe)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-1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C3DCA9-76AC-82C8-BD48-25E5CFF6A944}"/>
              </a:ext>
            </a:extLst>
          </p:cNvPr>
          <p:cNvSpPr txBox="1"/>
          <p:nvPr/>
        </p:nvSpPr>
        <p:spPr>
          <a:xfrm>
            <a:off x="6535490" y="4132504"/>
            <a:ext cx="26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Planck scale (quantum gravity)</a:t>
            </a:r>
          </a:p>
        </p:txBody>
      </p:sp>
    </p:spTree>
    <p:extLst>
      <p:ext uri="{BB962C8B-B14F-4D97-AF65-F5344CB8AC3E}">
        <p14:creationId xmlns:p14="http://schemas.microsoft.com/office/powerpoint/2010/main" val="17066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4266C-7EFA-D46D-19D0-FC9A009B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 Theories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B4AB3E-2177-D5EB-4458-4ABA44054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066" y="592282"/>
            <a:ext cx="4324093" cy="287905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9102ABF-A240-2A7A-8D97-2B1FA08CCE52}"/>
              </a:ext>
            </a:extLst>
          </p:cNvPr>
          <p:cNvGrpSpPr/>
          <p:nvPr/>
        </p:nvGrpSpPr>
        <p:grpSpPr>
          <a:xfrm>
            <a:off x="173936" y="1074160"/>
            <a:ext cx="4557935" cy="2814136"/>
            <a:chOff x="231915" y="1432213"/>
            <a:chExt cx="6077246" cy="3752181"/>
          </a:xfrm>
        </p:grpSpPr>
        <p:pic>
          <p:nvPicPr>
            <p:cNvPr id="8" name="Picture 7" descr="A close-up of a machine&#10;&#10;Description automatically generated">
              <a:extLst>
                <a:ext uri="{FF2B5EF4-FFF2-40B4-BE49-F238E27FC236}">
                  <a16:creationId xmlns:a16="http://schemas.microsoft.com/office/drawing/2014/main" id="{23AC4E3A-F5E2-13C2-72AE-1DD8F3FCA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5076" y="1432213"/>
              <a:ext cx="5864085" cy="275662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CDA1B7-F5AA-1504-8CA5-9E29CDCE08E8}"/>
                </a:ext>
              </a:extLst>
            </p:cNvPr>
            <p:cNvSpPr txBox="1"/>
            <p:nvPr/>
          </p:nvSpPr>
          <p:spPr>
            <a:xfrm>
              <a:off x="231915" y="4322619"/>
              <a:ext cx="5864085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Neutron observed to have EDM ~0. This can be explained by the QCD axion.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7BDC11-CA4C-59A4-903A-2403BE4CE4F2}"/>
              </a:ext>
            </a:extLst>
          </p:cNvPr>
          <p:cNvGrpSpPr/>
          <p:nvPr/>
        </p:nvGrpSpPr>
        <p:grpSpPr>
          <a:xfrm>
            <a:off x="138766" y="3938528"/>
            <a:ext cx="4736300" cy="1045400"/>
            <a:chOff x="185021" y="5459481"/>
            <a:chExt cx="6315066" cy="139386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92DF681-3041-68C5-E774-2E1D94C32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8168" y="5459481"/>
              <a:ext cx="6057899" cy="355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AA4AED1-FEB2-9762-C80B-72B30B460D00}"/>
                </a:ext>
              </a:extLst>
            </p:cNvPr>
            <p:cNvSpPr txBox="1"/>
            <p:nvPr/>
          </p:nvSpPr>
          <p:spPr>
            <a:xfrm>
              <a:off x="185021" y="5991575"/>
              <a:ext cx="631506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One parameter DM model valid since 1980’s</a:t>
              </a:r>
            </a:p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dirty="0">
                  <a:solidFill>
                    <a:prstClr val="black"/>
                  </a:solidFill>
                  <a:latin typeface="Avenir Book" panose="02000503020000020003" pitchFamily="2" charset="0"/>
                </a:rPr>
                <a:t>High scale SSB </a:t>
              </a:r>
              <a:r>
                <a:rPr lang="en-US" dirty="0">
                  <a:solidFill>
                    <a:prstClr val="black"/>
                  </a:solidFill>
                  <a:latin typeface="Avenir Book" panose="02000503020000020003" pitchFamily="2" charset="0"/>
                  <a:sym typeface="Wingdings" pitchFamily="2" charset="2"/>
                </a:rPr>
                <a:t> low mass particle.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E7B9747-94B3-973A-5901-20C4A5F0E2D4}"/>
              </a:ext>
            </a:extLst>
          </p:cNvPr>
          <p:cNvSpPr txBox="1"/>
          <p:nvPr/>
        </p:nvSpPr>
        <p:spPr>
          <a:xfrm>
            <a:off x="5084064" y="3241965"/>
            <a:ext cx="4059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Extra dims. of string theory wrapped by </a:t>
            </a:r>
            <a:r>
              <a:rPr lang="en-US" dirty="0">
                <a:solidFill>
                  <a:prstClr val="black"/>
                </a:solidFill>
                <a:latin typeface="Avenir Book" panose="02000503020000020003" pitchFamily="2" charset="0"/>
              </a:rPr>
              <a:t>gauge fields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 axion-like particles.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Number of axions given by topological invariants. 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Masses spread over log scale: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 “the string </a:t>
            </a:r>
            <a:r>
              <a:rPr kumimoji="0" lang="en-US" sz="1800" b="0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axiverse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  <a:sym typeface="Wingdings" pitchFamily="2" charset="2"/>
              </a:rPr>
              <a:t>”.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0552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4266C-7EFA-D46D-19D0-FC9A009B0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Axion Relic Density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84C62-C89D-93E5-4A23-E0EC300D2910}"/>
              </a:ext>
            </a:extLst>
          </p:cNvPr>
          <p:cNvSpPr txBox="1"/>
          <p:nvPr/>
        </p:nvSpPr>
        <p:spPr>
          <a:xfrm>
            <a:off x="259773" y="1111828"/>
            <a:ext cx="4592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Relic density from solving the Klein-Gordon equation for a massive scalar field: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AAE3D66-0C45-E475-11C3-2AD0A4E13F82}"/>
              </a:ext>
            </a:extLst>
          </p:cNvPr>
          <p:cNvGrpSpPr/>
          <p:nvPr/>
        </p:nvGrpSpPr>
        <p:grpSpPr>
          <a:xfrm>
            <a:off x="207817" y="610257"/>
            <a:ext cx="8205371" cy="2249634"/>
            <a:chOff x="277089" y="813677"/>
            <a:chExt cx="10940495" cy="299951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33E0A8-5A68-E338-71BA-8E3EA7770D51}"/>
                </a:ext>
              </a:extLst>
            </p:cNvPr>
            <p:cNvSpPr txBox="1"/>
            <p:nvPr/>
          </p:nvSpPr>
          <p:spPr>
            <a:xfrm>
              <a:off x="277089" y="2858584"/>
              <a:ext cx="645501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Damped SHM with time dependent “friction”. Oscillates and decays when H&lt;m.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9840088-C8CB-56F9-DDA7-A32062E0A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6287" y="813677"/>
              <a:ext cx="4611297" cy="2999511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D83BF98B-799E-8CAB-E233-089E24BC1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823" y="1797254"/>
            <a:ext cx="1990725" cy="2667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7A965BA-9F9F-53FC-FD13-FBB4E8077090}"/>
              </a:ext>
            </a:extLst>
          </p:cNvPr>
          <p:cNvGrpSpPr/>
          <p:nvPr/>
        </p:nvGrpSpPr>
        <p:grpSpPr>
          <a:xfrm>
            <a:off x="275359" y="2847171"/>
            <a:ext cx="4416137" cy="1207586"/>
            <a:chOff x="367145" y="3796227"/>
            <a:chExt cx="5888182" cy="161011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CBFECB-2AA3-FC1D-2743-1E912E2014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95764" y="3796227"/>
              <a:ext cx="2692400" cy="635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2D9ACB-2C90-DB31-0A97-02EAA694F46E}"/>
                </a:ext>
              </a:extLst>
            </p:cNvPr>
            <p:cNvSpPr txBox="1"/>
            <p:nvPr/>
          </p:nvSpPr>
          <p:spPr>
            <a:xfrm>
              <a:off x="367145" y="4544567"/>
              <a:ext cx="588818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H~1/t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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  <a:sym typeface="Wingdings" pitchFamily="2" charset="2"/>
                </a:rPr>
                <a:t>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 ~ a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-3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. Harmonically oscillating scalar behaves like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pressureless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  <a:sym typeface="Wingdings" pitchFamily="2" charset="2"/>
                </a:rPr>
                <a:t> dust.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D9B9D9-0178-606D-5790-702DF04C3A6A}"/>
              </a:ext>
            </a:extLst>
          </p:cNvPr>
          <p:cNvGrpSpPr/>
          <p:nvPr/>
        </p:nvGrpSpPr>
        <p:grpSpPr>
          <a:xfrm>
            <a:off x="483160" y="2767186"/>
            <a:ext cx="7855694" cy="2440713"/>
            <a:chOff x="644213" y="3689581"/>
            <a:chExt cx="10474258" cy="325428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7CE3854-CDB0-394C-2BCD-D9E0D840D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10400" y="3689581"/>
              <a:ext cx="4108071" cy="325428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23E8089-31D2-BBEF-B839-0CAC74486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4213" y="5572034"/>
              <a:ext cx="5892800" cy="81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801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6165" y="1023265"/>
            <a:ext cx="842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Axions can be modeled as an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oscillating classical field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:</a:t>
            </a: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341" y="1398400"/>
            <a:ext cx="1841500" cy="2921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42368" y="3716138"/>
            <a:ext cx="8006245" cy="1070136"/>
            <a:chOff x="542368" y="3716138"/>
            <a:chExt cx="8006245" cy="1070136"/>
          </a:xfrm>
        </p:grpSpPr>
        <p:sp>
          <p:nvSpPr>
            <p:cNvPr id="22" name="TextBox 21"/>
            <p:cNvSpPr txBox="1"/>
            <p:nvPr/>
          </p:nvSpPr>
          <p:spPr>
            <a:xfrm>
              <a:off x="542368" y="3716138"/>
              <a:ext cx="8006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+mn-ea"/>
                  <a:cs typeface="Gill Sans Light"/>
                </a:rPr>
                <a:t>Local DM density given as a harmonic oscillator:</a:t>
              </a:r>
            </a:p>
          </p:txBody>
        </p:sp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187" y="4151274"/>
              <a:ext cx="1905000" cy="635000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6117022" y="4007109"/>
            <a:ext cx="245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  <a:sym typeface="Wingdings"/>
              </a:rPr>
              <a:t> if we know m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  <a:sym typeface="Wingdings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  <a:sym typeface="Wingdings"/>
              </a:rPr>
              <a:t> we know field amplitude &amp; frequency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venir Light" panose="020B0402020203020204" pitchFamily="34" charset="77"/>
              <a:ea typeface="+mn-ea"/>
              <a:cs typeface="Gill Sans Ligh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FA54B5-C93A-4643-8AC2-28E68899A44D}"/>
              </a:ext>
            </a:extLst>
          </p:cNvPr>
          <p:cNvGrpSpPr/>
          <p:nvPr/>
        </p:nvGrpSpPr>
        <p:grpSpPr>
          <a:xfrm>
            <a:off x="2595187" y="2515399"/>
            <a:ext cx="3331290" cy="857191"/>
            <a:chOff x="2595187" y="2515399"/>
            <a:chExt cx="3331290" cy="857191"/>
          </a:xfrm>
        </p:grpSpPr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4787" y="2593473"/>
              <a:ext cx="3073400" cy="749300"/>
            </a:xfrm>
            <a:prstGeom prst="rect">
              <a:avLst/>
            </a:prstGeom>
          </p:spPr>
        </p:pic>
        <p:sp>
          <p:nvSpPr>
            <p:cNvPr id="28" name="Rounded Rectangle 27"/>
            <p:cNvSpPr/>
            <p:nvPr/>
          </p:nvSpPr>
          <p:spPr>
            <a:xfrm>
              <a:off x="2595187" y="2515399"/>
              <a:ext cx="3331290" cy="857191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071" y="1716062"/>
            <a:ext cx="4940300" cy="635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E2EF399-BB53-C418-C627-7C41D64D57F3}"/>
              </a:ext>
            </a:extLst>
          </p:cNvPr>
          <p:cNvGrpSpPr/>
          <p:nvPr/>
        </p:nvGrpSpPr>
        <p:grpSpPr>
          <a:xfrm>
            <a:off x="5529943" y="1716062"/>
            <a:ext cx="2887762" cy="1576374"/>
            <a:chOff x="5529943" y="1716062"/>
            <a:chExt cx="2887762" cy="157637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8D54C08-8188-A845-801A-3D76878ACA15}"/>
                </a:ext>
              </a:extLst>
            </p:cNvPr>
            <p:cNvSpPr/>
            <p:nvPr/>
          </p:nvSpPr>
          <p:spPr>
            <a:xfrm>
              <a:off x="5529943" y="1716062"/>
              <a:ext cx="1197428" cy="635000"/>
            </a:xfrm>
            <a:prstGeom prst="ellipse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277280-A9F9-C834-9278-ED699B304D6A}"/>
                </a:ext>
              </a:extLst>
            </p:cNvPr>
            <p:cNvSpPr txBox="1"/>
            <p:nvPr/>
          </p:nvSpPr>
          <p:spPr>
            <a:xfrm>
              <a:off x="6915476" y="2769216"/>
              <a:ext cx="15022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+mn-ea"/>
                  <a:cs typeface="Gill Sans Light"/>
                </a:rPr>
                <a:t>From galactic rotation curve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36799EC-A4E2-E161-E932-0B511D939CA2}"/>
              </a:ext>
            </a:extLst>
          </p:cNvPr>
          <p:cNvSpPr txBox="1"/>
          <p:nvPr/>
        </p:nvSpPr>
        <p:spPr>
          <a:xfrm>
            <a:off x="3171341" y="4351259"/>
            <a:ext cx="2263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=0.3-0.4 GeV 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8ABED"/>
                </a:solidFill>
                <a:effectLst/>
                <a:uLnTx/>
                <a:uFillTx/>
                <a:latin typeface="Avenir Light" panose="020B0402020203020204" pitchFamily="34" charset="77"/>
                <a:ea typeface="+mn-ea"/>
                <a:cs typeface="Gill Sans Light"/>
              </a:rPr>
              <a:t>-3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A4648C5-682A-2991-6A3C-A39C7579CBEF}"/>
              </a:ext>
            </a:extLst>
          </p:cNvPr>
          <p:cNvSpPr txBox="1">
            <a:spLocks/>
          </p:cNvSpPr>
          <p:nvPr/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Avenir Book" panose="02000503020000020003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>
                <a:ln>
                  <a:noFill/>
                </a:ln>
                <a:solidFill>
                  <a:srgbClr val="0F9ED5"/>
                </a:solidFill>
                <a:effectLst/>
                <a:uLnTx/>
                <a:uFillTx/>
                <a:latin typeface="Avenir Book" panose="02000503020000020003" pitchFamily="2" charset="0"/>
                <a:ea typeface="+mj-ea"/>
                <a:cs typeface="+mj-cs"/>
              </a:rPr>
              <a:t>Axion Dark Matter</a:t>
            </a:r>
          </a:p>
        </p:txBody>
      </p:sp>
    </p:spTree>
    <p:extLst>
      <p:ext uri="{BB962C8B-B14F-4D97-AF65-F5344CB8AC3E}">
        <p14:creationId xmlns:p14="http://schemas.microsoft.com/office/powerpoint/2010/main" val="263169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B2CE92-A7F6-8F05-F4BD-82DF2842E42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774" t="58265"/>
          <a:stretch/>
        </p:blipFill>
        <p:spPr>
          <a:xfrm>
            <a:off x="39290" y="657053"/>
            <a:ext cx="9144000" cy="3639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B06879B-5184-D427-95EF-7125ACCB638B}"/>
              </a:ext>
            </a:extLst>
          </p:cNvPr>
          <p:cNvGrpSpPr/>
          <p:nvPr/>
        </p:nvGrpSpPr>
        <p:grpSpPr>
          <a:xfrm>
            <a:off x="442913" y="3088729"/>
            <a:ext cx="8515350" cy="300082"/>
            <a:chOff x="442913" y="3088729"/>
            <a:chExt cx="8515350" cy="300082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5FACF50-E1C7-2836-F585-DD407E75D5C7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365729"/>
              <a:ext cx="85153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05DADFF-10A9-2F84-AAEF-3C58D63FA5FA}"/>
                </a:ext>
              </a:extLst>
            </p:cNvPr>
            <p:cNvSpPr txBox="1"/>
            <p:nvPr/>
          </p:nvSpPr>
          <p:spPr>
            <a:xfrm>
              <a:off x="3532584" y="3088729"/>
              <a:ext cx="262890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Axions in string theory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970B48B-214C-800A-5441-70B7C4D82062}"/>
              </a:ext>
            </a:extLst>
          </p:cNvPr>
          <p:cNvGrpSpPr/>
          <p:nvPr/>
        </p:nvGrpSpPr>
        <p:grpSpPr>
          <a:xfrm>
            <a:off x="423268" y="2584040"/>
            <a:ext cx="2905720" cy="507831"/>
            <a:chOff x="423268" y="2584040"/>
            <a:chExt cx="2905720" cy="507831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9652EA4-551E-5DE3-C463-01FD2BD5D628}"/>
                </a:ext>
              </a:extLst>
            </p:cNvPr>
            <p:cNvCxnSpPr>
              <a:cxnSpLocks/>
            </p:cNvCxnSpPr>
            <p:nvPr/>
          </p:nvCxnSpPr>
          <p:spPr>
            <a:xfrm>
              <a:off x="442913" y="3088730"/>
              <a:ext cx="288607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3A4E4-4123-646F-39A5-01B8CAB07375}"/>
                </a:ext>
              </a:extLst>
            </p:cNvPr>
            <p:cNvSpPr txBox="1"/>
            <p:nvPr/>
          </p:nvSpPr>
          <p:spPr>
            <a:xfrm>
              <a:off x="423268" y="2584040"/>
              <a:ext cx="26289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Ultralight axions: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structure formation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041ECA-B51E-6412-44A6-A52FC2E2AD3C}"/>
              </a:ext>
            </a:extLst>
          </p:cNvPr>
          <p:cNvGrpSpPr/>
          <p:nvPr/>
        </p:nvGrpSpPr>
        <p:grpSpPr>
          <a:xfrm>
            <a:off x="5850732" y="2248112"/>
            <a:ext cx="2950369" cy="715581"/>
            <a:chOff x="5850732" y="2248112"/>
            <a:chExt cx="2950369" cy="71558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5ADDC56-1B02-F9CD-0BDC-34F1124B2A9F}"/>
                </a:ext>
              </a:extLst>
            </p:cNvPr>
            <p:cNvCxnSpPr>
              <a:cxnSpLocks/>
            </p:cNvCxnSpPr>
            <p:nvPr/>
          </p:nvCxnSpPr>
          <p:spPr>
            <a:xfrm>
              <a:off x="5850732" y="2917280"/>
              <a:ext cx="295036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3E7855D-53B1-E750-3950-F081F59E8C27}"/>
                </a:ext>
              </a:extLst>
            </p:cNvPr>
            <p:cNvSpPr txBox="1"/>
            <p:nvPr/>
          </p:nvSpPr>
          <p:spPr>
            <a:xfrm>
              <a:off x="6011465" y="2248112"/>
              <a:ext cx="2628900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Heavy axions: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Decays, overproduction, constraints on cosmology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0132497-34C8-17BE-E63A-91EC1EB815FE}"/>
              </a:ext>
            </a:extLst>
          </p:cNvPr>
          <p:cNvGrpSpPr/>
          <p:nvPr/>
        </p:nvGrpSpPr>
        <p:grpSpPr>
          <a:xfrm>
            <a:off x="3429000" y="1054964"/>
            <a:ext cx="1371600" cy="300082"/>
            <a:chOff x="3429000" y="1054964"/>
            <a:chExt cx="1371600" cy="30008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69AECBF-1BE7-A37E-801E-A72A1E3D57E5}"/>
                </a:ext>
              </a:extLst>
            </p:cNvPr>
            <p:cNvCxnSpPr/>
            <p:nvPr/>
          </p:nvCxnSpPr>
          <p:spPr>
            <a:xfrm>
              <a:off x="3429000" y="1058297"/>
              <a:ext cx="13716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4B4B89-DD4C-D6FC-5448-9001F971518A}"/>
                </a:ext>
              </a:extLst>
            </p:cNvPr>
            <p:cNvSpPr txBox="1"/>
            <p:nvPr/>
          </p:nvSpPr>
          <p:spPr>
            <a:xfrm>
              <a:off x="3532584" y="1054964"/>
              <a:ext cx="107870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F059D7-15A3-31D1-7CFC-75F6C4CBB485}"/>
              </a:ext>
            </a:extLst>
          </p:cNvPr>
          <p:cNvGrpSpPr/>
          <p:nvPr/>
        </p:nvGrpSpPr>
        <p:grpSpPr>
          <a:xfrm>
            <a:off x="3677840" y="1354823"/>
            <a:ext cx="1421607" cy="508401"/>
            <a:chOff x="3677840" y="1354823"/>
            <a:chExt cx="1421607" cy="50840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8A10B79-0E04-BE6C-6CBA-C7B70E15E4A7}"/>
                </a:ext>
              </a:extLst>
            </p:cNvPr>
            <p:cNvCxnSpPr>
              <a:cxnSpLocks/>
            </p:cNvCxnSpPr>
            <p:nvPr/>
          </p:nvCxnSpPr>
          <p:spPr>
            <a:xfrm>
              <a:off x="4404121" y="1354823"/>
              <a:ext cx="41433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CDEFC8-21A0-CEB1-EADA-C9466ABDE41D}"/>
                </a:ext>
              </a:extLst>
            </p:cNvPr>
            <p:cNvSpPr txBox="1"/>
            <p:nvPr/>
          </p:nvSpPr>
          <p:spPr>
            <a:xfrm>
              <a:off x="3677840" y="1355393"/>
              <a:ext cx="142160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“Post-inflation”: </a:t>
              </a:r>
              <a:r>
                <a:rPr kumimoji="0" lang="en-US" sz="13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miniclusters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7A07E0E-1B8C-354F-88A3-73B2CFC1987D}"/>
              </a:ext>
            </a:extLst>
          </p:cNvPr>
          <p:cNvGrpSpPr/>
          <p:nvPr/>
        </p:nvGrpSpPr>
        <p:grpSpPr>
          <a:xfrm>
            <a:off x="3271837" y="925335"/>
            <a:ext cx="2814638" cy="1090701"/>
            <a:chOff x="3271837" y="925335"/>
            <a:chExt cx="2814638" cy="1090701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50E68536-099D-547B-16BF-B251D1AD84AF}"/>
                </a:ext>
              </a:extLst>
            </p:cNvPr>
            <p:cNvSpPr/>
            <p:nvPr/>
          </p:nvSpPr>
          <p:spPr>
            <a:xfrm>
              <a:off x="3271837" y="925335"/>
              <a:ext cx="1785938" cy="1090701"/>
            </a:xfrm>
            <a:prstGeom prst="roundRect">
              <a:avLst/>
            </a:prstGeom>
            <a:noFill/>
            <a:ln w="412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21A80B-0E17-23B5-BA9D-F12C8E7F36F8}"/>
                </a:ext>
              </a:extLst>
            </p:cNvPr>
            <p:cNvSpPr txBox="1"/>
            <p:nvPr/>
          </p:nvSpPr>
          <p:spPr>
            <a:xfrm>
              <a:off x="5057775" y="925335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A02B93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QCD axion searches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7F0FB2A-CF89-513B-5DA7-BD3A5B13D047}"/>
              </a:ext>
            </a:extLst>
          </p:cNvPr>
          <p:cNvGrpSpPr/>
          <p:nvPr/>
        </p:nvGrpSpPr>
        <p:grpSpPr>
          <a:xfrm>
            <a:off x="3208021" y="909445"/>
            <a:ext cx="5479819" cy="1586324"/>
            <a:chOff x="3208021" y="909445"/>
            <a:chExt cx="5479819" cy="158632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59E0DA1-0B0E-3C60-FB26-B405B660492E}"/>
                </a:ext>
              </a:extLst>
            </p:cNvPr>
            <p:cNvGrpSpPr/>
            <p:nvPr/>
          </p:nvGrpSpPr>
          <p:grpSpPr>
            <a:xfrm>
              <a:off x="3208021" y="1585395"/>
              <a:ext cx="3148483" cy="910374"/>
              <a:chOff x="3208021" y="1585395"/>
              <a:chExt cx="3148483" cy="910374"/>
            </a:xfrm>
          </p:grpSpPr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03F2CC27-FEEB-A118-84CB-E7EA30580119}"/>
                  </a:ext>
                </a:extLst>
              </p:cNvPr>
              <p:cNvSpPr/>
              <p:nvPr/>
            </p:nvSpPr>
            <p:spPr>
              <a:xfrm>
                <a:off x="3208021" y="1803272"/>
                <a:ext cx="1891427" cy="692497"/>
              </a:xfrm>
              <a:prstGeom prst="roundRect">
                <a:avLst/>
              </a:prstGeom>
              <a:noFill/>
              <a:ln w="412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016CCA4-AF21-E24D-600A-0101165F9804}"/>
                  </a:ext>
                </a:extLst>
              </p:cNvPr>
              <p:cNvSpPr txBox="1"/>
              <p:nvPr/>
            </p:nvSpPr>
            <p:spPr>
              <a:xfrm>
                <a:off x="5041905" y="1585395"/>
                <a:ext cx="1314599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156082"/>
                    </a:solidFill>
                    <a:effectLst/>
                    <a:uLnTx/>
                    <a:uFillTx/>
                    <a:latin typeface="Aptos" panose="02110004020202020204"/>
                    <a:ea typeface="+mn-ea"/>
                    <a:cs typeface="+mn-cs"/>
                  </a:rPr>
                  <a:t>QCD axion in string theory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C6F0E1D-49D1-AF08-41E1-39D4DB094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5490" y="909445"/>
              <a:ext cx="2152350" cy="1185557"/>
            </a:xfrm>
            <a:prstGeom prst="rect">
              <a:avLst/>
            </a:prstGeom>
            <a:ln w="38100">
              <a:solidFill>
                <a:schemeClr val="accent3"/>
              </a:solidFill>
            </a:ln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642F07A-910A-3BC0-ACF5-666BC75D769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107" t="15687" r="5356" b="8458"/>
          <a:stretch/>
        </p:blipFill>
        <p:spPr>
          <a:xfrm>
            <a:off x="775454" y="969595"/>
            <a:ext cx="2163566" cy="1054606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182D4BE-31A9-31A6-51A9-1844B17C20DC}"/>
              </a:ext>
            </a:extLst>
          </p:cNvPr>
          <p:cNvGrpSpPr/>
          <p:nvPr/>
        </p:nvGrpSpPr>
        <p:grpSpPr>
          <a:xfrm>
            <a:off x="414338" y="2179867"/>
            <a:ext cx="8579644" cy="1421606"/>
            <a:chOff x="414338" y="2179867"/>
            <a:chExt cx="8579644" cy="1421606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1B10ABCD-36AB-ED1B-323E-C70799B267F8}"/>
                </a:ext>
              </a:extLst>
            </p:cNvPr>
            <p:cNvSpPr/>
            <p:nvPr/>
          </p:nvSpPr>
          <p:spPr>
            <a:xfrm>
              <a:off x="414338" y="2179867"/>
              <a:ext cx="8579644" cy="1421606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F8B4521-2215-B8AA-9C0A-AC6336F97582}"/>
                </a:ext>
              </a:extLst>
            </p:cNvPr>
            <p:cNvSpPr txBox="1"/>
            <p:nvPr/>
          </p:nvSpPr>
          <p:spPr>
            <a:xfrm>
              <a:off x="5270261" y="2199586"/>
              <a:ext cx="10287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1" i="0" u="sng" strike="noStrike" kern="1200" cap="none" spc="0" normalizeH="0" baseline="0" noProof="0" dirty="0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String </a:t>
              </a:r>
              <a:r>
                <a:rPr kumimoji="0" lang="en-US" sz="135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4EA72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Axiverse</a:t>
              </a:r>
              <a:endParaRPr kumimoji="0" lang="en-US" sz="1350" b="1" i="0" u="sng" strike="noStrike" kern="1200" cap="none" spc="0" normalizeH="0" baseline="0" noProof="0" dirty="0">
                <a:ln>
                  <a:noFill/>
                </a:ln>
                <a:solidFill>
                  <a:srgbClr val="4EA72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EDA153C-08C0-D16E-7980-66D4AF0134DA}"/>
              </a:ext>
            </a:extLst>
          </p:cNvPr>
          <p:cNvSpPr txBox="1"/>
          <p:nvPr/>
        </p:nvSpPr>
        <p:spPr>
          <a:xfrm>
            <a:off x="39290" y="4132504"/>
            <a:ext cx="3389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Hubble scale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~ (size of Universe)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-1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769553-A111-346E-5EAD-BEECC2969196}"/>
              </a:ext>
            </a:extLst>
          </p:cNvPr>
          <p:cNvSpPr txBox="1"/>
          <p:nvPr/>
        </p:nvSpPr>
        <p:spPr>
          <a:xfrm>
            <a:off x="6535490" y="4132504"/>
            <a:ext cx="26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Planck scale (quantum gravity)</a:t>
            </a:r>
          </a:p>
        </p:txBody>
      </p:sp>
    </p:spTree>
    <p:extLst>
      <p:ext uri="{BB962C8B-B14F-4D97-AF65-F5344CB8AC3E}">
        <p14:creationId xmlns:p14="http://schemas.microsoft.com/office/powerpoint/2010/main" val="198754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D51D0-1739-38D2-4394-72CC5F5A8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3B77-1CD7-9630-7E77-B766E03F4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7070"/>
            <a:ext cx="8229600" cy="637847"/>
          </a:xfrm>
        </p:spPr>
        <p:txBody>
          <a:bodyPr>
            <a:normAutofit fontScale="90000"/>
          </a:bodyPr>
          <a:lstStyle/>
          <a:p>
            <a:r>
              <a:rPr lang="en-US" dirty="0"/>
              <a:t>DM lower limit: 2.10</a:t>
            </a:r>
            <a:r>
              <a:rPr lang="en-US" baseline="30000" dirty="0"/>
              <a:t>-21</a:t>
            </a:r>
            <a:r>
              <a:rPr lang="en-US" dirty="0"/>
              <a:t> 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FEF79-840F-8FD3-9A6E-F2DC117EA3E3}"/>
              </a:ext>
            </a:extLst>
          </p:cNvPr>
          <p:cNvSpPr txBox="1"/>
          <p:nvPr/>
        </p:nvSpPr>
        <p:spPr>
          <a:xfrm>
            <a:off x="478465" y="877543"/>
            <a:ext cx="849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Folk wisdom: de Broglie wavelength must be smaller than dwarf galaxy radius.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“Bosonic Tremaine-Gunn bound”. Extremely difficult to compute precisely.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8DCB4F-255E-2866-8239-BDFD781409F5}"/>
              </a:ext>
            </a:extLst>
          </p:cNvPr>
          <p:cNvSpPr txBox="1"/>
          <p:nvPr/>
        </p:nvSpPr>
        <p:spPr>
          <a:xfrm>
            <a:off x="5777346" y="482502"/>
            <a:ext cx="3366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Zimmermann, DJEM et al (</a:t>
            </a:r>
            <a:r>
              <a:rPr lang="en-US" sz="1400" dirty="0">
                <a:solidFill>
                  <a:srgbClr val="BF5E00">
                    <a:lumMod val="60000"/>
                    <a:lumOff val="40000"/>
                  </a:srgbClr>
                </a:solidFill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PRL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BF5E00">
                    <a:lumMod val="60000"/>
                    <a:lumOff val="40000"/>
                  </a:srgbClr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A4906E-BE9B-774C-F339-5937D9553137}"/>
              </a:ext>
            </a:extLst>
          </p:cNvPr>
          <p:cNvGrpSpPr/>
          <p:nvPr/>
        </p:nvGrpSpPr>
        <p:grpSpPr>
          <a:xfrm>
            <a:off x="0" y="1644810"/>
            <a:ext cx="8859579" cy="3366923"/>
            <a:chOff x="-254919" y="1642184"/>
            <a:chExt cx="8859579" cy="3366923"/>
          </a:xfrm>
        </p:grpSpPr>
        <p:pic>
          <p:nvPicPr>
            <p:cNvPr id="6" name="Picture 5" descr="A screenshot of a computer generated image&#10;&#10;Description automatically generated">
              <a:extLst>
                <a:ext uri="{FF2B5EF4-FFF2-40B4-BE49-F238E27FC236}">
                  <a16:creationId xmlns:a16="http://schemas.microsoft.com/office/drawing/2014/main" id="{3CD0CECC-128E-DC22-DCB0-C89825B9C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54919" y="1642184"/>
              <a:ext cx="5455253" cy="246496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632BD8-FF27-9D00-B248-BDEF267AA1C2}"/>
                </a:ext>
              </a:extLst>
            </p:cNvPr>
            <p:cNvSpPr txBox="1"/>
            <p:nvPr/>
          </p:nvSpPr>
          <p:spPr>
            <a:xfrm>
              <a:off x="29502" y="4362776"/>
              <a:ext cx="85751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Leo-II is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cuspy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8ABED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. Waves give cores.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Compare self-consistent wavefunction to model-independent reconstruction of density + rigorous stats 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  <a:sym typeface="Wingdings" pitchFamily="2" charset="2"/>
                </a:rPr>
                <a:t> strong limit.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Light" panose="020B0402020203020204" pitchFamily="34" charset="77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22FAB5E-3424-29A3-C95C-2B9E62FBC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800" y="1611138"/>
            <a:ext cx="36322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46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7A040-F8DE-198A-53BD-35F01430F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D009D-A88A-FE77-BCBC-1C311533B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Recent theory highlights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69830A-0A7F-F63D-2A19-645E5F1361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D9728-9BE2-FF4E-D84A-DB2DA265D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QCD Axion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A71AED9-2199-2733-B22F-03959D7D7962}"/>
              </a:ext>
            </a:extLst>
          </p:cNvPr>
          <p:cNvGrpSpPr/>
          <p:nvPr/>
        </p:nvGrpSpPr>
        <p:grpSpPr>
          <a:xfrm>
            <a:off x="140674" y="1004835"/>
            <a:ext cx="4220306" cy="889441"/>
            <a:chOff x="140674" y="1004835"/>
            <a:chExt cx="4220306" cy="88944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EC5B9DC-0936-0E88-76AC-6C55BC937C9E}"/>
                </a:ext>
              </a:extLst>
            </p:cNvPr>
            <p:cNvSpPr txBox="1"/>
            <p:nvPr/>
          </p:nvSpPr>
          <p:spPr>
            <a:xfrm>
              <a:off x="140674" y="1004835"/>
              <a:ext cx="42102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Recent highlight 1: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the landscape of QCD axion models.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451F629-49FE-C952-9379-9ABF3FC7EB99}"/>
                </a:ext>
              </a:extLst>
            </p:cNvPr>
            <p:cNvSpPr txBox="1"/>
            <p:nvPr/>
          </p:nvSpPr>
          <p:spPr>
            <a:xfrm>
              <a:off x="313308" y="1586499"/>
              <a:ext cx="4047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e.g. Di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Luzio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+ (2016+); 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Plakkot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 &amp; Hoof (2021)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3706C-A29F-12F5-680D-18FB627F3972}"/>
              </a:ext>
            </a:extLst>
          </p:cNvPr>
          <p:cNvGrpSpPr/>
          <p:nvPr/>
        </p:nvGrpSpPr>
        <p:grpSpPr>
          <a:xfrm>
            <a:off x="140674" y="3035816"/>
            <a:ext cx="4210259" cy="1094822"/>
            <a:chOff x="140674" y="2834850"/>
            <a:chExt cx="4210259" cy="109482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A22F6C-C7CB-B794-57AB-79BD8C07CD91}"/>
                </a:ext>
              </a:extLst>
            </p:cNvPr>
            <p:cNvSpPr txBox="1"/>
            <p:nvPr/>
          </p:nvSpPr>
          <p:spPr>
            <a:xfrm>
              <a:off x="140674" y="2834850"/>
              <a:ext cx="42102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FF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Recent highlight 2: </a:t>
              </a:r>
              <a:r>
                <a:rPr lang="en-US" dirty="0">
                  <a:solidFill>
                    <a:srgbClr val="000000"/>
                  </a:solidFill>
                  <a:latin typeface="Avenir Light" panose="020B0402020203020204" pitchFamily="34" charset="77"/>
                  <a:ea typeface="Verdana" panose="020B0604030504040204" pitchFamily="34" charset="0"/>
                  <a:cs typeface="Verdana" panose="020B0604030504040204" pitchFamily="34" charset="0"/>
                </a:rPr>
                <a:t>predicting the axion mass in the “post-inflation” scenario.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3E0563A-1788-7D6A-00E0-520416F72794}"/>
                </a:ext>
              </a:extLst>
            </p:cNvPr>
            <p:cNvSpPr txBox="1"/>
            <p:nvPr/>
          </p:nvSpPr>
          <p:spPr>
            <a:xfrm>
              <a:off x="381134" y="3406452"/>
              <a:ext cx="3912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e.g.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Gorghetto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 et al (2018+);</a:t>
              </a:r>
            </a:p>
            <a:p>
              <a:pPr algn="r"/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Saikawa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 et al (2024); </a:t>
              </a:r>
              <a:r>
                <a:rPr lang="en-US" sz="14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Buschmann</a:t>
              </a:r>
              <a:r>
                <a:rPr lang="en-US" sz="14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venir Light" panose="02000503020000020003" pitchFamily="2" charset="0"/>
                  <a:cs typeface="Gill Sans Light"/>
                </a:rPr>
                <a:t> et al (2018+)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CF50D13B-3551-EA47-36D5-5C06D7BF0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4" y="2025110"/>
            <a:ext cx="4396281" cy="523939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068505F6-B08F-E596-6702-3C833B6F1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437" y="115956"/>
            <a:ext cx="4422878" cy="2537843"/>
          </a:xfrm>
          <a:prstGeom prst="rect">
            <a:avLst/>
          </a:prstGeom>
        </p:spPr>
      </p:pic>
      <p:pic>
        <p:nvPicPr>
          <p:cNvPr id="11" name="Picture 10" descr="A close-up of a diagram&#10;&#10;Description automatically generated">
            <a:extLst>
              <a:ext uri="{FF2B5EF4-FFF2-40B4-BE49-F238E27FC236}">
                <a16:creationId xmlns:a16="http://schemas.microsoft.com/office/drawing/2014/main" id="{BDB48DE0-6722-8DC1-EE18-120D583BC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879" y="2704039"/>
            <a:ext cx="4625995" cy="22864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2C8E90-3510-1408-6EF4-43C155B93F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5946" y="4339631"/>
            <a:ext cx="2080009" cy="22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9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000000"/>
            </a:solidFill>
            <a:latin typeface="Avenir Light" panose="020B0402020203020204" pitchFamily="34" charset="77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400" dirty="0">
            <a:latin typeface="Avenir Book" panose="02000503020000020003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in" id="{A81B47FA-8E45-894D-BB3A-DC392AB3338D}" vid="{9C174B04-BC7F-2F40-8796-77BC4432095E}"/>
    </a:ext>
  </a:extLst>
</a:theme>
</file>

<file path=ppt/theme/theme3.xml><?xml version="1.0" encoding="utf-8"?>
<a:theme xmlns:a="http://schemas.openxmlformats.org/drawingml/2006/main" name="2_Default Them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00"/>
            </a:solidFill>
            <a:latin typeface="Gill Sans Light"/>
            <a:cs typeface="Gill Sans Ligh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50705</TotalTime>
  <Words>858</Words>
  <Application>Microsoft Macintosh PowerPoint</Application>
  <PresentationFormat>On-screen Show (16:9)</PresentationFormat>
  <Paragraphs>114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Aptos</vt:lpstr>
      <vt:lpstr>Arial</vt:lpstr>
      <vt:lpstr>Avenir Book</vt:lpstr>
      <vt:lpstr>Avenir Light</vt:lpstr>
      <vt:lpstr>Calibri</vt:lpstr>
      <vt:lpstr>Corbel</vt:lpstr>
      <vt:lpstr>Courier New</vt:lpstr>
      <vt:lpstr>Gill Sans Light</vt:lpstr>
      <vt:lpstr>Gill Sans MT</vt:lpstr>
      <vt:lpstr>Segoe UI</vt:lpstr>
      <vt:lpstr>Symbol</vt:lpstr>
      <vt:lpstr>Default Theme</vt:lpstr>
      <vt:lpstr>Main</vt:lpstr>
      <vt:lpstr>2_Default Theme</vt:lpstr>
      <vt:lpstr>Axion Experiment and Theory</vt:lpstr>
      <vt:lpstr>Axion  Dark Matter</vt:lpstr>
      <vt:lpstr>Axion Theories</vt:lpstr>
      <vt:lpstr>Axion Relic Density</vt:lpstr>
      <vt:lpstr>PowerPoint Presentation</vt:lpstr>
      <vt:lpstr>PowerPoint Presentation</vt:lpstr>
      <vt:lpstr>DM lower limit: 2.10-21 eV</vt:lpstr>
      <vt:lpstr>Recent theory highlights</vt:lpstr>
      <vt:lpstr>The QCD Axion</vt:lpstr>
      <vt:lpstr>Astrophysics &amp; Cosmology</vt:lpstr>
      <vt:lpstr>Type IIB String Theory</vt:lpstr>
      <vt:lpstr>Direct detection: “Haloscopes”</vt:lpstr>
      <vt:lpstr>The QCD axion will be found</vt:lpstr>
      <vt:lpstr>Resonant Cavities</vt:lpstr>
      <vt:lpstr>How to Detect Axions</vt:lpstr>
      <vt:lpstr>Haloscopes beyond GHz</vt:lpstr>
      <vt:lpstr>PowerPoint Presentation</vt:lpstr>
      <vt:lpstr>PowerPoint Presentation</vt:lpstr>
      <vt:lpstr>CY topology in the lab</vt:lpstr>
      <vt:lpstr>Discovery of the axion quasiparticle</vt:lpstr>
      <vt:lpstr>Axion Quasiparticles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meV QCD Axion</dc:title>
  <dc:creator>David</dc:creator>
  <cp:lastModifiedBy>David Marsh</cp:lastModifiedBy>
  <cp:revision>788</cp:revision>
  <dcterms:created xsi:type="dcterms:W3CDTF">2020-06-18T10:26:12Z</dcterms:created>
  <dcterms:modified xsi:type="dcterms:W3CDTF">2025-04-08T06:53:18Z</dcterms:modified>
</cp:coreProperties>
</file>