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9" r:id="rId4"/>
  </p:sldMasterIdLst>
  <p:notesMasterIdLst>
    <p:notesMasterId r:id="rId27"/>
  </p:notesMasterIdLst>
  <p:handoutMasterIdLst>
    <p:handoutMasterId r:id="rId28"/>
  </p:handoutMasterIdLst>
  <p:sldIdLst>
    <p:sldId id="353" r:id="rId5"/>
    <p:sldId id="480" r:id="rId6"/>
    <p:sldId id="485" r:id="rId7"/>
    <p:sldId id="279" r:id="rId8"/>
    <p:sldId id="329" r:id="rId9"/>
    <p:sldId id="283" r:id="rId10"/>
    <p:sldId id="492" r:id="rId11"/>
    <p:sldId id="359" r:id="rId12"/>
    <p:sldId id="493" r:id="rId13"/>
    <p:sldId id="494" r:id="rId14"/>
    <p:sldId id="490" r:id="rId15"/>
    <p:sldId id="496" r:id="rId16"/>
    <p:sldId id="495" r:id="rId17"/>
    <p:sldId id="347" r:id="rId18"/>
    <p:sldId id="324" r:id="rId19"/>
    <p:sldId id="500" r:id="rId20"/>
    <p:sldId id="501" r:id="rId21"/>
    <p:sldId id="267" r:id="rId22"/>
    <p:sldId id="483" r:id="rId23"/>
    <p:sldId id="484" r:id="rId24"/>
    <p:sldId id="499" r:id="rId25"/>
    <p:sldId id="49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71" autoAdjust="0"/>
    <p:restoredTop sz="95226" autoAdjust="0"/>
  </p:normalViewPr>
  <p:slideViewPr>
    <p:cSldViewPr snapToGrid="0">
      <p:cViewPr>
        <p:scale>
          <a:sx n="82" d="100"/>
          <a:sy n="82" d="100"/>
        </p:scale>
        <p:origin x="1888" y="12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0074993917982675"/>
          <c:w val="0.91109097169230735"/>
          <c:h val="0.8944524446687529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0B34-0842-87C5-2B3A2F79D3B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0B34-0842-87C5-2B3A2F79D3B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0B34-0842-87C5-2B3A2F79D3B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0B34-0842-87C5-2B3A2F79D3B8}"/>
              </c:ext>
            </c:extLst>
          </c:dPt>
          <c:dLbls>
            <c:dLbl>
              <c:idx val="0"/>
              <c:layout>
                <c:manualLayout>
                  <c:x val="-0.23085274219813418"/>
                  <c:y val="-0.252990120384390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en-US" sz="133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EFE8446-36A0-4566-AD77-92B3230B1CE6}" type="CATEGORYNAME">
                      <a:rPr lang="en-US">
                        <a:solidFill>
                          <a:schemeClr val="tx1"/>
                        </a:solidFill>
                      </a:rPr>
                      <a:pPr>
                        <a:defRPr lang="en-US">
                          <a:solidFill>
                            <a:schemeClr val="tx1"/>
                          </a:solidFill>
                        </a:defRPr>
                      </a:pPr>
                      <a:t>[CATEGORY NAME]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en-US" sz="133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445574608514744"/>
                      <c:h val="0.2171395820047304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B34-0842-87C5-2B3A2F79D3B8}"/>
                </c:ext>
              </c:extLst>
            </c:dLbl>
            <c:dLbl>
              <c:idx val="1"/>
              <c:layout>
                <c:manualLayout>
                  <c:x val="7.6886501701141474E-2"/>
                  <c:y val="0.111457217355003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en-US" sz="133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EDA67CF-B90D-436E-8992-379F977A31F8}" type="CATEGORYNAME">
                      <a:rPr lang="en-US">
                        <a:solidFill>
                          <a:schemeClr val="tx1"/>
                        </a:solidFill>
                      </a:rPr>
                      <a:pPr>
                        <a:defRPr lang="en-US">
                          <a:solidFill>
                            <a:schemeClr val="tx1"/>
                          </a:solidFill>
                        </a:defRPr>
                      </a:pPr>
                      <a:t>[CATEGORY NAME]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en-US" sz="133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445898198768257"/>
                      <c:h val="0.129264397057449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B34-0842-87C5-2B3A2F79D3B8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en-US" sz="133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5024256-33BB-47B1-8A03-26409C49CE67}" type="CATEGORYNAME">
                      <a:rPr lang="en-US">
                        <a:solidFill>
                          <a:schemeClr val="tx1"/>
                        </a:solidFill>
                      </a:rPr>
                      <a:pPr>
                        <a:defRPr lang="en-US">
                          <a:solidFill>
                            <a:schemeClr val="tx1"/>
                          </a:solidFill>
                        </a:defRPr>
                      </a:pPr>
                      <a:t>[CATEGORY NAME]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en-US" sz="133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144695936518664"/>
                      <c:h val="0.1823703004939231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B34-0842-87C5-2B3A2F79D3B8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33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0B34-0842-87C5-2B3A2F79D3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33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Ordinary Matter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68</c:v>
                </c:pt>
                <c:pt idx="1">
                  <c:v>27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B34-0842-87C5-2B3A2F79D3B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E4325A-992D-C649-ACA0-67C5EE172D27}" type="doc">
      <dgm:prSet loTypeId="urn:microsoft.com/office/officeart/2005/8/layout/venn1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1E5D559-EF63-DE4E-9379-27E80801C90E}">
      <dgm:prSet phldrT="[Text]"/>
      <dgm:spPr/>
      <dgm:t>
        <a:bodyPr/>
        <a:lstStyle/>
        <a:p>
          <a:r>
            <a:rPr lang="en-US" dirty="0"/>
            <a:t>Dark matter</a:t>
          </a:r>
        </a:p>
      </dgm:t>
    </dgm:pt>
    <dgm:pt modelId="{EC61C335-2BEE-504D-858C-F62E224D90AD}" type="parTrans" cxnId="{CE5C56F0-18EB-6A4E-90B0-8317EFD9392A}">
      <dgm:prSet/>
      <dgm:spPr/>
      <dgm:t>
        <a:bodyPr/>
        <a:lstStyle/>
        <a:p>
          <a:endParaRPr lang="en-US"/>
        </a:p>
      </dgm:t>
    </dgm:pt>
    <dgm:pt modelId="{D3B264F0-1917-3645-9DAC-D61AEB0C2DC1}" type="sibTrans" cxnId="{CE5C56F0-18EB-6A4E-90B0-8317EFD9392A}">
      <dgm:prSet/>
      <dgm:spPr/>
      <dgm:t>
        <a:bodyPr/>
        <a:lstStyle/>
        <a:p>
          <a:endParaRPr lang="en-US"/>
        </a:p>
      </dgm:t>
    </dgm:pt>
    <dgm:pt modelId="{89E4312C-7C51-864C-8825-9B03EFFD3018}">
      <dgm:prSet phldrT="[Text]"/>
      <dgm:spPr/>
      <dgm:t>
        <a:bodyPr/>
        <a:lstStyle/>
        <a:p>
          <a:r>
            <a:rPr lang="en-US" dirty="0"/>
            <a:t>Dark energy</a:t>
          </a:r>
        </a:p>
      </dgm:t>
    </dgm:pt>
    <dgm:pt modelId="{8AEF3CC3-EC0D-B54B-8485-46DB49CA426E}" type="parTrans" cxnId="{5CF08FE6-E95B-5643-90B6-36F1C06FEBE1}">
      <dgm:prSet/>
      <dgm:spPr/>
      <dgm:t>
        <a:bodyPr/>
        <a:lstStyle/>
        <a:p>
          <a:endParaRPr lang="en-US"/>
        </a:p>
      </dgm:t>
    </dgm:pt>
    <dgm:pt modelId="{D86BBFB4-ADBF-C342-844A-6B6111226F9A}" type="sibTrans" cxnId="{5CF08FE6-E95B-5643-90B6-36F1C06FEBE1}">
      <dgm:prSet/>
      <dgm:spPr/>
      <dgm:t>
        <a:bodyPr/>
        <a:lstStyle/>
        <a:p>
          <a:endParaRPr lang="en-US"/>
        </a:p>
      </dgm:t>
    </dgm:pt>
    <dgm:pt modelId="{2BC10801-924E-C444-BD1D-2F8BDF8E953F}">
      <dgm:prSet phldrT="[Text]"/>
      <dgm:spPr/>
      <dgm:t>
        <a:bodyPr/>
        <a:lstStyle/>
        <a:p>
          <a:r>
            <a:rPr lang="en-US" dirty="0"/>
            <a:t>Standard Model</a:t>
          </a:r>
        </a:p>
      </dgm:t>
    </dgm:pt>
    <dgm:pt modelId="{5CEEDDC4-0A85-A041-87D9-E545B01A17FE}" type="parTrans" cxnId="{4AC5C66C-2BD7-A84F-8272-208004CC0FC1}">
      <dgm:prSet/>
      <dgm:spPr/>
      <dgm:t>
        <a:bodyPr/>
        <a:lstStyle/>
        <a:p>
          <a:endParaRPr lang="en-US"/>
        </a:p>
      </dgm:t>
    </dgm:pt>
    <dgm:pt modelId="{3DF7F373-5D36-6B4A-BBBB-4076753EC969}" type="sibTrans" cxnId="{4AC5C66C-2BD7-A84F-8272-208004CC0FC1}">
      <dgm:prSet/>
      <dgm:spPr/>
      <dgm:t>
        <a:bodyPr/>
        <a:lstStyle/>
        <a:p>
          <a:endParaRPr lang="en-US"/>
        </a:p>
      </dgm:t>
    </dgm:pt>
    <dgm:pt modelId="{2D3F9887-9D6E-AC4B-9F3D-3DD9DC543054}" type="pres">
      <dgm:prSet presAssocID="{29E4325A-992D-C649-ACA0-67C5EE172D27}" presName="compositeShape" presStyleCnt="0">
        <dgm:presLayoutVars>
          <dgm:chMax val="7"/>
          <dgm:dir/>
          <dgm:resizeHandles val="exact"/>
        </dgm:presLayoutVars>
      </dgm:prSet>
      <dgm:spPr/>
    </dgm:pt>
    <dgm:pt modelId="{65394FA6-5767-5740-A282-220F2A09DE71}" type="pres">
      <dgm:prSet presAssocID="{71E5D559-EF63-DE4E-9379-27E80801C90E}" presName="circ1" presStyleLbl="vennNode1" presStyleIdx="0" presStyleCnt="3"/>
      <dgm:spPr/>
    </dgm:pt>
    <dgm:pt modelId="{523C9F27-4A43-A843-B3BD-D968ED52FE8E}" type="pres">
      <dgm:prSet presAssocID="{71E5D559-EF63-DE4E-9379-27E80801C9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981040F-A0F0-524A-A8E4-AB6658596820}" type="pres">
      <dgm:prSet presAssocID="{89E4312C-7C51-864C-8825-9B03EFFD3018}" presName="circ2" presStyleLbl="vennNode1" presStyleIdx="1" presStyleCnt="3"/>
      <dgm:spPr/>
    </dgm:pt>
    <dgm:pt modelId="{89A3CB6D-A6C0-D34B-9745-DE96B19B3872}" type="pres">
      <dgm:prSet presAssocID="{89E4312C-7C51-864C-8825-9B03EFFD301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4ED05C6-A063-3B4C-8C2D-C4BF8EA6DCBD}" type="pres">
      <dgm:prSet presAssocID="{2BC10801-924E-C444-BD1D-2F8BDF8E953F}" presName="circ3" presStyleLbl="vennNode1" presStyleIdx="2" presStyleCnt="3"/>
      <dgm:spPr/>
    </dgm:pt>
    <dgm:pt modelId="{C65F6ED2-F838-4E40-B080-0447CA02B1D0}" type="pres">
      <dgm:prSet presAssocID="{2BC10801-924E-C444-BD1D-2F8BDF8E953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C4C9B19-FC22-8A48-9085-18337B34F0B4}" type="presOf" srcId="{2BC10801-924E-C444-BD1D-2F8BDF8E953F}" destId="{C65F6ED2-F838-4E40-B080-0447CA02B1D0}" srcOrd="1" destOrd="0" presId="urn:microsoft.com/office/officeart/2005/8/layout/venn1"/>
    <dgm:cxn modelId="{351FAA2A-4440-0C4E-AC08-0E73FEAF37D0}" type="presOf" srcId="{2BC10801-924E-C444-BD1D-2F8BDF8E953F}" destId="{84ED05C6-A063-3B4C-8C2D-C4BF8EA6DCBD}" srcOrd="0" destOrd="0" presId="urn:microsoft.com/office/officeart/2005/8/layout/venn1"/>
    <dgm:cxn modelId="{20C8AA42-E8C0-684A-8258-1D4881335C56}" type="presOf" srcId="{89E4312C-7C51-864C-8825-9B03EFFD3018}" destId="{5981040F-A0F0-524A-A8E4-AB6658596820}" srcOrd="0" destOrd="0" presId="urn:microsoft.com/office/officeart/2005/8/layout/venn1"/>
    <dgm:cxn modelId="{4AC5C66C-2BD7-A84F-8272-208004CC0FC1}" srcId="{29E4325A-992D-C649-ACA0-67C5EE172D27}" destId="{2BC10801-924E-C444-BD1D-2F8BDF8E953F}" srcOrd="2" destOrd="0" parTransId="{5CEEDDC4-0A85-A041-87D9-E545B01A17FE}" sibTransId="{3DF7F373-5D36-6B4A-BBBB-4076753EC969}"/>
    <dgm:cxn modelId="{A5FEC88F-B22F-B845-8A20-B5C1F9AB78D7}" type="presOf" srcId="{29E4325A-992D-C649-ACA0-67C5EE172D27}" destId="{2D3F9887-9D6E-AC4B-9F3D-3DD9DC543054}" srcOrd="0" destOrd="0" presId="urn:microsoft.com/office/officeart/2005/8/layout/venn1"/>
    <dgm:cxn modelId="{415CFC94-8E8C-0E4E-99DC-558677188D51}" type="presOf" srcId="{71E5D559-EF63-DE4E-9379-27E80801C90E}" destId="{65394FA6-5767-5740-A282-220F2A09DE71}" srcOrd="0" destOrd="0" presId="urn:microsoft.com/office/officeart/2005/8/layout/venn1"/>
    <dgm:cxn modelId="{35DD0FB0-BEE9-0240-A2DD-C26E6432A1A2}" type="presOf" srcId="{71E5D559-EF63-DE4E-9379-27E80801C90E}" destId="{523C9F27-4A43-A843-B3BD-D968ED52FE8E}" srcOrd="1" destOrd="0" presId="urn:microsoft.com/office/officeart/2005/8/layout/venn1"/>
    <dgm:cxn modelId="{896A2AC3-8597-1B4A-BE70-8F8D96E7D043}" type="presOf" srcId="{89E4312C-7C51-864C-8825-9B03EFFD3018}" destId="{89A3CB6D-A6C0-D34B-9745-DE96B19B3872}" srcOrd="1" destOrd="0" presId="urn:microsoft.com/office/officeart/2005/8/layout/venn1"/>
    <dgm:cxn modelId="{5CF08FE6-E95B-5643-90B6-36F1C06FEBE1}" srcId="{29E4325A-992D-C649-ACA0-67C5EE172D27}" destId="{89E4312C-7C51-864C-8825-9B03EFFD3018}" srcOrd="1" destOrd="0" parTransId="{8AEF3CC3-EC0D-B54B-8485-46DB49CA426E}" sibTransId="{D86BBFB4-ADBF-C342-844A-6B6111226F9A}"/>
    <dgm:cxn modelId="{CE5C56F0-18EB-6A4E-90B0-8317EFD9392A}" srcId="{29E4325A-992D-C649-ACA0-67C5EE172D27}" destId="{71E5D559-EF63-DE4E-9379-27E80801C90E}" srcOrd="0" destOrd="0" parTransId="{EC61C335-2BEE-504D-858C-F62E224D90AD}" sibTransId="{D3B264F0-1917-3645-9DAC-D61AEB0C2DC1}"/>
    <dgm:cxn modelId="{F72502DF-185D-AE48-BE80-48A2BAD28962}" type="presParOf" srcId="{2D3F9887-9D6E-AC4B-9F3D-3DD9DC543054}" destId="{65394FA6-5767-5740-A282-220F2A09DE71}" srcOrd="0" destOrd="0" presId="urn:microsoft.com/office/officeart/2005/8/layout/venn1"/>
    <dgm:cxn modelId="{A92DBDB1-C2DC-8D46-8143-3A569F2BA41B}" type="presParOf" srcId="{2D3F9887-9D6E-AC4B-9F3D-3DD9DC543054}" destId="{523C9F27-4A43-A843-B3BD-D968ED52FE8E}" srcOrd="1" destOrd="0" presId="urn:microsoft.com/office/officeart/2005/8/layout/venn1"/>
    <dgm:cxn modelId="{CECED714-447E-454E-983B-A2908D6E68A9}" type="presParOf" srcId="{2D3F9887-9D6E-AC4B-9F3D-3DD9DC543054}" destId="{5981040F-A0F0-524A-A8E4-AB6658596820}" srcOrd="2" destOrd="0" presId="urn:microsoft.com/office/officeart/2005/8/layout/venn1"/>
    <dgm:cxn modelId="{DFB91465-4DDF-6B4F-9E79-A70223F26C36}" type="presParOf" srcId="{2D3F9887-9D6E-AC4B-9F3D-3DD9DC543054}" destId="{89A3CB6D-A6C0-D34B-9745-DE96B19B3872}" srcOrd="3" destOrd="0" presId="urn:microsoft.com/office/officeart/2005/8/layout/venn1"/>
    <dgm:cxn modelId="{EFE457A1-FC6E-8E4A-ACB8-BD404E528EF5}" type="presParOf" srcId="{2D3F9887-9D6E-AC4B-9F3D-3DD9DC543054}" destId="{84ED05C6-A063-3B4C-8C2D-C4BF8EA6DCBD}" srcOrd="4" destOrd="0" presId="urn:microsoft.com/office/officeart/2005/8/layout/venn1"/>
    <dgm:cxn modelId="{9B4E4B8B-2E25-5044-BFC0-C1EFF1CC8233}" type="presParOf" srcId="{2D3F9887-9D6E-AC4B-9F3D-3DD9DC543054}" destId="{C65F6ED2-F838-4E40-B080-0447CA02B1D0}" srcOrd="5" destOrd="0" presId="urn:microsoft.com/office/officeart/2005/8/layout/venn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BC6709-FA5F-4EF4-917B-37267AE316B0}" type="doc">
      <dgm:prSet loTypeId="urn:microsoft.com/office/officeart/2005/8/layout/vList5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8BFC44-7616-42D2-9268-094A94C49635}">
      <dgm:prSet custT="1"/>
      <dgm:spPr/>
      <dgm:t>
        <a:bodyPr/>
        <a:lstStyle/>
        <a:p>
          <a:r>
            <a:rPr lang="en-US" sz="2800" b="1" dirty="0"/>
            <a:t>UV = string theory, asymptotic safety, loop QG</a:t>
          </a:r>
          <a:endParaRPr lang="en-US" sz="2800" dirty="0"/>
        </a:p>
      </dgm:t>
    </dgm:pt>
    <dgm:pt modelId="{80E3A1D1-FF8F-46BD-B79A-C7176ACB3A0E}" type="parTrans" cxnId="{CED399CB-55D4-4975-83FA-C893C584BABB}">
      <dgm:prSet/>
      <dgm:spPr/>
      <dgm:t>
        <a:bodyPr/>
        <a:lstStyle/>
        <a:p>
          <a:endParaRPr lang="en-US"/>
        </a:p>
      </dgm:t>
    </dgm:pt>
    <dgm:pt modelId="{2431485B-022B-47A0-855D-A53AE5FE750E}" type="sibTrans" cxnId="{CED399CB-55D4-4975-83FA-C893C584BABB}">
      <dgm:prSet/>
      <dgm:spPr/>
      <dgm:t>
        <a:bodyPr/>
        <a:lstStyle/>
        <a:p>
          <a:endParaRPr lang="en-US"/>
        </a:p>
      </dgm:t>
    </dgm:pt>
    <dgm:pt modelId="{12A9554E-144E-4789-AAF8-46A797C30D10}">
      <dgm:prSet custT="1"/>
      <dgm:spPr/>
      <dgm:t>
        <a:bodyPr/>
        <a:lstStyle/>
        <a:p>
          <a:r>
            <a:rPr lang="en-US" sz="2400" b="1" dirty="0"/>
            <a:t>Causal IR propagation</a:t>
          </a:r>
          <a:endParaRPr lang="en-US" sz="2400" dirty="0"/>
        </a:p>
      </dgm:t>
    </dgm:pt>
    <dgm:pt modelId="{CC0E08B8-DF90-4511-9049-7D381CDE5AE9}" type="parTrans" cxnId="{CA32EFBE-0FB0-4F7F-A74A-127E2ED9C55F}">
      <dgm:prSet/>
      <dgm:spPr/>
      <dgm:t>
        <a:bodyPr/>
        <a:lstStyle/>
        <a:p>
          <a:endParaRPr lang="en-US"/>
        </a:p>
      </dgm:t>
    </dgm:pt>
    <dgm:pt modelId="{51DE12C4-779B-4A4D-8B67-8A20AC8F42A2}" type="sibTrans" cxnId="{CA32EFBE-0FB0-4F7F-A74A-127E2ED9C55F}">
      <dgm:prSet/>
      <dgm:spPr/>
      <dgm:t>
        <a:bodyPr/>
        <a:lstStyle/>
        <a:p>
          <a:endParaRPr lang="en-US"/>
        </a:p>
      </dgm:t>
    </dgm:pt>
    <dgm:pt modelId="{24B42170-072E-9F44-A01F-579A455A95D3}">
      <dgm:prSet custT="1"/>
      <dgm:spPr/>
      <dgm:t>
        <a:bodyPr/>
        <a:lstStyle/>
        <a:p>
          <a:r>
            <a:rPr lang="en-US" sz="2400" b="1" dirty="0"/>
            <a:t>UV = local, unitary, causal, Lorentz invariant</a:t>
          </a:r>
          <a:endParaRPr lang="en-US" sz="2800" dirty="0"/>
        </a:p>
      </dgm:t>
    </dgm:pt>
    <dgm:pt modelId="{B11CC4CC-2A94-884D-875C-23CBC394E3F2}" type="parTrans" cxnId="{AD31A6FE-33E3-3E49-9D4A-7DDFBB30BE25}">
      <dgm:prSet/>
      <dgm:spPr/>
      <dgm:t>
        <a:bodyPr/>
        <a:lstStyle/>
        <a:p>
          <a:endParaRPr lang="en-US"/>
        </a:p>
      </dgm:t>
    </dgm:pt>
    <dgm:pt modelId="{80475075-5388-DF4B-998F-486DE86AA59E}" type="sibTrans" cxnId="{AD31A6FE-33E3-3E49-9D4A-7DDFBB30BE25}">
      <dgm:prSet/>
      <dgm:spPr/>
      <dgm:t>
        <a:bodyPr/>
        <a:lstStyle/>
        <a:p>
          <a:endParaRPr lang="en-US"/>
        </a:p>
      </dgm:t>
    </dgm:pt>
    <dgm:pt modelId="{550E2738-314A-7E44-AF6A-368296433C20}">
      <dgm:prSet custT="1"/>
      <dgm:spPr/>
      <dgm:t>
        <a:bodyPr/>
        <a:lstStyle/>
        <a:p>
          <a:r>
            <a:rPr lang="en-US" sz="2800" b="1" dirty="0"/>
            <a:t>Swampland conjectures</a:t>
          </a:r>
        </a:p>
      </dgm:t>
    </dgm:pt>
    <dgm:pt modelId="{E93E4910-A42A-3248-AAB2-F636213FD84A}" type="parTrans" cxnId="{409ADA3E-C037-204B-9BD6-F749675BA879}">
      <dgm:prSet/>
      <dgm:spPr/>
      <dgm:t>
        <a:bodyPr/>
        <a:lstStyle/>
        <a:p>
          <a:endParaRPr lang="en-US"/>
        </a:p>
      </dgm:t>
    </dgm:pt>
    <dgm:pt modelId="{0C73470C-42C1-5441-8DD7-872FA22CD021}" type="sibTrans" cxnId="{409ADA3E-C037-204B-9BD6-F749675BA879}">
      <dgm:prSet/>
      <dgm:spPr/>
      <dgm:t>
        <a:bodyPr/>
        <a:lstStyle/>
        <a:p>
          <a:endParaRPr lang="en-US"/>
        </a:p>
      </dgm:t>
    </dgm:pt>
    <dgm:pt modelId="{B66058FA-AFE3-FE4D-8C8C-C165988DEC77}">
      <dgm:prSet custT="1"/>
      <dgm:spPr/>
      <dgm:t>
        <a:bodyPr/>
        <a:lstStyle/>
        <a:p>
          <a:r>
            <a:rPr lang="en-US" sz="2400" b="1" dirty="0"/>
            <a:t>Positivity bounds / S-matrix bootstrap</a:t>
          </a:r>
          <a:br>
            <a:rPr lang="en-US" sz="2400" dirty="0"/>
          </a:br>
          <a:r>
            <a:rPr lang="en-US" sz="2400" dirty="0"/>
            <a:t>(Flat space, mostly 2-2 scattering)</a:t>
          </a:r>
          <a:endParaRPr lang="en-US" sz="2800" dirty="0"/>
        </a:p>
      </dgm:t>
    </dgm:pt>
    <dgm:pt modelId="{7574FC08-B805-8540-A538-B0B82F30DECF}" type="parTrans" cxnId="{24C95AE1-CC99-9D46-9AE0-E05E2245A318}">
      <dgm:prSet/>
      <dgm:spPr/>
      <dgm:t>
        <a:bodyPr/>
        <a:lstStyle/>
        <a:p>
          <a:endParaRPr lang="en-US"/>
        </a:p>
      </dgm:t>
    </dgm:pt>
    <dgm:pt modelId="{B234D72E-3A87-AE48-BC07-FB9D88680CA1}" type="sibTrans" cxnId="{24C95AE1-CC99-9D46-9AE0-E05E2245A318}">
      <dgm:prSet/>
      <dgm:spPr/>
      <dgm:t>
        <a:bodyPr/>
        <a:lstStyle/>
        <a:p>
          <a:endParaRPr lang="en-US"/>
        </a:p>
      </dgm:t>
    </dgm:pt>
    <dgm:pt modelId="{3532AECF-C149-9C48-944E-92FE4D12955F}">
      <dgm:prSet custT="1"/>
      <dgm:spPr/>
      <dgm:t>
        <a:bodyPr/>
        <a:lstStyle/>
        <a:p>
          <a:r>
            <a:rPr lang="en-US" sz="2400" b="1" dirty="0"/>
            <a:t>Causality bounds</a:t>
          </a:r>
          <a:br>
            <a:rPr lang="en-US" sz="2400" dirty="0"/>
          </a:br>
          <a:r>
            <a:rPr lang="en-US" sz="2400" dirty="0"/>
            <a:t>(1-1 in any non-trivial background)</a:t>
          </a:r>
          <a:br>
            <a:rPr lang="en-US" sz="2400" dirty="0"/>
          </a:br>
          <a:endParaRPr lang="en-US" sz="2400" dirty="0"/>
        </a:p>
      </dgm:t>
    </dgm:pt>
    <dgm:pt modelId="{A1CC774D-FDA7-CA48-B6BA-1E48481CC703}" type="parTrans" cxnId="{720956D0-9E6D-D14F-9EBE-7AA8312284CB}">
      <dgm:prSet/>
      <dgm:spPr/>
      <dgm:t>
        <a:bodyPr/>
        <a:lstStyle/>
        <a:p>
          <a:endParaRPr lang="en-US"/>
        </a:p>
      </dgm:t>
    </dgm:pt>
    <dgm:pt modelId="{CA44EB14-1569-DE41-B787-197E82B1A82C}" type="sibTrans" cxnId="{720956D0-9E6D-D14F-9EBE-7AA8312284CB}">
      <dgm:prSet/>
      <dgm:spPr/>
      <dgm:t>
        <a:bodyPr/>
        <a:lstStyle/>
        <a:p>
          <a:endParaRPr lang="en-US"/>
        </a:p>
      </dgm:t>
    </dgm:pt>
    <dgm:pt modelId="{8123D579-E000-4148-9E4B-5DC3F3B2AD40}" type="pres">
      <dgm:prSet presAssocID="{8DBC6709-FA5F-4EF4-917B-37267AE316B0}" presName="Name0" presStyleCnt="0">
        <dgm:presLayoutVars>
          <dgm:dir/>
          <dgm:animLvl val="lvl"/>
          <dgm:resizeHandles val="exact"/>
        </dgm:presLayoutVars>
      </dgm:prSet>
      <dgm:spPr/>
    </dgm:pt>
    <dgm:pt modelId="{8BE8E3CE-D798-4A40-9B8F-7E3D4EE8C59C}" type="pres">
      <dgm:prSet presAssocID="{158BFC44-7616-42D2-9268-094A94C49635}" presName="linNode" presStyleCnt="0"/>
      <dgm:spPr/>
    </dgm:pt>
    <dgm:pt modelId="{0060DB25-5D9E-544C-B6D5-F956358D5D62}" type="pres">
      <dgm:prSet presAssocID="{158BFC44-7616-42D2-9268-094A94C49635}" presName="parentText" presStyleLbl="node1" presStyleIdx="0" presStyleCnt="3" custScaleX="123700">
        <dgm:presLayoutVars>
          <dgm:chMax val="1"/>
          <dgm:bulletEnabled val="1"/>
        </dgm:presLayoutVars>
      </dgm:prSet>
      <dgm:spPr/>
    </dgm:pt>
    <dgm:pt modelId="{D84052E2-0C50-0849-A913-2B81A249A94F}" type="pres">
      <dgm:prSet presAssocID="{158BFC44-7616-42D2-9268-094A94C49635}" presName="descendantText" presStyleLbl="alignAccFollowNode1" presStyleIdx="0" presStyleCnt="3">
        <dgm:presLayoutVars>
          <dgm:bulletEnabled val="1"/>
        </dgm:presLayoutVars>
      </dgm:prSet>
      <dgm:spPr/>
    </dgm:pt>
    <dgm:pt modelId="{EA5EBB90-A7E5-CC4E-9842-0F744BE1F48B}" type="pres">
      <dgm:prSet presAssocID="{2431485B-022B-47A0-855D-A53AE5FE750E}" presName="sp" presStyleCnt="0"/>
      <dgm:spPr/>
    </dgm:pt>
    <dgm:pt modelId="{0282C52E-65D9-9C4A-A174-B511EAA588EF}" type="pres">
      <dgm:prSet presAssocID="{24B42170-072E-9F44-A01F-579A455A95D3}" presName="linNode" presStyleCnt="0"/>
      <dgm:spPr/>
    </dgm:pt>
    <dgm:pt modelId="{9BACC105-6C0D-BB4E-A622-742E3A86F023}" type="pres">
      <dgm:prSet presAssocID="{24B42170-072E-9F44-A01F-579A455A95D3}" presName="parentText" presStyleLbl="node1" presStyleIdx="1" presStyleCnt="3" custScaleX="123699">
        <dgm:presLayoutVars>
          <dgm:chMax val="1"/>
          <dgm:bulletEnabled val="1"/>
        </dgm:presLayoutVars>
      </dgm:prSet>
      <dgm:spPr/>
    </dgm:pt>
    <dgm:pt modelId="{04B64D05-DB58-8F4A-95E8-48F366116F08}" type="pres">
      <dgm:prSet presAssocID="{24B42170-072E-9F44-A01F-579A455A95D3}" presName="descendantText" presStyleLbl="alignAccFollowNode1" presStyleIdx="1" presStyleCnt="3">
        <dgm:presLayoutVars>
          <dgm:bulletEnabled val="1"/>
        </dgm:presLayoutVars>
      </dgm:prSet>
      <dgm:spPr/>
    </dgm:pt>
    <dgm:pt modelId="{5DD8CCA3-649A-3D48-9072-4C39D2984631}" type="pres">
      <dgm:prSet presAssocID="{80475075-5388-DF4B-998F-486DE86AA59E}" presName="sp" presStyleCnt="0"/>
      <dgm:spPr/>
    </dgm:pt>
    <dgm:pt modelId="{988122DA-88FF-784F-AC62-1419771983B1}" type="pres">
      <dgm:prSet presAssocID="{12A9554E-144E-4789-AAF8-46A797C30D10}" presName="linNode" presStyleCnt="0"/>
      <dgm:spPr/>
    </dgm:pt>
    <dgm:pt modelId="{C6861045-FDD0-DA41-8B42-6CCEC248B064}" type="pres">
      <dgm:prSet presAssocID="{12A9554E-144E-4789-AAF8-46A797C30D10}" presName="parentText" presStyleLbl="node1" presStyleIdx="2" presStyleCnt="3" custScaleX="121804">
        <dgm:presLayoutVars>
          <dgm:chMax val="1"/>
          <dgm:bulletEnabled val="1"/>
        </dgm:presLayoutVars>
      </dgm:prSet>
      <dgm:spPr/>
    </dgm:pt>
    <dgm:pt modelId="{F0736410-83AC-4F49-93A6-6E9393C2C712}" type="pres">
      <dgm:prSet presAssocID="{12A9554E-144E-4789-AAF8-46A797C30D10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DDFE1F08-4701-5D44-87EC-92A622AEFB60}" type="presOf" srcId="{158BFC44-7616-42D2-9268-094A94C49635}" destId="{0060DB25-5D9E-544C-B6D5-F956358D5D62}" srcOrd="0" destOrd="0" presId="urn:microsoft.com/office/officeart/2005/8/layout/vList5"/>
    <dgm:cxn modelId="{7ECEAA11-E608-7345-ADAB-19378512D2B1}" type="presOf" srcId="{3532AECF-C149-9C48-944E-92FE4D12955F}" destId="{F0736410-83AC-4F49-93A6-6E9393C2C712}" srcOrd="0" destOrd="0" presId="urn:microsoft.com/office/officeart/2005/8/layout/vList5"/>
    <dgm:cxn modelId="{D5CA6414-1947-E245-B311-92591F7E9FF3}" type="presOf" srcId="{550E2738-314A-7E44-AF6A-368296433C20}" destId="{D84052E2-0C50-0849-A913-2B81A249A94F}" srcOrd="0" destOrd="0" presId="urn:microsoft.com/office/officeart/2005/8/layout/vList5"/>
    <dgm:cxn modelId="{088C0226-A32F-8A41-B4F7-B7828BAE5E72}" type="presOf" srcId="{12A9554E-144E-4789-AAF8-46A797C30D10}" destId="{C6861045-FDD0-DA41-8B42-6CCEC248B064}" srcOrd="0" destOrd="0" presId="urn:microsoft.com/office/officeart/2005/8/layout/vList5"/>
    <dgm:cxn modelId="{409ADA3E-C037-204B-9BD6-F749675BA879}" srcId="{158BFC44-7616-42D2-9268-094A94C49635}" destId="{550E2738-314A-7E44-AF6A-368296433C20}" srcOrd="0" destOrd="0" parTransId="{E93E4910-A42A-3248-AAB2-F636213FD84A}" sibTransId="{0C73470C-42C1-5441-8DD7-872FA22CD021}"/>
    <dgm:cxn modelId="{FDDA5BBE-308F-5141-9918-D3066900068B}" type="presOf" srcId="{24B42170-072E-9F44-A01F-579A455A95D3}" destId="{9BACC105-6C0D-BB4E-A622-742E3A86F023}" srcOrd="0" destOrd="0" presId="urn:microsoft.com/office/officeart/2005/8/layout/vList5"/>
    <dgm:cxn modelId="{CA32EFBE-0FB0-4F7F-A74A-127E2ED9C55F}" srcId="{8DBC6709-FA5F-4EF4-917B-37267AE316B0}" destId="{12A9554E-144E-4789-AAF8-46A797C30D10}" srcOrd="2" destOrd="0" parTransId="{CC0E08B8-DF90-4511-9049-7D381CDE5AE9}" sibTransId="{51DE12C4-779B-4A4D-8B67-8A20AC8F42A2}"/>
    <dgm:cxn modelId="{008658C0-EFE3-564A-AAA5-DD702FA68606}" type="presOf" srcId="{8DBC6709-FA5F-4EF4-917B-37267AE316B0}" destId="{8123D579-E000-4148-9E4B-5DC3F3B2AD40}" srcOrd="0" destOrd="0" presId="urn:microsoft.com/office/officeart/2005/8/layout/vList5"/>
    <dgm:cxn modelId="{CED399CB-55D4-4975-83FA-C893C584BABB}" srcId="{8DBC6709-FA5F-4EF4-917B-37267AE316B0}" destId="{158BFC44-7616-42D2-9268-094A94C49635}" srcOrd="0" destOrd="0" parTransId="{80E3A1D1-FF8F-46BD-B79A-C7176ACB3A0E}" sibTransId="{2431485B-022B-47A0-855D-A53AE5FE750E}"/>
    <dgm:cxn modelId="{720956D0-9E6D-D14F-9EBE-7AA8312284CB}" srcId="{12A9554E-144E-4789-AAF8-46A797C30D10}" destId="{3532AECF-C149-9C48-944E-92FE4D12955F}" srcOrd="0" destOrd="0" parTransId="{A1CC774D-FDA7-CA48-B6BA-1E48481CC703}" sibTransId="{CA44EB14-1569-DE41-B787-197E82B1A82C}"/>
    <dgm:cxn modelId="{24C95AE1-CC99-9D46-9AE0-E05E2245A318}" srcId="{24B42170-072E-9F44-A01F-579A455A95D3}" destId="{B66058FA-AFE3-FE4D-8C8C-C165988DEC77}" srcOrd="0" destOrd="0" parTransId="{7574FC08-B805-8540-A538-B0B82F30DECF}" sibTransId="{B234D72E-3A87-AE48-BC07-FB9D88680CA1}"/>
    <dgm:cxn modelId="{AC1283EB-E2E5-3B46-BEB4-51A5885317E8}" type="presOf" srcId="{B66058FA-AFE3-FE4D-8C8C-C165988DEC77}" destId="{04B64D05-DB58-8F4A-95E8-48F366116F08}" srcOrd="0" destOrd="0" presId="urn:microsoft.com/office/officeart/2005/8/layout/vList5"/>
    <dgm:cxn modelId="{AD31A6FE-33E3-3E49-9D4A-7DDFBB30BE25}" srcId="{8DBC6709-FA5F-4EF4-917B-37267AE316B0}" destId="{24B42170-072E-9F44-A01F-579A455A95D3}" srcOrd="1" destOrd="0" parTransId="{B11CC4CC-2A94-884D-875C-23CBC394E3F2}" sibTransId="{80475075-5388-DF4B-998F-486DE86AA59E}"/>
    <dgm:cxn modelId="{0ED36C17-2312-5348-AB5C-4BFBB37319B7}" type="presParOf" srcId="{8123D579-E000-4148-9E4B-5DC3F3B2AD40}" destId="{8BE8E3CE-D798-4A40-9B8F-7E3D4EE8C59C}" srcOrd="0" destOrd="0" presId="urn:microsoft.com/office/officeart/2005/8/layout/vList5"/>
    <dgm:cxn modelId="{112E70C2-D4EA-864B-BFC9-5E146F964B54}" type="presParOf" srcId="{8BE8E3CE-D798-4A40-9B8F-7E3D4EE8C59C}" destId="{0060DB25-5D9E-544C-B6D5-F956358D5D62}" srcOrd="0" destOrd="0" presId="urn:microsoft.com/office/officeart/2005/8/layout/vList5"/>
    <dgm:cxn modelId="{90F30A5C-55D2-6D4A-9945-DDF1511653AD}" type="presParOf" srcId="{8BE8E3CE-D798-4A40-9B8F-7E3D4EE8C59C}" destId="{D84052E2-0C50-0849-A913-2B81A249A94F}" srcOrd="1" destOrd="0" presId="urn:microsoft.com/office/officeart/2005/8/layout/vList5"/>
    <dgm:cxn modelId="{EE4DB9B1-70B0-7341-A2E5-4C7A37F5B780}" type="presParOf" srcId="{8123D579-E000-4148-9E4B-5DC3F3B2AD40}" destId="{EA5EBB90-A7E5-CC4E-9842-0F744BE1F48B}" srcOrd="1" destOrd="0" presId="urn:microsoft.com/office/officeart/2005/8/layout/vList5"/>
    <dgm:cxn modelId="{2D88F85C-29BF-1340-8BBD-254CF2DD26A6}" type="presParOf" srcId="{8123D579-E000-4148-9E4B-5DC3F3B2AD40}" destId="{0282C52E-65D9-9C4A-A174-B511EAA588EF}" srcOrd="2" destOrd="0" presId="urn:microsoft.com/office/officeart/2005/8/layout/vList5"/>
    <dgm:cxn modelId="{1EEF313F-53C5-3740-A845-418052D0D303}" type="presParOf" srcId="{0282C52E-65D9-9C4A-A174-B511EAA588EF}" destId="{9BACC105-6C0D-BB4E-A622-742E3A86F023}" srcOrd="0" destOrd="0" presId="urn:microsoft.com/office/officeart/2005/8/layout/vList5"/>
    <dgm:cxn modelId="{EDDA66A6-55D8-9640-B87D-1764246C50BB}" type="presParOf" srcId="{0282C52E-65D9-9C4A-A174-B511EAA588EF}" destId="{04B64D05-DB58-8F4A-95E8-48F366116F08}" srcOrd="1" destOrd="0" presId="urn:microsoft.com/office/officeart/2005/8/layout/vList5"/>
    <dgm:cxn modelId="{F6BDB8B7-3874-0146-80D1-DD0966B992A3}" type="presParOf" srcId="{8123D579-E000-4148-9E4B-5DC3F3B2AD40}" destId="{5DD8CCA3-649A-3D48-9072-4C39D2984631}" srcOrd="3" destOrd="0" presId="urn:microsoft.com/office/officeart/2005/8/layout/vList5"/>
    <dgm:cxn modelId="{E89789F8-13B1-B84B-8708-945D8EBEF4D8}" type="presParOf" srcId="{8123D579-E000-4148-9E4B-5DC3F3B2AD40}" destId="{988122DA-88FF-784F-AC62-1419771983B1}" srcOrd="4" destOrd="0" presId="urn:microsoft.com/office/officeart/2005/8/layout/vList5"/>
    <dgm:cxn modelId="{83F67D82-0766-FC4A-A87E-A0A2EE9C0781}" type="presParOf" srcId="{988122DA-88FF-784F-AC62-1419771983B1}" destId="{C6861045-FDD0-DA41-8B42-6CCEC248B064}" srcOrd="0" destOrd="0" presId="urn:microsoft.com/office/officeart/2005/8/layout/vList5"/>
    <dgm:cxn modelId="{E97FB0E3-DD1D-2043-9150-9E09D29ACA2C}" type="presParOf" srcId="{988122DA-88FF-784F-AC62-1419771983B1}" destId="{F0736410-83AC-4F49-93A6-6E9393C2C71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94261C-83B7-E04B-9C51-86DEC9DD30FE}" type="doc">
      <dgm:prSet loTypeId="urn:microsoft.com/office/officeart/2005/8/layout/cycle1" loCatId="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8B6BE18-C22C-3C4E-96A5-B9260B3D9C19}">
      <dgm:prSet phldrT="[Text]"/>
      <dgm:spPr/>
      <dgm:t>
        <a:bodyPr/>
        <a:lstStyle/>
        <a:p>
          <a:r>
            <a:rPr lang="en-US" dirty="0"/>
            <a:t>Coordinate space: classical solutions</a:t>
          </a:r>
        </a:p>
      </dgm:t>
    </dgm:pt>
    <dgm:pt modelId="{C42153EA-42F3-8D40-ADCA-D180758D02C5}" type="parTrans" cxnId="{47A0CC89-25D0-6D4C-A34C-54C487DDB068}">
      <dgm:prSet/>
      <dgm:spPr/>
      <dgm:t>
        <a:bodyPr/>
        <a:lstStyle/>
        <a:p>
          <a:endParaRPr lang="en-US"/>
        </a:p>
      </dgm:t>
    </dgm:pt>
    <dgm:pt modelId="{18F01916-75A3-A24F-8C04-78ED154C4310}" type="sibTrans" cxnId="{47A0CC89-25D0-6D4C-A34C-54C487DDB068}">
      <dgm:prSet/>
      <dgm:spPr/>
      <dgm:t>
        <a:bodyPr/>
        <a:lstStyle/>
        <a:p>
          <a:endParaRPr lang="en-US"/>
        </a:p>
      </dgm:t>
    </dgm:pt>
    <dgm:pt modelId="{291255D0-2848-F240-8331-2946A1FC619B}">
      <dgm:prSet phldrT="[Text]"/>
      <dgm:spPr/>
      <dgm:t>
        <a:bodyPr/>
        <a:lstStyle/>
        <a:p>
          <a:r>
            <a:rPr lang="en-US" dirty="0"/>
            <a:t>Twistor space</a:t>
          </a:r>
        </a:p>
      </dgm:t>
    </dgm:pt>
    <dgm:pt modelId="{F0EAD6AB-463F-2242-A4DD-9D600C06D0D4}" type="parTrans" cxnId="{2D1A8FF2-3E67-814E-AD69-F1A6CEA9E0F5}">
      <dgm:prSet/>
      <dgm:spPr/>
      <dgm:t>
        <a:bodyPr/>
        <a:lstStyle/>
        <a:p>
          <a:endParaRPr lang="en-US"/>
        </a:p>
      </dgm:t>
    </dgm:pt>
    <dgm:pt modelId="{521D98A5-C0BE-054F-BDAE-321EAAC7EF06}" type="sibTrans" cxnId="{2D1A8FF2-3E67-814E-AD69-F1A6CEA9E0F5}">
      <dgm:prSet/>
      <dgm:spPr/>
      <dgm:t>
        <a:bodyPr/>
        <a:lstStyle/>
        <a:p>
          <a:endParaRPr lang="en-US"/>
        </a:p>
      </dgm:t>
    </dgm:pt>
    <dgm:pt modelId="{839EC0F1-6732-0C42-8DB7-CCB48EBF6C3A}">
      <dgm:prSet phldrT="[Text]"/>
      <dgm:spPr/>
      <dgm:t>
        <a:bodyPr/>
        <a:lstStyle/>
        <a:p>
          <a:r>
            <a:rPr lang="en-US" dirty="0"/>
            <a:t>Momentum space: Amplitudes</a:t>
          </a:r>
        </a:p>
      </dgm:t>
    </dgm:pt>
    <dgm:pt modelId="{3C4A1049-8E89-3049-B3CE-B660713EE864}" type="parTrans" cxnId="{2CBD997C-2E97-CD4C-900D-EAFC950BA2E1}">
      <dgm:prSet/>
      <dgm:spPr/>
      <dgm:t>
        <a:bodyPr/>
        <a:lstStyle/>
        <a:p>
          <a:endParaRPr lang="en-US"/>
        </a:p>
      </dgm:t>
    </dgm:pt>
    <dgm:pt modelId="{68E71185-CAE3-5C4D-ACB3-B3805FD0DC69}" type="sibTrans" cxnId="{2CBD997C-2E97-CD4C-900D-EAFC950BA2E1}">
      <dgm:prSet/>
      <dgm:spPr/>
      <dgm:t>
        <a:bodyPr/>
        <a:lstStyle/>
        <a:p>
          <a:endParaRPr lang="en-US"/>
        </a:p>
      </dgm:t>
    </dgm:pt>
    <dgm:pt modelId="{DAA2BA74-A93D-BF4F-97EC-F50A8D510375}" type="pres">
      <dgm:prSet presAssocID="{6B94261C-83B7-E04B-9C51-86DEC9DD30FE}" presName="cycle" presStyleCnt="0">
        <dgm:presLayoutVars>
          <dgm:dir/>
          <dgm:resizeHandles val="exact"/>
        </dgm:presLayoutVars>
      </dgm:prSet>
      <dgm:spPr/>
    </dgm:pt>
    <dgm:pt modelId="{8586FA9F-B8A2-2C47-8DAB-651B8EF09270}" type="pres">
      <dgm:prSet presAssocID="{38B6BE18-C22C-3C4E-96A5-B9260B3D9C19}" presName="dummy" presStyleCnt="0"/>
      <dgm:spPr/>
    </dgm:pt>
    <dgm:pt modelId="{756169DE-BA91-E249-84FD-D3FD22FA32C0}" type="pres">
      <dgm:prSet presAssocID="{38B6BE18-C22C-3C4E-96A5-B9260B3D9C19}" presName="node" presStyleLbl="revTx" presStyleIdx="0" presStyleCnt="3">
        <dgm:presLayoutVars>
          <dgm:bulletEnabled val="1"/>
        </dgm:presLayoutVars>
      </dgm:prSet>
      <dgm:spPr/>
    </dgm:pt>
    <dgm:pt modelId="{EAF93F13-B06E-8248-A2D5-4C294ECC2BC7}" type="pres">
      <dgm:prSet presAssocID="{18F01916-75A3-A24F-8C04-78ED154C4310}" presName="sibTrans" presStyleLbl="node1" presStyleIdx="0" presStyleCnt="3" custFlipHor="1" custScaleX="109116" custScaleY="94534" custLinFactNeighborX="3131" custLinFactNeighborY="-2663"/>
      <dgm:spPr/>
    </dgm:pt>
    <dgm:pt modelId="{86ADC1C9-FB6C-074F-8E20-35E760042112}" type="pres">
      <dgm:prSet presAssocID="{291255D0-2848-F240-8331-2946A1FC619B}" presName="dummy" presStyleCnt="0"/>
      <dgm:spPr/>
    </dgm:pt>
    <dgm:pt modelId="{2F6BCC62-34F3-0843-8D7C-25C5ACF93B44}" type="pres">
      <dgm:prSet presAssocID="{291255D0-2848-F240-8331-2946A1FC619B}" presName="node" presStyleLbl="revTx" presStyleIdx="1" presStyleCnt="3">
        <dgm:presLayoutVars>
          <dgm:bulletEnabled val="1"/>
        </dgm:presLayoutVars>
      </dgm:prSet>
      <dgm:spPr/>
    </dgm:pt>
    <dgm:pt modelId="{211D561F-9D95-CE46-90D6-45F617E98649}" type="pres">
      <dgm:prSet presAssocID="{521D98A5-C0BE-054F-BDAE-321EAAC7EF06}" presName="sibTrans" presStyleLbl="node1" presStyleIdx="1" presStyleCnt="3" custFlipHor="1" custScaleX="95959" custLinFactNeighborX="1387" custLinFactNeighborY="-1463"/>
      <dgm:spPr/>
    </dgm:pt>
    <dgm:pt modelId="{4625E988-469C-D44F-9382-3A7B7C212A9A}" type="pres">
      <dgm:prSet presAssocID="{839EC0F1-6732-0C42-8DB7-CCB48EBF6C3A}" presName="dummy" presStyleCnt="0"/>
      <dgm:spPr/>
    </dgm:pt>
    <dgm:pt modelId="{7719F446-6545-3949-B709-EC011A5BC9E8}" type="pres">
      <dgm:prSet presAssocID="{839EC0F1-6732-0C42-8DB7-CCB48EBF6C3A}" presName="node" presStyleLbl="revTx" presStyleIdx="2" presStyleCnt="3">
        <dgm:presLayoutVars>
          <dgm:bulletEnabled val="1"/>
        </dgm:presLayoutVars>
      </dgm:prSet>
      <dgm:spPr/>
    </dgm:pt>
    <dgm:pt modelId="{36939BE3-B6E0-7343-9C5D-46ABA5586180}" type="pres">
      <dgm:prSet presAssocID="{68E71185-CAE3-5C4D-ACB3-B3805FD0DC69}" presName="sibTrans" presStyleLbl="node1" presStyleIdx="2" presStyleCnt="3"/>
      <dgm:spPr/>
    </dgm:pt>
  </dgm:ptLst>
  <dgm:cxnLst>
    <dgm:cxn modelId="{848B2D14-E94F-1D41-A8BD-AD5AB4AB2676}" type="presOf" srcId="{839EC0F1-6732-0C42-8DB7-CCB48EBF6C3A}" destId="{7719F446-6545-3949-B709-EC011A5BC9E8}" srcOrd="0" destOrd="0" presId="urn:microsoft.com/office/officeart/2005/8/layout/cycle1"/>
    <dgm:cxn modelId="{2E105619-09A7-294F-9D06-CBD3BABB56A2}" type="presOf" srcId="{6B94261C-83B7-E04B-9C51-86DEC9DD30FE}" destId="{DAA2BA74-A93D-BF4F-97EC-F50A8D510375}" srcOrd="0" destOrd="0" presId="urn:microsoft.com/office/officeart/2005/8/layout/cycle1"/>
    <dgm:cxn modelId="{F6D6822F-AEE1-BC40-9A9A-AC63C7FC1741}" type="presOf" srcId="{521D98A5-C0BE-054F-BDAE-321EAAC7EF06}" destId="{211D561F-9D95-CE46-90D6-45F617E98649}" srcOrd="0" destOrd="0" presId="urn:microsoft.com/office/officeart/2005/8/layout/cycle1"/>
    <dgm:cxn modelId="{2CBD997C-2E97-CD4C-900D-EAFC950BA2E1}" srcId="{6B94261C-83B7-E04B-9C51-86DEC9DD30FE}" destId="{839EC0F1-6732-0C42-8DB7-CCB48EBF6C3A}" srcOrd="2" destOrd="0" parTransId="{3C4A1049-8E89-3049-B3CE-B660713EE864}" sibTransId="{68E71185-CAE3-5C4D-ACB3-B3805FD0DC69}"/>
    <dgm:cxn modelId="{47A0CC89-25D0-6D4C-A34C-54C487DDB068}" srcId="{6B94261C-83B7-E04B-9C51-86DEC9DD30FE}" destId="{38B6BE18-C22C-3C4E-96A5-B9260B3D9C19}" srcOrd="0" destOrd="0" parTransId="{C42153EA-42F3-8D40-ADCA-D180758D02C5}" sibTransId="{18F01916-75A3-A24F-8C04-78ED154C4310}"/>
    <dgm:cxn modelId="{97DCA4BA-EDD8-E642-A437-1699FB962C8C}" type="presOf" srcId="{38B6BE18-C22C-3C4E-96A5-B9260B3D9C19}" destId="{756169DE-BA91-E249-84FD-D3FD22FA32C0}" srcOrd="0" destOrd="0" presId="urn:microsoft.com/office/officeart/2005/8/layout/cycle1"/>
    <dgm:cxn modelId="{1921C4BB-8F50-3E44-B2B9-D4AB0553D4EF}" type="presOf" srcId="{68E71185-CAE3-5C4D-ACB3-B3805FD0DC69}" destId="{36939BE3-B6E0-7343-9C5D-46ABA5586180}" srcOrd="0" destOrd="0" presId="urn:microsoft.com/office/officeart/2005/8/layout/cycle1"/>
    <dgm:cxn modelId="{B8CEA5CF-C348-D84F-86D0-1EBB586D6A67}" type="presOf" srcId="{291255D0-2848-F240-8331-2946A1FC619B}" destId="{2F6BCC62-34F3-0843-8D7C-25C5ACF93B44}" srcOrd="0" destOrd="0" presId="urn:microsoft.com/office/officeart/2005/8/layout/cycle1"/>
    <dgm:cxn modelId="{49F24CD3-F951-F94C-809F-06174B4E68A8}" type="presOf" srcId="{18F01916-75A3-A24F-8C04-78ED154C4310}" destId="{EAF93F13-B06E-8248-A2D5-4C294ECC2BC7}" srcOrd="0" destOrd="0" presId="urn:microsoft.com/office/officeart/2005/8/layout/cycle1"/>
    <dgm:cxn modelId="{2D1A8FF2-3E67-814E-AD69-F1A6CEA9E0F5}" srcId="{6B94261C-83B7-E04B-9C51-86DEC9DD30FE}" destId="{291255D0-2848-F240-8331-2946A1FC619B}" srcOrd="1" destOrd="0" parTransId="{F0EAD6AB-463F-2242-A4DD-9D600C06D0D4}" sibTransId="{521D98A5-C0BE-054F-BDAE-321EAAC7EF06}"/>
    <dgm:cxn modelId="{8E12DFC5-4959-804C-BA4B-1A10738CB62A}" type="presParOf" srcId="{DAA2BA74-A93D-BF4F-97EC-F50A8D510375}" destId="{8586FA9F-B8A2-2C47-8DAB-651B8EF09270}" srcOrd="0" destOrd="0" presId="urn:microsoft.com/office/officeart/2005/8/layout/cycle1"/>
    <dgm:cxn modelId="{9E63A099-693A-7145-B76F-9F28CFDBB126}" type="presParOf" srcId="{DAA2BA74-A93D-BF4F-97EC-F50A8D510375}" destId="{756169DE-BA91-E249-84FD-D3FD22FA32C0}" srcOrd="1" destOrd="0" presId="urn:microsoft.com/office/officeart/2005/8/layout/cycle1"/>
    <dgm:cxn modelId="{1D2570AB-E0F7-B14D-B5A7-9BD4C55035C3}" type="presParOf" srcId="{DAA2BA74-A93D-BF4F-97EC-F50A8D510375}" destId="{EAF93F13-B06E-8248-A2D5-4C294ECC2BC7}" srcOrd="2" destOrd="0" presId="urn:microsoft.com/office/officeart/2005/8/layout/cycle1"/>
    <dgm:cxn modelId="{8860262F-9C5C-A049-9228-B702D464CB7F}" type="presParOf" srcId="{DAA2BA74-A93D-BF4F-97EC-F50A8D510375}" destId="{86ADC1C9-FB6C-074F-8E20-35E760042112}" srcOrd="3" destOrd="0" presId="urn:microsoft.com/office/officeart/2005/8/layout/cycle1"/>
    <dgm:cxn modelId="{6FC66C2D-B178-224E-80F8-5F833EA4BE94}" type="presParOf" srcId="{DAA2BA74-A93D-BF4F-97EC-F50A8D510375}" destId="{2F6BCC62-34F3-0843-8D7C-25C5ACF93B44}" srcOrd="4" destOrd="0" presId="urn:microsoft.com/office/officeart/2005/8/layout/cycle1"/>
    <dgm:cxn modelId="{905F6EF8-C0A8-6D46-BB1F-DC34B6ED02C4}" type="presParOf" srcId="{DAA2BA74-A93D-BF4F-97EC-F50A8D510375}" destId="{211D561F-9D95-CE46-90D6-45F617E98649}" srcOrd="5" destOrd="0" presId="urn:microsoft.com/office/officeart/2005/8/layout/cycle1"/>
    <dgm:cxn modelId="{5534A101-E35C-254C-94E6-5F3B4DFD6FF4}" type="presParOf" srcId="{DAA2BA74-A93D-BF4F-97EC-F50A8D510375}" destId="{4625E988-469C-D44F-9382-3A7B7C212A9A}" srcOrd="6" destOrd="0" presId="urn:microsoft.com/office/officeart/2005/8/layout/cycle1"/>
    <dgm:cxn modelId="{CF323A84-9E32-194B-903D-14C989B2ABE7}" type="presParOf" srcId="{DAA2BA74-A93D-BF4F-97EC-F50A8D510375}" destId="{7719F446-6545-3949-B709-EC011A5BC9E8}" srcOrd="7" destOrd="0" presId="urn:microsoft.com/office/officeart/2005/8/layout/cycle1"/>
    <dgm:cxn modelId="{AC3B1CB3-C56D-6641-A084-C37F15142910}" type="presParOf" srcId="{DAA2BA74-A93D-BF4F-97EC-F50A8D510375}" destId="{36939BE3-B6E0-7343-9C5D-46ABA5586180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BA8262-23B0-544F-8BDD-50624781E5FE}" type="doc">
      <dgm:prSet loTypeId="urn:microsoft.com/office/officeart/2008/layout/PictureStrips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E9C99F4-5C15-264B-AD65-EB5A496FE24F}">
      <dgm:prSet/>
      <dgm:spPr/>
      <dgm:t>
        <a:bodyPr/>
        <a:lstStyle/>
        <a:p>
          <a:r>
            <a:rPr lang="en-US" baseline="0" dirty="0"/>
            <a:t>Improved test of BSM physics in flat and curved backgrounds</a:t>
          </a:r>
          <a:endParaRPr lang="en-US" dirty="0"/>
        </a:p>
      </dgm:t>
    </dgm:pt>
    <dgm:pt modelId="{00D91138-6A68-A442-B040-E64526F6ED16}" type="parTrans" cxnId="{F110B662-36AE-C146-A2EC-E8519411C968}">
      <dgm:prSet/>
      <dgm:spPr/>
      <dgm:t>
        <a:bodyPr/>
        <a:lstStyle/>
        <a:p>
          <a:endParaRPr lang="en-US"/>
        </a:p>
      </dgm:t>
    </dgm:pt>
    <dgm:pt modelId="{A34E5545-6DB1-C444-AC41-3A9E64EDDC77}" type="sibTrans" cxnId="{F110B662-36AE-C146-A2EC-E8519411C968}">
      <dgm:prSet/>
      <dgm:spPr/>
      <dgm:t>
        <a:bodyPr/>
        <a:lstStyle/>
        <a:p>
          <a:endParaRPr lang="en-US"/>
        </a:p>
      </dgm:t>
    </dgm:pt>
    <dgm:pt modelId="{9D2646E4-20B2-7540-87E2-8C301C7A81EF}">
      <dgm:prSet custT="1"/>
      <dgm:spPr/>
      <dgm:t>
        <a:bodyPr/>
        <a:lstStyle/>
        <a:p>
          <a:r>
            <a:rPr lang="en-US" sz="3600" baseline="0" dirty="0"/>
            <a:t>Simplified calculations</a:t>
          </a:r>
          <a:endParaRPr lang="en-US" sz="3600" dirty="0"/>
        </a:p>
      </dgm:t>
    </dgm:pt>
    <dgm:pt modelId="{46DD225E-9F3D-3B4B-B576-4465E99E4F60}" type="parTrans" cxnId="{D46BC223-7C99-EA4C-ADE6-74EFD503EFCF}">
      <dgm:prSet/>
      <dgm:spPr/>
      <dgm:t>
        <a:bodyPr/>
        <a:lstStyle/>
        <a:p>
          <a:endParaRPr lang="en-US"/>
        </a:p>
      </dgm:t>
    </dgm:pt>
    <dgm:pt modelId="{4F28A056-C41B-6443-A67D-7C6377C8CA59}" type="sibTrans" cxnId="{D46BC223-7C99-EA4C-ADE6-74EFD503EFCF}">
      <dgm:prSet/>
      <dgm:spPr/>
      <dgm:t>
        <a:bodyPr/>
        <a:lstStyle/>
        <a:p>
          <a:endParaRPr lang="en-US"/>
        </a:p>
      </dgm:t>
    </dgm:pt>
    <dgm:pt modelId="{C95F89B0-BC68-0642-A55C-C4E97FAD871F}">
      <dgm:prSet/>
      <dgm:spPr/>
      <dgm:t>
        <a:bodyPr/>
        <a:lstStyle/>
        <a:p>
          <a:r>
            <a:rPr lang="en-US" baseline="0" dirty="0"/>
            <a:t>Deeper understanding of fundamental (UV) theory</a:t>
          </a:r>
          <a:endParaRPr lang="en-US" dirty="0"/>
        </a:p>
      </dgm:t>
    </dgm:pt>
    <dgm:pt modelId="{85B231AC-D601-684F-AA0E-151D3F282E6D}" type="parTrans" cxnId="{C390A821-F7D4-F14E-A710-02CD965794F4}">
      <dgm:prSet/>
      <dgm:spPr/>
      <dgm:t>
        <a:bodyPr/>
        <a:lstStyle/>
        <a:p>
          <a:endParaRPr lang="en-US"/>
        </a:p>
      </dgm:t>
    </dgm:pt>
    <dgm:pt modelId="{52D5EAA3-F51A-DA43-94B1-902382785E63}" type="sibTrans" cxnId="{C390A821-F7D4-F14E-A710-02CD965794F4}">
      <dgm:prSet/>
      <dgm:spPr/>
      <dgm:t>
        <a:bodyPr/>
        <a:lstStyle/>
        <a:p>
          <a:endParaRPr lang="en-US"/>
        </a:p>
      </dgm:t>
    </dgm:pt>
    <dgm:pt modelId="{24BC6740-DF56-184D-A72C-1C23EB66B9AC}" type="pres">
      <dgm:prSet presAssocID="{D1BA8262-23B0-544F-8BDD-50624781E5FE}" presName="Name0" presStyleCnt="0">
        <dgm:presLayoutVars>
          <dgm:dir/>
          <dgm:resizeHandles val="exact"/>
        </dgm:presLayoutVars>
      </dgm:prSet>
      <dgm:spPr/>
    </dgm:pt>
    <dgm:pt modelId="{391200B6-C74D-FE44-A886-407283452F04}" type="pres">
      <dgm:prSet presAssocID="{AE9C99F4-5C15-264B-AD65-EB5A496FE24F}" presName="composite" presStyleCnt="0"/>
      <dgm:spPr/>
    </dgm:pt>
    <dgm:pt modelId="{B9F73BBF-33CC-784E-B2A8-367713F5F75A}" type="pres">
      <dgm:prSet presAssocID="{AE9C99F4-5C15-264B-AD65-EB5A496FE24F}" presName="rect1" presStyleLbl="trAlignAcc1" presStyleIdx="0" presStyleCnt="3">
        <dgm:presLayoutVars>
          <dgm:bulletEnabled val="1"/>
        </dgm:presLayoutVars>
      </dgm:prSet>
      <dgm:spPr/>
    </dgm:pt>
    <dgm:pt modelId="{815701C2-3093-4C42-8592-F627F01560AE}" type="pres">
      <dgm:prSet presAssocID="{AE9C99F4-5C15-264B-AD65-EB5A496FE24F}" presName="rect2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26000" r="-26000"/>
          </a:stretch>
        </a:blipFill>
      </dgm:spPr>
    </dgm:pt>
    <dgm:pt modelId="{630E8CB9-E645-2445-9642-542BA9141DA9}" type="pres">
      <dgm:prSet presAssocID="{A34E5545-6DB1-C444-AC41-3A9E64EDDC77}" presName="sibTrans" presStyleCnt="0"/>
      <dgm:spPr/>
    </dgm:pt>
    <dgm:pt modelId="{620A6FBE-8CFB-F64D-942D-68CB07C80C02}" type="pres">
      <dgm:prSet presAssocID="{9D2646E4-20B2-7540-87E2-8C301C7A81EF}" presName="composite" presStyleCnt="0"/>
      <dgm:spPr/>
    </dgm:pt>
    <dgm:pt modelId="{04E4132D-92BE-934B-B7F7-649DFFCE0E4E}" type="pres">
      <dgm:prSet presAssocID="{9D2646E4-20B2-7540-87E2-8C301C7A81EF}" presName="rect1" presStyleLbl="trAlignAcc1" presStyleIdx="1" presStyleCnt="3">
        <dgm:presLayoutVars>
          <dgm:bulletEnabled val="1"/>
        </dgm:presLayoutVars>
      </dgm:prSet>
      <dgm:spPr/>
    </dgm:pt>
    <dgm:pt modelId="{89F517C9-EC5A-6D4D-8540-919A359F3C82}" type="pres">
      <dgm:prSet presAssocID="{9D2646E4-20B2-7540-87E2-8C301C7A81EF}" presName="rect2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10000" b="-10000"/>
          </a:stretch>
        </a:blipFill>
      </dgm:spPr>
    </dgm:pt>
    <dgm:pt modelId="{DAF60AA3-C0CD-9F4D-A357-32A8E736C519}" type="pres">
      <dgm:prSet presAssocID="{4F28A056-C41B-6443-A67D-7C6377C8CA59}" presName="sibTrans" presStyleCnt="0"/>
      <dgm:spPr/>
    </dgm:pt>
    <dgm:pt modelId="{E01A522B-9D96-B84C-BF72-DC24DA6EEA03}" type="pres">
      <dgm:prSet presAssocID="{C95F89B0-BC68-0642-A55C-C4E97FAD871F}" presName="composite" presStyleCnt="0"/>
      <dgm:spPr/>
    </dgm:pt>
    <dgm:pt modelId="{1E7D3033-AA5C-4245-BDED-CFF9306E07E3}" type="pres">
      <dgm:prSet presAssocID="{C95F89B0-BC68-0642-A55C-C4E97FAD871F}" presName="rect1" presStyleLbl="trAlignAcc1" presStyleIdx="2" presStyleCnt="3">
        <dgm:presLayoutVars>
          <dgm:bulletEnabled val="1"/>
        </dgm:presLayoutVars>
      </dgm:prSet>
      <dgm:spPr/>
    </dgm:pt>
    <dgm:pt modelId="{13012EF2-1BA5-3C48-9083-C64105BD68AF}" type="pres">
      <dgm:prSet presAssocID="{C95F89B0-BC68-0642-A55C-C4E97FAD871F}" presName="rect2" presStyleLbl="fgImgPlac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C390A821-F7D4-F14E-A710-02CD965794F4}" srcId="{D1BA8262-23B0-544F-8BDD-50624781E5FE}" destId="{C95F89B0-BC68-0642-A55C-C4E97FAD871F}" srcOrd="2" destOrd="0" parTransId="{85B231AC-D601-684F-AA0E-151D3F282E6D}" sibTransId="{52D5EAA3-F51A-DA43-94B1-902382785E63}"/>
    <dgm:cxn modelId="{D46BC223-7C99-EA4C-ADE6-74EFD503EFCF}" srcId="{D1BA8262-23B0-544F-8BDD-50624781E5FE}" destId="{9D2646E4-20B2-7540-87E2-8C301C7A81EF}" srcOrd="1" destOrd="0" parTransId="{46DD225E-9F3D-3B4B-B576-4465E99E4F60}" sibTransId="{4F28A056-C41B-6443-A67D-7C6377C8CA59}"/>
    <dgm:cxn modelId="{40C0C042-62F7-EB4C-A02C-3D6015B0F472}" type="presOf" srcId="{D1BA8262-23B0-544F-8BDD-50624781E5FE}" destId="{24BC6740-DF56-184D-A72C-1C23EB66B9AC}" srcOrd="0" destOrd="0" presId="urn:microsoft.com/office/officeart/2008/layout/PictureStrips"/>
    <dgm:cxn modelId="{000B4157-C0B5-9640-96D9-28085027EB0C}" type="presOf" srcId="{AE9C99F4-5C15-264B-AD65-EB5A496FE24F}" destId="{B9F73BBF-33CC-784E-B2A8-367713F5F75A}" srcOrd="0" destOrd="0" presId="urn:microsoft.com/office/officeart/2008/layout/PictureStrips"/>
    <dgm:cxn modelId="{F110B662-36AE-C146-A2EC-E8519411C968}" srcId="{D1BA8262-23B0-544F-8BDD-50624781E5FE}" destId="{AE9C99F4-5C15-264B-AD65-EB5A496FE24F}" srcOrd="0" destOrd="0" parTransId="{00D91138-6A68-A442-B040-E64526F6ED16}" sibTransId="{A34E5545-6DB1-C444-AC41-3A9E64EDDC77}"/>
    <dgm:cxn modelId="{A9F7F2DE-0031-7E4E-A6B7-BFA9589B7D5B}" type="presOf" srcId="{9D2646E4-20B2-7540-87E2-8C301C7A81EF}" destId="{04E4132D-92BE-934B-B7F7-649DFFCE0E4E}" srcOrd="0" destOrd="0" presId="urn:microsoft.com/office/officeart/2008/layout/PictureStrips"/>
    <dgm:cxn modelId="{6CE817EC-D7F7-0849-BA12-4D55316EDBE4}" type="presOf" srcId="{C95F89B0-BC68-0642-A55C-C4E97FAD871F}" destId="{1E7D3033-AA5C-4245-BDED-CFF9306E07E3}" srcOrd="0" destOrd="0" presId="urn:microsoft.com/office/officeart/2008/layout/PictureStrips"/>
    <dgm:cxn modelId="{56EDCE29-38B6-2A4F-B698-33B3DC1EDE29}" type="presParOf" srcId="{24BC6740-DF56-184D-A72C-1C23EB66B9AC}" destId="{391200B6-C74D-FE44-A886-407283452F04}" srcOrd="0" destOrd="0" presId="urn:microsoft.com/office/officeart/2008/layout/PictureStrips"/>
    <dgm:cxn modelId="{5E8CD177-6CE7-4742-B831-237FF7D61B89}" type="presParOf" srcId="{391200B6-C74D-FE44-A886-407283452F04}" destId="{B9F73BBF-33CC-784E-B2A8-367713F5F75A}" srcOrd="0" destOrd="0" presId="urn:microsoft.com/office/officeart/2008/layout/PictureStrips"/>
    <dgm:cxn modelId="{AD5E71E9-F7F1-1043-8BA8-42A158334A3D}" type="presParOf" srcId="{391200B6-C74D-FE44-A886-407283452F04}" destId="{815701C2-3093-4C42-8592-F627F01560AE}" srcOrd="1" destOrd="0" presId="urn:microsoft.com/office/officeart/2008/layout/PictureStrips"/>
    <dgm:cxn modelId="{90A78866-37F7-9745-BDDA-802D448487C7}" type="presParOf" srcId="{24BC6740-DF56-184D-A72C-1C23EB66B9AC}" destId="{630E8CB9-E645-2445-9642-542BA9141DA9}" srcOrd="1" destOrd="0" presId="urn:microsoft.com/office/officeart/2008/layout/PictureStrips"/>
    <dgm:cxn modelId="{8537FC03-DD28-EC41-84AB-05A4E2029E80}" type="presParOf" srcId="{24BC6740-DF56-184D-A72C-1C23EB66B9AC}" destId="{620A6FBE-8CFB-F64D-942D-68CB07C80C02}" srcOrd="2" destOrd="0" presId="urn:microsoft.com/office/officeart/2008/layout/PictureStrips"/>
    <dgm:cxn modelId="{5DEB9751-75D8-F242-A1CD-7EB75C5FBFEC}" type="presParOf" srcId="{620A6FBE-8CFB-F64D-942D-68CB07C80C02}" destId="{04E4132D-92BE-934B-B7F7-649DFFCE0E4E}" srcOrd="0" destOrd="0" presId="urn:microsoft.com/office/officeart/2008/layout/PictureStrips"/>
    <dgm:cxn modelId="{1E3F5FD7-9C07-1542-BD66-3E048C625545}" type="presParOf" srcId="{620A6FBE-8CFB-F64D-942D-68CB07C80C02}" destId="{89F517C9-EC5A-6D4D-8540-919A359F3C82}" srcOrd="1" destOrd="0" presId="urn:microsoft.com/office/officeart/2008/layout/PictureStrips"/>
    <dgm:cxn modelId="{5FF43391-0224-B546-84B4-277E4685E35C}" type="presParOf" srcId="{24BC6740-DF56-184D-A72C-1C23EB66B9AC}" destId="{DAF60AA3-C0CD-9F4D-A357-32A8E736C519}" srcOrd="3" destOrd="0" presId="urn:microsoft.com/office/officeart/2008/layout/PictureStrips"/>
    <dgm:cxn modelId="{F0DAB92C-92A5-9A4B-A0FE-DCD0761EAEFB}" type="presParOf" srcId="{24BC6740-DF56-184D-A72C-1C23EB66B9AC}" destId="{E01A522B-9D96-B84C-BF72-DC24DA6EEA03}" srcOrd="4" destOrd="0" presId="urn:microsoft.com/office/officeart/2008/layout/PictureStrips"/>
    <dgm:cxn modelId="{9E52B650-F583-EC4D-9352-FA7CE275111B}" type="presParOf" srcId="{E01A522B-9D96-B84C-BF72-DC24DA6EEA03}" destId="{1E7D3033-AA5C-4245-BDED-CFF9306E07E3}" srcOrd="0" destOrd="0" presId="urn:microsoft.com/office/officeart/2008/layout/PictureStrips"/>
    <dgm:cxn modelId="{32EB1739-ECA8-E44C-91A1-15B093B2F8CD}" type="presParOf" srcId="{E01A522B-9D96-B84C-BF72-DC24DA6EEA03}" destId="{13012EF2-1BA5-3C48-9083-C64105BD68A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94FA6-5767-5740-A282-220F2A09DE71}">
      <dsp:nvSpPr>
        <dsp:cNvPr id="0" name=""/>
        <dsp:cNvSpPr/>
      </dsp:nvSpPr>
      <dsp:spPr>
        <a:xfrm>
          <a:off x="1765996" y="22175"/>
          <a:ext cx="1064431" cy="106443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Dark matter</a:t>
          </a:r>
        </a:p>
      </dsp:txBody>
      <dsp:txXfrm>
        <a:off x="1907920" y="208451"/>
        <a:ext cx="780582" cy="478994"/>
      </dsp:txXfrm>
    </dsp:sp>
    <dsp:sp modelId="{5981040F-A0F0-524A-A8E4-AB6658596820}">
      <dsp:nvSpPr>
        <dsp:cNvPr id="0" name=""/>
        <dsp:cNvSpPr/>
      </dsp:nvSpPr>
      <dsp:spPr>
        <a:xfrm>
          <a:off x="2150078" y="687445"/>
          <a:ext cx="1064431" cy="106443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Dark energy</a:t>
          </a:r>
        </a:p>
      </dsp:txBody>
      <dsp:txXfrm>
        <a:off x="2475617" y="962423"/>
        <a:ext cx="638658" cy="585437"/>
      </dsp:txXfrm>
    </dsp:sp>
    <dsp:sp modelId="{84ED05C6-A063-3B4C-8C2D-C4BF8EA6DCBD}">
      <dsp:nvSpPr>
        <dsp:cNvPr id="0" name=""/>
        <dsp:cNvSpPr/>
      </dsp:nvSpPr>
      <dsp:spPr>
        <a:xfrm>
          <a:off x="1381914" y="687445"/>
          <a:ext cx="1064431" cy="106443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Standard Model</a:t>
          </a:r>
        </a:p>
      </dsp:txBody>
      <dsp:txXfrm>
        <a:off x="1482148" y="962423"/>
        <a:ext cx="638658" cy="585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052E2-0C50-0849-A913-2B81A249A94F}">
      <dsp:nvSpPr>
        <dsp:cNvPr id="0" name=""/>
        <dsp:cNvSpPr/>
      </dsp:nvSpPr>
      <dsp:spPr>
        <a:xfrm rot="5400000">
          <a:off x="3091986" y="-654238"/>
          <a:ext cx="1527011" cy="32230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/>
            <a:t>Swampland conjectures</a:t>
          </a:r>
        </a:p>
      </dsp:txBody>
      <dsp:txXfrm rot="-5400000">
        <a:off x="2243980" y="268311"/>
        <a:ext cx="3148481" cy="1377925"/>
      </dsp:txXfrm>
    </dsp:sp>
    <dsp:sp modelId="{0060DB25-5D9E-544C-B6D5-F956358D5D62}">
      <dsp:nvSpPr>
        <dsp:cNvPr id="0" name=""/>
        <dsp:cNvSpPr/>
      </dsp:nvSpPr>
      <dsp:spPr>
        <a:xfrm>
          <a:off x="1358" y="2892"/>
          <a:ext cx="2242621" cy="1908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UV = string theory, asymptotic safety, loop QG</a:t>
          </a:r>
          <a:endParaRPr lang="en-US" sz="2800" kern="1200" dirty="0"/>
        </a:p>
      </dsp:txBody>
      <dsp:txXfrm>
        <a:off x="94536" y="96070"/>
        <a:ext cx="2056265" cy="1722407"/>
      </dsp:txXfrm>
    </dsp:sp>
    <dsp:sp modelId="{04B64D05-DB58-8F4A-95E8-48F366116F08}">
      <dsp:nvSpPr>
        <dsp:cNvPr id="0" name=""/>
        <dsp:cNvSpPr/>
      </dsp:nvSpPr>
      <dsp:spPr>
        <a:xfrm rot="5400000">
          <a:off x="3091968" y="1349963"/>
          <a:ext cx="1527011" cy="32230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 dirty="0"/>
            <a:t>Positivity bounds / S-matrix bootstrap</a:t>
          </a:r>
          <a:br>
            <a:rPr lang="en-US" sz="2400" kern="1200" dirty="0"/>
          </a:br>
          <a:r>
            <a:rPr lang="en-US" sz="2400" kern="1200" dirty="0"/>
            <a:t>(Flat space, mostly 2-2 scattering)</a:t>
          </a:r>
          <a:endParaRPr lang="en-US" sz="2800" kern="1200" dirty="0"/>
        </a:p>
      </dsp:txBody>
      <dsp:txXfrm rot="-5400000">
        <a:off x="2243962" y="2272513"/>
        <a:ext cx="3148481" cy="1377925"/>
      </dsp:txXfrm>
    </dsp:sp>
    <dsp:sp modelId="{9BACC105-6C0D-BB4E-A622-742E3A86F023}">
      <dsp:nvSpPr>
        <dsp:cNvPr id="0" name=""/>
        <dsp:cNvSpPr/>
      </dsp:nvSpPr>
      <dsp:spPr>
        <a:xfrm>
          <a:off x="1358" y="2007094"/>
          <a:ext cx="2242602" cy="1908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UV = local, unitary, causal, Lorentz invariant</a:t>
          </a:r>
          <a:endParaRPr lang="en-US" sz="2800" kern="1200" dirty="0"/>
        </a:p>
      </dsp:txBody>
      <dsp:txXfrm>
        <a:off x="94536" y="2100272"/>
        <a:ext cx="2056246" cy="1722407"/>
      </dsp:txXfrm>
    </dsp:sp>
    <dsp:sp modelId="{F0736410-83AC-4F49-93A6-6E9393C2C712}">
      <dsp:nvSpPr>
        <dsp:cNvPr id="0" name=""/>
        <dsp:cNvSpPr/>
      </dsp:nvSpPr>
      <dsp:spPr>
        <a:xfrm rot="5400000">
          <a:off x="3081916" y="3343912"/>
          <a:ext cx="1527011" cy="324353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 dirty="0"/>
            <a:t>Causality bounds</a:t>
          </a:r>
          <a:br>
            <a:rPr lang="en-US" sz="2400" kern="1200" dirty="0"/>
          </a:br>
          <a:r>
            <a:rPr lang="en-US" sz="2400" kern="1200" dirty="0"/>
            <a:t>(1-1 in any non-trivial background)</a:t>
          </a:r>
          <a:br>
            <a:rPr lang="en-US" sz="2400" kern="1200" dirty="0"/>
          </a:br>
          <a:endParaRPr lang="en-US" sz="2400" kern="1200" dirty="0"/>
        </a:p>
      </dsp:txBody>
      <dsp:txXfrm rot="-5400000">
        <a:off x="2223657" y="4276715"/>
        <a:ext cx="3168988" cy="1377925"/>
      </dsp:txXfrm>
    </dsp:sp>
    <dsp:sp modelId="{C6861045-FDD0-DA41-8B42-6CCEC248B064}">
      <dsp:nvSpPr>
        <dsp:cNvPr id="0" name=""/>
        <dsp:cNvSpPr/>
      </dsp:nvSpPr>
      <dsp:spPr>
        <a:xfrm>
          <a:off x="1358" y="4011296"/>
          <a:ext cx="2222297" cy="1908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Causal IR propagation</a:t>
          </a:r>
          <a:endParaRPr lang="en-US" sz="2400" kern="1200" dirty="0"/>
        </a:p>
      </dsp:txBody>
      <dsp:txXfrm>
        <a:off x="94536" y="4104474"/>
        <a:ext cx="2035941" cy="17224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169DE-BA91-E249-84FD-D3FD22FA32C0}">
      <dsp:nvSpPr>
        <dsp:cNvPr id="0" name=""/>
        <dsp:cNvSpPr/>
      </dsp:nvSpPr>
      <dsp:spPr>
        <a:xfrm>
          <a:off x="6160327" y="420004"/>
          <a:ext cx="2137388" cy="213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Coordinate space: classical solutions</a:t>
          </a:r>
        </a:p>
      </dsp:txBody>
      <dsp:txXfrm>
        <a:off x="6160327" y="420004"/>
        <a:ext cx="2137388" cy="2137388"/>
      </dsp:txXfrm>
    </dsp:sp>
    <dsp:sp modelId="{EAF93F13-B06E-8248-A2D5-4C294ECC2BC7}">
      <dsp:nvSpPr>
        <dsp:cNvPr id="0" name=""/>
        <dsp:cNvSpPr/>
      </dsp:nvSpPr>
      <dsp:spPr>
        <a:xfrm flipH="1">
          <a:off x="2831120" y="2615"/>
          <a:ext cx="5516294" cy="4779110"/>
        </a:xfrm>
        <a:prstGeom prst="circularArrow">
          <a:avLst>
            <a:gd name="adj1" fmla="val 8244"/>
            <a:gd name="adj2" fmla="val 575771"/>
            <a:gd name="adj3" fmla="val 2965439"/>
            <a:gd name="adj4" fmla="val 50662"/>
            <a:gd name="adj5" fmla="val 961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6BCC62-34F3-0843-8D7C-25C5ACF93B44}">
      <dsp:nvSpPr>
        <dsp:cNvPr id="0" name=""/>
        <dsp:cNvSpPr/>
      </dsp:nvSpPr>
      <dsp:spPr>
        <a:xfrm>
          <a:off x="4362287" y="3534300"/>
          <a:ext cx="2137388" cy="213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Twistor space</a:t>
          </a:r>
        </a:p>
      </dsp:txBody>
      <dsp:txXfrm>
        <a:off x="4362287" y="3534300"/>
        <a:ext cx="2137388" cy="2137388"/>
      </dsp:txXfrm>
    </dsp:sp>
    <dsp:sp modelId="{211D561F-9D95-CE46-90D6-45F617E98649}">
      <dsp:nvSpPr>
        <dsp:cNvPr id="0" name=""/>
        <dsp:cNvSpPr/>
      </dsp:nvSpPr>
      <dsp:spPr>
        <a:xfrm flipH="1">
          <a:off x="3075525" y="-74884"/>
          <a:ext cx="4851150" cy="5055440"/>
        </a:xfrm>
        <a:prstGeom prst="circularArrow">
          <a:avLst>
            <a:gd name="adj1" fmla="val 8244"/>
            <a:gd name="adj2" fmla="val 575771"/>
            <a:gd name="adj3" fmla="val 10173567"/>
            <a:gd name="adj4" fmla="val 7258790"/>
            <a:gd name="adj5" fmla="val 961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719F446-6545-3949-B709-EC011A5BC9E8}">
      <dsp:nvSpPr>
        <dsp:cNvPr id="0" name=""/>
        <dsp:cNvSpPr/>
      </dsp:nvSpPr>
      <dsp:spPr>
        <a:xfrm>
          <a:off x="2564248" y="420004"/>
          <a:ext cx="2137388" cy="213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Momentum space: Amplitudes</a:t>
          </a:r>
        </a:p>
      </dsp:txBody>
      <dsp:txXfrm>
        <a:off x="2564248" y="420004"/>
        <a:ext cx="2137388" cy="2137388"/>
      </dsp:txXfrm>
    </dsp:sp>
    <dsp:sp modelId="{36939BE3-B6E0-7343-9C5D-46ABA5586180}">
      <dsp:nvSpPr>
        <dsp:cNvPr id="0" name=""/>
        <dsp:cNvSpPr/>
      </dsp:nvSpPr>
      <dsp:spPr>
        <a:xfrm>
          <a:off x="2903261" y="-923"/>
          <a:ext cx="5055440" cy="5055440"/>
        </a:xfrm>
        <a:prstGeom prst="circularArrow">
          <a:avLst>
            <a:gd name="adj1" fmla="val 8244"/>
            <a:gd name="adj2" fmla="val 575771"/>
            <a:gd name="adj3" fmla="val 16858200"/>
            <a:gd name="adj4" fmla="val 14966029"/>
            <a:gd name="adj5" fmla="val 961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73BBF-33CC-784E-B2A8-367713F5F75A}">
      <dsp:nvSpPr>
        <dsp:cNvPr id="0" name=""/>
        <dsp:cNvSpPr/>
      </dsp:nvSpPr>
      <dsp:spPr>
        <a:xfrm>
          <a:off x="1123192" y="553980"/>
          <a:ext cx="5283728" cy="165116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8389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baseline="0" dirty="0"/>
            <a:t>Improved test of BSM physics in flat and curved backgrounds</a:t>
          </a:r>
          <a:endParaRPr lang="en-US" sz="3300" kern="1200" dirty="0"/>
        </a:p>
      </dsp:txBody>
      <dsp:txXfrm>
        <a:off x="1123192" y="553980"/>
        <a:ext cx="5283728" cy="1651165"/>
      </dsp:txXfrm>
    </dsp:sp>
    <dsp:sp modelId="{815701C2-3093-4C42-8592-F627F01560AE}">
      <dsp:nvSpPr>
        <dsp:cNvPr id="0" name=""/>
        <dsp:cNvSpPr/>
      </dsp:nvSpPr>
      <dsp:spPr>
        <a:xfrm>
          <a:off x="903036" y="315478"/>
          <a:ext cx="1155815" cy="1733723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6000" r="-2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E4132D-92BE-934B-B7F7-649DFFCE0E4E}">
      <dsp:nvSpPr>
        <dsp:cNvPr id="0" name=""/>
        <dsp:cNvSpPr/>
      </dsp:nvSpPr>
      <dsp:spPr>
        <a:xfrm>
          <a:off x="1123192" y="2632613"/>
          <a:ext cx="5283728" cy="165116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8389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baseline="0" dirty="0"/>
            <a:t>Simplified calculations</a:t>
          </a:r>
          <a:endParaRPr lang="en-US" sz="3600" kern="1200" dirty="0"/>
        </a:p>
      </dsp:txBody>
      <dsp:txXfrm>
        <a:off x="1123192" y="2632613"/>
        <a:ext cx="5283728" cy="1651165"/>
      </dsp:txXfrm>
    </dsp:sp>
    <dsp:sp modelId="{89F517C9-EC5A-6D4D-8540-919A359F3C82}">
      <dsp:nvSpPr>
        <dsp:cNvPr id="0" name=""/>
        <dsp:cNvSpPr/>
      </dsp:nvSpPr>
      <dsp:spPr>
        <a:xfrm>
          <a:off x="903036" y="2394112"/>
          <a:ext cx="1155815" cy="1733723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7D3033-AA5C-4245-BDED-CFF9306E07E3}">
      <dsp:nvSpPr>
        <dsp:cNvPr id="0" name=""/>
        <dsp:cNvSpPr/>
      </dsp:nvSpPr>
      <dsp:spPr>
        <a:xfrm>
          <a:off x="1123192" y="4711247"/>
          <a:ext cx="5283728" cy="165116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8389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baseline="0" dirty="0"/>
            <a:t>Deeper understanding of fundamental (UV) theory</a:t>
          </a:r>
          <a:endParaRPr lang="en-US" sz="3300" kern="1200" dirty="0"/>
        </a:p>
      </dsp:txBody>
      <dsp:txXfrm>
        <a:off x="1123192" y="4711247"/>
        <a:ext cx="5283728" cy="1651165"/>
      </dsp:txXfrm>
    </dsp:sp>
    <dsp:sp modelId="{13012EF2-1BA5-3C48-9083-C64105BD68AF}">
      <dsp:nvSpPr>
        <dsp:cNvPr id="0" name=""/>
        <dsp:cNvSpPr/>
      </dsp:nvSpPr>
      <dsp:spPr>
        <a:xfrm>
          <a:off x="903036" y="4472745"/>
          <a:ext cx="1155815" cy="1733723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8C3B854-9BC7-48DC-8A56-DBFDDE4283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5DEFF2-EDF3-481B-9830-270AF04066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DDD5F-6A15-4B62-9035-DFE3741A142F}" type="datetimeFigureOut">
              <a:rPr lang="en-US" smtClean="0"/>
              <a:t>4/1/25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6AB74-8898-4E0C-A41C-CB0D0FACD3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91E6D7-E003-4673-9F29-E23A31AE5EE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45F8E-7BA9-4811-86CC-F36B279E43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09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72FC1-FACA-4EA1-9E3D-E317DEA47E18}" type="datetimeFigureOut">
              <a:rPr lang="en-US" smtClean="0"/>
              <a:t>4/1/25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E9021-4777-4007-819B-E02D230442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740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1D337-7833-4516-979C-67BBF84AACD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625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479891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380600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7785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A6AB8-1A22-4B94-B531-20135A62A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174" y="728662"/>
            <a:ext cx="5014913" cy="2776536"/>
          </a:xfrm>
        </p:spPr>
        <p:txBody>
          <a:bodyPr anchor="b">
            <a:normAutofit/>
          </a:bodyPr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7085CCA-A46A-45CC-AA3F-387D831194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662934" cy="6858000"/>
          </a:xfrm>
          <a:custGeom>
            <a:avLst/>
            <a:gdLst>
              <a:gd name="connsiteX0" fmla="*/ 0 w 5662934"/>
              <a:gd name="connsiteY0" fmla="*/ 0 h 6858000"/>
              <a:gd name="connsiteX1" fmla="*/ 5064602 w 5662934"/>
              <a:gd name="connsiteY1" fmla="*/ 0 h 6858000"/>
              <a:gd name="connsiteX2" fmla="*/ 4889880 w 5662934"/>
              <a:gd name="connsiteY2" fmla="*/ 279455 h 6858000"/>
              <a:gd name="connsiteX3" fmla="*/ 4743094 w 5662934"/>
              <a:gd name="connsiteY3" fmla="*/ 566397 h 6858000"/>
              <a:gd name="connsiteX4" fmla="*/ 4685321 w 5662934"/>
              <a:gd name="connsiteY4" fmla="*/ 704608 h 6858000"/>
              <a:gd name="connsiteX5" fmla="*/ 4680898 w 5662934"/>
              <a:gd name="connsiteY5" fmla="*/ 692471 h 6858000"/>
              <a:gd name="connsiteX6" fmla="*/ 4558808 w 5662934"/>
              <a:gd name="connsiteY6" fmla="*/ 561315 h 6858000"/>
              <a:gd name="connsiteX7" fmla="*/ 4422430 w 5662934"/>
              <a:gd name="connsiteY7" fmla="*/ 545170 h 6858000"/>
              <a:gd name="connsiteX8" fmla="*/ 4343282 w 5662934"/>
              <a:gd name="connsiteY8" fmla="*/ 564133 h 6858000"/>
              <a:gd name="connsiteX9" fmla="*/ 4202646 w 5662934"/>
              <a:gd name="connsiteY9" fmla="*/ 646647 h 6858000"/>
              <a:gd name="connsiteX10" fmla="*/ 4197290 w 5662934"/>
              <a:gd name="connsiteY10" fmla="*/ 857157 h 6858000"/>
              <a:gd name="connsiteX11" fmla="*/ 4214948 w 5662934"/>
              <a:gd name="connsiteY11" fmla="*/ 901746 h 6858000"/>
              <a:gd name="connsiteX12" fmla="*/ 4230751 w 5662934"/>
              <a:gd name="connsiteY12" fmla="*/ 967701 h 6858000"/>
              <a:gd name="connsiteX13" fmla="*/ 4328522 w 5662934"/>
              <a:gd name="connsiteY13" fmla="*/ 1230219 h 6858000"/>
              <a:gd name="connsiteX14" fmla="*/ 3908598 w 5662934"/>
              <a:gd name="connsiteY14" fmla="*/ 1107653 h 6858000"/>
              <a:gd name="connsiteX15" fmla="*/ 3762188 w 5662934"/>
              <a:gd name="connsiteY15" fmla="*/ 1107860 h 6858000"/>
              <a:gd name="connsiteX16" fmla="*/ 3599087 w 5662934"/>
              <a:gd name="connsiteY16" fmla="*/ 1300369 h 6858000"/>
              <a:gd name="connsiteX17" fmla="*/ 3602456 w 5662934"/>
              <a:gd name="connsiteY17" fmla="*/ 1459969 h 6858000"/>
              <a:gd name="connsiteX18" fmla="*/ 3654124 w 5662934"/>
              <a:gd name="connsiteY18" fmla="*/ 1559177 h 6858000"/>
              <a:gd name="connsiteX19" fmla="*/ 3793114 w 5662934"/>
              <a:gd name="connsiteY19" fmla="*/ 1644439 h 6858000"/>
              <a:gd name="connsiteX20" fmla="*/ 4045810 w 5662934"/>
              <a:gd name="connsiteY20" fmla="*/ 1709432 h 6858000"/>
              <a:gd name="connsiteX21" fmla="*/ 4249451 w 5662934"/>
              <a:gd name="connsiteY21" fmla="*/ 1744332 h 6858000"/>
              <a:gd name="connsiteX22" fmla="*/ 4089510 w 5662934"/>
              <a:gd name="connsiteY22" fmla="*/ 1950033 h 6858000"/>
              <a:gd name="connsiteX23" fmla="*/ 3921602 w 5662934"/>
              <a:gd name="connsiteY23" fmla="*/ 2297127 h 6858000"/>
              <a:gd name="connsiteX24" fmla="*/ 3900443 w 5662934"/>
              <a:gd name="connsiteY24" fmla="*/ 2441680 h 6858000"/>
              <a:gd name="connsiteX25" fmla="*/ 3937614 w 5662934"/>
              <a:gd name="connsiteY25" fmla="*/ 2509491 h 6858000"/>
              <a:gd name="connsiteX26" fmla="*/ 3968463 w 5662934"/>
              <a:gd name="connsiteY26" fmla="*/ 2550919 h 6858000"/>
              <a:gd name="connsiteX27" fmla="*/ 4072895 w 5662934"/>
              <a:gd name="connsiteY27" fmla="*/ 2637486 h 6858000"/>
              <a:gd name="connsiteX28" fmla="*/ 4187906 w 5662934"/>
              <a:gd name="connsiteY28" fmla="*/ 2651776 h 6858000"/>
              <a:gd name="connsiteX29" fmla="*/ 4243956 w 5662934"/>
              <a:gd name="connsiteY29" fmla="*/ 2629194 h 6858000"/>
              <a:gd name="connsiteX30" fmla="*/ 4277165 w 5662934"/>
              <a:gd name="connsiteY30" fmla="*/ 2602787 h 6858000"/>
              <a:gd name="connsiteX31" fmla="*/ 4273379 w 5662934"/>
              <a:gd name="connsiteY31" fmla="*/ 2653248 h 6858000"/>
              <a:gd name="connsiteX32" fmla="*/ 4263593 w 5662934"/>
              <a:gd name="connsiteY32" fmla="*/ 3061922 h 6858000"/>
              <a:gd name="connsiteX33" fmla="*/ 4445372 w 5662934"/>
              <a:gd name="connsiteY33" fmla="*/ 4515619 h 6858000"/>
              <a:gd name="connsiteX34" fmla="*/ 4990710 w 5662934"/>
              <a:gd name="connsiteY34" fmla="*/ 5969316 h 6858000"/>
              <a:gd name="connsiteX35" fmla="*/ 5583977 w 5662934"/>
              <a:gd name="connsiteY35" fmla="*/ 6777438 h 6858000"/>
              <a:gd name="connsiteX36" fmla="*/ 5662934 w 5662934"/>
              <a:gd name="connsiteY36" fmla="*/ 6858000 h 6858000"/>
              <a:gd name="connsiteX37" fmla="*/ 0 w 5662934"/>
              <a:gd name="connsiteY3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662934" h="6858000">
                <a:moveTo>
                  <a:pt x="0" y="0"/>
                </a:moveTo>
                <a:lnTo>
                  <a:pt x="5064602" y="0"/>
                </a:lnTo>
                <a:lnTo>
                  <a:pt x="4889880" y="279455"/>
                </a:lnTo>
                <a:cubicBezTo>
                  <a:pt x="4837690" y="372204"/>
                  <a:pt x="4788761" y="467851"/>
                  <a:pt x="4743094" y="566397"/>
                </a:cubicBezTo>
                <a:lnTo>
                  <a:pt x="4685321" y="704608"/>
                </a:lnTo>
                <a:lnTo>
                  <a:pt x="4680898" y="692471"/>
                </a:lnTo>
                <a:cubicBezTo>
                  <a:pt x="4651904" y="629675"/>
                  <a:pt x="4612879" y="583232"/>
                  <a:pt x="4558808" y="561315"/>
                </a:cubicBezTo>
                <a:cubicBezTo>
                  <a:pt x="4504738" y="539399"/>
                  <a:pt x="4462003" y="535689"/>
                  <a:pt x="4422430" y="545170"/>
                </a:cubicBezTo>
                <a:cubicBezTo>
                  <a:pt x="4369665" y="557812"/>
                  <a:pt x="4351458" y="569149"/>
                  <a:pt x="4343282" y="564133"/>
                </a:cubicBezTo>
                <a:cubicBezTo>
                  <a:pt x="4277326" y="579935"/>
                  <a:pt x="4235898" y="610784"/>
                  <a:pt x="4202646" y="646647"/>
                </a:cubicBezTo>
                <a:cubicBezTo>
                  <a:pt x="4177569" y="687526"/>
                  <a:pt x="4172005" y="751627"/>
                  <a:pt x="4197290" y="857157"/>
                </a:cubicBezTo>
                <a:cubicBezTo>
                  <a:pt x="4200451" y="870348"/>
                  <a:pt x="4211787" y="888554"/>
                  <a:pt x="4214948" y="901746"/>
                </a:cubicBezTo>
                <a:cubicBezTo>
                  <a:pt x="4226284" y="919952"/>
                  <a:pt x="4232606" y="946334"/>
                  <a:pt x="4230751" y="967701"/>
                </a:cubicBezTo>
                <a:cubicBezTo>
                  <a:pt x="4230751" y="967701"/>
                  <a:pt x="4230751" y="967701"/>
                  <a:pt x="4328522" y="1230219"/>
                </a:cubicBezTo>
                <a:cubicBezTo>
                  <a:pt x="4129896" y="1187143"/>
                  <a:pt x="4133057" y="1200334"/>
                  <a:pt x="3908598" y="1107653"/>
                </a:cubicBezTo>
                <a:cubicBezTo>
                  <a:pt x="3844496" y="1102088"/>
                  <a:pt x="3801762" y="1098379"/>
                  <a:pt x="3762188" y="1107860"/>
                </a:cubicBezTo>
                <a:cubicBezTo>
                  <a:pt x="3669850" y="1129983"/>
                  <a:pt x="3611521" y="1206726"/>
                  <a:pt x="3599087" y="1300369"/>
                </a:cubicBezTo>
                <a:cubicBezTo>
                  <a:pt x="3590362" y="1351279"/>
                  <a:pt x="3581638" y="1402189"/>
                  <a:pt x="3602456" y="1459969"/>
                </a:cubicBezTo>
                <a:cubicBezTo>
                  <a:pt x="3615099" y="1512734"/>
                  <a:pt x="3629596" y="1544131"/>
                  <a:pt x="3654124" y="1559177"/>
                </a:cubicBezTo>
                <a:cubicBezTo>
                  <a:pt x="3719531" y="1599300"/>
                  <a:pt x="3679957" y="1608782"/>
                  <a:pt x="3793114" y="1644439"/>
                </a:cubicBezTo>
                <a:cubicBezTo>
                  <a:pt x="3914447" y="1685111"/>
                  <a:pt x="4021283" y="1694386"/>
                  <a:pt x="4045810" y="1709432"/>
                </a:cubicBezTo>
                <a:cubicBezTo>
                  <a:pt x="4118088" y="1720012"/>
                  <a:pt x="4219908" y="1737462"/>
                  <a:pt x="4249451" y="1744332"/>
                </a:cubicBezTo>
                <a:cubicBezTo>
                  <a:pt x="4244436" y="1752508"/>
                  <a:pt x="4141518" y="1846908"/>
                  <a:pt x="4089510" y="1950033"/>
                </a:cubicBezTo>
                <a:cubicBezTo>
                  <a:pt x="3997380" y="2118564"/>
                  <a:pt x="3935342" y="2238041"/>
                  <a:pt x="3921602" y="2297127"/>
                </a:cubicBezTo>
                <a:cubicBezTo>
                  <a:pt x="3894671" y="2359373"/>
                  <a:pt x="3885946" y="2410283"/>
                  <a:pt x="3900443" y="2441680"/>
                </a:cubicBezTo>
                <a:cubicBezTo>
                  <a:pt x="3898589" y="2463048"/>
                  <a:pt x="3918101" y="2486269"/>
                  <a:pt x="3937614" y="2509491"/>
                </a:cubicBezTo>
                <a:cubicBezTo>
                  <a:pt x="3948950" y="2527698"/>
                  <a:pt x="3960287" y="2545904"/>
                  <a:pt x="3968463" y="2550919"/>
                </a:cubicBezTo>
                <a:cubicBezTo>
                  <a:pt x="3999312" y="2592348"/>
                  <a:pt x="4027000" y="2620585"/>
                  <a:pt x="4072895" y="2637486"/>
                </a:cubicBezTo>
                <a:cubicBezTo>
                  <a:pt x="4105598" y="2657547"/>
                  <a:pt x="4148333" y="2661257"/>
                  <a:pt x="4187906" y="2651776"/>
                </a:cubicBezTo>
                <a:cubicBezTo>
                  <a:pt x="4207693" y="2647036"/>
                  <a:pt x="4226377" y="2639508"/>
                  <a:pt x="4243956" y="2629194"/>
                </a:cubicBezTo>
                <a:lnTo>
                  <a:pt x="4277165" y="2602787"/>
                </a:lnTo>
                <a:lnTo>
                  <a:pt x="4273379" y="2653248"/>
                </a:lnTo>
                <a:cubicBezTo>
                  <a:pt x="4266855" y="2786574"/>
                  <a:pt x="4263593" y="2922799"/>
                  <a:pt x="4263593" y="3061922"/>
                </a:cubicBezTo>
                <a:cubicBezTo>
                  <a:pt x="4263593" y="3516203"/>
                  <a:pt x="4324186" y="3970483"/>
                  <a:pt x="4445372" y="4515619"/>
                </a:cubicBezTo>
                <a:cubicBezTo>
                  <a:pt x="4596855" y="5030470"/>
                  <a:pt x="4748338" y="5515036"/>
                  <a:pt x="4990710" y="5969316"/>
                </a:cubicBezTo>
                <a:cubicBezTo>
                  <a:pt x="5172489" y="6275955"/>
                  <a:pt x="5371310" y="6544265"/>
                  <a:pt x="5583977" y="6777438"/>
                </a:cubicBezTo>
                <a:lnTo>
                  <a:pt x="566293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D1C1373-B50B-4F1A-A1BB-0C35A28316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80175" y="3821113"/>
            <a:ext cx="5014913" cy="2308225"/>
          </a:xfrm>
        </p:spPr>
        <p:txBody>
          <a:bodyPr/>
          <a:lstStyle>
            <a:lvl1pPr algn="ctr">
              <a:buNone/>
              <a:defRPr lang="en-US" sz="2800" kern="1200" spc="20" baseline="0" dirty="0" smtClean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B24EB433-122A-4419-8A25-2FDB094C8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7291575">
            <a:off x="3479502" y="491434"/>
            <a:ext cx="2397877" cy="2244442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894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29378-76E3-4346-B854-00A737D0E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6833739" cy="1477328"/>
          </a:xfr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99F96B64-408E-4B4D-A5D3-7186AABF86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9999" y="2541599"/>
            <a:ext cx="4981575" cy="3557359"/>
          </a:xfrm>
        </p:spPr>
        <p:txBody>
          <a:bodyPr/>
          <a:lstStyle>
            <a:lvl1pPr marL="0" indent="0">
              <a:buNone/>
              <a:defRPr lang="en-US" sz="2000" kern="1200" spc="20" baseline="0" dirty="0" smtClean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B2113D8-516C-44EB-BC6F-C95BD93979C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10065" y="6138000"/>
            <a:ext cx="2130425" cy="720000"/>
          </a:xfrm>
        </p:spPr>
        <p:txBody>
          <a:bodyPr/>
          <a:lstStyle/>
          <a:p>
            <a:r>
              <a:rPr lang="en-US" dirty="0"/>
              <a:t>Sunday, January 31, 20XX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BC406A-6205-4C7C-BF28-773738799B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27399" y="0"/>
            <a:ext cx="5064603" cy="2286000"/>
          </a:xfrm>
          <a:custGeom>
            <a:avLst/>
            <a:gdLst>
              <a:gd name="connsiteX0" fmla="*/ 0 w 5064603"/>
              <a:gd name="connsiteY0" fmla="*/ 0 h 2286000"/>
              <a:gd name="connsiteX1" fmla="*/ 5064603 w 5064603"/>
              <a:gd name="connsiteY1" fmla="*/ 0 h 2286000"/>
              <a:gd name="connsiteX2" fmla="*/ 5064603 w 5064603"/>
              <a:gd name="connsiteY2" fmla="*/ 2286000 h 2286000"/>
              <a:gd name="connsiteX3" fmla="*/ 763670 w 5064603"/>
              <a:gd name="connsiteY3" fmla="*/ 2286000 h 2286000"/>
              <a:gd name="connsiteX4" fmla="*/ 761866 w 5064603"/>
              <a:gd name="connsiteY4" fmla="*/ 2261963 h 2286000"/>
              <a:gd name="connsiteX5" fmla="*/ 174723 w 5064603"/>
              <a:gd name="connsiteY5" fmla="*/ 279455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4603" h="2286000">
                <a:moveTo>
                  <a:pt x="0" y="0"/>
                </a:moveTo>
                <a:lnTo>
                  <a:pt x="5064603" y="0"/>
                </a:lnTo>
                <a:lnTo>
                  <a:pt x="5064603" y="2286000"/>
                </a:lnTo>
                <a:lnTo>
                  <a:pt x="763670" y="2286000"/>
                </a:lnTo>
                <a:lnTo>
                  <a:pt x="761866" y="2261963"/>
                </a:lnTo>
                <a:cubicBezTo>
                  <a:pt x="683581" y="1496785"/>
                  <a:pt x="487866" y="835949"/>
                  <a:pt x="174723" y="27945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F6DACD3-0A0E-4203-948F-CB45AA6A94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29581" y="2286000"/>
            <a:ext cx="4462420" cy="2286000"/>
          </a:xfrm>
          <a:custGeom>
            <a:avLst/>
            <a:gdLst>
              <a:gd name="connsiteX0" fmla="*/ 161487 w 4462420"/>
              <a:gd name="connsiteY0" fmla="*/ 0 h 2286000"/>
              <a:gd name="connsiteX1" fmla="*/ 4462420 w 4462420"/>
              <a:gd name="connsiteY1" fmla="*/ 0 h 2286000"/>
              <a:gd name="connsiteX2" fmla="*/ 4462420 w 4462420"/>
              <a:gd name="connsiteY2" fmla="*/ 2286000 h 2286000"/>
              <a:gd name="connsiteX3" fmla="*/ 0 w 4462420"/>
              <a:gd name="connsiteY3" fmla="*/ 2286000 h 2286000"/>
              <a:gd name="connsiteX4" fmla="*/ 17047 w 4462420"/>
              <a:gd name="connsiteY4" fmla="*/ 2229619 h 2286000"/>
              <a:gd name="connsiteX5" fmla="*/ 198826 w 4462420"/>
              <a:gd name="connsiteY5" fmla="*/ 775922 h 2286000"/>
              <a:gd name="connsiteX6" fmla="*/ 189040 w 4462420"/>
              <a:gd name="connsiteY6" fmla="*/ 367247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62420" h="2286000">
                <a:moveTo>
                  <a:pt x="161487" y="0"/>
                </a:moveTo>
                <a:lnTo>
                  <a:pt x="4462420" y="0"/>
                </a:lnTo>
                <a:lnTo>
                  <a:pt x="4462420" y="2286000"/>
                </a:lnTo>
                <a:lnTo>
                  <a:pt x="0" y="2286000"/>
                </a:lnTo>
                <a:lnTo>
                  <a:pt x="17047" y="2229619"/>
                </a:lnTo>
                <a:cubicBezTo>
                  <a:pt x="138233" y="1684483"/>
                  <a:pt x="198826" y="1230203"/>
                  <a:pt x="198826" y="775922"/>
                </a:cubicBezTo>
                <a:cubicBezTo>
                  <a:pt x="198826" y="636799"/>
                  <a:pt x="195564" y="500574"/>
                  <a:pt x="189040" y="36724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B9DECF3-60B9-433F-B8F8-5B4E0E53F4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29067" y="4572000"/>
            <a:ext cx="5662935" cy="2286000"/>
          </a:xfrm>
          <a:custGeom>
            <a:avLst/>
            <a:gdLst>
              <a:gd name="connsiteX0" fmla="*/ 1200515 w 5662935"/>
              <a:gd name="connsiteY0" fmla="*/ 0 h 2286000"/>
              <a:gd name="connsiteX1" fmla="*/ 5662935 w 5662935"/>
              <a:gd name="connsiteY1" fmla="*/ 0 h 2286000"/>
              <a:gd name="connsiteX2" fmla="*/ 5662935 w 5662935"/>
              <a:gd name="connsiteY2" fmla="*/ 2286000 h 2286000"/>
              <a:gd name="connsiteX3" fmla="*/ 0 w 5662935"/>
              <a:gd name="connsiteY3" fmla="*/ 2286000 h 2286000"/>
              <a:gd name="connsiteX4" fmla="*/ 78957 w 5662935"/>
              <a:gd name="connsiteY4" fmla="*/ 2205438 h 2286000"/>
              <a:gd name="connsiteX5" fmla="*/ 672225 w 5662935"/>
              <a:gd name="connsiteY5" fmla="*/ 1397316 h 2286000"/>
              <a:gd name="connsiteX6" fmla="*/ 1102530 w 5662935"/>
              <a:gd name="connsiteY6" fmla="*/ 324079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62935" h="2286000">
                <a:moveTo>
                  <a:pt x="1200515" y="0"/>
                </a:moveTo>
                <a:lnTo>
                  <a:pt x="5662935" y="0"/>
                </a:lnTo>
                <a:lnTo>
                  <a:pt x="5662935" y="2286000"/>
                </a:lnTo>
                <a:lnTo>
                  <a:pt x="0" y="2286000"/>
                </a:lnTo>
                <a:lnTo>
                  <a:pt x="78957" y="2205438"/>
                </a:lnTo>
                <a:cubicBezTo>
                  <a:pt x="291624" y="1972265"/>
                  <a:pt x="490445" y="1703955"/>
                  <a:pt x="672225" y="1397316"/>
                </a:cubicBezTo>
                <a:cubicBezTo>
                  <a:pt x="854003" y="1056606"/>
                  <a:pt x="984657" y="698860"/>
                  <a:pt x="1102530" y="324079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54D1CFDE-CA21-4CFE-AE63-608D62DB6C3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329739" y="6138000"/>
            <a:ext cx="2130424" cy="720000"/>
          </a:xfr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590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E4BF6-62EC-4B2B-B3B7-8E1307139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6890"/>
            <a:ext cx="3927727" cy="14773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078E0F3-1044-4DB5-AE58-9212CD6C34E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47727" y="616890"/>
            <a:ext cx="6812436" cy="1477328"/>
          </a:xfrm>
        </p:spPr>
        <p:txBody>
          <a:bodyPr/>
          <a:lstStyle>
            <a:lvl1pPr marL="0" indent="0">
              <a:buNone/>
              <a:defRPr lang="en-US" sz="1600" kern="1200" spc="20" baseline="0" dirty="0" smtClean="0">
                <a:solidFill>
                  <a:schemeClr val="tx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63A0AF3C-A897-4840-99F4-77D234B0E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4524645" y="-809352"/>
            <a:ext cx="3142706" cy="12192000"/>
          </a:xfrm>
          <a:custGeom>
            <a:avLst/>
            <a:gdLst>
              <a:gd name="connsiteX0" fmla="*/ 0 w 3142706"/>
              <a:gd name="connsiteY0" fmla="*/ 4431100 h 12192000"/>
              <a:gd name="connsiteX1" fmla="*/ 1979 w 3142706"/>
              <a:gd name="connsiteY1" fmla="*/ 4546418 h 12192000"/>
              <a:gd name="connsiteX2" fmla="*/ 80130 w 3142706"/>
              <a:gd name="connsiteY2" fmla="*/ 4516573 h 12192000"/>
              <a:gd name="connsiteX3" fmla="*/ 585514 w 3142706"/>
              <a:gd name="connsiteY3" fmla="*/ 4383259 h 12192000"/>
              <a:gd name="connsiteX4" fmla="*/ 1550569 w 3142706"/>
              <a:gd name="connsiteY4" fmla="*/ 4698133 h 12192000"/>
              <a:gd name="connsiteX5" fmla="*/ 2200712 w 3142706"/>
              <a:gd name="connsiteY5" fmla="*/ 5277095 h 12192000"/>
              <a:gd name="connsiteX6" fmla="*/ 2424198 w 3142706"/>
              <a:gd name="connsiteY6" fmla="*/ 6170932 h 12192000"/>
              <a:gd name="connsiteX7" fmla="*/ 2332772 w 3142706"/>
              <a:gd name="connsiteY7" fmla="*/ 6658479 h 12192000"/>
              <a:gd name="connsiteX8" fmla="*/ 1784214 w 3142706"/>
              <a:gd name="connsiteY8" fmla="*/ 7481214 h 12192000"/>
              <a:gd name="connsiteX9" fmla="*/ 798842 w 3142706"/>
              <a:gd name="connsiteY9" fmla="*/ 7917975 h 12192000"/>
              <a:gd name="connsiteX10" fmla="*/ 193143 w 3142706"/>
              <a:gd name="connsiteY10" fmla="*/ 7797358 h 12192000"/>
              <a:gd name="connsiteX11" fmla="*/ 181439 w 3142706"/>
              <a:gd name="connsiteY11" fmla="*/ 7792629 h 12192000"/>
              <a:gd name="connsiteX12" fmla="*/ 181439 w 3142706"/>
              <a:gd name="connsiteY12" fmla="*/ 8305457 h 12192000"/>
              <a:gd name="connsiteX13" fmla="*/ 181439 w 3142706"/>
              <a:gd name="connsiteY13" fmla="*/ 8378263 h 12192000"/>
              <a:gd name="connsiteX14" fmla="*/ 255752 w 3142706"/>
              <a:gd name="connsiteY14" fmla="*/ 8360872 h 12192000"/>
              <a:gd name="connsiteX15" fmla="*/ 785021 w 3142706"/>
              <a:gd name="connsiteY15" fmla="*/ 8298478 h 12192000"/>
              <a:gd name="connsiteX16" fmla="*/ 1532042 w 3142706"/>
              <a:gd name="connsiteY16" fmla="*/ 8485311 h 12192000"/>
              <a:gd name="connsiteX17" fmla="*/ 2133781 w 3142706"/>
              <a:gd name="connsiteY17" fmla="*/ 9045463 h 12192000"/>
              <a:gd name="connsiteX18" fmla="*/ 2351877 w 3142706"/>
              <a:gd name="connsiteY18" fmla="*/ 9543220 h 12192000"/>
              <a:gd name="connsiteX19" fmla="*/ 2414043 w 3142706"/>
              <a:gd name="connsiteY19" fmla="*/ 10165766 h 12192000"/>
              <a:gd name="connsiteX20" fmla="*/ 2196291 w 3142706"/>
              <a:gd name="connsiteY20" fmla="*/ 10881728 h 12192000"/>
              <a:gd name="connsiteX21" fmla="*/ 1532042 w 3142706"/>
              <a:gd name="connsiteY21" fmla="*/ 11535296 h 12192000"/>
              <a:gd name="connsiteX22" fmla="*/ 629434 w 3142706"/>
              <a:gd name="connsiteY22" fmla="*/ 11784175 h 12192000"/>
              <a:gd name="connsiteX23" fmla="*/ 216855 w 3142706"/>
              <a:gd name="connsiteY23" fmla="*/ 11737423 h 12192000"/>
              <a:gd name="connsiteX24" fmla="*/ 181439 w 3142706"/>
              <a:gd name="connsiteY24" fmla="*/ 11726632 h 12192000"/>
              <a:gd name="connsiteX25" fmla="*/ 181439 w 3142706"/>
              <a:gd name="connsiteY25" fmla="*/ 11763388 h 12192000"/>
              <a:gd name="connsiteX26" fmla="*/ 181439 w 3142706"/>
              <a:gd name="connsiteY26" fmla="*/ 12180928 h 12192000"/>
              <a:gd name="connsiteX27" fmla="*/ 184001 w 3142706"/>
              <a:gd name="connsiteY27" fmla="*/ 12192000 h 12192000"/>
              <a:gd name="connsiteX28" fmla="*/ 3142705 w 3142706"/>
              <a:gd name="connsiteY28" fmla="*/ 12191999 h 12192000"/>
              <a:gd name="connsiteX29" fmla="*/ 3142706 w 3142706"/>
              <a:gd name="connsiteY29" fmla="*/ 0 h 12192000"/>
              <a:gd name="connsiteX30" fmla="*/ 155370 w 3142706"/>
              <a:gd name="connsiteY30" fmla="*/ 0 h 12192000"/>
              <a:gd name="connsiteX31" fmla="*/ 146351 w 3142706"/>
              <a:gd name="connsiteY31" fmla="*/ 177371 h 12192000"/>
              <a:gd name="connsiteX32" fmla="*/ 123859 w 3142706"/>
              <a:gd name="connsiteY32" fmla="*/ 599846 h 12192000"/>
              <a:gd name="connsiteX33" fmla="*/ 123365 w 3142706"/>
              <a:gd name="connsiteY33" fmla="*/ 609102 h 12192000"/>
              <a:gd name="connsiteX34" fmla="*/ 199429 w 3142706"/>
              <a:gd name="connsiteY34" fmla="*/ 579094 h 12192000"/>
              <a:gd name="connsiteX35" fmla="*/ 768238 w 3142706"/>
              <a:gd name="connsiteY35" fmla="*/ 518113 h 12192000"/>
              <a:gd name="connsiteX36" fmla="*/ 951182 w 3142706"/>
              <a:gd name="connsiteY36" fmla="*/ 548430 h 12192000"/>
              <a:gd name="connsiteX37" fmla="*/ 1413449 w 3142706"/>
              <a:gd name="connsiteY37" fmla="*/ 706284 h 12192000"/>
              <a:gd name="connsiteX38" fmla="*/ 1794407 w 3142706"/>
              <a:gd name="connsiteY38" fmla="*/ 944634 h 12192000"/>
              <a:gd name="connsiteX39" fmla="*/ 2028169 w 3142706"/>
              <a:gd name="connsiteY39" fmla="*/ 1168348 h 12192000"/>
              <a:gd name="connsiteX40" fmla="*/ 2363216 w 3142706"/>
              <a:gd name="connsiteY40" fmla="*/ 1767707 h 12192000"/>
              <a:gd name="connsiteX41" fmla="*/ 2424197 w 3142706"/>
              <a:gd name="connsiteY41" fmla="*/ 2356960 h 12192000"/>
              <a:gd name="connsiteX42" fmla="*/ 2363217 w 3142706"/>
              <a:gd name="connsiteY42" fmla="*/ 2793935 h 12192000"/>
              <a:gd name="connsiteX43" fmla="*/ 2139619 w 3142706"/>
              <a:gd name="connsiteY43" fmla="*/ 3230561 h 12192000"/>
              <a:gd name="connsiteX44" fmla="*/ 1479338 w 3142706"/>
              <a:gd name="connsiteY44" fmla="*/ 3789498 h 12192000"/>
              <a:gd name="connsiteX45" fmla="*/ 585646 w 3142706"/>
              <a:gd name="connsiteY45" fmla="*/ 4002758 h 12192000"/>
              <a:gd name="connsiteX46" fmla="*/ 5142 w 3142706"/>
              <a:gd name="connsiteY46" fmla="*/ 3895589 h 12192000"/>
              <a:gd name="connsiteX47" fmla="*/ 1356 w 3142706"/>
              <a:gd name="connsiteY47" fmla="*/ 3893719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142706" h="12192000">
                <a:moveTo>
                  <a:pt x="0" y="4431100"/>
                </a:moveTo>
                <a:lnTo>
                  <a:pt x="1979" y="4546418"/>
                </a:lnTo>
                <a:lnTo>
                  <a:pt x="80130" y="4516573"/>
                </a:lnTo>
                <a:cubicBezTo>
                  <a:pt x="323933" y="4431506"/>
                  <a:pt x="544880" y="4383259"/>
                  <a:pt x="585514" y="4383259"/>
                </a:cubicBezTo>
                <a:cubicBezTo>
                  <a:pt x="941060" y="4383259"/>
                  <a:pt x="1266132" y="4494990"/>
                  <a:pt x="1550569" y="4698133"/>
                </a:cubicBezTo>
                <a:cubicBezTo>
                  <a:pt x="1875640" y="4901278"/>
                  <a:pt x="2078810" y="5104423"/>
                  <a:pt x="2200712" y="5277095"/>
                </a:cubicBezTo>
                <a:cubicBezTo>
                  <a:pt x="2281979" y="5459926"/>
                  <a:pt x="2424198" y="5764642"/>
                  <a:pt x="2424198" y="6170932"/>
                </a:cubicBezTo>
                <a:lnTo>
                  <a:pt x="2332772" y="6658479"/>
                </a:lnTo>
                <a:cubicBezTo>
                  <a:pt x="2271821" y="6942881"/>
                  <a:pt x="2109285" y="7186655"/>
                  <a:pt x="1784214" y="7481214"/>
                </a:cubicBezTo>
                <a:cubicBezTo>
                  <a:pt x="1499777" y="7765617"/>
                  <a:pt x="1144230" y="7887503"/>
                  <a:pt x="798842" y="7917975"/>
                </a:cubicBezTo>
                <a:cubicBezTo>
                  <a:pt x="621069" y="7917975"/>
                  <a:pt x="410280" y="7872268"/>
                  <a:pt x="193143" y="7797358"/>
                </a:cubicBezTo>
                <a:lnTo>
                  <a:pt x="181439" y="7792629"/>
                </a:lnTo>
                <a:lnTo>
                  <a:pt x="181439" y="8305457"/>
                </a:lnTo>
                <a:lnTo>
                  <a:pt x="181439" y="8378263"/>
                </a:lnTo>
                <a:lnTo>
                  <a:pt x="255752" y="8360872"/>
                </a:lnTo>
                <a:cubicBezTo>
                  <a:pt x="442593" y="8298478"/>
                  <a:pt x="598179" y="8298478"/>
                  <a:pt x="785021" y="8298478"/>
                </a:cubicBezTo>
                <a:cubicBezTo>
                  <a:pt x="1034028" y="8298478"/>
                  <a:pt x="1283035" y="8360872"/>
                  <a:pt x="1532042" y="8485311"/>
                </a:cubicBezTo>
                <a:cubicBezTo>
                  <a:pt x="1749795" y="8609751"/>
                  <a:pt x="1936636" y="8796584"/>
                  <a:pt x="2133781" y="9045463"/>
                </a:cubicBezTo>
                <a:cubicBezTo>
                  <a:pt x="2227202" y="9169902"/>
                  <a:pt x="2289368" y="9325364"/>
                  <a:pt x="2351877" y="9543220"/>
                </a:cubicBezTo>
                <a:cubicBezTo>
                  <a:pt x="2382788" y="9730054"/>
                  <a:pt x="2414043" y="9947910"/>
                  <a:pt x="2414043" y="10165766"/>
                </a:cubicBezTo>
                <a:cubicBezTo>
                  <a:pt x="2414043" y="10414645"/>
                  <a:pt x="2351877" y="10632501"/>
                  <a:pt x="2196291" y="10881728"/>
                </a:cubicBezTo>
                <a:cubicBezTo>
                  <a:pt x="2030057" y="11161629"/>
                  <a:pt x="1812304" y="11410857"/>
                  <a:pt x="1532042" y="11535296"/>
                </a:cubicBezTo>
                <a:cubicBezTo>
                  <a:pt x="1251780" y="11690758"/>
                  <a:pt x="971862" y="11784175"/>
                  <a:pt x="629434" y="11784175"/>
                </a:cubicBezTo>
                <a:cubicBezTo>
                  <a:pt x="489303" y="11784175"/>
                  <a:pt x="349172" y="11768576"/>
                  <a:pt x="216855" y="11737423"/>
                </a:cubicBezTo>
                <a:lnTo>
                  <a:pt x="181439" y="11726632"/>
                </a:lnTo>
                <a:lnTo>
                  <a:pt x="181439" y="11763388"/>
                </a:lnTo>
                <a:cubicBezTo>
                  <a:pt x="181439" y="11959844"/>
                  <a:pt x="181439" y="12097696"/>
                  <a:pt x="181439" y="12180928"/>
                </a:cubicBezTo>
                <a:lnTo>
                  <a:pt x="184001" y="12192000"/>
                </a:lnTo>
                <a:lnTo>
                  <a:pt x="3142705" y="12191999"/>
                </a:lnTo>
                <a:lnTo>
                  <a:pt x="3142706" y="0"/>
                </a:lnTo>
                <a:lnTo>
                  <a:pt x="155370" y="0"/>
                </a:lnTo>
                <a:lnTo>
                  <a:pt x="146351" y="177371"/>
                </a:lnTo>
                <a:cubicBezTo>
                  <a:pt x="139453" y="310022"/>
                  <a:pt x="131856" y="451218"/>
                  <a:pt x="123859" y="599846"/>
                </a:cubicBezTo>
                <a:lnTo>
                  <a:pt x="123365" y="609102"/>
                </a:lnTo>
                <a:lnTo>
                  <a:pt x="199429" y="579094"/>
                </a:lnTo>
                <a:cubicBezTo>
                  <a:pt x="331556" y="548430"/>
                  <a:pt x="616135" y="518113"/>
                  <a:pt x="768238" y="518113"/>
                </a:cubicBezTo>
                <a:cubicBezTo>
                  <a:pt x="859710" y="518113"/>
                  <a:pt x="920692" y="548430"/>
                  <a:pt x="951182" y="548430"/>
                </a:cubicBezTo>
                <a:cubicBezTo>
                  <a:pt x="1174780" y="579094"/>
                  <a:pt x="1189851" y="614638"/>
                  <a:pt x="1413449" y="706284"/>
                </a:cubicBezTo>
                <a:cubicBezTo>
                  <a:pt x="1637047" y="797930"/>
                  <a:pt x="1702935" y="843231"/>
                  <a:pt x="1794407" y="944634"/>
                </a:cubicBezTo>
                <a:cubicBezTo>
                  <a:pt x="1885879" y="1036280"/>
                  <a:pt x="1997678" y="1097261"/>
                  <a:pt x="2028169" y="1168348"/>
                </a:cubicBezTo>
                <a:cubicBezTo>
                  <a:pt x="2149781" y="1290310"/>
                  <a:pt x="2302234" y="1513676"/>
                  <a:pt x="2363216" y="1767707"/>
                </a:cubicBezTo>
                <a:cubicBezTo>
                  <a:pt x="2393706" y="1980967"/>
                  <a:pt x="2424197" y="2194227"/>
                  <a:pt x="2424197" y="2356960"/>
                </a:cubicBezTo>
                <a:cubicBezTo>
                  <a:pt x="2424197" y="2478923"/>
                  <a:pt x="2424198" y="2631201"/>
                  <a:pt x="2363217" y="2793935"/>
                </a:cubicBezTo>
                <a:cubicBezTo>
                  <a:pt x="2332726" y="2946213"/>
                  <a:pt x="2200600" y="3098493"/>
                  <a:pt x="2139619" y="3230561"/>
                </a:cubicBezTo>
                <a:cubicBezTo>
                  <a:pt x="1977352" y="3474486"/>
                  <a:pt x="1763917" y="3657430"/>
                  <a:pt x="1479338" y="3789498"/>
                </a:cubicBezTo>
                <a:cubicBezTo>
                  <a:pt x="1205272" y="3941777"/>
                  <a:pt x="920693" y="4002758"/>
                  <a:pt x="585646" y="4002758"/>
                </a:cubicBezTo>
                <a:cubicBezTo>
                  <a:pt x="376022" y="4002758"/>
                  <a:pt x="183599" y="3968456"/>
                  <a:pt x="5142" y="3895589"/>
                </a:cubicBezTo>
                <a:lnTo>
                  <a:pt x="1356" y="389371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15108176-8782-4311-86A4-A38AC2C1AA90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dirty="0"/>
              <a:t>Sunday, January 31, 20XX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97E5EA52-4E60-4B0E-9427-12C5FC7E3F2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D64F9441-F2C8-491B-965A-E5C8139FFDE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FDA5072F-C775-4FB3-A00C-CEBFD9200F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11" y="2634818"/>
            <a:ext cx="3484645" cy="3504675"/>
          </a:xfrm>
          <a:custGeom>
            <a:avLst/>
            <a:gdLst>
              <a:gd name="connsiteX0" fmla="*/ 1747550 w 3484645"/>
              <a:gd name="connsiteY0" fmla="*/ 0 h 3504675"/>
              <a:gd name="connsiteX1" fmla="*/ 2214840 w 3484645"/>
              <a:gd name="connsiteY1" fmla="*/ 60981 h 3504675"/>
              <a:gd name="connsiteX2" fmla="*/ 2672026 w 3484645"/>
              <a:gd name="connsiteY2" fmla="*/ 294743 h 3504675"/>
              <a:gd name="connsiteX3" fmla="*/ 3484645 w 3484645"/>
              <a:gd name="connsiteY3" fmla="*/ 1666123 h 3504675"/>
              <a:gd name="connsiteX4" fmla="*/ 3271385 w 3484645"/>
              <a:gd name="connsiteY4" fmla="*/ 2559815 h 3504675"/>
              <a:gd name="connsiteX5" fmla="*/ 2712448 w 3484645"/>
              <a:gd name="connsiteY5" fmla="*/ 3220096 h 3504675"/>
              <a:gd name="connsiteX6" fmla="*/ 2275822 w 3484645"/>
              <a:gd name="connsiteY6" fmla="*/ 3443694 h 3504675"/>
              <a:gd name="connsiteX7" fmla="*/ 1838847 w 3484645"/>
              <a:gd name="connsiteY7" fmla="*/ 3504675 h 3504675"/>
              <a:gd name="connsiteX8" fmla="*/ 1249594 w 3484645"/>
              <a:gd name="connsiteY8" fmla="*/ 3443694 h 3504675"/>
              <a:gd name="connsiteX9" fmla="*/ 650235 w 3484645"/>
              <a:gd name="connsiteY9" fmla="*/ 3108647 h 3504675"/>
              <a:gd name="connsiteX10" fmla="*/ 426521 w 3484645"/>
              <a:gd name="connsiteY10" fmla="*/ 2874885 h 3504675"/>
              <a:gd name="connsiteX11" fmla="*/ 188171 w 3484645"/>
              <a:gd name="connsiteY11" fmla="*/ 2493927 h 3504675"/>
              <a:gd name="connsiteX12" fmla="*/ 30317 w 3484645"/>
              <a:gd name="connsiteY12" fmla="*/ 2031660 h 3504675"/>
              <a:gd name="connsiteX13" fmla="*/ 0 w 3484645"/>
              <a:gd name="connsiteY13" fmla="*/ 1848716 h 3504675"/>
              <a:gd name="connsiteX14" fmla="*/ 60981 w 3484645"/>
              <a:gd name="connsiteY14" fmla="*/ 1279907 h 3504675"/>
              <a:gd name="connsiteX15" fmla="*/ 691005 w 3484645"/>
              <a:gd name="connsiteY15" fmla="*/ 355374 h 3504675"/>
              <a:gd name="connsiteX16" fmla="*/ 1747550 w 3484645"/>
              <a:gd name="connsiteY16" fmla="*/ 0 h 350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84645" h="3504675">
                <a:moveTo>
                  <a:pt x="1747550" y="0"/>
                </a:moveTo>
                <a:cubicBezTo>
                  <a:pt x="1869164" y="0"/>
                  <a:pt x="2021791" y="0"/>
                  <a:pt x="2214840" y="60981"/>
                </a:cubicBezTo>
                <a:cubicBezTo>
                  <a:pt x="2428101" y="121963"/>
                  <a:pt x="2550063" y="233762"/>
                  <a:pt x="2672026" y="294743"/>
                </a:cubicBezTo>
                <a:cubicBezTo>
                  <a:pt x="3240720" y="670444"/>
                  <a:pt x="3484645" y="1107127"/>
                  <a:pt x="3484645" y="1666123"/>
                </a:cubicBezTo>
                <a:cubicBezTo>
                  <a:pt x="3484645" y="2001170"/>
                  <a:pt x="3423664" y="2285749"/>
                  <a:pt x="3271385" y="2559815"/>
                </a:cubicBezTo>
                <a:cubicBezTo>
                  <a:pt x="3139317" y="2844394"/>
                  <a:pt x="2956373" y="3057829"/>
                  <a:pt x="2712448" y="3220096"/>
                </a:cubicBezTo>
                <a:cubicBezTo>
                  <a:pt x="2580380" y="3281077"/>
                  <a:pt x="2428101" y="3413203"/>
                  <a:pt x="2275822" y="3443694"/>
                </a:cubicBezTo>
                <a:cubicBezTo>
                  <a:pt x="2113089" y="3504675"/>
                  <a:pt x="1960810" y="3504675"/>
                  <a:pt x="1838847" y="3504675"/>
                </a:cubicBezTo>
                <a:cubicBezTo>
                  <a:pt x="1676114" y="3504675"/>
                  <a:pt x="1462854" y="3474184"/>
                  <a:pt x="1249594" y="3443694"/>
                </a:cubicBezTo>
                <a:cubicBezTo>
                  <a:pt x="995563" y="3382712"/>
                  <a:pt x="772197" y="3230259"/>
                  <a:pt x="650235" y="3108647"/>
                </a:cubicBezTo>
                <a:cubicBezTo>
                  <a:pt x="579148" y="3078156"/>
                  <a:pt x="518167" y="2966357"/>
                  <a:pt x="426521" y="2874885"/>
                </a:cubicBezTo>
                <a:cubicBezTo>
                  <a:pt x="325118" y="2783413"/>
                  <a:pt x="279817" y="2717525"/>
                  <a:pt x="188171" y="2493927"/>
                </a:cubicBezTo>
                <a:cubicBezTo>
                  <a:pt x="96525" y="2270329"/>
                  <a:pt x="60981" y="2255258"/>
                  <a:pt x="30317" y="2031660"/>
                </a:cubicBezTo>
                <a:cubicBezTo>
                  <a:pt x="30317" y="2001170"/>
                  <a:pt x="0" y="1940188"/>
                  <a:pt x="0" y="1848716"/>
                </a:cubicBezTo>
                <a:cubicBezTo>
                  <a:pt x="0" y="1696613"/>
                  <a:pt x="30317" y="1412034"/>
                  <a:pt x="60981" y="1279907"/>
                </a:cubicBezTo>
                <a:cubicBezTo>
                  <a:pt x="223366" y="843225"/>
                  <a:pt x="386099" y="599300"/>
                  <a:pt x="691005" y="355374"/>
                </a:cubicBezTo>
                <a:cubicBezTo>
                  <a:pt x="975352" y="101636"/>
                  <a:pt x="1371556" y="0"/>
                  <a:pt x="174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B4151D06-53FE-42E5-9665-965DC2C382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83257" y="2634818"/>
            <a:ext cx="3534716" cy="3504675"/>
          </a:xfrm>
          <a:custGeom>
            <a:avLst/>
            <a:gdLst>
              <a:gd name="connsiteX0" fmla="*/ 1858773 w 3534716"/>
              <a:gd name="connsiteY0" fmla="*/ 0 h 3504675"/>
              <a:gd name="connsiteX1" fmla="*/ 2488521 w 3534716"/>
              <a:gd name="connsiteY1" fmla="*/ 142219 h 3504675"/>
              <a:gd name="connsiteX2" fmla="*/ 3118270 w 3534716"/>
              <a:gd name="connsiteY2" fmla="*/ 629826 h 3504675"/>
              <a:gd name="connsiteX3" fmla="*/ 3534716 w 3534716"/>
              <a:gd name="connsiteY3" fmla="*/ 1879319 h 3504675"/>
              <a:gd name="connsiteX4" fmla="*/ 3097955 w 3534716"/>
              <a:gd name="connsiteY4" fmla="*/ 2864691 h 3504675"/>
              <a:gd name="connsiteX5" fmla="*/ 2275220 w 3534716"/>
              <a:gd name="connsiteY5" fmla="*/ 3413249 h 3504675"/>
              <a:gd name="connsiteX6" fmla="*/ 1787673 w 3534716"/>
              <a:gd name="connsiteY6" fmla="*/ 3504675 h 3504675"/>
              <a:gd name="connsiteX7" fmla="*/ 893836 w 3534716"/>
              <a:gd name="connsiteY7" fmla="*/ 3281189 h 3504675"/>
              <a:gd name="connsiteX8" fmla="*/ 314874 w 3534716"/>
              <a:gd name="connsiteY8" fmla="*/ 2631046 h 3504675"/>
              <a:gd name="connsiteX9" fmla="*/ 0 w 3534716"/>
              <a:gd name="connsiteY9" fmla="*/ 1665991 h 3504675"/>
              <a:gd name="connsiteX10" fmla="*/ 487547 w 3534716"/>
              <a:gd name="connsiteY10" fmla="*/ 518083 h 3504675"/>
              <a:gd name="connsiteX11" fmla="*/ 1533742 w 3534716"/>
              <a:gd name="connsiteY11" fmla="*/ 20317 h 3504675"/>
              <a:gd name="connsiteX12" fmla="*/ 1858773 w 3534716"/>
              <a:gd name="connsiteY12" fmla="*/ 0 h 350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34716" h="3504675">
                <a:moveTo>
                  <a:pt x="1858773" y="0"/>
                </a:moveTo>
                <a:cubicBezTo>
                  <a:pt x="2061918" y="0"/>
                  <a:pt x="2346320" y="20317"/>
                  <a:pt x="2488521" y="142219"/>
                </a:cubicBezTo>
                <a:cubicBezTo>
                  <a:pt x="2661194" y="233645"/>
                  <a:pt x="2854182" y="365705"/>
                  <a:pt x="3118270" y="629826"/>
                </a:cubicBezTo>
                <a:cubicBezTo>
                  <a:pt x="3351886" y="1036165"/>
                  <a:pt x="3534716" y="1523772"/>
                  <a:pt x="3534716" y="1879319"/>
                </a:cubicBezTo>
                <a:cubicBezTo>
                  <a:pt x="3504244" y="2224707"/>
                  <a:pt x="3382358" y="2580254"/>
                  <a:pt x="3097955" y="2864691"/>
                </a:cubicBezTo>
                <a:cubicBezTo>
                  <a:pt x="2803396" y="3189762"/>
                  <a:pt x="2559622" y="3352298"/>
                  <a:pt x="2275220" y="3413249"/>
                </a:cubicBezTo>
                <a:lnTo>
                  <a:pt x="1787673" y="3504675"/>
                </a:lnTo>
                <a:cubicBezTo>
                  <a:pt x="1381383" y="3504675"/>
                  <a:pt x="1076667" y="3362456"/>
                  <a:pt x="893836" y="3281189"/>
                </a:cubicBezTo>
                <a:cubicBezTo>
                  <a:pt x="721164" y="3159287"/>
                  <a:pt x="518019" y="2956117"/>
                  <a:pt x="314874" y="2631046"/>
                </a:cubicBezTo>
                <a:cubicBezTo>
                  <a:pt x="111730" y="2346609"/>
                  <a:pt x="0" y="2021537"/>
                  <a:pt x="0" y="1665991"/>
                </a:cubicBezTo>
                <a:cubicBezTo>
                  <a:pt x="0" y="1584723"/>
                  <a:pt x="192988" y="782203"/>
                  <a:pt x="487547" y="518083"/>
                </a:cubicBezTo>
                <a:cubicBezTo>
                  <a:pt x="782107" y="253962"/>
                  <a:pt x="1208711" y="81268"/>
                  <a:pt x="1533742" y="20317"/>
                </a:cubicBezTo>
                <a:cubicBezTo>
                  <a:pt x="1625157" y="0"/>
                  <a:pt x="1706415" y="0"/>
                  <a:pt x="1858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327F18E-56CE-4BED-9722-43624C6726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98476" y="2680058"/>
            <a:ext cx="3485697" cy="3449280"/>
          </a:xfrm>
          <a:custGeom>
            <a:avLst/>
            <a:gdLst>
              <a:gd name="connsiteX0" fmla="*/ 1780826 w 3485697"/>
              <a:gd name="connsiteY0" fmla="*/ 4 h 3449280"/>
              <a:gd name="connsiteX1" fmla="*/ 2262915 w 3485697"/>
              <a:gd name="connsiteY1" fmla="*/ 85106 h 3449280"/>
              <a:gd name="connsiteX2" fmla="*/ 2822020 w 3485697"/>
              <a:gd name="connsiteY2" fmla="*/ 309385 h 3449280"/>
              <a:gd name="connsiteX3" fmla="*/ 3298864 w 3485697"/>
              <a:gd name="connsiteY3" fmla="*/ 886395 h 3449280"/>
              <a:gd name="connsiteX4" fmla="*/ 3485697 w 3485697"/>
              <a:gd name="connsiteY4" fmla="*/ 1664671 h 3449280"/>
              <a:gd name="connsiteX5" fmla="*/ 3236818 w 3485697"/>
              <a:gd name="connsiteY5" fmla="*/ 2567279 h 3449280"/>
              <a:gd name="connsiteX6" fmla="*/ 2583250 w 3485697"/>
              <a:gd name="connsiteY6" fmla="*/ 3231528 h 3449280"/>
              <a:gd name="connsiteX7" fmla="*/ 1867288 w 3485697"/>
              <a:gd name="connsiteY7" fmla="*/ 3449280 h 3449280"/>
              <a:gd name="connsiteX8" fmla="*/ 1244742 w 3485697"/>
              <a:gd name="connsiteY8" fmla="*/ 3387114 h 3449280"/>
              <a:gd name="connsiteX9" fmla="*/ 746985 w 3485697"/>
              <a:gd name="connsiteY9" fmla="*/ 3169018 h 3449280"/>
              <a:gd name="connsiteX10" fmla="*/ 186833 w 3485697"/>
              <a:gd name="connsiteY10" fmla="*/ 2567279 h 3449280"/>
              <a:gd name="connsiteX11" fmla="*/ 0 w 3485697"/>
              <a:gd name="connsiteY11" fmla="*/ 1820258 h 3449280"/>
              <a:gd name="connsiteX12" fmla="*/ 62394 w 3485697"/>
              <a:gd name="connsiteY12" fmla="*/ 1290989 h 3449280"/>
              <a:gd name="connsiteX13" fmla="*/ 622545 w 3485697"/>
              <a:gd name="connsiteY13" fmla="*/ 325871 h 3449280"/>
              <a:gd name="connsiteX14" fmla="*/ 1585992 w 3485697"/>
              <a:gd name="connsiteY14" fmla="*/ 14697 h 3449280"/>
              <a:gd name="connsiteX15" fmla="*/ 1780826 w 3485697"/>
              <a:gd name="connsiteY15" fmla="*/ 4 h 344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5697" h="3449280">
                <a:moveTo>
                  <a:pt x="1780826" y="4"/>
                </a:moveTo>
                <a:cubicBezTo>
                  <a:pt x="1965933" y="-415"/>
                  <a:pt x="2123051" y="38482"/>
                  <a:pt x="2262915" y="85106"/>
                </a:cubicBezTo>
                <a:cubicBezTo>
                  <a:pt x="2449748" y="116361"/>
                  <a:pt x="2666210" y="247219"/>
                  <a:pt x="2822020" y="309385"/>
                </a:cubicBezTo>
                <a:cubicBezTo>
                  <a:pt x="3101922" y="496226"/>
                  <a:pt x="3205447" y="668299"/>
                  <a:pt x="3298864" y="886395"/>
                </a:cubicBezTo>
                <a:cubicBezTo>
                  <a:pt x="3423303" y="1104147"/>
                  <a:pt x="3485697" y="1384409"/>
                  <a:pt x="3485697" y="1664671"/>
                </a:cubicBezTo>
                <a:cubicBezTo>
                  <a:pt x="3485697" y="2007099"/>
                  <a:pt x="3392280" y="2287017"/>
                  <a:pt x="3236818" y="2567279"/>
                </a:cubicBezTo>
                <a:cubicBezTo>
                  <a:pt x="3112379" y="2847541"/>
                  <a:pt x="2863151" y="3065294"/>
                  <a:pt x="2583250" y="3231528"/>
                </a:cubicBezTo>
                <a:cubicBezTo>
                  <a:pt x="2334023" y="3387114"/>
                  <a:pt x="2116167" y="3449280"/>
                  <a:pt x="1867288" y="3449280"/>
                </a:cubicBezTo>
                <a:cubicBezTo>
                  <a:pt x="1649432" y="3449280"/>
                  <a:pt x="1431576" y="3418025"/>
                  <a:pt x="1244742" y="3387114"/>
                </a:cubicBezTo>
                <a:cubicBezTo>
                  <a:pt x="1026886" y="3324605"/>
                  <a:pt x="871424" y="3262439"/>
                  <a:pt x="746985" y="3169018"/>
                </a:cubicBezTo>
                <a:cubicBezTo>
                  <a:pt x="498106" y="2971873"/>
                  <a:pt x="311273" y="2785032"/>
                  <a:pt x="186833" y="2567279"/>
                </a:cubicBezTo>
                <a:cubicBezTo>
                  <a:pt x="62394" y="2318272"/>
                  <a:pt x="0" y="2069265"/>
                  <a:pt x="0" y="1820258"/>
                </a:cubicBezTo>
                <a:cubicBezTo>
                  <a:pt x="0" y="1633416"/>
                  <a:pt x="0" y="1477830"/>
                  <a:pt x="62394" y="1290989"/>
                </a:cubicBezTo>
                <a:cubicBezTo>
                  <a:pt x="155462" y="823885"/>
                  <a:pt x="342295" y="512712"/>
                  <a:pt x="622545" y="325871"/>
                </a:cubicBezTo>
                <a:cubicBezTo>
                  <a:pt x="902447" y="108118"/>
                  <a:pt x="1312713" y="54882"/>
                  <a:pt x="1585992" y="14697"/>
                </a:cubicBezTo>
                <a:cubicBezTo>
                  <a:pt x="1654312" y="4651"/>
                  <a:pt x="1719124" y="143"/>
                  <a:pt x="1780826" y="4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867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62235CD-026E-4B65-A804-8C877A0C4F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5123702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4294649 w 12192000"/>
              <a:gd name="connsiteY3" fmla="*/ 6858000 h 6858000"/>
              <a:gd name="connsiteX4" fmla="*/ 4543103 w 12192000"/>
              <a:gd name="connsiteY4" fmla="*/ 6794309 h 6858000"/>
              <a:gd name="connsiteX5" fmla="*/ 5784508 w 12192000"/>
              <a:gd name="connsiteY5" fmla="*/ 6102159 h 6858000"/>
              <a:gd name="connsiteX6" fmla="*/ 7044313 w 12192000"/>
              <a:gd name="connsiteY6" fmla="*/ 3583629 h 6858000"/>
              <a:gd name="connsiteX7" fmla="*/ 6748215 w 12192000"/>
              <a:gd name="connsiteY7" fmla="*/ 1870260 h 6858000"/>
              <a:gd name="connsiteX8" fmla="*/ 5569893 w 12192000"/>
              <a:gd name="connsiteY8" fmla="*/ 265913 h 6858000"/>
              <a:gd name="connsiteX9" fmla="*/ 5336837 w 12192000"/>
              <a:gd name="connsiteY9" fmla="*/ 117758 h 6858000"/>
              <a:gd name="connsiteX10" fmla="*/ 0 w 12192000"/>
              <a:gd name="connsiteY10" fmla="*/ 0 h 6858000"/>
              <a:gd name="connsiteX11" fmla="*/ 1478233 w 12192000"/>
              <a:gd name="connsiteY11" fmla="*/ 0 h 6858000"/>
              <a:gd name="connsiteX12" fmla="*/ 1376868 w 12192000"/>
              <a:gd name="connsiteY12" fmla="*/ 53544 h 6858000"/>
              <a:gd name="connsiteX13" fmla="*/ 763225 w 12192000"/>
              <a:gd name="connsiteY13" fmla="*/ 435512 h 6858000"/>
              <a:gd name="connsiteX14" fmla="*/ 3659 w 12192000"/>
              <a:gd name="connsiteY14" fmla="*/ 1575960 h 6858000"/>
              <a:gd name="connsiteX15" fmla="*/ 1 w 12192000"/>
              <a:gd name="connsiteY15" fmla="*/ 1586010 h 6858000"/>
              <a:gd name="connsiteX16" fmla="*/ 1 w 12192000"/>
              <a:gd name="connsiteY16" fmla="*/ 4992019 h 6858000"/>
              <a:gd name="connsiteX17" fmla="*/ 43793 w 12192000"/>
              <a:gd name="connsiteY17" fmla="*/ 5068808 h 6858000"/>
              <a:gd name="connsiteX18" fmla="*/ 508319 w 12192000"/>
              <a:gd name="connsiteY18" fmla="*/ 5721038 h 6858000"/>
              <a:gd name="connsiteX19" fmla="*/ 1561497 w 12192000"/>
              <a:gd name="connsiteY19" fmla="*/ 6516913 h 6858000"/>
              <a:gd name="connsiteX20" fmla="*/ 2199909 w 12192000"/>
              <a:gd name="connsiteY20" fmla="*/ 6808527 h 6858000"/>
              <a:gd name="connsiteX21" fmla="*/ 2401902 w 12192000"/>
              <a:gd name="connsiteY21" fmla="*/ 6858000 h 6858000"/>
              <a:gd name="connsiteX22" fmla="*/ 0 w 12192000"/>
              <a:gd name="connsiteY2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6858000">
                <a:moveTo>
                  <a:pt x="5123702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4294649" y="6858000"/>
                </a:lnTo>
                <a:lnTo>
                  <a:pt x="4543103" y="6794309"/>
                </a:lnTo>
                <a:cubicBezTo>
                  <a:pt x="5014473" y="6649034"/>
                  <a:pt x="5429526" y="6399659"/>
                  <a:pt x="5784508" y="6102159"/>
                </a:cubicBezTo>
                <a:cubicBezTo>
                  <a:pt x="6353535" y="5625104"/>
                  <a:pt x="6883605" y="4288680"/>
                  <a:pt x="7044313" y="3583629"/>
                </a:cubicBezTo>
                <a:cubicBezTo>
                  <a:pt x="7205014" y="2877517"/>
                  <a:pt x="6993682" y="2422592"/>
                  <a:pt x="6748215" y="1870260"/>
                </a:cubicBezTo>
                <a:cubicBezTo>
                  <a:pt x="6502213" y="1317394"/>
                  <a:pt x="5738966" y="373824"/>
                  <a:pt x="5569893" y="265913"/>
                </a:cubicBezTo>
                <a:cubicBezTo>
                  <a:pt x="5497000" y="216088"/>
                  <a:pt x="5419065" y="166493"/>
                  <a:pt x="5336837" y="117758"/>
                </a:cubicBezTo>
                <a:close/>
                <a:moveTo>
                  <a:pt x="0" y="0"/>
                </a:moveTo>
                <a:lnTo>
                  <a:pt x="1478233" y="0"/>
                </a:lnTo>
                <a:lnTo>
                  <a:pt x="1376868" y="53544"/>
                </a:lnTo>
                <a:cubicBezTo>
                  <a:pt x="1049753" y="231096"/>
                  <a:pt x="809295" y="389442"/>
                  <a:pt x="763225" y="435512"/>
                </a:cubicBezTo>
                <a:cubicBezTo>
                  <a:pt x="427428" y="771309"/>
                  <a:pt x="175347" y="1155399"/>
                  <a:pt x="3659" y="1575960"/>
                </a:cubicBezTo>
                <a:lnTo>
                  <a:pt x="1" y="1586010"/>
                </a:lnTo>
                <a:lnTo>
                  <a:pt x="1" y="4992019"/>
                </a:lnTo>
                <a:lnTo>
                  <a:pt x="43793" y="5068808"/>
                </a:lnTo>
                <a:cubicBezTo>
                  <a:pt x="199310" y="5325558"/>
                  <a:pt x="370402" y="5550958"/>
                  <a:pt x="508319" y="5721038"/>
                </a:cubicBezTo>
                <a:cubicBezTo>
                  <a:pt x="784154" y="6061198"/>
                  <a:pt x="1210792" y="6251624"/>
                  <a:pt x="1561497" y="6516913"/>
                </a:cubicBezTo>
                <a:cubicBezTo>
                  <a:pt x="1757316" y="6643529"/>
                  <a:pt x="1966063" y="6739921"/>
                  <a:pt x="2199909" y="6808527"/>
                </a:cubicBezTo>
                <a:lnTo>
                  <a:pt x="240190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E0715F-E7F9-4984-81DF-4367F383F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724" y="1579842"/>
            <a:ext cx="5014913" cy="2039662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584F01D-202E-467D-909E-95AC750B11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0725" y="3818283"/>
            <a:ext cx="5014913" cy="1201737"/>
          </a:xfrm>
        </p:spPr>
        <p:txBody>
          <a:bodyPr>
            <a:normAutofit/>
          </a:bodyPr>
          <a:lstStyle>
            <a:lvl1pPr algn="ctr">
              <a:buNone/>
              <a:defRPr sz="2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 useBgFill="1">
        <p:nvSpPr>
          <p:cNvPr id="8" name="Freeform: Shape 7">
            <a:extLst>
              <a:ext uri="{FF2B5EF4-FFF2-40B4-BE49-F238E27FC236}">
                <a16:creationId xmlns:a16="http://schemas.microsoft.com/office/drawing/2014/main" id="{38CCBCF1-1C42-4C63-91FF-3E2B5C61C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7100407" cy="6858000"/>
          </a:xfrm>
          <a:custGeom>
            <a:avLst/>
            <a:gdLst>
              <a:gd name="connsiteX0" fmla="*/ 1478232 w 7100407"/>
              <a:gd name="connsiteY0" fmla="*/ 0 h 6858000"/>
              <a:gd name="connsiteX1" fmla="*/ 5123701 w 7100407"/>
              <a:gd name="connsiteY1" fmla="*/ 0 h 6858000"/>
              <a:gd name="connsiteX2" fmla="*/ 5336836 w 7100407"/>
              <a:gd name="connsiteY2" fmla="*/ 117758 h 6858000"/>
              <a:gd name="connsiteX3" fmla="*/ 5569892 w 7100407"/>
              <a:gd name="connsiteY3" fmla="*/ 265913 h 6858000"/>
              <a:gd name="connsiteX4" fmla="*/ 6748214 w 7100407"/>
              <a:gd name="connsiteY4" fmla="*/ 1870260 h 6858000"/>
              <a:gd name="connsiteX5" fmla="*/ 7044312 w 7100407"/>
              <a:gd name="connsiteY5" fmla="*/ 3583629 h 6858000"/>
              <a:gd name="connsiteX6" fmla="*/ 5784507 w 7100407"/>
              <a:gd name="connsiteY6" fmla="*/ 6102159 h 6858000"/>
              <a:gd name="connsiteX7" fmla="*/ 4543102 w 7100407"/>
              <a:gd name="connsiteY7" fmla="*/ 6794309 h 6858000"/>
              <a:gd name="connsiteX8" fmla="*/ 4294648 w 7100407"/>
              <a:gd name="connsiteY8" fmla="*/ 6858000 h 6858000"/>
              <a:gd name="connsiteX9" fmla="*/ 2401901 w 7100407"/>
              <a:gd name="connsiteY9" fmla="*/ 6858000 h 6858000"/>
              <a:gd name="connsiteX10" fmla="*/ 2199908 w 7100407"/>
              <a:gd name="connsiteY10" fmla="*/ 6808527 h 6858000"/>
              <a:gd name="connsiteX11" fmla="*/ 1561496 w 7100407"/>
              <a:gd name="connsiteY11" fmla="*/ 6516913 h 6858000"/>
              <a:gd name="connsiteX12" fmla="*/ 508318 w 7100407"/>
              <a:gd name="connsiteY12" fmla="*/ 5721038 h 6858000"/>
              <a:gd name="connsiteX13" fmla="*/ 43792 w 7100407"/>
              <a:gd name="connsiteY13" fmla="*/ 5068808 h 6858000"/>
              <a:gd name="connsiteX14" fmla="*/ 0 w 7100407"/>
              <a:gd name="connsiteY14" fmla="*/ 4992019 h 6858000"/>
              <a:gd name="connsiteX15" fmla="*/ 0 w 7100407"/>
              <a:gd name="connsiteY15" fmla="*/ 1586010 h 6858000"/>
              <a:gd name="connsiteX16" fmla="*/ 3658 w 7100407"/>
              <a:gd name="connsiteY16" fmla="*/ 1575960 h 6858000"/>
              <a:gd name="connsiteX17" fmla="*/ 763224 w 7100407"/>
              <a:gd name="connsiteY17" fmla="*/ 435512 h 6858000"/>
              <a:gd name="connsiteX18" fmla="*/ 1376867 w 7100407"/>
              <a:gd name="connsiteY18" fmla="*/ 5354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100407" h="6858000">
                <a:moveTo>
                  <a:pt x="1478232" y="0"/>
                </a:moveTo>
                <a:lnTo>
                  <a:pt x="5123701" y="0"/>
                </a:lnTo>
                <a:lnTo>
                  <a:pt x="5336836" y="117758"/>
                </a:lnTo>
                <a:cubicBezTo>
                  <a:pt x="5419064" y="166493"/>
                  <a:pt x="5496999" y="216088"/>
                  <a:pt x="5569892" y="265913"/>
                </a:cubicBezTo>
                <a:cubicBezTo>
                  <a:pt x="5738965" y="373824"/>
                  <a:pt x="6502212" y="1317394"/>
                  <a:pt x="6748214" y="1870260"/>
                </a:cubicBezTo>
                <a:cubicBezTo>
                  <a:pt x="6993681" y="2422592"/>
                  <a:pt x="7205013" y="2877517"/>
                  <a:pt x="7044312" y="3583629"/>
                </a:cubicBezTo>
                <a:cubicBezTo>
                  <a:pt x="6883604" y="4288680"/>
                  <a:pt x="6353534" y="5625104"/>
                  <a:pt x="5784507" y="6102159"/>
                </a:cubicBezTo>
                <a:cubicBezTo>
                  <a:pt x="5429525" y="6399659"/>
                  <a:pt x="5014472" y="6649034"/>
                  <a:pt x="4543102" y="6794309"/>
                </a:cubicBezTo>
                <a:lnTo>
                  <a:pt x="4294648" y="6858000"/>
                </a:lnTo>
                <a:lnTo>
                  <a:pt x="2401901" y="6858000"/>
                </a:lnTo>
                <a:lnTo>
                  <a:pt x="2199908" y="6808527"/>
                </a:lnTo>
                <a:cubicBezTo>
                  <a:pt x="1966062" y="6739921"/>
                  <a:pt x="1757315" y="6643529"/>
                  <a:pt x="1561496" y="6516913"/>
                </a:cubicBezTo>
                <a:cubicBezTo>
                  <a:pt x="1210791" y="6251624"/>
                  <a:pt x="784153" y="6061198"/>
                  <a:pt x="508318" y="5721038"/>
                </a:cubicBezTo>
                <a:cubicBezTo>
                  <a:pt x="370401" y="5550958"/>
                  <a:pt x="199309" y="5325558"/>
                  <a:pt x="43792" y="5068808"/>
                </a:cubicBezTo>
                <a:lnTo>
                  <a:pt x="0" y="4992019"/>
                </a:lnTo>
                <a:lnTo>
                  <a:pt x="0" y="1586010"/>
                </a:lnTo>
                <a:lnTo>
                  <a:pt x="3658" y="1575960"/>
                </a:lnTo>
                <a:cubicBezTo>
                  <a:pt x="175346" y="1155399"/>
                  <a:pt x="427427" y="771309"/>
                  <a:pt x="763224" y="435512"/>
                </a:cubicBezTo>
                <a:cubicBezTo>
                  <a:pt x="809294" y="389442"/>
                  <a:pt x="1049752" y="231096"/>
                  <a:pt x="1376867" y="53544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97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05ECF08-6E4D-4E2C-BC53-84BAB85289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54049" y="0"/>
            <a:ext cx="1294670" cy="1177964"/>
          </a:xfrm>
          <a:custGeom>
            <a:avLst/>
            <a:gdLst>
              <a:gd name="connsiteX0" fmla="*/ 340983 w 1294670"/>
              <a:gd name="connsiteY0" fmla="*/ 0 h 1177964"/>
              <a:gd name="connsiteX1" fmla="*/ 634632 w 1294670"/>
              <a:gd name="connsiteY1" fmla="*/ 0 h 1177964"/>
              <a:gd name="connsiteX2" fmla="*/ 655133 w 1294670"/>
              <a:gd name="connsiteY2" fmla="*/ 56263 h 1177964"/>
              <a:gd name="connsiteX3" fmla="*/ 710099 w 1294670"/>
              <a:gd name="connsiteY3" fmla="*/ 207115 h 1177964"/>
              <a:gd name="connsiteX4" fmla="*/ 768893 w 1294670"/>
              <a:gd name="connsiteY4" fmla="*/ 100714 h 1177964"/>
              <a:gd name="connsiteX5" fmla="*/ 828133 w 1294670"/>
              <a:gd name="connsiteY5" fmla="*/ 21297 h 1177964"/>
              <a:gd name="connsiteX6" fmla="*/ 846479 w 1294670"/>
              <a:gd name="connsiteY6" fmla="*/ 0 h 1177964"/>
              <a:gd name="connsiteX7" fmla="*/ 1083221 w 1294670"/>
              <a:gd name="connsiteY7" fmla="*/ 0 h 1177964"/>
              <a:gd name="connsiteX8" fmla="*/ 1100895 w 1294670"/>
              <a:gd name="connsiteY8" fmla="*/ 22676 h 1177964"/>
              <a:gd name="connsiteX9" fmla="*/ 1125070 w 1294670"/>
              <a:gd name="connsiteY9" fmla="*/ 79598 h 1177964"/>
              <a:gd name="connsiteX10" fmla="*/ 1113960 w 1294670"/>
              <a:gd name="connsiteY10" fmla="*/ 150493 h 1177964"/>
              <a:gd name="connsiteX11" fmla="*/ 937142 w 1294670"/>
              <a:gd name="connsiteY11" fmla="*/ 417624 h 1177964"/>
              <a:gd name="connsiteX12" fmla="*/ 1119777 w 1294670"/>
              <a:gd name="connsiteY12" fmla="*/ 426046 h 1177964"/>
              <a:gd name="connsiteX13" fmla="*/ 1246385 w 1294670"/>
              <a:gd name="connsiteY13" fmla="*/ 451904 h 1177964"/>
              <a:gd name="connsiteX14" fmla="*/ 1288101 w 1294670"/>
              <a:gd name="connsiteY14" fmla="*/ 542252 h 1177964"/>
              <a:gd name="connsiteX15" fmla="*/ 1287905 w 1294670"/>
              <a:gd name="connsiteY15" fmla="*/ 658697 h 1177964"/>
              <a:gd name="connsiteX16" fmla="*/ 1208787 w 1294670"/>
              <a:gd name="connsiteY16" fmla="*/ 713777 h 1177964"/>
              <a:gd name="connsiteX17" fmla="*/ 1158531 w 1294670"/>
              <a:gd name="connsiteY17" fmla="*/ 721803 h 1177964"/>
              <a:gd name="connsiteX18" fmla="*/ 1017492 w 1294670"/>
              <a:gd name="connsiteY18" fmla="*/ 719471 h 1177964"/>
              <a:gd name="connsiteX19" fmla="*/ 877520 w 1294670"/>
              <a:gd name="connsiteY19" fmla="*/ 704842 h 1177964"/>
              <a:gd name="connsiteX20" fmla="*/ 946956 w 1294670"/>
              <a:gd name="connsiteY20" fmla="*/ 961139 h 1177964"/>
              <a:gd name="connsiteX21" fmla="*/ 946445 w 1294670"/>
              <a:gd name="connsiteY21" fmla="*/ 1109769 h 1177964"/>
              <a:gd name="connsiteX22" fmla="*/ 856848 w 1294670"/>
              <a:gd name="connsiteY22" fmla="*/ 1171373 h 1177964"/>
              <a:gd name="connsiteX23" fmla="*/ 760291 w 1294670"/>
              <a:gd name="connsiteY23" fmla="*/ 1170424 h 1177964"/>
              <a:gd name="connsiteX24" fmla="*/ 683819 w 1294670"/>
              <a:gd name="connsiteY24" fmla="*/ 1052279 h 1177964"/>
              <a:gd name="connsiteX25" fmla="*/ 588285 w 1294670"/>
              <a:gd name="connsiteY25" fmla="*/ 754070 h 1177964"/>
              <a:gd name="connsiteX26" fmla="*/ 450492 w 1294670"/>
              <a:gd name="connsiteY26" fmla="*/ 999811 h 1177964"/>
              <a:gd name="connsiteX27" fmla="*/ 344329 w 1294670"/>
              <a:gd name="connsiteY27" fmla="*/ 1109535 h 1177964"/>
              <a:gd name="connsiteX28" fmla="*/ 278138 w 1294670"/>
              <a:gd name="connsiteY28" fmla="*/ 1101311 h 1177964"/>
              <a:gd name="connsiteX29" fmla="*/ 218037 w 1294670"/>
              <a:gd name="connsiteY29" fmla="*/ 1051491 h 1177964"/>
              <a:gd name="connsiteX30" fmla="*/ 200283 w 1294670"/>
              <a:gd name="connsiteY30" fmla="*/ 1027648 h 1177964"/>
              <a:gd name="connsiteX31" fmla="*/ 178891 w 1294670"/>
              <a:gd name="connsiteY31" fmla="*/ 988622 h 1177964"/>
              <a:gd name="connsiteX32" fmla="*/ 191068 w 1294670"/>
              <a:gd name="connsiteY32" fmla="*/ 905431 h 1177964"/>
              <a:gd name="connsiteX33" fmla="*/ 287701 w 1294670"/>
              <a:gd name="connsiteY33" fmla="*/ 705675 h 1177964"/>
              <a:gd name="connsiteX34" fmla="*/ 379748 w 1294670"/>
              <a:gd name="connsiteY34" fmla="*/ 587292 h 1177964"/>
              <a:gd name="connsiteX35" fmla="*/ 262551 w 1294670"/>
              <a:gd name="connsiteY35" fmla="*/ 567207 h 1177964"/>
              <a:gd name="connsiteX36" fmla="*/ 117122 w 1294670"/>
              <a:gd name="connsiteY36" fmla="*/ 529803 h 1177964"/>
              <a:gd name="connsiteX37" fmla="*/ 37132 w 1294670"/>
              <a:gd name="connsiteY37" fmla="*/ 480734 h 1177964"/>
              <a:gd name="connsiteX38" fmla="*/ 7397 w 1294670"/>
              <a:gd name="connsiteY38" fmla="*/ 423639 h 1177964"/>
              <a:gd name="connsiteX39" fmla="*/ 5458 w 1294670"/>
              <a:gd name="connsiteY39" fmla="*/ 331788 h 1177964"/>
              <a:gd name="connsiteX40" fmla="*/ 99324 w 1294670"/>
              <a:gd name="connsiteY40" fmla="*/ 220997 h 1177964"/>
              <a:gd name="connsiteX41" fmla="*/ 183584 w 1294670"/>
              <a:gd name="connsiteY41" fmla="*/ 220878 h 1177964"/>
              <a:gd name="connsiteX42" fmla="*/ 425254 w 1294670"/>
              <a:gd name="connsiteY42" fmla="*/ 291416 h 1177964"/>
              <a:gd name="connsiteX43" fmla="*/ 368986 w 1294670"/>
              <a:gd name="connsiteY43" fmla="*/ 140334 h 1177964"/>
              <a:gd name="connsiteX44" fmla="*/ 359891 w 1294670"/>
              <a:gd name="connsiteY44" fmla="*/ 102376 h 1177964"/>
              <a:gd name="connsiteX45" fmla="*/ 349729 w 1294670"/>
              <a:gd name="connsiteY45" fmla="*/ 76715 h 1177964"/>
              <a:gd name="connsiteX46" fmla="*/ 340401 w 1294670"/>
              <a:gd name="connsiteY46" fmla="*/ 2187 h 1177964"/>
              <a:gd name="connsiteX47" fmla="*/ 340983 w 1294670"/>
              <a:gd name="connsiteY47" fmla="*/ 0 h 117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94670" h="1177964">
                <a:moveTo>
                  <a:pt x="340983" y="0"/>
                </a:moveTo>
                <a:lnTo>
                  <a:pt x="634632" y="0"/>
                </a:lnTo>
                <a:lnTo>
                  <a:pt x="655133" y="56263"/>
                </a:lnTo>
                <a:cubicBezTo>
                  <a:pt x="710099" y="207115"/>
                  <a:pt x="710099" y="207115"/>
                  <a:pt x="710099" y="207115"/>
                </a:cubicBezTo>
                <a:cubicBezTo>
                  <a:pt x="734257" y="157177"/>
                  <a:pt x="731371" y="161882"/>
                  <a:pt x="768893" y="100714"/>
                </a:cubicBezTo>
                <a:cubicBezTo>
                  <a:pt x="791451" y="69220"/>
                  <a:pt x="811121" y="42432"/>
                  <a:pt x="828133" y="21297"/>
                </a:cubicBezTo>
                <a:lnTo>
                  <a:pt x="846479" y="0"/>
                </a:lnTo>
                <a:lnTo>
                  <a:pt x="1083221" y="0"/>
                </a:lnTo>
                <a:lnTo>
                  <a:pt x="1100895" y="22676"/>
                </a:lnTo>
                <a:cubicBezTo>
                  <a:pt x="1112901" y="41373"/>
                  <a:pt x="1120523" y="60619"/>
                  <a:pt x="1125070" y="79598"/>
                </a:cubicBezTo>
                <a:cubicBezTo>
                  <a:pt x="1132346" y="109964"/>
                  <a:pt x="1128392" y="126966"/>
                  <a:pt x="1113960" y="150493"/>
                </a:cubicBezTo>
                <a:cubicBezTo>
                  <a:pt x="937142" y="417624"/>
                  <a:pt x="937142" y="417624"/>
                  <a:pt x="937142" y="417624"/>
                </a:cubicBezTo>
                <a:cubicBezTo>
                  <a:pt x="1119777" y="426046"/>
                  <a:pt x="1119777" y="426046"/>
                  <a:pt x="1119777" y="426046"/>
                </a:cubicBezTo>
                <a:cubicBezTo>
                  <a:pt x="1182329" y="419086"/>
                  <a:pt x="1221039" y="429881"/>
                  <a:pt x="1246385" y="451904"/>
                </a:cubicBezTo>
                <a:cubicBezTo>
                  <a:pt x="1271730" y="473928"/>
                  <a:pt x="1283712" y="507181"/>
                  <a:pt x="1288101" y="542252"/>
                </a:cubicBezTo>
                <a:cubicBezTo>
                  <a:pt x="1296129" y="592508"/>
                  <a:pt x="1297632" y="632285"/>
                  <a:pt x="1287905" y="658697"/>
                </a:cubicBezTo>
                <a:cubicBezTo>
                  <a:pt x="1278179" y="685110"/>
                  <a:pt x="1254337" y="702863"/>
                  <a:pt x="1208787" y="713777"/>
                </a:cubicBezTo>
                <a:cubicBezTo>
                  <a:pt x="1186012" y="719233"/>
                  <a:pt x="1170828" y="722871"/>
                  <a:pt x="1158531" y="721803"/>
                </a:cubicBezTo>
                <a:cubicBezTo>
                  <a:pt x="1131051" y="724374"/>
                  <a:pt x="1120573" y="730898"/>
                  <a:pt x="1017492" y="719471"/>
                </a:cubicBezTo>
                <a:cubicBezTo>
                  <a:pt x="906819" y="709863"/>
                  <a:pt x="928527" y="716704"/>
                  <a:pt x="877520" y="704842"/>
                </a:cubicBezTo>
                <a:cubicBezTo>
                  <a:pt x="946956" y="961139"/>
                  <a:pt x="946956" y="961139"/>
                  <a:pt x="946956" y="961139"/>
                </a:cubicBezTo>
                <a:cubicBezTo>
                  <a:pt x="963327" y="1029464"/>
                  <a:pt x="966649" y="1076832"/>
                  <a:pt x="946445" y="1109769"/>
                </a:cubicBezTo>
                <a:cubicBezTo>
                  <a:pt x="933832" y="1140887"/>
                  <a:pt x="899512" y="1165165"/>
                  <a:pt x="856848" y="1171373"/>
                </a:cubicBezTo>
                <a:cubicBezTo>
                  <a:pt x="818890" y="1180467"/>
                  <a:pt x="786704" y="1180151"/>
                  <a:pt x="760291" y="1170424"/>
                </a:cubicBezTo>
                <a:cubicBezTo>
                  <a:pt x="736764" y="1155992"/>
                  <a:pt x="707781" y="1118785"/>
                  <a:pt x="683819" y="1052279"/>
                </a:cubicBezTo>
                <a:cubicBezTo>
                  <a:pt x="588285" y="754070"/>
                  <a:pt x="588285" y="754070"/>
                  <a:pt x="588285" y="754070"/>
                </a:cubicBezTo>
                <a:cubicBezTo>
                  <a:pt x="450492" y="999811"/>
                  <a:pt x="450492" y="999811"/>
                  <a:pt x="450492" y="999811"/>
                </a:cubicBezTo>
                <a:cubicBezTo>
                  <a:pt x="425266" y="1062047"/>
                  <a:pt x="389879" y="1098621"/>
                  <a:pt x="344329" y="1109535"/>
                </a:cubicBezTo>
                <a:cubicBezTo>
                  <a:pt x="321554" y="1114991"/>
                  <a:pt x="296960" y="1112856"/>
                  <a:pt x="278138" y="1101311"/>
                </a:cubicBezTo>
                <a:cubicBezTo>
                  <a:pt x="251726" y="1091584"/>
                  <a:pt x="235791" y="1075333"/>
                  <a:pt x="218037" y="1051491"/>
                </a:cubicBezTo>
                <a:cubicBezTo>
                  <a:pt x="213331" y="1048604"/>
                  <a:pt x="206807" y="1038126"/>
                  <a:pt x="200283" y="1027648"/>
                </a:cubicBezTo>
                <a:cubicBezTo>
                  <a:pt x="189053" y="1014284"/>
                  <a:pt x="177824" y="1000919"/>
                  <a:pt x="178891" y="988622"/>
                </a:cubicBezTo>
                <a:cubicBezTo>
                  <a:pt x="170548" y="970553"/>
                  <a:pt x="175569" y="941254"/>
                  <a:pt x="191068" y="905431"/>
                </a:cubicBezTo>
                <a:cubicBezTo>
                  <a:pt x="198976" y="871426"/>
                  <a:pt x="234679" y="802666"/>
                  <a:pt x="287701" y="705675"/>
                </a:cubicBezTo>
                <a:cubicBezTo>
                  <a:pt x="317632" y="646326"/>
                  <a:pt x="376862" y="591998"/>
                  <a:pt x="379748" y="587292"/>
                </a:cubicBezTo>
                <a:cubicBezTo>
                  <a:pt x="362746" y="583338"/>
                  <a:pt x="304147" y="573296"/>
                  <a:pt x="262551" y="567207"/>
                </a:cubicBezTo>
                <a:cubicBezTo>
                  <a:pt x="248435" y="558548"/>
                  <a:pt x="186950" y="553210"/>
                  <a:pt x="117122" y="529803"/>
                </a:cubicBezTo>
                <a:cubicBezTo>
                  <a:pt x="51999" y="509282"/>
                  <a:pt x="74774" y="503825"/>
                  <a:pt x="37132" y="480734"/>
                </a:cubicBezTo>
                <a:cubicBezTo>
                  <a:pt x="23016" y="472075"/>
                  <a:pt x="14673" y="454005"/>
                  <a:pt x="7397" y="423639"/>
                </a:cubicBezTo>
                <a:cubicBezTo>
                  <a:pt x="-4584" y="390386"/>
                  <a:pt x="437" y="361087"/>
                  <a:pt x="5458" y="331788"/>
                </a:cubicBezTo>
                <a:cubicBezTo>
                  <a:pt x="12614" y="277895"/>
                  <a:pt x="46182" y="233729"/>
                  <a:pt x="99324" y="220997"/>
                </a:cubicBezTo>
                <a:cubicBezTo>
                  <a:pt x="122099" y="215540"/>
                  <a:pt x="146693" y="217675"/>
                  <a:pt x="183584" y="220878"/>
                </a:cubicBezTo>
                <a:cubicBezTo>
                  <a:pt x="312762" y="274216"/>
                  <a:pt x="310943" y="266625"/>
                  <a:pt x="425254" y="291416"/>
                </a:cubicBezTo>
                <a:cubicBezTo>
                  <a:pt x="368986" y="140334"/>
                  <a:pt x="368986" y="140334"/>
                  <a:pt x="368986" y="140334"/>
                </a:cubicBezTo>
                <a:cubicBezTo>
                  <a:pt x="370053" y="128037"/>
                  <a:pt x="366415" y="112854"/>
                  <a:pt x="359891" y="102376"/>
                </a:cubicBezTo>
                <a:cubicBezTo>
                  <a:pt x="358072" y="94784"/>
                  <a:pt x="351548" y="84306"/>
                  <a:pt x="349729" y="76715"/>
                </a:cubicBezTo>
                <a:cubicBezTo>
                  <a:pt x="342453" y="46349"/>
                  <a:pt x="339615" y="21943"/>
                  <a:pt x="340401" y="2187"/>
                </a:cubicBezTo>
                <a:lnTo>
                  <a:pt x="34098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0000" y="1840698"/>
            <a:ext cx="3312105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800" b="0" cap="none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2" y="2541600"/>
            <a:ext cx="3304288" cy="32345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439948" y="1840698"/>
            <a:ext cx="3312105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800" b="0" cap="none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43857" y="2541600"/>
            <a:ext cx="3304287" cy="32345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2CBE9708-14E4-4BCB-A359-CC345FB2F0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36220" y="1840698"/>
            <a:ext cx="3312105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800" b="0" cap="none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D34B0309-E157-4DD2-AF03-3030A1149E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40274" y="2541600"/>
            <a:ext cx="3304287" cy="32345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9EBF02C2-69A8-42BC-B52D-CB6FEE37E46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Sunday, January 31, 20XX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9ADB71AC-99F1-486B-8201-51131757B5A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9777249-3881-4E7B-BADF-69BB6E7C90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44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765DBEBE-24FD-43C8-B726-088DC641F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4528927" y="-805072"/>
            <a:ext cx="3134147" cy="12192001"/>
          </a:xfrm>
          <a:custGeom>
            <a:avLst/>
            <a:gdLst>
              <a:gd name="connsiteX0" fmla="*/ 0 w 3134147"/>
              <a:gd name="connsiteY0" fmla="*/ 3416314 h 12192001"/>
              <a:gd name="connsiteX1" fmla="*/ 2837 w 3134147"/>
              <a:gd name="connsiteY1" fmla="*/ 3247280 h 12192001"/>
              <a:gd name="connsiteX2" fmla="*/ 7702 w 3134147"/>
              <a:gd name="connsiteY2" fmla="*/ 3090040 h 12192001"/>
              <a:gd name="connsiteX3" fmla="*/ 82223 w 3134147"/>
              <a:gd name="connsiteY3" fmla="*/ 3092468 h 12192001"/>
              <a:gd name="connsiteX4" fmla="*/ 1325465 w 3134147"/>
              <a:gd name="connsiteY4" fmla="*/ 3121352 h 12192001"/>
              <a:gd name="connsiteX5" fmla="*/ 2263825 w 3134147"/>
              <a:gd name="connsiteY5" fmla="*/ 2803189 h 12192001"/>
              <a:gd name="connsiteX6" fmla="*/ 2555285 w 3134147"/>
              <a:gd name="connsiteY6" fmla="*/ 1918540 h 12192001"/>
              <a:gd name="connsiteX7" fmla="*/ 2242499 w 3134147"/>
              <a:gd name="connsiteY7" fmla="*/ 839889 h 12192001"/>
              <a:gd name="connsiteX8" fmla="*/ 1332574 w 3134147"/>
              <a:gd name="connsiteY8" fmla="*/ 591566 h 12192001"/>
              <a:gd name="connsiteX9" fmla="*/ 226548 w 3134147"/>
              <a:gd name="connsiteY9" fmla="*/ 589520 h 12192001"/>
              <a:gd name="connsiteX10" fmla="*/ 115838 w 3134147"/>
              <a:gd name="connsiteY10" fmla="*/ 589954 h 12192001"/>
              <a:gd name="connsiteX11" fmla="*/ 121218 w 3134147"/>
              <a:gd name="connsiteY11" fmla="*/ 489786 h 12192001"/>
              <a:gd name="connsiteX12" fmla="*/ 137792 w 3134147"/>
              <a:gd name="connsiteY12" fmla="*/ 177371 h 12192001"/>
              <a:gd name="connsiteX13" fmla="*/ 146811 w 3134147"/>
              <a:gd name="connsiteY13" fmla="*/ 0 h 12192001"/>
              <a:gd name="connsiteX14" fmla="*/ 3134147 w 3134147"/>
              <a:gd name="connsiteY14" fmla="*/ 0 h 12192001"/>
              <a:gd name="connsiteX15" fmla="*/ 3134146 w 3134147"/>
              <a:gd name="connsiteY15" fmla="*/ 12192001 h 12192001"/>
              <a:gd name="connsiteX16" fmla="*/ 175442 w 3134147"/>
              <a:gd name="connsiteY16" fmla="*/ 12192001 h 12192001"/>
              <a:gd name="connsiteX17" fmla="*/ 172880 w 3134147"/>
              <a:gd name="connsiteY17" fmla="*/ 12180929 h 12192001"/>
              <a:gd name="connsiteX18" fmla="*/ 172880 w 3134147"/>
              <a:gd name="connsiteY18" fmla="*/ 11675594 h 12192001"/>
              <a:gd name="connsiteX19" fmla="*/ 172880 w 3134147"/>
              <a:gd name="connsiteY19" fmla="*/ 11565780 h 12192001"/>
              <a:gd name="connsiteX20" fmla="*/ 197836 w 3134147"/>
              <a:gd name="connsiteY20" fmla="*/ 11565872 h 12192001"/>
              <a:gd name="connsiteX21" fmla="*/ 1517404 w 3134147"/>
              <a:gd name="connsiteY21" fmla="*/ 11562598 h 12192001"/>
              <a:gd name="connsiteX22" fmla="*/ 2278045 w 3134147"/>
              <a:gd name="connsiteY22" fmla="*/ 11267715 h 12192001"/>
              <a:gd name="connsiteX23" fmla="*/ 2555287 w 3134147"/>
              <a:gd name="connsiteY23" fmla="*/ 10297704 h 12192001"/>
              <a:gd name="connsiteX24" fmla="*/ 2242501 w 3134147"/>
              <a:gd name="connsiteY24" fmla="*/ 9451855 h 12192001"/>
              <a:gd name="connsiteX25" fmla="*/ 1517404 w 3134147"/>
              <a:gd name="connsiteY25" fmla="*/ 9079371 h 12192001"/>
              <a:gd name="connsiteX26" fmla="*/ 292489 w 3134147"/>
              <a:gd name="connsiteY26" fmla="*/ 9040484 h 12192001"/>
              <a:gd name="connsiteX27" fmla="*/ 172880 w 3134147"/>
              <a:gd name="connsiteY27" fmla="*/ 9037926 h 12192001"/>
              <a:gd name="connsiteX28" fmla="*/ 172880 w 3134147"/>
              <a:gd name="connsiteY28" fmla="*/ 8788777 h 12192001"/>
              <a:gd name="connsiteX29" fmla="*/ 172880 w 3134147"/>
              <a:gd name="connsiteY29" fmla="*/ 8752186 h 12192001"/>
              <a:gd name="connsiteX30" fmla="*/ 221226 w 3134147"/>
              <a:gd name="connsiteY30" fmla="*/ 8751597 h 12192001"/>
              <a:gd name="connsiteX31" fmla="*/ 1079713 w 3134147"/>
              <a:gd name="connsiteY31" fmla="*/ 8738138 h 12192001"/>
              <a:gd name="connsiteX32" fmla="*/ 1733645 w 3134147"/>
              <a:gd name="connsiteY32" fmla="*/ 8683942 h 12192001"/>
              <a:gd name="connsiteX33" fmla="*/ 2252525 w 3134147"/>
              <a:gd name="connsiteY33" fmla="*/ 6591943 h 12192001"/>
              <a:gd name="connsiteX34" fmla="*/ 1355660 w 3134147"/>
              <a:gd name="connsiteY34" fmla="*/ 6231739 h 12192001"/>
              <a:gd name="connsiteX35" fmla="*/ 1199897 w 3134147"/>
              <a:gd name="connsiteY35" fmla="*/ 6221413 h 12192001"/>
              <a:gd name="connsiteX36" fmla="*/ 750257 w 3134147"/>
              <a:gd name="connsiteY36" fmla="*/ 6221413 h 12192001"/>
              <a:gd name="connsiteX37" fmla="*/ 469318 w 3134147"/>
              <a:gd name="connsiteY37" fmla="*/ 6232755 h 12192001"/>
              <a:gd name="connsiteX38" fmla="*/ 87377 w 3134147"/>
              <a:gd name="connsiteY38" fmla="*/ 6256515 h 12192001"/>
              <a:gd name="connsiteX39" fmla="*/ 65330 w 3134147"/>
              <a:gd name="connsiteY39" fmla="*/ 6257858 h 12192001"/>
              <a:gd name="connsiteX40" fmla="*/ 39551 w 3134147"/>
              <a:gd name="connsiteY40" fmla="*/ 5933709 h 12192001"/>
              <a:gd name="connsiteX41" fmla="*/ 354368 w 3134147"/>
              <a:gd name="connsiteY41" fmla="*/ 5936340 h 12192001"/>
              <a:gd name="connsiteX42" fmla="*/ 1492860 w 3134147"/>
              <a:gd name="connsiteY42" fmla="*/ 5874101 h 12192001"/>
              <a:gd name="connsiteX43" fmla="*/ 1251190 w 3134147"/>
              <a:gd name="connsiteY43" fmla="*/ 3400391 h 12192001"/>
              <a:gd name="connsiteX44" fmla="*/ 113919 w 3134147"/>
              <a:gd name="connsiteY44" fmla="*/ 3416024 h 12192001"/>
              <a:gd name="connsiteX45" fmla="*/ 19642 w 3134147"/>
              <a:gd name="connsiteY45" fmla="*/ 3416130 h 121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134147" h="12192001">
                <a:moveTo>
                  <a:pt x="0" y="3416314"/>
                </a:moveTo>
                <a:lnTo>
                  <a:pt x="2837" y="3247280"/>
                </a:lnTo>
                <a:lnTo>
                  <a:pt x="7702" y="3090040"/>
                </a:lnTo>
                <a:lnTo>
                  <a:pt x="82223" y="3092468"/>
                </a:lnTo>
                <a:cubicBezTo>
                  <a:pt x="538918" y="3106681"/>
                  <a:pt x="1222832" y="3121352"/>
                  <a:pt x="1325465" y="3121352"/>
                </a:cubicBezTo>
                <a:cubicBezTo>
                  <a:pt x="1688013" y="3121352"/>
                  <a:pt x="2043453" y="3043751"/>
                  <a:pt x="2263825" y="2803189"/>
                </a:cubicBezTo>
                <a:cubicBezTo>
                  <a:pt x="2477089" y="2570386"/>
                  <a:pt x="2555285" y="2151342"/>
                  <a:pt x="2555285" y="1918540"/>
                </a:cubicBezTo>
                <a:cubicBezTo>
                  <a:pt x="2555285" y="1359814"/>
                  <a:pt x="2455762" y="1080451"/>
                  <a:pt x="2242499" y="839889"/>
                </a:cubicBezTo>
                <a:cubicBezTo>
                  <a:pt x="2093214" y="684687"/>
                  <a:pt x="1581382" y="599326"/>
                  <a:pt x="1332574" y="591566"/>
                </a:cubicBezTo>
                <a:cubicBezTo>
                  <a:pt x="1172627" y="586716"/>
                  <a:pt x="648909" y="587929"/>
                  <a:pt x="226548" y="589520"/>
                </a:cubicBezTo>
                <a:lnTo>
                  <a:pt x="115838" y="589954"/>
                </a:lnTo>
                <a:lnTo>
                  <a:pt x="121218" y="489786"/>
                </a:lnTo>
                <a:cubicBezTo>
                  <a:pt x="127052" y="381154"/>
                  <a:pt x="132619" y="276859"/>
                  <a:pt x="137792" y="177371"/>
                </a:cubicBezTo>
                <a:lnTo>
                  <a:pt x="146811" y="0"/>
                </a:lnTo>
                <a:lnTo>
                  <a:pt x="3134147" y="0"/>
                </a:lnTo>
                <a:lnTo>
                  <a:pt x="3134146" y="12192001"/>
                </a:lnTo>
                <a:lnTo>
                  <a:pt x="175442" y="12192001"/>
                </a:lnTo>
                <a:lnTo>
                  <a:pt x="172880" y="12180929"/>
                </a:lnTo>
                <a:cubicBezTo>
                  <a:pt x="172880" y="12085807"/>
                  <a:pt x="172880" y="11919343"/>
                  <a:pt x="172880" y="11675594"/>
                </a:cubicBezTo>
                <a:lnTo>
                  <a:pt x="172880" y="11565780"/>
                </a:lnTo>
                <a:lnTo>
                  <a:pt x="197836" y="11565872"/>
                </a:lnTo>
                <a:cubicBezTo>
                  <a:pt x="649688" y="11566963"/>
                  <a:pt x="1357457" y="11562598"/>
                  <a:pt x="1517404" y="11562598"/>
                </a:cubicBezTo>
                <a:cubicBezTo>
                  <a:pt x="1879953" y="11562598"/>
                  <a:pt x="2206957" y="11368596"/>
                  <a:pt x="2278045" y="11267715"/>
                </a:cubicBezTo>
                <a:cubicBezTo>
                  <a:pt x="2349132" y="11166834"/>
                  <a:pt x="2555287" y="10771069"/>
                  <a:pt x="2555287" y="10297704"/>
                </a:cubicBezTo>
                <a:cubicBezTo>
                  <a:pt x="2555287" y="9979541"/>
                  <a:pt x="2384676" y="9607057"/>
                  <a:pt x="2242501" y="9451855"/>
                </a:cubicBezTo>
                <a:cubicBezTo>
                  <a:pt x="2093216" y="9211293"/>
                  <a:pt x="1638254" y="9094891"/>
                  <a:pt x="1517404" y="9079371"/>
                </a:cubicBezTo>
                <a:cubicBezTo>
                  <a:pt x="1434320" y="9068701"/>
                  <a:pt x="756514" y="9050695"/>
                  <a:pt x="292489" y="9040484"/>
                </a:cubicBezTo>
                <a:lnTo>
                  <a:pt x="172880" y="9037926"/>
                </a:lnTo>
                <a:lnTo>
                  <a:pt x="172880" y="8788777"/>
                </a:lnTo>
                <a:lnTo>
                  <a:pt x="172880" y="8752186"/>
                </a:lnTo>
                <a:lnTo>
                  <a:pt x="221226" y="8751597"/>
                </a:lnTo>
                <a:cubicBezTo>
                  <a:pt x="497927" y="8747302"/>
                  <a:pt x="709655" y="8738138"/>
                  <a:pt x="1079713" y="8738138"/>
                </a:cubicBezTo>
                <a:cubicBezTo>
                  <a:pt x="1356923" y="8738138"/>
                  <a:pt x="1406679" y="8738138"/>
                  <a:pt x="1733645" y="8683942"/>
                </a:cubicBezTo>
                <a:cubicBezTo>
                  <a:pt x="2622138" y="8629747"/>
                  <a:pt x="2707434" y="7103674"/>
                  <a:pt x="2252525" y="6591943"/>
                </a:cubicBezTo>
                <a:cubicBezTo>
                  <a:pt x="2050393" y="6364641"/>
                  <a:pt x="1733978" y="6266108"/>
                  <a:pt x="1355660" y="6231739"/>
                </a:cubicBezTo>
                <a:lnTo>
                  <a:pt x="1199897" y="6221413"/>
                </a:lnTo>
                <a:lnTo>
                  <a:pt x="750257" y="6221413"/>
                </a:lnTo>
                <a:lnTo>
                  <a:pt x="469318" y="6232755"/>
                </a:lnTo>
                <a:cubicBezTo>
                  <a:pt x="343596" y="6239707"/>
                  <a:pt x="215875" y="6248129"/>
                  <a:pt x="87377" y="6256515"/>
                </a:cubicBezTo>
                <a:lnTo>
                  <a:pt x="65330" y="6257858"/>
                </a:lnTo>
                <a:lnTo>
                  <a:pt x="39551" y="5933709"/>
                </a:lnTo>
                <a:lnTo>
                  <a:pt x="354368" y="5936340"/>
                </a:lnTo>
                <a:cubicBezTo>
                  <a:pt x="715873" y="5928830"/>
                  <a:pt x="1106366" y="5894522"/>
                  <a:pt x="1492860" y="5874101"/>
                </a:cubicBezTo>
                <a:cubicBezTo>
                  <a:pt x="2928665" y="5796716"/>
                  <a:pt x="2878909" y="3377202"/>
                  <a:pt x="1251190" y="3400391"/>
                </a:cubicBezTo>
                <a:cubicBezTo>
                  <a:pt x="810498" y="3400391"/>
                  <a:pt x="597259" y="3416024"/>
                  <a:pt x="113919" y="3416024"/>
                </a:cubicBezTo>
                <a:cubicBezTo>
                  <a:pt x="79268" y="3416024"/>
                  <a:pt x="48171" y="3416024"/>
                  <a:pt x="19642" y="3416130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0B8B20-A8CB-417B-86FC-AEE221D8D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893" y="607075"/>
            <a:ext cx="7603645" cy="11857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0ECE118-7FEA-45C5-901F-5083C50EE7A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92886" y="567948"/>
            <a:ext cx="3292590" cy="289580"/>
          </a:xfrm>
        </p:spPr>
        <p:txBody>
          <a:bodyPr/>
          <a:lstStyle>
            <a:lvl1pPr algn="r">
              <a:buNone/>
              <a:defRPr lang="en-US" sz="1800" kern="1200" dirty="0" smtClean="0">
                <a:solidFill>
                  <a:schemeClr val="tx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B08CA6E4-8742-4E8A-B7F4-9E1CA95B2FF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92886" y="1042422"/>
            <a:ext cx="3292590" cy="289580"/>
          </a:xfrm>
        </p:spPr>
        <p:txBody>
          <a:bodyPr/>
          <a:lstStyle>
            <a:lvl1pPr algn="r">
              <a:buNone/>
              <a:defRPr lang="en-US" sz="1800" kern="1200" dirty="0" smtClean="0">
                <a:solidFill>
                  <a:schemeClr val="tx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9D001911-A74E-435A-8FE7-676355D672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92886" y="1503200"/>
            <a:ext cx="3292590" cy="289580"/>
          </a:xfrm>
        </p:spPr>
        <p:txBody>
          <a:bodyPr/>
          <a:lstStyle>
            <a:lvl1pPr algn="r">
              <a:buNone/>
              <a:defRPr lang="en-US" sz="1800" kern="1200" dirty="0" smtClean="0">
                <a:solidFill>
                  <a:schemeClr val="tx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15">
            <a:extLst>
              <a:ext uri="{FF2B5EF4-FFF2-40B4-BE49-F238E27FC236}">
                <a16:creationId xmlns:a16="http://schemas.microsoft.com/office/drawing/2014/main" id="{F4F8532A-3059-47CD-8B54-A542DED3B8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5954" y="2362201"/>
            <a:ext cx="2533236" cy="3916941"/>
          </a:xfrm>
          <a:custGeom>
            <a:avLst/>
            <a:gdLst>
              <a:gd name="connsiteX0" fmla="*/ 1330423 w 2533236"/>
              <a:gd name="connsiteY0" fmla="*/ 0 h 3916941"/>
              <a:gd name="connsiteX1" fmla="*/ 2215073 w 2533236"/>
              <a:gd name="connsiteY1" fmla="*/ 291460 h 3916941"/>
              <a:gd name="connsiteX2" fmla="*/ 2533236 w 2533236"/>
              <a:gd name="connsiteY2" fmla="*/ 1229820 h 3916941"/>
              <a:gd name="connsiteX3" fmla="*/ 2486676 w 2533236"/>
              <a:gd name="connsiteY3" fmla="*/ 2879058 h 3916941"/>
              <a:gd name="connsiteX4" fmla="*/ 2114192 w 2533236"/>
              <a:gd name="connsiteY4" fmla="*/ 3604155 h 3916941"/>
              <a:gd name="connsiteX5" fmla="*/ 1268343 w 2533236"/>
              <a:gd name="connsiteY5" fmla="*/ 3916941 h 3916941"/>
              <a:gd name="connsiteX6" fmla="*/ 298332 w 2533236"/>
              <a:gd name="connsiteY6" fmla="*/ 3639699 h 3916941"/>
              <a:gd name="connsiteX7" fmla="*/ 3449 w 2533236"/>
              <a:gd name="connsiteY7" fmla="*/ 2879058 h 3916941"/>
              <a:gd name="connsiteX8" fmla="*/ 3449 w 2533236"/>
              <a:gd name="connsiteY8" fmla="*/ 1222712 h 3916941"/>
              <a:gd name="connsiteX9" fmla="*/ 251772 w 2533236"/>
              <a:gd name="connsiteY9" fmla="*/ 312787 h 3916941"/>
              <a:gd name="connsiteX10" fmla="*/ 1330423 w 2533236"/>
              <a:gd name="connsiteY10" fmla="*/ 0 h 391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33236" h="3916941">
                <a:moveTo>
                  <a:pt x="1330423" y="0"/>
                </a:moveTo>
                <a:cubicBezTo>
                  <a:pt x="1563226" y="0"/>
                  <a:pt x="1982270" y="78197"/>
                  <a:pt x="2215073" y="291460"/>
                </a:cubicBezTo>
                <a:cubicBezTo>
                  <a:pt x="2455635" y="511833"/>
                  <a:pt x="2533236" y="867272"/>
                  <a:pt x="2533236" y="1229820"/>
                </a:cubicBezTo>
                <a:cubicBezTo>
                  <a:pt x="2533236" y="1379105"/>
                  <a:pt x="2502196" y="2758209"/>
                  <a:pt x="2486676" y="2879058"/>
                </a:cubicBezTo>
                <a:cubicBezTo>
                  <a:pt x="2471156" y="2999908"/>
                  <a:pt x="2354754" y="3454870"/>
                  <a:pt x="2114192" y="3604155"/>
                </a:cubicBezTo>
                <a:cubicBezTo>
                  <a:pt x="1958990" y="3746330"/>
                  <a:pt x="1586506" y="3916941"/>
                  <a:pt x="1268343" y="3916941"/>
                </a:cubicBezTo>
                <a:cubicBezTo>
                  <a:pt x="794978" y="3916941"/>
                  <a:pt x="399213" y="3710786"/>
                  <a:pt x="298332" y="3639699"/>
                </a:cubicBezTo>
                <a:cubicBezTo>
                  <a:pt x="197451" y="3568611"/>
                  <a:pt x="3449" y="3241607"/>
                  <a:pt x="3449" y="2879058"/>
                </a:cubicBezTo>
                <a:cubicBezTo>
                  <a:pt x="3449" y="2665795"/>
                  <a:pt x="-4311" y="1478628"/>
                  <a:pt x="3449" y="1222712"/>
                </a:cubicBezTo>
                <a:cubicBezTo>
                  <a:pt x="11209" y="973904"/>
                  <a:pt x="96570" y="462071"/>
                  <a:pt x="251772" y="312787"/>
                </a:cubicBezTo>
                <a:cubicBezTo>
                  <a:pt x="492334" y="99523"/>
                  <a:pt x="771697" y="0"/>
                  <a:pt x="13304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18">
            <a:extLst>
              <a:ext uri="{FF2B5EF4-FFF2-40B4-BE49-F238E27FC236}">
                <a16:creationId xmlns:a16="http://schemas.microsoft.com/office/drawing/2014/main" id="{43D2034E-6271-4A1B-AB17-EC7F8E456F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38525" y="2394037"/>
            <a:ext cx="2532063" cy="3852539"/>
          </a:xfrm>
          <a:custGeom>
            <a:avLst/>
            <a:gdLst>
              <a:gd name="connsiteX0" fmla="*/ 1198846 w 2532063"/>
              <a:gd name="connsiteY0" fmla="*/ 2601 h 3852539"/>
              <a:gd name="connsiteX1" fmla="*/ 2473418 w 2532063"/>
              <a:gd name="connsiteY1" fmla="*/ 1030589 h 3852539"/>
              <a:gd name="connsiteX2" fmla="*/ 2520721 w 2532063"/>
              <a:gd name="connsiteY2" fmla="*/ 1799136 h 3852539"/>
              <a:gd name="connsiteX3" fmla="*/ 2532063 w 2532063"/>
              <a:gd name="connsiteY3" fmla="*/ 2080075 h 3852539"/>
              <a:gd name="connsiteX4" fmla="*/ 2532063 w 2532063"/>
              <a:gd name="connsiteY4" fmla="*/ 2529715 h 3852539"/>
              <a:gd name="connsiteX5" fmla="*/ 2521737 w 2532063"/>
              <a:gd name="connsiteY5" fmla="*/ 2685478 h 3852539"/>
              <a:gd name="connsiteX6" fmla="*/ 2161533 w 2532063"/>
              <a:gd name="connsiteY6" fmla="*/ 3582343 h 3852539"/>
              <a:gd name="connsiteX7" fmla="*/ 69534 w 2532063"/>
              <a:gd name="connsiteY7" fmla="*/ 3063463 h 3852539"/>
              <a:gd name="connsiteX8" fmla="*/ 15338 w 2532063"/>
              <a:gd name="connsiteY8" fmla="*/ 2409531 h 3852539"/>
              <a:gd name="connsiteX9" fmla="*/ 377 w 2532063"/>
              <a:gd name="connsiteY9" fmla="*/ 1427829 h 3852539"/>
              <a:gd name="connsiteX10" fmla="*/ 0 w 2532063"/>
              <a:gd name="connsiteY10" fmla="*/ 1340577 h 3852539"/>
              <a:gd name="connsiteX11" fmla="*/ 0 w 2532063"/>
              <a:gd name="connsiteY11" fmla="*/ 1263233 h 3852539"/>
              <a:gd name="connsiteX12" fmla="*/ 4541 w 2532063"/>
              <a:gd name="connsiteY12" fmla="*/ 1124281 h 3852539"/>
              <a:gd name="connsiteX13" fmla="*/ 1198846 w 2532063"/>
              <a:gd name="connsiteY13" fmla="*/ 2601 h 385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32063" h="3852539">
                <a:moveTo>
                  <a:pt x="1198846" y="2601"/>
                </a:moveTo>
                <a:cubicBezTo>
                  <a:pt x="1810500" y="-33827"/>
                  <a:pt x="2434725" y="312686"/>
                  <a:pt x="2473418" y="1030589"/>
                </a:cubicBezTo>
                <a:cubicBezTo>
                  <a:pt x="2487032" y="1288252"/>
                  <a:pt x="2506818" y="1547692"/>
                  <a:pt x="2520721" y="1799136"/>
                </a:cubicBezTo>
                <a:lnTo>
                  <a:pt x="2532063" y="2080075"/>
                </a:lnTo>
                <a:lnTo>
                  <a:pt x="2532063" y="2529715"/>
                </a:lnTo>
                <a:lnTo>
                  <a:pt x="2521737" y="2685478"/>
                </a:lnTo>
                <a:cubicBezTo>
                  <a:pt x="2487368" y="3063796"/>
                  <a:pt x="2388835" y="3380211"/>
                  <a:pt x="2161533" y="3582343"/>
                </a:cubicBezTo>
                <a:cubicBezTo>
                  <a:pt x="1649802" y="4037252"/>
                  <a:pt x="123729" y="3951956"/>
                  <a:pt x="69534" y="3063463"/>
                </a:cubicBezTo>
                <a:cubicBezTo>
                  <a:pt x="15338" y="2736497"/>
                  <a:pt x="15338" y="2686741"/>
                  <a:pt x="15338" y="2409531"/>
                </a:cubicBezTo>
                <a:cubicBezTo>
                  <a:pt x="15338" y="1986608"/>
                  <a:pt x="3369" y="1770482"/>
                  <a:pt x="377" y="1427829"/>
                </a:cubicBezTo>
                <a:lnTo>
                  <a:pt x="0" y="1340577"/>
                </a:lnTo>
                <a:lnTo>
                  <a:pt x="0" y="1263233"/>
                </a:lnTo>
                <a:lnTo>
                  <a:pt x="4541" y="1124281"/>
                </a:lnTo>
                <a:cubicBezTo>
                  <a:pt x="63045" y="407474"/>
                  <a:pt x="625421" y="36753"/>
                  <a:pt x="1198846" y="260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1">
            <a:extLst>
              <a:ext uri="{FF2B5EF4-FFF2-40B4-BE49-F238E27FC236}">
                <a16:creationId xmlns:a16="http://schemas.microsoft.com/office/drawing/2014/main" id="{600A4B14-34BC-40B7-AE23-36D26E3DDA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54180" y="2394767"/>
            <a:ext cx="2537595" cy="3852534"/>
          </a:xfrm>
          <a:custGeom>
            <a:avLst/>
            <a:gdLst>
              <a:gd name="connsiteX0" fmla="*/ 1248117 w 2537595"/>
              <a:gd name="connsiteY0" fmla="*/ 192 h 3852534"/>
              <a:gd name="connsiteX1" fmla="*/ 2467601 w 2537595"/>
              <a:gd name="connsiteY1" fmla="*/ 789077 h 3852534"/>
              <a:gd name="connsiteX2" fmla="*/ 2521797 w 2537595"/>
              <a:gd name="connsiteY2" fmla="*/ 1443007 h 3852534"/>
              <a:gd name="connsiteX3" fmla="*/ 2537430 w 2537595"/>
              <a:gd name="connsiteY3" fmla="*/ 2580278 h 3852534"/>
              <a:gd name="connsiteX4" fmla="*/ 63720 w 2537595"/>
              <a:gd name="connsiteY4" fmla="*/ 2821948 h 3852534"/>
              <a:gd name="connsiteX5" fmla="*/ 375605 w 2537595"/>
              <a:gd name="connsiteY5" fmla="*/ 270197 h 3852534"/>
              <a:gd name="connsiteX6" fmla="*/ 1248117 w 2537595"/>
              <a:gd name="connsiteY6" fmla="*/ 192 h 3852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7595" h="3852534">
                <a:moveTo>
                  <a:pt x="1248117" y="192"/>
                </a:moveTo>
                <a:cubicBezTo>
                  <a:pt x="1824906" y="-7790"/>
                  <a:pt x="2433729" y="233769"/>
                  <a:pt x="2467601" y="789077"/>
                </a:cubicBezTo>
                <a:cubicBezTo>
                  <a:pt x="2521797" y="1116042"/>
                  <a:pt x="2521797" y="1165798"/>
                  <a:pt x="2521797" y="1443007"/>
                </a:cubicBezTo>
                <a:cubicBezTo>
                  <a:pt x="2521797" y="1926347"/>
                  <a:pt x="2537430" y="2139586"/>
                  <a:pt x="2537430" y="2580278"/>
                </a:cubicBezTo>
                <a:cubicBezTo>
                  <a:pt x="2560619" y="4207997"/>
                  <a:pt x="141105" y="4257753"/>
                  <a:pt x="63720" y="2821948"/>
                </a:cubicBezTo>
                <a:cubicBezTo>
                  <a:pt x="9264" y="1791297"/>
                  <a:pt x="-143942" y="732213"/>
                  <a:pt x="375605" y="270197"/>
                </a:cubicBezTo>
                <a:cubicBezTo>
                  <a:pt x="567504" y="99606"/>
                  <a:pt x="902044" y="4982"/>
                  <a:pt x="1248117" y="19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4">
            <a:extLst>
              <a:ext uri="{FF2B5EF4-FFF2-40B4-BE49-F238E27FC236}">
                <a16:creationId xmlns:a16="http://schemas.microsoft.com/office/drawing/2014/main" id="{CC868421-4755-4591-B5D2-7F4ED1E8FD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70649" y="2362200"/>
            <a:ext cx="2533234" cy="3916940"/>
          </a:xfrm>
          <a:custGeom>
            <a:avLst/>
            <a:gdLst>
              <a:gd name="connsiteX0" fmla="*/ 1264893 w 2533234"/>
              <a:gd name="connsiteY0" fmla="*/ 0 h 3916940"/>
              <a:gd name="connsiteX1" fmla="*/ 2234903 w 2533234"/>
              <a:gd name="connsiteY1" fmla="*/ 277243 h 3916940"/>
              <a:gd name="connsiteX2" fmla="*/ 2529786 w 2533234"/>
              <a:gd name="connsiteY2" fmla="*/ 1037883 h 3916940"/>
              <a:gd name="connsiteX3" fmla="*/ 2529786 w 2533234"/>
              <a:gd name="connsiteY3" fmla="*/ 2694229 h 3916940"/>
              <a:gd name="connsiteX4" fmla="*/ 2281463 w 2533234"/>
              <a:gd name="connsiteY4" fmla="*/ 3604154 h 3916940"/>
              <a:gd name="connsiteX5" fmla="*/ 1202812 w 2533234"/>
              <a:gd name="connsiteY5" fmla="*/ 3916940 h 3916940"/>
              <a:gd name="connsiteX6" fmla="*/ 318163 w 2533234"/>
              <a:gd name="connsiteY6" fmla="*/ 3625480 h 3916940"/>
              <a:gd name="connsiteX7" fmla="*/ 0 w 2533234"/>
              <a:gd name="connsiteY7" fmla="*/ 2687120 h 3916940"/>
              <a:gd name="connsiteX8" fmla="*/ 46561 w 2533234"/>
              <a:gd name="connsiteY8" fmla="*/ 1037883 h 3916940"/>
              <a:gd name="connsiteX9" fmla="*/ 419044 w 2533234"/>
              <a:gd name="connsiteY9" fmla="*/ 312787 h 3916940"/>
              <a:gd name="connsiteX10" fmla="*/ 1264893 w 2533234"/>
              <a:gd name="connsiteY10" fmla="*/ 0 h 391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33234" h="3916940">
                <a:moveTo>
                  <a:pt x="1264893" y="0"/>
                </a:moveTo>
                <a:cubicBezTo>
                  <a:pt x="1738258" y="0"/>
                  <a:pt x="2134022" y="206155"/>
                  <a:pt x="2234903" y="277243"/>
                </a:cubicBezTo>
                <a:cubicBezTo>
                  <a:pt x="2335784" y="348331"/>
                  <a:pt x="2529786" y="675335"/>
                  <a:pt x="2529786" y="1037883"/>
                </a:cubicBezTo>
                <a:cubicBezTo>
                  <a:pt x="2529786" y="1251146"/>
                  <a:pt x="2537546" y="2438313"/>
                  <a:pt x="2529786" y="2694229"/>
                </a:cubicBezTo>
                <a:cubicBezTo>
                  <a:pt x="2522026" y="2943037"/>
                  <a:pt x="2436665" y="3454869"/>
                  <a:pt x="2281463" y="3604154"/>
                </a:cubicBezTo>
                <a:cubicBezTo>
                  <a:pt x="2040901" y="3817417"/>
                  <a:pt x="1761538" y="3916940"/>
                  <a:pt x="1202812" y="3916940"/>
                </a:cubicBezTo>
                <a:cubicBezTo>
                  <a:pt x="970010" y="3916940"/>
                  <a:pt x="550966" y="3838744"/>
                  <a:pt x="318163" y="3625480"/>
                </a:cubicBezTo>
                <a:cubicBezTo>
                  <a:pt x="77601" y="3405108"/>
                  <a:pt x="0" y="3049668"/>
                  <a:pt x="0" y="2687120"/>
                </a:cubicBezTo>
                <a:cubicBezTo>
                  <a:pt x="0" y="2537836"/>
                  <a:pt x="31040" y="1158732"/>
                  <a:pt x="46561" y="1037883"/>
                </a:cubicBezTo>
                <a:cubicBezTo>
                  <a:pt x="62081" y="917033"/>
                  <a:pt x="178482" y="462071"/>
                  <a:pt x="419044" y="312787"/>
                </a:cubicBezTo>
                <a:cubicBezTo>
                  <a:pt x="574246" y="170611"/>
                  <a:pt x="946730" y="0"/>
                  <a:pt x="126489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3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41636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634632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1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reeform: Shape 10">
            <a:extLst>
              <a:ext uri="{FF2B5EF4-FFF2-40B4-BE49-F238E27FC236}">
                <a16:creationId xmlns:a16="http://schemas.microsoft.com/office/drawing/2014/main" id="{6063EA91-DE18-C51B-34E1-837F7FD770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54049" y="0"/>
            <a:ext cx="1294670" cy="1177964"/>
          </a:xfrm>
          <a:custGeom>
            <a:avLst/>
            <a:gdLst>
              <a:gd name="connsiteX0" fmla="*/ 340983 w 1294670"/>
              <a:gd name="connsiteY0" fmla="*/ 0 h 1177964"/>
              <a:gd name="connsiteX1" fmla="*/ 634632 w 1294670"/>
              <a:gd name="connsiteY1" fmla="*/ 0 h 1177964"/>
              <a:gd name="connsiteX2" fmla="*/ 655133 w 1294670"/>
              <a:gd name="connsiteY2" fmla="*/ 56263 h 1177964"/>
              <a:gd name="connsiteX3" fmla="*/ 710099 w 1294670"/>
              <a:gd name="connsiteY3" fmla="*/ 207115 h 1177964"/>
              <a:gd name="connsiteX4" fmla="*/ 768893 w 1294670"/>
              <a:gd name="connsiteY4" fmla="*/ 100714 h 1177964"/>
              <a:gd name="connsiteX5" fmla="*/ 828133 w 1294670"/>
              <a:gd name="connsiteY5" fmla="*/ 21297 h 1177964"/>
              <a:gd name="connsiteX6" fmla="*/ 846479 w 1294670"/>
              <a:gd name="connsiteY6" fmla="*/ 0 h 1177964"/>
              <a:gd name="connsiteX7" fmla="*/ 1083221 w 1294670"/>
              <a:gd name="connsiteY7" fmla="*/ 0 h 1177964"/>
              <a:gd name="connsiteX8" fmla="*/ 1100895 w 1294670"/>
              <a:gd name="connsiteY8" fmla="*/ 22676 h 1177964"/>
              <a:gd name="connsiteX9" fmla="*/ 1125070 w 1294670"/>
              <a:gd name="connsiteY9" fmla="*/ 79598 h 1177964"/>
              <a:gd name="connsiteX10" fmla="*/ 1113960 w 1294670"/>
              <a:gd name="connsiteY10" fmla="*/ 150493 h 1177964"/>
              <a:gd name="connsiteX11" fmla="*/ 937142 w 1294670"/>
              <a:gd name="connsiteY11" fmla="*/ 417624 h 1177964"/>
              <a:gd name="connsiteX12" fmla="*/ 1119777 w 1294670"/>
              <a:gd name="connsiteY12" fmla="*/ 426046 h 1177964"/>
              <a:gd name="connsiteX13" fmla="*/ 1246385 w 1294670"/>
              <a:gd name="connsiteY13" fmla="*/ 451904 h 1177964"/>
              <a:gd name="connsiteX14" fmla="*/ 1288101 w 1294670"/>
              <a:gd name="connsiteY14" fmla="*/ 542252 h 1177964"/>
              <a:gd name="connsiteX15" fmla="*/ 1287905 w 1294670"/>
              <a:gd name="connsiteY15" fmla="*/ 658697 h 1177964"/>
              <a:gd name="connsiteX16" fmla="*/ 1208787 w 1294670"/>
              <a:gd name="connsiteY16" fmla="*/ 713777 h 1177964"/>
              <a:gd name="connsiteX17" fmla="*/ 1158531 w 1294670"/>
              <a:gd name="connsiteY17" fmla="*/ 721803 h 1177964"/>
              <a:gd name="connsiteX18" fmla="*/ 1017492 w 1294670"/>
              <a:gd name="connsiteY18" fmla="*/ 719471 h 1177964"/>
              <a:gd name="connsiteX19" fmla="*/ 877520 w 1294670"/>
              <a:gd name="connsiteY19" fmla="*/ 704842 h 1177964"/>
              <a:gd name="connsiteX20" fmla="*/ 946956 w 1294670"/>
              <a:gd name="connsiteY20" fmla="*/ 961139 h 1177964"/>
              <a:gd name="connsiteX21" fmla="*/ 946445 w 1294670"/>
              <a:gd name="connsiteY21" fmla="*/ 1109769 h 1177964"/>
              <a:gd name="connsiteX22" fmla="*/ 856848 w 1294670"/>
              <a:gd name="connsiteY22" fmla="*/ 1171373 h 1177964"/>
              <a:gd name="connsiteX23" fmla="*/ 760291 w 1294670"/>
              <a:gd name="connsiteY23" fmla="*/ 1170424 h 1177964"/>
              <a:gd name="connsiteX24" fmla="*/ 683819 w 1294670"/>
              <a:gd name="connsiteY24" fmla="*/ 1052279 h 1177964"/>
              <a:gd name="connsiteX25" fmla="*/ 588285 w 1294670"/>
              <a:gd name="connsiteY25" fmla="*/ 754070 h 1177964"/>
              <a:gd name="connsiteX26" fmla="*/ 450492 w 1294670"/>
              <a:gd name="connsiteY26" fmla="*/ 999811 h 1177964"/>
              <a:gd name="connsiteX27" fmla="*/ 344329 w 1294670"/>
              <a:gd name="connsiteY27" fmla="*/ 1109535 h 1177964"/>
              <a:gd name="connsiteX28" fmla="*/ 278138 w 1294670"/>
              <a:gd name="connsiteY28" fmla="*/ 1101311 h 1177964"/>
              <a:gd name="connsiteX29" fmla="*/ 218037 w 1294670"/>
              <a:gd name="connsiteY29" fmla="*/ 1051491 h 1177964"/>
              <a:gd name="connsiteX30" fmla="*/ 200283 w 1294670"/>
              <a:gd name="connsiteY30" fmla="*/ 1027648 h 1177964"/>
              <a:gd name="connsiteX31" fmla="*/ 178891 w 1294670"/>
              <a:gd name="connsiteY31" fmla="*/ 988622 h 1177964"/>
              <a:gd name="connsiteX32" fmla="*/ 191068 w 1294670"/>
              <a:gd name="connsiteY32" fmla="*/ 905431 h 1177964"/>
              <a:gd name="connsiteX33" fmla="*/ 287701 w 1294670"/>
              <a:gd name="connsiteY33" fmla="*/ 705675 h 1177964"/>
              <a:gd name="connsiteX34" fmla="*/ 379748 w 1294670"/>
              <a:gd name="connsiteY34" fmla="*/ 587292 h 1177964"/>
              <a:gd name="connsiteX35" fmla="*/ 262551 w 1294670"/>
              <a:gd name="connsiteY35" fmla="*/ 567207 h 1177964"/>
              <a:gd name="connsiteX36" fmla="*/ 117122 w 1294670"/>
              <a:gd name="connsiteY36" fmla="*/ 529803 h 1177964"/>
              <a:gd name="connsiteX37" fmla="*/ 37132 w 1294670"/>
              <a:gd name="connsiteY37" fmla="*/ 480734 h 1177964"/>
              <a:gd name="connsiteX38" fmla="*/ 7397 w 1294670"/>
              <a:gd name="connsiteY38" fmla="*/ 423639 h 1177964"/>
              <a:gd name="connsiteX39" fmla="*/ 5458 w 1294670"/>
              <a:gd name="connsiteY39" fmla="*/ 331788 h 1177964"/>
              <a:gd name="connsiteX40" fmla="*/ 99324 w 1294670"/>
              <a:gd name="connsiteY40" fmla="*/ 220997 h 1177964"/>
              <a:gd name="connsiteX41" fmla="*/ 183584 w 1294670"/>
              <a:gd name="connsiteY41" fmla="*/ 220878 h 1177964"/>
              <a:gd name="connsiteX42" fmla="*/ 425254 w 1294670"/>
              <a:gd name="connsiteY42" fmla="*/ 291416 h 1177964"/>
              <a:gd name="connsiteX43" fmla="*/ 368986 w 1294670"/>
              <a:gd name="connsiteY43" fmla="*/ 140334 h 1177964"/>
              <a:gd name="connsiteX44" fmla="*/ 359891 w 1294670"/>
              <a:gd name="connsiteY44" fmla="*/ 102376 h 1177964"/>
              <a:gd name="connsiteX45" fmla="*/ 349729 w 1294670"/>
              <a:gd name="connsiteY45" fmla="*/ 76715 h 1177964"/>
              <a:gd name="connsiteX46" fmla="*/ 340401 w 1294670"/>
              <a:gd name="connsiteY46" fmla="*/ 2187 h 1177964"/>
              <a:gd name="connsiteX47" fmla="*/ 340983 w 1294670"/>
              <a:gd name="connsiteY47" fmla="*/ 0 h 117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94670" h="1177964">
                <a:moveTo>
                  <a:pt x="340983" y="0"/>
                </a:moveTo>
                <a:lnTo>
                  <a:pt x="634632" y="0"/>
                </a:lnTo>
                <a:lnTo>
                  <a:pt x="655133" y="56263"/>
                </a:lnTo>
                <a:cubicBezTo>
                  <a:pt x="710099" y="207115"/>
                  <a:pt x="710099" y="207115"/>
                  <a:pt x="710099" y="207115"/>
                </a:cubicBezTo>
                <a:cubicBezTo>
                  <a:pt x="734257" y="157177"/>
                  <a:pt x="731371" y="161882"/>
                  <a:pt x="768893" y="100714"/>
                </a:cubicBezTo>
                <a:cubicBezTo>
                  <a:pt x="791451" y="69220"/>
                  <a:pt x="811121" y="42432"/>
                  <a:pt x="828133" y="21297"/>
                </a:cubicBezTo>
                <a:lnTo>
                  <a:pt x="846479" y="0"/>
                </a:lnTo>
                <a:lnTo>
                  <a:pt x="1083221" y="0"/>
                </a:lnTo>
                <a:lnTo>
                  <a:pt x="1100895" y="22676"/>
                </a:lnTo>
                <a:cubicBezTo>
                  <a:pt x="1112901" y="41373"/>
                  <a:pt x="1120523" y="60619"/>
                  <a:pt x="1125070" y="79598"/>
                </a:cubicBezTo>
                <a:cubicBezTo>
                  <a:pt x="1132346" y="109964"/>
                  <a:pt x="1128392" y="126966"/>
                  <a:pt x="1113960" y="150493"/>
                </a:cubicBezTo>
                <a:cubicBezTo>
                  <a:pt x="937142" y="417624"/>
                  <a:pt x="937142" y="417624"/>
                  <a:pt x="937142" y="417624"/>
                </a:cubicBezTo>
                <a:cubicBezTo>
                  <a:pt x="1119777" y="426046"/>
                  <a:pt x="1119777" y="426046"/>
                  <a:pt x="1119777" y="426046"/>
                </a:cubicBezTo>
                <a:cubicBezTo>
                  <a:pt x="1182329" y="419086"/>
                  <a:pt x="1221039" y="429881"/>
                  <a:pt x="1246385" y="451904"/>
                </a:cubicBezTo>
                <a:cubicBezTo>
                  <a:pt x="1271730" y="473928"/>
                  <a:pt x="1283712" y="507181"/>
                  <a:pt x="1288101" y="542252"/>
                </a:cubicBezTo>
                <a:cubicBezTo>
                  <a:pt x="1296129" y="592508"/>
                  <a:pt x="1297632" y="632285"/>
                  <a:pt x="1287905" y="658697"/>
                </a:cubicBezTo>
                <a:cubicBezTo>
                  <a:pt x="1278179" y="685110"/>
                  <a:pt x="1254337" y="702863"/>
                  <a:pt x="1208787" y="713777"/>
                </a:cubicBezTo>
                <a:cubicBezTo>
                  <a:pt x="1186012" y="719233"/>
                  <a:pt x="1170828" y="722871"/>
                  <a:pt x="1158531" y="721803"/>
                </a:cubicBezTo>
                <a:cubicBezTo>
                  <a:pt x="1131051" y="724374"/>
                  <a:pt x="1120573" y="730898"/>
                  <a:pt x="1017492" y="719471"/>
                </a:cubicBezTo>
                <a:cubicBezTo>
                  <a:pt x="906819" y="709863"/>
                  <a:pt x="928527" y="716704"/>
                  <a:pt x="877520" y="704842"/>
                </a:cubicBezTo>
                <a:cubicBezTo>
                  <a:pt x="946956" y="961139"/>
                  <a:pt x="946956" y="961139"/>
                  <a:pt x="946956" y="961139"/>
                </a:cubicBezTo>
                <a:cubicBezTo>
                  <a:pt x="963327" y="1029464"/>
                  <a:pt x="966649" y="1076832"/>
                  <a:pt x="946445" y="1109769"/>
                </a:cubicBezTo>
                <a:cubicBezTo>
                  <a:pt x="933832" y="1140887"/>
                  <a:pt x="899512" y="1165165"/>
                  <a:pt x="856848" y="1171373"/>
                </a:cubicBezTo>
                <a:cubicBezTo>
                  <a:pt x="818890" y="1180467"/>
                  <a:pt x="786704" y="1180151"/>
                  <a:pt x="760291" y="1170424"/>
                </a:cubicBezTo>
                <a:cubicBezTo>
                  <a:pt x="736764" y="1155992"/>
                  <a:pt x="707781" y="1118785"/>
                  <a:pt x="683819" y="1052279"/>
                </a:cubicBezTo>
                <a:cubicBezTo>
                  <a:pt x="588285" y="754070"/>
                  <a:pt x="588285" y="754070"/>
                  <a:pt x="588285" y="754070"/>
                </a:cubicBezTo>
                <a:cubicBezTo>
                  <a:pt x="450492" y="999811"/>
                  <a:pt x="450492" y="999811"/>
                  <a:pt x="450492" y="999811"/>
                </a:cubicBezTo>
                <a:cubicBezTo>
                  <a:pt x="425266" y="1062047"/>
                  <a:pt x="389879" y="1098621"/>
                  <a:pt x="344329" y="1109535"/>
                </a:cubicBezTo>
                <a:cubicBezTo>
                  <a:pt x="321554" y="1114991"/>
                  <a:pt x="296960" y="1112856"/>
                  <a:pt x="278138" y="1101311"/>
                </a:cubicBezTo>
                <a:cubicBezTo>
                  <a:pt x="251726" y="1091584"/>
                  <a:pt x="235791" y="1075333"/>
                  <a:pt x="218037" y="1051491"/>
                </a:cubicBezTo>
                <a:cubicBezTo>
                  <a:pt x="213331" y="1048604"/>
                  <a:pt x="206807" y="1038126"/>
                  <a:pt x="200283" y="1027648"/>
                </a:cubicBezTo>
                <a:cubicBezTo>
                  <a:pt x="189053" y="1014284"/>
                  <a:pt x="177824" y="1000919"/>
                  <a:pt x="178891" y="988622"/>
                </a:cubicBezTo>
                <a:cubicBezTo>
                  <a:pt x="170548" y="970553"/>
                  <a:pt x="175569" y="941254"/>
                  <a:pt x="191068" y="905431"/>
                </a:cubicBezTo>
                <a:cubicBezTo>
                  <a:pt x="198976" y="871426"/>
                  <a:pt x="234679" y="802666"/>
                  <a:pt x="287701" y="705675"/>
                </a:cubicBezTo>
                <a:cubicBezTo>
                  <a:pt x="317632" y="646326"/>
                  <a:pt x="376862" y="591998"/>
                  <a:pt x="379748" y="587292"/>
                </a:cubicBezTo>
                <a:cubicBezTo>
                  <a:pt x="362746" y="583338"/>
                  <a:pt x="304147" y="573296"/>
                  <a:pt x="262551" y="567207"/>
                </a:cubicBezTo>
                <a:cubicBezTo>
                  <a:pt x="248435" y="558548"/>
                  <a:pt x="186950" y="553210"/>
                  <a:pt x="117122" y="529803"/>
                </a:cubicBezTo>
                <a:cubicBezTo>
                  <a:pt x="51999" y="509282"/>
                  <a:pt x="74774" y="503825"/>
                  <a:pt x="37132" y="480734"/>
                </a:cubicBezTo>
                <a:cubicBezTo>
                  <a:pt x="23016" y="472075"/>
                  <a:pt x="14673" y="454005"/>
                  <a:pt x="7397" y="423639"/>
                </a:cubicBezTo>
                <a:cubicBezTo>
                  <a:pt x="-4584" y="390386"/>
                  <a:pt x="437" y="361087"/>
                  <a:pt x="5458" y="331788"/>
                </a:cubicBezTo>
                <a:cubicBezTo>
                  <a:pt x="12614" y="277895"/>
                  <a:pt x="46182" y="233729"/>
                  <a:pt x="99324" y="220997"/>
                </a:cubicBezTo>
                <a:cubicBezTo>
                  <a:pt x="122099" y="215540"/>
                  <a:pt x="146693" y="217675"/>
                  <a:pt x="183584" y="220878"/>
                </a:cubicBezTo>
                <a:cubicBezTo>
                  <a:pt x="312762" y="274216"/>
                  <a:pt x="310943" y="266625"/>
                  <a:pt x="425254" y="291416"/>
                </a:cubicBezTo>
                <a:cubicBezTo>
                  <a:pt x="368986" y="140334"/>
                  <a:pt x="368986" y="140334"/>
                  <a:pt x="368986" y="140334"/>
                </a:cubicBezTo>
                <a:cubicBezTo>
                  <a:pt x="370053" y="128037"/>
                  <a:pt x="366415" y="112854"/>
                  <a:pt x="359891" y="102376"/>
                </a:cubicBezTo>
                <a:cubicBezTo>
                  <a:pt x="358072" y="94784"/>
                  <a:pt x="351548" y="84306"/>
                  <a:pt x="349729" y="76715"/>
                </a:cubicBezTo>
                <a:cubicBezTo>
                  <a:pt x="342453" y="46349"/>
                  <a:pt x="339615" y="21943"/>
                  <a:pt x="340401" y="2187"/>
                </a:cubicBezTo>
                <a:lnTo>
                  <a:pt x="34098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43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04723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FB39-20FB-4E2E-B861-45B709B9C3C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6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921993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8247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Sunday, January 31, 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385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685" r:id="rId13"/>
    <p:sldLayoutId id="2147483687" r:id="rId14"/>
    <p:sldLayoutId id="2147483693" r:id="rId15"/>
    <p:sldLayoutId id="2147483694" r:id="rId16"/>
    <p:sldLayoutId id="2147483688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8.png"/><Relationship Id="rId7" Type="http://schemas.openxmlformats.org/officeDocument/2006/relationships/image" Target="../media/image5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49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7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sdispatch.org/2019/04/13/first-ever-black-hole-image-captured-proves-einsteins-general-theory-of-relativity/" TargetMode="External"/><Relationship Id="rId7" Type="http://schemas.microsoft.com/office/2007/relationships/hdphoto" Target="../media/hdphoto2.wdp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3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10.png"/><Relationship Id="rId5" Type="http://schemas.openxmlformats.org/officeDocument/2006/relationships/image" Target="../media/image300.png"/><Relationship Id="rId10" Type="http://schemas.openxmlformats.org/officeDocument/2006/relationships/image" Target="../media/image350.png"/><Relationship Id="rId4" Type="http://schemas.openxmlformats.org/officeDocument/2006/relationships/hyperlink" Target="https://peoplesdispatch.org/2019/04/13/first-ever-black-hole-image-captured-proves-einsteins-general-theory-of-relativity/" TargetMode="External"/><Relationship Id="rId9" Type="http://schemas.openxmlformats.org/officeDocument/2006/relationships/image" Target="../media/image3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chart" Target="../charts/chart1.xml"/><Relationship Id="rId10" Type="http://schemas.openxmlformats.org/officeDocument/2006/relationships/image" Target="../media/image14.sv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hyperlink" Target="https://peoplesdispatch.org/2019/04/13/first-ever-black-hole-image-captured-proves-einsteins-general-theory-of-relativity/" TargetMode="Externa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74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73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7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jpe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diagramColors" Target="../diagrams/colors1.xml"/><Relationship Id="rId12" Type="http://schemas.openxmlformats.org/officeDocument/2006/relationships/image" Target="../media/image20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9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8.jpeg"/><Relationship Id="rId4" Type="http://schemas.openxmlformats.org/officeDocument/2006/relationships/diagramData" Target="../diagrams/data1.xml"/><Relationship Id="rId9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EEA85169-A40A-40DD-9871-5FE5B6A06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708" y="728662"/>
            <a:ext cx="6490380" cy="430053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Formal theory developments:</a:t>
            </a:r>
            <a:br>
              <a:rPr lang="en-US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4000" dirty="0"/>
              <a:t>Insights and lessons from scatterings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F39ECBE-4D36-48EB-D459-9BDB14AD08D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6109" r="26109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CB712-4104-4FB1-9955-C84617B22F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04621" y="5422625"/>
            <a:ext cx="5014913" cy="1041949"/>
          </a:xfrm>
        </p:spPr>
        <p:txBody>
          <a:bodyPr/>
          <a:lstStyle/>
          <a:p>
            <a:r>
              <a:rPr lang="en-US" b="1" dirty="0"/>
              <a:t>Mariana Carrillo González</a:t>
            </a:r>
          </a:p>
        </p:txBody>
      </p:sp>
      <p:pic>
        <p:nvPicPr>
          <p:cNvPr id="4" name="Graphic 3" descr="Magnifying glass with solid fill">
            <a:extLst>
              <a:ext uri="{FF2B5EF4-FFF2-40B4-BE49-F238E27FC236}">
                <a16:creationId xmlns:a16="http://schemas.microsoft.com/office/drawing/2014/main" id="{1BF2BB6B-565D-E5FA-B5A7-DB1D15D248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15128" y="2972230"/>
            <a:ext cx="4113939" cy="4113939"/>
          </a:xfrm>
          <a:prstGeom prst="rect">
            <a:avLst/>
          </a:prstGeom>
        </p:spPr>
      </p:pic>
      <p:sp>
        <p:nvSpPr>
          <p:cNvPr id="8" name="Oval 7" descr="Subatomic particle Subatomic particle Collision Proton, Plasma Atom  Example, orange, symmetry png | PNGEgg">
            <a:extLst>
              <a:ext uri="{FF2B5EF4-FFF2-40B4-BE49-F238E27FC236}">
                <a16:creationId xmlns:a16="http://schemas.microsoft.com/office/drawing/2014/main" id="{6148BD17-F3E8-5AA8-F223-1934E359A6CB}"/>
              </a:ext>
            </a:extLst>
          </p:cNvPr>
          <p:cNvSpPr/>
          <p:nvPr/>
        </p:nvSpPr>
        <p:spPr>
          <a:xfrm>
            <a:off x="3027625" y="3583662"/>
            <a:ext cx="2078287" cy="2058934"/>
          </a:xfrm>
          <a:prstGeom prst="ellipse">
            <a:avLst/>
          </a:prstGeom>
          <a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659" b="94908" l="4889" r="94556">
                          <a14:foregroundMark x1="68444" y1="31419" x2="68444" y2="31419"/>
                          <a14:foregroundMark x1="69111" y1="17443" x2="69111" y2="17443"/>
                          <a14:foregroundMark x1="58222" y1="19285" x2="58222" y2="19285"/>
                          <a14:foregroundMark x1="50111" y1="10943" x2="50111" y2="10943"/>
                          <a14:foregroundMark x1="50111" y1="10943" x2="50111" y2="10943"/>
                          <a14:foregroundMark x1="50111" y1="4875" x2="50111" y2="4875"/>
                          <a14:foregroundMark x1="50111" y1="4875" x2="50111" y2="4875"/>
                          <a14:foregroundMark x1="59889" y1="16360" x2="59889" y2="16360"/>
                          <a14:foregroundMark x1="59222" y1="16360" x2="59222" y2="16360"/>
                          <a14:foregroundMark x1="59222" y1="16360" x2="59222" y2="16360"/>
                          <a14:foregroundMark x1="59222" y1="16360" x2="59222" y2="16360"/>
                          <a14:foregroundMark x1="29000" y1="14626" x2="29000" y2="14626"/>
                          <a14:foregroundMark x1="29000" y1="14626" x2="29000" y2="14626"/>
                          <a14:foregroundMark x1="29000" y1="14626" x2="29000" y2="14626"/>
                          <a14:foregroundMark x1="85000" y1="71181" x2="85000" y2="71181"/>
                          <a14:foregroundMark x1="85000" y1="71181" x2="85000" y2="71181"/>
                          <a14:foregroundMark x1="84333" y1="59047" x2="84333" y2="59047"/>
                          <a14:foregroundMark x1="84333" y1="59047" x2="84333" y2="59047"/>
                          <a14:foregroundMark x1="90444" y1="52221" x2="90444" y2="52221"/>
                          <a14:foregroundMark x1="90444" y1="52221" x2="90444" y2="52221"/>
                          <a14:foregroundMark x1="94556" y1="51463" x2="94556" y2="51463"/>
                          <a14:foregroundMark x1="94556" y1="51463" x2="94556" y2="51463"/>
                          <a14:foregroundMark x1="82333" y1="42904" x2="82333" y2="42904"/>
                          <a14:foregroundMark x1="83667" y1="39978" x2="83667" y2="39978"/>
                          <a14:foregroundMark x1="83667" y1="39978" x2="83667" y2="39978"/>
                          <a14:foregroundMark x1="83667" y1="39978" x2="83667" y2="39978"/>
                          <a14:foregroundMark x1="83667" y1="39978" x2="83667" y2="39978"/>
                          <a14:foregroundMark x1="83667" y1="39978" x2="83667" y2="39978"/>
                          <a14:foregroundMark x1="79222" y1="40412" x2="79222" y2="40412"/>
                          <a14:foregroundMark x1="79222" y1="41820" x2="79222" y2="41820"/>
                          <a14:foregroundMark x1="79222" y1="41820" x2="79222" y2="41820"/>
                          <a14:foregroundMark x1="79222" y1="41820" x2="79222" y2="41820"/>
                          <a14:foregroundMark x1="89111" y1="27844" x2="89111" y2="27844"/>
                          <a14:foregroundMark x1="85000" y1="29252" x2="85000" y2="29252"/>
                          <a14:foregroundMark x1="58889" y1="18527" x2="58889" y2="18527"/>
                          <a14:foregroundMark x1="58889" y1="17118" x2="58889" y2="17118"/>
                          <a14:foregroundMark x1="58889" y1="17118" x2="58889" y2="17118"/>
                          <a14:foregroundMark x1="57222" y1="17768" x2="57222" y2="17768"/>
                          <a14:foregroundMark x1="40222" y1="18527" x2="40222" y2="18527"/>
                          <a14:foregroundMark x1="57556" y1="21343" x2="57556" y2="21343"/>
                          <a14:foregroundMark x1="57556" y1="22102" x2="57556" y2="22102"/>
                          <a14:foregroundMark x1="56889" y1="23185" x2="56889" y2="23185"/>
                          <a14:foregroundMark x1="56889" y1="25352" x2="56889" y2="25352"/>
                          <a14:foregroundMark x1="55889" y1="27844" x2="55889" y2="27844"/>
                          <a14:foregroundMark x1="49444" y1="87974" x2="49444" y2="87974"/>
                          <a14:foregroundMark x1="49889" y1="95016" x2="49889" y2="95016"/>
                          <a14:foregroundMark x1="50333" y1="93716" x2="50333" y2="93716"/>
                          <a14:foregroundMark x1="60111" y1="81040" x2="60111" y2="81040"/>
                          <a14:foregroundMark x1="69889" y1="80498" x2="69889" y2="80498"/>
                          <a14:foregroundMark x1="74222" y1="72156" x2="74222" y2="72156"/>
                          <a14:foregroundMark x1="72556" y1="71939" x2="72556" y2="71939"/>
                          <a14:foregroundMark x1="76000" y1="74973" x2="76000" y2="74973"/>
                          <a14:foregroundMark x1="76444" y1="73239" x2="76444" y2="73239"/>
                          <a14:foregroundMark x1="76444" y1="73239" x2="76444" y2="73239"/>
                          <a14:foregroundMark x1="72444" y1="70423" x2="72444" y2="70423"/>
                          <a14:foregroundMark x1="71111" y1="69881" x2="71111" y2="69881"/>
                          <a14:foregroundMark x1="70444" y1="69339" x2="70444" y2="69339"/>
                          <a14:foregroundMark x1="70000" y1="68364" x2="70000" y2="68364"/>
                          <a14:foregroundMark x1="69444" y1="67497" x2="69444" y2="67497"/>
                          <a14:foregroundMark x1="68222" y1="67064" x2="68222" y2="67064"/>
                          <a14:foregroundMark x1="67333" y1="66306" x2="67333" y2="66306"/>
                          <a14:foregroundMark x1="66556" y1="65655" x2="66556" y2="65655"/>
                          <a14:foregroundMark x1="83111" y1="40412" x2="83111" y2="40412"/>
                          <a14:foregroundMark x1="85222" y1="41387" x2="85222" y2="41387"/>
                          <a14:foregroundMark x1="77667" y1="42470" x2="77667" y2="42470"/>
                          <a14:foregroundMark x1="76222" y1="42795" x2="76222" y2="42795"/>
                          <a14:foregroundMark x1="74778" y1="43337" x2="74778" y2="43337"/>
                          <a14:foregroundMark x1="73000" y1="43662" x2="73000" y2="43662"/>
                          <a14:foregroundMark x1="43222" y1="83207" x2="43222" y2="83207"/>
                          <a14:foregroundMark x1="40111" y1="83207" x2="40111" y2="83207"/>
                          <a14:foregroundMark x1="40889" y1="84615" x2="40889" y2="84615"/>
                          <a14:foregroundMark x1="41556" y1="82015" x2="41556" y2="82015"/>
                          <a14:foregroundMark x1="41778" y1="79632" x2="41778" y2="79632"/>
                          <a14:foregroundMark x1="42222" y1="77898" x2="42222" y2="77898"/>
                          <a14:foregroundMark x1="42778" y1="75623" x2="42778" y2="75623"/>
                          <a14:foregroundMark x1="43556" y1="73889" x2="43556" y2="73889"/>
                          <a14:foregroundMark x1="44111" y1="72481" x2="44111" y2="72481"/>
                          <a14:foregroundMark x1="27778" y1="88191" x2="27778" y2="88191"/>
                          <a14:foregroundMark x1="30889" y1="71073" x2="30889" y2="71073"/>
                          <a14:foregroundMark x1="16222" y1="69122" x2="16222" y2="69122"/>
                          <a14:foregroundMark x1="19111" y1="58397" x2="19111" y2="58397"/>
                          <a14:foregroundMark x1="10333" y1="50163" x2="10333" y2="50163"/>
                          <a14:foregroundMark x1="4889" y1="49187" x2="4889" y2="49187"/>
                          <a14:foregroundMark x1="8111" y1="49512" x2="8111" y2="49512"/>
                          <a14:foregroundMark x1="17889" y1="31094" x2="17889" y2="31094"/>
                          <a14:foregroundMark x1="27889" y1="27952" x2="27889" y2="27952"/>
                          <a14:foregroundMark x1="24778" y1="26327" x2="24778" y2="26327"/>
                          <a14:foregroundMark x1="25556" y1="25352" x2="25556" y2="25352"/>
                          <a14:foregroundMark x1="27222" y1="27086" x2="27222" y2="27086"/>
                          <a14:foregroundMark x1="29000" y1="29144" x2="29000" y2="29144"/>
                          <a14:foregroundMark x1="30889" y1="31094" x2="30889" y2="31094"/>
                          <a14:foregroundMark x1="32778" y1="33153" x2="32778" y2="33153"/>
                          <a14:foregroundMark x1="33778" y1="34561" x2="33778" y2="34561"/>
                          <a14:foregroundMark x1="35000" y1="35320" x2="35000" y2="35320"/>
                          <a14:foregroundMark x1="17111" y1="59155" x2="17111" y2="59155"/>
                          <a14:foregroundMark x1="14556" y1="58938" x2="14556" y2="58938"/>
                          <a14:foregroundMark x1="22222" y1="57421" x2="22222" y2="57421"/>
                          <a14:foregroundMark x1="25667" y1="56338" x2="25667" y2="56338"/>
                          <a14:foregroundMark x1="28333" y1="55796" x2="28333" y2="55796"/>
                          <a14:foregroundMark x1="28778" y1="49837" x2="28778" y2="49837"/>
                          <a14:foregroundMark x1="29667" y1="49837" x2="29667" y2="49837"/>
                          <a14:foregroundMark x1="29222" y1="55471" x2="29222" y2="55471"/>
                          <a14:foregroundMark x1="30111" y1="55255" x2="30111" y2="55255"/>
                          <a14:foregroundMark x1="44889" y1="70206" x2="44889" y2="70206"/>
                          <a14:foregroundMark x1="44556" y1="70531" x2="44556" y2="70531"/>
                          <a14:foregroundMark x1="37000" y1="72156" x2="37000" y2="72156"/>
                          <a14:foregroundMark x1="65667" y1="64680" x2="65667" y2="64680"/>
                          <a14:foregroundMark x1="61111" y1="67931" x2="61111" y2="67931"/>
                          <a14:foregroundMark x1="72667" y1="49512" x2="72667" y2="49512"/>
                          <a14:foregroundMark x1="72333" y1="49946" x2="72333" y2="49946"/>
                          <a14:foregroundMark x1="70889" y1="44420" x2="70889" y2="44420"/>
                          <a14:foregroundMark x1="55556" y1="30011" x2="55556" y2="30011"/>
                          <a14:foregroundMark x1="63444" y1="27086" x2="63444" y2="27086"/>
                          <a14:foregroundMark x1="14444" y1="41495" x2="14444" y2="41495"/>
                          <a14:backgroundMark x1="41556" y1="46046" x2="41556" y2="46046"/>
                          <a14:backgroundMark x1="40889" y1="40412" x2="40889" y2="40412"/>
                          <a14:backgroundMark x1="40889" y1="40412" x2="40889" y2="4041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000" b="-1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pic>
        <p:nvPicPr>
          <p:cNvPr id="2" name="Picture 6" descr="File:Imperial College London new logo ...">
            <a:extLst>
              <a:ext uri="{FF2B5EF4-FFF2-40B4-BE49-F238E27FC236}">
                <a16:creationId xmlns:a16="http://schemas.microsoft.com/office/drawing/2014/main" id="{19F0A632-3C96-8AA8-3926-CD02ED32E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1611" y="6061290"/>
            <a:ext cx="2330522" cy="2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039B2C-FC1C-65DA-7207-D0A859AAF4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91611" y="0"/>
            <a:ext cx="6000389" cy="16407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0DB4AF-7AAE-BA1E-576D-8958B636C6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9241" y="1507086"/>
            <a:ext cx="4332759" cy="33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73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8"/>
    </mc:Choice>
    <mc:Fallback xmlns="">
      <p:transition spd="slow" advTm="931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635B1-35ED-AF6A-6C60-709F89C95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8DBB5-95A9-E78E-FA10-19E0938F0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505" y="-49648"/>
            <a:ext cx="5709640" cy="132556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4800" b="1" dirty="0">
                <a:ln/>
                <a:solidFill>
                  <a:schemeClr val="bg2">
                    <a:lumMod val="25000"/>
                  </a:schemeClr>
                </a:solidFill>
              </a:rPr>
              <a:t>Positivity with gravity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98FDF-D365-2850-7856-3D6A56B4F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464" y="1257300"/>
            <a:ext cx="11685722" cy="533781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b="1" dirty="0"/>
              <a:t>Positivity bounds </a:t>
            </a:r>
            <a:r>
              <a:rPr lang="en-US" sz="3600" dirty="0"/>
              <a:t>Avoid divergence in </a:t>
            </a:r>
          </a:p>
          <a:p>
            <a:pPr marL="0" indent="0">
              <a:buNone/>
            </a:pPr>
            <a:r>
              <a:rPr lang="en-US" sz="3600" dirty="0"/>
              <a:t>forward limit: t --&gt; 0</a:t>
            </a:r>
          </a:p>
          <a:p>
            <a:pPr marL="0" indent="0">
              <a:buNone/>
            </a:pPr>
            <a:endParaRPr lang="en-US" sz="1900" b="1" dirty="0"/>
          </a:p>
          <a:p>
            <a:r>
              <a:rPr lang="en-US" sz="3600" b="1" dirty="0"/>
              <a:t>Higher-order subtractions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(Z. Bern, D.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Kosmopoulos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and A.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Zhiboedov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(S. D. Chowdhury, K. Ghosh, P. Haldar, P. Raman, and A. Sinha) (L.-Y. Chiang, Y.-t. Huang, W. Li, L. Rodina, and H.-C. Weng)</a:t>
            </a:r>
          </a:p>
          <a:p>
            <a:pPr marL="0" indent="0">
              <a:buNone/>
            </a:pP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3600" b="1" dirty="0"/>
              <a:t>Tame forward lim. divergence </a:t>
            </a:r>
            <a:r>
              <a:rPr lang="en-US" dirty="0"/>
              <a:t>with transverse wavefunctions localized at small impact parameters</a:t>
            </a:r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(S. Caron-Huot, D. Mazac, L. Rastelli and D. Simmons-Duffin) </a:t>
            </a:r>
          </a:p>
          <a:p>
            <a:r>
              <a:rPr lang="en-US" sz="3600" b="1" dirty="0"/>
              <a:t>Including graviton loops </a:t>
            </a:r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(Chang, Parra-Martinez) (C. Beadle, G. Isabella, D. Perrone, S.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Ricossa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F. Riva and F. Serra)</a:t>
            </a:r>
          </a:p>
          <a:p>
            <a:pPr marL="0" indent="0">
              <a:buNone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C3E3A3B-2E6A-A7B3-E56E-92CE502C5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298" y="1067855"/>
            <a:ext cx="1946436" cy="108590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30A69D4-BD4B-C6A9-6301-07EF7E643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461" y="3273201"/>
            <a:ext cx="3817728" cy="839061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A444B75-54FD-FE0E-0AC4-A444FF469E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1717" y="5756049"/>
            <a:ext cx="3068566" cy="839061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69747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7564473C-5B10-268D-8E4A-79EA2A921B5E}"/>
              </a:ext>
            </a:extLst>
          </p:cNvPr>
          <p:cNvSpPr txBox="1">
            <a:spLocks/>
          </p:cNvSpPr>
          <p:nvPr/>
        </p:nvSpPr>
        <p:spPr>
          <a:xfrm>
            <a:off x="101191" y="2389453"/>
            <a:ext cx="6811113" cy="4191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Implications of causal propagation on Wilson coefficients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(Adams et al. 2006, de Rham, Tolley: 2020)</a:t>
            </a:r>
            <a:endParaRPr lang="en-US" sz="2400" dirty="0"/>
          </a:p>
          <a:p>
            <a:r>
              <a:rPr lang="en-US" sz="3200" dirty="0"/>
              <a:t>In flat space, diagnose by looking at time delay: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9BBEC0-C751-7604-130E-D78EE4F7CBA9}"/>
              </a:ext>
            </a:extLst>
          </p:cNvPr>
          <p:cNvSpPr txBox="1"/>
          <p:nvPr/>
        </p:nvSpPr>
        <p:spPr>
          <a:xfrm>
            <a:off x="2149928" y="184568"/>
            <a:ext cx="7892143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800" b="1" dirty="0">
                <a:ln/>
                <a:solidFill>
                  <a:schemeClr val="bg2">
                    <a:lumMod val="25000"/>
                  </a:schemeClr>
                </a:solidFill>
              </a:rPr>
              <a:t>Positive time delays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DE1325-1E42-2D83-16F3-0E2F59225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994" y="1066843"/>
            <a:ext cx="6047044" cy="72935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F62CD89-6DB2-9B9B-52BF-468C44645CED}"/>
              </a:ext>
            </a:extLst>
          </p:cNvPr>
          <p:cNvSpPr txBox="1">
            <a:spLocks/>
          </p:cNvSpPr>
          <p:nvPr/>
        </p:nvSpPr>
        <p:spPr>
          <a:xfrm>
            <a:off x="1361566" y="1121946"/>
            <a:ext cx="3426414" cy="6218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Microcausality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7C8AAB-6C05-001B-9FE7-7EAFAC98C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734" y="1637467"/>
            <a:ext cx="4965700" cy="66040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AA9DB153-4C8E-06DE-0F7B-537BCC17F837}"/>
              </a:ext>
            </a:extLst>
          </p:cNvPr>
          <p:cNvSpPr/>
          <p:nvPr/>
        </p:nvSpPr>
        <p:spPr>
          <a:xfrm>
            <a:off x="5118902" y="1839850"/>
            <a:ext cx="545486" cy="2247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ADE744-C0EF-EF04-7D05-10B1F0FC3E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696" y="4132894"/>
            <a:ext cx="3759200" cy="10033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CC4F06E-4AA3-4544-1F99-060B5CBC8158}"/>
              </a:ext>
            </a:extLst>
          </p:cNvPr>
          <p:cNvGrpSpPr/>
          <p:nvPr/>
        </p:nvGrpSpPr>
        <p:grpSpPr>
          <a:xfrm>
            <a:off x="6746789" y="2498672"/>
            <a:ext cx="5384726" cy="2829422"/>
            <a:chOff x="3480695" y="2807603"/>
            <a:chExt cx="6151894" cy="3049193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B55E32A-8780-4BE9-6EFA-39E55A7E41A1}"/>
                </a:ext>
              </a:extLst>
            </p:cNvPr>
            <p:cNvSpPr/>
            <p:nvPr/>
          </p:nvSpPr>
          <p:spPr>
            <a:xfrm>
              <a:off x="5695766" y="3290083"/>
              <a:ext cx="794657" cy="816429"/>
            </a:xfrm>
            <a:prstGeom prst="ellips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57783A0-5673-4475-DE44-F32F3E33FE12}"/>
                </a:ext>
              </a:extLst>
            </p:cNvPr>
            <p:cNvSpPr/>
            <p:nvPr/>
          </p:nvSpPr>
          <p:spPr>
            <a:xfrm>
              <a:off x="3556723" y="3199765"/>
              <a:ext cx="2231571" cy="977001"/>
            </a:xfrm>
            <a:custGeom>
              <a:avLst/>
              <a:gdLst>
                <a:gd name="connsiteX0" fmla="*/ 0 w 3635829"/>
                <a:gd name="connsiteY0" fmla="*/ 696750 h 1009722"/>
                <a:gd name="connsiteX1" fmla="*/ 772886 w 3635829"/>
                <a:gd name="connsiteY1" fmla="*/ 32721 h 1009722"/>
                <a:gd name="connsiteX2" fmla="*/ 1567543 w 3635829"/>
                <a:gd name="connsiteY2" fmla="*/ 947121 h 1009722"/>
                <a:gd name="connsiteX3" fmla="*/ 2329543 w 3635829"/>
                <a:gd name="connsiteY3" fmla="*/ 64 h 1009722"/>
                <a:gd name="connsiteX4" fmla="*/ 3026229 w 3635829"/>
                <a:gd name="connsiteY4" fmla="*/ 1001550 h 1009722"/>
                <a:gd name="connsiteX5" fmla="*/ 3635829 w 3635829"/>
                <a:gd name="connsiteY5" fmla="*/ 391950 h 1009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5829" h="1009722">
                  <a:moveTo>
                    <a:pt x="0" y="696750"/>
                  </a:moveTo>
                  <a:cubicBezTo>
                    <a:pt x="255814" y="343871"/>
                    <a:pt x="511629" y="-9007"/>
                    <a:pt x="772886" y="32721"/>
                  </a:cubicBezTo>
                  <a:cubicBezTo>
                    <a:pt x="1034143" y="74449"/>
                    <a:pt x="1308100" y="952564"/>
                    <a:pt x="1567543" y="947121"/>
                  </a:cubicBezTo>
                  <a:cubicBezTo>
                    <a:pt x="1826986" y="941678"/>
                    <a:pt x="2086429" y="-9008"/>
                    <a:pt x="2329543" y="64"/>
                  </a:cubicBezTo>
                  <a:cubicBezTo>
                    <a:pt x="2572657" y="9136"/>
                    <a:pt x="2808515" y="936236"/>
                    <a:pt x="3026229" y="1001550"/>
                  </a:cubicBezTo>
                  <a:cubicBezTo>
                    <a:pt x="3243943" y="1066864"/>
                    <a:pt x="3439886" y="729407"/>
                    <a:pt x="3635829" y="391950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F2613C0-76F1-CDF6-575A-58D884C4EF94}"/>
                </a:ext>
              </a:extLst>
            </p:cNvPr>
            <p:cNvSpPr/>
            <p:nvPr/>
          </p:nvSpPr>
          <p:spPr>
            <a:xfrm>
              <a:off x="6397894" y="3119478"/>
              <a:ext cx="2231571" cy="977001"/>
            </a:xfrm>
            <a:custGeom>
              <a:avLst/>
              <a:gdLst>
                <a:gd name="connsiteX0" fmla="*/ 0 w 3635829"/>
                <a:gd name="connsiteY0" fmla="*/ 696750 h 1009722"/>
                <a:gd name="connsiteX1" fmla="*/ 772886 w 3635829"/>
                <a:gd name="connsiteY1" fmla="*/ 32721 h 1009722"/>
                <a:gd name="connsiteX2" fmla="*/ 1567543 w 3635829"/>
                <a:gd name="connsiteY2" fmla="*/ 947121 h 1009722"/>
                <a:gd name="connsiteX3" fmla="*/ 2329543 w 3635829"/>
                <a:gd name="connsiteY3" fmla="*/ 64 h 1009722"/>
                <a:gd name="connsiteX4" fmla="*/ 3026229 w 3635829"/>
                <a:gd name="connsiteY4" fmla="*/ 1001550 h 1009722"/>
                <a:gd name="connsiteX5" fmla="*/ 3635829 w 3635829"/>
                <a:gd name="connsiteY5" fmla="*/ 391950 h 1009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5829" h="1009722">
                  <a:moveTo>
                    <a:pt x="0" y="696750"/>
                  </a:moveTo>
                  <a:cubicBezTo>
                    <a:pt x="255814" y="343871"/>
                    <a:pt x="511629" y="-9007"/>
                    <a:pt x="772886" y="32721"/>
                  </a:cubicBezTo>
                  <a:cubicBezTo>
                    <a:pt x="1034143" y="74449"/>
                    <a:pt x="1308100" y="952564"/>
                    <a:pt x="1567543" y="947121"/>
                  </a:cubicBezTo>
                  <a:cubicBezTo>
                    <a:pt x="1826986" y="941678"/>
                    <a:pt x="2086429" y="-9008"/>
                    <a:pt x="2329543" y="64"/>
                  </a:cubicBezTo>
                  <a:cubicBezTo>
                    <a:pt x="2572657" y="9136"/>
                    <a:pt x="2808515" y="936236"/>
                    <a:pt x="3026229" y="1001550"/>
                  </a:cubicBezTo>
                  <a:cubicBezTo>
                    <a:pt x="3243943" y="1066864"/>
                    <a:pt x="3439886" y="729407"/>
                    <a:pt x="3635829" y="391950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E646345D-D6E3-467C-E61B-C6952976C105}"/>
                </a:ext>
              </a:extLst>
            </p:cNvPr>
            <p:cNvSpPr/>
            <p:nvPr/>
          </p:nvSpPr>
          <p:spPr>
            <a:xfrm>
              <a:off x="5791106" y="3381283"/>
              <a:ext cx="605563" cy="626713"/>
            </a:xfrm>
            <a:custGeom>
              <a:avLst/>
              <a:gdLst>
                <a:gd name="connsiteX0" fmla="*/ 0 w 605563"/>
                <a:gd name="connsiteY0" fmla="*/ 196743 h 626713"/>
                <a:gd name="connsiteX1" fmla="*/ 60556 w 605563"/>
                <a:gd name="connsiteY1" fmla="*/ 21130 h 626713"/>
                <a:gd name="connsiteX2" fmla="*/ 115057 w 605563"/>
                <a:gd name="connsiteY2" fmla="*/ 626693 h 626713"/>
                <a:gd name="connsiteX3" fmla="*/ 242225 w 605563"/>
                <a:gd name="connsiteY3" fmla="*/ 45352 h 626713"/>
                <a:gd name="connsiteX4" fmla="*/ 314893 w 605563"/>
                <a:gd name="connsiteY4" fmla="*/ 602470 h 626713"/>
                <a:gd name="connsiteX5" fmla="*/ 411783 w 605563"/>
                <a:gd name="connsiteY5" fmla="*/ 111964 h 626713"/>
                <a:gd name="connsiteX6" fmla="*/ 502617 w 605563"/>
                <a:gd name="connsiteY6" fmla="*/ 602470 h 626713"/>
                <a:gd name="connsiteX7" fmla="*/ 605563 w 605563"/>
                <a:gd name="connsiteY7" fmla="*/ 396579 h 62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5563" h="626713">
                  <a:moveTo>
                    <a:pt x="0" y="196743"/>
                  </a:moveTo>
                  <a:cubicBezTo>
                    <a:pt x="20690" y="73107"/>
                    <a:pt x="41380" y="-50528"/>
                    <a:pt x="60556" y="21130"/>
                  </a:cubicBezTo>
                  <a:cubicBezTo>
                    <a:pt x="79732" y="92788"/>
                    <a:pt x="84779" y="622656"/>
                    <a:pt x="115057" y="626693"/>
                  </a:cubicBezTo>
                  <a:cubicBezTo>
                    <a:pt x="145335" y="630730"/>
                    <a:pt x="208919" y="49389"/>
                    <a:pt x="242225" y="45352"/>
                  </a:cubicBezTo>
                  <a:cubicBezTo>
                    <a:pt x="275531" y="41315"/>
                    <a:pt x="286633" y="591368"/>
                    <a:pt x="314893" y="602470"/>
                  </a:cubicBezTo>
                  <a:cubicBezTo>
                    <a:pt x="343153" y="613572"/>
                    <a:pt x="380496" y="111964"/>
                    <a:pt x="411783" y="111964"/>
                  </a:cubicBezTo>
                  <a:cubicBezTo>
                    <a:pt x="443070" y="111964"/>
                    <a:pt x="470320" y="555034"/>
                    <a:pt x="502617" y="602470"/>
                  </a:cubicBezTo>
                  <a:cubicBezTo>
                    <a:pt x="534914" y="649906"/>
                    <a:pt x="570238" y="523242"/>
                    <a:pt x="605563" y="396579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E562A63-AE85-2866-A410-3D04E7D781A8}"/>
                </a:ext>
              </a:extLst>
            </p:cNvPr>
            <p:cNvSpPr/>
            <p:nvPr/>
          </p:nvSpPr>
          <p:spPr>
            <a:xfrm>
              <a:off x="5695765" y="5036224"/>
              <a:ext cx="794657" cy="816429"/>
            </a:xfrm>
            <a:prstGeom prst="ellips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473E4B1-CD24-58FA-2238-6F6DE32A7E7A}"/>
                </a:ext>
              </a:extLst>
            </p:cNvPr>
            <p:cNvSpPr/>
            <p:nvPr/>
          </p:nvSpPr>
          <p:spPr>
            <a:xfrm>
              <a:off x="3480695" y="5011412"/>
              <a:ext cx="5230610" cy="845384"/>
            </a:xfrm>
            <a:custGeom>
              <a:avLst/>
              <a:gdLst>
                <a:gd name="connsiteX0" fmla="*/ 0 w 5224795"/>
                <a:gd name="connsiteY0" fmla="*/ 716137 h 1046666"/>
                <a:gd name="connsiteX1" fmla="*/ 440674 w 5224795"/>
                <a:gd name="connsiteY1" fmla="*/ 44109 h 1046666"/>
                <a:gd name="connsiteX2" fmla="*/ 947450 w 5224795"/>
                <a:gd name="connsiteY2" fmla="*/ 1013593 h 1046666"/>
                <a:gd name="connsiteX3" fmla="*/ 1421176 w 5224795"/>
                <a:gd name="connsiteY3" fmla="*/ 88176 h 1046666"/>
                <a:gd name="connsiteX4" fmla="*/ 1905918 w 5224795"/>
                <a:gd name="connsiteY4" fmla="*/ 1046643 h 1046666"/>
                <a:gd name="connsiteX5" fmla="*/ 2511846 w 5224795"/>
                <a:gd name="connsiteY5" fmla="*/ 55125 h 1046666"/>
                <a:gd name="connsiteX6" fmla="*/ 3051672 w 5224795"/>
                <a:gd name="connsiteY6" fmla="*/ 1046643 h 1046666"/>
                <a:gd name="connsiteX7" fmla="*/ 3514380 w 5224795"/>
                <a:gd name="connsiteY7" fmla="*/ 55125 h 1046666"/>
                <a:gd name="connsiteX8" fmla="*/ 3899971 w 5224795"/>
                <a:gd name="connsiteY8" fmla="*/ 980542 h 1046666"/>
                <a:gd name="connsiteX9" fmla="*/ 4307595 w 5224795"/>
                <a:gd name="connsiteY9" fmla="*/ 41 h 1046666"/>
                <a:gd name="connsiteX10" fmla="*/ 4693185 w 5224795"/>
                <a:gd name="connsiteY10" fmla="*/ 1024610 h 1046666"/>
                <a:gd name="connsiteX11" fmla="*/ 5166911 w 5224795"/>
                <a:gd name="connsiteY11" fmla="*/ 396648 h 1046666"/>
                <a:gd name="connsiteX12" fmla="*/ 5199961 w 5224795"/>
                <a:gd name="connsiteY12" fmla="*/ 385631 h 1046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24795" h="1046666">
                  <a:moveTo>
                    <a:pt x="0" y="716137"/>
                  </a:moveTo>
                  <a:cubicBezTo>
                    <a:pt x="141383" y="355335"/>
                    <a:pt x="282766" y="-5467"/>
                    <a:pt x="440674" y="44109"/>
                  </a:cubicBezTo>
                  <a:cubicBezTo>
                    <a:pt x="598582" y="93685"/>
                    <a:pt x="784033" y="1006249"/>
                    <a:pt x="947450" y="1013593"/>
                  </a:cubicBezTo>
                  <a:cubicBezTo>
                    <a:pt x="1110867" y="1020937"/>
                    <a:pt x="1261431" y="82668"/>
                    <a:pt x="1421176" y="88176"/>
                  </a:cubicBezTo>
                  <a:cubicBezTo>
                    <a:pt x="1580921" y="93684"/>
                    <a:pt x="1724140" y="1052151"/>
                    <a:pt x="1905918" y="1046643"/>
                  </a:cubicBezTo>
                  <a:cubicBezTo>
                    <a:pt x="2087696" y="1041135"/>
                    <a:pt x="2320887" y="55125"/>
                    <a:pt x="2511846" y="55125"/>
                  </a:cubicBezTo>
                  <a:cubicBezTo>
                    <a:pt x="2702805" y="55125"/>
                    <a:pt x="2884583" y="1046643"/>
                    <a:pt x="3051672" y="1046643"/>
                  </a:cubicBezTo>
                  <a:cubicBezTo>
                    <a:pt x="3218761" y="1046643"/>
                    <a:pt x="3372997" y="66142"/>
                    <a:pt x="3514380" y="55125"/>
                  </a:cubicBezTo>
                  <a:cubicBezTo>
                    <a:pt x="3655763" y="44108"/>
                    <a:pt x="3767769" y="989723"/>
                    <a:pt x="3899971" y="980542"/>
                  </a:cubicBezTo>
                  <a:cubicBezTo>
                    <a:pt x="4032174" y="971361"/>
                    <a:pt x="4175393" y="-7304"/>
                    <a:pt x="4307595" y="41"/>
                  </a:cubicBezTo>
                  <a:cubicBezTo>
                    <a:pt x="4439797" y="7386"/>
                    <a:pt x="4549966" y="958509"/>
                    <a:pt x="4693185" y="1024610"/>
                  </a:cubicBezTo>
                  <a:cubicBezTo>
                    <a:pt x="4836404" y="1090711"/>
                    <a:pt x="5082448" y="503144"/>
                    <a:pt x="5166911" y="396648"/>
                  </a:cubicBezTo>
                  <a:cubicBezTo>
                    <a:pt x="5251374" y="290151"/>
                    <a:pt x="5225667" y="337891"/>
                    <a:pt x="5199961" y="385631"/>
                  </a:cubicBezTo>
                </a:path>
              </a:pathLst>
            </a:cu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CF80A8-F1F8-50F1-7D66-85F9F108B23E}"/>
                </a:ext>
              </a:extLst>
            </p:cNvPr>
            <p:cNvSpPr txBox="1"/>
            <p:nvPr/>
          </p:nvSpPr>
          <p:spPr>
            <a:xfrm>
              <a:off x="8283009" y="2807603"/>
              <a:ext cx="1128335" cy="735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EFT mode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89B90D6-D201-D563-33EE-BE03CC17EC4D}"/>
                </a:ext>
              </a:extLst>
            </p:cNvPr>
            <p:cNvSpPr txBox="1"/>
            <p:nvPr/>
          </p:nvSpPr>
          <p:spPr>
            <a:xfrm>
              <a:off x="7213601" y="4561793"/>
              <a:ext cx="2418988" cy="42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High-energy mode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DF8ECEF-2091-0C04-553B-7D0D2D38BA53}"/>
                  </a:ext>
                </a:extLst>
              </p:cNvPr>
              <p:cNvSpPr txBox="1"/>
              <p:nvPr/>
            </p:nvSpPr>
            <p:spPr>
              <a:xfrm>
                <a:off x="8127825" y="3891010"/>
                <a:ext cx="1952564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Localized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𝑏𝑐𝑘𝑔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DF8ECEF-2091-0C04-553B-7D0D2D38B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825" y="3891010"/>
                <a:ext cx="1952564" cy="374270"/>
              </a:xfrm>
              <a:prstGeom prst="rect">
                <a:avLst/>
              </a:prstGeom>
              <a:blipFill>
                <a:blip r:embed="rId5"/>
                <a:stretch>
                  <a:fillRect l="-1935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DFCB6DE-0E1D-A16D-506C-1A0536D7BC7D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9033410" y="4250751"/>
            <a:ext cx="215402" cy="315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7388C00-6027-4488-4136-8D6FCDF17F6C}"/>
              </a:ext>
            </a:extLst>
          </p:cNvPr>
          <p:cNvCxnSpPr>
            <a:cxnSpLocks/>
            <a:endCxn id="13" idx="4"/>
          </p:cNvCxnSpPr>
          <p:nvPr/>
        </p:nvCxnSpPr>
        <p:spPr>
          <a:xfrm flipH="1" flipV="1">
            <a:off x="9033411" y="3703962"/>
            <a:ext cx="155499" cy="203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F883C48F-346F-08B6-E018-FA3DB2A1D4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7223" y="5328094"/>
            <a:ext cx="2850757" cy="850234"/>
          </a:xfrm>
          <a:prstGeom prst="rect">
            <a:avLst/>
          </a:prstGeom>
          <a:ln w="228600" cap="sq" cmpd="thickThin">
            <a:solidFill>
              <a:schemeClr val="accent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BD69BAA4-8C51-D50C-9C15-6697DE20BE19}"/>
              </a:ext>
            </a:extLst>
          </p:cNvPr>
          <p:cNvSpPr txBox="1"/>
          <p:nvPr/>
        </p:nvSpPr>
        <p:spPr>
          <a:xfrm>
            <a:off x="5408584" y="5849023"/>
            <a:ext cx="26719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Eisenbud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48, Wigner; 55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(T. J. Hollowood and G. M. Shore: 2015)</a:t>
            </a:r>
          </a:p>
        </p:txBody>
      </p:sp>
    </p:spTree>
    <p:extLst>
      <p:ext uri="{BB962C8B-B14F-4D97-AF65-F5344CB8AC3E}">
        <p14:creationId xmlns:p14="http://schemas.microsoft.com/office/powerpoint/2010/main" val="31097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410"/>
    </mc:Choice>
    <mc:Fallback xmlns="">
      <p:transition spd="slow" advTm="10041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E1F069-A37B-23D4-E57F-3561D4F9207F}"/>
              </a:ext>
            </a:extLst>
          </p:cNvPr>
          <p:cNvSpPr txBox="1">
            <a:spLocks/>
          </p:cNvSpPr>
          <p:nvPr/>
        </p:nvSpPr>
        <p:spPr>
          <a:xfrm>
            <a:off x="1126485" y="464896"/>
            <a:ext cx="3779085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600" dirty="0">
                <a:solidFill>
                  <a:schemeClr val="tx1"/>
                </a:solidFill>
              </a:rPr>
              <a:t>BOUNDS ON HIGHER ORDER OPERATORS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95289F-3FE6-2E4F-9D61-983D2EDC2A7A}"/>
              </a:ext>
            </a:extLst>
          </p:cNvPr>
          <p:cNvSpPr txBox="1"/>
          <p:nvPr/>
        </p:nvSpPr>
        <p:spPr>
          <a:xfrm>
            <a:off x="9616223" y="3429000"/>
            <a:ext cx="2254045" cy="3107268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600" dirty="0">
                <a:solidFill>
                  <a:schemeClr val="bg2">
                    <a:lumMod val="10000"/>
                  </a:schemeClr>
                </a:solidFill>
              </a:rPr>
              <a:t>Causal propagation around any localized background that can be continuously deformed to the trivial one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76ED89-1EE5-10B8-B084-3CA4CE979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92" y="1903556"/>
            <a:ext cx="4843768" cy="46479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BE78AF-8E03-0233-9EE2-30EE78CF5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121" y="4982634"/>
            <a:ext cx="4681102" cy="1313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C30D94-1E29-930C-6DBF-001CADA31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548" y="216968"/>
            <a:ext cx="4073886" cy="35886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811775-8883-1B05-A8BD-2C670D467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1057" y="920609"/>
            <a:ext cx="2147192" cy="19222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66443A-7E58-579F-DBA1-A1FAD981C4D5}"/>
              </a:ext>
            </a:extLst>
          </p:cNvPr>
          <p:cNvSpPr txBox="1"/>
          <p:nvPr/>
        </p:nvSpPr>
        <p:spPr>
          <a:xfrm>
            <a:off x="9597630" y="436615"/>
            <a:ext cx="2254045" cy="389709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10000"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bg1"/>
                </a:solidFill>
              </a:rPr>
              <a:t>Photon EFT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F59F2F-2542-ABC0-13BF-140079332DA0}"/>
              </a:ext>
            </a:extLst>
          </p:cNvPr>
          <p:cNvSpPr txBox="1"/>
          <p:nvPr/>
        </p:nvSpPr>
        <p:spPr>
          <a:xfrm>
            <a:off x="6415363" y="4353091"/>
            <a:ext cx="2254045" cy="389709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10000"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Scalar EFT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F4FA20-8CB5-5469-4683-85EF5EAFFDAC}"/>
              </a:ext>
            </a:extLst>
          </p:cNvPr>
          <p:cNvSpPr txBox="1"/>
          <p:nvPr/>
        </p:nvSpPr>
        <p:spPr>
          <a:xfrm>
            <a:off x="3004457" y="6536268"/>
            <a:ext cx="9313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(MCG, C. de Rham , V. Pozsgay, A. Tolley; 2022) (MCG, C. de Rham, S. Jaitly,  V. Pozsgay, A. Tokareva; 2023)</a:t>
            </a:r>
          </a:p>
        </p:txBody>
      </p:sp>
    </p:spTree>
    <p:extLst>
      <p:ext uri="{BB962C8B-B14F-4D97-AF65-F5344CB8AC3E}">
        <p14:creationId xmlns:p14="http://schemas.microsoft.com/office/powerpoint/2010/main" val="3240125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64330A-CA7F-3CAE-1CC1-8F9E3F5E2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557" y="2419890"/>
            <a:ext cx="7621108" cy="8871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69019F-3169-1247-88E5-87CF1D7C9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57" y="3321893"/>
            <a:ext cx="2872682" cy="7118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D84F4F-6F3D-F16F-369D-5C06E7E54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148" y="5200056"/>
            <a:ext cx="4154096" cy="10334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9D31E5-6E0F-8759-9E9B-4472251C7ABA}"/>
              </a:ext>
            </a:extLst>
          </p:cNvPr>
          <p:cNvSpPr txBox="1"/>
          <p:nvPr/>
        </p:nvSpPr>
        <p:spPr>
          <a:xfrm>
            <a:off x="589758" y="1758669"/>
            <a:ext cx="6716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n w="0"/>
                <a:solidFill>
                  <a:srgbClr val="2D2EC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Asymptotic Causality (A. flat space)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DF73F4-89ED-7166-E3C4-8F6C1507B42E}"/>
              </a:ext>
            </a:extLst>
          </p:cNvPr>
          <p:cNvSpPr txBox="1"/>
          <p:nvPr/>
        </p:nvSpPr>
        <p:spPr>
          <a:xfrm>
            <a:off x="566849" y="4542118"/>
            <a:ext cx="3514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n w="0"/>
                <a:solidFill>
                  <a:srgbClr val="2D2EC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Infrared Causality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B2A197-8CFD-202C-5EB4-25E6F315F801}"/>
              </a:ext>
            </a:extLst>
          </p:cNvPr>
          <p:cNvSpPr txBox="1"/>
          <p:nvPr/>
        </p:nvSpPr>
        <p:spPr>
          <a:xfrm>
            <a:off x="5229585" y="2419890"/>
            <a:ext cx="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CFBA28-C695-9A25-7CB6-1DA27DFDBCE2}"/>
              </a:ext>
            </a:extLst>
          </p:cNvPr>
          <p:cNvGrpSpPr/>
          <p:nvPr/>
        </p:nvGrpSpPr>
        <p:grpSpPr>
          <a:xfrm>
            <a:off x="8171267" y="1734736"/>
            <a:ext cx="3688198" cy="2202313"/>
            <a:chOff x="8385073" y="1729991"/>
            <a:chExt cx="3688198" cy="2202313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40861E7-B2E5-486E-2C24-C66A93E878F5}"/>
                </a:ext>
              </a:extLst>
            </p:cNvPr>
            <p:cNvCxnSpPr/>
            <p:nvPr/>
          </p:nvCxnSpPr>
          <p:spPr>
            <a:xfrm>
              <a:off x="8725004" y="2087186"/>
              <a:ext cx="1187533" cy="184511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40E3C14-5C6D-39E0-3C5C-9CAE922191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12537" y="2087186"/>
              <a:ext cx="1032856" cy="184511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82F1EFF-57FB-FD20-29D1-F93E48DAA868}"/>
                </a:ext>
              </a:extLst>
            </p:cNvPr>
            <p:cNvCxnSpPr>
              <a:cxnSpLocks/>
            </p:cNvCxnSpPr>
            <p:nvPr/>
          </p:nvCxnSpPr>
          <p:spPr>
            <a:xfrm>
              <a:off x="8385073" y="2111459"/>
              <a:ext cx="1527464" cy="1820845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A779758-FBEE-204B-1971-DF72C30635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12537" y="2111459"/>
              <a:ext cx="1375756" cy="1820845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1DE7C90-A9AF-A199-EECE-A8B589686198}"/>
                    </a:ext>
                  </a:extLst>
                </p:cNvPr>
                <p:cNvSpPr txBox="1"/>
                <p:nvPr/>
              </p:nvSpPr>
              <p:spPr>
                <a:xfrm>
                  <a:off x="9659008" y="1729991"/>
                  <a:ext cx="1286386" cy="37427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𝑐𝑢𝑟𝑣𝑒𝑑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(∞)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28A1AFA-068A-C5CD-5743-70CF85A37C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59008" y="1729991"/>
                  <a:ext cx="1286386" cy="374270"/>
                </a:xfrm>
                <a:prstGeom prst="rect">
                  <a:avLst/>
                </a:prstGeom>
                <a:blipFill>
                  <a:blip r:embed="rId5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DF7EEBB-76F4-743C-0F0D-3664667FF603}"/>
                    </a:ext>
                  </a:extLst>
                </p:cNvPr>
                <p:cNvSpPr txBox="1"/>
                <p:nvPr/>
              </p:nvSpPr>
              <p:spPr>
                <a:xfrm>
                  <a:off x="11100070" y="2400255"/>
                  <a:ext cx="973201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𝐸𝐹𝑇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D41F3CB-455A-3689-0D30-6F4793BC3E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00070" y="2400255"/>
                  <a:ext cx="973201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72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334F6EF-CAE1-89F9-2A88-144AA5EF7B0E}"/>
              </a:ext>
            </a:extLst>
          </p:cNvPr>
          <p:cNvGrpSpPr/>
          <p:nvPr/>
        </p:nvGrpSpPr>
        <p:grpSpPr>
          <a:xfrm>
            <a:off x="4038180" y="3987291"/>
            <a:ext cx="3870960" cy="2264365"/>
            <a:chOff x="5207929" y="4378384"/>
            <a:chExt cx="3870960" cy="226436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D7B348-7F12-7C54-BAED-B712CAB0AECB}"/>
                </a:ext>
              </a:extLst>
            </p:cNvPr>
            <p:cNvCxnSpPr/>
            <p:nvPr/>
          </p:nvCxnSpPr>
          <p:spPr>
            <a:xfrm>
              <a:off x="5547860" y="4797631"/>
              <a:ext cx="1187533" cy="184511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5B5BC79-EA12-9CBA-A0EA-FB55317E65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5393" y="4797631"/>
              <a:ext cx="1032856" cy="184511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42EEDF-4FCB-5245-45CB-87AC86726937}"/>
                </a:ext>
              </a:extLst>
            </p:cNvPr>
            <p:cNvCxnSpPr>
              <a:cxnSpLocks/>
            </p:cNvCxnSpPr>
            <p:nvPr/>
          </p:nvCxnSpPr>
          <p:spPr>
            <a:xfrm>
              <a:off x="5207929" y="4821904"/>
              <a:ext cx="1527464" cy="1820845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26CD847-B751-EE91-7967-E917233A5B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5393" y="4821904"/>
              <a:ext cx="1375756" cy="1820845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664F30F-82A6-AA4F-1217-D7A93CA940FA}"/>
                    </a:ext>
                  </a:extLst>
                </p:cNvPr>
                <p:cNvSpPr txBox="1"/>
                <p:nvPr/>
              </p:nvSpPr>
              <p:spPr>
                <a:xfrm>
                  <a:off x="6881413" y="4378384"/>
                  <a:ext cx="1264442" cy="37427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𝑐𝑢𝑟𝑣𝑒𝑑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CB6047AB-1559-D92B-5EAE-CA8F0A2247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1413" y="4378384"/>
                  <a:ext cx="1264442" cy="374270"/>
                </a:xfrm>
                <a:prstGeom prst="rect">
                  <a:avLst/>
                </a:prstGeom>
                <a:blipFill>
                  <a:blip r:embed="rId7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EBF4686-8E2C-E477-6542-DEE97FAB0F13}"/>
                    </a:ext>
                  </a:extLst>
                </p:cNvPr>
                <p:cNvSpPr txBox="1"/>
                <p:nvPr/>
              </p:nvSpPr>
              <p:spPr>
                <a:xfrm>
                  <a:off x="8105688" y="4775737"/>
                  <a:ext cx="973201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𝐸𝐹𝑇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D34AC4DB-05B2-B25F-FB14-B9985E1CA1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5688" y="4775737"/>
                  <a:ext cx="973201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50B50E4E-D9A3-85C1-C74F-ACB1BB78AD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5789" y="5200056"/>
            <a:ext cx="3179772" cy="869469"/>
          </a:xfrm>
          <a:prstGeom prst="rect">
            <a:avLst/>
          </a:prstGeom>
          <a:ln w="228600" cap="sq" cmpd="thickThin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87B297D4-D837-1392-3322-3E6413D2CAB5}"/>
              </a:ext>
            </a:extLst>
          </p:cNvPr>
          <p:cNvSpPr txBox="1">
            <a:spLocks/>
          </p:cNvSpPr>
          <p:nvPr/>
        </p:nvSpPr>
        <p:spPr>
          <a:xfrm>
            <a:off x="1033613" y="573074"/>
            <a:ext cx="10364308" cy="149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Notions of causality on curved backgrounds</a:t>
            </a:r>
          </a:p>
        </p:txBody>
      </p:sp>
    </p:spTree>
    <p:extLst>
      <p:ext uri="{BB962C8B-B14F-4D97-AF65-F5344CB8AC3E}">
        <p14:creationId xmlns:p14="http://schemas.microsoft.com/office/powerpoint/2010/main" val="388414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434CC-D8AF-3A15-831D-DFE473899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49060-0EF0-DB21-3F59-BD9ADCC2E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828" y="509016"/>
            <a:ext cx="10037572" cy="1499616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>
                <a:ln/>
                <a:solidFill>
                  <a:schemeClr val="bg2">
                    <a:lumMod val="25000"/>
                  </a:schemeClr>
                </a:solidFill>
              </a:rPr>
              <a:t>CONSEQUENCES OF CAUSAL PROPAGATION IN A CURVED BACKGROUND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323194-774E-5903-6002-999BC03B5C0A}"/>
              </a:ext>
            </a:extLst>
          </p:cNvPr>
          <p:cNvSpPr txBox="1"/>
          <p:nvPr/>
        </p:nvSpPr>
        <p:spPr>
          <a:xfrm>
            <a:off x="314131" y="2415581"/>
            <a:ext cx="1185770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Weak Gravity Conjecture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800" dirty="0"/>
              <a:t>Weakened positivity (                          ): small violations of WGC are consistent with unitarity and causality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(L. Alberte, C. de Rham, S. Jaitly and A.J. Tolley; 2020,  Henriksson, B. McPeak, F. Russo and A. Vichi; 2022 )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3200" b="1" dirty="0"/>
              <a:t>Quasi-normal modes</a:t>
            </a:r>
          </a:p>
          <a:p>
            <a:r>
              <a:rPr lang="en-US" sz="2800" dirty="0"/>
              <a:t>Causal EFT corrections make quasi-normal mode perturbations decay faster. 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(Melville; 2024)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58F4E4-73DB-2750-2715-0BBE69B9A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240" y="2925347"/>
            <a:ext cx="1891497" cy="50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10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8A023C6-1B60-8BE0-E642-2B03825F1763}"/>
              </a:ext>
            </a:extLst>
          </p:cNvPr>
          <p:cNvSpPr txBox="1"/>
          <p:nvPr/>
        </p:nvSpPr>
        <p:spPr>
          <a:xfrm>
            <a:off x="395892" y="334423"/>
            <a:ext cx="2465094" cy="23484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4800" b="1" dirty="0">
                <a:ln/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Causal EFT of inflation </a:t>
            </a:r>
          </a:p>
        </p:txBody>
      </p:sp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90DFB819-3C4D-3A81-512D-26DA2A95E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213" y="1690645"/>
            <a:ext cx="4489189" cy="3625018"/>
          </a:xfrm>
          <a:prstGeom prst="rect">
            <a:avLst/>
          </a:prstGeom>
        </p:spPr>
      </p:pic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42AF06B8-18BF-6F8A-B6BB-FBEAF5DC1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36" y="3659504"/>
            <a:ext cx="3623455" cy="2282776"/>
          </a:xfrm>
          <a:prstGeom prst="rect">
            <a:avLst/>
          </a:prstGeom>
        </p:spPr>
      </p:pic>
      <p:pic>
        <p:nvPicPr>
          <p:cNvPr id="12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9AE0F58B-0411-52DD-72D3-410DB5584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1775" y="1582613"/>
            <a:ext cx="3949700" cy="38410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2D1D7F-A95B-A719-6E48-6766F571E3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513" y="2817496"/>
            <a:ext cx="3949700" cy="762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734186-2F81-C0D8-B853-2E62A9D9BF19}"/>
              </a:ext>
            </a:extLst>
          </p:cNvPr>
          <p:cNvSpPr txBox="1"/>
          <p:nvPr/>
        </p:nvSpPr>
        <p:spPr>
          <a:xfrm>
            <a:off x="335354" y="6012272"/>
            <a:ext cx="3949700" cy="795755"/>
          </a:xfrm>
          <a:prstGeom prst="rect">
            <a:avLst/>
          </a:prstGeom>
        </p:spPr>
        <p:txBody>
          <a:bodyPr vert="horz" lIns="45720" tIns="45720" rIns="45720" bIns="45720" rtlCol="0">
            <a:normAutofit fontScale="85000" lnSpcReduction="10000"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600" dirty="0"/>
              <a:t>Bounds on the time dependence of Wilson coefficients</a:t>
            </a: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D033F2-4A3E-59D2-3E82-4670153D2E3F}"/>
              </a:ext>
            </a:extLst>
          </p:cNvPr>
          <p:cNvSpPr txBox="1"/>
          <p:nvPr/>
        </p:nvSpPr>
        <p:spPr>
          <a:xfrm>
            <a:off x="8772041" y="6536268"/>
            <a:ext cx="3546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(MCG; 2023) (MCG, S. Cespedes; 2025)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65FCD7-1E5B-1A5F-F6CB-BDD720AD752D}"/>
              </a:ext>
            </a:extLst>
          </p:cNvPr>
          <p:cNvSpPr txBox="1"/>
          <p:nvPr/>
        </p:nvSpPr>
        <p:spPr>
          <a:xfrm>
            <a:off x="4467633" y="442264"/>
            <a:ext cx="7171417" cy="1341722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600" dirty="0"/>
              <a:t>Bounds on the growth of the power spectrum that can lead to primordial black holes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958D6D-0188-8D82-4A44-4D51EE44E3BA}"/>
              </a:ext>
            </a:extLst>
          </p:cNvPr>
          <p:cNvSpPr txBox="1"/>
          <p:nvPr/>
        </p:nvSpPr>
        <p:spPr>
          <a:xfrm>
            <a:off x="8053341" y="5498049"/>
            <a:ext cx="3949700" cy="795755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600" dirty="0"/>
              <a:t>Causality implies subluminal EFT speeds</a:t>
            </a:r>
            <a:endParaRPr lang="en-US" sz="2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FCACB2B-4A9B-D30D-CCB6-7DFEAC0EFA19}"/>
              </a:ext>
            </a:extLst>
          </p:cNvPr>
          <p:cNvGrpSpPr/>
          <p:nvPr/>
        </p:nvGrpSpPr>
        <p:grpSpPr>
          <a:xfrm>
            <a:off x="2406517" y="1088626"/>
            <a:ext cx="2370542" cy="1256911"/>
            <a:chOff x="5207929" y="4378384"/>
            <a:chExt cx="3870960" cy="2264365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D64A4E3-063A-C5C8-5043-5542D4AA6CFA}"/>
                </a:ext>
              </a:extLst>
            </p:cNvPr>
            <p:cNvCxnSpPr/>
            <p:nvPr/>
          </p:nvCxnSpPr>
          <p:spPr>
            <a:xfrm>
              <a:off x="5547860" y="4797631"/>
              <a:ext cx="1187533" cy="184511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7C99364-42BE-22D4-D96D-40F91B4D67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5393" y="4797631"/>
              <a:ext cx="1032856" cy="184511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8841026-FBFC-035B-93EA-1A7F8DDDB873}"/>
                </a:ext>
              </a:extLst>
            </p:cNvPr>
            <p:cNvCxnSpPr>
              <a:cxnSpLocks/>
            </p:cNvCxnSpPr>
            <p:nvPr/>
          </p:nvCxnSpPr>
          <p:spPr>
            <a:xfrm>
              <a:off x="5207929" y="4821904"/>
              <a:ext cx="1527464" cy="1820845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D82936-AB29-5DED-B0E5-99776EDC1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5393" y="4821904"/>
              <a:ext cx="1375756" cy="1820845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AA739B6-3D42-CB2A-C325-E1186994919E}"/>
                    </a:ext>
                  </a:extLst>
                </p:cNvPr>
                <p:cNvSpPr txBox="1"/>
                <p:nvPr/>
              </p:nvSpPr>
              <p:spPr>
                <a:xfrm>
                  <a:off x="6881413" y="4378384"/>
                  <a:ext cx="1264442" cy="37427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𝐹𝐿𝑅𝑊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A5AB583-F7D6-57B5-7C29-FBB2F13FD5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1413" y="4378384"/>
                  <a:ext cx="1264442" cy="374270"/>
                </a:xfrm>
                <a:prstGeom prst="rect">
                  <a:avLst/>
                </a:prstGeom>
                <a:blipFill>
                  <a:blip r:embed="rId6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024A824-0A3A-66C7-B0B8-F15580044644}"/>
                    </a:ext>
                  </a:extLst>
                </p:cNvPr>
                <p:cNvSpPr txBox="1"/>
                <p:nvPr/>
              </p:nvSpPr>
              <p:spPr>
                <a:xfrm>
                  <a:off x="8105688" y="4775737"/>
                  <a:ext cx="973201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𝐸𝐹𝑇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6D248CE-287C-2CAF-5DA9-3F94BE1373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5688" y="4775737"/>
                  <a:ext cx="973201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02414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3A788-EC08-F498-BD4F-092C66A70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F901C6D-58AB-DED6-DEAA-6081C4EA8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7949"/>
            <a:ext cx="9133703" cy="57808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C42C38-6E18-2658-A2B3-4654DDD56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69" y="80626"/>
            <a:ext cx="11103679" cy="1325563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>
                <a:ln/>
                <a:solidFill>
                  <a:schemeClr val="bg2">
                    <a:lumMod val="25000"/>
                  </a:schemeClr>
                </a:solidFill>
              </a:rPr>
              <a:t>Positive geometries: (Tr </a:t>
            </a:r>
            <a:r>
              <a:rPr lang="el-GR" b="1" dirty="0">
                <a:ln/>
                <a:solidFill>
                  <a:schemeClr val="bg2">
                    <a:lumMod val="25000"/>
                  </a:schemeClr>
                </a:solidFill>
              </a:rPr>
              <a:t>φ³</a:t>
            </a:r>
            <a:r>
              <a:rPr lang="en-US" b="1" dirty="0">
                <a:ln/>
                <a:solidFill>
                  <a:schemeClr val="bg2">
                    <a:lumMod val="25000"/>
                  </a:schemeClr>
                </a:solidFill>
              </a:rPr>
              <a:t> case) </a:t>
            </a:r>
            <a:br>
              <a:rPr lang="en-US" b="1" dirty="0">
                <a:ln/>
                <a:solidFill>
                  <a:schemeClr val="bg2">
                    <a:lumMod val="25000"/>
                  </a:schemeClr>
                </a:solidFill>
              </a:rPr>
            </a:br>
            <a:r>
              <a:rPr lang="en-US" b="1" dirty="0">
                <a:ln/>
                <a:solidFill>
                  <a:schemeClr val="bg2">
                    <a:lumMod val="25000"/>
                  </a:schemeClr>
                </a:solidFill>
              </a:rPr>
              <a:t>Hidden zeros and factorizations -&gt; locality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55B137-7F61-0A17-74BD-61FF4DA5CC37}"/>
              </a:ext>
            </a:extLst>
          </p:cNvPr>
          <p:cNvSpPr txBox="1"/>
          <p:nvPr/>
        </p:nvSpPr>
        <p:spPr>
          <a:xfrm>
            <a:off x="0" y="6519446"/>
            <a:ext cx="5089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(N.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Arkani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-Hamed, Q. Cao, J. Dong, C. Figueiredo and S. He)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CC5F43-CCA7-4C4B-81D7-D586D9533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9664" y="1598105"/>
            <a:ext cx="3632886" cy="7979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3161A2-BD62-200D-F36E-8E31A6349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9507" y="2396010"/>
            <a:ext cx="1473200" cy="1384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5ACADA4-0C1A-C22A-D5BD-4311F46D66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2458" y="4385197"/>
            <a:ext cx="3350092" cy="87469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96D2B8A-987E-9E51-3B93-2C9BB301EA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3703" y="5302807"/>
            <a:ext cx="280035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783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D36DA9D-BF22-2B08-6CEF-B191441CD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753" y="427674"/>
            <a:ext cx="6701894" cy="49263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48445C-9B0D-6744-7843-B83A1D263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16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Theories with hidden zeros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0E53CB-D6CA-071F-2E58-D2E33BB2E28E}"/>
              </a:ext>
            </a:extLst>
          </p:cNvPr>
          <p:cNvSpPr txBox="1"/>
          <p:nvPr/>
        </p:nvSpPr>
        <p:spPr>
          <a:xfrm>
            <a:off x="6112476" y="5834321"/>
            <a:ext cx="5848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(Bartsch, Brown, Kampf,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Oktem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Paranjape, Trnka)(Li, Roest,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Veldhuis)(Cao, Dong, He, Shi)(De, Paranjape,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Pokraka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Spradlin,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Volovich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06B57-C958-A2F7-6CB9-E835B53B9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848" y="1436728"/>
            <a:ext cx="6081794" cy="4926365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Tr </a:t>
            </a:r>
            <a:r>
              <a:rPr lang="el-GR" sz="3600" dirty="0"/>
              <a:t>φ³</a:t>
            </a:r>
            <a:r>
              <a:rPr lang="en-US" sz="3600" dirty="0"/>
              <a:t> (Amplitudes + Wavefunction of the Universe)</a:t>
            </a:r>
            <a:endParaRPr lang="el-GR" sz="3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NLSM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Scaffolded YM: gluons + adjoint scalars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Multi-DBI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Special Galileon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Scaffolded GR: graviton &amp; flavored scalars (for some polarizations)</a:t>
            </a:r>
          </a:p>
          <a:p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3B4D89-DFD7-0BC1-7838-7D3364D9397E}"/>
              </a:ext>
            </a:extLst>
          </p:cNvPr>
          <p:cNvGrpSpPr/>
          <p:nvPr/>
        </p:nvGrpSpPr>
        <p:grpSpPr>
          <a:xfrm>
            <a:off x="5473326" y="905552"/>
            <a:ext cx="2554186" cy="4167317"/>
            <a:chOff x="5473326" y="905552"/>
            <a:chExt cx="2554186" cy="4167317"/>
          </a:xfrm>
        </p:grpSpPr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2A1BACAE-AB12-ADAC-79BC-509E81AB5AC1}"/>
                </a:ext>
              </a:extLst>
            </p:cNvPr>
            <p:cNvSpPr/>
            <p:nvPr/>
          </p:nvSpPr>
          <p:spPr>
            <a:xfrm rot="18114653">
              <a:off x="6243972" y="1935876"/>
              <a:ext cx="2402237" cy="341589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9336274E-B121-1F2B-F823-86E7B06D2F3E}"/>
                </a:ext>
              </a:extLst>
            </p:cNvPr>
            <p:cNvSpPr/>
            <p:nvPr/>
          </p:nvSpPr>
          <p:spPr>
            <a:xfrm rot="3648176">
              <a:off x="6211553" y="4192949"/>
              <a:ext cx="1420571" cy="339269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174096-3B71-40F6-8048-6F4F238B7748}"/>
                </a:ext>
              </a:extLst>
            </p:cNvPr>
            <p:cNvSpPr txBox="1"/>
            <p:nvPr/>
          </p:nvSpPr>
          <p:spPr>
            <a:xfrm>
              <a:off x="5473326" y="1042170"/>
              <a:ext cx="25541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</a:rPr>
                <a:t>Color-Kinematic replacements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664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A1D7D-724B-494C-8E1D-AFC61B143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346" y="100764"/>
            <a:ext cx="10728322" cy="1477328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</a:rPr>
              <a:t>Gravity is simpler than it seems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835853-48E9-E8BF-2F68-3C7AD55335B9}"/>
              </a:ext>
            </a:extLst>
          </p:cNvPr>
          <p:cNvSpPr txBox="1"/>
          <p:nvPr/>
        </p:nvSpPr>
        <p:spPr>
          <a:xfrm>
            <a:off x="1213704" y="3718010"/>
            <a:ext cx="10126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 black hole can be seen as the double copy of an electron</a:t>
            </a:r>
          </a:p>
        </p:txBody>
      </p:sp>
      <p:sp>
        <p:nvSpPr>
          <p:cNvPr id="7" name="Oval 6" descr="A picture containing star, night sky&#10;&#10;Description automatically generated">
            <a:extLst>
              <a:ext uri="{FF2B5EF4-FFF2-40B4-BE49-F238E27FC236}">
                <a16:creationId xmlns:a16="http://schemas.microsoft.com/office/drawing/2014/main" id="{02D6D450-289B-A7E6-81F1-24BED14ACE7E}"/>
              </a:ext>
            </a:extLst>
          </p:cNvPr>
          <p:cNvSpPr/>
          <p:nvPr/>
        </p:nvSpPr>
        <p:spPr>
          <a:xfrm>
            <a:off x="1893744" y="1375405"/>
            <a:ext cx="1736314" cy="1733227"/>
          </a:xfrm>
          <a:prstGeom prst="ellipse">
            <a:avLst/>
          </a:prstGeom>
          <a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/>
            <a:stretch>
              <a:fillRect l="-25000" r="-25000"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16B2AA-6F71-60DD-F311-5C5F8D47DCAA}"/>
              </a:ext>
            </a:extLst>
          </p:cNvPr>
          <p:cNvSpPr txBox="1"/>
          <p:nvPr/>
        </p:nvSpPr>
        <p:spPr>
          <a:xfrm>
            <a:off x="2224134" y="3139990"/>
            <a:ext cx="133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Black hole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EEE912-A366-F295-1C60-F4590C312856}"/>
              </a:ext>
            </a:extLst>
          </p:cNvPr>
          <p:cNvSpPr txBox="1"/>
          <p:nvPr/>
        </p:nvSpPr>
        <p:spPr>
          <a:xfrm>
            <a:off x="5851507" y="3139990"/>
            <a:ext cx="110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</a:t>
            </a:r>
          </a:p>
        </p:txBody>
      </p:sp>
      <p:sp>
        <p:nvSpPr>
          <p:cNvPr id="43" name="Equals 42">
            <a:extLst>
              <a:ext uri="{FF2B5EF4-FFF2-40B4-BE49-F238E27FC236}">
                <a16:creationId xmlns:a16="http://schemas.microsoft.com/office/drawing/2014/main" id="{1351969B-DC46-03B8-6A75-527D7355AF3F}"/>
              </a:ext>
            </a:extLst>
          </p:cNvPr>
          <p:cNvSpPr/>
          <p:nvPr/>
        </p:nvSpPr>
        <p:spPr>
          <a:xfrm>
            <a:off x="3791847" y="1821492"/>
            <a:ext cx="969347" cy="672697"/>
          </a:xfrm>
          <a:prstGeom prst="math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Multiplication Sign 44">
            <a:extLst>
              <a:ext uri="{FF2B5EF4-FFF2-40B4-BE49-F238E27FC236}">
                <a16:creationId xmlns:a16="http://schemas.microsoft.com/office/drawing/2014/main" id="{495BD0FF-0D20-5B6F-5692-5339CBBCF152}"/>
              </a:ext>
            </a:extLst>
          </p:cNvPr>
          <p:cNvSpPr/>
          <p:nvPr/>
        </p:nvSpPr>
        <p:spPr>
          <a:xfrm>
            <a:off x="7349271" y="1787256"/>
            <a:ext cx="993246" cy="1022723"/>
          </a:xfrm>
          <a:prstGeom prst="mathMultipl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E44678C-5D3D-AAFE-E8A5-CEB28773B394}"/>
              </a:ext>
            </a:extLst>
          </p:cNvPr>
          <p:cNvSpPr/>
          <p:nvPr/>
        </p:nvSpPr>
        <p:spPr>
          <a:xfrm>
            <a:off x="1598704" y="4540615"/>
            <a:ext cx="2162182" cy="2073419"/>
          </a:xfrm>
          <a:prstGeom prst="ellipse">
            <a:avLst/>
          </a:prstGeom>
          <a:blipFill>
            <a:blip r:embed="rId4"/>
            <a:srcRect/>
            <a:stretch>
              <a:fillRect l="-40000" r="-4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41" name="Oval 40" descr="Diagram&#10;&#10;Description automatically generated">
            <a:extLst>
              <a:ext uri="{FF2B5EF4-FFF2-40B4-BE49-F238E27FC236}">
                <a16:creationId xmlns:a16="http://schemas.microsoft.com/office/drawing/2014/main" id="{61D81D56-08A2-7A3D-AD24-E9F9D49357A3}"/>
              </a:ext>
            </a:extLst>
          </p:cNvPr>
          <p:cNvSpPr/>
          <p:nvPr/>
        </p:nvSpPr>
        <p:spPr>
          <a:xfrm>
            <a:off x="5077204" y="4547754"/>
            <a:ext cx="2180857" cy="2066280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2" name="Oval 41" descr="Diagram&#10;&#10;Description automatically generated">
            <a:extLst>
              <a:ext uri="{FF2B5EF4-FFF2-40B4-BE49-F238E27FC236}">
                <a16:creationId xmlns:a16="http://schemas.microsoft.com/office/drawing/2014/main" id="{C3157990-7AF4-4DBA-22BF-939B00BF157C}"/>
              </a:ext>
            </a:extLst>
          </p:cNvPr>
          <p:cNvSpPr/>
          <p:nvPr/>
        </p:nvSpPr>
        <p:spPr>
          <a:xfrm>
            <a:off x="8574379" y="4547754"/>
            <a:ext cx="2180857" cy="2066280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4" name="Equals 43">
            <a:extLst>
              <a:ext uri="{FF2B5EF4-FFF2-40B4-BE49-F238E27FC236}">
                <a16:creationId xmlns:a16="http://schemas.microsoft.com/office/drawing/2014/main" id="{7479293B-1803-A839-DD5A-07C6574AE32D}"/>
              </a:ext>
            </a:extLst>
          </p:cNvPr>
          <p:cNvSpPr/>
          <p:nvPr/>
        </p:nvSpPr>
        <p:spPr>
          <a:xfrm>
            <a:off x="3834567" y="5182518"/>
            <a:ext cx="1005161" cy="736658"/>
          </a:xfrm>
          <a:prstGeom prst="math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Multiplication Sign 45">
            <a:extLst>
              <a:ext uri="{FF2B5EF4-FFF2-40B4-BE49-F238E27FC236}">
                <a16:creationId xmlns:a16="http://schemas.microsoft.com/office/drawing/2014/main" id="{8A07E3F9-07DC-268D-535B-75104C459AA9}"/>
              </a:ext>
            </a:extLst>
          </p:cNvPr>
          <p:cNvSpPr/>
          <p:nvPr/>
        </p:nvSpPr>
        <p:spPr>
          <a:xfrm>
            <a:off x="7365738" y="5168331"/>
            <a:ext cx="1045377" cy="987498"/>
          </a:xfrm>
          <a:prstGeom prst="mathMultipl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 descr="Shape, circle&#10;&#10;Description automatically generated">
            <a:extLst>
              <a:ext uri="{FF2B5EF4-FFF2-40B4-BE49-F238E27FC236}">
                <a16:creationId xmlns:a16="http://schemas.microsoft.com/office/drawing/2014/main" id="{CF02F0D2-9D6B-2CD8-ACCE-B1D19854BCEE}"/>
              </a:ext>
            </a:extLst>
          </p:cNvPr>
          <p:cNvSpPr/>
          <p:nvPr/>
        </p:nvSpPr>
        <p:spPr>
          <a:xfrm>
            <a:off x="5416021" y="1419129"/>
            <a:ext cx="1721474" cy="1733228"/>
          </a:xfrm>
          <a:prstGeom prst="ellipse">
            <a:avLst/>
          </a:prstGeom>
          <a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6701F25-3088-60DB-DF52-BA8456E7E334}"/>
              </a:ext>
            </a:extLst>
          </p:cNvPr>
          <p:cNvSpPr txBox="1"/>
          <p:nvPr/>
        </p:nvSpPr>
        <p:spPr>
          <a:xfrm>
            <a:off x="8999231" y="3152357"/>
            <a:ext cx="110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</a:t>
            </a:r>
          </a:p>
        </p:txBody>
      </p:sp>
      <p:sp>
        <p:nvSpPr>
          <p:cNvPr id="51" name="Oval 50" descr="Shape, circle&#10;&#10;Description automatically generated">
            <a:extLst>
              <a:ext uri="{FF2B5EF4-FFF2-40B4-BE49-F238E27FC236}">
                <a16:creationId xmlns:a16="http://schemas.microsoft.com/office/drawing/2014/main" id="{781D4BEF-C910-4E4A-2BB8-E48AC98143D2}"/>
              </a:ext>
            </a:extLst>
          </p:cNvPr>
          <p:cNvSpPr/>
          <p:nvPr/>
        </p:nvSpPr>
        <p:spPr>
          <a:xfrm>
            <a:off x="8612925" y="1450025"/>
            <a:ext cx="1721474" cy="1733228"/>
          </a:xfrm>
          <a:prstGeom prst="ellipse">
            <a:avLst/>
          </a:prstGeom>
          <a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39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3"/>
    </mc:Choice>
    <mc:Fallback xmlns="">
      <p:transition spd="slow" advTm="2843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 descr="A picture containing star, night sky&#10;&#10;Description automatically generated">
            <a:extLst>
              <a:ext uri="{FF2B5EF4-FFF2-40B4-BE49-F238E27FC236}">
                <a16:creationId xmlns:a16="http://schemas.microsoft.com/office/drawing/2014/main" id="{02D6D450-289B-A7E6-81F1-24BED14ACE7E}"/>
              </a:ext>
            </a:extLst>
          </p:cNvPr>
          <p:cNvSpPr/>
          <p:nvPr/>
        </p:nvSpPr>
        <p:spPr>
          <a:xfrm>
            <a:off x="1620445" y="2611997"/>
            <a:ext cx="1736314" cy="1733227"/>
          </a:xfrm>
          <a:prstGeom prst="ellipse">
            <a:avLst/>
          </a:prstGeom>
          <a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/>
            <a:stretch>
              <a:fillRect l="-25000" r="-25000"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E16B2AA-6F71-60DD-F311-5C5F8D47DCAA}"/>
                  </a:ext>
                </a:extLst>
              </p:cNvPr>
              <p:cNvSpPr txBox="1"/>
              <p:nvPr/>
            </p:nvSpPr>
            <p:spPr>
              <a:xfrm>
                <a:off x="557142" y="4469559"/>
                <a:ext cx="38629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rgbClr val="002060"/>
                    </a:solidFill>
                  </a:rPr>
                  <a:t>kinematics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>
                    <a:solidFill>
                      <a:srgbClr val="002060"/>
                    </a:solidFill>
                  </a:rPr>
                  <a:t>kinematics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E16B2AA-6F71-60DD-F311-5C5F8D47D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42" y="4469559"/>
                <a:ext cx="3862920" cy="523220"/>
              </a:xfrm>
              <a:prstGeom prst="rect">
                <a:avLst/>
              </a:prstGeom>
              <a:blipFill>
                <a:blip r:embed="rId5"/>
                <a:stretch>
                  <a:fillRect l="-3279" t="-11628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Equals 42">
            <a:extLst>
              <a:ext uri="{FF2B5EF4-FFF2-40B4-BE49-F238E27FC236}">
                <a16:creationId xmlns:a16="http://schemas.microsoft.com/office/drawing/2014/main" id="{1351969B-DC46-03B8-6A75-527D7355AF3F}"/>
              </a:ext>
            </a:extLst>
          </p:cNvPr>
          <p:cNvSpPr/>
          <p:nvPr/>
        </p:nvSpPr>
        <p:spPr>
          <a:xfrm>
            <a:off x="4388474" y="3035095"/>
            <a:ext cx="969347" cy="672697"/>
          </a:xfrm>
          <a:prstGeom prst="math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Multiplication Sign 44">
            <a:extLst>
              <a:ext uri="{FF2B5EF4-FFF2-40B4-BE49-F238E27FC236}">
                <a16:creationId xmlns:a16="http://schemas.microsoft.com/office/drawing/2014/main" id="{495BD0FF-0D20-5B6F-5692-5339CBBCF152}"/>
              </a:ext>
            </a:extLst>
          </p:cNvPr>
          <p:cNvSpPr/>
          <p:nvPr/>
        </p:nvSpPr>
        <p:spPr>
          <a:xfrm>
            <a:off x="7779586" y="2916682"/>
            <a:ext cx="993246" cy="1022723"/>
          </a:xfrm>
          <a:prstGeom prst="mathMultipl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ED4C64-B212-BFB4-A21E-EEFD3D1100D7}"/>
              </a:ext>
            </a:extLst>
          </p:cNvPr>
          <p:cNvSpPr/>
          <p:nvPr/>
        </p:nvSpPr>
        <p:spPr>
          <a:xfrm>
            <a:off x="6173208" y="2898848"/>
            <a:ext cx="952438" cy="904310"/>
          </a:xfrm>
          <a:prstGeom prst="ellipse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0A5D037-8D60-17C8-581D-A5CF2FABC617}"/>
              </a:ext>
            </a:extLst>
          </p:cNvPr>
          <p:cNvSpPr/>
          <p:nvPr/>
        </p:nvSpPr>
        <p:spPr>
          <a:xfrm>
            <a:off x="9580382" y="2898848"/>
            <a:ext cx="952438" cy="904310"/>
          </a:xfrm>
          <a:prstGeom prst="ellipse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92031-722F-4669-B0EE-979575145FC2}"/>
              </a:ext>
            </a:extLst>
          </p:cNvPr>
          <p:cNvSpPr txBox="1"/>
          <p:nvPr/>
        </p:nvSpPr>
        <p:spPr>
          <a:xfrm>
            <a:off x="460483" y="953426"/>
            <a:ext cx="110466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More precisely:</a:t>
            </a:r>
          </a:p>
          <a:p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black hole can be seen as the double copy of a colored charge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564F09-E068-1316-B553-5C5D4E9CF112}"/>
                  </a:ext>
                </a:extLst>
              </p:cNvPr>
              <p:cNvSpPr txBox="1"/>
              <p:nvPr/>
            </p:nvSpPr>
            <p:spPr>
              <a:xfrm>
                <a:off x="5246847" y="4469559"/>
                <a:ext cx="29057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rgbClr val="C00000"/>
                    </a:solidFill>
                  </a:rPr>
                  <a:t>color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>
                    <a:solidFill>
                      <a:srgbClr val="002060"/>
                    </a:solidFill>
                  </a:rPr>
                  <a:t>kinematics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564F09-E068-1316-B553-5C5D4E9CF1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6847" y="4469559"/>
                <a:ext cx="2905735" cy="523220"/>
              </a:xfrm>
              <a:prstGeom prst="rect">
                <a:avLst/>
              </a:prstGeom>
              <a:blipFill>
                <a:blip r:embed="rId6"/>
                <a:stretch>
                  <a:fillRect l="-4367" t="-11628" r="-3493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826CC16-9520-4835-C40F-E962A3C3E059}"/>
                  </a:ext>
                </a:extLst>
              </p:cNvPr>
              <p:cNvSpPr txBox="1"/>
              <p:nvPr/>
            </p:nvSpPr>
            <p:spPr>
              <a:xfrm>
                <a:off x="8601362" y="4469559"/>
                <a:ext cx="29057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rgbClr val="C00000"/>
                    </a:solidFill>
                  </a:rPr>
                  <a:t>color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>
                    <a:solidFill>
                      <a:srgbClr val="002060"/>
                    </a:solidFill>
                  </a:rPr>
                  <a:t>kinematics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826CC16-9520-4835-C40F-E962A3C3E0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1362" y="4469559"/>
                <a:ext cx="2905735" cy="523220"/>
              </a:xfrm>
              <a:prstGeom prst="rect">
                <a:avLst/>
              </a:prstGeom>
              <a:blipFill>
                <a:blip r:embed="rId7"/>
                <a:stretch>
                  <a:fillRect l="-4348" t="-11628" r="-3043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BC33E54-96BE-CF6F-659C-496FF5D7A14E}"/>
              </a:ext>
            </a:extLst>
          </p:cNvPr>
          <p:cNvSpPr txBox="1"/>
          <p:nvPr/>
        </p:nvSpPr>
        <p:spPr>
          <a:xfrm>
            <a:off x="248684" y="5381354"/>
            <a:ext cx="5316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color </a:t>
            </a:r>
            <a:r>
              <a:rPr lang="en-US" sz="2800" dirty="0"/>
              <a:t>algebra: ``global’’ symmetries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018496-8B6C-AEEB-FDFE-B29321F98F2C}"/>
              </a:ext>
            </a:extLst>
          </p:cNvPr>
          <p:cNvSpPr txBox="1"/>
          <p:nvPr/>
        </p:nvSpPr>
        <p:spPr>
          <a:xfrm>
            <a:off x="6384250" y="5381354"/>
            <a:ext cx="5993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kinematic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algebra: local symmetries</a:t>
            </a:r>
            <a:endParaRPr lang="en-US" sz="28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DBAFEE6-E182-C197-EAA8-686FD643FDF1}"/>
                  </a:ext>
                </a:extLst>
              </p:cNvPr>
              <p:cNvSpPr txBox="1"/>
              <p:nvPr/>
            </p:nvSpPr>
            <p:spPr>
              <a:xfrm>
                <a:off x="3678106" y="6022835"/>
                <a:ext cx="461136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rgbClr val="C00000"/>
                    </a:solidFill>
                  </a:rPr>
                  <a:t>color</a:t>
                </a:r>
                <a:r>
                  <a:rPr lang="en-US" sz="3200" b="1" dirty="0"/>
                  <a:t>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3200" b="1" dirty="0">
                    <a:solidFill>
                      <a:srgbClr val="002060"/>
                    </a:solidFill>
                  </a:rPr>
                  <a:t> kinematics </a:t>
                </a:r>
                <a:r>
                  <a:rPr lang="en-US" sz="3200" b="1" dirty="0"/>
                  <a:t>duality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DBAFEE6-E182-C197-EAA8-686FD643F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106" y="6022835"/>
                <a:ext cx="4611367" cy="584775"/>
              </a:xfrm>
              <a:prstGeom prst="rect">
                <a:avLst/>
              </a:prstGeom>
              <a:blipFill>
                <a:blip r:embed="rId9"/>
                <a:stretch>
                  <a:fillRect l="-3297" t="-12766" r="-3022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2827875-59AC-EC42-EC01-282A103F7260}"/>
                  </a:ext>
                </a:extLst>
              </p:cNvPr>
              <p:cNvSpPr txBox="1"/>
              <p:nvPr/>
            </p:nvSpPr>
            <p:spPr>
              <a:xfrm>
                <a:off x="5432345" y="5088966"/>
                <a:ext cx="816755" cy="1107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</m:oMath>
                  </m:oMathPara>
                </a14:m>
                <a:endParaRPr lang="en-US" sz="66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2827875-59AC-EC42-EC01-282A103F7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2345" y="5088966"/>
                <a:ext cx="816755" cy="1107996"/>
              </a:xfrm>
              <a:prstGeom prst="rect">
                <a:avLst/>
              </a:prstGeom>
              <a:blipFill>
                <a:blip r:embed="rId10"/>
                <a:stretch>
                  <a:fillRect l="-4545" r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44252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971"/>
    </mc:Choice>
    <mc:Fallback xmlns="">
      <p:transition spd="slow" advTm="14797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A7DDB-7103-3A66-54F3-DAE42CF88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97" y="128790"/>
            <a:ext cx="11019873" cy="1325563"/>
          </a:xfrm>
        </p:spPr>
        <p:txBody>
          <a:bodyPr/>
          <a:lstStyle/>
          <a:p>
            <a:r>
              <a:rPr lang="en-US" dirty="0"/>
              <a:t>Standard Models: Particle Physics vs Cosmology</a:t>
            </a:r>
          </a:p>
        </p:txBody>
      </p:sp>
      <p:pic>
        <p:nvPicPr>
          <p:cNvPr id="11" name="Picture 2" descr="Record luminosity: well done LHC | CERN">
            <a:extLst>
              <a:ext uri="{FF2B5EF4-FFF2-40B4-BE49-F238E27FC236}">
                <a16:creationId xmlns:a16="http://schemas.microsoft.com/office/drawing/2014/main" id="{24FA48A6-F41B-1246-EE56-9F001943C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" y="5184493"/>
            <a:ext cx="1980060" cy="132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Super-Kamiokande – Dr Ben Still">
            <a:extLst>
              <a:ext uri="{FF2B5EF4-FFF2-40B4-BE49-F238E27FC236}">
                <a16:creationId xmlns:a16="http://schemas.microsoft.com/office/drawing/2014/main" id="{C302E077-D0E5-F2D2-2447-3219F4C19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974" y="5180397"/>
            <a:ext cx="198006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9549D208-6CDA-6CD7-12F0-67C0A4110E25}"/>
              </a:ext>
            </a:extLst>
          </p:cNvPr>
          <p:cNvGrpSpPr/>
          <p:nvPr/>
        </p:nvGrpSpPr>
        <p:grpSpPr>
          <a:xfrm>
            <a:off x="6374233" y="673861"/>
            <a:ext cx="5132429" cy="5955731"/>
            <a:chOff x="6785086" y="705761"/>
            <a:chExt cx="5132429" cy="595573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36A7B46A-FABE-EA43-09FA-4D02F4A51D66}"/>
                </a:ext>
              </a:extLst>
            </p:cNvPr>
            <p:cNvGrpSpPr/>
            <p:nvPr/>
          </p:nvGrpSpPr>
          <p:grpSpPr>
            <a:xfrm>
              <a:off x="6785086" y="705761"/>
              <a:ext cx="5132429" cy="4827273"/>
              <a:chOff x="6785086" y="705761"/>
              <a:chExt cx="5132429" cy="4827273"/>
            </a:xfrm>
          </p:grpSpPr>
          <p:graphicFrame>
            <p:nvGraphicFramePr>
              <p:cNvPr id="48" name="Chart 47">
                <a:extLst>
                  <a:ext uri="{FF2B5EF4-FFF2-40B4-BE49-F238E27FC236}">
                    <a16:creationId xmlns:a16="http://schemas.microsoft.com/office/drawing/2014/main" id="{899C99F1-6FEC-B3D2-1887-8594C9260A4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81224548"/>
                  </p:ext>
                </p:extLst>
              </p:nvPr>
            </p:nvGraphicFramePr>
            <p:xfrm>
              <a:off x="6818618" y="705761"/>
              <a:ext cx="4913279" cy="38929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pic>
            <p:nvPicPr>
              <p:cNvPr id="49" name="Picture 10" descr="Hubble Deep Fields | HubbleSite">
                <a:extLst>
                  <a:ext uri="{FF2B5EF4-FFF2-40B4-BE49-F238E27FC236}">
                    <a16:creationId xmlns:a16="http://schemas.microsoft.com/office/drawing/2014/main" id="{ACFB00CD-DE27-6D15-DFFF-9349B63445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85086" y="4159829"/>
                <a:ext cx="1503850" cy="13732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4" descr="ESA - Planck CMB">
                <a:extLst>
                  <a:ext uri="{FF2B5EF4-FFF2-40B4-BE49-F238E27FC236}">
                    <a16:creationId xmlns:a16="http://schemas.microsoft.com/office/drawing/2014/main" id="{81B1A9C1-EAE5-A668-B7C4-81A8B378D6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7943" y="3943448"/>
                <a:ext cx="2359572" cy="11797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7" name="Picture 2">
              <a:extLst>
                <a:ext uri="{FF2B5EF4-FFF2-40B4-BE49-F238E27FC236}">
                  <a16:creationId xmlns:a16="http://schemas.microsoft.com/office/drawing/2014/main" id="{790DFF14-72BB-5D08-84A0-29E2A2B0CD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9258" y="5184493"/>
              <a:ext cx="1476999" cy="1476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E295D4E-5757-C1EA-B6A4-1E3C67D86844}"/>
              </a:ext>
            </a:extLst>
          </p:cNvPr>
          <p:cNvGrpSpPr/>
          <p:nvPr/>
        </p:nvGrpSpPr>
        <p:grpSpPr>
          <a:xfrm>
            <a:off x="6996049" y="1568932"/>
            <a:ext cx="3601710" cy="2102856"/>
            <a:chOff x="7639577" y="1324993"/>
            <a:chExt cx="3601710" cy="2102856"/>
          </a:xfrm>
        </p:grpSpPr>
        <p:pic>
          <p:nvPicPr>
            <p:cNvPr id="32" name="Graphic 31" descr="Question Mark with solid fill">
              <a:extLst>
                <a:ext uri="{FF2B5EF4-FFF2-40B4-BE49-F238E27FC236}">
                  <a16:creationId xmlns:a16="http://schemas.microsoft.com/office/drawing/2014/main" id="{25C849B2-5798-169A-B164-3E289B1B1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505561" y="1823683"/>
              <a:ext cx="735726" cy="821035"/>
            </a:xfrm>
            <a:prstGeom prst="rect">
              <a:avLst/>
            </a:prstGeom>
          </p:spPr>
        </p:pic>
        <p:pic>
          <p:nvPicPr>
            <p:cNvPr id="33" name="Graphic 32" descr="Question Mark with solid fill">
              <a:extLst>
                <a:ext uri="{FF2B5EF4-FFF2-40B4-BE49-F238E27FC236}">
                  <a16:creationId xmlns:a16="http://schemas.microsoft.com/office/drawing/2014/main" id="{A94D63B9-1C10-8CAD-E52A-E6DFB6E26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639577" y="2368753"/>
              <a:ext cx="735726" cy="821036"/>
            </a:xfrm>
            <a:prstGeom prst="rect">
              <a:avLst/>
            </a:prstGeom>
          </p:spPr>
        </p:pic>
        <p:pic>
          <p:nvPicPr>
            <p:cNvPr id="34" name="Graphic 33" descr="Question Mark with solid fill">
              <a:extLst>
                <a:ext uri="{FF2B5EF4-FFF2-40B4-BE49-F238E27FC236}">
                  <a16:creationId xmlns:a16="http://schemas.microsoft.com/office/drawing/2014/main" id="{CD0CCE87-75B0-0D97-7A0A-8278BB92B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840476" y="1324993"/>
              <a:ext cx="551149" cy="615056"/>
            </a:xfrm>
            <a:prstGeom prst="rect">
              <a:avLst/>
            </a:prstGeom>
          </p:spPr>
        </p:pic>
        <p:pic>
          <p:nvPicPr>
            <p:cNvPr id="35" name="Graphic 34" descr="Question Mark with solid fill">
              <a:extLst>
                <a:ext uri="{FF2B5EF4-FFF2-40B4-BE49-F238E27FC236}">
                  <a16:creationId xmlns:a16="http://schemas.microsoft.com/office/drawing/2014/main" id="{C43547AA-D5A0-ADEA-6870-73F30288C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056592" y="2812793"/>
              <a:ext cx="551149" cy="615056"/>
            </a:xfrm>
            <a:prstGeom prst="rect">
              <a:avLst/>
            </a:prstGeom>
          </p:spPr>
        </p:pic>
        <p:pic>
          <p:nvPicPr>
            <p:cNvPr id="36" name="Graphic 35" descr="Question Mark with solid fill">
              <a:extLst>
                <a:ext uri="{FF2B5EF4-FFF2-40B4-BE49-F238E27FC236}">
                  <a16:creationId xmlns:a16="http://schemas.microsoft.com/office/drawing/2014/main" id="{76EE1A1E-95F0-3729-1F18-F03984770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849491" y="1385604"/>
              <a:ext cx="551149" cy="615056"/>
            </a:xfrm>
            <a:prstGeom prst="rect">
              <a:avLst/>
            </a:prstGeom>
          </p:spPr>
        </p:pic>
      </p:grpSp>
      <p:pic>
        <p:nvPicPr>
          <p:cNvPr id="3076" name="Picture 4" descr="The Standard Model of particle physics is brilliant and completely flawed -  ABC News">
            <a:extLst>
              <a:ext uri="{FF2B5EF4-FFF2-40B4-BE49-F238E27FC236}">
                <a16:creationId xmlns:a16="http://schemas.microsoft.com/office/drawing/2014/main" id="{1793DBB1-D5A1-7261-4E1F-7502E9CD7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56" y="1454353"/>
            <a:ext cx="4526689" cy="340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743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747"/>
    </mc:Choice>
    <mc:Fallback xmlns="">
      <p:transition spd="slow" advTm="26274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E91A0F0-120E-5A4A-BA1C-64DFB6C263B2}"/>
              </a:ext>
            </a:extLst>
          </p:cNvPr>
          <p:cNvSpPr txBox="1">
            <a:spLocks/>
          </p:cNvSpPr>
          <p:nvPr/>
        </p:nvSpPr>
        <p:spPr>
          <a:xfrm>
            <a:off x="1295400" y="187036"/>
            <a:ext cx="9601200" cy="14859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n/>
                <a:solidFill>
                  <a:schemeClr val="bg2">
                    <a:lumMod val="25000"/>
                  </a:schemeClr>
                </a:solidFill>
              </a:rPr>
              <a:t>Double copy in different spaces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3C7D621-99B6-B3C1-A56F-1DC3CC7B1082}"/>
              </a:ext>
            </a:extLst>
          </p:cNvPr>
          <p:cNvGraphicFramePr/>
          <p:nvPr/>
        </p:nvGraphicFramePr>
        <p:xfrm>
          <a:off x="969818" y="1184563"/>
          <a:ext cx="10861964" cy="5673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9B34959-809D-6C79-2D83-3FF46E3DA861}"/>
              </a:ext>
            </a:extLst>
          </p:cNvPr>
          <p:cNvSpPr txBox="1"/>
          <p:nvPr/>
        </p:nvSpPr>
        <p:spPr>
          <a:xfrm>
            <a:off x="5116879" y="929986"/>
            <a:ext cx="2631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Inverse Fourier transform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5288AB-4210-6660-078A-9B99C42D3589}"/>
              </a:ext>
            </a:extLst>
          </p:cNvPr>
          <p:cNvSpPr txBox="1"/>
          <p:nvPr/>
        </p:nvSpPr>
        <p:spPr>
          <a:xfrm>
            <a:off x="8571425" y="4491154"/>
            <a:ext cx="197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Penrose transform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CFAA73-F649-1383-889D-4811B6D68999}"/>
              </a:ext>
            </a:extLst>
          </p:cNvPr>
          <p:cNvSpPr txBox="1"/>
          <p:nvPr/>
        </p:nvSpPr>
        <p:spPr>
          <a:xfrm>
            <a:off x="2503336" y="4467955"/>
            <a:ext cx="1767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Half- Inverse Fourier transform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B980BF-99E0-8EA1-5FBF-376F3C59BD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86490" y="5023385"/>
            <a:ext cx="3775208" cy="164757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53913EC-48A9-B60E-516D-71FA0349F667}"/>
              </a:ext>
            </a:extLst>
          </p:cNvPr>
          <p:cNvGrpSpPr/>
          <p:nvPr/>
        </p:nvGrpSpPr>
        <p:grpSpPr>
          <a:xfrm>
            <a:off x="0" y="1261042"/>
            <a:ext cx="3281083" cy="2915683"/>
            <a:chOff x="0" y="1261042"/>
            <a:chExt cx="3281083" cy="2915683"/>
          </a:xfrm>
        </p:grpSpPr>
        <p:pic>
          <p:nvPicPr>
            <p:cNvPr id="7" name="Picture 4" descr="Scattering amplitudes – RTG">
              <a:extLst>
                <a:ext uri="{FF2B5EF4-FFF2-40B4-BE49-F238E27FC236}">
                  <a16:creationId xmlns:a16="http://schemas.microsoft.com/office/drawing/2014/main" id="{F6E2E330-13D8-90C9-28BB-C5FAB5DE3A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798" y="1261042"/>
              <a:ext cx="2188285" cy="20788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David Skinner -- Research Interests -- University of Cambridge">
              <a:extLst>
                <a:ext uri="{FF2B5EF4-FFF2-40B4-BE49-F238E27FC236}">
                  <a16:creationId xmlns:a16="http://schemas.microsoft.com/office/drawing/2014/main" id="{138B1DA3-1EAB-F1D5-43D3-8A2E0BB1E8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656059"/>
              <a:ext cx="1648012" cy="1520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D8D27B1-5085-CB8D-9A87-0BB3F11C8217}"/>
              </a:ext>
            </a:extLst>
          </p:cNvPr>
          <p:cNvGrpSpPr/>
          <p:nvPr/>
        </p:nvGrpSpPr>
        <p:grpSpPr>
          <a:xfrm>
            <a:off x="9222054" y="719267"/>
            <a:ext cx="2381786" cy="2255827"/>
            <a:chOff x="9222054" y="719267"/>
            <a:chExt cx="2381786" cy="2255827"/>
          </a:xfrm>
        </p:grpSpPr>
        <p:pic>
          <p:nvPicPr>
            <p:cNvPr id="8" name="Picture 6" descr="The Universe on the Other Side (of the Black Hole) – Infinity Plus One">
              <a:extLst>
                <a:ext uri="{FF2B5EF4-FFF2-40B4-BE49-F238E27FC236}">
                  <a16:creationId xmlns:a16="http://schemas.microsoft.com/office/drawing/2014/main" id="{A763751A-B90F-D320-9852-EFD0FED28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9119" y="719267"/>
              <a:ext cx="2054721" cy="1485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Oval 2" descr="A picture containing star, night sky&#10;&#10;Description automatically generated">
              <a:extLst>
                <a:ext uri="{FF2B5EF4-FFF2-40B4-BE49-F238E27FC236}">
                  <a16:creationId xmlns:a16="http://schemas.microsoft.com/office/drawing/2014/main" id="{6BF1B62F-7CA3-F455-A0A6-1C702E9620F4}"/>
                </a:ext>
              </a:extLst>
            </p:cNvPr>
            <p:cNvSpPr/>
            <p:nvPr/>
          </p:nvSpPr>
          <p:spPr>
            <a:xfrm>
              <a:off x="9222054" y="1649723"/>
              <a:ext cx="1357630" cy="1325371"/>
            </a:xfrm>
            <a:prstGeom prst="ellipse">
              <a:avLst/>
            </a:prstGeom>
            <a:blipFill>
              <a:blip r:embed="rId12">
                <a:extLst>
                  <a:ext uri="{837473B0-CC2E-450A-ABE3-18F120FF3D39}">
                    <a1611:picAttrSrcUrl xmlns:a1611="http://schemas.microsoft.com/office/drawing/2016/11/main" r:id="rId13"/>
                  </a:ext>
                </a:extLst>
              </a:blip>
              <a:srcRect/>
              <a:stretch>
                <a:fillRect l="-25000" r="-25000"/>
              </a:stretch>
            </a:blip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7999DE1-4758-2BAB-1CC5-6CD37DFE0654}"/>
              </a:ext>
            </a:extLst>
          </p:cNvPr>
          <p:cNvSpPr txBox="1"/>
          <p:nvPr/>
        </p:nvSpPr>
        <p:spPr>
          <a:xfrm>
            <a:off x="1689196" y="3345728"/>
            <a:ext cx="21882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(Kawai, Lewellen, Tye) (Bern, Carrasco, Johansson)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6F5651-5EA2-F0BC-483B-8A880F43EA45}"/>
              </a:ext>
            </a:extLst>
          </p:cNvPr>
          <p:cNvSpPr txBox="1"/>
          <p:nvPr/>
        </p:nvSpPr>
        <p:spPr>
          <a:xfrm>
            <a:off x="9265193" y="3074691"/>
            <a:ext cx="2622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(Monteiro, O’Connell, White) (MCG, Trodden, Penco) (Bahjat-Abbas, Luna, White)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7FE8D2-5050-9035-5AE7-77FBA0D55626}"/>
              </a:ext>
            </a:extLst>
          </p:cNvPr>
          <p:cNvSpPr txBox="1"/>
          <p:nvPr/>
        </p:nvSpPr>
        <p:spPr>
          <a:xfrm>
            <a:off x="2995020" y="5839967"/>
            <a:ext cx="2829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(Chacon, Nagy, White) (MCG, Emond, Moynihan, Rumbutis, White) (Adamo, Kol)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04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192"/>
    </mc:Choice>
    <mc:Fallback xmlns="">
      <p:transition spd="slow" advTm="198192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E3AE-C630-AF29-1C41-3165F28C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296" y="-65344"/>
            <a:ext cx="11840704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2">
                    <a:lumMod val="25000"/>
                  </a:schemeClr>
                </a:solidFill>
              </a:rPr>
              <a:t>Applications of the double copy &amp; amplitude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D54DE-5713-856C-A8F2-D8C5A39CE2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3319" y="1031268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Gravitational waves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Large scale structure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BC9D4-1E07-5F8F-9923-70DA49CAD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27923" y="1184406"/>
            <a:ext cx="4867763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Curved backgrounds</a:t>
            </a:r>
            <a:endParaRPr lang="en-US" dirty="0"/>
          </a:p>
          <a:p>
            <a:r>
              <a:rPr lang="en-US" dirty="0"/>
              <a:t>Exact solutions</a:t>
            </a:r>
          </a:p>
          <a:p>
            <a:r>
              <a:rPr lang="en-US" dirty="0"/>
              <a:t>3-point,``4-point’’ correlators</a:t>
            </a:r>
          </a:p>
          <a:p>
            <a:r>
              <a:rPr lang="en-US" dirty="0"/>
              <a:t>EOM of subsectors</a:t>
            </a:r>
          </a:p>
          <a:p>
            <a:r>
              <a:rPr lang="en-US" dirty="0"/>
              <a:t>AdS + SUSY: 5 -points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6B392D-5026-3AAB-535A-58C5B7336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64" y="1613719"/>
            <a:ext cx="3875198" cy="16435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10AAAD-2AD0-3DBF-23A0-6F367746D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571" y="3504623"/>
            <a:ext cx="3083012" cy="10125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755190-0628-0430-6DEF-7FF2E5F023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6389" y="4433650"/>
            <a:ext cx="4316446" cy="16890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8F6F95-4CA3-350D-CEC4-160E981A3366}"/>
              </a:ext>
            </a:extLst>
          </p:cNvPr>
          <p:cNvSpPr txBox="1"/>
          <p:nvPr/>
        </p:nvSpPr>
        <p:spPr>
          <a:xfrm>
            <a:off x="974047" y="6267090"/>
            <a:ext cx="5557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(C. Anastasiou, D. P. L. Braganca, L. Senatore, and H. Zheng)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6D697C-21B6-B992-CC7E-9F12C2A34704}"/>
              </a:ext>
            </a:extLst>
          </p:cNvPr>
          <p:cNvSpPr txBox="1"/>
          <p:nvPr/>
        </p:nvSpPr>
        <p:spPr>
          <a:xfrm>
            <a:off x="4694142" y="1195131"/>
            <a:ext cx="177628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(Snowmass: Alessandra Buonanno, Mohammed Khalil, Donal O'Connell, Radu Roiban, Mikhail P. Solon, Mao Zeng)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8CFA11-44D1-D5CD-65BC-04DD885EB3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3552" y="3609755"/>
            <a:ext cx="3496504" cy="2063839"/>
          </a:xfrm>
          <a:prstGeom prst="rect">
            <a:avLst/>
          </a:prstGeom>
        </p:spPr>
      </p:pic>
      <p:pic>
        <p:nvPicPr>
          <p:cNvPr id="3074" name="Picture 2" descr="Large-Scale Structure | Dark Energy Survey">
            <a:extLst>
              <a:ext uri="{FF2B5EF4-FFF2-40B4-BE49-F238E27FC236}">
                <a16:creationId xmlns:a16="http://schemas.microsoft.com/office/drawing/2014/main" id="{D10830CC-0A77-13D0-E5F9-9DC8847AF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25" y="4239709"/>
            <a:ext cx="1750258" cy="173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7AACD1-B749-32C6-472C-7C3268885236}"/>
              </a:ext>
            </a:extLst>
          </p:cNvPr>
          <p:cNvSpPr txBox="1"/>
          <p:nvPr/>
        </p:nvSpPr>
        <p:spPr>
          <a:xfrm>
            <a:off x="7015567" y="5462055"/>
            <a:ext cx="51764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(MCG, Trodden, Penco) (Bahjat-Abbas, Luna, White) (MCG, A. Lipstein and S. Nagy) (C.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Beetar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MCG, S. Jaitly and T.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Keseman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(C. Cheung, J. Parra-Martinez and A. Sivaramakrishnan) (X. Zhou) (C. Armstrong, H. Goodhew, A. Lipstein and J. Mei)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D827D25-3673-B871-37E1-5E39297554A9}"/>
              </a:ext>
            </a:extLst>
          </p:cNvPr>
          <p:cNvSpPr/>
          <p:nvPr/>
        </p:nvSpPr>
        <p:spPr>
          <a:xfrm>
            <a:off x="7513034" y="5691244"/>
            <a:ext cx="3797022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Phys. Rep. MCG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170814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3C36E7-D0D0-BB3F-AF33-AED6819F61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4614198"/>
              </p:ext>
            </p:extLst>
          </p:nvPr>
        </p:nvGraphicFramePr>
        <p:xfrm>
          <a:off x="4757351" y="90054"/>
          <a:ext cx="7309957" cy="6677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2EA0DE0C-41C6-36EA-225E-2DC554C86603}"/>
              </a:ext>
            </a:extLst>
          </p:cNvPr>
          <p:cNvSpPr/>
          <p:nvPr/>
        </p:nvSpPr>
        <p:spPr>
          <a:xfrm>
            <a:off x="253314" y="1519879"/>
            <a:ext cx="4188939" cy="381823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New developments based on scattering amplitude techniques 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F5B6EAA2-BE35-8D92-3D16-DC27D466E629}"/>
              </a:ext>
            </a:extLst>
          </p:cNvPr>
          <p:cNvSpPr/>
          <p:nvPr/>
        </p:nvSpPr>
        <p:spPr>
          <a:xfrm>
            <a:off x="4547286" y="3107723"/>
            <a:ext cx="988541" cy="6425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5A4E3-84D5-30AB-3773-CACD50169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3" y="74010"/>
            <a:ext cx="10515600" cy="1325563"/>
          </a:xfrm>
        </p:spPr>
        <p:txBody>
          <a:bodyPr/>
          <a:lstStyle/>
          <a:p>
            <a:r>
              <a:rPr lang="en-US" dirty="0"/>
              <a:t>Many upcoming gravitational probes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5D4BC-6500-1EEB-7575-F4AF65646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7819" y="1025183"/>
            <a:ext cx="2760661" cy="823912"/>
          </a:xfrm>
        </p:spPr>
        <p:txBody>
          <a:bodyPr/>
          <a:lstStyle/>
          <a:p>
            <a:r>
              <a:rPr lang="en-US" dirty="0"/>
              <a:t>Gravitational waves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91F996-B728-6E6C-7653-A6654CC1F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89088" y="1025183"/>
            <a:ext cx="4825093" cy="823912"/>
          </a:xfrm>
        </p:spPr>
        <p:txBody>
          <a:bodyPr/>
          <a:lstStyle/>
          <a:p>
            <a:r>
              <a:rPr lang="en-US" dirty="0"/>
              <a:t>Large scale structure &amp; weak lensing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67F4794-61A9-B5C9-944B-076BB5C4D71A}"/>
              </a:ext>
            </a:extLst>
          </p:cNvPr>
          <p:cNvSpPr/>
          <p:nvPr/>
        </p:nvSpPr>
        <p:spPr>
          <a:xfrm>
            <a:off x="445113" y="2029448"/>
            <a:ext cx="2191248" cy="2202440"/>
          </a:xfrm>
          <a:prstGeom prst="ellipse">
            <a:avLst/>
          </a:prstGeom>
          <a:blipFill>
            <a:blip r:embed="rId3"/>
            <a:srcRect/>
            <a:stretch>
              <a:fillRect l="-39000" r="-39000"/>
            </a:stretch>
          </a:blipFill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60D8B6A-725B-B6F3-3AE8-982E1FCA0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6690624"/>
              </p:ext>
            </p:extLst>
          </p:nvPr>
        </p:nvGraphicFramePr>
        <p:xfrm>
          <a:off x="3797789" y="2791341"/>
          <a:ext cx="4596424" cy="1774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id="{D02E86B7-903B-EE90-C38B-63E549C174CC}"/>
              </a:ext>
            </a:extLst>
          </p:cNvPr>
          <p:cNvSpPr/>
          <p:nvPr/>
        </p:nvSpPr>
        <p:spPr>
          <a:xfrm>
            <a:off x="2934848" y="2029448"/>
            <a:ext cx="2191248" cy="2202440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BB0C5A9-3846-95F7-A628-EB2C99A2C4BC}"/>
              </a:ext>
            </a:extLst>
          </p:cNvPr>
          <p:cNvSpPr/>
          <p:nvPr/>
        </p:nvSpPr>
        <p:spPr>
          <a:xfrm>
            <a:off x="9555641" y="2029448"/>
            <a:ext cx="2212083" cy="2202440"/>
          </a:xfrm>
          <a:prstGeom prst="ellipse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A013559-167E-82CF-1D8F-D1EABB69359C}"/>
              </a:ext>
            </a:extLst>
          </p:cNvPr>
          <p:cNvSpPr/>
          <p:nvPr/>
        </p:nvSpPr>
        <p:spPr>
          <a:xfrm>
            <a:off x="7065906" y="1919440"/>
            <a:ext cx="2191248" cy="2202440"/>
          </a:xfrm>
          <a:prstGeom prst="ellipse">
            <a:avLst/>
          </a:prstGeom>
          <a:blipFill dpi="0" rotWithShape="1">
            <a:blip r:embed="rId11"/>
            <a:srcRect/>
            <a:stretch>
              <a:fillRect/>
            </a:stretch>
          </a:blipFill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89BFA61-6AAE-4C08-D5EE-8587E396A3E9}"/>
              </a:ext>
            </a:extLst>
          </p:cNvPr>
          <p:cNvSpPr txBox="1">
            <a:spLocks/>
          </p:cNvSpPr>
          <p:nvPr/>
        </p:nvSpPr>
        <p:spPr>
          <a:xfrm>
            <a:off x="642621" y="5143010"/>
            <a:ext cx="3128995" cy="1079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Collider high-precision tests and table-top experiments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AA8459D-50FC-2CBA-1B53-5B4BB1295FB2}"/>
              </a:ext>
            </a:extLst>
          </p:cNvPr>
          <p:cNvSpPr/>
          <p:nvPr/>
        </p:nvSpPr>
        <p:spPr>
          <a:xfrm>
            <a:off x="3904752" y="4581550"/>
            <a:ext cx="2191248" cy="2202440"/>
          </a:xfrm>
          <a:prstGeom prst="ellipse">
            <a:avLst/>
          </a:prstGeom>
          <a:blipFill dpi="0" rotWithShape="1">
            <a:blip r:embed="rId12"/>
            <a:srcRect/>
            <a:stretch>
              <a:fillRect/>
            </a:stretch>
          </a:blipFill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685BBA3-F9D5-0819-ABD8-4087F45908F0}"/>
              </a:ext>
            </a:extLst>
          </p:cNvPr>
          <p:cNvSpPr/>
          <p:nvPr/>
        </p:nvSpPr>
        <p:spPr>
          <a:xfrm>
            <a:off x="6362272" y="4584699"/>
            <a:ext cx="2191248" cy="2202440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2DE310E-5C12-5739-9DC9-3CAA3245DE9E}"/>
              </a:ext>
            </a:extLst>
          </p:cNvPr>
          <p:cNvSpPr/>
          <p:nvPr/>
        </p:nvSpPr>
        <p:spPr>
          <a:xfrm>
            <a:off x="283243" y="1182457"/>
            <a:ext cx="11625513" cy="560153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en-US" sz="5400" b="1" dirty="0">
              <a:ln/>
              <a:solidFill>
                <a:schemeClr val="accent3"/>
              </a:solidFill>
            </a:endParaRPr>
          </a:p>
          <a:p>
            <a:pPr algn="ctr"/>
            <a:endParaRPr lang="en-US" sz="4400" b="1" dirty="0">
              <a:ln/>
              <a:solidFill>
                <a:schemeClr val="accent3"/>
              </a:solidFill>
            </a:endParaRPr>
          </a:p>
          <a:p>
            <a:pPr algn="ctr"/>
            <a:r>
              <a:rPr lang="en-US" sz="5400" b="1" dirty="0">
                <a:ln/>
                <a:solidFill>
                  <a:schemeClr val="accent3"/>
                </a:solidFill>
              </a:rPr>
              <a:t>Developments in scattering amplitude techniques can aid in testing and understanding BSM</a:t>
            </a:r>
          </a:p>
          <a:p>
            <a:pPr algn="ctr"/>
            <a:endParaRPr lang="en-US" sz="4400" b="1" cap="none" spc="0" dirty="0">
              <a:ln/>
              <a:solidFill>
                <a:schemeClr val="accent3"/>
              </a:solidFill>
              <a:effectLst/>
            </a:endParaRPr>
          </a:p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501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642"/>
    </mc:Choice>
    <mc:Fallback xmlns="">
      <p:transition spd="slow" advTm="1606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5E71F-03A4-6938-085B-EC15BF91A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Effective field theories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1910DBE-843E-C91F-466D-5DC9A86CD339}"/>
              </a:ext>
            </a:extLst>
          </p:cNvPr>
          <p:cNvCxnSpPr/>
          <p:nvPr/>
        </p:nvCxnSpPr>
        <p:spPr>
          <a:xfrm>
            <a:off x="1633591" y="3739793"/>
            <a:ext cx="0" cy="934949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E8B1E2-1276-B7C5-DFBD-D06FD20924A4}"/>
              </a:ext>
            </a:extLst>
          </p:cNvPr>
          <p:cNvSpPr txBox="1"/>
          <p:nvPr/>
        </p:nvSpPr>
        <p:spPr>
          <a:xfrm>
            <a:off x="1669804" y="3739793"/>
            <a:ext cx="79060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360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EFT</a:t>
            </a:r>
            <a:endParaRPr lang="en-US" sz="3600" b="1" dirty="0">
              <a:ln/>
              <a:solidFill>
                <a:schemeClr val="accent5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7527395-38A1-8FEF-7415-0365F2B3EC3E}"/>
              </a:ext>
            </a:extLst>
          </p:cNvPr>
          <p:cNvGrpSpPr/>
          <p:nvPr/>
        </p:nvGrpSpPr>
        <p:grpSpPr>
          <a:xfrm>
            <a:off x="131819" y="2178122"/>
            <a:ext cx="1070258" cy="4186203"/>
            <a:chOff x="131819" y="2178122"/>
            <a:chExt cx="1070258" cy="4186203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DBBDE2F1-635D-B6A6-41D3-CB737A34637C}"/>
                </a:ext>
              </a:extLst>
            </p:cNvPr>
            <p:cNvCxnSpPr/>
            <p:nvPr/>
          </p:nvCxnSpPr>
          <p:spPr>
            <a:xfrm flipV="1">
              <a:off x="1202077" y="2373330"/>
              <a:ext cx="0" cy="3637052"/>
            </a:xfrm>
            <a:prstGeom prst="straightConnector1">
              <a:avLst/>
            </a:prstGeom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5D4603A-01BA-2785-95D3-5201282C1822}"/>
                </a:ext>
              </a:extLst>
            </p:cNvPr>
            <p:cNvSpPr txBox="1"/>
            <p:nvPr/>
          </p:nvSpPr>
          <p:spPr>
            <a:xfrm>
              <a:off x="131819" y="2178122"/>
              <a:ext cx="80342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/>
                <a:t>UV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03C418-B5B0-9BE4-9273-24AD47E3310C}"/>
                </a:ext>
              </a:extLst>
            </p:cNvPr>
            <p:cNvSpPr txBox="1"/>
            <p:nvPr/>
          </p:nvSpPr>
          <p:spPr>
            <a:xfrm>
              <a:off x="256854" y="5656439"/>
              <a:ext cx="55335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/>
                <a:t>IR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934AEE5-D72E-397F-5FC9-E7F9544B2309}"/>
                    </a:ext>
                  </a:extLst>
                </p:cNvPr>
                <p:cNvSpPr txBox="1"/>
                <p:nvPr/>
              </p:nvSpPr>
              <p:spPr>
                <a:xfrm>
                  <a:off x="533531" y="3383382"/>
                  <a:ext cx="452047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934AEE5-D72E-397F-5FC9-E7F9544B23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531" y="3383382"/>
                  <a:ext cx="452047" cy="615553"/>
                </a:xfrm>
                <a:prstGeom prst="rect">
                  <a:avLst/>
                </a:prstGeom>
                <a:blipFill>
                  <a:blip r:embed="rId2"/>
                  <a:stretch>
                    <a:fillRect l="-22222" r="-22222"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5E7A43E-F0DA-9539-851E-8C5371459BDF}"/>
              </a:ext>
            </a:extLst>
          </p:cNvPr>
          <p:cNvCxnSpPr/>
          <p:nvPr/>
        </p:nvCxnSpPr>
        <p:spPr>
          <a:xfrm>
            <a:off x="1024128" y="3739793"/>
            <a:ext cx="40154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A1A781D-91A1-E57F-5EE3-CEBEB1644C6A}"/>
              </a:ext>
            </a:extLst>
          </p:cNvPr>
          <p:cNvSpPr txBox="1"/>
          <p:nvPr/>
        </p:nvSpPr>
        <p:spPr>
          <a:xfrm>
            <a:off x="1380027" y="4921253"/>
            <a:ext cx="10090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What are the values of the Wilson coefficients consistent  with physical principles?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F529FE2-CDB4-AA23-7D16-2FA5AE5C1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941" y="2084832"/>
            <a:ext cx="5752737" cy="14756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3706B6-5DD9-0E13-D5FE-0325CDB40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462" y="3491652"/>
            <a:ext cx="6390382" cy="12942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9966261-6BEA-A809-B497-A4ADDD4EBE02}"/>
              </a:ext>
            </a:extLst>
          </p:cNvPr>
          <p:cNvSpPr txBox="1"/>
          <p:nvPr/>
        </p:nvSpPr>
        <p:spPr>
          <a:xfrm>
            <a:off x="2369245" y="3807864"/>
            <a:ext cx="3162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For example:</a:t>
            </a:r>
          </a:p>
        </p:txBody>
      </p:sp>
    </p:spTree>
    <p:extLst>
      <p:ext uri="{BB962C8B-B14F-4D97-AF65-F5344CB8AC3E}">
        <p14:creationId xmlns:p14="http://schemas.microsoft.com/office/powerpoint/2010/main" val="55490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75828-AD7D-6120-D1F3-7061136DB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950E7-016E-1297-DA75-C85D30B97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4431792" cy="149961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600" dirty="0"/>
              <a:t>Why do the values of Wilson coefficients matter?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A41D3C-E792-F176-84D8-1A49E7F2D9EB}"/>
              </a:ext>
            </a:extLst>
          </p:cNvPr>
          <p:cNvSpPr txBox="1"/>
          <p:nvPr/>
        </p:nvSpPr>
        <p:spPr>
          <a:xfrm>
            <a:off x="640079" y="2859058"/>
            <a:ext cx="4429615" cy="2527168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3200" dirty="0"/>
              <a:t>Theoretical priors can drastically</a:t>
            </a:r>
          </a:p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3200" dirty="0"/>
              <a:t>change the estimation of </a:t>
            </a:r>
          </a:p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3200" dirty="0"/>
              <a:t>parameters in a BSM model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BA65927-534E-9790-DBFF-C2DBFB0E301E}"/>
              </a:ext>
            </a:extLst>
          </p:cNvPr>
          <p:cNvGrpSpPr/>
          <p:nvPr/>
        </p:nvGrpSpPr>
        <p:grpSpPr>
          <a:xfrm>
            <a:off x="5567301" y="701039"/>
            <a:ext cx="5984620" cy="5885391"/>
            <a:chOff x="5567301" y="701039"/>
            <a:chExt cx="5984620" cy="5885391"/>
          </a:xfrm>
        </p:grpSpPr>
        <p:pic>
          <p:nvPicPr>
            <p:cNvPr id="7" name="Picture 6" descr="A colorful circles on a white background&#10;&#10;AI-generated content may be incorrect.">
              <a:extLst>
                <a:ext uri="{FF2B5EF4-FFF2-40B4-BE49-F238E27FC236}">
                  <a16:creationId xmlns:a16="http://schemas.microsoft.com/office/drawing/2014/main" id="{E7966907-7EB7-D441-0276-1F9B20EF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701039"/>
              <a:ext cx="5455921" cy="5455921"/>
            </a:xfrm>
            <a:prstGeom prst="rect">
              <a:avLst/>
            </a:prstGeom>
          </p:spPr>
        </p:pic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1A8B491A-1949-449E-8B3F-38CCE2407865}"/>
                </a:ext>
              </a:extLst>
            </p:cNvPr>
            <p:cNvSpPr/>
            <p:nvPr/>
          </p:nvSpPr>
          <p:spPr>
            <a:xfrm>
              <a:off x="8623168" y="6149489"/>
              <a:ext cx="2801076" cy="436941"/>
            </a:xfrm>
            <a:prstGeom prst="rightArrow">
              <a:avLst/>
            </a:prstGeom>
            <a:ln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Arrow 16">
              <a:extLst>
                <a:ext uri="{FF2B5EF4-FFF2-40B4-BE49-F238E27FC236}">
                  <a16:creationId xmlns:a16="http://schemas.microsoft.com/office/drawing/2014/main" id="{A7BBAAA4-6CD6-6D52-CC9E-9F5032737295}"/>
                </a:ext>
              </a:extLst>
            </p:cNvPr>
            <p:cNvSpPr/>
            <p:nvPr/>
          </p:nvSpPr>
          <p:spPr>
            <a:xfrm rot="16200000">
              <a:off x="4390226" y="2331823"/>
              <a:ext cx="2801076" cy="446926"/>
            </a:xfrm>
            <a:prstGeom prst="rightArrow">
              <a:avLst/>
            </a:prstGeom>
            <a:ln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6A45649-3039-5C34-7EFF-5609A8C99277}"/>
                </a:ext>
              </a:extLst>
            </p:cNvPr>
            <p:cNvSpPr/>
            <p:nvPr/>
          </p:nvSpPr>
          <p:spPr>
            <a:xfrm>
              <a:off x="5680180" y="3955825"/>
              <a:ext cx="224058" cy="252716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7EE19DD-A286-78C0-0432-915F680D1626}"/>
                </a:ext>
              </a:extLst>
            </p:cNvPr>
            <p:cNvSpPr/>
            <p:nvPr/>
          </p:nvSpPr>
          <p:spPr>
            <a:xfrm rot="5400000">
              <a:off x="7039645" y="4899470"/>
              <a:ext cx="224058" cy="294298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8758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ircle with a red circle in the middle&#10;&#10;AI-generated content may be incorrect.">
            <a:extLst>
              <a:ext uri="{FF2B5EF4-FFF2-40B4-BE49-F238E27FC236}">
                <a16:creationId xmlns:a16="http://schemas.microsoft.com/office/drawing/2014/main" id="{36FC94E7-86F3-20BE-F453-26448D6093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5" r="1343" b="3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graphicFrame>
        <p:nvGraphicFramePr>
          <p:cNvPr id="17" name="Text Placeholder 3">
            <a:extLst>
              <a:ext uri="{FF2B5EF4-FFF2-40B4-BE49-F238E27FC236}">
                <a16:creationId xmlns:a16="http://schemas.microsoft.com/office/drawing/2014/main" id="{4F1F5D68-947D-AFD3-F5BF-2207A9471525}"/>
              </a:ext>
            </a:extLst>
          </p:cNvPr>
          <p:cNvGraphicFramePr/>
          <p:nvPr/>
        </p:nvGraphicFramePr>
        <p:xfrm>
          <a:off x="0" y="640080"/>
          <a:ext cx="5468547" cy="5922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862C003-0909-E534-D391-E2B9512756EE}"/>
              </a:ext>
            </a:extLst>
          </p:cNvPr>
          <p:cNvSpPr txBox="1"/>
          <p:nvPr/>
        </p:nvSpPr>
        <p:spPr>
          <a:xfrm>
            <a:off x="7892454" y="2951946"/>
            <a:ext cx="18261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Chosen UV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</a:rPr>
              <a:t>theory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A35109-CD7D-3902-F24A-3D3B5EEA3D7A}"/>
              </a:ext>
            </a:extLst>
          </p:cNvPr>
          <p:cNvSpPr txBox="1"/>
          <p:nvPr/>
        </p:nvSpPr>
        <p:spPr>
          <a:xfrm>
            <a:off x="7561562" y="1873460"/>
            <a:ext cx="2524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Positivity bounds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6BCF67-4585-5A60-0CBA-E3512659A86E}"/>
              </a:ext>
            </a:extLst>
          </p:cNvPr>
          <p:cNvSpPr txBox="1"/>
          <p:nvPr/>
        </p:nvSpPr>
        <p:spPr>
          <a:xfrm>
            <a:off x="7929323" y="5369816"/>
            <a:ext cx="1789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IR causality</a:t>
            </a:r>
          </a:p>
        </p:txBody>
      </p:sp>
    </p:spTree>
    <p:extLst>
      <p:ext uri="{BB962C8B-B14F-4D97-AF65-F5344CB8AC3E}">
        <p14:creationId xmlns:p14="http://schemas.microsoft.com/office/powerpoint/2010/main" val="3962428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84FA6-68EB-0C1B-7E21-BD673C468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0026" y="111825"/>
            <a:ext cx="5889127" cy="1325563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>
                <a:ln/>
                <a:solidFill>
                  <a:schemeClr val="bg2">
                    <a:lumMod val="25000"/>
                  </a:schemeClr>
                </a:solidFill>
              </a:rPr>
              <a:t>Positivity in scatterings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32806-4814-C256-E19A-400245FA4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6790" y="1257300"/>
            <a:ext cx="10515600" cy="5337810"/>
          </a:xfrm>
        </p:spPr>
        <p:txBody>
          <a:bodyPr>
            <a:normAutofit/>
          </a:bodyPr>
          <a:lstStyle/>
          <a:p>
            <a:r>
              <a:rPr lang="en-US" b="1" dirty="0"/>
              <a:t>Positivity bounds </a:t>
            </a:r>
            <a:r>
              <a:rPr lang="en-US" sz="2400" dirty="0"/>
              <a:t>Dispersion relations for 2-2 scattering connecting UV and IR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Recent review 2203.06805 (de Rham, Kundu, Reece, Tolley, Zhou)</a:t>
            </a:r>
          </a:p>
          <a:p>
            <a:r>
              <a:rPr lang="en-US" b="1" dirty="0"/>
              <a:t>Positive time delays </a:t>
            </a:r>
            <a:r>
              <a:rPr lang="en-US" sz="2400" dirty="0"/>
              <a:t>Implications of causality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b="1" dirty="0"/>
              <a:t>Positive geometry </a:t>
            </a:r>
            <a:r>
              <a:rPr lang="en-US" sz="2400" dirty="0"/>
              <a:t>Geometric objects defined by kinematics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Recent review 2203.13018 (Herrmann, Trnka)</a:t>
            </a:r>
          </a:p>
          <a:p>
            <a:r>
              <a:rPr lang="en-US" b="1" dirty="0"/>
              <a:t>Completely monotonic amplitudes, wave function of the universe, and cusp anomalous dimensions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(Henn, Raman; 2024)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BEE45D-409E-2F5B-0FC5-63FD8EB82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892" y="3192345"/>
            <a:ext cx="2772156" cy="903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8EBE8E-6144-107B-005C-406F8EC69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4641" y="5843124"/>
            <a:ext cx="2900183" cy="903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25E0D4-2ABD-BA44-40F9-15FD1BBD0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4944" y="1675774"/>
            <a:ext cx="3182112" cy="8229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75C33F-B321-009C-DABD-C384A0AD1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3011" y="4415653"/>
            <a:ext cx="7923156" cy="67464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FF7DD59-FE76-A6C2-9384-FBD0F3BDB250}"/>
              </a:ext>
            </a:extLst>
          </p:cNvPr>
          <p:cNvSpPr/>
          <p:nvPr/>
        </p:nvSpPr>
        <p:spPr>
          <a:xfrm>
            <a:off x="7408189" y="3011805"/>
            <a:ext cx="3797022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Can test dim 6 operators and n-point scattering</a:t>
            </a:r>
          </a:p>
        </p:txBody>
      </p:sp>
    </p:spTree>
    <p:extLst>
      <p:ext uri="{BB962C8B-B14F-4D97-AF65-F5344CB8AC3E}">
        <p14:creationId xmlns:p14="http://schemas.microsoft.com/office/powerpoint/2010/main" val="258422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3481E-F1C9-8DE2-488A-B6F6D9216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08949"/>
            <a:ext cx="9720072" cy="1499616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5400" b="1" dirty="0">
                <a:ln/>
                <a:solidFill>
                  <a:schemeClr val="bg2">
                    <a:lumMod val="25000"/>
                  </a:schemeClr>
                </a:solidFill>
              </a:rPr>
              <a:t>Positivity bounds</a:t>
            </a:r>
            <a:endParaRPr lang="en-US" b="1" dirty="0">
              <a:ln/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1B8B6B-731F-79D4-8323-82C60FA76ACE}"/>
              </a:ext>
            </a:extLst>
          </p:cNvPr>
          <p:cNvSpPr txBox="1"/>
          <p:nvPr/>
        </p:nvSpPr>
        <p:spPr>
          <a:xfrm>
            <a:off x="1944034" y="2084832"/>
            <a:ext cx="8800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UV = local, unitary, causal, Lorentz invariant</a:t>
            </a:r>
            <a:endParaRPr lang="en-US" sz="36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5FE193-073B-9E91-8BEF-2953D792A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749" y="4016636"/>
            <a:ext cx="7257987" cy="9822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91B0F1-F778-9F14-ADA8-AB7A4B79E1F8}"/>
              </a:ext>
            </a:extLst>
          </p:cNvPr>
          <p:cNvSpPr txBox="1"/>
          <p:nvPr/>
        </p:nvSpPr>
        <p:spPr>
          <a:xfrm>
            <a:off x="3439138" y="1708689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8E5462-6DFE-8F16-6F45-03166971D2A9}"/>
              </a:ext>
            </a:extLst>
          </p:cNvPr>
          <p:cNvSpPr txBox="1"/>
          <p:nvPr/>
        </p:nvSpPr>
        <p:spPr>
          <a:xfrm>
            <a:off x="7726017" y="3301939"/>
            <a:ext cx="978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1+3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38267-62CB-2DF2-9782-03C851291D68}"/>
              </a:ext>
            </a:extLst>
          </p:cNvPr>
          <p:cNvSpPr txBox="1"/>
          <p:nvPr/>
        </p:nvSpPr>
        <p:spPr>
          <a:xfrm>
            <a:off x="4777408" y="1708689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57FC2D-E3C7-3ABD-3916-04A1442664D5}"/>
              </a:ext>
            </a:extLst>
          </p:cNvPr>
          <p:cNvSpPr txBox="1"/>
          <p:nvPr/>
        </p:nvSpPr>
        <p:spPr>
          <a:xfrm>
            <a:off x="11387108" y="34290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27DEAA-A988-A999-C182-ABA7F2AB2EE8}"/>
              </a:ext>
            </a:extLst>
          </p:cNvPr>
          <p:cNvSpPr txBox="1"/>
          <p:nvPr/>
        </p:nvSpPr>
        <p:spPr>
          <a:xfrm>
            <a:off x="6311348" y="1669317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492CD1-44AA-66C3-DA45-A65EF80FB9B7}"/>
              </a:ext>
            </a:extLst>
          </p:cNvPr>
          <p:cNvSpPr txBox="1"/>
          <p:nvPr/>
        </p:nvSpPr>
        <p:spPr>
          <a:xfrm>
            <a:off x="8789503" y="170869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59948B-C3CB-1425-D4F1-D4EF1D903701}"/>
              </a:ext>
            </a:extLst>
          </p:cNvPr>
          <p:cNvSpPr txBox="1"/>
          <p:nvPr/>
        </p:nvSpPr>
        <p:spPr>
          <a:xfrm>
            <a:off x="8057237" y="5122959"/>
            <a:ext cx="2378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related by 4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E51286-E0C6-AF1D-E1EA-C907BF4FD034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8215315" y="3886714"/>
            <a:ext cx="9427" cy="338555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06CA0E-F38F-2896-74BC-E20BF3F03CD7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9246702" y="4895188"/>
            <a:ext cx="1" cy="227771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7B07D66-71C6-6864-7737-94C988048B50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11495314" y="4013775"/>
            <a:ext cx="120394" cy="320719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2DD77641-3E32-2464-105C-43B0B4E56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28" y="2882647"/>
            <a:ext cx="4573326" cy="3636905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DE1C7EEB-C6EC-D8EE-5FC7-CB5BE5B33EA7}"/>
              </a:ext>
            </a:extLst>
          </p:cNvPr>
          <p:cNvSpPr/>
          <p:nvPr/>
        </p:nvSpPr>
        <p:spPr>
          <a:xfrm>
            <a:off x="2102293" y="4602366"/>
            <a:ext cx="522514" cy="503872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41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49AB3-0076-6BC1-6D0E-E59EBF517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>
                <a:ln/>
                <a:solidFill>
                  <a:schemeClr val="bg2">
                    <a:lumMod val="25000"/>
                  </a:schemeClr>
                </a:solidFill>
              </a:rPr>
              <a:t>Positivity with Spontaneously Broken Lorentz Invariance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A0E11-C710-4B43-D7C6-510B9D57F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710" y="1960562"/>
            <a:ext cx="6979920" cy="4351338"/>
          </a:xfrm>
        </p:spPr>
        <p:txBody>
          <a:bodyPr>
            <a:normAutofit/>
          </a:bodyPr>
          <a:lstStyle/>
          <a:p>
            <a:r>
              <a:rPr lang="en-US" sz="3200" b="1" dirty="0"/>
              <a:t>2–2 scattering in a superfluid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(Hui,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Kourkoulou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Nicolis, Podo, Zhou; Creminelli,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Delladio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Janssen, Longo, Senatore)</a:t>
            </a:r>
          </a:p>
          <a:p>
            <a:pPr lvl="1"/>
            <a:r>
              <a:rPr lang="en-US" dirty="0"/>
              <a:t>branch cut at tree-level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sz="3200" b="1" dirty="0"/>
              <a:t>E&amp;M on a medium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(Creminelli, Janssen,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Salchan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Senatore)</a:t>
            </a:r>
          </a:p>
          <a:p>
            <a:pPr lvl="1"/>
            <a:r>
              <a:rPr lang="en-US" sz="2800" dirty="0"/>
              <a:t>Medium can only absorb energy from external fields -&gt; bound on electric and magnetic permeabilities.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2782EF-6E2E-2C45-9485-7E9A428EA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74670"/>
            <a:ext cx="5669682" cy="9266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006D74-FBEA-6449-E406-3B8805357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9372" y="1825626"/>
            <a:ext cx="5131379" cy="456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|46.3|1.5|20.5|0.7|42|0.7|84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6.5|42.9|26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6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23.7|23.2|19.4|61.7|40.6"/>
</p:tagLst>
</file>

<file path=ppt/theme/theme1.xml><?xml version="1.0" encoding="utf-8"?>
<a:theme xmlns:a="http://schemas.openxmlformats.org/drawingml/2006/main" name="Office 2013 - 2022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204B39-6EAA-4677-8C8D-C27F01CF8A37}">
  <ds:schemaRefs>
    <ds:schemaRef ds:uri="http://schemas.microsoft.com/office/infopath/2007/PartnerControls"/>
    <ds:schemaRef ds:uri="http://purl.org/dc/dcmitype/"/>
    <ds:schemaRef ds:uri="16c05727-aa75-4e4a-9b5f-8a80a1165891"/>
    <ds:schemaRef ds:uri="71af3243-3dd4-4a8d-8c0d-dd76da1f02a5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sharepoint/v3"/>
    <ds:schemaRef ds:uri="http://schemas.openxmlformats.org/package/2006/metadata/core-properties"/>
    <ds:schemaRef ds:uri="230e9df3-be65-4c73-a93b-d1236ebd677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28B08B8-C3E9-4A9F-B5DD-34D490AC95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60681D-E858-4FCC-ACDF-E8F8408B9221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34627</TotalTime>
  <Words>1234</Words>
  <Application>Microsoft Macintosh PowerPoint</Application>
  <PresentationFormat>Widescreen</PresentationFormat>
  <Paragraphs>159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Office 2013 - 2022 Theme</vt:lpstr>
      <vt:lpstr>Formal theory developments: Insights and lessons from scatterings</vt:lpstr>
      <vt:lpstr>Standard Models: Particle Physics vs Cosmology</vt:lpstr>
      <vt:lpstr>Many upcoming gravitational probes</vt:lpstr>
      <vt:lpstr>Effective field theories</vt:lpstr>
      <vt:lpstr>Why do the values of Wilson coefficients matter?</vt:lpstr>
      <vt:lpstr>PowerPoint Presentation</vt:lpstr>
      <vt:lpstr>Positivity in scatterings</vt:lpstr>
      <vt:lpstr>Positivity bounds</vt:lpstr>
      <vt:lpstr>Positivity with Spontaneously Broken Lorentz Invariance</vt:lpstr>
      <vt:lpstr>Positivity with gravity</vt:lpstr>
      <vt:lpstr>PowerPoint Presentation</vt:lpstr>
      <vt:lpstr>PowerPoint Presentation</vt:lpstr>
      <vt:lpstr>PowerPoint Presentation</vt:lpstr>
      <vt:lpstr>CONSEQUENCES OF CAUSAL PROPAGATION IN A CURVED BACKGROUND</vt:lpstr>
      <vt:lpstr>PowerPoint Presentation</vt:lpstr>
      <vt:lpstr>Positive geometries: (Tr φ³ case)  Hidden zeros and factorizations -&gt; locality</vt:lpstr>
      <vt:lpstr>Theories with hidden zeros</vt:lpstr>
      <vt:lpstr>Gravity is simpler than it seems</vt:lpstr>
      <vt:lpstr>PowerPoint Presentation</vt:lpstr>
      <vt:lpstr>PowerPoint Presentation</vt:lpstr>
      <vt:lpstr>Applications of the double copy &amp; amplitude techniques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Uncovering the Universe through a Particle Physics Lens</dc:title>
  <dc:creator>marcarrillogon@gmail.com</dc:creator>
  <cp:lastModifiedBy>Mariana Carrillo Gonzalez</cp:lastModifiedBy>
  <cp:revision>224</cp:revision>
  <dcterms:created xsi:type="dcterms:W3CDTF">2022-10-13T09:30:06Z</dcterms:created>
  <dcterms:modified xsi:type="dcterms:W3CDTF">2025-04-07T06:40:54Z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