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13.jpg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3"/>
  </p:notesMasterIdLst>
  <p:sldIdLst>
    <p:sldId id="405" r:id="rId2"/>
    <p:sldId id="3296" r:id="rId3"/>
    <p:sldId id="3300" r:id="rId4"/>
    <p:sldId id="418" r:id="rId5"/>
    <p:sldId id="3319" r:id="rId6"/>
    <p:sldId id="297" r:id="rId7"/>
    <p:sldId id="307" r:id="rId8"/>
    <p:sldId id="3299" r:id="rId9"/>
    <p:sldId id="3298" r:id="rId10"/>
    <p:sldId id="350" r:id="rId11"/>
    <p:sldId id="3302" r:id="rId12"/>
    <p:sldId id="3301" r:id="rId13"/>
    <p:sldId id="3305" r:id="rId14"/>
    <p:sldId id="3304" r:id="rId15"/>
    <p:sldId id="3306" r:id="rId16"/>
    <p:sldId id="3307" r:id="rId17"/>
    <p:sldId id="3320" r:id="rId18"/>
    <p:sldId id="3321" r:id="rId19"/>
    <p:sldId id="3322" r:id="rId20"/>
    <p:sldId id="3323" r:id="rId21"/>
    <p:sldId id="3324" r:id="rId22"/>
    <p:sldId id="480" r:id="rId23"/>
    <p:sldId id="3325" r:id="rId24"/>
    <p:sldId id="3326" r:id="rId25"/>
    <p:sldId id="3308" r:id="rId26"/>
    <p:sldId id="3327" r:id="rId27"/>
    <p:sldId id="3328" r:id="rId28"/>
    <p:sldId id="3329" r:id="rId29"/>
    <p:sldId id="3330" r:id="rId30"/>
    <p:sldId id="3331" r:id="rId31"/>
    <p:sldId id="3332" r:id="rId32"/>
    <p:sldId id="3310" r:id="rId33"/>
    <p:sldId id="3309" r:id="rId34"/>
    <p:sldId id="3334" r:id="rId35"/>
    <p:sldId id="3335" r:id="rId36"/>
    <p:sldId id="3336" r:id="rId37"/>
    <p:sldId id="3333" r:id="rId38"/>
    <p:sldId id="3311" r:id="rId39"/>
    <p:sldId id="3337" r:id="rId40"/>
    <p:sldId id="3291" r:id="rId41"/>
    <p:sldId id="3339" r:id="rId42"/>
    <p:sldId id="3295" r:id="rId43"/>
    <p:sldId id="3314" r:id="rId44"/>
    <p:sldId id="3313" r:id="rId45"/>
    <p:sldId id="3315" r:id="rId46"/>
    <p:sldId id="3316" r:id="rId47"/>
    <p:sldId id="3318" r:id="rId48"/>
    <p:sldId id="3317" r:id="rId49"/>
    <p:sldId id="455" r:id="rId50"/>
    <p:sldId id="3303" r:id="rId51"/>
    <p:sldId id="357" r:id="rId5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05"/>
            <p14:sldId id="3296"/>
            <p14:sldId id="3300"/>
            <p14:sldId id="418"/>
            <p14:sldId id="3319"/>
            <p14:sldId id="297"/>
            <p14:sldId id="307"/>
            <p14:sldId id="3299"/>
            <p14:sldId id="3298"/>
            <p14:sldId id="350"/>
            <p14:sldId id="3302"/>
            <p14:sldId id="3301"/>
            <p14:sldId id="3305"/>
            <p14:sldId id="3304"/>
            <p14:sldId id="3306"/>
            <p14:sldId id="3307"/>
            <p14:sldId id="3320"/>
            <p14:sldId id="3321"/>
            <p14:sldId id="3322"/>
            <p14:sldId id="3323"/>
            <p14:sldId id="3324"/>
            <p14:sldId id="480"/>
            <p14:sldId id="3325"/>
            <p14:sldId id="3326"/>
            <p14:sldId id="3308"/>
            <p14:sldId id="3327"/>
            <p14:sldId id="3328"/>
            <p14:sldId id="3329"/>
            <p14:sldId id="3330"/>
            <p14:sldId id="3331"/>
            <p14:sldId id="3332"/>
            <p14:sldId id="3310"/>
            <p14:sldId id="3309"/>
            <p14:sldId id="3334"/>
            <p14:sldId id="3335"/>
            <p14:sldId id="3336"/>
            <p14:sldId id="3333"/>
            <p14:sldId id="3311"/>
            <p14:sldId id="3337"/>
            <p14:sldId id="3291"/>
            <p14:sldId id="3339"/>
            <p14:sldId id="3295"/>
            <p14:sldId id="3314"/>
            <p14:sldId id="3313"/>
            <p14:sldId id="3315"/>
            <p14:sldId id="3316"/>
            <p14:sldId id="3318"/>
            <p14:sldId id="3317"/>
            <p14:sldId id="455"/>
            <p14:sldId id="3303"/>
            <p14:sldId id="357"/>
          </p14:sldIdLst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20" userDrawn="1">
          <p15:clr>
            <a:srgbClr val="A4A3A4"/>
          </p15:clr>
        </p15:guide>
        <p15:guide id="4" pos="312" userDrawn="1">
          <p15:clr>
            <a:srgbClr val="A4A3A4"/>
          </p15:clr>
        </p15:guide>
        <p15:guide id="5" pos="734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C5D551-A4D8-FAD9-9B18-DF750FB03E0F}" name="Ewa Lopienska" initials="EL" userId="S::ewa.lopienska@cern.ch::26242e06-16ac-4066-9bc0-ef4c8b6824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3D8"/>
    <a:srgbClr val="1C446B"/>
    <a:srgbClr val="FF5301"/>
    <a:srgbClr val="9AA6BB"/>
    <a:srgbClr val="23C2F1"/>
    <a:srgbClr val="C313D8"/>
    <a:srgbClr val="AD2FB3"/>
    <a:srgbClr val="0033A0"/>
    <a:srgbClr val="9124A6"/>
    <a:srgbClr val="E15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0"/>
    <p:restoredTop sz="96000"/>
  </p:normalViewPr>
  <p:slideViewPr>
    <p:cSldViewPr snapToGrid="0" snapToObjects="1">
      <p:cViewPr varScale="1">
        <p:scale>
          <a:sx n="121" d="100"/>
          <a:sy n="121" d="100"/>
        </p:scale>
        <p:origin x="1032" y="176"/>
      </p:cViewPr>
      <p:guideLst>
        <p:guide orient="horz" pos="4020"/>
        <p:guide pos="3840"/>
        <p:guide orient="horz" pos="720"/>
        <p:guide pos="312"/>
        <p:guide pos="7344"/>
      </p:guideLst>
    </p:cSldViewPr>
  </p:slideViewPr>
  <p:outlineViewPr>
    <p:cViewPr>
      <p:scale>
        <a:sx n="33" d="100"/>
        <a:sy n="33" d="100"/>
      </p:scale>
      <p:origin x="0" y="-1304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07/04/2025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6544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B19E1-1507-B98C-94A8-FC9B89B16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1409D9-7E82-E0A9-1756-D1846C2198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188756-C6E1-DE0F-5F2E-EEA03BFC0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CB582-5DC4-EBF1-1508-6181587EB6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415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F0F85-38E7-1F7C-8482-1956F314F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7818C4-F542-DBDF-0DA9-5A01C10ABF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F93C66-68D0-21A1-182A-9B2670CB30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6328B-C3BD-49B7-BD0F-CA23BDD53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0018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39740-6BE4-C40A-1B9C-A2809490C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23B397-92D5-A15B-8E2E-6D58958707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EE7908-AD3A-9A09-0FEF-4B275A1DE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5414F-0BDD-69FF-254E-39EC94D399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5562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5D161-57AE-ECF1-11F3-52D8CB625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F25B86-917D-6E88-3ACA-8849FC72BE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536B5C-C04B-27C9-A38E-CBBF42D810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ABEDA-343D-1467-337D-DF80A11867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1542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7ED23-AE95-4235-6D4D-09A497689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CFF3AD-426C-4641-D248-BE8483AD34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DC8D9F-1FCD-46F2-6FA4-766DBABE3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58CD-F3B5-197F-4706-9601F0D3AD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584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4962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A6BA0-4F85-1E5A-CD70-F866F98D5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E64BDA-4B83-C932-5960-8E59A8F7B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2978D5-394D-9FC9-55C9-EFF056164A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6F302-3ED6-C3B5-8EB8-33D9FEDF17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811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26289-2832-B45A-C752-60326D540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3D3EFF-DF75-D578-0C32-829FD0F58E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C8648D-D1F2-4D3D-B9DF-A40CFB1FA0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C5339-BA1D-0B07-87B2-221A721C54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9612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24786-BA6A-7FEE-7A16-85A3BB91E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1763E3-8E51-AE3C-7B86-613F4A0363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06CFC8-88B4-C10A-8790-8555E376E8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9F0F7-2A1E-C87D-300C-2A1CDFB9D0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3383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97C56-5376-36F9-A30E-31086EFC6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FB6C52-143B-0292-3102-9548757B08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72033E-A5BD-C81D-D39C-B4601D9C0A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09961-C41E-2A3D-07FE-9017777D5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08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83CDF-A662-8D1F-CD0D-7DDB633D2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60925E-7AC8-8B86-2673-3600E444EC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352DDE-9482-BD82-80B3-6A43424A5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BE404-95B9-6670-0CAD-192A01F99C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1763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370D5-09C0-C569-DC37-3E97F5128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6B503C-E9D0-68B7-C3D7-FB1A2DA4EB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5B3CC2-6E0A-696C-D7D1-BD4B09DEE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49480B-6253-6C90-7A6F-D8345032CC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05481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62626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93627-17E7-CFEE-E8A1-3F62EAD80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2D12DA-64B4-8F99-142D-010644603C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8726F2-65E5-BE22-396B-9ACBA6218B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60978-F337-BC08-9A11-62649528AD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2727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35654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B500F-D846-42B2-C56D-84506C252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FB7291-C813-87CA-FD5D-46FEC789FA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98AA98-17E0-CFBB-D7DE-D2BFB511B2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E01C-2A73-D8AC-701A-3BFC226408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6101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0425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363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8663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1E811-DBDC-A10A-633C-659793BB3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DE99D1C8-B85A-15D1-D25F-0DB8667504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12B61D2E-7CE7-2E44-8B76-481DE504F5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449D2F-F490-60CD-E386-C93C70EC23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2561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6128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8582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D8F6F-BD00-0804-FDEB-DA9C3A442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40D7F2-DF43-C273-26B8-CDF6071A26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2F92AF-8524-C956-71A3-B889926D0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1617B-D160-6B8E-F9CC-3730E0A202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49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0AA63A10-C401-76A6-A844-AC05755E4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9C3D0A7-BA97-64AE-EDB4-289F20784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F057F155-5C16-F0CA-D590-01BCD752D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9" name="Connecteur droit 12">
            <a:extLst>
              <a:ext uri="{FF2B5EF4-FFF2-40B4-BE49-F238E27FC236}">
                <a16:creationId xmlns:a16="http://schemas.microsoft.com/office/drawing/2014/main" id="{AE7FA906-5717-76DB-89C7-C66380181E9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7D7F69B5-76F9-03D6-35E3-E71A34512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24D65791-42FE-87B7-0D74-C9EA5DBFF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A70AC4C-8E57-C316-3260-F3901F204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2" name="Connecteur droit 12">
            <a:extLst>
              <a:ext uri="{FF2B5EF4-FFF2-40B4-BE49-F238E27FC236}">
                <a16:creationId xmlns:a16="http://schemas.microsoft.com/office/drawing/2014/main" id="{E9D9C422-6C61-09F2-AF25-263483A91F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55E9C9EE-CAEE-E45F-D3D5-2B4532F750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526CBAB-3ACC-A370-AF99-953D7D3CA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98C7CCCE-47A4-AC97-5AF0-444DC1897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12">
            <a:extLst>
              <a:ext uri="{FF2B5EF4-FFF2-40B4-BE49-F238E27FC236}">
                <a16:creationId xmlns:a16="http://schemas.microsoft.com/office/drawing/2014/main" id="{7B5714B3-9634-CD56-AF2F-16B382420DD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7343AE81-B094-9DE6-1797-65898FAA5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996B083-9619-3636-A394-E8F408B10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F214DE6E-D4A4-C316-352C-E8365B417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12">
            <a:extLst>
              <a:ext uri="{FF2B5EF4-FFF2-40B4-BE49-F238E27FC236}">
                <a16:creationId xmlns:a16="http://schemas.microsoft.com/office/drawing/2014/main" id="{09464A7E-FA43-9788-6B30-BE229B7E550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BE90F9-7E5B-18D6-9A2C-304DC0F8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96A09FF-6F97-9B3C-E294-3CE04D026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AEBAF28-AC06-B7E3-D58E-7F5DB92E6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1" name="Connecteur droit 12">
            <a:extLst>
              <a:ext uri="{FF2B5EF4-FFF2-40B4-BE49-F238E27FC236}">
                <a16:creationId xmlns:a16="http://schemas.microsoft.com/office/drawing/2014/main" id="{BE07F286-BBE4-7449-0138-C3D2A5DC0D1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A161BDC-449C-8E4A-8167-DD786E0F8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35040" y="1485210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480DCBA8-E467-F249-AB2D-43164AA24C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8208" y="2528903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4DB605E5-4F16-C440-9887-DF32D79D0C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42175" y="2602059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7" name="Picture Placeholder 23">
            <a:extLst>
              <a:ext uri="{FF2B5EF4-FFF2-40B4-BE49-F238E27FC236}">
                <a16:creationId xmlns:a16="http://schemas.microsoft.com/office/drawing/2014/main" id="{531E8F6C-6868-1A43-866E-01980C01E3A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323220" y="3873925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F5E10CA5-E2F7-7E45-A335-7C9A3CB5E753}"/>
              </a:ext>
            </a:extLst>
          </p:cNvPr>
          <p:cNvSpPr>
            <a:spLocks/>
          </p:cNvSpPr>
          <p:nvPr userDrawn="1"/>
        </p:nvSpPr>
        <p:spPr bwMode="auto">
          <a:xfrm>
            <a:off x="3531662" y="2589229"/>
            <a:ext cx="1951425" cy="1954471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5CD49A34-51BE-F241-B177-3AC226F66E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04494" y="3319816"/>
            <a:ext cx="2073826" cy="2072120"/>
          </a:xfrm>
          <a:custGeom>
            <a:avLst/>
            <a:gdLst>
              <a:gd name="connsiteX0" fmla="*/ 6 w 2073826"/>
              <a:gd name="connsiteY0" fmla="*/ 1035956 h 2072120"/>
              <a:gd name="connsiteX1" fmla="*/ 0 w 2073826"/>
              <a:gd name="connsiteY1" fmla="*/ 1036060 h 2072120"/>
              <a:gd name="connsiteX2" fmla="*/ 0 w 2073826"/>
              <a:gd name="connsiteY2" fmla="*/ 1036060 h 2072120"/>
              <a:gd name="connsiteX3" fmla="*/ 1036913 w 2073826"/>
              <a:gd name="connsiteY3" fmla="*/ 0 h 2072120"/>
              <a:gd name="connsiteX4" fmla="*/ 2073826 w 2073826"/>
              <a:gd name="connsiteY4" fmla="*/ 1036060 h 2072120"/>
              <a:gd name="connsiteX5" fmla="*/ 1036913 w 2073826"/>
              <a:gd name="connsiteY5" fmla="*/ 2072120 h 2072120"/>
              <a:gd name="connsiteX6" fmla="*/ 5354 w 2073826"/>
              <a:gd name="connsiteY6" fmla="*/ 1141991 h 2072120"/>
              <a:gd name="connsiteX7" fmla="*/ 5001 w 2073826"/>
              <a:gd name="connsiteY7" fmla="*/ 1135021 h 2072120"/>
              <a:gd name="connsiteX8" fmla="*/ 19218 w 2073826"/>
              <a:gd name="connsiteY8" fmla="*/ 1229684 h 2072120"/>
              <a:gd name="connsiteX9" fmla="*/ 949900 w 2073826"/>
              <a:gd name="connsiteY9" fmla="*/ 2013296 h 2072120"/>
              <a:gd name="connsiteX10" fmla="*/ 949900 w 2073826"/>
              <a:gd name="connsiteY10" fmla="*/ 1992614 h 2072120"/>
              <a:gd name="connsiteX11" fmla="*/ 1925612 w 2073826"/>
              <a:gd name="connsiteY11" fmla="*/ 1015378 h 2072120"/>
              <a:gd name="connsiteX12" fmla="*/ 1951425 w 2073826"/>
              <a:gd name="connsiteY12" fmla="*/ 1015378 h 2072120"/>
              <a:gd name="connsiteX13" fmla="*/ 975712 w 2073826"/>
              <a:gd name="connsiteY13" fmla="*/ 58825 h 2072120"/>
              <a:gd name="connsiteX14" fmla="*/ 19798 w 2073826"/>
              <a:gd name="connsiteY14" fmla="*/ 838938 h 2072120"/>
              <a:gd name="connsiteX15" fmla="*/ 5067 w 2073826"/>
              <a:gd name="connsiteY15" fmla="*/ 935809 h 2072120"/>
              <a:gd name="connsiteX16" fmla="*/ 5354 w 2073826"/>
              <a:gd name="connsiteY16" fmla="*/ 930129 h 2072120"/>
              <a:gd name="connsiteX17" fmla="*/ 1036913 w 2073826"/>
              <a:gd name="connsiteY17" fmla="*/ 0 h 207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73826" h="2072120">
                <a:moveTo>
                  <a:pt x="6" y="1035956"/>
                </a:moveTo>
                <a:lnTo>
                  <a:pt x="0" y="1036060"/>
                </a:lnTo>
                <a:lnTo>
                  <a:pt x="0" y="1036060"/>
                </a:lnTo>
                <a:close/>
                <a:moveTo>
                  <a:pt x="1036913" y="0"/>
                </a:moveTo>
                <a:cubicBezTo>
                  <a:pt x="1609584" y="0"/>
                  <a:pt x="2073826" y="463860"/>
                  <a:pt x="2073826" y="1036060"/>
                </a:cubicBezTo>
                <a:cubicBezTo>
                  <a:pt x="2073826" y="1608260"/>
                  <a:pt x="1609584" y="2072120"/>
                  <a:pt x="1036913" y="2072120"/>
                </a:cubicBezTo>
                <a:cubicBezTo>
                  <a:pt x="500034" y="2072120"/>
                  <a:pt x="58454" y="1664431"/>
                  <a:pt x="5354" y="1141991"/>
                </a:cubicBezTo>
                <a:lnTo>
                  <a:pt x="5001" y="1135021"/>
                </a:lnTo>
                <a:lnTo>
                  <a:pt x="19218" y="1229684"/>
                </a:lnTo>
                <a:cubicBezTo>
                  <a:pt x="107445" y="1668041"/>
                  <a:pt x="489147" y="2001986"/>
                  <a:pt x="949900" y="2013296"/>
                </a:cubicBezTo>
                <a:cubicBezTo>
                  <a:pt x="949900" y="2005540"/>
                  <a:pt x="949900" y="2000370"/>
                  <a:pt x="949900" y="1992614"/>
                </a:cubicBezTo>
                <a:cubicBezTo>
                  <a:pt x="949900" y="1454876"/>
                  <a:pt x="1386131" y="1015378"/>
                  <a:pt x="1925612" y="1015378"/>
                </a:cubicBezTo>
                <a:cubicBezTo>
                  <a:pt x="1933356" y="1015378"/>
                  <a:pt x="1943681" y="1015378"/>
                  <a:pt x="1951425" y="1015378"/>
                </a:cubicBezTo>
                <a:cubicBezTo>
                  <a:pt x="1941100" y="485396"/>
                  <a:pt x="1507450" y="58825"/>
                  <a:pt x="975712" y="58825"/>
                </a:cubicBezTo>
                <a:cubicBezTo>
                  <a:pt x="503666" y="58825"/>
                  <a:pt x="110671" y="393336"/>
                  <a:pt x="19798" y="838938"/>
                </a:cubicBezTo>
                <a:lnTo>
                  <a:pt x="5067" y="935809"/>
                </a:lnTo>
                <a:lnTo>
                  <a:pt x="5354" y="930129"/>
                </a:lnTo>
                <a:cubicBezTo>
                  <a:pt x="58454" y="407690"/>
                  <a:pt x="500034" y="0"/>
                  <a:pt x="1036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GB" dirty="0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B5AFB0E0-7824-7D4C-BA46-EE702F46A422}"/>
              </a:ext>
            </a:extLst>
          </p:cNvPr>
          <p:cNvSpPr>
            <a:spLocks/>
          </p:cNvSpPr>
          <p:nvPr userDrawn="1"/>
        </p:nvSpPr>
        <p:spPr bwMode="auto">
          <a:xfrm>
            <a:off x="7818282" y="9761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B5A1E0C5-49D8-C484-5976-CF5170F4F2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B3ADD95-8EA5-28E7-115B-7E9A3B352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1FE24FEC-976B-F0EF-C064-CC13A9371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9" name="Connecteur droit 12">
            <a:extLst>
              <a:ext uri="{FF2B5EF4-FFF2-40B4-BE49-F238E27FC236}">
                <a16:creationId xmlns:a16="http://schemas.microsoft.com/office/drawing/2014/main" id="{8B55A612-E34D-3C5C-6383-996E4CFDBC9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52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5C2E74D5-D52C-A4C8-CDEC-9FE605A22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1C28F3DA-EBBA-74D6-82A3-4D34E4FBC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179928F3-DABE-9406-3ABB-5A909CF5D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B996299-9BFB-DC7C-29F6-4307344EE88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67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6DFD144-A768-8D59-C21C-C338A7AE1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CCCC4CD0-0A49-41F8-41E5-26A577196A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FB1B488F-A1D1-097D-95CE-207D114D72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1" name="Connecteur droit 12">
            <a:extLst>
              <a:ext uri="{FF2B5EF4-FFF2-40B4-BE49-F238E27FC236}">
                <a16:creationId xmlns:a16="http://schemas.microsoft.com/office/drawing/2014/main" id="{BAB30263-8E47-8A84-4C2E-2433C858868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43FAD0D4-24A2-B213-D50D-E3B81845AB16}"/>
              </a:ext>
            </a:extLst>
          </p:cNvPr>
          <p:cNvSpPr txBox="1">
            <a:spLocks/>
          </p:cNvSpPr>
          <p:nvPr userDrawn="1"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 March 2025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914F2992-78ED-2B11-51FF-3B96AC8E81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B0BC80C6-8CE2-232C-A5D6-7551F2BA95D1}"/>
              </a:ext>
            </a:extLst>
          </p:cNvPr>
          <p:cNvSpPr txBox="1">
            <a:spLocks/>
          </p:cNvSpPr>
          <p:nvPr userDrawn="1"/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1" name="Connecteur droit 12">
            <a:extLst>
              <a:ext uri="{FF2B5EF4-FFF2-40B4-BE49-F238E27FC236}">
                <a16:creationId xmlns:a16="http://schemas.microsoft.com/office/drawing/2014/main" id="{A8EEAA7E-8845-F673-0282-99CC6AA396C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607D9E72-EAE6-6B5A-EBCD-AA315F0233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6D1A9A6-17CB-7F7E-8A18-478BA3A7C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E6446937-0D14-6040-2C47-1F47FC99E3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12">
            <a:extLst>
              <a:ext uri="{FF2B5EF4-FFF2-40B4-BE49-F238E27FC236}">
                <a16:creationId xmlns:a16="http://schemas.microsoft.com/office/drawing/2014/main" id="{7985A17A-B797-B63C-6C4C-A024B5B104A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1D60B817-3D31-0AFA-9F43-2AA7C1A80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FEA3A3C6-8012-D4C3-09C7-B510FA986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ED86680A-4254-5BC5-CB96-FBF72DE3B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271E1C23-86EF-763B-929F-3DA3C5EA86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3C636265-7297-55CE-D721-D4AEDCCEE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FED05A6-7CBF-2D67-2C34-E82B45564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1F3C99C-1328-4471-20AC-B94DCB5CF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6A8D7-BF2E-2836-C58E-3350A66598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31508C83-F243-604C-8112-DD77DDBD0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E86564DF-0967-7283-A5D7-FD8EECC26D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35D0265D-3EC5-2679-4179-7A7A1AACF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40812FD-F6E5-6A34-5A19-9E859900CF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E892B592-692A-D68C-24C0-152418ADC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C5D978F1-3DDA-D507-C156-144DA08CC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9C040508-D375-E24F-3F57-935591616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9" name="Connecteur droit 12">
            <a:extLst>
              <a:ext uri="{FF2B5EF4-FFF2-40B4-BE49-F238E27FC236}">
                <a16:creationId xmlns:a16="http://schemas.microsoft.com/office/drawing/2014/main" id="{B96A21DE-CA01-224A-4C65-E13AB193B40D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95092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495034" y="6527542"/>
            <a:ext cx="981304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1000" dirty="0"/>
              <a:t>Mark Thomson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8" r:id="rId15"/>
    <p:sldLayoutId id="2147483799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7.jpe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90A3C26-4361-E94D-8F83-F396723C28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92" r="10673" b="31172"/>
          <a:stretch/>
        </p:blipFill>
        <p:spPr>
          <a:xfrm>
            <a:off x="0" y="218394"/>
            <a:ext cx="12192000" cy="410563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1039091" y="3835831"/>
            <a:ext cx="9985663" cy="511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44390" y="3803283"/>
            <a:ext cx="12176886" cy="592841"/>
          </a:xfrm>
        </p:spPr>
        <p:txBody>
          <a:bodyPr>
            <a:normAutofit/>
          </a:bodyPr>
          <a:lstStyle/>
          <a:p>
            <a:r>
              <a:rPr lang="en-GB" b="1" dirty="0"/>
              <a:t>Particle Physics: Today and Tomorrow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35352" y="4819984"/>
            <a:ext cx="10799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Mark Thomson</a:t>
            </a:r>
            <a:endParaRPr lang="en-GB" sz="2600" dirty="0">
              <a:effectLst/>
            </a:endParaRPr>
          </a:p>
          <a:p>
            <a:pPr algn="ctr"/>
            <a:r>
              <a:rPr lang="en-GB" dirty="0"/>
              <a:t>Director-General Designate, CERN</a:t>
            </a:r>
            <a:endParaRPr lang="en-GB" dirty="0">
              <a:effectLst/>
            </a:endParaRPr>
          </a:p>
          <a:p>
            <a:pPr algn="ctr"/>
            <a:r>
              <a:rPr lang="en-GB" dirty="0">
                <a:effectLst/>
              </a:rPr>
              <a:t>Professor of Experimental Particle Physics, University of </a:t>
            </a:r>
            <a:r>
              <a:rPr lang="en-GB" dirty="0"/>
              <a:t>Cambridge </a:t>
            </a:r>
            <a:endParaRPr lang="en-GB" dirty="0">
              <a:effectLst/>
            </a:endParaRPr>
          </a:p>
          <a:p>
            <a:pPr algn="ctr"/>
            <a:endParaRPr lang="en-GB" dirty="0">
              <a:effectLst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3304EE-48B5-A11E-893B-9657DA6C1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FE1E9-E075-5FF8-DEE9-382AEC121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52133"/>
            <a:ext cx="4117760" cy="239688"/>
          </a:xfrm>
        </p:spPr>
        <p:txBody>
          <a:bodyPr/>
          <a:lstStyle/>
          <a:p>
            <a:r>
              <a:rPr lang="en-GB"/>
              <a:t>Particle Physics: Today and Tomorrow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re 4">
            <a:extLst>
              <a:ext uri="{FF2B5EF4-FFF2-40B4-BE49-F238E27FC236}">
                <a16:creationId xmlns:a16="http://schemas.microsoft.com/office/drawing/2014/main" id="{2504E1AE-6BD9-1A4E-A96E-261CC2209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91943"/>
            <a:ext cx="10800000" cy="1116849"/>
          </a:xfrm>
        </p:spPr>
        <p:txBody>
          <a:bodyPr>
            <a:noAutofit/>
          </a:bodyPr>
          <a:lstStyle/>
          <a:p>
            <a:r>
              <a:rPr lang="en-US" sz="4400" dirty="0"/>
              <a:t>Giant detectors record the particles formed </a:t>
            </a:r>
            <a:br>
              <a:rPr lang="en-US" sz="4400" dirty="0"/>
            </a:br>
            <a:r>
              <a:rPr lang="en-US" sz="4400" dirty="0"/>
              <a:t>at the four collision points</a:t>
            </a:r>
            <a:endParaRPr lang="fr-FR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1A6C-0D8C-E247-954D-C14D6BC9DF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7402164-C1B3-5558-5942-2DFEA4835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4B36E-82E0-E69E-FF21-B1DCA81DA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5EAB8B3-4A68-E94F-92A0-61800C95DE46}"/>
              </a:ext>
            </a:extLst>
          </p:cNvPr>
          <p:cNvSpPr/>
          <p:nvPr/>
        </p:nvSpPr>
        <p:spPr>
          <a:xfrm>
            <a:off x="8232000" y="1582439"/>
            <a:ext cx="3960000" cy="52755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670452-5817-454D-9783-AABE758A8BB6}"/>
              </a:ext>
            </a:extLst>
          </p:cNvPr>
          <p:cNvGrpSpPr/>
          <p:nvPr/>
        </p:nvGrpSpPr>
        <p:grpSpPr>
          <a:xfrm>
            <a:off x="4069826" y="2013766"/>
            <a:ext cx="684915" cy="363003"/>
            <a:chOff x="4069826" y="2013766"/>
            <a:chExt cx="684915" cy="36300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F5A940-A9FF-5241-976F-21FF25E86B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3764BFA-B1BA-FE4A-AB23-9E6B6CBE445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E2E6B7-007E-434E-899A-12D66953CAA0}"/>
              </a:ext>
            </a:extLst>
          </p:cNvPr>
          <p:cNvGrpSpPr/>
          <p:nvPr/>
        </p:nvGrpSpPr>
        <p:grpSpPr>
          <a:xfrm>
            <a:off x="3131858" y="5622632"/>
            <a:ext cx="894376" cy="340245"/>
            <a:chOff x="3131858" y="5622632"/>
            <a:chExt cx="894376" cy="340245"/>
          </a:xfrm>
        </p:grpSpPr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4455A660-7B6C-7D43-9392-7AADD7A1B1F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FCBBDE-5E18-7242-BCD2-0332B74735D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CAC118-4885-2C46-AAAD-D3A5CA711B9F}"/>
              </a:ext>
            </a:extLst>
          </p:cNvPr>
          <p:cNvGrpSpPr/>
          <p:nvPr/>
        </p:nvGrpSpPr>
        <p:grpSpPr>
          <a:xfrm>
            <a:off x="4940376" y="5800822"/>
            <a:ext cx="744403" cy="180110"/>
            <a:chOff x="4973280" y="5801366"/>
            <a:chExt cx="744403" cy="290069"/>
          </a:xfrm>
        </p:grpSpPr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11BEFBCB-70D3-7A43-8E5E-AE6521ECAF1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5F4551-B962-5049-B85B-A3150EC9BA05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LHCb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CC28327-C0A5-A74D-81F0-BA270D1E0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6850" y="562263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CEAC-2689-DB41-A1B9-E91971CFC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850" y="3012293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1758004-AC9F-FB4C-8ACC-4C0E9F9FC042}"/>
              </a:ext>
            </a:extLst>
          </p:cNvPr>
          <p:cNvGrpSpPr/>
          <p:nvPr/>
        </p:nvGrpSpPr>
        <p:grpSpPr>
          <a:xfrm>
            <a:off x="1688068" y="5274592"/>
            <a:ext cx="894376" cy="351017"/>
            <a:chOff x="1688068" y="5274592"/>
            <a:chExt cx="894376" cy="351017"/>
          </a:xfrm>
        </p:grpSpPr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74ADCA1-4F60-DE4F-939A-3AC14AE947B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B793F8-4BEB-4845-9924-E2CDA0BBF6B1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9AA59FC-6621-164D-8D96-D8310AF4E5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850" y="432918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900E1-9A6C-E149-97BF-98153DD373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6850" y="1689539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4" name="ZoneTexte 45">
            <a:extLst>
              <a:ext uri="{FF2B5EF4-FFF2-40B4-BE49-F238E27FC236}">
                <a16:creationId xmlns:a16="http://schemas.microsoft.com/office/drawing/2014/main" id="{C4E89365-EA7A-1F46-837F-5FAA86CB7B4E}"/>
              </a:ext>
            </a:extLst>
          </p:cNvPr>
          <p:cNvSpPr txBox="1"/>
          <p:nvPr/>
        </p:nvSpPr>
        <p:spPr>
          <a:xfrm>
            <a:off x="11388725" y="3037692"/>
            <a:ext cx="658425" cy="2714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25" name="ZoneTexte 45">
            <a:extLst>
              <a:ext uri="{FF2B5EF4-FFF2-40B4-BE49-F238E27FC236}">
                <a16:creationId xmlns:a16="http://schemas.microsoft.com/office/drawing/2014/main" id="{90C1BBA3-D9AC-464F-B84A-9D17398AAFAE}"/>
              </a:ext>
            </a:extLst>
          </p:cNvPr>
          <p:cNvSpPr txBox="1"/>
          <p:nvPr/>
        </p:nvSpPr>
        <p:spPr>
          <a:xfrm>
            <a:off x="11388724" y="4329184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26" name="ZoneTexte 47">
            <a:extLst>
              <a:ext uri="{FF2B5EF4-FFF2-40B4-BE49-F238E27FC236}">
                <a16:creationId xmlns:a16="http://schemas.microsoft.com/office/drawing/2014/main" id="{B3741C3D-63D7-644A-B12B-572938470E29}"/>
              </a:ext>
            </a:extLst>
          </p:cNvPr>
          <p:cNvSpPr txBox="1"/>
          <p:nvPr/>
        </p:nvSpPr>
        <p:spPr>
          <a:xfrm>
            <a:off x="11388724" y="1689538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27" name="ZoneTexte 48">
            <a:extLst>
              <a:ext uri="{FF2B5EF4-FFF2-40B4-BE49-F238E27FC236}">
                <a16:creationId xmlns:a16="http://schemas.microsoft.com/office/drawing/2014/main" id="{B6467FEB-5DC7-CA47-A1E5-02852FEFDA42}"/>
              </a:ext>
            </a:extLst>
          </p:cNvPr>
          <p:cNvSpPr txBox="1"/>
          <p:nvPr/>
        </p:nvSpPr>
        <p:spPr>
          <a:xfrm>
            <a:off x="11404902" y="5622632"/>
            <a:ext cx="642248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5C0573-17D2-E970-7DEB-616C2337D06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582439"/>
            <a:ext cx="8990163" cy="527368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37E49-0633-C96C-06B6-571DABDAB5CC}"/>
              </a:ext>
            </a:extLst>
          </p:cNvPr>
          <p:cNvGrpSpPr/>
          <p:nvPr/>
        </p:nvGrpSpPr>
        <p:grpSpPr>
          <a:xfrm>
            <a:off x="4091599" y="2035538"/>
            <a:ext cx="684915" cy="363003"/>
            <a:chOff x="4069826" y="2013766"/>
            <a:chExt cx="684915" cy="3630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716D41-4D41-F69C-5D21-A60B842FA5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B69E6B14-2D6B-5E74-DA0B-3382216E744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74D78D-E30A-685E-B7C3-509783FE12AA}"/>
              </a:ext>
            </a:extLst>
          </p:cNvPr>
          <p:cNvGrpSpPr/>
          <p:nvPr/>
        </p:nvGrpSpPr>
        <p:grpSpPr>
          <a:xfrm>
            <a:off x="3129879" y="5632528"/>
            <a:ext cx="894376" cy="340245"/>
            <a:chOff x="3131858" y="5622632"/>
            <a:chExt cx="894376" cy="340245"/>
          </a:xfrm>
        </p:grpSpPr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6D676DBD-12B2-C3FC-E92C-4B4E677397E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27CFF2-2704-F886-A7E8-A9C36A7365E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1A48F9-1F1F-1FE8-7A7A-F29752B36618}"/>
              </a:ext>
            </a:extLst>
          </p:cNvPr>
          <p:cNvGrpSpPr/>
          <p:nvPr/>
        </p:nvGrpSpPr>
        <p:grpSpPr>
          <a:xfrm>
            <a:off x="4950272" y="5822593"/>
            <a:ext cx="744403" cy="180110"/>
            <a:chOff x="4973280" y="5801366"/>
            <a:chExt cx="744403" cy="290069"/>
          </a:xfrm>
        </p:grpSpPr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3CFCFE76-DFF3-0637-BE21-86115208BE3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5D64AB-42B5-9A9E-B3B5-BB64B2C515BA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LHCb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A04C5BA-2424-8833-3213-F256D8836513}"/>
              </a:ext>
            </a:extLst>
          </p:cNvPr>
          <p:cNvGrpSpPr/>
          <p:nvPr/>
        </p:nvGrpSpPr>
        <p:grpSpPr>
          <a:xfrm>
            <a:off x="1650463" y="5331990"/>
            <a:ext cx="894376" cy="351017"/>
            <a:chOff x="1688068" y="5274592"/>
            <a:chExt cx="894376" cy="351017"/>
          </a:xfrm>
        </p:grpSpPr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8BEACF4D-477C-A52E-D168-17BCECF79D43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9C17141-B909-065A-5CBE-35305707A59E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ALICE</a:t>
              </a:r>
            </a:p>
          </p:txBody>
        </p:sp>
      </p:grpSp>
      <p:sp>
        <p:nvSpPr>
          <p:cNvPr id="32" name="Arc 31">
            <a:extLst>
              <a:ext uri="{FF2B5EF4-FFF2-40B4-BE49-F238E27FC236}">
                <a16:creationId xmlns:a16="http://schemas.microsoft.com/office/drawing/2014/main" id="{D1F0EF24-BEA5-2ABB-CBBB-127AEFCFE61A}"/>
              </a:ext>
            </a:extLst>
          </p:cNvPr>
          <p:cNvSpPr/>
          <p:nvPr/>
        </p:nvSpPr>
        <p:spPr>
          <a:xfrm>
            <a:off x="1828590" y="2374790"/>
            <a:ext cx="4394077" cy="4180390"/>
          </a:xfrm>
          <a:prstGeom prst="arc">
            <a:avLst>
              <a:gd name="adj1" fmla="val 15311939"/>
              <a:gd name="adj2" fmla="val 16518895"/>
            </a:avLst>
          </a:prstGeom>
          <a:ln w="349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8061AEEA-706B-8456-9647-00ED26402416}"/>
              </a:ext>
            </a:extLst>
          </p:cNvPr>
          <p:cNvSpPr/>
          <p:nvPr/>
        </p:nvSpPr>
        <p:spPr>
          <a:xfrm>
            <a:off x="1980988" y="2420311"/>
            <a:ext cx="4394077" cy="4180390"/>
          </a:xfrm>
          <a:prstGeom prst="arc">
            <a:avLst>
              <a:gd name="adj1" fmla="val 16963206"/>
              <a:gd name="adj2" fmla="val 17979466"/>
            </a:avLst>
          </a:prstGeom>
          <a:ln w="34925">
            <a:solidFill>
              <a:srgbClr val="FFFF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13A03A3-5C80-AC99-0178-8736A995382B}"/>
              </a:ext>
            </a:extLst>
          </p:cNvPr>
          <p:cNvSpPr/>
          <p:nvPr/>
        </p:nvSpPr>
        <p:spPr>
          <a:xfrm rot="1724054">
            <a:off x="5085273" y="2588821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60BD5-872A-6860-C922-75EA4BAE3FCB}"/>
              </a:ext>
            </a:extLst>
          </p:cNvPr>
          <p:cNvSpPr/>
          <p:nvPr/>
        </p:nvSpPr>
        <p:spPr>
          <a:xfrm>
            <a:off x="3456374" y="2373089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3932A61-8386-043C-DBA9-8A0DF4A05DEC}"/>
              </a:ext>
            </a:extLst>
          </p:cNvPr>
          <p:cNvSpPr/>
          <p:nvPr/>
        </p:nvSpPr>
        <p:spPr>
          <a:xfrm rot="1959499">
            <a:off x="5320800" y="2741221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25AE125-A8AB-7D16-3F14-F422052868C6}"/>
              </a:ext>
            </a:extLst>
          </p:cNvPr>
          <p:cNvSpPr/>
          <p:nvPr/>
        </p:nvSpPr>
        <p:spPr>
          <a:xfrm rot="2930219">
            <a:off x="5532577" y="2905494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6AF3D75-0410-E70B-508D-ED8726105AF4}"/>
              </a:ext>
            </a:extLst>
          </p:cNvPr>
          <p:cNvSpPr/>
          <p:nvPr/>
        </p:nvSpPr>
        <p:spPr>
          <a:xfrm rot="20292113">
            <a:off x="3167408" y="2440377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964E1C0-E74D-B060-3FBC-2669758BD980}"/>
              </a:ext>
            </a:extLst>
          </p:cNvPr>
          <p:cNvSpPr/>
          <p:nvPr/>
        </p:nvSpPr>
        <p:spPr>
          <a:xfrm rot="19756998">
            <a:off x="2856673" y="2592777"/>
            <a:ext cx="128363" cy="950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3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1A0BF-546D-2589-58B6-2BCA6DD94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1A695853-DCC4-8553-3938-1C942D6FE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800000" cy="111684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LHC Detectors are also incredible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3516F67-3341-A698-9BE4-6865350DE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53EFB29-0147-095F-C10B-45D425130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44B1715C-54F0-FA5C-1823-9282C66DD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12F565-E8EC-01ED-61ED-462BC070995F}"/>
              </a:ext>
            </a:extLst>
          </p:cNvPr>
          <p:cNvSpPr/>
          <p:nvPr/>
        </p:nvSpPr>
        <p:spPr>
          <a:xfrm>
            <a:off x="499049" y="1157583"/>
            <a:ext cx="11151613" cy="4670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/>
                <a:cs typeface="Arial"/>
              </a:rPr>
              <a:t>The most complex detector systems ever built</a:t>
            </a:r>
            <a:endParaRPr lang="en-GB" sz="2200" dirty="0">
              <a:latin typeface="Arial"/>
              <a:cs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45FD8F-8EC7-F663-7D67-592DF0DED05C}"/>
              </a:ext>
            </a:extLst>
          </p:cNvPr>
          <p:cNvSpPr/>
          <p:nvPr/>
        </p:nvSpPr>
        <p:spPr>
          <a:xfrm>
            <a:off x="511748" y="1752633"/>
            <a:ext cx="11151613" cy="88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challenges (are many)…</a:t>
            </a:r>
            <a:endParaRPr lang="en-GB" sz="2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24">
            <a:extLst>
              <a:ext uri="{FF2B5EF4-FFF2-40B4-BE49-F238E27FC236}">
                <a16:creationId xmlns:a16="http://schemas.microsoft.com/office/drawing/2014/main" id="{AC06A6F4-6C30-56D7-A3B3-F54194F36100}"/>
              </a:ext>
            </a:extLst>
          </p:cNvPr>
          <p:cNvGrpSpPr>
            <a:grpSpLocks/>
          </p:cNvGrpSpPr>
          <p:nvPr/>
        </p:nvGrpSpPr>
        <p:grpSpPr bwMode="auto">
          <a:xfrm>
            <a:off x="1358040" y="2206113"/>
            <a:ext cx="4474727" cy="3726613"/>
            <a:chOff x="-801" y="1680"/>
            <a:chExt cx="3345" cy="3035"/>
          </a:xfrm>
        </p:grpSpPr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478088C4-CFC1-42B9-7919-197AFC16A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1" y="1680"/>
              <a:ext cx="3278" cy="3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22">
              <a:extLst>
                <a:ext uri="{FF2B5EF4-FFF2-40B4-BE49-F238E27FC236}">
                  <a16:creationId xmlns:a16="http://schemas.microsoft.com/office/drawing/2014/main" id="{9BAB6FF9-DE1A-787D-8514-874869334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1776"/>
              <a:ext cx="960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 dirty="0"/>
            </a:p>
          </p:txBody>
        </p:sp>
        <p:sp>
          <p:nvSpPr>
            <p:cNvPr id="17" name="Rectangle 23">
              <a:extLst>
                <a:ext uri="{FF2B5EF4-FFF2-40B4-BE49-F238E27FC236}">
                  <a16:creationId xmlns:a16="http://schemas.microsoft.com/office/drawing/2014/main" id="{29E9A420-BF5C-40F0-2423-25D838D04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3744"/>
              <a:ext cx="378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 dirty="0"/>
            </a:p>
          </p:txBody>
        </p:sp>
      </p:grpSp>
      <p:sp>
        <p:nvSpPr>
          <p:cNvPr id="18" name="Rectangle 14">
            <a:extLst>
              <a:ext uri="{FF2B5EF4-FFF2-40B4-BE49-F238E27FC236}">
                <a16:creationId xmlns:a16="http://schemas.microsoft.com/office/drawing/2014/main" id="{D65718A8-72D9-6113-80A6-75A4FB4DC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4592" y="2332780"/>
            <a:ext cx="5904492" cy="74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b="0" dirty="0">
                <a:solidFill>
                  <a:schemeClr val="accent3"/>
                </a:solidFill>
              </a:rPr>
              <a:t>Proton/Proton collisions, with 10</a:t>
            </a:r>
            <a:r>
              <a:rPr lang="en-US" altLang="en-US" sz="2000" b="0" baseline="30000" dirty="0">
                <a:solidFill>
                  <a:schemeClr val="accent3"/>
                </a:solidFill>
              </a:rPr>
              <a:t>11</a:t>
            </a:r>
            <a:r>
              <a:rPr lang="en-US" altLang="en-US" sz="2000" b="0" dirty="0">
                <a:solidFill>
                  <a:schemeClr val="accent3"/>
                </a:solidFill>
              </a:rPr>
              <a:t> protons per bunch every, 25 ns</a:t>
            </a:r>
            <a:endParaRPr lang="en-US" altLang="en-US" sz="1400" dirty="0">
              <a:solidFill>
                <a:schemeClr val="accent3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2DBDE4-C489-C076-7B9C-6736FD567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299" y="3261037"/>
            <a:ext cx="5904492" cy="74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b="0" dirty="0">
                <a:solidFill>
                  <a:schemeClr val="accent3"/>
                </a:solidFill>
              </a:rPr>
              <a:t>Very high event rate 1,000,000,000+ pp interactions per second </a:t>
            </a:r>
            <a:endParaRPr lang="en-US" altLang="en-US" sz="1400" dirty="0">
              <a:solidFill>
                <a:schemeClr val="accent3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036BC1-1ED7-761E-BBE1-A9418B820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6153" y="4147732"/>
            <a:ext cx="5904492" cy="74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b="0" dirty="0">
                <a:solidFill>
                  <a:schemeClr val="accent3"/>
                </a:solidFill>
              </a:rPr>
              <a:t>“the most interesting events” are very rare: 1 in 10,000,000,000,000 interactions </a:t>
            </a:r>
            <a:endParaRPr lang="en-US" altLang="en-US" sz="1400" dirty="0">
              <a:solidFill>
                <a:schemeClr val="accent3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473C0E-F558-8597-8AB9-1649E446411D}"/>
              </a:ext>
            </a:extLst>
          </p:cNvPr>
          <p:cNvSpPr/>
          <p:nvPr/>
        </p:nvSpPr>
        <p:spPr>
          <a:xfrm>
            <a:off x="5747610" y="5040769"/>
            <a:ext cx="6053154" cy="873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Detectors designed to image these “events” in great detail </a:t>
            </a:r>
          </a:p>
        </p:txBody>
      </p:sp>
      <p:sp>
        <p:nvSpPr>
          <p:cNvPr id="22" name="Text Box 8">
            <a:extLst>
              <a:ext uri="{FF2B5EF4-FFF2-40B4-BE49-F238E27FC236}">
                <a16:creationId xmlns:a16="http://schemas.microsoft.com/office/drawing/2014/main" id="{13297265-DFCE-0353-8F41-CA955A28AF1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 rot="20400000">
            <a:off x="4076698" y="2836560"/>
            <a:ext cx="8509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9900"/>
                </a:solidFill>
              </a:rPr>
              <a:t>25 ns</a:t>
            </a:r>
          </a:p>
        </p:txBody>
      </p:sp>
      <p:sp>
        <p:nvSpPr>
          <p:cNvPr id="23" name="Line 9">
            <a:extLst>
              <a:ext uri="{FF2B5EF4-FFF2-40B4-BE49-F238E27FC236}">
                <a16:creationId xmlns:a16="http://schemas.microsoft.com/office/drawing/2014/main" id="{B1A4AD04-75F2-126A-3295-9A65D7AE11CD}"/>
              </a:ext>
            </a:extLst>
          </p:cNvPr>
          <p:cNvSpPr>
            <a:spLocks noChangeAspect="1" noChangeShapeType="1"/>
          </p:cNvSpPr>
          <p:nvPr/>
        </p:nvSpPr>
        <p:spPr bwMode="auto">
          <a:xfrm rot="19500000">
            <a:off x="4057275" y="2851333"/>
            <a:ext cx="433100" cy="99838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916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02770-BA49-B430-6B2D-1ED35D599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05AF8983-D259-1292-2C20-A5BADF283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800000" cy="111684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Large LHC Detectors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71C88C-086B-A901-4723-0D743F744A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F87AE7E-39F6-14E4-2A97-87A21411A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055A81E-B555-D3E9-2087-BCFE98EA7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3B7A50-3020-6D41-13AD-A7EFB98A1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038" y="3595633"/>
            <a:ext cx="3557092" cy="2415578"/>
          </a:xfrm>
          <a:prstGeom prst="rect">
            <a:avLst/>
          </a:prstGeom>
        </p:spPr>
      </p:pic>
      <p:pic>
        <p:nvPicPr>
          <p:cNvPr id="6" name="Picture 5" descr="A group of people in a building&#10;&#10;Description automatically generated with low confidence">
            <a:extLst>
              <a:ext uri="{FF2B5EF4-FFF2-40B4-BE49-F238E27FC236}">
                <a16:creationId xmlns:a16="http://schemas.microsoft.com/office/drawing/2014/main" id="{AFB50ADD-1AD8-5A41-5FDC-0850C687C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232" y="1142020"/>
            <a:ext cx="3545997" cy="2363999"/>
          </a:xfrm>
          <a:prstGeom prst="rect">
            <a:avLst/>
          </a:prstGeom>
        </p:spPr>
      </p:pic>
      <p:pic>
        <p:nvPicPr>
          <p:cNvPr id="7" name="Picture 6" descr="A picture containing ride&#10;&#10;Description automatically generated">
            <a:extLst>
              <a:ext uri="{FF2B5EF4-FFF2-40B4-BE49-F238E27FC236}">
                <a16:creationId xmlns:a16="http://schemas.microsoft.com/office/drawing/2014/main" id="{6E2C0EED-7C8A-EE97-A358-71B5A7E43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668" y="3595632"/>
            <a:ext cx="3619598" cy="24155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462965-8186-D415-5D52-28C41F4D6C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816" y="1139216"/>
            <a:ext cx="3633450" cy="236680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1CF98AF-AE42-2CE3-758C-48FA18154632}"/>
              </a:ext>
            </a:extLst>
          </p:cNvPr>
          <p:cNvGrpSpPr/>
          <p:nvPr/>
        </p:nvGrpSpPr>
        <p:grpSpPr>
          <a:xfrm>
            <a:off x="1142995" y="1721471"/>
            <a:ext cx="10020305" cy="4652983"/>
            <a:chOff x="1142995" y="1721471"/>
            <a:chExt cx="10020305" cy="4652983"/>
          </a:xfrm>
        </p:grpSpPr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01B4390C-5521-18CE-3B87-51B2EC00F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6113" y="1721471"/>
              <a:ext cx="5396465" cy="3404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A5C95B-2C3B-4FBC-808B-DC78E0EB9B47}"/>
                </a:ext>
              </a:extLst>
            </p:cNvPr>
            <p:cNvSpPr txBox="1"/>
            <p:nvPr/>
          </p:nvSpPr>
          <p:spPr>
            <a:xfrm>
              <a:off x="1142995" y="5851234"/>
              <a:ext cx="10020305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FFFF"/>
                  </a:solidFill>
                </a:rPr>
                <a:t>Giant cameras operating at 40,000,000 frames per second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36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98B91-59C9-8E4E-DCF3-F4D9E8091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ride&#10;&#10;Description automatically generated">
            <a:extLst>
              <a:ext uri="{FF2B5EF4-FFF2-40B4-BE49-F238E27FC236}">
                <a16:creationId xmlns:a16="http://schemas.microsoft.com/office/drawing/2014/main" id="{83E06AC7-4D43-A388-888A-73B952B79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24204"/>
            <a:ext cx="12292315" cy="8203413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BB66CE34-E8D8-F02F-4C83-C5C96D5D90EB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D18BE76F-1AC3-1013-D8C6-DD01067D7ED6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67CE8842-EF25-32E7-AB2A-38C5E6BB7B7B}"/>
              </a:ext>
            </a:extLst>
          </p:cNvPr>
          <p:cNvSpPr txBox="1"/>
          <p:nvPr/>
        </p:nvSpPr>
        <p:spPr>
          <a:xfrm flipH="1">
            <a:off x="8492318" y="2035372"/>
            <a:ext cx="3372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Higgs Boson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Special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384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FFCF9-9FCA-51EE-7394-732CA0698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C08D23A6-C305-C852-1146-587D9BCDE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Higgs Boson is Special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3CCEEF-5E32-F5FC-74F8-F5AC18D6AA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3B32FD7-C862-FF6B-22FC-C61E93B32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0D48CCA-566D-3818-080A-F20BE2305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9150EC51-A44C-461C-095D-B6C374F10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674" y="2287824"/>
            <a:ext cx="5380506" cy="33564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FA8869-3F14-170A-439B-AB5BC4F511DE}"/>
              </a:ext>
            </a:extLst>
          </p:cNvPr>
          <p:cNvSpPr/>
          <p:nvPr/>
        </p:nvSpPr>
        <p:spPr>
          <a:xfrm>
            <a:off x="511749" y="1144883"/>
            <a:ext cx="11151613" cy="252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Higgs Boson was and is a key component of the LHC science case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just “another” particle </a:t>
            </a:r>
          </a:p>
          <a:p>
            <a:pPr fontAlgn="base">
              <a:spcAft>
                <a:spcPts val="300"/>
              </a:spcAft>
            </a:pP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Standard Model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(SM) building blocks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matter particles (fermions)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5 force particles (bosons)</a:t>
            </a:r>
          </a:p>
          <a:p>
            <a:pPr marL="288000" fontAlgn="base">
              <a:lnSpc>
                <a:spcPct val="110000"/>
              </a:lnSpc>
              <a:spcAft>
                <a:spcPts val="300"/>
              </a:spcAft>
            </a:pP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5060E3-A8DC-0276-4CD9-F5B291149077}"/>
              </a:ext>
            </a:extLst>
          </p:cNvPr>
          <p:cNvSpPr/>
          <p:nvPr/>
        </p:nvSpPr>
        <p:spPr>
          <a:xfrm>
            <a:off x="511745" y="3639361"/>
            <a:ext cx="5789929" cy="274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Universe is a strange place…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far as we know, fundamental particles have no size – pin pricks in space-time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some “magic”, the SM would only work for massless particles – but we know they are not massless…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BA9FBC-384B-EA70-8F17-9A48C68F9884}"/>
              </a:ext>
            </a:extLst>
          </p:cNvPr>
          <p:cNvSpPr/>
          <p:nvPr/>
        </p:nvSpPr>
        <p:spPr>
          <a:xfrm>
            <a:off x="8462983" y="3393212"/>
            <a:ext cx="1175657" cy="1284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92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E9677-AFBE-B88E-7A88-80F0B9179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A17E90E5-A970-AC73-C619-AE2CD2652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Higgs Boson is Special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B97C3DA-856E-E93E-CC87-9E0D7E9A3B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69D9CD-E219-2887-2B0B-9AE74BF93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37BAE229-5177-358A-2398-DDBD778CA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FCF88D69-AC52-670A-69F7-4359842C9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674" y="2287824"/>
            <a:ext cx="5380506" cy="33564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321B5E-8D95-4C6A-3C57-CA4843D5248C}"/>
              </a:ext>
            </a:extLst>
          </p:cNvPr>
          <p:cNvSpPr/>
          <p:nvPr/>
        </p:nvSpPr>
        <p:spPr>
          <a:xfrm>
            <a:off x="511749" y="1144883"/>
            <a:ext cx="11151613" cy="252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Higgs Boson was and is a key component of the LHC science case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just “another” particle </a:t>
            </a:r>
          </a:p>
          <a:p>
            <a:pPr fontAlgn="base">
              <a:spcAft>
                <a:spcPts val="300"/>
              </a:spcAft>
            </a:pP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Standard Model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(SM) building blocks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matter particles (fermions)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5 force particles (bosons)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Higgs boson (a scalar field!)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AB7887-26F6-7BB6-16F8-CCDD8C56A62B}"/>
              </a:ext>
            </a:extLst>
          </p:cNvPr>
          <p:cNvSpPr/>
          <p:nvPr/>
        </p:nvSpPr>
        <p:spPr>
          <a:xfrm>
            <a:off x="511745" y="3639361"/>
            <a:ext cx="5620767" cy="274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Universe is a strange place indeed!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far as we know, fundamental particles have no size – pin pricks in space-time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Particles, in some sense, are massless, but the Higgs field gives all particles their (apparent) masses</a:t>
            </a:r>
          </a:p>
        </p:txBody>
      </p:sp>
    </p:spTree>
    <p:extLst>
      <p:ext uri="{BB962C8B-B14F-4D97-AF65-F5344CB8AC3E}">
        <p14:creationId xmlns:p14="http://schemas.microsoft.com/office/powerpoint/2010/main" val="709078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D28D5-F9FD-69A5-7844-B337C9964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B5AF16BA-1B61-9BFD-097B-F6D5326EA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Higgs Boson – a dubious analogy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5440CC3-E734-257F-A937-F50AA60C59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D1A8C66-37B1-A696-7FE5-3F6325D7D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16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CF25143-F54C-948A-FAB5-7E3125313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8DAAB9-CF7A-C7E4-712B-A8B9AC67FD92}"/>
              </a:ext>
            </a:extLst>
          </p:cNvPr>
          <p:cNvSpPr/>
          <p:nvPr/>
        </p:nvSpPr>
        <p:spPr>
          <a:xfrm>
            <a:off x="511749" y="1144883"/>
            <a:ext cx="11151613" cy="2059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Can think of the Higgs “field” as a property of the vacuum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GB" sz="2200" i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 have a zero “vacuum expectation value”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makes sense – it is the vacuum, there is nothing there 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this is not the case for the Higgs “field”… 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in some sense it is always there – a non-zero vacuum expectation value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1FEF1AA0-0B4A-F288-422A-DB8A027CC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20" y="3873359"/>
            <a:ext cx="3939505" cy="22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9E1D506-D309-6A78-0E3B-5B7C7A1919B2}"/>
              </a:ext>
            </a:extLst>
          </p:cNvPr>
          <p:cNvSpPr/>
          <p:nvPr/>
        </p:nvSpPr>
        <p:spPr>
          <a:xfrm>
            <a:off x="513727" y="3286889"/>
            <a:ext cx="7382540" cy="309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1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Higgs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makes the vacuum “sticky”</a:t>
            </a:r>
          </a:p>
          <a:p>
            <a:pPr marL="576000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particles feel the presence of Higgs field as they wander through space: this gives them inertia, a.k.a.</a:t>
            </a: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  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generates a “Lagrangian” term that looks like mass </a:t>
            </a:r>
          </a:p>
          <a:p>
            <a:pPr marL="576000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collide particles hard enough, they can cause ripples in the Higgs Field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Higgs Bosons that we can detect at the LHC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1DAD3A-36B1-C807-C4F4-394639FDBD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818" y="3892701"/>
            <a:ext cx="3926180" cy="222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5C3DA-CA47-9649-50E0-10D25F11C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61" y="3897168"/>
            <a:ext cx="3939505" cy="22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8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FCB43-2C49-8159-EEF1-0E32669C2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in a building&#10;&#10;Description automatically generated with low confidence">
            <a:extLst>
              <a:ext uri="{FF2B5EF4-FFF2-40B4-BE49-F238E27FC236}">
                <a16:creationId xmlns:a16="http://schemas.microsoft.com/office/drawing/2014/main" id="{928B2C71-DDBA-0795-9A79-E8FF47C74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302"/>
            <a:ext cx="12192000" cy="8128003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E2410FD1-B92B-5B91-3106-75B606BD5730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2220F3B9-FAB4-BC75-C033-894E42166BB3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A755225E-989F-7CDB-9CF2-675755B0BAB6}"/>
              </a:ext>
            </a:extLst>
          </p:cNvPr>
          <p:cNvSpPr txBox="1"/>
          <p:nvPr/>
        </p:nvSpPr>
        <p:spPr>
          <a:xfrm flipH="1">
            <a:off x="8492318" y="2197420"/>
            <a:ext cx="3372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 Physics Today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893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67CA6-CB09-315E-2B52-01B8F9B94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F4B5E058-5E08-2CCD-B6A8-3410B3854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77167"/>
            <a:ext cx="10800000" cy="665834"/>
          </a:xfrm>
          <a:noFill/>
        </p:spPr>
        <p:txBody>
          <a:bodyPr>
            <a:normAutofit/>
          </a:bodyPr>
          <a:lstStyle/>
          <a:p>
            <a:r>
              <a:rPr lang="en-US" sz="4400" dirty="0"/>
              <a:t>Many</a:t>
            </a:r>
            <a:r>
              <a:rPr lang="en-US" dirty="0"/>
              <a:t> discoveries and new measurements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0EC0676-3322-F256-C9E2-65C299EC0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1709DB6-83E0-FB6C-7971-61E91911A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18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62AAA34-A2DE-6398-013C-87DA458DF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925547-AD1F-6147-3100-6F2AC86AD7A9}"/>
              </a:ext>
            </a:extLst>
          </p:cNvPr>
          <p:cNvSpPr/>
          <p:nvPr/>
        </p:nvSpPr>
        <p:spPr>
          <a:xfrm>
            <a:off x="503667" y="1149831"/>
            <a:ext cx="5405295" cy="4709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Covering a vast range of topics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boson discovery in 2012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boson properties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fifty new hadronic states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 decays like Z→eeμμ and B</a:t>
            </a:r>
            <a:r>
              <a:rPr lang="en-GB" sz="2400" baseline="-250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μμ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 violation in the charm sector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quenching in heavy ions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VVHH Higgs four-boson coupling</a:t>
            </a:r>
          </a:p>
          <a:p>
            <a:pPr marL="288000" fontAlgn="base">
              <a:lnSpc>
                <a:spcPct val="110000"/>
              </a:lnSpc>
              <a:spcAft>
                <a:spcPts val="300"/>
              </a:spcAft>
            </a:pPr>
            <a:endParaRPr lang="en-GB" sz="2400" baseline="30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4DD25-605C-1C5E-BC53-0B6DD5CC779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77690" y="2358731"/>
            <a:ext cx="3266944" cy="2360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8318DA-E6A1-F64C-5C79-287A98A1D50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144001" y="1132381"/>
            <a:ext cx="2691244" cy="2611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08C9B5-BCA0-C73D-864D-CBC126C0D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9927" y="3655430"/>
            <a:ext cx="3169230" cy="2855498"/>
          </a:xfrm>
          <a:prstGeom prst="rect">
            <a:avLst/>
          </a:prstGeom>
        </p:spPr>
      </p:pic>
      <p:pic>
        <p:nvPicPr>
          <p:cNvPr id="9" name="Picture 17">
            <a:extLst>
              <a:ext uri="{FF2B5EF4-FFF2-40B4-BE49-F238E27FC236}">
                <a16:creationId xmlns:a16="http://schemas.microsoft.com/office/drawing/2014/main" id="{4F775119-67F2-4F96-C872-94EB45AA9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561" y="1554834"/>
            <a:ext cx="647832" cy="63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219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D770C-48FE-9194-6BA1-DE083D77C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E595DEAD-3588-FA48-F9CD-FAD118F72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65591"/>
            <a:ext cx="11182494" cy="1116849"/>
          </a:xfrm>
          <a:noFill/>
        </p:spPr>
        <p:txBody>
          <a:bodyPr>
            <a:noAutofit/>
          </a:bodyPr>
          <a:lstStyle/>
          <a:p>
            <a:r>
              <a:rPr lang="en-US" sz="4400" dirty="0"/>
              <a:t>The Standard Model remains in good shape</a:t>
            </a:r>
            <a:br>
              <a:rPr lang="en-US" sz="4400" dirty="0"/>
            </a:br>
            <a:br>
              <a:rPr lang="en-US" sz="4400" dirty="0"/>
            </a:br>
            <a:endParaRPr lang="fr-FR" sz="44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AD7DF9-14EA-04AA-4A7E-392CF3FC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30FF91B-D554-0F7F-F254-991A472F0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19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1E9E7F29-BB96-296B-C506-50F4D2DEE4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A58598-4F65-661F-1279-0ACB16B57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455" y="1374620"/>
            <a:ext cx="6707253" cy="498597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F9E30FF-4A56-25E3-CDDF-A7A1062C2EB0}"/>
              </a:ext>
            </a:extLst>
          </p:cNvPr>
          <p:cNvSpPr/>
          <p:nvPr/>
        </p:nvSpPr>
        <p:spPr>
          <a:xfrm>
            <a:off x="503667" y="1149831"/>
            <a:ext cx="3649986" cy="4200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precision achieved is a great achievement by all involved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(usually) surpassing the original expectations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Despite occasional anomalies, the SM remains in very good health</a:t>
            </a:r>
          </a:p>
        </p:txBody>
      </p:sp>
    </p:spTree>
    <p:extLst>
      <p:ext uri="{BB962C8B-B14F-4D97-AF65-F5344CB8AC3E}">
        <p14:creationId xmlns:p14="http://schemas.microsoft.com/office/powerpoint/2010/main" val="329674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9DC32-42F5-867C-4CF8-A816D5A31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77167"/>
            <a:ext cx="10800000" cy="665834"/>
          </a:xfrm>
        </p:spPr>
        <p:txBody>
          <a:bodyPr/>
          <a:lstStyle/>
          <a:p>
            <a:r>
              <a:rPr lang="en-US" dirty="0"/>
              <a:t>Today’s </a:t>
            </a:r>
            <a:r>
              <a:rPr lang="en-US" sz="4400" dirty="0"/>
              <a:t>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9B0B0-0129-F9A4-2261-CB05420F35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A9962-F1C1-7CA4-16F5-F326698A1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CF69C-CA65-2539-0825-E34D6A06E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43273C-1F28-BC6E-0539-4B887C6A6C02}"/>
              </a:ext>
            </a:extLst>
          </p:cNvPr>
          <p:cNvSpPr/>
          <p:nvPr/>
        </p:nvSpPr>
        <p:spPr>
          <a:xfrm>
            <a:off x="509199" y="1153043"/>
            <a:ext cx="11166863" cy="1615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2400" b="1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</a:t>
            </a: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perspectives on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we are today with particle physics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the next ten years might bring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then what?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D5A4C3-3F81-C7E9-2BB4-57DFAB4C98C5}"/>
              </a:ext>
            </a:extLst>
          </p:cNvPr>
          <p:cNvSpPr/>
          <p:nvPr/>
        </p:nvSpPr>
        <p:spPr>
          <a:xfrm>
            <a:off x="506360" y="2691538"/>
            <a:ext cx="11166863" cy="37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back 30 years</a:t>
            </a:r>
            <a:endPara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very massive top quark had just been discovered (1995)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 were usually considered massless (although there was some evidence to the contrary) until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1998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energy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1998 – 2013 –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Brout–Englert–Higgs mechanism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was a beautiful theoretical idea (until the Higgs boson was discovered in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waves had yet to be observed (until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…and super-symmetry was (and still is) a very promising theoretical extension of the SM</a:t>
            </a:r>
          </a:p>
          <a:p>
            <a:pPr marL="288000" lvl="0">
              <a:lnSpc>
                <a:spcPct val="110000"/>
              </a:lnSpc>
              <a:spcAft>
                <a:spcPts val="300"/>
              </a:spcAft>
            </a:pPr>
            <a:r>
              <a:rPr 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profound</a:t>
            </a:r>
            <a:r>
              <a:rPr 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discovery every ~10 years… not at all bad</a:t>
            </a:r>
          </a:p>
        </p:txBody>
      </p:sp>
    </p:spTree>
    <p:extLst>
      <p:ext uri="{BB962C8B-B14F-4D97-AF65-F5344CB8AC3E}">
        <p14:creationId xmlns:p14="http://schemas.microsoft.com/office/powerpoint/2010/main" val="17966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1317D-5126-0E69-48B0-DEA75C553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3330F324-6B95-7C37-CB7C-71682A4EF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65591"/>
            <a:ext cx="11182494" cy="1116849"/>
          </a:xfrm>
          <a:noFill/>
        </p:spPr>
        <p:txBody>
          <a:bodyPr>
            <a:noAutofit/>
          </a:bodyPr>
          <a:lstStyle/>
          <a:p>
            <a:r>
              <a:rPr lang="en-US" sz="4400" dirty="0"/>
              <a:t>We continue to search far and wide</a:t>
            </a:r>
            <a:br>
              <a:rPr lang="en-US" sz="4400" dirty="0"/>
            </a:br>
            <a:br>
              <a:rPr lang="en-US" sz="4400" dirty="0"/>
            </a:br>
            <a:endParaRPr lang="fr-FR" sz="44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C85B99-98C5-5676-DFA9-581906F31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FC83649-C64C-3D83-0D92-20FEFA08A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20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99A6D1B3-5698-87D2-134E-4E9879F1E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F63FBD-8B1C-E050-6DDD-9CE1BC1A1D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815" r="60149"/>
          <a:stretch/>
        </p:blipFill>
        <p:spPr>
          <a:xfrm>
            <a:off x="5034986" y="1564931"/>
            <a:ext cx="6632565" cy="42312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5881332-FB80-011E-46BB-F68B10E1ED13}"/>
              </a:ext>
            </a:extLst>
          </p:cNvPr>
          <p:cNvSpPr/>
          <p:nvPr/>
        </p:nvSpPr>
        <p:spPr>
          <a:xfrm>
            <a:off x="524449" y="1149831"/>
            <a:ext cx="4500294" cy="4821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Precision measurements complemented by searches for a wide range of BSM phenomena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Despite occasional hints, no strong signals for the manifestation of BSM physics (yet)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 scales in the range of 1 – 10 TeV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SUSY to ~1 TeV 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few blind spots </a:t>
            </a:r>
          </a:p>
        </p:txBody>
      </p:sp>
    </p:spTree>
    <p:extLst>
      <p:ext uri="{BB962C8B-B14F-4D97-AF65-F5344CB8AC3E}">
        <p14:creationId xmlns:p14="http://schemas.microsoft.com/office/powerpoint/2010/main" val="1599901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75E32-D54F-BFA4-BDE3-5404DCEDA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5E696BFF-0C6A-3233-7097-490FF63D1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65591"/>
            <a:ext cx="11182494" cy="1116849"/>
          </a:xfrm>
          <a:noFill/>
        </p:spPr>
        <p:txBody>
          <a:bodyPr>
            <a:noAutofit/>
          </a:bodyPr>
          <a:lstStyle/>
          <a:p>
            <a:r>
              <a:rPr lang="en-US" sz="4400" dirty="0"/>
              <a:t>The Higgs Boson</a:t>
            </a:r>
            <a:br>
              <a:rPr lang="en-US" sz="4400" dirty="0"/>
            </a:br>
            <a:br>
              <a:rPr lang="en-US" sz="4400" dirty="0"/>
            </a:br>
            <a:endParaRPr lang="fr-FR" sz="44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66A3CA-42E5-C13F-A8EC-1D3641E60C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81C66F1-316C-6EC3-B2C1-A78490753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21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2DA4EBE-6242-E323-E4C1-7908B2089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C34E37-8429-11D0-10D2-7E9D2973E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775" y="1107791"/>
            <a:ext cx="5333012" cy="52786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A3DB15-98DC-4D68-BBCC-8EA79DE4E7D1}"/>
              </a:ext>
            </a:extLst>
          </p:cNvPr>
          <p:cNvSpPr/>
          <p:nvPr/>
        </p:nvSpPr>
        <p:spPr>
          <a:xfrm>
            <a:off x="514058" y="1151811"/>
            <a:ext cx="5571551" cy="496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Probing couplings over a mass-range of ~3 orders of magnitude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far, couplings look SM-like, but we have just started to scratch the surface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typically measurements at the 5% – 10% level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should not get discouraged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Higgs mechanism to “do its job” there are strong constraints on the size and nature of possible BSM deviations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be aiming for ~1% level precision </a:t>
            </a:r>
          </a:p>
        </p:txBody>
      </p:sp>
    </p:spTree>
    <p:extLst>
      <p:ext uri="{BB962C8B-B14F-4D97-AF65-F5344CB8AC3E}">
        <p14:creationId xmlns:p14="http://schemas.microsoft.com/office/powerpoint/2010/main" val="2745560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1B124-9E94-F94A-8CC0-392098407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38DC19-758F-5E90-44C1-BF986CAB7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25092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15" name="Picture Placeholder 9">
            <a:extLst>
              <a:ext uri="{FF2B5EF4-FFF2-40B4-BE49-F238E27FC236}">
                <a16:creationId xmlns:a16="http://schemas.microsoft.com/office/drawing/2014/main" id="{1C11E36D-9281-B841-8F59-266032EDD7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671340"/>
            <a:ext cx="12192000" cy="525016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51B52D-1EE4-A24A-93C2-ABAC978FD975}"/>
              </a:ext>
            </a:extLst>
          </p:cNvPr>
          <p:cNvSpPr txBox="1"/>
          <p:nvPr/>
        </p:nvSpPr>
        <p:spPr>
          <a:xfrm>
            <a:off x="1456003" y="1707060"/>
            <a:ext cx="9292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</a:rPr>
              <a:t>…there are many deep mysteries, including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5232DE-DE2B-C040-A705-2B12B506FA7C}"/>
              </a:ext>
            </a:extLst>
          </p:cNvPr>
          <p:cNvSpPr txBox="1"/>
          <p:nvPr/>
        </p:nvSpPr>
        <p:spPr bwMode="auto">
          <a:xfrm>
            <a:off x="3436781" y="2561298"/>
            <a:ext cx="2604737" cy="167276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is the unknown 95% of the mass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energy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universe?</a:t>
            </a:r>
          </a:p>
        </p:txBody>
      </p:sp>
      <p:sp>
        <p:nvSpPr>
          <p:cNvPr id="11" name="ZoneTexte 12">
            <a:extLst>
              <a:ext uri="{FF2B5EF4-FFF2-40B4-BE49-F238E27FC236}">
                <a16:creationId xmlns:a16="http://schemas.microsoft.com/office/drawing/2014/main" id="{85335768-A652-FD4B-8A31-3B63643822E6}"/>
              </a:ext>
            </a:extLst>
          </p:cNvPr>
          <p:cNvSpPr txBox="1"/>
          <p:nvPr/>
        </p:nvSpPr>
        <p:spPr bwMode="auto">
          <a:xfrm>
            <a:off x="777523" y="2565655"/>
            <a:ext cx="2604737" cy="167092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the universe made only of matter, with hardly any antimatter?</a:t>
            </a:r>
          </a:p>
        </p:txBody>
      </p:sp>
      <p:sp>
        <p:nvSpPr>
          <p:cNvPr id="12" name="ZoneTexte 15">
            <a:extLst>
              <a:ext uri="{FF2B5EF4-FFF2-40B4-BE49-F238E27FC236}">
                <a16:creationId xmlns:a16="http://schemas.microsoft.com/office/drawing/2014/main" id="{CE5B8CBE-2DAC-FD44-9A4A-851B113DDAFB}"/>
              </a:ext>
            </a:extLst>
          </p:cNvPr>
          <p:cNvSpPr txBox="1"/>
          <p:nvPr/>
        </p:nvSpPr>
        <p:spPr bwMode="auto">
          <a:xfrm>
            <a:off x="775248" y="4277187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Unification and why is gravity so weak compared to the other forces?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3206628-D58E-4B46-994B-99CF0C2EA2A4}"/>
              </a:ext>
            </a:extLst>
          </p:cNvPr>
          <p:cNvSpPr txBox="1"/>
          <p:nvPr/>
        </p:nvSpPr>
        <p:spPr bwMode="auto">
          <a:xfrm>
            <a:off x="6145430" y="2567783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Does the Higgs boson interact with dark matter?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DCAF6-F1C3-B00F-9756-16F544648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DB6EDD3-5E03-D434-FC6E-BDE7743F5ACA}"/>
              </a:ext>
            </a:extLst>
          </p:cNvPr>
          <p:cNvSpPr txBox="1">
            <a:spLocks/>
          </p:cNvSpPr>
          <p:nvPr/>
        </p:nvSpPr>
        <p:spPr>
          <a:xfrm>
            <a:off x="769378" y="465591"/>
            <a:ext cx="10777421" cy="677409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next?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92C2A8-88EE-7554-A476-E30E33577135}"/>
              </a:ext>
            </a:extLst>
          </p:cNvPr>
          <p:cNvSpPr/>
          <p:nvPr/>
        </p:nvSpPr>
        <p:spPr>
          <a:xfrm>
            <a:off x="511749" y="1144883"/>
            <a:ext cx="11151613" cy="467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We know a vast amount about the nature of the universe, but…</a:t>
            </a:r>
          </a:p>
        </p:txBody>
      </p:sp>
      <p:sp>
        <p:nvSpPr>
          <p:cNvPr id="8" name="ZoneTexte 15">
            <a:extLst>
              <a:ext uri="{FF2B5EF4-FFF2-40B4-BE49-F238E27FC236}">
                <a16:creationId xmlns:a16="http://schemas.microsoft.com/office/drawing/2014/main" id="{51CB5FFA-DA41-00F2-C57B-9B4AF98AAC87}"/>
              </a:ext>
            </a:extLst>
          </p:cNvPr>
          <p:cNvSpPr txBox="1"/>
          <p:nvPr/>
        </p:nvSpPr>
        <p:spPr bwMode="auto">
          <a:xfrm>
            <a:off x="6157901" y="4289887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determines the hierarchy of masses of the particles?</a:t>
            </a: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0AC0182C-DE50-DA07-4443-9EDA90F9BE13}"/>
              </a:ext>
            </a:extLst>
          </p:cNvPr>
          <p:cNvSpPr txBox="1"/>
          <p:nvPr/>
        </p:nvSpPr>
        <p:spPr bwMode="auto">
          <a:xfrm>
            <a:off x="8821069" y="2567513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Is the Higgs Boson a fundamental particle?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202183-AD34-3E73-5E93-8F8D52319D3A}"/>
              </a:ext>
            </a:extLst>
          </p:cNvPr>
          <p:cNvSpPr txBox="1"/>
          <p:nvPr/>
        </p:nvSpPr>
        <p:spPr>
          <a:xfrm>
            <a:off x="8326817" y="3827415"/>
            <a:ext cx="35137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0BE8E5-5287-0707-6A63-3BCEA07C381F}"/>
              </a:ext>
            </a:extLst>
          </p:cNvPr>
          <p:cNvSpPr txBox="1"/>
          <p:nvPr/>
        </p:nvSpPr>
        <p:spPr>
          <a:xfrm>
            <a:off x="8308963" y="5534300"/>
            <a:ext cx="35137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B889DA-EC80-0343-224F-E23BD0F5DA57}"/>
              </a:ext>
            </a:extLst>
          </p:cNvPr>
          <p:cNvSpPr txBox="1"/>
          <p:nvPr/>
        </p:nvSpPr>
        <p:spPr>
          <a:xfrm>
            <a:off x="11028808" y="3811948"/>
            <a:ext cx="35137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</a:p>
        </p:txBody>
      </p:sp>
      <p:sp>
        <p:nvSpPr>
          <p:cNvPr id="5" name="ZoneTexte 15">
            <a:extLst>
              <a:ext uri="{FF2B5EF4-FFF2-40B4-BE49-F238E27FC236}">
                <a16:creationId xmlns:a16="http://schemas.microsoft.com/office/drawing/2014/main" id="{2AC3094E-CB78-7C31-A95F-E261B2AF07B0}"/>
              </a:ext>
            </a:extLst>
          </p:cNvPr>
          <p:cNvSpPr txBox="1"/>
          <p:nvPr/>
        </p:nvSpPr>
        <p:spPr bwMode="auto">
          <a:xfrm>
            <a:off x="8824900" y="4298140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is the nature and stability of the Higgs potential</a:t>
            </a:r>
          </a:p>
        </p:txBody>
      </p:sp>
      <p:sp>
        <p:nvSpPr>
          <p:cNvPr id="19" name="ZoneTexte 15">
            <a:extLst>
              <a:ext uri="{FF2B5EF4-FFF2-40B4-BE49-F238E27FC236}">
                <a16:creationId xmlns:a16="http://schemas.microsoft.com/office/drawing/2014/main" id="{88401065-E73A-3C7F-A972-8EB9A44C6523}"/>
              </a:ext>
            </a:extLst>
          </p:cNvPr>
          <p:cNvSpPr txBox="1"/>
          <p:nvPr/>
        </p:nvSpPr>
        <p:spPr bwMode="auto">
          <a:xfrm>
            <a:off x="3434260" y="4278217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three generations and are there more?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0B4E3A-B2E1-A51F-69F8-CAEA753DA957}"/>
              </a:ext>
            </a:extLst>
          </p:cNvPr>
          <p:cNvSpPr txBox="1"/>
          <p:nvPr/>
        </p:nvSpPr>
        <p:spPr>
          <a:xfrm>
            <a:off x="10975962" y="5562008"/>
            <a:ext cx="35137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73096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8" grpId="0" animBg="1"/>
      <p:bldP spid="9" grpId="0" animBg="1"/>
      <p:bldP spid="16" grpId="0" animBg="1"/>
      <p:bldP spid="17" grpId="0" animBg="1"/>
      <p:bldP spid="18" grpId="0" animBg="1"/>
      <p:bldP spid="5" grpId="0" animBg="1"/>
      <p:bldP spid="19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F490D-87F4-1C34-FED1-BC53BE11B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AA569D83-6B14-9B19-A406-9AF55397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65591"/>
            <a:ext cx="11182494" cy="1116849"/>
          </a:xfrm>
          <a:noFill/>
        </p:spPr>
        <p:txBody>
          <a:bodyPr>
            <a:noAutofit/>
          </a:bodyPr>
          <a:lstStyle/>
          <a:p>
            <a:r>
              <a:rPr lang="en-US" sz="4400" dirty="0"/>
              <a:t>The next major discoveries?</a:t>
            </a:r>
            <a:br>
              <a:rPr lang="en-US" sz="4400" dirty="0"/>
            </a:br>
            <a:br>
              <a:rPr lang="en-US" sz="4400" dirty="0"/>
            </a:br>
            <a:endParaRPr lang="fr-FR" sz="44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7FE2EC-87AD-2204-44BD-EFB0D33C9A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E052EC2-63D4-AB89-6D9B-1C349AB5EE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23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2473DD7-06AF-E42E-6076-145806976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C8668-F9FF-FB2F-D2CF-50997218074D}"/>
              </a:ext>
            </a:extLst>
          </p:cNvPr>
          <p:cNvSpPr/>
          <p:nvPr/>
        </p:nvSpPr>
        <p:spPr>
          <a:xfrm>
            <a:off x="520216" y="1157148"/>
            <a:ext cx="11166863" cy="82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Where will the next breakthroughs/discoveries come from?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Obviously, we don’t know – and that’s OK, if we knew they wouldn’t be discoveries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A3F9CD-F7A2-9BA7-48C4-8A3BEC7C0130}"/>
              </a:ext>
            </a:extLst>
          </p:cNvPr>
          <p:cNvSpPr/>
          <p:nvPr/>
        </p:nvSpPr>
        <p:spPr>
          <a:xfrm>
            <a:off x="518379" y="2036664"/>
            <a:ext cx="11166863" cy="2403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But in the next ~10 years we are looking in the right places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HL-LHC: Higgs and more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generation neutrino experiments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 sector (LHCb, Belle-II, mu2e, …)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Cosmology/astrophysics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FCDF45-B1BF-2138-1D9A-4638BDB0F2AF}"/>
              </a:ext>
            </a:extLst>
          </p:cNvPr>
          <p:cNvSpPr/>
          <p:nvPr/>
        </p:nvSpPr>
        <p:spPr>
          <a:xfrm>
            <a:off x="506776" y="4601759"/>
            <a:ext cx="11166863" cy="1615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we are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necessarily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planning for the longer term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factory – e.g. FCC-ee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Pushing the energy frontier for discovery – e.g. FCC-hh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604471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AFFD8-BAE1-EA85-29C7-21B7EE24A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76675C-BE4F-9184-1B17-B7673F013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18970"/>
            <a:ext cx="12192000" cy="8279439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6AC5383D-2AFE-5584-BB26-6E3F2B771F81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437BB338-B6F9-DED3-2DA9-F5AD3B2C45D6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C0338597-D462-6688-E636-D40018C298EA}"/>
              </a:ext>
            </a:extLst>
          </p:cNvPr>
          <p:cNvSpPr txBox="1"/>
          <p:nvPr/>
        </p:nvSpPr>
        <p:spPr>
          <a:xfrm flipH="1">
            <a:off x="8538618" y="2452064"/>
            <a:ext cx="33721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Coming Soon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24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63261-2B8F-F2F3-72C9-DBD6562CD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F7685A45-1019-F9CC-53F8-E194A5E7C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1) HL-LHC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2B7EA50-7C79-B769-E8AE-30D0F1A83C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972D39A-5542-DE4C-AFAC-5BA710CC0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25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DB3BB78-839D-99F0-4934-A46739109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3D2B91-8382-D98B-9D67-6E70A9448882}"/>
              </a:ext>
            </a:extLst>
          </p:cNvPr>
          <p:cNvSpPr/>
          <p:nvPr/>
        </p:nvSpPr>
        <p:spPr>
          <a:xfrm>
            <a:off x="513265" y="1153578"/>
            <a:ext cx="11165470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High-Luminosity LHC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ajor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“upgrade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of the LHC,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starting operations ~2030 and running until 2041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new cutting-edge technology that didn’t exist when the LHC was built</a:t>
            </a:r>
            <a:endParaRPr lang="en-GB" sz="2400" b="1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08DD92-9BDA-5845-D76A-794DFB6D2D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1" t="14004"/>
          <a:stretch/>
        </p:blipFill>
        <p:spPr>
          <a:xfrm>
            <a:off x="2601686" y="2444390"/>
            <a:ext cx="7035517" cy="38314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F4E36E-86D7-9641-B37B-4C6CF111D892}"/>
              </a:ext>
            </a:extLst>
          </p:cNvPr>
          <p:cNvSpPr/>
          <p:nvPr/>
        </p:nvSpPr>
        <p:spPr>
          <a:xfrm>
            <a:off x="495621" y="2753084"/>
            <a:ext cx="10554058" cy="24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With 10 times increased “brightness” compared to the LHC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just at the start of the LHC/HL-LHC journey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Meanwhile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detectors and triggers become ever more capable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wider range of processes targeted more precisely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And never forget the people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Brilliant young researchers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aided by AI tools, will give ever greater power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02B0C7-E090-48A2-1E5E-3C63144F88E9}"/>
              </a:ext>
            </a:extLst>
          </p:cNvPr>
          <p:cNvSpPr txBox="1"/>
          <p:nvPr/>
        </p:nvSpPr>
        <p:spPr>
          <a:xfrm>
            <a:off x="2503161" y="5407269"/>
            <a:ext cx="7198563" cy="954107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very still early in the LHC story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not to forget this…</a:t>
            </a:r>
          </a:p>
        </p:txBody>
      </p:sp>
    </p:spTree>
    <p:extLst>
      <p:ext uri="{BB962C8B-B14F-4D97-AF65-F5344CB8AC3E}">
        <p14:creationId xmlns:p14="http://schemas.microsoft.com/office/powerpoint/2010/main" val="139614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E9E16-FF38-C2F9-50A3-2D7BB37F6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EE53C22D-74B3-3FED-B50F-D9F69DF30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1) HL-LHC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54974C-EAFE-A87A-285C-FF55EFF68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8A2A646-1E13-D575-8FDF-4B1953CFD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26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73D00968-CD23-AC15-942C-3E0D50DE98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0667DF-B30D-6E07-999F-8E756C71A040}"/>
              </a:ext>
            </a:extLst>
          </p:cNvPr>
          <p:cNvSpPr/>
          <p:nvPr/>
        </p:nvSpPr>
        <p:spPr>
          <a:xfrm>
            <a:off x="510593" y="1139442"/>
            <a:ext cx="11165470" cy="2816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should not forget that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LHC has already enabled the discovery of the Higgs Boson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this was a major discovery of “something” </a:t>
            </a:r>
            <a:r>
              <a:rPr lang="en-GB" sz="2100" i="1" dirty="0">
                <a:latin typeface="Arial" panose="020B0604020202020204" pitchFamily="34" charset="0"/>
                <a:cs typeface="Arial" panose="020B0604020202020204" pitchFamily="34" charset="0"/>
              </a:rPr>
              <a:t>completely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new and unique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less than 10% into the LHC/HL-LHC programme 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there is real discovery potential beyond the Higgs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many/most major discoveries in particle physics have not been expected</a:t>
            </a:r>
          </a:p>
          <a:p>
            <a:pPr marL="1490400" lvl="2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Perhaps, this is exactly what we should expect when exploring the unknown?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BE1A273-51E2-8B99-62B5-6D8B96E76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299" y="3966352"/>
            <a:ext cx="3388270" cy="213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1EF2F69-BE6A-9A00-765E-E870DA706551}"/>
              </a:ext>
            </a:extLst>
          </p:cNvPr>
          <p:cNvSpPr/>
          <p:nvPr/>
        </p:nvSpPr>
        <p:spPr>
          <a:xfrm>
            <a:off x="510099" y="3886594"/>
            <a:ext cx="8041619" cy="194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exploring the Higgs sector…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Higgs miracle relies on the “Mexican Hat” potential, which leads to a non-zero VEV</a:t>
            </a:r>
          </a:p>
          <a:p>
            <a:pPr marL="1490400" lvl="2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means that the Higgs boson interacts with itself</a:t>
            </a:r>
          </a:p>
          <a:p>
            <a:pPr marL="1490400" lvl="2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this Higgs self-coupling is very much in reach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2485A9-434B-E9A8-865E-53E369611979}"/>
              </a:ext>
            </a:extLst>
          </p:cNvPr>
          <p:cNvSpPr txBox="1"/>
          <p:nvPr/>
        </p:nvSpPr>
        <p:spPr>
          <a:xfrm rot="20913697">
            <a:off x="1270986" y="3111543"/>
            <a:ext cx="9715558" cy="1384995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HL-LHC is an incredible scientific opportunity</a:t>
            </a:r>
            <a:endParaRPr lang="en-US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/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a lot more data, even better detectors, new techniques </a:t>
            </a:r>
          </a:p>
          <a:p>
            <a:pPr algn="l" fontAlgn="base"/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real discovery potential</a:t>
            </a:r>
          </a:p>
        </p:txBody>
      </p:sp>
    </p:spTree>
    <p:extLst>
      <p:ext uri="{BB962C8B-B14F-4D97-AF65-F5344CB8AC3E}">
        <p14:creationId xmlns:p14="http://schemas.microsoft.com/office/powerpoint/2010/main" val="46012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8C413-2A21-E005-01B5-ED2CBA070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79B66DA0-4654-3639-2534-52B22D1C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2) Neutrinos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F6CE08-E4F3-F6DA-3F69-2DEEAC8CA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2188FED-B606-838F-DE27-727802E27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27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8433A19-C492-C05E-7862-8D38DD010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F5C974-DB24-B323-9006-A00407A38957}"/>
              </a:ext>
            </a:extLst>
          </p:cNvPr>
          <p:cNvSpPr/>
          <p:nvPr/>
        </p:nvSpPr>
        <p:spPr>
          <a:xfrm>
            <a:off x="510593" y="1137958"/>
            <a:ext cx="9955431" cy="1665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Three big questions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masses (mass ordering and absolute scale)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 violation in the neutrino sector?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neutrinos Majorana particles?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6DB4CD-D7C1-C3E7-466C-00B8AE5ADD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758" y="3196263"/>
            <a:ext cx="5400588" cy="1760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2784A6-CF88-06BB-EB06-980B2E3C1C9F}"/>
              </a:ext>
            </a:extLst>
          </p:cNvPr>
          <p:cNvSpPr txBox="1"/>
          <p:nvPr/>
        </p:nvSpPr>
        <p:spPr>
          <a:xfrm>
            <a:off x="4744278" y="5538127"/>
            <a:ext cx="684803" cy="492443"/>
          </a:xfrm>
          <a:prstGeom prst="rect">
            <a:avLst/>
          </a:prstGeom>
          <a:solidFill>
            <a:srgbClr val="1733D8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 fontAlgn="base"/>
            <a:r>
              <a:rPr lang="en-US" sz="2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D1A07-97DF-2E5B-1E3A-4A3C6A2E2B3D}"/>
              </a:ext>
            </a:extLst>
          </p:cNvPr>
          <p:cNvSpPr txBox="1"/>
          <p:nvPr/>
        </p:nvSpPr>
        <p:spPr>
          <a:xfrm>
            <a:off x="6818242" y="5531502"/>
            <a:ext cx="537327" cy="492443"/>
          </a:xfrm>
          <a:prstGeom prst="rect">
            <a:avLst/>
          </a:prstGeom>
          <a:solidFill>
            <a:srgbClr val="1733D8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 fontAlgn="base"/>
            <a:r>
              <a:rPr lang="en-US" sz="2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D963F3-381A-BB30-4FD0-2165BCF52DDC}"/>
              </a:ext>
            </a:extLst>
          </p:cNvPr>
          <p:cNvCxnSpPr>
            <a:cxnSpLocks/>
          </p:cNvCxnSpPr>
          <p:nvPr/>
        </p:nvCxnSpPr>
        <p:spPr>
          <a:xfrm flipV="1">
            <a:off x="3087757" y="2849218"/>
            <a:ext cx="0" cy="2796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242F02-7D86-45B8-5456-2A41AA86C2ED}"/>
              </a:ext>
            </a:extLst>
          </p:cNvPr>
          <p:cNvCxnSpPr>
            <a:cxnSpLocks/>
          </p:cNvCxnSpPr>
          <p:nvPr/>
        </p:nvCxnSpPr>
        <p:spPr>
          <a:xfrm flipV="1">
            <a:off x="2908852" y="5465240"/>
            <a:ext cx="6606208" cy="14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BD11E3-6FC0-5C09-F725-04D9F0E0CD02}"/>
              </a:ext>
            </a:extLst>
          </p:cNvPr>
          <p:cNvCxnSpPr>
            <a:cxnSpLocks/>
          </p:cNvCxnSpPr>
          <p:nvPr/>
        </p:nvCxnSpPr>
        <p:spPr>
          <a:xfrm>
            <a:off x="8918713" y="4797287"/>
            <a:ext cx="0" cy="6414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9FBFCAB-E0D2-FC6C-44DB-8D9918908D05}"/>
              </a:ext>
            </a:extLst>
          </p:cNvPr>
          <p:cNvSpPr txBox="1"/>
          <p:nvPr/>
        </p:nvSpPr>
        <p:spPr>
          <a:xfrm>
            <a:off x="9104243" y="4915275"/>
            <a:ext cx="388248" cy="492443"/>
          </a:xfrm>
          <a:prstGeom prst="rect">
            <a:avLst/>
          </a:prstGeom>
          <a:solidFill>
            <a:srgbClr val="1733D8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 fontAlgn="base"/>
            <a:r>
              <a:rPr lang="en-US" sz="2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11737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FC669-1A80-3171-4ED7-D14C5F7FE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BF6533B1-6BEF-D72E-FC59-7B2FA70E9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2) Neutrinos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9F6BF18-5930-6825-F3D4-BB5E7EF556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7BEFBF5-8407-B578-8F9F-814836321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28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A36C5391-C526-7F95-4DEB-D0DC52272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BB3232-4908-9B29-2D0C-B54D8564C31F}"/>
              </a:ext>
            </a:extLst>
          </p:cNvPr>
          <p:cNvSpPr/>
          <p:nvPr/>
        </p:nvSpPr>
        <p:spPr>
          <a:xfrm>
            <a:off x="510593" y="1148349"/>
            <a:ext cx="11165470" cy="2042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Can be confident that we will have some answers in the next 10 years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building the right experiments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DUNE in the US and Hyper-Kamiokande in Japan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2035, we will know the mass ordering and a lot more about CP violation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… and there could be surprises</a:t>
            </a:r>
          </a:p>
        </p:txBody>
      </p:sp>
      <p:pic>
        <p:nvPicPr>
          <p:cNvPr id="7" name="Picture 6" descr="A tunnel with lights and scaffolding&#10;&#10;Description automatically generated">
            <a:extLst>
              <a:ext uri="{FF2B5EF4-FFF2-40B4-BE49-F238E27FC236}">
                <a16:creationId xmlns:a16="http://schemas.microsoft.com/office/drawing/2014/main" id="{87859911-900D-8A39-6EB8-8B54D0814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79" y="3175702"/>
            <a:ext cx="5893450" cy="3313997"/>
          </a:xfrm>
          <a:prstGeom prst="rect">
            <a:avLst/>
          </a:prstGeom>
        </p:spPr>
      </p:pic>
      <p:pic>
        <p:nvPicPr>
          <p:cNvPr id="8" name="Picture 7" descr="A person standing in a room with gold squares&#10;&#10;Description automatically generated">
            <a:extLst>
              <a:ext uri="{FF2B5EF4-FFF2-40B4-BE49-F238E27FC236}">
                <a16:creationId xmlns:a16="http://schemas.microsoft.com/office/drawing/2014/main" id="{6950765A-E989-8004-7257-364DC800A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450" y="3180353"/>
            <a:ext cx="4964018" cy="330934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94FA8C4-9F8B-186F-CF7B-5459EA9B8042}"/>
              </a:ext>
            </a:extLst>
          </p:cNvPr>
          <p:cNvGrpSpPr/>
          <p:nvPr/>
        </p:nvGrpSpPr>
        <p:grpSpPr>
          <a:xfrm>
            <a:off x="2854890" y="4835026"/>
            <a:ext cx="3736560" cy="1432495"/>
            <a:chOff x="2854890" y="4835026"/>
            <a:chExt cx="3736560" cy="1432495"/>
          </a:xfrm>
        </p:grpSpPr>
        <p:pic>
          <p:nvPicPr>
            <p:cNvPr id="17" name="Picture 16" descr="A person standing in a room with gold squares&#10;&#10;Description automatically generated">
              <a:extLst>
                <a:ext uri="{FF2B5EF4-FFF2-40B4-BE49-F238E27FC236}">
                  <a16:creationId xmlns:a16="http://schemas.microsoft.com/office/drawing/2014/main" id="{39C7AA28-11B7-4BB5-87FE-592C49671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4890" y="5982096"/>
              <a:ext cx="428137" cy="285425"/>
            </a:xfrm>
            <a:prstGeom prst="rect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3EB7385-0813-1B8C-3BA3-58C5822BA2DF}"/>
                </a:ext>
              </a:extLst>
            </p:cNvPr>
            <p:cNvCxnSpPr>
              <a:stCxn id="8" idx="1"/>
            </p:cNvCxnSpPr>
            <p:nvPr/>
          </p:nvCxnSpPr>
          <p:spPr>
            <a:xfrm flipH="1">
              <a:off x="3338111" y="4835026"/>
              <a:ext cx="3253339" cy="1257799"/>
            </a:xfrm>
            <a:prstGeom prst="straightConnector1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422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AE1CA-349A-CBAA-7E7A-177EB863C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7FF35834-39E7-E862-27B9-FE9552A93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3) Cosmology: DESI, EUCLID, …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C16FC6F-4E57-E5E4-7E29-2ABFD0F78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7362BC2-CE43-D776-BFC7-AA4AAC838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29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541A2E60-C465-6D9F-1281-B98AB1677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7318B5-BB73-421F-A05A-29931E9AF4FD}"/>
              </a:ext>
            </a:extLst>
          </p:cNvPr>
          <p:cNvSpPr/>
          <p:nvPr/>
        </p:nvSpPr>
        <p:spPr>
          <a:xfrm>
            <a:off x="511218" y="1137958"/>
            <a:ext cx="11139601" cy="203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Current and next generation ground-based and space-based galaxy surveys looking at large-scale structure will increase knowledge of (for example)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energy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…and particle physics</a:t>
            </a:r>
          </a:p>
          <a:p>
            <a:pPr marL="288000" fontAlgn="base">
              <a:lnSpc>
                <a:spcPct val="110000"/>
              </a:lnSpc>
              <a:spcAft>
                <a:spcPts val="300"/>
              </a:spcAft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10" name="Picture 9" descr="A diagram of a rainbow&#10;&#10;Description automatically generated">
            <a:extLst>
              <a:ext uri="{FF2B5EF4-FFF2-40B4-BE49-F238E27FC236}">
                <a16:creationId xmlns:a16="http://schemas.microsoft.com/office/drawing/2014/main" id="{E196B1D0-6F8D-FC6C-BA44-4012C19E0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364" y="2849415"/>
            <a:ext cx="4417456" cy="348979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06E9772-5490-40AD-07DB-32A5EAFC41FD}"/>
              </a:ext>
            </a:extLst>
          </p:cNvPr>
          <p:cNvGrpSpPr/>
          <p:nvPr/>
        </p:nvGrpSpPr>
        <p:grpSpPr>
          <a:xfrm>
            <a:off x="498133" y="2794301"/>
            <a:ext cx="6526121" cy="3678251"/>
            <a:chOff x="487742" y="3013994"/>
            <a:chExt cx="6526121" cy="367825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D9D78FE-3EDC-32F8-CC67-1D6F1B24E0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7623" y="5507773"/>
              <a:ext cx="2769344" cy="2953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ED9AF07-52D1-C137-87DF-A1167E0C0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32151" y="4715244"/>
              <a:ext cx="2258350" cy="29539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8CF9B7-1F3F-B135-0714-BDC385019D06}"/>
                </a:ext>
              </a:extLst>
            </p:cNvPr>
            <p:cNvSpPr/>
            <p:nvPr/>
          </p:nvSpPr>
          <p:spPr>
            <a:xfrm>
              <a:off x="487742" y="3013994"/>
              <a:ext cx="6526121" cy="3678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Aft>
                  <a:spcPts val="300"/>
                </a:spcAft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For example: Dark Energy Spectroscopic Instrument (DESI) Year 1 results</a:t>
              </a:r>
            </a:p>
            <a:p>
              <a:pPr marL="576000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600,000 “local” galaxies</a:t>
              </a:r>
            </a:p>
            <a:p>
              <a:pPr marL="576000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Indirect measurement of neutrino masses</a:t>
              </a:r>
            </a:p>
            <a:p>
              <a:pPr marL="1033200" lvl="1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576000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Compared to what we know from oscillations</a:t>
              </a:r>
            </a:p>
            <a:p>
              <a:pPr marL="1033200" lvl="1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576000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GB" sz="2200" dirty="0">
                  <a:solidFill>
                    <a:srgbClr val="4A4A4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Taken at face value…</a:t>
              </a: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</a:p>
            <a:p>
              <a:pPr marL="1033200" lvl="1" indent="-288000" fontAlgn="base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But in the future, could see tensions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66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ADDFC-7791-3005-7D3B-FF7C81603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7C0798A-CB39-5522-405A-1ECBA774EF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3282"/>
            <a:ext cx="12192000" cy="663471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12D228-8F3F-4E0C-375F-8136877255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283"/>
            <a:ext cx="12192000" cy="6634717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FD5DD44A-80B9-77A1-E843-383B2E947C8B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A344E29A-4F82-20A8-FA92-2891227E89BD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76E6E3A0-7F7D-E8FA-7741-1D8422704B7F}"/>
              </a:ext>
            </a:extLst>
          </p:cNvPr>
          <p:cNvSpPr txBox="1"/>
          <p:nvPr/>
        </p:nvSpPr>
        <p:spPr>
          <a:xfrm flipH="1">
            <a:off x="8446019" y="1685720"/>
            <a:ext cx="33721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Exploring the  universe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Today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7740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D82F2-F9BC-0A1D-DC4D-C0119E12D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2CEF96F4-CE79-3BC8-5E12-8AB0AFBC7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4) Uncharted Territory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AF5CE08-5BC2-1178-6AFD-04AEDA455D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10B5828-59F8-856E-8C0B-E932957D05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30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454ED464-1277-7EAD-CE60-342B4BCE0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6" name="Picture 2" descr="A model of the expanding universe opening up from the viewer's left, facing the viewer in a 3/4 pose.">
            <a:extLst>
              <a:ext uri="{FF2B5EF4-FFF2-40B4-BE49-F238E27FC236}">
                <a16:creationId xmlns:a16="http://schemas.microsoft.com/office/drawing/2014/main" id="{EA089C9C-2023-3FB8-FD2F-96D254EB1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72" y="1997809"/>
            <a:ext cx="6667920" cy="440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8DE219-95F5-7A80-B78E-5E9B981F1026}"/>
              </a:ext>
            </a:extLst>
          </p:cNvPr>
          <p:cNvSpPr/>
          <p:nvPr/>
        </p:nvSpPr>
        <p:spPr>
          <a:xfrm>
            <a:off x="510593" y="1147430"/>
            <a:ext cx="11165470" cy="82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There is an unexplored dark period in the evolution of the Universe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“dark ages”, stars have yet to form, and the universe is filled with</a:t>
            </a:r>
            <a:r>
              <a:rPr lang="en-GB" sz="2100" i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neutral </a:t>
            </a:r>
            <a:r>
              <a:rPr lang="en-GB" sz="21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 </a:t>
            </a:r>
          </a:p>
        </p:txBody>
      </p:sp>
    </p:spTree>
    <p:extLst>
      <p:ext uri="{BB962C8B-B14F-4D97-AF65-F5344CB8AC3E}">
        <p14:creationId xmlns:p14="http://schemas.microsoft.com/office/powerpoint/2010/main" val="4202816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58655-B2DC-96B0-A91F-BC301B00A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F4AAE2DB-8DBA-9AD0-2865-7A2A31645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4) Uncharted Territory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E7D370-12A1-35A1-9681-46D7AF45A9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1D11D30-BB55-6F78-FE8D-96B3FCAA1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31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17D1ABB-5E8E-52B8-DA52-0099096B72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3FBDBE-567B-0556-8ECE-D8B5874DD1E8}"/>
              </a:ext>
            </a:extLst>
          </p:cNvPr>
          <p:cNvSpPr/>
          <p:nvPr/>
        </p:nvSpPr>
        <p:spPr>
          <a:xfrm>
            <a:off x="510593" y="1147430"/>
            <a:ext cx="11165470" cy="82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There is an unexplored dark period in the evolution of the Universe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“dark ages”, stars have yet to form, and the universe is filled with</a:t>
            </a:r>
            <a:r>
              <a:rPr lang="en-GB" sz="2100" i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neutral </a:t>
            </a:r>
            <a:r>
              <a:rPr lang="en-GB" sz="21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 </a:t>
            </a:r>
          </a:p>
        </p:txBody>
      </p:sp>
      <p:pic>
        <p:nvPicPr>
          <p:cNvPr id="8" name="Picture 4" descr="The SKAO | SKAO">
            <a:extLst>
              <a:ext uri="{FF2B5EF4-FFF2-40B4-BE49-F238E27FC236}">
                <a16:creationId xmlns:a16="http://schemas.microsoft.com/office/drawing/2014/main" id="{3965AD9E-3F6B-323A-7488-2BE50107D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347" y="2015164"/>
            <a:ext cx="5568880" cy="278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0694CD-B48D-7187-C2A8-C9D87AD68472}"/>
              </a:ext>
            </a:extLst>
          </p:cNvPr>
          <p:cNvSpPr/>
          <p:nvPr/>
        </p:nvSpPr>
        <p:spPr>
          <a:xfrm>
            <a:off x="519773" y="1985047"/>
            <a:ext cx="5587244" cy="3110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By ~2030s the Square Kilometre Array Observatory will  peer into the dark ages (and much more)…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at </a:t>
            </a:r>
            <a:r>
              <a:rPr lang="en-GB" sz="2200" i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red-shifted 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21cm hyper-fine transition in neutral hydrogen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essence, when the stars illuminate the universe, hydrogen is ionized and the 21cm transitions largely stop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2FC977-58CE-8B11-A87E-0FB8FA07F157}"/>
              </a:ext>
            </a:extLst>
          </p:cNvPr>
          <p:cNvSpPr/>
          <p:nvPr/>
        </p:nvSpPr>
        <p:spPr>
          <a:xfrm>
            <a:off x="517937" y="5043027"/>
            <a:ext cx="11158126" cy="2045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measuring the red-shifted spectrum can map this process out in cosmic time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window on the universe…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there may be surprises…</a:t>
            </a:r>
          </a:p>
          <a:p>
            <a:pPr marL="288000" fontAlgn="base">
              <a:lnSpc>
                <a:spcPct val="110000"/>
              </a:lnSpc>
              <a:spcAft>
                <a:spcPts val="300"/>
              </a:spcAft>
            </a:pP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13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2CCB7-EA5A-39AD-3311-2709D860E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0">
            <a:extLst>
              <a:ext uri="{FF2B5EF4-FFF2-40B4-BE49-F238E27FC236}">
                <a16:creationId xmlns:a16="http://schemas.microsoft.com/office/drawing/2014/main" id="{740B2129-C1C8-EB88-BEF3-45E564D7B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5589" y="-1255784"/>
            <a:ext cx="12621880" cy="8577469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1680257A-54DE-FA0A-6047-827D5459A068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B6BE6C8D-C637-EA3C-D07C-EF767E9B0868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745E4E63-E5D4-7B58-7C9B-6C492CDB8237}"/>
              </a:ext>
            </a:extLst>
          </p:cNvPr>
          <p:cNvSpPr txBox="1"/>
          <p:nvPr/>
        </p:nvSpPr>
        <p:spPr>
          <a:xfrm flipH="1">
            <a:off x="8308358" y="2288923"/>
            <a:ext cx="33721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longer term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216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8E1BF-E190-B114-64A7-409C4F97D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1D1813ED-1B22-F311-C596-225DD4885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758" y="465591"/>
            <a:ext cx="11428396" cy="677409"/>
          </a:xfrm>
          <a:noFill/>
        </p:spPr>
        <p:txBody>
          <a:bodyPr>
            <a:noAutofit/>
          </a:bodyPr>
          <a:lstStyle/>
          <a:p>
            <a:r>
              <a:rPr lang="en-US" sz="4400" dirty="0"/>
              <a:t>The Higgs Boson: a window on the unknown?</a:t>
            </a:r>
            <a:endParaRPr lang="fr-FR" sz="44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61185A-2ED2-DEC0-0A36-09857778F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6E193F2-6D38-F9ED-AD0D-49BD25ABA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33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D5372E54-B9B0-84D7-6E02-7B234D748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0A51C5-EA75-5D7B-AB72-AB96D755AE8E}"/>
              </a:ext>
            </a:extLst>
          </p:cNvPr>
          <p:cNvSpPr/>
          <p:nvPr/>
        </p:nvSpPr>
        <p:spPr>
          <a:xfrm>
            <a:off x="510593" y="1948448"/>
            <a:ext cx="6688860" cy="4300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Questions</a:t>
            </a: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(fundamental?) scalar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maybe it is composite?  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field with a non-zero VEV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mathematically makes sense, but intuitively… 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Gives mass to all other know particles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properties of the Higgs field determine the nature of the physical Universe…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but no understanding of the pattern of masses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if…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Higgs also gives mass to dark matter…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DE692-2905-334C-7C97-D5A31303AB88}"/>
              </a:ext>
            </a:extLst>
          </p:cNvPr>
          <p:cNvSpPr/>
          <p:nvPr/>
        </p:nvSpPr>
        <p:spPr>
          <a:xfrm>
            <a:off x="513264" y="1153578"/>
            <a:ext cx="11145335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Higgs Boson is a genuinely new and unique type of matter 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also very strange – and may well provide a new window for discovery</a:t>
            </a:r>
            <a:endParaRPr lang="en-GB" sz="2200" b="1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246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E2F40-9D3C-DBD6-CCFE-170FAA701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3E543EB6-559C-B672-050F-58EEC9C88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863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CERN’s </a:t>
            </a:r>
            <a:r>
              <a:rPr lang="en-US" sz="4400" dirty="0"/>
              <a:t>long-term</a:t>
            </a:r>
            <a:r>
              <a:rPr lang="en-US" dirty="0"/>
              <a:t> vision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2DFD29D-44E7-6FDF-98B2-643F1AE8F2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CFF70BC-3887-165C-8901-AA07B96AC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34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1021C66C-8DD6-CE48-5965-0172D521F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pic>
        <p:nvPicPr>
          <p:cNvPr id="6" name="Picture Placeholder 10">
            <a:extLst>
              <a:ext uri="{FF2B5EF4-FFF2-40B4-BE49-F238E27FC236}">
                <a16:creationId xmlns:a16="http://schemas.microsoft.com/office/drawing/2014/main" id="{4F417F7B-5575-8208-20AD-197CAD60C2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8400" y="2446241"/>
            <a:ext cx="4140199" cy="28135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35721-B00D-E5AF-5A53-5C258D492DB7}"/>
              </a:ext>
            </a:extLst>
          </p:cNvPr>
          <p:cNvSpPr/>
          <p:nvPr/>
        </p:nvSpPr>
        <p:spPr>
          <a:xfrm>
            <a:off x="500564" y="2461678"/>
            <a:ext cx="7322636" cy="2898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“Future Circular Collider”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91km ring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stage collides electrons &amp; positrons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ambitious and exciting scientific programme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Higgs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much more 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Targeting start of operations in ~2045-2048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cost over ~15 years of about 15 BCHF…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F3B91F-A013-F32D-F16E-703758F46C01}"/>
              </a:ext>
            </a:extLst>
          </p:cNvPr>
          <p:cNvSpPr/>
          <p:nvPr/>
        </p:nvSpPr>
        <p:spPr>
          <a:xfrm>
            <a:off x="513264" y="5382678"/>
            <a:ext cx="11145336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It is incredibly exciting and is a suitably ambitious next project for CERN 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not yet approved, but we are hoping for a positive decision in ~2028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63C0D3-D28E-17D2-459A-DD2F431851C1}"/>
              </a:ext>
            </a:extLst>
          </p:cNvPr>
          <p:cNvSpPr/>
          <p:nvPr/>
        </p:nvSpPr>
        <p:spPr>
          <a:xfrm>
            <a:off x="513264" y="1153578"/>
            <a:ext cx="11145335" cy="1285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Higgs Boson is a genuinely new and unique type of matter 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also very strange – and may well provide a new window for discovery</a:t>
            </a:r>
            <a:endParaRPr lang="en-GB" sz="2200" b="1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 are now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planning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new “Higgs Factory” machine to study it in great detail </a:t>
            </a:r>
          </a:p>
        </p:txBody>
      </p:sp>
    </p:spTree>
    <p:extLst>
      <p:ext uri="{BB962C8B-B14F-4D97-AF65-F5344CB8AC3E}">
        <p14:creationId xmlns:p14="http://schemas.microsoft.com/office/powerpoint/2010/main" val="37748847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0072C-60AA-61AF-895A-2AD290368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09461C8E-6546-5733-6063-D4FC5FFA2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863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CERN’s </a:t>
            </a:r>
            <a:r>
              <a:rPr lang="en-US" sz="4400" dirty="0"/>
              <a:t>long-term</a:t>
            </a:r>
            <a:r>
              <a:rPr lang="en-US" dirty="0"/>
              <a:t> vision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7B972B-92C3-72DC-FA47-B167FF12B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FB51CDC-6AE8-CDC3-737B-55CD58B8D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35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18648F66-4FAB-D829-8B29-4D42B4772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B4490D-9D6C-A2B1-A0E3-A97A72FE0A26}"/>
              </a:ext>
            </a:extLst>
          </p:cNvPr>
          <p:cNvSpPr/>
          <p:nvPr/>
        </p:nvSpPr>
        <p:spPr>
          <a:xfrm>
            <a:off x="510591" y="1139442"/>
            <a:ext cx="9455341" cy="5204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2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Conceptual design: 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an exciting scientific vision for CERN’s future…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stage: a luminosity-frontier electron-positron collider (FCC-ee)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second stage: an energy-frontier hadron collider (FCC-hh)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FCC-ee: a precision instrument to study the Z, W, Higgs and top particles, unprecedented sensitivity to signs of new physics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A precision Higgs factory and much more</a:t>
            </a:r>
          </a:p>
          <a:p>
            <a:pPr marL="576000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FCC-hh: at some stage we are going to need a very high energy hadron collider to explore new mass scales…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Much of the FCC-ee infrastructure could be reused (2060+) to provide p-p collisions at a centre-of-mass energy of ~100 TeV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lvl="1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the right option for the next collider at CERN?</a:t>
            </a:r>
          </a:p>
          <a:p>
            <a:pPr marL="1033200" lvl="2" indent="-288000" fontAlgn="base">
              <a:lnSpc>
                <a:spcPct val="11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 believe the case is very strong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044EAF-F959-2DC6-A36B-2A7B78419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5932" y="1439294"/>
            <a:ext cx="1787703" cy="25457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20E266-4D6A-3B26-E7D9-6562AAC49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5932" y="4322167"/>
            <a:ext cx="1787703" cy="167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997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6EB8C-963F-0D0E-780B-33F145205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A75CBDD0-D50F-F038-4B22-41A36E249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863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ESPP Update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25B9B7-244D-0D46-8283-33299B4ED0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E9557DF-3F60-FD40-AA2F-BD85A12D4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36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534554A2-4541-C108-44F5-5855314CF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6FB31E-62A9-9E96-E844-7FFD8B3C2CE8}"/>
              </a:ext>
            </a:extLst>
          </p:cNvPr>
          <p:cNvSpPr/>
          <p:nvPr/>
        </p:nvSpPr>
        <p:spPr>
          <a:xfrm>
            <a:off x="510593" y="1139442"/>
            <a:ext cx="11165470" cy="494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CERN’s future vision must be ambitious: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last European Particle Physics Strategy Update (EPPSU) identified an electron-positron “Higgs Factory” as the highest priority for the next collider: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Explore this unique object that we recently discovered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Scientifically, the Future Circular Collider (FCC) is the most capable option – it would be a wonderful machine. The question is mostly cost and affordability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Need a viable approach that is based on a well-understood transparent cost model and a clear plan for resources from outside the CERN subscription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It is also essential that at a future decision point, CERN Council is presented with options, including the alternatives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Realising the FCC will be challenging, but I believe the prize is worth it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not forget environmental sustainability considerations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 opportunity for particle physics to take the lead in large Research Infrastructure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89E5B-85DB-822C-067C-A33896166B86}"/>
              </a:ext>
            </a:extLst>
          </p:cNvPr>
          <p:cNvSpPr txBox="1"/>
          <p:nvPr/>
        </p:nvSpPr>
        <p:spPr>
          <a:xfrm rot="20742786">
            <a:off x="1126699" y="2958649"/>
            <a:ext cx="9212778" cy="954107"/>
          </a:xfrm>
          <a:prstGeom prst="rect">
            <a:avLst/>
          </a:prstGeom>
          <a:solidFill>
            <a:srgbClr val="1733D8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ongoing strategy process will be very important</a:t>
            </a:r>
          </a:p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to set the strategic direction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142890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33E84-BCA7-5418-AAC4-4A477EB1B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  11">
            <a:extLst>
              <a:ext uri="{FF2B5EF4-FFF2-40B4-BE49-F238E27FC236}">
                <a16:creationId xmlns:a16="http://schemas.microsoft.com/office/drawing/2014/main" id="{67142AE0-280A-42EC-36E1-D2666402AD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2374228"/>
            <a:ext cx="12192000" cy="10094818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B19FBC71-AB35-A30A-8712-B01995F70CCB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BB36FE20-9A6B-16F4-188A-8EA0E52031AA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5F0F14DF-0665-B548-7845-1921EFCE16AD}"/>
              </a:ext>
            </a:extLst>
          </p:cNvPr>
          <p:cNvSpPr txBox="1"/>
          <p:nvPr/>
        </p:nvSpPr>
        <p:spPr>
          <a:xfrm flipH="1">
            <a:off x="8296782" y="1603252"/>
            <a:ext cx="37640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wider impact of Particle Physics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1049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48244-4905-2252-B326-85C2ED6D2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A986ABC9-3225-B2E5-CEF5-06CB34F88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case for the FCC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F044FE-130A-F6CD-AB40-950640D84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B7FC884-572E-0939-F1FD-E9B32031C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38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CEB7B1C6-5EE9-B690-D0E8-26310BEC2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9F26AC-969E-1A6B-83BD-00C1BB8103CB}"/>
              </a:ext>
            </a:extLst>
          </p:cNvPr>
          <p:cNvSpPr/>
          <p:nvPr/>
        </p:nvSpPr>
        <p:spPr>
          <a:xfrm>
            <a:off x="511749" y="1144883"/>
            <a:ext cx="11151613" cy="2380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 believe this needs to be based on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three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pillars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scientific case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ESPP is an opportunity for the particle physics community to make a clear statement of scientific priorities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 believe the science case for the FCC is very strong - we as a community could perhaps do better at articulating it for the wider scientific audience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6D3F5D-B3B1-D0C7-BEC1-62FB7B0B81CD}"/>
              </a:ext>
            </a:extLst>
          </p:cNvPr>
          <p:cNvSpPr/>
          <p:nvPr/>
        </p:nvSpPr>
        <p:spPr>
          <a:xfrm>
            <a:off x="511749" y="3514011"/>
            <a:ext cx="11151613" cy="831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diplomatic benefits of international collaboration 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Potentially even more important today in an increasingly uncertain world</a:t>
            </a: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24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B3777-30B8-7F42-16F7-BAE5A023E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AB45B-C988-A11C-CFCF-B8AF44B4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77166"/>
            <a:ext cx="10800000" cy="1116849"/>
          </a:xfrm>
        </p:spPr>
        <p:txBody>
          <a:bodyPr>
            <a:noAutofit/>
          </a:bodyPr>
          <a:lstStyle/>
          <a:p>
            <a:r>
              <a:rPr lang="en-US" dirty="0"/>
              <a:t>Science for peace</a:t>
            </a:r>
            <a:br>
              <a:rPr lang="en-US" sz="3800" dirty="0"/>
            </a:br>
            <a:r>
              <a:rPr lang="en-US" sz="2600" dirty="0"/>
              <a:t>CERN was founded in 1954 with 12 European Member States</a:t>
            </a:r>
            <a:br>
              <a:rPr lang="en-US" sz="2600" dirty="0"/>
            </a:br>
            <a:br>
              <a:rPr lang="en-US" sz="2600" dirty="0"/>
            </a:br>
            <a:endParaRPr lang="en-US" sz="2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CED29-F586-A43B-1D94-9EA46BE7A9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04930-B121-108C-61FB-4E56CBC8B5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7848B0-AEA3-C745-CD6E-DC2FA425F3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39</a:t>
            </a:fld>
            <a:endParaRPr lang="fr-FR" dirty="0"/>
          </a:p>
        </p:txBody>
      </p:sp>
      <p:pic>
        <p:nvPicPr>
          <p:cNvPr id="11" name="Picture 10" descr="A map of the world&#10;&#10;Description automatically generated">
            <a:extLst>
              <a:ext uri="{FF2B5EF4-FFF2-40B4-BE49-F238E27FC236}">
                <a16:creationId xmlns:a16="http://schemas.microsoft.com/office/drawing/2014/main" id="{7B403D84-FD68-43FC-C3AF-CD44183C5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823" y="1150704"/>
            <a:ext cx="7772400" cy="4432060"/>
          </a:xfrm>
          <a:prstGeom prst="rect">
            <a:avLst/>
          </a:prstGeom>
        </p:spPr>
      </p:pic>
      <p:sp>
        <p:nvSpPr>
          <p:cNvPr id="195" name="AutoShape 3">
            <a:extLst>
              <a:ext uri="{FF2B5EF4-FFF2-40B4-BE49-F238E27FC236}">
                <a16:creationId xmlns:a16="http://schemas.microsoft.com/office/drawing/2014/main" id="{F2577347-38B8-01A4-DED1-6E264307833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36182514-C0F6-0379-2BC3-A12B6A9F1835}"/>
              </a:ext>
            </a:extLst>
          </p:cNvPr>
          <p:cNvSpPr txBox="1"/>
          <p:nvPr/>
        </p:nvSpPr>
        <p:spPr>
          <a:xfrm>
            <a:off x="695317" y="2665005"/>
            <a:ext cx="487111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3200" b="1" dirty="0">
                <a:solidFill>
                  <a:srgbClr val="1733D8"/>
                </a:solidFill>
              </a:rPr>
              <a:t>24 </a:t>
            </a:r>
            <a:r>
              <a:rPr lang="en-US" sz="3200" b="1" dirty="0">
                <a:solidFill>
                  <a:srgbClr val="1733D8"/>
                </a:solidFill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600" dirty="0">
                <a:solidFill>
                  <a:srgbClr val="1733D8"/>
                </a:solidFill>
              </a:rPr>
              <a:t>Austria – Belgium – Bulgaria – Czech Republic </a:t>
            </a:r>
            <a:br>
              <a:rPr lang="en-US" sz="1600" dirty="0">
                <a:solidFill>
                  <a:srgbClr val="1733D8"/>
                </a:solidFill>
              </a:rPr>
            </a:br>
            <a:r>
              <a:rPr lang="en-US" sz="1600" dirty="0">
                <a:solidFill>
                  <a:srgbClr val="1733D8"/>
                </a:solidFill>
              </a:rPr>
              <a:t>Denmark – Estonia – Finland – France – Germany </a:t>
            </a:r>
          </a:p>
          <a:p>
            <a:r>
              <a:rPr lang="en-US" sz="1600" dirty="0">
                <a:solidFill>
                  <a:srgbClr val="1733D8"/>
                </a:solidFill>
              </a:rPr>
              <a:t>Greece – Hungary – Israel – Italy – Netherlands </a:t>
            </a:r>
          </a:p>
          <a:p>
            <a:r>
              <a:rPr lang="en-US" sz="1600" dirty="0">
                <a:solidFill>
                  <a:srgbClr val="1733D8"/>
                </a:solidFill>
              </a:rPr>
              <a:t>Norway – Poland – Portugal – Romania – Serbia </a:t>
            </a:r>
          </a:p>
          <a:p>
            <a:r>
              <a:rPr lang="en-US" sz="1600" dirty="0">
                <a:solidFill>
                  <a:srgbClr val="1733D8"/>
                </a:solidFill>
              </a:rPr>
              <a:t>Slovakia – Spain – Sweden – Switzerland – United Kingdom</a:t>
            </a:r>
            <a:endParaRPr lang="en-US" sz="3200" dirty="0">
              <a:solidFill>
                <a:srgbClr val="1733D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B2F213FC-5FEC-FE51-0125-58A1B4FEC758}"/>
              </a:ext>
            </a:extLst>
          </p:cNvPr>
          <p:cNvSpPr txBox="1"/>
          <p:nvPr/>
        </p:nvSpPr>
        <p:spPr>
          <a:xfrm>
            <a:off x="363960" y="4787927"/>
            <a:ext cx="3710481" cy="1255098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r>
              <a:rPr lang="fr-FR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10 Associate Member States</a:t>
            </a:r>
          </a:p>
          <a:p>
            <a:r>
              <a:rPr lang="en-US" sz="1050" dirty="0">
                <a:solidFill>
                  <a:srgbClr val="FF5301"/>
                </a:solidFill>
              </a:rPr>
              <a:t>Brazil – Croatia – Cyprus – India – Latvia – Lithuania Pakistan – Slovenia* – Türkiye – Ukraine</a:t>
            </a:r>
          </a:p>
          <a:p>
            <a:endParaRPr lang="en-US" sz="105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4 Observers</a:t>
            </a:r>
          </a:p>
          <a:p>
            <a:pPr>
              <a:lnSpc>
                <a:spcPct val="150000"/>
              </a:lnSpc>
            </a:pPr>
            <a:r>
              <a:rPr lang="en-US" sz="1050" dirty="0">
                <a:solidFill>
                  <a:srgbClr val="23C2F1"/>
                </a:solidFill>
              </a:rPr>
              <a:t>Japan – USA – European Union – UNESCO</a:t>
            </a:r>
          </a:p>
          <a:p>
            <a:r>
              <a:rPr lang="en-US" sz="1050" dirty="0">
                <a:solidFill>
                  <a:srgbClr val="A8CEE3"/>
                </a:solidFill>
              </a:rPr>
              <a:t> </a:t>
            </a: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9728BA35-AC79-9247-DFC7-30610EA9F7F1}"/>
              </a:ext>
            </a:extLst>
          </p:cNvPr>
          <p:cNvSpPr/>
          <p:nvPr/>
        </p:nvSpPr>
        <p:spPr>
          <a:xfrm>
            <a:off x="7929985" y="2707396"/>
            <a:ext cx="4268569" cy="14327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9B5F4A78-A989-5D2E-8146-BCFF553CEE6F}"/>
              </a:ext>
            </a:extLst>
          </p:cNvPr>
          <p:cNvSpPr txBox="1"/>
          <p:nvPr/>
        </p:nvSpPr>
        <p:spPr>
          <a:xfrm>
            <a:off x="8152341" y="2731904"/>
            <a:ext cx="39678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–  equivalent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B1C8A9-FF08-8140-13BC-64C88C19C2C7}"/>
              </a:ext>
            </a:extLst>
          </p:cNvPr>
          <p:cNvGrpSpPr/>
          <p:nvPr/>
        </p:nvGrpSpPr>
        <p:grpSpPr>
          <a:xfrm>
            <a:off x="7940206" y="4230107"/>
            <a:ext cx="4268569" cy="1466362"/>
            <a:chOff x="9530741" y="2650255"/>
            <a:chExt cx="3386196" cy="11093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EDC2DCC-6EAD-CD0F-A237-9B5548AAB5F4}"/>
                </a:ext>
              </a:extLst>
            </p:cNvPr>
            <p:cNvSpPr/>
            <p:nvPr/>
          </p:nvSpPr>
          <p:spPr>
            <a:xfrm>
              <a:off x="9530741" y="2650255"/>
              <a:ext cx="3386196" cy="110939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07A0E011-C0D6-98F4-384D-6BAC5AC337E5}"/>
                </a:ext>
              </a:extLst>
            </p:cNvPr>
            <p:cNvSpPr txBox="1"/>
            <p:nvPr/>
          </p:nvSpPr>
          <p:spPr>
            <a:xfrm>
              <a:off x="9667938" y="2720172"/>
              <a:ext cx="3054346" cy="954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20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   ~2700 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~</a:t>
              </a:r>
              <a:r>
                <a:rPr lang="en-US" sz="20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1000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</a:rPr>
                <a:t>graduates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2000" dirty="0">
                  <a:solidFill>
                    <a:schemeClr val="bg2"/>
                  </a:solidFill>
                </a:rPr>
                <a:t>Associates:</a:t>
              </a:r>
              <a:r>
                <a:rPr lang="en-US" sz="20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  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   12 000+ 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~</a:t>
              </a:r>
              <a:r>
                <a:rPr lang="en-US" sz="20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1500 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7B60F333-BE9B-9621-76F0-74EDD3F718FF}"/>
              </a:ext>
            </a:extLst>
          </p:cNvPr>
          <p:cNvSpPr txBox="1">
            <a:spLocks/>
          </p:cNvSpPr>
          <p:nvPr/>
        </p:nvSpPr>
        <p:spPr>
          <a:xfrm>
            <a:off x="848400" y="1090008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800" dirty="0"/>
            </a:br>
            <a:r>
              <a:rPr lang="en-US" sz="2600" dirty="0"/>
              <a:t>Built on long-term deep international collaboration</a:t>
            </a:r>
            <a:br>
              <a:rPr lang="en-US" sz="2600" dirty="0"/>
            </a:br>
            <a:br>
              <a:rPr lang="en-US" sz="2600" dirty="0"/>
            </a:b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75670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8689228" y="3059084"/>
            <a:ext cx="2990154" cy="33256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</a:rPr>
              <a:t>We reproduce the conditions a fraction of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 second after the Big Bang, to gain insight into the structure and evolution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of the universe.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36CE819-245B-E0D1-1169-F41088CFF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3E95AE-E98E-0D1C-675B-046C88002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-6462" y="1984039"/>
            <a:ext cx="12198462" cy="488740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3777" y="2177446"/>
            <a:ext cx="8153401" cy="396348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056423" y="3177896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5873F2-C32F-274A-931C-452581DE8117}"/>
              </a:ext>
            </a:extLst>
          </p:cNvPr>
          <p:cNvGrpSpPr/>
          <p:nvPr/>
        </p:nvGrpSpPr>
        <p:grpSpPr>
          <a:xfrm>
            <a:off x="3548017" y="5509385"/>
            <a:ext cx="5893587" cy="946444"/>
            <a:chOff x="1746117" y="5119422"/>
            <a:chExt cx="5893587" cy="946444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6611004" y="5411629"/>
              <a:ext cx="1028700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921814" y="5119422"/>
              <a:ext cx="25431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3577452" y="5608666"/>
              <a:ext cx="123666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1746117" y="5464407"/>
              <a:ext cx="4965768" cy="164910"/>
              <a:chOff x="1746117" y="5464407"/>
              <a:chExt cx="4965768" cy="164910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1746117" y="5593708"/>
                <a:ext cx="4965768" cy="8387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746117" y="5464407"/>
                <a:ext cx="0" cy="16491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8D21DD-3097-D44D-B6F4-7624A352FD7F}"/>
              </a:ext>
            </a:extLst>
          </p:cNvPr>
          <p:cNvGrpSpPr/>
          <p:nvPr/>
        </p:nvGrpSpPr>
        <p:grpSpPr>
          <a:xfrm>
            <a:off x="2438127" y="3872515"/>
            <a:ext cx="1177222" cy="1023958"/>
            <a:chOff x="695708" y="4042933"/>
            <a:chExt cx="1177222" cy="102395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9473C-47BA-3340-9A29-D4AE90FFE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9316" y="4042933"/>
              <a:ext cx="609240" cy="808661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9F13BFE1-1865-A44D-9050-5434332E3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708" y="4756933"/>
              <a:ext cx="1177222" cy="30995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sz="1400" dirty="0">
                  <a:solidFill>
                    <a:schemeClr val="bg1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Accelerators</a:t>
              </a:r>
              <a:endParaRPr lang="de-DE" sz="1400" dirty="0">
                <a:solidFill>
                  <a:schemeClr val="bg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20" name="Rectangle 4">
            <a:extLst>
              <a:ext uri="{FF2B5EF4-FFF2-40B4-BE49-F238E27FC236}">
                <a16:creationId xmlns:a16="http://schemas.microsoft.com/office/drawing/2014/main" id="{DC9E1879-44C0-D84A-9803-8C85AE97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3771" y="5485853"/>
            <a:ext cx="1345539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4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380 000 years</a:t>
            </a:r>
            <a:endParaRPr lang="de-DE" sz="1400" b="1" dirty="0">
              <a:solidFill>
                <a:schemeClr val="accent4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A43579-FDDF-D14A-B168-129A2D0968DC}"/>
              </a:ext>
            </a:extLst>
          </p:cNvPr>
          <p:cNvCxnSpPr>
            <a:cxnSpLocks/>
          </p:cNvCxnSpPr>
          <p:nvPr/>
        </p:nvCxnSpPr>
        <p:spPr>
          <a:xfrm flipV="1">
            <a:off x="3756001" y="4959348"/>
            <a:ext cx="0" cy="561114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>
            <a:extLst>
              <a:ext uri="{FF2B5EF4-FFF2-40B4-BE49-F238E27FC236}">
                <a16:creationId xmlns:a16="http://schemas.microsoft.com/office/drawing/2014/main" id="{BF8E8482-7B7B-9444-B6FA-A071B3F9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4450" y="3536504"/>
            <a:ext cx="1141444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Telescopes</a:t>
            </a:r>
            <a:endParaRPr lang="de-DE" sz="1400" b="1" dirty="0">
              <a:solidFill>
                <a:schemeClr val="accent2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0D0DAFB-F57F-5596-BC02-2566754384A0}"/>
              </a:ext>
            </a:extLst>
          </p:cNvPr>
          <p:cNvSpPr txBox="1">
            <a:spLocks/>
          </p:cNvSpPr>
          <p:nvPr/>
        </p:nvSpPr>
        <p:spPr>
          <a:xfrm>
            <a:off x="718578" y="477166"/>
            <a:ext cx="10800000" cy="66514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Uncovering the Secrets of the Universe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CBFB26-5759-7B55-295F-0B4CCC4ECABA}"/>
              </a:ext>
            </a:extLst>
          </p:cNvPr>
          <p:cNvSpPr/>
          <p:nvPr/>
        </p:nvSpPr>
        <p:spPr>
          <a:xfrm>
            <a:off x="509199" y="1153043"/>
            <a:ext cx="111668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physics: aim to understand the Universe from the Big Bang to the stars and galaxies we see today</a:t>
            </a:r>
          </a:p>
        </p:txBody>
      </p:sp>
    </p:spTree>
    <p:extLst>
      <p:ext uri="{BB962C8B-B14F-4D97-AF65-F5344CB8AC3E}">
        <p14:creationId xmlns:p14="http://schemas.microsoft.com/office/powerpoint/2010/main" val="39562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77167"/>
            <a:ext cx="10800000" cy="665834"/>
          </a:xfrm>
        </p:spPr>
        <p:txBody>
          <a:bodyPr>
            <a:noAutofit/>
          </a:bodyPr>
          <a:lstStyle/>
          <a:p>
            <a:r>
              <a:rPr lang="en-US" sz="3800" dirty="0"/>
              <a:t>The importance of international collaboration</a:t>
            </a:r>
            <a:br>
              <a:rPr lang="en-US" sz="3800" dirty="0"/>
            </a:br>
            <a:endParaRPr lang="en-US" sz="2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3BC5-E744-C148-9F53-201BAFB93A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14C4-C0A6-664F-87EE-70A25DAD07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A6EE7-D25E-D453-BB83-DFDF3FDE5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40</a:t>
            </a:fld>
            <a:endParaRPr lang="fr-FR" dirty="0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3" name="Picture 12" descr="A screenshot of a website&#10;&#10;Description automatically generated">
            <a:extLst>
              <a:ext uri="{FF2B5EF4-FFF2-40B4-BE49-F238E27FC236}">
                <a16:creationId xmlns:a16="http://schemas.microsoft.com/office/drawing/2014/main" id="{2D3688F7-EEB9-BA26-F534-E9EB31E562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19" b="7880"/>
          <a:stretch/>
        </p:blipFill>
        <p:spPr>
          <a:xfrm>
            <a:off x="1735281" y="2967200"/>
            <a:ext cx="3346005" cy="32863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87B50C-026E-A654-2775-AD4E62E3C79E}"/>
              </a:ext>
            </a:extLst>
          </p:cNvPr>
          <p:cNvSpPr txBox="1"/>
          <p:nvPr/>
        </p:nvSpPr>
        <p:spPr>
          <a:xfrm>
            <a:off x="6096000" y="3040067"/>
            <a:ext cx="55662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0" u="none" strike="noStrike" dirty="0">
                <a:solidFill>
                  <a:schemeClr val="tx2"/>
                </a:solidFill>
                <a:effectLst/>
                <a:latin typeface="National"/>
              </a:rPr>
              <a:t>“The committee’s visit to CERN showcased science diplomacy in action. CERN has helped build relationships of trust and co-operation between nations and led to ground-breaking innovations in particle physics and beyond. I was proud to hear about the UK’s commitment and involvement with CERN, as well as how our economy and science sector has benefited from the facility’s work.” </a:t>
            </a:r>
          </a:p>
          <a:p>
            <a:r>
              <a:rPr lang="en-GB" sz="2000" b="0" i="0" u="none" strike="noStrike" dirty="0">
                <a:effectLst/>
                <a:latin typeface="National"/>
              </a:rPr>
              <a:t>Chi </a:t>
            </a:r>
            <a:r>
              <a:rPr lang="en-GB" sz="2000" b="0" i="0" u="none" strike="noStrike" dirty="0" err="1">
                <a:effectLst/>
                <a:latin typeface="National"/>
              </a:rPr>
              <a:t>Onwurah</a:t>
            </a:r>
            <a:r>
              <a:rPr lang="en-GB" sz="2000" b="0" i="0" u="none" strike="noStrike" dirty="0">
                <a:effectLst/>
                <a:latin typeface="National"/>
              </a:rPr>
              <a:t> MP, Chair of the Science, Innovation and Technology Committee</a:t>
            </a:r>
            <a:endParaRPr lang="en-US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DE2DAE-37BF-17D5-0CEC-88B5FF0324E5}"/>
              </a:ext>
            </a:extLst>
          </p:cNvPr>
          <p:cNvSpPr/>
          <p:nvPr/>
        </p:nvSpPr>
        <p:spPr>
          <a:xfrm>
            <a:off x="500828" y="1137958"/>
            <a:ext cx="11154453" cy="1212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CERN is an amazing place where the world comes together to collaborate to address some of the biggest questions in Particle Physics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type of international collaboration is particularly important today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345EC-B715-138E-85FC-AC6DE10FDE0C}"/>
              </a:ext>
            </a:extLst>
          </p:cNvPr>
          <p:cNvSpPr/>
          <p:nvPr/>
        </p:nvSpPr>
        <p:spPr>
          <a:xfrm>
            <a:off x="507754" y="2339844"/>
            <a:ext cx="11154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Last week the UK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HoC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Science, Technology and Innovation announced…</a:t>
            </a:r>
          </a:p>
        </p:txBody>
      </p:sp>
    </p:spTree>
    <p:extLst>
      <p:ext uri="{BB962C8B-B14F-4D97-AF65-F5344CB8AC3E}">
        <p14:creationId xmlns:p14="http://schemas.microsoft.com/office/powerpoint/2010/main" val="32250373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C541A-D8D9-E2DC-2ADF-32EADA6CF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AFC88A02-AF60-5569-5C1E-DDA026BE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case for the FCC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E7831B5-5502-E558-8E90-6CBCAA7F3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19EAB0C-7AC8-7C85-EAB8-B741E438D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41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22230B9C-F4CB-C558-8C19-5181662BC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0C1217-3662-D099-5325-21825BD2FE38}"/>
              </a:ext>
            </a:extLst>
          </p:cNvPr>
          <p:cNvSpPr/>
          <p:nvPr/>
        </p:nvSpPr>
        <p:spPr>
          <a:xfrm>
            <a:off x="511749" y="1144883"/>
            <a:ext cx="11151613" cy="318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 believe this needs to be based on three pillars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scientific case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ESPP is an opportunity for the particle physics community to make a clear statement of scientific priorities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 believe the science case for the FCC is very strong - we as a community could perhaps do better at articulating it for the wider scientific audience 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diplomatic benefits of international collaboration 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Potentially even more important today in an increasingly uncertain world</a:t>
            </a: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BA96EA-E271-8C5E-49C5-22F9569E67B6}"/>
              </a:ext>
            </a:extLst>
          </p:cNvPr>
          <p:cNvSpPr/>
          <p:nvPr/>
        </p:nvSpPr>
        <p:spPr>
          <a:xfrm>
            <a:off x="495536" y="3884843"/>
            <a:ext cx="11151613" cy="236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wider technological and economic benefits of particle physics, CERN and ultimately the FCC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long-term economic return in investing in “Big Science”</a:t>
            </a:r>
          </a:p>
          <a:p>
            <a:pPr marL="1033200" marR="0" lvl="1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Europe, particle physics the domain where we have the global scientific and technological leadership… </a:t>
            </a:r>
            <a:endParaRPr lang="en-GB" sz="22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7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96000" y="477166"/>
            <a:ext cx="10800000" cy="677409"/>
          </a:xfrm>
        </p:spPr>
        <p:txBody>
          <a:bodyPr>
            <a:normAutofit/>
          </a:bodyPr>
          <a:lstStyle/>
          <a:p>
            <a:r>
              <a:rPr lang="en-US" dirty="0"/>
              <a:t>At CERN we need advanced technology</a:t>
            </a:r>
            <a:endParaRPr lang="fr-FR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EE6FF0C-AD9C-4E49-9E34-743686972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2521744"/>
            <a:ext cx="3962400" cy="3276600"/>
          </a:xfrm>
        </p:spPr>
      </p:pic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154962-DEDB-38A6-E305-F89DE25A4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9A94A-40D1-FF2F-643C-DC3880612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42</a:t>
            </a:fld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775" y="2509838"/>
            <a:ext cx="3959225" cy="3278187"/>
          </a:xfrm>
        </p:spPr>
      </p:pic>
      <p:pic>
        <p:nvPicPr>
          <p:cNvPr id="7" name="Espace réservé pour une image  6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27500" y="2509838"/>
            <a:ext cx="3959225" cy="3278187"/>
          </a:xfrm>
        </p:spPr>
      </p:pic>
      <p:sp>
        <p:nvSpPr>
          <p:cNvPr id="17" name="ZoneTexte 16"/>
          <p:cNvSpPr txBox="1"/>
          <p:nvPr/>
        </p:nvSpPr>
        <p:spPr>
          <a:xfrm>
            <a:off x="4116000" y="57906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32000" y="57906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16">
            <a:extLst>
              <a:ext uri="{FF2B5EF4-FFF2-40B4-BE49-F238E27FC236}">
                <a16:creationId xmlns:a16="http://schemas.microsoft.com/office/drawing/2014/main" id="{E3925A9E-DAF0-5DCA-9AC6-61A9C3D316AE}"/>
              </a:ext>
            </a:extLst>
          </p:cNvPr>
          <p:cNvSpPr txBox="1"/>
          <p:nvPr/>
        </p:nvSpPr>
        <p:spPr>
          <a:xfrm>
            <a:off x="0" y="57906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834198-424B-3124-6E8F-663D05AD78EA}"/>
              </a:ext>
            </a:extLst>
          </p:cNvPr>
          <p:cNvSpPr/>
          <p:nvPr/>
        </p:nvSpPr>
        <p:spPr>
          <a:xfrm>
            <a:off x="497909" y="1140343"/>
            <a:ext cx="11166863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Technology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the driver for discovery in fundamental science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constantly pushing the boundaries beyond what exists today…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52BBE4-B2D7-C714-8FFC-795A5F7D8E92}"/>
              </a:ext>
            </a:extLst>
          </p:cNvPr>
          <p:cNvSpPr/>
          <p:nvPr/>
        </p:nvSpPr>
        <p:spPr>
          <a:xfrm>
            <a:off x="497909" y="2003943"/>
            <a:ext cx="11166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At CERN there are three central technology areas</a:t>
            </a:r>
          </a:p>
        </p:txBody>
      </p:sp>
    </p:spTree>
    <p:extLst>
      <p:ext uri="{BB962C8B-B14F-4D97-AF65-F5344CB8AC3E}">
        <p14:creationId xmlns:p14="http://schemas.microsoft.com/office/powerpoint/2010/main" val="56355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" grpId="0" animBg="1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BFFDC-B794-C2ED-DDBC-8FC816A69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EDFFB405-0DB8-5E5F-983D-331079363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Economics of “Big Science”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DE60882-ACDB-8F73-9E32-F1750D209B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F69682D-449F-A597-4FCB-A02BB0288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43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72AACFB8-BE4E-0849-3147-9FD54A0CE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1D6B06-D0CB-C8B8-8345-D674CF883285}"/>
              </a:ext>
            </a:extLst>
          </p:cNvPr>
          <p:cNvSpPr/>
          <p:nvPr/>
        </p:nvSpPr>
        <p:spPr>
          <a:xfrm>
            <a:off x="511749" y="1144883"/>
            <a:ext cx="11151613" cy="20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 is not easily quantified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difficult to quote a reliable measure of “Return on Investment”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defining the counterfactual for technology development is often hard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sometimes the timescales for return on fundamental science / advanced technology are long…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CB7558-E4B5-34DC-5B3D-09AAB9B1153A}"/>
              </a:ext>
            </a:extLst>
          </p:cNvPr>
          <p:cNvSpPr txBox="1"/>
          <p:nvPr/>
        </p:nvSpPr>
        <p:spPr>
          <a:xfrm>
            <a:off x="506989" y="3437082"/>
            <a:ext cx="11151612" cy="249837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fontAlgn="base">
              <a:lnSpc>
                <a:spcPct val="110000"/>
              </a:lnSpc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GPS</a:t>
            </a:r>
            <a:endParaRPr lang="en-US" sz="2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220" indent="-342900" algn="l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 GPS relies on being able to correct for General Relativistic corrections</a:t>
            </a:r>
          </a:p>
          <a:p>
            <a:pPr marL="617220" indent="-342900" algn="l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downstream “by-product” of Einstein’s General Theory of Relativity published 110 years ago</a:t>
            </a:r>
          </a:p>
          <a:p>
            <a:pPr marL="617220" indent="-342900" algn="l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long-time there was no obvious practical benefit… </a:t>
            </a:r>
          </a:p>
        </p:txBody>
      </p:sp>
    </p:spTree>
    <p:extLst>
      <p:ext uri="{BB962C8B-B14F-4D97-AF65-F5344CB8AC3E}">
        <p14:creationId xmlns:p14="http://schemas.microsoft.com/office/powerpoint/2010/main" val="405855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2CFDA-494D-E791-2232-03039897C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FED4582A-E89D-783C-607F-4BE41756F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Driving Technology Forward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21DBEF-2D1E-D27B-B9BA-19BD43748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E1E9F49-7444-7CAF-AD9C-BD2E73BFE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44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64A0F1D-6BF7-3613-3373-FA8B6D28D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A7895C-F195-4369-377E-1466C923CDE9}"/>
              </a:ext>
            </a:extLst>
          </p:cNvPr>
          <p:cNvSpPr/>
          <p:nvPr/>
        </p:nvSpPr>
        <p:spPr>
          <a:xfrm>
            <a:off x="511749" y="1144883"/>
            <a:ext cx="8001716" cy="2437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 believe that one of the largest impacts of “big fundamental science projects” is pushing technology beyond the current state-of-the art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fundamental discoveries in basic science happen because of a new technology or new technological capability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A836EC-D5C0-5C52-B3A0-6CF3469F35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7" t="1680" r="19681" b="-943"/>
          <a:stretch/>
        </p:blipFill>
        <p:spPr bwMode="auto">
          <a:xfrm>
            <a:off x="8978900" y="1147203"/>
            <a:ext cx="2692399" cy="248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E177741-8168-56C4-9A44-778910D69DD5}"/>
              </a:ext>
            </a:extLst>
          </p:cNvPr>
          <p:cNvSpPr/>
          <p:nvPr/>
        </p:nvSpPr>
        <p:spPr>
          <a:xfrm>
            <a:off x="499048" y="3722983"/>
            <a:ext cx="11159551" cy="2519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particle physics we are often trying to do the “near impossible” to get a better or new understanding of the nature of the universe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often requires a new capability or giant step forward in precision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then try to develop the technology required to the answer the scientific question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technology or new capability may then have wider applications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driven by the scientific need is the key difference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FAE33-755D-10FA-18CF-87D08C2E0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893C8ABF-0919-1CC2-12B9-FE17A251A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Disruptive Technologies 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2454D9E-7A2F-587F-EA56-D13026588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9A120A9-A1A7-85E7-F3C1-F2A16D93E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45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F7C45DA-18C7-1119-8EA9-4FDBAB746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45B97C-6BDA-38B9-6DA5-AEAB75960FDB}"/>
              </a:ext>
            </a:extLst>
          </p:cNvPr>
          <p:cNvSpPr/>
          <p:nvPr/>
        </p:nvSpPr>
        <p:spPr>
          <a:xfrm>
            <a:off x="511749" y="1144883"/>
            <a:ext cx="11151613" cy="2763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big disruptive technologies have the largest long term impact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World Wide Web – sharing information and data within CERN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Probably would have been developed in some form – but possibly not “open”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Accelerators – technology developed as our main tools for particle physics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Cancer treatment: Hadron therapy, Ion therapy, Medical isotopes, …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Synchrotron Light Sources: underpin our understanding of structural biology, advanced materials, drug discovery and much more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0377CC-4EE1-694A-5CC6-ACECB8709D2A}"/>
              </a:ext>
            </a:extLst>
          </p:cNvPr>
          <p:cNvSpPr/>
          <p:nvPr/>
        </p:nvSpPr>
        <p:spPr>
          <a:xfrm>
            <a:off x="494331" y="3962112"/>
            <a:ext cx="6733784" cy="2408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 would argue…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reason that we now have the underpinning  accelerator technology is that it was needed for fundamental discovery science 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this mission, it is arguable that we wouldn’t have large-scale accelerators today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EC060725-1807-A9F7-172F-86202A3F28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5" t="23273" r="42511" b="44986"/>
          <a:stretch/>
        </p:blipFill>
        <p:spPr bwMode="auto">
          <a:xfrm>
            <a:off x="7473735" y="3979546"/>
            <a:ext cx="4181828" cy="22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989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BB570-34DD-EBA1-482A-4BDE8B0E2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448AADE1-5FA8-EFFA-76D8-F0C701986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Final “Case Study” 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C18EA3-AD53-D1CB-AE6F-C1FC56FE0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0867A74-88E8-A525-D2ED-C8239A27CF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46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CDCA715-BA20-9323-1818-9C36A2FC4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109E49-816D-7989-7E5B-CBBA149FB87B}"/>
              </a:ext>
            </a:extLst>
          </p:cNvPr>
          <p:cNvSpPr/>
          <p:nvPr/>
        </p:nvSpPr>
        <p:spPr>
          <a:xfrm>
            <a:off x="511749" y="1144883"/>
            <a:ext cx="11151613" cy="1663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Silicon sensor development for the experiments at the LHC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silicon sensors, e.g. those in phone cameras, would not survive the high radiation environment at the LHC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designing special radiation-hard technology -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niche application?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1535AE-321A-576D-8D93-DBC70B311BDF}"/>
              </a:ext>
            </a:extLst>
          </p:cNvPr>
          <p:cNvGrpSpPr/>
          <p:nvPr/>
        </p:nvGrpSpPr>
        <p:grpSpPr>
          <a:xfrm>
            <a:off x="507393" y="2890206"/>
            <a:ext cx="11151613" cy="3393887"/>
            <a:chOff x="507393" y="2890206"/>
            <a:chExt cx="11151613" cy="3393887"/>
          </a:xfrm>
        </p:grpSpPr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ABB2FDB3-59B4-A2CA-F691-515CF54B7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394" y="2890206"/>
              <a:ext cx="8584354" cy="28057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539750" indent="-250825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»"/>
                <a:defRPr sz="2000" i="1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»"/>
                <a:defRPr sz="2000" i="1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»"/>
                <a:defRPr sz="2000" i="1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»"/>
                <a:defRPr sz="2000" i="1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»"/>
                <a:defRPr sz="2000" i="1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2400" b="1" dirty="0">
                  <a:solidFill>
                    <a:schemeClr val="bg1"/>
                  </a:solidFill>
                  <a:cs typeface="Arial" panose="020B0604020202020204" pitchFamily="34" charset="0"/>
                </a:rPr>
                <a:t>Technology drives discovery: </a:t>
              </a:r>
              <a:r>
                <a:rPr lang="en-GB" alt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Richard Henderson won the 2017 Nobel Prize for Chemistry for developing </a:t>
              </a:r>
              <a:r>
                <a:rPr lang="en-GB" altLang="en-US" sz="2400" b="1" dirty="0">
                  <a:solidFill>
                    <a:schemeClr val="bg1"/>
                  </a:solidFill>
                  <a:cs typeface="Arial" panose="020B0604020202020204" pitchFamily="34" charset="0"/>
                </a:rPr>
                <a:t>cryo-electron microscopy</a:t>
              </a:r>
              <a:r>
                <a:rPr lang="en-GB" alt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 to allow researchers to freeze and “see” biomolecules “mid-movement”</a:t>
              </a:r>
            </a:p>
            <a:p>
              <a:pPr marL="548640" indent="-274320">
                <a:lnSpc>
                  <a:spcPct val="110000"/>
                </a:lnSpc>
                <a:spcBef>
                  <a:spcPct val="0"/>
                </a:spcBef>
                <a:buClrTx/>
              </a:pPr>
              <a:r>
                <a:rPr lang="en-GB" altLang="en-US" sz="2200" dirty="0">
                  <a:solidFill>
                    <a:schemeClr val="bg1"/>
                  </a:solidFill>
                  <a:cs typeface="Arial" panose="020B0604020202020204" pitchFamily="34" charset="0"/>
                </a:rPr>
                <a:t>Cryo-EM microscopy was revolutionized by the radiation hard-sensors first developed for </a:t>
              </a:r>
              <a:r>
                <a:rPr lang="en-GB" altLang="en-US" sz="2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particle physics </a:t>
              </a:r>
              <a:r>
                <a:rPr lang="en-GB" altLang="en-US" sz="2200" dirty="0">
                  <a:solidFill>
                    <a:schemeClr val="bg1"/>
                  </a:solidFill>
                  <a:cs typeface="Arial" panose="020B0604020202020204" pitchFamily="34" charset="0"/>
                </a:rPr>
                <a:t>and which can be used to directly image energetic electrons</a:t>
              </a:r>
              <a:endParaRPr lang="en-GB" altLang="en-US" sz="22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0537A999-1088-FCE8-ED59-386209E57D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9" t="4187" r="4613" b="3549"/>
            <a:stretch>
              <a:fillRect/>
            </a:stretch>
          </p:blipFill>
          <p:spPr>
            <a:xfrm>
              <a:off x="9170190" y="3095312"/>
              <a:ext cx="2430584" cy="2397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EBFDBCB-FC61-BF55-C791-2D01DB22B2DE}"/>
                </a:ext>
              </a:extLst>
            </p:cNvPr>
            <p:cNvSpPr/>
            <p:nvPr/>
          </p:nvSpPr>
          <p:spPr>
            <a:xfrm>
              <a:off x="507393" y="5817042"/>
              <a:ext cx="11151613" cy="467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10000"/>
                </a:lnSpc>
                <a:spcAft>
                  <a:spcPts val="300"/>
                </a:spcAft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Cryo-EM is revolutionising structural biology… made possible by new technology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98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DA056-B95D-2954-9D8D-3298F08BD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9">
            <a:extLst>
              <a:ext uri="{FF2B5EF4-FFF2-40B4-BE49-F238E27FC236}">
                <a16:creationId xmlns:a16="http://schemas.microsoft.com/office/drawing/2014/main" id="{9E46A461-0E6F-9901-9B43-2C8EB63D44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206" y="196769"/>
            <a:ext cx="13980048" cy="6795893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8E41D6DA-99F8-D9D8-AB14-359CDE3CBFF2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A9DE3AEE-F6D5-0ED4-2289-C66DE3415B3D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9F4985BE-6537-6DA0-2F3E-2B49BF533814}"/>
              </a:ext>
            </a:extLst>
          </p:cNvPr>
          <p:cNvSpPr txBox="1"/>
          <p:nvPr/>
        </p:nvSpPr>
        <p:spPr>
          <a:xfrm flipH="1">
            <a:off x="8447254" y="2597024"/>
            <a:ext cx="33721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Final Words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0655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92D05-13A8-08CB-A62B-34CAECCAB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2082987A-AE5C-E8DE-2843-F868DE87C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sz="4400" dirty="0"/>
              <a:t>Final</a:t>
            </a:r>
            <a:r>
              <a:rPr lang="en-US" dirty="0"/>
              <a:t> Words </a:t>
            </a:r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AD661D-D0E8-051A-336C-277B9EC23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19AA0AF-EFFC-9ECF-690A-28ADEA7FAB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48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77291050-63A3-B693-BA80-2019798EA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F640B2-DD4B-8C28-1A79-79F0440E91EC}"/>
              </a:ext>
            </a:extLst>
          </p:cNvPr>
          <p:cNvSpPr/>
          <p:nvPr/>
        </p:nvSpPr>
        <p:spPr>
          <a:xfrm>
            <a:off x="500828" y="1137958"/>
            <a:ext cx="11154453" cy="1626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future of particle physics is incredibly exciting – we should not forget this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going to address some profound fundamental questions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next breakthrough could come from many places, so it is essential that we keep asking the right questions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F7B094-ABE2-18D7-3C36-27E11C8DF250}"/>
              </a:ext>
            </a:extLst>
          </p:cNvPr>
          <p:cNvSpPr/>
          <p:nvPr/>
        </p:nvSpPr>
        <p:spPr>
          <a:xfrm>
            <a:off x="510007" y="2695623"/>
            <a:ext cx="11154453" cy="2487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HL-LHC will be amazing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will be a massive step forward in capability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~10x the current LHC integrated luminosity, upgraded detectors, AI and more…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Precision measurements (Higgs and more)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Higgs self-coupling!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Genuine opportunity for BSM discovery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71664-D5D8-6BF7-EDF6-01E83A60A820}"/>
              </a:ext>
            </a:extLst>
          </p:cNvPr>
          <p:cNvSpPr/>
          <p:nvPr/>
        </p:nvSpPr>
        <p:spPr>
          <a:xfrm>
            <a:off x="508169" y="5128027"/>
            <a:ext cx="11154453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Planning for next major collider facility is moving at pace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believe the FCC is a truly outstanding scientific opportunity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realize it, we need make the strongest possible case: science + technology + …</a:t>
            </a:r>
          </a:p>
        </p:txBody>
      </p:sp>
    </p:spTree>
    <p:extLst>
      <p:ext uri="{BB962C8B-B14F-4D97-AF65-F5344CB8AC3E}">
        <p14:creationId xmlns:p14="http://schemas.microsoft.com/office/powerpoint/2010/main" val="372160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8F9C05-4FC4-20C6-AAFF-8C58DA5F2508}"/>
              </a:ext>
            </a:extLst>
          </p:cNvPr>
          <p:cNvSpPr txBox="1"/>
          <p:nvPr/>
        </p:nvSpPr>
        <p:spPr>
          <a:xfrm>
            <a:off x="4472007" y="3053946"/>
            <a:ext cx="3270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20345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873F4-E6BD-A909-758C-FC7D5C0D4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5B04F-4E39-B3E7-5696-4BFC0EF25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77167"/>
            <a:ext cx="10800000" cy="665834"/>
          </a:xfrm>
        </p:spPr>
        <p:txBody>
          <a:bodyPr>
            <a:normAutofit/>
          </a:bodyPr>
          <a:lstStyle/>
          <a:p>
            <a:r>
              <a:rPr lang="en-US" dirty="0"/>
              <a:t>Uncovering the Secrets of the Universe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3B8BE-CABF-DF24-B73A-6AA47EF5CA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86B22-6BD2-688B-F2ED-6F73C326E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95B3D-4C8F-ADAC-C71A-E048AB39BE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3A12360E-6D7C-618E-7B7A-C9B94A4BEC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5882" r="3120" b="11241"/>
          <a:stretch/>
        </p:blipFill>
        <p:spPr bwMode="auto">
          <a:xfrm>
            <a:off x="8835157" y="3631812"/>
            <a:ext cx="2844209" cy="193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98CC8D-88C4-BE8D-E020-D920C082134D}"/>
              </a:ext>
            </a:extLst>
          </p:cNvPr>
          <p:cNvSpPr/>
          <p:nvPr/>
        </p:nvSpPr>
        <p:spPr>
          <a:xfrm>
            <a:off x="509199" y="1153043"/>
            <a:ext cx="11166863" cy="203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physics: aim to understand the Universe from the Big Bang to the stars and galaxies we see today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building blocks of the Universe: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particles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Universe “work”: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forces, ultimately including gravity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the Universe evolve: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galaxies, stars, black holes, role of Dark Matter</a:t>
            </a:r>
          </a:p>
        </p:txBody>
      </p:sp>
      <p:pic>
        <p:nvPicPr>
          <p:cNvPr id="12" name="Picture 2" descr="A model of the expanding universe opening up from the viewer's left, facing the viewer in a 3/4 pose.">
            <a:extLst>
              <a:ext uri="{FF2B5EF4-FFF2-40B4-BE49-F238E27FC236}">
                <a16:creationId xmlns:a16="http://schemas.microsoft.com/office/drawing/2014/main" id="{94E2F9A0-EDA4-4DD3-4CD4-7A5B059D8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5" y="3327069"/>
            <a:ext cx="3991735" cy="263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698BF0-72E3-F872-5BAE-8E51C13A5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97" y="3635020"/>
            <a:ext cx="2951573" cy="192263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731D84-5052-9E89-160B-DFD69D730B0A}"/>
              </a:ext>
            </a:extLst>
          </p:cNvPr>
          <p:cNvCxnSpPr>
            <a:stCxn id="13" idx="3"/>
          </p:cNvCxnSpPr>
          <p:nvPr/>
        </p:nvCxnSpPr>
        <p:spPr>
          <a:xfrm flipV="1">
            <a:off x="3477070" y="4587836"/>
            <a:ext cx="1261185" cy="850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EAF1D5-28C1-3410-7C3E-A8F7FCA01F0F}"/>
              </a:ext>
            </a:extLst>
          </p:cNvPr>
          <p:cNvCxnSpPr>
            <a:cxnSpLocks/>
          </p:cNvCxnSpPr>
          <p:nvPr/>
        </p:nvCxnSpPr>
        <p:spPr>
          <a:xfrm flipH="1">
            <a:off x="7633855" y="4624047"/>
            <a:ext cx="1204911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2782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CB76921-7A23-B961-2368-F280223E5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A3C5F9-E04E-F6E5-FE66-97E11AB028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-716249"/>
            <a:ext cx="12908790" cy="7572370"/>
          </a:xfrm>
          <a:prstGeom prst="rect">
            <a:avLst/>
          </a:prstGeom>
        </p:spPr>
      </p:pic>
      <p:sp>
        <p:nvSpPr>
          <p:cNvPr id="4" name="Larme 10">
            <a:extLst>
              <a:ext uri="{FF2B5EF4-FFF2-40B4-BE49-F238E27FC236}">
                <a16:creationId xmlns:a16="http://schemas.microsoft.com/office/drawing/2014/main" id="{E7D69CD3-2B04-3BAB-2D00-76EB0EC1BC0B}"/>
              </a:ext>
            </a:extLst>
          </p:cNvPr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>
            <a:extLst>
              <a:ext uri="{FF2B5EF4-FFF2-40B4-BE49-F238E27FC236}">
                <a16:creationId xmlns:a16="http://schemas.microsoft.com/office/drawing/2014/main" id="{B1D6AA4F-8E8E-E49D-0465-E1EEFBEDE8A2}"/>
              </a:ext>
            </a:extLst>
          </p:cNvPr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>
            <a:extLst>
              <a:ext uri="{FF2B5EF4-FFF2-40B4-BE49-F238E27FC236}">
                <a16:creationId xmlns:a16="http://schemas.microsoft.com/office/drawing/2014/main" id="{014B2094-A150-F837-CEE8-1D4152946391}"/>
              </a:ext>
            </a:extLst>
          </p:cNvPr>
          <p:cNvSpPr txBox="1"/>
          <p:nvPr/>
        </p:nvSpPr>
        <p:spPr>
          <a:xfrm flipH="1">
            <a:off x="8295549" y="2594332"/>
            <a:ext cx="3372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822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28603" y="1154194"/>
            <a:ext cx="10458403" cy="5703806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0F32078-C3B2-2B3C-F5A0-779F655A96A3}"/>
              </a:ext>
            </a:extLst>
          </p:cNvPr>
          <p:cNvGrpSpPr/>
          <p:nvPr/>
        </p:nvGrpSpPr>
        <p:grpSpPr>
          <a:xfrm>
            <a:off x="7717366" y="3711791"/>
            <a:ext cx="4487333" cy="1636930"/>
            <a:chOff x="7704666" y="2581491"/>
            <a:chExt cx="4487333" cy="163693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DF412CD-289F-2942-806A-F92101D4D7C6}"/>
                </a:ext>
              </a:extLst>
            </p:cNvPr>
            <p:cNvSpPr/>
            <p:nvPr/>
          </p:nvSpPr>
          <p:spPr>
            <a:xfrm>
              <a:off x="7704666" y="2581491"/>
              <a:ext cx="4487333" cy="1636930"/>
            </a:xfrm>
            <a:prstGeom prst="rect">
              <a:avLst/>
            </a:prstGeom>
            <a:solidFill>
              <a:schemeClr val="tx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0057A6"/>
                </a:solidFill>
              </a:endParaRPr>
            </a:p>
          </p:txBody>
        </p:sp>
        <p:sp>
          <p:nvSpPr>
            <p:cNvPr id="6" name="ZoneTexte 10">
              <a:extLst>
                <a:ext uri="{FF2B5EF4-FFF2-40B4-BE49-F238E27FC236}">
                  <a16:creationId xmlns:a16="http://schemas.microsoft.com/office/drawing/2014/main" id="{4ABD68E3-21F0-714D-8084-98EC31A2C117}"/>
                </a:ext>
              </a:extLst>
            </p:cNvPr>
            <p:cNvSpPr txBox="1"/>
            <p:nvPr/>
          </p:nvSpPr>
          <p:spPr>
            <a:xfrm>
              <a:off x="8064500" y="2648761"/>
              <a:ext cx="41148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Our mission is to understand the most fundamental particles and laws </a:t>
              </a:r>
              <a:b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of the universe.</a:t>
              </a:r>
              <a:endParaRPr lang="fr-FR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7BF65F-7945-CD49-CF35-56B5041F7FAC}"/>
              </a:ext>
            </a:extLst>
          </p:cNvPr>
          <p:cNvGrpSpPr/>
          <p:nvPr/>
        </p:nvGrpSpPr>
        <p:grpSpPr>
          <a:xfrm>
            <a:off x="7704667" y="1157621"/>
            <a:ext cx="4487333" cy="1334870"/>
            <a:chOff x="7704667" y="1170321"/>
            <a:chExt cx="4487333" cy="133487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1BA2F55-BD1B-2C4D-BF71-51ECEF7BDBB5}"/>
                </a:ext>
              </a:extLst>
            </p:cNvPr>
            <p:cNvSpPr/>
            <p:nvPr/>
          </p:nvSpPr>
          <p:spPr>
            <a:xfrm>
              <a:off x="7704667" y="1170321"/>
              <a:ext cx="4487333" cy="1334870"/>
            </a:xfrm>
            <a:prstGeom prst="rect">
              <a:avLst/>
            </a:prstGeom>
            <a:solidFill>
              <a:schemeClr val="tx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0057A6"/>
                </a:solidFill>
              </a:endParaRPr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25E21975-8FE6-3B48-A87E-E4BBC264700A}"/>
                </a:ext>
              </a:extLst>
            </p:cNvPr>
            <p:cNvSpPr txBox="1"/>
            <p:nvPr/>
          </p:nvSpPr>
          <p:spPr>
            <a:xfrm>
              <a:off x="8039100" y="1256856"/>
              <a:ext cx="39549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CERN is the world’s biggest laboratory </a:t>
              </a:r>
              <a:b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for particle physics</a:t>
              </a:r>
              <a:r>
                <a:rPr lang="fr-FR" sz="2400" dirty="0">
                  <a:solidFill>
                    <a:schemeClr val="bg1"/>
                  </a:solidFill>
                </a:rPr>
                <a:t>.</a:t>
              </a:r>
              <a:endParaRPr lang="fr-FR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4FDD523-8F25-A234-ADDA-45CC9C2E6132}"/>
              </a:ext>
            </a:extLst>
          </p:cNvPr>
          <p:cNvSpPr txBox="1">
            <a:spLocks/>
          </p:cNvSpPr>
          <p:nvPr/>
        </p:nvSpPr>
        <p:spPr>
          <a:xfrm>
            <a:off x="718578" y="465592"/>
            <a:ext cx="10800000" cy="69203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</a:t>
            </a:r>
            <a:endParaRPr lang="fr-FR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6EE6F30-82C0-678F-40F1-1C643F6F921B}"/>
              </a:ext>
            </a:extLst>
          </p:cNvPr>
          <p:cNvGrpSpPr/>
          <p:nvPr/>
        </p:nvGrpSpPr>
        <p:grpSpPr>
          <a:xfrm>
            <a:off x="7717366" y="5438991"/>
            <a:ext cx="4487333" cy="1429788"/>
            <a:chOff x="7717366" y="4257891"/>
            <a:chExt cx="4487333" cy="142978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F204FC3-8FDD-4D57-3EEF-331C50C8FB17}"/>
                </a:ext>
              </a:extLst>
            </p:cNvPr>
            <p:cNvSpPr/>
            <p:nvPr/>
          </p:nvSpPr>
          <p:spPr>
            <a:xfrm>
              <a:off x="7717366" y="4257891"/>
              <a:ext cx="4487333" cy="1429788"/>
            </a:xfrm>
            <a:prstGeom prst="rect">
              <a:avLst/>
            </a:prstGeom>
            <a:solidFill>
              <a:schemeClr val="tx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0057A6"/>
                </a:solidFill>
              </a:endParaRPr>
            </a:p>
          </p:txBody>
        </p:sp>
        <p:sp>
          <p:nvSpPr>
            <p:cNvPr id="4" name="ZoneTexte 10">
              <a:extLst>
                <a:ext uri="{FF2B5EF4-FFF2-40B4-BE49-F238E27FC236}">
                  <a16:creationId xmlns:a16="http://schemas.microsoft.com/office/drawing/2014/main" id="{CAE5243C-B137-19A6-F6E3-826ACAB80BE4}"/>
                </a:ext>
              </a:extLst>
            </p:cNvPr>
            <p:cNvSpPr txBox="1"/>
            <p:nvPr/>
          </p:nvSpPr>
          <p:spPr>
            <a:xfrm>
              <a:off x="8077200" y="4325161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Built on over 70 years of deep international collaboration</a:t>
              </a:r>
              <a:endParaRPr lang="fr-FR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7D7D5A3-5AFC-FE27-2357-108D783EE3D6}"/>
              </a:ext>
            </a:extLst>
          </p:cNvPr>
          <p:cNvGrpSpPr/>
          <p:nvPr/>
        </p:nvGrpSpPr>
        <p:grpSpPr>
          <a:xfrm>
            <a:off x="7704667" y="2592721"/>
            <a:ext cx="4487333" cy="1028249"/>
            <a:chOff x="7704667" y="1170321"/>
            <a:chExt cx="4487333" cy="102824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0CFB628-5919-F280-5A1D-320C347FDC1F}"/>
                </a:ext>
              </a:extLst>
            </p:cNvPr>
            <p:cNvSpPr/>
            <p:nvPr/>
          </p:nvSpPr>
          <p:spPr>
            <a:xfrm>
              <a:off x="7704667" y="1170321"/>
              <a:ext cx="4487333" cy="1028249"/>
            </a:xfrm>
            <a:prstGeom prst="rect">
              <a:avLst/>
            </a:prstGeom>
            <a:solidFill>
              <a:schemeClr val="tx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0057A6"/>
                </a:solidFill>
              </a:endParaRPr>
            </a:p>
          </p:txBody>
        </p:sp>
        <p:sp>
          <p:nvSpPr>
            <p:cNvPr id="15" name="ZoneTexte 2">
              <a:extLst>
                <a:ext uri="{FF2B5EF4-FFF2-40B4-BE49-F238E27FC236}">
                  <a16:creationId xmlns:a16="http://schemas.microsoft.com/office/drawing/2014/main" id="{EF4995D4-FFEE-5297-FC0B-1CCBB1A8D8AA}"/>
                </a:ext>
              </a:extLst>
            </p:cNvPr>
            <p:cNvSpPr txBox="1"/>
            <p:nvPr/>
          </p:nvSpPr>
          <p:spPr>
            <a:xfrm>
              <a:off x="8039100" y="1256856"/>
              <a:ext cx="39549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Straddles the French – Swiss border near Geneva</a:t>
              </a:r>
              <a:endParaRPr lang="fr-FR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BF02BC4-6CE4-7DA7-F183-D16C43CEC030}"/>
              </a:ext>
            </a:extLst>
          </p:cNvPr>
          <p:cNvGrpSpPr/>
          <p:nvPr/>
        </p:nvGrpSpPr>
        <p:grpSpPr>
          <a:xfrm>
            <a:off x="6350322" y="1151397"/>
            <a:ext cx="1354345" cy="1360270"/>
            <a:chOff x="6350322" y="2180097"/>
            <a:chExt cx="1354345" cy="136027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D813407-EB5C-1828-2D4E-21C4E6854C6C}"/>
                </a:ext>
              </a:extLst>
            </p:cNvPr>
            <p:cNvSpPr/>
            <p:nvPr/>
          </p:nvSpPr>
          <p:spPr>
            <a:xfrm>
              <a:off x="6350322" y="2180097"/>
              <a:ext cx="1354345" cy="1315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 descr="Logo, company name&#10;&#10;Description automatically generated">
              <a:extLst>
                <a:ext uri="{FF2B5EF4-FFF2-40B4-BE49-F238E27FC236}">
                  <a16:creationId xmlns:a16="http://schemas.microsoft.com/office/drawing/2014/main" id="{84C2ABA1-B7C9-E7B8-EEBC-DF9BEE8E7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2700" y="2189987"/>
              <a:ext cx="1301076" cy="1350380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0313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8578" y="476042"/>
            <a:ext cx="10800000" cy="700152"/>
          </a:xfrm>
          <a:noFill/>
        </p:spPr>
        <p:txBody>
          <a:bodyPr>
            <a:normAutofit/>
          </a:bodyPr>
          <a:lstStyle/>
          <a:p>
            <a:r>
              <a:rPr lang="en-US" dirty="0"/>
              <a:t>What is the universe made of</a:t>
            </a:r>
            <a:r>
              <a:rPr lang="fr-FR" dirty="0"/>
              <a:t>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36AE0-1B12-4B64-BF24-50D59E9D0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7ADB09-945B-1315-C1C7-ECA8B70B2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8F8AD-06D4-C049-B812-A2A17ED6BE8B}"/>
              </a:ext>
            </a:extLst>
          </p:cNvPr>
          <p:cNvCxnSpPr>
            <a:cxnSpLocks/>
          </p:cNvCxnSpPr>
          <p:nvPr/>
        </p:nvCxnSpPr>
        <p:spPr>
          <a:xfrm flipH="1" flipV="1">
            <a:off x="5720623" y="5892015"/>
            <a:ext cx="386828" cy="4893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35FF2A8B-A767-0544-9BC6-680CB637A4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043" b="11245"/>
          <a:stretch/>
        </p:blipFill>
        <p:spPr>
          <a:xfrm>
            <a:off x="0" y="3680183"/>
            <a:ext cx="12192000" cy="269804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378363" y="5699241"/>
            <a:ext cx="9923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Matter</a:t>
            </a:r>
          </a:p>
          <a:p>
            <a:r>
              <a:rPr lang="uk-UA" sz="1600" dirty="0">
                <a:solidFill>
                  <a:schemeClr val="bg1"/>
                </a:solidFill>
              </a:rPr>
              <a:t>0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  <a:r>
              <a:rPr lang="uk-UA" sz="1600" dirty="0">
                <a:solidFill>
                  <a:schemeClr val="bg1"/>
                </a:solidFill>
              </a:rPr>
              <a:t>1 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96762" y="5699241"/>
            <a:ext cx="11235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Atom</a:t>
            </a:r>
          </a:p>
          <a:p>
            <a:r>
              <a:rPr lang="en-US" sz="1600" dirty="0">
                <a:solidFill>
                  <a:schemeClr val="bg1"/>
                </a:solidFill>
              </a:rPr>
              <a:t>~10</a:t>
            </a:r>
            <a:r>
              <a:rPr lang="en-US" sz="1600" baseline="30000" dirty="0">
                <a:solidFill>
                  <a:schemeClr val="bg1"/>
                </a:solidFill>
              </a:rPr>
              <a:t>-10</a:t>
            </a:r>
            <a:r>
              <a:rPr lang="en-US" sz="1600" dirty="0">
                <a:solidFill>
                  <a:schemeClr val="bg1"/>
                </a:solidFill>
              </a:rPr>
              <a:t> 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87165" y="5699241"/>
            <a:ext cx="12150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Nucleus</a:t>
            </a:r>
          </a:p>
          <a:p>
            <a:r>
              <a:rPr lang="cs-CZ" sz="1600" dirty="0">
                <a:solidFill>
                  <a:schemeClr val="bg1"/>
                </a:solidFill>
              </a:rPr>
              <a:t>~10</a:t>
            </a:r>
            <a:r>
              <a:rPr lang="cs-CZ" sz="1600" baseline="30000" dirty="0">
                <a:solidFill>
                  <a:schemeClr val="bg1"/>
                </a:solidFill>
              </a:rPr>
              <a:t>-14</a:t>
            </a:r>
            <a:r>
              <a:rPr lang="cs-CZ" sz="1600" dirty="0">
                <a:solidFill>
                  <a:schemeClr val="bg1"/>
                </a:solidFill>
              </a:rPr>
              <a:t> 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837871" y="5699241"/>
            <a:ext cx="1106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Proton</a:t>
            </a:r>
          </a:p>
          <a:p>
            <a:r>
              <a:rPr lang="cs-CZ" sz="1600" dirty="0">
                <a:solidFill>
                  <a:schemeClr val="bg1"/>
                </a:solidFill>
              </a:rPr>
              <a:t>~</a:t>
            </a:r>
            <a:r>
              <a:rPr lang="mr-IN" sz="1600" dirty="0">
                <a:solidFill>
                  <a:schemeClr val="bg1"/>
                </a:solidFill>
              </a:rPr>
              <a:t>10</a:t>
            </a:r>
            <a:r>
              <a:rPr lang="mr-IN" sz="1600" baseline="30000" dirty="0">
                <a:solidFill>
                  <a:schemeClr val="bg1"/>
                </a:solidFill>
              </a:rPr>
              <a:t>-15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mr-IN" sz="1600" dirty="0">
                <a:solidFill>
                  <a:schemeClr val="bg1"/>
                </a:solidFill>
              </a:rPr>
              <a:t>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0703741" y="5699241"/>
            <a:ext cx="11089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Quark</a:t>
            </a:r>
          </a:p>
          <a:p>
            <a:r>
              <a:rPr lang="en-US" sz="1600" dirty="0">
                <a:solidFill>
                  <a:schemeClr val="bg1"/>
                </a:solidFill>
              </a:rPr>
              <a:t>&lt;10</a:t>
            </a:r>
            <a:r>
              <a:rPr lang="en-US" sz="1600" baseline="30000" dirty="0">
                <a:solidFill>
                  <a:schemeClr val="bg1"/>
                </a:solidFill>
              </a:rPr>
              <a:t>-18</a:t>
            </a:r>
            <a:r>
              <a:rPr lang="en-US" sz="1600" dirty="0">
                <a:solidFill>
                  <a:schemeClr val="bg1"/>
                </a:solidFill>
              </a:rPr>
              <a:t> 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9" name="ZoneTexte 12">
            <a:extLst>
              <a:ext uri="{FF2B5EF4-FFF2-40B4-BE49-F238E27FC236}">
                <a16:creationId xmlns:a16="http://schemas.microsoft.com/office/drawing/2014/main" id="{9C529853-C367-EF48-B19F-C7CEB1875FBB}"/>
              </a:ext>
            </a:extLst>
          </p:cNvPr>
          <p:cNvSpPr txBox="1"/>
          <p:nvPr/>
        </p:nvSpPr>
        <p:spPr>
          <a:xfrm>
            <a:off x="5136074" y="5364456"/>
            <a:ext cx="971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Electron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9486986-34DC-C84D-8709-074AF7A59F6F}"/>
              </a:ext>
            </a:extLst>
          </p:cNvPr>
          <p:cNvCxnSpPr>
            <a:cxnSpLocks/>
          </p:cNvCxnSpPr>
          <p:nvPr/>
        </p:nvCxnSpPr>
        <p:spPr>
          <a:xfrm>
            <a:off x="2836190" y="4732769"/>
            <a:ext cx="1567535" cy="631687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05B4FBD-BE83-514A-9F09-0BEB902113E0}"/>
              </a:ext>
            </a:extLst>
          </p:cNvPr>
          <p:cNvCxnSpPr>
            <a:cxnSpLocks/>
          </p:cNvCxnSpPr>
          <p:nvPr/>
        </p:nvCxnSpPr>
        <p:spPr>
          <a:xfrm flipV="1">
            <a:off x="2836190" y="4147238"/>
            <a:ext cx="1579488" cy="469478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5D85F3-3812-754C-9F90-3C0816DFD42D}"/>
              </a:ext>
            </a:extLst>
          </p:cNvPr>
          <p:cNvCxnSpPr>
            <a:cxnSpLocks/>
          </p:cNvCxnSpPr>
          <p:nvPr/>
        </p:nvCxnSpPr>
        <p:spPr>
          <a:xfrm>
            <a:off x="4788976" y="4825759"/>
            <a:ext cx="1875295" cy="461724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A4F1D3B-BE53-F248-A35D-4356126025BF}"/>
              </a:ext>
            </a:extLst>
          </p:cNvPr>
          <p:cNvCxnSpPr>
            <a:cxnSpLocks/>
          </p:cNvCxnSpPr>
          <p:nvPr/>
        </p:nvCxnSpPr>
        <p:spPr>
          <a:xfrm flipV="1">
            <a:off x="4788976" y="4270182"/>
            <a:ext cx="1875295" cy="454703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6195127-8552-A044-8796-0CE0BD0FC437}"/>
              </a:ext>
            </a:extLst>
          </p:cNvPr>
          <p:cNvCxnSpPr>
            <a:cxnSpLocks/>
          </p:cNvCxnSpPr>
          <p:nvPr/>
        </p:nvCxnSpPr>
        <p:spPr>
          <a:xfrm>
            <a:off x="7136971" y="4825759"/>
            <a:ext cx="1975278" cy="379479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8F57A4D-AF99-C442-8470-A73EAFB2B083}"/>
              </a:ext>
            </a:extLst>
          </p:cNvPr>
          <p:cNvCxnSpPr>
            <a:cxnSpLocks/>
          </p:cNvCxnSpPr>
          <p:nvPr/>
        </p:nvCxnSpPr>
        <p:spPr>
          <a:xfrm flipV="1">
            <a:off x="7136971" y="4361306"/>
            <a:ext cx="1975278" cy="36358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53F5682-229E-8B4F-8C5C-0C9F5C0DFBF3}"/>
              </a:ext>
            </a:extLst>
          </p:cNvPr>
          <p:cNvCxnSpPr>
            <a:cxnSpLocks/>
          </p:cNvCxnSpPr>
          <p:nvPr/>
        </p:nvCxnSpPr>
        <p:spPr>
          <a:xfrm>
            <a:off x="9449782" y="4751670"/>
            <a:ext cx="1542068" cy="371745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144028B-B831-F140-B0FC-1994AC5CA61D}"/>
              </a:ext>
            </a:extLst>
          </p:cNvPr>
          <p:cNvCxnSpPr>
            <a:cxnSpLocks/>
          </p:cNvCxnSpPr>
          <p:nvPr/>
        </p:nvCxnSpPr>
        <p:spPr>
          <a:xfrm flipV="1">
            <a:off x="9449782" y="4407735"/>
            <a:ext cx="1561764" cy="253357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1BACA3A-CF3C-E744-BA5E-1498741D7E91}"/>
              </a:ext>
            </a:extLst>
          </p:cNvPr>
          <p:cNvCxnSpPr>
            <a:cxnSpLocks/>
          </p:cNvCxnSpPr>
          <p:nvPr/>
        </p:nvCxnSpPr>
        <p:spPr>
          <a:xfrm flipH="1" flipV="1">
            <a:off x="5136074" y="5056621"/>
            <a:ext cx="322046" cy="29465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D848C62A-CD3C-BE90-0D2E-BC38407E254D}"/>
              </a:ext>
            </a:extLst>
          </p:cNvPr>
          <p:cNvSpPr/>
          <p:nvPr/>
        </p:nvSpPr>
        <p:spPr>
          <a:xfrm>
            <a:off x="497909" y="1153043"/>
            <a:ext cx="11166863" cy="1665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basic building blocks of most of the “low-energy” universe 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electrons: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orbit the nucleus in atoms : determines chemical properties 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“up-quarks” and “down-quarks”: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building blocks of protons and neutrons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neutrino: 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weakly interacting almost massless particles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534182-DFFB-5630-FA6F-9F5F3D2C6977}"/>
              </a:ext>
            </a:extLst>
          </p:cNvPr>
          <p:cNvSpPr/>
          <p:nvPr/>
        </p:nvSpPr>
        <p:spPr>
          <a:xfrm>
            <a:off x="492263" y="2818155"/>
            <a:ext cx="11166863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reality is somewhat (but not much) more complex… just 3(?) generations  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also want to know “why the universe is like it is?”</a:t>
            </a:r>
            <a:r>
              <a:rPr lang="en-US" sz="22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026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Long shot of a long blue machine&#10;&#10;Description automatically generated">
            <a:extLst>
              <a:ext uri="{FF2B5EF4-FFF2-40B4-BE49-F238E27FC236}">
                <a16:creationId xmlns:a16="http://schemas.microsoft.com/office/drawing/2014/main" id="{93901ABD-D462-A2AE-EEB6-3F3EDC3244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9091" b="9091"/>
          <a:stretch>
            <a:fillRect/>
          </a:stretch>
        </p:blipFill>
        <p:spPr>
          <a:xfrm>
            <a:off x="0" y="223838"/>
            <a:ext cx="12192000" cy="6634162"/>
          </a:xfrm>
        </p:spPr>
      </p:pic>
      <p:sp>
        <p:nvSpPr>
          <p:cNvPr id="4" name="Larme 10"/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Larme 11"/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rgbClr val="173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13"/>
          <p:cNvSpPr txBox="1"/>
          <p:nvPr/>
        </p:nvSpPr>
        <p:spPr>
          <a:xfrm flipH="1">
            <a:off x="8457597" y="1730573"/>
            <a:ext cx="33721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Large Hadron Collider at CERN</a:t>
            </a:r>
            <a:endParaRPr lang="fr-FR" sz="4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E02C1-FA01-C6C9-F85A-AA0B22896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6327E5-F081-AA1C-F115-9E4C84CE2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65591"/>
            <a:ext cx="10800000" cy="682029"/>
          </a:xfrm>
          <a:noFill/>
        </p:spPr>
        <p:txBody>
          <a:bodyPr>
            <a:normAutofit/>
          </a:bodyPr>
          <a:lstStyle/>
          <a:p>
            <a:r>
              <a:rPr lang="en-US" sz="4400" dirty="0"/>
              <a:t>The Large Hadron Collider</a:t>
            </a:r>
            <a:endParaRPr lang="fr-FR" sz="44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0F10ED-9A31-F4C1-C115-A6CDFBEBE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BCC980-B1E1-88F1-32F5-7A88E47D21D3}"/>
              </a:ext>
            </a:extLst>
          </p:cNvPr>
          <p:cNvSpPr/>
          <p:nvPr/>
        </p:nvSpPr>
        <p:spPr>
          <a:xfrm>
            <a:off x="501590" y="1147620"/>
            <a:ext cx="5571550" cy="4641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Our most powerful “tool” to understand the “particle-verse”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Large: </a:t>
            </a:r>
            <a:r>
              <a:rPr lang="en-US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km ring of superconducting magnets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Hadron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accelerates protons (hadrons) to almost the speed of light… </a:t>
            </a:r>
            <a:r>
              <a:rPr lang="en-US" sz="2200" kern="1200" dirty="0">
                <a:solidFill>
                  <a:srgbClr val="1C446B"/>
                </a:solidFill>
                <a:effectLst/>
                <a:latin typeface="+mj-lt"/>
                <a:ea typeface="+mn-ea"/>
                <a:cs typeface="+mn-cs"/>
              </a:rPr>
              <a:t>99.9999991%</a:t>
            </a:r>
            <a:endParaRPr lang="en-US" sz="2200" dirty="0">
              <a:solidFill>
                <a:srgbClr val="1C446B"/>
              </a:solidFill>
              <a:latin typeface="+mj-lt"/>
              <a:cs typeface="Arial" panose="020B0604020202020204" pitchFamily="34" charset="0"/>
            </a:endParaRP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Collider: </a:t>
            </a:r>
            <a:r>
              <a:rPr lang="en-US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proton beams collide 40 million times a second at four points around the ring where the fragments are “photographed” with </a:t>
            </a:r>
            <a:r>
              <a:rPr lang="en-US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massive imaging detectors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15CA5C2-5AA9-6FDB-7654-C5F8A9327C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55" r="22649"/>
          <a:stretch/>
        </p:blipFill>
        <p:spPr>
          <a:xfrm>
            <a:off x="6283600" y="1153458"/>
            <a:ext cx="5158175" cy="4882405"/>
          </a:xfrm>
          <a:prstGeom prst="rect">
            <a:avLst/>
          </a:prstGeom>
        </p:spPr>
      </p:pic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31DF2C83-BDF1-C9FA-1FE9-F2FE099BED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8298D9AF-4F60-4669-545F-85AA150F6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560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34CC1-8192-C665-0D0A-0D50B15BE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4F9869D-6D23-99D4-6F62-ACED24B326E0}"/>
              </a:ext>
            </a:extLst>
          </p:cNvPr>
          <p:cNvSpPr/>
          <p:nvPr/>
        </p:nvSpPr>
        <p:spPr>
          <a:xfrm>
            <a:off x="511749" y="1144883"/>
            <a:ext cx="6612826" cy="2858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LHC is the most powerful collider ever built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truly remarkable feat of engineering</a:t>
            </a:r>
            <a:endParaRPr lang="en-GB" sz="2200" b="1" baseline="30000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Accelerating </a:t>
            </a:r>
            <a:r>
              <a:rPr lang="en-GB" sz="2200" b="1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close to the speed of light and steer them around a 27km ring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Proton beams brought into collision in four detectors areas 40 million times a second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 descr="8">
            <a:extLst>
              <a:ext uri="{FF2B5EF4-FFF2-40B4-BE49-F238E27FC236}">
                <a16:creationId xmlns:a16="http://schemas.microsoft.com/office/drawing/2014/main" id="{F963B29E-11BC-815B-565E-2946C62D1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7" t="8965"/>
          <a:stretch>
            <a:fillRect/>
          </a:stretch>
        </p:blipFill>
        <p:spPr bwMode="auto">
          <a:xfrm>
            <a:off x="7277102" y="1137552"/>
            <a:ext cx="4088949" cy="276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5FF3D0D-AE94-E259-D66E-C26F15793EE2}"/>
              </a:ext>
            </a:extLst>
          </p:cNvPr>
          <p:cNvSpPr/>
          <p:nvPr/>
        </p:nvSpPr>
        <p:spPr>
          <a:xfrm>
            <a:off x="511749" y="3559534"/>
            <a:ext cx="6529493" cy="2993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energy stored is huge: ~350 MJ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to the kinetic energy of 1000 stampeding African elephants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equivalently, the kinetic energy of a Boeing 777 aircraft as it lands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733D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equivalently, more than enough energy to melt tonnes of Copper…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 descr="How to Survive an Elephant Stampede | What If Show">
            <a:extLst>
              <a:ext uri="{FF2B5EF4-FFF2-40B4-BE49-F238E27FC236}">
                <a16:creationId xmlns:a16="http://schemas.microsoft.com/office/drawing/2014/main" id="{3E597940-9C11-8273-C22B-8D617A4CF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449" y="3988707"/>
            <a:ext cx="4073237" cy="22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itre 1">
            <a:extLst>
              <a:ext uri="{FF2B5EF4-FFF2-40B4-BE49-F238E27FC236}">
                <a16:creationId xmlns:a16="http://schemas.microsoft.com/office/drawing/2014/main" id="{2B5E82AC-B04C-0092-3BEB-98C937B54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578" y="475983"/>
            <a:ext cx="10800000" cy="679292"/>
          </a:xfrm>
          <a:noFill/>
        </p:spPr>
        <p:txBody>
          <a:bodyPr>
            <a:normAutofit/>
          </a:bodyPr>
          <a:lstStyle/>
          <a:p>
            <a:r>
              <a:rPr lang="en-US" sz="4400" dirty="0"/>
              <a:t>The LHC is Incredible</a:t>
            </a:r>
            <a:endParaRPr lang="fr-FR" sz="4400" dirty="0"/>
          </a:p>
        </p:txBody>
      </p:sp>
      <p:sp>
        <p:nvSpPr>
          <p:cNvPr id="35" name="Footer Placeholder 7">
            <a:extLst>
              <a:ext uri="{FF2B5EF4-FFF2-40B4-BE49-F238E27FC236}">
                <a16:creationId xmlns:a16="http://schemas.microsoft.com/office/drawing/2014/main" id="{628B88BA-5BC1-DD4A-15F8-9168025AC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71" y="6441742"/>
            <a:ext cx="4117760" cy="239688"/>
          </a:xfrm>
        </p:spPr>
        <p:txBody>
          <a:bodyPr/>
          <a:lstStyle/>
          <a:p>
            <a:r>
              <a:rPr lang="fr-FR"/>
              <a:t>Particle Physics: Today and Tomorrow</a:t>
            </a:r>
            <a:endParaRPr lang="fr-FR" dirty="0"/>
          </a:p>
        </p:txBody>
      </p:sp>
      <p:sp>
        <p:nvSpPr>
          <p:cNvPr id="36" name="Espace réservé de la date 1">
            <a:extLst>
              <a:ext uri="{FF2B5EF4-FFF2-40B4-BE49-F238E27FC236}">
                <a16:creationId xmlns:a16="http://schemas.microsoft.com/office/drawing/2014/main" id="{2E2471D6-EF7D-6A57-F39D-8EA1B81479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GB"/>
              <a:t>7 April 2025</a:t>
            </a:r>
            <a:endParaRPr lang="fr-FR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:a16="http://schemas.microsoft.com/office/drawing/2014/main" id="{C68D386B-25EA-D3BA-B774-6D38BFEE9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372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27746</TotalTime>
  <Words>4103</Words>
  <Application>Microsoft Macintosh PowerPoint</Application>
  <PresentationFormat>Widescreen</PresentationFormat>
  <Paragraphs>549</Paragraphs>
  <Slides>51</Slides>
  <Notes>27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Arial</vt:lpstr>
      <vt:lpstr>Calibri</vt:lpstr>
      <vt:lpstr>National</vt:lpstr>
      <vt:lpstr>CERN_Corporate</vt:lpstr>
      <vt:lpstr>Particle Physics: Today and Tomorrow</vt:lpstr>
      <vt:lpstr>Today’s Presentation</vt:lpstr>
      <vt:lpstr>PowerPoint Presentation</vt:lpstr>
      <vt:lpstr>PowerPoint Presentation</vt:lpstr>
      <vt:lpstr>Uncovering the Secrets of the Universe</vt:lpstr>
      <vt:lpstr>What is the universe made of?</vt:lpstr>
      <vt:lpstr>PowerPoint Presentation</vt:lpstr>
      <vt:lpstr>The Large Hadron Collider</vt:lpstr>
      <vt:lpstr>The LHC is Incredible</vt:lpstr>
      <vt:lpstr>Giant detectors record the particles formed  at the four collision points</vt:lpstr>
      <vt:lpstr>The LHC Detectors are also incredible</vt:lpstr>
      <vt:lpstr>The Large LHC Detectors</vt:lpstr>
      <vt:lpstr>PowerPoint Presentation</vt:lpstr>
      <vt:lpstr>The Higgs Boson is Special</vt:lpstr>
      <vt:lpstr>The Higgs Boson is Special</vt:lpstr>
      <vt:lpstr>The Higgs Boson – a dubious analogy</vt:lpstr>
      <vt:lpstr>PowerPoint Presentation</vt:lpstr>
      <vt:lpstr>Many discoveries and new measurements</vt:lpstr>
      <vt:lpstr>The Standard Model remains in good shape  </vt:lpstr>
      <vt:lpstr>We continue to search far and wide  </vt:lpstr>
      <vt:lpstr>The Higgs Boson  </vt:lpstr>
      <vt:lpstr>PowerPoint Presentation</vt:lpstr>
      <vt:lpstr>The next major discoveries?  </vt:lpstr>
      <vt:lpstr>PowerPoint Presentation</vt:lpstr>
      <vt:lpstr>1) HL-LHC</vt:lpstr>
      <vt:lpstr>1) HL-LHC</vt:lpstr>
      <vt:lpstr>2) Neutrinos</vt:lpstr>
      <vt:lpstr>2) Neutrinos</vt:lpstr>
      <vt:lpstr>3) Cosmology: DESI, EUCLID, …</vt:lpstr>
      <vt:lpstr>4) Uncharted Territory</vt:lpstr>
      <vt:lpstr>4) Uncharted Territory</vt:lpstr>
      <vt:lpstr>PowerPoint Presentation</vt:lpstr>
      <vt:lpstr>The Higgs Boson: a window on the unknown?</vt:lpstr>
      <vt:lpstr>CERN’s long-term vision</vt:lpstr>
      <vt:lpstr>CERN’s long-term vision</vt:lpstr>
      <vt:lpstr>ESPP Update</vt:lpstr>
      <vt:lpstr>PowerPoint Presentation</vt:lpstr>
      <vt:lpstr>The case for the FCC</vt:lpstr>
      <vt:lpstr>Science for peace CERN was founded in 1954 with 12 European Member States  </vt:lpstr>
      <vt:lpstr>The importance of international collaboration </vt:lpstr>
      <vt:lpstr>The case for the FCC</vt:lpstr>
      <vt:lpstr>At CERN we need advanced technology</vt:lpstr>
      <vt:lpstr>The Economics of “Big Science”</vt:lpstr>
      <vt:lpstr>Driving Technology Forward</vt:lpstr>
      <vt:lpstr>Disruptive Technologies </vt:lpstr>
      <vt:lpstr>Final “Case Study” </vt:lpstr>
      <vt:lpstr>PowerPoint Presentation</vt:lpstr>
      <vt:lpstr>Final Words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M. A. Thomson</cp:lastModifiedBy>
  <cp:revision>1223</cp:revision>
  <cp:lastPrinted>2022-07-14T12:37:43Z</cp:lastPrinted>
  <dcterms:created xsi:type="dcterms:W3CDTF">2017-12-12T17:17:03Z</dcterms:created>
  <dcterms:modified xsi:type="dcterms:W3CDTF">2025-04-07T09:00:14Z</dcterms:modified>
</cp:coreProperties>
</file>