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1a579838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1a579838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bb86f0bd8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2bb86f0bd8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b9cc4c318f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2b9cc4c318f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2b9cc4c318f_0_2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2b9cc4c318f_0_2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2b9cc4c318f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2b9cc4c318f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g2b9cc4c318f_0_2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2" name="Google Shape;262;g2b9cc4c318f_0_2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1e2c3f33ed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1e2c3f33ed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b9cc4c318f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2b9cc4c318f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b9cc4c318f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b9cc4c318f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4c18c86aed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4c18c86aed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b9cc4c318f_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2b9cc4c318f_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b9cc4c318f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2b9cc4c318f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b9cc4c318f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b9cc4c318f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2b9cc4c318f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2b9cc4c318f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6" Type="http://schemas.openxmlformats.org/officeDocument/2006/relationships/image" Target="../media/image1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png"/><Relationship Id="rId4" Type="http://schemas.openxmlformats.org/officeDocument/2006/relationships/image" Target="../media/image15.png"/><Relationship Id="rId5" Type="http://schemas.openxmlformats.org/officeDocument/2006/relationships/image" Target="../media/image12.png"/><Relationship Id="rId6" Type="http://schemas.openxmlformats.org/officeDocument/2006/relationships/image" Target="../media/image1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Relationship Id="rId4" Type="http://schemas.openxmlformats.org/officeDocument/2006/relationships/image" Target="../media/image21.png"/><Relationship Id="rId5" Type="http://schemas.openxmlformats.org/officeDocument/2006/relationships/image" Target="../media/image2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1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4" Type="http://schemas.openxmlformats.org/officeDocument/2006/relationships/image" Target="../media/image15.png"/><Relationship Id="rId5" Type="http://schemas.openxmlformats.org/officeDocument/2006/relationships/image" Target="../media/image6.gif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3.png"/><Relationship Id="rId6" Type="http://schemas.openxmlformats.org/officeDocument/2006/relationships/image" Target="../media/image1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5.png"/><Relationship Id="rId5" Type="http://schemas.openxmlformats.org/officeDocument/2006/relationships/image" Target="../media/image18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7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13.png"/><Relationship Id="rId5" Type="http://schemas.openxmlformats.org/officeDocument/2006/relationships/image" Target="../media/image8.png"/><Relationship Id="rId6" Type="http://schemas.openxmlformats.org/officeDocument/2006/relationships/image" Target="../media/image3.png"/><Relationship Id="rId7" Type="http://schemas.openxmlformats.org/officeDocument/2006/relationships/image" Target="../media/image1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Relationship Id="rId4" Type="http://schemas.openxmlformats.org/officeDocument/2006/relationships/image" Target="../media/image7.png"/><Relationship Id="rId5" Type="http://schemas.openxmlformats.org/officeDocument/2006/relationships/image" Target="../media/image5.png"/><Relationship Id="rId6" Type="http://schemas.openxmlformats.org/officeDocument/2006/relationships/image" Target="../media/image3.png"/><Relationship Id="rId7" Type="http://schemas.openxmlformats.org/officeDocument/2006/relationships/image" Target="../media/image1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15.png"/><Relationship Id="rId5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0" y="0"/>
            <a:ext cx="9144000" cy="1669500"/>
          </a:xfrm>
          <a:prstGeom prst="rect">
            <a:avLst/>
          </a:prstGeom>
          <a:solidFill>
            <a:srgbClr val="E6F7DD"/>
          </a:solidFill>
          <a:ln cap="flat" cmpd="sng" w="9525">
            <a:solidFill>
              <a:srgbClr val="E6F7DD"/>
            </a:solidFill>
            <a:prstDash val="solid"/>
            <a:round/>
            <a:headEnd len="sm" w="sm" type="none"/>
            <a:tailEnd len="sm" w="sm" type="none"/>
          </a:ln>
          <a:effectLst>
            <a:reflection blurRad="0" dir="0" dist="0" endA="0" endPos="90000" fadeDir="5400012" kx="0" rotWithShape="0" algn="bl" stPos="0" sy="-100000" ky="0"/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0" y="1114350"/>
            <a:ext cx="91440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700"/>
              <a:t>Simulating LiquidO detectors for prototype research and development</a:t>
            </a:r>
            <a:endParaRPr b="1" sz="3700"/>
          </a:p>
        </p:txBody>
      </p:sp>
      <p:sp>
        <p:nvSpPr>
          <p:cNvPr id="56" name="Google Shape;56;p13"/>
          <p:cNvSpPr txBox="1"/>
          <p:nvPr/>
        </p:nvSpPr>
        <p:spPr>
          <a:xfrm>
            <a:off x="2516250" y="2859900"/>
            <a:ext cx="41115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IOP Conference Cambridge 2025</a:t>
            </a:r>
            <a:endParaRPr sz="16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Ben Cattermole</a:t>
            </a:r>
            <a:endParaRPr sz="1200"/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12873" y="4319263"/>
            <a:ext cx="608025" cy="60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92900" y="4354710"/>
            <a:ext cx="1821700" cy="537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68037" y="4299650"/>
            <a:ext cx="1926615" cy="647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22998" y="4299661"/>
            <a:ext cx="1529189" cy="647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2"/>
          <p:cNvSpPr/>
          <p:nvPr/>
        </p:nvSpPr>
        <p:spPr>
          <a:xfrm>
            <a:off x="0" y="0"/>
            <a:ext cx="9144000" cy="5676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reflection blurRad="0" dir="5400000" dist="38100" endA="0" endPos="30000" fadeDir="5400012" kx="0" rotWithShape="0" algn="bl" stPos="0" sy="-100000" ky="0"/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95" name="Google Shape;19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95300" y="9450"/>
            <a:ext cx="548700" cy="548676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2"/>
          <p:cNvSpPr txBox="1"/>
          <p:nvPr/>
        </p:nvSpPr>
        <p:spPr>
          <a:xfrm>
            <a:off x="5240875" y="22188"/>
            <a:ext cx="21222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Ben Cattermole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Email: bc392@sussex.ac.uk</a:t>
            </a:r>
            <a:endParaRPr sz="1100">
              <a:solidFill>
                <a:schemeClr val="dk2"/>
              </a:solidFill>
            </a:endParaRPr>
          </a:p>
        </p:txBody>
      </p:sp>
      <p:sp>
        <p:nvSpPr>
          <p:cNvPr id="197" name="Google Shape;197;p22"/>
          <p:cNvSpPr txBox="1"/>
          <p:nvPr/>
        </p:nvSpPr>
        <p:spPr>
          <a:xfrm>
            <a:off x="52550" y="68250"/>
            <a:ext cx="8738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Simulation - Simulations of detector prototypes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</p:txBody>
      </p:sp>
      <p:pic>
        <p:nvPicPr>
          <p:cNvPr id="198" name="Google Shape;19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13953" y="44565"/>
            <a:ext cx="1130474" cy="47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3601" y="802600"/>
            <a:ext cx="1697938" cy="4287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081529" y="802600"/>
            <a:ext cx="2347922" cy="4287874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2"/>
          <p:cNvSpPr txBox="1"/>
          <p:nvPr/>
        </p:nvSpPr>
        <p:spPr>
          <a:xfrm>
            <a:off x="4548900" y="1468888"/>
            <a:ext cx="45951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The Hough transform is able to track muons in our cube prototype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It can also be used to find delta rays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We expect that in </a:t>
            </a:r>
            <a:r>
              <a:rPr b="1" lang="en" sz="1800">
                <a:solidFill>
                  <a:schemeClr val="dk2"/>
                </a:solidFill>
              </a:rPr>
              <a:t>larger LiquidO detectors</a:t>
            </a:r>
            <a:r>
              <a:rPr lang="en" sz="1800">
                <a:solidFill>
                  <a:schemeClr val="dk2"/>
                </a:solidFill>
              </a:rPr>
              <a:t> it will work even better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Possibility to use circular Hough transform to find light balls?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3"/>
          <p:cNvSpPr/>
          <p:nvPr/>
        </p:nvSpPr>
        <p:spPr>
          <a:xfrm>
            <a:off x="0" y="0"/>
            <a:ext cx="9144000" cy="5676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reflection blurRad="0" dir="5400000" dist="38100" endA="0" endPos="30000" fadeDir="5400012" kx="0" rotWithShape="0" algn="bl" stPos="0" sy="-100000" ky="0"/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23"/>
          <p:cNvSpPr txBox="1"/>
          <p:nvPr/>
        </p:nvSpPr>
        <p:spPr>
          <a:xfrm>
            <a:off x="52550" y="68250"/>
            <a:ext cx="8738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Final slide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</p:txBody>
      </p:sp>
      <p:sp>
        <p:nvSpPr>
          <p:cNvPr id="208" name="Google Shape;208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09" name="Google Shape;209;p23"/>
          <p:cNvSpPr txBox="1"/>
          <p:nvPr/>
        </p:nvSpPr>
        <p:spPr>
          <a:xfrm>
            <a:off x="0" y="1313175"/>
            <a:ext cx="9144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2"/>
                </a:solidFill>
              </a:rPr>
              <a:t>Thank you for listening!</a:t>
            </a:r>
            <a:endParaRPr b="1" sz="3000">
              <a:solidFill>
                <a:schemeClr val="dk2"/>
              </a:solidFill>
            </a:endParaRPr>
          </a:p>
        </p:txBody>
      </p:sp>
      <p:pic>
        <p:nvPicPr>
          <p:cNvPr id="210" name="Google Shape;21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95300" y="9450"/>
            <a:ext cx="548700" cy="548676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3"/>
          <p:cNvSpPr txBox="1"/>
          <p:nvPr/>
        </p:nvSpPr>
        <p:spPr>
          <a:xfrm>
            <a:off x="0" y="2476363"/>
            <a:ext cx="9144000" cy="22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[1] Neutrino physics with an opaque detector. Commun Phys 4, 273 (2021)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[2] An Introduction to Convolutional Neural Networks. arXiv preprint arXiv:1511.08458 (2015). 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[3] "GEANT4—a simulation toolkit." Nuclear instruments and methods in physics research section A: Accelerators, Spectrometers, Detectors and Associated Equipment 506.3 (2003): 250-303.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[4] Ratpac two. https://github.com/rat-pac/rat-pac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Contact: bc392@sussex.ac.uk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212" name="Google Shape;212;p23"/>
          <p:cNvSpPr txBox="1"/>
          <p:nvPr/>
        </p:nvSpPr>
        <p:spPr>
          <a:xfrm>
            <a:off x="5240875" y="22188"/>
            <a:ext cx="21222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Ben Cattermole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Email: bc392@sussex.ac.uk</a:t>
            </a:r>
            <a:endParaRPr sz="1100">
              <a:solidFill>
                <a:schemeClr val="dk2"/>
              </a:solidFill>
            </a:endParaRPr>
          </a:p>
        </p:txBody>
      </p:sp>
      <p:pic>
        <p:nvPicPr>
          <p:cNvPr id="213" name="Google Shape;21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13953" y="44565"/>
            <a:ext cx="1130474" cy="47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24"/>
          <p:cNvSpPr/>
          <p:nvPr/>
        </p:nvSpPr>
        <p:spPr>
          <a:xfrm>
            <a:off x="0" y="0"/>
            <a:ext cx="9144000" cy="5676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reflection blurRad="0" dir="5400000" dist="38100" endA="0" endPos="30000" fadeDir="5400012" kx="0" rotWithShape="0" algn="bl" stPos="0" sy="-100000" ky="0"/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24"/>
          <p:cNvSpPr txBox="1"/>
          <p:nvPr/>
        </p:nvSpPr>
        <p:spPr>
          <a:xfrm>
            <a:off x="52550" y="68250"/>
            <a:ext cx="8738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Final slide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</p:txBody>
      </p:sp>
      <p:sp>
        <p:nvSpPr>
          <p:cNvPr id="220" name="Google Shape;220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1" name="Google Shape;221;p24"/>
          <p:cNvSpPr txBox="1"/>
          <p:nvPr/>
        </p:nvSpPr>
        <p:spPr>
          <a:xfrm>
            <a:off x="0" y="2431875"/>
            <a:ext cx="9144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dk2"/>
                </a:solidFill>
              </a:rPr>
              <a:t>Backups </a:t>
            </a:r>
            <a:endParaRPr b="1" sz="3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5"/>
          <p:cNvSpPr/>
          <p:nvPr/>
        </p:nvSpPr>
        <p:spPr>
          <a:xfrm>
            <a:off x="0" y="0"/>
            <a:ext cx="9144000" cy="5676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reflection blurRad="0" dir="5400000" dist="38100" endA="0" endPos="30000" fadeDir="5400012" kx="0" rotWithShape="0" algn="bl" stPos="0" sy="-100000" ky="0"/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25"/>
          <p:cNvSpPr txBox="1"/>
          <p:nvPr/>
        </p:nvSpPr>
        <p:spPr>
          <a:xfrm>
            <a:off x="52550" y="68250"/>
            <a:ext cx="8738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Simulation - CLOUD</a:t>
            </a:r>
            <a:endParaRPr b="1" sz="1600"/>
          </a:p>
        </p:txBody>
      </p:sp>
      <p:sp>
        <p:nvSpPr>
          <p:cNvPr id="228" name="Google Shape;228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29" name="Google Shape;229;p25"/>
          <p:cNvSpPr txBox="1"/>
          <p:nvPr/>
        </p:nvSpPr>
        <p:spPr>
          <a:xfrm>
            <a:off x="50" y="796175"/>
            <a:ext cx="9144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What does a IBD event look like in a LiquidO detector?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230" name="Google Shape;230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02000" y="1359425"/>
            <a:ext cx="4140100" cy="680250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25"/>
          <p:cNvSpPr/>
          <p:nvPr/>
        </p:nvSpPr>
        <p:spPr>
          <a:xfrm>
            <a:off x="6422125" y="1158550"/>
            <a:ext cx="381600" cy="461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2" name="Google Shape;232;p25"/>
          <p:cNvPicPr preferRelativeResize="0"/>
          <p:nvPr/>
        </p:nvPicPr>
        <p:blipFill rotWithShape="1">
          <a:blip r:embed="rId3">
            <a:alphaModFix/>
          </a:blip>
          <a:srcRect b="0" l="58759" r="24040" t="0"/>
          <a:stretch/>
        </p:blipFill>
        <p:spPr>
          <a:xfrm>
            <a:off x="1914400" y="2141225"/>
            <a:ext cx="712075" cy="68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5"/>
          <p:cNvPicPr preferRelativeResize="0"/>
          <p:nvPr/>
        </p:nvPicPr>
        <p:blipFill rotWithShape="1">
          <a:blip r:embed="rId3">
            <a:alphaModFix/>
          </a:blip>
          <a:srcRect b="0" l="85394" r="0" t="0"/>
          <a:stretch/>
        </p:blipFill>
        <p:spPr>
          <a:xfrm>
            <a:off x="8036275" y="2164863"/>
            <a:ext cx="604700" cy="6802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34" name="Google Shape;234;p25"/>
          <p:cNvCxnSpPr/>
          <p:nvPr/>
        </p:nvCxnSpPr>
        <p:spPr>
          <a:xfrm flipH="1" rot="10800000">
            <a:off x="700" y="2099425"/>
            <a:ext cx="9142500" cy="25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5" name="Google Shape;235;p25"/>
          <p:cNvSpPr txBox="1"/>
          <p:nvPr/>
        </p:nvSpPr>
        <p:spPr>
          <a:xfrm>
            <a:off x="-50875" y="2296075"/>
            <a:ext cx="2199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Prompt signal:</a:t>
            </a:r>
            <a:endParaRPr sz="1800">
              <a:solidFill>
                <a:schemeClr val="dk2"/>
              </a:solidFill>
            </a:endParaRPr>
          </a:p>
        </p:txBody>
      </p:sp>
      <p:grpSp>
        <p:nvGrpSpPr>
          <p:cNvPr id="236" name="Google Shape;236;p25"/>
          <p:cNvGrpSpPr/>
          <p:nvPr/>
        </p:nvGrpSpPr>
        <p:grpSpPr>
          <a:xfrm>
            <a:off x="426550" y="2923025"/>
            <a:ext cx="2782775" cy="2062700"/>
            <a:chOff x="477425" y="2923025"/>
            <a:chExt cx="2782775" cy="2062700"/>
          </a:xfrm>
        </p:grpSpPr>
        <p:pic>
          <p:nvPicPr>
            <p:cNvPr id="237" name="Google Shape;237;p25"/>
            <p:cNvPicPr preferRelativeResize="0"/>
            <p:nvPr/>
          </p:nvPicPr>
          <p:blipFill rotWithShape="1">
            <a:blip r:embed="rId4">
              <a:alphaModFix/>
            </a:blip>
            <a:srcRect b="27997" l="17640" r="1105" t="17849"/>
            <a:stretch/>
          </p:blipFill>
          <p:spPr>
            <a:xfrm>
              <a:off x="655050" y="2923025"/>
              <a:ext cx="2378349" cy="15988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8" name="Google Shape;238;p25"/>
            <p:cNvSpPr/>
            <p:nvPr/>
          </p:nvSpPr>
          <p:spPr>
            <a:xfrm>
              <a:off x="477425" y="2995950"/>
              <a:ext cx="381600" cy="2988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25"/>
            <p:cNvSpPr/>
            <p:nvPr/>
          </p:nvSpPr>
          <p:spPr>
            <a:xfrm>
              <a:off x="1653425" y="2928925"/>
              <a:ext cx="235500" cy="6264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25"/>
            <p:cNvSpPr/>
            <p:nvPr/>
          </p:nvSpPr>
          <p:spPr>
            <a:xfrm>
              <a:off x="1767675" y="4359325"/>
              <a:ext cx="235500" cy="6264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25"/>
            <p:cNvSpPr/>
            <p:nvPr/>
          </p:nvSpPr>
          <p:spPr>
            <a:xfrm rot="5400000">
              <a:off x="2829250" y="3697925"/>
              <a:ext cx="235500" cy="6264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2" name="Google Shape;242;p25"/>
          <p:cNvSpPr/>
          <p:nvPr/>
        </p:nvSpPr>
        <p:spPr>
          <a:xfrm rot="5400000">
            <a:off x="1767088" y="3259975"/>
            <a:ext cx="101700" cy="4578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43" name="Google Shape;243;p25"/>
          <p:cNvCxnSpPr>
            <a:stCxn id="242" idx="1"/>
            <a:endCxn id="244" idx="2"/>
          </p:cNvCxnSpPr>
          <p:nvPr/>
        </p:nvCxnSpPr>
        <p:spPr>
          <a:xfrm rot="10800000">
            <a:off x="1421638" y="3141025"/>
            <a:ext cx="396300" cy="297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44" name="Google Shape;244;p25"/>
          <p:cNvSpPr txBox="1"/>
          <p:nvPr/>
        </p:nvSpPr>
        <p:spPr>
          <a:xfrm>
            <a:off x="45200" y="2787000"/>
            <a:ext cx="2753100" cy="3540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Positron </a:t>
            </a:r>
            <a:r>
              <a:rPr lang="en" sz="1100">
                <a:solidFill>
                  <a:schemeClr val="dk2"/>
                </a:solidFill>
              </a:rPr>
              <a:t>annihilation</a:t>
            </a:r>
            <a:r>
              <a:rPr lang="en" sz="1100">
                <a:solidFill>
                  <a:schemeClr val="dk2"/>
                </a:solidFill>
              </a:rPr>
              <a:t> produces light ball</a:t>
            </a:r>
            <a:endParaRPr sz="1100">
              <a:solidFill>
                <a:schemeClr val="dk2"/>
              </a:solidFill>
            </a:endParaRPr>
          </a:p>
        </p:txBody>
      </p:sp>
      <p:sp>
        <p:nvSpPr>
          <p:cNvPr id="245" name="Google Shape;245;p25"/>
          <p:cNvSpPr/>
          <p:nvPr/>
        </p:nvSpPr>
        <p:spPr>
          <a:xfrm rot="-3701515">
            <a:off x="789805" y="3997412"/>
            <a:ext cx="158790" cy="696642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" name="Google Shape;246;p25"/>
          <p:cNvSpPr/>
          <p:nvPr/>
        </p:nvSpPr>
        <p:spPr>
          <a:xfrm rot="-7750978">
            <a:off x="2599684" y="3289064"/>
            <a:ext cx="159070" cy="116672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25"/>
          <p:cNvSpPr txBox="1"/>
          <p:nvPr/>
        </p:nvSpPr>
        <p:spPr>
          <a:xfrm>
            <a:off x="45200" y="4603850"/>
            <a:ext cx="3662100" cy="3387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Two 0.511 MeV gammas, light ball for each compton scatter</a:t>
            </a:r>
            <a:endParaRPr sz="1000">
              <a:solidFill>
                <a:schemeClr val="dk2"/>
              </a:solidFill>
            </a:endParaRPr>
          </a:p>
        </p:txBody>
      </p:sp>
      <p:cxnSp>
        <p:nvCxnSpPr>
          <p:cNvPr id="248" name="Google Shape;248;p25"/>
          <p:cNvCxnSpPr>
            <a:stCxn id="245" idx="1"/>
          </p:cNvCxnSpPr>
          <p:nvPr/>
        </p:nvCxnSpPr>
        <p:spPr>
          <a:xfrm flipH="1">
            <a:off x="827350" y="4415633"/>
            <a:ext cx="4200" cy="171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249" name="Google Shape;249;p25"/>
          <p:cNvCxnSpPr>
            <a:stCxn id="246" idx="1"/>
          </p:cNvCxnSpPr>
          <p:nvPr/>
        </p:nvCxnSpPr>
        <p:spPr>
          <a:xfrm flipH="1">
            <a:off x="2728269" y="3934074"/>
            <a:ext cx="1200" cy="659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50" name="Google Shape;250;p25"/>
          <p:cNvSpPr txBox="1"/>
          <p:nvPr/>
        </p:nvSpPr>
        <p:spPr>
          <a:xfrm>
            <a:off x="5994500" y="2340900"/>
            <a:ext cx="2199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Delayed</a:t>
            </a:r>
            <a:r>
              <a:rPr lang="en" sz="1800">
                <a:solidFill>
                  <a:schemeClr val="dk2"/>
                </a:solidFill>
              </a:rPr>
              <a:t> signal: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51" name="Google Shape;251;p25"/>
          <p:cNvSpPr/>
          <p:nvPr/>
        </p:nvSpPr>
        <p:spPr>
          <a:xfrm>
            <a:off x="8418500" y="2172975"/>
            <a:ext cx="267000" cy="297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52" name="Google Shape;252;p25"/>
          <p:cNvCxnSpPr/>
          <p:nvPr/>
        </p:nvCxnSpPr>
        <p:spPr>
          <a:xfrm>
            <a:off x="3516600" y="3393675"/>
            <a:ext cx="2091600" cy="1920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3" name="Google Shape;253;p25"/>
          <p:cNvSpPr txBox="1"/>
          <p:nvPr/>
        </p:nvSpPr>
        <p:spPr>
          <a:xfrm>
            <a:off x="2671000" y="2703025"/>
            <a:ext cx="3662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Time delay as neutron thermalises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254" name="Google Shape;254;p25"/>
          <p:cNvPicPr preferRelativeResize="0"/>
          <p:nvPr/>
        </p:nvPicPr>
        <p:blipFill rotWithShape="1">
          <a:blip r:embed="rId5">
            <a:alphaModFix/>
          </a:blip>
          <a:srcRect b="2657" l="25874" r="3178" t="2752"/>
          <a:stretch/>
        </p:blipFill>
        <p:spPr>
          <a:xfrm rot="-5400000">
            <a:off x="6778175" y="2497225"/>
            <a:ext cx="1195275" cy="1970925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25"/>
          <p:cNvSpPr/>
          <p:nvPr/>
        </p:nvSpPr>
        <p:spPr>
          <a:xfrm>
            <a:off x="6256850" y="3777475"/>
            <a:ext cx="349800" cy="470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5"/>
          <p:cNvSpPr/>
          <p:nvPr/>
        </p:nvSpPr>
        <p:spPr>
          <a:xfrm rot="5400000">
            <a:off x="6864025" y="3892825"/>
            <a:ext cx="349800" cy="470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25"/>
          <p:cNvSpPr/>
          <p:nvPr/>
        </p:nvSpPr>
        <p:spPr>
          <a:xfrm rot="5400000">
            <a:off x="6745150" y="2714550"/>
            <a:ext cx="324000" cy="410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25"/>
          <p:cNvSpPr/>
          <p:nvPr/>
        </p:nvSpPr>
        <p:spPr>
          <a:xfrm rot="5400000">
            <a:off x="7437750" y="3109275"/>
            <a:ext cx="101700" cy="19677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25"/>
          <p:cNvSpPr txBox="1"/>
          <p:nvPr/>
        </p:nvSpPr>
        <p:spPr>
          <a:xfrm>
            <a:off x="5913450" y="4202425"/>
            <a:ext cx="3107700" cy="3387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Single gamma emitted when neutron captured</a:t>
            </a:r>
            <a:endParaRPr sz="1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26"/>
          <p:cNvSpPr/>
          <p:nvPr/>
        </p:nvSpPr>
        <p:spPr>
          <a:xfrm>
            <a:off x="0" y="0"/>
            <a:ext cx="9144000" cy="5676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reflection blurRad="0" dir="5400000" dist="38100" endA="0" endPos="30000" fadeDir="5400012" kx="0" rotWithShape="0" algn="bl" stPos="0" sy="-100000" ky="0"/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26"/>
          <p:cNvSpPr txBox="1"/>
          <p:nvPr/>
        </p:nvSpPr>
        <p:spPr>
          <a:xfrm>
            <a:off x="52550" y="68250"/>
            <a:ext cx="8738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Simulation - RATPAC</a:t>
            </a:r>
            <a:endParaRPr b="1" sz="1600"/>
          </a:p>
        </p:txBody>
      </p:sp>
      <p:sp>
        <p:nvSpPr>
          <p:cNvPr id="266" name="Google Shape;266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67" name="Google Shape;267;p26"/>
          <p:cNvSpPr/>
          <p:nvPr/>
        </p:nvSpPr>
        <p:spPr>
          <a:xfrm>
            <a:off x="8418500" y="2172975"/>
            <a:ext cx="267000" cy="2970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68" name="Google Shape;26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575" y="1543475"/>
            <a:ext cx="2667000" cy="2667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26"/>
          <p:cNvSpPr txBox="1"/>
          <p:nvPr/>
        </p:nvSpPr>
        <p:spPr>
          <a:xfrm>
            <a:off x="3445225" y="1349750"/>
            <a:ext cx="54183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Simulations were built in Geant4 but there is now an effort to move to using the simulation toolkit ratpac two </a:t>
            </a:r>
            <a:r>
              <a:rPr lang="en" sz="1800">
                <a:solidFill>
                  <a:schemeClr val="dk2"/>
                </a:solidFill>
              </a:rPr>
              <a:t>exclusively</a:t>
            </a:r>
            <a:r>
              <a:rPr lang="en" sz="1800">
                <a:solidFill>
                  <a:schemeClr val="dk2"/>
                </a:solidFill>
              </a:rPr>
              <a:t> for every simulation (95% completed at time of writing this line)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Ratpac two offers a simple interface for macro and geometries that is easy to use and understand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The next big </a:t>
            </a:r>
            <a:r>
              <a:rPr lang="en" sz="1800">
                <a:solidFill>
                  <a:schemeClr val="dk2"/>
                </a:solidFill>
              </a:rPr>
              <a:t>implementation</a:t>
            </a:r>
            <a:r>
              <a:rPr lang="en" sz="1800">
                <a:solidFill>
                  <a:schemeClr val="dk2"/>
                </a:solidFill>
              </a:rPr>
              <a:t> will be a converted from 3d .stp files to gdml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/>
          <p:nvPr/>
        </p:nvSpPr>
        <p:spPr>
          <a:xfrm>
            <a:off x="0" y="0"/>
            <a:ext cx="9144000" cy="5676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reflection blurRad="0" dir="5400000" dist="38100" endA="0" endPos="30000" fadeDir="5400012" kx="0" rotWithShape="0" algn="bl" stPos="0" sy="-100000" ky="0"/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4"/>
          <p:cNvSpPr txBox="1"/>
          <p:nvPr/>
        </p:nvSpPr>
        <p:spPr>
          <a:xfrm>
            <a:off x="52550" y="68250"/>
            <a:ext cx="8738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O</a:t>
            </a:r>
            <a:r>
              <a:rPr b="1" lang="en" sz="1600"/>
              <a:t>verview </a:t>
            </a:r>
            <a:endParaRPr b="1" sz="1600"/>
          </a:p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8" name="Google Shape;68;p14"/>
          <p:cNvSpPr txBox="1"/>
          <p:nvPr/>
        </p:nvSpPr>
        <p:spPr>
          <a:xfrm>
            <a:off x="487050" y="949213"/>
            <a:ext cx="8169900" cy="37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My presentation will cover: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LiquidO a description of the technology</a:t>
            </a:r>
            <a:endParaRPr sz="1800">
              <a:solidFill>
                <a:schemeClr val="dk2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</a:pPr>
            <a:r>
              <a:rPr lang="en" sz="1800">
                <a:solidFill>
                  <a:schemeClr val="dk2"/>
                </a:solidFill>
              </a:rPr>
              <a:t>Why use opaque </a:t>
            </a:r>
            <a:r>
              <a:rPr lang="en" sz="1800">
                <a:solidFill>
                  <a:schemeClr val="dk2"/>
                </a:solidFill>
              </a:rPr>
              <a:t>scintillator?</a:t>
            </a:r>
            <a:endParaRPr sz="1800">
              <a:solidFill>
                <a:schemeClr val="dk2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</a:pPr>
            <a:r>
              <a:rPr lang="en" sz="1800">
                <a:solidFill>
                  <a:schemeClr val="dk2"/>
                </a:solidFill>
              </a:rPr>
              <a:t>How do we readout light?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How is light confined</a:t>
            </a:r>
            <a:endParaRPr sz="1800">
              <a:solidFill>
                <a:schemeClr val="dk2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</a:pPr>
            <a:r>
              <a:rPr lang="en" sz="1800">
                <a:solidFill>
                  <a:schemeClr val="dk2"/>
                </a:solidFill>
              </a:rPr>
              <a:t>“Light Ball” formation</a:t>
            </a:r>
            <a:endParaRPr sz="1800">
              <a:solidFill>
                <a:schemeClr val="dk2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</a:pPr>
            <a:r>
              <a:rPr lang="en" sz="1800">
                <a:solidFill>
                  <a:schemeClr val="dk2"/>
                </a:solidFill>
              </a:rPr>
              <a:t>“Light Cylinders” ?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Simulations of detector prototypes</a:t>
            </a:r>
            <a:endParaRPr sz="1800">
              <a:solidFill>
                <a:schemeClr val="dk2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</a:pPr>
            <a:r>
              <a:rPr lang="en" sz="1800">
                <a:solidFill>
                  <a:schemeClr val="dk2"/>
                </a:solidFill>
              </a:rPr>
              <a:t>Sussex cubes</a:t>
            </a:r>
            <a:endParaRPr sz="1800">
              <a:solidFill>
                <a:schemeClr val="dk2"/>
              </a:solidFill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</a:pPr>
            <a:r>
              <a:rPr lang="en" sz="1800">
                <a:solidFill>
                  <a:schemeClr val="dk2"/>
                </a:solidFill>
              </a:rPr>
              <a:t>Reconstruction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69" name="Google Shape;6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95300" y="9450"/>
            <a:ext cx="548700" cy="548676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4"/>
          <p:cNvSpPr txBox="1"/>
          <p:nvPr/>
        </p:nvSpPr>
        <p:spPr>
          <a:xfrm>
            <a:off x="5240875" y="22188"/>
            <a:ext cx="21222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Ben Cattermole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Email: bc392@sussex.ac.uk</a:t>
            </a:r>
            <a:endParaRPr sz="1100">
              <a:solidFill>
                <a:schemeClr val="dk2"/>
              </a:solidFill>
            </a:endParaRPr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13953" y="44565"/>
            <a:ext cx="1130474" cy="47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/>
          <p:nvPr/>
        </p:nvSpPr>
        <p:spPr>
          <a:xfrm>
            <a:off x="0" y="0"/>
            <a:ext cx="9144000" cy="5676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reflection blurRad="0" dir="5400000" dist="38100" endA="0" endPos="30000" fadeDir="5400012" kx="0" rotWithShape="0" algn="bl" stPos="0" sy="-100000" ky="0"/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15"/>
          <p:cNvSpPr txBox="1"/>
          <p:nvPr/>
        </p:nvSpPr>
        <p:spPr>
          <a:xfrm>
            <a:off x="52550" y="68250"/>
            <a:ext cx="8738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Simulation - LiquidO a description of the technology</a:t>
            </a:r>
            <a:endParaRPr b="1" sz="1600"/>
          </a:p>
        </p:txBody>
      </p:sp>
      <p:sp>
        <p:nvSpPr>
          <p:cNvPr id="78" name="Google Shape;78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9" name="Google Shape;79;p15"/>
          <p:cNvSpPr txBox="1"/>
          <p:nvPr/>
        </p:nvSpPr>
        <p:spPr>
          <a:xfrm>
            <a:off x="52550" y="796175"/>
            <a:ext cx="3662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Why use opaque scintillator?</a:t>
            </a:r>
            <a:endParaRPr b="1" sz="1800">
              <a:solidFill>
                <a:schemeClr val="dk2"/>
              </a:solidFill>
            </a:endParaRPr>
          </a:p>
        </p:txBody>
      </p:sp>
      <p:sp>
        <p:nvSpPr>
          <p:cNvPr id="80" name="Google Shape;80;p15"/>
          <p:cNvSpPr txBox="1"/>
          <p:nvPr/>
        </p:nvSpPr>
        <p:spPr>
          <a:xfrm>
            <a:off x="5354025" y="1626100"/>
            <a:ext cx="38529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An opaque medium means we stochastically </a:t>
            </a:r>
            <a:r>
              <a:rPr b="1" lang="en" sz="1800">
                <a:solidFill>
                  <a:schemeClr val="dk2"/>
                </a:solidFill>
              </a:rPr>
              <a:t>confine light around its creation vertex</a:t>
            </a:r>
            <a:endParaRPr b="1"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This creates “</a:t>
            </a:r>
            <a:r>
              <a:rPr b="1" lang="en" sz="1800">
                <a:solidFill>
                  <a:schemeClr val="dk2"/>
                </a:solidFill>
              </a:rPr>
              <a:t>light balls</a:t>
            </a:r>
            <a:r>
              <a:rPr lang="en" sz="1800">
                <a:solidFill>
                  <a:schemeClr val="dk2"/>
                </a:solidFill>
              </a:rPr>
              <a:t>” in our opaque </a:t>
            </a:r>
            <a:r>
              <a:rPr lang="en" sz="1800">
                <a:solidFill>
                  <a:schemeClr val="dk2"/>
                </a:solidFill>
              </a:rPr>
              <a:t>scintillator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Leading to distinct </a:t>
            </a:r>
            <a:r>
              <a:rPr b="1" lang="en" sz="1800">
                <a:solidFill>
                  <a:schemeClr val="dk2"/>
                </a:solidFill>
              </a:rPr>
              <a:t>event topology</a:t>
            </a:r>
            <a:r>
              <a:rPr lang="en" sz="1800">
                <a:solidFill>
                  <a:schemeClr val="dk2"/>
                </a:solidFill>
              </a:rPr>
              <a:t> that we can use for particle identification</a:t>
            </a:r>
            <a:endParaRPr sz="1800">
              <a:solidFill>
                <a:schemeClr val="dk2"/>
              </a:solidFill>
            </a:endParaRPr>
          </a:p>
        </p:txBody>
      </p:sp>
      <p:cxnSp>
        <p:nvCxnSpPr>
          <p:cNvPr id="81" name="Google Shape;81;p15"/>
          <p:cNvCxnSpPr/>
          <p:nvPr/>
        </p:nvCxnSpPr>
        <p:spPr>
          <a:xfrm>
            <a:off x="5309600" y="1548700"/>
            <a:ext cx="0" cy="3032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82" name="Google Shape;8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95300" y="9450"/>
            <a:ext cx="548700" cy="548676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5"/>
          <p:cNvSpPr/>
          <p:nvPr/>
        </p:nvSpPr>
        <p:spPr>
          <a:xfrm>
            <a:off x="229600" y="1622675"/>
            <a:ext cx="362400" cy="29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5"/>
          <p:cNvSpPr/>
          <p:nvPr/>
        </p:nvSpPr>
        <p:spPr>
          <a:xfrm>
            <a:off x="4857925" y="1622675"/>
            <a:ext cx="362400" cy="29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5"/>
          <p:cNvSpPr txBox="1"/>
          <p:nvPr/>
        </p:nvSpPr>
        <p:spPr>
          <a:xfrm>
            <a:off x="5240875" y="22188"/>
            <a:ext cx="21222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Ben Cattermole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Email: bc392@sussex.ac.uk</a:t>
            </a:r>
            <a:endParaRPr sz="1100">
              <a:solidFill>
                <a:schemeClr val="dk2"/>
              </a:solidFill>
            </a:endParaRPr>
          </a:p>
        </p:txBody>
      </p:sp>
      <p:pic>
        <p:nvPicPr>
          <p:cNvPr id="86" name="Google Shape;86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13953" y="44565"/>
            <a:ext cx="1130474" cy="47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5" title="t_to_o_test_tosee.gif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3275" y="1257875"/>
            <a:ext cx="4836224" cy="36271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6"/>
          <p:cNvPicPr preferRelativeResize="0"/>
          <p:nvPr/>
        </p:nvPicPr>
        <p:blipFill rotWithShape="1">
          <a:blip r:embed="rId3">
            <a:alphaModFix/>
          </a:blip>
          <a:srcRect b="37024" l="0" r="0" t="19221"/>
          <a:stretch/>
        </p:blipFill>
        <p:spPr>
          <a:xfrm>
            <a:off x="249350" y="1590775"/>
            <a:ext cx="2663500" cy="2587649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6"/>
          <p:cNvSpPr/>
          <p:nvPr/>
        </p:nvSpPr>
        <p:spPr>
          <a:xfrm>
            <a:off x="0" y="0"/>
            <a:ext cx="9144000" cy="5676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reflection blurRad="0" dir="5400000" dist="38100" endA="0" endPos="30000" fadeDir="5400012" kx="0" rotWithShape="0" algn="bl" stPos="0" sy="-100000" ky="0"/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6"/>
          <p:cNvSpPr txBox="1"/>
          <p:nvPr/>
        </p:nvSpPr>
        <p:spPr>
          <a:xfrm>
            <a:off x="52550" y="68250"/>
            <a:ext cx="8738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Simulation - LiquidO a description of the technology</a:t>
            </a:r>
            <a:endParaRPr b="1" sz="1600"/>
          </a:p>
        </p:txBody>
      </p:sp>
      <p:sp>
        <p:nvSpPr>
          <p:cNvPr id="95" name="Google Shape;95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6" name="Google Shape;96;p16"/>
          <p:cNvSpPr txBox="1"/>
          <p:nvPr/>
        </p:nvSpPr>
        <p:spPr>
          <a:xfrm>
            <a:off x="50" y="796175"/>
            <a:ext cx="9144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How do we readout light if the light is confined close to where it is created?</a:t>
            </a:r>
            <a:endParaRPr b="1" sz="1800">
              <a:solidFill>
                <a:schemeClr val="dk2"/>
              </a:solidFill>
            </a:endParaRPr>
          </a:p>
        </p:txBody>
      </p:sp>
      <p:pic>
        <p:nvPicPr>
          <p:cNvPr id="97" name="Google Shape;97;p16"/>
          <p:cNvPicPr preferRelativeResize="0"/>
          <p:nvPr/>
        </p:nvPicPr>
        <p:blipFill rotWithShape="1">
          <a:blip r:embed="rId4">
            <a:alphaModFix/>
          </a:blip>
          <a:srcRect b="2274" l="8433" r="9126" t="3368"/>
          <a:stretch/>
        </p:blipFill>
        <p:spPr>
          <a:xfrm flipH="1">
            <a:off x="2944500" y="1590775"/>
            <a:ext cx="2123525" cy="258765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6"/>
          <p:cNvSpPr txBox="1"/>
          <p:nvPr/>
        </p:nvSpPr>
        <p:spPr>
          <a:xfrm>
            <a:off x="249350" y="1590775"/>
            <a:ext cx="4818600" cy="338700"/>
          </a:xfrm>
          <a:prstGeom prst="rect">
            <a:avLst/>
          </a:prstGeom>
          <a:solidFill>
            <a:srgbClr val="CFCFCF">
              <a:alpha val="80390"/>
            </a:srgbClr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chemeClr val="dk1"/>
                </a:solidFill>
              </a:rPr>
              <a:t>Alternating fibers</a:t>
            </a:r>
            <a:r>
              <a:rPr lang="en" sz="1000">
                <a:solidFill>
                  <a:schemeClr val="dk2"/>
                </a:solidFill>
              </a:rPr>
              <a:t>		                       </a:t>
            </a:r>
            <a:r>
              <a:rPr b="1" lang="en" sz="1000">
                <a:solidFill>
                  <a:schemeClr val="dk1"/>
                </a:solidFill>
              </a:rPr>
              <a:t>Single direction fibers</a:t>
            </a:r>
            <a:r>
              <a:rPr b="1" lang="en" sz="1000">
                <a:solidFill>
                  <a:schemeClr val="dk2"/>
                </a:solidFill>
              </a:rPr>
              <a:t>	</a:t>
            </a:r>
            <a:r>
              <a:rPr lang="en" sz="1000">
                <a:solidFill>
                  <a:schemeClr val="dk2"/>
                </a:solidFill>
              </a:rPr>
              <a:t> </a:t>
            </a:r>
            <a:endParaRPr sz="1000">
              <a:solidFill>
                <a:schemeClr val="dk2"/>
              </a:solidFill>
            </a:endParaRPr>
          </a:p>
        </p:txBody>
      </p:sp>
      <p:sp>
        <p:nvSpPr>
          <p:cNvPr id="99" name="Google Shape;99;p16"/>
          <p:cNvSpPr txBox="1"/>
          <p:nvPr/>
        </p:nvSpPr>
        <p:spPr>
          <a:xfrm>
            <a:off x="249350" y="4178425"/>
            <a:ext cx="49965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Inside the </a:t>
            </a:r>
            <a:r>
              <a:rPr lang="en" sz="1800">
                <a:solidFill>
                  <a:schemeClr val="dk2"/>
                </a:solidFill>
              </a:rPr>
              <a:t>scintillator</a:t>
            </a:r>
            <a:r>
              <a:rPr lang="en" sz="1800">
                <a:solidFill>
                  <a:schemeClr val="dk2"/>
                </a:solidFill>
              </a:rPr>
              <a:t> volume, there is an array of </a:t>
            </a:r>
            <a:r>
              <a:rPr b="1" lang="en" sz="1800">
                <a:solidFill>
                  <a:schemeClr val="dk2"/>
                </a:solidFill>
              </a:rPr>
              <a:t>wavelength shifting fibers</a:t>
            </a:r>
            <a:endParaRPr b="1" sz="1800">
              <a:solidFill>
                <a:schemeClr val="dk2"/>
              </a:solidFill>
            </a:endParaRPr>
          </a:p>
        </p:txBody>
      </p:sp>
      <p:cxnSp>
        <p:nvCxnSpPr>
          <p:cNvPr id="100" name="Google Shape;100;p16"/>
          <p:cNvCxnSpPr/>
          <p:nvPr/>
        </p:nvCxnSpPr>
        <p:spPr>
          <a:xfrm>
            <a:off x="5245925" y="1527300"/>
            <a:ext cx="19200" cy="3375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1" name="Google Shape;101;p16"/>
          <p:cNvSpPr txBox="1"/>
          <p:nvPr/>
        </p:nvSpPr>
        <p:spPr>
          <a:xfrm>
            <a:off x="5265125" y="1758150"/>
            <a:ext cx="38901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The </a:t>
            </a:r>
            <a:r>
              <a:rPr b="1" lang="en" sz="1800">
                <a:solidFill>
                  <a:schemeClr val="dk2"/>
                </a:solidFill>
              </a:rPr>
              <a:t>fibers</a:t>
            </a:r>
            <a:r>
              <a:rPr lang="en" sz="1800">
                <a:solidFill>
                  <a:schemeClr val="dk2"/>
                </a:solidFill>
              </a:rPr>
              <a:t> pass through </a:t>
            </a:r>
            <a:r>
              <a:rPr b="1" lang="en" sz="1800">
                <a:solidFill>
                  <a:schemeClr val="dk2"/>
                </a:solidFill>
              </a:rPr>
              <a:t>light balls</a:t>
            </a:r>
            <a:r>
              <a:rPr lang="en" sz="1800">
                <a:solidFill>
                  <a:schemeClr val="dk2"/>
                </a:solidFill>
              </a:rPr>
              <a:t> and carry the light out of the </a:t>
            </a:r>
            <a:r>
              <a:rPr b="1" lang="en" sz="1800">
                <a:solidFill>
                  <a:schemeClr val="dk2"/>
                </a:solidFill>
              </a:rPr>
              <a:t>opaque </a:t>
            </a:r>
            <a:r>
              <a:rPr b="1" lang="en" sz="1800">
                <a:solidFill>
                  <a:schemeClr val="dk2"/>
                </a:solidFill>
              </a:rPr>
              <a:t>scintillator</a:t>
            </a:r>
            <a:endParaRPr b="1"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We readout the light with </a:t>
            </a:r>
            <a:r>
              <a:rPr b="1" lang="en" sz="1800">
                <a:solidFill>
                  <a:schemeClr val="dk2"/>
                </a:solidFill>
              </a:rPr>
              <a:t>Si</a:t>
            </a:r>
            <a:r>
              <a:rPr lang="en" sz="1800">
                <a:solidFill>
                  <a:schemeClr val="dk2"/>
                </a:solidFill>
              </a:rPr>
              <a:t>licon </a:t>
            </a:r>
            <a:r>
              <a:rPr b="1" lang="en" sz="1800">
                <a:solidFill>
                  <a:schemeClr val="dk2"/>
                </a:solidFill>
              </a:rPr>
              <a:t>P</a:t>
            </a:r>
            <a:r>
              <a:rPr lang="en" sz="1800">
                <a:solidFill>
                  <a:schemeClr val="dk2"/>
                </a:solidFill>
              </a:rPr>
              <a:t>hoto</a:t>
            </a:r>
            <a:r>
              <a:rPr b="1" lang="en" sz="1800">
                <a:solidFill>
                  <a:schemeClr val="dk2"/>
                </a:solidFill>
              </a:rPr>
              <a:t>M</a:t>
            </a:r>
            <a:r>
              <a:rPr lang="en" sz="1800">
                <a:solidFill>
                  <a:schemeClr val="dk2"/>
                </a:solidFill>
              </a:rPr>
              <a:t>ultipliers</a:t>
            </a:r>
            <a:endParaRPr b="1"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SiPMs</a:t>
            </a:r>
            <a:r>
              <a:rPr lang="en" sz="1800">
                <a:solidFill>
                  <a:schemeClr val="dk2"/>
                </a:solidFill>
              </a:rPr>
              <a:t> have a high gain, they have good timing resolution and detection efficiency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02" name="Google Shape;102;p16"/>
          <p:cNvSpPr txBox="1"/>
          <p:nvPr/>
        </p:nvSpPr>
        <p:spPr>
          <a:xfrm>
            <a:off x="342812" y="1315105"/>
            <a:ext cx="4631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Figure 2: Sussex Cube &amp; Tile prototypes, Tile prototype lit up with laser pen</a:t>
            </a:r>
            <a:endParaRPr sz="1000">
              <a:solidFill>
                <a:schemeClr val="dk2"/>
              </a:solidFill>
            </a:endParaRPr>
          </a:p>
        </p:txBody>
      </p:sp>
      <p:pic>
        <p:nvPicPr>
          <p:cNvPr id="103" name="Google Shape;103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95300" y="9450"/>
            <a:ext cx="548700" cy="548676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6"/>
          <p:cNvSpPr txBox="1"/>
          <p:nvPr/>
        </p:nvSpPr>
        <p:spPr>
          <a:xfrm>
            <a:off x="5240875" y="22188"/>
            <a:ext cx="21222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Ben Cattermole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Email: bc392@sussex.ac.uk</a:t>
            </a:r>
            <a:endParaRPr sz="1100">
              <a:solidFill>
                <a:schemeClr val="dk2"/>
              </a:solidFill>
            </a:endParaRPr>
          </a:p>
        </p:txBody>
      </p:sp>
      <p:pic>
        <p:nvPicPr>
          <p:cNvPr id="105" name="Google Shape;105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13953" y="44565"/>
            <a:ext cx="1130474" cy="47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/>
          <p:nvPr/>
        </p:nvSpPr>
        <p:spPr>
          <a:xfrm>
            <a:off x="0" y="0"/>
            <a:ext cx="9144000" cy="5676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reflection blurRad="0" dir="5400000" dist="38100" endA="0" endPos="30000" fadeDir="5400012" kx="0" rotWithShape="0" algn="bl" stPos="0" sy="-100000" ky="0"/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7"/>
          <p:cNvSpPr txBox="1"/>
          <p:nvPr/>
        </p:nvSpPr>
        <p:spPr>
          <a:xfrm>
            <a:off x="52550" y="68250"/>
            <a:ext cx="8738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Simulation - LiquidO a description of the technology</a:t>
            </a:r>
            <a:endParaRPr b="1" sz="1600"/>
          </a:p>
        </p:txBody>
      </p:sp>
      <p:sp>
        <p:nvSpPr>
          <p:cNvPr id="112" name="Google Shape;112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3" name="Google Shape;113;p17"/>
          <p:cNvSpPr txBox="1"/>
          <p:nvPr/>
        </p:nvSpPr>
        <p:spPr>
          <a:xfrm>
            <a:off x="50" y="796175"/>
            <a:ext cx="9144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How do we readout light if the light is confined close to where it is created?</a:t>
            </a:r>
            <a:endParaRPr b="1" sz="1800">
              <a:solidFill>
                <a:schemeClr val="dk2"/>
              </a:solidFill>
            </a:endParaRPr>
          </a:p>
        </p:txBody>
      </p:sp>
      <p:cxnSp>
        <p:nvCxnSpPr>
          <p:cNvPr id="114" name="Google Shape;114;p17"/>
          <p:cNvCxnSpPr/>
          <p:nvPr/>
        </p:nvCxnSpPr>
        <p:spPr>
          <a:xfrm>
            <a:off x="5245925" y="1527300"/>
            <a:ext cx="19200" cy="3375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5" name="Google Shape;115;p17"/>
          <p:cNvSpPr txBox="1"/>
          <p:nvPr/>
        </p:nvSpPr>
        <p:spPr>
          <a:xfrm>
            <a:off x="5265125" y="1758150"/>
            <a:ext cx="38901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The </a:t>
            </a:r>
            <a:r>
              <a:rPr b="1" lang="en" sz="1800">
                <a:solidFill>
                  <a:schemeClr val="dk2"/>
                </a:solidFill>
              </a:rPr>
              <a:t>fibers</a:t>
            </a:r>
            <a:r>
              <a:rPr lang="en" sz="1800">
                <a:solidFill>
                  <a:schemeClr val="dk2"/>
                </a:solidFill>
              </a:rPr>
              <a:t> pass through </a:t>
            </a:r>
            <a:r>
              <a:rPr b="1" lang="en" sz="1800">
                <a:solidFill>
                  <a:schemeClr val="dk2"/>
                </a:solidFill>
              </a:rPr>
              <a:t>light balls</a:t>
            </a:r>
            <a:r>
              <a:rPr lang="en" sz="1800">
                <a:solidFill>
                  <a:schemeClr val="dk2"/>
                </a:solidFill>
              </a:rPr>
              <a:t> and carry the light out of the </a:t>
            </a:r>
            <a:r>
              <a:rPr b="1" lang="en" sz="1800">
                <a:solidFill>
                  <a:schemeClr val="dk2"/>
                </a:solidFill>
              </a:rPr>
              <a:t>opaque scintillator</a:t>
            </a:r>
            <a:endParaRPr b="1"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We readout the light with </a:t>
            </a:r>
            <a:r>
              <a:rPr b="1" lang="en" sz="1800">
                <a:solidFill>
                  <a:schemeClr val="dk2"/>
                </a:solidFill>
              </a:rPr>
              <a:t>Si</a:t>
            </a:r>
            <a:r>
              <a:rPr lang="en" sz="1800">
                <a:solidFill>
                  <a:schemeClr val="dk2"/>
                </a:solidFill>
              </a:rPr>
              <a:t>licon </a:t>
            </a:r>
            <a:r>
              <a:rPr b="1" lang="en" sz="1800">
                <a:solidFill>
                  <a:schemeClr val="dk2"/>
                </a:solidFill>
              </a:rPr>
              <a:t>P</a:t>
            </a:r>
            <a:r>
              <a:rPr lang="en" sz="1800">
                <a:solidFill>
                  <a:schemeClr val="dk2"/>
                </a:solidFill>
              </a:rPr>
              <a:t>hoto</a:t>
            </a:r>
            <a:r>
              <a:rPr b="1" lang="en" sz="1800">
                <a:solidFill>
                  <a:schemeClr val="dk2"/>
                </a:solidFill>
              </a:rPr>
              <a:t>M</a:t>
            </a:r>
            <a:r>
              <a:rPr lang="en" sz="1800">
                <a:solidFill>
                  <a:schemeClr val="dk2"/>
                </a:solidFill>
              </a:rPr>
              <a:t>ultipliers</a:t>
            </a:r>
            <a:endParaRPr b="1"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SiPMs</a:t>
            </a:r>
            <a:r>
              <a:rPr lang="en" sz="1800">
                <a:solidFill>
                  <a:schemeClr val="dk2"/>
                </a:solidFill>
              </a:rPr>
              <a:t> have a high gain, they have good timing resolution and detection efficiency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16" name="Google Shape;11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95300" y="9450"/>
            <a:ext cx="548700" cy="548676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7"/>
          <p:cNvSpPr txBox="1"/>
          <p:nvPr/>
        </p:nvSpPr>
        <p:spPr>
          <a:xfrm>
            <a:off x="5240875" y="22188"/>
            <a:ext cx="21222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Ben Cattermole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Email: bc392@sussex.ac.uk</a:t>
            </a:r>
            <a:endParaRPr sz="1100">
              <a:solidFill>
                <a:schemeClr val="dk2"/>
              </a:solidFill>
            </a:endParaRPr>
          </a:p>
        </p:txBody>
      </p:sp>
      <p:pic>
        <p:nvPicPr>
          <p:cNvPr id="118" name="Google Shape;11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13953" y="44565"/>
            <a:ext cx="1130474" cy="47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7" title="with_250.gif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1410275"/>
            <a:ext cx="4774433" cy="3580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/>
          <p:nvPr/>
        </p:nvSpPr>
        <p:spPr>
          <a:xfrm>
            <a:off x="0" y="0"/>
            <a:ext cx="9144000" cy="5676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reflection blurRad="0" dir="5400000" dist="38100" endA="0" endPos="30000" fadeDir="5400012" kx="0" rotWithShape="0" algn="bl" stPos="0" sy="-100000" ky="0"/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8"/>
          <p:cNvSpPr txBox="1"/>
          <p:nvPr/>
        </p:nvSpPr>
        <p:spPr>
          <a:xfrm>
            <a:off x="52550" y="68250"/>
            <a:ext cx="8738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Simulation - LiquidO a description of the technology</a:t>
            </a:r>
            <a:endParaRPr b="1" sz="1600"/>
          </a:p>
        </p:txBody>
      </p:sp>
      <p:sp>
        <p:nvSpPr>
          <p:cNvPr id="126" name="Google Shape;126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27" name="Google Shape;127;p18"/>
          <p:cNvGrpSpPr/>
          <p:nvPr/>
        </p:nvGrpSpPr>
        <p:grpSpPr>
          <a:xfrm>
            <a:off x="0" y="1126762"/>
            <a:ext cx="6186643" cy="3719275"/>
            <a:chOff x="0" y="1037725"/>
            <a:chExt cx="6700577" cy="4019100"/>
          </a:xfrm>
        </p:grpSpPr>
        <p:pic>
          <p:nvPicPr>
            <p:cNvPr id="128" name="Google Shape;128;p1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0" y="1037725"/>
              <a:ext cx="6700577" cy="38516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9" name="Google Shape;129;p18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32575" y="4221400"/>
              <a:ext cx="835425" cy="83542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30" name="Google Shape;130;p18"/>
            <p:cNvCxnSpPr/>
            <p:nvPr/>
          </p:nvCxnSpPr>
          <p:spPr>
            <a:xfrm flipH="1" rot="10800000">
              <a:off x="865375" y="4006925"/>
              <a:ext cx="807600" cy="3051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131" name="Google Shape;131;p18"/>
          <p:cNvSpPr txBox="1"/>
          <p:nvPr/>
        </p:nvSpPr>
        <p:spPr>
          <a:xfrm>
            <a:off x="6466650" y="1209400"/>
            <a:ext cx="2688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32" name="Google Shape;132;p18"/>
          <p:cNvSpPr txBox="1"/>
          <p:nvPr/>
        </p:nvSpPr>
        <p:spPr>
          <a:xfrm>
            <a:off x="6091500" y="1508738"/>
            <a:ext cx="30525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The size of </a:t>
            </a:r>
            <a:r>
              <a:rPr b="1" lang="en" sz="1800">
                <a:solidFill>
                  <a:schemeClr val="dk2"/>
                </a:solidFill>
              </a:rPr>
              <a:t>light balls </a:t>
            </a:r>
            <a:r>
              <a:rPr lang="en" sz="1800">
                <a:solidFill>
                  <a:schemeClr val="dk2"/>
                </a:solidFill>
              </a:rPr>
              <a:t>can be controlled with </a:t>
            </a:r>
            <a:r>
              <a:rPr b="1" lang="en" sz="1800">
                <a:solidFill>
                  <a:schemeClr val="dk2"/>
                </a:solidFill>
              </a:rPr>
              <a:t>scattering</a:t>
            </a:r>
            <a:r>
              <a:rPr lang="en" sz="1800">
                <a:solidFill>
                  <a:schemeClr val="dk2"/>
                </a:solidFill>
              </a:rPr>
              <a:t> and </a:t>
            </a:r>
            <a:r>
              <a:rPr b="1" lang="en" sz="1800">
                <a:solidFill>
                  <a:schemeClr val="dk2"/>
                </a:solidFill>
              </a:rPr>
              <a:t>absorption lengths</a:t>
            </a:r>
            <a:endParaRPr b="1"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Our ideal scenario: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Short scattering length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Long absorption length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33" name="Google Shape;133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95300" y="9450"/>
            <a:ext cx="548700" cy="548676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8"/>
          <p:cNvSpPr txBox="1"/>
          <p:nvPr/>
        </p:nvSpPr>
        <p:spPr>
          <a:xfrm>
            <a:off x="4419400" y="4508550"/>
            <a:ext cx="1525800" cy="393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Decreasing absorption length</a:t>
            </a:r>
            <a:endParaRPr sz="800">
              <a:solidFill>
                <a:schemeClr val="dk2"/>
              </a:solidFill>
            </a:endParaRPr>
          </a:p>
        </p:txBody>
      </p:sp>
      <p:sp>
        <p:nvSpPr>
          <p:cNvPr id="135" name="Google Shape;135;p18"/>
          <p:cNvSpPr txBox="1"/>
          <p:nvPr/>
        </p:nvSpPr>
        <p:spPr>
          <a:xfrm>
            <a:off x="1895175" y="960675"/>
            <a:ext cx="3509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Z scale shows the relative number of hits on a fiber</a:t>
            </a:r>
            <a:endParaRPr sz="800">
              <a:solidFill>
                <a:schemeClr val="dk2"/>
              </a:solidFill>
            </a:endParaRPr>
          </a:p>
        </p:txBody>
      </p:sp>
      <p:sp>
        <p:nvSpPr>
          <p:cNvPr id="136" name="Google Shape;136;p18"/>
          <p:cNvSpPr txBox="1"/>
          <p:nvPr/>
        </p:nvSpPr>
        <p:spPr>
          <a:xfrm>
            <a:off x="5240875" y="22188"/>
            <a:ext cx="21222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Ben Cattermole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Email: bc392@sussex.ac.uk</a:t>
            </a:r>
            <a:endParaRPr sz="1100">
              <a:solidFill>
                <a:schemeClr val="dk2"/>
              </a:solidFill>
            </a:endParaRPr>
          </a:p>
        </p:txBody>
      </p:sp>
      <p:pic>
        <p:nvPicPr>
          <p:cNvPr id="137" name="Google Shape;137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13953" y="44565"/>
            <a:ext cx="1130474" cy="47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9"/>
          <p:cNvSpPr/>
          <p:nvPr/>
        </p:nvSpPr>
        <p:spPr>
          <a:xfrm>
            <a:off x="0" y="0"/>
            <a:ext cx="9144000" cy="5676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reflection blurRad="0" dir="5400000" dist="38100" endA="0" endPos="30000" fadeDir="5400012" kx="0" rotWithShape="0" algn="bl" stPos="0" sy="-100000" ky="0"/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9"/>
          <p:cNvSpPr txBox="1"/>
          <p:nvPr/>
        </p:nvSpPr>
        <p:spPr>
          <a:xfrm>
            <a:off x="52550" y="68250"/>
            <a:ext cx="8738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Simulation - Simulations of detector prototypes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</p:txBody>
      </p:sp>
      <p:sp>
        <p:nvSpPr>
          <p:cNvPr id="144" name="Google Shape;144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5" name="Google Shape;145;p19"/>
          <p:cNvSpPr txBox="1"/>
          <p:nvPr/>
        </p:nvSpPr>
        <p:spPr>
          <a:xfrm>
            <a:off x="50" y="1100975"/>
            <a:ext cx="9144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Topological particle zoo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46" name="Google Shape;14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9327" y="1901275"/>
            <a:ext cx="2743201" cy="23774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93501" y="1901284"/>
            <a:ext cx="2743200" cy="237744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9"/>
          <p:cNvSpPr txBox="1"/>
          <p:nvPr/>
        </p:nvSpPr>
        <p:spPr>
          <a:xfrm>
            <a:off x="-31175" y="1515775"/>
            <a:ext cx="3604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595959"/>
                </a:solidFill>
              </a:rPr>
              <a:t>Electron event</a:t>
            </a:r>
            <a:endParaRPr sz="1800">
              <a:solidFill>
                <a:srgbClr val="595959"/>
              </a:solidFill>
            </a:endParaRPr>
          </a:p>
        </p:txBody>
      </p:sp>
      <p:sp>
        <p:nvSpPr>
          <p:cNvPr id="149" name="Google Shape;149;p19"/>
          <p:cNvSpPr txBox="1"/>
          <p:nvPr/>
        </p:nvSpPr>
        <p:spPr>
          <a:xfrm>
            <a:off x="2763000" y="1546075"/>
            <a:ext cx="3604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595959"/>
                </a:solidFill>
              </a:rPr>
              <a:t>Gamma event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150" name="Google Shape;150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36692" y="1901275"/>
            <a:ext cx="2743199" cy="2377439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19"/>
          <p:cNvSpPr txBox="1"/>
          <p:nvPr/>
        </p:nvSpPr>
        <p:spPr>
          <a:xfrm>
            <a:off x="5506200" y="1546075"/>
            <a:ext cx="3604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595959"/>
                </a:solidFill>
              </a:rPr>
              <a:t>Positron</a:t>
            </a:r>
            <a:r>
              <a:rPr lang="en" sz="1800">
                <a:solidFill>
                  <a:srgbClr val="595959"/>
                </a:solidFill>
              </a:rPr>
              <a:t> event</a:t>
            </a:r>
            <a:endParaRPr sz="1800">
              <a:solidFill>
                <a:srgbClr val="595959"/>
              </a:solidFill>
            </a:endParaRPr>
          </a:p>
        </p:txBody>
      </p:sp>
      <p:pic>
        <p:nvPicPr>
          <p:cNvPr id="152" name="Google Shape;152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595300" y="9450"/>
            <a:ext cx="548700" cy="5486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3" name="Google Shape;153;p19"/>
          <p:cNvCxnSpPr/>
          <p:nvPr/>
        </p:nvCxnSpPr>
        <p:spPr>
          <a:xfrm flipH="1" rot="10800000">
            <a:off x="528400" y="3637850"/>
            <a:ext cx="324300" cy="540300"/>
          </a:xfrm>
          <a:prstGeom prst="straightConnector1">
            <a:avLst/>
          </a:prstGeom>
          <a:noFill/>
          <a:ln cap="flat" cmpd="sng" w="9525">
            <a:solidFill>
              <a:srgbClr val="FF0E0E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4" name="Google Shape;154;p19"/>
          <p:cNvSpPr txBox="1"/>
          <p:nvPr/>
        </p:nvSpPr>
        <p:spPr>
          <a:xfrm>
            <a:off x="128100" y="4043025"/>
            <a:ext cx="514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Noise hits</a:t>
            </a:r>
            <a:endParaRPr sz="800">
              <a:solidFill>
                <a:schemeClr val="dk2"/>
              </a:solidFill>
            </a:endParaRPr>
          </a:p>
        </p:txBody>
      </p:sp>
      <p:sp>
        <p:nvSpPr>
          <p:cNvPr id="155" name="Google Shape;155;p19"/>
          <p:cNvSpPr txBox="1"/>
          <p:nvPr/>
        </p:nvSpPr>
        <p:spPr>
          <a:xfrm>
            <a:off x="5240875" y="22188"/>
            <a:ext cx="21222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Ben Cattermole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Email: bc392@sussex.ac.uk</a:t>
            </a:r>
            <a:endParaRPr sz="1100">
              <a:solidFill>
                <a:schemeClr val="dk2"/>
              </a:solidFill>
            </a:endParaRPr>
          </a:p>
        </p:txBody>
      </p:sp>
      <p:pic>
        <p:nvPicPr>
          <p:cNvPr id="156" name="Google Shape;156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413953" y="44565"/>
            <a:ext cx="1130474" cy="47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0"/>
          <p:cNvSpPr/>
          <p:nvPr/>
        </p:nvSpPr>
        <p:spPr>
          <a:xfrm>
            <a:off x="0" y="0"/>
            <a:ext cx="9144000" cy="5676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reflection blurRad="0" dir="5400000" dist="38100" endA="0" endPos="30000" fadeDir="5400012" kx="0" rotWithShape="0" algn="bl" stPos="0" sy="-100000" ky="0"/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0"/>
          <p:cNvSpPr txBox="1"/>
          <p:nvPr/>
        </p:nvSpPr>
        <p:spPr>
          <a:xfrm>
            <a:off x="52550" y="68250"/>
            <a:ext cx="8738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Simulation - </a:t>
            </a:r>
            <a:r>
              <a:rPr b="1" lang="en" sz="1600"/>
              <a:t>Simulations of detector prototypes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</p:txBody>
      </p:sp>
      <p:sp>
        <p:nvSpPr>
          <p:cNvPr id="163" name="Google Shape;163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64" name="Google Shape;164;p20"/>
          <p:cNvSpPr txBox="1"/>
          <p:nvPr/>
        </p:nvSpPr>
        <p:spPr>
          <a:xfrm>
            <a:off x="50" y="796175"/>
            <a:ext cx="9144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Sussex Cubes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65" name="Google Shape;165;p20"/>
          <p:cNvSpPr txBox="1"/>
          <p:nvPr/>
        </p:nvSpPr>
        <p:spPr>
          <a:xfrm>
            <a:off x="5322900" y="845513"/>
            <a:ext cx="3821100" cy="40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LiquidO cube prototypes developed at the University of Sussex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M</a:t>
            </a:r>
            <a:r>
              <a:rPr b="1" lang="en" sz="1800">
                <a:solidFill>
                  <a:schemeClr val="dk2"/>
                </a:solidFill>
              </a:rPr>
              <a:t>uons</a:t>
            </a:r>
            <a:r>
              <a:rPr lang="en" sz="1800">
                <a:solidFill>
                  <a:schemeClr val="dk2"/>
                </a:solidFill>
              </a:rPr>
              <a:t> passing through the cube have been studied in detail (See Jess Lock’s talk)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Simulation used to study effects of </a:t>
            </a:r>
            <a:r>
              <a:rPr b="1" lang="en" sz="1800">
                <a:solidFill>
                  <a:schemeClr val="dk2"/>
                </a:solidFill>
              </a:rPr>
              <a:t>fiber width</a:t>
            </a:r>
            <a:r>
              <a:rPr lang="en" sz="1800">
                <a:solidFill>
                  <a:schemeClr val="dk2"/>
                </a:solidFill>
              </a:rPr>
              <a:t>, scattering and absorption lengths and </a:t>
            </a:r>
            <a:r>
              <a:rPr b="1" lang="en" sz="1800">
                <a:solidFill>
                  <a:schemeClr val="dk2"/>
                </a:solidFill>
              </a:rPr>
              <a:t>vessel reflectivity</a:t>
            </a:r>
            <a:endParaRPr b="1"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Reconstruction of data from simulations…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66" name="Google Shape;166;p20"/>
          <p:cNvPicPr preferRelativeResize="0"/>
          <p:nvPr/>
        </p:nvPicPr>
        <p:blipFill rotWithShape="1">
          <a:blip r:embed="rId3">
            <a:alphaModFix/>
          </a:blip>
          <a:srcRect b="2274" l="8433" r="9126" t="3368"/>
          <a:stretch/>
        </p:blipFill>
        <p:spPr>
          <a:xfrm flipH="1">
            <a:off x="201751" y="1243525"/>
            <a:ext cx="1550455" cy="172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0"/>
          <p:cNvPicPr preferRelativeResize="0"/>
          <p:nvPr/>
        </p:nvPicPr>
        <p:blipFill rotWithShape="1">
          <a:blip r:embed="rId4">
            <a:alphaModFix/>
          </a:blip>
          <a:srcRect b="3749" l="7765" r="4484" t="6548"/>
          <a:stretch/>
        </p:blipFill>
        <p:spPr>
          <a:xfrm flipH="1">
            <a:off x="1779294" y="1243525"/>
            <a:ext cx="3345856" cy="17262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lot of hit SiPM coords &#10;Fiber IDs Grid (64-127) &#10;Fiber IDs Grid (0-63) &#10;10 &#10;-100 " id="168" name="Google Shape;168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553" y="3066900"/>
            <a:ext cx="5160350" cy="17167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595300" y="9450"/>
            <a:ext cx="548700" cy="5486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0" name="Google Shape;170;p20"/>
          <p:cNvCxnSpPr/>
          <p:nvPr/>
        </p:nvCxnSpPr>
        <p:spPr>
          <a:xfrm flipH="1">
            <a:off x="3446850" y="1107675"/>
            <a:ext cx="514800" cy="356100"/>
          </a:xfrm>
          <a:prstGeom prst="straightConnector1">
            <a:avLst/>
          </a:prstGeom>
          <a:noFill/>
          <a:ln cap="flat" cmpd="sng" w="9525">
            <a:solidFill>
              <a:srgbClr val="FF0E0E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1" name="Google Shape;171;p20"/>
          <p:cNvSpPr txBox="1"/>
          <p:nvPr/>
        </p:nvSpPr>
        <p:spPr>
          <a:xfrm>
            <a:off x="3879250" y="953500"/>
            <a:ext cx="514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dk2"/>
                </a:solidFill>
              </a:rPr>
              <a:t>Muon</a:t>
            </a:r>
            <a:endParaRPr sz="800">
              <a:solidFill>
                <a:schemeClr val="dk2"/>
              </a:solidFill>
            </a:endParaRPr>
          </a:p>
        </p:txBody>
      </p:sp>
      <p:sp>
        <p:nvSpPr>
          <p:cNvPr id="172" name="Google Shape;172;p20"/>
          <p:cNvSpPr txBox="1"/>
          <p:nvPr/>
        </p:nvSpPr>
        <p:spPr>
          <a:xfrm>
            <a:off x="2016150" y="3727100"/>
            <a:ext cx="1360500" cy="3387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FF0E0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chemeClr val="dk2"/>
                </a:solidFill>
              </a:rPr>
              <a:t>Truth information</a:t>
            </a:r>
            <a:endParaRPr sz="1000" u="sng">
              <a:solidFill>
                <a:schemeClr val="dk2"/>
              </a:solidFill>
            </a:endParaRPr>
          </a:p>
        </p:txBody>
      </p:sp>
      <p:sp>
        <p:nvSpPr>
          <p:cNvPr id="173" name="Google Shape;173;p20"/>
          <p:cNvSpPr txBox="1"/>
          <p:nvPr/>
        </p:nvSpPr>
        <p:spPr>
          <a:xfrm>
            <a:off x="5240875" y="22188"/>
            <a:ext cx="21222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Ben Cattermole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Email: bc392@sussex.ac.uk</a:t>
            </a:r>
            <a:endParaRPr sz="1100">
              <a:solidFill>
                <a:schemeClr val="dk2"/>
              </a:solidFill>
            </a:endParaRPr>
          </a:p>
        </p:txBody>
      </p:sp>
      <p:pic>
        <p:nvPicPr>
          <p:cNvPr id="174" name="Google Shape;174;p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413953" y="44565"/>
            <a:ext cx="1130474" cy="47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1"/>
          <p:cNvSpPr/>
          <p:nvPr/>
        </p:nvSpPr>
        <p:spPr>
          <a:xfrm>
            <a:off x="0" y="0"/>
            <a:ext cx="9144000" cy="5676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reflection blurRad="0" dir="5400000" dist="38100" endA="0" endPos="30000" fadeDir="5400012" kx="0" rotWithShape="0" algn="bl" stPos="0" sy="-100000" ky="0"/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1"/>
          <p:cNvSpPr txBox="1"/>
          <p:nvPr/>
        </p:nvSpPr>
        <p:spPr>
          <a:xfrm>
            <a:off x="52550" y="68250"/>
            <a:ext cx="8738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/>
              <a:t>Simulation - Simulations of detector prototypes</a:t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</p:txBody>
      </p:sp>
      <p:sp>
        <p:nvSpPr>
          <p:cNvPr id="181" name="Google Shape;181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82" name="Google Shape;18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95300" y="9450"/>
            <a:ext cx="548700" cy="548676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1"/>
          <p:cNvSpPr txBox="1"/>
          <p:nvPr/>
        </p:nvSpPr>
        <p:spPr>
          <a:xfrm>
            <a:off x="5240875" y="22188"/>
            <a:ext cx="21222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Ben Cattermole</a:t>
            </a:r>
            <a:endParaRPr sz="11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dk2"/>
                </a:solidFill>
              </a:rPr>
              <a:t>Email: bc392@sussex.ac.uk</a:t>
            </a:r>
            <a:endParaRPr sz="1100">
              <a:solidFill>
                <a:schemeClr val="dk2"/>
              </a:solidFill>
            </a:endParaRPr>
          </a:p>
        </p:txBody>
      </p:sp>
      <p:pic>
        <p:nvPicPr>
          <p:cNvPr id="184" name="Google Shape;184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13953" y="44565"/>
            <a:ext cx="1130474" cy="47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-559427" y="1184500"/>
            <a:ext cx="7363776" cy="338615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1"/>
          <p:cNvSpPr/>
          <p:nvPr/>
        </p:nvSpPr>
        <p:spPr>
          <a:xfrm>
            <a:off x="845542" y="1484362"/>
            <a:ext cx="1651200" cy="1965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21"/>
          <p:cNvSpPr txBox="1"/>
          <p:nvPr/>
        </p:nvSpPr>
        <p:spPr>
          <a:xfrm>
            <a:off x="304613" y="1407262"/>
            <a:ext cx="27330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595959"/>
                </a:solidFill>
              </a:rPr>
              <a:t>100 by 100 with fake muon track and noise</a:t>
            </a:r>
            <a:endParaRPr sz="1200">
              <a:solidFill>
                <a:srgbClr val="595959"/>
              </a:solidFill>
            </a:endParaRPr>
          </a:p>
        </p:txBody>
      </p:sp>
      <p:sp>
        <p:nvSpPr>
          <p:cNvPr id="188" name="Google Shape;188;p21"/>
          <p:cNvSpPr txBox="1"/>
          <p:nvPr/>
        </p:nvSpPr>
        <p:spPr>
          <a:xfrm>
            <a:off x="6059975" y="916200"/>
            <a:ext cx="3054600" cy="378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The Hough transform can be used to find straight lines in images…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…or tracks in a pixel detector</a:t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Lines that pass through a pixel given by </a:t>
            </a:r>
            <a:r>
              <a:rPr b="1" lang="en" sz="1800">
                <a:solidFill>
                  <a:schemeClr val="dk2"/>
                </a:solidFill>
              </a:rPr>
              <a:t>X</a:t>
            </a:r>
            <a:r>
              <a:rPr lang="en" sz="1800">
                <a:solidFill>
                  <a:schemeClr val="dk2"/>
                </a:solidFill>
              </a:rPr>
              <a:t>, </a:t>
            </a:r>
            <a:r>
              <a:rPr b="1" lang="en" sz="1800">
                <a:solidFill>
                  <a:schemeClr val="dk2"/>
                </a:solidFill>
              </a:rPr>
              <a:t>Y</a:t>
            </a:r>
            <a:r>
              <a:rPr lang="en" sz="1800">
                <a:solidFill>
                  <a:schemeClr val="dk2"/>
                </a:solidFill>
              </a:rPr>
              <a:t> satisfy </a:t>
            </a:r>
            <a:endParaRPr sz="1800">
              <a:solidFill>
                <a:schemeClr val="dk2"/>
              </a:solidFill>
            </a:endParaRPr>
          </a:p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c = y - mx</a:t>
            </a:r>
            <a:endParaRPr b="1"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Use polar coordinates to avoid </a:t>
            </a:r>
            <a:r>
              <a:rPr b="1" lang="en" sz="1800">
                <a:solidFill>
                  <a:schemeClr val="dk2"/>
                </a:solidFill>
              </a:rPr>
              <a:t>m = ∞</a:t>
            </a:r>
            <a:endParaRPr b="1"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