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1"/>
  </p:notesMasterIdLst>
  <p:sldIdLst>
    <p:sldId id="256" r:id="rId2"/>
    <p:sldId id="274" r:id="rId3"/>
    <p:sldId id="257" r:id="rId4"/>
    <p:sldId id="260" r:id="rId5"/>
    <p:sldId id="259" r:id="rId6"/>
    <p:sldId id="261" r:id="rId7"/>
    <p:sldId id="262" r:id="rId8"/>
    <p:sldId id="263" r:id="rId9"/>
    <p:sldId id="264" r:id="rId10"/>
    <p:sldId id="265" r:id="rId11"/>
    <p:sldId id="266" r:id="rId12"/>
    <p:sldId id="273" r:id="rId13"/>
    <p:sldId id="267" r:id="rId14"/>
    <p:sldId id="268" r:id="rId15"/>
    <p:sldId id="269" r:id="rId16"/>
    <p:sldId id="258" r:id="rId17"/>
    <p:sldId id="270" r:id="rId18"/>
    <p:sldId id="271" r:id="rId19"/>
    <p:sldId id="277" r:id="rId20"/>
    <p:sldId id="278" r:id="rId21"/>
    <p:sldId id="280" r:id="rId22"/>
    <p:sldId id="281" r:id="rId23"/>
    <p:sldId id="282" r:id="rId24"/>
    <p:sldId id="291" r:id="rId25"/>
    <p:sldId id="287" r:id="rId26"/>
    <p:sldId id="288" r:id="rId27"/>
    <p:sldId id="289" r:id="rId28"/>
    <p:sldId id="290" r:id="rId29"/>
    <p:sldId id="283" r:id="rId30"/>
  </p:sldIdLst>
  <p:sldSz cx="12192000" cy="6858000"/>
  <p:notesSz cx="6858000" cy="9144000"/>
  <p:embeddedFontLst>
    <p:embeddedFont>
      <p:font typeface="Gill Sans" panose="020B0604020202020204" charset="0"/>
      <p:regular r:id="rId32"/>
      <p:bold r:id="rId33"/>
    </p:embeddedFont>
    <p:embeddedFont>
      <p:font typeface="Play" panose="020B0604020202020204" charset="0"/>
      <p:regular r:id="rId34"/>
      <p:bold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B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05A9EA-882A-1BC2-DA21-F62CB9FDC7E9}" v="3" dt="2025-04-08T09:07:59.267"/>
    <p1510:client id="{4BD1C48B-84FE-9823-4950-5C5C955AB143}" v="2" dt="2025-04-09T08:09:26.394"/>
    <p1510:client id="{801607A6-8264-2A4E-4055-DD96C60C0E2F}" v="81" dt="2025-04-07T13:13:31.954"/>
    <p1510:client id="{A3B8BDBE-D491-72D1-D6E3-CBC3AD529F5D}" v="6" dt="2025-04-09T09:39:09.832"/>
    <p1510:client id="{D7FB82B5-532D-A048-C6D0-08104B5A5E87}" v="42" dt="2025-04-08T11:08:34.281"/>
    <p1510:client id="{DE10862E-3739-21E9-AE1A-E279A2CCBC61}" v="2" dt="2025-04-08T14:31:22.8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62"/>
  </p:normalViewPr>
  <p:slideViewPr>
    <p:cSldViewPr snapToGrid="0">
      <p:cViewPr varScale="1">
        <p:scale>
          <a:sx n="90" d="100"/>
          <a:sy n="90" d="100"/>
        </p:scale>
        <p:origin x="232" y="4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669295D8-1064-B571-6700-CF9411714555}"/>
            </a:ext>
          </a:extLst>
        </p:cNvPr>
        <p:cNvGrpSpPr/>
        <p:nvPr/>
      </p:nvGrpSpPr>
      <p:grpSpPr>
        <a:xfrm>
          <a:off x="0" y="0"/>
          <a:ext cx="0" cy="0"/>
          <a:chOff x="0" y="0"/>
          <a:chExt cx="0" cy="0"/>
        </a:xfrm>
      </p:grpSpPr>
      <p:sp>
        <p:nvSpPr>
          <p:cNvPr id="198" name="Google Shape;198;p10:notes">
            <a:extLst>
              <a:ext uri="{FF2B5EF4-FFF2-40B4-BE49-F238E27FC236}">
                <a16:creationId xmlns:a16="http://schemas.microsoft.com/office/drawing/2014/main" id="{7D262107-3AFB-7938-3249-E5015BB264E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99" name="Google Shape;199;p10:notes">
            <a:extLst>
              <a:ext uri="{FF2B5EF4-FFF2-40B4-BE49-F238E27FC236}">
                <a16:creationId xmlns:a16="http://schemas.microsoft.com/office/drawing/2014/main" id="{A75561B4-9E2A-E283-4994-A1B713E109D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59896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 name="Google Shape;21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1" name="Google Shape;22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0" name="Google Shape;230;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 name="Google Shape;23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 name="Google Shape;24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3439d0e1456_0_44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6" name="Google Shape;506;g3439d0e1456_0_4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3439d0e1456_0_4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2" name="Google Shape;522;g3439d0e1456_0_4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3439d0e1456_0_4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9" name="Google Shape;539;g3439d0e1456_0_4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3439d0e1456_0_50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5" name="Google Shape;555;g3439d0e1456_0_5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34753408359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34753408359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3" name="Google Shape;133;g34753408359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 name="Google Shape;14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 name="Google Shape;15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 name="Google Shape;17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0" name="Google Shape;19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30" name="Google Shape;3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a:spLocks noGrp="1"/>
          </p:cNvSpPr>
          <p:nvPr>
            <p:ph type="pic" idx="2"/>
          </p:nvPr>
        </p:nvSpPr>
        <p:spPr>
          <a:xfrm>
            <a:off x="5183188" y="987425"/>
            <a:ext cx="6172200" cy="4873625"/>
          </a:xfrm>
          <a:prstGeom prst="rect">
            <a:avLst/>
          </a:prstGeom>
          <a:noFill/>
          <a:ln>
            <a:noFill/>
          </a:ln>
        </p:spPr>
      </p:sp>
      <p:sp>
        <p:nvSpPr>
          <p:cNvPr id="68" name="Google Shape;68;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11.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041835/"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doi.org/10.1051/epjconf/20232800600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2.xml"/><Relationship Id="rId7" Type="http://schemas.openxmlformats.org/officeDocument/2006/relationships/image" Target="../media/image1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3"/>
          <p:cNvSpPr txBox="1">
            <a:spLocks noGrp="1"/>
          </p:cNvSpPr>
          <p:nvPr>
            <p:ph type="ctrTitle"/>
          </p:nvPr>
        </p:nvSpPr>
        <p:spPr>
          <a:xfrm>
            <a:off x="883111" y="1484244"/>
            <a:ext cx="10198500" cy="2488061"/>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00989D"/>
              </a:buClr>
              <a:buSzPct val="100000"/>
              <a:buFont typeface="Gill Sans"/>
              <a:buNone/>
            </a:pPr>
            <a:r>
              <a:rPr lang="en-GB" b="1" dirty="0">
                <a:solidFill>
                  <a:srgbClr val="00989D"/>
                </a:solidFill>
                <a:latin typeface="Gill Sans"/>
                <a:ea typeface="Gill Sans"/>
                <a:cs typeface="Gill Sans"/>
                <a:sym typeface="Gill Sans"/>
              </a:rPr>
              <a:t>Cryogenic Characterisation of Veto Photodetectors for DarkSide-20k</a:t>
            </a:r>
            <a:endParaRPr b="1" dirty="0">
              <a:solidFill>
                <a:srgbClr val="00989D"/>
              </a:solidFill>
              <a:latin typeface="Gill Sans"/>
              <a:ea typeface="Gill Sans"/>
              <a:cs typeface="Gill Sans"/>
              <a:sym typeface="Gill Sans"/>
            </a:endParaRPr>
          </a:p>
        </p:txBody>
      </p:sp>
      <p:sp>
        <p:nvSpPr>
          <p:cNvPr id="89" name="Google Shape;89;p13"/>
          <p:cNvSpPr txBox="1">
            <a:spLocks noGrp="1"/>
          </p:cNvSpPr>
          <p:nvPr>
            <p:ph type="subTitle" idx="1"/>
          </p:nvPr>
        </p:nvSpPr>
        <p:spPr>
          <a:xfrm>
            <a:off x="1668377" y="3972305"/>
            <a:ext cx="8855246" cy="1401451"/>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00989D"/>
              </a:buClr>
              <a:buSzPts val="1800"/>
              <a:buNone/>
            </a:pPr>
            <a:r>
              <a:rPr lang="en-GB" sz="1800" b="1" dirty="0">
                <a:solidFill>
                  <a:schemeClr val="tx1"/>
                </a:solidFill>
                <a:latin typeface="Gill Sans"/>
                <a:ea typeface="Gill Sans"/>
                <a:cs typeface="Gill Sans"/>
                <a:sym typeface="Gill Sans"/>
              </a:rPr>
              <a:t>S. Ravinthiran</a:t>
            </a:r>
          </a:p>
          <a:p>
            <a:pPr marL="0" lvl="0" indent="0" algn="ctr" rtl="0">
              <a:lnSpc>
                <a:spcPct val="90000"/>
              </a:lnSpc>
              <a:spcBef>
                <a:spcPts val="0"/>
              </a:spcBef>
              <a:spcAft>
                <a:spcPts val="0"/>
              </a:spcAft>
              <a:buClr>
                <a:srgbClr val="00989D"/>
              </a:buClr>
              <a:buSzPts val="1800"/>
              <a:buNone/>
            </a:pPr>
            <a:r>
              <a:rPr lang="en-GB" sz="1800" b="1" dirty="0">
                <a:solidFill>
                  <a:schemeClr val="tx1"/>
                </a:solidFill>
                <a:latin typeface="Gill Sans"/>
                <a:ea typeface="Gill Sans"/>
                <a:cs typeface="Gill Sans"/>
                <a:sym typeface="Gill Sans"/>
              </a:rPr>
              <a:t>M. Queiroga </a:t>
            </a:r>
            <a:r>
              <a:rPr lang="en-GB" sz="1800" b="1" dirty="0" err="1">
                <a:solidFill>
                  <a:schemeClr val="tx1"/>
                </a:solidFill>
                <a:latin typeface="Gill Sans"/>
                <a:ea typeface="Gill Sans"/>
                <a:cs typeface="Gill Sans"/>
                <a:sym typeface="Gill Sans"/>
              </a:rPr>
              <a:t>Bazetto</a:t>
            </a:r>
            <a:r>
              <a:rPr lang="en-GB" sz="1800" b="1" dirty="0">
                <a:solidFill>
                  <a:schemeClr val="tx1"/>
                </a:solidFill>
                <a:latin typeface="Gill Sans"/>
                <a:ea typeface="Gill Sans"/>
                <a:cs typeface="Gill Sans"/>
                <a:sym typeface="Gill Sans"/>
              </a:rPr>
              <a:t>, H. </a:t>
            </a:r>
            <a:r>
              <a:rPr lang="en-GB" sz="1800" b="1" dirty="0" err="1">
                <a:solidFill>
                  <a:schemeClr val="tx1"/>
                </a:solidFill>
                <a:latin typeface="Gill Sans"/>
                <a:ea typeface="Gill Sans"/>
                <a:cs typeface="Gill Sans"/>
                <a:sym typeface="Gill Sans"/>
              </a:rPr>
              <a:t>Frandini</a:t>
            </a:r>
            <a:r>
              <a:rPr lang="en-GB" sz="1800" b="1" dirty="0">
                <a:solidFill>
                  <a:schemeClr val="tx1"/>
                </a:solidFill>
                <a:latin typeface="Gill Sans"/>
                <a:ea typeface="Gill Sans"/>
                <a:cs typeface="Gill Sans"/>
                <a:sym typeface="Gill Sans"/>
              </a:rPr>
              <a:t> Gatti, A. Lowe, K. </a:t>
            </a:r>
            <a:r>
              <a:rPr lang="en-GB" sz="1800" b="1" dirty="0" err="1">
                <a:solidFill>
                  <a:schemeClr val="tx1"/>
                </a:solidFill>
                <a:latin typeface="Gill Sans"/>
                <a:ea typeface="Gill Sans"/>
                <a:cs typeface="Gill Sans"/>
                <a:sym typeface="Gill Sans"/>
              </a:rPr>
              <a:t>Mavrokoridis</a:t>
            </a:r>
            <a:r>
              <a:rPr lang="en-GB" sz="1800" b="1" dirty="0">
                <a:solidFill>
                  <a:schemeClr val="tx1"/>
                </a:solidFill>
                <a:latin typeface="Gill Sans"/>
                <a:ea typeface="Gill Sans"/>
                <a:cs typeface="Gill Sans"/>
                <a:sym typeface="Gill Sans"/>
              </a:rPr>
              <a:t>, A. Roberts, </a:t>
            </a:r>
            <a:r>
              <a:rPr lang="en-GB" sz="1800" b="1" dirty="0" err="1">
                <a:solidFill>
                  <a:schemeClr val="tx1"/>
                </a:solidFill>
                <a:latin typeface="Gill Sans"/>
                <a:ea typeface="Gill Sans"/>
                <a:cs typeface="Gill Sans"/>
                <a:sym typeface="Gill Sans"/>
              </a:rPr>
              <a:t>A.Taylor</a:t>
            </a:r>
            <a:r>
              <a:rPr lang="en-GB" sz="1800" b="1" dirty="0">
                <a:solidFill>
                  <a:schemeClr val="tx1"/>
                </a:solidFill>
                <a:latin typeface="Gill Sans"/>
                <a:ea typeface="Gill Sans"/>
                <a:cs typeface="Gill Sans"/>
                <a:sym typeface="Gill Sans"/>
              </a:rPr>
              <a:t>, J. </a:t>
            </a:r>
            <a:r>
              <a:rPr lang="en-GB" sz="1800" b="1" dirty="0" err="1">
                <a:solidFill>
                  <a:schemeClr val="tx1"/>
                </a:solidFill>
                <a:latin typeface="Gill Sans"/>
                <a:ea typeface="Gill Sans"/>
                <a:cs typeface="Gill Sans"/>
                <a:sym typeface="Gill Sans"/>
              </a:rPr>
              <a:t>Vossebeld</a:t>
            </a:r>
            <a:endParaRPr lang="en-GB" sz="1800" b="1" dirty="0">
              <a:solidFill>
                <a:schemeClr val="tx1"/>
              </a:solidFill>
              <a:latin typeface="Gill Sans"/>
              <a:ea typeface="Gill Sans"/>
              <a:cs typeface="Gill Sans"/>
              <a:sym typeface="Gill Sans"/>
            </a:endParaRPr>
          </a:p>
          <a:p>
            <a:pPr marL="0" lvl="0" indent="0" algn="ctr" rtl="0">
              <a:lnSpc>
                <a:spcPct val="90000"/>
              </a:lnSpc>
              <a:spcBef>
                <a:spcPts val="0"/>
              </a:spcBef>
              <a:spcAft>
                <a:spcPts val="0"/>
              </a:spcAft>
              <a:buClr>
                <a:srgbClr val="00989D"/>
              </a:buClr>
              <a:buSzPts val="1800"/>
              <a:buNone/>
            </a:pPr>
            <a:endParaRPr lang="en-GB" sz="1800" b="1" dirty="0">
              <a:solidFill>
                <a:schemeClr val="tx1"/>
              </a:solidFill>
              <a:latin typeface="Gill Sans"/>
              <a:ea typeface="Gill Sans"/>
              <a:cs typeface="Gill Sans"/>
              <a:sym typeface="Gill Sans"/>
            </a:endParaRPr>
          </a:p>
          <a:p>
            <a:pPr marL="0" lvl="0" indent="0" algn="ctr" rtl="0">
              <a:lnSpc>
                <a:spcPct val="90000"/>
              </a:lnSpc>
              <a:spcBef>
                <a:spcPts val="0"/>
              </a:spcBef>
              <a:spcAft>
                <a:spcPts val="0"/>
              </a:spcAft>
              <a:buClr>
                <a:srgbClr val="00989D"/>
              </a:buClr>
              <a:buSzPts val="1800"/>
              <a:buNone/>
            </a:pPr>
            <a:r>
              <a:rPr lang="en-GB" sz="1800" b="1" dirty="0">
                <a:solidFill>
                  <a:srgbClr val="013B82"/>
                </a:solidFill>
                <a:latin typeface="Gill Sans"/>
                <a:ea typeface="Gill Sans"/>
                <a:cs typeface="Gill Sans"/>
                <a:sym typeface="Gill Sans"/>
              </a:rPr>
              <a:t>University of Liverpool </a:t>
            </a:r>
          </a:p>
          <a:p>
            <a:pPr marL="0" lvl="0" indent="0" algn="ctr" rtl="0">
              <a:lnSpc>
                <a:spcPct val="90000"/>
              </a:lnSpc>
              <a:spcBef>
                <a:spcPts val="0"/>
              </a:spcBef>
              <a:spcAft>
                <a:spcPts val="0"/>
              </a:spcAft>
              <a:buClr>
                <a:srgbClr val="00989D"/>
              </a:buClr>
              <a:buSzPts val="1800"/>
              <a:buNone/>
            </a:pPr>
            <a:endParaRPr lang="en-GB" dirty="0"/>
          </a:p>
        </p:txBody>
      </p:sp>
      <p:pic>
        <p:nvPicPr>
          <p:cNvPr id="90" name="Google Shape;90;p13" descr="A logo on a black background&#10;&#10;Description automatically generated"/>
          <p:cNvPicPr preferRelativeResize="0"/>
          <p:nvPr/>
        </p:nvPicPr>
        <p:blipFill rotWithShape="1">
          <a:blip r:embed="rId3">
            <a:alphaModFix/>
          </a:blip>
          <a:srcRect/>
          <a:stretch/>
        </p:blipFill>
        <p:spPr>
          <a:xfrm>
            <a:off x="883111" y="5565959"/>
            <a:ext cx="2492401" cy="1869301"/>
          </a:xfrm>
          <a:prstGeom prst="rect">
            <a:avLst/>
          </a:prstGeom>
          <a:noFill/>
          <a:ln>
            <a:noFill/>
          </a:ln>
        </p:spPr>
      </p:pic>
      <p:cxnSp>
        <p:nvCxnSpPr>
          <p:cNvPr id="91" name="Google Shape;91;p13"/>
          <p:cNvCxnSpPr/>
          <p:nvPr/>
        </p:nvCxnSpPr>
        <p:spPr>
          <a:xfrm>
            <a:off x="-8238" y="6022370"/>
            <a:ext cx="12192000" cy="0"/>
          </a:xfrm>
          <a:prstGeom prst="straightConnector1">
            <a:avLst/>
          </a:prstGeom>
          <a:noFill/>
          <a:ln w="19050" cap="flat" cmpd="sng">
            <a:solidFill>
              <a:srgbClr val="00989D"/>
            </a:solidFill>
            <a:prstDash val="solid"/>
            <a:miter lim="800000"/>
            <a:headEnd type="none" w="sm" len="sm"/>
            <a:tailEnd type="none" w="sm" len="sm"/>
          </a:ln>
        </p:spPr>
      </p:cxnSp>
      <p:pic>
        <p:nvPicPr>
          <p:cNvPr id="92" name="Google Shape;92;p13"/>
          <p:cNvPicPr preferRelativeResize="0"/>
          <p:nvPr/>
        </p:nvPicPr>
        <p:blipFill rotWithShape="1">
          <a:blip r:embed="rId4">
            <a:alphaModFix/>
          </a:blip>
          <a:srcRect/>
          <a:stretch/>
        </p:blipFill>
        <p:spPr>
          <a:xfrm>
            <a:off x="-51351" y="6143217"/>
            <a:ext cx="1048100" cy="714783"/>
          </a:xfrm>
          <a:prstGeom prst="rect">
            <a:avLst/>
          </a:prstGeom>
          <a:noFill/>
          <a:ln>
            <a:noFill/>
          </a:ln>
        </p:spPr>
      </p:pic>
      <p:pic>
        <p:nvPicPr>
          <p:cNvPr id="93" name="Google Shape;93;p13"/>
          <p:cNvPicPr preferRelativeResize="0"/>
          <p:nvPr/>
        </p:nvPicPr>
        <p:blipFill rotWithShape="1">
          <a:blip r:embed="rId5">
            <a:alphaModFix/>
          </a:blip>
          <a:srcRect l="17299" r="17811" b="41975"/>
          <a:stretch/>
        </p:blipFill>
        <p:spPr>
          <a:xfrm>
            <a:off x="3375500" y="6143225"/>
            <a:ext cx="777110" cy="7147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2"/>
          <p:cNvSpPr txBox="1">
            <a:spLocks noGrp="1"/>
          </p:cNvSpPr>
          <p:nvPr>
            <p:ph type="title"/>
          </p:nvPr>
        </p:nvSpPr>
        <p:spPr>
          <a:xfrm>
            <a:off x="-1" y="0"/>
            <a:ext cx="8288315" cy="68103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0989D"/>
              </a:buClr>
              <a:buSzPct val="100000"/>
              <a:buFont typeface="Gill Sans"/>
              <a:buNone/>
            </a:pPr>
            <a:r>
              <a:rPr lang="en-GB" b="1">
                <a:solidFill>
                  <a:srgbClr val="00989D"/>
                </a:solidFill>
                <a:latin typeface="Gill Sans"/>
                <a:ea typeface="Gill Sans"/>
                <a:cs typeface="Gill Sans"/>
                <a:sym typeface="Gill Sans"/>
              </a:rPr>
              <a:t>Warm test operations</a:t>
            </a:r>
            <a:endParaRPr/>
          </a:p>
        </p:txBody>
      </p:sp>
      <p:sp>
        <p:nvSpPr>
          <p:cNvPr id="193" name="Google Shape;193;p22"/>
          <p:cNvSpPr txBox="1"/>
          <p:nvPr/>
        </p:nvSpPr>
        <p:spPr>
          <a:xfrm>
            <a:off x="86138" y="920339"/>
            <a:ext cx="7123045" cy="42472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chemeClr val="dk1"/>
                </a:solidFill>
                <a:latin typeface="Gill Sans"/>
                <a:ea typeface="Gill Sans"/>
                <a:cs typeface="Gill Sans"/>
                <a:sym typeface="Gill Sans"/>
              </a:rPr>
              <a:t>Initial testing is conducted at room temperature to evaluate the performance of the </a:t>
            </a:r>
            <a:r>
              <a:rPr lang="en-GB" sz="1800" b="0" i="0" u="none" strike="noStrike" cap="none" dirty="0" err="1">
                <a:solidFill>
                  <a:schemeClr val="dk1"/>
                </a:solidFill>
                <a:latin typeface="Gill Sans"/>
                <a:ea typeface="Gill Sans"/>
                <a:cs typeface="Gill Sans"/>
                <a:sym typeface="Gill Sans"/>
              </a:rPr>
              <a:t>vPDUs</a:t>
            </a:r>
            <a:r>
              <a:rPr lang="en-GB" sz="1800" b="0" i="0" u="none" strike="noStrike" cap="none" dirty="0">
                <a:solidFill>
                  <a:schemeClr val="dk1"/>
                </a:solidFill>
                <a:latin typeface="Gill Sans"/>
                <a:ea typeface="Gill Sans"/>
                <a:cs typeface="Gill Sans"/>
                <a:sym typeface="Gill Sans"/>
              </a:rPr>
              <a:t> and </a:t>
            </a:r>
            <a:r>
              <a:rPr lang="en-GB" sz="1800" b="0" i="0" u="none" strike="noStrike" cap="none" dirty="0" err="1">
                <a:solidFill>
                  <a:schemeClr val="dk1"/>
                </a:solidFill>
                <a:latin typeface="Gill Sans"/>
                <a:ea typeface="Gill Sans"/>
                <a:cs typeface="Gill Sans"/>
                <a:sym typeface="Gill Sans"/>
              </a:rPr>
              <a:t>SiPM</a:t>
            </a:r>
            <a:r>
              <a:rPr lang="en-GB" sz="1800" b="0" i="0" u="none" strike="noStrike" cap="none" dirty="0">
                <a:solidFill>
                  <a:schemeClr val="dk1"/>
                </a:solidFill>
                <a:latin typeface="Gill Sans"/>
                <a:ea typeface="Gill Sans"/>
                <a:cs typeface="Gill Sans"/>
                <a:sym typeface="Gill Sans"/>
              </a:rPr>
              <a:t> tiles prior to their installation in PHAIDRA.</a:t>
            </a:r>
          </a:p>
          <a:p>
            <a:pPr marL="0" marR="0" lvl="0" indent="0" algn="l" rtl="0">
              <a:lnSpc>
                <a:spcPct val="100000"/>
              </a:lnSpc>
              <a:spcBef>
                <a:spcPts val="0"/>
              </a:spcBef>
              <a:spcAft>
                <a:spcPts val="0"/>
              </a:spcAft>
              <a:buClr>
                <a:srgbClr val="000000"/>
              </a:buClr>
              <a:buSzPts val="1800"/>
              <a:buFont typeface="Arial"/>
              <a:buNone/>
            </a:pPr>
            <a:endParaRPr lang="en-GB" sz="1800" dirty="0">
              <a:solidFill>
                <a:schemeClr val="dk1"/>
              </a:solidFill>
              <a:latin typeface="Gill Sans"/>
              <a:ea typeface="Gill Sans"/>
              <a:cs typeface="Gill Sans"/>
              <a:sym typeface="Gill Sans"/>
            </a:endParaRPr>
          </a:p>
          <a:p>
            <a:pPr marL="0" marR="0" lvl="0" indent="0" algn="l" rtl="0">
              <a:lnSpc>
                <a:spcPct val="100000"/>
              </a:lnSpc>
              <a:spcBef>
                <a:spcPts val="0"/>
              </a:spcBef>
              <a:spcAft>
                <a:spcPts val="0"/>
              </a:spcAft>
              <a:buClr>
                <a:srgbClr val="000000"/>
              </a:buClr>
              <a:buSzPts val="1800"/>
              <a:buFont typeface="Arial"/>
              <a:buNone/>
            </a:pPr>
            <a:r>
              <a:rPr lang="en-GB" sz="1800" b="1" i="0" u="none" strike="noStrike" cap="none" dirty="0">
                <a:solidFill>
                  <a:schemeClr val="dk1"/>
                </a:solidFill>
                <a:latin typeface="Gill Sans"/>
                <a:ea typeface="Gill Sans"/>
                <a:cs typeface="Gill Sans"/>
                <a:sym typeface="Gill Sans"/>
              </a:rPr>
              <a:t>IV Characterization</a:t>
            </a:r>
            <a:r>
              <a:rPr lang="en-GB" sz="1800" b="0" i="0" u="none" strike="noStrike" cap="none" dirty="0">
                <a:solidFill>
                  <a:schemeClr val="dk1"/>
                </a:solidFill>
                <a:latin typeface="Gill Sans"/>
                <a:ea typeface="Gill Sans"/>
                <a:cs typeface="Gill Sans"/>
                <a:sym typeface="Gill Sans"/>
              </a:rPr>
              <a:t> </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800" b="0" i="0" u="none" strike="noStrike" cap="none" dirty="0">
                <a:solidFill>
                  <a:schemeClr val="dk1"/>
                </a:solidFill>
                <a:latin typeface="Gill Sans"/>
                <a:ea typeface="Gill Sans"/>
                <a:cs typeface="Gill Sans"/>
                <a:sym typeface="Gill Sans"/>
              </a:rPr>
              <a:t>Each </a:t>
            </a:r>
            <a:r>
              <a:rPr lang="en-GB" sz="1800" b="0" i="0" u="none" strike="noStrike" cap="none" dirty="0" err="1">
                <a:solidFill>
                  <a:schemeClr val="dk1"/>
                </a:solidFill>
                <a:latin typeface="Gill Sans"/>
                <a:ea typeface="Gill Sans"/>
                <a:cs typeface="Gill Sans"/>
                <a:sym typeface="Gill Sans"/>
              </a:rPr>
              <a:t>SiPM</a:t>
            </a:r>
            <a:r>
              <a:rPr lang="en-GB" sz="1800" b="0" i="0" u="none" strike="noStrike" cap="none" dirty="0">
                <a:solidFill>
                  <a:schemeClr val="dk1"/>
                </a:solidFill>
                <a:latin typeface="Gill Sans"/>
                <a:ea typeface="Gill Sans"/>
                <a:cs typeface="Gill Sans"/>
                <a:sym typeface="Gill Sans"/>
              </a:rPr>
              <a:t> tile is biased over a predefined voltage range while the corresponding current draw is recorded. </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800" b="0" i="0" u="none" strike="noStrike" cap="none" dirty="0">
                <a:solidFill>
                  <a:schemeClr val="dk1"/>
                </a:solidFill>
                <a:latin typeface="Gill Sans"/>
                <a:ea typeface="Gill Sans"/>
                <a:cs typeface="Gill Sans"/>
                <a:sym typeface="Gill Sans"/>
              </a:rPr>
              <a:t>This process enables the assessment of tile performance and the determination of breakdown voltage.</a:t>
            </a:r>
          </a:p>
          <a:p>
            <a:pPr marR="0" lvl="0" algn="l" rtl="0">
              <a:lnSpc>
                <a:spcPct val="100000"/>
              </a:lnSpc>
              <a:spcBef>
                <a:spcPts val="0"/>
              </a:spcBef>
              <a:spcAft>
                <a:spcPts val="0"/>
              </a:spcAft>
              <a:buClr>
                <a:srgbClr val="000000"/>
              </a:buClr>
              <a:buSzPts val="1800"/>
            </a:pPr>
            <a:endParaRPr lang="en-GB" sz="1800" dirty="0">
              <a:solidFill>
                <a:schemeClr val="dk1"/>
              </a:solidFill>
              <a:latin typeface="Gill Sans"/>
              <a:ea typeface="Gill Sans"/>
              <a:cs typeface="Gill Sans"/>
              <a:sym typeface="Gill Sans"/>
            </a:endParaRPr>
          </a:p>
          <a:p>
            <a:pPr marR="0" lvl="0" algn="l" rtl="0">
              <a:lnSpc>
                <a:spcPct val="100000"/>
              </a:lnSpc>
              <a:spcBef>
                <a:spcPts val="0"/>
              </a:spcBef>
              <a:spcAft>
                <a:spcPts val="0"/>
              </a:spcAft>
              <a:buClr>
                <a:srgbClr val="000000"/>
              </a:buClr>
              <a:buSzPts val="1800"/>
            </a:pPr>
            <a:r>
              <a:rPr lang="en-GB" sz="1800" b="1" i="0" u="none" strike="noStrike" cap="none" dirty="0">
                <a:solidFill>
                  <a:schemeClr val="dk1"/>
                </a:solidFill>
                <a:latin typeface="Gill Sans"/>
                <a:ea typeface="Gill Sans"/>
                <a:cs typeface="Gill Sans"/>
                <a:sym typeface="Gill Sans"/>
              </a:rPr>
              <a:t>Noise Analysis</a:t>
            </a:r>
            <a:r>
              <a:rPr lang="en-GB" sz="1800" b="0" i="0" u="none" strike="noStrike" cap="none" dirty="0">
                <a:solidFill>
                  <a:schemeClr val="dk1"/>
                </a:solidFill>
                <a:latin typeface="Gill Sans"/>
                <a:ea typeface="Gill Sans"/>
                <a:cs typeface="Gill Sans"/>
                <a:sym typeface="Gill Sans"/>
              </a:rPr>
              <a:t> </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800" b="0" i="0" u="none" strike="noStrike" cap="none" dirty="0">
                <a:solidFill>
                  <a:schemeClr val="dk1"/>
                </a:solidFill>
                <a:latin typeface="Gill Sans"/>
                <a:ea typeface="Gill Sans"/>
                <a:cs typeface="Gill Sans"/>
                <a:sym typeface="Gill Sans"/>
              </a:rPr>
              <a:t>Baseline waveforms are acquired from the </a:t>
            </a:r>
            <a:r>
              <a:rPr lang="en-GB" sz="1800" b="0" i="0" u="none" strike="noStrike" cap="none" dirty="0" err="1">
                <a:solidFill>
                  <a:schemeClr val="dk1"/>
                </a:solidFill>
                <a:latin typeface="Gill Sans"/>
                <a:ea typeface="Gill Sans"/>
                <a:cs typeface="Gill Sans"/>
                <a:sym typeface="Gill Sans"/>
              </a:rPr>
              <a:t>vPDUs</a:t>
            </a:r>
            <a:r>
              <a:rPr lang="en-GB" sz="1800" b="0" i="0" u="none" strike="noStrike" cap="none" dirty="0">
                <a:solidFill>
                  <a:schemeClr val="dk1"/>
                </a:solidFill>
                <a:latin typeface="Gill Sans"/>
                <a:ea typeface="Gill Sans"/>
                <a:cs typeface="Gill Sans"/>
                <a:sym typeface="Gill Sans"/>
              </a:rPr>
              <a:t> under breakdown voltage bias. </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800" b="0" i="0" u="none" strike="noStrike" cap="none" dirty="0">
                <a:solidFill>
                  <a:schemeClr val="dk1"/>
                </a:solidFill>
                <a:latin typeface="Gill Sans"/>
                <a:ea typeface="Gill Sans"/>
                <a:cs typeface="Gill Sans"/>
                <a:sym typeface="Gill Sans"/>
              </a:rPr>
              <a:t>A Fast Fourier Transform (FFT) is applied to the data to identify high-frequency noise, which may indicate potential electrical issues.</a:t>
            </a:r>
            <a:endParaRPr sz="1800" b="0" i="0" u="none" strike="noStrike" cap="none" dirty="0">
              <a:solidFill>
                <a:schemeClr val="dk1"/>
              </a:solidFill>
              <a:latin typeface="Gill Sans"/>
              <a:ea typeface="Gill Sans"/>
              <a:cs typeface="Gill Sans"/>
              <a:sym typeface="Gill Sans"/>
            </a:endParaRPr>
          </a:p>
        </p:txBody>
      </p:sp>
      <p:pic>
        <p:nvPicPr>
          <p:cNvPr id="194" name="Google Shape;194;p22" descr="A graph of a signal&#10;&#10;Description automatically generated with medium confidence"/>
          <p:cNvPicPr preferRelativeResize="0"/>
          <p:nvPr/>
        </p:nvPicPr>
        <p:blipFill rotWithShape="1">
          <a:blip r:embed="rId3">
            <a:alphaModFix/>
          </a:blip>
          <a:srcRect/>
          <a:stretch/>
        </p:blipFill>
        <p:spPr>
          <a:xfrm>
            <a:off x="7094584" y="3103499"/>
            <a:ext cx="3898095" cy="3069928"/>
          </a:xfrm>
          <a:prstGeom prst="rect">
            <a:avLst/>
          </a:prstGeom>
          <a:noFill/>
          <a:ln>
            <a:noFill/>
          </a:ln>
        </p:spPr>
      </p:pic>
      <p:sp>
        <p:nvSpPr>
          <p:cNvPr id="195" name="Google Shape;195;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10</a:t>
            </a:fld>
            <a:endParaRPr/>
          </a:p>
        </p:txBody>
      </p:sp>
      <p:pic>
        <p:nvPicPr>
          <p:cNvPr id="196" name="Google Shape;196;p22"/>
          <p:cNvPicPr preferRelativeResize="0"/>
          <p:nvPr/>
        </p:nvPicPr>
        <p:blipFill rotWithShape="1">
          <a:blip r:embed="rId4">
            <a:alphaModFix/>
          </a:blip>
          <a:srcRect/>
          <a:stretch/>
        </p:blipFill>
        <p:spPr>
          <a:xfrm>
            <a:off x="7041573" y="0"/>
            <a:ext cx="4137998" cy="31034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2" name="Google Shape;202;p23"/>
          <p:cNvSpPr txBox="1">
            <a:spLocks noGrp="1"/>
          </p:cNvSpPr>
          <p:nvPr>
            <p:ph type="title"/>
          </p:nvPr>
        </p:nvSpPr>
        <p:spPr>
          <a:xfrm>
            <a:off x="-1" y="0"/>
            <a:ext cx="8288315" cy="68103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0989D"/>
              </a:buClr>
              <a:buSzPct val="100000"/>
              <a:buFont typeface="Gill Sans"/>
              <a:buNone/>
            </a:pPr>
            <a:r>
              <a:rPr lang="en-GB" b="1">
                <a:solidFill>
                  <a:srgbClr val="00989D"/>
                </a:solidFill>
                <a:latin typeface="Gill Sans"/>
                <a:ea typeface="Gill Sans"/>
                <a:cs typeface="Gill Sans"/>
                <a:sym typeface="Gill Sans"/>
              </a:rPr>
              <a:t>Cold test operations</a:t>
            </a:r>
            <a:endParaRPr/>
          </a:p>
        </p:txBody>
      </p:sp>
      <p:sp>
        <p:nvSpPr>
          <p:cNvPr id="203" name="Google Shape;203;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11</a:t>
            </a:fld>
            <a:endParaRPr/>
          </a:p>
        </p:txBody>
      </p:sp>
      <p:sp>
        <p:nvSpPr>
          <p:cNvPr id="207" name="Google Shape;207;p23"/>
          <p:cNvSpPr txBox="1"/>
          <p:nvPr/>
        </p:nvSpPr>
        <p:spPr>
          <a:xfrm>
            <a:off x="0" y="575781"/>
            <a:ext cx="7123045" cy="230828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600" b="1" i="0" u="none" strike="noStrike" cap="none" dirty="0">
                <a:solidFill>
                  <a:schemeClr val="dk1"/>
                </a:solidFill>
                <a:latin typeface="Gill Sans"/>
                <a:ea typeface="Gill Sans"/>
                <a:cs typeface="Gill Sans"/>
                <a:sym typeface="Gill Sans"/>
              </a:rPr>
              <a:t>Laser </a:t>
            </a:r>
            <a:r>
              <a:rPr lang="en-GB" sz="1600" b="1" dirty="0">
                <a:solidFill>
                  <a:schemeClr val="dk1"/>
                </a:solidFill>
                <a:latin typeface="Gill Sans"/>
                <a:ea typeface="Gill Sans"/>
                <a:cs typeface="Gill Sans"/>
                <a:sym typeface="Gill Sans"/>
              </a:rPr>
              <a:t>run</a:t>
            </a:r>
            <a:endParaRPr sz="1200" dirty="0"/>
          </a:p>
          <a:p>
            <a:pPr marL="285750" indent="-285750">
              <a:buSzPts val="1800"/>
              <a:buFont typeface="Arial" panose="020B0604020202020204" pitchFamily="34" charset="0"/>
              <a:buChar char="•"/>
            </a:pPr>
            <a:r>
              <a:rPr lang="en-GB" sz="1600" b="0" i="0" u="none" strike="noStrike" cap="none" dirty="0">
                <a:solidFill>
                  <a:schemeClr val="dk1"/>
                </a:solidFill>
                <a:latin typeface="Gill Sans"/>
                <a:ea typeface="Gill Sans"/>
                <a:cs typeface="Gill Sans"/>
                <a:sym typeface="Gill Sans"/>
              </a:rPr>
              <a:t>A collimated laser</a:t>
            </a:r>
            <a:r>
              <a:rPr lang="en-GB" sz="1600" dirty="0">
                <a:solidFill>
                  <a:schemeClr val="dk1"/>
                </a:solidFill>
                <a:latin typeface="Gill Sans"/>
                <a:ea typeface="Gill Sans"/>
                <a:cs typeface="Gill Sans"/>
                <a:sym typeface="Gill Sans"/>
              </a:rPr>
              <a:t> calibration</a:t>
            </a:r>
            <a:r>
              <a:rPr lang="en-GB" sz="1600" b="0" i="0" u="none" strike="noStrike" cap="none" dirty="0">
                <a:solidFill>
                  <a:schemeClr val="dk1"/>
                </a:solidFill>
                <a:latin typeface="Gill Sans"/>
                <a:ea typeface="Gill Sans"/>
                <a:cs typeface="Gill Sans"/>
                <a:sym typeface="Gill Sans"/>
              </a:rPr>
              <a:t> </a:t>
            </a:r>
            <a:r>
              <a:rPr lang="en-GB" sz="1600" dirty="0">
                <a:solidFill>
                  <a:schemeClr val="dk1"/>
                </a:solidFill>
                <a:latin typeface="Gill Sans"/>
                <a:ea typeface="Gill Sans"/>
                <a:cs typeface="Gill Sans"/>
                <a:sym typeface="Gill Sans"/>
              </a:rPr>
              <a:t>system </a:t>
            </a:r>
            <a:r>
              <a:rPr lang="en-GB" sz="1600" b="0" i="0" u="none" strike="noStrike" cap="none" dirty="0">
                <a:solidFill>
                  <a:schemeClr val="dk1"/>
                </a:solidFill>
                <a:latin typeface="Gill Sans"/>
                <a:ea typeface="Gill Sans"/>
                <a:cs typeface="Gill Sans"/>
                <a:sym typeface="Gill Sans"/>
              </a:rPr>
              <a:t>injects light into the vessel.</a:t>
            </a:r>
            <a:endParaRPr lang="en-GB" sz="1600" b="0" i="0" u="none" strike="noStrike" cap="none" dirty="0">
              <a:solidFill>
                <a:schemeClr val="dk1"/>
              </a:solidFill>
              <a:latin typeface="Gill Sans"/>
              <a:ea typeface="Gill Sans"/>
              <a:cs typeface="Gill Sans"/>
            </a:endParaRP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600" b="0" i="0" u="none" strike="noStrike" cap="none" dirty="0">
                <a:solidFill>
                  <a:schemeClr val="dk1"/>
                </a:solidFill>
                <a:latin typeface="Gill Sans"/>
                <a:ea typeface="Gill Sans"/>
                <a:cs typeface="Gill Sans"/>
                <a:sym typeface="Gill Sans"/>
              </a:rPr>
              <a:t>Waveform data from the </a:t>
            </a:r>
            <a:r>
              <a:rPr lang="en-GB" sz="1600" b="0" i="0" u="none" strike="noStrike" cap="none" dirty="0" err="1">
                <a:solidFill>
                  <a:schemeClr val="dk1"/>
                </a:solidFill>
                <a:latin typeface="Gill Sans"/>
                <a:ea typeface="Gill Sans"/>
                <a:cs typeface="Gill Sans"/>
                <a:sym typeface="Gill Sans"/>
              </a:rPr>
              <a:t>vPDUs</a:t>
            </a:r>
            <a:r>
              <a:rPr lang="en-GB" sz="1600" b="0" i="0" u="none" strike="noStrike" cap="none" dirty="0">
                <a:solidFill>
                  <a:schemeClr val="dk1"/>
                </a:solidFill>
                <a:latin typeface="Gill Sans"/>
                <a:ea typeface="Gill Sans"/>
                <a:cs typeface="Gill Sans"/>
                <a:sym typeface="Gill Sans"/>
              </a:rPr>
              <a:t> are recorded using the </a:t>
            </a:r>
            <a:r>
              <a:rPr lang="en-GB" sz="1600" dirty="0">
                <a:solidFill>
                  <a:schemeClr val="dk1"/>
                </a:solidFill>
                <a:latin typeface="Gill Sans"/>
                <a:ea typeface="Gill Sans"/>
                <a:cs typeface="Gill Sans"/>
                <a:sym typeface="Gill Sans"/>
              </a:rPr>
              <a:t>laser</a:t>
            </a:r>
            <a:r>
              <a:rPr lang="en-GB" sz="1600" b="0" i="0" u="none" strike="noStrike" cap="none" dirty="0">
                <a:solidFill>
                  <a:schemeClr val="dk1"/>
                </a:solidFill>
                <a:latin typeface="Gill Sans"/>
                <a:ea typeface="Gill Sans"/>
                <a:cs typeface="Gill Sans"/>
                <a:sym typeface="Gill Sans"/>
              </a:rPr>
              <a:t> as the trigger.</a:t>
            </a:r>
            <a:endParaRPr lang="en-GB" sz="1600" b="0" i="0" u="none" strike="noStrike" cap="none" dirty="0">
              <a:solidFill>
                <a:schemeClr val="dk1"/>
              </a:solidFill>
              <a:latin typeface="Gill Sans"/>
              <a:ea typeface="Gill Sans"/>
              <a:cs typeface="Gill Sans"/>
            </a:endParaRP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600" b="0" i="0" u="none" strike="noStrike" cap="none" dirty="0" err="1">
                <a:solidFill>
                  <a:schemeClr val="dk1"/>
                </a:solidFill>
                <a:latin typeface="Gill Sans"/>
                <a:ea typeface="Gill Sans"/>
                <a:cs typeface="Gill Sans"/>
                <a:sym typeface="Gill Sans"/>
              </a:rPr>
              <a:t>vPDU</a:t>
            </a:r>
            <a:r>
              <a:rPr lang="en-GB" sz="1600" b="0" i="0" u="none" strike="noStrike" cap="none" dirty="0">
                <a:solidFill>
                  <a:schemeClr val="dk1"/>
                </a:solidFill>
                <a:latin typeface="Gill Sans"/>
                <a:ea typeface="Gill Sans"/>
                <a:cs typeface="Gill Sans"/>
                <a:sym typeface="Gill Sans"/>
              </a:rPr>
              <a:t> is biased ove</a:t>
            </a:r>
            <a:r>
              <a:rPr lang="en-GB" sz="1600" dirty="0">
                <a:solidFill>
                  <a:schemeClr val="dk1"/>
                </a:solidFill>
                <a:latin typeface="Gill Sans"/>
                <a:ea typeface="Gill Sans"/>
                <a:cs typeface="Gill Sans"/>
                <a:sym typeface="Gill Sans"/>
              </a:rPr>
              <a:t>r the Breakdown voltage.</a:t>
            </a:r>
            <a:endParaRPr lang="en-GB" sz="1600" b="0" i="0" u="none" strike="noStrike" cap="none" dirty="0">
              <a:solidFill>
                <a:schemeClr val="dk1"/>
              </a:solidFill>
              <a:latin typeface="Gill Sans"/>
              <a:ea typeface="Gill Sans"/>
              <a:cs typeface="Gill Sans"/>
              <a:sym typeface="Gill Sans"/>
            </a:endParaRP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endParaRPr lang="en-GB" sz="1600" dirty="0">
              <a:solidFill>
                <a:schemeClr val="dk1"/>
              </a:solidFill>
              <a:latin typeface="Gill Sans"/>
              <a:ea typeface="Gill Sans"/>
              <a:cs typeface="Gill Sans"/>
              <a:sym typeface="Gill Sans"/>
            </a:endParaRPr>
          </a:p>
          <a:p>
            <a:pPr marR="0" lvl="0" algn="l" rtl="0">
              <a:lnSpc>
                <a:spcPct val="100000"/>
              </a:lnSpc>
              <a:spcBef>
                <a:spcPts val="0"/>
              </a:spcBef>
              <a:spcAft>
                <a:spcPts val="0"/>
              </a:spcAft>
              <a:buClr>
                <a:srgbClr val="000000"/>
              </a:buClr>
              <a:buSzPts val="1800"/>
            </a:pPr>
            <a:r>
              <a:rPr lang="en-GB" sz="1600" b="1" i="0" u="none" strike="noStrike" cap="none" dirty="0">
                <a:solidFill>
                  <a:schemeClr val="dk1"/>
                </a:solidFill>
                <a:latin typeface="Gill Sans"/>
                <a:ea typeface="Gill Sans"/>
                <a:cs typeface="Gill Sans"/>
                <a:sym typeface="Gill Sans"/>
              </a:rPr>
              <a:t>Waveform analysis</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600" i="0" u="none" strike="noStrike" cap="none" dirty="0">
                <a:solidFill>
                  <a:schemeClr val="dk1"/>
                </a:solidFill>
                <a:latin typeface="Gill Sans"/>
                <a:ea typeface="Gill Sans"/>
                <a:cs typeface="Gill Sans"/>
                <a:sym typeface="Gill Sans"/>
              </a:rPr>
              <a:t>Find </a:t>
            </a:r>
            <a:r>
              <a:rPr lang="en-GB" sz="1600" b="1" i="0" u="none" strike="noStrike" cap="none" dirty="0">
                <a:solidFill>
                  <a:schemeClr val="dk1"/>
                </a:solidFill>
                <a:latin typeface="Gill Sans"/>
                <a:ea typeface="Gill Sans"/>
                <a:cs typeface="Gill Sans"/>
                <a:sym typeface="Gill Sans"/>
              </a:rPr>
              <a:t>Max Amplitude</a:t>
            </a:r>
            <a:r>
              <a:rPr lang="en-GB" sz="1600" i="0" u="none" strike="noStrike" cap="none" dirty="0">
                <a:solidFill>
                  <a:schemeClr val="dk1"/>
                </a:solidFill>
                <a:latin typeface="Gill Sans"/>
                <a:ea typeface="Gill Sans"/>
                <a:cs typeface="Gill Sans"/>
                <a:sym typeface="Gill Sans"/>
              </a:rPr>
              <a:t>: Identify the highest waveform peak in the ROI.</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600" i="0" u="none" strike="noStrike" cap="none" dirty="0">
                <a:solidFill>
                  <a:schemeClr val="dk1"/>
                </a:solidFill>
                <a:latin typeface="Gill Sans"/>
                <a:ea typeface="Gill Sans"/>
                <a:cs typeface="Gill Sans"/>
                <a:sym typeface="Gill Sans"/>
              </a:rPr>
              <a:t>Compute </a:t>
            </a:r>
            <a:r>
              <a:rPr lang="en-GB" sz="1600" b="1" i="0" u="none" strike="noStrike" cap="none" dirty="0">
                <a:solidFill>
                  <a:schemeClr val="dk1"/>
                </a:solidFill>
                <a:latin typeface="Gill Sans"/>
                <a:ea typeface="Gill Sans"/>
                <a:cs typeface="Gill Sans"/>
                <a:sym typeface="Gill Sans"/>
              </a:rPr>
              <a:t>Baseline RMS</a:t>
            </a:r>
            <a:r>
              <a:rPr lang="en-GB" sz="1600" i="0" u="none" strike="noStrike" cap="none" dirty="0">
                <a:solidFill>
                  <a:schemeClr val="dk1"/>
                </a:solidFill>
                <a:latin typeface="Gill Sans"/>
                <a:ea typeface="Gill Sans"/>
                <a:cs typeface="Gill Sans"/>
                <a:sym typeface="Gill Sans"/>
              </a:rPr>
              <a:t>: Measure noise level from pre-trigger baseline.</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600" i="0" u="none" strike="noStrike" cap="none" dirty="0">
                <a:solidFill>
                  <a:schemeClr val="dk1"/>
                </a:solidFill>
                <a:latin typeface="Gill Sans"/>
                <a:ea typeface="Gill Sans"/>
                <a:cs typeface="Gill Sans"/>
                <a:sym typeface="Gill Sans"/>
              </a:rPr>
              <a:t>Calculate </a:t>
            </a:r>
            <a:r>
              <a:rPr lang="en-GB" sz="1600" b="1" i="0" u="none" strike="noStrike" cap="none" dirty="0">
                <a:solidFill>
                  <a:schemeClr val="dk1"/>
                </a:solidFill>
                <a:latin typeface="Gill Sans"/>
                <a:ea typeface="Gill Sans"/>
                <a:cs typeface="Gill Sans"/>
                <a:sym typeface="Gill Sans"/>
              </a:rPr>
              <a:t>Charge Integral</a:t>
            </a:r>
            <a:r>
              <a:rPr lang="en-GB" sz="1600" i="0" u="none" strike="noStrike" cap="none" dirty="0">
                <a:solidFill>
                  <a:schemeClr val="dk1"/>
                </a:solidFill>
                <a:latin typeface="Gill Sans"/>
                <a:ea typeface="Gill Sans"/>
                <a:cs typeface="Gill Sans"/>
                <a:sym typeface="Gill Sans"/>
              </a:rPr>
              <a:t>: Sum waveform values in the ROI for total charge.</a:t>
            </a:r>
          </a:p>
        </p:txBody>
      </p:sp>
      <p:pic>
        <p:nvPicPr>
          <p:cNvPr id="208" name="Google Shape;208;p23" descr="video_2024-11-06_14-54-02.mp4 [video-to-gif output image]"/>
          <p:cNvPicPr preferRelativeResize="0"/>
          <p:nvPr/>
        </p:nvPicPr>
        <p:blipFill rotWithShape="1">
          <a:blip r:embed="rId3">
            <a:alphaModFix/>
          </a:blip>
          <a:srcRect/>
          <a:stretch/>
        </p:blipFill>
        <p:spPr>
          <a:xfrm>
            <a:off x="8335963" y="12698"/>
            <a:ext cx="3856037" cy="6858000"/>
          </a:xfrm>
          <a:prstGeom prst="rect">
            <a:avLst/>
          </a:prstGeom>
          <a:noFill/>
          <a:ln>
            <a:noFill/>
          </a:ln>
        </p:spPr>
      </p:pic>
      <p:grpSp>
        <p:nvGrpSpPr>
          <p:cNvPr id="2" name="Group 1">
            <a:extLst>
              <a:ext uri="{FF2B5EF4-FFF2-40B4-BE49-F238E27FC236}">
                <a16:creationId xmlns:a16="http://schemas.microsoft.com/office/drawing/2014/main" id="{D58864FF-7C32-15D8-DB5A-E7F0A890BD1F}"/>
              </a:ext>
            </a:extLst>
          </p:cNvPr>
          <p:cNvGrpSpPr/>
          <p:nvPr/>
        </p:nvGrpSpPr>
        <p:grpSpPr>
          <a:xfrm>
            <a:off x="1456190" y="2884969"/>
            <a:ext cx="5375931" cy="3982278"/>
            <a:chOff x="1550504" y="2512623"/>
            <a:chExt cx="5551740" cy="4151450"/>
          </a:xfrm>
        </p:grpSpPr>
        <p:sp>
          <p:nvSpPr>
            <p:cNvPr id="205" name="Google Shape;205;p23"/>
            <p:cNvSpPr txBox="1"/>
            <p:nvPr/>
          </p:nvSpPr>
          <p:spPr>
            <a:xfrm>
              <a:off x="2881926" y="2512623"/>
              <a:ext cx="2888896" cy="27695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200" i="0" u="none" strike="noStrike" cap="none" dirty="0">
                  <a:solidFill>
                    <a:schemeClr val="tx1"/>
                  </a:solidFill>
                  <a:latin typeface="Gill Sans"/>
                  <a:ea typeface="Gill Sans"/>
                  <a:cs typeface="Gill Sans"/>
                  <a:sym typeface="Gill Sans"/>
                </a:rPr>
                <a:t>Light pulse waveform</a:t>
              </a:r>
              <a:endParaRPr sz="1200" i="0" u="none" strike="noStrike" cap="none" dirty="0">
                <a:solidFill>
                  <a:schemeClr val="tx1"/>
                </a:solidFill>
                <a:latin typeface="Gill Sans"/>
                <a:ea typeface="Gill Sans"/>
                <a:cs typeface="Gill Sans"/>
                <a:sym typeface="Gill Sans"/>
              </a:endParaRPr>
            </a:p>
          </p:txBody>
        </p:sp>
        <p:pic>
          <p:nvPicPr>
            <p:cNvPr id="3" name="Picture 2" descr="A graph with orange lines&#10;&#10;AI-generated content may be incorrect.">
              <a:extLst>
                <a:ext uri="{FF2B5EF4-FFF2-40B4-BE49-F238E27FC236}">
                  <a16:creationId xmlns:a16="http://schemas.microsoft.com/office/drawing/2014/main" id="{326D70E3-F049-78B3-52DB-C68B364E9E5F}"/>
                </a:ext>
              </a:extLst>
            </p:cNvPr>
            <p:cNvPicPr>
              <a:picLocks noChangeAspect="1"/>
            </p:cNvPicPr>
            <p:nvPr/>
          </p:nvPicPr>
          <p:blipFill>
            <a:blip r:embed="rId4"/>
            <a:srcRect t="4040"/>
            <a:stretch/>
          </p:blipFill>
          <p:spPr>
            <a:xfrm>
              <a:off x="1550504" y="2789582"/>
              <a:ext cx="5551740" cy="3874491"/>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0">
          <a:extLst>
            <a:ext uri="{FF2B5EF4-FFF2-40B4-BE49-F238E27FC236}">
              <a16:creationId xmlns:a16="http://schemas.microsoft.com/office/drawing/2014/main" id="{4FEEC488-FE3C-FDCD-9969-1A83B7D41F5B}"/>
            </a:ext>
          </a:extLst>
        </p:cNvPr>
        <p:cNvGrpSpPr/>
        <p:nvPr/>
      </p:nvGrpSpPr>
      <p:grpSpPr>
        <a:xfrm>
          <a:off x="0" y="0"/>
          <a:ext cx="0" cy="0"/>
          <a:chOff x="0" y="0"/>
          <a:chExt cx="0" cy="0"/>
        </a:xfrm>
      </p:grpSpPr>
      <p:sp>
        <p:nvSpPr>
          <p:cNvPr id="202" name="Google Shape;202;p23">
            <a:extLst>
              <a:ext uri="{FF2B5EF4-FFF2-40B4-BE49-F238E27FC236}">
                <a16:creationId xmlns:a16="http://schemas.microsoft.com/office/drawing/2014/main" id="{3A243A00-5A63-9C27-D061-0C9E175F5AF5}"/>
              </a:ext>
            </a:extLst>
          </p:cNvPr>
          <p:cNvSpPr txBox="1">
            <a:spLocks noGrp="1"/>
          </p:cNvSpPr>
          <p:nvPr>
            <p:ph type="title"/>
          </p:nvPr>
        </p:nvSpPr>
        <p:spPr>
          <a:xfrm>
            <a:off x="-1" y="0"/>
            <a:ext cx="8288315" cy="68103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0989D"/>
              </a:buClr>
              <a:buSzPct val="100000"/>
              <a:buFont typeface="Gill Sans"/>
              <a:buNone/>
            </a:pPr>
            <a:r>
              <a:rPr lang="en-GB" b="1" dirty="0">
                <a:solidFill>
                  <a:srgbClr val="00989D"/>
                </a:solidFill>
                <a:latin typeface="Gill Sans"/>
                <a:ea typeface="Gill Sans"/>
                <a:cs typeface="Gill Sans"/>
                <a:sym typeface="Gill Sans"/>
              </a:rPr>
              <a:t>Cold test operations</a:t>
            </a:r>
            <a:endParaRPr dirty="0"/>
          </a:p>
        </p:txBody>
      </p:sp>
      <p:sp>
        <p:nvSpPr>
          <p:cNvPr id="203" name="Google Shape;203;p23">
            <a:extLst>
              <a:ext uri="{FF2B5EF4-FFF2-40B4-BE49-F238E27FC236}">
                <a16:creationId xmlns:a16="http://schemas.microsoft.com/office/drawing/2014/main" id="{3277985A-1F2B-0892-EC78-A2AB900524CD}"/>
              </a:ext>
            </a:extLst>
          </p:cNvPr>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12</a:t>
            </a:fld>
            <a:endParaRPr/>
          </a:p>
        </p:txBody>
      </p:sp>
      <p:grpSp>
        <p:nvGrpSpPr>
          <p:cNvPr id="2" name="Group 1">
            <a:extLst>
              <a:ext uri="{FF2B5EF4-FFF2-40B4-BE49-F238E27FC236}">
                <a16:creationId xmlns:a16="http://schemas.microsoft.com/office/drawing/2014/main" id="{7E743904-FFF6-30B8-34D5-CE08617BD825}"/>
              </a:ext>
            </a:extLst>
          </p:cNvPr>
          <p:cNvGrpSpPr/>
          <p:nvPr/>
        </p:nvGrpSpPr>
        <p:grpSpPr>
          <a:xfrm>
            <a:off x="5813331" y="335743"/>
            <a:ext cx="6213017" cy="6186513"/>
            <a:chOff x="7374004" y="1259384"/>
            <a:chExt cx="4630092" cy="4630092"/>
          </a:xfrm>
        </p:grpSpPr>
        <p:pic>
          <p:nvPicPr>
            <p:cNvPr id="5" name="Picture 4" descr="A graph of a number of different types of data&#10;&#10;AI-generated content may be incorrect.">
              <a:extLst>
                <a:ext uri="{FF2B5EF4-FFF2-40B4-BE49-F238E27FC236}">
                  <a16:creationId xmlns:a16="http://schemas.microsoft.com/office/drawing/2014/main" id="{BA6BB98C-5695-8947-5096-62A7C1087137}"/>
                </a:ext>
              </a:extLst>
            </p:cNvPr>
            <p:cNvPicPr>
              <a:picLocks noChangeAspect="1"/>
            </p:cNvPicPr>
            <p:nvPr/>
          </p:nvPicPr>
          <p:blipFill>
            <a:blip r:embed="rId3"/>
            <a:stretch>
              <a:fillRect/>
            </a:stretch>
          </p:blipFill>
          <p:spPr>
            <a:xfrm>
              <a:off x="7374004" y="1259384"/>
              <a:ext cx="4630092" cy="4630092"/>
            </a:xfrm>
            <a:prstGeom prst="rect">
              <a:avLst/>
            </a:prstGeom>
          </p:spPr>
        </p:pic>
        <p:sp>
          <p:nvSpPr>
            <p:cNvPr id="206" name="Google Shape;206;p23">
              <a:extLst>
                <a:ext uri="{FF2B5EF4-FFF2-40B4-BE49-F238E27FC236}">
                  <a16:creationId xmlns:a16="http://schemas.microsoft.com/office/drawing/2014/main" id="{E8EC2A4D-E765-877B-3E95-D2F1DB2053D4}"/>
                </a:ext>
              </a:extLst>
            </p:cNvPr>
            <p:cNvSpPr txBox="1"/>
            <p:nvPr/>
          </p:nvSpPr>
          <p:spPr>
            <a:xfrm>
              <a:off x="7736078" y="1259384"/>
              <a:ext cx="3905943" cy="27695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200" i="0" u="none" strike="noStrike" cap="none" dirty="0">
                  <a:solidFill>
                    <a:schemeClr val="tx1"/>
                  </a:solidFill>
                  <a:latin typeface="Gill Sans"/>
                  <a:ea typeface="Gill Sans"/>
                  <a:cs typeface="Gill Sans"/>
                  <a:sym typeface="Gill Sans"/>
                </a:rPr>
                <a:t>Pulse Amplitude distribution </a:t>
              </a:r>
              <a:endParaRPr sz="1200" i="0" u="none" strike="noStrike" cap="none" dirty="0">
                <a:solidFill>
                  <a:schemeClr val="tx1"/>
                </a:solidFill>
                <a:latin typeface="Gill Sans"/>
                <a:ea typeface="Gill Sans"/>
                <a:cs typeface="Gill Sans"/>
                <a:sym typeface="Gill Sans"/>
              </a:endParaRPr>
            </a:p>
          </p:txBody>
        </p:sp>
      </p:grpSp>
      <p:sp>
        <p:nvSpPr>
          <p:cNvPr id="6" name="Google Shape;207;p23">
            <a:extLst>
              <a:ext uri="{FF2B5EF4-FFF2-40B4-BE49-F238E27FC236}">
                <a16:creationId xmlns:a16="http://schemas.microsoft.com/office/drawing/2014/main" id="{7E198D38-3D9A-FF23-C1D1-45432469F676}"/>
              </a:ext>
            </a:extLst>
          </p:cNvPr>
          <p:cNvSpPr txBox="1"/>
          <p:nvPr/>
        </p:nvSpPr>
        <p:spPr>
          <a:xfrm>
            <a:off x="35382" y="1585308"/>
            <a:ext cx="5777949" cy="3293169"/>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0"/>
              </a:spcBef>
              <a:spcAft>
                <a:spcPts val="0"/>
              </a:spcAft>
              <a:buClr>
                <a:srgbClr val="000000"/>
              </a:buClr>
              <a:buSzPts val="1800"/>
            </a:pPr>
            <a:r>
              <a:rPr lang="en-GB" sz="1600" i="0" u="none" strike="noStrike" cap="none" dirty="0">
                <a:solidFill>
                  <a:schemeClr val="dk1"/>
                </a:solidFill>
                <a:latin typeface="Gill Sans"/>
                <a:ea typeface="Gill Sans"/>
                <a:cs typeface="Gill Sans"/>
                <a:sym typeface="Gill Sans"/>
              </a:rPr>
              <a:t>By measuring the maximum amplitude of each waveform, we can construct a light amplitude spectrum.</a:t>
            </a:r>
          </a:p>
          <a:p>
            <a:pPr marR="0" lvl="0" algn="l" rtl="0">
              <a:lnSpc>
                <a:spcPct val="100000"/>
              </a:lnSpc>
              <a:spcBef>
                <a:spcPts val="0"/>
              </a:spcBef>
              <a:spcAft>
                <a:spcPts val="0"/>
              </a:spcAft>
              <a:buClr>
                <a:srgbClr val="000000"/>
              </a:buClr>
              <a:buSzPts val="1800"/>
            </a:pPr>
            <a:endParaRPr lang="en-GB" sz="1600" i="0" u="none" strike="noStrike" cap="none" dirty="0">
              <a:solidFill>
                <a:schemeClr val="dk1"/>
              </a:solidFill>
              <a:latin typeface="Gill Sans"/>
              <a:ea typeface="Gill Sans"/>
              <a:cs typeface="Gill Sans"/>
              <a:sym typeface="Gill Sans"/>
            </a:endParaRP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600" b="1" i="0" u="none" strike="noStrike" cap="none" dirty="0">
                <a:solidFill>
                  <a:schemeClr val="dk1"/>
                </a:solidFill>
                <a:latin typeface="Gill Sans"/>
                <a:ea typeface="Gill Sans"/>
                <a:cs typeface="Gill Sans"/>
                <a:sym typeface="Gill Sans"/>
              </a:rPr>
              <a:t>Identify 1 Photoelectron Peak</a:t>
            </a:r>
            <a:r>
              <a:rPr lang="en-GB" sz="1600" i="0" u="none" strike="noStrike" cap="none" dirty="0">
                <a:solidFill>
                  <a:schemeClr val="dk1"/>
                </a:solidFill>
                <a:latin typeface="Gill Sans"/>
                <a:ea typeface="Gill Sans"/>
                <a:cs typeface="Gill Sans"/>
                <a:sym typeface="Gill Sans"/>
              </a:rPr>
              <a:t>: Locate the first distinct peak in the amplitude spectrum.</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600" b="1" i="0" u="none" strike="noStrike" cap="none" dirty="0">
                <a:solidFill>
                  <a:schemeClr val="dk1"/>
                </a:solidFill>
                <a:latin typeface="Gill Sans"/>
                <a:ea typeface="Gill Sans"/>
                <a:cs typeface="Gill Sans"/>
                <a:sym typeface="Gill Sans"/>
              </a:rPr>
              <a:t>Calculate Signal-to-Noise Ratio (SNR)</a:t>
            </a:r>
            <a:r>
              <a:rPr lang="en-GB" sz="1600" i="0" u="none" strike="noStrike" cap="none" dirty="0">
                <a:solidFill>
                  <a:schemeClr val="dk1"/>
                </a:solidFill>
                <a:latin typeface="Gill Sans"/>
                <a:ea typeface="Gill Sans"/>
                <a:cs typeface="Gill Sans"/>
                <a:sym typeface="Gill Sans"/>
              </a:rPr>
              <a:t>: Use the separation between 1 and 2 photoelectron peaks and the RMS of the baseline.</a:t>
            </a:r>
          </a:p>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600" b="1" i="0" u="none" strike="noStrike" cap="none" dirty="0">
                <a:solidFill>
                  <a:schemeClr val="dk1"/>
                </a:solidFill>
                <a:latin typeface="Gill Sans"/>
                <a:ea typeface="Gill Sans"/>
                <a:cs typeface="Gill Sans"/>
                <a:sym typeface="Gill Sans"/>
              </a:rPr>
              <a:t>Characterize </a:t>
            </a:r>
            <a:r>
              <a:rPr lang="en-GB" sz="1600" b="1" i="0" u="none" strike="noStrike" cap="none" dirty="0" err="1">
                <a:solidFill>
                  <a:schemeClr val="dk1"/>
                </a:solidFill>
                <a:latin typeface="Gill Sans"/>
                <a:ea typeface="Gill Sans"/>
                <a:cs typeface="Gill Sans"/>
                <a:sym typeface="Gill Sans"/>
              </a:rPr>
              <a:t>vPDU</a:t>
            </a:r>
            <a:r>
              <a:rPr lang="en-GB" sz="1600" b="1" i="0" u="none" strike="noStrike" cap="none" dirty="0">
                <a:solidFill>
                  <a:schemeClr val="dk1"/>
                </a:solidFill>
                <a:latin typeface="Gill Sans"/>
                <a:ea typeface="Gill Sans"/>
                <a:cs typeface="Gill Sans"/>
                <a:sym typeface="Gill Sans"/>
              </a:rPr>
              <a:t> Sensor</a:t>
            </a:r>
            <a:r>
              <a:rPr lang="en-GB" sz="1600" i="0" u="none" strike="noStrike" cap="none" dirty="0">
                <a:solidFill>
                  <a:schemeClr val="dk1"/>
                </a:solidFill>
                <a:latin typeface="Gill Sans"/>
                <a:ea typeface="Gill Sans"/>
                <a:cs typeface="Gill Sans"/>
                <a:sym typeface="Gill Sans"/>
              </a:rPr>
              <a:t>: Extract gain, noise level, and detection efficiency from the spectrum.</a:t>
            </a:r>
          </a:p>
          <a:p>
            <a:pPr marR="0" lvl="0" algn="l" rtl="0">
              <a:lnSpc>
                <a:spcPct val="100000"/>
              </a:lnSpc>
              <a:spcBef>
                <a:spcPts val="0"/>
              </a:spcBef>
              <a:spcAft>
                <a:spcPts val="0"/>
              </a:spcAft>
              <a:buClr>
                <a:srgbClr val="000000"/>
              </a:buClr>
              <a:buSzPts val="1800"/>
            </a:pPr>
            <a:endParaRPr lang="en-GB" sz="1600" dirty="0">
              <a:solidFill>
                <a:schemeClr val="dk1"/>
              </a:solidFill>
              <a:latin typeface="Gill Sans"/>
              <a:ea typeface="Gill Sans"/>
              <a:cs typeface="Gill Sans"/>
              <a:sym typeface="Gill Sans"/>
            </a:endParaRPr>
          </a:p>
          <a:p>
            <a:pPr marR="0" lvl="0" algn="l" rtl="0">
              <a:lnSpc>
                <a:spcPct val="100000"/>
              </a:lnSpc>
              <a:spcBef>
                <a:spcPts val="0"/>
              </a:spcBef>
              <a:spcAft>
                <a:spcPts val="0"/>
              </a:spcAft>
              <a:buClr>
                <a:srgbClr val="000000"/>
              </a:buClr>
              <a:buSzPts val="1800"/>
            </a:pPr>
            <a:r>
              <a:rPr lang="en-GB" sz="1600" dirty="0">
                <a:solidFill>
                  <a:schemeClr val="dk1"/>
                </a:solidFill>
                <a:latin typeface="Gill Sans"/>
                <a:ea typeface="Gill Sans"/>
                <a:cs typeface="Gill Sans"/>
                <a:sym typeface="Gill Sans"/>
              </a:rPr>
              <a:t>Extracting these parameters from each </a:t>
            </a:r>
            <a:r>
              <a:rPr lang="en-GB" sz="1600" dirty="0" err="1">
                <a:solidFill>
                  <a:schemeClr val="dk1"/>
                </a:solidFill>
                <a:latin typeface="Gill Sans"/>
                <a:ea typeface="Gill Sans"/>
                <a:cs typeface="Gill Sans"/>
                <a:sym typeface="Gill Sans"/>
              </a:rPr>
              <a:t>vPDU</a:t>
            </a:r>
            <a:r>
              <a:rPr lang="en-GB" sz="1600" dirty="0">
                <a:solidFill>
                  <a:schemeClr val="dk1"/>
                </a:solidFill>
                <a:latin typeface="Gill Sans"/>
                <a:ea typeface="Gill Sans"/>
                <a:cs typeface="Gill Sans"/>
                <a:sym typeface="Gill Sans"/>
              </a:rPr>
              <a:t> contributes to their characterization. (Internally called a </a:t>
            </a:r>
            <a:r>
              <a:rPr lang="en-GB" sz="1600" b="1" dirty="0" err="1">
                <a:solidFill>
                  <a:schemeClr val="dk1"/>
                </a:solidFill>
                <a:latin typeface="Gill Sans"/>
                <a:ea typeface="Gill Sans"/>
                <a:cs typeface="Gill Sans"/>
                <a:sym typeface="Gill Sans"/>
              </a:rPr>
              <a:t>vPDU</a:t>
            </a:r>
            <a:r>
              <a:rPr lang="en-GB" sz="1600" b="1" dirty="0">
                <a:solidFill>
                  <a:schemeClr val="dk1"/>
                </a:solidFill>
                <a:latin typeface="Gill Sans"/>
                <a:ea typeface="Gill Sans"/>
                <a:cs typeface="Gill Sans"/>
                <a:sym typeface="Gill Sans"/>
              </a:rPr>
              <a:t> Passport</a:t>
            </a:r>
            <a:r>
              <a:rPr lang="en-GB" sz="1600" dirty="0">
                <a:solidFill>
                  <a:schemeClr val="dk1"/>
                </a:solidFill>
                <a:latin typeface="Gill Sans"/>
                <a:ea typeface="Gill Sans"/>
                <a:cs typeface="Gill Sans"/>
                <a:sym typeface="Gill Sans"/>
              </a:rPr>
              <a:t>)</a:t>
            </a:r>
          </a:p>
        </p:txBody>
      </p:sp>
    </p:spTree>
    <p:extLst>
      <p:ext uri="{BB962C8B-B14F-4D97-AF65-F5344CB8AC3E}">
        <p14:creationId xmlns:p14="http://schemas.microsoft.com/office/powerpoint/2010/main" val="14200936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Google Shape;213;p24"/>
          <p:cNvPicPr preferRelativeResize="0"/>
          <p:nvPr/>
        </p:nvPicPr>
        <p:blipFill rotWithShape="1">
          <a:blip r:embed="rId3">
            <a:alphaModFix/>
          </a:blip>
          <a:srcRect/>
          <a:stretch/>
        </p:blipFill>
        <p:spPr>
          <a:xfrm>
            <a:off x="0" y="6168805"/>
            <a:ext cx="1359492" cy="701893"/>
          </a:xfrm>
          <a:prstGeom prst="rect">
            <a:avLst/>
          </a:prstGeom>
          <a:noFill/>
          <a:ln>
            <a:noFill/>
          </a:ln>
        </p:spPr>
      </p:pic>
      <p:pic>
        <p:nvPicPr>
          <p:cNvPr id="214" name="Google Shape;214;p24" descr="A logo on a black background&#10;&#10;Description automatically generated"/>
          <p:cNvPicPr preferRelativeResize="0"/>
          <p:nvPr/>
        </p:nvPicPr>
        <p:blipFill rotWithShape="1">
          <a:blip r:embed="rId4">
            <a:alphaModFix/>
          </a:blip>
          <a:srcRect/>
          <a:stretch/>
        </p:blipFill>
        <p:spPr>
          <a:xfrm>
            <a:off x="1242061" y="5563284"/>
            <a:ext cx="2492401" cy="1869301"/>
          </a:xfrm>
          <a:prstGeom prst="rect">
            <a:avLst/>
          </a:prstGeom>
          <a:noFill/>
          <a:ln>
            <a:noFill/>
          </a:ln>
        </p:spPr>
      </p:pic>
      <p:cxnSp>
        <p:nvCxnSpPr>
          <p:cNvPr id="215" name="Google Shape;215;p24"/>
          <p:cNvCxnSpPr/>
          <p:nvPr/>
        </p:nvCxnSpPr>
        <p:spPr>
          <a:xfrm>
            <a:off x="-8238" y="6022370"/>
            <a:ext cx="12192000" cy="0"/>
          </a:xfrm>
          <a:prstGeom prst="straightConnector1">
            <a:avLst/>
          </a:prstGeom>
          <a:noFill/>
          <a:ln w="19050" cap="flat" cmpd="sng">
            <a:solidFill>
              <a:srgbClr val="00989D"/>
            </a:solidFill>
            <a:prstDash val="solid"/>
            <a:miter lim="800000"/>
            <a:headEnd type="none" w="sm" len="sm"/>
            <a:tailEnd type="none" w="sm" len="sm"/>
          </a:ln>
        </p:spPr>
      </p:cxnSp>
      <p:sp>
        <p:nvSpPr>
          <p:cNvPr id="216" name="Google Shape;216;p24"/>
          <p:cNvSpPr txBox="1"/>
          <p:nvPr/>
        </p:nvSpPr>
        <p:spPr>
          <a:xfrm>
            <a:off x="0" y="0"/>
            <a:ext cx="9857984" cy="681037"/>
          </a:xfrm>
          <a:prstGeom prst="rect">
            <a:avLst/>
          </a:prstGeom>
          <a:noFill/>
          <a:ln>
            <a:noFill/>
          </a:ln>
        </p:spPr>
        <p:txBody>
          <a:bodyPr spcFirstLastPara="1" wrap="square" lIns="91425" tIns="45700" rIns="91425" bIns="45700" anchor="b" anchorCtr="0">
            <a:normAutofit fontScale="82500" lnSpcReduction="20000"/>
          </a:bodyPr>
          <a:lstStyle/>
          <a:p>
            <a:pPr marL="0" marR="0" lvl="0" indent="0" algn="l" rtl="0">
              <a:lnSpc>
                <a:spcPct val="90000"/>
              </a:lnSpc>
              <a:spcBef>
                <a:spcPts val="0"/>
              </a:spcBef>
              <a:spcAft>
                <a:spcPts val="0"/>
              </a:spcAft>
              <a:buClr>
                <a:srgbClr val="00989D"/>
              </a:buClr>
              <a:buSzPct val="100000"/>
              <a:buFont typeface="Gill Sans"/>
              <a:buNone/>
            </a:pPr>
            <a:r>
              <a:rPr lang="en-GB" sz="6000" b="1" i="0" u="none" strike="noStrike" cap="none">
                <a:solidFill>
                  <a:srgbClr val="00989D"/>
                </a:solidFill>
                <a:latin typeface="Gill Sans"/>
                <a:ea typeface="Gill Sans"/>
                <a:cs typeface="Gill Sans"/>
                <a:sym typeface="Gill Sans"/>
              </a:rPr>
              <a:t>Summary and next steps</a:t>
            </a:r>
            <a:endParaRPr sz="1400" b="0" i="0" u="none" strike="noStrike" cap="none">
              <a:solidFill>
                <a:srgbClr val="000000"/>
              </a:solidFill>
              <a:latin typeface="Arial"/>
              <a:ea typeface="Arial"/>
              <a:cs typeface="Arial"/>
              <a:sym typeface="Arial"/>
            </a:endParaRPr>
          </a:p>
        </p:txBody>
      </p:sp>
      <p:sp>
        <p:nvSpPr>
          <p:cNvPr id="217" name="Google Shape;217;p24"/>
          <p:cNvSpPr txBox="1"/>
          <p:nvPr/>
        </p:nvSpPr>
        <p:spPr>
          <a:xfrm>
            <a:off x="-8238" y="1503613"/>
            <a:ext cx="11544709" cy="3108503"/>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2800"/>
              <a:buFont typeface="Arial"/>
              <a:buChar char="•"/>
            </a:pPr>
            <a:r>
              <a:rPr lang="en-GB" sz="2800" b="0" i="0" u="none" strike="noStrike" cap="none" dirty="0">
                <a:solidFill>
                  <a:schemeClr val="dk1"/>
                </a:solidFill>
                <a:latin typeface="Gill Sans"/>
                <a:ea typeface="Gill Sans"/>
                <a:cs typeface="Gill Sans"/>
                <a:sym typeface="Gill Sans"/>
              </a:rPr>
              <a:t>The Darkside-UK team is currently assembling the </a:t>
            </a:r>
            <a:r>
              <a:rPr lang="en-GB" sz="2800" b="0" i="0" u="none" strike="noStrike" cap="none" dirty="0" err="1">
                <a:solidFill>
                  <a:schemeClr val="dk1"/>
                </a:solidFill>
                <a:latin typeface="Gill Sans"/>
                <a:ea typeface="Gill Sans"/>
                <a:cs typeface="Gill Sans"/>
                <a:sym typeface="Gill Sans"/>
              </a:rPr>
              <a:t>vPDUs</a:t>
            </a:r>
            <a:r>
              <a:rPr lang="en-GB" sz="2800" b="0" i="0" u="none" strike="noStrike" cap="none" dirty="0">
                <a:solidFill>
                  <a:schemeClr val="dk1"/>
                </a:solidFill>
                <a:latin typeface="Gill Sans"/>
                <a:ea typeface="Gill Sans"/>
                <a:cs typeface="Gill Sans"/>
                <a:sym typeface="Gill Sans"/>
              </a:rPr>
              <a:t> for the DS-20k experiment with </a:t>
            </a:r>
            <a:r>
              <a:rPr lang="en-GB" sz="2800" b="0" i="0" u="none" strike="noStrike" cap="none">
                <a:solidFill>
                  <a:schemeClr val="dk1"/>
                </a:solidFill>
                <a:latin typeface="Gill Sans"/>
                <a:ea typeface="Gill Sans"/>
                <a:cs typeface="Gill Sans"/>
                <a:sym typeface="Gill Sans"/>
              </a:rPr>
              <a:t>a current yield </a:t>
            </a:r>
            <a:r>
              <a:rPr lang="en-GB" sz="2800" b="0" i="0" u="none" strike="noStrike" cap="none" dirty="0">
                <a:solidFill>
                  <a:schemeClr val="dk1"/>
                </a:solidFill>
                <a:latin typeface="Gill Sans"/>
                <a:ea typeface="Gill Sans"/>
                <a:cs typeface="Gill Sans"/>
                <a:sym typeface="Gill Sans"/>
              </a:rPr>
              <a:t>of 78%.</a:t>
            </a:r>
          </a:p>
          <a:p>
            <a:pPr marL="285750" marR="0" lvl="0" indent="-285750" algn="l" rtl="0">
              <a:lnSpc>
                <a:spcPct val="100000"/>
              </a:lnSpc>
              <a:spcBef>
                <a:spcPts val="0"/>
              </a:spcBef>
              <a:spcAft>
                <a:spcPts val="0"/>
              </a:spcAft>
              <a:buClr>
                <a:schemeClr val="dk1"/>
              </a:buClr>
              <a:buSzPts val="2800"/>
              <a:buFont typeface="Arial"/>
              <a:buChar char="•"/>
            </a:pPr>
            <a:r>
              <a:rPr lang="en-GB" sz="2800" b="0" i="0" u="none" strike="noStrike" cap="none" dirty="0">
                <a:solidFill>
                  <a:schemeClr val="dk1"/>
                </a:solidFill>
                <a:latin typeface="Gill Sans"/>
                <a:ea typeface="Gill Sans"/>
                <a:cs typeface="Gill Sans"/>
                <a:sym typeface="Gill Sans"/>
              </a:rPr>
              <a:t>Liverpool’s cold test stand, PHAIDRA, has been commissioned to conduct measurements on these </a:t>
            </a:r>
            <a:r>
              <a:rPr lang="en-GB" sz="2800" b="0" i="0" u="none" strike="noStrike" cap="none" dirty="0" err="1">
                <a:solidFill>
                  <a:schemeClr val="dk1"/>
                </a:solidFill>
                <a:latin typeface="Gill Sans"/>
                <a:ea typeface="Gill Sans"/>
                <a:cs typeface="Gill Sans"/>
                <a:sym typeface="Gill Sans"/>
              </a:rPr>
              <a:t>vPDUs</a:t>
            </a:r>
            <a:r>
              <a:rPr lang="en-GB" sz="2800" b="0" i="0" u="none" strike="noStrike" cap="none" dirty="0">
                <a:solidFill>
                  <a:schemeClr val="dk1"/>
                </a:solidFill>
                <a:latin typeface="Gill Sans"/>
                <a:ea typeface="Gill Sans"/>
                <a:cs typeface="Gill Sans"/>
                <a:sym typeface="Gill Sans"/>
              </a:rPr>
              <a:t>.</a:t>
            </a:r>
          </a:p>
          <a:p>
            <a:pPr marL="285750" marR="0" lvl="0" indent="-285750" algn="l" rtl="0">
              <a:lnSpc>
                <a:spcPct val="100000"/>
              </a:lnSpc>
              <a:spcBef>
                <a:spcPts val="0"/>
              </a:spcBef>
              <a:spcAft>
                <a:spcPts val="0"/>
              </a:spcAft>
              <a:buClr>
                <a:schemeClr val="dk1"/>
              </a:buClr>
              <a:buSzPts val="2800"/>
              <a:buFont typeface="Arial"/>
              <a:buChar char="•"/>
            </a:pPr>
            <a:r>
              <a:rPr lang="en-GB" sz="2800" b="0" i="0" u="none" strike="noStrike" cap="none" dirty="0">
                <a:solidFill>
                  <a:schemeClr val="dk1"/>
                </a:solidFill>
                <a:latin typeface="Gill Sans"/>
                <a:ea typeface="Gill Sans"/>
                <a:cs typeface="Gill Sans"/>
                <a:sym typeface="Gill Sans"/>
              </a:rPr>
              <a:t>A future cold test, involving a full set of 16 </a:t>
            </a:r>
            <a:r>
              <a:rPr lang="en-GB" sz="2800" b="0" i="0" u="none" strike="noStrike" cap="none" dirty="0" err="1">
                <a:solidFill>
                  <a:schemeClr val="dk1"/>
                </a:solidFill>
                <a:latin typeface="Gill Sans"/>
                <a:ea typeface="Gill Sans"/>
                <a:cs typeface="Gill Sans"/>
                <a:sym typeface="Gill Sans"/>
              </a:rPr>
              <a:t>vPDUs</a:t>
            </a:r>
            <a:r>
              <a:rPr lang="en-GB" sz="2800" b="0" i="0" u="none" strike="noStrike" cap="none" dirty="0">
                <a:solidFill>
                  <a:schemeClr val="dk1"/>
                </a:solidFill>
                <a:latin typeface="Gill Sans"/>
                <a:ea typeface="Gill Sans"/>
                <a:cs typeface="Gill Sans"/>
                <a:sym typeface="Gill Sans"/>
              </a:rPr>
              <a:t>, is scheduled to take place in Liverpool.</a:t>
            </a:r>
          </a:p>
          <a:p>
            <a:pPr marL="285750" marR="0" lvl="0" indent="-285750" algn="l" rtl="0">
              <a:lnSpc>
                <a:spcPct val="100000"/>
              </a:lnSpc>
              <a:spcBef>
                <a:spcPts val="0"/>
              </a:spcBef>
              <a:spcAft>
                <a:spcPts val="0"/>
              </a:spcAft>
              <a:buClr>
                <a:schemeClr val="dk1"/>
              </a:buClr>
              <a:buSzPts val="2800"/>
              <a:buFont typeface="Arial"/>
              <a:buChar char="•"/>
            </a:pPr>
            <a:r>
              <a:rPr lang="en-GB" sz="2800" b="0" i="0" u="none" strike="noStrike" cap="none" dirty="0">
                <a:solidFill>
                  <a:schemeClr val="dk1"/>
                </a:solidFill>
                <a:latin typeface="Gill Sans"/>
                <a:ea typeface="Gill Sans"/>
                <a:cs typeface="Gill Sans"/>
                <a:sym typeface="Gill Sans"/>
              </a:rPr>
              <a:t>Additionally, a potential Liquid Argon run is planned to be performed.</a:t>
            </a:r>
          </a:p>
        </p:txBody>
      </p:sp>
      <p:sp>
        <p:nvSpPr>
          <p:cNvPr id="218" name="Google Shape;218;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5"/>
          <p:cNvSpPr txBox="1">
            <a:spLocks noGrp="1"/>
          </p:cNvSpPr>
          <p:nvPr>
            <p:ph type="ctrTitle"/>
          </p:nvPr>
        </p:nvSpPr>
        <p:spPr>
          <a:xfrm>
            <a:off x="3148000" y="2903756"/>
            <a:ext cx="5991600" cy="9594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00989D"/>
              </a:buClr>
              <a:buSzPts val="6000"/>
              <a:buFont typeface="Gill Sans"/>
              <a:buNone/>
            </a:pPr>
            <a:r>
              <a:rPr lang="en-GB" b="1">
                <a:solidFill>
                  <a:srgbClr val="00989D"/>
                </a:solidFill>
                <a:latin typeface="Gill Sans"/>
                <a:ea typeface="Gill Sans"/>
                <a:cs typeface="Gill Sans"/>
                <a:sym typeface="Gill Sans"/>
              </a:rPr>
              <a:t>Thank you </a:t>
            </a:r>
            <a:endParaRPr/>
          </a:p>
        </p:txBody>
      </p:sp>
      <p:pic>
        <p:nvPicPr>
          <p:cNvPr id="224" name="Google Shape;224;p25"/>
          <p:cNvPicPr preferRelativeResize="0"/>
          <p:nvPr/>
        </p:nvPicPr>
        <p:blipFill rotWithShape="1">
          <a:blip r:embed="rId3">
            <a:alphaModFix/>
          </a:blip>
          <a:srcRect/>
          <a:stretch/>
        </p:blipFill>
        <p:spPr>
          <a:xfrm>
            <a:off x="0" y="6168805"/>
            <a:ext cx="1359492" cy="701893"/>
          </a:xfrm>
          <a:prstGeom prst="rect">
            <a:avLst/>
          </a:prstGeom>
          <a:noFill/>
          <a:ln>
            <a:noFill/>
          </a:ln>
        </p:spPr>
      </p:pic>
      <p:pic>
        <p:nvPicPr>
          <p:cNvPr id="225" name="Google Shape;225;p25" descr="A logo on a black background&#10;&#10;Description automatically generated"/>
          <p:cNvPicPr preferRelativeResize="0"/>
          <p:nvPr/>
        </p:nvPicPr>
        <p:blipFill rotWithShape="1">
          <a:blip r:embed="rId4">
            <a:alphaModFix/>
          </a:blip>
          <a:srcRect/>
          <a:stretch/>
        </p:blipFill>
        <p:spPr>
          <a:xfrm>
            <a:off x="1242061" y="5563284"/>
            <a:ext cx="2492401" cy="1869301"/>
          </a:xfrm>
          <a:prstGeom prst="rect">
            <a:avLst/>
          </a:prstGeom>
          <a:noFill/>
          <a:ln>
            <a:noFill/>
          </a:ln>
        </p:spPr>
      </p:pic>
      <p:cxnSp>
        <p:nvCxnSpPr>
          <p:cNvPr id="226" name="Google Shape;226;p25"/>
          <p:cNvCxnSpPr/>
          <p:nvPr/>
        </p:nvCxnSpPr>
        <p:spPr>
          <a:xfrm>
            <a:off x="-8238" y="6022370"/>
            <a:ext cx="12192000" cy="0"/>
          </a:xfrm>
          <a:prstGeom prst="straightConnector1">
            <a:avLst/>
          </a:prstGeom>
          <a:noFill/>
          <a:ln w="19050" cap="flat" cmpd="sng">
            <a:solidFill>
              <a:srgbClr val="00989D"/>
            </a:solidFill>
            <a:prstDash val="solid"/>
            <a:miter lim="800000"/>
            <a:headEnd type="none" w="sm" len="sm"/>
            <a:tailEnd type="none" w="sm" len="sm"/>
          </a:ln>
        </p:spPr>
      </p:cxnSp>
      <p:sp>
        <p:nvSpPr>
          <p:cNvPr id="227" name="Google Shape;227;p25"/>
          <p:cNvSpPr txBox="1">
            <a:spLocks noGrp="1"/>
          </p:cNvSpPr>
          <p:nvPr>
            <p:ph type="sldNum" idx="12"/>
          </p:nvPr>
        </p:nvSpPr>
        <p:spPr>
          <a:xfrm>
            <a:off x="3217793" y="6362352"/>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6"/>
          <p:cNvSpPr txBox="1">
            <a:spLocks noGrp="1"/>
          </p:cNvSpPr>
          <p:nvPr>
            <p:ph type="ctrTitle"/>
          </p:nvPr>
        </p:nvSpPr>
        <p:spPr>
          <a:xfrm>
            <a:off x="3148000" y="2903756"/>
            <a:ext cx="5991600" cy="9594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00989D"/>
              </a:buClr>
              <a:buSzPts val="6000"/>
              <a:buFont typeface="Gill Sans"/>
              <a:buNone/>
            </a:pPr>
            <a:r>
              <a:rPr lang="en-GB" b="1">
                <a:solidFill>
                  <a:srgbClr val="00989D"/>
                </a:solidFill>
                <a:latin typeface="Gill Sans"/>
                <a:ea typeface="Gill Sans"/>
                <a:cs typeface="Gill Sans"/>
                <a:sym typeface="Gill Sans"/>
              </a:rPr>
              <a:t>Extra slides</a:t>
            </a:r>
            <a:endParaRPr/>
          </a:p>
        </p:txBody>
      </p:sp>
      <p:pic>
        <p:nvPicPr>
          <p:cNvPr id="233" name="Google Shape;233;p26"/>
          <p:cNvPicPr preferRelativeResize="0"/>
          <p:nvPr/>
        </p:nvPicPr>
        <p:blipFill rotWithShape="1">
          <a:blip r:embed="rId3">
            <a:alphaModFix/>
          </a:blip>
          <a:srcRect/>
          <a:stretch/>
        </p:blipFill>
        <p:spPr>
          <a:xfrm>
            <a:off x="0" y="6168805"/>
            <a:ext cx="1359492" cy="701893"/>
          </a:xfrm>
          <a:prstGeom prst="rect">
            <a:avLst/>
          </a:prstGeom>
          <a:noFill/>
          <a:ln>
            <a:noFill/>
          </a:ln>
        </p:spPr>
      </p:pic>
      <p:pic>
        <p:nvPicPr>
          <p:cNvPr id="234" name="Google Shape;234;p26" descr="A logo on a black background&#10;&#10;Description automatically generated"/>
          <p:cNvPicPr preferRelativeResize="0"/>
          <p:nvPr/>
        </p:nvPicPr>
        <p:blipFill rotWithShape="1">
          <a:blip r:embed="rId4">
            <a:alphaModFix/>
          </a:blip>
          <a:srcRect/>
          <a:stretch/>
        </p:blipFill>
        <p:spPr>
          <a:xfrm>
            <a:off x="1242061" y="5563284"/>
            <a:ext cx="2492401" cy="1869301"/>
          </a:xfrm>
          <a:prstGeom prst="rect">
            <a:avLst/>
          </a:prstGeom>
          <a:noFill/>
          <a:ln>
            <a:noFill/>
          </a:ln>
        </p:spPr>
      </p:pic>
      <p:cxnSp>
        <p:nvCxnSpPr>
          <p:cNvPr id="235" name="Google Shape;235;p26"/>
          <p:cNvCxnSpPr/>
          <p:nvPr/>
        </p:nvCxnSpPr>
        <p:spPr>
          <a:xfrm>
            <a:off x="-8238" y="6022370"/>
            <a:ext cx="12192000" cy="0"/>
          </a:xfrm>
          <a:prstGeom prst="straightConnector1">
            <a:avLst/>
          </a:prstGeom>
          <a:noFill/>
          <a:ln w="19050" cap="flat" cmpd="sng">
            <a:solidFill>
              <a:srgbClr val="00989D"/>
            </a:solidFill>
            <a:prstDash val="solid"/>
            <a:miter lim="800000"/>
            <a:headEnd type="none" w="sm" len="sm"/>
            <a:tailEnd type="none" w="sm" len="sm"/>
          </a:ln>
        </p:spPr>
      </p:cxnSp>
      <p:sp>
        <p:nvSpPr>
          <p:cNvPr id="236" name="Google Shape;236;p26"/>
          <p:cNvSpPr txBox="1">
            <a:spLocks noGrp="1"/>
          </p:cNvSpPr>
          <p:nvPr>
            <p:ph type="sldNum" idx="12"/>
          </p:nvPr>
        </p:nvSpPr>
        <p:spPr>
          <a:xfrm>
            <a:off x="3217793" y="6362352"/>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16</a:t>
            </a:fld>
            <a:endParaRPr/>
          </a:p>
        </p:txBody>
      </p:sp>
      <p:pic>
        <p:nvPicPr>
          <p:cNvPr id="112" name="Google Shape;112;p15"/>
          <p:cNvPicPr preferRelativeResize="0"/>
          <p:nvPr/>
        </p:nvPicPr>
        <p:blipFill>
          <a:blip r:embed="rId3">
            <a:alphaModFix/>
          </a:blip>
          <a:stretch>
            <a:fillRect/>
          </a:stretch>
        </p:blipFill>
        <p:spPr>
          <a:xfrm>
            <a:off x="1235825" y="2697363"/>
            <a:ext cx="9141873" cy="3660324"/>
          </a:xfrm>
          <a:prstGeom prst="rect">
            <a:avLst/>
          </a:prstGeom>
          <a:noFill/>
          <a:ln>
            <a:noFill/>
          </a:ln>
        </p:spPr>
      </p:pic>
      <p:sp>
        <p:nvSpPr>
          <p:cNvPr id="113" name="Google Shape;113;p15"/>
          <p:cNvSpPr txBox="1"/>
          <p:nvPr/>
        </p:nvSpPr>
        <p:spPr>
          <a:xfrm>
            <a:off x="0" y="0"/>
            <a:ext cx="12192000" cy="6834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GB" sz="3600" b="1">
                <a:solidFill>
                  <a:srgbClr val="00989D"/>
                </a:solidFill>
                <a:latin typeface="Gill Sans"/>
                <a:ea typeface="Gill Sans"/>
                <a:cs typeface="Gill Sans"/>
                <a:sym typeface="Gill Sans"/>
              </a:rPr>
              <a:t>Silicon Photomultiplier’s structure (SiPM)</a:t>
            </a:r>
            <a:endParaRPr sz="3600">
              <a:solidFill>
                <a:schemeClr val="dk1"/>
              </a:solidFill>
              <a:latin typeface="Play"/>
              <a:ea typeface="Play"/>
              <a:cs typeface="Play"/>
              <a:sym typeface="Play"/>
            </a:endParaRPr>
          </a:p>
        </p:txBody>
      </p:sp>
      <p:sp>
        <p:nvSpPr>
          <p:cNvPr id="114" name="Google Shape;114;p15"/>
          <p:cNvSpPr txBox="1"/>
          <p:nvPr/>
        </p:nvSpPr>
        <p:spPr>
          <a:xfrm>
            <a:off x="-2" y="6534900"/>
            <a:ext cx="110550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200" dirty="0">
                <a:solidFill>
                  <a:srgbClr val="999999"/>
                </a:solidFill>
                <a:latin typeface="Gill Sans"/>
                <a:ea typeface="Gill Sans"/>
                <a:cs typeface="Gill Sans"/>
                <a:sym typeface="Gill Sans"/>
              </a:rPr>
              <a:t>[3] Claudio Piemonte et al. “Performance of NUV-HD silicon photomultiplier technology”. In: IEEE Transactions on Electron Devices 63.3 (2016), pp. 1111–1116.</a:t>
            </a:r>
            <a:endParaRPr sz="1200" b="0" i="0" u="none" strike="noStrike" cap="none" dirty="0">
              <a:solidFill>
                <a:srgbClr val="999999"/>
              </a:solidFill>
              <a:latin typeface="Gill Sans"/>
              <a:ea typeface="Gill Sans"/>
              <a:cs typeface="Gill Sans"/>
              <a:sym typeface="Gill Sans"/>
            </a:endParaRPr>
          </a:p>
        </p:txBody>
      </p:sp>
      <p:sp>
        <p:nvSpPr>
          <p:cNvPr id="115" name="Google Shape;115;p15"/>
          <p:cNvSpPr txBox="1"/>
          <p:nvPr/>
        </p:nvSpPr>
        <p:spPr>
          <a:xfrm>
            <a:off x="160143" y="826950"/>
            <a:ext cx="11469882" cy="2031285"/>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1800"/>
              <a:buFont typeface="Arial"/>
              <a:buChar char="•"/>
            </a:pPr>
            <a:r>
              <a:rPr lang="en-GB" sz="1800" dirty="0" err="1">
                <a:solidFill>
                  <a:schemeClr val="dk1"/>
                </a:solidFill>
                <a:latin typeface="Gill Sans"/>
                <a:ea typeface="Gill Sans"/>
                <a:cs typeface="Gill Sans"/>
                <a:sym typeface="Gill Sans"/>
              </a:rPr>
              <a:t>SiPMs</a:t>
            </a:r>
            <a:r>
              <a:rPr lang="en-GB" sz="1800" dirty="0">
                <a:solidFill>
                  <a:schemeClr val="dk1"/>
                </a:solidFill>
                <a:latin typeface="Gill Sans"/>
                <a:ea typeface="Gill Sans"/>
                <a:cs typeface="Gill Sans"/>
                <a:sym typeface="Gill Sans"/>
              </a:rPr>
              <a:t> consists of multiple </a:t>
            </a:r>
            <a:r>
              <a:rPr lang="en-GB" sz="1800" b="1" dirty="0">
                <a:solidFill>
                  <a:schemeClr val="dk1"/>
                </a:solidFill>
                <a:latin typeface="Gill Sans"/>
                <a:ea typeface="Gill Sans"/>
                <a:cs typeface="Gill Sans"/>
                <a:sym typeface="Gill Sans"/>
              </a:rPr>
              <a:t>Single Photon Avalanche Diodes</a:t>
            </a:r>
            <a:r>
              <a:rPr lang="en-GB" sz="1800" dirty="0">
                <a:solidFill>
                  <a:schemeClr val="dk1"/>
                </a:solidFill>
                <a:latin typeface="Gill Sans"/>
                <a:ea typeface="Gill Sans"/>
                <a:cs typeface="Gill Sans"/>
                <a:sym typeface="Gill Sans"/>
              </a:rPr>
              <a:t> (SPADs) paired with quenching resistors, forming microcells.</a:t>
            </a:r>
            <a:endParaRPr sz="1800" dirty="0">
              <a:solidFill>
                <a:schemeClr val="dk1"/>
              </a:solidFill>
              <a:latin typeface="Gill Sans"/>
              <a:ea typeface="Gill Sans"/>
              <a:cs typeface="Gill Sans"/>
              <a:sym typeface="Gill Sans"/>
            </a:endParaRPr>
          </a:p>
          <a:p>
            <a:pPr marL="285750" marR="0" lvl="0" indent="-285750" algn="l" rtl="0">
              <a:lnSpc>
                <a:spcPct val="100000"/>
              </a:lnSpc>
              <a:spcBef>
                <a:spcPts val="0"/>
              </a:spcBef>
              <a:spcAft>
                <a:spcPts val="0"/>
              </a:spcAft>
              <a:buClr>
                <a:schemeClr val="dk1"/>
              </a:buClr>
              <a:buSzPts val="1800"/>
              <a:buFont typeface="Gill Sans"/>
              <a:buChar char="•"/>
            </a:pPr>
            <a:r>
              <a:rPr lang="en-GB" sz="1800" dirty="0" err="1">
                <a:solidFill>
                  <a:schemeClr val="dk1"/>
                </a:solidFill>
                <a:latin typeface="Gill Sans"/>
                <a:ea typeface="Gill Sans"/>
                <a:cs typeface="Gill Sans"/>
                <a:sym typeface="Gill Sans"/>
              </a:rPr>
              <a:t>SiPMs</a:t>
            </a:r>
            <a:r>
              <a:rPr lang="en-GB" sz="1800" dirty="0">
                <a:solidFill>
                  <a:schemeClr val="dk1"/>
                </a:solidFill>
                <a:latin typeface="Gill Sans"/>
                <a:ea typeface="Gill Sans"/>
                <a:cs typeface="Gill Sans"/>
                <a:sym typeface="Gill Sans"/>
              </a:rPr>
              <a:t> behave like p-n junction photodiodes, meaning their performance depends on factors like reverse bias voltage, temperature, and pressure.</a:t>
            </a:r>
            <a:endParaRPr sz="1800" dirty="0">
              <a:solidFill>
                <a:schemeClr val="dk1"/>
              </a:solidFill>
              <a:latin typeface="Gill Sans"/>
              <a:ea typeface="Gill Sans"/>
              <a:cs typeface="Gill Sans"/>
              <a:sym typeface="Gill Sans"/>
            </a:endParaRPr>
          </a:p>
          <a:p>
            <a:pPr marL="285750" marR="0" lvl="0" indent="-285750" algn="l" rtl="0">
              <a:lnSpc>
                <a:spcPct val="100000"/>
              </a:lnSpc>
              <a:spcBef>
                <a:spcPts val="0"/>
              </a:spcBef>
              <a:spcAft>
                <a:spcPts val="0"/>
              </a:spcAft>
              <a:buClr>
                <a:schemeClr val="dk1"/>
              </a:buClr>
              <a:buSzPts val="1800"/>
              <a:buFont typeface="Gill Sans"/>
              <a:buChar char="•"/>
            </a:pPr>
            <a:r>
              <a:rPr lang="en-GB" sz="1800" dirty="0" err="1">
                <a:solidFill>
                  <a:schemeClr val="dk1"/>
                </a:solidFill>
                <a:latin typeface="Gill Sans"/>
                <a:ea typeface="Gill Sans"/>
                <a:cs typeface="Gill Sans"/>
                <a:sym typeface="Gill Sans"/>
              </a:rPr>
              <a:t>SiPMs</a:t>
            </a:r>
            <a:r>
              <a:rPr lang="en-GB" sz="1800" dirty="0">
                <a:solidFill>
                  <a:schemeClr val="dk1"/>
                </a:solidFill>
                <a:latin typeface="Gill Sans"/>
                <a:ea typeface="Gill Sans"/>
                <a:cs typeface="Gill Sans"/>
                <a:sym typeface="Gill Sans"/>
              </a:rPr>
              <a:t> have many benefits in comparisons to traditional Photomultipliers as they require lower voltage, are more radiopure, have higher photon detection efficiency, and can be optimized for lower noise at cryogenic conditions.</a:t>
            </a:r>
            <a:endParaRPr sz="1800" dirty="0">
              <a:solidFill>
                <a:schemeClr val="dk1"/>
              </a:solidFill>
              <a:latin typeface="Gill Sans"/>
              <a:ea typeface="Gill Sans"/>
              <a:cs typeface="Gill Sans"/>
              <a:sym typeface="Gill Sans"/>
            </a:endParaRPr>
          </a:p>
          <a:p>
            <a:pPr marL="285750" marR="0" lvl="0" indent="-171450" algn="l" rtl="0">
              <a:lnSpc>
                <a:spcPct val="100000"/>
              </a:lnSpc>
              <a:spcBef>
                <a:spcPts val="0"/>
              </a:spcBef>
              <a:spcAft>
                <a:spcPts val="0"/>
              </a:spcAft>
              <a:buClr>
                <a:schemeClr val="dk1"/>
              </a:buClr>
              <a:buSzPts val="1800"/>
              <a:buFont typeface="Arial"/>
              <a:buNone/>
            </a:pPr>
            <a:endParaRPr sz="1800" b="0" i="0" u="none" strike="noStrike" cap="none" dirty="0">
              <a:solidFill>
                <a:schemeClr val="dk1"/>
              </a:solidFill>
              <a:latin typeface="Gill Sans"/>
              <a:ea typeface="Gill Sans"/>
              <a:cs typeface="Gill Sans"/>
              <a:sym typeface="Gill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7"/>
          <p:cNvSpPr txBox="1">
            <a:spLocks noGrp="1"/>
          </p:cNvSpPr>
          <p:nvPr>
            <p:ph type="title"/>
          </p:nvPr>
        </p:nvSpPr>
        <p:spPr>
          <a:xfrm>
            <a:off x="-29633" y="1"/>
            <a:ext cx="10515600" cy="76408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C00000"/>
              </a:buClr>
              <a:buSzPts val="4400"/>
              <a:buFont typeface="Gill Sans"/>
              <a:buNone/>
            </a:pPr>
            <a:r>
              <a:rPr lang="en-GB" b="1" dirty="0">
                <a:solidFill>
                  <a:srgbClr val="C00000"/>
                </a:solidFill>
                <a:latin typeface="Gill Sans"/>
                <a:ea typeface="Gill Sans"/>
                <a:cs typeface="Gill Sans"/>
                <a:sym typeface="Gill Sans"/>
              </a:rPr>
              <a:t>The current setup</a:t>
            </a:r>
            <a:endParaRPr dirty="0"/>
          </a:p>
        </p:txBody>
      </p:sp>
      <p:sp>
        <p:nvSpPr>
          <p:cNvPr id="242" name="Google Shape;242;p27"/>
          <p:cNvSpPr txBox="1"/>
          <p:nvPr/>
        </p:nvSpPr>
        <p:spPr>
          <a:xfrm>
            <a:off x="100208" y="1253331"/>
            <a:ext cx="4356080" cy="526297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Digitizer: Single VX2745 board currently in slot #2 of 4 in the VME80D4X rack: </a:t>
            </a:r>
            <a:endParaRPr sz="1400" b="0" i="0" u="none" strike="noStrike" cap="none">
              <a:solidFill>
                <a:srgbClr val="000000"/>
              </a:solidFill>
              <a:latin typeface="Arial"/>
              <a:ea typeface="Arial"/>
              <a:cs typeface="Arial"/>
              <a:sym typeface="Arial"/>
            </a:endParaRPr>
          </a:p>
          <a:p>
            <a:pPr marL="285750" marR="0" lvl="0" indent="-13335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It is currently connecting to the laptop via USB. </a:t>
            </a:r>
            <a:endParaRPr sz="1400" b="0" i="0" u="none" strike="noStrike" cap="none">
              <a:solidFill>
                <a:srgbClr val="000000"/>
              </a:solidFill>
              <a:latin typeface="Arial"/>
              <a:ea typeface="Arial"/>
              <a:cs typeface="Arial"/>
              <a:sym typeface="Arial"/>
            </a:endParaRPr>
          </a:p>
          <a:p>
            <a:pPr marL="342900" marR="0" lvl="0" indent="-19050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Has </a:t>
            </a:r>
            <a:r>
              <a:rPr lang="en-GB" sz="2400" b="0" i="0" u="none" strike="noStrike" cap="none">
                <a:solidFill>
                  <a:srgbClr val="C00000"/>
                </a:solidFill>
                <a:latin typeface="Arial"/>
                <a:ea typeface="Arial"/>
                <a:cs typeface="Arial"/>
                <a:sym typeface="Arial"/>
              </a:rPr>
              <a:t>64 channels</a:t>
            </a:r>
            <a:r>
              <a:rPr lang="en-GB" sz="2400" b="0" i="0" u="none" strike="noStrike" cap="none">
                <a:solidFill>
                  <a:schemeClr val="dk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Every 4 channel port is also connected to a single HDMI port. </a:t>
            </a:r>
            <a:r>
              <a:rPr lang="en-GB" sz="2400" b="0" i="0" u="none" strike="noStrike" cap="none">
                <a:solidFill>
                  <a:srgbClr val="C00000"/>
                </a:solidFill>
                <a:latin typeface="Arial"/>
                <a:ea typeface="Arial"/>
                <a:cs typeface="Arial"/>
                <a:sym typeface="Arial"/>
              </a:rPr>
              <a:t>16 HDMI </a:t>
            </a:r>
            <a:r>
              <a:rPr lang="en-GB" sz="2400" b="0" i="0" u="none" strike="noStrike" cap="none">
                <a:solidFill>
                  <a:schemeClr val="dk1"/>
                </a:solidFill>
                <a:latin typeface="Arial"/>
                <a:ea typeface="Arial"/>
                <a:cs typeface="Arial"/>
                <a:sym typeface="Arial"/>
              </a:rPr>
              <a:t>ports in total.</a:t>
            </a:r>
            <a:endParaRPr sz="1400" b="0" i="0" u="none" strike="noStrike" cap="none">
              <a:solidFill>
                <a:srgbClr val="000000"/>
              </a:solidFill>
              <a:latin typeface="Arial"/>
              <a:ea typeface="Arial"/>
              <a:cs typeface="Arial"/>
              <a:sym typeface="Arial"/>
            </a:endParaRPr>
          </a:p>
          <a:p>
            <a:pPr marL="342900" marR="0" lvl="0" indent="-190500" algn="l" rtl="0">
              <a:lnSpc>
                <a:spcPct val="100000"/>
              </a:lnSpc>
              <a:spcBef>
                <a:spcPts val="0"/>
              </a:spcBef>
              <a:spcAft>
                <a:spcPts val="0"/>
              </a:spcAft>
              <a:buClr>
                <a:schemeClr val="dk1"/>
              </a:buClr>
              <a:buSzPts val="2400"/>
              <a:buFont typeface="Arial"/>
              <a:buNone/>
            </a:pPr>
            <a:endParaRPr sz="2400" b="0" i="0" u="none" strike="noStrike" cap="none">
              <a:solidFill>
                <a:srgbClr val="C00000"/>
              </a:solidFill>
              <a:latin typeface="Arial"/>
              <a:ea typeface="Arial"/>
              <a:cs typeface="Arial"/>
              <a:sym typeface="Arial"/>
            </a:endParaRPr>
          </a:p>
          <a:p>
            <a:pPr marL="342900" marR="0" lvl="0" indent="-342900" algn="l" rtl="0">
              <a:lnSpc>
                <a:spcPct val="100000"/>
              </a:lnSpc>
              <a:spcBef>
                <a:spcPts val="0"/>
              </a:spcBef>
              <a:spcAft>
                <a:spcPts val="0"/>
              </a:spcAft>
              <a:buClr>
                <a:srgbClr val="C00000"/>
              </a:buClr>
              <a:buSzPts val="2400"/>
              <a:buFont typeface="Arial"/>
              <a:buChar char="-"/>
            </a:pPr>
            <a:r>
              <a:rPr lang="en-GB" sz="2400" b="0" i="0" u="none" strike="noStrike" cap="none">
                <a:solidFill>
                  <a:srgbClr val="C00000"/>
                </a:solidFill>
                <a:latin typeface="Arial"/>
                <a:ea typeface="Arial"/>
                <a:cs typeface="Arial"/>
                <a:sym typeface="Arial"/>
              </a:rPr>
              <a:t>DC offset</a:t>
            </a:r>
            <a:r>
              <a:rPr lang="en-GB" sz="2400" b="0" i="0" u="none" strike="noStrike" cap="none">
                <a:solidFill>
                  <a:schemeClr val="dk1"/>
                </a:solidFill>
                <a:latin typeface="Arial"/>
                <a:ea typeface="Arial"/>
                <a:cs typeface="Arial"/>
                <a:sym typeface="Arial"/>
              </a:rPr>
              <a:t> of ± </a:t>
            </a:r>
            <a:r>
              <a:rPr lang="en-GB" sz="2400" b="0" i="0" u="none" strike="noStrike" cap="none">
                <a:solidFill>
                  <a:srgbClr val="C00000"/>
                </a:solidFill>
                <a:latin typeface="Arial"/>
                <a:ea typeface="Arial"/>
                <a:cs typeface="Arial"/>
                <a:sym typeface="Arial"/>
              </a:rPr>
              <a:t>2.5 V</a:t>
            </a:r>
            <a:r>
              <a:rPr lang="en-GB" sz="2400" b="0" i="0" u="none" strike="noStrike" cap="none">
                <a:solidFill>
                  <a:schemeClr val="dk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243" name="Google Shape;243;p27" descr="A picture containing text&#10;&#10;Description automatically generated"/>
          <p:cNvPicPr preferRelativeResize="0">
            <a:picLocks noGrp="1"/>
          </p:cNvPicPr>
          <p:nvPr>
            <p:ph type="body" idx="1"/>
          </p:nvPr>
        </p:nvPicPr>
        <p:blipFill rotWithShape="1">
          <a:blip r:embed="rId3">
            <a:alphaModFix/>
          </a:blip>
          <a:srcRect/>
          <a:stretch/>
        </p:blipFill>
        <p:spPr>
          <a:xfrm>
            <a:off x="4456288" y="1309697"/>
            <a:ext cx="7635504" cy="4294971"/>
          </a:xfrm>
          <a:prstGeom prst="rect">
            <a:avLst/>
          </a:prstGeom>
          <a:noFill/>
          <a:ln>
            <a:noFill/>
          </a:ln>
        </p:spPr>
      </p:pic>
      <p:sp>
        <p:nvSpPr>
          <p:cNvPr id="244" name="Google Shape;244;p27"/>
          <p:cNvSpPr/>
          <p:nvPr/>
        </p:nvSpPr>
        <p:spPr>
          <a:xfrm>
            <a:off x="7204404" y="1708881"/>
            <a:ext cx="3971242" cy="1258909"/>
          </a:xfrm>
          <a:prstGeom prst="rect">
            <a:avLst/>
          </a:prstGeom>
          <a:solidFill>
            <a:srgbClr val="66CC00">
              <a:alpha val="4313"/>
            </a:srgbClr>
          </a:solidFill>
          <a:ln w="123425" cap="flat" cmpd="sng">
            <a:solidFill>
              <a:srgbClr val="66CC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66CC00"/>
              </a:solidFill>
              <a:latin typeface="Arial"/>
              <a:ea typeface="Arial"/>
              <a:cs typeface="Arial"/>
              <a:sym typeface="Arial"/>
            </a:endParaRPr>
          </a:p>
        </p:txBody>
      </p:sp>
      <p:sp>
        <p:nvSpPr>
          <p:cNvPr id="245" name="Google Shape;245;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pic>
        <p:nvPicPr>
          <p:cNvPr id="250" name="Google Shape;250;p28" descr="A picture containing text&#10;&#10;Description automatically generated"/>
          <p:cNvPicPr preferRelativeResize="0"/>
          <p:nvPr/>
        </p:nvPicPr>
        <p:blipFill rotWithShape="1">
          <a:blip r:embed="rId3">
            <a:alphaModFix/>
          </a:blip>
          <a:srcRect/>
          <a:stretch/>
        </p:blipFill>
        <p:spPr>
          <a:xfrm>
            <a:off x="4456288" y="1309697"/>
            <a:ext cx="7635504" cy="4294971"/>
          </a:xfrm>
          <a:prstGeom prst="rect">
            <a:avLst/>
          </a:prstGeom>
          <a:noFill/>
          <a:ln>
            <a:noFill/>
          </a:ln>
        </p:spPr>
      </p:pic>
      <p:sp>
        <p:nvSpPr>
          <p:cNvPr id="251" name="Google Shape;251;p28"/>
          <p:cNvSpPr txBox="1">
            <a:spLocks noGrp="1"/>
          </p:cNvSpPr>
          <p:nvPr>
            <p:ph type="title"/>
          </p:nvPr>
        </p:nvSpPr>
        <p:spPr>
          <a:xfrm>
            <a:off x="-29633" y="0"/>
            <a:ext cx="10515600" cy="76738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C00000"/>
              </a:buClr>
              <a:buSzPts val="4400"/>
              <a:buFont typeface="Gill Sans"/>
              <a:buNone/>
            </a:pPr>
            <a:r>
              <a:rPr lang="en-GB" b="1" dirty="0">
                <a:solidFill>
                  <a:srgbClr val="C00000"/>
                </a:solidFill>
                <a:latin typeface="Gill Sans"/>
                <a:ea typeface="Gill Sans"/>
                <a:cs typeface="Gill Sans"/>
                <a:sym typeface="Gill Sans"/>
              </a:rPr>
              <a:t>The current setup</a:t>
            </a:r>
            <a:endParaRPr dirty="0"/>
          </a:p>
        </p:txBody>
      </p:sp>
      <p:sp>
        <p:nvSpPr>
          <p:cNvPr id="252" name="Google Shape;252;p28"/>
          <p:cNvSpPr txBox="1"/>
          <p:nvPr/>
        </p:nvSpPr>
        <p:spPr>
          <a:xfrm>
            <a:off x="0" y="1253331"/>
            <a:ext cx="4456288" cy="4893647"/>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Power Supply: Geco 2020 SY5527LC with:</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3 CAEN A2551A boards inserted in the top 3 slots.   </a:t>
            </a:r>
            <a:r>
              <a:rPr lang="en-GB" sz="2400" b="0" i="0" u="none" strike="noStrike" cap="none">
                <a:solidFill>
                  <a:srgbClr val="C00000"/>
                </a:solidFill>
                <a:latin typeface="Arial"/>
                <a:ea typeface="Arial"/>
                <a:cs typeface="Arial"/>
                <a:sym typeface="Arial"/>
              </a:rPr>
              <a:t>Low Voltage </a:t>
            </a:r>
            <a:r>
              <a:rPr lang="en-GB" sz="2400" b="0" i="0" u="none" strike="noStrike" cap="none">
                <a:solidFill>
                  <a:schemeClr val="dk1"/>
                </a:solidFill>
                <a:latin typeface="Arial"/>
                <a:ea typeface="Arial"/>
                <a:cs typeface="Arial"/>
                <a:sym typeface="Arial"/>
              </a:rPr>
              <a:t>with</a:t>
            </a:r>
            <a:r>
              <a:rPr lang="en-GB" sz="2400" b="0" i="0" u="none" strike="noStrike" cap="none">
                <a:solidFill>
                  <a:srgbClr val="C00000"/>
                </a:solidFill>
                <a:latin typeface="Arial"/>
                <a:ea typeface="Arial"/>
                <a:cs typeface="Arial"/>
                <a:sym typeface="Arial"/>
              </a:rPr>
              <a:t> 8 channels</a:t>
            </a:r>
            <a:r>
              <a:rPr lang="en-GB" sz="2400" b="0" i="0" u="none" strike="noStrike" cap="none">
                <a:solidFill>
                  <a:schemeClr val="dk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C0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A CAEN A1541LP board inserted in the bottom slot. The power supply is connected to the laptop via ethernet port. </a:t>
            </a:r>
            <a:r>
              <a:rPr lang="en-GB" sz="2400" b="0" i="0" u="none" strike="noStrike" cap="none">
                <a:solidFill>
                  <a:srgbClr val="C00000"/>
                </a:solidFill>
                <a:latin typeface="Arial"/>
                <a:ea typeface="Arial"/>
                <a:cs typeface="Arial"/>
                <a:sym typeface="Arial"/>
              </a:rPr>
              <a:t>High Voltage </a:t>
            </a:r>
            <a:r>
              <a:rPr lang="en-GB" sz="2400" b="0" i="0" u="none" strike="noStrike" cap="none">
                <a:solidFill>
                  <a:schemeClr val="dk1"/>
                </a:solidFill>
                <a:latin typeface="Arial"/>
                <a:ea typeface="Arial"/>
                <a:cs typeface="Arial"/>
                <a:sym typeface="Arial"/>
              </a:rPr>
              <a:t>with</a:t>
            </a:r>
            <a:r>
              <a:rPr lang="en-GB" sz="2400" b="0" i="0" u="none" strike="noStrike" cap="none">
                <a:solidFill>
                  <a:srgbClr val="C00000"/>
                </a:solidFill>
                <a:latin typeface="Arial"/>
                <a:ea typeface="Arial"/>
                <a:cs typeface="Arial"/>
                <a:sym typeface="Arial"/>
              </a:rPr>
              <a:t> 24 channels</a:t>
            </a:r>
            <a:r>
              <a:rPr lang="en-GB" sz="2400" b="0" i="0" u="none" strike="noStrike" cap="none">
                <a:solidFill>
                  <a:schemeClr val="dk1"/>
                </a:solidFill>
                <a:latin typeface="Arial"/>
                <a:ea typeface="Arial"/>
                <a:cs typeface="Arial"/>
                <a:sym typeface="Arial"/>
              </a:rPr>
              <a:t>.</a:t>
            </a:r>
            <a:endParaRPr sz="24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253" name="Google Shape;253;p28"/>
          <p:cNvSpPr/>
          <p:nvPr/>
        </p:nvSpPr>
        <p:spPr>
          <a:xfrm>
            <a:off x="5383078" y="3747055"/>
            <a:ext cx="3674542" cy="1595296"/>
          </a:xfrm>
          <a:prstGeom prst="rect">
            <a:avLst/>
          </a:prstGeom>
          <a:solidFill>
            <a:srgbClr val="66CC00">
              <a:alpha val="4313"/>
            </a:srgbClr>
          </a:solidFill>
          <a:ln w="123425" cap="flat" cmpd="sng">
            <a:solidFill>
              <a:srgbClr val="66CC00"/>
            </a:solidFill>
            <a:prstDash val="solid"/>
            <a:miter lim="800000"/>
            <a:headEnd type="none" w="sm" len="sm"/>
            <a:tailEnd type="none" w="sm" len="sm"/>
          </a:ln>
        </p:spPr>
        <p:txBody>
          <a:bodyPr spcFirstLastPara="1" wrap="square" lIns="91425" tIns="45700" rIns="91425" bIns="457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66CC00"/>
              </a:solidFill>
              <a:latin typeface="Arial"/>
              <a:ea typeface="Arial"/>
              <a:cs typeface="Arial"/>
              <a:sym typeface="Arial"/>
            </a:endParaRPr>
          </a:p>
        </p:txBody>
      </p:sp>
      <p:sp>
        <p:nvSpPr>
          <p:cNvPr id="254" name="Google Shape;254;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2E803BF-C444-9A0B-AEFE-2218257099A3}"/>
              </a:ext>
            </a:extLst>
          </p:cNvPr>
          <p:cNvSpPr txBox="1"/>
          <p:nvPr/>
        </p:nvSpPr>
        <p:spPr>
          <a:xfrm>
            <a:off x="100208" y="1140896"/>
            <a:ext cx="6863626" cy="830997"/>
          </a:xfrm>
          <a:prstGeom prst="rect">
            <a:avLst/>
          </a:prstGeom>
          <a:noFill/>
        </p:spPr>
        <p:txBody>
          <a:bodyPr wrap="square" rtlCol="0">
            <a:spAutoFit/>
          </a:bodyPr>
          <a:lstStyle/>
          <a:p>
            <a:pPr marL="285750" indent="-285750">
              <a:buFont typeface="Arial" panose="020B0604020202020204" pitchFamily="34" charset="0"/>
              <a:buChar char="•"/>
            </a:pPr>
            <a:endParaRPr lang="en-GB" sz="2400" dirty="0"/>
          </a:p>
          <a:p>
            <a:endParaRPr lang="en-GB" sz="2400" dirty="0"/>
          </a:p>
        </p:txBody>
      </p:sp>
      <p:pic>
        <p:nvPicPr>
          <p:cNvPr id="7" name="Content Placeholder 6" descr="Graphical user interface, application&#10;&#10;Description automatically generated">
            <a:extLst>
              <a:ext uri="{FF2B5EF4-FFF2-40B4-BE49-F238E27FC236}">
                <a16:creationId xmlns:a16="http://schemas.microsoft.com/office/drawing/2014/main" id="{B9CE6F9E-A75D-75DF-206C-7F597D0A8BBA}"/>
              </a:ext>
            </a:extLst>
          </p:cNvPr>
          <p:cNvPicPr>
            <a:picLocks noGrp="1" noChangeAspect="1"/>
          </p:cNvPicPr>
          <p:nvPr>
            <p:ph idx="1"/>
          </p:nvPr>
        </p:nvPicPr>
        <p:blipFill>
          <a:blip r:embed="rId2"/>
          <a:stretch>
            <a:fillRect/>
          </a:stretch>
        </p:blipFill>
        <p:spPr>
          <a:xfrm>
            <a:off x="-29633" y="984904"/>
            <a:ext cx="12221633" cy="6036869"/>
          </a:xfrm>
        </p:spPr>
      </p:pic>
      <p:sp>
        <p:nvSpPr>
          <p:cNvPr id="3" name="Google Shape;251;p28">
            <a:extLst>
              <a:ext uri="{FF2B5EF4-FFF2-40B4-BE49-F238E27FC236}">
                <a16:creationId xmlns:a16="http://schemas.microsoft.com/office/drawing/2014/main" id="{6767FFA1-4F1C-FEF1-B163-2E2DFA099BE1}"/>
              </a:ext>
            </a:extLst>
          </p:cNvPr>
          <p:cNvSpPr txBox="1">
            <a:spLocks/>
          </p:cNvSpPr>
          <p:nvPr/>
        </p:nvSpPr>
        <p:spPr>
          <a:xfrm>
            <a:off x="-29633" y="0"/>
            <a:ext cx="10515600" cy="767387"/>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C00000"/>
              </a:buClr>
              <a:buSzPts val="4400"/>
              <a:buFont typeface="Gill Sans"/>
              <a:buNone/>
            </a:pPr>
            <a:r>
              <a:rPr lang="en-GB" b="1" dirty="0">
                <a:solidFill>
                  <a:srgbClr val="C00000"/>
                </a:solidFill>
                <a:latin typeface="Gill Sans"/>
                <a:ea typeface="Gill Sans"/>
                <a:cs typeface="Gill Sans"/>
                <a:sym typeface="Gill Sans"/>
              </a:rPr>
              <a:t>VX2740 Settings</a:t>
            </a:r>
            <a:endParaRPr lang="en-GB" dirty="0"/>
          </a:p>
        </p:txBody>
      </p:sp>
    </p:spTree>
    <p:extLst>
      <p:ext uri="{BB962C8B-B14F-4D97-AF65-F5344CB8AC3E}">
        <p14:creationId xmlns:p14="http://schemas.microsoft.com/office/powerpoint/2010/main" val="3429637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D39347-D99E-89AC-C7BA-9E10029D31B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t>2</a:t>
            </a:fld>
            <a:endParaRPr lang="en-GB"/>
          </a:p>
        </p:txBody>
      </p:sp>
      <p:sp>
        <p:nvSpPr>
          <p:cNvPr id="5" name="Google Shape;106;p14">
            <a:extLst>
              <a:ext uri="{FF2B5EF4-FFF2-40B4-BE49-F238E27FC236}">
                <a16:creationId xmlns:a16="http://schemas.microsoft.com/office/drawing/2014/main" id="{BBF71F46-771B-0EC2-7FB2-40C47C4C1754}"/>
              </a:ext>
            </a:extLst>
          </p:cNvPr>
          <p:cNvSpPr txBox="1"/>
          <p:nvPr/>
        </p:nvSpPr>
        <p:spPr>
          <a:xfrm>
            <a:off x="-13406" y="-46383"/>
            <a:ext cx="12209288" cy="683234"/>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3600" b="1" dirty="0">
                <a:solidFill>
                  <a:srgbClr val="00989D"/>
                </a:solidFill>
                <a:latin typeface="Gill Sans"/>
                <a:ea typeface="Gill Sans"/>
                <a:cs typeface="Gill Sans"/>
                <a:sym typeface="Gill Sans"/>
              </a:rPr>
              <a:t>Liquid Argon Dual-Phase Time Projection Chamber</a:t>
            </a:r>
            <a:endParaRPr sz="3600" b="1" dirty="0">
              <a:solidFill>
                <a:srgbClr val="00989D"/>
              </a:solidFill>
              <a:latin typeface="Gill Sans"/>
              <a:ea typeface="Gill Sans"/>
              <a:cs typeface="Gill Sans"/>
              <a:sym typeface="Gill Sans"/>
            </a:endParaRPr>
          </a:p>
        </p:txBody>
      </p:sp>
      <p:pic>
        <p:nvPicPr>
          <p:cNvPr id="6" name="Google Shape;104;p14">
            <a:extLst>
              <a:ext uri="{FF2B5EF4-FFF2-40B4-BE49-F238E27FC236}">
                <a16:creationId xmlns:a16="http://schemas.microsoft.com/office/drawing/2014/main" id="{5234D013-A374-6512-C207-51495435B545}"/>
              </a:ext>
            </a:extLst>
          </p:cNvPr>
          <p:cNvPicPr preferRelativeResize="0"/>
          <p:nvPr/>
        </p:nvPicPr>
        <p:blipFill>
          <a:blip r:embed="rId2">
            <a:alphaModFix/>
          </a:blip>
          <a:stretch>
            <a:fillRect/>
          </a:stretch>
        </p:blipFill>
        <p:spPr>
          <a:xfrm>
            <a:off x="6780238" y="851874"/>
            <a:ext cx="4946563" cy="5038718"/>
          </a:xfrm>
          <a:prstGeom prst="rect">
            <a:avLst/>
          </a:prstGeom>
          <a:noFill/>
          <a:ln>
            <a:noFill/>
          </a:ln>
        </p:spPr>
      </p:pic>
      <p:sp>
        <p:nvSpPr>
          <p:cNvPr id="7" name="Google Shape;115;p15">
            <a:extLst>
              <a:ext uri="{FF2B5EF4-FFF2-40B4-BE49-F238E27FC236}">
                <a16:creationId xmlns:a16="http://schemas.microsoft.com/office/drawing/2014/main" id="{B553CDD5-AA20-27A1-576E-72DEBA36CEF4}"/>
              </a:ext>
            </a:extLst>
          </p:cNvPr>
          <p:cNvSpPr txBox="1"/>
          <p:nvPr/>
        </p:nvSpPr>
        <p:spPr>
          <a:xfrm>
            <a:off x="173396" y="639292"/>
            <a:ext cx="6021996" cy="5909270"/>
          </a:xfrm>
          <a:prstGeom prst="rect">
            <a:avLst/>
          </a:prstGeom>
          <a:noFill/>
          <a:ln>
            <a:noFill/>
          </a:ln>
        </p:spPr>
        <p:txBody>
          <a:bodyPr spcFirstLastPara="1" wrap="square" lIns="91425" tIns="45700" rIns="91425" bIns="45700" anchor="t" anchorCtr="0">
            <a:spAutoFit/>
          </a:bodyPr>
          <a:lstStyle/>
          <a:p>
            <a:pPr marL="285750" marR="0" lvl="0" indent="-171450" algn="l" rtl="0">
              <a:lnSpc>
                <a:spcPct val="100000"/>
              </a:lnSpc>
              <a:spcBef>
                <a:spcPts val="0"/>
              </a:spcBef>
              <a:spcAft>
                <a:spcPts val="0"/>
              </a:spcAft>
              <a:buClr>
                <a:schemeClr val="dk1"/>
              </a:buClr>
              <a:buSzPts val="1800"/>
              <a:buFont typeface="Arial"/>
              <a:buNone/>
            </a:pPr>
            <a:endParaRPr lang="en-GB" sz="1800" b="0" i="0" u="none" strike="noStrike" cap="none" dirty="0">
              <a:solidFill>
                <a:schemeClr val="dk1"/>
              </a:solidFill>
              <a:latin typeface="Gill Sans"/>
              <a:ea typeface="Gill Sans"/>
              <a:cs typeface="Gill Sans"/>
              <a:sym typeface="Gill Sans"/>
            </a:endParaRPr>
          </a:p>
          <a:p>
            <a:pPr marL="285750" marR="0" lvl="0" indent="-171450" algn="l" rtl="0">
              <a:lnSpc>
                <a:spcPct val="100000"/>
              </a:lnSpc>
              <a:spcBef>
                <a:spcPts val="0"/>
              </a:spcBef>
              <a:spcAft>
                <a:spcPts val="0"/>
              </a:spcAft>
              <a:buClr>
                <a:schemeClr val="dk1"/>
              </a:buClr>
              <a:buSzPts val="1800"/>
              <a:buFont typeface="Arial"/>
              <a:buNone/>
            </a:pPr>
            <a:r>
              <a:rPr lang="en-GB" sz="1800" b="1" i="0" u="none" strike="noStrike" cap="none" dirty="0">
                <a:solidFill>
                  <a:schemeClr val="dk1"/>
                </a:solidFill>
                <a:latin typeface="Gill Sans"/>
                <a:ea typeface="Gill Sans"/>
                <a:cs typeface="Gill Sans"/>
                <a:sym typeface="Gill Sans"/>
              </a:rPr>
              <a:t>Interactions produce recoils that undergo ionisation energy loss in </a:t>
            </a:r>
            <a:r>
              <a:rPr lang="en-GB" sz="1800" b="1" i="0" u="none" strike="noStrike" cap="none" dirty="0" err="1">
                <a:solidFill>
                  <a:schemeClr val="dk1"/>
                </a:solidFill>
                <a:latin typeface="Gill Sans"/>
                <a:ea typeface="Gill Sans"/>
                <a:cs typeface="Gill Sans"/>
                <a:sym typeface="Gill Sans"/>
              </a:rPr>
              <a:t>LAr</a:t>
            </a:r>
            <a:endParaRPr lang="en-GB" sz="1800" b="1" i="0" u="none" strike="noStrike" cap="none" dirty="0">
              <a:solidFill>
                <a:schemeClr val="dk1"/>
              </a:solidFill>
              <a:latin typeface="Gill Sans"/>
              <a:ea typeface="Gill Sans"/>
              <a:cs typeface="Gill Sans"/>
              <a:sym typeface="Gill Sans"/>
            </a:endParaRPr>
          </a:p>
          <a:p>
            <a:pPr marL="285750" marR="0" lvl="0" indent="-171450" algn="l" rtl="0">
              <a:lnSpc>
                <a:spcPct val="100000"/>
              </a:lnSpc>
              <a:spcBef>
                <a:spcPts val="0"/>
              </a:spcBef>
              <a:spcAft>
                <a:spcPts val="0"/>
              </a:spcAft>
              <a:buClr>
                <a:schemeClr val="dk1"/>
              </a:buClr>
              <a:buSzPts val="1800"/>
              <a:buFont typeface="Arial"/>
              <a:buNone/>
            </a:pPr>
            <a:r>
              <a:rPr lang="en-GB" sz="1800" b="0" i="0" u="none" strike="noStrike" cap="none" dirty="0">
                <a:solidFill>
                  <a:schemeClr val="dk1"/>
                </a:solidFill>
                <a:latin typeface="Gill Sans"/>
                <a:ea typeface="Gill Sans"/>
                <a:cs typeface="Gill Sans"/>
                <a:sym typeface="Gill Sans"/>
              </a:rPr>
              <a:t>• producing excimers, dimers and free charges</a:t>
            </a:r>
          </a:p>
          <a:p>
            <a:pPr marL="285750" marR="0" lvl="0" indent="-171450" algn="l" rtl="0">
              <a:lnSpc>
                <a:spcPct val="100000"/>
              </a:lnSpc>
              <a:spcBef>
                <a:spcPts val="0"/>
              </a:spcBef>
              <a:spcAft>
                <a:spcPts val="0"/>
              </a:spcAft>
              <a:buClr>
                <a:schemeClr val="dk1"/>
              </a:buClr>
              <a:buSzPts val="1800"/>
              <a:buFont typeface="Arial"/>
              <a:buNone/>
            </a:pPr>
            <a:endParaRPr lang="en-GB" sz="1800" dirty="0">
              <a:solidFill>
                <a:schemeClr val="dk1"/>
              </a:solidFill>
              <a:latin typeface="Gill Sans"/>
              <a:ea typeface="Gill Sans"/>
              <a:cs typeface="Gill Sans"/>
              <a:sym typeface="Gill Sans"/>
            </a:endParaRPr>
          </a:p>
          <a:p>
            <a:pPr marL="285750" marR="0" lvl="0" indent="-171450" algn="l" rtl="0">
              <a:lnSpc>
                <a:spcPct val="100000"/>
              </a:lnSpc>
              <a:spcBef>
                <a:spcPts val="0"/>
              </a:spcBef>
              <a:spcAft>
                <a:spcPts val="0"/>
              </a:spcAft>
              <a:buClr>
                <a:schemeClr val="dk1"/>
              </a:buClr>
              <a:buSzPts val="1800"/>
              <a:buFont typeface="Arial"/>
              <a:buNone/>
            </a:pPr>
            <a:r>
              <a:rPr lang="en-GB" sz="1800" b="1" i="0" u="none" strike="noStrike" cap="none" dirty="0">
                <a:solidFill>
                  <a:schemeClr val="dk1"/>
                </a:solidFill>
                <a:latin typeface="Gill Sans"/>
                <a:ea typeface="Gill Sans"/>
                <a:cs typeface="Gill Sans"/>
                <a:sym typeface="Gill Sans"/>
              </a:rPr>
              <a:t>Primary signal (S1)</a:t>
            </a:r>
          </a:p>
          <a:p>
            <a:pPr marL="285750" marR="0" lvl="0" indent="-171450" algn="l" rtl="0">
              <a:lnSpc>
                <a:spcPct val="100000"/>
              </a:lnSpc>
              <a:spcBef>
                <a:spcPts val="0"/>
              </a:spcBef>
              <a:spcAft>
                <a:spcPts val="0"/>
              </a:spcAft>
              <a:buClr>
                <a:schemeClr val="dk1"/>
              </a:buClr>
              <a:buSzPts val="1800"/>
              <a:buFont typeface="Arial"/>
              <a:buNone/>
            </a:pPr>
            <a:r>
              <a:rPr lang="en-GB" sz="1800" b="0" i="0" u="none" strike="noStrike" cap="none" dirty="0">
                <a:solidFill>
                  <a:schemeClr val="dk1"/>
                </a:solidFill>
                <a:latin typeface="Gill Sans"/>
                <a:ea typeface="Gill Sans"/>
                <a:cs typeface="Gill Sans"/>
                <a:sym typeface="Gill Sans"/>
              </a:rPr>
              <a:t>• Decay of dimers produces scintillation, detected as S1 signal</a:t>
            </a:r>
          </a:p>
          <a:p>
            <a:pPr marL="285750" indent="-171450">
              <a:buClr>
                <a:schemeClr val="dk1"/>
              </a:buClr>
              <a:buSzPts val="1800"/>
            </a:pPr>
            <a:r>
              <a:rPr lang="en-GB" sz="1800" b="0" i="0" u="none" strike="noStrike" cap="none" dirty="0">
                <a:solidFill>
                  <a:schemeClr val="dk1"/>
                </a:solidFill>
                <a:latin typeface="Gill Sans"/>
                <a:ea typeface="Gill Sans"/>
                <a:cs typeface="Gill Sans"/>
                <a:sym typeface="Gill Sans"/>
              </a:rPr>
              <a:t>• Timing distribution of S1 used for particle identification</a:t>
            </a:r>
          </a:p>
          <a:p>
            <a:pPr marL="285750" marR="0" lvl="0" indent="-171450" algn="l" rtl="0">
              <a:lnSpc>
                <a:spcPct val="100000"/>
              </a:lnSpc>
              <a:spcBef>
                <a:spcPts val="0"/>
              </a:spcBef>
              <a:spcAft>
                <a:spcPts val="0"/>
              </a:spcAft>
              <a:buClr>
                <a:schemeClr val="dk1"/>
              </a:buClr>
              <a:buSzPts val="1800"/>
              <a:buFont typeface="Arial"/>
              <a:buNone/>
            </a:pPr>
            <a:endParaRPr lang="en-GB" sz="1800" b="1" i="0" u="none" strike="noStrike" cap="none" dirty="0">
              <a:solidFill>
                <a:schemeClr val="dk1"/>
              </a:solidFill>
              <a:latin typeface="Gill Sans"/>
              <a:ea typeface="Gill Sans"/>
              <a:cs typeface="Gill Sans"/>
              <a:sym typeface="Gill Sans"/>
            </a:endParaRPr>
          </a:p>
          <a:p>
            <a:pPr marL="285750" marR="0" lvl="0" indent="-171450" algn="l" rtl="0">
              <a:lnSpc>
                <a:spcPct val="100000"/>
              </a:lnSpc>
              <a:spcBef>
                <a:spcPts val="0"/>
              </a:spcBef>
              <a:spcAft>
                <a:spcPts val="0"/>
              </a:spcAft>
              <a:buClr>
                <a:schemeClr val="dk1"/>
              </a:buClr>
              <a:buSzPts val="1800"/>
              <a:buFont typeface="Arial"/>
              <a:buNone/>
            </a:pPr>
            <a:r>
              <a:rPr lang="en-GB" sz="1800" b="1" i="0" u="none" strike="noStrike" cap="none" dirty="0">
                <a:solidFill>
                  <a:schemeClr val="dk1"/>
                </a:solidFill>
                <a:latin typeface="Gill Sans"/>
                <a:ea typeface="Gill Sans"/>
                <a:cs typeface="Gill Sans"/>
                <a:sym typeface="Gill Sans"/>
              </a:rPr>
              <a:t>Secondary signal (S2)</a:t>
            </a:r>
          </a:p>
          <a:p>
            <a:pPr marL="285750" marR="0" lvl="0" indent="-171450" algn="l" rtl="0">
              <a:lnSpc>
                <a:spcPct val="100000"/>
              </a:lnSpc>
              <a:spcBef>
                <a:spcPts val="0"/>
              </a:spcBef>
              <a:spcAft>
                <a:spcPts val="0"/>
              </a:spcAft>
              <a:buClr>
                <a:schemeClr val="dk1"/>
              </a:buClr>
              <a:buSzPts val="1800"/>
              <a:buFont typeface="Arial"/>
              <a:buNone/>
            </a:pPr>
            <a:r>
              <a:rPr lang="en-GB" sz="1800" b="0" i="0" u="none" strike="noStrike" cap="none" dirty="0">
                <a:solidFill>
                  <a:schemeClr val="dk1"/>
                </a:solidFill>
                <a:latin typeface="Gill Sans"/>
                <a:ea typeface="Gill Sans"/>
                <a:cs typeface="Gill Sans"/>
                <a:sym typeface="Gill Sans"/>
              </a:rPr>
              <a:t>• Electrons drift in liquid, extracted into gas phase</a:t>
            </a:r>
          </a:p>
          <a:p>
            <a:pPr marL="285750" marR="0" lvl="0" indent="-171450" algn="l" rtl="0">
              <a:lnSpc>
                <a:spcPct val="100000"/>
              </a:lnSpc>
              <a:spcBef>
                <a:spcPts val="0"/>
              </a:spcBef>
              <a:spcAft>
                <a:spcPts val="0"/>
              </a:spcAft>
              <a:buClr>
                <a:schemeClr val="dk1"/>
              </a:buClr>
              <a:buSzPts val="1800"/>
              <a:buFont typeface="Arial"/>
              <a:buNone/>
            </a:pPr>
            <a:r>
              <a:rPr lang="en-GB" sz="1800" b="0" i="0" u="none" strike="noStrike" cap="none" dirty="0">
                <a:solidFill>
                  <a:schemeClr val="dk1"/>
                </a:solidFill>
                <a:latin typeface="Gill Sans"/>
                <a:ea typeface="Gill Sans"/>
                <a:cs typeface="Gill Sans"/>
                <a:sym typeface="Gill Sans"/>
              </a:rPr>
              <a:t>• Electroluminescence in gas phase proportional to ionisation charge is detected as S2, with gain of ~20x relative to S1</a:t>
            </a:r>
          </a:p>
          <a:p>
            <a:pPr marL="285750" marR="0" lvl="0" indent="-171450" algn="l" rtl="0">
              <a:lnSpc>
                <a:spcPct val="100000"/>
              </a:lnSpc>
              <a:spcBef>
                <a:spcPts val="0"/>
              </a:spcBef>
              <a:spcAft>
                <a:spcPts val="0"/>
              </a:spcAft>
              <a:buClr>
                <a:schemeClr val="dk1"/>
              </a:buClr>
              <a:buSzPts val="1800"/>
              <a:buFont typeface="Arial"/>
              <a:buNone/>
            </a:pPr>
            <a:endParaRPr lang="en-GB" sz="1800" dirty="0">
              <a:solidFill>
                <a:schemeClr val="dk1"/>
              </a:solidFill>
              <a:latin typeface="Gill Sans"/>
              <a:ea typeface="Gill Sans"/>
              <a:cs typeface="Gill Sans"/>
              <a:sym typeface="Gill Sans"/>
            </a:endParaRPr>
          </a:p>
          <a:p>
            <a:pPr marL="285750" marR="0" lvl="0" indent="-171450" algn="l" rtl="0">
              <a:lnSpc>
                <a:spcPct val="100000"/>
              </a:lnSpc>
              <a:spcBef>
                <a:spcPts val="0"/>
              </a:spcBef>
              <a:spcAft>
                <a:spcPts val="0"/>
              </a:spcAft>
              <a:buClr>
                <a:schemeClr val="dk1"/>
              </a:buClr>
              <a:buSzPts val="1800"/>
              <a:buFont typeface="Arial"/>
              <a:buNone/>
            </a:pPr>
            <a:r>
              <a:rPr lang="en-GB" sz="1800" b="1" i="0" u="none" strike="noStrike" cap="none" dirty="0">
                <a:solidFill>
                  <a:schemeClr val="dk1"/>
                </a:solidFill>
                <a:latin typeface="Gill Sans"/>
                <a:ea typeface="Gill Sans"/>
                <a:cs typeface="Gill Sans"/>
                <a:sym typeface="Gill Sans"/>
              </a:rPr>
              <a:t>Dark Matter Signal identification:</a:t>
            </a:r>
          </a:p>
          <a:p>
            <a:pPr marL="400050" marR="0" lvl="0" indent="-285750" algn="l" rtl="0">
              <a:lnSpc>
                <a:spcPct val="100000"/>
              </a:lnSpc>
              <a:spcBef>
                <a:spcPts val="0"/>
              </a:spcBef>
              <a:spcAft>
                <a:spcPts val="0"/>
              </a:spcAft>
              <a:buClr>
                <a:schemeClr val="dk1"/>
              </a:buClr>
              <a:buSzPts val="1800"/>
              <a:buFont typeface="Arial" panose="020B0604020202020204" pitchFamily="34" charset="0"/>
              <a:buChar char="•"/>
            </a:pPr>
            <a:r>
              <a:rPr lang="en-GB" sz="1800" b="0" i="0" u="none" strike="noStrike" cap="none" dirty="0">
                <a:solidFill>
                  <a:schemeClr val="dk1"/>
                </a:solidFill>
                <a:latin typeface="Gill Sans"/>
                <a:ea typeface="Gill Sans"/>
                <a:cs typeface="Gill Sans"/>
                <a:sym typeface="Gill Sans"/>
              </a:rPr>
              <a:t>Single-scatter events, in the dark matter search energy region of interest (ROI)</a:t>
            </a:r>
          </a:p>
          <a:p>
            <a:pPr marL="400050" marR="0" lvl="0" indent="-285750" algn="l" rtl="0">
              <a:lnSpc>
                <a:spcPct val="100000"/>
              </a:lnSpc>
              <a:spcBef>
                <a:spcPts val="0"/>
              </a:spcBef>
              <a:spcAft>
                <a:spcPts val="0"/>
              </a:spcAft>
              <a:buClr>
                <a:schemeClr val="dk1"/>
              </a:buClr>
              <a:buSzPts val="1800"/>
              <a:buFont typeface="Arial" panose="020B0604020202020204" pitchFamily="34" charset="0"/>
              <a:buChar char="•"/>
            </a:pPr>
            <a:r>
              <a:rPr lang="en-GB" sz="1800" b="0" i="0" u="none" strike="noStrike" cap="none" dirty="0">
                <a:solidFill>
                  <a:schemeClr val="dk1"/>
                </a:solidFill>
                <a:latin typeface="Gill Sans"/>
                <a:ea typeface="Gill Sans"/>
                <a:cs typeface="Gill Sans"/>
                <a:sym typeface="Gill Sans"/>
              </a:rPr>
              <a:t>S1 pulse shape discrimination to identify nuclear recoils</a:t>
            </a:r>
          </a:p>
          <a:p>
            <a:pPr marL="400050" marR="0" lvl="0" indent="-285750" algn="l" rtl="0">
              <a:lnSpc>
                <a:spcPct val="100000"/>
              </a:lnSpc>
              <a:spcBef>
                <a:spcPts val="0"/>
              </a:spcBef>
              <a:spcAft>
                <a:spcPts val="0"/>
              </a:spcAft>
              <a:buClr>
                <a:schemeClr val="dk1"/>
              </a:buClr>
              <a:buSzPts val="1800"/>
              <a:buFont typeface="Arial" panose="020B0604020202020204" pitchFamily="34" charset="0"/>
              <a:buChar char="•"/>
            </a:pPr>
            <a:r>
              <a:rPr lang="en-GB" sz="1800" b="0" i="0" u="none" strike="noStrike" cap="none" dirty="0">
                <a:solidFill>
                  <a:schemeClr val="dk1"/>
                </a:solidFill>
                <a:latin typeface="Gill Sans"/>
                <a:ea typeface="Gill Sans"/>
                <a:cs typeface="Gill Sans"/>
                <a:sym typeface="Gill Sans"/>
              </a:rPr>
              <a:t>S2/S1 ionization/scintillation ratio discrimination</a:t>
            </a:r>
          </a:p>
          <a:p>
            <a:pPr marL="285750" marR="0" lvl="0" indent="-171450" algn="l" rtl="0">
              <a:lnSpc>
                <a:spcPct val="100000"/>
              </a:lnSpc>
              <a:spcBef>
                <a:spcPts val="0"/>
              </a:spcBef>
              <a:spcAft>
                <a:spcPts val="0"/>
              </a:spcAft>
              <a:buClr>
                <a:schemeClr val="dk1"/>
              </a:buClr>
              <a:buSzPts val="1800"/>
              <a:buFont typeface="Arial"/>
              <a:buNone/>
            </a:pPr>
            <a:endParaRPr lang="en-GB" sz="1800" b="0" i="0" u="none" strike="noStrike" cap="none" dirty="0">
              <a:solidFill>
                <a:schemeClr val="dk1"/>
              </a:solidFill>
              <a:latin typeface="Gill Sans"/>
              <a:ea typeface="Gill Sans"/>
              <a:cs typeface="Gill Sans"/>
              <a:sym typeface="Gill Sans"/>
            </a:endParaRPr>
          </a:p>
          <a:p>
            <a:pPr marL="285750" marR="0" lvl="0" indent="-171450" algn="l" rtl="0">
              <a:lnSpc>
                <a:spcPct val="100000"/>
              </a:lnSpc>
              <a:spcBef>
                <a:spcPts val="0"/>
              </a:spcBef>
              <a:spcAft>
                <a:spcPts val="0"/>
              </a:spcAft>
              <a:buClr>
                <a:schemeClr val="dk1"/>
              </a:buClr>
              <a:buSzPts val="1800"/>
              <a:buFont typeface="Arial"/>
              <a:buNone/>
            </a:pPr>
            <a:endParaRPr sz="1800" b="0" i="0" u="none" strike="noStrike" cap="none" dirty="0">
              <a:solidFill>
                <a:schemeClr val="dk1"/>
              </a:solidFill>
              <a:latin typeface="Gill Sans"/>
              <a:ea typeface="Gill Sans"/>
              <a:cs typeface="Gill Sans"/>
              <a:sym typeface="Gill Sans"/>
            </a:endParaRPr>
          </a:p>
        </p:txBody>
      </p:sp>
      <p:sp>
        <p:nvSpPr>
          <p:cNvPr id="12" name="Google Shape;101;p14">
            <a:extLst>
              <a:ext uri="{FF2B5EF4-FFF2-40B4-BE49-F238E27FC236}">
                <a16:creationId xmlns:a16="http://schemas.microsoft.com/office/drawing/2014/main" id="{9E3EA5C4-8387-37D5-820F-67D8E71EBD75}"/>
              </a:ext>
            </a:extLst>
          </p:cNvPr>
          <p:cNvSpPr txBox="1"/>
          <p:nvPr/>
        </p:nvSpPr>
        <p:spPr>
          <a:xfrm>
            <a:off x="-2" y="6534900"/>
            <a:ext cx="12192002"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200" dirty="0">
                <a:solidFill>
                  <a:srgbClr val="999999"/>
                </a:solidFill>
                <a:latin typeface="Gill Sans"/>
                <a:ea typeface="Gill Sans"/>
                <a:cs typeface="Gill Sans"/>
                <a:sym typeface="Gill Sans"/>
              </a:rPr>
              <a:t>[1] DarkSide-20k dual-phase argon TPC for particle dark matter detection A. Kish, 2021, </a:t>
            </a:r>
            <a:r>
              <a:rPr lang="en-GB" sz="1200" dirty="0">
                <a:solidFill>
                  <a:srgbClr val="999999"/>
                </a:solidFill>
                <a:latin typeface="Gill Sans"/>
                <a:ea typeface="Gill Sans"/>
                <a:cs typeface="Gill Sans"/>
                <a:sym typeface="Gill Sans"/>
                <a:hlinkClick r:id="rId3"/>
              </a:rPr>
              <a:t>https://indico.cern.ch/event/1041835/</a:t>
            </a:r>
            <a:r>
              <a:rPr lang="en-GB" sz="1200" dirty="0">
                <a:solidFill>
                  <a:srgbClr val="999999"/>
                </a:solidFill>
                <a:latin typeface="Gill Sans"/>
                <a:ea typeface="Gill Sans"/>
                <a:cs typeface="Gill Sans"/>
                <a:sym typeface="Gill Sans"/>
              </a:rPr>
              <a:t>  </a:t>
            </a:r>
            <a:endParaRPr lang="en-GB" sz="1200" b="0" i="0" u="none" strike="noStrike" cap="none" dirty="0">
              <a:solidFill>
                <a:srgbClr val="999999"/>
              </a:solidFill>
              <a:latin typeface="Gill Sans"/>
              <a:ea typeface="Gill Sans"/>
              <a:cs typeface="Gill Sans"/>
              <a:sym typeface="Gill Sans"/>
            </a:endParaRPr>
          </a:p>
        </p:txBody>
      </p:sp>
    </p:spTree>
    <p:extLst>
      <p:ext uri="{BB962C8B-B14F-4D97-AF65-F5344CB8AC3E}">
        <p14:creationId xmlns:p14="http://schemas.microsoft.com/office/powerpoint/2010/main" val="369331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2E803BF-C444-9A0B-AEFE-2218257099A3}"/>
              </a:ext>
            </a:extLst>
          </p:cNvPr>
          <p:cNvSpPr txBox="1"/>
          <p:nvPr/>
        </p:nvSpPr>
        <p:spPr>
          <a:xfrm>
            <a:off x="100208" y="1140896"/>
            <a:ext cx="6863626" cy="830997"/>
          </a:xfrm>
          <a:prstGeom prst="rect">
            <a:avLst/>
          </a:prstGeom>
          <a:noFill/>
        </p:spPr>
        <p:txBody>
          <a:bodyPr wrap="square" rtlCol="0">
            <a:spAutoFit/>
          </a:bodyPr>
          <a:lstStyle/>
          <a:p>
            <a:pPr marL="285750" indent="-285750">
              <a:buFont typeface="Arial" panose="020B0604020202020204" pitchFamily="34" charset="0"/>
              <a:buChar char="•"/>
            </a:pPr>
            <a:endParaRPr lang="en-GB" sz="2400" dirty="0"/>
          </a:p>
          <a:p>
            <a:endParaRPr lang="en-GB" sz="2400" dirty="0"/>
          </a:p>
        </p:txBody>
      </p:sp>
      <p:pic>
        <p:nvPicPr>
          <p:cNvPr id="8" name="Content Placeholder 7" descr="Graphical user interface, table&#10;&#10;Description automatically generated">
            <a:extLst>
              <a:ext uri="{FF2B5EF4-FFF2-40B4-BE49-F238E27FC236}">
                <a16:creationId xmlns:a16="http://schemas.microsoft.com/office/drawing/2014/main" id="{7A849B14-A0F8-005B-31E7-13A52DE5CA27}"/>
              </a:ext>
            </a:extLst>
          </p:cNvPr>
          <p:cNvPicPr>
            <a:picLocks noGrp="1" noChangeAspect="1"/>
          </p:cNvPicPr>
          <p:nvPr>
            <p:ph idx="1"/>
          </p:nvPr>
        </p:nvPicPr>
        <p:blipFill>
          <a:blip r:embed="rId2"/>
          <a:stretch>
            <a:fillRect/>
          </a:stretch>
        </p:blipFill>
        <p:spPr>
          <a:xfrm>
            <a:off x="3418385" y="1140896"/>
            <a:ext cx="6045200" cy="3276600"/>
          </a:xfrm>
        </p:spPr>
      </p:pic>
      <p:pic>
        <p:nvPicPr>
          <p:cNvPr id="10" name="Picture 9" descr="Table&#10;&#10;Description automatically generated">
            <a:extLst>
              <a:ext uri="{FF2B5EF4-FFF2-40B4-BE49-F238E27FC236}">
                <a16:creationId xmlns:a16="http://schemas.microsoft.com/office/drawing/2014/main" id="{E597C984-3DC5-00FC-E9C5-1EE75E4519CB}"/>
              </a:ext>
            </a:extLst>
          </p:cNvPr>
          <p:cNvPicPr>
            <a:picLocks noChangeAspect="1"/>
          </p:cNvPicPr>
          <p:nvPr/>
        </p:nvPicPr>
        <p:blipFill>
          <a:blip r:embed="rId3"/>
          <a:stretch>
            <a:fillRect/>
          </a:stretch>
        </p:blipFill>
        <p:spPr>
          <a:xfrm>
            <a:off x="3539035" y="4628511"/>
            <a:ext cx="5803900" cy="1562100"/>
          </a:xfrm>
          <a:prstGeom prst="rect">
            <a:avLst/>
          </a:prstGeom>
        </p:spPr>
      </p:pic>
      <p:sp>
        <p:nvSpPr>
          <p:cNvPr id="5" name="Google Shape;251;p28">
            <a:extLst>
              <a:ext uri="{FF2B5EF4-FFF2-40B4-BE49-F238E27FC236}">
                <a16:creationId xmlns:a16="http://schemas.microsoft.com/office/drawing/2014/main" id="{D643F5CB-165D-C5BB-4720-C4C5E0E13198}"/>
              </a:ext>
            </a:extLst>
          </p:cNvPr>
          <p:cNvSpPr txBox="1">
            <a:spLocks/>
          </p:cNvSpPr>
          <p:nvPr/>
        </p:nvSpPr>
        <p:spPr>
          <a:xfrm>
            <a:off x="-29633" y="0"/>
            <a:ext cx="10515600" cy="767387"/>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C00000"/>
              </a:buClr>
              <a:buSzPts val="4400"/>
              <a:buFont typeface="Gill Sans"/>
              <a:buNone/>
            </a:pPr>
            <a:r>
              <a:rPr lang="en-GB" b="1" dirty="0">
                <a:solidFill>
                  <a:srgbClr val="C00000"/>
                </a:solidFill>
                <a:latin typeface="Gill Sans"/>
                <a:ea typeface="Gill Sans"/>
                <a:cs typeface="Gill Sans"/>
                <a:sym typeface="Gill Sans"/>
              </a:rPr>
              <a:t>VX2740 Settings</a:t>
            </a:r>
            <a:endParaRPr lang="en-GB" dirty="0"/>
          </a:p>
        </p:txBody>
      </p:sp>
    </p:spTree>
    <p:extLst>
      <p:ext uri="{BB962C8B-B14F-4D97-AF65-F5344CB8AC3E}">
        <p14:creationId xmlns:p14="http://schemas.microsoft.com/office/powerpoint/2010/main" val="59235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2E803BF-C444-9A0B-AEFE-2218257099A3}"/>
              </a:ext>
            </a:extLst>
          </p:cNvPr>
          <p:cNvSpPr txBox="1"/>
          <p:nvPr/>
        </p:nvSpPr>
        <p:spPr>
          <a:xfrm>
            <a:off x="100208" y="1140896"/>
            <a:ext cx="6863626" cy="830997"/>
          </a:xfrm>
          <a:prstGeom prst="rect">
            <a:avLst/>
          </a:prstGeom>
          <a:noFill/>
        </p:spPr>
        <p:txBody>
          <a:bodyPr wrap="square" rtlCol="0">
            <a:spAutoFit/>
          </a:bodyPr>
          <a:lstStyle/>
          <a:p>
            <a:pPr marL="285750" indent="-285750">
              <a:buFont typeface="Arial" panose="020B0604020202020204" pitchFamily="34" charset="0"/>
              <a:buChar char="•"/>
            </a:pPr>
            <a:endParaRPr lang="en-GB" sz="2400" dirty="0"/>
          </a:p>
          <a:p>
            <a:endParaRPr lang="en-GB" sz="2400" dirty="0"/>
          </a:p>
        </p:txBody>
      </p:sp>
      <p:pic>
        <p:nvPicPr>
          <p:cNvPr id="8" name="Content Placeholder 7" descr="Graphical user interface, application, table&#10;&#10;Description automatically generated with medium confidence">
            <a:extLst>
              <a:ext uri="{FF2B5EF4-FFF2-40B4-BE49-F238E27FC236}">
                <a16:creationId xmlns:a16="http://schemas.microsoft.com/office/drawing/2014/main" id="{44DEBF62-2CEF-3019-44FB-A139259D835E}"/>
              </a:ext>
            </a:extLst>
          </p:cNvPr>
          <p:cNvPicPr>
            <a:picLocks noGrp="1" noChangeAspect="1"/>
          </p:cNvPicPr>
          <p:nvPr>
            <p:ph idx="1"/>
          </p:nvPr>
        </p:nvPicPr>
        <p:blipFill rotWithShape="1">
          <a:blip r:embed="rId2"/>
          <a:srcRect r="3896"/>
          <a:stretch/>
        </p:blipFill>
        <p:spPr>
          <a:xfrm>
            <a:off x="-15565" y="1140895"/>
            <a:ext cx="5445694" cy="5717105"/>
          </a:xfrm>
        </p:spPr>
      </p:pic>
      <p:pic>
        <p:nvPicPr>
          <p:cNvPr id="10" name="Picture 9" descr="Table&#10;&#10;Description automatically generated">
            <a:extLst>
              <a:ext uri="{FF2B5EF4-FFF2-40B4-BE49-F238E27FC236}">
                <a16:creationId xmlns:a16="http://schemas.microsoft.com/office/drawing/2014/main" id="{3199FE23-791E-0061-FE07-2F7ACC18E85A}"/>
              </a:ext>
            </a:extLst>
          </p:cNvPr>
          <p:cNvPicPr>
            <a:picLocks noChangeAspect="1"/>
          </p:cNvPicPr>
          <p:nvPr/>
        </p:nvPicPr>
        <p:blipFill rotWithShape="1">
          <a:blip r:embed="rId3"/>
          <a:srcRect l="15485" r="4795"/>
          <a:stretch/>
        </p:blipFill>
        <p:spPr>
          <a:xfrm>
            <a:off x="6260122" y="1140895"/>
            <a:ext cx="3742007" cy="5727707"/>
          </a:xfrm>
          <a:prstGeom prst="rect">
            <a:avLst/>
          </a:prstGeom>
        </p:spPr>
      </p:pic>
      <p:sp>
        <p:nvSpPr>
          <p:cNvPr id="3" name="Google Shape;251;p28">
            <a:extLst>
              <a:ext uri="{FF2B5EF4-FFF2-40B4-BE49-F238E27FC236}">
                <a16:creationId xmlns:a16="http://schemas.microsoft.com/office/drawing/2014/main" id="{2121256F-6AA7-F52B-4361-3D8F3D9C8158}"/>
              </a:ext>
            </a:extLst>
          </p:cNvPr>
          <p:cNvSpPr txBox="1">
            <a:spLocks/>
          </p:cNvSpPr>
          <p:nvPr/>
        </p:nvSpPr>
        <p:spPr>
          <a:xfrm>
            <a:off x="-29633" y="0"/>
            <a:ext cx="10515600" cy="767387"/>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C00000"/>
              </a:buClr>
              <a:buSzPts val="4400"/>
              <a:buFont typeface="Gill Sans"/>
              <a:buNone/>
            </a:pPr>
            <a:r>
              <a:rPr lang="en-GB" b="1" dirty="0">
                <a:solidFill>
                  <a:srgbClr val="C00000"/>
                </a:solidFill>
                <a:latin typeface="Gill Sans"/>
                <a:ea typeface="Gill Sans"/>
                <a:cs typeface="Gill Sans"/>
                <a:sym typeface="Gill Sans"/>
              </a:rPr>
              <a:t>CAEN HV</a:t>
            </a:r>
            <a:endParaRPr lang="en-GB" dirty="0"/>
          </a:p>
        </p:txBody>
      </p:sp>
    </p:spTree>
    <p:extLst>
      <p:ext uri="{BB962C8B-B14F-4D97-AF65-F5344CB8AC3E}">
        <p14:creationId xmlns:p14="http://schemas.microsoft.com/office/powerpoint/2010/main" val="3139624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Graphical user interface, application&#10;&#10;Description automatically generated">
            <a:extLst>
              <a:ext uri="{FF2B5EF4-FFF2-40B4-BE49-F238E27FC236}">
                <a16:creationId xmlns:a16="http://schemas.microsoft.com/office/drawing/2014/main" id="{832C19BF-E66F-D9E0-5CE7-56664433F0A6}"/>
              </a:ext>
            </a:extLst>
          </p:cNvPr>
          <p:cNvPicPr>
            <a:picLocks noChangeAspect="1"/>
          </p:cNvPicPr>
          <p:nvPr/>
        </p:nvPicPr>
        <p:blipFill>
          <a:blip r:embed="rId2"/>
          <a:stretch>
            <a:fillRect/>
          </a:stretch>
        </p:blipFill>
        <p:spPr>
          <a:xfrm>
            <a:off x="0" y="1292976"/>
            <a:ext cx="12197678" cy="5565024"/>
          </a:xfrm>
          <a:prstGeom prst="rect">
            <a:avLst/>
          </a:prstGeom>
        </p:spPr>
      </p:pic>
      <p:sp>
        <p:nvSpPr>
          <p:cNvPr id="3" name="Frame 2">
            <a:extLst>
              <a:ext uri="{FF2B5EF4-FFF2-40B4-BE49-F238E27FC236}">
                <a16:creationId xmlns:a16="http://schemas.microsoft.com/office/drawing/2014/main" id="{DC5FEB82-6DEF-BA86-E5D4-DB012E4898F7}"/>
              </a:ext>
            </a:extLst>
          </p:cNvPr>
          <p:cNvSpPr/>
          <p:nvPr/>
        </p:nvSpPr>
        <p:spPr>
          <a:xfrm>
            <a:off x="4237149" y="1814137"/>
            <a:ext cx="631065" cy="656820"/>
          </a:xfrm>
          <a:prstGeom prst="frame">
            <a:avLst/>
          </a:prstGeom>
          <a:solidFill>
            <a:srgbClr val="C00000"/>
          </a:solidFill>
          <a:ln>
            <a:solidFill>
              <a:srgbClr val="C00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5" name="Straight Arrow Connector 4">
            <a:extLst>
              <a:ext uri="{FF2B5EF4-FFF2-40B4-BE49-F238E27FC236}">
                <a16:creationId xmlns:a16="http://schemas.microsoft.com/office/drawing/2014/main" id="{D5E4C8CA-5DEB-D6F4-083F-314FA38E854D}"/>
              </a:ext>
            </a:extLst>
          </p:cNvPr>
          <p:cNvCxnSpPr>
            <a:cxnSpLocks/>
          </p:cNvCxnSpPr>
          <p:nvPr/>
        </p:nvCxnSpPr>
        <p:spPr>
          <a:xfrm>
            <a:off x="3812146" y="2142547"/>
            <a:ext cx="425003" cy="0"/>
          </a:xfrm>
          <a:prstGeom prst="straightConnector1">
            <a:avLst/>
          </a:prstGeom>
          <a:ln>
            <a:solidFill>
              <a:srgbClr val="C00000"/>
            </a:solidFill>
            <a:tailEnd type="triangle"/>
          </a:ln>
        </p:spPr>
        <p:style>
          <a:lnRef idx="3">
            <a:schemeClr val="accent1"/>
          </a:lnRef>
          <a:fillRef idx="0">
            <a:schemeClr val="accent1"/>
          </a:fillRef>
          <a:effectRef idx="2">
            <a:schemeClr val="accent1"/>
          </a:effectRef>
          <a:fontRef idx="minor">
            <a:schemeClr val="tx1"/>
          </a:fontRef>
        </p:style>
      </p:cxnSp>
      <p:sp>
        <p:nvSpPr>
          <p:cNvPr id="8" name="Google Shape;251;p28">
            <a:extLst>
              <a:ext uri="{FF2B5EF4-FFF2-40B4-BE49-F238E27FC236}">
                <a16:creationId xmlns:a16="http://schemas.microsoft.com/office/drawing/2014/main" id="{433635DB-75D5-8832-610F-B6ED806397F6}"/>
              </a:ext>
            </a:extLst>
          </p:cNvPr>
          <p:cNvSpPr txBox="1">
            <a:spLocks/>
          </p:cNvSpPr>
          <p:nvPr/>
        </p:nvSpPr>
        <p:spPr>
          <a:xfrm>
            <a:off x="-29633" y="0"/>
            <a:ext cx="10515600" cy="767387"/>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C00000"/>
              </a:buClr>
              <a:buSzPts val="4400"/>
              <a:buFont typeface="Gill Sans"/>
              <a:buNone/>
            </a:pPr>
            <a:r>
              <a:rPr lang="en-GB" b="1" dirty="0">
                <a:solidFill>
                  <a:srgbClr val="C00000"/>
                </a:solidFill>
                <a:latin typeface="Gill Sans"/>
                <a:ea typeface="Gill Sans"/>
                <a:cs typeface="Gill Sans"/>
                <a:sym typeface="Gill Sans"/>
              </a:rPr>
              <a:t>Making a run</a:t>
            </a:r>
            <a:endParaRPr lang="en-GB" dirty="0"/>
          </a:p>
        </p:txBody>
      </p:sp>
    </p:spTree>
    <p:extLst>
      <p:ext uri="{BB962C8B-B14F-4D97-AF65-F5344CB8AC3E}">
        <p14:creationId xmlns:p14="http://schemas.microsoft.com/office/powerpoint/2010/main" val="19996902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Graphical user interface, application&#10;&#10;Description automatically generated">
            <a:extLst>
              <a:ext uri="{FF2B5EF4-FFF2-40B4-BE49-F238E27FC236}">
                <a16:creationId xmlns:a16="http://schemas.microsoft.com/office/drawing/2014/main" id="{832C19BF-E66F-D9E0-5CE7-56664433F0A6}"/>
              </a:ext>
            </a:extLst>
          </p:cNvPr>
          <p:cNvPicPr>
            <a:picLocks noChangeAspect="1"/>
          </p:cNvPicPr>
          <p:nvPr/>
        </p:nvPicPr>
        <p:blipFill>
          <a:blip r:embed="rId2">
            <a:extLst>
              <a:ext uri="{BEBA8EAE-BF5A-486C-A8C5-ECC9F3942E4B}">
                <a14:imgProps xmlns:a14="http://schemas.microsoft.com/office/drawing/2010/main">
                  <a14:imgLayer r:embed="rId3">
                    <a14:imgEffect>
                      <a14:artisticBlur/>
                    </a14:imgEffect>
                  </a14:imgLayer>
                </a14:imgProps>
              </a:ext>
            </a:extLst>
          </a:blip>
          <a:stretch>
            <a:fillRect/>
          </a:stretch>
        </p:blipFill>
        <p:spPr>
          <a:xfrm>
            <a:off x="0" y="1292976"/>
            <a:ext cx="12197678" cy="5565024"/>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8F52C1D8-94ED-2376-4996-0A79A1376966}"/>
              </a:ext>
            </a:extLst>
          </p:cNvPr>
          <p:cNvPicPr>
            <a:picLocks noChangeAspect="1"/>
          </p:cNvPicPr>
          <p:nvPr/>
        </p:nvPicPr>
        <p:blipFill rotWithShape="1">
          <a:blip r:embed="rId4"/>
          <a:srcRect l="7020" t="12570" r="7913" b="16849"/>
          <a:stretch/>
        </p:blipFill>
        <p:spPr>
          <a:xfrm>
            <a:off x="4151214" y="2857636"/>
            <a:ext cx="4822853" cy="2435703"/>
          </a:xfrm>
          <a:prstGeom prst="rect">
            <a:avLst/>
          </a:prstGeom>
        </p:spPr>
      </p:pic>
      <p:sp>
        <p:nvSpPr>
          <p:cNvPr id="5" name="Google Shape;251;p28">
            <a:extLst>
              <a:ext uri="{FF2B5EF4-FFF2-40B4-BE49-F238E27FC236}">
                <a16:creationId xmlns:a16="http://schemas.microsoft.com/office/drawing/2014/main" id="{91F5AC7F-1D5A-A161-9644-4B361D2144C8}"/>
              </a:ext>
            </a:extLst>
          </p:cNvPr>
          <p:cNvSpPr txBox="1">
            <a:spLocks/>
          </p:cNvSpPr>
          <p:nvPr/>
        </p:nvSpPr>
        <p:spPr>
          <a:xfrm>
            <a:off x="-29633" y="0"/>
            <a:ext cx="10515600" cy="767387"/>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C00000"/>
              </a:buClr>
              <a:buSzPts val="4400"/>
              <a:buFont typeface="Gill Sans"/>
              <a:buNone/>
            </a:pPr>
            <a:r>
              <a:rPr lang="en-GB" b="1" dirty="0">
                <a:solidFill>
                  <a:srgbClr val="C00000"/>
                </a:solidFill>
                <a:latin typeface="Gill Sans"/>
                <a:ea typeface="Gill Sans"/>
                <a:cs typeface="Gill Sans"/>
                <a:sym typeface="Gill Sans"/>
              </a:rPr>
              <a:t>Making a run</a:t>
            </a:r>
            <a:endParaRPr lang="en-GB" dirty="0"/>
          </a:p>
        </p:txBody>
      </p:sp>
    </p:spTree>
    <p:extLst>
      <p:ext uri="{BB962C8B-B14F-4D97-AF65-F5344CB8AC3E}">
        <p14:creationId xmlns:p14="http://schemas.microsoft.com/office/powerpoint/2010/main" val="21640904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EF2201-358A-C028-F84C-C6278F9F1A0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E38A726-7A5D-A2B3-AF86-938F8FE497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t>24</a:t>
            </a:fld>
            <a:endParaRPr lang="en-GB"/>
          </a:p>
        </p:txBody>
      </p:sp>
      <p:sp>
        <p:nvSpPr>
          <p:cNvPr id="5" name="Google Shape;261;p29">
            <a:extLst>
              <a:ext uri="{FF2B5EF4-FFF2-40B4-BE49-F238E27FC236}">
                <a16:creationId xmlns:a16="http://schemas.microsoft.com/office/drawing/2014/main" id="{1ADF5F9E-43CF-B45E-E4C9-E5EFA0EEF903}"/>
              </a:ext>
            </a:extLst>
          </p:cNvPr>
          <p:cNvSpPr txBox="1">
            <a:spLocks/>
          </p:cNvSpPr>
          <p:nvPr/>
        </p:nvSpPr>
        <p:spPr>
          <a:xfrm>
            <a:off x="-1" y="0"/>
            <a:ext cx="8288315" cy="681037"/>
          </a:xfrm>
          <a:prstGeom prst="rect">
            <a:avLst/>
          </a:prstGeom>
          <a:noFill/>
          <a:ln>
            <a:noFill/>
          </a:ln>
        </p:spPr>
        <p:txBody>
          <a:bodyPr spcFirstLastPara="1" wrap="square" lIns="91425" tIns="45700" rIns="91425" bIns="45700" anchor="ctr" anchorCtr="0">
            <a:normAutofit fontScale="97500" lnSpcReduction="1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989D"/>
              </a:buClr>
              <a:buSzPct val="100000"/>
            </a:pPr>
            <a:r>
              <a:rPr lang="en-GB" b="1" dirty="0">
                <a:solidFill>
                  <a:srgbClr val="00989D"/>
                </a:solidFill>
                <a:latin typeface="Gill Sans"/>
              </a:rPr>
              <a:t>Tile IV warm vs cold</a:t>
            </a:r>
          </a:p>
        </p:txBody>
      </p:sp>
      <p:pic>
        <p:nvPicPr>
          <p:cNvPr id="2" name="Picture 1" descr="A graph of a voltage&#10;&#10;AI-generated content may be incorrect.">
            <a:extLst>
              <a:ext uri="{FF2B5EF4-FFF2-40B4-BE49-F238E27FC236}">
                <a16:creationId xmlns:a16="http://schemas.microsoft.com/office/drawing/2014/main" id="{D797688D-B155-A2B9-FDCF-CA854614B00C}"/>
              </a:ext>
            </a:extLst>
          </p:cNvPr>
          <p:cNvPicPr>
            <a:picLocks noChangeAspect="1"/>
          </p:cNvPicPr>
          <p:nvPr/>
        </p:nvPicPr>
        <p:blipFill>
          <a:blip r:embed="rId2"/>
          <a:stretch>
            <a:fillRect/>
          </a:stretch>
        </p:blipFill>
        <p:spPr>
          <a:xfrm>
            <a:off x="94422" y="1379468"/>
            <a:ext cx="5516218" cy="4152072"/>
          </a:xfrm>
          <a:prstGeom prst="rect">
            <a:avLst/>
          </a:prstGeom>
        </p:spPr>
      </p:pic>
      <p:pic>
        <p:nvPicPr>
          <p:cNvPr id="3" name="Picture 2" descr="A graph of a voltage&#10;&#10;AI-generated content may be incorrect.">
            <a:extLst>
              <a:ext uri="{FF2B5EF4-FFF2-40B4-BE49-F238E27FC236}">
                <a16:creationId xmlns:a16="http://schemas.microsoft.com/office/drawing/2014/main" id="{A062D2B3-F699-F29C-511E-917324CD68B5}"/>
              </a:ext>
            </a:extLst>
          </p:cNvPr>
          <p:cNvPicPr>
            <a:picLocks noChangeAspect="1"/>
          </p:cNvPicPr>
          <p:nvPr/>
        </p:nvPicPr>
        <p:blipFill>
          <a:blip r:embed="rId3"/>
          <a:stretch>
            <a:fillRect/>
          </a:stretch>
        </p:blipFill>
        <p:spPr>
          <a:xfrm>
            <a:off x="5613953" y="1379469"/>
            <a:ext cx="5615608" cy="4158697"/>
          </a:xfrm>
          <a:prstGeom prst="rect">
            <a:avLst/>
          </a:prstGeom>
        </p:spPr>
      </p:pic>
      <p:sp>
        <p:nvSpPr>
          <p:cNvPr id="6" name="TextBox 5">
            <a:extLst>
              <a:ext uri="{FF2B5EF4-FFF2-40B4-BE49-F238E27FC236}">
                <a16:creationId xmlns:a16="http://schemas.microsoft.com/office/drawing/2014/main" id="{54E20E02-163C-AD61-94B8-5234A6F719F4}"/>
              </a:ext>
            </a:extLst>
          </p:cNvPr>
          <p:cNvSpPr txBox="1"/>
          <p:nvPr/>
        </p:nvSpPr>
        <p:spPr>
          <a:xfrm>
            <a:off x="2193235" y="868017"/>
            <a:ext cx="1325218"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b="1">
                <a:solidFill>
                  <a:srgbClr val="980000"/>
                </a:solidFill>
                <a:latin typeface="Gill Sans"/>
              </a:rPr>
              <a:t>Warm</a:t>
            </a:r>
            <a:endParaRPr lang="en-US"/>
          </a:p>
        </p:txBody>
      </p:sp>
      <p:sp>
        <p:nvSpPr>
          <p:cNvPr id="8" name="TextBox 7">
            <a:extLst>
              <a:ext uri="{FF2B5EF4-FFF2-40B4-BE49-F238E27FC236}">
                <a16:creationId xmlns:a16="http://schemas.microsoft.com/office/drawing/2014/main" id="{4E5D1EE1-02C8-C958-308A-EB7B6F74D1F0}"/>
              </a:ext>
            </a:extLst>
          </p:cNvPr>
          <p:cNvSpPr txBox="1"/>
          <p:nvPr/>
        </p:nvSpPr>
        <p:spPr>
          <a:xfrm>
            <a:off x="8070573" y="868017"/>
            <a:ext cx="1086679"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b="1">
                <a:solidFill>
                  <a:srgbClr val="980000"/>
                </a:solidFill>
                <a:latin typeface="Gill Sans"/>
              </a:rPr>
              <a:t>Cold</a:t>
            </a:r>
            <a:endParaRPr lang="en-US"/>
          </a:p>
        </p:txBody>
      </p:sp>
    </p:spTree>
    <p:extLst>
      <p:ext uri="{BB962C8B-B14F-4D97-AF65-F5344CB8AC3E}">
        <p14:creationId xmlns:p14="http://schemas.microsoft.com/office/powerpoint/2010/main" val="34032095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pic>
        <p:nvPicPr>
          <p:cNvPr id="508" name="Google Shape;508;p44"/>
          <p:cNvPicPr preferRelativeResize="0"/>
          <p:nvPr/>
        </p:nvPicPr>
        <p:blipFill rotWithShape="1">
          <a:blip r:embed="rId3">
            <a:alphaModFix/>
          </a:blip>
          <a:srcRect/>
          <a:stretch/>
        </p:blipFill>
        <p:spPr>
          <a:xfrm>
            <a:off x="0" y="6168805"/>
            <a:ext cx="1359493" cy="701893"/>
          </a:xfrm>
          <a:prstGeom prst="rect">
            <a:avLst/>
          </a:prstGeom>
          <a:noFill/>
          <a:ln>
            <a:noFill/>
          </a:ln>
        </p:spPr>
      </p:pic>
      <p:pic>
        <p:nvPicPr>
          <p:cNvPr id="509" name="Google Shape;509;p44" descr="A logo on a black background&#10;&#10;Description automatically generated"/>
          <p:cNvPicPr preferRelativeResize="0"/>
          <p:nvPr/>
        </p:nvPicPr>
        <p:blipFill rotWithShape="1">
          <a:blip r:embed="rId4">
            <a:alphaModFix/>
          </a:blip>
          <a:srcRect/>
          <a:stretch/>
        </p:blipFill>
        <p:spPr>
          <a:xfrm>
            <a:off x="1242061" y="5563284"/>
            <a:ext cx="2492401" cy="1869301"/>
          </a:xfrm>
          <a:prstGeom prst="rect">
            <a:avLst/>
          </a:prstGeom>
          <a:noFill/>
          <a:ln>
            <a:noFill/>
          </a:ln>
        </p:spPr>
      </p:pic>
      <p:sp>
        <p:nvSpPr>
          <p:cNvPr id="510" name="Google Shape;510;p44"/>
          <p:cNvSpPr txBox="1"/>
          <p:nvPr/>
        </p:nvSpPr>
        <p:spPr>
          <a:xfrm>
            <a:off x="0" y="0"/>
            <a:ext cx="9858000" cy="681000"/>
          </a:xfrm>
          <a:prstGeom prst="rect">
            <a:avLst/>
          </a:prstGeom>
          <a:noFill/>
          <a:ln>
            <a:noFill/>
          </a:ln>
        </p:spPr>
        <p:txBody>
          <a:bodyPr spcFirstLastPara="1" wrap="square" lIns="91425" tIns="45700" rIns="91425" bIns="45700" anchor="b" anchorCtr="0">
            <a:normAutofit fontScale="85000" lnSpcReduction="20000"/>
          </a:bodyPr>
          <a:lstStyle/>
          <a:p>
            <a:pPr marL="0" marR="0" lvl="0" indent="0" algn="l" rtl="0">
              <a:lnSpc>
                <a:spcPct val="90000"/>
              </a:lnSpc>
              <a:spcBef>
                <a:spcPts val="0"/>
              </a:spcBef>
              <a:spcAft>
                <a:spcPts val="0"/>
              </a:spcAft>
              <a:buClr>
                <a:srgbClr val="00989D"/>
              </a:buClr>
              <a:buSzPct val="100000"/>
              <a:buFont typeface="Gill Sans"/>
              <a:buNone/>
            </a:pPr>
            <a:r>
              <a:rPr lang="en-GB" sz="6000" b="1">
                <a:solidFill>
                  <a:srgbClr val="00989D"/>
                </a:solidFill>
                <a:latin typeface="Gill Sans"/>
                <a:ea typeface="Gill Sans"/>
                <a:cs typeface="Gill Sans"/>
                <a:sym typeface="Gill Sans"/>
              </a:rPr>
              <a:t>vPDU67 - Tiles 1</a:t>
            </a:r>
            <a:endParaRPr/>
          </a:p>
        </p:txBody>
      </p:sp>
      <p:sp>
        <p:nvSpPr>
          <p:cNvPr id="511" name="Google Shape;511;p4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25</a:t>
            </a:fld>
            <a:endParaRPr/>
          </a:p>
        </p:txBody>
      </p:sp>
      <p:cxnSp>
        <p:nvCxnSpPr>
          <p:cNvPr id="512" name="Google Shape;512;p44"/>
          <p:cNvCxnSpPr/>
          <p:nvPr/>
        </p:nvCxnSpPr>
        <p:spPr>
          <a:xfrm>
            <a:off x="8735400" y="677850"/>
            <a:ext cx="3600" cy="5807100"/>
          </a:xfrm>
          <a:prstGeom prst="straightConnector1">
            <a:avLst/>
          </a:prstGeom>
          <a:noFill/>
          <a:ln w="19050" cap="flat" cmpd="sng">
            <a:solidFill>
              <a:srgbClr val="00989D"/>
            </a:solidFill>
            <a:prstDash val="solid"/>
            <a:miter lim="800000"/>
            <a:headEnd type="none" w="sm" len="sm"/>
            <a:tailEnd type="none" w="sm" len="sm"/>
          </a:ln>
        </p:spPr>
      </p:cxnSp>
      <p:sp>
        <p:nvSpPr>
          <p:cNvPr id="513" name="Google Shape;513;p44"/>
          <p:cNvSpPr txBox="1"/>
          <p:nvPr/>
        </p:nvSpPr>
        <p:spPr>
          <a:xfrm>
            <a:off x="8809450" y="864825"/>
            <a:ext cx="33825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solidFill>
                  <a:schemeClr val="dk1"/>
                </a:solidFill>
              </a:rPr>
              <a:t>Laser setting</a:t>
            </a:r>
            <a:r>
              <a:rPr lang="en-GB">
                <a:solidFill>
                  <a:schemeClr val="dk1"/>
                </a:solidFill>
              </a:rPr>
              <a:t>: Minimum +5</a:t>
            </a:r>
            <a:endParaRPr>
              <a:solidFill>
                <a:schemeClr val="dk1"/>
              </a:solidFill>
            </a:endParaRPr>
          </a:p>
          <a:p>
            <a:pPr marL="0" lvl="0" indent="0" algn="l" rtl="0">
              <a:spcBef>
                <a:spcPts val="0"/>
              </a:spcBef>
              <a:spcAft>
                <a:spcPts val="0"/>
              </a:spcAft>
              <a:buNone/>
            </a:pPr>
            <a:r>
              <a:rPr lang="en-GB" b="1">
                <a:solidFill>
                  <a:schemeClr val="dk1"/>
                </a:solidFill>
              </a:rPr>
              <a:t>Laser frequency</a:t>
            </a:r>
            <a:r>
              <a:rPr lang="en-GB">
                <a:solidFill>
                  <a:schemeClr val="dk1"/>
                </a:solidFill>
              </a:rPr>
              <a:t>: 500 Hz</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GB" b="1">
                <a:solidFill>
                  <a:schemeClr val="dk1"/>
                </a:solidFill>
              </a:rPr>
              <a:t>Bias</a:t>
            </a:r>
            <a:r>
              <a:rPr lang="en-GB">
                <a:solidFill>
                  <a:schemeClr val="dk1"/>
                </a:solidFill>
              </a:rPr>
              <a:t>: 69V</a:t>
            </a:r>
            <a:endParaRPr>
              <a:solidFill>
                <a:schemeClr val="dk1"/>
              </a:solidFill>
            </a:endParaRPr>
          </a:p>
        </p:txBody>
      </p:sp>
      <p:graphicFrame>
        <p:nvGraphicFramePr>
          <p:cNvPr id="514" name="Google Shape;514;p44"/>
          <p:cNvGraphicFramePr/>
          <p:nvPr/>
        </p:nvGraphicFramePr>
        <p:xfrm>
          <a:off x="9226400" y="2830050"/>
          <a:ext cx="2372500" cy="2395200"/>
        </p:xfrm>
        <a:graphic>
          <a:graphicData uri="http://schemas.openxmlformats.org/drawingml/2006/table">
            <a:tbl>
              <a:tblPr>
                <a:noFill/>
              </a:tblPr>
              <a:tblGrid>
                <a:gridCol w="593125">
                  <a:extLst>
                    <a:ext uri="{9D8B030D-6E8A-4147-A177-3AD203B41FA5}">
                      <a16:colId xmlns:a16="http://schemas.microsoft.com/office/drawing/2014/main" val="20000"/>
                    </a:ext>
                  </a:extLst>
                </a:gridCol>
                <a:gridCol w="593125">
                  <a:extLst>
                    <a:ext uri="{9D8B030D-6E8A-4147-A177-3AD203B41FA5}">
                      <a16:colId xmlns:a16="http://schemas.microsoft.com/office/drawing/2014/main" val="20001"/>
                    </a:ext>
                  </a:extLst>
                </a:gridCol>
                <a:gridCol w="593125">
                  <a:extLst>
                    <a:ext uri="{9D8B030D-6E8A-4147-A177-3AD203B41FA5}">
                      <a16:colId xmlns:a16="http://schemas.microsoft.com/office/drawing/2014/main" val="20002"/>
                    </a:ext>
                  </a:extLst>
                </a:gridCol>
                <a:gridCol w="593125">
                  <a:extLst>
                    <a:ext uri="{9D8B030D-6E8A-4147-A177-3AD203B41FA5}">
                      <a16:colId xmlns:a16="http://schemas.microsoft.com/office/drawing/2014/main" val="20003"/>
                    </a:ext>
                  </a:extLst>
                </a:gridCol>
              </a:tblGrid>
              <a:tr h="642000">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0"/>
                  </a:ext>
                </a:extLst>
              </a:tr>
              <a:tr h="5844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1"/>
                  </a:ext>
                </a:extLst>
              </a:tr>
              <a:tr h="584400">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2"/>
                  </a:ext>
                </a:extLst>
              </a:tr>
              <a:tr h="5844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3"/>
                  </a:ext>
                </a:extLst>
              </a:tr>
            </a:tbl>
          </a:graphicData>
        </a:graphic>
      </p:graphicFrame>
      <p:grpSp>
        <p:nvGrpSpPr>
          <p:cNvPr id="515" name="Google Shape;515;p44"/>
          <p:cNvGrpSpPr/>
          <p:nvPr/>
        </p:nvGrpSpPr>
        <p:grpSpPr>
          <a:xfrm>
            <a:off x="9228850" y="2824350"/>
            <a:ext cx="2367600" cy="2406600"/>
            <a:chOff x="9235300" y="2827325"/>
            <a:chExt cx="2367600" cy="2406600"/>
          </a:xfrm>
        </p:grpSpPr>
        <p:cxnSp>
          <p:nvCxnSpPr>
            <p:cNvPr id="516" name="Google Shape;516;p44"/>
            <p:cNvCxnSpPr/>
            <p:nvPr/>
          </p:nvCxnSpPr>
          <p:spPr>
            <a:xfrm flipH="1">
              <a:off x="10409175" y="2827325"/>
              <a:ext cx="9900" cy="2406600"/>
            </a:xfrm>
            <a:prstGeom prst="straightConnector1">
              <a:avLst/>
            </a:prstGeom>
            <a:noFill/>
            <a:ln w="19050" cap="flat" cmpd="sng">
              <a:solidFill>
                <a:srgbClr val="FF0000"/>
              </a:solidFill>
              <a:prstDash val="solid"/>
              <a:round/>
              <a:headEnd type="none" w="med" len="med"/>
              <a:tailEnd type="none" w="med" len="med"/>
            </a:ln>
          </p:spPr>
        </p:cxnSp>
        <p:cxnSp>
          <p:nvCxnSpPr>
            <p:cNvPr id="517" name="Google Shape;517;p44"/>
            <p:cNvCxnSpPr/>
            <p:nvPr/>
          </p:nvCxnSpPr>
          <p:spPr>
            <a:xfrm>
              <a:off x="9235300" y="4040450"/>
              <a:ext cx="2367600" cy="19500"/>
            </a:xfrm>
            <a:prstGeom prst="straightConnector1">
              <a:avLst/>
            </a:prstGeom>
            <a:noFill/>
            <a:ln w="19050" cap="flat" cmpd="sng">
              <a:solidFill>
                <a:srgbClr val="FF0000"/>
              </a:solidFill>
              <a:prstDash val="solid"/>
              <a:round/>
              <a:headEnd type="none" w="med" len="med"/>
              <a:tailEnd type="none" w="med" len="med"/>
            </a:ln>
          </p:spPr>
        </p:cxnSp>
      </p:grpSp>
      <p:pic>
        <p:nvPicPr>
          <p:cNvPr id="518" name="Google Shape;518;p44"/>
          <p:cNvPicPr preferRelativeResize="0"/>
          <p:nvPr/>
        </p:nvPicPr>
        <p:blipFill>
          <a:blip r:embed="rId5">
            <a:alphaModFix/>
          </a:blip>
          <a:stretch>
            <a:fillRect/>
          </a:stretch>
        </p:blipFill>
        <p:spPr>
          <a:xfrm>
            <a:off x="1477825" y="609152"/>
            <a:ext cx="6177000" cy="61770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pic>
        <p:nvPicPr>
          <p:cNvPr id="524" name="Google Shape;524;p45"/>
          <p:cNvPicPr preferRelativeResize="0"/>
          <p:nvPr/>
        </p:nvPicPr>
        <p:blipFill rotWithShape="1">
          <a:blip r:embed="rId3">
            <a:alphaModFix/>
          </a:blip>
          <a:srcRect/>
          <a:stretch/>
        </p:blipFill>
        <p:spPr>
          <a:xfrm>
            <a:off x="0" y="6168805"/>
            <a:ext cx="1359493" cy="701893"/>
          </a:xfrm>
          <a:prstGeom prst="rect">
            <a:avLst/>
          </a:prstGeom>
          <a:noFill/>
          <a:ln>
            <a:noFill/>
          </a:ln>
        </p:spPr>
      </p:pic>
      <p:pic>
        <p:nvPicPr>
          <p:cNvPr id="525" name="Google Shape;525;p45" descr="A logo on a black background&#10;&#10;Description automatically generated"/>
          <p:cNvPicPr preferRelativeResize="0"/>
          <p:nvPr/>
        </p:nvPicPr>
        <p:blipFill rotWithShape="1">
          <a:blip r:embed="rId4">
            <a:alphaModFix/>
          </a:blip>
          <a:srcRect/>
          <a:stretch/>
        </p:blipFill>
        <p:spPr>
          <a:xfrm>
            <a:off x="1242061" y="5563284"/>
            <a:ext cx="2492401" cy="1869301"/>
          </a:xfrm>
          <a:prstGeom prst="rect">
            <a:avLst/>
          </a:prstGeom>
          <a:noFill/>
          <a:ln>
            <a:noFill/>
          </a:ln>
        </p:spPr>
      </p:pic>
      <p:sp>
        <p:nvSpPr>
          <p:cNvPr id="526" name="Google Shape;526;p45"/>
          <p:cNvSpPr txBox="1"/>
          <p:nvPr/>
        </p:nvSpPr>
        <p:spPr>
          <a:xfrm>
            <a:off x="0" y="0"/>
            <a:ext cx="9858000" cy="681000"/>
          </a:xfrm>
          <a:prstGeom prst="rect">
            <a:avLst/>
          </a:prstGeom>
          <a:noFill/>
          <a:ln>
            <a:noFill/>
          </a:ln>
        </p:spPr>
        <p:txBody>
          <a:bodyPr spcFirstLastPara="1" wrap="square" lIns="91425" tIns="45700" rIns="91425" bIns="45700" anchor="b" anchorCtr="0">
            <a:normAutofit fontScale="85000" lnSpcReduction="20000"/>
          </a:bodyPr>
          <a:lstStyle/>
          <a:p>
            <a:pPr marL="0" marR="0" lvl="0" indent="0" algn="l" rtl="0">
              <a:lnSpc>
                <a:spcPct val="90000"/>
              </a:lnSpc>
              <a:spcBef>
                <a:spcPts val="0"/>
              </a:spcBef>
              <a:spcAft>
                <a:spcPts val="0"/>
              </a:spcAft>
              <a:buClr>
                <a:srgbClr val="00989D"/>
              </a:buClr>
              <a:buSzPct val="100000"/>
              <a:buFont typeface="Gill Sans"/>
              <a:buNone/>
            </a:pPr>
            <a:r>
              <a:rPr lang="en-GB" sz="6000" b="1">
                <a:solidFill>
                  <a:srgbClr val="00989D"/>
                </a:solidFill>
                <a:latin typeface="Gill Sans"/>
                <a:ea typeface="Gill Sans"/>
                <a:cs typeface="Gill Sans"/>
                <a:sym typeface="Gill Sans"/>
              </a:rPr>
              <a:t>vPDU67 - Tiles 2</a:t>
            </a:r>
            <a:endParaRPr/>
          </a:p>
        </p:txBody>
      </p:sp>
      <p:sp>
        <p:nvSpPr>
          <p:cNvPr id="527" name="Google Shape;527;p4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26</a:t>
            </a:fld>
            <a:endParaRPr/>
          </a:p>
        </p:txBody>
      </p:sp>
      <p:cxnSp>
        <p:nvCxnSpPr>
          <p:cNvPr id="528" name="Google Shape;528;p45"/>
          <p:cNvCxnSpPr/>
          <p:nvPr/>
        </p:nvCxnSpPr>
        <p:spPr>
          <a:xfrm>
            <a:off x="8735400" y="677850"/>
            <a:ext cx="3600" cy="5807100"/>
          </a:xfrm>
          <a:prstGeom prst="straightConnector1">
            <a:avLst/>
          </a:prstGeom>
          <a:noFill/>
          <a:ln w="19050" cap="flat" cmpd="sng">
            <a:solidFill>
              <a:srgbClr val="00989D"/>
            </a:solidFill>
            <a:prstDash val="solid"/>
            <a:miter lim="800000"/>
            <a:headEnd type="none" w="sm" len="sm"/>
            <a:tailEnd type="none" w="sm" len="sm"/>
          </a:ln>
        </p:spPr>
      </p:cxnSp>
      <p:sp>
        <p:nvSpPr>
          <p:cNvPr id="529" name="Google Shape;529;p45"/>
          <p:cNvSpPr txBox="1"/>
          <p:nvPr/>
        </p:nvSpPr>
        <p:spPr>
          <a:xfrm>
            <a:off x="8809450" y="864825"/>
            <a:ext cx="33825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solidFill>
                  <a:schemeClr val="dk1"/>
                </a:solidFill>
              </a:rPr>
              <a:t>Laser setting</a:t>
            </a:r>
            <a:r>
              <a:rPr lang="en-GB">
                <a:solidFill>
                  <a:schemeClr val="dk1"/>
                </a:solidFill>
              </a:rPr>
              <a:t>: Minimum +5</a:t>
            </a:r>
            <a:endParaRPr>
              <a:solidFill>
                <a:schemeClr val="dk1"/>
              </a:solidFill>
            </a:endParaRPr>
          </a:p>
          <a:p>
            <a:pPr marL="0" lvl="0" indent="0" algn="l" rtl="0">
              <a:spcBef>
                <a:spcPts val="0"/>
              </a:spcBef>
              <a:spcAft>
                <a:spcPts val="0"/>
              </a:spcAft>
              <a:buNone/>
            </a:pPr>
            <a:r>
              <a:rPr lang="en-GB" b="1">
                <a:solidFill>
                  <a:schemeClr val="dk1"/>
                </a:solidFill>
              </a:rPr>
              <a:t>Laser frequency</a:t>
            </a:r>
            <a:r>
              <a:rPr lang="en-GB">
                <a:solidFill>
                  <a:schemeClr val="dk1"/>
                </a:solidFill>
              </a:rPr>
              <a:t>: 500 Hz</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GB" b="1">
                <a:solidFill>
                  <a:schemeClr val="dk1"/>
                </a:solidFill>
              </a:rPr>
              <a:t>Bias</a:t>
            </a:r>
            <a:r>
              <a:rPr lang="en-GB">
                <a:solidFill>
                  <a:schemeClr val="dk1"/>
                </a:solidFill>
              </a:rPr>
              <a:t>: 69V</a:t>
            </a:r>
            <a:endParaRPr>
              <a:solidFill>
                <a:schemeClr val="dk1"/>
              </a:solidFill>
            </a:endParaRPr>
          </a:p>
        </p:txBody>
      </p:sp>
      <p:pic>
        <p:nvPicPr>
          <p:cNvPr id="530" name="Google Shape;530;p45"/>
          <p:cNvPicPr preferRelativeResize="0"/>
          <p:nvPr/>
        </p:nvPicPr>
        <p:blipFill>
          <a:blip r:embed="rId5">
            <a:alphaModFix/>
          </a:blip>
          <a:stretch>
            <a:fillRect/>
          </a:stretch>
        </p:blipFill>
        <p:spPr>
          <a:xfrm>
            <a:off x="1446175" y="677850"/>
            <a:ext cx="6177000" cy="6177000"/>
          </a:xfrm>
          <a:prstGeom prst="rect">
            <a:avLst/>
          </a:prstGeom>
          <a:noFill/>
          <a:ln>
            <a:noFill/>
          </a:ln>
        </p:spPr>
      </p:pic>
      <p:graphicFrame>
        <p:nvGraphicFramePr>
          <p:cNvPr id="532" name="Google Shape;532;p45"/>
          <p:cNvGraphicFramePr/>
          <p:nvPr/>
        </p:nvGraphicFramePr>
        <p:xfrm>
          <a:off x="9226400" y="2830050"/>
          <a:ext cx="2372500" cy="2395200"/>
        </p:xfrm>
        <a:graphic>
          <a:graphicData uri="http://schemas.openxmlformats.org/drawingml/2006/table">
            <a:tbl>
              <a:tblPr>
                <a:noFill/>
              </a:tblPr>
              <a:tblGrid>
                <a:gridCol w="593125">
                  <a:extLst>
                    <a:ext uri="{9D8B030D-6E8A-4147-A177-3AD203B41FA5}">
                      <a16:colId xmlns:a16="http://schemas.microsoft.com/office/drawing/2014/main" val="20000"/>
                    </a:ext>
                  </a:extLst>
                </a:gridCol>
                <a:gridCol w="593125">
                  <a:extLst>
                    <a:ext uri="{9D8B030D-6E8A-4147-A177-3AD203B41FA5}">
                      <a16:colId xmlns:a16="http://schemas.microsoft.com/office/drawing/2014/main" val="20001"/>
                    </a:ext>
                  </a:extLst>
                </a:gridCol>
                <a:gridCol w="593125">
                  <a:extLst>
                    <a:ext uri="{9D8B030D-6E8A-4147-A177-3AD203B41FA5}">
                      <a16:colId xmlns:a16="http://schemas.microsoft.com/office/drawing/2014/main" val="20002"/>
                    </a:ext>
                  </a:extLst>
                </a:gridCol>
                <a:gridCol w="593125">
                  <a:extLst>
                    <a:ext uri="{9D8B030D-6E8A-4147-A177-3AD203B41FA5}">
                      <a16:colId xmlns:a16="http://schemas.microsoft.com/office/drawing/2014/main" val="20003"/>
                    </a:ext>
                  </a:extLst>
                </a:gridCol>
              </a:tblGrid>
              <a:tr h="6420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extLst>
                  <a:ext uri="{0D108BD9-81ED-4DB2-BD59-A6C34878D82A}">
                    <a16:rowId xmlns:a16="http://schemas.microsoft.com/office/drawing/2014/main" val="10000"/>
                  </a:ext>
                </a:extLst>
              </a:tr>
              <a:tr h="5844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1"/>
                  </a:ext>
                </a:extLst>
              </a:tr>
              <a:tr h="5844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extLst>
                  <a:ext uri="{0D108BD9-81ED-4DB2-BD59-A6C34878D82A}">
                    <a16:rowId xmlns:a16="http://schemas.microsoft.com/office/drawing/2014/main" val="10002"/>
                  </a:ext>
                </a:extLst>
              </a:tr>
              <a:tr h="5844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3"/>
                  </a:ext>
                </a:extLst>
              </a:tr>
            </a:tbl>
          </a:graphicData>
        </a:graphic>
      </p:graphicFrame>
      <p:grpSp>
        <p:nvGrpSpPr>
          <p:cNvPr id="533" name="Google Shape;533;p45"/>
          <p:cNvGrpSpPr/>
          <p:nvPr/>
        </p:nvGrpSpPr>
        <p:grpSpPr>
          <a:xfrm>
            <a:off x="9228850" y="2824350"/>
            <a:ext cx="2367600" cy="2406600"/>
            <a:chOff x="9235300" y="2827325"/>
            <a:chExt cx="2367600" cy="2406600"/>
          </a:xfrm>
        </p:grpSpPr>
        <p:cxnSp>
          <p:nvCxnSpPr>
            <p:cNvPr id="534" name="Google Shape;534;p45"/>
            <p:cNvCxnSpPr/>
            <p:nvPr/>
          </p:nvCxnSpPr>
          <p:spPr>
            <a:xfrm flipH="1">
              <a:off x="10409175" y="2827325"/>
              <a:ext cx="9900" cy="2406600"/>
            </a:xfrm>
            <a:prstGeom prst="straightConnector1">
              <a:avLst/>
            </a:prstGeom>
            <a:noFill/>
            <a:ln w="19050" cap="flat" cmpd="sng">
              <a:solidFill>
                <a:srgbClr val="FF0000"/>
              </a:solidFill>
              <a:prstDash val="solid"/>
              <a:round/>
              <a:headEnd type="none" w="med" len="med"/>
              <a:tailEnd type="none" w="med" len="med"/>
            </a:ln>
          </p:spPr>
        </p:cxnSp>
        <p:cxnSp>
          <p:nvCxnSpPr>
            <p:cNvPr id="535" name="Google Shape;535;p45"/>
            <p:cNvCxnSpPr/>
            <p:nvPr/>
          </p:nvCxnSpPr>
          <p:spPr>
            <a:xfrm>
              <a:off x="9235300" y="4040450"/>
              <a:ext cx="2367600" cy="19500"/>
            </a:xfrm>
            <a:prstGeom prst="straightConnector1">
              <a:avLst/>
            </a:prstGeom>
            <a:noFill/>
            <a:ln w="19050" cap="flat" cmpd="sng">
              <a:solidFill>
                <a:srgbClr val="FF0000"/>
              </a:solidFill>
              <a:prstDash val="solid"/>
              <a:round/>
              <a:headEnd type="none" w="med" len="med"/>
              <a:tailEnd type="none" w="med" len="med"/>
            </a:ln>
          </p:spPr>
        </p:cxn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pic>
        <p:nvPicPr>
          <p:cNvPr id="541" name="Google Shape;541;p46"/>
          <p:cNvPicPr preferRelativeResize="0"/>
          <p:nvPr/>
        </p:nvPicPr>
        <p:blipFill rotWithShape="1">
          <a:blip r:embed="rId3">
            <a:alphaModFix/>
          </a:blip>
          <a:srcRect/>
          <a:stretch/>
        </p:blipFill>
        <p:spPr>
          <a:xfrm>
            <a:off x="0" y="6168805"/>
            <a:ext cx="1359493" cy="701893"/>
          </a:xfrm>
          <a:prstGeom prst="rect">
            <a:avLst/>
          </a:prstGeom>
          <a:noFill/>
          <a:ln>
            <a:noFill/>
          </a:ln>
        </p:spPr>
      </p:pic>
      <p:pic>
        <p:nvPicPr>
          <p:cNvPr id="542" name="Google Shape;542;p46" descr="A logo on a black background&#10;&#10;Description automatically generated"/>
          <p:cNvPicPr preferRelativeResize="0"/>
          <p:nvPr/>
        </p:nvPicPr>
        <p:blipFill rotWithShape="1">
          <a:blip r:embed="rId4">
            <a:alphaModFix/>
          </a:blip>
          <a:srcRect/>
          <a:stretch/>
        </p:blipFill>
        <p:spPr>
          <a:xfrm>
            <a:off x="1242061" y="5563284"/>
            <a:ext cx="2492401" cy="1869301"/>
          </a:xfrm>
          <a:prstGeom prst="rect">
            <a:avLst/>
          </a:prstGeom>
          <a:noFill/>
          <a:ln>
            <a:noFill/>
          </a:ln>
        </p:spPr>
      </p:pic>
      <p:sp>
        <p:nvSpPr>
          <p:cNvPr id="543" name="Google Shape;543;p46"/>
          <p:cNvSpPr txBox="1"/>
          <p:nvPr/>
        </p:nvSpPr>
        <p:spPr>
          <a:xfrm>
            <a:off x="0" y="0"/>
            <a:ext cx="9858000" cy="681000"/>
          </a:xfrm>
          <a:prstGeom prst="rect">
            <a:avLst/>
          </a:prstGeom>
          <a:noFill/>
          <a:ln>
            <a:noFill/>
          </a:ln>
        </p:spPr>
        <p:txBody>
          <a:bodyPr spcFirstLastPara="1" wrap="square" lIns="91425" tIns="45700" rIns="91425" bIns="45700" anchor="b" anchorCtr="0">
            <a:normAutofit fontScale="85000" lnSpcReduction="20000"/>
          </a:bodyPr>
          <a:lstStyle/>
          <a:p>
            <a:pPr marL="0" marR="0" lvl="0" indent="0" algn="l" rtl="0">
              <a:lnSpc>
                <a:spcPct val="90000"/>
              </a:lnSpc>
              <a:spcBef>
                <a:spcPts val="0"/>
              </a:spcBef>
              <a:spcAft>
                <a:spcPts val="0"/>
              </a:spcAft>
              <a:buClr>
                <a:srgbClr val="00989D"/>
              </a:buClr>
              <a:buSzPct val="100000"/>
              <a:buFont typeface="Gill Sans"/>
              <a:buNone/>
            </a:pPr>
            <a:r>
              <a:rPr lang="en-GB" sz="6000" b="1">
                <a:solidFill>
                  <a:srgbClr val="00989D"/>
                </a:solidFill>
                <a:latin typeface="Gill Sans"/>
                <a:ea typeface="Gill Sans"/>
                <a:cs typeface="Gill Sans"/>
                <a:sym typeface="Gill Sans"/>
              </a:rPr>
              <a:t>vPDU67 - Tiles 3</a:t>
            </a:r>
            <a:endParaRPr/>
          </a:p>
        </p:txBody>
      </p:sp>
      <p:sp>
        <p:nvSpPr>
          <p:cNvPr id="544" name="Google Shape;544;p4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27</a:t>
            </a:fld>
            <a:endParaRPr/>
          </a:p>
        </p:txBody>
      </p:sp>
      <p:cxnSp>
        <p:nvCxnSpPr>
          <p:cNvPr id="545" name="Google Shape;545;p46"/>
          <p:cNvCxnSpPr/>
          <p:nvPr/>
        </p:nvCxnSpPr>
        <p:spPr>
          <a:xfrm>
            <a:off x="8735400" y="677850"/>
            <a:ext cx="3600" cy="5807100"/>
          </a:xfrm>
          <a:prstGeom prst="straightConnector1">
            <a:avLst/>
          </a:prstGeom>
          <a:noFill/>
          <a:ln w="19050" cap="flat" cmpd="sng">
            <a:solidFill>
              <a:srgbClr val="00989D"/>
            </a:solidFill>
            <a:prstDash val="solid"/>
            <a:miter lim="800000"/>
            <a:headEnd type="none" w="sm" len="sm"/>
            <a:tailEnd type="none" w="sm" len="sm"/>
          </a:ln>
        </p:spPr>
      </p:cxnSp>
      <p:sp>
        <p:nvSpPr>
          <p:cNvPr id="546" name="Google Shape;546;p46"/>
          <p:cNvSpPr txBox="1"/>
          <p:nvPr/>
        </p:nvSpPr>
        <p:spPr>
          <a:xfrm>
            <a:off x="8809450" y="864825"/>
            <a:ext cx="33825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solidFill>
                  <a:schemeClr val="dk1"/>
                </a:solidFill>
              </a:rPr>
              <a:t>Laser setting</a:t>
            </a:r>
            <a:r>
              <a:rPr lang="en-GB">
                <a:solidFill>
                  <a:schemeClr val="dk1"/>
                </a:solidFill>
              </a:rPr>
              <a:t>: Minimum +5</a:t>
            </a:r>
            <a:endParaRPr>
              <a:solidFill>
                <a:schemeClr val="dk1"/>
              </a:solidFill>
            </a:endParaRPr>
          </a:p>
          <a:p>
            <a:pPr marL="0" lvl="0" indent="0" algn="l" rtl="0">
              <a:spcBef>
                <a:spcPts val="0"/>
              </a:spcBef>
              <a:spcAft>
                <a:spcPts val="0"/>
              </a:spcAft>
              <a:buNone/>
            </a:pPr>
            <a:r>
              <a:rPr lang="en-GB" b="1">
                <a:solidFill>
                  <a:schemeClr val="dk1"/>
                </a:solidFill>
              </a:rPr>
              <a:t>Laser frequency</a:t>
            </a:r>
            <a:r>
              <a:rPr lang="en-GB">
                <a:solidFill>
                  <a:schemeClr val="dk1"/>
                </a:solidFill>
              </a:rPr>
              <a:t>: 500 Hz</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GB" b="1">
                <a:solidFill>
                  <a:schemeClr val="dk1"/>
                </a:solidFill>
              </a:rPr>
              <a:t>Bias</a:t>
            </a:r>
            <a:r>
              <a:rPr lang="en-GB">
                <a:solidFill>
                  <a:schemeClr val="dk1"/>
                </a:solidFill>
              </a:rPr>
              <a:t>: 69V</a:t>
            </a:r>
            <a:endParaRPr>
              <a:solidFill>
                <a:schemeClr val="dk1"/>
              </a:solidFill>
            </a:endParaRPr>
          </a:p>
        </p:txBody>
      </p:sp>
      <p:graphicFrame>
        <p:nvGraphicFramePr>
          <p:cNvPr id="547" name="Google Shape;547;p46"/>
          <p:cNvGraphicFramePr/>
          <p:nvPr/>
        </p:nvGraphicFramePr>
        <p:xfrm>
          <a:off x="9226400" y="2830050"/>
          <a:ext cx="2372500" cy="2395200"/>
        </p:xfrm>
        <a:graphic>
          <a:graphicData uri="http://schemas.openxmlformats.org/drawingml/2006/table">
            <a:tbl>
              <a:tblPr>
                <a:noFill/>
              </a:tblPr>
              <a:tblGrid>
                <a:gridCol w="593125">
                  <a:extLst>
                    <a:ext uri="{9D8B030D-6E8A-4147-A177-3AD203B41FA5}">
                      <a16:colId xmlns:a16="http://schemas.microsoft.com/office/drawing/2014/main" val="20000"/>
                    </a:ext>
                  </a:extLst>
                </a:gridCol>
                <a:gridCol w="593125">
                  <a:extLst>
                    <a:ext uri="{9D8B030D-6E8A-4147-A177-3AD203B41FA5}">
                      <a16:colId xmlns:a16="http://schemas.microsoft.com/office/drawing/2014/main" val="20001"/>
                    </a:ext>
                  </a:extLst>
                </a:gridCol>
                <a:gridCol w="593125">
                  <a:extLst>
                    <a:ext uri="{9D8B030D-6E8A-4147-A177-3AD203B41FA5}">
                      <a16:colId xmlns:a16="http://schemas.microsoft.com/office/drawing/2014/main" val="20002"/>
                    </a:ext>
                  </a:extLst>
                </a:gridCol>
                <a:gridCol w="593125">
                  <a:extLst>
                    <a:ext uri="{9D8B030D-6E8A-4147-A177-3AD203B41FA5}">
                      <a16:colId xmlns:a16="http://schemas.microsoft.com/office/drawing/2014/main" val="20003"/>
                    </a:ext>
                  </a:extLst>
                </a:gridCol>
              </a:tblGrid>
              <a:tr h="6420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0"/>
                  </a:ext>
                </a:extLst>
              </a:tr>
              <a:tr h="584400">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1"/>
                  </a:ext>
                </a:extLst>
              </a:tr>
              <a:tr h="5844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2"/>
                  </a:ext>
                </a:extLst>
              </a:tr>
              <a:tr h="584400">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3"/>
                  </a:ext>
                </a:extLst>
              </a:tr>
            </a:tbl>
          </a:graphicData>
        </a:graphic>
      </p:graphicFrame>
      <p:grpSp>
        <p:nvGrpSpPr>
          <p:cNvPr id="548" name="Google Shape;548;p46"/>
          <p:cNvGrpSpPr/>
          <p:nvPr/>
        </p:nvGrpSpPr>
        <p:grpSpPr>
          <a:xfrm>
            <a:off x="9228850" y="2824350"/>
            <a:ext cx="2367600" cy="2406600"/>
            <a:chOff x="9235300" y="2827325"/>
            <a:chExt cx="2367600" cy="2406600"/>
          </a:xfrm>
        </p:grpSpPr>
        <p:cxnSp>
          <p:nvCxnSpPr>
            <p:cNvPr id="549" name="Google Shape;549;p46"/>
            <p:cNvCxnSpPr/>
            <p:nvPr/>
          </p:nvCxnSpPr>
          <p:spPr>
            <a:xfrm flipH="1">
              <a:off x="10409175" y="2827325"/>
              <a:ext cx="9900" cy="2406600"/>
            </a:xfrm>
            <a:prstGeom prst="straightConnector1">
              <a:avLst/>
            </a:prstGeom>
            <a:noFill/>
            <a:ln w="19050" cap="flat" cmpd="sng">
              <a:solidFill>
                <a:srgbClr val="FF0000"/>
              </a:solidFill>
              <a:prstDash val="solid"/>
              <a:round/>
              <a:headEnd type="none" w="med" len="med"/>
              <a:tailEnd type="none" w="med" len="med"/>
            </a:ln>
          </p:spPr>
        </p:cxnSp>
        <p:cxnSp>
          <p:nvCxnSpPr>
            <p:cNvPr id="550" name="Google Shape;550;p46"/>
            <p:cNvCxnSpPr/>
            <p:nvPr/>
          </p:nvCxnSpPr>
          <p:spPr>
            <a:xfrm>
              <a:off x="9235300" y="4040450"/>
              <a:ext cx="2367600" cy="19500"/>
            </a:xfrm>
            <a:prstGeom prst="straightConnector1">
              <a:avLst/>
            </a:prstGeom>
            <a:noFill/>
            <a:ln w="19050" cap="flat" cmpd="sng">
              <a:solidFill>
                <a:srgbClr val="FF0000"/>
              </a:solidFill>
              <a:prstDash val="solid"/>
              <a:round/>
              <a:headEnd type="none" w="med" len="med"/>
              <a:tailEnd type="none" w="med" len="med"/>
            </a:ln>
          </p:spPr>
        </p:cxnSp>
      </p:grpSp>
      <p:pic>
        <p:nvPicPr>
          <p:cNvPr id="551" name="Google Shape;551;p46"/>
          <p:cNvPicPr preferRelativeResize="0"/>
          <p:nvPr/>
        </p:nvPicPr>
        <p:blipFill>
          <a:blip r:embed="rId5">
            <a:alphaModFix/>
          </a:blip>
          <a:stretch>
            <a:fillRect/>
          </a:stretch>
        </p:blipFill>
        <p:spPr>
          <a:xfrm>
            <a:off x="1429943" y="615779"/>
            <a:ext cx="6177000" cy="6177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pic>
        <p:nvPicPr>
          <p:cNvPr id="557" name="Google Shape;557;p47"/>
          <p:cNvPicPr preferRelativeResize="0"/>
          <p:nvPr/>
        </p:nvPicPr>
        <p:blipFill rotWithShape="1">
          <a:blip r:embed="rId3">
            <a:alphaModFix/>
          </a:blip>
          <a:srcRect/>
          <a:stretch/>
        </p:blipFill>
        <p:spPr>
          <a:xfrm>
            <a:off x="0" y="6168805"/>
            <a:ext cx="1359493" cy="701893"/>
          </a:xfrm>
          <a:prstGeom prst="rect">
            <a:avLst/>
          </a:prstGeom>
          <a:noFill/>
          <a:ln>
            <a:noFill/>
          </a:ln>
        </p:spPr>
      </p:pic>
      <p:pic>
        <p:nvPicPr>
          <p:cNvPr id="558" name="Google Shape;558;p47" descr="A logo on a black background&#10;&#10;Description automatically generated"/>
          <p:cNvPicPr preferRelativeResize="0"/>
          <p:nvPr/>
        </p:nvPicPr>
        <p:blipFill rotWithShape="1">
          <a:blip r:embed="rId4">
            <a:alphaModFix/>
          </a:blip>
          <a:srcRect/>
          <a:stretch/>
        </p:blipFill>
        <p:spPr>
          <a:xfrm>
            <a:off x="1242061" y="5563284"/>
            <a:ext cx="2492401" cy="1869301"/>
          </a:xfrm>
          <a:prstGeom prst="rect">
            <a:avLst/>
          </a:prstGeom>
          <a:noFill/>
          <a:ln>
            <a:noFill/>
          </a:ln>
        </p:spPr>
      </p:pic>
      <p:sp>
        <p:nvSpPr>
          <p:cNvPr id="559" name="Google Shape;559;p47"/>
          <p:cNvSpPr txBox="1"/>
          <p:nvPr/>
        </p:nvSpPr>
        <p:spPr>
          <a:xfrm>
            <a:off x="0" y="0"/>
            <a:ext cx="9858000" cy="681000"/>
          </a:xfrm>
          <a:prstGeom prst="rect">
            <a:avLst/>
          </a:prstGeom>
          <a:noFill/>
          <a:ln>
            <a:noFill/>
          </a:ln>
        </p:spPr>
        <p:txBody>
          <a:bodyPr spcFirstLastPara="1" wrap="square" lIns="91425" tIns="45700" rIns="91425" bIns="45700" anchor="b" anchorCtr="0">
            <a:normAutofit fontScale="85000" lnSpcReduction="20000"/>
          </a:bodyPr>
          <a:lstStyle/>
          <a:p>
            <a:pPr marL="0" marR="0" lvl="0" indent="0" algn="l" rtl="0">
              <a:lnSpc>
                <a:spcPct val="90000"/>
              </a:lnSpc>
              <a:spcBef>
                <a:spcPts val="0"/>
              </a:spcBef>
              <a:spcAft>
                <a:spcPts val="0"/>
              </a:spcAft>
              <a:buClr>
                <a:srgbClr val="00989D"/>
              </a:buClr>
              <a:buSzPct val="100000"/>
              <a:buFont typeface="Gill Sans"/>
              <a:buNone/>
            </a:pPr>
            <a:r>
              <a:rPr lang="en-GB" sz="6000" b="1">
                <a:solidFill>
                  <a:srgbClr val="00989D"/>
                </a:solidFill>
                <a:latin typeface="Gill Sans"/>
                <a:ea typeface="Gill Sans"/>
                <a:cs typeface="Gill Sans"/>
                <a:sym typeface="Gill Sans"/>
              </a:rPr>
              <a:t>vPDU67 - Tiles 4</a:t>
            </a:r>
            <a:endParaRPr/>
          </a:p>
        </p:txBody>
      </p:sp>
      <p:sp>
        <p:nvSpPr>
          <p:cNvPr id="560" name="Google Shape;560;p4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28</a:t>
            </a:fld>
            <a:endParaRPr/>
          </a:p>
        </p:txBody>
      </p:sp>
      <p:cxnSp>
        <p:nvCxnSpPr>
          <p:cNvPr id="561" name="Google Shape;561;p47"/>
          <p:cNvCxnSpPr/>
          <p:nvPr/>
        </p:nvCxnSpPr>
        <p:spPr>
          <a:xfrm>
            <a:off x="8735400" y="677850"/>
            <a:ext cx="3600" cy="5807100"/>
          </a:xfrm>
          <a:prstGeom prst="straightConnector1">
            <a:avLst/>
          </a:prstGeom>
          <a:noFill/>
          <a:ln w="19050" cap="flat" cmpd="sng">
            <a:solidFill>
              <a:srgbClr val="00989D"/>
            </a:solidFill>
            <a:prstDash val="solid"/>
            <a:miter lim="800000"/>
            <a:headEnd type="none" w="sm" len="sm"/>
            <a:tailEnd type="none" w="sm" len="sm"/>
          </a:ln>
        </p:spPr>
      </p:cxnSp>
      <p:sp>
        <p:nvSpPr>
          <p:cNvPr id="562" name="Google Shape;562;p47"/>
          <p:cNvSpPr txBox="1"/>
          <p:nvPr/>
        </p:nvSpPr>
        <p:spPr>
          <a:xfrm>
            <a:off x="8809450" y="864825"/>
            <a:ext cx="33825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solidFill>
                  <a:schemeClr val="dk1"/>
                </a:solidFill>
              </a:rPr>
              <a:t>Laser setting</a:t>
            </a:r>
            <a:r>
              <a:rPr lang="en-GB">
                <a:solidFill>
                  <a:schemeClr val="dk1"/>
                </a:solidFill>
              </a:rPr>
              <a:t>: Minimum +5</a:t>
            </a:r>
            <a:endParaRPr>
              <a:solidFill>
                <a:schemeClr val="dk1"/>
              </a:solidFill>
            </a:endParaRPr>
          </a:p>
          <a:p>
            <a:pPr marL="0" lvl="0" indent="0" algn="l" rtl="0">
              <a:spcBef>
                <a:spcPts val="0"/>
              </a:spcBef>
              <a:spcAft>
                <a:spcPts val="0"/>
              </a:spcAft>
              <a:buNone/>
            </a:pPr>
            <a:r>
              <a:rPr lang="en-GB" b="1">
                <a:solidFill>
                  <a:schemeClr val="dk1"/>
                </a:solidFill>
              </a:rPr>
              <a:t>Laser frequency</a:t>
            </a:r>
            <a:r>
              <a:rPr lang="en-GB">
                <a:solidFill>
                  <a:schemeClr val="dk1"/>
                </a:solidFill>
              </a:rPr>
              <a:t>: 500 Hz</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GB" b="1">
                <a:solidFill>
                  <a:schemeClr val="dk1"/>
                </a:solidFill>
              </a:rPr>
              <a:t>Bias</a:t>
            </a:r>
            <a:r>
              <a:rPr lang="en-GB">
                <a:solidFill>
                  <a:schemeClr val="dk1"/>
                </a:solidFill>
              </a:rPr>
              <a:t>: 69V</a:t>
            </a:r>
            <a:endParaRPr>
              <a:solidFill>
                <a:schemeClr val="dk1"/>
              </a:solidFill>
            </a:endParaRPr>
          </a:p>
        </p:txBody>
      </p:sp>
      <p:graphicFrame>
        <p:nvGraphicFramePr>
          <p:cNvPr id="563" name="Google Shape;563;p47"/>
          <p:cNvGraphicFramePr/>
          <p:nvPr/>
        </p:nvGraphicFramePr>
        <p:xfrm>
          <a:off x="9226400" y="2830050"/>
          <a:ext cx="2372500" cy="2395200"/>
        </p:xfrm>
        <a:graphic>
          <a:graphicData uri="http://schemas.openxmlformats.org/drawingml/2006/table">
            <a:tbl>
              <a:tblPr>
                <a:noFill/>
              </a:tblPr>
              <a:tblGrid>
                <a:gridCol w="593125">
                  <a:extLst>
                    <a:ext uri="{9D8B030D-6E8A-4147-A177-3AD203B41FA5}">
                      <a16:colId xmlns:a16="http://schemas.microsoft.com/office/drawing/2014/main" val="20000"/>
                    </a:ext>
                  </a:extLst>
                </a:gridCol>
                <a:gridCol w="593125">
                  <a:extLst>
                    <a:ext uri="{9D8B030D-6E8A-4147-A177-3AD203B41FA5}">
                      <a16:colId xmlns:a16="http://schemas.microsoft.com/office/drawing/2014/main" val="20001"/>
                    </a:ext>
                  </a:extLst>
                </a:gridCol>
                <a:gridCol w="593125">
                  <a:extLst>
                    <a:ext uri="{9D8B030D-6E8A-4147-A177-3AD203B41FA5}">
                      <a16:colId xmlns:a16="http://schemas.microsoft.com/office/drawing/2014/main" val="20002"/>
                    </a:ext>
                  </a:extLst>
                </a:gridCol>
                <a:gridCol w="593125">
                  <a:extLst>
                    <a:ext uri="{9D8B030D-6E8A-4147-A177-3AD203B41FA5}">
                      <a16:colId xmlns:a16="http://schemas.microsoft.com/office/drawing/2014/main" val="20003"/>
                    </a:ext>
                  </a:extLst>
                </a:gridCol>
              </a:tblGrid>
              <a:tr h="6420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0"/>
                  </a:ext>
                </a:extLst>
              </a:tr>
              <a:tr h="5844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extLst>
                  <a:ext uri="{0D108BD9-81ED-4DB2-BD59-A6C34878D82A}">
                    <a16:rowId xmlns:a16="http://schemas.microsoft.com/office/drawing/2014/main" val="10001"/>
                  </a:ext>
                </a:extLst>
              </a:tr>
              <a:tr h="5844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2"/>
                  </a:ext>
                </a:extLst>
              </a:tr>
              <a:tr h="5844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solidFill>
                      <a:srgbClr val="FF0000"/>
                    </a:solidFill>
                  </a:tcPr>
                </a:tc>
                <a:extLst>
                  <a:ext uri="{0D108BD9-81ED-4DB2-BD59-A6C34878D82A}">
                    <a16:rowId xmlns:a16="http://schemas.microsoft.com/office/drawing/2014/main" val="10003"/>
                  </a:ext>
                </a:extLst>
              </a:tr>
            </a:tbl>
          </a:graphicData>
        </a:graphic>
      </p:graphicFrame>
      <p:grpSp>
        <p:nvGrpSpPr>
          <p:cNvPr id="564" name="Google Shape;564;p47"/>
          <p:cNvGrpSpPr/>
          <p:nvPr/>
        </p:nvGrpSpPr>
        <p:grpSpPr>
          <a:xfrm>
            <a:off x="9228850" y="2824350"/>
            <a:ext cx="2367600" cy="2406600"/>
            <a:chOff x="9235300" y="2827325"/>
            <a:chExt cx="2367600" cy="2406600"/>
          </a:xfrm>
        </p:grpSpPr>
        <p:cxnSp>
          <p:nvCxnSpPr>
            <p:cNvPr id="565" name="Google Shape;565;p47"/>
            <p:cNvCxnSpPr/>
            <p:nvPr/>
          </p:nvCxnSpPr>
          <p:spPr>
            <a:xfrm flipH="1">
              <a:off x="10409175" y="2827325"/>
              <a:ext cx="9900" cy="2406600"/>
            </a:xfrm>
            <a:prstGeom prst="straightConnector1">
              <a:avLst/>
            </a:prstGeom>
            <a:noFill/>
            <a:ln w="19050" cap="flat" cmpd="sng">
              <a:solidFill>
                <a:srgbClr val="FF0000"/>
              </a:solidFill>
              <a:prstDash val="solid"/>
              <a:round/>
              <a:headEnd type="none" w="med" len="med"/>
              <a:tailEnd type="none" w="med" len="med"/>
            </a:ln>
          </p:spPr>
        </p:cxnSp>
        <p:cxnSp>
          <p:nvCxnSpPr>
            <p:cNvPr id="566" name="Google Shape;566;p47"/>
            <p:cNvCxnSpPr/>
            <p:nvPr/>
          </p:nvCxnSpPr>
          <p:spPr>
            <a:xfrm>
              <a:off x="9235300" y="4040450"/>
              <a:ext cx="2367600" cy="19500"/>
            </a:xfrm>
            <a:prstGeom prst="straightConnector1">
              <a:avLst/>
            </a:prstGeom>
            <a:noFill/>
            <a:ln w="19050" cap="flat" cmpd="sng">
              <a:solidFill>
                <a:srgbClr val="FF0000"/>
              </a:solidFill>
              <a:prstDash val="solid"/>
              <a:round/>
              <a:headEnd type="none" w="med" len="med"/>
              <a:tailEnd type="none" w="med" len="med"/>
            </a:ln>
          </p:spPr>
        </p:cxnSp>
      </p:grpSp>
      <p:pic>
        <p:nvPicPr>
          <p:cNvPr id="567" name="Google Shape;567;p47"/>
          <p:cNvPicPr preferRelativeResize="0"/>
          <p:nvPr/>
        </p:nvPicPr>
        <p:blipFill>
          <a:blip r:embed="rId5">
            <a:alphaModFix/>
          </a:blip>
          <a:stretch>
            <a:fillRect/>
          </a:stretch>
        </p:blipFill>
        <p:spPr>
          <a:xfrm>
            <a:off x="1446175" y="714550"/>
            <a:ext cx="6177000" cy="61770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aph of different sizes and colors&#10;&#10;AI-generated content may be incorrect.">
            <a:extLst>
              <a:ext uri="{FF2B5EF4-FFF2-40B4-BE49-F238E27FC236}">
                <a16:creationId xmlns:a16="http://schemas.microsoft.com/office/drawing/2014/main" id="{8239A08C-CC44-F56B-CC46-0FFCB42D6337}"/>
              </a:ext>
            </a:extLst>
          </p:cNvPr>
          <p:cNvPicPr>
            <a:picLocks noChangeAspect="1"/>
          </p:cNvPicPr>
          <p:nvPr/>
        </p:nvPicPr>
        <p:blipFill>
          <a:blip r:embed="rId2"/>
          <a:stretch>
            <a:fillRect/>
          </a:stretch>
        </p:blipFill>
        <p:spPr>
          <a:xfrm>
            <a:off x="5874026" y="476042"/>
            <a:ext cx="6062870" cy="6062870"/>
          </a:xfrm>
          <a:prstGeom prst="rect">
            <a:avLst/>
          </a:prstGeom>
        </p:spPr>
      </p:pic>
      <p:sp>
        <p:nvSpPr>
          <p:cNvPr id="4" name="Slide Number Placeholder 3">
            <a:extLst>
              <a:ext uri="{FF2B5EF4-FFF2-40B4-BE49-F238E27FC236}">
                <a16:creationId xmlns:a16="http://schemas.microsoft.com/office/drawing/2014/main" id="{0F58C92C-160A-63B2-2A9E-4C81F8EE89A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GB" smtClean="0"/>
              <a:t>29</a:t>
            </a:fld>
            <a:endParaRPr lang="en-GB"/>
          </a:p>
        </p:txBody>
      </p:sp>
      <p:sp>
        <p:nvSpPr>
          <p:cNvPr id="5" name="Google Shape;261;p29">
            <a:extLst>
              <a:ext uri="{FF2B5EF4-FFF2-40B4-BE49-F238E27FC236}">
                <a16:creationId xmlns:a16="http://schemas.microsoft.com/office/drawing/2014/main" id="{126D3C4E-03BD-A1AD-B772-CDA6DEC8956F}"/>
              </a:ext>
            </a:extLst>
          </p:cNvPr>
          <p:cNvSpPr txBox="1">
            <a:spLocks/>
          </p:cNvSpPr>
          <p:nvPr/>
        </p:nvSpPr>
        <p:spPr>
          <a:xfrm>
            <a:off x="-1" y="0"/>
            <a:ext cx="8288315" cy="681037"/>
          </a:xfrm>
          <a:prstGeom prst="rect">
            <a:avLst/>
          </a:prstGeom>
          <a:noFill/>
          <a:ln>
            <a:noFill/>
          </a:ln>
        </p:spPr>
        <p:txBody>
          <a:bodyPr spcFirstLastPara="1" wrap="square" lIns="91425" tIns="45700" rIns="91425" bIns="45700" anchor="ctr" anchorCtr="0">
            <a:normAutofit fontScale="97500" lnSpcReduction="1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989D"/>
              </a:buClr>
              <a:buSzPct val="100000"/>
              <a:buFont typeface="Gill Sans"/>
              <a:buNone/>
            </a:pPr>
            <a:r>
              <a:rPr lang="en-GB" b="1" dirty="0">
                <a:solidFill>
                  <a:srgbClr val="00989D"/>
                </a:solidFill>
                <a:latin typeface="Gill Sans"/>
                <a:ea typeface="Gill Sans"/>
                <a:cs typeface="Gill Sans"/>
                <a:sym typeface="Gill Sans"/>
              </a:rPr>
              <a:t>SNR</a:t>
            </a:r>
            <a:endParaRPr lang="en-GB" dirty="0"/>
          </a:p>
        </p:txBody>
      </p:sp>
      <p:pic>
        <p:nvPicPr>
          <p:cNvPr id="9" name="Picture 8" descr="A group of graphs showing different channels&#10;&#10;AI-generated content may be incorrect.">
            <a:extLst>
              <a:ext uri="{FF2B5EF4-FFF2-40B4-BE49-F238E27FC236}">
                <a16:creationId xmlns:a16="http://schemas.microsoft.com/office/drawing/2014/main" id="{CE526242-4484-A437-48B0-BB2597A144AD}"/>
              </a:ext>
            </a:extLst>
          </p:cNvPr>
          <p:cNvPicPr>
            <a:picLocks noChangeAspect="1"/>
          </p:cNvPicPr>
          <p:nvPr/>
        </p:nvPicPr>
        <p:blipFill>
          <a:blip r:embed="rId3"/>
          <a:stretch>
            <a:fillRect/>
          </a:stretch>
        </p:blipFill>
        <p:spPr>
          <a:xfrm>
            <a:off x="162339" y="501650"/>
            <a:ext cx="6062870" cy="6062870"/>
          </a:xfrm>
          <a:prstGeom prst="rect">
            <a:avLst/>
          </a:prstGeom>
        </p:spPr>
      </p:pic>
    </p:spTree>
    <p:extLst>
      <p:ext uri="{BB962C8B-B14F-4D97-AF65-F5344CB8AC3E}">
        <p14:creationId xmlns:p14="http://schemas.microsoft.com/office/powerpoint/2010/main" val="3756792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4"/>
          <p:cNvSpPr txBox="1">
            <a:spLocks noGrp="1"/>
          </p:cNvSpPr>
          <p:nvPr>
            <p:ph type="sldNum" idx="12"/>
          </p:nvPr>
        </p:nvSpPr>
        <p:spPr>
          <a:xfrm>
            <a:off x="8610600" y="632531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3</a:t>
            </a:fld>
            <a:endParaRPr/>
          </a:p>
        </p:txBody>
      </p:sp>
      <p:sp>
        <p:nvSpPr>
          <p:cNvPr id="99" name="Google Shape;99;p14"/>
          <p:cNvSpPr txBox="1">
            <a:spLocks noGrp="1"/>
          </p:cNvSpPr>
          <p:nvPr>
            <p:ph type="title"/>
          </p:nvPr>
        </p:nvSpPr>
        <p:spPr>
          <a:xfrm>
            <a:off x="0" y="-305450"/>
            <a:ext cx="11810700" cy="1311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989D"/>
              </a:buClr>
              <a:buSzPts val="4400"/>
              <a:buFont typeface="Gill Sans"/>
              <a:buNone/>
            </a:pPr>
            <a:r>
              <a:rPr lang="en-GB" b="1" dirty="0">
                <a:solidFill>
                  <a:srgbClr val="00989D"/>
                </a:solidFill>
                <a:latin typeface="Gill Sans"/>
                <a:ea typeface="Gill Sans"/>
                <a:cs typeface="Gill Sans"/>
                <a:sym typeface="Gill Sans"/>
              </a:rPr>
              <a:t>Darkside-20k experiment overview</a:t>
            </a:r>
            <a:endParaRPr dirty="0"/>
          </a:p>
        </p:txBody>
      </p:sp>
      <p:pic>
        <p:nvPicPr>
          <p:cNvPr id="100" name="Google Shape;100;p14"/>
          <p:cNvPicPr preferRelativeResize="0"/>
          <p:nvPr/>
        </p:nvPicPr>
        <p:blipFill>
          <a:blip r:embed="rId3">
            <a:alphaModFix/>
          </a:blip>
          <a:stretch>
            <a:fillRect/>
          </a:stretch>
        </p:blipFill>
        <p:spPr>
          <a:xfrm>
            <a:off x="4269324" y="1664675"/>
            <a:ext cx="7887951" cy="3911088"/>
          </a:xfrm>
          <a:prstGeom prst="rect">
            <a:avLst/>
          </a:prstGeom>
          <a:noFill/>
          <a:ln>
            <a:noFill/>
          </a:ln>
        </p:spPr>
      </p:pic>
      <p:sp>
        <p:nvSpPr>
          <p:cNvPr id="101" name="Google Shape;101;p14"/>
          <p:cNvSpPr txBox="1"/>
          <p:nvPr/>
        </p:nvSpPr>
        <p:spPr>
          <a:xfrm>
            <a:off x="-2" y="6534900"/>
            <a:ext cx="110550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200" dirty="0">
                <a:solidFill>
                  <a:srgbClr val="999999"/>
                </a:solidFill>
                <a:latin typeface="Gill Sans"/>
                <a:ea typeface="Gill Sans"/>
                <a:cs typeface="Gill Sans"/>
                <a:sym typeface="Gill Sans"/>
              </a:rPr>
              <a:t>[2] Direct Detection of Dark Matter with DarkSide-20k, Paolo Agnes, 2023 </a:t>
            </a:r>
            <a:r>
              <a:rPr lang="en-GB" sz="1200" u="sng" dirty="0">
                <a:solidFill>
                  <a:schemeClr val="hlink"/>
                </a:solidFill>
                <a:latin typeface="Gill Sans"/>
                <a:ea typeface="Gill Sans"/>
                <a:cs typeface="Gill Sans"/>
                <a:sym typeface="Gill Sans"/>
                <a:hlinkClick r:id="rId4"/>
              </a:rPr>
              <a:t>https://doi.org/10.1051/epjconf/202328006003</a:t>
            </a:r>
            <a:r>
              <a:rPr lang="en-GB" sz="1200" dirty="0">
                <a:solidFill>
                  <a:srgbClr val="999999"/>
                </a:solidFill>
                <a:latin typeface="Gill Sans"/>
                <a:ea typeface="Gill Sans"/>
                <a:cs typeface="Gill Sans"/>
                <a:sym typeface="Gill Sans"/>
              </a:rPr>
              <a:t> </a:t>
            </a:r>
            <a:endParaRPr sz="1200" b="0" i="0" u="none" strike="noStrike" cap="none" dirty="0">
              <a:solidFill>
                <a:srgbClr val="999999"/>
              </a:solidFill>
              <a:latin typeface="Gill Sans"/>
              <a:ea typeface="Gill Sans"/>
              <a:cs typeface="Gill Sans"/>
              <a:sym typeface="Gill Sans"/>
            </a:endParaRPr>
          </a:p>
        </p:txBody>
      </p:sp>
      <p:sp>
        <p:nvSpPr>
          <p:cNvPr id="102" name="Google Shape;102;p14"/>
          <p:cNvSpPr txBox="1"/>
          <p:nvPr/>
        </p:nvSpPr>
        <p:spPr>
          <a:xfrm>
            <a:off x="4471876" y="5224238"/>
            <a:ext cx="1488900" cy="4893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2200" b="1" dirty="0">
                <a:solidFill>
                  <a:srgbClr val="00989D"/>
                </a:solidFill>
                <a:latin typeface="Gill Sans"/>
                <a:ea typeface="Gill Sans"/>
                <a:cs typeface="Gill Sans"/>
                <a:sym typeface="Gill Sans"/>
              </a:rPr>
              <a:t>Cryostat</a:t>
            </a:r>
            <a:endParaRPr sz="2200" b="1" dirty="0">
              <a:solidFill>
                <a:srgbClr val="00989D"/>
              </a:solidFill>
              <a:latin typeface="Gill Sans"/>
              <a:ea typeface="Gill Sans"/>
              <a:cs typeface="Gill Sans"/>
              <a:sym typeface="Gill Sans"/>
            </a:endParaRPr>
          </a:p>
        </p:txBody>
      </p:sp>
      <p:sp>
        <p:nvSpPr>
          <p:cNvPr id="103" name="Google Shape;103;p14"/>
          <p:cNvSpPr txBox="1"/>
          <p:nvPr/>
        </p:nvSpPr>
        <p:spPr>
          <a:xfrm>
            <a:off x="10066651" y="1078438"/>
            <a:ext cx="2327100" cy="7389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2000" b="1" dirty="0">
                <a:solidFill>
                  <a:srgbClr val="00989D"/>
                </a:solidFill>
                <a:latin typeface="Gill Sans"/>
                <a:ea typeface="Gill Sans"/>
                <a:cs typeface="Gill Sans"/>
                <a:sym typeface="Gill Sans"/>
              </a:rPr>
              <a:t>TPC vessel</a:t>
            </a:r>
            <a:endParaRPr sz="2000" b="1" dirty="0">
              <a:solidFill>
                <a:srgbClr val="00989D"/>
              </a:solidFill>
              <a:latin typeface="Gill Sans"/>
              <a:ea typeface="Gill Sans"/>
              <a:cs typeface="Gill Sans"/>
              <a:sym typeface="Gill Sans"/>
            </a:endParaRPr>
          </a:p>
          <a:p>
            <a:pPr marL="0" lvl="0" indent="0" algn="ctr" rtl="0">
              <a:lnSpc>
                <a:spcPct val="90000"/>
              </a:lnSpc>
              <a:spcBef>
                <a:spcPts val="0"/>
              </a:spcBef>
              <a:spcAft>
                <a:spcPts val="0"/>
              </a:spcAft>
              <a:buNone/>
            </a:pPr>
            <a:r>
              <a:rPr lang="en-GB" sz="2000" b="1" dirty="0">
                <a:solidFill>
                  <a:srgbClr val="00989D"/>
                </a:solidFill>
                <a:latin typeface="Gill Sans"/>
                <a:ea typeface="Gill Sans"/>
                <a:cs typeface="Gill Sans"/>
                <a:sym typeface="Gill Sans"/>
              </a:rPr>
              <a:t>(Inner veto) </a:t>
            </a:r>
            <a:endParaRPr sz="2000" b="1" dirty="0">
              <a:solidFill>
                <a:srgbClr val="00989D"/>
              </a:solidFill>
              <a:latin typeface="Gill Sans"/>
              <a:ea typeface="Gill Sans"/>
              <a:cs typeface="Gill Sans"/>
              <a:sym typeface="Gill Sans"/>
            </a:endParaRPr>
          </a:p>
        </p:txBody>
      </p:sp>
      <p:sp>
        <p:nvSpPr>
          <p:cNvPr id="2" name="Google Shape;164;p19">
            <a:extLst>
              <a:ext uri="{FF2B5EF4-FFF2-40B4-BE49-F238E27FC236}">
                <a16:creationId xmlns:a16="http://schemas.microsoft.com/office/drawing/2014/main" id="{EF7F2DE2-81C6-5550-7664-5768ED31D96B}"/>
              </a:ext>
            </a:extLst>
          </p:cNvPr>
          <p:cNvSpPr txBox="1"/>
          <p:nvPr/>
        </p:nvSpPr>
        <p:spPr>
          <a:xfrm>
            <a:off x="108141" y="1814133"/>
            <a:ext cx="4161183" cy="3754834"/>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1800"/>
              <a:buFont typeface="Arial"/>
              <a:buChar char="•"/>
            </a:pPr>
            <a:r>
              <a:rPr lang="en-GB" b="1" dirty="0">
                <a:solidFill>
                  <a:schemeClr val="dk1"/>
                </a:solidFill>
                <a:latin typeface="Gill Sans"/>
                <a:ea typeface="Gill Sans"/>
                <a:cs typeface="Gill Sans"/>
                <a:sym typeface="Gill Sans"/>
              </a:rPr>
              <a:t>TPC </a:t>
            </a:r>
            <a:r>
              <a:rPr lang="en-GB" dirty="0">
                <a:solidFill>
                  <a:schemeClr val="dk1"/>
                </a:solidFill>
                <a:latin typeface="Gill Sans"/>
                <a:ea typeface="Gill Sans"/>
                <a:cs typeface="Gill Sans"/>
                <a:sym typeface="Gill Sans"/>
              </a:rPr>
              <a:t>: 2 optical planes with 528 Photodetection Units (PDUs)</a:t>
            </a:r>
          </a:p>
          <a:p>
            <a:pPr marL="285750" marR="0" lvl="0" indent="-285750" algn="l" rtl="0">
              <a:lnSpc>
                <a:spcPct val="100000"/>
              </a:lnSpc>
              <a:spcBef>
                <a:spcPts val="0"/>
              </a:spcBef>
              <a:spcAft>
                <a:spcPts val="0"/>
              </a:spcAft>
              <a:buClr>
                <a:schemeClr val="dk1"/>
              </a:buClr>
              <a:buSzPts val="1800"/>
              <a:buFont typeface="Arial"/>
              <a:buChar char="•"/>
            </a:pPr>
            <a:r>
              <a:rPr lang="en-GB" b="1" dirty="0">
                <a:solidFill>
                  <a:schemeClr val="dk1"/>
                </a:solidFill>
                <a:latin typeface="Gill Sans"/>
                <a:ea typeface="Gill Sans"/>
                <a:cs typeface="Gill Sans"/>
                <a:sym typeface="Gill Sans"/>
              </a:rPr>
              <a:t>Veto</a:t>
            </a:r>
            <a:r>
              <a:rPr lang="en-GB" dirty="0">
                <a:solidFill>
                  <a:schemeClr val="dk1"/>
                </a:solidFill>
                <a:latin typeface="Gill Sans"/>
                <a:ea typeface="Gill Sans"/>
                <a:cs typeface="Gill Sans"/>
                <a:sym typeface="Gill Sans"/>
              </a:rPr>
              <a:t>: 120 veto-PDUs</a:t>
            </a:r>
          </a:p>
          <a:p>
            <a:pPr marR="0" lvl="0" algn="l" rtl="0">
              <a:lnSpc>
                <a:spcPct val="100000"/>
              </a:lnSpc>
              <a:spcBef>
                <a:spcPts val="0"/>
              </a:spcBef>
              <a:spcAft>
                <a:spcPts val="0"/>
              </a:spcAft>
              <a:buClr>
                <a:schemeClr val="dk1"/>
              </a:buClr>
              <a:buSzPts val="1800"/>
            </a:pPr>
            <a:endParaRPr lang="en-GB" dirty="0">
              <a:solidFill>
                <a:schemeClr val="dk1"/>
              </a:solidFill>
              <a:latin typeface="Gill Sans"/>
              <a:ea typeface="Gill Sans"/>
              <a:cs typeface="Gill Sans"/>
              <a:sym typeface="Gill Sans"/>
            </a:endParaRPr>
          </a:p>
          <a:p>
            <a:pPr marR="0" lvl="0" algn="l" rtl="0">
              <a:lnSpc>
                <a:spcPct val="100000"/>
              </a:lnSpc>
              <a:spcBef>
                <a:spcPts val="0"/>
              </a:spcBef>
              <a:spcAft>
                <a:spcPts val="0"/>
              </a:spcAft>
              <a:buClr>
                <a:schemeClr val="dk1"/>
              </a:buClr>
              <a:buSzPts val="1800"/>
            </a:pPr>
            <a:r>
              <a:rPr lang="en-GB" b="1" dirty="0">
                <a:solidFill>
                  <a:schemeClr val="dk1"/>
                </a:solidFill>
                <a:latin typeface="Gill Sans"/>
                <a:ea typeface="Gill Sans"/>
                <a:cs typeface="Gill Sans"/>
                <a:sym typeface="Gill Sans"/>
              </a:rPr>
              <a:t>Scintillation light in LAr: </a:t>
            </a:r>
            <a:r>
              <a:rPr lang="en-GB" dirty="0">
                <a:solidFill>
                  <a:schemeClr val="dk1"/>
                </a:solidFill>
                <a:latin typeface="Gill Sans"/>
                <a:ea typeface="Gill Sans"/>
                <a:cs typeface="Gill Sans"/>
                <a:sym typeface="Gill Sans"/>
              </a:rPr>
              <a:t>Wavelength 128 nm</a:t>
            </a:r>
          </a:p>
          <a:p>
            <a:pPr marR="0" lvl="0" algn="l" rtl="0">
              <a:lnSpc>
                <a:spcPct val="100000"/>
              </a:lnSpc>
              <a:spcBef>
                <a:spcPts val="0"/>
              </a:spcBef>
              <a:spcAft>
                <a:spcPts val="0"/>
              </a:spcAft>
              <a:buClr>
                <a:schemeClr val="dk1"/>
              </a:buClr>
              <a:buSzPts val="1800"/>
            </a:pPr>
            <a:endParaRPr lang="en-GB" b="1" dirty="0">
              <a:solidFill>
                <a:schemeClr val="dk1"/>
              </a:solidFill>
              <a:latin typeface="Gill Sans"/>
              <a:ea typeface="Gill Sans"/>
              <a:cs typeface="Gill Sans"/>
              <a:sym typeface="Gill Sans"/>
            </a:endParaRPr>
          </a:p>
          <a:p>
            <a:pPr marR="0" lvl="0" algn="l" rtl="0">
              <a:lnSpc>
                <a:spcPct val="100000"/>
              </a:lnSpc>
              <a:spcBef>
                <a:spcPts val="0"/>
              </a:spcBef>
              <a:spcAft>
                <a:spcPts val="0"/>
              </a:spcAft>
              <a:buClr>
                <a:schemeClr val="dk1"/>
              </a:buClr>
              <a:buSzPts val="1800"/>
            </a:pPr>
            <a:r>
              <a:rPr lang="en-GB" b="1" dirty="0">
                <a:solidFill>
                  <a:schemeClr val="dk1"/>
                </a:solidFill>
                <a:latin typeface="Gill Sans"/>
                <a:ea typeface="Gill Sans"/>
                <a:cs typeface="Gill Sans"/>
                <a:sym typeface="Gill Sans"/>
              </a:rPr>
              <a:t>Inner surfaces: </a:t>
            </a:r>
            <a:r>
              <a:rPr lang="en-GB" dirty="0">
                <a:solidFill>
                  <a:schemeClr val="dk1"/>
                </a:solidFill>
                <a:latin typeface="Gill Sans"/>
                <a:ea typeface="Gill Sans"/>
                <a:cs typeface="Gill Sans"/>
                <a:sym typeface="Gill Sans"/>
              </a:rPr>
              <a:t>coated with wavelength-shifter TPB + reflective film to shift scintillation to 420 nm</a:t>
            </a:r>
          </a:p>
          <a:p>
            <a:pPr marR="0" lvl="0" algn="l" rtl="0">
              <a:lnSpc>
                <a:spcPct val="100000"/>
              </a:lnSpc>
              <a:spcBef>
                <a:spcPts val="0"/>
              </a:spcBef>
              <a:spcAft>
                <a:spcPts val="0"/>
              </a:spcAft>
              <a:buClr>
                <a:schemeClr val="dk1"/>
              </a:buClr>
              <a:buSzPts val="1800"/>
            </a:pPr>
            <a:endParaRPr lang="en-GB" b="1" dirty="0">
              <a:solidFill>
                <a:schemeClr val="dk1"/>
              </a:solidFill>
              <a:latin typeface="Gill Sans"/>
              <a:ea typeface="Gill Sans"/>
              <a:cs typeface="Gill Sans"/>
              <a:sym typeface="Gill Sans"/>
            </a:endParaRPr>
          </a:p>
          <a:p>
            <a:pPr marR="0" lvl="0" algn="l" rtl="0">
              <a:lnSpc>
                <a:spcPct val="100000"/>
              </a:lnSpc>
              <a:spcBef>
                <a:spcPts val="0"/>
              </a:spcBef>
              <a:spcAft>
                <a:spcPts val="0"/>
              </a:spcAft>
              <a:buClr>
                <a:schemeClr val="dk1"/>
              </a:buClr>
              <a:buSzPts val="1800"/>
            </a:pPr>
            <a:r>
              <a:rPr lang="en-GB" b="1" dirty="0">
                <a:solidFill>
                  <a:schemeClr val="dk1"/>
                </a:solidFill>
                <a:latin typeface="Gill Sans"/>
                <a:ea typeface="Gill Sans"/>
                <a:cs typeface="Gill Sans"/>
                <a:sym typeface="Gill Sans"/>
              </a:rPr>
              <a:t>Lateral surfaces:</a:t>
            </a:r>
            <a:r>
              <a:rPr lang="en-GB" dirty="0">
                <a:solidFill>
                  <a:schemeClr val="dk1"/>
                </a:solidFill>
                <a:latin typeface="Gill Sans"/>
                <a:ea typeface="Gill Sans"/>
                <a:cs typeface="Gill Sans"/>
                <a:sym typeface="Gill Sans"/>
              </a:rPr>
              <a:t> coated with PEN +  reflective film to shift scintillation to 420 nm</a:t>
            </a:r>
          </a:p>
          <a:p>
            <a:pPr marR="0" lvl="0" algn="l" rtl="0">
              <a:lnSpc>
                <a:spcPct val="100000"/>
              </a:lnSpc>
              <a:spcBef>
                <a:spcPts val="0"/>
              </a:spcBef>
              <a:spcAft>
                <a:spcPts val="0"/>
              </a:spcAft>
              <a:buClr>
                <a:schemeClr val="dk1"/>
              </a:buClr>
              <a:buSzPts val="1800"/>
            </a:pPr>
            <a:endParaRPr lang="en-GB" b="1" dirty="0">
              <a:solidFill>
                <a:schemeClr val="dk1"/>
              </a:solidFill>
              <a:latin typeface="Gill Sans"/>
              <a:ea typeface="Gill Sans"/>
              <a:cs typeface="Gill Sans"/>
              <a:sym typeface="Gill Sans"/>
            </a:endParaRPr>
          </a:p>
          <a:p>
            <a:pPr>
              <a:buClr>
                <a:schemeClr val="dk1"/>
              </a:buClr>
              <a:buSzPts val="1800"/>
            </a:pPr>
            <a:r>
              <a:rPr lang="en-GB" b="1" dirty="0">
                <a:solidFill>
                  <a:schemeClr val="dk1"/>
                </a:solidFill>
                <a:latin typeface="Gill Sans"/>
                <a:ea typeface="Gill Sans"/>
                <a:cs typeface="Gill Sans"/>
                <a:sym typeface="Gill Sans"/>
              </a:rPr>
              <a:t>Detected by Silicon Photomultipliers </a:t>
            </a:r>
            <a:r>
              <a:rPr lang="en-GB" dirty="0">
                <a:solidFill>
                  <a:schemeClr val="dk1"/>
                </a:solidFill>
                <a:latin typeface="Gill Sans"/>
                <a:ea typeface="Gill Sans"/>
                <a:cs typeface="Gill Sans"/>
                <a:sym typeface="Gill Sans"/>
              </a:rPr>
              <a:t>(</a:t>
            </a:r>
            <a:r>
              <a:rPr lang="en-GB" dirty="0" err="1">
                <a:solidFill>
                  <a:schemeClr val="dk1"/>
                </a:solidFill>
                <a:latin typeface="Gill Sans"/>
                <a:ea typeface="Gill Sans"/>
                <a:cs typeface="Gill Sans"/>
                <a:sym typeface="Gill Sans"/>
              </a:rPr>
              <a:t>SiPMs</a:t>
            </a:r>
            <a:r>
              <a:rPr lang="en-GB" dirty="0">
                <a:solidFill>
                  <a:schemeClr val="dk1"/>
                </a:solidFill>
                <a:latin typeface="Gill Sans"/>
                <a:ea typeface="Gill Sans"/>
                <a:cs typeface="Gill Sans"/>
                <a:sym typeface="Gill Sans"/>
              </a:rPr>
              <a:t>), with &gt;45% photon detection efficiency</a:t>
            </a:r>
          </a:p>
          <a:p>
            <a:pPr>
              <a:buClr>
                <a:schemeClr val="dk1"/>
              </a:buClr>
              <a:buSzPts val="1800"/>
            </a:pPr>
            <a:endParaRPr lang="en-GB" dirty="0">
              <a:solidFill>
                <a:schemeClr val="dk1"/>
              </a:solidFill>
              <a:latin typeface="Gill Sans"/>
              <a:ea typeface="Gill Sans"/>
              <a:cs typeface="Gill Sans"/>
              <a:sym typeface="Gill Sans"/>
            </a:endParaRPr>
          </a:p>
          <a:p>
            <a:pPr>
              <a:buClr>
                <a:schemeClr val="dk1"/>
              </a:buClr>
              <a:buSzPts val="1800"/>
            </a:pPr>
            <a:r>
              <a:rPr lang="en-GB" b="1" dirty="0">
                <a:solidFill>
                  <a:schemeClr val="dk1"/>
                </a:solidFill>
                <a:latin typeface="Gill Sans"/>
                <a:ea typeface="Gill Sans"/>
                <a:cs typeface="Gill Sans"/>
                <a:sym typeface="Gill Sans"/>
              </a:rPr>
              <a:t>UK </a:t>
            </a:r>
            <a:r>
              <a:rPr lang="en-GB" dirty="0">
                <a:solidFill>
                  <a:schemeClr val="dk1"/>
                </a:solidFill>
                <a:latin typeface="Gill Sans"/>
                <a:ea typeface="Gill Sans"/>
                <a:cs typeface="Gill Sans"/>
                <a:sym typeface="Gill Sans"/>
              </a:rPr>
              <a:t>producing veto photon detection system</a:t>
            </a:r>
          </a:p>
          <a:p>
            <a:pPr marL="285750" marR="0" lvl="0" indent="-285750" algn="l" rtl="0">
              <a:lnSpc>
                <a:spcPct val="100000"/>
              </a:lnSpc>
              <a:spcBef>
                <a:spcPts val="0"/>
              </a:spcBef>
              <a:spcAft>
                <a:spcPts val="0"/>
              </a:spcAft>
              <a:buClr>
                <a:schemeClr val="dk1"/>
              </a:buClr>
              <a:buSzPts val="1800"/>
              <a:buFont typeface="Arial"/>
              <a:buChar char="•"/>
            </a:pPr>
            <a:endParaRPr lang="en-GB" dirty="0">
              <a:solidFill>
                <a:schemeClr val="dk1"/>
              </a:solidFill>
              <a:latin typeface="Gill Sans"/>
              <a:ea typeface="Gill Sans"/>
              <a:cs typeface="Gill Sans"/>
              <a:sym typeface="Gill Sans"/>
            </a:endParaRPr>
          </a:p>
        </p:txBody>
      </p:sp>
      <p:sp>
        <p:nvSpPr>
          <p:cNvPr id="3" name="Google Shape;115;p15">
            <a:extLst>
              <a:ext uri="{FF2B5EF4-FFF2-40B4-BE49-F238E27FC236}">
                <a16:creationId xmlns:a16="http://schemas.microsoft.com/office/drawing/2014/main" id="{6CB2A81F-B1F7-9AD8-2764-D90C2331938F}"/>
              </a:ext>
            </a:extLst>
          </p:cNvPr>
          <p:cNvSpPr txBox="1"/>
          <p:nvPr/>
        </p:nvSpPr>
        <p:spPr>
          <a:xfrm>
            <a:off x="108141" y="571403"/>
            <a:ext cx="11153900" cy="923289"/>
          </a:xfrm>
          <a:prstGeom prst="rect">
            <a:avLst/>
          </a:prstGeom>
          <a:noFill/>
          <a:ln>
            <a:noFill/>
          </a:ln>
        </p:spPr>
        <p:txBody>
          <a:bodyPr spcFirstLastPara="1" wrap="square" lIns="91425" tIns="45700" rIns="91425" bIns="45700" anchor="t" anchorCtr="0">
            <a:spAutoFit/>
          </a:bodyPr>
          <a:lstStyle/>
          <a:p>
            <a:pPr marL="285750" marR="0" lvl="0" indent="-171450" algn="l" rtl="0">
              <a:lnSpc>
                <a:spcPct val="100000"/>
              </a:lnSpc>
              <a:spcBef>
                <a:spcPts val="0"/>
              </a:spcBef>
              <a:spcAft>
                <a:spcPts val="0"/>
              </a:spcAft>
              <a:buClr>
                <a:schemeClr val="dk1"/>
              </a:buClr>
              <a:buSzPts val="1800"/>
              <a:buFont typeface="Arial"/>
              <a:buNone/>
            </a:pPr>
            <a:endParaRPr lang="en-GB" sz="1800" b="0" i="0" u="none" strike="noStrike" cap="none" dirty="0">
              <a:solidFill>
                <a:schemeClr val="dk1"/>
              </a:solidFill>
              <a:latin typeface="Gill Sans"/>
              <a:ea typeface="Gill Sans"/>
              <a:cs typeface="Gill Sans"/>
              <a:sym typeface="Gill Sans"/>
            </a:endParaRPr>
          </a:p>
          <a:p>
            <a:pPr marL="285750" marR="0" lvl="0" indent="-171450" algn="l" rtl="0">
              <a:lnSpc>
                <a:spcPct val="100000"/>
              </a:lnSpc>
              <a:spcBef>
                <a:spcPts val="0"/>
              </a:spcBef>
              <a:spcAft>
                <a:spcPts val="0"/>
              </a:spcAft>
              <a:buClr>
                <a:schemeClr val="dk1"/>
              </a:buClr>
              <a:buSzPts val="1800"/>
              <a:buFont typeface="Arial"/>
              <a:buNone/>
            </a:pPr>
            <a:r>
              <a:rPr lang="en-GB" sz="1800" b="1" i="0" u="none" strike="noStrike" cap="none" dirty="0">
                <a:solidFill>
                  <a:schemeClr val="dk1"/>
                </a:solidFill>
                <a:latin typeface="Gill Sans"/>
                <a:ea typeface="Gill Sans"/>
                <a:cs typeface="Gill Sans"/>
                <a:sym typeface="Gill Sans"/>
              </a:rPr>
              <a:t>Dark Matter direct detection experiment for candidates from keV mass to Planck scale</a:t>
            </a:r>
          </a:p>
          <a:p>
            <a:pPr marL="285750" marR="0" lvl="0" indent="-171450" algn="l" rtl="0">
              <a:lnSpc>
                <a:spcPct val="100000"/>
              </a:lnSpc>
              <a:spcBef>
                <a:spcPts val="0"/>
              </a:spcBef>
              <a:spcAft>
                <a:spcPts val="0"/>
              </a:spcAft>
              <a:buClr>
                <a:schemeClr val="dk1"/>
              </a:buClr>
              <a:buSzPts val="1800"/>
              <a:buFont typeface="Arial"/>
              <a:buNone/>
            </a:pPr>
            <a:endParaRPr sz="1800" b="0" i="0" u="none" strike="noStrike" cap="none" dirty="0">
              <a:solidFill>
                <a:schemeClr val="dk1"/>
              </a:solidFill>
              <a:latin typeface="Gill Sans"/>
              <a:ea typeface="Gill Sans"/>
              <a:cs typeface="Gill Sans"/>
              <a:sym typeface="Gill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grpSp>
        <p:nvGrpSpPr>
          <p:cNvPr id="9" name="Group 8">
            <a:extLst>
              <a:ext uri="{FF2B5EF4-FFF2-40B4-BE49-F238E27FC236}">
                <a16:creationId xmlns:a16="http://schemas.microsoft.com/office/drawing/2014/main" id="{0504285B-A39D-9843-DA05-A72B323DBFE5}"/>
              </a:ext>
            </a:extLst>
          </p:cNvPr>
          <p:cNvGrpSpPr/>
          <p:nvPr/>
        </p:nvGrpSpPr>
        <p:grpSpPr>
          <a:xfrm>
            <a:off x="242137" y="74075"/>
            <a:ext cx="11949863" cy="6571251"/>
            <a:chOff x="242137" y="74075"/>
            <a:chExt cx="11949863" cy="6571251"/>
          </a:xfrm>
        </p:grpSpPr>
        <p:pic>
          <p:nvPicPr>
            <p:cNvPr id="135" name="Google Shape;135;p17"/>
            <p:cNvPicPr preferRelativeResize="0"/>
            <p:nvPr/>
          </p:nvPicPr>
          <p:blipFill>
            <a:blip r:embed="rId3">
              <a:alphaModFix/>
            </a:blip>
            <a:stretch>
              <a:fillRect/>
            </a:stretch>
          </p:blipFill>
          <p:spPr>
            <a:xfrm>
              <a:off x="242137" y="74075"/>
              <a:ext cx="11707721" cy="6571251"/>
            </a:xfrm>
            <a:prstGeom prst="rect">
              <a:avLst/>
            </a:prstGeom>
            <a:noFill/>
            <a:ln>
              <a:noFill/>
            </a:ln>
          </p:spPr>
        </p:pic>
        <p:sp>
          <p:nvSpPr>
            <p:cNvPr id="3" name="TextBox 2">
              <a:extLst>
                <a:ext uri="{FF2B5EF4-FFF2-40B4-BE49-F238E27FC236}">
                  <a16:creationId xmlns:a16="http://schemas.microsoft.com/office/drawing/2014/main" id="{A1367177-A046-614D-A9E4-2814CCD48504}"/>
                </a:ext>
              </a:extLst>
            </p:cNvPr>
            <p:cNvSpPr txBox="1"/>
            <p:nvPr/>
          </p:nvSpPr>
          <p:spPr>
            <a:xfrm>
              <a:off x="10217427" y="1533923"/>
              <a:ext cx="1071127" cy="307777"/>
            </a:xfrm>
            <a:prstGeom prst="rect">
              <a:avLst/>
            </a:prstGeom>
            <a:noFill/>
          </p:spPr>
          <p:txBody>
            <a:bodyPr wrap="none" rtlCol="0">
              <a:spAutoFit/>
            </a:bodyPr>
            <a:lstStyle/>
            <a:p>
              <a:r>
                <a:rPr lang="en-GB" dirty="0">
                  <a:solidFill>
                    <a:schemeClr val="tx1">
                      <a:lumMod val="65000"/>
                      <a:lumOff val="35000"/>
                    </a:schemeClr>
                  </a:solidFill>
                </a:rPr>
                <a:t>AstroCeNT</a:t>
              </a:r>
              <a:endParaRPr lang="en-GB" sz="1600" dirty="0">
                <a:solidFill>
                  <a:schemeClr val="tx1">
                    <a:lumMod val="65000"/>
                    <a:lumOff val="35000"/>
                  </a:schemeClr>
                </a:solidFill>
              </a:endParaRPr>
            </a:p>
          </p:txBody>
        </p:sp>
        <p:cxnSp>
          <p:nvCxnSpPr>
            <p:cNvPr id="5" name="Straight Connector 4">
              <a:extLst>
                <a:ext uri="{FF2B5EF4-FFF2-40B4-BE49-F238E27FC236}">
                  <a16:creationId xmlns:a16="http://schemas.microsoft.com/office/drawing/2014/main" id="{4B8FCF81-85BB-107A-3E35-E5BA3ABDB274}"/>
                </a:ext>
              </a:extLst>
            </p:cNvPr>
            <p:cNvCxnSpPr/>
            <p:nvPr/>
          </p:nvCxnSpPr>
          <p:spPr>
            <a:xfrm>
              <a:off x="10296939" y="1841700"/>
              <a:ext cx="1895061" cy="0"/>
            </a:xfrm>
            <a:prstGeom prst="line">
              <a:avLst/>
            </a:prstGeom>
          </p:spPr>
          <p:style>
            <a:lnRef idx="2">
              <a:schemeClr val="accent6"/>
            </a:lnRef>
            <a:fillRef idx="0">
              <a:schemeClr val="accent6"/>
            </a:fillRef>
            <a:effectRef idx="1">
              <a:schemeClr val="accent6"/>
            </a:effectRef>
            <a:fontRef idx="minor">
              <a:schemeClr val="tx1"/>
            </a:fontRef>
          </p:style>
        </p:cxnSp>
        <p:sp>
          <p:nvSpPr>
            <p:cNvPr id="6" name="Cross 5">
              <a:extLst>
                <a:ext uri="{FF2B5EF4-FFF2-40B4-BE49-F238E27FC236}">
                  <a16:creationId xmlns:a16="http://schemas.microsoft.com/office/drawing/2014/main" id="{5749152D-E343-7BF9-8222-BFB618085F98}"/>
                </a:ext>
              </a:extLst>
            </p:cNvPr>
            <p:cNvSpPr/>
            <p:nvPr/>
          </p:nvSpPr>
          <p:spPr>
            <a:xfrm>
              <a:off x="9887924" y="1636643"/>
              <a:ext cx="287946" cy="287946"/>
            </a:xfrm>
            <a:prstGeom prst="plus">
              <a:avLst>
                <a:gd name="adj" fmla="val 4319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3468C109-AA2B-309F-7898-F0084F987DAA}"/>
                </a:ext>
              </a:extLst>
            </p:cNvPr>
            <p:cNvPicPr>
              <a:picLocks noChangeAspect="1"/>
            </p:cNvPicPr>
            <p:nvPr/>
          </p:nvPicPr>
          <p:blipFill>
            <a:blip r:embed="rId4"/>
            <a:stretch>
              <a:fillRect/>
            </a:stretch>
          </p:blipFill>
          <p:spPr>
            <a:xfrm>
              <a:off x="11195837" y="1549361"/>
              <a:ext cx="334856" cy="276900"/>
            </a:xfrm>
            <a:prstGeom prst="rect">
              <a:avLst/>
            </a:prstGeom>
          </p:spPr>
        </p:pic>
      </p:grpSp>
      <p:sp>
        <p:nvSpPr>
          <p:cNvPr id="136" name="Google Shape;136;p17"/>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
        <p:nvSpPr>
          <p:cNvPr id="137" name="Google Shape;137;p17"/>
          <p:cNvSpPr txBox="1">
            <a:spLocks noGrp="1"/>
          </p:cNvSpPr>
          <p:nvPr>
            <p:ph type="title"/>
          </p:nvPr>
        </p:nvSpPr>
        <p:spPr>
          <a:xfrm>
            <a:off x="242125" y="0"/>
            <a:ext cx="6688800" cy="18417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0989D"/>
              </a:buClr>
              <a:buSzPct val="100000"/>
              <a:buFont typeface="Gill Sans"/>
              <a:buNone/>
            </a:pPr>
            <a:r>
              <a:rPr lang="en-GB" b="1" dirty="0">
                <a:solidFill>
                  <a:srgbClr val="00989D"/>
                </a:solidFill>
                <a:latin typeface="Gill Sans"/>
                <a:ea typeface="Gill Sans"/>
                <a:cs typeface="Gill Sans"/>
                <a:sym typeface="Gill Sans"/>
              </a:rPr>
              <a:t>Geographical distribution of DarkSide-20k UK consortium members</a:t>
            </a:r>
            <a:endParaRPr dirty="0"/>
          </a:p>
        </p:txBody>
      </p:sp>
      <p:sp>
        <p:nvSpPr>
          <p:cNvPr id="2" name="Google Shape;114;p15">
            <a:extLst>
              <a:ext uri="{FF2B5EF4-FFF2-40B4-BE49-F238E27FC236}">
                <a16:creationId xmlns:a16="http://schemas.microsoft.com/office/drawing/2014/main" id="{C38F9E0F-B68B-7EBE-ABF9-AB5C07BF5506}"/>
              </a:ext>
            </a:extLst>
          </p:cNvPr>
          <p:cNvSpPr txBox="1"/>
          <p:nvPr/>
        </p:nvSpPr>
        <p:spPr>
          <a:xfrm>
            <a:off x="-2" y="6534900"/>
            <a:ext cx="110550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200" dirty="0">
                <a:solidFill>
                  <a:srgbClr val="999999"/>
                </a:solidFill>
                <a:latin typeface="Gill Sans"/>
                <a:ea typeface="Gill Sans"/>
                <a:cs typeface="Gill Sans"/>
                <a:sym typeface="Gill Sans"/>
              </a:rPr>
              <a:t>[4] Darkside-20k Update: Particle Physics Annual Meeting 2024 presentation by Alan Taylor, University of Liverpool</a:t>
            </a:r>
            <a:endParaRPr sz="1200" b="0" i="0" u="none" strike="noStrike" cap="none" dirty="0">
              <a:solidFill>
                <a:srgbClr val="999999"/>
              </a:solidFill>
              <a:latin typeface="Gill Sans"/>
              <a:ea typeface="Gill Sans"/>
              <a:cs typeface="Gill Sans"/>
              <a:sym typeface="Gill Sans"/>
            </a:endParaRPr>
          </a:p>
        </p:txBody>
      </p:sp>
      <p:sp>
        <p:nvSpPr>
          <p:cNvPr id="7" name="Cross 6">
            <a:extLst>
              <a:ext uri="{FF2B5EF4-FFF2-40B4-BE49-F238E27FC236}">
                <a16:creationId xmlns:a16="http://schemas.microsoft.com/office/drawing/2014/main" id="{188B9B73-E637-F2D5-7358-DE25C18E611D}"/>
              </a:ext>
            </a:extLst>
          </p:cNvPr>
          <p:cNvSpPr/>
          <p:nvPr/>
        </p:nvSpPr>
        <p:spPr>
          <a:xfrm>
            <a:off x="5952028" y="5287617"/>
            <a:ext cx="234938" cy="221686"/>
          </a:xfrm>
          <a:prstGeom prst="plus">
            <a:avLst>
              <a:gd name="adj" fmla="val 43195"/>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481629EA-1A51-92A1-82CE-40F0D25EF686}"/>
              </a:ext>
            </a:extLst>
          </p:cNvPr>
          <p:cNvSpPr txBox="1"/>
          <p:nvPr/>
        </p:nvSpPr>
        <p:spPr>
          <a:xfrm>
            <a:off x="6215270" y="5244532"/>
            <a:ext cx="954107" cy="307777"/>
          </a:xfrm>
          <a:prstGeom prst="rect">
            <a:avLst/>
          </a:prstGeom>
          <a:noFill/>
        </p:spPr>
        <p:txBody>
          <a:bodyPr wrap="none" lIns="91440" tIns="45720" rIns="91440" bIns="45720" rtlCol="0" anchor="t">
            <a:spAutoFit/>
          </a:bodyPr>
          <a:lstStyle/>
          <a:p>
            <a:r>
              <a:rPr lang="en-GB" dirty="0">
                <a:solidFill>
                  <a:schemeClr val="tx1">
                    <a:lumMod val="65000"/>
                    <a:lumOff val="35000"/>
                  </a:schemeClr>
                </a:solidFill>
              </a:rPr>
              <a:t>RAL PPD</a:t>
            </a:r>
            <a:endParaRPr lang="en-US" dirty="0">
              <a:solidFill>
                <a:schemeClr val="tx1">
                  <a:lumMod val="65000"/>
                  <a:lumOff val="3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16"/>
          <p:cNvPicPr preferRelativeResize="0"/>
          <p:nvPr/>
        </p:nvPicPr>
        <p:blipFill>
          <a:blip r:embed="rId3">
            <a:alphaModFix/>
          </a:blip>
          <a:stretch>
            <a:fillRect/>
          </a:stretch>
        </p:blipFill>
        <p:spPr>
          <a:xfrm flipH="1">
            <a:off x="226475" y="1825725"/>
            <a:ext cx="11887199" cy="3693110"/>
          </a:xfrm>
          <a:prstGeom prst="rect">
            <a:avLst/>
          </a:prstGeom>
          <a:noFill/>
          <a:ln>
            <a:noFill/>
          </a:ln>
        </p:spPr>
      </p:pic>
      <p:sp>
        <p:nvSpPr>
          <p:cNvPr id="121" name="Google Shape;121;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5</a:t>
            </a:fld>
            <a:endParaRPr/>
          </a:p>
        </p:txBody>
      </p:sp>
      <p:sp>
        <p:nvSpPr>
          <p:cNvPr id="122" name="Google Shape;122;p16"/>
          <p:cNvSpPr txBox="1"/>
          <p:nvPr/>
        </p:nvSpPr>
        <p:spPr>
          <a:xfrm>
            <a:off x="0" y="0"/>
            <a:ext cx="12192000" cy="6834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GB" sz="3600" b="1" dirty="0">
                <a:solidFill>
                  <a:srgbClr val="00989D"/>
                </a:solidFill>
                <a:latin typeface="Gill Sans"/>
                <a:ea typeface="Gill Sans"/>
                <a:cs typeface="Gill Sans"/>
                <a:sym typeface="Gill Sans"/>
              </a:rPr>
              <a:t>Veto Photo Detection Units (</a:t>
            </a:r>
            <a:r>
              <a:rPr lang="en-GB" sz="3600" b="1" dirty="0" err="1">
                <a:solidFill>
                  <a:srgbClr val="00989D"/>
                </a:solidFill>
                <a:latin typeface="Gill Sans"/>
                <a:ea typeface="Gill Sans"/>
                <a:cs typeface="Gill Sans"/>
                <a:sym typeface="Gill Sans"/>
              </a:rPr>
              <a:t>vPDU</a:t>
            </a:r>
            <a:r>
              <a:rPr lang="en-GB" sz="3600" b="1" dirty="0">
                <a:solidFill>
                  <a:srgbClr val="00989D"/>
                </a:solidFill>
                <a:latin typeface="Gill Sans"/>
                <a:ea typeface="Gill Sans"/>
                <a:cs typeface="Gill Sans"/>
                <a:sym typeface="Gill Sans"/>
              </a:rPr>
              <a:t>) assembly overview</a:t>
            </a:r>
            <a:endParaRPr sz="3600" dirty="0">
              <a:solidFill>
                <a:schemeClr val="dk1"/>
              </a:solidFill>
              <a:latin typeface="Play"/>
              <a:ea typeface="Play"/>
              <a:cs typeface="Play"/>
              <a:sym typeface="Play"/>
            </a:endParaRPr>
          </a:p>
        </p:txBody>
      </p:sp>
      <p:sp>
        <p:nvSpPr>
          <p:cNvPr id="123" name="Google Shape;123;p16"/>
          <p:cNvSpPr txBox="1"/>
          <p:nvPr/>
        </p:nvSpPr>
        <p:spPr>
          <a:xfrm>
            <a:off x="347275" y="1183875"/>
            <a:ext cx="2667900" cy="7941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2200" b="1" dirty="0" err="1">
                <a:solidFill>
                  <a:srgbClr val="00989D"/>
                </a:solidFill>
                <a:latin typeface="Gill Sans"/>
                <a:ea typeface="Gill Sans"/>
                <a:cs typeface="Gill Sans"/>
                <a:sym typeface="Gill Sans"/>
              </a:rPr>
              <a:t>SiPM</a:t>
            </a:r>
            <a:r>
              <a:rPr lang="en-GB" sz="2200" b="1" dirty="0">
                <a:solidFill>
                  <a:srgbClr val="00989D"/>
                </a:solidFill>
                <a:latin typeface="Gill Sans"/>
                <a:ea typeface="Gill Sans"/>
                <a:cs typeface="Gill Sans"/>
                <a:sym typeface="Gill Sans"/>
              </a:rPr>
              <a:t>*</a:t>
            </a:r>
            <a:endParaRPr sz="2200" b="1" dirty="0">
              <a:solidFill>
                <a:srgbClr val="00989D"/>
              </a:solidFill>
              <a:latin typeface="Gill Sans"/>
              <a:ea typeface="Gill Sans"/>
              <a:cs typeface="Gill Sans"/>
              <a:sym typeface="Gill Sans"/>
            </a:endParaRPr>
          </a:p>
          <a:p>
            <a:pPr marL="0" lvl="0" indent="0" algn="ctr" rtl="0">
              <a:lnSpc>
                <a:spcPct val="90000"/>
              </a:lnSpc>
              <a:spcBef>
                <a:spcPts val="0"/>
              </a:spcBef>
              <a:spcAft>
                <a:spcPts val="0"/>
              </a:spcAft>
              <a:buNone/>
            </a:pPr>
            <a:r>
              <a:rPr lang="en-GB" sz="2200" b="1" dirty="0">
                <a:solidFill>
                  <a:srgbClr val="00989D"/>
                </a:solidFill>
                <a:latin typeface="Gill Sans"/>
                <a:ea typeface="Gill Sans"/>
                <a:cs typeface="Gill Sans"/>
                <a:sym typeface="Gill Sans"/>
              </a:rPr>
              <a:t>(~94900 SPADS)</a:t>
            </a:r>
            <a:endParaRPr sz="2200" b="1" dirty="0">
              <a:solidFill>
                <a:srgbClr val="00989D"/>
              </a:solidFill>
              <a:latin typeface="Gill Sans"/>
              <a:ea typeface="Gill Sans"/>
              <a:cs typeface="Gill Sans"/>
              <a:sym typeface="Gill Sans"/>
            </a:endParaRPr>
          </a:p>
        </p:txBody>
      </p:sp>
      <p:sp>
        <p:nvSpPr>
          <p:cNvPr id="124" name="Google Shape;124;p16"/>
          <p:cNvSpPr txBox="1"/>
          <p:nvPr/>
        </p:nvSpPr>
        <p:spPr>
          <a:xfrm>
            <a:off x="5297975" y="1183875"/>
            <a:ext cx="1744200" cy="7941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2200" b="1">
                <a:solidFill>
                  <a:srgbClr val="00989D"/>
                </a:solidFill>
                <a:latin typeface="Gill Sans"/>
                <a:ea typeface="Gill Sans"/>
                <a:cs typeface="Gill Sans"/>
                <a:sym typeface="Gill Sans"/>
              </a:rPr>
              <a:t>vTile</a:t>
            </a:r>
            <a:endParaRPr sz="2200" b="1">
              <a:solidFill>
                <a:srgbClr val="00989D"/>
              </a:solidFill>
              <a:latin typeface="Gill Sans"/>
              <a:ea typeface="Gill Sans"/>
              <a:cs typeface="Gill Sans"/>
              <a:sym typeface="Gill Sans"/>
            </a:endParaRPr>
          </a:p>
          <a:p>
            <a:pPr marL="0" lvl="0" indent="0" algn="ctr" rtl="0">
              <a:lnSpc>
                <a:spcPct val="90000"/>
              </a:lnSpc>
              <a:spcBef>
                <a:spcPts val="0"/>
              </a:spcBef>
              <a:spcAft>
                <a:spcPts val="0"/>
              </a:spcAft>
              <a:buNone/>
            </a:pPr>
            <a:r>
              <a:rPr lang="en-GB" sz="2200" b="1">
                <a:solidFill>
                  <a:srgbClr val="00989D"/>
                </a:solidFill>
                <a:latin typeface="Gill Sans"/>
                <a:ea typeface="Gill Sans"/>
                <a:cs typeface="Gill Sans"/>
                <a:sym typeface="Gill Sans"/>
              </a:rPr>
              <a:t>(24x SiPMs)</a:t>
            </a:r>
            <a:endParaRPr sz="2200" b="1">
              <a:solidFill>
                <a:srgbClr val="00989D"/>
              </a:solidFill>
              <a:latin typeface="Gill Sans"/>
              <a:ea typeface="Gill Sans"/>
              <a:cs typeface="Gill Sans"/>
              <a:sym typeface="Gill Sans"/>
            </a:endParaRPr>
          </a:p>
        </p:txBody>
      </p:sp>
      <p:sp>
        <p:nvSpPr>
          <p:cNvPr id="125" name="Google Shape;125;p16"/>
          <p:cNvSpPr txBox="1"/>
          <p:nvPr/>
        </p:nvSpPr>
        <p:spPr>
          <a:xfrm>
            <a:off x="9535625" y="1183875"/>
            <a:ext cx="2031900" cy="7941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2200" b="1">
                <a:solidFill>
                  <a:srgbClr val="00989D"/>
                </a:solidFill>
                <a:latin typeface="Gill Sans"/>
                <a:ea typeface="Gill Sans"/>
                <a:cs typeface="Gill Sans"/>
                <a:sym typeface="Gill Sans"/>
              </a:rPr>
              <a:t>vPDU</a:t>
            </a:r>
            <a:endParaRPr sz="2200" b="1">
              <a:solidFill>
                <a:srgbClr val="00989D"/>
              </a:solidFill>
              <a:latin typeface="Gill Sans"/>
              <a:ea typeface="Gill Sans"/>
              <a:cs typeface="Gill Sans"/>
              <a:sym typeface="Gill Sans"/>
            </a:endParaRPr>
          </a:p>
          <a:p>
            <a:pPr marL="0" lvl="0" indent="0" algn="ctr" rtl="0">
              <a:lnSpc>
                <a:spcPct val="90000"/>
              </a:lnSpc>
              <a:spcBef>
                <a:spcPts val="0"/>
              </a:spcBef>
              <a:spcAft>
                <a:spcPts val="0"/>
              </a:spcAft>
              <a:buNone/>
            </a:pPr>
            <a:r>
              <a:rPr lang="en-GB" sz="2200" b="1">
                <a:solidFill>
                  <a:srgbClr val="00989D"/>
                </a:solidFill>
                <a:latin typeface="Gill Sans"/>
                <a:ea typeface="Gill Sans"/>
                <a:cs typeface="Gill Sans"/>
                <a:sym typeface="Gill Sans"/>
              </a:rPr>
              <a:t>(16x vTile)</a:t>
            </a:r>
            <a:endParaRPr sz="2200" b="1">
              <a:solidFill>
                <a:srgbClr val="00989D"/>
              </a:solidFill>
              <a:latin typeface="Gill Sans"/>
              <a:ea typeface="Gill Sans"/>
              <a:cs typeface="Gill Sans"/>
              <a:sym typeface="Gill Sans"/>
            </a:endParaRPr>
          </a:p>
        </p:txBody>
      </p:sp>
      <p:sp>
        <p:nvSpPr>
          <p:cNvPr id="126" name="Google Shape;126;p16"/>
          <p:cNvSpPr txBox="1"/>
          <p:nvPr/>
        </p:nvSpPr>
        <p:spPr>
          <a:xfrm>
            <a:off x="1" y="6534900"/>
            <a:ext cx="4624800" cy="323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500">
                <a:solidFill>
                  <a:srgbClr val="999999"/>
                </a:solidFill>
                <a:latin typeface="Gill Sans"/>
                <a:ea typeface="Gill Sans"/>
                <a:cs typeface="Gill Sans"/>
                <a:sym typeface="Gill Sans"/>
              </a:rPr>
              <a:t>*FBK NUV-HD-Cryo triple dose SiPMs</a:t>
            </a:r>
            <a:r>
              <a:rPr lang="en-GB" sz="1500" b="0" i="0" u="none" strike="noStrike" cap="none">
                <a:solidFill>
                  <a:srgbClr val="999999"/>
                </a:solidFill>
                <a:latin typeface="Gill Sans"/>
                <a:ea typeface="Gill Sans"/>
                <a:cs typeface="Gill Sans"/>
                <a:sym typeface="Gill Sans"/>
              </a:rPr>
              <a:t> </a:t>
            </a:r>
            <a:endParaRPr sz="1500" b="0" i="0" u="none" strike="noStrike" cap="none">
              <a:solidFill>
                <a:srgbClr val="999999"/>
              </a:solidFill>
              <a:latin typeface="Gill Sans"/>
              <a:ea typeface="Gill Sans"/>
              <a:cs typeface="Gill Sans"/>
              <a:sym typeface="Gill Sans"/>
            </a:endParaRPr>
          </a:p>
        </p:txBody>
      </p:sp>
      <p:sp>
        <p:nvSpPr>
          <p:cNvPr id="127" name="Google Shape;127;p16"/>
          <p:cNvSpPr txBox="1"/>
          <p:nvPr/>
        </p:nvSpPr>
        <p:spPr>
          <a:xfrm>
            <a:off x="568300" y="5518825"/>
            <a:ext cx="2211900" cy="4341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1800" b="1">
                <a:solidFill>
                  <a:srgbClr val="00989D"/>
                </a:solidFill>
                <a:latin typeface="Gill Sans"/>
                <a:ea typeface="Gill Sans"/>
                <a:cs typeface="Gill Sans"/>
                <a:sym typeface="Gill Sans"/>
              </a:rPr>
              <a:t>11.7 x 7.9 mm</a:t>
            </a:r>
            <a:endParaRPr sz="1800" b="1">
              <a:solidFill>
                <a:schemeClr val="dk1"/>
              </a:solidFill>
              <a:latin typeface="Play"/>
              <a:ea typeface="Play"/>
              <a:cs typeface="Play"/>
              <a:sym typeface="Play"/>
            </a:endParaRPr>
          </a:p>
        </p:txBody>
      </p:sp>
      <p:sp>
        <p:nvSpPr>
          <p:cNvPr id="128" name="Google Shape;128;p16"/>
          <p:cNvSpPr txBox="1"/>
          <p:nvPr/>
        </p:nvSpPr>
        <p:spPr>
          <a:xfrm>
            <a:off x="5516075" y="5518825"/>
            <a:ext cx="1308000" cy="4341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1800" b="1">
                <a:solidFill>
                  <a:srgbClr val="00989D"/>
                </a:solidFill>
                <a:latin typeface="Gill Sans"/>
                <a:ea typeface="Gill Sans"/>
                <a:cs typeface="Gill Sans"/>
                <a:sym typeface="Gill Sans"/>
              </a:rPr>
              <a:t>5 x 5 cm</a:t>
            </a:r>
            <a:endParaRPr sz="1800" b="1">
              <a:solidFill>
                <a:schemeClr val="dk1"/>
              </a:solidFill>
              <a:latin typeface="Play"/>
              <a:ea typeface="Play"/>
              <a:cs typeface="Play"/>
              <a:sym typeface="Play"/>
            </a:endParaRPr>
          </a:p>
        </p:txBody>
      </p:sp>
      <p:sp>
        <p:nvSpPr>
          <p:cNvPr id="129" name="Google Shape;129;p16"/>
          <p:cNvSpPr txBox="1"/>
          <p:nvPr/>
        </p:nvSpPr>
        <p:spPr>
          <a:xfrm>
            <a:off x="9764225" y="5518825"/>
            <a:ext cx="1574700" cy="4341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1800" b="1">
                <a:solidFill>
                  <a:srgbClr val="00989D"/>
                </a:solidFill>
                <a:latin typeface="Gill Sans"/>
                <a:ea typeface="Gill Sans"/>
                <a:cs typeface="Gill Sans"/>
                <a:sym typeface="Gill Sans"/>
              </a:rPr>
              <a:t>20 x 20 cm</a:t>
            </a:r>
            <a:endParaRPr sz="1800" b="1">
              <a:solidFill>
                <a:schemeClr val="dk1"/>
              </a:solidFill>
              <a:latin typeface="Play"/>
              <a:ea typeface="Play"/>
              <a:cs typeface="Play"/>
              <a:sym typeface="Play"/>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8"/>
          <p:cNvSpPr txBox="1">
            <a:spLocks noGrp="1"/>
          </p:cNvSpPr>
          <p:nvPr>
            <p:ph type="title"/>
          </p:nvPr>
        </p:nvSpPr>
        <p:spPr>
          <a:xfrm>
            <a:off x="-1" y="0"/>
            <a:ext cx="8505173" cy="68103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0989D"/>
              </a:buClr>
              <a:buSzPct val="100000"/>
              <a:buFont typeface="Gill Sans"/>
              <a:buNone/>
            </a:pPr>
            <a:r>
              <a:rPr lang="en-GB" b="1">
                <a:solidFill>
                  <a:srgbClr val="00989D"/>
                </a:solidFill>
                <a:latin typeface="Gill Sans"/>
                <a:ea typeface="Gill Sans"/>
                <a:cs typeface="Gill Sans"/>
                <a:sym typeface="Gill Sans"/>
              </a:rPr>
              <a:t>Cold test stand - PHAIDRA</a:t>
            </a:r>
            <a:endParaRPr/>
          </a:p>
        </p:txBody>
      </p:sp>
      <p:pic>
        <p:nvPicPr>
          <p:cNvPr id="143" name="Google Shape;143;p18" descr="A picture containing engineering, steel, indoor"/>
          <p:cNvPicPr preferRelativeResize="0"/>
          <p:nvPr/>
        </p:nvPicPr>
        <p:blipFill rotWithShape="1">
          <a:blip r:embed="rId3">
            <a:alphaModFix/>
          </a:blip>
          <a:srcRect/>
          <a:stretch/>
        </p:blipFill>
        <p:spPr>
          <a:xfrm>
            <a:off x="1709561" y="2056045"/>
            <a:ext cx="2884307" cy="3796319"/>
          </a:xfrm>
          <a:prstGeom prst="rect">
            <a:avLst/>
          </a:prstGeom>
          <a:noFill/>
          <a:ln w="28575" cap="flat" cmpd="sng">
            <a:solidFill>
              <a:schemeClr val="dk1"/>
            </a:solidFill>
            <a:prstDash val="solid"/>
            <a:round/>
            <a:headEnd type="none" w="sm" len="sm"/>
            <a:tailEnd type="none" w="sm" len="sm"/>
          </a:ln>
        </p:spPr>
      </p:pic>
      <p:pic>
        <p:nvPicPr>
          <p:cNvPr id="144" name="Google Shape;144;p18"/>
          <p:cNvPicPr preferRelativeResize="0"/>
          <p:nvPr/>
        </p:nvPicPr>
        <p:blipFill rotWithShape="1">
          <a:blip r:embed="rId4">
            <a:alphaModFix/>
          </a:blip>
          <a:srcRect/>
          <a:stretch/>
        </p:blipFill>
        <p:spPr>
          <a:xfrm>
            <a:off x="76174" y="1305448"/>
            <a:ext cx="1885500" cy="1993200"/>
          </a:xfrm>
          <a:prstGeom prst="ellipse">
            <a:avLst/>
          </a:prstGeom>
          <a:noFill/>
          <a:ln w="28575" cap="flat" cmpd="sng">
            <a:solidFill>
              <a:schemeClr val="dk1"/>
            </a:solidFill>
            <a:prstDash val="solid"/>
            <a:round/>
            <a:headEnd type="none" w="sm" len="sm"/>
            <a:tailEnd type="none" w="sm" len="sm"/>
          </a:ln>
        </p:spPr>
      </p:pic>
      <p:pic>
        <p:nvPicPr>
          <p:cNvPr id="145" name="Google Shape;145;p18"/>
          <p:cNvPicPr preferRelativeResize="0"/>
          <p:nvPr/>
        </p:nvPicPr>
        <p:blipFill rotWithShape="1">
          <a:blip r:embed="rId5">
            <a:alphaModFix/>
          </a:blip>
          <a:srcRect/>
          <a:stretch/>
        </p:blipFill>
        <p:spPr>
          <a:xfrm>
            <a:off x="4299096" y="987012"/>
            <a:ext cx="2005800" cy="2630100"/>
          </a:xfrm>
          <a:prstGeom prst="roundRect">
            <a:avLst>
              <a:gd name="adj" fmla="val 16667"/>
            </a:avLst>
          </a:prstGeom>
          <a:noFill/>
          <a:ln w="28575" cap="flat" cmpd="sng">
            <a:solidFill>
              <a:schemeClr val="dk1"/>
            </a:solidFill>
            <a:prstDash val="solid"/>
            <a:round/>
            <a:headEnd type="none" w="sm" len="sm"/>
            <a:tailEnd type="none" w="sm" len="sm"/>
          </a:ln>
        </p:spPr>
      </p:pic>
      <p:pic>
        <p:nvPicPr>
          <p:cNvPr id="146" name="Google Shape;146;p18"/>
          <p:cNvPicPr preferRelativeResize="0"/>
          <p:nvPr/>
        </p:nvPicPr>
        <p:blipFill rotWithShape="1">
          <a:blip r:embed="rId6">
            <a:alphaModFix/>
          </a:blip>
          <a:srcRect/>
          <a:stretch/>
        </p:blipFill>
        <p:spPr>
          <a:xfrm>
            <a:off x="961794" y="5257297"/>
            <a:ext cx="1184913" cy="1273127"/>
          </a:xfrm>
          <a:prstGeom prst="ellipse">
            <a:avLst/>
          </a:prstGeom>
          <a:noFill/>
          <a:ln w="28575" cap="flat" cmpd="sng">
            <a:solidFill>
              <a:schemeClr val="dk1"/>
            </a:solidFill>
            <a:prstDash val="solid"/>
            <a:round/>
            <a:headEnd type="none" w="sm" len="sm"/>
            <a:tailEnd type="none" w="sm" len="sm"/>
          </a:ln>
        </p:spPr>
      </p:pic>
      <p:pic>
        <p:nvPicPr>
          <p:cNvPr id="147" name="Google Shape;147;p18"/>
          <p:cNvPicPr preferRelativeResize="0"/>
          <p:nvPr/>
        </p:nvPicPr>
        <p:blipFill rotWithShape="1">
          <a:blip r:embed="rId7">
            <a:alphaModFix/>
          </a:blip>
          <a:srcRect/>
          <a:stretch/>
        </p:blipFill>
        <p:spPr>
          <a:xfrm>
            <a:off x="4088668" y="4745517"/>
            <a:ext cx="1294500" cy="1704600"/>
          </a:xfrm>
          <a:prstGeom prst="roundRect">
            <a:avLst>
              <a:gd name="adj" fmla="val 16667"/>
            </a:avLst>
          </a:prstGeom>
          <a:noFill/>
          <a:ln w="28575" cap="flat" cmpd="sng">
            <a:solidFill>
              <a:schemeClr val="dk1"/>
            </a:solidFill>
            <a:prstDash val="solid"/>
            <a:round/>
            <a:headEnd type="none" w="sm" len="sm"/>
            <a:tailEnd type="none" w="sm" len="sm"/>
          </a:ln>
        </p:spPr>
      </p:pic>
      <p:pic>
        <p:nvPicPr>
          <p:cNvPr id="148" name="Google Shape;148;p18" descr="A picture containing text, indoor&#10;&#10;Description automatically generated"/>
          <p:cNvPicPr preferRelativeResize="0"/>
          <p:nvPr/>
        </p:nvPicPr>
        <p:blipFill rotWithShape="1">
          <a:blip r:embed="rId8">
            <a:alphaModFix/>
          </a:blip>
          <a:srcRect/>
          <a:stretch/>
        </p:blipFill>
        <p:spPr>
          <a:xfrm>
            <a:off x="5836087" y="3923065"/>
            <a:ext cx="2126100" cy="2798400"/>
          </a:xfrm>
          <a:prstGeom prst="roundRect">
            <a:avLst>
              <a:gd name="adj" fmla="val 16667"/>
            </a:avLst>
          </a:prstGeom>
          <a:noFill/>
          <a:ln w="28575" cap="flat" cmpd="sng">
            <a:solidFill>
              <a:schemeClr val="dk1"/>
            </a:solidFill>
            <a:prstDash val="solid"/>
            <a:round/>
            <a:headEnd type="none" w="sm" len="sm"/>
            <a:tailEnd type="none" w="sm" len="sm"/>
          </a:ln>
        </p:spPr>
      </p:pic>
      <p:sp>
        <p:nvSpPr>
          <p:cNvPr id="149" name="Google Shape;149;p18"/>
          <p:cNvSpPr txBox="1"/>
          <p:nvPr/>
        </p:nvSpPr>
        <p:spPr>
          <a:xfrm>
            <a:off x="8272417" y="1094860"/>
            <a:ext cx="3643358" cy="5078273"/>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1800"/>
              <a:buFont typeface="Arial"/>
              <a:buChar char="•"/>
            </a:pPr>
            <a:r>
              <a:rPr lang="en-GB" sz="1800" b="0" i="0" u="none" strike="noStrike" cap="none" dirty="0">
                <a:solidFill>
                  <a:schemeClr val="dk1"/>
                </a:solidFill>
                <a:latin typeface="Gill Sans"/>
                <a:ea typeface="Gill Sans"/>
                <a:cs typeface="Gill Sans"/>
                <a:sym typeface="Gill Sans"/>
              </a:rPr>
              <a:t>Designed to contain up to </a:t>
            </a:r>
            <a:r>
              <a:rPr lang="en-GB" sz="1800" b="1" i="0" u="none" strike="noStrike" cap="none" dirty="0">
                <a:solidFill>
                  <a:schemeClr val="dk1"/>
                </a:solidFill>
                <a:latin typeface="Gill Sans"/>
                <a:ea typeface="Gill Sans"/>
                <a:cs typeface="Gill Sans"/>
                <a:sym typeface="Gill Sans"/>
              </a:rPr>
              <a:t>16 </a:t>
            </a:r>
            <a:r>
              <a:rPr lang="en-GB" sz="1800" b="1" i="0" u="none" strike="noStrike" cap="none" dirty="0" err="1">
                <a:solidFill>
                  <a:schemeClr val="dk1"/>
                </a:solidFill>
                <a:latin typeface="Gill Sans"/>
                <a:ea typeface="Gill Sans"/>
                <a:cs typeface="Gill Sans"/>
                <a:sym typeface="Gill Sans"/>
              </a:rPr>
              <a:t>vPDUs</a:t>
            </a:r>
            <a:r>
              <a:rPr lang="en-GB" sz="1800" b="0" i="0" u="none" strike="noStrike" cap="none" dirty="0">
                <a:solidFill>
                  <a:schemeClr val="dk1"/>
                </a:solidFill>
                <a:latin typeface="Gill Sans"/>
                <a:ea typeface="Gill Sans"/>
                <a:cs typeface="Gill Sans"/>
                <a:sym typeface="Gill Sans"/>
              </a:rPr>
              <a:t> for cold test under </a:t>
            </a:r>
            <a:r>
              <a:rPr lang="en-GB" sz="1800" b="1" i="0" u="none" strike="noStrike" cap="none" dirty="0">
                <a:solidFill>
                  <a:schemeClr val="dk1"/>
                </a:solidFill>
                <a:latin typeface="Gill Sans"/>
                <a:ea typeface="Gill Sans"/>
                <a:cs typeface="Gill Sans"/>
                <a:sym typeface="Gill Sans"/>
              </a:rPr>
              <a:t>Liquid Nitrogen</a:t>
            </a:r>
            <a:r>
              <a:rPr lang="en-GB" sz="1800" b="0" i="0" u="none" strike="noStrike" cap="none" dirty="0">
                <a:solidFill>
                  <a:schemeClr val="dk1"/>
                </a:solidFill>
                <a:latin typeface="Gill Sans"/>
                <a:ea typeface="Gill Sans"/>
                <a:cs typeface="Gill Sans"/>
                <a:sym typeface="Gill Sans"/>
              </a:rPr>
              <a:t>.</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Arial"/>
              <a:buChar char="•"/>
            </a:pPr>
            <a:r>
              <a:rPr lang="en-GB" sz="1800" dirty="0">
                <a:solidFill>
                  <a:schemeClr val="dk1"/>
                </a:solidFill>
                <a:latin typeface="Gill Sans"/>
                <a:ea typeface="Gill Sans"/>
                <a:cs typeface="Gill Sans"/>
                <a:sym typeface="Gill Sans"/>
              </a:rPr>
              <a:t>Monitoring: </a:t>
            </a:r>
            <a:r>
              <a:rPr lang="en-GB" sz="1800" b="0" i="0" u="none" strike="noStrike" cap="none" dirty="0">
                <a:solidFill>
                  <a:schemeClr val="dk1"/>
                </a:solidFill>
                <a:latin typeface="Gill Sans"/>
                <a:ea typeface="Gill Sans"/>
                <a:cs typeface="Gill Sans"/>
                <a:sym typeface="Gill Sans"/>
              </a:rPr>
              <a:t>8 LEDs and a Webcam to allow viewing the inside of the vessel.</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Arial"/>
              <a:buChar char="•"/>
            </a:pPr>
            <a:r>
              <a:rPr lang="en-GB" sz="1800" b="1" i="0" u="none" strike="noStrike" cap="none" dirty="0">
                <a:solidFill>
                  <a:schemeClr val="dk1"/>
                </a:solidFill>
                <a:latin typeface="Gill Sans"/>
                <a:ea typeface="Gill Sans"/>
                <a:cs typeface="Gill Sans"/>
                <a:sym typeface="Gill Sans"/>
              </a:rPr>
              <a:t>4 thermocouple sensors </a:t>
            </a:r>
            <a:r>
              <a:rPr lang="en-GB" sz="1800" b="0" i="0" u="none" strike="noStrike" cap="none" dirty="0">
                <a:solidFill>
                  <a:schemeClr val="dk1"/>
                </a:solidFill>
                <a:latin typeface="Gill Sans"/>
                <a:ea typeface="Gill Sans"/>
                <a:cs typeface="Gill Sans"/>
                <a:sym typeface="Gill Sans"/>
              </a:rPr>
              <a:t>to monitor the temperature on the bottom, middle, top and full level of the fixture cage.</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Arial"/>
              <a:buChar char="•"/>
            </a:pPr>
            <a:r>
              <a:rPr lang="en-GB" sz="1800" b="1" i="0" u="none" strike="noStrike" cap="none" dirty="0">
                <a:solidFill>
                  <a:schemeClr val="dk1"/>
                </a:solidFill>
                <a:latin typeface="Gill Sans"/>
                <a:ea typeface="Gill Sans"/>
                <a:cs typeface="Gill Sans"/>
                <a:sym typeface="Gill Sans"/>
              </a:rPr>
              <a:t>Heaters</a:t>
            </a:r>
            <a:r>
              <a:rPr lang="en-GB" sz="1800" b="0" i="0" u="none" strike="noStrike" cap="none" dirty="0">
                <a:solidFill>
                  <a:schemeClr val="dk1"/>
                </a:solidFill>
                <a:latin typeface="Gill Sans"/>
                <a:ea typeface="Gill Sans"/>
                <a:cs typeface="Gill Sans"/>
                <a:sym typeface="Gill Sans"/>
              </a:rPr>
              <a:t> at the bottom of the fixture cage to speed up evaporation of the liquid nitrogen.</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Arial"/>
              <a:buChar char="•"/>
            </a:pPr>
            <a:r>
              <a:rPr lang="en-GB" sz="1800" b="0" i="0" u="none" strike="noStrike" cap="none" dirty="0">
                <a:solidFill>
                  <a:schemeClr val="dk1"/>
                </a:solidFill>
                <a:latin typeface="Gill Sans"/>
                <a:ea typeface="Gill Sans"/>
                <a:cs typeface="Gill Sans"/>
                <a:sym typeface="Gill Sans"/>
              </a:rPr>
              <a:t>A </a:t>
            </a:r>
            <a:r>
              <a:rPr lang="en-GB" sz="1800" b="1" i="0" u="none" strike="noStrike" cap="none" dirty="0">
                <a:solidFill>
                  <a:schemeClr val="dk1"/>
                </a:solidFill>
                <a:latin typeface="Gill Sans"/>
                <a:ea typeface="Gill Sans"/>
                <a:cs typeface="Gill Sans"/>
                <a:sym typeface="Gill Sans"/>
              </a:rPr>
              <a:t>bottom and top light diffuser</a:t>
            </a:r>
            <a:r>
              <a:rPr lang="en-GB" sz="1800" b="0" i="0" u="none" strike="noStrike" cap="none" dirty="0">
                <a:solidFill>
                  <a:schemeClr val="dk1"/>
                </a:solidFill>
                <a:latin typeface="Gill Sans"/>
                <a:ea typeface="Gill Sans"/>
                <a:cs typeface="Gill Sans"/>
                <a:sym typeface="Gill Sans"/>
              </a:rPr>
              <a:t> to provide light around the cage when using the </a:t>
            </a:r>
            <a:r>
              <a:rPr lang="en-GB" sz="1800" b="0" i="0" u="none" strike="noStrike" cap="none">
                <a:solidFill>
                  <a:schemeClr val="dk1"/>
                </a:solidFill>
                <a:latin typeface="Gill Sans"/>
                <a:ea typeface="Gill Sans"/>
                <a:cs typeface="Gill Sans"/>
                <a:sym typeface="Gill Sans"/>
              </a:rPr>
              <a:t>laser calibration system.</a:t>
            </a:r>
            <a:endParaRPr sz="1400" b="0" i="0" u="none" strike="noStrike" cap="none" dirty="0">
              <a:solidFill>
                <a:srgbClr val="000000"/>
              </a:solidFill>
              <a:latin typeface="Arial"/>
              <a:ea typeface="Arial"/>
              <a:cs typeface="Arial"/>
              <a:sym typeface="Arial"/>
            </a:endParaRPr>
          </a:p>
          <a:p>
            <a:pPr marL="285750" marR="0" lvl="0" indent="-171450" algn="l" rtl="0">
              <a:lnSpc>
                <a:spcPct val="100000"/>
              </a:lnSpc>
              <a:spcBef>
                <a:spcPts val="0"/>
              </a:spcBef>
              <a:spcAft>
                <a:spcPts val="0"/>
              </a:spcAft>
              <a:buClr>
                <a:schemeClr val="dk1"/>
              </a:buClr>
              <a:buSzPts val="1800"/>
              <a:buFont typeface="Arial"/>
              <a:buNone/>
            </a:pPr>
            <a:endParaRPr sz="1800" b="0" i="0" u="none" strike="noStrike" cap="none" dirty="0">
              <a:solidFill>
                <a:schemeClr val="dk1"/>
              </a:solidFill>
              <a:latin typeface="Gill Sans"/>
              <a:ea typeface="Gill Sans"/>
              <a:cs typeface="Gill Sans"/>
              <a:sym typeface="Gill Sans"/>
            </a:endParaRPr>
          </a:p>
        </p:txBody>
      </p:sp>
      <p:sp>
        <p:nvSpPr>
          <p:cNvPr id="150" name="Google Shape;150;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6</a:t>
            </a:fld>
            <a:endParaRPr/>
          </a:p>
        </p:txBody>
      </p:sp>
      <p:pic>
        <p:nvPicPr>
          <p:cNvPr id="151" name="Google Shape;151;p18"/>
          <p:cNvPicPr preferRelativeResize="0"/>
          <p:nvPr/>
        </p:nvPicPr>
        <p:blipFill rotWithShape="1">
          <a:blip r:embed="rId9">
            <a:alphaModFix/>
          </a:blip>
          <a:srcRect/>
          <a:stretch/>
        </p:blipFill>
        <p:spPr>
          <a:xfrm>
            <a:off x="10477343" y="56921"/>
            <a:ext cx="1712181" cy="883983"/>
          </a:xfrm>
          <a:prstGeom prst="rect">
            <a:avLst/>
          </a:prstGeom>
          <a:noFill/>
          <a:ln>
            <a:noFill/>
          </a:ln>
        </p:spPr>
      </p:pic>
      <p:sp>
        <p:nvSpPr>
          <p:cNvPr id="152" name="Google Shape;152;p18"/>
          <p:cNvSpPr txBox="1"/>
          <p:nvPr/>
        </p:nvSpPr>
        <p:spPr>
          <a:xfrm>
            <a:off x="4143400" y="6450125"/>
            <a:ext cx="1117200" cy="3786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a:solidFill>
                  <a:srgbClr val="FF0000"/>
                </a:solidFill>
                <a:latin typeface="Gill Sans"/>
                <a:ea typeface="Gill Sans"/>
                <a:cs typeface="Gill Sans"/>
                <a:sym typeface="Gill Sans"/>
              </a:rPr>
              <a:t>Heater</a:t>
            </a:r>
            <a:endParaRPr b="1">
              <a:solidFill>
                <a:srgbClr val="FF0000"/>
              </a:solidFill>
              <a:latin typeface="Play"/>
              <a:ea typeface="Play"/>
              <a:cs typeface="Play"/>
              <a:sym typeface="Play"/>
            </a:endParaRPr>
          </a:p>
        </p:txBody>
      </p:sp>
      <p:sp>
        <p:nvSpPr>
          <p:cNvPr id="153" name="Google Shape;153;p18"/>
          <p:cNvSpPr txBox="1"/>
          <p:nvPr/>
        </p:nvSpPr>
        <p:spPr>
          <a:xfrm>
            <a:off x="604325" y="6530425"/>
            <a:ext cx="2005800" cy="3786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a:solidFill>
                  <a:srgbClr val="FF0000"/>
                </a:solidFill>
                <a:latin typeface="Gill Sans"/>
                <a:ea typeface="Gill Sans"/>
                <a:cs typeface="Gill Sans"/>
                <a:sym typeface="Gill Sans"/>
              </a:rPr>
              <a:t>Thermocouple</a:t>
            </a:r>
            <a:endParaRPr b="1">
              <a:solidFill>
                <a:srgbClr val="FF0000"/>
              </a:solidFill>
              <a:latin typeface="Play"/>
              <a:ea typeface="Play"/>
              <a:cs typeface="Play"/>
              <a:sym typeface="Play"/>
            </a:endParaRPr>
          </a:p>
        </p:txBody>
      </p:sp>
      <p:sp>
        <p:nvSpPr>
          <p:cNvPr id="154" name="Google Shape;154;p18"/>
          <p:cNvSpPr txBox="1"/>
          <p:nvPr/>
        </p:nvSpPr>
        <p:spPr>
          <a:xfrm>
            <a:off x="3737150" y="604825"/>
            <a:ext cx="3240300" cy="3786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a:solidFill>
                  <a:srgbClr val="FF0000"/>
                </a:solidFill>
                <a:latin typeface="Gill Sans"/>
                <a:ea typeface="Gill Sans"/>
                <a:cs typeface="Gill Sans"/>
                <a:sym typeface="Gill Sans"/>
              </a:rPr>
              <a:t>Laser light diffuser</a:t>
            </a:r>
            <a:endParaRPr b="1">
              <a:solidFill>
                <a:srgbClr val="FF0000"/>
              </a:solidFill>
              <a:latin typeface="Play"/>
              <a:ea typeface="Play"/>
              <a:cs typeface="Play"/>
              <a:sym typeface="Play"/>
            </a:endParaRPr>
          </a:p>
        </p:txBody>
      </p:sp>
      <p:sp>
        <p:nvSpPr>
          <p:cNvPr id="155" name="Google Shape;155;p18"/>
          <p:cNvSpPr txBox="1"/>
          <p:nvPr/>
        </p:nvSpPr>
        <p:spPr>
          <a:xfrm>
            <a:off x="152400" y="940900"/>
            <a:ext cx="1784700" cy="3786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a:solidFill>
                  <a:srgbClr val="FF0000"/>
                </a:solidFill>
                <a:latin typeface="Gill Sans"/>
                <a:ea typeface="Gill Sans"/>
                <a:cs typeface="Gill Sans"/>
                <a:sym typeface="Gill Sans"/>
              </a:rPr>
              <a:t>LED and Webcam </a:t>
            </a:r>
            <a:endParaRPr b="1">
              <a:solidFill>
                <a:srgbClr val="FF0000"/>
              </a:solidFill>
              <a:latin typeface="Play"/>
              <a:ea typeface="Play"/>
              <a:cs typeface="Play"/>
              <a:sym typeface="Play"/>
            </a:endParaRPr>
          </a:p>
        </p:txBody>
      </p:sp>
      <p:sp>
        <p:nvSpPr>
          <p:cNvPr id="156" name="Google Shape;156;p18"/>
          <p:cNvSpPr txBox="1"/>
          <p:nvPr/>
        </p:nvSpPr>
        <p:spPr>
          <a:xfrm>
            <a:off x="1567350" y="1677450"/>
            <a:ext cx="3240300" cy="3786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a:solidFill>
                  <a:srgbClr val="FF0000"/>
                </a:solidFill>
                <a:latin typeface="Gill Sans"/>
                <a:ea typeface="Gill Sans"/>
                <a:cs typeface="Gill Sans"/>
                <a:sym typeface="Gill Sans"/>
              </a:rPr>
              <a:t>vPDU holder cage</a:t>
            </a:r>
            <a:endParaRPr b="1">
              <a:solidFill>
                <a:srgbClr val="FF0000"/>
              </a:solidFill>
              <a:latin typeface="Play"/>
              <a:ea typeface="Play"/>
              <a:cs typeface="Play"/>
              <a:sym typeface="Play"/>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9"/>
          <p:cNvSpPr txBox="1">
            <a:spLocks noGrp="1"/>
          </p:cNvSpPr>
          <p:nvPr>
            <p:ph type="title"/>
          </p:nvPr>
        </p:nvSpPr>
        <p:spPr>
          <a:xfrm>
            <a:off x="-1" y="0"/>
            <a:ext cx="8505173" cy="68103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0989D"/>
              </a:buClr>
              <a:buSzPct val="100000"/>
              <a:buFont typeface="Gill Sans"/>
              <a:buNone/>
            </a:pPr>
            <a:r>
              <a:rPr lang="en-GB" b="1">
                <a:solidFill>
                  <a:srgbClr val="00989D"/>
                </a:solidFill>
                <a:latin typeface="Gill Sans"/>
                <a:ea typeface="Gill Sans"/>
                <a:cs typeface="Gill Sans"/>
                <a:sym typeface="Gill Sans"/>
              </a:rPr>
              <a:t>Installing VPDUs</a:t>
            </a:r>
            <a:endParaRPr/>
          </a:p>
        </p:txBody>
      </p:sp>
      <p:pic>
        <p:nvPicPr>
          <p:cNvPr id="162" name="Google Shape;162;p19"/>
          <p:cNvPicPr preferRelativeResize="0"/>
          <p:nvPr/>
        </p:nvPicPr>
        <p:blipFill rotWithShape="1">
          <a:blip r:embed="rId5">
            <a:alphaModFix/>
          </a:blip>
          <a:srcRect l="21371" t="1062" r="18316" b="773"/>
          <a:stretch/>
        </p:blipFill>
        <p:spPr>
          <a:xfrm>
            <a:off x="9083290" y="72886"/>
            <a:ext cx="3108703" cy="6732103"/>
          </a:xfrm>
          <a:prstGeom prst="rect">
            <a:avLst/>
          </a:prstGeom>
          <a:noFill/>
          <a:ln>
            <a:noFill/>
          </a:ln>
        </p:spPr>
      </p:pic>
      <p:pic>
        <p:nvPicPr>
          <p:cNvPr id="163" name="Google Shape;163;p19"/>
          <p:cNvPicPr preferRelativeResize="0"/>
          <p:nvPr/>
        </p:nvPicPr>
        <p:blipFill rotWithShape="1">
          <a:blip r:embed="rId6">
            <a:alphaModFix/>
          </a:blip>
          <a:srcRect/>
          <a:stretch/>
        </p:blipFill>
        <p:spPr>
          <a:xfrm>
            <a:off x="105376" y="3287151"/>
            <a:ext cx="2476375" cy="3158174"/>
          </a:xfrm>
          <a:prstGeom prst="rect">
            <a:avLst/>
          </a:prstGeom>
          <a:noFill/>
          <a:ln>
            <a:noFill/>
          </a:ln>
        </p:spPr>
      </p:pic>
      <p:sp>
        <p:nvSpPr>
          <p:cNvPr id="164" name="Google Shape;164;p19"/>
          <p:cNvSpPr txBox="1"/>
          <p:nvPr/>
        </p:nvSpPr>
        <p:spPr>
          <a:xfrm>
            <a:off x="105373" y="988021"/>
            <a:ext cx="4939800" cy="1754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1800"/>
              <a:buFont typeface="Arial"/>
              <a:buChar char="•"/>
            </a:pPr>
            <a:r>
              <a:rPr lang="en-GB" sz="1800" b="0" i="0" u="none" strike="noStrike" cap="none" dirty="0">
                <a:solidFill>
                  <a:schemeClr val="dk1"/>
                </a:solidFill>
                <a:latin typeface="Gill Sans"/>
                <a:ea typeface="Gill Sans"/>
                <a:cs typeface="Gill Sans"/>
                <a:sym typeface="Gill Sans"/>
              </a:rPr>
              <a:t>These </a:t>
            </a:r>
            <a:r>
              <a:rPr lang="en-GB" sz="1800" b="0" i="0" u="none" strike="noStrike" cap="none" dirty="0" err="1">
                <a:solidFill>
                  <a:schemeClr val="dk1"/>
                </a:solidFill>
                <a:latin typeface="Gill Sans"/>
                <a:ea typeface="Gill Sans"/>
                <a:cs typeface="Gill Sans"/>
                <a:sym typeface="Gill Sans"/>
              </a:rPr>
              <a:t>vPDUs</a:t>
            </a:r>
            <a:r>
              <a:rPr lang="en-GB" sz="1800" b="0" i="0" u="none" strike="noStrike" cap="none" dirty="0">
                <a:solidFill>
                  <a:schemeClr val="dk1"/>
                </a:solidFill>
                <a:latin typeface="Gill Sans"/>
                <a:ea typeface="Gill Sans"/>
                <a:cs typeface="Gill Sans"/>
                <a:sym typeface="Gill Sans"/>
              </a:rPr>
              <a:t> are set on the cage using custom 3D printed fixtures</a:t>
            </a:r>
            <a:r>
              <a:rPr lang="en-GB" sz="1800" dirty="0">
                <a:solidFill>
                  <a:schemeClr val="dk1"/>
                </a:solidFill>
                <a:latin typeface="Gill Sans"/>
                <a:ea typeface="Gill Sans"/>
                <a:cs typeface="Gill Sans"/>
                <a:sym typeface="Gill Sans"/>
              </a:rPr>
              <a:t>.</a:t>
            </a:r>
            <a:endParaRPr sz="1800" dirty="0">
              <a:solidFill>
                <a:schemeClr val="dk1"/>
              </a:solidFill>
              <a:latin typeface="Gill Sans"/>
              <a:ea typeface="Gill Sans"/>
              <a:cs typeface="Gill Sans"/>
              <a:sym typeface="Gill Sans"/>
            </a:endParaRPr>
          </a:p>
          <a:p>
            <a:pPr marL="285750" marR="0" lvl="0" indent="-285750" algn="l" rtl="0">
              <a:lnSpc>
                <a:spcPct val="100000"/>
              </a:lnSpc>
              <a:spcBef>
                <a:spcPts val="0"/>
              </a:spcBef>
              <a:spcAft>
                <a:spcPts val="0"/>
              </a:spcAft>
              <a:buClr>
                <a:schemeClr val="dk1"/>
              </a:buClr>
              <a:buSzPts val="1800"/>
              <a:buFont typeface="Gill Sans"/>
              <a:buChar char="•"/>
            </a:pPr>
            <a:r>
              <a:rPr lang="en-GB" sz="1800" dirty="0">
                <a:solidFill>
                  <a:schemeClr val="dk1"/>
                </a:solidFill>
                <a:latin typeface="Gill Sans"/>
                <a:ea typeface="Gill Sans"/>
                <a:cs typeface="Gill Sans"/>
                <a:sym typeface="Gill Sans"/>
              </a:rPr>
              <a:t>Custom cable made to provide power and acquire signal data from each </a:t>
            </a:r>
            <a:r>
              <a:rPr lang="en-GB" sz="1800" dirty="0" err="1">
                <a:solidFill>
                  <a:schemeClr val="dk1"/>
                </a:solidFill>
                <a:latin typeface="Gill Sans"/>
                <a:ea typeface="Gill Sans"/>
                <a:cs typeface="Gill Sans"/>
                <a:sym typeface="Gill Sans"/>
              </a:rPr>
              <a:t>vPDU</a:t>
            </a:r>
            <a:r>
              <a:rPr lang="en-GB" sz="1800" dirty="0">
                <a:solidFill>
                  <a:schemeClr val="dk1"/>
                </a:solidFill>
                <a:latin typeface="Gill Sans"/>
                <a:ea typeface="Gill Sans"/>
                <a:cs typeface="Gill Sans"/>
                <a:sym typeface="Gill Sans"/>
              </a:rPr>
              <a:t>.</a:t>
            </a:r>
            <a:endParaRPr sz="1800" dirty="0">
              <a:solidFill>
                <a:schemeClr val="dk1"/>
              </a:solidFill>
              <a:latin typeface="Gill Sans"/>
              <a:ea typeface="Gill Sans"/>
              <a:cs typeface="Gill Sans"/>
              <a:sym typeface="Gill Sans"/>
            </a:endParaRPr>
          </a:p>
          <a:p>
            <a:pPr marL="285750" marR="0" lvl="0" indent="-285750" algn="l" rtl="0">
              <a:lnSpc>
                <a:spcPct val="100000"/>
              </a:lnSpc>
              <a:spcBef>
                <a:spcPts val="0"/>
              </a:spcBef>
              <a:spcAft>
                <a:spcPts val="0"/>
              </a:spcAft>
              <a:buClr>
                <a:schemeClr val="dk1"/>
              </a:buClr>
              <a:buSzPts val="1800"/>
              <a:buFont typeface="Gill Sans"/>
              <a:buChar char="•"/>
            </a:pPr>
            <a:r>
              <a:rPr lang="en-GB" sz="1800" dirty="0">
                <a:solidFill>
                  <a:schemeClr val="dk1"/>
                </a:solidFill>
                <a:latin typeface="Gill Sans"/>
                <a:ea typeface="Gill Sans"/>
                <a:cs typeface="Gill Sans"/>
                <a:sym typeface="Gill Sans"/>
              </a:rPr>
              <a:t>Temperature &amp; pressure slow control available to monitor the liquid Nitrogen filling. </a:t>
            </a:r>
            <a:endParaRPr sz="1800" dirty="0">
              <a:solidFill>
                <a:schemeClr val="dk1"/>
              </a:solidFill>
              <a:latin typeface="Gill Sans"/>
              <a:ea typeface="Gill Sans"/>
              <a:cs typeface="Gill Sans"/>
              <a:sym typeface="Gill Sans"/>
            </a:endParaRPr>
          </a:p>
        </p:txBody>
      </p:sp>
      <p:sp>
        <p:nvSpPr>
          <p:cNvPr id="165" name="Google Shape;165;p19"/>
          <p:cNvSpPr txBox="1">
            <a:spLocks noGrp="1"/>
          </p:cNvSpPr>
          <p:nvPr>
            <p:ph type="sldNum" idx="12"/>
          </p:nvPr>
        </p:nvSpPr>
        <p:spPr>
          <a:xfrm>
            <a:off x="-1855668" y="6492875"/>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7</a:t>
            </a:fld>
            <a:endParaRPr/>
          </a:p>
        </p:txBody>
      </p:sp>
      <p:pic>
        <p:nvPicPr>
          <p:cNvPr id="166" name="Google Shape;166;p19"/>
          <p:cNvPicPr preferRelativeResize="0"/>
          <p:nvPr/>
        </p:nvPicPr>
        <p:blipFill rotWithShape="1">
          <a:blip r:embed="rId7">
            <a:alphaModFix/>
          </a:blip>
          <a:srcRect/>
          <a:stretch/>
        </p:blipFill>
        <p:spPr>
          <a:xfrm>
            <a:off x="2752259" y="3287152"/>
            <a:ext cx="3574446" cy="3158174"/>
          </a:xfrm>
          <a:prstGeom prst="rect">
            <a:avLst/>
          </a:prstGeom>
          <a:noFill/>
          <a:ln>
            <a:noFill/>
          </a:ln>
        </p:spPr>
      </p:pic>
      <p:pic>
        <p:nvPicPr>
          <p:cNvPr id="4" name="video_2024-11-06_13-58-44">
            <a:hlinkClick r:id="" action="ppaction://media"/>
            <a:extLst>
              <a:ext uri="{FF2B5EF4-FFF2-40B4-BE49-F238E27FC236}">
                <a16:creationId xmlns:a16="http://schemas.microsoft.com/office/drawing/2014/main" id="{09B2952D-F1FE-B80F-8FCF-F43B390E951F}"/>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6440557" y="1877896"/>
            <a:ext cx="2569178" cy="45674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06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0"/>
          <p:cNvSpPr txBox="1">
            <a:spLocks noGrp="1"/>
          </p:cNvSpPr>
          <p:nvPr>
            <p:ph type="title"/>
          </p:nvPr>
        </p:nvSpPr>
        <p:spPr>
          <a:xfrm>
            <a:off x="0" y="1"/>
            <a:ext cx="10515600" cy="77267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9499"/>
              </a:buClr>
              <a:buSzPts val="4400"/>
              <a:buFont typeface="Gill Sans"/>
              <a:buNone/>
            </a:pPr>
            <a:r>
              <a:rPr lang="en-GB" b="1">
                <a:solidFill>
                  <a:srgbClr val="BA0101"/>
                </a:solidFill>
                <a:latin typeface="Gill Sans"/>
                <a:ea typeface="Gill Sans"/>
                <a:cs typeface="Gill Sans"/>
                <a:sym typeface="Gill Sans"/>
              </a:rPr>
              <a:t>PHAIDAQ</a:t>
            </a:r>
            <a:endParaRPr/>
          </a:p>
        </p:txBody>
      </p:sp>
      <p:pic>
        <p:nvPicPr>
          <p:cNvPr id="175" name="Google Shape;175;p20" descr="A computer on top of a printer&#10;&#10;Description automatically generated with medium confidence"/>
          <p:cNvPicPr preferRelativeResize="0"/>
          <p:nvPr/>
        </p:nvPicPr>
        <p:blipFill rotWithShape="1">
          <a:blip r:embed="rId3">
            <a:alphaModFix/>
          </a:blip>
          <a:srcRect/>
          <a:stretch/>
        </p:blipFill>
        <p:spPr>
          <a:xfrm>
            <a:off x="4238533" y="1194898"/>
            <a:ext cx="2664037" cy="3535263"/>
          </a:xfrm>
          <a:prstGeom prst="rect">
            <a:avLst/>
          </a:prstGeom>
          <a:noFill/>
          <a:ln>
            <a:noFill/>
          </a:ln>
        </p:spPr>
      </p:pic>
      <p:sp>
        <p:nvSpPr>
          <p:cNvPr id="176" name="Google Shape;176;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8</a:t>
            </a:fld>
            <a:endParaRPr/>
          </a:p>
        </p:txBody>
      </p:sp>
      <p:pic>
        <p:nvPicPr>
          <p:cNvPr id="177" name="Google Shape;177;p20" descr="A picture containing shape&#10;&#10;Description automatically generated"/>
          <p:cNvPicPr preferRelativeResize="0"/>
          <p:nvPr/>
        </p:nvPicPr>
        <p:blipFill rotWithShape="1">
          <a:blip r:embed="rId4">
            <a:alphaModFix/>
          </a:blip>
          <a:srcRect l="16148" t="7373" r="13373" b="36266"/>
          <a:stretch/>
        </p:blipFill>
        <p:spPr>
          <a:xfrm>
            <a:off x="100207" y="5938393"/>
            <a:ext cx="1384852" cy="783082"/>
          </a:xfrm>
          <a:prstGeom prst="rect">
            <a:avLst/>
          </a:prstGeom>
          <a:noFill/>
          <a:ln>
            <a:noFill/>
          </a:ln>
        </p:spPr>
      </p:pic>
      <p:sp>
        <p:nvSpPr>
          <p:cNvPr id="46" name="Google Shape;164;p19">
            <a:extLst>
              <a:ext uri="{FF2B5EF4-FFF2-40B4-BE49-F238E27FC236}">
                <a16:creationId xmlns:a16="http://schemas.microsoft.com/office/drawing/2014/main" id="{F63B882A-11CC-7714-51D5-CFF2B49E2512}"/>
              </a:ext>
            </a:extLst>
          </p:cNvPr>
          <p:cNvSpPr txBox="1"/>
          <p:nvPr/>
        </p:nvSpPr>
        <p:spPr>
          <a:xfrm>
            <a:off x="2664037" y="5015962"/>
            <a:ext cx="6702287" cy="1200288"/>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1800"/>
              <a:buFont typeface="Arial"/>
              <a:buChar char="•"/>
            </a:pPr>
            <a:r>
              <a:rPr lang="en-GB" sz="1800" dirty="0">
                <a:solidFill>
                  <a:schemeClr val="dk1"/>
                </a:solidFill>
                <a:latin typeface="Gill Sans"/>
                <a:ea typeface="Gill Sans"/>
                <a:cs typeface="Gill Sans"/>
                <a:sym typeface="Gill Sans"/>
              </a:rPr>
              <a:t>DAQ system responsible for slow control for the cold test using Midas software.</a:t>
            </a:r>
          </a:p>
          <a:p>
            <a:pPr marL="285750" marR="0" lvl="0" indent="-285750" algn="l" rtl="0">
              <a:lnSpc>
                <a:spcPct val="100000"/>
              </a:lnSpc>
              <a:spcBef>
                <a:spcPts val="0"/>
              </a:spcBef>
              <a:spcAft>
                <a:spcPts val="0"/>
              </a:spcAft>
              <a:buClr>
                <a:schemeClr val="dk1"/>
              </a:buClr>
              <a:buSzPts val="1800"/>
              <a:buFont typeface="Arial"/>
              <a:buChar char="•"/>
            </a:pPr>
            <a:r>
              <a:rPr lang="en-GB" sz="1800" dirty="0">
                <a:solidFill>
                  <a:schemeClr val="dk1"/>
                </a:solidFill>
                <a:latin typeface="Gill Sans"/>
                <a:ea typeface="Gill Sans"/>
                <a:cs typeface="Gill Sans"/>
                <a:sym typeface="Gill Sans"/>
              </a:rPr>
              <a:t>Provides Low/High Voltage</a:t>
            </a:r>
          </a:p>
          <a:p>
            <a:pPr marL="285750" marR="0" lvl="0" indent="-285750" algn="l" rtl="0">
              <a:lnSpc>
                <a:spcPct val="100000"/>
              </a:lnSpc>
              <a:spcBef>
                <a:spcPts val="0"/>
              </a:spcBef>
              <a:spcAft>
                <a:spcPts val="0"/>
              </a:spcAft>
              <a:buClr>
                <a:schemeClr val="dk1"/>
              </a:buClr>
              <a:buSzPts val="1800"/>
              <a:buFont typeface="Arial"/>
              <a:buChar char="•"/>
            </a:pPr>
            <a:r>
              <a:rPr lang="en-GB" sz="1800" dirty="0">
                <a:solidFill>
                  <a:schemeClr val="dk1"/>
                </a:solidFill>
                <a:latin typeface="Gill Sans"/>
                <a:ea typeface="Gill Sans"/>
                <a:cs typeface="Gill Sans"/>
                <a:sym typeface="Gill Sans"/>
              </a:rPr>
              <a:t>Digitiser to acquire signal data from </a:t>
            </a:r>
            <a:r>
              <a:rPr lang="en-GB" sz="1800" dirty="0" err="1">
                <a:solidFill>
                  <a:schemeClr val="dk1"/>
                </a:solidFill>
                <a:latin typeface="Gill Sans"/>
                <a:ea typeface="Gill Sans"/>
                <a:cs typeface="Gill Sans"/>
                <a:sym typeface="Gill Sans"/>
              </a:rPr>
              <a:t>vPDUs</a:t>
            </a:r>
            <a:r>
              <a:rPr lang="en-GB" sz="1800" dirty="0">
                <a:solidFill>
                  <a:schemeClr val="dk1"/>
                </a:solidFill>
                <a:latin typeface="Gill Sans"/>
                <a:ea typeface="Gill Sans"/>
                <a:cs typeface="Gill Sans"/>
                <a:sym typeface="Gill Sans"/>
              </a:rPr>
              <a:t> </a:t>
            </a:r>
          </a:p>
        </p:txBody>
      </p:sp>
      <p:pic>
        <p:nvPicPr>
          <p:cNvPr id="183" name="Google Shape;183;p21" descr="Graphical user interface, application&#10;&#10;Description automatically generated"/>
          <p:cNvPicPr preferRelativeResize="0">
            <a:picLocks noGrp="1"/>
          </p:cNvPicPr>
          <p:nvPr>
            <p:ph type="body" idx="1"/>
          </p:nvPr>
        </p:nvPicPr>
        <p:blipFill rotWithShape="1">
          <a:blip r:embed="rId5">
            <a:alphaModFix/>
          </a:blip>
          <a:srcRect l="34223" t="3556" r="27153" b="1309"/>
          <a:stretch/>
        </p:blipFill>
        <p:spPr>
          <a:xfrm>
            <a:off x="205315" y="1156423"/>
            <a:ext cx="3080318" cy="3581646"/>
          </a:xfrm>
          <a:prstGeom prst="rect">
            <a:avLst/>
          </a:prstGeom>
          <a:noFill/>
          <a:ln>
            <a:noFill/>
          </a:ln>
        </p:spPr>
      </p:pic>
      <p:pic>
        <p:nvPicPr>
          <p:cNvPr id="3" name="Picture 2">
            <a:extLst>
              <a:ext uri="{FF2B5EF4-FFF2-40B4-BE49-F238E27FC236}">
                <a16:creationId xmlns:a16="http://schemas.microsoft.com/office/drawing/2014/main" id="{F15C8F12-CF66-089A-6AEF-526E287949C3}"/>
              </a:ext>
            </a:extLst>
          </p:cNvPr>
          <p:cNvPicPr>
            <a:picLocks noChangeAspect="1"/>
          </p:cNvPicPr>
          <p:nvPr/>
        </p:nvPicPr>
        <p:blipFill>
          <a:blip r:embed="rId6"/>
          <a:stretch>
            <a:fillRect/>
          </a:stretch>
        </p:blipFill>
        <p:spPr>
          <a:xfrm>
            <a:off x="8106355" y="1058472"/>
            <a:ext cx="3538993" cy="3573738"/>
          </a:xfrm>
          <a:prstGeom prst="rect">
            <a:avLst/>
          </a:prstGeom>
        </p:spPr>
      </p:pic>
      <p:cxnSp>
        <p:nvCxnSpPr>
          <p:cNvPr id="5" name="Straight Connector 4">
            <a:extLst>
              <a:ext uri="{FF2B5EF4-FFF2-40B4-BE49-F238E27FC236}">
                <a16:creationId xmlns:a16="http://schemas.microsoft.com/office/drawing/2014/main" id="{9FE6E0E3-DC7E-6890-9E68-A475899E607F}"/>
              </a:ext>
            </a:extLst>
          </p:cNvPr>
          <p:cNvCxnSpPr/>
          <p:nvPr/>
        </p:nvCxnSpPr>
        <p:spPr>
          <a:xfrm flipH="1" flipV="1">
            <a:off x="3285633" y="1194898"/>
            <a:ext cx="2041741" cy="508006"/>
          </a:xfrm>
          <a:prstGeom prst="line">
            <a:avLst/>
          </a:prstGeom>
          <a:ln w="190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 name="Straight Connector 5">
            <a:extLst>
              <a:ext uri="{FF2B5EF4-FFF2-40B4-BE49-F238E27FC236}">
                <a16:creationId xmlns:a16="http://schemas.microsoft.com/office/drawing/2014/main" id="{99A4D905-4029-1EB7-F3DE-70AD0FA27618}"/>
              </a:ext>
            </a:extLst>
          </p:cNvPr>
          <p:cNvCxnSpPr>
            <a:cxnSpLocks/>
          </p:cNvCxnSpPr>
          <p:nvPr/>
        </p:nvCxnSpPr>
        <p:spPr>
          <a:xfrm flipH="1">
            <a:off x="3285633" y="2305878"/>
            <a:ext cx="1972167" cy="2378830"/>
          </a:xfrm>
          <a:prstGeom prst="line">
            <a:avLst/>
          </a:prstGeom>
          <a:ln w="190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 name="Straight Connector 9">
            <a:extLst>
              <a:ext uri="{FF2B5EF4-FFF2-40B4-BE49-F238E27FC236}">
                <a16:creationId xmlns:a16="http://schemas.microsoft.com/office/drawing/2014/main" id="{CCB0C0C4-D0CD-0510-B38E-09F5197E329E}"/>
              </a:ext>
            </a:extLst>
          </p:cNvPr>
          <p:cNvCxnSpPr>
            <a:cxnSpLocks/>
          </p:cNvCxnSpPr>
          <p:nvPr/>
        </p:nvCxnSpPr>
        <p:spPr>
          <a:xfrm flipH="1">
            <a:off x="5486400" y="1194898"/>
            <a:ext cx="2619955" cy="1992250"/>
          </a:xfrm>
          <a:prstGeom prst="line">
            <a:avLst/>
          </a:prstGeom>
          <a:ln w="190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4" name="Straight Connector 13">
            <a:extLst>
              <a:ext uri="{FF2B5EF4-FFF2-40B4-BE49-F238E27FC236}">
                <a16:creationId xmlns:a16="http://schemas.microsoft.com/office/drawing/2014/main" id="{758E4F37-14DC-AD4F-67C2-C1DC24DFDDDE}"/>
              </a:ext>
            </a:extLst>
          </p:cNvPr>
          <p:cNvCxnSpPr>
            <a:cxnSpLocks/>
          </p:cNvCxnSpPr>
          <p:nvPr/>
        </p:nvCxnSpPr>
        <p:spPr>
          <a:xfrm flipH="1" flipV="1">
            <a:off x="5479774" y="4340087"/>
            <a:ext cx="2626581" cy="292123"/>
          </a:xfrm>
          <a:prstGeom prst="line">
            <a:avLst/>
          </a:prstGeom>
          <a:ln w="190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1"/>
          <p:cNvSpPr txBox="1">
            <a:spLocks noGrp="1"/>
          </p:cNvSpPr>
          <p:nvPr>
            <p:ph type="title"/>
          </p:nvPr>
        </p:nvSpPr>
        <p:spPr>
          <a:xfrm>
            <a:off x="-8706" y="0"/>
            <a:ext cx="10515600" cy="776614"/>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C00000"/>
              </a:buClr>
              <a:buSzPts val="4400"/>
              <a:buFont typeface="Gill Sans"/>
              <a:buNone/>
            </a:pPr>
            <a:r>
              <a:rPr lang="en-GB" b="1" dirty="0">
                <a:solidFill>
                  <a:srgbClr val="C00000"/>
                </a:solidFill>
                <a:latin typeface="Gill Sans"/>
                <a:ea typeface="Gill Sans"/>
                <a:cs typeface="Gill Sans"/>
                <a:sym typeface="Gill Sans"/>
              </a:rPr>
              <a:t>Slow control – Hardware &amp; Software</a:t>
            </a:r>
            <a:endParaRPr dirty="0"/>
          </a:p>
        </p:txBody>
      </p:sp>
      <p:sp>
        <p:nvSpPr>
          <p:cNvPr id="184" name="Google Shape;18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9</a:t>
            </a:fld>
            <a:endParaRPr/>
          </a:p>
        </p:txBody>
      </p:sp>
      <p:pic>
        <p:nvPicPr>
          <p:cNvPr id="186" name="Google Shape;186;p21" descr="A screenshot of a computer screen&#10;&#10;Description automatically generated"/>
          <p:cNvPicPr preferRelativeResize="0"/>
          <p:nvPr/>
        </p:nvPicPr>
        <p:blipFill rotWithShape="1">
          <a:blip r:embed="rId3">
            <a:alphaModFix/>
          </a:blip>
          <a:srcRect l="38653" t="34034" r="32519" b="5021"/>
          <a:stretch/>
        </p:blipFill>
        <p:spPr>
          <a:xfrm>
            <a:off x="3844187" y="1706554"/>
            <a:ext cx="3523571" cy="3538330"/>
          </a:xfrm>
          <a:prstGeom prst="rect">
            <a:avLst/>
          </a:prstGeom>
          <a:noFill/>
          <a:ln>
            <a:noFill/>
          </a:ln>
        </p:spPr>
      </p:pic>
      <p:grpSp>
        <p:nvGrpSpPr>
          <p:cNvPr id="45" name="Group 44">
            <a:extLst>
              <a:ext uri="{FF2B5EF4-FFF2-40B4-BE49-F238E27FC236}">
                <a16:creationId xmlns:a16="http://schemas.microsoft.com/office/drawing/2014/main" id="{7064A01E-AE28-F45C-5DD0-C1C7A100C3C1}"/>
              </a:ext>
            </a:extLst>
          </p:cNvPr>
          <p:cNvGrpSpPr/>
          <p:nvPr/>
        </p:nvGrpSpPr>
        <p:grpSpPr>
          <a:xfrm>
            <a:off x="147358" y="1586704"/>
            <a:ext cx="3180522" cy="3315399"/>
            <a:chOff x="5430078" y="682011"/>
            <a:chExt cx="3180522" cy="3315399"/>
          </a:xfrm>
        </p:grpSpPr>
        <p:grpSp>
          <p:nvGrpSpPr>
            <p:cNvPr id="36" name="Group 35">
              <a:extLst>
                <a:ext uri="{FF2B5EF4-FFF2-40B4-BE49-F238E27FC236}">
                  <a16:creationId xmlns:a16="http://schemas.microsoft.com/office/drawing/2014/main" id="{A28EB865-DDA7-89D4-39AE-776DA7990B30}"/>
                </a:ext>
              </a:extLst>
            </p:cNvPr>
            <p:cNvGrpSpPr/>
            <p:nvPr/>
          </p:nvGrpSpPr>
          <p:grpSpPr>
            <a:xfrm>
              <a:off x="5430078" y="682011"/>
              <a:ext cx="3180522" cy="3315399"/>
              <a:chOff x="5207050" y="589721"/>
              <a:chExt cx="3180522" cy="3315399"/>
            </a:xfrm>
          </p:grpSpPr>
          <p:pic>
            <p:nvPicPr>
              <p:cNvPr id="59" name="Picture 58">
                <a:extLst>
                  <a:ext uri="{FF2B5EF4-FFF2-40B4-BE49-F238E27FC236}">
                    <a16:creationId xmlns:a16="http://schemas.microsoft.com/office/drawing/2014/main" id="{D23BE3A5-87CB-1D0E-DAF9-AC85412CF46A}"/>
                  </a:ext>
                </a:extLst>
              </p:cNvPr>
              <p:cNvPicPr>
                <a:picLocks noChangeAspect="1"/>
              </p:cNvPicPr>
              <p:nvPr/>
            </p:nvPicPr>
            <p:blipFill>
              <a:blip r:embed="rId4"/>
              <a:stretch>
                <a:fillRect/>
              </a:stretch>
            </p:blipFill>
            <p:spPr>
              <a:xfrm>
                <a:off x="5449179" y="589721"/>
                <a:ext cx="2696264" cy="3140059"/>
              </a:xfrm>
              <a:prstGeom prst="rect">
                <a:avLst/>
              </a:prstGeom>
            </p:spPr>
          </p:pic>
          <p:grpSp>
            <p:nvGrpSpPr>
              <p:cNvPr id="60" name="Group 59">
                <a:extLst>
                  <a:ext uri="{FF2B5EF4-FFF2-40B4-BE49-F238E27FC236}">
                    <a16:creationId xmlns:a16="http://schemas.microsoft.com/office/drawing/2014/main" id="{166E3137-57A9-F750-4280-B6A5C98C3841}"/>
                  </a:ext>
                </a:extLst>
              </p:cNvPr>
              <p:cNvGrpSpPr/>
              <p:nvPr/>
            </p:nvGrpSpPr>
            <p:grpSpPr>
              <a:xfrm>
                <a:off x="5207050" y="984224"/>
                <a:ext cx="3180522" cy="2920896"/>
                <a:chOff x="5207050" y="984224"/>
                <a:chExt cx="3180522" cy="2920896"/>
              </a:xfrm>
            </p:grpSpPr>
            <p:cxnSp>
              <p:nvCxnSpPr>
                <p:cNvPr id="61" name="Straight Connector 60">
                  <a:extLst>
                    <a:ext uri="{FF2B5EF4-FFF2-40B4-BE49-F238E27FC236}">
                      <a16:creationId xmlns:a16="http://schemas.microsoft.com/office/drawing/2014/main" id="{9CD92DBB-41CF-9887-507B-156082CAE573}"/>
                    </a:ext>
                  </a:extLst>
                </p:cNvPr>
                <p:cNvCxnSpPr>
                  <a:cxnSpLocks/>
                </p:cNvCxnSpPr>
                <p:nvPr/>
              </p:nvCxnSpPr>
              <p:spPr>
                <a:xfrm>
                  <a:off x="6288157" y="1437861"/>
                  <a:ext cx="0" cy="956068"/>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1A2A208C-5C68-146A-9878-ECE78106D4C6}"/>
                    </a:ext>
                  </a:extLst>
                </p:cNvPr>
                <p:cNvCxnSpPr>
                  <a:cxnSpLocks/>
                </p:cNvCxnSpPr>
                <p:nvPr/>
              </p:nvCxnSpPr>
              <p:spPr>
                <a:xfrm>
                  <a:off x="7295323" y="1437861"/>
                  <a:ext cx="0" cy="956068"/>
                </a:xfrm>
                <a:prstGeom prst="line">
                  <a:avLst/>
                </a:prstGeom>
                <a:ln>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BFBCE0D7-36A8-3792-1E9B-19139B0E3053}"/>
                    </a:ext>
                  </a:extLst>
                </p:cNvPr>
                <p:cNvCxnSpPr>
                  <a:cxnSpLocks/>
                </p:cNvCxnSpPr>
                <p:nvPr/>
              </p:nvCxnSpPr>
              <p:spPr>
                <a:xfrm>
                  <a:off x="5784574" y="1904828"/>
                  <a:ext cx="992858"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9097CEFD-ED82-2EED-31A6-2924017F2E6C}"/>
                    </a:ext>
                  </a:extLst>
                </p:cNvPr>
                <p:cNvCxnSpPr>
                  <a:cxnSpLocks/>
                </p:cNvCxnSpPr>
                <p:nvPr/>
              </p:nvCxnSpPr>
              <p:spPr>
                <a:xfrm>
                  <a:off x="5784574" y="2872236"/>
                  <a:ext cx="992858" cy="0"/>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129" name="Straight Connector 128">
                  <a:extLst>
                    <a:ext uri="{FF2B5EF4-FFF2-40B4-BE49-F238E27FC236}">
                      <a16:creationId xmlns:a16="http://schemas.microsoft.com/office/drawing/2014/main" id="{17B308E4-EA81-C2CE-A75A-72C9F3A75CAC}"/>
                    </a:ext>
                  </a:extLst>
                </p:cNvPr>
                <p:cNvCxnSpPr/>
                <p:nvPr/>
              </p:nvCxnSpPr>
              <p:spPr>
                <a:xfrm>
                  <a:off x="6777432" y="984224"/>
                  <a:ext cx="0" cy="2920896"/>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p:cxnSp>
              <p:nvCxnSpPr>
                <p:cNvPr id="130" name="Straight Connector 129">
                  <a:extLst>
                    <a:ext uri="{FF2B5EF4-FFF2-40B4-BE49-F238E27FC236}">
                      <a16:creationId xmlns:a16="http://schemas.microsoft.com/office/drawing/2014/main" id="{64878A79-0D07-9B27-1C57-CE9466B1243E}"/>
                    </a:ext>
                  </a:extLst>
                </p:cNvPr>
                <p:cNvCxnSpPr>
                  <a:cxnSpLocks/>
                </p:cNvCxnSpPr>
                <p:nvPr/>
              </p:nvCxnSpPr>
              <p:spPr>
                <a:xfrm>
                  <a:off x="5207050" y="2417120"/>
                  <a:ext cx="3180522" cy="0"/>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p:grpSp>
        </p:grpSp>
        <p:grpSp>
          <p:nvGrpSpPr>
            <p:cNvPr id="44" name="Group 43">
              <a:extLst>
                <a:ext uri="{FF2B5EF4-FFF2-40B4-BE49-F238E27FC236}">
                  <a16:creationId xmlns:a16="http://schemas.microsoft.com/office/drawing/2014/main" id="{79694C5E-48AF-9532-DC00-244A2DBE39BC}"/>
                </a:ext>
              </a:extLst>
            </p:cNvPr>
            <p:cNvGrpSpPr/>
            <p:nvPr/>
          </p:nvGrpSpPr>
          <p:grpSpPr>
            <a:xfrm>
              <a:off x="5870539" y="1012301"/>
              <a:ext cx="2284386" cy="2950639"/>
              <a:chOff x="5870539" y="1012301"/>
              <a:chExt cx="2284386" cy="2950639"/>
            </a:xfrm>
          </p:grpSpPr>
          <p:sp>
            <p:nvSpPr>
              <p:cNvPr id="37" name="Google Shape;123;p16">
                <a:extLst>
                  <a:ext uri="{FF2B5EF4-FFF2-40B4-BE49-F238E27FC236}">
                    <a16:creationId xmlns:a16="http://schemas.microsoft.com/office/drawing/2014/main" id="{CC1955F1-F188-16FE-DD42-F5E39E0478B0}"/>
                  </a:ext>
                </a:extLst>
              </p:cNvPr>
              <p:cNvSpPr txBox="1"/>
              <p:nvPr/>
            </p:nvSpPr>
            <p:spPr>
              <a:xfrm>
                <a:off x="5870539" y="1563301"/>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FFFF00"/>
                    </a:solidFill>
                    <a:latin typeface="Gill Sans"/>
                    <a:ea typeface="Gill Sans"/>
                    <a:cs typeface="Gill Sans"/>
                    <a:sym typeface="Gill Sans"/>
                  </a:rPr>
                  <a:t>T1</a:t>
                </a:r>
                <a:endParaRPr b="1" dirty="0">
                  <a:solidFill>
                    <a:srgbClr val="FFFF00"/>
                  </a:solidFill>
                  <a:latin typeface="Gill Sans"/>
                  <a:ea typeface="Gill Sans"/>
                  <a:cs typeface="Gill Sans"/>
                  <a:sym typeface="Gill Sans"/>
                </a:endParaRPr>
              </a:p>
            </p:txBody>
          </p:sp>
          <p:sp>
            <p:nvSpPr>
              <p:cNvPr id="38" name="Google Shape;123;p16">
                <a:extLst>
                  <a:ext uri="{FF2B5EF4-FFF2-40B4-BE49-F238E27FC236}">
                    <a16:creationId xmlns:a16="http://schemas.microsoft.com/office/drawing/2014/main" id="{96A8FA94-6B1D-434E-EB38-DE54B3828728}"/>
                  </a:ext>
                </a:extLst>
              </p:cNvPr>
              <p:cNvSpPr txBox="1"/>
              <p:nvPr/>
            </p:nvSpPr>
            <p:spPr>
              <a:xfrm>
                <a:off x="6367318" y="1563301"/>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FFFF00"/>
                    </a:solidFill>
                    <a:latin typeface="Gill Sans"/>
                    <a:ea typeface="Gill Sans"/>
                    <a:cs typeface="Gill Sans"/>
                    <a:sym typeface="Gill Sans"/>
                  </a:rPr>
                  <a:t>T2</a:t>
                </a:r>
                <a:endParaRPr b="1" dirty="0">
                  <a:solidFill>
                    <a:srgbClr val="FFFF00"/>
                  </a:solidFill>
                  <a:latin typeface="Gill Sans"/>
                  <a:ea typeface="Gill Sans"/>
                  <a:cs typeface="Gill Sans"/>
                  <a:sym typeface="Gill Sans"/>
                </a:endParaRPr>
              </a:p>
            </p:txBody>
          </p:sp>
          <p:sp>
            <p:nvSpPr>
              <p:cNvPr id="39" name="Google Shape;123;p16">
                <a:extLst>
                  <a:ext uri="{FF2B5EF4-FFF2-40B4-BE49-F238E27FC236}">
                    <a16:creationId xmlns:a16="http://schemas.microsoft.com/office/drawing/2014/main" id="{06BB5449-1DC8-C7C3-E222-289BFC7A8BFD}"/>
                  </a:ext>
                </a:extLst>
              </p:cNvPr>
              <p:cNvSpPr txBox="1"/>
              <p:nvPr/>
            </p:nvSpPr>
            <p:spPr>
              <a:xfrm>
                <a:off x="5874426" y="2062772"/>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FFFF00"/>
                    </a:solidFill>
                    <a:latin typeface="Gill Sans"/>
                    <a:ea typeface="Gill Sans"/>
                    <a:cs typeface="Gill Sans"/>
                    <a:sym typeface="Gill Sans"/>
                  </a:rPr>
                  <a:t>T3</a:t>
                </a:r>
                <a:endParaRPr b="1" dirty="0">
                  <a:solidFill>
                    <a:srgbClr val="FFFF00"/>
                  </a:solidFill>
                  <a:latin typeface="Gill Sans"/>
                  <a:ea typeface="Gill Sans"/>
                  <a:cs typeface="Gill Sans"/>
                  <a:sym typeface="Gill Sans"/>
                </a:endParaRPr>
              </a:p>
            </p:txBody>
          </p:sp>
          <p:sp>
            <p:nvSpPr>
              <p:cNvPr id="40" name="Google Shape;123;p16">
                <a:extLst>
                  <a:ext uri="{FF2B5EF4-FFF2-40B4-BE49-F238E27FC236}">
                    <a16:creationId xmlns:a16="http://schemas.microsoft.com/office/drawing/2014/main" id="{12C26E2C-20C1-A0E6-78EB-B223A100188A}"/>
                  </a:ext>
                </a:extLst>
              </p:cNvPr>
              <p:cNvSpPr txBox="1"/>
              <p:nvPr/>
            </p:nvSpPr>
            <p:spPr>
              <a:xfrm>
                <a:off x="6367318" y="2061385"/>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FFFF00"/>
                    </a:solidFill>
                    <a:latin typeface="Gill Sans"/>
                    <a:ea typeface="Gill Sans"/>
                    <a:cs typeface="Gill Sans"/>
                    <a:sym typeface="Gill Sans"/>
                  </a:rPr>
                  <a:t>T4</a:t>
                </a:r>
                <a:endParaRPr b="1" dirty="0">
                  <a:solidFill>
                    <a:srgbClr val="FFFF00"/>
                  </a:solidFill>
                  <a:latin typeface="Gill Sans"/>
                  <a:ea typeface="Gill Sans"/>
                  <a:cs typeface="Gill Sans"/>
                  <a:sym typeface="Gill Sans"/>
                </a:endParaRPr>
              </a:p>
            </p:txBody>
          </p:sp>
          <p:sp>
            <p:nvSpPr>
              <p:cNvPr id="41" name="Google Shape;123;p16">
                <a:extLst>
                  <a:ext uri="{FF2B5EF4-FFF2-40B4-BE49-F238E27FC236}">
                    <a16:creationId xmlns:a16="http://schemas.microsoft.com/office/drawing/2014/main" id="{D84B624B-D074-821F-5790-7DEFD685B750}"/>
                  </a:ext>
                </a:extLst>
              </p:cNvPr>
              <p:cNvSpPr txBox="1"/>
              <p:nvPr/>
            </p:nvSpPr>
            <p:spPr>
              <a:xfrm>
                <a:off x="6882590" y="1563301"/>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00B0F0"/>
                    </a:solidFill>
                    <a:latin typeface="Gill Sans"/>
                    <a:ea typeface="Gill Sans"/>
                    <a:cs typeface="Gill Sans"/>
                    <a:sym typeface="Gill Sans"/>
                  </a:rPr>
                  <a:t>T1</a:t>
                </a:r>
                <a:endParaRPr b="1" dirty="0">
                  <a:solidFill>
                    <a:srgbClr val="00B0F0"/>
                  </a:solidFill>
                  <a:latin typeface="Gill Sans"/>
                  <a:ea typeface="Gill Sans"/>
                  <a:cs typeface="Gill Sans"/>
                  <a:sym typeface="Gill Sans"/>
                </a:endParaRPr>
              </a:p>
            </p:txBody>
          </p:sp>
          <p:sp>
            <p:nvSpPr>
              <p:cNvPr id="42" name="Google Shape;123;p16">
                <a:extLst>
                  <a:ext uri="{FF2B5EF4-FFF2-40B4-BE49-F238E27FC236}">
                    <a16:creationId xmlns:a16="http://schemas.microsoft.com/office/drawing/2014/main" id="{28130FE4-EA9F-6D82-17E1-F294909B74D4}"/>
                  </a:ext>
                </a:extLst>
              </p:cNvPr>
              <p:cNvSpPr txBox="1"/>
              <p:nvPr/>
            </p:nvSpPr>
            <p:spPr>
              <a:xfrm>
                <a:off x="7379369" y="1563301"/>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00B0F0"/>
                    </a:solidFill>
                    <a:latin typeface="Gill Sans"/>
                    <a:ea typeface="Gill Sans"/>
                    <a:cs typeface="Gill Sans"/>
                    <a:sym typeface="Gill Sans"/>
                  </a:rPr>
                  <a:t>T2</a:t>
                </a:r>
                <a:endParaRPr b="1" dirty="0">
                  <a:solidFill>
                    <a:srgbClr val="00B0F0"/>
                  </a:solidFill>
                  <a:latin typeface="Gill Sans"/>
                  <a:ea typeface="Gill Sans"/>
                  <a:cs typeface="Gill Sans"/>
                  <a:sym typeface="Gill Sans"/>
                </a:endParaRPr>
              </a:p>
            </p:txBody>
          </p:sp>
          <p:sp>
            <p:nvSpPr>
              <p:cNvPr id="43" name="Google Shape;123;p16">
                <a:extLst>
                  <a:ext uri="{FF2B5EF4-FFF2-40B4-BE49-F238E27FC236}">
                    <a16:creationId xmlns:a16="http://schemas.microsoft.com/office/drawing/2014/main" id="{6A132341-9839-AC7F-C6F2-03E1EBD31316}"/>
                  </a:ext>
                </a:extLst>
              </p:cNvPr>
              <p:cNvSpPr txBox="1"/>
              <p:nvPr/>
            </p:nvSpPr>
            <p:spPr>
              <a:xfrm>
                <a:off x="6886477" y="2062772"/>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00B0F0"/>
                    </a:solidFill>
                    <a:latin typeface="Gill Sans"/>
                    <a:ea typeface="Gill Sans"/>
                    <a:cs typeface="Gill Sans"/>
                    <a:sym typeface="Gill Sans"/>
                  </a:rPr>
                  <a:t>T3</a:t>
                </a:r>
                <a:endParaRPr b="1" dirty="0">
                  <a:solidFill>
                    <a:srgbClr val="00B0F0"/>
                  </a:solidFill>
                  <a:latin typeface="Gill Sans"/>
                  <a:ea typeface="Gill Sans"/>
                  <a:cs typeface="Gill Sans"/>
                  <a:sym typeface="Gill Sans"/>
                </a:endParaRPr>
              </a:p>
            </p:txBody>
          </p:sp>
          <p:sp>
            <p:nvSpPr>
              <p:cNvPr id="46" name="Google Shape;123;p16">
                <a:extLst>
                  <a:ext uri="{FF2B5EF4-FFF2-40B4-BE49-F238E27FC236}">
                    <a16:creationId xmlns:a16="http://schemas.microsoft.com/office/drawing/2014/main" id="{7D5252FF-364C-D1CA-7319-B951F16504F7}"/>
                  </a:ext>
                </a:extLst>
              </p:cNvPr>
              <p:cNvSpPr txBox="1"/>
              <p:nvPr/>
            </p:nvSpPr>
            <p:spPr>
              <a:xfrm>
                <a:off x="7379369" y="2061385"/>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00B0F0"/>
                    </a:solidFill>
                    <a:latin typeface="Gill Sans"/>
                    <a:ea typeface="Gill Sans"/>
                    <a:cs typeface="Gill Sans"/>
                    <a:sym typeface="Gill Sans"/>
                  </a:rPr>
                  <a:t>T4</a:t>
                </a:r>
                <a:endParaRPr b="1" dirty="0">
                  <a:solidFill>
                    <a:srgbClr val="00B0F0"/>
                  </a:solidFill>
                  <a:latin typeface="Gill Sans"/>
                  <a:ea typeface="Gill Sans"/>
                  <a:cs typeface="Gill Sans"/>
                  <a:sym typeface="Gill Sans"/>
                </a:endParaRPr>
              </a:p>
            </p:txBody>
          </p:sp>
          <p:sp>
            <p:nvSpPr>
              <p:cNvPr id="47" name="Google Shape;123;p16">
                <a:extLst>
                  <a:ext uri="{FF2B5EF4-FFF2-40B4-BE49-F238E27FC236}">
                    <a16:creationId xmlns:a16="http://schemas.microsoft.com/office/drawing/2014/main" id="{29E1ECD1-0112-7E60-4479-272F7089E0ED}"/>
                  </a:ext>
                </a:extLst>
              </p:cNvPr>
              <p:cNvSpPr txBox="1"/>
              <p:nvPr/>
            </p:nvSpPr>
            <p:spPr>
              <a:xfrm>
                <a:off x="5870539" y="2565331"/>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FFC000"/>
                    </a:solidFill>
                    <a:latin typeface="Gill Sans"/>
                    <a:ea typeface="Gill Sans"/>
                    <a:cs typeface="Gill Sans"/>
                    <a:sym typeface="Gill Sans"/>
                  </a:rPr>
                  <a:t>T1</a:t>
                </a:r>
                <a:endParaRPr b="1" dirty="0">
                  <a:solidFill>
                    <a:srgbClr val="FFC000"/>
                  </a:solidFill>
                  <a:latin typeface="Gill Sans"/>
                  <a:ea typeface="Gill Sans"/>
                  <a:cs typeface="Gill Sans"/>
                  <a:sym typeface="Gill Sans"/>
                </a:endParaRPr>
              </a:p>
            </p:txBody>
          </p:sp>
          <p:sp>
            <p:nvSpPr>
              <p:cNvPr id="48" name="Google Shape;123;p16">
                <a:extLst>
                  <a:ext uri="{FF2B5EF4-FFF2-40B4-BE49-F238E27FC236}">
                    <a16:creationId xmlns:a16="http://schemas.microsoft.com/office/drawing/2014/main" id="{DC9A427B-CACE-C7C2-5F78-82B4789AFBAD}"/>
                  </a:ext>
                </a:extLst>
              </p:cNvPr>
              <p:cNvSpPr txBox="1"/>
              <p:nvPr/>
            </p:nvSpPr>
            <p:spPr>
              <a:xfrm>
                <a:off x="6367318" y="2565331"/>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FFC000"/>
                    </a:solidFill>
                    <a:latin typeface="Gill Sans"/>
                    <a:ea typeface="Gill Sans"/>
                    <a:cs typeface="Gill Sans"/>
                    <a:sym typeface="Gill Sans"/>
                  </a:rPr>
                  <a:t>T2</a:t>
                </a:r>
                <a:endParaRPr b="1" dirty="0">
                  <a:solidFill>
                    <a:srgbClr val="FFC000"/>
                  </a:solidFill>
                  <a:latin typeface="Gill Sans"/>
                  <a:ea typeface="Gill Sans"/>
                  <a:cs typeface="Gill Sans"/>
                  <a:sym typeface="Gill Sans"/>
                </a:endParaRPr>
              </a:p>
            </p:txBody>
          </p:sp>
          <p:sp>
            <p:nvSpPr>
              <p:cNvPr id="49" name="Google Shape;123;p16">
                <a:extLst>
                  <a:ext uri="{FF2B5EF4-FFF2-40B4-BE49-F238E27FC236}">
                    <a16:creationId xmlns:a16="http://schemas.microsoft.com/office/drawing/2014/main" id="{B0FB8AFB-CFF7-FACF-91EE-174DC0E355B0}"/>
                  </a:ext>
                </a:extLst>
              </p:cNvPr>
              <p:cNvSpPr txBox="1"/>
              <p:nvPr/>
            </p:nvSpPr>
            <p:spPr>
              <a:xfrm>
                <a:off x="5874426" y="3064802"/>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FFC000"/>
                    </a:solidFill>
                    <a:latin typeface="Gill Sans"/>
                    <a:ea typeface="Gill Sans"/>
                    <a:cs typeface="Gill Sans"/>
                    <a:sym typeface="Gill Sans"/>
                  </a:rPr>
                  <a:t>T3</a:t>
                </a:r>
                <a:endParaRPr b="1" dirty="0">
                  <a:solidFill>
                    <a:srgbClr val="FFC000"/>
                  </a:solidFill>
                  <a:latin typeface="Gill Sans"/>
                  <a:ea typeface="Gill Sans"/>
                  <a:cs typeface="Gill Sans"/>
                  <a:sym typeface="Gill Sans"/>
                </a:endParaRPr>
              </a:p>
            </p:txBody>
          </p:sp>
          <p:sp>
            <p:nvSpPr>
              <p:cNvPr id="50" name="Google Shape;123;p16">
                <a:extLst>
                  <a:ext uri="{FF2B5EF4-FFF2-40B4-BE49-F238E27FC236}">
                    <a16:creationId xmlns:a16="http://schemas.microsoft.com/office/drawing/2014/main" id="{25C4402D-8917-82BB-BE57-8B188AFED018}"/>
                  </a:ext>
                </a:extLst>
              </p:cNvPr>
              <p:cNvSpPr txBox="1"/>
              <p:nvPr/>
            </p:nvSpPr>
            <p:spPr>
              <a:xfrm>
                <a:off x="6367318" y="3063415"/>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FFC000"/>
                    </a:solidFill>
                    <a:latin typeface="Gill Sans"/>
                    <a:ea typeface="Gill Sans"/>
                    <a:cs typeface="Gill Sans"/>
                    <a:sym typeface="Gill Sans"/>
                  </a:rPr>
                  <a:t>T4</a:t>
                </a:r>
                <a:endParaRPr b="1" dirty="0">
                  <a:solidFill>
                    <a:srgbClr val="FFC000"/>
                  </a:solidFill>
                  <a:latin typeface="Gill Sans"/>
                  <a:ea typeface="Gill Sans"/>
                  <a:cs typeface="Gill Sans"/>
                  <a:sym typeface="Gill Sans"/>
                </a:endParaRPr>
              </a:p>
            </p:txBody>
          </p:sp>
          <p:sp>
            <p:nvSpPr>
              <p:cNvPr id="51" name="Google Shape;123;p16">
                <a:extLst>
                  <a:ext uri="{FF2B5EF4-FFF2-40B4-BE49-F238E27FC236}">
                    <a16:creationId xmlns:a16="http://schemas.microsoft.com/office/drawing/2014/main" id="{E18BC805-5D68-1CD5-4B20-106AF9520BA3}"/>
                  </a:ext>
                </a:extLst>
              </p:cNvPr>
              <p:cNvSpPr txBox="1"/>
              <p:nvPr/>
            </p:nvSpPr>
            <p:spPr>
              <a:xfrm>
                <a:off x="6882590" y="2557367"/>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92D050"/>
                    </a:solidFill>
                    <a:latin typeface="Gill Sans"/>
                    <a:ea typeface="Gill Sans"/>
                    <a:cs typeface="Gill Sans"/>
                    <a:sym typeface="Gill Sans"/>
                  </a:rPr>
                  <a:t>T1</a:t>
                </a:r>
                <a:endParaRPr b="1" dirty="0">
                  <a:solidFill>
                    <a:srgbClr val="92D050"/>
                  </a:solidFill>
                  <a:latin typeface="Gill Sans"/>
                  <a:ea typeface="Gill Sans"/>
                  <a:cs typeface="Gill Sans"/>
                  <a:sym typeface="Gill Sans"/>
                </a:endParaRPr>
              </a:p>
            </p:txBody>
          </p:sp>
          <p:sp>
            <p:nvSpPr>
              <p:cNvPr id="52" name="Google Shape;123;p16">
                <a:extLst>
                  <a:ext uri="{FF2B5EF4-FFF2-40B4-BE49-F238E27FC236}">
                    <a16:creationId xmlns:a16="http://schemas.microsoft.com/office/drawing/2014/main" id="{45109B2A-413E-1780-9D41-F5251F452AEE}"/>
                  </a:ext>
                </a:extLst>
              </p:cNvPr>
              <p:cNvSpPr txBox="1"/>
              <p:nvPr/>
            </p:nvSpPr>
            <p:spPr>
              <a:xfrm>
                <a:off x="7379369" y="2557367"/>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92D050"/>
                    </a:solidFill>
                    <a:latin typeface="Gill Sans"/>
                    <a:ea typeface="Gill Sans"/>
                    <a:cs typeface="Gill Sans"/>
                    <a:sym typeface="Gill Sans"/>
                  </a:rPr>
                  <a:t>T2</a:t>
                </a:r>
                <a:endParaRPr b="1" dirty="0">
                  <a:solidFill>
                    <a:srgbClr val="92D050"/>
                  </a:solidFill>
                  <a:latin typeface="Gill Sans"/>
                  <a:ea typeface="Gill Sans"/>
                  <a:cs typeface="Gill Sans"/>
                  <a:sym typeface="Gill Sans"/>
                </a:endParaRPr>
              </a:p>
            </p:txBody>
          </p:sp>
          <p:sp>
            <p:nvSpPr>
              <p:cNvPr id="53" name="Google Shape;123;p16">
                <a:extLst>
                  <a:ext uri="{FF2B5EF4-FFF2-40B4-BE49-F238E27FC236}">
                    <a16:creationId xmlns:a16="http://schemas.microsoft.com/office/drawing/2014/main" id="{0BD5B2E2-2CD6-700B-1D08-C5DEA1D99657}"/>
                  </a:ext>
                </a:extLst>
              </p:cNvPr>
              <p:cNvSpPr txBox="1"/>
              <p:nvPr/>
            </p:nvSpPr>
            <p:spPr>
              <a:xfrm>
                <a:off x="6886477" y="3056838"/>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92D050"/>
                    </a:solidFill>
                    <a:latin typeface="Gill Sans"/>
                    <a:ea typeface="Gill Sans"/>
                    <a:cs typeface="Gill Sans"/>
                    <a:sym typeface="Gill Sans"/>
                  </a:rPr>
                  <a:t>T3</a:t>
                </a:r>
                <a:endParaRPr b="1" dirty="0">
                  <a:solidFill>
                    <a:srgbClr val="92D050"/>
                  </a:solidFill>
                  <a:latin typeface="Gill Sans"/>
                  <a:ea typeface="Gill Sans"/>
                  <a:cs typeface="Gill Sans"/>
                  <a:sym typeface="Gill Sans"/>
                </a:endParaRPr>
              </a:p>
            </p:txBody>
          </p:sp>
          <p:sp>
            <p:nvSpPr>
              <p:cNvPr id="54" name="Google Shape;123;p16">
                <a:extLst>
                  <a:ext uri="{FF2B5EF4-FFF2-40B4-BE49-F238E27FC236}">
                    <a16:creationId xmlns:a16="http://schemas.microsoft.com/office/drawing/2014/main" id="{5F8BB65C-EABF-EAA6-FBA1-6BE660674C08}"/>
                  </a:ext>
                </a:extLst>
              </p:cNvPr>
              <p:cNvSpPr txBox="1"/>
              <p:nvPr/>
            </p:nvSpPr>
            <p:spPr>
              <a:xfrm>
                <a:off x="7379369" y="3055451"/>
                <a:ext cx="775556" cy="3785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b="1" dirty="0">
                    <a:solidFill>
                      <a:srgbClr val="92D050"/>
                    </a:solidFill>
                    <a:latin typeface="Gill Sans"/>
                    <a:ea typeface="Gill Sans"/>
                    <a:cs typeface="Gill Sans"/>
                    <a:sym typeface="Gill Sans"/>
                  </a:rPr>
                  <a:t>T4</a:t>
                </a:r>
                <a:endParaRPr b="1" dirty="0">
                  <a:solidFill>
                    <a:srgbClr val="92D050"/>
                  </a:solidFill>
                  <a:latin typeface="Gill Sans"/>
                  <a:ea typeface="Gill Sans"/>
                  <a:cs typeface="Gill Sans"/>
                  <a:sym typeface="Gill Sans"/>
                </a:endParaRPr>
              </a:p>
            </p:txBody>
          </p:sp>
          <p:sp>
            <p:nvSpPr>
              <p:cNvPr id="55" name="Google Shape;123;p16">
                <a:extLst>
                  <a:ext uri="{FF2B5EF4-FFF2-40B4-BE49-F238E27FC236}">
                    <a16:creationId xmlns:a16="http://schemas.microsoft.com/office/drawing/2014/main" id="{E07673C3-F5FE-412C-E99B-65072E130517}"/>
                  </a:ext>
                </a:extLst>
              </p:cNvPr>
              <p:cNvSpPr txBox="1"/>
              <p:nvPr/>
            </p:nvSpPr>
            <p:spPr>
              <a:xfrm>
                <a:off x="6276041" y="1018353"/>
                <a:ext cx="479055" cy="4062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1600" b="1" dirty="0">
                    <a:solidFill>
                      <a:srgbClr val="FF0000"/>
                    </a:solidFill>
                    <a:latin typeface="Gill Sans"/>
                    <a:ea typeface="Gill Sans"/>
                    <a:cs typeface="Gill Sans"/>
                    <a:sym typeface="Gill Sans"/>
                  </a:rPr>
                  <a:t>Q1</a:t>
                </a:r>
                <a:endParaRPr sz="1600" b="1" dirty="0">
                  <a:solidFill>
                    <a:srgbClr val="FF0000"/>
                  </a:solidFill>
                  <a:latin typeface="Gill Sans"/>
                  <a:ea typeface="Gill Sans"/>
                  <a:cs typeface="Gill Sans"/>
                  <a:sym typeface="Gill Sans"/>
                </a:endParaRPr>
              </a:p>
            </p:txBody>
          </p:sp>
          <p:sp>
            <p:nvSpPr>
              <p:cNvPr id="56" name="Google Shape;123;p16">
                <a:extLst>
                  <a:ext uri="{FF2B5EF4-FFF2-40B4-BE49-F238E27FC236}">
                    <a16:creationId xmlns:a16="http://schemas.microsoft.com/office/drawing/2014/main" id="{69B2C1D6-756E-B427-26F4-70E45DC5F410}"/>
                  </a:ext>
                </a:extLst>
              </p:cNvPr>
              <p:cNvSpPr txBox="1"/>
              <p:nvPr/>
            </p:nvSpPr>
            <p:spPr>
              <a:xfrm>
                <a:off x="7222676" y="1012301"/>
                <a:ext cx="479055" cy="4062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1600" b="1" dirty="0">
                    <a:solidFill>
                      <a:srgbClr val="FF0000"/>
                    </a:solidFill>
                    <a:latin typeface="Gill Sans"/>
                    <a:ea typeface="Gill Sans"/>
                    <a:cs typeface="Gill Sans"/>
                    <a:sym typeface="Gill Sans"/>
                  </a:rPr>
                  <a:t>Q2</a:t>
                </a:r>
                <a:endParaRPr sz="1600" b="1" dirty="0">
                  <a:solidFill>
                    <a:srgbClr val="FF0000"/>
                  </a:solidFill>
                  <a:latin typeface="Gill Sans"/>
                  <a:ea typeface="Gill Sans"/>
                  <a:cs typeface="Gill Sans"/>
                  <a:sym typeface="Gill Sans"/>
                </a:endParaRPr>
              </a:p>
            </p:txBody>
          </p:sp>
          <p:sp>
            <p:nvSpPr>
              <p:cNvPr id="57" name="Google Shape;123;p16">
                <a:extLst>
                  <a:ext uri="{FF2B5EF4-FFF2-40B4-BE49-F238E27FC236}">
                    <a16:creationId xmlns:a16="http://schemas.microsoft.com/office/drawing/2014/main" id="{0AC5C25B-B197-294A-D293-0B85F7D95739}"/>
                  </a:ext>
                </a:extLst>
              </p:cNvPr>
              <p:cNvSpPr txBox="1"/>
              <p:nvPr/>
            </p:nvSpPr>
            <p:spPr>
              <a:xfrm>
                <a:off x="6299154" y="3526051"/>
                <a:ext cx="597423" cy="4062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1600" b="1" dirty="0">
                    <a:solidFill>
                      <a:srgbClr val="FF0000"/>
                    </a:solidFill>
                    <a:latin typeface="Gill Sans"/>
                    <a:ea typeface="Gill Sans"/>
                    <a:cs typeface="Gill Sans"/>
                    <a:sym typeface="Gill Sans"/>
                  </a:rPr>
                  <a:t>Q3</a:t>
                </a:r>
                <a:endParaRPr sz="1600" b="1" dirty="0">
                  <a:solidFill>
                    <a:srgbClr val="FF0000"/>
                  </a:solidFill>
                  <a:latin typeface="Gill Sans"/>
                  <a:ea typeface="Gill Sans"/>
                  <a:cs typeface="Gill Sans"/>
                  <a:sym typeface="Gill Sans"/>
                </a:endParaRPr>
              </a:p>
            </p:txBody>
          </p:sp>
          <p:sp>
            <p:nvSpPr>
              <p:cNvPr id="58" name="Google Shape;123;p16">
                <a:extLst>
                  <a:ext uri="{FF2B5EF4-FFF2-40B4-BE49-F238E27FC236}">
                    <a16:creationId xmlns:a16="http://schemas.microsoft.com/office/drawing/2014/main" id="{1F7CFD9D-6054-4FA1-3A22-18B20F8A56CB}"/>
                  </a:ext>
                </a:extLst>
              </p:cNvPr>
              <p:cNvSpPr txBox="1"/>
              <p:nvPr/>
            </p:nvSpPr>
            <p:spPr>
              <a:xfrm>
                <a:off x="7284661" y="3556705"/>
                <a:ext cx="479055" cy="406235"/>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GB" sz="1600" b="1" dirty="0">
                    <a:solidFill>
                      <a:srgbClr val="FF0000"/>
                    </a:solidFill>
                    <a:latin typeface="Gill Sans"/>
                    <a:ea typeface="Gill Sans"/>
                    <a:cs typeface="Gill Sans"/>
                    <a:sym typeface="Gill Sans"/>
                  </a:rPr>
                  <a:t>Q4</a:t>
                </a:r>
                <a:endParaRPr sz="1600" b="1" dirty="0">
                  <a:solidFill>
                    <a:srgbClr val="FF0000"/>
                  </a:solidFill>
                  <a:latin typeface="Gill Sans"/>
                  <a:ea typeface="Gill Sans"/>
                  <a:cs typeface="Gill Sans"/>
                  <a:sym typeface="Gill Sans"/>
                </a:endParaRPr>
              </a:p>
            </p:txBody>
          </p:sp>
        </p:grpSp>
      </p:grpSp>
      <p:pic>
        <p:nvPicPr>
          <p:cNvPr id="185" name="Google Shape;185;p21"/>
          <p:cNvPicPr preferRelativeResize="0"/>
          <p:nvPr/>
        </p:nvPicPr>
        <p:blipFill rotWithShape="1">
          <a:blip r:embed="rId5">
            <a:alphaModFix/>
          </a:blip>
          <a:srcRect/>
          <a:stretch/>
        </p:blipFill>
        <p:spPr>
          <a:xfrm>
            <a:off x="2733581" y="3541100"/>
            <a:ext cx="2397101" cy="3528220"/>
          </a:xfrm>
          <a:prstGeom prst="rect">
            <a:avLst/>
          </a:prstGeom>
          <a:noFill/>
          <a:ln>
            <a:noFill/>
          </a:ln>
        </p:spPr>
      </p:pic>
      <p:cxnSp>
        <p:nvCxnSpPr>
          <p:cNvPr id="5" name="Straight Connector 4">
            <a:extLst>
              <a:ext uri="{FF2B5EF4-FFF2-40B4-BE49-F238E27FC236}">
                <a16:creationId xmlns:a16="http://schemas.microsoft.com/office/drawing/2014/main" id="{A6E20AD1-EC76-9F9E-CB79-8EBEDD238690}"/>
              </a:ext>
            </a:extLst>
          </p:cNvPr>
          <p:cNvCxnSpPr>
            <a:cxnSpLocks/>
          </p:cNvCxnSpPr>
          <p:nvPr/>
        </p:nvCxnSpPr>
        <p:spPr>
          <a:xfrm>
            <a:off x="1737619" y="2896119"/>
            <a:ext cx="992858" cy="0"/>
          </a:xfrm>
          <a:prstGeom prst="line">
            <a:avLst/>
          </a:prstGeom>
          <a:ln>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13B15873-41EB-646A-B93F-6695B6A3BB0A}"/>
              </a:ext>
            </a:extLst>
          </p:cNvPr>
          <p:cNvCxnSpPr>
            <a:cxnSpLocks/>
          </p:cNvCxnSpPr>
          <p:nvPr/>
        </p:nvCxnSpPr>
        <p:spPr>
          <a:xfrm>
            <a:off x="1226882" y="3438501"/>
            <a:ext cx="0" cy="955458"/>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BC46ABFB-2D1C-C9BC-93D3-A8466A145546}"/>
              </a:ext>
            </a:extLst>
          </p:cNvPr>
          <p:cNvCxnSpPr>
            <a:cxnSpLocks/>
          </p:cNvCxnSpPr>
          <p:nvPr/>
        </p:nvCxnSpPr>
        <p:spPr>
          <a:xfrm>
            <a:off x="2234048" y="3445127"/>
            <a:ext cx="0" cy="95545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9CD39219-9CDD-0ED8-DEE6-48FC579A8DA9}"/>
              </a:ext>
            </a:extLst>
          </p:cNvPr>
          <p:cNvCxnSpPr>
            <a:cxnSpLocks/>
          </p:cNvCxnSpPr>
          <p:nvPr/>
        </p:nvCxnSpPr>
        <p:spPr>
          <a:xfrm>
            <a:off x="1737619" y="3870153"/>
            <a:ext cx="992858"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sp>
        <p:nvSpPr>
          <p:cNvPr id="11" name="Google Shape;164;p19">
            <a:extLst>
              <a:ext uri="{FF2B5EF4-FFF2-40B4-BE49-F238E27FC236}">
                <a16:creationId xmlns:a16="http://schemas.microsoft.com/office/drawing/2014/main" id="{1D09CDC1-8699-CAD1-CE66-8EAFFBD359DB}"/>
              </a:ext>
            </a:extLst>
          </p:cNvPr>
          <p:cNvSpPr txBox="1"/>
          <p:nvPr/>
        </p:nvSpPr>
        <p:spPr>
          <a:xfrm>
            <a:off x="7482683" y="1706554"/>
            <a:ext cx="4561959" cy="3416279"/>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1800"/>
              <a:buFont typeface="Arial"/>
              <a:buChar char="•"/>
            </a:pPr>
            <a:r>
              <a:rPr lang="en-GB" sz="1800" dirty="0">
                <a:solidFill>
                  <a:schemeClr val="dk1"/>
                </a:solidFill>
                <a:latin typeface="Gill Sans"/>
                <a:ea typeface="Gill Sans"/>
                <a:cs typeface="Gill Sans"/>
                <a:sym typeface="Gill Sans"/>
              </a:rPr>
              <a:t>Each quadrant of the </a:t>
            </a:r>
            <a:r>
              <a:rPr lang="en-GB" sz="1800" dirty="0" err="1">
                <a:solidFill>
                  <a:schemeClr val="dk1"/>
                </a:solidFill>
                <a:latin typeface="Gill Sans"/>
                <a:ea typeface="Gill Sans"/>
                <a:cs typeface="Gill Sans"/>
                <a:sym typeface="Gill Sans"/>
              </a:rPr>
              <a:t>vPDU</a:t>
            </a:r>
            <a:r>
              <a:rPr lang="en-GB" sz="1800" dirty="0">
                <a:solidFill>
                  <a:schemeClr val="dk1"/>
                </a:solidFill>
                <a:latin typeface="Gill Sans"/>
                <a:ea typeface="Gill Sans"/>
                <a:cs typeface="Gill Sans"/>
                <a:sym typeface="Gill Sans"/>
              </a:rPr>
              <a:t> is allocated a single data acquisition channel, resulting in a total of four channels per </a:t>
            </a:r>
            <a:r>
              <a:rPr lang="en-GB" sz="1800" dirty="0" err="1">
                <a:solidFill>
                  <a:schemeClr val="dk1"/>
                </a:solidFill>
                <a:latin typeface="Gill Sans"/>
                <a:ea typeface="Gill Sans"/>
                <a:cs typeface="Gill Sans"/>
                <a:sym typeface="Gill Sans"/>
              </a:rPr>
              <a:t>vPDU</a:t>
            </a:r>
            <a:r>
              <a:rPr lang="en-GB" sz="1800" dirty="0">
                <a:solidFill>
                  <a:schemeClr val="dk1"/>
                </a:solidFill>
                <a:latin typeface="Gill Sans"/>
                <a:ea typeface="Gill Sans"/>
                <a:cs typeface="Gill Sans"/>
                <a:sym typeface="Gill Sans"/>
              </a:rPr>
              <a:t>.</a:t>
            </a:r>
          </a:p>
          <a:p>
            <a:pPr marL="285750" marR="0" lvl="0" indent="-285750" algn="l" rtl="0">
              <a:lnSpc>
                <a:spcPct val="100000"/>
              </a:lnSpc>
              <a:spcBef>
                <a:spcPts val="0"/>
              </a:spcBef>
              <a:spcAft>
                <a:spcPts val="0"/>
              </a:spcAft>
              <a:buClr>
                <a:schemeClr val="dk1"/>
              </a:buClr>
              <a:buSzPts val="1800"/>
              <a:buFont typeface="Arial"/>
              <a:buChar char="•"/>
            </a:pPr>
            <a:r>
              <a:rPr lang="en-GB" sz="1800" dirty="0">
                <a:solidFill>
                  <a:schemeClr val="dk1"/>
                </a:solidFill>
                <a:latin typeface="Gill Sans"/>
                <a:ea typeface="Gill Sans"/>
                <a:cs typeface="Gill Sans"/>
                <a:sym typeface="Gill Sans"/>
              </a:rPr>
              <a:t>A custom-designed steering module has been implemented to apply a controlled bias to individual </a:t>
            </a:r>
            <a:r>
              <a:rPr lang="en-GB" sz="1800" dirty="0" err="1">
                <a:solidFill>
                  <a:schemeClr val="dk1"/>
                </a:solidFill>
                <a:latin typeface="Gill Sans"/>
                <a:ea typeface="Gill Sans"/>
                <a:cs typeface="Gill Sans"/>
                <a:sym typeface="Gill Sans"/>
              </a:rPr>
              <a:t>SiPM</a:t>
            </a:r>
            <a:r>
              <a:rPr lang="en-GB" sz="1800" dirty="0">
                <a:solidFill>
                  <a:schemeClr val="dk1"/>
                </a:solidFill>
                <a:latin typeface="Gill Sans"/>
                <a:ea typeface="Gill Sans"/>
                <a:cs typeface="Gill Sans"/>
                <a:sym typeface="Gill Sans"/>
              </a:rPr>
              <a:t> tiles.</a:t>
            </a:r>
          </a:p>
          <a:p>
            <a:pPr marL="285750" marR="0" lvl="0" indent="-285750" algn="l" rtl="0">
              <a:lnSpc>
                <a:spcPct val="100000"/>
              </a:lnSpc>
              <a:spcBef>
                <a:spcPts val="0"/>
              </a:spcBef>
              <a:spcAft>
                <a:spcPts val="0"/>
              </a:spcAft>
              <a:buClr>
                <a:schemeClr val="dk1"/>
              </a:buClr>
              <a:buSzPts val="1800"/>
              <a:buFont typeface="Arial"/>
              <a:buChar char="•"/>
            </a:pPr>
            <a:r>
              <a:rPr lang="en-GB" sz="1800" dirty="0">
                <a:solidFill>
                  <a:schemeClr val="dk1"/>
                </a:solidFill>
                <a:latin typeface="Gill Sans"/>
                <a:ea typeface="Gill Sans"/>
                <a:cs typeface="Gill Sans"/>
                <a:sym typeface="Gill Sans"/>
              </a:rPr>
              <a:t>Data from </a:t>
            </a:r>
            <a:r>
              <a:rPr lang="en-GB" sz="1800" dirty="0" err="1">
                <a:solidFill>
                  <a:schemeClr val="dk1"/>
                </a:solidFill>
                <a:latin typeface="Gill Sans"/>
                <a:ea typeface="Gill Sans"/>
                <a:cs typeface="Gill Sans"/>
                <a:sym typeface="Gill Sans"/>
              </a:rPr>
              <a:t>SiPM</a:t>
            </a:r>
            <a:r>
              <a:rPr lang="en-GB" sz="1800" dirty="0">
                <a:solidFill>
                  <a:schemeClr val="dk1"/>
                </a:solidFill>
                <a:latin typeface="Gill Sans"/>
                <a:ea typeface="Gill Sans"/>
                <a:cs typeface="Gill Sans"/>
                <a:sym typeface="Gill Sans"/>
              </a:rPr>
              <a:t> tiles within the same quadrant are summed into a single acquisition channel.</a:t>
            </a:r>
          </a:p>
          <a:p>
            <a:pPr marL="285750" indent="-285750">
              <a:buClr>
                <a:schemeClr val="dk1"/>
              </a:buClr>
              <a:buSzPts val="1800"/>
              <a:buFont typeface="Arial"/>
              <a:buChar char="•"/>
            </a:pPr>
            <a:r>
              <a:rPr lang="en-GB" sz="1800" dirty="0">
                <a:solidFill>
                  <a:schemeClr val="dk1"/>
                </a:solidFill>
                <a:latin typeface="Gill Sans"/>
                <a:ea typeface="Gill Sans"/>
                <a:cs typeface="Gill Sans"/>
                <a:sym typeface="Gill Sans"/>
              </a:rPr>
              <a:t>Reducing the number of channels per </a:t>
            </a:r>
            <a:r>
              <a:rPr lang="en-GB" sz="1800" dirty="0" err="1">
                <a:solidFill>
                  <a:schemeClr val="dk1"/>
                </a:solidFill>
                <a:latin typeface="Gill Sans"/>
                <a:ea typeface="Gill Sans"/>
                <a:cs typeface="Gill Sans"/>
                <a:sym typeface="Gill Sans"/>
              </a:rPr>
              <a:t>vPDU</a:t>
            </a:r>
            <a:r>
              <a:rPr lang="en-GB" sz="1800" dirty="0">
                <a:solidFill>
                  <a:schemeClr val="dk1"/>
                </a:solidFill>
                <a:latin typeface="Gill Sans"/>
                <a:ea typeface="Gill Sans"/>
                <a:cs typeface="Gill Sans"/>
                <a:sym typeface="Gill Sans"/>
              </a:rPr>
              <a:t> minimizes the overall load, thermal output and radioactivity associated with cabling.</a:t>
            </a:r>
            <a:endParaRPr lang="en-GB" sz="1800" dirty="0">
              <a:solidFill>
                <a:schemeClr val="dk1"/>
              </a:solidFill>
              <a:latin typeface="Gill Sans"/>
              <a:ea typeface="Gill Sans"/>
              <a:cs typeface="Gill Sans"/>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556</TotalTime>
  <Words>1354</Words>
  <Application>Microsoft Office PowerPoint</Application>
  <PresentationFormat>Widescreen</PresentationFormat>
  <Paragraphs>207</Paragraphs>
  <Slides>29</Slides>
  <Notes>21</Notes>
  <HiddenSlides>0</HiddenSlides>
  <MMClips>1</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Cryogenic Characterisation of Veto Photodetectors for DarkSide-20k</vt:lpstr>
      <vt:lpstr>PowerPoint Presentation</vt:lpstr>
      <vt:lpstr>Darkside-20k experiment overview</vt:lpstr>
      <vt:lpstr>Geographical distribution of DarkSide-20k UK consortium members</vt:lpstr>
      <vt:lpstr>PowerPoint Presentation</vt:lpstr>
      <vt:lpstr>Cold test stand - PHAIDRA</vt:lpstr>
      <vt:lpstr>Installing VPDUs</vt:lpstr>
      <vt:lpstr>PHAIDAQ</vt:lpstr>
      <vt:lpstr>Slow control – Hardware &amp; Software</vt:lpstr>
      <vt:lpstr>Warm test operations</vt:lpstr>
      <vt:lpstr>Cold test operations</vt:lpstr>
      <vt:lpstr>Cold test operations</vt:lpstr>
      <vt:lpstr>PowerPoint Presentation</vt:lpstr>
      <vt:lpstr>Thank you </vt:lpstr>
      <vt:lpstr>Extra slides</vt:lpstr>
      <vt:lpstr>PowerPoint Presentation</vt:lpstr>
      <vt:lpstr>The current setup</vt:lpstr>
      <vt:lpstr>The current setup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Monroe, Jocelyn (STFC,RAL,PPD)</cp:lastModifiedBy>
  <cp:revision>108</cp:revision>
  <dcterms:modified xsi:type="dcterms:W3CDTF">2025-04-09T09:39:58Z</dcterms:modified>
</cp:coreProperties>
</file>