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98" r:id="rId2"/>
    <p:sldId id="299" r:id="rId3"/>
    <p:sldId id="262" r:id="rId4"/>
    <p:sldId id="263" r:id="rId5"/>
    <p:sldId id="289" r:id="rId6"/>
    <p:sldId id="264" r:id="rId7"/>
    <p:sldId id="269" r:id="rId8"/>
    <p:sldId id="266" r:id="rId9"/>
    <p:sldId id="277" r:id="rId10"/>
    <p:sldId id="268" r:id="rId11"/>
    <p:sldId id="280" r:id="rId12"/>
    <p:sldId id="282" r:id="rId13"/>
    <p:sldId id="272" r:id="rId14"/>
    <p:sldId id="300" r:id="rId15"/>
    <p:sldId id="301" r:id="rId16"/>
    <p:sldId id="273" r:id="rId17"/>
    <p:sldId id="285" r:id="rId18"/>
    <p:sldId id="284" r:id="rId19"/>
    <p:sldId id="286" r:id="rId20"/>
    <p:sldId id="291" r:id="rId21"/>
    <p:sldId id="292" r:id="rId22"/>
    <p:sldId id="283" r:id="rId23"/>
    <p:sldId id="29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F2CBA-3960-40D5-89A4-B510B9E29DDF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60E07-E93A-4807-9A43-0395D0D818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845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E60E07-E93A-4807-9A43-0395D0D818AA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217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1F5AC-8895-4F97-BC88-55AE6B930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A94117-3444-4376-9A11-317F260062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7CF8D-7C90-4CCD-9A94-033F51BCC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1652D-AEE8-4184-93E8-6E7723FD3374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06ACE-4F2B-46C4-996E-06CEFD8CC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CEBB2-1AC8-4CAF-8F10-9CCEF22D5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908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CF2AA-AD7B-4EEC-B82A-42D63BE89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013C13-9D70-4875-B3A4-3445AA1B55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3425A-E300-4CCA-8DAC-F6D4984A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3F5BC-EEBD-441D-9D50-2E5D13F640A2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2C9FB-AA9A-4281-81C5-36AA96189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2B5F8-C5A3-4A3A-8019-35BCA25A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65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04F6FF-551B-4CE7-8898-79FF12B82E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C805A2-1201-4C96-A0C7-90077FAD4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5F665-335A-4920-885B-443C1A15B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8EAB-784E-4D37-B1A1-F4AA666DB4D0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A4552F-18BA-4736-9061-5599E91AF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70313-6165-412C-BC3B-C6C8C5B95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45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9557F-C0A3-450F-9896-CB9264D82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4F309-B3EA-4922-850E-CB8118706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5B1033-8740-4C2D-921D-0C0D78DF6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8208F-6F63-400A-A20D-FFB47C2F4915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BE860-CA29-4B71-B850-550CF5605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360A1-B4DB-47B3-A38F-778AA9B5F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3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D800F-9D47-4AFB-89A6-E74E69122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C6113-1FEE-42AC-8768-2A23286AE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8F54E-92A2-4D5A-BB94-F961F10EB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C2CDF-91FD-46D6-B01F-56AA15BF9F85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3A819E-F569-41C7-9B45-F4D4957FA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F5414-BFF1-4805-A362-42BF7B0AB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47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90BE8-2AC3-418F-AF62-1E91CF957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089B6-8783-43AC-83CB-DD2E4C388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EDB9EC-F7A3-4351-AE34-F6B20E93FA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2158F3-0D51-4B54-9F58-A17965445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85886-B881-45B8-B6D4-4894562A485F}" type="datetime1">
              <a:rPr lang="en-GB" smtClean="0"/>
              <a:t>08/04/2025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7AF567-F8D5-481A-9C40-6F0610D82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6730C-6810-4DAE-89C0-BD92DD393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150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281FE-D944-40F9-B0A5-2BAA6FBB7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0810BC-9081-4E80-A678-C7B389600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9F6044-8C7F-46BE-845D-A1B8E403B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283DC5-4FE3-4608-AE4B-9B54C1B617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BFF683-7D6B-4D27-AB1A-5541499037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897F29-8B63-470B-AEAC-539A27E55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FD169-8248-46E7-A8A8-BFC1DBB1F9EC}" type="datetime1">
              <a:rPr lang="en-GB" smtClean="0"/>
              <a:t>08/04/2025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F08D4C-95A6-4FFC-8D78-4B1A3B6B2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AC3FA2-64E5-4265-A553-9CAC40B3D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958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45F85-7018-4CA7-BA2D-FF0E12DC1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8F836A-8589-4DA7-A5EB-4D1702A03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2570B-3142-41E5-B4E6-35CEC2E30BA8}" type="datetime1">
              <a:rPr lang="en-GB" smtClean="0"/>
              <a:t>08/04/2025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98F8A-4CC2-4AF6-91DF-B55DA630A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AC079B-0521-4AC5-A52C-3F7E17F48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325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C77887-A4E0-4868-BD63-F74E46415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1E47-E79A-4827-928C-00929A6173A4}" type="datetime1">
              <a:rPr lang="en-GB" smtClean="0"/>
              <a:t>08/04/2025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CA4799-EF21-4952-95E3-48E9DE904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4D7436-0C71-43F0-8793-7CDFC2AC6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923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A7B7F-5A88-472C-ABB6-84DF5D56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BAF03-087D-43A7-A74E-5B5D267D5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CB5427-009F-45FF-B2F6-FD04BDF3C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B69905-2C2A-49FE-BBB5-5546D6663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FA42-94FC-42D9-A3F4-774CF78F21FA}" type="datetime1">
              <a:rPr lang="en-GB" smtClean="0"/>
              <a:t>08/04/2025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392F5-2782-4C46-84C9-520F61A13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271FE3-ACB4-4CDA-9AB0-987192624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26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40CE9-9BBF-4B6C-8D48-CA9590297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3538E7-FAEB-4577-8055-F0C48D16B8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AB17B-0BCF-4F14-8A59-9E6841D55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342B1-F2E7-4333-90D4-3F733E31D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60ECC-4344-4FB0-904C-431E79E3A2A2}" type="datetime1">
              <a:rPr lang="en-GB" smtClean="0"/>
              <a:t>08/04/2025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562BB-2934-4730-A641-0A53F1E29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9D5F1C-C868-4031-A348-6364ED8C2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86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144D06-C9D4-47AE-BB88-84C54DC29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A4A75-92CC-49ED-B861-D06ADA2CD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83E97-C82F-4739-93B5-EB8032505F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7072C-7229-454F-A115-AD58EA038F84}" type="datetime1">
              <a:rPr lang="en-GB" smtClean="0"/>
              <a:t>08/04/2025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FE18B-851B-4535-BCB1-8F3C14DBA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h.throssell@liverpool.ac.uk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F14C1B-8491-4315-AD69-74B46EC6EF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11B30-4C41-484C-A7CC-BEC0FBA1DB1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52773E-245C-4035-95B8-981D5BAF043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38200" y="5910018"/>
            <a:ext cx="3153293" cy="81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56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0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F092B4-6552-471D-8500-5ABAEC113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8701" y="6354636"/>
            <a:ext cx="41148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75B390-B81A-4B79-ADDE-FB452B8D0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F11B30-4C41-484C-A7CC-BEC0FBA1DB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29C691-1E0A-4516-8145-0071167F8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041" y="5954635"/>
            <a:ext cx="3388373" cy="8034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543C1C-9C3A-47F8-89F6-7F54FCCDF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701" y="5954635"/>
            <a:ext cx="1264299" cy="638170"/>
          </a:xfrm>
          <a:prstGeom prst="rect">
            <a:avLst/>
          </a:prstGeom>
        </p:spPr>
      </p:pic>
      <p:sp>
        <p:nvSpPr>
          <p:cNvPr id="9" name="Title 7">
            <a:extLst>
              <a:ext uri="{FF2B5EF4-FFF2-40B4-BE49-F238E27FC236}">
                <a16:creationId xmlns:a16="http://schemas.microsoft.com/office/drawing/2014/main" id="{3E20BB6A-68AA-45EF-AA0D-60CC40EA3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889" y="2462968"/>
            <a:ext cx="5144873" cy="1325563"/>
          </a:xfrm>
        </p:spPr>
        <p:txBody>
          <a:bodyPr>
            <a:normAutofit fontScale="90000"/>
          </a:bodyPr>
          <a:lstStyle/>
          <a:p>
            <a:br>
              <a:rPr lang="en-GB" sz="6000" dirty="0"/>
            </a:br>
            <a:r>
              <a:rPr lang="en-GB" sz="6000" dirty="0"/>
              <a:t>Rotation Compensation System for the MAGIS-100 Prototype</a:t>
            </a:r>
            <a:br>
              <a:rPr lang="en-GB" sz="6000" dirty="0"/>
            </a:br>
            <a:br>
              <a:rPr lang="en-GB" sz="6000" dirty="0"/>
            </a:br>
            <a:r>
              <a:rPr lang="en-GB" sz="3200" i="1" dirty="0"/>
              <a:t>Henry Throssell</a:t>
            </a:r>
            <a:br>
              <a:rPr lang="en-GB" sz="3200" i="1" dirty="0"/>
            </a:br>
            <a:r>
              <a:rPr lang="en-GB" sz="3200" i="1" dirty="0"/>
              <a:t>IOP HEPP and APP 2025 Meeting</a:t>
            </a:r>
            <a:br>
              <a:rPr lang="en-GB" sz="3200" i="1" dirty="0"/>
            </a:br>
            <a:r>
              <a:rPr lang="en-GB" sz="3200" i="1" dirty="0"/>
              <a:t>h.throssell@Liverpool.ac.uk</a:t>
            </a:r>
            <a:br>
              <a:rPr lang="en-GB" sz="6000" dirty="0"/>
            </a:br>
            <a:br>
              <a:rPr lang="en-GB" dirty="0"/>
            </a:b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7580AD-E9E2-4330-B0A3-6A21C424D00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37" b="21728"/>
          <a:stretch/>
        </p:blipFill>
        <p:spPr>
          <a:xfrm>
            <a:off x="9193404" y="93648"/>
            <a:ext cx="2507059" cy="31039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BE4E6E7-37B7-4F1C-8C07-D3BDF550D0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3404" y="3229397"/>
            <a:ext cx="2507059" cy="26879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D718CEC-7BDF-4154-9F4F-7CFF929CADED}"/>
              </a:ext>
            </a:extLst>
          </p:cNvPr>
          <p:cNvSpPr txBox="1"/>
          <p:nvPr/>
        </p:nvSpPr>
        <p:spPr>
          <a:xfrm>
            <a:off x="5412227" y="4395032"/>
            <a:ext cx="35407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Top: The MAGIS-100 prototype</a:t>
            </a:r>
          </a:p>
          <a:p>
            <a:r>
              <a:rPr lang="en-GB" i="1" dirty="0"/>
              <a:t>Top Right: A magneto optical trap of Sr-88 atoms</a:t>
            </a:r>
          </a:p>
          <a:p>
            <a:r>
              <a:rPr lang="en-GB" i="1" dirty="0"/>
              <a:t>Bottom Right: A hologram of a cat made with the spatial light modulator used for atom trapping</a:t>
            </a:r>
            <a:endParaRPr lang="en-GB" sz="1400" dirty="0"/>
          </a:p>
        </p:txBody>
      </p:sp>
      <p:pic>
        <p:nvPicPr>
          <p:cNvPr id="10" name="Picture 9" descr="A ladder in a room&#10;&#10;AI-generated content may be incorrect.">
            <a:extLst>
              <a:ext uri="{FF2B5EF4-FFF2-40B4-BE49-F238E27FC236}">
                <a16:creationId xmlns:a16="http://schemas.microsoft.com/office/drawing/2014/main" id="{667D9EF6-A848-1F5C-1075-6DADF0D163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964" y="81251"/>
            <a:ext cx="3217298" cy="427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278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651719-BB76-16B8-63E2-1A31B15E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5F9B25-9327-6C75-54B1-AC1DD9F5C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10</a:t>
            </a:fld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3F74E439-EA58-6F8C-4F21-708C1E627EC6}"/>
              </a:ext>
            </a:extLst>
          </p:cNvPr>
          <p:cNvSpPr txBox="1">
            <a:spLocks/>
          </p:cNvSpPr>
          <p:nvPr/>
        </p:nvSpPr>
        <p:spPr>
          <a:xfrm>
            <a:off x="513914" y="-264738"/>
            <a:ext cx="1207040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Atom Phase Shift due to Laser Pointing Jitter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AE4E78-88EC-513F-D61E-8703A6234A5D}"/>
              </a:ext>
            </a:extLst>
          </p:cNvPr>
          <p:cNvSpPr txBox="1"/>
          <p:nvPr/>
        </p:nvSpPr>
        <p:spPr>
          <a:xfrm>
            <a:off x="5648656" y="3414458"/>
            <a:ext cx="65433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MAGIS-100 is designed to be noise limited by the statistical uncertainty in the number of atoms during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science sensitivity range of MAGIS-100 is 0.1-10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Varying the MAGIS-100 experimental parameters to their limit, the system’s noise does not exceed the atom shot noise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Future goal phase sensitivity can be met with upgraded optical feedback system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9A2EA2-60B6-2608-4203-AE5CA56A5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52" y="701127"/>
            <a:ext cx="5469391" cy="2713331"/>
          </a:xfrm>
          <a:prstGeom prst="rect">
            <a:avLst/>
          </a:prstGeom>
        </p:spPr>
      </p:pic>
      <p:pic>
        <p:nvPicPr>
          <p:cNvPr id="14" name="Content Placeholder 13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BD2BE782-5607-B211-4687-3028A839EB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612" y="701127"/>
            <a:ext cx="5218317" cy="2588776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F25688B-9252-57FC-7EEF-017602CB79F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6401" t="40760" r="2550" b="23918"/>
          <a:stretch/>
        </p:blipFill>
        <p:spPr>
          <a:xfrm>
            <a:off x="121568" y="3743880"/>
            <a:ext cx="5134583" cy="1435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65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020B6-5E2B-ED16-2FF0-0F86B0B45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1969"/>
            <a:ext cx="10515600" cy="1325563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1F2DF-C84E-CA97-F881-158059BF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594"/>
            <a:ext cx="10515600" cy="4718372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The RCS system has been successfully assembled and tested for the MAGIS prototype</a:t>
            </a:r>
          </a:p>
          <a:p>
            <a:r>
              <a:rPr lang="en-GB" dirty="0"/>
              <a:t>The final installation is planned for late summer</a:t>
            </a:r>
          </a:p>
          <a:p>
            <a:r>
              <a:rPr lang="en-GB" dirty="0"/>
              <a:t>The parts for the identical MAGIS-100 system have been shipped to Fermilab</a:t>
            </a:r>
          </a:p>
          <a:p>
            <a:r>
              <a:rPr lang="en-GB" dirty="0"/>
              <a:t>The PSD for the angular jitter has been measured for the tip </a:t>
            </a:r>
            <a:r>
              <a:rPr lang="en-GB"/>
              <a:t>tilt mirror</a:t>
            </a:r>
            <a:endParaRPr lang="en-GB" dirty="0"/>
          </a:p>
          <a:p>
            <a:r>
              <a:rPr lang="en-GB" dirty="0"/>
              <a:t>A calculation of the associated phase shift due to laser pointing jitter is well below our target value</a:t>
            </a:r>
          </a:p>
          <a:p>
            <a:r>
              <a:rPr lang="en-GB" dirty="0"/>
              <a:t>Varying the experimental parameters of MAGIS-100 show that we are still not limited by this noise source</a:t>
            </a:r>
          </a:p>
          <a:p>
            <a:r>
              <a:rPr lang="en-GB" dirty="0"/>
              <a:t>We are working to further improve the angular jitter error using the optical lever as a position sensor / feedback loop</a:t>
            </a:r>
          </a:p>
          <a:p>
            <a:r>
              <a:rPr lang="en-GB" dirty="0"/>
              <a:t>This measurement and analysis is being prepared for an upcoming publication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0F4886-D15E-003E-70D1-6E475A72E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347D14-6D24-9B73-9162-F109676B6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435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6CA281D-5A57-31F3-D84E-5D4CE8877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 Up Slides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E4E7781-2287-42F3-14C3-D3C0832B25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49CE89-8583-A022-7E3F-98EC63F17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83E678-A28F-002A-FB3E-1E8E357D8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96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FBC30-63F4-4A7B-A02A-D7987220D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912" y="-267163"/>
            <a:ext cx="11353800" cy="1325563"/>
          </a:xfrm>
        </p:spPr>
        <p:txBody>
          <a:bodyPr/>
          <a:lstStyle/>
          <a:p>
            <a:r>
              <a:rPr lang="en-GB" dirty="0"/>
              <a:t>Atom Neutrality Test with Atom Interferometry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7E81D5-5B02-484A-BFB7-17C5517CA06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9912" y="907422"/>
                <a:ext cx="5916087" cy="5351335"/>
              </a:xfrm>
            </p:spPr>
            <p:txBody>
              <a:bodyPr>
                <a:normAutofit fontScale="92500"/>
              </a:bodyPr>
              <a:lstStyle/>
              <a:p>
                <a:r>
                  <a:rPr lang="en-GB" dirty="0"/>
                  <a:t>The Stanford Tower has been designed to test atom neutrality at the 10</a:t>
                </a:r>
                <a:r>
                  <a:rPr lang="en-GB" baseline="30000" dirty="0"/>
                  <a:t>-28</a:t>
                </a:r>
                <a:r>
                  <a:rPr lang="en-GB" dirty="0"/>
                  <a:t>e level</a:t>
                </a:r>
              </a:p>
              <a:p>
                <a:r>
                  <a:rPr lang="en-GB" dirty="0"/>
                  <a:t>Atom interferometers can measure atom neutrality via the </a:t>
                </a:r>
                <a:r>
                  <a:rPr lang="en-GB" dirty="0" err="1"/>
                  <a:t>Aharonov</a:t>
                </a:r>
                <a:r>
                  <a:rPr lang="en-GB" dirty="0"/>
                  <a:t>-Bohm effect:</a:t>
                </a:r>
              </a:p>
              <a:p>
                <a:pPr lvl="1"/>
                <a:r>
                  <a:rPr lang="en-GB" dirty="0"/>
                  <a:t>The atom ensemble is launched and spatially separated in a superposition</a:t>
                </a:r>
              </a:p>
              <a:p>
                <a:pPr lvl="1"/>
                <a:r>
                  <a:rPr lang="en-GB" dirty="0"/>
                  <a:t>Each arm of the superposition enters a region of high electric field</a:t>
                </a:r>
              </a:p>
              <a:p>
                <a:pPr lvl="1"/>
                <a:r>
                  <a:rPr lang="en-GB" dirty="0"/>
                  <a:t>The ensemble is brought back together</a:t>
                </a:r>
              </a:p>
              <a:p>
                <a:pPr lvl="1"/>
                <a:r>
                  <a:rPr lang="en-GB" dirty="0"/>
                  <a:t>If the atom has a small charge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GB" dirty="0"/>
                  <a:t>, the wavefunction will accumulate phase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𝑉𝑡</m:t>
                    </m:r>
                  </m:oMath>
                </a14:m>
                <a:r>
                  <a:rPr lang="en-GB" dirty="0"/>
                  <a:t> </a:t>
                </a:r>
              </a:p>
              <a:p>
                <a:r>
                  <a:rPr lang="en-GB" dirty="0"/>
                  <a:t>This requires a very large spatial separation of the atomic states (≈ 1 m!)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A7E81D5-5B02-484A-BFB7-17C5517CA0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912" y="907422"/>
                <a:ext cx="5916087" cy="5351335"/>
              </a:xfrm>
              <a:blipFill>
                <a:blip r:embed="rId2"/>
                <a:stretch>
                  <a:fillRect l="-1649" t="-1708" r="-25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46C075-A977-47DB-A4BC-54BFDBBD5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193CA7-8B88-4110-9516-A2982B9CA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13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45CDAEA-E52D-429C-88DF-7702E77175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109"/>
          <a:stretch/>
        </p:blipFill>
        <p:spPr>
          <a:xfrm>
            <a:off x="6196613" y="803531"/>
            <a:ext cx="5513033" cy="49043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92E1F8-39E7-4FDD-A44B-D3FEEB8FE2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665" t="21359" r="17499" b="13231"/>
          <a:stretch/>
        </p:blipFill>
        <p:spPr>
          <a:xfrm>
            <a:off x="8056993" y="3353318"/>
            <a:ext cx="4135007" cy="25858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315C5DD-8BBA-4F73-81B4-99C4C2DEF394}"/>
              </a:ext>
            </a:extLst>
          </p:cNvPr>
          <p:cNvSpPr txBox="1"/>
          <p:nvPr/>
        </p:nvSpPr>
        <p:spPr>
          <a:xfrm>
            <a:off x="6799186" y="5939161"/>
            <a:ext cx="5718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Diagrams from: “Testing atom neutrality with an atom interferometer”</a:t>
            </a:r>
            <a:r>
              <a:rPr lang="en-GB" sz="1400" dirty="0"/>
              <a:t>, </a:t>
            </a:r>
            <a:r>
              <a:rPr lang="en-GB" sz="1400" dirty="0" err="1"/>
              <a:t>A.Arvanitaki</a:t>
            </a:r>
            <a:r>
              <a:rPr lang="en-GB" sz="1400" dirty="0"/>
              <a:t>, Phys.Rev.Lett.100:120407 (2008)</a:t>
            </a:r>
          </a:p>
        </p:txBody>
      </p:sp>
    </p:spTree>
    <p:extLst>
      <p:ext uri="{BB962C8B-B14F-4D97-AF65-F5344CB8AC3E}">
        <p14:creationId xmlns:p14="http://schemas.microsoft.com/office/powerpoint/2010/main" val="1326308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A3F22-9536-4B9A-9530-396DE1147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237" y="-44773"/>
            <a:ext cx="8767440" cy="1325563"/>
          </a:xfrm>
        </p:spPr>
        <p:txBody>
          <a:bodyPr/>
          <a:lstStyle/>
          <a:p>
            <a:r>
              <a:rPr lang="en-GB" dirty="0"/>
              <a:t>Laser Injection System for Broadband Atom Interferometry</a:t>
            </a:r>
            <a:endParaRPr lang="en-GB" baseline="30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1B526-254C-4ABA-988B-BB981B26A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439" y="4556060"/>
            <a:ext cx="10911122" cy="1290748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The Stanford tower will test for atom neutrality with the (</a:t>
            </a:r>
            <a:r>
              <a:rPr lang="en-GB" baseline="30000" dirty="0"/>
              <a:t>1</a:t>
            </a:r>
            <a:r>
              <a:rPr lang="en-GB" dirty="0"/>
              <a:t>S</a:t>
            </a:r>
            <a:r>
              <a:rPr lang="en-GB" baseline="-25000" dirty="0"/>
              <a:t>0</a:t>
            </a:r>
            <a:r>
              <a:rPr lang="en-GB" dirty="0"/>
              <a:t>→</a:t>
            </a:r>
            <a:r>
              <a:rPr lang="en-GB" baseline="30000" dirty="0"/>
              <a:t>3</a:t>
            </a:r>
            <a:r>
              <a:rPr lang="en-GB" dirty="0"/>
              <a:t>P</a:t>
            </a:r>
            <a:r>
              <a:rPr lang="en-GB" baseline="-25000" dirty="0"/>
              <a:t>1</a:t>
            </a:r>
            <a:r>
              <a:rPr lang="en-GB" dirty="0"/>
              <a:t>) 689 nm transition of Sr-87</a:t>
            </a:r>
          </a:p>
          <a:p>
            <a:r>
              <a:rPr lang="en-GB" dirty="0"/>
              <a:t>Interferometry with large wave packet separations is easier to achieve with this transition</a:t>
            </a:r>
          </a:p>
          <a:p>
            <a:r>
              <a:rPr lang="en-GB" dirty="0"/>
              <a:t>689 nm requires a laser injection from the lower section of the tower</a:t>
            </a:r>
          </a:p>
          <a:p>
            <a:r>
              <a:rPr lang="en-GB" dirty="0"/>
              <a:t>The tower will still operate in a 698 nm (</a:t>
            </a:r>
            <a:r>
              <a:rPr lang="en-GB" baseline="30000" dirty="0"/>
              <a:t>1</a:t>
            </a:r>
            <a:r>
              <a:rPr lang="en-GB" dirty="0"/>
              <a:t>S</a:t>
            </a:r>
            <a:r>
              <a:rPr lang="en-GB" baseline="-25000" dirty="0"/>
              <a:t>0</a:t>
            </a:r>
            <a:r>
              <a:rPr lang="en-GB" dirty="0"/>
              <a:t>→</a:t>
            </a:r>
            <a:r>
              <a:rPr lang="en-GB" baseline="30000" dirty="0"/>
              <a:t>3</a:t>
            </a:r>
            <a:r>
              <a:rPr lang="en-GB" dirty="0"/>
              <a:t>P</a:t>
            </a:r>
            <a:r>
              <a:rPr lang="en-GB" baseline="-25000" dirty="0"/>
              <a:t>0</a:t>
            </a:r>
            <a:r>
              <a:rPr lang="en-GB" dirty="0"/>
              <a:t>) mode for MAGIS prototyping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147CED-5BBC-4CFE-AEA3-084416D8B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710D8-261D-4CF2-8A29-50EEB94C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14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E07A1A-D5AD-4178-9E48-2F541AFDE5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690" y="1184272"/>
            <a:ext cx="3887266" cy="32259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83FDA0-EB99-4A79-861F-7446241B69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5945" y="1011192"/>
            <a:ext cx="6804508" cy="329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474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2D843-5685-4A96-8255-4B6C243A2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07" y="41143"/>
            <a:ext cx="12597489" cy="1325563"/>
          </a:xfrm>
        </p:spPr>
        <p:txBody>
          <a:bodyPr/>
          <a:lstStyle/>
          <a:p>
            <a:r>
              <a:rPr lang="en-GB" dirty="0"/>
              <a:t>Laser Injection System for Broadband Atom Interferometry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DB1E0E-9A90-4646-9FCA-840C56546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204327-6C52-4C23-B33B-C35F390A9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15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15DB98-A1B0-4313-A090-E106610F1DD8}"/>
              </a:ext>
            </a:extLst>
          </p:cNvPr>
          <p:cNvSpPr txBox="1"/>
          <p:nvPr/>
        </p:nvSpPr>
        <p:spPr>
          <a:xfrm>
            <a:off x="8243950" y="1206429"/>
            <a:ext cx="360057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689 nm laser enters the tower via this angled tee vacuum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A retractable in-vacuum mirror reflects light down onto the tip tilt mirror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The lower retro reflection chamber is tilted at 3⁰ to reflect light upwards into the interferometry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Extended UHV bellows allow for flexible tilting of the retro reflection platform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4F0F6E-E7F8-427C-A805-B3880B99A5CF}"/>
              </a:ext>
            </a:extLst>
          </p:cNvPr>
          <p:cNvGrpSpPr/>
          <p:nvPr/>
        </p:nvGrpSpPr>
        <p:grpSpPr>
          <a:xfrm>
            <a:off x="347473" y="1419492"/>
            <a:ext cx="7633552" cy="5280363"/>
            <a:chOff x="671579" y="785554"/>
            <a:chExt cx="4964873" cy="367879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858C4EC-1320-4FD6-A42F-34E4202A9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579" y="785554"/>
              <a:ext cx="4964873" cy="3678791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BB599E7-8735-4F1F-A540-9148C7A19947}"/>
                </a:ext>
              </a:extLst>
            </p:cNvPr>
            <p:cNvCxnSpPr/>
            <p:nvPr/>
          </p:nvCxnSpPr>
          <p:spPr>
            <a:xfrm flipH="1" flipV="1">
              <a:off x="2905125" y="1933575"/>
              <a:ext cx="1352550" cy="4857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514D809-51D6-432C-AD08-60F70532174C}"/>
                </a:ext>
              </a:extLst>
            </p:cNvPr>
            <p:cNvCxnSpPr>
              <a:cxnSpLocks/>
            </p:cNvCxnSpPr>
            <p:nvPr/>
          </p:nvCxnSpPr>
          <p:spPr>
            <a:xfrm>
              <a:off x="2905125" y="2000250"/>
              <a:ext cx="152400" cy="18192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8F73526-CE40-4AF4-A7C5-432DB36294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57525" y="916328"/>
              <a:ext cx="0" cy="290319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6DF3D4B-F185-4F6F-A518-014BAE431CCA}"/>
              </a:ext>
            </a:extLst>
          </p:cNvPr>
          <p:cNvSpPr txBox="1"/>
          <p:nvPr/>
        </p:nvSpPr>
        <p:spPr>
          <a:xfrm>
            <a:off x="1012054" y="3441400"/>
            <a:ext cx="14559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Linear actuator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AFCF691-6CD2-4071-A64A-6973E267AAB9}"/>
              </a:ext>
            </a:extLst>
          </p:cNvPr>
          <p:cNvCxnSpPr>
            <a:cxnSpLocks/>
          </p:cNvCxnSpPr>
          <p:nvPr/>
        </p:nvCxnSpPr>
        <p:spPr>
          <a:xfrm>
            <a:off x="2073671" y="3906174"/>
            <a:ext cx="472739" cy="7989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66985BC-DADB-409E-926C-19A338C044D9}"/>
              </a:ext>
            </a:extLst>
          </p:cNvPr>
          <p:cNvSpPr txBox="1"/>
          <p:nvPr/>
        </p:nvSpPr>
        <p:spPr>
          <a:xfrm>
            <a:off x="1345702" y="2516678"/>
            <a:ext cx="14559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In-vacuum mirror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760D285-C8CF-459B-8D1D-082CE5503830}"/>
              </a:ext>
            </a:extLst>
          </p:cNvPr>
          <p:cNvCxnSpPr>
            <a:cxnSpLocks/>
          </p:cNvCxnSpPr>
          <p:nvPr/>
        </p:nvCxnSpPr>
        <p:spPr>
          <a:xfrm>
            <a:off x="2478002" y="2839843"/>
            <a:ext cx="1009890" cy="16080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9ACE55C-C7A7-4ECE-A2C0-F26F3AB2E440}"/>
              </a:ext>
            </a:extLst>
          </p:cNvPr>
          <p:cNvSpPr txBox="1"/>
          <p:nvPr/>
        </p:nvSpPr>
        <p:spPr>
          <a:xfrm>
            <a:off x="5230149" y="1607199"/>
            <a:ext cx="14559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Atom lattice launch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87849AD-29BD-4E09-8E6E-4994A947E5BA}"/>
              </a:ext>
            </a:extLst>
          </p:cNvPr>
          <p:cNvCxnSpPr>
            <a:cxnSpLocks/>
          </p:cNvCxnSpPr>
          <p:nvPr/>
        </p:nvCxnSpPr>
        <p:spPr>
          <a:xfrm flipH="1">
            <a:off x="4250212" y="1925472"/>
            <a:ext cx="1012828" cy="4892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BEB1E5C-F997-4773-B423-D3F1328776D0}"/>
              </a:ext>
            </a:extLst>
          </p:cNvPr>
          <p:cNvSpPr txBox="1"/>
          <p:nvPr/>
        </p:nvSpPr>
        <p:spPr>
          <a:xfrm>
            <a:off x="5715803" y="5469526"/>
            <a:ext cx="174821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Rotation Compensation System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4F7ACF2-FB15-499F-BEA6-F3FF94D60E0D}"/>
              </a:ext>
            </a:extLst>
          </p:cNvPr>
          <p:cNvCxnSpPr>
            <a:cxnSpLocks/>
          </p:cNvCxnSpPr>
          <p:nvPr/>
        </p:nvCxnSpPr>
        <p:spPr>
          <a:xfrm flipH="1">
            <a:off x="4629479" y="5931191"/>
            <a:ext cx="1092269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6447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BBDBD-7112-E374-EB9C-174EF4620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9FB9C1-96E2-F7D1-9896-9AA077CA4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BAB088-2E55-0974-C736-2B49928EB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16</a:t>
            </a:fld>
            <a:endParaRPr lang="en-GB"/>
          </a:p>
        </p:txBody>
      </p:sp>
      <p:pic>
        <p:nvPicPr>
          <p:cNvPr id="8" name="Content Placeholder 7" descr="A close-up of a graph&#10;&#10;Description automatically generated">
            <a:extLst>
              <a:ext uri="{FF2B5EF4-FFF2-40B4-BE49-F238E27FC236}">
                <a16:creationId xmlns:a16="http://schemas.microsoft.com/office/drawing/2014/main" id="{0CEF657E-44A3-710D-ABC4-50F49B80F8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2" y="365125"/>
            <a:ext cx="11163778" cy="5538281"/>
          </a:xfrm>
        </p:spPr>
      </p:pic>
    </p:spTree>
    <p:extLst>
      <p:ext uri="{BB962C8B-B14F-4D97-AF65-F5344CB8AC3E}">
        <p14:creationId xmlns:p14="http://schemas.microsoft.com/office/powerpoint/2010/main" val="3435153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88246-06B5-6D0D-4F39-19403945A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C94224-6DD2-82C5-4BB6-F2230EA014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7E962F-B043-A1B8-4339-A788E008E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9AF40E-B979-7C6F-CA11-7AFEA58D7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17</a:t>
            </a:fld>
            <a:endParaRPr lang="en-GB"/>
          </a:p>
        </p:txBody>
      </p:sp>
      <p:pic>
        <p:nvPicPr>
          <p:cNvPr id="13" name="Picture 1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4E80050-77DB-0ABF-14FB-2B2FB39E6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" y="854812"/>
            <a:ext cx="12192000" cy="604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45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13433-75A3-2C07-E6E9-62549B8E6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2C35B0-BA63-DA0B-F6CD-9387BF31EA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1DA4A9-0B4E-8ED5-1214-76A5F8147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054449-24AB-0240-221A-41B3286CF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18</a:t>
            </a:fld>
            <a:endParaRPr lang="en-GB"/>
          </a:p>
        </p:txBody>
      </p:sp>
      <p:pic>
        <p:nvPicPr>
          <p:cNvPr id="7" name="Picture 6" descr="A diagram of a frequency response&#10;&#10;Description automatically generated with medium confidence">
            <a:extLst>
              <a:ext uri="{FF2B5EF4-FFF2-40B4-BE49-F238E27FC236}">
                <a16:creationId xmlns:a16="http://schemas.microsoft.com/office/drawing/2014/main" id="{B523A085-FA78-63E4-1248-8758BE7C87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12192000" cy="604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78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48207-2EEB-0D5F-4058-A6D9D11A8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64156-E605-B236-FB9B-63E6CD5F4B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FB6A25-29D6-0697-F303-681FCDB42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35B02E-24B2-381F-4A39-367BBB22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19</a:t>
            </a:fld>
            <a:endParaRPr lang="en-GB"/>
          </a:p>
        </p:txBody>
      </p:sp>
      <p:pic>
        <p:nvPicPr>
          <p:cNvPr id="11" name="Picture 10" descr="A graph with lines and arrows&#10;&#10;Description automatically generated">
            <a:extLst>
              <a:ext uri="{FF2B5EF4-FFF2-40B4-BE49-F238E27FC236}">
                <a16:creationId xmlns:a16="http://schemas.microsoft.com/office/drawing/2014/main" id="{A42FA6F3-D5FA-137F-3CEE-D5DB36BB31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00" y="898550"/>
            <a:ext cx="12192000" cy="566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445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C94E2-A32A-4E84-7405-FD046A9A7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728" y="-289007"/>
            <a:ext cx="10515600" cy="1325563"/>
          </a:xfrm>
        </p:spPr>
        <p:txBody>
          <a:bodyPr/>
          <a:lstStyle/>
          <a:p>
            <a:r>
              <a:rPr lang="en-GB" dirty="0"/>
              <a:t>Light Pulse Atom Interferometry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ACE46-73CD-F768-D5F4-3466439C2B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8954" y="4214991"/>
            <a:ext cx="10807429" cy="4351338"/>
          </a:xfrm>
        </p:spPr>
        <p:txBody>
          <a:bodyPr>
            <a:normAutofit/>
          </a:bodyPr>
          <a:lstStyle/>
          <a:p>
            <a:r>
              <a:rPr lang="en-GB" sz="2000" dirty="0"/>
              <a:t>Free falling ultracold atoms (</a:t>
            </a:r>
            <a:r>
              <a:rPr lang="en-GB" sz="2000" dirty="0" err="1"/>
              <a:t>μK-pK</a:t>
            </a:r>
            <a:r>
              <a:rPr lang="en-GB" sz="2000" dirty="0"/>
              <a:t>) as quantum sensors </a:t>
            </a:r>
          </a:p>
          <a:p>
            <a:r>
              <a:rPr lang="en-GB" sz="2000" dirty="0"/>
              <a:t>Laser pulses open and close arms of a Mach-Zehnder matter wave interferometer</a:t>
            </a:r>
          </a:p>
          <a:p>
            <a:r>
              <a:rPr lang="en-GB" sz="2000" dirty="0"/>
              <a:t>Laser interactions transfer momentum to excited state population</a:t>
            </a:r>
          </a:p>
          <a:p>
            <a:r>
              <a:rPr lang="en-GB" sz="2000" dirty="0"/>
              <a:t>Additional laser pulses (LMT) increase the space time area of the interferometer and enhance sensitivity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BD939-3019-D142-1DA4-10D363733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65084B-FA61-735D-8335-5105C50B9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4EACCE-C29A-2482-E158-6EA0646D0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728" y="667614"/>
            <a:ext cx="6425119" cy="36542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4D0695-E2F2-1A0D-9D7F-1DCB9DE030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37" b="21728"/>
          <a:stretch/>
        </p:blipFill>
        <p:spPr>
          <a:xfrm>
            <a:off x="7758619" y="774523"/>
            <a:ext cx="2778866" cy="344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161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F3C91-3358-C68C-32C5-F9DDCC76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C69FA0-D9C5-EA9B-D82E-EB5CDD2BF3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2008E8-2C2F-92DF-8953-E1B233447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74D5AF-D9C9-B59D-27B4-826219B86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20</a:t>
            </a:fld>
            <a:endParaRPr lang="en-GB"/>
          </a:p>
        </p:txBody>
      </p:sp>
      <p:pic>
        <p:nvPicPr>
          <p:cNvPr id="7" name="Picture 6" descr="A graph of a signal&#10;&#10;Description automatically generated">
            <a:extLst>
              <a:ext uri="{FF2B5EF4-FFF2-40B4-BE49-F238E27FC236}">
                <a16:creationId xmlns:a16="http://schemas.microsoft.com/office/drawing/2014/main" id="{130029C2-4179-3D17-9C64-14DB0A7DC0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521" y="216911"/>
            <a:ext cx="11194533" cy="555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7517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94289-36A0-3294-DB30-CA0F57744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6270F0-A8BB-3F63-B6BA-AEC12BFBFD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388474-18C9-CB33-40D2-8A1EA0AAD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ADD1F-88A0-7DBC-6912-5F65C977A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365EC05-DFBD-A1CF-1F30-015374C9D7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22" y="53145"/>
            <a:ext cx="12430972" cy="616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07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EC048-4A23-69AC-1186-AD105B67C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223211-3ED8-7466-0DD0-378EC96B53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2057FD-FC52-64A1-B1E6-6B085826E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B3C593-5FC9-A80B-D6BA-C57AC7558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22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C3832D-00CE-0F4F-DEFC-8EE13DBE30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038" t="9524" r="5302" b="11204"/>
          <a:stretch/>
        </p:blipFill>
        <p:spPr>
          <a:xfrm>
            <a:off x="422030" y="136525"/>
            <a:ext cx="11053188" cy="543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1253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FCBE6-E392-6B72-379F-D82A7FF9A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BD2E4C-C461-23CD-EB10-84556C6E92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90223C-4F05-96C5-75A5-3FEBF4542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AA7FE-BCE6-6498-1807-007F20F4A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23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08C39A-D108-E8C6-CDE4-82D315698D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718" t="21844" r="28431" b="8936"/>
          <a:stretch/>
        </p:blipFill>
        <p:spPr>
          <a:xfrm>
            <a:off x="3154193" y="316327"/>
            <a:ext cx="5883614" cy="560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23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45340-7AFB-47D8-8270-E75B2BF71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781" y="0"/>
            <a:ext cx="11670437" cy="1325563"/>
          </a:xfrm>
        </p:spPr>
        <p:txBody>
          <a:bodyPr/>
          <a:lstStyle/>
          <a:p>
            <a:r>
              <a:rPr lang="en-GB" dirty="0"/>
              <a:t>MAGIS-100 - Atom Interferometry for Gravitational Wave and Dark Matter Searches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B055B-8634-4EB9-A832-6E47E667C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398" y="1538827"/>
            <a:ext cx="5724951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The MAGIS experiment uses ultracold Sr atoms as a sensor for: </a:t>
            </a:r>
          </a:p>
          <a:p>
            <a:pPr lvl="1"/>
            <a:r>
              <a:rPr lang="en-GB" dirty="0"/>
              <a:t>Mid-band gravitational waves (10mHZ – 10 Hz) </a:t>
            </a:r>
          </a:p>
          <a:p>
            <a:pPr lvl="1"/>
            <a:r>
              <a:rPr lang="en-GB" dirty="0"/>
              <a:t>Ultralight dark matter (10</a:t>
            </a:r>
            <a:r>
              <a:rPr lang="en-GB" baseline="30000" dirty="0"/>
              <a:t>-3</a:t>
            </a:r>
            <a:r>
              <a:rPr lang="en-GB" dirty="0"/>
              <a:t> -10</a:t>
            </a:r>
            <a:r>
              <a:rPr lang="en-GB" baseline="30000" dirty="0"/>
              <a:t>-22</a:t>
            </a:r>
            <a:r>
              <a:rPr lang="en-GB" dirty="0"/>
              <a:t> eV)</a:t>
            </a:r>
          </a:p>
          <a:p>
            <a:r>
              <a:rPr lang="en-GB" dirty="0"/>
              <a:t>100 m baseline device under construction at Fermilab, eventual goal of 1000 m and space-based experiments </a:t>
            </a:r>
          </a:p>
          <a:p>
            <a:r>
              <a:rPr lang="en-GB" dirty="0"/>
              <a:t>Simultaneous atom interferometers over a long baseline measure the strain in spacetime caused by GWs</a:t>
            </a:r>
          </a:p>
          <a:p>
            <a:r>
              <a:rPr lang="en-GB" dirty="0"/>
              <a:t>Phase shift recorded by each interferometer depends on the time spent in the excited state, which is directly tied to the light travel time across the baseline</a:t>
            </a:r>
          </a:p>
          <a:p>
            <a:r>
              <a:rPr lang="en-GB" dirty="0"/>
              <a:t>DM induced oscillations of fundamental constants (</a:t>
            </a:r>
            <a:r>
              <a:rPr lang="el-GR" dirty="0"/>
              <a:t>α</a:t>
            </a:r>
            <a:r>
              <a:rPr lang="en-GB" dirty="0"/>
              <a:t>, m</a:t>
            </a:r>
            <a:r>
              <a:rPr lang="en-GB" baseline="-25000" dirty="0"/>
              <a:t>e</a:t>
            </a:r>
            <a:r>
              <a:rPr lang="en-GB" dirty="0"/>
              <a:t>) shift atomic energy levels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C8D139-8B9B-470C-B787-3CC030336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9D494C-3D96-4CEC-8C13-B84287B9C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3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6BF30E-0255-43DC-815D-6FED2419A7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1224178"/>
            <a:ext cx="3722383" cy="3180748"/>
          </a:xfrm>
          <a:prstGeom prst="rect">
            <a:avLst/>
          </a:prstGeom>
        </p:spPr>
      </p:pic>
      <p:pic>
        <p:nvPicPr>
          <p:cNvPr id="1026" name="Picture 2" descr="Physics – MAGIS-100">
            <a:extLst>
              <a:ext uri="{FF2B5EF4-FFF2-40B4-BE49-F238E27FC236}">
                <a16:creationId xmlns:a16="http://schemas.microsoft.com/office/drawing/2014/main" id="{12335FB4-1D64-42AA-AF8B-E783C5D39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153" y="4364092"/>
            <a:ext cx="3354110" cy="22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1812.00482] Matter-wave Atomic Gradiometer Interferometric Sensor (MAGIS-100)  at Fermilab">
            <a:extLst>
              <a:ext uri="{FF2B5EF4-FFF2-40B4-BE49-F238E27FC236}">
                <a16:creationId xmlns:a16="http://schemas.microsoft.com/office/drawing/2014/main" id="{FAC5F2D6-4485-BC6A-A8B5-CABEDBB2F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4915" y="1224178"/>
            <a:ext cx="2289328" cy="299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846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A41B4B3-EB6B-44EE-BC60-B62B4CBF36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61"/>
          <a:stretch/>
        </p:blipFill>
        <p:spPr>
          <a:xfrm>
            <a:off x="7931285" y="1061425"/>
            <a:ext cx="2593243" cy="31287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E408AA-A85D-4612-97AC-95B40D568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106" y="-196135"/>
            <a:ext cx="10515600" cy="1325563"/>
          </a:xfrm>
        </p:spPr>
        <p:txBody>
          <a:bodyPr/>
          <a:lstStyle/>
          <a:p>
            <a:r>
              <a:rPr lang="en-GB" dirty="0"/>
              <a:t>Stanford MAGIS Prototype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C1A1D-31B3-4C85-B490-5407C05F6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6691" y="4345429"/>
            <a:ext cx="11034334" cy="176124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10 m atom interferometer under construction at Stanford University (90% complete!)</a:t>
            </a:r>
          </a:p>
          <a:p>
            <a:r>
              <a:rPr lang="en-GB" dirty="0"/>
              <a:t>A prototype for MAGIS-100 with identical atom sources and laser system to develop technology and construction methods</a:t>
            </a:r>
          </a:p>
          <a:p>
            <a:r>
              <a:rPr lang="en-GB" dirty="0"/>
              <a:t>Main tower section installed, atom sources and laser system assembled and already producing science results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7B088-F18C-40E2-B8DA-90423A49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C16FEC-D181-4FA4-A9FE-66810552F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4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CCE91D0-BA29-42B4-AC76-40BE5DFD6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736" y="982348"/>
            <a:ext cx="2397085" cy="3196113"/>
          </a:xfrm>
          <a:prstGeom prst="rect">
            <a:avLst/>
          </a:prstGeom>
        </p:spPr>
      </p:pic>
      <p:pic>
        <p:nvPicPr>
          <p:cNvPr id="6" name="Picture 5" descr="A ladder in a room&#10;&#10;AI-generated content may be incorrect.">
            <a:extLst>
              <a:ext uri="{FF2B5EF4-FFF2-40B4-BE49-F238E27FC236}">
                <a16:creationId xmlns:a16="http://schemas.microsoft.com/office/drawing/2014/main" id="{45CD1D23-3B8F-FCA3-736B-F0D3167DBA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095" y="996098"/>
            <a:ext cx="2397085" cy="318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292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36BB88-04E3-78B1-5872-B808F1E3B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788" y="516143"/>
            <a:ext cx="3419114" cy="261919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7CE9C2-4282-737F-3DA1-9CCF464EC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2F8308-3C71-F456-2F2B-02B6C6985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 descr="A diagram of a cell phone&#10;&#10;AI-generated content may be incorrect.">
            <a:extLst>
              <a:ext uri="{FF2B5EF4-FFF2-40B4-BE49-F238E27FC236}">
                <a16:creationId xmlns:a16="http://schemas.microsoft.com/office/drawing/2014/main" id="{694AE70A-F608-483C-C7AC-B21B73E63F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11056" y="2673475"/>
            <a:ext cx="2222216" cy="31459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E806C8-203C-8761-D520-48C04196BC7D}"/>
              </a:ext>
            </a:extLst>
          </p:cNvPr>
          <p:cNvSpPr txBox="1"/>
          <p:nvPr/>
        </p:nvSpPr>
        <p:spPr>
          <a:xfrm>
            <a:off x="0" y="-23003"/>
            <a:ext cx="133366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>
                <a:latin typeface="+mj-lt"/>
              </a:rPr>
              <a:t>Rotation Compensation System</a:t>
            </a:r>
            <a:endParaRPr lang="en-GB" sz="4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F9DCF8-F480-E30D-F76C-FC40373D241A}"/>
              </a:ext>
            </a:extLst>
          </p:cNvPr>
          <p:cNvSpPr txBox="1"/>
          <p:nvPr/>
        </p:nvSpPr>
        <p:spPr>
          <a:xfrm>
            <a:off x="5895137" y="2907711"/>
            <a:ext cx="6250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Long-baseline atom interferometers are very susceptible to the Coriolis force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To compensate, laser pulses are counter rotated with a UHV tip-tilt mirror at the bottom of the tower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Tip tilt mirror is controlled with tripod of </a:t>
            </a:r>
            <a:r>
              <a:rPr lang="en-GB" sz="2000"/>
              <a:t>PZT actuators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Mirror rotation must be controlled to a nrad level of precision with servo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Additional optical monitoring system for secondary measurement, and future optical feedback loop</a:t>
            </a:r>
          </a:p>
        </p:txBody>
      </p:sp>
      <p:pic>
        <p:nvPicPr>
          <p:cNvPr id="20" name="Picture 19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410DAFE0-A5E7-E9BE-28F4-E74CCC776C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8" y="1452602"/>
            <a:ext cx="2924029" cy="4207643"/>
          </a:xfrm>
          <a:prstGeom prst="rect">
            <a:avLst/>
          </a:prstGeom>
        </p:spPr>
      </p:pic>
      <p:pic>
        <p:nvPicPr>
          <p:cNvPr id="22" name="Picture 21" descr="A machine on a table&#10;&#10;AI-generated content may be incorrect.">
            <a:extLst>
              <a:ext uri="{FF2B5EF4-FFF2-40B4-BE49-F238E27FC236}">
                <a16:creationId xmlns:a16="http://schemas.microsoft.com/office/drawing/2014/main" id="{AF954462-79B2-9FB1-0AC1-80F0BA8856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4" t="22270" b="31489"/>
          <a:stretch/>
        </p:blipFill>
        <p:spPr>
          <a:xfrm>
            <a:off x="7498661" y="77457"/>
            <a:ext cx="4114800" cy="265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124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804A9-50A7-E8BC-0251-F6ED109C3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13770"/>
            <a:ext cx="10515600" cy="1325563"/>
          </a:xfrm>
        </p:spPr>
        <p:txBody>
          <a:bodyPr/>
          <a:lstStyle/>
          <a:p>
            <a:r>
              <a:rPr lang="en-GB" dirty="0"/>
              <a:t>Coriolis Compensation Sequence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0B0DAA-D7D1-9878-7AD8-9525C5EB54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85839" y="3674464"/>
                <a:ext cx="7446240" cy="2815717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GB" dirty="0">
                    <a:solidFill>
                      <a:srgbClr val="1F1F1F"/>
                    </a:solidFill>
                    <a:highlight>
                      <a:srgbClr val="FFFFFF"/>
                    </a:highlight>
                  </a:rPr>
                  <a:t>To test if the system was working to specifications, the mirror is rotated to match the rate required at Fermilab</a:t>
                </a:r>
              </a:p>
              <a:p>
                <a:r>
                  <a:rPr lang="en-GB" dirty="0">
                    <a:solidFill>
                      <a:srgbClr val="1F1F1F"/>
                    </a:solidFill>
                    <a:highlight>
                      <a:srgbClr val="FFFFFF"/>
                    </a:highlight>
                  </a:rPr>
                  <a:t>41.841</a:t>
                </a:r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</a:rPr>
                  <a:t>° N </a:t>
                </a:r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→ cos(</a:t>
                </a:r>
                <a:r>
                  <a:rPr lang="en-GB" dirty="0">
                    <a:solidFill>
                      <a:srgbClr val="1F1F1F"/>
                    </a:solidFill>
                    <a:highlight>
                      <a:srgbClr val="FFFFFF"/>
                    </a:highlight>
                  </a:rPr>
                  <a:t>41.84</a:t>
                </a:r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)*72.7</a:t>
                </a:r>
                <a:r>
                  <a:rPr lang="el-GR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μ</a:t>
                </a:r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rads</a:t>
                </a:r>
                <a:r>
                  <a:rPr lang="en-GB" b="0" i="0" baseline="3000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-1</a:t>
                </a:r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 = </a:t>
                </a:r>
                <a:r>
                  <a:rPr lang="en-GB" dirty="0">
                    <a:solidFill>
                      <a:srgbClr val="1F1F1F"/>
                    </a:solidFill>
                    <a:highlight>
                      <a:srgbClr val="FFFFFF"/>
                    </a:highlight>
                    <a:cs typeface="Calibri" panose="020F0502020204030204" pitchFamily="34" charset="0"/>
                  </a:rPr>
                  <a:t>54.16</a:t>
                </a:r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 </a:t>
                </a:r>
                <a:r>
                  <a:rPr lang="el-GR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μ</a:t>
                </a:r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rads</a:t>
                </a:r>
                <a:r>
                  <a:rPr lang="en-GB" b="0" i="0" baseline="3000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-1</a:t>
                </a:r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 </a:t>
                </a:r>
              </a:p>
              <a:p>
                <a:r>
                  <a:rPr lang="en-GB" dirty="0">
                    <a:solidFill>
                      <a:srgbClr val="1F1F1F"/>
                    </a:solidFill>
                    <a:highlight>
                      <a:srgbClr val="FFFFFF"/>
                    </a:highlight>
                    <a:cs typeface="Calibri" panose="020F0502020204030204" pitchFamily="34" charset="0"/>
                  </a:rPr>
                  <a:t>T = 9.03s →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 =</a:t>
                </a:r>
                <a:r>
                  <a:rPr lang="en-GB" dirty="0">
                    <a:solidFill>
                      <a:srgbClr val="1F1F1F"/>
                    </a:solidFill>
                    <a:highlight>
                      <a:srgbClr val="FFFFFF"/>
                    </a:highlight>
                    <a:cs typeface="Calibri" panose="020F0502020204030204" pitchFamily="34" charset="0"/>
                  </a:rPr>
                  <a:t> 489.06 </a:t>
                </a:r>
                <a:r>
                  <a:rPr lang="el-GR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μ</a:t>
                </a:r>
                <a:r>
                  <a:rPr lang="en-GB" b="0" i="0" dirty="0">
                    <a:solidFill>
                      <a:srgbClr val="1F1F1F"/>
                    </a:solidFill>
                    <a:effectLst/>
                    <a:highlight>
                      <a:srgbClr val="FFFFFF"/>
                    </a:highlight>
                    <a:cs typeface="Calibri" panose="020F0502020204030204" pitchFamily="34" charset="0"/>
                  </a:rPr>
                  <a:t>rad (100 m fountain)</a:t>
                </a:r>
                <a:endParaRPr lang="en-GB" dirty="0">
                  <a:solidFill>
                    <a:srgbClr val="1F1F1F"/>
                  </a:solidFill>
                  <a:highlight>
                    <a:srgbClr val="FFFFFF"/>
                  </a:highlight>
                </a:endParaRPr>
              </a:p>
              <a:p>
                <a:r>
                  <a:rPr lang="en-GB" dirty="0">
                    <a:solidFill>
                      <a:srgbClr val="1F1F1F"/>
                    </a:solidFill>
                    <a:highlight>
                      <a:srgbClr val="FFFFFF"/>
                    </a:highlight>
                  </a:rPr>
                  <a:t>Strain gauge sensors record the PZTs extensions, and the error signal of the servo is extracted</a:t>
                </a:r>
              </a:p>
              <a:p>
                <a:r>
                  <a:rPr lang="en-GB" dirty="0">
                    <a:solidFill>
                      <a:srgbClr val="1F1F1F"/>
                    </a:solidFill>
                    <a:highlight>
                      <a:srgbClr val="FFFFFF"/>
                    </a:highlight>
                  </a:rPr>
                  <a:t>How does this position error effect the interferometer?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E0B0DAA-D7D1-9878-7AD8-9525C5EB54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85839" y="3674464"/>
                <a:ext cx="7446240" cy="2815717"/>
              </a:xfrm>
              <a:blipFill>
                <a:blip r:embed="rId2"/>
                <a:stretch>
                  <a:fillRect l="-1064" t="-4113" r="-13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57CB10-4A9F-6275-C603-835C9BA56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ADE08-888B-DEED-AC47-C5274567D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 descr="A machine with many wires and a circular object&#10;&#10;Description automatically generated with medium confidence">
            <a:extLst>
              <a:ext uri="{FF2B5EF4-FFF2-40B4-BE49-F238E27FC236}">
                <a16:creationId xmlns:a16="http://schemas.microsoft.com/office/drawing/2014/main" id="{2F94B666-590F-23FA-65E8-C30A441DBF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11" b="23333"/>
          <a:stretch/>
        </p:blipFill>
        <p:spPr>
          <a:xfrm>
            <a:off x="587643" y="1767871"/>
            <a:ext cx="3455075" cy="2328081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F38A4A4D-CCEB-6C82-7812-11A55D9B9E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3" b="9315"/>
          <a:stretch/>
        </p:blipFill>
        <p:spPr bwMode="auto">
          <a:xfrm>
            <a:off x="1419638" y="4248591"/>
            <a:ext cx="3166201" cy="28010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FBF022B-2748-5533-36B9-AAEB0FBC9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4190" y="834450"/>
            <a:ext cx="5284159" cy="2140114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C9B51E6A-1DEE-BE06-2662-D4029229C5C1}"/>
              </a:ext>
            </a:extLst>
          </p:cNvPr>
          <p:cNvSpPr/>
          <p:nvPr/>
        </p:nvSpPr>
        <p:spPr>
          <a:xfrm>
            <a:off x="1118680" y="593388"/>
            <a:ext cx="1196501" cy="113813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Content Placeholder 8" descr="A diagram of a sound wave&#10;&#10;Description automatically generated">
            <a:extLst>
              <a:ext uri="{FF2B5EF4-FFF2-40B4-BE49-F238E27FC236}">
                <a16:creationId xmlns:a16="http://schemas.microsoft.com/office/drawing/2014/main" id="{DFF4A303-C188-CA13-656A-406DBEE678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553" y="744605"/>
            <a:ext cx="5675774" cy="281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755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5F5F5F-7E70-B0C2-A7CE-E19ADFA744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7661" y="1026468"/>
                <a:ext cx="6087262" cy="4730816"/>
              </a:xfrm>
            </p:spPr>
            <p:txBody>
              <a:bodyPr>
                <a:normAutofit lnSpcReduction="10000"/>
              </a:bodyPr>
              <a:lstStyle/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If the mirror is not perfectly flat, and has some aberrations it imprints a wavefront error on the laser beam:</a:t>
                </a:r>
                <a:endParaRPr lang="en-GB" sz="18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𝑤𝑓</m:t>
                          </m:r>
                        </m:sub>
                      </m:sSub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1800" i="1" kern="100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 kern="1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1800" b="0" i="1" kern="100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𝑆𝑖𝑛</m:t>
                      </m:r>
                      <m:d>
                        <m:dPr>
                          <m:ctrlP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GB" sz="18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If the mirror is tilted </a:t>
                </a:r>
                <a:r>
                  <a:rPr lang="el-GR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14:m>
                  <m:oMath xmlns:m="http://schemas.openxmlformats.org/officeDocument/2006/math">
                    <m:r>
                      <a:rPr lang="el-GR" sz="180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</m:oMath>
                </a14:m>
                <a:r>
                  <a:rPr lang="en-GB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the beam reaches the far interferometer with some transverse direction L</a:t>
                </a:r>
                <a:r>
                  <a:rPr lang="el-GR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δ</a:t>
                </a:r>
                <a14:m>
                  <m:oMath xmlns:m="http://schemas.openxmlformats.org/officeDocument/2006/math">
                    <m:r>
                      <a:rPr lang="el-GR" sz="180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</m:oMath>
                </a14:m>
                <a:r>
                  <a:rPr lang="en-GB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This shifts the wavefront error of the far interferometer:</a:t>
                </a:r>
                <a:endParaRPr lang="en-GB" sz="18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𝑤𝑓</m:t>
                          </m:r>
                        </m:sub>
                      </m:sSub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8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 kern="1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18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𝑆𝑖𝑛</m:t>
                      </m:r>
                      <m:d>
                        <m:dPr>
                          <m:ctrlP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800" i="1" kern="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GB" sz="1800" kern="100">
                              <a:effectLst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en-GB" sz="1800" i="1" kern="100">
                              <a:effectLst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l-GR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  <m:r>
                            <a:rPr lang="el-GR" sz="1800" i="1" kern="100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𝜃</m:t>
                          </m:r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sz="18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small </a:t>
                </a: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en-GB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800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L</m:t>
                    </m:r>
                    <m:r>
                      <m:rPr>
                        <m:sty m:val="p"/>
                      </m:rPr>
                      <a:rPr lang="el-GR" sz="1800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l-GR" sz="1800" i="1" kern="10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GB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we Taylor expand to estimate:</a:t>
                </a:r>
                <a:endParaRPr lang="en-GB" sz="18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marL="0" indent="0" algn="ctr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 xmlns:m="http://schemas.openxmlformats.org/officeDocument/2006/math"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sSub>
                      <m:sSubPr>
                        <m:ctrlP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𝑤𝑓</m:t>
                        </m:r>
                      </m:sub>
                    </m:sSub>
                    <m:r>
                      <a:rPr lang="en-GB" sz="1800" i="1" kern="1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~</m:t>
                    </m:r>
                    <m:sSub>
                      <m:sSubPr>
                        <m:ctrlPr>
                          <a:rPr lang="en-GB" sz="18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800" i="1" kern="1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b>
                        <m:r>
                          <a:rPr lang="en-GB" sz="18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1800" i="1" kern="1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1800" kern="1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800" kern="100"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L</m:t>
                    </m:r>
                    <m:r>
                      <m:rPr>
                        <m:nor/>
                      </m:rPr>
                      <a:rPr lang="en-GB" sz="1800" i="1" kern="100"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l-GR" sz="1800" i="1" kern="1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r>
                      <a:rPr lang="el-GR" sz="1800" i="1" kern="1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𝜃</m:t>
                    </m:r>
                  </m:oMath>
                </a14:m>
                <a:endParaRPr lang="en-GB" sz="1800" kern="100" dirty="0"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800" kern="100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lang="en-GB" sz="1800" kern="100" dirty="0"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LMT of order n effect is imprinted n times. </a:t>
                </a:r>
              </a:p>
              <a:p>
                <a:pPr marL="0" indent="0" algn="just">
                  <a:lnSpc>
                    <a:spcPct val="107000"/>
                  </a:lnSpc>
                  <a:spcAft>
                    <a:spcPts val="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sSub>
                        <m:sSubPr>
                          <m:ctrlP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𝑝𝑜𝑖𝑛𝑡𝑖𝑛𝑔</m:t>
                          </m:r>
                        </m:sub>
                      </m:sSub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GB" sz="1800" i="1" kern="1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𝑛</m:t>
                      </m:r>
                      <m:sSub>
                        <m:sSubPr>
                          <m:ctrlPr>
                            <a:rPr lang="en-GB" sz="18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 kern="1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1800" i="1" kern="10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sub>
                      </m:sSub>
                      <m:sSub>
                        <m:sSubPr>
                          <m:ctrlP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8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1800" kern="10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en-GB" sz="1800" i="1" kern="10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l-GR" sz="1800" i="1" kern="1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</m:t>
                      </m:r>
                      <m:r>
                        <a:rPr lang="el-GR" sz="1800" i="1" kern="1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𝜃</m:t>
                      </m:r>
                    </m:oMath>
                  </m:oMathPara>
                </a14:m>
                <a:endParaRPr lang="en-GB" sz="1800" kern="100" dirty="0">
                  <a:effectLst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en-GB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5F5F5F-7E70-B0C2-A7CE-E19ADFA744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7661" y="1026468"/>
                <a:ext cx="6087262" cy="4730816"/>
              </a:xfrm>
              <a:blipFill>
                <a:blip r:embed="rId2"/>
                <a:stretch>
                  <a:fillRect l="-601" t="-773" r="-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79E2F-E37E-E9FC-F6AF-848946B77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DAC9EE-11F3-4266-46DF-509F617CE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7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C71DF2-746E-DAD9-D02F-E6685BC3D8F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5770" t="57589" r="18778" b="33333"/>
          <a:stretch/>
        </p:blipFill>
        <p:spPr>
          <a:xfrm>
            <a:off x="0" y="5062850"/>
            <a:ext cx="6838545" cy="768682"/>
          </a:xfrm>
          <a:prstGeom prst="rect">
            <a:avLst/>
          </a:prstGeom>
        </p:spPr>
      </p:pic>
      <p:pic>
        <p:nvPicPr>
          <p:cNvPr id="6" name="Picture 5" descr="A drawing of a graph&#10;&#10;Description automatically generated">
            <a:extLst>
              <a:ext uri="{FF2B5EF4-FFF2-40B4-BE49-F238E27FC236}">
                <a16:creationId xmlns:a16="http://schemas.microsoft.com/office/drawing/2014/main" id="{AC8D2164-044D-FE5C-F695-093250669B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388" y="382602"/>
            <a:ext cx="5107174" cy="57538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37B4BE-2C13-A473-D570-432A7ACC3833}"/>
              </a:ext>
            </a:extLst>
          </p:cNvPr>
          <p:cNvSpPr txBox="1"/>
          <p:nvPr/>
        </p:nvSpPr>
        <p:spPr>
          <a:xfrm>
            <a:off x="353438" y="136525"/>
            <a:ext cx="68385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Pointing Jitter Laser Phase</a:t>
            </a:r>
          </a:p>
        </p:txBody>
      </p:sp>
    </p:spTree>
    <p:extLst>
      <p:ext uri="{BB962C8B-B14F-4D97-AF65-F5344CB8AC3E}">
        <p14:creationId xmlns:p14="http://schemas.microsoft.com/office/powerpoint/2010/main" val="1639050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A8639E-220A-9790-D40B-E818278D1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0ED72E-2651-6D7D-66A8-80A87193F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8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21ADD8-C0A8-B115-529C-8A8693111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651" y="-177828"/>
            <a:ext cx="10515600" cy="1325563"/>
          </a:xfrm>
        </p:spPr>
        <p:txBody>
          <a:bodyPr/>
          <a:lstStyle/>
          <a:p>
            <a:r>
              <a:rPr lang="en-GB" dirty="0"/>
              <a:t>Tilt Angle and Error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4A3BEA-8C89-1CC3-8489-191772289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2342"/>
            <a:ext cx="6611815" cy="32800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9305BE-8AC5-8C61-12A5-8CA63B2ED30B}"/>
                  </a:ext>
                </a:extLst>
              </p:cNvPr>
              <p:cNvSpPr txBox="1"/>
              <p:nvPr/>
            </p:nvSpPr>
            <p:spPr>
              <a:xfrm>
                <a:off x="6438741" y="4272791"/>
                <a:ext cx="5367464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PZT feedback and error signal converted to tilt angle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Optical lever for angle monitoring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RMS average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𝛿𝜃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=33 </m:t>
                    </m:r>
                  </m:oMath>
                </a14:m>
                <a:r>
                  <a:rPr lang="en-GB" sz="2400" b="0" dirty="0">
                    <a:ea typeface="Cambria Math" panose="02040503050406030204" pitchFamily="18" charset="0"/>
                  </a:rPr>
                  <a:t>nrad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Target system precision = 50 nrad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9305BE-8AC5-8C61-12A5-8CA63B2ED3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8741" y="4272791"/>
                <a:ext cx="5367464" cy="1938992"/>
              </a:xfrm>
              <a:prstGeom prst="rect">
                <a:avLst/>
              </a:prstGeom>
              <a:blipFill>
                <a:blip r:embed="rId3"/>
                <a:stretch>
                  <a:fillRect l="-1476" t="-2516" b="-62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BA10A87-ACF4-2D35-167E-28D41A135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459" y="4962503"/>
            <a:ext cx="4343082" cy="1758972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085AC714-FCC0-7F9D-2684-2280D3ED3839}"/>
              </a:ext>
            </a:extLst>
          </p:cNvPr>
          <p:cNvSpPr/>
          <p:nvPr/>
        </p:nvSpPr>
        <p:spPr>
          <a:xfrm>
            <a:off x="3123506" y="4795294"/>
            <a:ext cx="1830188" cy="72347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BD2C3B7-8AC6-B40F-8883-4E5946F568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6386" y="882230"/>
            <a:ext cx="6323763" cy="314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956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320DDF-2AA2-9223-09AF-55C73A193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h.throssell@liverpool.ac.uk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6036AC-1112-FCE2-17E1-1EFA4ACB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11B30-4C41-484C-A7CC-BEC0FBA1DB1B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93E3A6-0CAD-4074-48B4-62AE23591C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287" t="39291" r="20593" b="33802"/>
          <a:stretch/>
        </p:blipFill>
        <p:spPr>
          <a:xfrm>
            <a:off x="3736416" y="719273"/>
            <a:ext cx="4278179" cy="124236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9C58268-E88D-BC98-340B-BA89F4F24F56}"/>
              </a:ext>
            </a:extLst>
          </p:cNvPr>
          <p:cNvCxnSpPr>
            <a:cxnSpLocks/>
          </p:cNvCxnSpPr>
          <p:nvPr/>
        </p:nvCxnSpPr>
        <p:spPr>
          <a:xfrm>
            <a:off x="6573469" y="1546374"/>
            <a:ext cx="1948898" cy="94600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F09BAD-3C9A-D22E-E540-614A6D3F4758}"/>
                  </a:ext>
                </a:extLst>
              </p:cNvPr>
              <p:cNvSpPr txBox="1"/>
              <p:nvPr/>
            </p:nvSpPr>
            <p:spPr>
              <a:xfrm>
                <a:off x="5875506" y="2484537"/>
                <a:ext cx="5107021" cy="4945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2400" i="1" kern="100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400" i="1" kern="10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GB" sz="2400" b="0" i="1" kern="100" smtClean="0"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sub>
                      </m:sSub>
                      <m:sSub>
                        <m:sSubPr>
                          <m:ctrlPr>
                            <a:rPr lang="en-GB" sz="24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24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400" i="1" kern="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m:rPr>
                          <m:nor/>
                        </m:rPr>
                        <a:rPr lang="en-GB" sz="2400" i="1" kern="10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en-GB" sz="2400" i="1" kern="10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l-GR" sz="2400" i="1" kern="10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𝛿𝜙</m:t>
                      </m:r>
                      <m:r>
                        <a:rPr lang="en-GB" sz="2400" b="0" i="1" kern="100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GB" sz="24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GB" sz="24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F09BAD-3C9A-D22E-E540-614A6D3F4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5506" y="2484537"/>
                <a:ext cx="5107021" cy="494559"/>
              </a:xfrm>
              <a:prstGeom prst="rect">
                <a:avLst/>
              </a:prstGeom>
              <a:blipFill>
                <a:blip r:embed="rId3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6598432F-6166-7BA5-570A-E8867A96C60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697" t="42269" r="35611" b="35319"/>
          <a:stretch/>
        </p:blipFill>
        <p:spPr>
          <a:xfrm>
            <a:off x="98896" y="2650119"/>
            <a:ext cx="5262664" cy="92351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0370A49-FF20-21C4-60ED-42BC1A75FDDF}"/>
              </a:ext>
            </a:extLst>
          </p:cNvPr>
          <p:cNvCxnSpPr>
            <a:cxnSpLocks/>
          </p:cNvCxnSpPr>
          <p:nvPr/>
        </p:nvCxnSpPr>
        <p:spPr>
          <a:xfrm flipH="1">
            <a:off x="2725239" y="1672215"/>
            <a:ext cx="2893294" cy="88234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Content Placeholder 8">
            <a:extLst>
              <a:ext uri="{FF2B5EF4-FFF2-40B4-BE49-F238E27FC236}">
                <a16:creationId xmlns:a16="http://schemas.microsoft.com/office/drawing/2014/main" id="{79D7D949-D0AF-61AB-8866-2278770BF3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rcRect l="15210" t="28017" r="39846" b="16765"/>
          <a:stretch/>
        </p:blipFill>
        <p:spPr>
          <a:xfrm>
            <a:off x="566254" y="4411204"/>
            <a:ext cx="3416794" cy="2361288"/>
          </a:xfr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0905A4E-6B56-601B-B052-5AA200A742D9}"/>
              </a:ext>
            </a:extLst>
          </p:cNvPr>
          <p:cNvCxnSpPr>
            <a:cxnSpLocks/>
            <a:endCxn id="14" idx="0"/>
          </p:cNvCxnSpPr>
          <p:nvPr/>
        </p:nvCxnSpPr>
        <p:spPr>
          <a:xfrm flipH="1">
            <a:off x="2274651" y="3623674"/>
            <a:ext cx="79443" cy="78753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1505CD-33AF-4BEA-113D-6F4C08F9A888}"/>
              </a:ext>
            </a:extLst>
          </p:cNvPr>
          <p:cNvCxnSpPr>
            <a:cxnSpLocks/>
          </p:cNvCxnSpPr>
          <p:nvPr/>
        </p:nvCxnSpPr>
        <p:spPr>
          <a:xfrm>
            <a:off x="9383948" y="3005847"/>
            <a:ext cx="0" cy="60311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9630F37-8314-224F-BF9C-D17C0E46E802}"/>
                  </a:ext>
                </a:extLst>
              </p:cNvPr>
              <p:cNvSpPr txBox="1"/>
              <p:nvPr/>
            </p:nvSpPr>
            <p:spPr>
              <a:xfrm>
                <a:off x="8272750" y="3701326"/>
                <a:ext cx="2451369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000" b="1" i="1" smtClean="0">
                              <a:latin typeface="Cambria Math" panose="02040503050406030204" pitchFamily="18" charset="0"/>
                            </a:rPr>
                            <m:t>𝑵𝑺𝑫</m:t>
                          </m:r>
                        </m:e>
                        <m:sup>
                          <m:r>
                            <a:rPr lang="en-GB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GB" sz="4000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9630F37-8314-224F-BF9C-D17C0E46E8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2750" y="3701326"/>
                <a:ext cx="2451369" cy="72180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Content Placeholder 6" descr="A graph of a sound wave&#10;&#10;Description automatically generated">
            <a:extLst>
              <a:ext uri="{FF2B5EF4-FFF2-40B4-BE49-F238E27FC236}">
                <a16:creationId xmlns:a16="http://schemas.microsoft.com/office/drawing/2014/main" id="{3400A8DF-8195-96C8-A140-03CC5AB336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557" y="4360187"/>
            <a:ext cx="4862599" cy="241230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97FED12-EBBB-9ED5-D4CF-CE52951BD3EC}"/>
              </a:ext>
            </a:extLst>
          </p:cNvPr>
          <p:cNvSpPr txBox="1"/>
          <p:nvPr/>
        </p:nvSpPr>
        <p:spPr>
          <a:xfrm>
            <a:off x="8278058" y="1139059"/>
            <a:ext cx="292802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/>
              <a:t>Power spectral density of laser phase noise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3ED28BB-ADAE-BC1F-1977-0E9C033D2488}"/>
              </a:ext>
            </a:extLst>
          </p:cNvPr>
          <p:cNvSpPr txBox="1"/>
          <p:nvPr/>
        </p:nvSpPr>
        <p:spPr>
          <a:xfrm>
            <a:off x="811576" y="1535356"/>
            <a:ext cx="350420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00" dirty="0"/>
              <a:t>TF of laser-atom interactions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1CB9C8-5115-F3FA-B22F-4A048835BE97}"/>
              </a:ext>
            </a:extLst>
          </p:cNvPr>
          <p:cNvSpPr txBox="1"/>
          <p:nvPr/>
        </p:nvSpPr>
        <p:spPr>
          <a:xfrm>
            <a:off x="442486" y="96778"/>
            <a:ext cx="10911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Variance of atom phase noise due to laser pointing jitter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B77BF4-E423-E3DA-47AC-31E7D35DA5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64751" y="3701326"/>
            <a:ext cx="4402463" cy="178302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C4E974D2-F743-A575-9B4C-A22B08A81CEF}"/>
              </a:ext>
            </a:extLst>
          </p:cNvPr>
          <p:cNvSpPr/>
          <p:nvPr/>
        </p:nvSpPr>
        <p:spPr>
          <a:xfrm>
            <a:off x="6284068" y="4120363"/>
            <a:ext cx="963038" cy="85489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70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3491</TotalTime>
  <Words>1276</Words>
  <Application>Microsoft Office PowerPoint</Application>
  <PresentationFormat>Widescreen</PresentationFormat>
  <Paragraphs>138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Aptos</vt:lpstr>
      <vt:lpstr>Arial</vt:lpstr>
      <vt:lpstr>Calibri</vt:lpstr>
      <vt:lpstr>Calibri Light</vt:lpstr>
      <vt:lpstr>Cambria Math</vt:lpstr>
      <vt:lpstr>Times New Roman</vt:lpstr>
      <vt:lpstr>1_Office Theme</vt:lpstr>
      <vt:lpstr> Rotation Compensation System for the MAGIS-100 Prototype  Henry Throssell IOP HEPP and APP 2025 Meeting h.throssell@Liverpool.ac.uk  </vt:lpstr>
      <vt:lpstr>Light Pulse Atom Interferometry</vt:lpstr>
      <vt:lpstr>MAGIS-100 - Atom Interferometry for Gravitational Wave and Dark Matter Searches</vt:lpstr>
      <vt:lpstr>Stanford MAGIS Prototype</vt:lpstr>
      <vt:lpstr>PowerPoint Presentation</vt:lpstr>
      <vt:lpstr>Coriolis Compensation Sequence</vt:lpstr>
      <vt:lpstr>PowerPoint Presentation</vt:lpstr>
      <vt:lpstr>Tilt Angle and Error</vt:lpstr>
      <vt:lpstr>PowerPoint Presentation</vt:lpstr>
      <vt:lpstr>PowerPoint Presentation</vt:lpstr>
      <vt:lpstr>Conclusion</vt:lpstr>
      <vt:lpstr>Back Up Slides</vt:lpstr>
      <vt:lpstr>Atom Neutrality Test with Atom Interferometry</vt:lpstr>
      <vt:lpstr>Laser Injection System for Broadband Atom Interferometry</vt:lpstr>
      <vt:lpstr>Laser Injection System for Broadband Atom Interferometry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Liverpool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Throssell, Henry</dc:creator>
  <cp:lastModifiedBy>Throssell, Henry</cp:lastModifiedBy>
  <cp:revision>39</cp:revision>
  <dcterms:created xsi:type="dcterms:W3CDTF">2025-01-27T10:31:20Z</dcterms:created>
  <dcterms:modified xsi:type="dcterms:W3CDTF">2025-04-08T11:24:02Z</dcterms:modified>
</cp:coreProperties>
</file>