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embeddedFontLst>
    <p:embeddedFont>
      <p:font typeface="Raleway"/>
      <p:regular r:id="rId23"/>
      <p:bold r:id="rId24"/>
      <p:italic r:id="rId25"/>
      <p:boldItalic r:id="rId26"/>
    </p:embeddedFont>
    <p:embeddedFont>
      <p:font typeface="Lat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4C82861-CE09-41D5-A8D4-CE961A04A93D}">
  <a:tblStyle styleId="{04C82861-CE09-41D5-A8D4-CE961A04A93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Raleway-bold.fntdata"/><Relationship Id="rId23" Type="http://schemas.openxmlformats.org/officeDocument/2006/relationships/font" Target="fonts/Raleway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aleway-boldItalic.fntdata"/><Relationship Id="rId25" Type="http://schemas.openxmlformats.org/officeDocument/2006/relationships/font" Target="fonts/Raleway-italic.fntdata"/><Relationship Id="rId28" Type="http://schemas.openxmlformats.org/officeDocument/2006/relationships/font" Target="fonts/Lato-bold.fntdata"/><Relationship Id="rId27" Type="http://schemas.openxmlformats.org/officeDocument/2006/relationships/font" Target="fonts/Lato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Lato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Lato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7be70c846e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7be70c846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49a9b6133e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49a9b6133e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Rephrase blue box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Eavail = what I’ve got =  Ehad - E_neutrons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“X is a famous DIS scaling variable”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49a9b6133e_1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49a9b6133e_1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Rephrase blue box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Eavail = what I’ve got =  Ehad - E_neutrons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“X is a famous DIS scaling variable”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49a9b6133e_1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49a9b6133e_1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Rephrase blue box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Eavail = what I’ve got =  Ehad - E_neutrons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“X is a famous DIS scaling variable”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434ca38371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434ca38371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 options: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tracker data is so rich they’re hard to see when plotted as panels - my results will also be this rich for xyz targets</a:t>
            </a:r>
            <a:br>
              <a:rPr lang="en"/>
            </a:br>
            <a:br>
              <a:rPr lang="en"/>
            </a:br>
            <a:r>
              <a:rPr lang="en"/>
              <a:t>Get rid of LE plot, and just blow up ME</a:t>
            </a:r>
            <a:br>
              <a:rPr lang="en"/>
            </a:br>
            <a:br>
              <a:rPr lang="en"/>
            </a:br>
            <a:r>
              <a:rPr lang="en"/>
              <a:t>Highlight a given panel in a separate slide to highlight the precision we get with MINERvA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43f358072a_1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43f358072a_1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345a4b82812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345a4b82812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Mention that prior analyses did cover nuke but water wasn’t yet ready - building off work of several previous students including Anezka</a:t>
            </a:r>
            <a:br>
              <a:rPr lang="en"/>
            </a:br>
            <a:br>
              <a:rPr lang="en"/>
            </a:br>
            <a:r>
              <a:rPr lang="en"/>
              <a:t>MINERvA has rich history of analysis -&gt; Building off </a:t>
            </a:r>
            <a:r>
              <a:rPr lang="en"/>
              <a:t>decades of experience from prior analysers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45a4b82812_1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345a4b82812_1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434ca38371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434ca38371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 minute to explain QE, RES, DIS for non nu people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3f358072a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3f358072a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Improve fermi-motion messaging -&gt; Must account for it NOT OPTIONAL. The question is not whether we account for it but how accurate our account is</a:t>
            </a:r>
            <a:br>
              <a:rPr lang="en"/>
            </a:br>
            <a:br>
              <a:rPr lang="en"/>
            </a:br>
            <a:r>
              <a:rPr lang="en"/>
              <a:t>“Sometime interaction occurs on coupled nucelon pairs kicking both out”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434ca3837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434ca3837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434ca38371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434ca38371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Repeat that correct cross section modelling is essential. So we need data on the nuclei that we build these out of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(1.3 T Magnetic Field MINOS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434ca38371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434ca38371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Explicitly</a:t>
            </a:r>
            <a:r>
              <a:rPr lang="en"/>
              <a:t> mention what P.O.T means and what it’s used for - add to slides </a:t>
            </a:r>
            <a:r>
              <a:rPr lang="en"/>
              <a:t>explicitly</a:t>
            </a:r>
            <a:br>
              <a:rPr lang="en"/>
            </a:br>
            <a:br>
              <a:rPr lang="en"/>
            </a:br>
            <a:r>
              <a:rPr lang="en"/>
              <a:t>Highlight 12.1E20 for my analysis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43f358072a_1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43f358072a_1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“The x sec is directly prop to ev rate” + </a:t>
            </a:r>
            <a:r>
              <a:rPr lang="en"/>
              <a:t>highlight</a:t>
            </a:r>
            <a:r>
              <a:rPr lang="en"/>
              <a:t> + “Here’s the corrections we then make”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43f358072a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43f358072a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Cite plot properly</a:t>
            </a:r>
            <a:br>
              <a:rPr lang="en"/>
            </a:br>
            <a:br>
              <a:rPr lang="en"/>
            </a:br>
            <a:r>
              <a:rPr lang="en"/>
              <a:t>Mention that in previous inclusive analyses water wasn’t ready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b5a42b9eba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b5a42b9eb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Rephrase blue box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Eavail = what I’ve got =  Ehad - E_neutrons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“X is a famous DIS scaling variable”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rgbClr val="353535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Relationship Id="rId4" Type="http://schemas.openxmlformats.org/officeDocument/2006/relationships/image" Target="../media/image2.png"/><Relationship Id="rId5" Type="http://schemas.openxmlformats.org/officeDocument/2006/relationships/image" Target="../media/image3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g"/><Relationship Id="rId4" Type="http://schemas.openxmlformats.org/officeDocument/2006/relationships/image" Target="../media/image2.png"/><Relationship Id="rId5" Type="http://schemas.openxmlformats.org/officeDocument/2006/relationships/image" Target="../media/image30.png"/><Relationship Id="rId6" Type="http://schemas.openxmlformats.org/officeDocument/2006/relationships/image" Target="../media/image2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Relationship Id="rId4" Type="http://schemas.openxmlformats.org/officeDocument/2006/relationships/image" Target="../media/image2.png"/><Relationship Id="rId5" Type="http://schemas.openxmlformats.org/officeDocument/2006/relationships/image" Target="../media/image30.png"/><Relationship Id="rId6" Type="http://schemas.openxmlformats.org/officeDocument/2006/relationships/image" Target="../media/image2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doi.org/10.1103/PhysRevD.101.112007" TargetMode="External"/><Relationship Id="rId4" Type="http://schemas.openxmlformats.org/officeDocument/2006/relationships/image" Target="../media/image9.jpg"/><Relationship Id="rId11" Type="http://schemas.openxmlformats.org/officeDocument/2006/relationships/image" Target="../media/image28.png"/><Relationship Id="rId10" Type="http://schemas.openxmlformats.org/officeDocument/2006/relationships/hyperlink" Target="https://doi.org/10.1103/PhysRevD.104.092007" TargetMode="External"/><Relationship Id="rId9" Type="http://schemas.openxmlformats.org/officeDocument/2006/relationships/image" Target="../media/image25.png"/><Relationship Id="rId5" Type="http://schemas.openxmlformats.org/officeDocument/2006/relationships/image" Target="../media/image2.png"/><Relationship Id="rId6" Type="http://schemas.openxmlformats.org/officeDocument/2006/relationships/image" Target="../media/image16.png"/><Relationship Id="rId7" Type="http://schemas.openxmlformats.org/officeDocument/2006/relationships/image" Target="../media/image5.png"/><Relationship Id="rId8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Relationship Id="rId4" Type="http://schemas.openxmlformats.org/officeDocument/2006/relationships/image" Target="../media/image9.jpg"/><Relationship Id="rId9" Type="http://schemas.openxmlformats.org/officeDocument/2006/relationships/image" Target="../media/image12.png"/><Relationship Id="rId5" Type="http://schemas.openxmlformats.org/officeDocument/2006/relationships/image" Target="../media/image2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jpg"/><Relationship Id="rId4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Relationship Id="rId4" Type="http://schemas.openxmlformats.org/officeDocument/2006/relationships/image" Target="../media/image2.png"/><Relationship Id="rId5" Type="http://schemas.openxmlformats.org/officeDocument/2006/relationships/image" Target="../media/image11.png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Relationship Id="rId4" Type="http://schemas.openxmlformats.org/officeDocument/2006/relationships/image" Target="../media/image2.png"/><Relationship Id="rId5" Type="http://schemas.openxmlformats.org/officeDocument/2006/relationships/image" Target="../media/image13.png"/><Relationship Id="rId6" Type="http://schemas.openxmlformats.org/officeDocument/2006/relationships/image" Target="../media/image3.png"/><Relationship Id="rId7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9.jp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9.jp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5" Type="http://schemas.openxmlformats.org/officeDocument/2006/relationships/image" Target="../media/image24.png"/><Relationship Id="rId6" Type="http://schemas.openxmlformats.org/officeDocument/2006/relationships/image" Target="../media/image9.jpg"/><Relationship Id="rId7" Type="http://schemas.openxmlformats.org/officeDocument/2006/relationships/image" Target="../media/image2.png"/><Relationship Id="rId8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Relationship Id="rId4" Type="http://schemas.openxmlformats.org/officeDocument/2006/relationships/image" Target="../media/image2.png"/><Relationship Id="rId5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Relationship Id="rId4" Type="http://schemas.openxmlformats.org/officeDocument/2006/relationships/image" Target="../media/image2.png"/><Relationship Id="rId5" Type="http://schemas.openxmlformats.org/officeDocument/2006/relationships/image" Target="../media/image15.png"/><Relationship Id="rId6" Type="http://schemas.openxmlformats.org/officeDocument/2006/relationships/image" Target="../media/image18.png"/><Relationship Id="rId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/>
        </p:nvSpPr>
        <p:spPr>
          <a:xfrm>
            <a:off x="623700" y="243550"/>
            <a:ext cx="7482000" cy="15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Investigating Neutrino-Nucleus Interactions: Inclusive Cross-Sections Across Various Materials at MINERvA</a:t>
            </a:r>
            <a:endParaRPr b="1" sz="32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623703" y="2424775"/>
            <a:ext cx="78966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D85C6"/>
                </a:solidFill>
                <a:latin typeface="Lato"/>
                <a:ea typeface="Lato"/>
                <a:cs typeface="Lato"/>
                <a:sym typeface="Lato"/>
              </a:rPr>
              <a:t> 9th April 2025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D85C6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3D85C6"/>
                </a:solidFill>
                <a:latin typeface="Lato"/>
                <a:ea typeface="Lato"/>
                <a:cs typeface="Lato"/>
                <a:sym typeface="Lato"/>
              </a:rPr>
              <a:t>Akeem L Hart</a:t>
            </a:r>
            <a:br>
              <a:rPr lang="en" sz="1800">
                <a:solidFill>
                  <a:srgbClr val="3D85C6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>
                <a:solidFill>
                  <a:srgbClr val="3D85C6"/>
                </a:solidFill>
                <a:latin typeface="Lato"/>
                <a:ea typeface="Lato"/>
                <a:cs typeface="Lato"/>
                <a:sym typeface="Lato"/>
              </a:rPr>
              <a:t>On behalf of the MINER𝜈A collaboration</a:t>
            </a:r>
            <a:br>
              <a:rPr lang="en" sz="1800">
                <a:solidFill>
                  <a:srgbClr val="3D85C6"/>
                </a:solidFill>
                <a:latin typeface="Lato"/>
                <a:ea typeface="Lato"/>
                <a:cs typeface="Lato"/>
                <a:sym typeface="Lato"/>
              </a:rPr>
            </a:br>
            <a:br>
              <a:rPr lang="en" sz="1800">
                <a:solidFill>
                  <a:srgbClr val="3D85C6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>
                <a:solidFill>
                  <a:srgbClr val="3D85C6"/>
                </a:solidFill>
                <a:latin typeface="Lato"/>
                <a:ea typeface="Lato"/>
                <a:cs typeface="Lato"/>
                <a:sym typeface="Lato"/>
              </a:rPr>
              <a:t>Supervisor: Dr Abbey Waldron</a:t>
            </a:r>
            <a:endParaRPr sz="1800">
              <a:solidFill>
                <a:srgbClr val="3D85C6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4" name="Google Shape;7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0097" y="3571897"/>
            <a:ext cx="1290200" cy="12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691" y="3571899"/>
            <a:ext cx="1163772" cy="1135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2"/>
          <p:cNvSpPr txBox="1"/>
          <p:nvPr/>
        </p:nvSpPr>
        <p:spPr>
          <a:xfrm>
            <a:off x="540000" y="385575"/>
            <a:ext cx="80640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1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Analysis Event Selection</a:t>
            </a:r>
            <a:endParaRPr b="1" sz="19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6" name="Google Shape;226;p22"/>
          <p:cNvSpPr txBox="1"/>
          <p:nvPr/>
        </p:nvSpPr>
        <p:spPr>
          <a:xfrm>
            <a:off x="540000" y="1153575"/>
            <a:ext cx="8064000" cy="30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Reconstructed Z Position Cut 		</a:t>
            </a:r>
            <a:r>
              <a:rPr lang="en" sz="15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→ 	Material/Plane disambiguation</a:t>
            </a:r>
            <a:endParaRPr sz="1500">
              <a:solidFill>
                <a:srgbClr val="6AA84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Various detector cuts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○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Apothem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○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Deadtime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○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ANN Reconstruction Confidence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Muon Energy  &gt; 2 GeV and &lt; 50 GeV	</a:t>
            </a:r>
            <a:r>
              <a:rPr lang="en" sz="15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→ 	The range in which we can reconstruct well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Muon Angle Cut 				</a:t>
            </a:r>
            <a:r>
              <a:rPr lang="en" sz="15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→ 	Ensure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5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MINOS Containment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500">
              <a:solidFill>
                <a:srgbClr val="6AA84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MINOS Match					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MINOS Muon Curvature			</a:t>
            </a:r>
            <a:r>
              <a:rPr lang="en" sz="15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→ 	For charge determination &amp; calorimetry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7" name="Google Shape;227;p22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28" name="Google Shape;228;p22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9" name="Google Shape;229;p22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0" name="Google Shape;230;p22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1" name="Google Shape;2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87998" y="-1843625"/>
            <a:ext cx="5716876" cy="151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3"/>
          <p:cNvSpPr txBox="1"/>
          <p:nvPr/>
        </p:nvSpPr>
        <p:spPr>
          <a:xfrm>
            <a:off x="540000" y="385575"/>
            <a:ext cx="80640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1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Analysis Event Selection</a:t>
            </a:r>
            <a:endParaRPr b="1" sz="19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9" name="Google Shape;239;p23"/>
          <p:cNvSpPr txBox="1"/>
          <p:nvPr/>
        </p:nvSpPr>
        <p:spPr>
          <a:xfrm>
            <a:off x="540000" y="1153575"/>
            <a:ext cx="8064000" cy="30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Reconstructed Z Position Cut 		</a:t>
            </a:r>
            <a:endParaRPr sz="1500">
              <a:solidFill>
                <a:srgbClr val="6AA84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Various detector cuts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○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Apothem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○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Deadtime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○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ANN Reconstruction Confidence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Muon Energy  &gt; 2 GeV and &lt; 50 GeV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Muon Angle Cut 					</a:t>
            </a:r>
            <a:endParaRPr sz="1500">
              <a:solidFill>
                <a:srgbClr val="6AA84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MINOS Match					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MINOS Muon Curvature			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0" name="Google Shape;240;p23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41" name="Google Shape;241;p23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2" name="Google Shape;242;p23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3" name="Google Shape;243;p23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4" name="Google Shape;24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87998" y="-1843625"/>
            <a:ext cx="5716876" cy="151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01350" y="1013325"/>
            <a:ext cx="4564175" cy="1964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3"/>
          <p:cNvSpPr txBox="1"/>
          <p:nvPr/>
        </p:nvSpPr>
        <p:spPr>
          <a:xfrm>
            <a:off x="5352226" y="3045500"/>
            <a:ext cx="2462400" cy="3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CC QE - 1 μ</a:t>
            </a:r>
            <a:r>
              <a:rPr baseline="30000"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+ 1p (4.5GeV 𝜈)</a:t>
            </a:r>
            <a:b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FF00"/>
                </a:solidFill>
                <a:latin typeface="Lato"/>
                <a:ea typeface="Lato"/>
                <a:cs typeface="Lato"/>
                <a:sym typeface="Lato"/>
              </a:rPr>
              <a:t>Selected</a:t>
            </a: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✔️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4"/>
          <p:cNvSpPr txBox="1"/>
          <p:nvPr/>
        </p:nvSpPr>
        <p:spPr>
          <a:xfrm>
            <a:off x="540000" y="385575"/>
            <a:ext cx="80640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1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Analysis Event Selection</a:t>
            </a:r>
            <a:endParaRPr b="1" sz="19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4" name="Google Shape;254;p24"/>
          <p:cNvSpPr txBox="1"/>
          <p:nvPr/>
        </p:nvSpPr>
        <p:spPr>
          <a:xfrm>
            <a:off x="540000" y="1153575"/>
            <a:ext cx="8064000" cy="30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Reconstructed Z Position Cut 		</a:t>
            </a:r>
            <a:endParaRPr sz="1500">
              <a:solidFill>
                <a:srgbClr val="6AA84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Various detector cuts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○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Apothem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○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Deadtime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○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ANN Reconstruction Confidence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Muon Energy  &gt; 2 GeV and &lt; 50 GeV	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Muon Angle Cut 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			</a:t>
            </a:r>
            <a:endParaRPr sz="1500">
              <a:solidFill>
                <a:srgbClr val="6AA84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500"/>
              <a:buFont typeface="Lato"/>
              <a:buChar char="●"/>
            </a:pPr>
            <a:r>
              <a:rPr lang="en" sz="1500"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rPr>
              <a:t>MINOS Match	</a:t>
            </a:r>
            <a:endParaRPr sz="1500">
              <a:solidFill>
                <a:srgbClr val="B7B7B7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500"/>
              <a:buFont typeface="Lato"/>
              <a:buChar char="●"/>
            </a:pPr>
            <a:r>
              <a:rPr lang="en" sz="1500"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rPr>
              <a:t>MINOS Muon Curvature	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	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5" name="Google Shape;255;p24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56" name="Google Shape;256;p24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7" name="Google Shape;257;p24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8" name="Google Shape;258;p24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59" name="Google Shape;25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87998" y="-1843625"/>
            <a:ext cx="5716876" cy="151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01350" y="1013326"/>
            <a:ext cx="4564189" cy="1964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4"/>
          <p:cNvSpPr txBox="1"/>
          <p:nvPr/>
        </p:nvSpPr>
        <p:spPr>
          <a:xfrm>
            <a:off x="4754324" y="3084300"/>
            <a:ext cx="3743700" cy="3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CC RES - 1 μ</a:t>
            </a:r>
            <a:r>
              <a:rPr baseline="30000"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+ 1 ⲡ + </a:t>
            </a:r>
            <a:r>
              <a:rPr lang="en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others</a:t>
            </a: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(4.7GeV 𝜈)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Not Selected</a:t>
            </a: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❌</a:t>
            </a:r>
            <a:b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-"/>
            </a:pP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Fails angle cut ∴ Isn’t MINOS captured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5"/>
          <p:cNvSpPr txBox="1"/>
          <p:nvPr/>
        </p:nvSpPr>
        <p:spPr>
          <a:xfrm>
            <a:off x="3727950" y="4185475"/>
            <a:ext cx="19917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doi.org/10.1103/PhysRevD.101.112007</a:t>
            </a:r>
            <a:endParaRPr sz="800"/>
          </a:p>
        </p:txBody>
      </p:sp>
      <p:sp>
        <p:nvSpPr>
          <p:cNvPr id="269" name="Google Shape;269;p25"/>
          <p:cNvSpPr txBox="1"/>
          <p:nvPr>
            <p:ph idx="4294967295" type="title"/>
          </p:nvPr>
        </p:nvSpPr>
        <p:spPr>
          <a:xfrm>
            <a:off x="540000" y="385575"/>
            <a:ext cx="80640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500">
                <a:solidFill>
                  <a:srgbClr val="3D85C6"/>
                </a:solidFill>
              </a:rPr>
              <a:t>Inclusive Cross Sections at MINERvA</a:t>
            </a:r>
            <a:endParaRPr sz="2300">
              <a:solidFill>
                <a:srgbClr val="3D85C6"/>
              </a:solidFill>
            </a:endParaRPr>
          </a:p>
        </p:txBody>
      </p:sp>
      <p:sp>
        <p:nvSpPr>
          <p:cNvPr id="270" name="Google Shape;270;p25"/>
          <p:cNvSpPr txBox="1"/>
          <p:nvPr>
            <p:ph idx="4294967295" type="title"/>
          </p:nvPr>
        </p:nvSpPr>
        <p:spPr>
          <a:xfrm>
            <a:off x="540000" y="1153575"/>
            <a:ext cx="6193200" cy="30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400">
                <a:latin typeface="Lato"/>
                <a:ea typeface="Lato"/>
                <a:cs typeface="Lato"/>
                <a:sym typeface="Lato"/>
              </a:rPr>
              <a:t>Inclusive cross sections are fully comprehensive tests of interaction modeling and a powerful tool to broadly understand model performance.</a:t>
            </a:r>
            <a:br>
              <a:rPr b="0" lang="en" sz="1400">
                <a:latin typeface="Lato"/>
                <a:ea typeface="Lato"/>
                <a:cs typeface="Lato"/>
                <a:sym typeface="Lato"/>
              </a:rPr>
            </a:br>
            <a:r>
              <a:rPr b="0" lang="en" sz="1400">
                <a:latin typeface="Lato"/>
                <a:ea typeface="Lato"/>
                <a:cs typeface="Lato"/>
                <a:sym typeface="Lato"/>
              </a:rPr>
              <a:t>	We explore </a:t>
            </a:r>
            <a:r>
              <a:rPr lang="en" sz="1400" u="sng">
                <a:latin typeface="Lato"/>
                <a:ea typeface="Lato"/>
                <a:cs typeface="Lato"/>
                <a:sym typeface="Lato"/>
              </a:rPr>
              <a:t>all</a:t>
            </a:r>
            <a:r>
              <a:rPr b="0" lang="en" sz="1400">
                <a:latin typeface="Lato"/>
                <a:ea typeface="Lato"/>
                <a:cs typeface="Lato"/>
                <a:sym typeface="Lato"/>
              </a:rPr>
              <a:t> channels of interest </a:t>
            </a:r>
            <a:r>
              <a:rPr lang="en" sz="1400" u="sng">
                <a:latin typeface="Lato"/>
                <a:ea typeface="Lato"/>
                <a:cs typeface="Lato"/>
                <a:sym typeface="Lato"/>
              </a:rPr>
              <a:t>simultaneously</a:t>
            </a:r>
            <a:br>
              <a:rPr b="0" lang="en" sz="1400">
                <a:latin typeface="Lato"/>
                <a:ea typeface="Lato"/>
                <a:cs typeface="Lato"/>
                <a:sym typeface="Lato"/>
              </a:rPr>
            </a:br>
            <a:r>
              <a:rPr b="0" lang="en" sz="1400">
                <a:latin typeface="Lato"/>
                <a:ea typeface="Lato"/>
                <a:cs typeface="Lato"/>
                <a:sym typeface="Lato"/>
              </a:rPr>
              <a:t>	We avoid detector-specific definitions</a:t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0" lang="en" sz="1400">
                <a:latin typeface="Lato"/>
                <a:ea typeface="Lato"/>
                <a:cs typeface="Lato"/>
                <a:sym typeface="Lato"/>
              </a:rPr>
              <a:t>MINERvA has a rich history of  inclusive cross section measurements:</a:t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0" sz="14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1" name="Google Shape;271;p25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72" name="Google Shape;272;p25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3" name="Google Shape;273;p25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4" name="Google Shape;274;p25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5" name="Google Shape;27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98080" y="1227654"/>
            <a:ext cx="2089275" cy="143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25"/>
          <p:cNvSpPr/>
          <p:nvPr/>
        </p:nvSpPr>
        <p:spPr>
          <a:xfrm rot="5400000">
            <a:off x="7444625" y="1644525"/>
            <a:ext cx="284400" cy="2501100"/>
          </a:xfrm>
          <a:prstGeom prst="leftBrace">
            <a:avLst>
              <a:gd fmla="val 50000" name="adj1"/>
              <a:gd fmla="val 43286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9" name="Google Shape;279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99373" y="3131075"/>
            <a:ext cx="1787215" cy="84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086585" y="3131087"/>
            <a:ext cx="815062" cy="849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40000" y="2659050"/>
            <a:ext cx="2691229" cy="1562018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82" name="Google Shape;282;p25"/>
          <p:cNvSpPr txBox="1"/>
          <p:nvPr/>
        </p:nvSpPr>
        <p:spPr>
          <a:xfrm>
            <a:off x="999675" y="4185475"/>
            <a:ext cx="30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50" u="sng">
                <a:solidFill>
                  <a:schemeClr val="hlink"/>
                </a:solidFill>
                <a:highlight>
                  <a:srgbClr val="FFFFFF"/>
                </a:highlight>
                <a:hlinkClick r:id="rId10"/>
              </a:rPr>
              <a:t>doi.org/10.1103/PhysRevD.104.092007</a:t>
            </a:r>
            <a:endParaRPr sz="1100"/>
          </a:p>
        </p:txBody>
      </p:sp>
      <p:pic>
        <p:nvPicPr>
          <p:cNvPr id="283" name="Google Shape;283;p2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378164" y="2659057"/>
            <a:ext cx="2691270" cy="1562018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7300" y="43725"/>
            <a:ext cx="2566626" cy="213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26"/>
          <p:cNvSpPr txBox="1"/>
          <p:nvPr/>
        </p:nvSpPr>
        <p:spPr>
          <a:xfrm>
            <a:off x="540000" y="385575"/>
            <a:ext cx="80640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1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Water target</a:t>
            </a:r>
            <a:endParaRPr b="1" sz="19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90" name="Google Shape;290;p26"/>
          <p:cNvSpPr txBox="1"/>
          <p:nvPr/>
        </p:nvSpPr>
        <p:spPr>
          <a:xfrm>
            <a:off x="540000" y="1153575"/>
            <a:ext cx="8064000" cy="30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 water target has several key differences 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when compared with the solid targets 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which we need a handle on for comparisons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Different shape (Circular tank vs hexagonal segment)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●"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Different materials (Water inside kevlar tank vs slab of material )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Can be drained &amp; filled → Allows for a subtractive analysis to account for the water tank itself to 1st order: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1" name="Google Shape;291;p26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92" name="Google Shape;292;p26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3" name="Google Shape;293;p26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4" name="Google Shape;294;p26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95" name="Google Shape;29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6" title="Subtracted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53992" y="3212501"/>
            <a:ext cx="1034782" cy="100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6" title="Filled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55225" y="3238573"/>
            <a:ext cx="964777" cy="940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6" title="empty2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023644" y="3233575"/>
            <a:ext cx="948822" cy="966414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6"/>
          <p:cNvSpPr txBox="1"/>
          <p:nvPr/>
        </p:nvSpPr>
        <p:spPr>
          <a:xfrm>
            <a:off x="3435675" y="3501000"/>
            <a:ext cx="372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-</a:t>
            </a:r>
            <a:endParaRPr/>
          </a:p>
        </p:txBody>
      </p:sp>
      <p:sp>
        <p:nvSpPr>
          <p:cNvPr id="301" name="Google Shape;301;p26"/>
          <p:cNvSpPr txBox="1"/>
          <p:nvPr/>
        </p:nvSpPr>
        <p:spPr>
          <a:xfrm>
            <a:off x="5227088" y="3501000"/>
            <a:ext cx="372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=</a:t>
            </a:r>
            <a:endParaRPr/>
          </a:p>
        </p:txBody>
      </p:sp>
      <p:pic>
        <p:nvPicPr>
          <p:cNvPr id="302" name="Google Shape;302;p26"/>
          <p:cNvPicPr preferRelativeResize="0"/>
          <p:nvPr/>
        </p:nvPicPr>
        <p:blipFill rotWithShape="1">
          <a:blip r:embed="rId9">
            <a:alphaModFix/>
          </a:blip>
          <a:srcRect b="0" l="0" r="68775" t="0"/>
          <a:stretch/>
        </p:blipFill>
        <p:spPr>
          <a:xfrm>
            <a:off x="6946150" y="-36425"/>
            <a:ext cx="2100552" cy="2440625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26"/>
          <p:cNvSpPr txBox="1"/>
          <p:nvPr/>
        </p:nvSpPr>
        <p:spPr>
          <a:xfrm>
            <a:off x="2440713" y="3509038"/>
            <a:ext cx="656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Filled</a:t>
            </a:r>
            <a:endParaRPr sz="1200"/>
          </a:p>
        </p:txBody>
      </p:sp>
      <p:sp>
        <p:nvSpPr>
          <p:cNvPr id="304" name="Google Shape;304;p26"/>
          <p:cNvSpPr txBox="1"/>
          <p:nvPr/>
        </p:nvSpPr>
        <p:spPr>
          <a:xfrm>
            <a:off x="4189325" y="3509038"/>
            <a:ext cx="656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Empty</a:t>
            </a:r>
            <a:endParaRPr sz="1200"/>
          </a:p>
        </p:txBody>
      </p:sp>
      <p:sp>
        <p:nvSpPr>
          <p:cNvPr id="305" name="Google Shape;305;p26"/>
          <p:cNvSpPr txBox="1"/>
          <p:nvPr/>
        </p:nvSpPr>
        <p:spPr>
          <a:xfrm>
            <a:off x="6043175" y="3393988"/>
            <a:ext cx="6564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Just Water</a:t>
            </a:r>
            <a:endParaRPr sz="1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7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311" name="Google Shape;311;p27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2" name="Google Shape;312;p27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3" name="Google Shape;313;p27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14" name="Google Shape;31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27"/>
          <p:cNvSpPr txBox="1"/>
          <p:nvPr/>
        </p:nvSpPr>
        <p:spPr>
          <a:xfrm>
            <a:off x="540000" y="385575"/>
            <a:ext cx="80640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1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A</a:t>
            </a:r>
            <a:r>
              <a:rPr b="1" lang="en" sz="31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nalysis status</a:t>
            </a:r>
            <a:endParaRPr b="1" sz="19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17" name="Google Shape;317;p27"/>
          <p:cNvSpPr txBox="1"/>
          <p:nvPr/>
        </p:nvSpPr>
        <p:spPr>
          <a:xfrm>
            <a:off x="540000" y="1153575"/>
            <a:ext cx="8064000" cy="30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0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50"/>
              <a:buFont typeface="Lato"/>
              <a:buChar char="●"/>
            </a:pPr>
            <a:r>
              <a:rPr lang="en" sz="145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This analysis has essentially been split into 2 streams - </a:t>
            </a:r>
            <a:r>
              <a:rPr lang="en" sz="1450">
                <a:latin typeface="Lato"/>
                <a:ea typeface="Lato"/>
                <a:cs typeface="Lato"/>
                <a:sym typeface="Lato"/>
              </a:rPr>
              <a:t>T</a:t>
            </a:r>
            <a:r>
              <a:rPr lang="en" sz="145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racker (CH) </a:t>
            </a:r>
            <a:r>
              <a:rPr lang="en" sz="1450">
                <a:latin typeface="Lato"/>
                <a:ea typeface="Lato"/>
                <a:cs typeface="Lato"/>
                <a:sym typeface="Lato"/>
              </a:rPr>
              <a:t>&amp; N</a:t>
            </a:r>
            <a:r>
              <a:rPr lang="en" sz="145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uclear targets (</a:t>
            </a:r>
            <a:r>
              <a:rPr lang="en" sz="145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</a:t>
            </a:r>
            <a:r>
              <a:rPr baseline="-25000" lang="en" sz="145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" sz="145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O, </a:t>
            </a:r>
            <a:r>
              <a:rPr lang="en" sz="145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Fe, </a:t>
            </a:r>
            <a:r>
              <a:rPr lang="en" sz="1450">
                <a:latin typeface="Lato"/>
                <a:ea typeface="Lato"/>
                <a:cs typeface="Lato"/>
                <a:sym typeface="Lato"/>
              </a:rPr>
              <a:t>Pb, C) </a:t>
            </a:r>
            <a:r>
              <a:rPr lang="en" sz="145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- this is due to the special considerations required by a nu</a:t>
            </a:r>
            <a:r>
              <a:rPr lang="en" sz="1450">
                <a:latin typeface="Lato"/>
                <a:ea typeface="Lato"/>
                <a:cs typeface="Lato"/>
                <a:sym typeface="Lato"/>
              </a:rPr>
              <a:t>clear target</a:t>
            </a:r>
            <a:r>
              <a:rPr lang="en" sz="145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analysis not present in tracker analyses</a:t>
            </a:r>
            <a:endParaRPr sz="145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18" name="Google Shape;318;p27"/>
          <p:cNvGraphicFramePr/>
          <p:nvPr/>
        </p:nvGraphicFramePr>
        <p:xfrm>
          <a:off x="952500" y="20145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{04C82861-CE09-41D5-A8D4-CE961A04A93D}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-3048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Lato"/>
                        <a:buChar char="●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Tracker</a:t>
                      </a:r>
                      <a:endParaRPr sz="12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Event Selection ✅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Background subtraction ✅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XSec extraction ✅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Closure tests - </a:t>
                      </a: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✅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Warping Studies - </a:t>
                      </a: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🟨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Model comparisons </a:t>
                      </a:r>
                      <a:r>
                        <a:rPr lang="en" sz="13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🟥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Further studies… 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Lato"/>
                        <a:buChar char="●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Targets</a:t>
                      </a:r>
                      <a:endParaRPr sz="12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Event Selection ✅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Background subtraction </a:t>
                      </a: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✅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X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Sec extraction ✅</a:t>
                      </a:r>
                      <a:endParaRPr sz="1200">
                        <a:solidFill>
                          <a:srgbClr val="0000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Closure test</a:t>
                      </a: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 </a:t>
                      </a: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✅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Water Target Studies - ✅/🟨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Warping Studies - 🟨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Model comparisons </a:t>
                      </a:r>
                      <a:r>
                        <a:rPr lang="en" sz="13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🟥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-304800" lvl="1" marL="9144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Lato"/>
                        <a:buChar char="○"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Further studies… </a:t>
                      </a:r>
                      <a:endParaRPr sz="1200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19" name="Google Shape;319;p27"/>
          <p:cNvSpPr txBox="1"/>
          <p:nvPr/>
        </p:nvSpPr>
        <p:spPr>
          <a:xfrm>
            <a:off x="1816800" y="4025675"/>
            <a:ext cx="5510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✅ = Complete, 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🟨 = In-Progress, </a:t>
            </a:r>
            <a:r>
              <a:rPr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🟥 = Waiting for previous task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28" title="480689832_1038282958343513_5696792019136334606_n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950743"/>
            <a:ext cx="9144003" cy="6094244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8"/>
          <p:cNvSpPr/>
          <p:nvPr/>
        </p:nvSpPr>
        <p:spPr>
          <a:xfrm>
            <a:off x="198450" y="98250"/>
            <a:ext cx="8747100" cy="4947000"/>
          </a:xfrm>
          <a:prstGeom prst="rect">
            <a:avLst/>
          </a:prstGeom>
          <a:solidFill>
            <a:srgbClr val="757575">
              <a:alpha val="803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6" name="Google Shape;326;p28"/>
          <p:cNvSpPr txBox="1"/>
          <p:nvPr/>
        </p:nvSpPr>
        <p:spPr>
          <a:xfrm>
            <a:off x="1769800" y="1001075"/>
            <a:ext cx="55461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Thank you for </a:t>
            </a:r>
            <a:r>
              <a:rPr b="1" lang="en" sz="3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listening</a:t>
            </a:r>
            <a:r>
              <a:rPr b="1" lang="en" sz="3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!</a:t>
            </a:r>
            <a:endParaRPr b="1" sz="26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/>
          <p:nvPr>
            <p:ph idx="4294967295" type="title"/>
          </p:nvPr>
        </p:nvSpPr>
        <p:spPr>
          <a:xfrm>
            <a:off x="540000" y="1153575"/>
            <a:ext cx="4830000" cy="30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0" lang="en" sz="1600">
                <a:latin typeface="Lato"/>
                <a:ea typeface="Lato"/>
                <a:cs typeface="Lato"/>
                <a:sym typeface="Lato"/>
              </a:rPr>
              <a:t>Different </a:t>
            </a:r>
            <a:r>
              <a:rPr b="0" lang="en" sz="1600">
                <a:latin typeface="Lato"/>
                <a:ea typeface="Lato"/>
                <a:cs typeface="Lato"/>
                <a:sym typeface="Lato"/>
              </a:rPr>
              <a:t>interaction modes contribute to total interaction rate dependent on E</a:t>
            </a:r>
            <a:r>
              <a:rPr b="0" baseline="-25000" lang="en" sz="1600">
                <a:latin typeface="Lato"/>
                <a:ea typeface="Lato"/>
                <a:cs typeface="Lato"/>
                <a:sym typeface="Lato"/>
              </a:rPr>
              <a:t>𝜈</a:t>
            </a:r>
            <a:endParaRPr b="0" baseline="-25000"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0" lang="en" sz="1600">
                <a:latin typeface="Lato"/>
                <a:ea typeface="Lato"/>
                <a:cs typeface="Lato"/>
                <a:sym typeface="Lato"/>
              </a:rPr>
              <a:t>Current and future precision experiments need precise interaction reconstruction → Next-gen detectors need reduced interaction model uncertainties to achieve more ambitious physics goals</a:t>
            </a:r>
            <a:endParaRPr b="0"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0"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1" name="Google Shape;81;p14"/>
          <p:cNvSpPr txBox="1"/>
          <p:nvPr>
            <p:ph idx="4294967295" type="title"/>
          </p:nvPr>
        </p:nvSpPr>
        <p:spPr>
          <a:xfrm>
            <a:off x="540000" y="385575"/>
            <a:ext cx="80640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>
                <a:solidFill>
                  <a:srgbClr val="3D85C6"/>
                </a:solidFill>
              </a:rPr>
              <a:t>Neutrino-nucleus </a:t>
            </a:r>
            <a:br>
              <a:rPr lang="en" sz="3200">
                <a:solidFill>
                  <a:srgbClr val="3D85C6"/>
                </a:solidFill>
              </a:rPr>
            </a:br>
            <a:r>
              <a:rPr lang="en" sz="3200">
                <a:solidFill>
                  <a:srgbClr val="3D85C6"/>
                </a:solidFill>
              </a:rPr>
              <a:t>interactions</a:t>
            </a:r>
            <a:endParaRPr sz="2000">
              <a:solidFill>
                <a:srgbClr val="3D85C6"/>
              </a:solidFill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83" name="Google Shape;83;p14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4" name="Google Shape;84;p14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5" name="Google Shape;85;p14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6" name="Google Shape;8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32775" y="698825"/>
            <a:ext cx="2914525" cy="2105427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4"/>
          <p:cNvSpPr txBox="1"/>
          <p:nvPr/>
        </p:nvSpPr>
        <p:spPr>
          <a:xfrm>
            <a:off x="5742800" y="2721350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J.A. Formaggio, G.P. Zeller, Rev. Mod. Phys. 84, 1307 (2012). </a:t>
            </a:r>
            <a:endParaRPr sz="700"/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23638" y="2949413"/>
            <a:ext cx="3132788" cy="1331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>
            <p:ph idx="4294967295" type="title"/>
          </p:nvPr>
        </p:nvSpPr>
        <p:spPr>
          <a:xfrm>
            <a:off x="511500" y="1208713"/>
            <a:ext cx="8121000" cy="314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600">
                <a:latin typeface="Lato"/>
                <a:ea typeface="Lato"/>
                <a:cs typeface="Lato"/>
                <a:sym typeface="Lato"/>
              </a:rPr>
              <a:t>Understanding the</a:t>
            </a:r>
            <a:r>
              <a:rPr b="0" lang="en" sz="1600">
                <a:latin typeface="Lato"/>
                <a:ea typeface="Lato"/>
                <a:cs typeface="Lato"/>
                <a:sym typeface="Lato"/>
              </a:rPr>
              <a:t> properties of the underlying interaction from an observed event is complicated by various nuclear effects:</a:t>
            </a:r>
            <a:endParaRPr b="0"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br>
              <a:rPr b="0" lang="en" sz="1600">
                <a:latin typeface="Lato"/>
                <a:ea typeface="Lato"/>
                <a:cs typeface="Lato"/>
                <a:sym typeface="Lato"/>
              </a:rPr>
            </a:br>
            <a:br>
              <a:rPr b="0" lang="en" sz="1600">
                <a:latin typeface="Lato"/>
                <a:ea typeface="Lato"/>
                <a:cs typeface="Lato"/>
                <a:sym typeface="Lato"/>
              </a:rPr>
            </a:br>
            <a:br>
              <a:rPr b="0" lang="en" sz="1600">
                <a:latin typeface="Lato"/>
                <a:ea typeface="Lato"/>
                <a:cs typeface="Lato"/>
                <a:sym typeface="Lato"/>
              </a:rPr>
            </a:br>
            <a:endParaRPr b="0"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br>
              <a:rPr b="0" lang="en" sz="800">
                <a:latin typeface="Lato"/>
                <a:ea typeface="Lato"/>
                <a:cs typeface="Lato"/>
                <a:sym typeface="Lato"/>
              </a:rPr>
            </a:br>
            <a:br>
              <a:rPr b="0" lang="en" sz="1600">
                <a:latin typeface="Lato"/>
                <a:ea typeface="Lato"/>
                <a:cs typeface="Lato"/>
                <a:sym typeface="Lato"/>
              </a:rPr>
            </a:br>
            <a:r>
              <a:rPr b="0" lang="en" sz="1600">
                <a:latin typeface="Lato"/>
                <a:ea typeface="Lato"/>
                <a:cs typeface="Lato"/>
                <a:sym typeface="Lato"/>
              </a:rPr>
              <a:t>These can modify the particles present in the final state, as well as their observed kinematics</a:t>
            </a:r>
            <a:endParaRPr b="0"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6" name="Google Shape;96;p15"/>
          <p:cNvSpPr txBox="1"/>
          <p:nvPr>
            <p:ph idx="4294967295" type="title"/>
          </p:nvPr>
        </p:nvSpPr>
        <p:spPr>
          <a:xfrm>
            <a:off x="540000" y="385575"/>
            <a:ext cx="80640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>
                <a:solidFill>
                  <a:srgbClr val="3D85C6"/>
                </a:solidFill>
              </a:rPr>
              <a:t>Nuclear</a:t>
            </a:r>
            <a:r>
              <a:rPr lang="en" sz="3200">
                <a:solidFill>
                  <a:srgbClr val="3D85C6"/>
                </a:solidFill>
              </a:rPr>
              <a:t> effects</a:t>
            </a:r>
            <a:endParaRPr sz="2000">
              <a:solidFill>
                <a:srgbClr val="3D85C6"/>
              </a:solidFill>
            </a:endParaRPr>
          </a:p>
        </p:txBody>
      </p:sp>
      <p:sp>
        <p:nvSpPr>
          <p:cNvPr id="97" name="Google Shape;97;p15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98" name="Google Shape;98;p15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9" name="Google Shape;99;p15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45913" y="2322163"/>
            <a:ext cx="1686630" cy="150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64025" y="2389452"/>
            <a:ext cx="1618425" cy="13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11450" y="2328311"/>
            <a:ext cx="1792800" cy="14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5"/>
          <p:cNvSpPr txBox="1"/>
          <p:nvPr/>
        </p:nvSpPr>
        <p:spPr>
          <a:xfrm>
            <a:off x="6407325" y="1739788"/>
            <a:ext cx="161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5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Final State Interactions</a:t>
            </a:r>
            <a:endParaRPr b="1" sz="3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7" name="Google Shape;107;p15"/>
          <p:cNvSpPr txBox="1"/>
          <p:nvPr/>
        </p:nvSpPr>
        <p:spPr>
          <a:xfrm>
            <a:off x="3389687" y="1811738"/>
            <a:ext cx="2221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5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Multi-Nucleon Effects</a:t>
            </a:r>
            <a:endParaRPr b="1" sz="3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861062" y="1811738"/>
            <a:ext cx="2221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5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Fermi Motion</a:t>
            </a:r>
            <a:endParaRPr b="1" sz="3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/>
          <p:nvPr>
            <p:ph idx="4294967295" type="title"/>
          </p:nvPr>
        </p:nvSpPr>
        <p:spPr>
          <a:xfrm>
            <a:off x="540000" y="1153575"/>
            <a:ext cx="4552500" cy="30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latin typeface="Lato"/>
                <a:ea typeface="Lato"/>
                <a:cs typeface="Lato"/>
                <a:sym typeface="Lato"/>
              </a:rPr>
              <a:t>M</a:t>
            </a:r>
            <a:r>
              <a:rPr b="0" lang="en" sz="1500">
                <a:latin typeface="Lato"/>
                <a:ea typeface="Lato"/>
                <a:cs typeface="Lato"/>
                <a:sym typeface="Lato"/>
              </a:rPr>
              <a:t>ain </a:t>
            </a:r>
            <a:r>
              <a:rPr lang="en" sz="1500" u="sng">
                <a:latin typeface="Lato"/>
                <a:ea typeface="Lato"/>
                <a:cs typeface="Lato"/>
                <a:sym typeface="Lato"/>
              </a:rPr>
              <a:t>IN</a:t>
            </a:r>
            <a:r>
              <a:rPr b="0" lang="en" sz="1500">
                <a:latin typeface="Lato"/>
                <a:ea typeface="Lato"/>
                <a:cs typeface="Lato"/>
                <a:sym typeface="Lato"/>
              </a:rPr>
              <a:t>jector </a:t>
            </a:r>
            <a:r>
              <a:rPr lang="en" sz="1500" u="sng">
                <a:latin typeface="Lato"/>
                <a:ea typeface="Lato"/>
                <a:cs typeface="Lato"/>
                <a:sym typeface="Lato"/>
              </a:rPr>
              <a:t>E</a:t>
            </a:r>
            <a:r>
              <a:rPr b="0" lang="en" sz="1500">
                <a:latin typeface="Lato"/>
                <a:ea typeface="Lato"/>
                <a:cs typeface="Lato"/>
                <a:sym typeface="Lato"/>
              </a:rPr>
              <a:t>xpe</a:t>
            </a:r>
            <a:r>
              <a:rPr lang="en" sz="1500" u="sng">
                <a:latin typeface="Lato"/>
                <a:ea typeface="Lato"/>
                <a:cs typeface="Lato"/>
                <a:sym typeface="Lato"/>
              </a:rPr>
              <a:t>R</a:t>
            </a:r>
            <a:r>
              <a:rPr b="0" lang="en" sz="1500">
                <a:latin typeface="Lato"/>
                <a:ea typeface="Lato"/>
                <a:cs typeface="Lato"/>
                <a:sym typeface="Lato"/>
              </a:rPr>
              <a:t>iment for </a:t>
            </a:r>
            <a:r>
              <a:rPr lang="en" sz="1500" u="sng">
                <a:latin typeface="Lato"/>
                <a:ea typeface="Lato"/>
                <a:cs typeface="Lato"/>
                <a:sym typeface="Lato"/>
              </a:rPr>
              <a:t>𝜈</a:t>
            </a:r>
            <a:r>
              <a:rPr b="0" lang="en" sz="150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en" sz="1500" u="sng">
                <a:latin typeface="Lato"/>
                <a:ea typeface="Lato"/>
                <a:cs typeface="Lato"/>
                <a:sym typeface="Lato"/>
              </a:rPr>
              <a:t>A</a:t>
            </a:r>
            <a:r>
              <a:rPr b="0" lang="en" sz="1500">
                <a:latin typeface="Lato"/>
                <a:ea typeface="Lato"/>
                <a:cs typeface="Lato"/>
                <a:sym typeface="Lato"/>
              </a:rPr>
              <a:t> scattering.</a:t>
            </a:r>
            <a:br>
              <a:rPr b="0" lang="en" sz="1500">
                <a:latin typeface="Lato"/>
                <a:ea typeface="Lato"/>
                <a:cs typeface="Lato"/>
                <a:sym typeface="Lato"/>
              </a:rPr>
            </a:br>
            <a:endParaRPr b="0" sz="15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0" lang="en" sz="1500">
                <a:latin typeface="Lato"/>
                <a:ea typeface="Lato"/>
                <a:cs typeface="Lato"/>
                <a:sym typeface="Lato"/>
              </a:rPr>
              <a:t>Took data  in NuMI beam (On-Axis) at </a:t>
            </a:r>
            <a:r>
              <a:rPr b="0" lang="en" sz="1500">
                <a:latin typeface="Lato"/>
                <a:ea typeface="Lato"/>
                <a:cs typeface="Lato"/>
                <a:sym typeface="Lato"/>
              </a:rPr>
              <a:t>Fermilab, only ~1km from beam from 2009-201</a:t>
            </a:r>
            <a:r>
              <a:rPr b="0" lang="en" sz="1500">
                <a:latin typeface="Lato"/>
                <a:ea typeface="Lato"/>
                <a:cs typeface="Lato"/>
                <a:sym typeface="Lato"/>
              </a:rPr>
              <a:t>9.</a:t>
            </a:r>
            <a:endParaRPr b="0" sz="15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4" name="Google Shape;114;p16"/>
          <p:cNvSpPr txBox="1"/>
          <p:nvPr>
            <p:ph idx="4294967295" type="title"/>
          </p:nvPr>
        </p:nvSpPr>
        <p:spPr>
          <a:xfrm>
            <a:off x="540000" y="385575"/>
            <a:ext cx="80640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>
                <a:solidFill>
                  <a:srgbClr val="3D85C6"/>
                </a:solidFill>
              </a:rPr>
              <a:t>MINER𝛎A</a:t>
            </a:r>
            <a:endParaRPr sz="2400">
              <a:solidFill>
                <a:srgbClr val="3D85C6"/>
              </a:solidFill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3">
            <a:alphaModFix/>
          </a:blip>
          <a:srcRect b="9193" l="2253" r="2253" t="17320"/>
          <a:stretch/>
        </p:blipFill>
        <p:spPr>
          <a:xfrm>
            <a:off x="5124475" y="247264"/>
            <a:ext cx="3512700" cy="4054800"/>
          </a:xfrm>
          <a:prstGeom prst="roundRect">
            <a:avLst>
              <a:gd fmla="val 3017" name="adj"/>
            </a:avLst>
          </a:prstGeom>
          <a:noFill/>
          <a:ln>
            <a:noFill/>
          </a:ln>
        </p:spPr>
      </p:pic>
      <p:sp>
        <p:nvSpPr>
          <p:cNvPr id="116" name="Google Shape;116;p16"/>
          <p:cNvSpPr/>
          <p:nvPr/>
        </p:nvSpPr>
        <p:spPr>
          <a:xfrm>
            <a:off x="540000" y="2847975"/>
            <a:ext cx="4451700" cy="1454100"/>
          </a:xfrm>
          <a:prstGeom prst="roundRect">
            <a:avLst>
              <a:gd fmla="val 9520" name="adj"/>
            </a:avLst>
          </a:prstGeom>
          <a:solidFill>
            <a:srgbClr val="3D85C6">
              <a:alpha val="15189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br>
              <a:rPr lang="en" sz="1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Contains </a:t>
            </a:r>
            <a:r>
              <a:rPr b="1" lang="en" sz="1600" u="sng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6 different materials</a:t>
            </a:r>
            <a:r>
              <a:rPr lang="en" sz="1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as nuclear targets: 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</a:t>
            </a:r>
            <a:r>
              <a:rPr baseline="-25000"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O, CH, He, Fe, Pb &amp; C → Directly investigate how differences in nuclear environment affects what we observe from a neutrino interaction.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18" name="Google Shape;118;p16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" name="Google Shape;119;p16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0" name="Google Shape;120;p16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1" name="Google Shape;12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7"/>
          <p:cNvPicPr preferRelativeResize="0"/>
          <p:nvPr/>
        </p:nvPicPr>
        <p:blipFill rotWithShape="1">
          <a:blip r:embed="rId3">
            <a:alphaModFix/>
          </a:blip>
          <a:srcRect b="0" l="0" r="68775" t="0"/>
          <a:stretch/>
        </p:blipFill>
        <p:spPr>
          <a:xfrm>
            <a:off x="3926450" y="325925"/>
            <a:ext cx="1659351" cy="19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7"/>
          <p:cNvSpPr txBox="1"/>
          <p:nvPr>
            <p:ph idx="4294967295" type="title"/>
          </p:nvPr>
        </p:nvSpPr>
        <p:spPr>
          <a:xfrm>
            <a:off x="540000" y="385575"/>
            <a:ext cx="80640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>
                <a:solidFill>
                  <a:srgbClr val="3D85C6"/>
                </a:solidFill>
              </a:rPr>
              <a:t>MINER𝛎A</a:t>
            </a:r>
            <a:endParaRPr sz="2400">
              <a:solidFill>
                <a:srgbClr val="3D85C6"/>
              </a:solidFill>
            </a:endParaRPr>
          </a:p>
        </p:txBody>
      </p:sp>
      <p:sp>
        <p:nvSpPr>
          <p:cNvPr id="129" name="Google Shape;129;p17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30" name="Google Shape;130;p17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1" name="Google Shape;131;p17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2" name="Google Shape;132;p17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3" name="Google Shape;13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7"/>
          <p:cNvPicPr preferRelativeResize="0"/>
          <p:nvPr/>
        </p:nvPicPr>
        <p:blipFill rotWithShape="1">
          <a:blip r:embed="rId3">
            <a:alphaModFix/>
          </a:blip>
          <a:srcRect b="0" l="31819" r="0" t="0"/>
          <a:stretch/>
        </p:blipFill>
        <p:spPr>
          <a:xfrm>
            <a:off x="599450" y="2687250"/>
            <a:ext cx="3101548" cy="165037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7"/>
          <p:cNvSpPr/>
          <p:nvPr/>
        </p:nvSpPr>
        <p:spPr>
          <a:xfrm>
            <a:off x="4152300" y="2520750"/>
            <a:ext cx="4451700" cy="1749900"/>
          </a:xfrm>
          <a:prstGeom prst="roundRect">
            <a:avLst>
              <a:gd fmla="val 9520" name="adj"/>
            </a:avLst>
          </a:prstGeom>
          <a:solidFill>
            <a:srgbClr val="3D85C6">
              <a:alpha val="15189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“That’s cool, but why should I care about MINERvA?”</a:t>
            </a: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MINERvA doesn't exist in a vacuum. Neutrino physics is a broad ecosystem, a number of detectors spanning a number of different nuclei (Ar, H</a:t>
            </a:r>
            <a:r>
              <a:rPr baseline="-25000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O, CH, Fe etc) means a dedicated experiment specialised in exploring nuclear effects and nuclear dependencies has significant potential to benefit wider community.</a:t>
            </a:r>
            <a:endParaRPr sz="16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7" name="Google Shape;137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5791" y="296775"/>
            <a:ext cx="3327208" cy="2068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 txBox="1"/>
          <p:nvPr>
            <p:ph idx="4294967295" type="title"/>
          </p:nvPr>
        </p:nvSpPr>
        <p:spPr>
          <a:xfrm>
            <a:off x="540000" y="1153575"/>
            <a:ext cx="3722400" cy="30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500">
                <a:latin typeface="Lato"/>
                <a:ea typeface="Lato"/>
                <a:cs typeface="Lato"/>
                <a:sym typeface="Lato"/>
              </a:rPr>
              <a:t>High statistics and finely grained </a:t>
            </a:r>
            <a:br>
              <a:rPr b="0" lang="en" sz="1500">
                <a:latin typeface="Lato"/>
                <a:ea typeface="Lato"/>
                <a:cs typeface="Lato"/>
                <a:sym typeface="Lato"/>
              </a:rPr>
            </a:br>
            <a:r>
              <a:rPr b="0" lang="en" sz="1500">
                <a:latin typeface="Lato"/>
                <a:ea typeface="Lato"/>
                <a:cs typeface="Lato"/>
                <a:sym typeface="Lato"/>
              </a:rPr>
              <a:t>detector.</a:t>
            </a:r>
            <a:endParaRPr b="0" sz="15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0" lang="en" sz="1500">
                <a:latin typeface="Lato"/>
                <a:ea typeface="Lato"/>
                <a:cs typeface="Lato"/>
                <a:sym typeface="Lato"/>
              </a:rPr>
              <a:t>Uses MINOS Near-Detector to measure muon charge and momentum.</a:t>
            </a:r>
            <a:endParaRPr b="0" sz="15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0" sz="15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9" name="Google Shape;139;p17"/>
          <p:cNvSpPr txBox="1"/>
          <p:nvPr/>
        </p:nvSpPr>
        <p:spPr>
          <a:xfrm>
            <a:off x="1661875" y="2614575"/>
            <a:ext cx="887400" cy="1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Beam direction</a:t>
            </a:r>
            <a:endParaRPr sz="9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40" name="Google Shape;140;p17"/>
          <p:cNvCxnSpPr/>
          <p:nvPr/>
        </p:nvCxnSpPr>
        <p:spPr>
          <a:xfrm>
            <a:off x="774600" y="2687325"/>
            <a:ext cx="996900" cy="7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17"/>
          <p:cNvCxnSpPr/>
          <p:nvPr/>
        </p:nvCxnSpPr>
        <p:spPr>
          <a:xfrm>
            <a:off x="2361175" y="2687325"/>
            <a:ext cx="996900" cy="7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3576" y="56025"/>
            <a:ext cx="3370626" cy="276225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8"/>
          <p:cNvSpPr txBox="1"/>
          <p:nvPr>
            <p:ph idx="4294967295" type="title"/>
          </p:nvPr>
        </p:nvSpPr>
        <p:spPr>
          <a:xfrm>
            <a:off x="540000" y="1153575"/>
            <a:ext cx="8064000" cy="30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latin typeface="Lato"/>
                <a:ea typeface="Lato"/>
                <a:cs typeface="Lato"/>
                <a:sym typeface="Lato"/>
              </a:rPr>
              <a:t>Neutrinos</a:t>
            </a:r>
            <a:r>
              <a:rPr b="0" lang="en" sz="1400">
                <a:latin typeface="Lato"/>
                <a:ea typeface="Lato"/>
                <a:cs typeface="Lato"/>
                <a:sym typeface="Lato"/>
              </a:rPr>
              <a:t> at the </a:t>
            </a:r>
            <a:r>
              <a:rPr lang="en" sz="1400" u="sng">
                <a:latin typeface="Lato"/>
                <a:ea typeface="Lato"/>
                <a:cs typeface="Lato"/>
                <a:sym typeface="Lato"/>
              </a:rPr>
              <a:t>M</a:t>
            </a:r>
            <a:r>
              <a:rPr b="0" lang="en" sz="1400">
                <a:latin typeface="Lato"/>
                <a:ea typeface="Lato"/>
                <a:cs typeface="Lato"/>
                <a:sym typeface="Lato"/>
              </a:rPr>
              <a:t>ain </a:t>
            </a:r>
            <a:r>
              <a:rPr lang="en" sz="1400" u="sng">
                <a:latin typeface="Lato"/>
                <a:ea typeface="Lato"/>
                <a:cs typeface="Lato"/>
                <a:sym typeface="Lato"/>
              </a:rPr>
              <a:t>I</a:t>
            </a:r>
            <a:r>
              <a:rPr b="0" lang="en" sz="1400">
                <a:latin typeface="Lato"/>
                <a:ea typeface="Lato"/>
                <a:cs typeface="Lato"/>
                <a:sym typeface="Lato"/>
              </a:rPr>
              <a:t>njector</a:t>
            </a:r>
            <a:br>
              <a:rPr b="0" lang="en" sz="1400">
                <a:latin typeface="Lato"/>
                <a:ea typeface="Lato"/>
                <a:cs typeface="Lato"/>
                <a:sym typeface="Lato"/>
              </a:rPr>
            </a:br>
            <a:r>
              <a:rPr b="0" lang="en" sz="1400">
                <a:latin typeface="Lato"/>
                <a:ea typeface="Lato"/>
                <a:cs typeface="Lato"/>
                <a:sym typeface="Lato"/>
              </a:rPr>
              <a:t> @ Fermilab.</a:t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0" lang="en" sz="1400">
                <a:latin typeface="Lato"/>
                <a:ea typeface="Lato"/>
                <a:cs typeface="Lato"/>
                <a:sym typeface="Lato"/>
              </a:rPr>
              <a:t>Well studied beam also used </a:t>
            </a:r>
            <a:r>
              <a:rPr b="0" lang="en" sz="1400">
                <a:latin typeface="Lato"/>
                <a:ea typeface="Lato"/>
                <a:cs typeface="Lato"/>
                <a:sym typeface="Lato"/>
              </a:rPr>
              <a:t>b</a:t>
            </a:r>
            <a:r>
              <a:rPr b="0" lang="en" sz="1400">
                <a:latin typeface="Lato"/>
                <a:ea typeface="Lato"/>
                <a:cs typeface="Lato"/>
                <a:sym typeface="Lato"/>
              </a:rPr>
              <a:t>y</a:t>
            </a:r>
            <a:br>
              <a:rPr b="0" lang="en" sz="1400">
                <a:latin typeface="Lato"/>
                <a:ea typeface="Lato"/>
                <a:cs typeface="Lato"/>
                <a:sym typeface="Lato"/>
              </a:rPr>
            </a:br>
            <a:r>
              <a:rPr b="0" lang="en" sz="1400">
                <a:latin typeface="Lato"/>
                <a:ea typeface="Lato"/>
                <a:cs typeface="Lato"/>
                <a:sym typeface="Lato"/>
              </a:rPr>
              <a:t>NOVA, MINOS &amp; DUNE ND </a:t>
            </a:r>
            <a:br>
              <a:rPr b="0" lang="en" sz="1400">
                <a:latin typeface="Lato"/>
                <a:ea typeface="Lato"/>
                <a:cs typeface="Lato"/>
                <a:sym typeface="Lato"/>
              </a:rPr>
            </a:br>
            <a:r>
              <a:rPr b="0" lang="en" sz="1400">
                <a:latin typeface="Lato"/>
                <a:ea typeface="Lato"/>
                <a:cs typeface="Lato"/>
                <a:sym typeface="Lato"/>
              </a:rPr>
              <a:t>Prototype “2x2”</a:t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t/>
            </a:r>
            <a:endParaRPr baseline="30000" sz="14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8" name="Google Shape;148;p18"/>
          <p:cNvSpPr txBox="1"/>
          <p:nvPr>
            <p:ph idx="4294967295" type="title"/>
          </p:nvPr>
        </p:nvSpPr>
        <p:spPr>
          <a:xfrm>
            <a:off x="540000" y="385575"/>
            <a:ext cx="80640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NuMI</a:t>
            </a:r>
            <a:endParaRPr/>
          </a:p>
        </p:txBody>
      </p:sp>
      <p:pic>
        <p:nvPicPr>
          <p:cNvPr id="149" name="Google Shape;14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45169" y="0"/>
            <a:ext cx="2498825" cy="1995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45175" y="1913382"/>
            <a:ext cx="2498825" cy="199509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8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52" name="Google Shape;152;p18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3" name="Google Shape;153;p18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4" name="Google Shape;154;p18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5" name="Google Shape;15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7" name="Google Shape;157;p18"/>
          <p:cNvGraphicFramePr/>
          <p:nvPr/>
        </p:nvGraphicFramePr>
        <p:xfrm>
          <a:off x="649813" y="26883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{04C82861-CE09-41D5-A8D4-CE961A04A93D}</a:tableStyleId>
              </a:tblPr>
              <a:tblGrid>
                <a:gridCol w="2755600"/>
                <a:gridCol w="1514275"/>
                <a:gridCol w="15041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Energy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D85C6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ν - P.O.T.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D85C6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2"/>
                          </a:solidFill>
                        </a:rPr>
                        <a:t>   </a:t>
                      </a:r>
                      <a:r>
                        <a:rPr lang="en" sz="1000">
                          <a:solidFill>
                            <a:schemeClr val="dk2"/>
                          </a:solidFill>
                        </a:rPr>
                        <a:t> - P.O.T.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D85C6">
                        <a:alpha val="14900"/>
                      </a:srgb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Low Energy “LE” - 3.5 GeV peak (2010-12)</a:t>
                      </a:r>
                      <a:endParaRPr sz="1000"/>
                    </a:p>
                  </a:txBody>
                  <a:tcPr marT="91425" marB="91425" marR="91425" marL="91425">
                    <a:lnT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4.0 ⨉ 10</a:t>
                      </a:r>
                      <a:r>
                        <a:rPr baseline="30000" lang="en" sz="1000"/>
                        <a:t>20</a:t>
                      </a:r>
                      <a:endParaRPr baseline="30000" sz="1000"/>
                    </a:p>
                  </a:txBody>
                  <a:tcPr marT="91425" marB="91425" marR="91425" marL="91425">
                    <a:lnT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1.7</a:t>
                      </a:r>
                      <a:r>
                        <a:rPr lang="en" sz="1000">
                          <a:solidFill>
                            <a:schemeClr val="dk2"/>
                          </a:solidFill>
                        </a:rPr>
                        <a:t> ⨉ 10</a:t>
                      </a:r>
                      <a:r>
                        <a:rPr baseline="30000" lang="en" sz="1000">
                          <a:solidFill>
                            <a:schemeClr val="dk2"/>
                          </a:solidFill>
                        </a:rPr>
                        <a:t>20</a:t>
                      </a:r>
                      <a:endParaRPr sz="1000"/>
                    </a:p>
                  </a:txBody>
                  <a:tcPr marT="91425" marB="91425" marR="91425" marL="91425">
                    <a:lnT cap="flat" cmpd="sng" w="9525">
                      <a:solidFill>
                        <a:srgbClr val="3D85C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Medium Energy “ME” - 6 GeV peak (2013-19)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 u="sng"/>
                        <a:t>12.1</a:t>
                      </a:r>
                      <a:r>
                        <a:rPr b="1" lang="en" sz="1000" u="sng">
                          <a:solidFill>
                            <a:schemeClr val="dk2"/>
                          </a:solidFill>
                        </a:rPr>
                        <a:t> ⨉ 10</a:t>
                      </a:r>
                      <a:r>
                        <a:rPr b="1" baseline="30000" lang="en" sz="1000" u="sng">
                          <a:solidFill>
                            <a:schemeClr val="dk2"/>
                          </a:solidFill>
                        </a:rPr>
                        <a:t>20</a:t>
                      </a:r>
                      <a:endParaRPr b="1" sz="1000" u="sng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12.4</a:t>
                      </a:r>
                      <a:r>
                        <a:rPr lang="en" sz="1000">
                          <a:solidFill>
                            <a:schemeClr val="dk2"/>
                          </a:solidFill>
                        </a:rPr>
                        <a:t> ⨉ 10</a:t>
                      </a:r>
                      <a:r>
                        <a:rPr baseline="30000" lang="en" sz="1000">
                          <a:solidFill>
                            <a:schemeClr val="dk2"/>
                          </a:solidFill>
                        </a:rPr>
                        <a:t>20</a:t>
                      </a:r>
                      <a:endParaRPr sz="10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58" name="Google Shape;158;p18"/>
          <p:cNvCxnSpPr/>
          <p:nvPr/>
        </p:nvCxnSpPr>
        <p:spPr>
          <a:xfrm>
            <a:off x="5328275" y="1819050"/>
            <a:ext cx="1095600" cy="343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9" name="Google Shape;159;p18"/>
          <p:cNvSpPr txBox="1"/>
          <p:nvPr/>
        </p:nvSpPr>
        <p:spPr>
          <a:xfrm rot="886243">
            <a:off x="5192875" y="1881143"/>
            <a:ext cx="1095502" cy="3437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To MINERvA</a:t>
            </a:r>
            <a:endParaRPr b="1" sz="12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0" name="Google Shape;160;p18"/>
          <p:cNvSpPr txBox="1"/>
          <p:nvPr/>
        </p:nvSpPr>
        <p:spPr>
          <a:xfrm>
            <a:off x="7774050" y="1153575"/>
            <a:ext cx="858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ν - mode</a:t>
            </a:r>
            <a:endParaRPr/>
          </a:p>
        </p:txBody>
      </p:sp>
      <p:sp>
        <p:nvSpPr>
          <p:cNvPr id="161" name="Google Shape;161;p18"/>
          <p:cNvSpPr txBox="1"/>
          <p:nvPr/>
        </p:nvSpPr>
        <p:spPr>
          <a:xfrm>
            <a:off x="7855850" y="3041363"/>
            <a:ext cx="858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  </a:t>
            </a:r>
            <a:r>
              <a:rPr lang="en" sz="1000">
                <a:solidFill>
                  <a:schemeClr val="dk2"/>
                </a:solidFill>
              </a:rPr>
              <a:t> - mode</a:t>
            </a:r>
            <a:endParaRPr/>
          </a:p>
        </p:txBody>
      </p:sp>
      <p:pic>
        <p:nvPicPr>
          <p:cNvPr descr="{&quot;id&quot;:&quot;5&quot;,&quot;aid&quot;:null,&quot;backgroundColor&quot;:&quot;#3D85C6&quot;,&quot;backgroundColorModified&quot;:false,&quot;code&quot;:&quot;$$\\overline{\\nu}$$&quot;,&quot;type&quot;:&quot;$$&quot;,&quot;font&quot;:{&quot;color&quot;:&quot;#000000&quot;,&quot;size&quot;:10,&quot;family&quot;:&quot;Arial&quot;},&quot;ts&quot;:1743082946694,&quot;cs&quot;:&quot;16iKqj4sXoWeMxSOBX1aHA==&quot;,&quot;size&quot;:{&quot;width&quot;:8.166666666666666,&quot;height&quot;:10.333333333333334}}" id="162" name="Google Shape;162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27100" y="2818275"/>
            <a:ext cx="77788" cy="98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id&quot;:&quot;5&quot;,&quot;aid&quot;:null,&quot;backgroundColor&quot;:&quot;#3D85C6&quot;,&quot;backgroundColorModified&quot;:false,&quot;code&quot;:&quot;$$\\overline{\\nu}$$&quot;,&quot;type&quot;:&quot;$$&quot;,&quot;font&quot;:{&quot;color&quot;:&quot;#000000&quot;,&quot;size&quot;:10,&quot;family&quot;:&quot;Arial&quot;},&quot;ts&quot;:1743082946694,&quot;cs&quot;:&quot;16iKqj4sXoWeMxSOBX1aHA==&quot;,&quot;size&quot;:{&quot;width&quot;:8.166666666666666,&quot;height&quot;:10.333333333333334}}" id="163" name="Google Shape;163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038400" y="3161500"/>
            <a:ext cx="77788" cy="984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8"/>
          <p:cNvSpPr/>
          <p:nvPr/>
        </p:nvSpPr>
        <p:spPr>
          <a:xfrm>
            <a:off x="597000" y="3908475"/>
            <a:ext cx="8064000" cy="470100"/>
          </a:xfrm>
          <a:prstGeom prst="roundRect">
            <a:avLst>
              <a:gd fmla="val 9520" name="adj"/>
            </a:avLst>
          </a:prstGeom>
          <a:solidFill>
            <a:srgbClr val="3D85C6">
              <a:alpha val="15189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br>
              <a:rPr b="1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POT/Protons-On-Target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The number of protons incident on the fixed target 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(C). Used as a proxy for number of neutrinos produced by the beam. Somewhat analogous to luminosity in collider experiments.</a:t>
            </a:r>
            <a:endParaRPr sz="11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"/>
          <p:cNvSpPr txBox="1"/>
          <p:nvPr>
            <p:ph idx="4294967295" type="title"/>
          </p:nvPr>
        </p:nvSpPr>
        <p:spPr>
          <a:xfrm>
            <a:off x="540000" y="385575"/>
            <a:ext cx="80640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500">
                <a:solidFill>
                  <a:srgbClr val="3D85C6"/>
                </a:solidFill>
              </a:rPr>
              <a:t>Measuring Cross Sections</a:t>
            </a:r>
            <a:endParaRPr sz="2300">
              <a:solidFill>
                <a:srgbClr val="3D85C6"/>
              </a:solidFill>
            </a:endParaRPr>
          </a:p>
        </p:txBody>
      </p:sp>
      <p:sp>
        <p:nvSpPr>
          <p:cNvPr id="170" name="Google Shape;170;p19"/>
          <p:cNvSpPr txBox="1"/>
          <p:nvPr>
            <p:ph idx="4294967295" type="title"/>
          </p:nvPr>
        </p:nvSpPr>
        <p:spPr>
          <a:xfrm>
            <a:off x="540000" y="1153575"/>
            <a:ext cx="8064000" cy="30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br>
              <a:rPr b="0" lang="en" sz="1400">
                <a:latin typeface="Lato"/>
                <a:ea typeface="Lato"/>
                <a:cs typeface="Lato"/>
                <a:sym typeface="Lato"/>
              </a:rPr>
            </a:br>
            <a:br>
              <a:rPr b="0" lang="en" sz="1400">
                <a:latin typeface="Lato"/>
                <a:ea typeface="Lato"/>
                <a:cs typeface="Lato"/>
                <a:sym typeface="Lato"/>
              </a:rPr>
            </a:br>
            <a:r>
              <a:rPr b="0" lang="en" sz="1400">
                <a:latin typeface="Lato"/>
                <a:ea typeface="Lato"/>
                <a:cs typeface="Lato"/>
                <a:sym typeface="Lato"/>
              </a:rPr>
              <a:t>𝑥 - Variable of interest				𝛼 - True Bin					𝑗 - Reconstructed bin</a:t>
            </a:r>
            <a:endParaRPr b="0" sz="1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0" sz="14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1" name="Google Shape;171;p19"/>
          <p:cNvSpPr/>
          <p:nvPr/>
        </p:nvSpPr>
        <p:spPr>
          <a:xfrm rot="-5400000">
            <a:off x="5353443" y="1995160"/>
            <a:ext cx="230100" cy="1566300"/>
          </a:xfrm>
          <a:prstGeom prst="leftBrace">
            <a:avLst>
              <a:gd fmla="val 50000" name="adj1"/>
              <a:gd fmla="val 46668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2" name="Google Shape;172;p19"/>
          <p:cNvSpPr/>
          <p:nvPr/>
        </p:nvSpPr>
        <p:spPr>
          <a:xfrm rot="-5400000">
            <a:off x="4226039" y="2513685"/>
            <a:ext cx="230100" cy="457200"/>
          </a:xfrm>
          <a:prstGeom prst="leftBrace">
            <a:avLst>
              <a:gd fmla="val 50000" name="adj1"/>
              <a:gd fmla="val 46668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3" name="Google Shape;173;p19"/>
          <p:cNvSpPr/>
          <p:nvPr/>
        </p:nvSpPr>
        <p:spPr>
          <a:xfrm rot="5400000">
            <a:off x="6358233" y="989511"/>
            <a:ext cx="230100" cy="1089300"/>
          </a:xfrm>
          <a:prstGeom prst="leftBrace">
            <a:avLst>
              <a:gd fmla="val 50000" name="adj1"/>
              <a:gd fmla="val 46668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4" name="Google Shape;174;p19"/>
          <p:cNvSpPr/>
          <p:nvPr/>
        </p:nvSpPr>
        <p:spPr>
          <a:xfrm rot="5400000">
            <a:off x="3619694" y="1141460"/>
            <a:ext cx="230100" cy="902700"/>
          </a:xfrm>
          <a:prstGeom prst="leftBrace">
            <a:avLst>
              <a:gd fmla="val 50000" name="adj1"/>
              <a:gd fmla="val 46668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5" name="Google Shape;175;p19"/>
          <p:cNvSpPr txBox="1"/>
          <p:nvPr/>
        </p:nvSpPr>
        <p:spPr>
          <a:xfrm>
            <a:off x="3096227" y="1229114"/>
            <a:ext cx="12771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Unfolding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6" name="Google Shape;176;p19"/>
          <p:cNvSpPr txBox="1"/>
          <p:nvPr/>
        </p:nvSpPr>
        <p:spPr>
          <a:xfrm>
            <a:off x="5440764" y="1153575"/>
            <a:ext cx="21411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Background Subtraction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p19"/>
          <p:cNvSpPr txBox="1"/>
          <p:nvPr/>
        </p:nvSpPr>
        <p:spPr>
          <a:xfrm>
            <a:off x="3723590" y="2783349"/>
            <a:ext cx="13401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Efficiency Correction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8" name="Google Shape;178;p19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79" name="Google Shape;179;p19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0" name="Google Shape;180;p19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1" name="Google Shape;181;p19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2" name="Google Shape;18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code&quot;:&quot;$$\\left(\\frac{d\\sigma}{dx}\\right)_{\\alpha}=\\,\\frac{\\Sigma_{j}U_{j\\alpha}\\left(N_{data,\\,j}-N_{bkg\\,,\\,j}\\right)}{E_{\\alpha}\\left(\\phi T\\right)\\left(\\Delta x\\right)}$$&quot;,&quot;aid&quot;:null,&quot;backgroundColor&quot;:&quot;#FFFFFF&quot;,&quot;backgroundColorModified&quot;:false,&quot;type&quot;:&quot;$$&quot;,&quot;id&quot;:&quot;2&quot;,&quot;font&quot;:{&quot;color&quot;:&quot;#000000&quot;,&quot;size&quot;:26.5,&quot;family&quot;:&quot;Arial&quot;},&quot;ts&quot;:1743080014492,&quot;cs&quot;:&quot;uk+KrgBsaU+WdDvScPinIg==&quot;,&quot;size&quot;:{&quot;width&quot;:645,&quot;height&quot;:103.5}}" id="184" name="Google Shape;18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0850" y="1743882"/>
            <a:ext cx="5716248" cy="88334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9"/>
          <p:cNvSpPr txBox="1"/>
          <p:nvPr/>
        </p:nvSpPr>
        <p:spPr>
          <a:xfrm>
            <a:off x="4894001" y="2864950"/>
            <a:ext cx="12363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Normalisations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" name="Google Shape;186;p19"/>
          <p:cNvSpPr/>
          <p:nvPr/>
        </p:nvSpPr>
        <p:spPr>
          <a:xfrm rot="5400000">
            <a:off x="4854096" y="1049060"/>
            <a:ext cx="230100" cy="1087500"/>
          </a:xfrm>
          <a:prstGeom prst="leftBrace">
            <a:avLst>
              <a:gd fmla="val 50000" name="adj1"/>
              <a:gd fmla="val 46668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7" name="Google Shape;187;p19"/>
          <p:cNvSpPr txBox="1"/>
          <p:nvPr/>
        </p:nvSpPr>
        <p:spPr>
          <a:xfrm>
            <a:off x="4302351" y="1229114"/>
            <a:ext cx="12771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Selected Events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p19"/>
          <p:cNvSpPr/>
          <p:nvPr/>
        </p:nvSpPr>
        <p:spPr>
          <a:xfrm>
            <a:off x="1000500" y="3907400"/>
            <a:ext cx="6786300" cy="393600"/>
          </a:xfrm>
          <a:prstGeom prst="roundRect">
            <a:avLst>
              <a:gd fmla="val 9520" name="adj"/>
            </a:avLst>
          </a:prstGeom>
          <a:solidFill>
            <a:srgbClr val="3D85C6">
              <a:alpha val="15189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b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</a:t>
            </a: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ross section measurements can be used to refine neutrino interaction models.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"/>
          <p:cNvSpPr txBox="1"/>
          <p:nvPr/>
        </p:nvSpPr>
        <p:spPr>
          <a:xfrm>
            <a:off x="540000" y="385575"/>
            <a:ext cx="80640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1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Analysis overview</a:t>
            </a:r>
            <a:endParaRPr b="1" sz="19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4" name="Google Shape;194;p20"/>
          <p:cNvSpPr txBox="1"/>
          <p:nvPr/>
        </p:nvSpPr>
        <p:spPr>
          <a:xfrm>
            <a:off x="540000" y="1153575"/>
            <a:ext cx="4072500" cy="30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Charge Current Inclusive ν</a:t>
            </a:r>
            <a:r>
              <a:rPr baseline="-25000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μ 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L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ooking for a μ</a:t>
            </a:r>
            <a:r>
              <a:rPr baseline="30000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final state</a:t>
            </a: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	10.5 </a:t>
            </a:r>
            <a:r>
              <a:rPr lang="en" sz="1200">
                <a:solidFill>
                  <a:schemeClr val="dk2"/>
                </a:solidFill>
              </a:rPr>
              <a:t>⨉ 10</a:t>
            </a:r>
            <a:r>
              <a:rPr baseline="30000" lang="en" sz="1200">
                <a:solidFill>
                  <a:schemeClr val="dk2"/>
                </a:solidFill>
              </a:rPr>
              <a:t>20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useable POT</a:t>
            </a: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Medium Energy run (6 GeV peak) → significant contribution from a variety of interaction channels + wide range of E</a:t>
            </a:r>
            <a:r>
              <a:rPr baseline="-25000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ν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overlapping T2K, DUNE &amp; NO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𝜈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 + (more)</a:t>
            </a: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Materials: </a:t>
            </a:r>
            <a:r>
              <a:rPr b="1" lang="en" sz="1200" u="sng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Water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+ C , Fe, Pb, CH</a:t>
            </a: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 sz="1200" u="sng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5" name="Google Shape;195;p20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96" name="Google Shape;196;p20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7" name="Google Shape;197;p20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8" name="Google Shape;198;p20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9" name="Google Shape;19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12400" y="493375"/>
            <a:ext cx="4072600" cy="290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0"/>
          <p:cNvSpPr/>
          <p:nvPr/>
        </p:nvSpPr>
        <p:spPr>
          <a:xfrm>
            <a:off x="568150" y="3398589"/>
            <a:ext cx="8121000" cy="725400"/>
          </a:xfrm>
          <a:prstGeom prst="roundRect">
            <a:avLst>
              <a:gd fmla="val 9520" name="adj"/>
            </a:avLst>
          </a:prstGeom>
          <a:solidFill>
            <a:srgbClr val="3D85C6">
              <a:alpha val="15189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This aims to be </a:t>
            </a:r>
            <a:r>
              <a:rPr b="1" lang="en" sz="1200" u="sng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MINERvA’s first inclusives analysis covering the water target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→ Potential implications and uses with water based detectors and their associated interaction modelling.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3" name="Google Shape;203;p20"/>
          <p:cNvSpPr/>
          <p:nvPr/>
        </p:nvSpPr>
        <p:spPr>
          <a:xfrm>
            <a:off x="2539575" y="1199275"/>
            <a:ext cx="1233300" cy="286800"/>
          </a:xfrm>
          <a:prstGeom prst="roundRect">
            <a:avLst>
              <a:gd fmla="val 9520" name="adj"/>
            </a:avLst>
          </a:prstGeom>
          <a:solidFill>
            <a:srgbClr val="3D85C6">
              <a:alpha val="15189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b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ν</a:t>
            </a:r>
            <a:r>
              <a:rPr baseline="-25000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μ 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+ X → μ</a:t>
            </a:r>
            <a:r>
              <a:rPr baseline="30000"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+ Y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1"/>
          <p:cNvSpPr txBox="1"/>
          <p:nvPr/>
        </p:nvSpPr>
        <p:spPr>
          <a:xfrm>
            <a:off x="540000" y="1153575"/>
            <a:ext cx="8064000" cy="30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Target d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eliverables: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1D cross sections: 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	Transverse muon momentum (p</a:t>
            </a:r>
            <a:r>
              <a:rPr baseline="-25000"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tμ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), Longitudinal muon momentum (p</a:t>
            </a:r>
            <a:r>
              <a:rPr baseline="-25000"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zμ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), Bjorken 𝑥, 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	E</a:t>
            </a:r>
            <a:r>
              <a:rPr baseline="-25000"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avail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&amp; E</a:t>
            </a:r>
            <a:r>
              <a:rPr baseline="-25000"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μ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2D cross sections: 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P</a:t>
            </a:r>
            <a:r>
              <a:rPr baseline="-25000"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tμ </a:t>
            </a: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vs p</a:t>
            </a:r>
            <a:r>
              <a:rPr baseline="-25000"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zμ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Where,								     &amp;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                                                                                                   </a:t>
            </a: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			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9" name="Google Shape;209;p21"/>
          <p:cNvSpPr txBox="1"/>
          <p:nvPr/>
        </p:nvSpPr>
        <p:spPr>
          <a:xfrm>
            <a:off x="540000" y="385575"/>
            <a:ext cx="80640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100">
                <a:solidFill>
                  <a:srgbClr val="3D85C6"/>
                </a:solidFill>
                <a:latin typeface="Raleway"/>
                <a:ea typeface="Raleway"/>
                <a:cs typeface="Raleway"/>
                <a:sym typeface="Raleway"/>
              </a:rPr>
              <a:t>Analysis overview</a:t>
            </a:r>
            <a:endParaRPr b="1" sz="1900">
              <a:solidFill>
                <a:srgbClr val="3D85C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0" name="Google Shape;210;p21"/>
          <p:cNvSpPr txBox="1"/>
          <p:nvPr/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11" name="Google Shape;211;p21"/>
          <p:cNvCxnSpPr/>
          <p:nvPr/>
        </p:nvCxnSpPr>
        <p:spPr>
          <a:xfrm>
            <a:off x="568150" y="4426350"/>
            <a:ext cx="8121000" cy="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2" name="Google Shape;212;p21"/>
          <p:cNvSpPr txBox="1"/>
          <p:nvPr/>
        </p:nvSpPr>
        <p:spPr>
          <a:xfrm>
            <a:off x="699400" y="4631625"/>
            <a:ext cx="205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Akeem L Hart (He/Him)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3" name="Google Shape;213;p21"/>
          <p:cNvSpPr txBox="1"/>
          <p:nvPr/>
        </p:nvSpPr>
        <p:spPr>
          <a:xfrm>
            <a:off x="7133600" y="4631625"/>
            <a:ext cx="13644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9th April 2025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4" name="Google Shape;21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73" y="4539926"/>
            <a:ext cx="481825" cy="4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4485475"/>
            <a:ext cx="579100" cy="579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id&quot;:&quot;1&quot;,&quot;aid&quot;:null,&quot;type&quot;:&quot;$$&quot;,&quot;backgroundColor&quot;:&quot;#FFFFFF&quot;,&quot;code&quot;:&quot;$$\\left(\\frac{d^{2}\\sigma}{dp_{\\left|\\right|}dp_{T}}\\right)_{\\alpha}=\\,\\frac{\\Sigma_{j}U_{ja}\\left(N_{data,\\,j}-N_{bkg\\,,\\,j}\\right)}{\\epsilon_{a}\\left(\\phi T\\right)\\left(\\Delta p_{\\left|\\right|}\\right)\\left(\\Delta p_{T}\\right)}$$&quot;,&quot;font&quot;:{&quot;size&quot;:9.5,&quot;family&quot;:&quot;Arial&quot;,&quot;color&quot;:&quot;#000000&quot;},&quot;ts&quot;:1743089108556,&quot;cs&quot;:&quot;qMUohLREYY3IxSd65IudPg==&quot;,&quot;size&quot;:{&quot;width&quot;:285.6182173228347,&quot;height&quot;:41.3228566929134}}" id="216" name="Google Shape;21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28361" y="2374950"/>
            <a:ext cx="2720514" cy="3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1"/>
          <p:cNvSpPr/>
          <p:nvPr/>
        </p:nvSpPr>
        <p:spPr>
          <a:xfrm>
            <a:off x="4459250" y="509975"/>
            <a:ext cx="3795000" cy="1155300"/>
          </a:xfrm>
          <a:prstGeom prst="roundRect">
            <a:avLst>
              <a:gd fmla="val 9520" name="adj"/>
            </a:avLst>
          </a:prstGeom>
          <a:solidFill>
            <a:srgbClr val="3D85C6">
              <a:alpha val="15189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b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These cross sections will also be reported as ratios relative to CH → Allowing for cancellation of systematic uncertainties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{&quot;type&quot;:&quot;$$&quot;,&quot;aid&quot;:null,&quot;code&quot;:&quot;$$E_{avail}=\\,\\sum_{p,\\,\\pi^{\\pm}}^{}E_{k}+\\sum_{others_{non\\,\\mu/e/n/A}}^{}E_{Total}$$&quot;,&quot;backgroundColor&quot;:&quot;#FFFFFF&quot;,&quot;backgroundColorModified&quot;:false,&quot;font&quot;:{&quot;size&quot;:12,&quot;color&quot;:&quot;#000000&quot;,&quot;family&quot;:&quot;Arial&quot;},&quot;id&quot;:&quot;7&quot;,&quot;ts&quot;:1744124803705,&quot;cs&quot;:&quot;703mWYO2pK+XyqmNJwpLlA==&quot;,&quot;size&quot;:{&quot;width&quot;:292.74999999999994,&quot;height&quot;:43.5}}" id="218" name="Google Shape;218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04949" y="3247224"/>
            <a:ext cx="2788444" cy="4143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backgroundColor&quot;:&quot;#FFFFFF&quot;,&quot;code&quot;:&quot;$$\\text{Bjorken}\\;x\\,=\\,\\frac{Q^{2}}{2\\left(E_{\\nu}-E_{\\mu}\\right)m_{N}}$$&quot;,&quot;aid&quot;:null,&quot;type&quot;:&quot;$$&quot;,&quot;font&quot;:{&quot;color&quot;:&quot;#000000&quot;,&quot;family&quot;:&quot;Arial&quot;,&quot;size&quot;:12},&quot;id&quot;:&quot;8&quot;,&quot;backgroundColorModified&quot;:false,&quot;ts&quot;:1744120286463,&quot;cs&quot;:&quot;+4qk3qStRXqmVvDX/J+Y5Q==&quot;,&quot;size&quot;:{&quot;width&quot;:226.34784146981622,&quot;height&quot;:48.06413307086614}}" id="219" name="Google Shape;219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48886" y="3134424"/>
            <a:ext cx="2155963" cy="45781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1"/>
          <p:cNvSpPr/>
          <p:nvPr/>
        </p:nvSpPr>
        <p:spPr>
          <a:xfrm>
            <a:off x="1992750" y="3907688"/>
            <a:ext cx="5158500" cy="386100"/>
          </a:xfrm>
          <a:prstGeom prst="roundRect">
            <a:avLst>
              <a:gd fmla="val 9520" name="adj"/>
            </a:avLst>
          </a:prstGeom>
          <a:solidFill>
            <a:srgbClr val="3D85C6">
              <a:alpha val="15189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br>
              <a:rPr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… and then do it 5 times ( H</a:t>
            </a:r>
            <a:r>
              <a:rPr baseline="-25000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O, C , Fe, Pb, CH) - Very rich analysis!</a:t>
            </a:r>
            <a:endParaRPr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