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6"/>
  </p:notesMasterIdLst>
  <p:sldIdLst>
    <p:sldId id="256" r:id="rId2"/>
    <p:sldId id="278" r:id="rId3"/>
    <p:sldId id="279" r:id="rId4"/>
    <p:sldId id="328" r:id="rId5"/>
    <p:sldId id="329" r:id="rId6"/>
    <p:sldId id="330" r:id="rId7"/>
    <p:sldId id="322" r:id="rId8"/>
    <p:sldId id="331" r:id="rId9"/>
    <p:sldId id="333" r:id="rId10"/>
    <p:sldId id="338" r:id="rId11"/>
    <p:sldId id="347" r:id="rId12"/>
    <p:sldId id="339" r:id="rId13"/>
    <p:sldId id="340" r:id="rId14"/>
    <p:sldId id="294" r:id="rId1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0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43" autoAdjust="0"/>
    <p:restoredTop sz="86221" autoAdjust="0"/>
  </p:normalViewPr>
  <p:slideViewPr>
    <p:cSldViewPr snapToGrid="0">
      <p:cViewPr varScale="1">
        <p:scale>
          <a:sx n="89" d="100"/>
          <a:sy n="89" d="100"/>
        </p:scale>
        <p:origin x="84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6752A-09EA-4E49-9439-CCBA9FA2132F}" type="datetimeFigureOut">
              <a:rPr lang="en-GB" smtClean="0"/>
              <a:pPr/>
              <a:t>07/04/2025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0274F-B87B-4D29-8A86-FFDE1C3D7AD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79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0274F-B87B-4D29-8A86-FFDE1C3D7AD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312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0274F-B87B-4D29-8A86-FFDE1C3D7AD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873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0274F-B87B-4D29-8A86-FFDE1C3D7AD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769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953B9E-C47A-2944-8707-1B6DD5699B79}" type="datetime1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558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6A67-1523-5B42-829A-67979EB063FA}" type="datetime1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32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36EE6BE-8875-0C40-BD79-501CD3A99167}" type="datetime1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68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5A0A-332E-4644-BBC4-598F7405E5ED}" type="datetime1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962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409482D-D897-8C48-BAA0-A9EE339C2D38}" type="datetime1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85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9CD1-D2EC-564F-B72F-3C926EBEE1DB}" type="datetime1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0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1455-D65E-9F46-AE10-ACB365A74CB1}" type="datetime1">
              <a:rPr lang="en-GB" smtClean="0"/>
              <a:t>07/04/2025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402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37FA-DC57-804F-8A01-D55F2C0C48EF}" type="datetime1">
              <a:rPr lang="en-GB" smtClean="0"/>
              <a:t>07/04/2025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21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F289D-54A3-EE46-B80A-FAE4067EE55C}" type="datetime1">
              <a:rPr lang="en-GB" smtClean="0"/>
              <a:t>07/04/2025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013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8257959-ED08-2841-85CE-6444100554D6}" type="datetime1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090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244C4-E9A4-584C-81E9-987B59BE7E2C}" type="datetime1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11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A0A73DD-510C-914A-A547-9EEDDF026028}" type="datetime1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C85DE49-031D-4CDA-8CEC-022BFB2FEEA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526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i.adsabs.harvard.edu/abs/2025arXiv250208709G/abstrac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so.org/public/news/eso2119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7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0" Type="http://schemas.openxmlformats.org/officeDocument/2006/relationships/image" Target="../media/image110.png"/><Relationship Id="rId9" Type="http://schemas.openxmlformats.org/officeDocument/2006/relationships/image" Target="../media/image10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FD661-5AFD-4292-9F37-C5B359C88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2043" y="-114250"/>
            <a:ext cx="11353424" cy="3703320"/>
          </a:xfrm>
        </p:spPr>
        <p:txBody>
          <a:bodyPr anchor="ctr">
            <a:normAutofit/>
          </a:bodyPr>
          <a:lstStyle/>
          <a:p>
            <a:r>
              <a:rPr lang="en-GB" sz="4800" dirty="0"/>
              <a:t>Fuzzy Dark Matter at the Galactic Centre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91907-519A-4C1E-BD3C-C0FB26AFAD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342" y="3142210"/>
            <a:ext cx="11301125" cy="2809601"/>
          </a:xfrm>
          <a:ln w="57150">
            <a:noFill/>
          </a:ln>
        </p:spPr>
        <p:txBody>
          <a:bodyPr anchor="t">
            <a:normAutofit fontScale="92500" lnSpcReduction="10000"/>
          </a:bodyPr>
          <a:lstStyle/>
          <a:p>
            <a:r>
              <a:rPr lang="en-GB" sz="2400" dirty="0"/>
              <a:t>Barry Ginat</a:t>
            </a:r>
          </a:p>
          <a:p>
            <a:r>
              <a:rPr lang="en-GB" sz="2400" dirty="0"/>
              <a:t>With </a:t>
            </a:r>
            <a:r>
              <a:rPr lang="en-GB" sz="2400" dirty="0" err="1"/>
              <a:t>bence</a:t>
            </a:r>
            <a:r>
              <a:rPr lang="en-GB" sz="2400" dirty="0"/>
              <a:t> Kocsis</a:t>
            </a:r>
          </a:p>
          <a:p>
            <a:r>
              <a:rPr lang="en-GB" sz="2400" dirty="0">
                <a:solidFill>
                  <a:schemeClr val="accent2"/>
                </a:solidFill>
              </a:rPr>
              <a:t>Based on: </a:t>
            </a:r>
            <a:r>
              <a:rPr lang="en-GB" sz="2400" dirty="0">
                <a:solidFill>
                  <a:schemeClr val="accent2"/>
                </a:solidFill>
                <a:hlinkClick r:id="rId3"/>
              </a:rPr>
              <a:t>2502.08709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 err="1"/>
              <a:t>Iop</a:t>
            </a:r>
            <a:r>
              <a:rPr lang="en-GB" sz="2400" dirty="0"/>
              <a:t> joint app &amp; </a:t>
            </a:r>
            <a:r>
              <a:rPr lang="en-GB" sz="2400" dirty="0" err="1"/>
              <a:t>hepp</a:t>
            </a:r>
            <a:r>
              <a:rPr lang="en-GB" sz="2400" dirty="0"/>
              <a:t> annual conference</a:t>
            </a:r>
          </a:p>
          <a:p>
            <a:r>
              <a:rPr lang="en-GB" sz="2400"/>
              <a:t>Cambridge, 7.4.2025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D3DC71-3A56-B02D-AECD-626BADBD56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606" y="3970564"/>
            <a:ext cx="2346372" cy="23463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CADEDA-9F19-F49A-7E8D-8C5ED9DD7155}"/>
              </a:ext>
            </a:extLst>
          </p:cNvPr>
          <p:cNvSpPr txBox="1"/>
          <p:nvPr/>
        </p:nvSpPr>
        <p:spPr>
          <a:xfrm>
            <a:off x="419835" y="5951811"/>
            <a:ext cx="8046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0460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9FCC2-4C54-6A30-870C-2103C3D0C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Take simple Atom wave-function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9E4B98-0B23-AF16-5887-46A0CADC0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2B8E7A-1E09-B85B-4749-AFEA17D55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765" y="2161665"/>
            <a:ext cx="4706186" cy="73105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CA465B7-2CE3-879B-85FB-C9C5A03BC377}"/>
              </a:ext>
            </a:extLst>
          </p:cNvPr>
          <p:cNvGrpSpPr/>
          <p:nvPr/>
        </p:nvGrpSpPr>
        <p:grpSpPr>
          <a:xfrm>
            <a:off x="1955493" y="2892723"/>
            <a:ext cx="7339590" cy="3224604"/>
            <a:chOff x="1955493" y="2892723"/>
            <a:chExt cx="7339590" cy="322460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9FA7585-F8B0-EF3F-E442-45C71B6E2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6890" y="2892723"/>
              <a:ext cx="3939563" cy="115505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5ECF98-1F9B-89D2-D8E0-855B2622D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9691" y="4031570"/>
              <a:ext cx="6885392" cy="10138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E83E489-F6CE-F2EC-4FC4-37B7EBE11A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55493" y="4904241"/>
              <a:ext cx="4168605" cy="12130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134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311CFB-C91D-73AC-C591-3B270AFA66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95FE5-ED99-BB20-3AC2-1D158EEB9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the </a:t>
            </a:r>
            <a:r>
              <a:rPr lang="en-US" dirty="0" err="1"/>
              <a:t>perturber</a:t>
            </a:r>
            <a:r>
              <a:rPr lang="en-US" dirty="0"/>
              <a:t> rip the disc apart?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1799B8-727A-11DD-4712-C2BF42E151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>
                <a:noAutofit/>
              </a:bodyPr>
              <a:lstStyle/>
              <a:p>
                <a:r>
                  <a:rPr lang="en-US" sz="2800" dirty="0"/>
                  <a:t>Disc, as a whole, </a:t>
                </a:r>
                <a:r>
                  <a:rPr lang="en-US" sz="2800" dirty="0" err="1"/>
                  <a:t>precesses</a:t>
                </a:r>
                <a:r>
                  <a:rPr lang="en-US" sz="2800" dirty="0"/>
                  <a:t> about atom’s angular-momentum vector (Kocsis &amp; Tremaine 2015, </a:t>
                </a:r>
                <a:r>
                  <a:rPr lang="en-US" sz="2800" dirty="0" err="1"/>
                  <a:t>Panamarev</a:t>
                </a:r>
                <a:r>
                  <a:rPr lang="en-US" sz="2800" dirty="0"/>
                  <a:t> &amp; Kocsis 2022).</a:t>
                </a:r>
              </a:p>
              <a:p>
                <a:r>
                  <a:rPr lang="en-US" sz="2800" dirty="0"/>
                  <a:t>Stars in disc </a:t>
                </a:r>
                <a:r>
                  <a:rPr lang="en-US" sz="2800" dirty="0" err="1"/>
                  <a:t>precess</a:t>
                </a:r>
                <a:r>
                  <a:rPr lang="en-US" sz="2800" dirty="0"/>
                  <a:t> at a different rate – like tidal force in angular-momentum space.</a:t>
                </a:r>
              </a:p>
              <a:p>
                <a:r>
                  <a:rPr lang="en-US" sz="2800" dirty="0"/>
                  <a:t>Relative torque determines stability (</a:t>
                </a:r>
                <a:r>
                  <a:rPr lang="en-US" sz="2800" dirty="0" err="1"/>
                  <a:t>Panamarev</a:t>
                </a:r>
                <a:r>
                  <a:rPr lang="en-US" sz="2800" dirty="0"/>
                  <a:t>, Ginat &amp; Kocsis, 2025, forthcoming):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≈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sz="280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GB" sz="2800" b="1" i="1"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1799B8-727A-11DD-4712-C2BF42E151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90" t="-17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83DE52-6D4A-7097-1FF5-2C593DC8C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Y. B. Ginat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600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86D0F-C51D-76EF-2FEC-C75E65C60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FE3594-86E2-84BF-B142-397130FB13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3" y="2180496"/>
                <a:ext cx="5514808" cy="3678303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r>
                  <a:rPr lang="en-GB" sz="2400" dirty="0"/>
                  <a:t>Reduces to: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211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shape</m:t>
                              </m:r>
                            </m:e>
                          </m:d>
                        </m:num>
                        <m:den>
                          <m:func>
                            <m:func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GB" sz="2400" b="0" dirty="0"/>
              </a:p>
              <a:p>
                <a:pPr marL="0" indent="0">
                  <a:buNone/>
                </a:pPr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FE3594-86E2-84BF-B142-397130FB13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3" y="2180496"/>
                <a:ext cx="5514808" cy="3678303"/>
              </a:xfrm>
              <a:blipFill>
                <a:blip r:embed="rId3"/>
                <a:stretch>
                  <a:fillRect l="-1606" t="-1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6270F0-F2AC-34C9-DC21-ED2A3D5D3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Y. B. Ginat 2025</a:t>
            </a:r>
            <a:endParaRPr lang="en-GB" dirty="0"/>
          </a:p>
        </p:txBody>
      </p:sp>
      <p:sp>
        <p:nvSpPr>
          <p:cNvPr id="8" name="[Peacock+ ’01]">
            <a:extLst>
              <a:ext uri="{FF2B5EF4-FFF2-40B4-BE49-F238E27FC236}">
                <a16:creationId xmlns:a16="http://schemas.microsoft.com/office/drawing/2014/main" id="{2EDABD6B-CECC-113C-944A-B6E0699069DA}"/>
              </a:ext>
            </a:extLst>
          </p:cNvPr>
          <p:cNvSpPr txBox="1"/>
          <p:nvPr/>
        </p:nvSpPr>
        <p:spPr>
          <a:xfrm>
            <a:off x="6787320" y="6134373"/>
            <a:ext cx="1521122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GB" sz="1266" dirty="0"/>
              <a:t>[Ginat &amp; Kocsis 2025]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11400E-1568-F919-B96F-1D6AA4C0B3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38728"/>
            <a:ext cx="5599631" cy="411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388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15053-9E3E-9C8B-3997-9D73C702E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the atom massive enough?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8D6C1C-CA84-F16E-B31B-16950ABD3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sp>
        <p:nvSpPr>
          <p:cNvPr id="5" name="[Peacock+ ’01]">
            <a:extLst>
              <a:ext uri="{FF2B5EF4-FFF2-40B4-BE49-F238E27FC236}">
                <a16:creationId xmlns:a16="http://schemas.microsoft.com/office/drawing/2014/main" id="{9B2CBFC5-754C-5ECB-C0CA-DA1B23402EE9}"/>
              </a:ext>
            </a:extLst>
          </p:cNvPr>
          <p:cNvSpPr txBox="1"/>
          <p:nvPr/>
        </p:nvSpPr>
        <p:spPr>
          <a:xfrm>
            <a:off x="6427269" y="6301514"/>
            <a:ext cx="1521122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GB" sz="1266" dirty="0"/>
              <a:t>[Ginat &amp; Kocsis 2025]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9289C4-7005-0515-2AC3-52AE89300F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1920551"/>
            <a:ext cx="5387807" cy="40544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E9FD36-A75E-90B3-4A05-405CEF2530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3" y="2089512"/>
            <a:ext cx="5480777" cy="396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411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F2CC1-0562-4490-8CFD-FF42B986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x-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693CAD-F016-449D-9E2F-FFF75FA1E9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1995055"/>
                <a:ext cx="11029615" cy="3863744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sz="3200" dirty="0"/>
                  <a:t>Vector resonant relaxation controls disc dynamics.</a:t>
                </a:r>
              </a:p>
              <a:p>
                <a:r>
                  <a:rPr lang="en-GB" sz="3200" dirty="0"/>
                  <a:t>Fuzzy dark matter produces dense concentrations in galaxy centres.</a:t>
                </a:r>
              </a:p>
              <a:p>
                <a:r>
                  <a:rPr lang="en-GB" sz="3200" dirty="0"/>
                  <a:t>Gravitational atom plays an important </a:t>
                </a:r>
                <a:r>
                  <a:rPr lang="en-GB" sz="3200" dirty="0" err="1"/>
                  <a:t>rôle</a:t>
                </a:r>
                <a:r>
                  <a:rPr lang="en-GB" sz="3200" dirty="0"/>
                  <a:t> in Galactic centre dynamics (if dark matter is fuzzy) via VRR. </a:t>
                </a:r>
              </a:p>
              <a:p>
                <a:r>
                  <a:rPr lang="en-GB" sz="3200" dirty="0"/>
                  <a:t>For plausible parameter values, disc unstable, leading to constraints on FDM masses:</a:t>
                </a:r>
                <a:br>
                  <a:rPr lang="en-GB" sz="3200" dirty="0"/>
                </a:br>
                <a:r>
                  <a:rPr lang="en-GB" sz="3200" dirty="0"/>
                  <a:t>If disc is stable,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d>
                      <m:dPr>
                        <m:begChr m:val="["/>
                        <m:endChr m:val="]"/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4.4,5.3</m:t>
                        </m:r>
                      </m:e>
                    </m:d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−20</m:t>
                        </m:r>
                      </m:sup>
                    </m:sSup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32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3200" dirty="0"/>
                  <a:t> at 95% confidence.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693CAD-F016-449D-9E2F-FFF75FA1E9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1995055"/>
                <a:ext cx="11029615" cy="3863744"/>
              </a:xfrm>
              <a:blipFill>
                <a:blip r:embed="rId2"/>
                <a:stretch>
                  <a:fillRect l="-805" t="-654" r="-690"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A868AB-1EA0-4B8B-85E7-EDC596FB9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239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31E168A-0E72-4E58-B521-B74F78D06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There is a super-massive black-hole at the galactic centre</a:t>
            </a:r>
            <a:endParaRPr lang="x-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6A8F0-9B1B-463A-A874-2361F64D3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8E2586-DEF0-4082-AE79-AA79495A7E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9" y="2030759"/>
            <a:ext cx="3606248" cy="3606248"/>
          </a:xfrm>
          <a:prstGeom prst="rect">
            <a:avLst/>
          </a:prstGeom>
        </p:spPr>
      </p:pic>
      <p:sp>
        <p:nvSpPr>
          <p:cNvPr id="10" name="[Peacock+ ’01]">
            <a:extLst>
              <a:ext uri="{FF2B5EF4-FFF2-40B4-BE49-F238E27FC236}">
                <a16:creationId xmlns:a16="http://schemas.microsoft.com/office/drawing/2014/main" id="{402B5101-5B2E-4E5F-8004-4CF66C596DF9}"/>
              </a:ext>
            </a:extLst>
          </p:cNvPr>
          <p:cNvSpPr txBox="1"/>
          <p:nvPr/>
        </p:nvSpPr>
        <p:spPr>
          <a:xfrm>
            <a:off x="1760404" y="5637007"/>
            <a:ext cx="2204130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GB" sz="1266" dirty="0"/>
              <a:t>[Event Horizon Telescope, 2022]</a:t>
            </a:r>
          </a:p>
        </p:txBody>
      </p:sp>
      <p:pic>
        <p:nvPicPr>
          <p:cNvPr id="1026" name="Picture 2" descr="https://upload.wikimedia.org/wikipedia/commons/c/c4/SgrA2021.gif">
            <a:extLst>
              <a:ext uri="{FF2B5EF4-FFF2-40B4-BE49-F238E27FC236}">
                <a16:creationId xmlns:a16="http://schemas.microsoft.com/office/drawing/2014/main" id="{932D5891-FB12-49C0-B1A1-B5AAD68F705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487" y="2030759"/>
            <a:ext cx="3773142" cy="420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[Peacock+ ’01]">
            <a:extLst>
              <a:ext uri="{FF2B5EF4-FFF2-40B4-BE49-F238E27FC236}">
                <a16:creationId xmlns:a16="http://schemas.microsoft.com/office/drawing/2014/main" id="{79817386-F6D2-4CD4-9E8C-099A0D3A0652}"/>
              </a:ext>
            </a:extLst>
          </p:cNvPr>
          <p:cNvSpPr txBox="1"/>
          <p:nvPr/>
        </p:nvSpPr>
        <p:spPr>
          <a:xfrm>
            <a:off x="6039148" y="6235117"/>
            <a:ext cx="4975786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GB" sz="1266" dirty="0"/>
              <a:t>[GRAVITY collaboration, 2021, </a:t>
            </a:r>
            <a:r>
              <a:rPr lang="en-GB" sz="1266" dirty="0">
                <a:hlinkClick r:id="rId4"/>
              </a:rPr>
              <a:t>https://www.eso.org/public/news/eso2119/</a:t>
            </a:r>
            <a:r>
              <a:rPr lang="en-GB" sz="1266" dirty="0"/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3802176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62B5B-C618-46ED-BDDF-DFB3735BA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Inner parsec is dominated by the SMBH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6E30D-D30A-403F-82F8-FD5CC9F61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5337560" cy="3678303"/>
          </a:xfrm>
        </p:spPr>
        <p:txBody>
          <a:bodyPr>
            <a:normAutofit/>
          </a:bodyPr>
          <a:lstStyle/>
          <a:p>
            <a:r>
              <a:rPr lang="en-GB" sz="2800" dirty="0"/>
              <a:t>A disc of young, massive stars is present around the SMBH (e.g. Levin &amp; Beloborodov 2003, Bartko et al. 2009…).</a:t>
            </a:r>
          </a:p>
          <a:p>
            <a:r>
              <a:rPr lang="en-GB" sz="2800" dirty="0"/>
              <a:t>Assume disc not too eccentric.</a:t>
            </a:r>
          </a:p>
          <a:p>
            <a:r>
              <a:rPr lang="en-GB" sz="2800" dirty="0"/>
              <a:t>What happens to the disc under the influence of a perturbation?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FF7A35-C5F0-4CA9-B650-A11A9AA9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712D2DF-7016-43AA-85D0-884F2450194B}"/>
              </a:ext>
            </a:extLst>
          </p:cNvPr>
          <p:cNvGrpSpPr/>
          <p:nvPr/>
        </p:nvGrpSpPr>
        <p:grpSpPr>
          <a:xfrm>
            <a:off x="7178039" y="1983532"/>
            <a:ext cx="3550920" cy="2647336"/>
            <a:chOff x="7178039" y="1983532"/>
            <a:chExt cx="3550920" cy="264733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5B26E3D-D3F9-4EB1-BAAF-06858E6DA50F}"/>
                </a:ext>
              </a:extLst>
            </p:cNvPr>
            <p:cNvSpPr/>
            <p:nvPr/>
          </p:nvSpPr>
          <p:spPr>
            <a:xfrm>
              <a:off x="7178039" y="3931920"/>
              <a:ext cx="3550920" cy="1676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E32F253-CAC6-48E5-833E-BBB85216031A}"/>
                </a:ext>
              </a:extLst>
            </p:cNvPr>
            <p:cNvSpPr/>
            <p:nvPr/>
          </p:nvSpPr>
          <p:spPr>
            <a:xfrm>
              <a:off x="8686800" y="3749040"/>
              <a:ext cx="533400" cy="533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2B9E8F-4B48-4BC8-A492-8CF2CA69813D}"/>
                </a:ext>
              </a:extLst>
            </p:cNvPr>
            <p:cNvSpPr txBox="1"/>
            <p:nvPr/>
          </p:nvSpPr>
          <p:spPr>
            <a:xfrm>
              <a:off x="8570123" y="4261536"/>
              <a:ext cx="777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SMBH</a:t>
              </a:r>
              <a:endParaRPr lang="x-none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9EEDF74-7B3F-4984-9236-7745150FC7CB}"/>
                </a:ext>
              </a:extLst>
            </p:cNvPr>
            <p:cNvSpPr txBox="1"/>
            <p:nvPr/>
          </p:nvSpPr>
          <p:spPr>
            <a:xfrm>
              <a:off x="9840286" y="4159406"/>
              <a:ext cx="777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Disc</a:t>
              </a:r>
              <a:endParaRPr lang="x-none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EB78B1E-48E0-4C97-B18C-87AF81B813F0}"/>
                </a:ext>
              </a:extLst>
            </p:cNvPr>
            <p:cNvCxnSpPr/>
            <p:nvPr/>
          </p:nvCxnSpPr>
          <p:spPr>
            <a:xfrm flipV="1">
              <a:off x="8930640" y="2034416"/>
              <a:ext cx="0" cy="18975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49EC937-A6CA-4A46-B24D-3E48C7188923}"/>
                    </a:ext>
                  </a:extLst>
                </p:cNvPr>
                <p:cNvSpPr txBox="1"/>
                <p:nvPr/>
              </p:nvSpPr>
              <p:spPr>
                <a:xfrm>
                  <a:off x="8854440" y="1983532"/>
                  <a:ext cx="731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LID4096" b="1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49EC937-A6CA-4A46-B24D-3E48C71889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4440" y="1983532"/>
                  <a:ext cx="731520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45211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7A18C-DD52-D68C-383F-64C56AA98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IL" dirty="0"/>
              <a:t>esonant relaxation governs the dynamics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51F70-2079-414F-BA84-D8928C96E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5514808" cy="3678303"/>
          </a:xfrm>
        </p:spPr>
        <p:txBody>
          <a:bodyPr>
            <a:normAutofit fontScale="92500" lnSpcReduction="10000"/>
          </a:bodyPr>
          <a:lstStyle/>
          <a:p>
            <a:r>
              <a:rPr lang="en-IL" sz="2800" dirty="0"/>
              <a:t>Evolution is slow over one orbital period.</a:t>
            </a:r>
          </a:p>
          <a:p>
            <a:r>
              <a:rPr lang="en-IL" sz="2800" dirty="0"/>
              <a:t>Average over stars’ orbits to get rings.</a:t>
            </a:r>
          </a:p>
          <a:p>
            <a:r>
              <a:rPr lang="en-GB" sz="2800" dirty="0"/>
              <a:t>Rings interact gravitationally by exerting torques.</a:t>
            </a:r>
          </a:p>
          <a:p>
            <a:r>
              <a:rPr lang="en-GB" sz="2800" dirty="0"/>
              <a:t>Much faster than two-body relaxation (Rauch &amp; Tremaine 1996).</a:t>
            </a:r>
            <a:endParaRPr lang="en-IL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2924DA-29D7-C5A3-F4FD-8871F11F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Y. B. Ginat 2024</a:t>
            </a:r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779F06-531A-E7BC-B24E-92DC0F331191}"/>
              </a:ext>
            </a:extLst>
          </p:cNvPr>
          <p:cNvGrpSpPr/>
          <p:nvPr/>
        </p:nvGrpSpPr>
        <p:grpSpPr>
          <a:xfrm>
            <a:off x="7541591" y="2180496"/>
            <a:ext cx="2554909" cy="3540043"/>
            <a:chOff x="7541591" y="2180496"/>
            <a:chExt cx="2554909" cy="3540043"/>
          </a:xfrm>
        </p:grpSpPr>
        <p:sp>
          <p:nvSpPr>
            <p:cNvPr id="8" name="Doughnut 7">
              <a:extLst>
                <a:ext uri="{FF2B5EF4-FFF2-40B4-BE49-F238E27FC236}">
                  <a16:creationId xmlns:a16="http://schemas.microsoft.com/office/drawing/2014/main" id="{E60F02DA-E84C-988C-3D83-54B0C0F77D00}"/>
                </a:ext>
              </a:extLst>
            </p:cNvPr>
            <p:cNvSpPr/>
            <p:nvPr/>
          </p:nvSpPr>
          <p:spPr>
            <a:xfrm rot="18549607">
              <a:off x="7248700" y="3534109"/>
              <a:ext cx="3409598" cy="963261"/>
            </a:xfrm>
            <a:prstGeom prst="donu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>
                <a:solidFill>
                  <a:schemeClr val="tx1"/>
                </a:solidFill>
              </a:endParaRPr>
            </a:p>
          </p:txBody>
        </p:sp>
        <p:sp>
          <p:nvSpPr>
            <p:cNvPr id="7" name="Doughnut 6">
              <a:extLst>
                <a:ext uri="{FF2B5EF4-FFF2-40B4-BE49-F238E27FC236}">
                  <a16:creationId xmlns:a16="http://schemas.microsoft.com/office/drawing/2014/main" id="{5F78B9B8-3EF6-E939-5736-22A6A8ABE53A}"/>
                </a:ext>
              </a:extLst>
            </p:cNvPr>
            <p:cNvSpPr/>
            <p:nvPr/>
          </p:nvSpPr>
          <p:spPr>
            <a:xfrm>
              <a:off x="7739743" y="3657601"/>
              <a:ext cx="2356757" cy="673826"/>
            </a:xfrm>
            <a:prstGeom prst="donu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EB48910-5453-9B84-4775-F30D9070B9B8}"/>
                </a:ext>
              </a:extLst>
            </p:cNvPr>
            <p:cNvSpPr/>
            <p:nvPr/>
          </p:nvSpPr>
          <p:spPr>
            <a:xfrm>
              <a:off x="8686800" y="3749040"/>
              <a:ext cx="533400" cy="533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336464E-8BF1-ECD4-14E0-67A819FEAB03}"/>
                </a:ext>
              </a:extLst>
            </p:cNvPr>
            <p:cNvCxnSpPr/>
            <p:nvPr/>
          </p:nvCxnSpPr>
          <p:spPr>
            <a:xfrm flipV="1">
              <a:off x="8964386" y="2180496"/>
              <a:ext cx="0" cy="1820004"/>
            </a:xfrm>
            <a:prstGeom prst="straightConnector1">
              <a:avLst/>
            </a:prstGeom>
            <a:ln w="762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429EFA0-E821-9A13-673C-CBFFD2600C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1591" y="2910748"/>
              <a:ext cx="1404257" cy="109401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41674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08B32-9DC7-8F91-14D5-3E5F0CB1C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Fuzzy dark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2736B1-8583-119F-2AA9-A5FEC9E12A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>
                <a:normAutofit/>
              </a:bodyPr>
              <a:lstStyle/>
              <a:p>
                <a:r>
                  <a:rPr lang="en-GB" sz="2400" dirty="0"/>
                  <a:t>Scalar field with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sz="2400" dirty="0"/>
                  <a:t>, which is a boson.</a:t>
                </a:r>
              </a:p>
              <a:p>
                <a:r>
                  <a:rPr lang="en-GB" sz="2400" dirty="0"/>
                  <a:t>Dark matter is non-relativistic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Schrödinger-Poisson system.</a:t>
                </a:r>
              </a:p>
              <a:p>
                <a:r>
                  <a:rPr lang="en-GB" sz="2400" dirty="0"/>
                  <a:t>Interested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−21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eV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≤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−19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endParaRPr lang="en-GB" sz="2400" dirty="0"/>
              </a:p>
              <a:p>
                <a:r>
                  <a:rPr lang="en-GB" sz="2400" dirty="0"/>
                  <a:t>Forms haloes which are Bose-Einstein condensates – all axions share the same wave-function. </a:t>
                </a:r>
              </a:p>
              <a:p>
                <a:r>
                  <a:rPr lang="en-GB" sz="2400" dirty="0"/>
                  <a:t>At halo centre a soliton core forms (</a:t>
                </a:r>
                <a:r>
                  <a:rPr lang="en-GB" sz="2400" dirty="0" err="1"/>
                  <a:t>Chavanis</a:t>
                </a:r>
                <a:r>
                  <a:rPr lang="en-GB" sz="2400" dirty="0"/>
                  <a:t> 2011, </a:t>
                </a:r>
                <a:r>
                  <a:rPr lang="en-GB" sz="2400" dirty="0" err="1"/>
                  <a:t>Schive</a:t>
                </a:r>
                <a:r>
                  <a:rPr lang="en-GB" sz="2400" dirty="0"/>
                  <a:t> et al. 2014; Marsh &amp; Pop 2015).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2736B1-8583-119F-2AA9-A5FEC9E12A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60" t="-1031" r="-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4CB4B0-2921-0E29-5FE0-A03C1F1DC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E172BC-6F7D-1951-4E0E-6DEF56A2A4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919" b="20183"/>
          <a:stretch/>
        </p:blipFill>
        <p:spPr>
          <a:xfrm>
            <a:off x="2946627" y="5002974"/>
            <a:ext cx="6679507" cy="182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266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EDC21-DABD-76B9-8B1B-46A2E26CB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Axion cloud around super-massive black hole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C12E7-E447-1F87-A277-681356A9E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1" y="2180496"/>
            <a:ext cx="5513179" cy="3678303"/>
          </a:xfrm>
        </p:spPr>
        <p:txBody>
          <a:bodyPr anchor="t">
            <a:normAutofit/>
          </a:bodyPr>
          <a:lstStyle/>
          <a:p>
            <a:r>
              <a:rPr lang="en-GB" sz="3200" dirty="0"/>
              <a:t>Now insert into the core a super-massive black hole. </a:t>
            </a:r>
          </a:p>
          <a:p>
            <a:r>
              <a:rPr lang="en-GB" sz="3200" dirty="0"/>
              <a:t>Gravitational atom will form, with Hydrogen-atom-like eigenfunctions.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075AE-4753-1348-42D6-59A219DFF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1A87FC-02B3-045E-3067-AB5F3ADFD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63449"/>
            <a:ext cx="3226358" cy="941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8B7371-77DF-D42D-68F6-5DBBD3809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5700" y="4855580"/>
            <a:ext cx="2044732" cy="1072978"/>
          </a:xfrm>
          <a:prstGeom prst="rect">
            <a:avLst/>
          </a:prstGeom>
        </p:spPr>
      </p:pic>
      <p:pic>
        <p:nvPicPr>
          <p:cNvPr id="8" name="Picture 7" descr="A graph of a graph with a blue line&#10;&#10;Description automatically generated">
            <a:extLst>
              <a:ext uri="{FF2B5EF4-FFF2-40B4-BE49-F238E27FC236}">
                <a16:creationId xmlns:a16="http://schemas.microsoft.com/office/drawing/2014/main" id="{4EC409F3-E793-69E3-8A79-AAA3E219B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630" y="2180496"/>
            <a:ext cx="5830948" cy="435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029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5EF65-A429-476E-B428-D5B63CD61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Now add a gravitational atom</a:t>
            </a:r>
            <a:endParaRPr lang="x-non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ED43FD-2ADF-4BA4-A784-E8EBEC9B6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1514" y="6015851"/>
            <a:ext cx="6917210" cy="365125"/>
          </a:xfrm>
        </p:spPr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5131166-9DC1-0BA6-E3F9-74BCF60F5600}"/>
              </a:ext>
            </a:extLst>
          </p:cNvPr>
          <p:cNvGrpSpPr/>
          <p:nvPr/>
        </p:nvGrpSpPr>
        <p:grpSpPr>
          <a:xfrm>
            <a:off x="4185456" y="2510215"/>
            <a:ext cx="4332711" cy="3275032"/>
            <a:chOff x="4185457" y="2510215"/>
            <a:chExt cx="4332711" cy="3275032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06F9BE3C-F2C7-8AF0-3D2E-48D40EEFF720}"/>
                </a:ext>
              </a:extLst>
            </p:cNvPr>
            <p:cNvGrpSpPr/>
            <p:nvPr/>
          </p:nvGrpSpPr>
          <p:grpSpPr>
            <a:xfrm>
              <a:off x="4185457" y="2510215"/>
              <a:ext cx="3550920" cy="2647336"/>
              <a:chOff x="7178039" y="1983532"/>
              <a:chExt cx="3550920" cy="2647336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8CBCC1D-039E-DC19-AC10-FFB2B18F77C3}"/>
                  </a:ext>
                </a:extLst>
              </p:cNvPr>
              <p:cNvSpPr/>
              <p:nvPr/>
            </p:nvSpPr>
            <p:spPr>
              <a:xfrm>
                <a:off x="7178039" y="3931920"/>
                <a:ext cx="3550920" cy="16764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9C390581-2B30-4A55-F276-6486BBB8E755}"/>
                  </a:ext>
                </a:extLst>
              </p:cNvPr>
              <p:cNvSpPr/>
              <p:nvPr/>
            </p:nvSpPr>
            <p:spPr>
              <a:xfrm>
                <a:off x="8686800" y="3749040"/>
                <a:ext cx="533400" cy="5334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3D8EB721-9339-F8E2-734F-8414B6629F2C}"/>
                  </a:ext>
                </a:extLst>
              </p:cNvPr>
              <p:cNvSpPr txBox="1"/>
              <p:nvPr/>
            </p:nvSpPr>
            <p:spPr>
              <a:xfrm>
                <a:off x="8570123" y="4261536"/>
                <a:ext cx="777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SMBH</a:t>
                </a:r>
                <a:endParaRPr lang="x-none" dirty="0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D0C04B0-4B22-F6B4-69C4-056943C962A6}"/>
                  </a:ext>
                </a:extLst>
              </p:cNvPr>
              <p:cNvSpPr txBox="1"/>
              <p:nvPr/>
            </p:nvSpPr>
            <p:spPr>
              <a:xfrm>
                <a:off x="9840286" y="4159406"/>
                <a:ext cx="777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Disc</a:t>
                </a:r>
                <a:endParaRPr lang="x-none" dirty="0"/>
              </a:p>
            </p:txBody>
          </p: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18BC0064-53AB-69E8-B4DF-8DD67CFF90D7}"/>
                  </a:ext>
                </a:extLst>
              </p:cNvPr>
              <p:cNvCxnSpPr/>
              <p:nvPr/>
            </p:nvCxnSpPr>
            <p:spPr>
              <a:xfrm flipV="1">
                <a:off x="8930640" y="2034416"/>
                <a:ext cx="0" cy="189750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TextBox 67">
                    <a:extLst>
                      <a:ext uri="{FF2B5EF4-FFF2-40B4-BE49-F238E27FC236}">
                        <a16:creationId xmlns:a16="http://schemas.microsoft.com/office/drawing/2014/main" id="{D9BC7D0A-9F6D-E2DB-1E74-37147CDECCDB}"/>
                      </a:ext>
                    </a:extLst>
                  </p:cNvPr>
                  <p:cNvSpPr txBox="1"/>
                  <p:nvPr/>
                </p:nvSpPr>
                <p:spPr>
                  <a:xfrm>
                    <a:off x="8854440" y="1983532"/>
                    <a:ext cx="73152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oMath>
                      </m:oMathPara>
                    </a14:m>
                    <a:endParaRPr lang="LID4096" b="1" dirty="0"/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4="http://schemas.microsoft.com/office/drawing/2010/main" xmlns="" xmlns:a16="http://schemas.microsoft.com/office/drawing/2014/main" id="{149EC937-A6CA-4A46-B24D-3E48C718892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54440" y="1983532"/>
                    <a:ext cx="731520" cy="369332"/>
                  </a:xfrm>
                  <a:prstGeom prst="rect">
                    <a:avLst/>
                  </a:prstGeom>
                  <a:blipFill>
                    <a:blip r:embed="rId6" cstate="print"/>
                    <a:stretch>
                      <a:fillRect b="-11475"/>
                    </a:stretch>
                  </a:blipFill>
                </p:spPr>
                <p:txBody>
                  <a:bodyPr/>
                  <a:lstStyle/>
                  <a:p>
                    <a:r>
                      <a:rPr lang="x-non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D52857AE-524D-7028-EE8E-9860066147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66161" y="3707476"/>
              <a:ext cx="1914304" cy="8240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119D645-F8F8-EEDF-BE9A-B6C19CEB4B32}"/>
                </a:ext>
              </a:extLst>
            </p:cNvPr>
            <p:cNvSpPr/>
            <p:nvPr/>
          </p:nvSpPr>
          <p:spPr>
            <a:xfrm rot="20091564">
              <a:off x="5128456" y="3399977"/>
              <a:ext cx="1652453" cy="238527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25000"/>
                    <a:lumOff val="75000"/>
                    <a:shade val="30000"/>
                    <a:satMod val="115000"/>
                  </a:schemeClr>
                </a:gs>
                <a:gs pos="50000">
                  <a:schemeClr val="accent1">
                    <a:lumMod val="25000"/>
                    <a:lumOff val="75000"/>
                    <a:shade val="67500"/>
                    <a:satMod val="115000"/>
                    <a:alpha val="64000"/>
                  </a:schemeClr>
                </a:gs>
                <a:gs pos="100000">
                  <a:schemeClr val="accent1">
                    <a:lumMod val="10000"/>
                    <a:lumOff val="9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56B7D535-F553-2DC9-A539-7DCDFD6B0BC0}"/>
                    </a:ext>
                  </a:extLst>
                </p:cNvPr>
                <p:cNvSpPr txBox="1"/>
                <p:nvPr/>
              </p:nvSpPr>
              <p:spPr>
                <a:xfrm>
                  <a:off x="7786648" y="3428141"/>
                  <a:ext cx="731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1" i="1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LID4096" b="1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56B7D535-F553-2DC9-A539-7DCDFD6B0B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86648" y="3428141"/>
                  <a:ext cx="73152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D8E80D1-7062-7D83-5026-F6C670F6BDB7}"/>
                </a:ext>
              </a:extLst>
            </p:cNvPr>
            <p:cNvSpPr txBox="1"/>
            <p:nvPr/>
          </p:nvSpPr>
          <p:spPr>
            <a:xfrm>
              <a:off x="4635701" y="3164835"/>
              <a:ext cx="1157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FDM</a:t>
              </a:r>
              <a:endParaRPr lang="x-none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36B0860-F5F7-CCEC-8278-C2EC79C613C1}"/>
              </a:ext>
            </a:extLst>
          </p:cNvPr>
          <p:cNvGrpSpPr/>
          <p:nvPr/>
        </p:nvGrpSpPr>
        <p:grpSpPr>
          <a:xfrm>
            <a:off x="4635701" y="3335251"/>
            <a:ext cx="3918718" cy="2512959"/>
            <a:chOff x="4632927" y="3332476"/>
            <a:chExt cx="3918718" cy="251295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8D5E45B-DAA8-1058-747D-B642CB0BB5A0}"/>
                </a:ext>
              </a:extLst>
            </p:cNvPr>
            <p:cNvGrpSpPr/>
            <p:nvPr/>
          </p:nvGrpSpPr>
          <p:grpSpPr>
            <a:xfrm>
              <a:off x="4632927" y="3332476"/>
              <a:ext cx="3918718" cy="2512959"/>
              <a:chOff x="7625509" y="2805793"/>
              <a:chExt cx="3918718" cy="251295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576EB36F-9D2F-F001-0A1A-32CCF2816566}"/>
                  </a:ext>
                </a:extLst>
              </p:cNvPr>
              <p:cNvSpPr/>
              <p:nvPr/>
            </p:nvSpPr>
            <p:spPr>
              <a:xfrm>
                <a:off x="7625509" y="2805793"/>
                <a:ext cx="2573619" cy="2512959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 dirty="0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EBFFBCFA-4383-8D06-C6E9-814AB2A3DA60}"/>
                  </a:ext>
                </a:extLst>
              </p:cNvPr>
              <p:cNvSpPr/>
              <p:nvPr/>
            </p:nvSpPr>
            <p:spPr>
              <a:xfrm>
                <a:off x="8686800" y="3749040"/>
                <a:ext cx="533400" cy="5334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D6C916F-1F49-17AB-5D5F-FDA7D65DCB2F}"/>
                  </a:ext>
                </a:extLst>
              </p:cNvPr>
              <p:cNvSpPr txBox="1"/>
              <p:nvPr/>
            </p:nvSpPr>
            <p:spPr>
              <a:xfrm>
                <a:off x="8570123" y="4261536"/>
                <a:ext cx="777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SMBH</a:t>
                </a:r>
                <a:endParaRPr lang="x-none" dirty="0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A7A747D3-F2B5-82C6-91CC-AFA2A952BEBF}"/>
                  </a:ext>
                </a:extLst>
              </p:cNvPr>
              <p:cNvSpPr txBox="1"/>
              <p:nvPr/>
            </p:nvSpPr>
            <p:spPr>
              <a:xfrm>
                <a:off x="10191212" y="4227259"/>
                <a:ext cx="13530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Disrupted disc</a:t>
                </a:r>
                <a:endParaRPr lang="x-none" dirty="0"/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ECB09A8C-717B-403D-4917-9149EFD8B3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30640" y="3590067"/>
                <a:ext cx="652546" cy="34185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8048498A-E25E-CFF7-101C-5FB208FB4939}"/>
                      </a:ext>
                    </a:extLst>
                  </p:cNvPr>
                  <p:cNvSpPr txBox="1"/>
                  <p:nvPr/>
                </p:nvSpPr>
                <p:spPr>
                  <a:xfrm>
                    <a:off x="9444858" y="3247585"/>
                    <a:ext cx="73152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oMath>
                      </m:oMathPara>
                    </a14:m>
                    <a:endParaRPr lang="LID4096" b="1" dirty="0"/>
                  </a:p>
                </p:txBody>
              </p:sp>
            </mc:Choice>
            <mc:Fallback xmlns="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8048498A-E25E-CFF7-101C-5FB208FB493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444858" y="3247585"/>
                    <a:ext cx="731520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8FE1FA4C-97CB-E59F-B9EE-7E8F9DFB45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66161" y="3707476"/>
              <a:ext cx="1914304" cy="8240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D131FC9-0DBD-C744-2020-0AE167C1ECD9}"/>
                </a:ext>
              </a:extLst>
            </p:cNvPr>
            <p:cNvSpPr/>
            <p:nvPr/>
          </p:nvSpPr>
          <p:spPr>
            <a:xfrm rot="20091564">
              <a:off x="5128456" y="3399977"/>
              <a:ext cx="1652453" cy="238527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25000"/>
                    <a:lumOff val="75000"/>
                    <a:shade val="30000"/>
                    <a:satMod val="115000"/>
                  </a:schemeClr>
                </a:gs>
                <a:gs pos="50000">
                  <a:schemeClr val="accent1">
                    <a:lumMod val="25000"/>
                    <a:lumOff val="75000"/>
                    <a:shade val="67500"/>
                    <a:satMod val="115000"/>
                    <a:alpha val="64000"/>
                  </a:schemeClr>
                </a:gs>
                <a:gs pos="100000">
                  <a:schemeClr val="accent1">
                    <a:lumMod val="10000"/>
                    <a:lumOff val="9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B0317C36-DA0A-A800-81F5-DE74CB7DA943}"/>
                    </a:ext>
                  </a:extLst>
                </p:cNvPr>
                <p:cNvSpPr txBox="1"/>
                <p:nvPr/>
              </p:nvSpPr>
              <p:spPr>
                <a:xfrm>
                  <a:off x="7786648" y="3428141"/>
                  <a:ext cx="731520" cy="4138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1" i="1"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LID4096" b="1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B0317C36-DA0A-A800-81F5-DE74CB7DA9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86648" y="3428141"/>
                  <a:ext cx="731520" cy="413831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5F6EC27-D2C6-D1C6-D299-4BD10FD4E329}"/>
                  </a:ext>
                </a:extLst>
              </p:cNvPr>
              <p:cNvSpPr txBox="1"/>
              <p:nvPr/>
            </p:nvSpPr>
            <p:spPr>
              <a:xfrm>
                <a:off x="7736376" y="5857756"/>
                <a:ext cx="40067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𝑆𝑀𝐵𝐻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5F6EC27-D2C6-D1C6-D299-4BD10FD4E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6376" y="5857756"/>
                <a:ext cx="4006731" cy="523220"/>
              </a:xfrm>
              <a:prstGeom prst="rect">
                <a:avLst/>
              </a:prstGeom>
              <a:blipFill>
                <a:blip r:embed="rId10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1D68A4F-392B-0541-F217-CA542D2CCF8B}"/>
              </a:ext>
            </a:extLst>
          </p:cNvPr>
          <p:cNvSpPr txBox="1"/>
          <p:nvPr/>
        </p:nvSpPr>
        <p:spPr>
          <a:xfrm>
            <a:off x="4638475" y="3167610"/>
            <a:ext cx="115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FDM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4484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9F746-70B4-E132-BF08-07E98B40E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Calculate orbit-averaged axion potential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39F0F3-A46E-0112-2709-EC4DE6074C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>
                <a:noAutofit/>
              </a:bodyPr>
              <a:lstStyle/>
              <a:p>
                <a:r>
                  <a:rPr lang="en-GB" sz="3200" dirty="0"/>
                  <a:t>Consider a disc star: mass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3200" dirty="0"/>
                  <a:t>, orbital elements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sz="32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l-GR" sz="3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l-GR" sz="32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</m:d>
                  </m:oMath>
                </a14:m>
                <a:r>
                  <a:rPr lang="en-GB" sz="3200" dirty="0"/>
                  <a:t>.</a:t>
                </a:r>
              </a:p>
              <a:p>
                <a:r>
                  <a:rPr lang="en-GB" sz="3200" dirty="0"/>
                  <a:t>Potential felt by star is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n-GB" sz="3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GB" sz="32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𝐺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∫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𝑦</m:t>
                    </m:r>
                    <m:f>
                      <m:f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d>
                                  <m:dPr>
                                    <m:ctrlPr>
                                      <a:rPr lang="en-GB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32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GB" sz="32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32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</m:den>
                    </m:f>
                  </m:oMath>
                </a14:m>
                <a:r>
                  <a:rPr lang="en-GB" sz="3200" dirty="0"/>
                  <a:t>.</a:t>
                </a:r>
              </a:p>
              <a:p>
                <a:r>
                  <a:rPr lang="en-GB" sz="3200" dirty="0"/>
                  <a:t>Orbit average over Keplerian orbit of </a:t>
                </a:r>
                <a14:m>
                  <m:oMath xmlns:m="http://schemas.openxmlformats.org/officeDocument/2006/math">
                    <m:r>
                      <a:rPr lang="en-GB" sz="32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GB" sz="32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sz="3200" b="1" dirty="0"/>
              </a:p>
              <a:p>
                <a:r>
                  <a:rPr lang="en-GB" sz="3200" dirty="0"/>
                  <a:t>Average over atom oscillation (frequency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≫</m:t>
                    </m:r>
                    <m:sSubSup>
                      <m:sSubSup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b="0" i="0" smtClean="0">
                            <a:latin typeface="Cambria Math" panose="02040503050406030204" pitchFamily="18" charset="0"/>
                          </a:rPr>
                          <m:t>VRR</m:t>
                        </m:r>
                      </m:sub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GB" sz="3200" dirty="0"/>
                  <a:t>).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39F0F3-A46E-0112-2709-EC4DE6074C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0" t="-2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5E7F69-E3E2-27BD-C732-4CB2D41F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970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AF837-FAE3-9637-835B-090E7D6EA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Resonant relaxation potential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A850F6-033D-708E-A4A6-3085D9FEA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B. Ginat 2025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3E9B45-3C84-3B4A-ED80-2759DFE96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284" y="2033225"/>
            <a:ext cx="5913833" cy="1013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83304F-F16D-A9B1-6FEE-85DC65AEE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421" y="3227900"/>
            <a:ext cx="10187157" cy="24297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F42B12-6CBB-240D-B77F-39B13A994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4332" y="1806019"/>
            <a:ext cx="5921785" cy="146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9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vidend">
  <a:themeElements>
    <a:clrScheme name="Oxford blue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00254A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{975BAEC9-BE3F-1243-8F61-6FEF6DEE416E}tf10001123</Template>
  <TotalTime>6046</TotalTime>
  <Words>582</Words>
  <Application>Microsoft Macintosh PowerPoint</Application>
  <PresentationFormat>Widescreen</PresentationFormat>
  <Paragraphs>82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Cambria Math</vt:lpstr>
      <vt:lpstr>Gill Sans MT</vt:lpstr>
      <vt:lpstr>Wingdings 2</vt:lpstr>
      <vt:lpstr>Dividend</vt:lpstr>
      <vt:lpstr>Fuzzy Dark Matter at the Galactic Centre</vt:lpstr>
      <vt:lpstr>There is a super-massive black-hole at the galactic centre</vt:lpstr>
      <vt:lpstr>Inner parsec is dominated by the SMBH</vt:lpstr>
      <vt:lpstr>Resonant relaxation governs the dynamics</vt:lpstr>
      <vt:lpstr>Fuzzy dark matter</vt:lpstr>
      <vt:lpstr>Axion cloud around super-massive black hole </vt:lpstr>
      <vt:lpstr>Now add a gravitational atom</vt:lpstr>
      <vt:lpstr>Calculate orbit-averaged axion potential </vt:lpstr>
      <vt:lpstr>Resonant relaxation potential</vt:lpstr>
      <vt:lpstr>Take simple Atom wave-function</vt:lpstr>
      <vt:lpstr>Can the perturber rip the disc apart?</vt:lpstr>
      <vt:lpstr>Disc stability</vt:lpstr>
      <vt:lpstr>Is the atom massive enough?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Encounters Between Hard Binaries and Lone Stars</dc:title>
  <dc:creator>Ginat Yonadav-Barry</dc:creator>
  <cp:lastModifiedBy>Barry Ginat</cp:lastModifiedBy>
  <cp:revision>703</cp:revision>
  <cp:lastPrinted>2022-04-03T10:05:41Z</cp:lastPrinted>
  <dcterms:created xsi:type="dcterms:W3CDTF">2020-04-18T07:59:36Z</dcterms:created>
  <dcterms:modified xsi:type="dcterms:W3CDTF">2025-04-07T09:22:51Z</dcterms:modified>
</cp:coreProperties>
</file>