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_rels/presentation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3588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wmf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wmf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wmf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560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E7BFD62-E991-49DB-94CE-DD4FE44D6C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560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D6A7B14-6A4F-4862-AFBE-6D17837AF3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560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B001AC0-DD4D-4ECC-9968-4C88CAAE01D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28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560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sldNum" idx="11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87D3EBE-FD0E-4D88-9959-105C826883DF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35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560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sldNum" idx="14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C72BD49-5F2B-476D-AE21-69D9C3C655B7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41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560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sldNum" idx="17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0E9002B-695E-47A6-AAAC-1D81460731C3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1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560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x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r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5335D4A-5044-457E-976A-95E0995A8413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10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560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sldNum" idx="5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76C6B50-4CA3-4A8A-946E-EC7CCBDFF583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840" cy="16866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19" name="Picture 6" descr="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160" y="5856120"/>
            <a:ext cx="1907280" cy="91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vert="eaVert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ck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ed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it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xt 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</a:t>
            </a: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60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sldNum" idx="8"/>
          </p:nvPr>
        </p:nvSpPr>
        <p:spPr>
          <a:xfrm>
            <a:off x="861120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DC36CE1-2898-4B75-B355-03502E66C109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5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  <p:sldLayoutId id="2147483657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2"/>
          <p:cNvSpPr/>
          <p:nvPr/>
        </p:nvSpPr>
        <p:spPr>
          <a:xfrm>
            <a:off x="0" y="5528520"/>
            <a:ext cx="12192120" cy="1328400"/>
          </a:xfrm>
          <a:prstGeom prst="rect">
            <a:avLst/>
          </a:prstGeom>
          <a:solidFill>
            <a:schemeClr val="l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48" name="Picture 5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"/>
          <p:cNvSpPr/>
          <p:nvPr/>
        </p:nvSpPr>
        <p:spPr>
          <a:xfrm>
            <a:off x="0" y="5528520"/>
            <a:ext cx="12192120" cy="1328400"/>
          </a:xfrm>
          <a:prstGeom prst="rect">
            <a:avLst/>
          </a:prstGeom>
          <a:solidFill>
            <a:schemeClr val="l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50" name="Picture 6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1" name=""/>
          <p:cNvSpPr/>
          <p:nvPr/>
        </p:nvSpPr>
        <p:spPr>
          <a:xfrm>
            <a:off x="786240" y="2507040"/>
            <a:ext cx="10620360" cy="34326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" name="" descr=""/>
          <p:cNvPicPr/>
          <p:nvPr/>
        </p:nvPicPr>
        <p:blipFill>
          <a:blip r:embed="rId2"/>
          <a:stretch/>
        </p:blipFill>
        <p:spPr>
          <a:xfrm>
            <a:off x="1505880" y="2619720"/>
            <a:ext cx="9180360" cy="1814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3" name="" descr=""/>
          <p:cNvPicPr/>
          <p:nvPr/>
        </p:nvPicPr>
        <p:blipFill>
          <a:blip r:embed="rId3"/>
          <a:stretch/>
        </p:blipFill>
        <p:spPr>
          <a:xfrm>
            <a:off x="1775880" y="4610520"/>
            <a:ext cx="8640360" cy="12794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Slide Heading (Arial Bold 40pt)</a:t>
            </a:r>
            <a:endParaRPr b="0" lang="en-GB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600" cy="30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rgbClr val="15616d"/>
                </a:solidFill>
                <a:effectLst/>
                <a:uFillTx/>
                <a:latin typeface="Arial"/>
              </a:rPr>
              <a:t>Subheading (Arial Bold 24pt)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Copy in Arial regular 16pt.</a:t>
            </a:r>
            <a:r>
              <a:rPr b="1" lang="en-US" sz="24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6" name="Picture 1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36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"/>
          <p:cNvSpPr/>
          <p:nvPr/>
        </p:nvSpPr>
        <p:spPr>
          <a:xfrm>
            <a:off x="0" y="-197280"/>
            <a:ext cx="12240720" cy="61369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" name="" descr=""/>
          <p:cNvPicPr/>
          <p:nvPr/>
        </p:nvPicPr>
        <p:blipFill>
          <a:blip r:embed="rId2"/>
          <a:stretch/>
        </p:blipFill>
        <p:spPr>
          <a:xfrm>
            <a:off x="372960" y="-59400"/>
            <a:ext cx="4224600" cy="1434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" name="" descr=""/>
          <p:cNvPicPr/>
          <p:nvPr/>
        </p:nvPicPr>
        <p:blipFill>
          <a:blip r:embed="rId3"/>
          <a:stretch/>
        </p:blipFill>
        <p:spPr>
          <a:xfrm>
            <a:off x="1699560" y="1069920"/>
            <a:ext cx="9000360" cy="4856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Slide Heading (Arial Bold 40pt)</a:t>
            </a:r>
            <a:endParaRPr b="0" lang="en-GB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600" cy="30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rgbClr val="15616d"/>
                </a:solidFill>
                <a:effectLst/>
                <a:uFillTx/>
                <a:latin typeface="Arial"/>
              </a:rPr>
              <a:t>Subheading (Arial Bold 24pt)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Copy in Arial regular 16pt.</a:t>
            </a:r>
            <a:r>
              <a:rPr b="1" lang="en-US" sz="24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2" name="Picture 2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36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"/>
          <p:cNvSpPr/>
          <p:nvPr/>
        </p:nvSpPr>
        <p:spPr>
          <a:xfrm>
            <a:off x="0" y="-197280"/>
            <a:ext cx="12240720" cy="61369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GB" sz="26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Parallel Sessions – Wednesday 9</a:t>
            </a:r>
            <a:r>
              <a:rPr b="1" lang="en-GB" sz="2600" strike="noStrike" u="none" baseline="3300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</a:t>
            </a:r>
            <a:r>
              <a:rPr b="1" lang="en-GB" sz="26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July 2025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372960" y="-59400"/>
            <a:ext cx="4224600" cy="14342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" name=""/>
          <p:cNvGraphicFramePr/>
          <p:nvPr/>
        </p:nvGraphicFramePr>
        <p:xfrm>
          <a:off x="807120" y="2025360"/>
          <a:ext cx="10440720" cy="4141440"/>
        </p:xfrm>
        <a:graphic>
          <a:graphicData uri="http://schemas.openxmlformats.org/drawingml/2006/table">
            <a:tbl>
              <a:tblPr/>
              <a:tblGrid>
                <a:gridCol w="3479040"/>
                <a:gridCol w="3479040"/>
                <a:gridCol w="3482640"/>
              </a:tblGrid>
              <a:tr h="36468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GB" sz="18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Martin Wood</a:t>
                      </a: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GB" sz="18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Simpkin Lee</a:t>
                      </a: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GB" sz="18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Lindemann</a:t>
                      </a: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First High Energy Beam from the CLARA Electron Accelerator and Current Commissioning Progress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Thomas Pacey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Coherent Stability versus Dynamic Aperture – Pushing the High-Intensity Frontier for Hadron Beam Production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Adrian Oeftiger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The VENOM Project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Simon Rice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Emittance Measurements and Beam Optics Matching for CLARA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Mark Johnson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Diffusion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Seb Wilkes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Muon Cooling for a Muon Collider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Chris Rogers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Conclusions from the UK XFEL conceptual design and options analysis project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David Dunning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Acceleration-Induced Self-Interactions of Ultra-Short Electron Bunches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Ryan McGuigan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Laser energised Travelling Charge Accelerator for nuclear medicine and beyond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Satyabrata Kar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Beam Brightness Preservation in a High-Brightness Free-Electron Laser Driver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Alexander Brynes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Proton beam divergence measurements from radiation pressure driven shock acceleration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Ginevra Casati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Communicating high-level environmental sustainability guidelines for large accelerator facilities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Hannah Wakelin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Plasma-based energy and brightness booster stages for the UK XFEL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Ahmed Fahim Habib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Terahertz-manipulated electron bunches for external injection into a laser-plasma wakefield accelerator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Aras Amini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ECFA-UK: Lessons, Progress, and Opportunities for UK Accelerator Science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3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Haroon Rafique</a:t>
                      </a:r>
                      <a:endParaRPr b="0" lang="en-GB" sz="13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Slide Heading (Arial Bold 40pt)</a:t>
            </a:r>
            <a:endParaRPr b="0" lang="en-GB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600" cy="30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rgbClr val="15616d"/>
                </a:solidFill>
                <a:effectLst/>
                <a:uFillTx/>
                <a:latin typeface="Arial"/>
              </a:rPr>
              <a:t>Subheading (Arial Bold 24pt)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Copy in Arial regular 16pt.</a:t>
            </a:r>
            <a:r>
              <a:rPr b="1" lang="en-US" sz="24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8" name="Picture 3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36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" name=""/>
          <p:cNvSpPr/>
          <p:nvPr/>
        </p:nvSpPr>
        <p:spPr>
          <a:xfrm>
            <a:off x="0" y="-197280"/>
            <a:ext cx="12240720" cy="61369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GB" sz="26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Parallel Sessions – Thursday 10</a:t>
            </a:r>
            <a:r>
              <a:rPr b="1" lang="en-GB" sz="2600" strike="noStrike" u="none" baseline="3300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</a:t>
            </a:r>
            <a:r>
              <a:rPr b="1" lang="en-GB" sz="26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July 2025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372960" y="-59400"/>
            <a:ext cx="4224600" cy="14342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" name=""/>
          <p:cNvGraphicFramePr/>
          <p:nvPr/>
        </p:nvGraphicFramePr>
        <p:xfrm>
          <a:off x="807120" y="2025360"/>
          <a:ext cx="10713600" cy="2929680"/>
        </p:xfrm>
        <a:graphic>
          <a:graphicData uri="http://schemas.openxmlformats.org/drawingml/2006/table">
            <a:tbl>
              <a:tblPr/>
              <a:tblGrid>
                <a:gridCol w="5356800"/>
                <a:gridCol w="5356800"/>
              </a:tblGrid>
              <a:tr h="36468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GB" sz="18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Martin Wood</a:t>
                      </a: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GB" sz="18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</a:rPr>
                        <a:t>Simpkin Lee</a:t>
                      </a: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RF breakdown detection and localization using optical fibers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Ana Maria Guisao Betancur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 Novel Moment-Based Particle In-Cell Code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Finlay Gunneberg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Crosstalk studies of storage and booster ring DII magnets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Syed Rishan Ahamad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Multi-objective genetic algorithm optimisation of the Diamond-II storage ring optics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Neven Blaskovic Kraljevic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Optimization of Gas-Curtain based Ionization Profile Monitor for Laser-Driven Proton Therapy Applications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Farhana Thensi Mada Parambi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Efficient Free-Electron Laser Modelling Using a Lorentz-Boosted Coordinate System 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Runfeng Lu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46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Microwave instability driven by terahertz-scale resistive-wall impedance in electron synchrotrons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Dmitrii Rabusov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Comparison of end-to-end simulations of a novel optical fibre beam loss monitor for Geant4- and FLUKA-based models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en-GB" sz="1400" strike="noStrike" u="non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Angus Jones</a:t>
                      </a:r>
                      <a:endParaRPr b="0" lang="en-GB" sz="14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6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Slide Heading (Arial Bold 40pt)</a:t>
            </a:r>
            <a:endParaRPr b="0" lang="en-GB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600" cy="30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rgbClr val="15616d"/>
                </a:solidFill>
                <a:effectLst/>
                <a:uFillTx/>
                <a:latin typeface="Arial"/>
              </a:rPr>
              <a:t>Subheading (Arial Bold 24pt)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Copy in Arial regular 16pt.</a:t>
            </a:r>
            <a:r>
              <a:rPr b="1" lang="en-US" sz="2400" strike="noStrike" u="none">
                <a:solidFill>
                  <a:srgbClr val="002147"/>
                </a:solidFill>
                <a:effectLst/>
                <a:uFillTx/>
                <a:latin typeface="Arial"/>
              </a:rPr>
              <a:t>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4" name="Picture 4" descr="A large building with a circular roof&#10;&#10;AI-generated content may be incorrect."/>
          <p:cNvPicPr/>
          <p:nvPr/>
        </p:nvPicPr>
        <p:blipFill>
          <a:blip r:embed="rId1"/>
          <a:stretch/>
        </p:blipFill>
        <p:spPr>
          <a:xfrm>
            <a:off x="360" y="-197280"/>
            <a:ext cx="12192120" cy="685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" name=""/>
          <p:cNvSpPr/>
          <p:nvPr/>
        </p:nvSpPr>
        <p:spPr>
          <a:xfrm>
            <a:off x="0" y="-197280"/>
            <a:ext cx="12240720" cy="61369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372960" y="-59400"/>
            <a:ext cx="4224600" cy="1434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5040360" y="248760"/>
            <a:ext cx="4952160" cy="55108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5000" p14:dur="2000"/>
    </mc:Choice>
    <mc:Fallback>
      <p:transition spd="slow" advTm="5000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Application>LibreOffice/25.2.4.3$MacOSX_X86_64 LibreOffice_project/33e196637044ead23f5c3226cde09b47731f7e27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2022-07-14T10:24:16Z</dcterms:created>
  <dc:creator>Holford, Poppy (STFC,DL,DI)</dc:creator>
  <dc:description/>
  <dc:language>en-GB</dc:language>
  <cp:lastModifiedBy>Andy Smith</cp:lastModifiedBy>
  <dcterms:modified xsi:type="dcterms:W3CDTF">2025-07-08T22:27:22Z</dcterms:modified>
  <cp:revision>32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r8>3</vt:r8>
  </property>
</Properties>
</file>