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4714" r:id="rId3"/>
    <p:sldId id="397" r:id="rId4"/>
    <p:sldId id="4715" r:id="rId5"/>
    <p:sldId id="4719" r:id="rId6"/>
    <p:sldId id="4884" r:id="rId7"/>
    <p:sldId id="297" r:id="rId8"/>
    <p:sldId id="4877" r:id="rId9"/>
    <p:sldId id="4713" r:id="rId10"/>
    <p:sldId id="291" r:id="rId11"/>
    <p:sldId id="4887" r:id="rId12"/>
    <p:sldId id="4886" r:id="rId13"/>
    <p:sldId id="4859" r:id="rId14"/>
    <p:sldId id="4723" r:id="rId15"/>
    <p:sldId id="4861" r:id="rId16"/>
    <p:sldId id="4862" r:id="rId17"/>
    <p:sldId id="4863" r:id="rId18"/>
    <p:sldId id="4866" r:id="rId19"/>
    <p:sldId id="4867" r:id="rId20"/>
    <p:sldId id="4868" r:id="rId21"/>
    <p:sldId id="4879" r:id="rId22"/>
    <p:sldId id="4869" r:id="rId23"/>
    <p:sldId id="4880" r:id="rId24"/>
    <p:sldId id="4718" r:id="rId25"/>
    <p:sldId id="4881" r:id="rId26"/>
    <p:sldId id="4872" r:id="rId27"/>
    <p:sldId id="260" r:id="rId28"/>
    <p:sldId id="4873" r:id="rId29"/>
    <p:sldId id="4874" r:id="rId30"/>
    <p:sldId id="4882" r:id="rId31"/>
    <p:sldId id="4883" r:id="rId32"/>
    <p:sldId id="4710" r:id="rId33"/>
    <p:sldId id="262"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23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7D7933-5BAF-4493-AB2B-F65262661FFB}" v="3" dt="2025-07-10T06:35:35.1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59" autoAdjust="0"/>
    <p:restoredTop sz="82452" autoAdjust="0"/>
  </p:normalViewPr>
  <p:slideViewPr>
    <p:cSldViewPr snapToGrid="0">
      <p:cViewPr>
        <p:scale>
          <a:sx n="46" d="100"/>
          <a:sy n="46" d="100"/>
        </p:scale>
        <p:origin x="1224" y="5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Tessa" userId="48482ce6-a4f9-44db-9471-746c7661f556" providerId="ADAL" clId="{F67D7933-5BAF-4493-AB2B-F65262661FFB}"/>
    <pc:docChg chg="undo custSel delSld modSld">
      <pc:chgData name="CHARLES, Tessa" userId="48482ce6-a4f9-44db-9471-746c7661f556" providerId="ADAL" clId="{F67D7933-5BAF-4493-AB2B-F65262661FFB}" dt="2025-07-10T06:35:35.177" v="139" actId="1076"/>
      <pc:docMkLst>
        <pc:docMk/>
      </pc:docMkLst>
      <pc:sldChg chg="modNotesTx">
        <pc:chgData name="CHARLES, Tessa" userId="48482ce6-a4f9-44db-9471-746c7661f556" providerId="ADAL" clId="{F67D7933-5BAF-4493-AB2B-F65262661FFB}" dt="2025-07-10T06:22:24.887" v="0" actId="20577"/>
        <pc:sldMkLst>
          <pc:docMk/>
          <pc:sldMk cId="3010249301" sldId="256"/>
        </pc:sldMkLst>
      </pc:sldChg>
      <pc:sldChg chg="del">
        <pc:chgData name="CHARLES, Tessa" userId="48482ce6-a4f9-44db-9471-746c7661f556" providerId="ADAL" clId="{F67D7933-5BAF-4493-AB2B-F65262661FFB}" dt="2025-07-10T06:33:22.041" v="132" actId="47"/>
        <pc:sldMkLst>
          <pc:docMk/>
          <pc:sldMk cId="2207742421" sldId="259"/>
        </pc:sldMkLst>
      </pc:sldChg>
      <pc:sldChg chg="del">
        <pc:chgData name="CHARLES, Tessa" userId="48482ce6-a4f9-44db-9471-746c7661f556" providerId="ADAL" clId="{F67D7933-5BAF-4493-AB2B-F65262661FFB}" dt="2025-07-10T06:33:16.150" v="131" actId="47"/>
        <pc:sldMkLst>
          <pc:docMk/>
          <pc:sldMk cId="3866830337" sldId="264"/>
        </pc:sldMkLst>
      </pc:sldChg>
      <pc:sldChg chg="modNotesTx">
        <pc:chgData name="CHARLES, Tessa" userId="48482ce6-a4f9-44db-9471-746c7661f556" providerId="ADAL" clId="{F67D7933-5BAF-4493-AB2B-F65262661FFB}" dt="2025-07-10T06:23:59.889" v="14" actId="20577"/>
        <pc:sldMkLst>
          <pc:docMk/>
          <pc:sldMk cId="32771513" sldId="291"/>
        </pc:sldMkLst>
      </pc:sldChg>
      <pc:sldChg chg="modNotesTx">
        <pc:chgData name="CHARLES, Tessa" userId="48482ce6-a4f9-44db-9471-746c7661f556" providerId="ADAL" clId="{F67D7933-5BAF-4493-AB2B-F65262661FFB}" dt="2025-07-10T06:22:30.561" v="2" actId="20577"/>
        <pc:sldMkLst>
          <pc:docMk/>
          <pc:sldMk cId="3159935507" sldId="397"/>
        </pc:sldMkLst>
      </pc:sldChg>
      <pc:sldChg chg="modSp mod">
        <pc:chgData name="CHARLES, Tessa" userId="48482ce6-a4f9-44db-9471-746c7661f556" providerId="ADAL" clId="{F67D7933-5BAF-4493-AB2B-F65262661FFB}" dt="2025-07-10T06:34:50.197" v="135" actId="255"/>
        <pc:sldMkLst>
          <pc:docMk/>
          <pc:sldMk cId="29716806" sldId="4713"/>
        </pc:sldMkLst>
        <pc:spChg chg="mod">
          <ac:chgData name="CHARLES, Tessa" userId="48482ce6-a4f9-44db-9471-746c7661f556" providerId="ADAL" clId="{F67D7933-5BAF-4493-AB2B-F65262661FFB}" dt="2025-07-10T06:34:50.197" v="135" actId="255"/>
          <ac:spMkLst>
            <pc:docMk/>
            <pc:sldMk cId="29716806" sldId="4713"/>
            <ac:spMk id="3" creationId="{3CA1F576-E90A-545A-7126-5E0763D15282}"/>
          </ac:spMkLst>
        </pc:spChg>
        <pc:spChg chg="mod">
          <ac:chgData name="CHARLES, Tessa" userId="48482ce6-a4f9-44db-9471-746c7661f556" providerId="ADAL" clId="{F67D7933-5BAF-4493-AB2B-F65262661FFB}" dt="2025-07-10T06:34:50.197" v="135" actId="255"/>
          <ac:spMkLst>
            <pc:docMk/>
            <pc:sldMk cId="29716806" sldId="4713"/>
            <ac:spMk id="5" creationId="{FDFF1E40-E560-3709-41FA-97711F4F3CE8}"/>
          </ac:spMkLst>
        </pc:spChg>
      </pc:sldChg>
      <pc:sldChg chg="modNotesTx">
        <pc:chgData name="CHARLES, Tessa" userId="48482ce6-a4f9-44db-9471-746c7661f556" providerId="ADAL" clId="{F67D7933-5BAF-4493-AB2B-F65262661FFB}" dt="2025-07-10T06:22:27.177" v="1" actId="20577"/>
        <pc:sldMkLst>
          <pc:docMk/>
          <pc:sldMk cId="2410756586" sldId="4714"/>
        </pc:sldMkLst>
      </pc:sldChg>
      <pc:sldChg chg="modSp mod">
        <pc:chgData name="CHARLES, Tessa" userId="48482ce6-a4f9-44db-9471-746c7661f556" providerId="ADAL" clId="{F67D7933-5BAF-4493-AB2B-F65262661FFB}" dt="2025-07-10T06:35:35.177" v="139" actId="1076"/>
        <pc:sldMkLst>
          <pc:docMk/>
          <pc:sldMk cId="2835608321" sldId="4715"/>
        </pc:sldMkLst>
        <pc:picChg chg="mod">
          <ac:chgData name="CHARLES, Tessa" userId="48482ce6-a4f9-44db-9471-746c7661f556" providerId="ADAL" clId="{F67D7933-5BAF-4493-AB2B-F65262661FFB}" dt="2025-07-10T06:35:32.860" v="138" actId="1076"/>
          <ac:picMkLst>
            <pc:docMk/>
            <pc:sldMk cId="2835608321" sldId="4715"/>
            <ac:picMk id="13" creationId="{6DCC8C1A-6B21-0ADD-5355-2B78283B18E0}"/>
          </ac:picMkLst>
        </pc:picChg>
        <pc:picChg chg="mod">
          <ac:chgData name="CHARLES, Tessa" userId="48482ce6-a4f9-44db-9471-746c7661f556" providerId="ADAL" clId="{F67D7933-5BAF-4493-AB2B-F65262661FFB}" dt="2025-07-10T06:35:35.177" v="139" actId="1076"/>
          <ac:picMkLst>
            <pc:docMk/>
            <pc:sldMk cId="2835608321" sldId="4715"/>
            <ac:picMk id="15" creationId="{0F1D7EBB-6013-2C39-3A78-78A60725BD47}"/>
          </ac:picMkLst>
        </pc:picChg>
      </pc:sldChg>
      <pc:sldChg chg="del">
        <pc:chgData name="CHARLES, Tessa" userId="48482ce6-a4f9-44db-9471-746c7661f556" providerId="ADAL" clId="{F67D7933-5BAF-4493-AB2B-F65262661FFB}" dt="2025-07-10T06:33:42.019" v="133" actId="47"/>
        <pc:sldMkLst>
          <pc:docMk/>
          <pc:sldMk cId="3405546097" sldId="4716"/>
        </pc:sldMkLst>
      </pc:sldChg>
      <pc:sldChg chg="modNotesTx">
        <pc:chgData name="CHARLES, Tessa" userId="48482ce6-a4f9-44db-9471-746c7661f556" providerId="ADAL" clId="{F67D7933-5BAF-4493-AB2B-F65262661FFB}" dt="2025-07-10T06:32:29.314" v="126" actId="20577"/>
        <pc:sldMkLst>
          <pc:docMk/>
          <pc:sldMk cId="2645896424" sldId="4718"/>
        </pc:sldMkLst>
      </pc:sldChg>
      <pc:sldChg chg="modNotesTx">
        <pc:chgData name="CHARLES, Tessa" userId="48482ce6-a4f9-44db-9471-746c7661f556" providerId="ADAL" clId="{F67D7933-5BAF-4493-AB2B-F65262661FFB}" dt="2025-07-10T06:22:33.758" v="3" actId="20577"/>
        <pc:sldMkLst>
          <pc:docMk/>
          <pc:sldMk cId="3174051368" sldId="4719"/>
        </pc:sldMkLst>
      </pc:sldChg>
      <pc:sldChg chg="modNotesTx">
        <pc:chgData name="CHARLES, Tessa" userId="48482ce6-a4f9-44db-9471-746c7661f556" providerId="ADAL" clId="{F67D7933-5BAF-4493-AB2B-F65262661FFB}" dt="2025-07-10T06:28:11.045" v="115" actId="20577"/>
        <pc:sldMkLst>
          <pc:docMk/>
          <pc:sldMk cId="3503633943" sldId="4723"/>
        </pc:sldMkLst>
      </pc:sldChg>
      <pc:sldChg chg="modNotesTx">
        <pc:chgData name="CHARLES, Tessa" userId="48482ce6-a4f9-44db-9471-746c7661f556" providerId="ADAL" clId="{F67D7933-5BAF-4493-AB2B-F65262661FFB}" dt="2025-07-10T06:25:37.732" v="114" actId="20577"/>
        <pc:sldMkLst>
          <pc:docMk/>
          <pc:sldMk cId="3586434083" sldId="4859"/>
        </pc:sldMkLst>
      </pc:sldChg>
      <pc:sldChg chg="modNotesTx">
        <pc:chgData name="CHARLES, Tessa" userId="48482ce6-a4f9-44db-9471-746c7661f556" providerId="ADAL" clId="{F67D7933-5BAF-4493-AB2B-F65262661FFB}" dt="2025-07-10T06:28:26" v="116" actId="20577"/>
        <pc:sldMkLst>
          <pc:docMk/>
          <pc:sldMk cId="3527306962" sldId="4861"/>
        </pc:sldMkLst>
      </pc:sldChg>
      <pc:sldChg chg="modNotesTx">
        <pc:chgData name="CHARLES, Tessa" userId="48482ce6-a4f9-44db-9471-746c7661f556" providerId="ADAL" clId="{F67D7933-5BAF-4493-AB2B-F65262661FFB}" dt="2025-07-10T06:28:40.443" v="117" actId="20577"/>
        <pc:sldMkLst>
          <pc:docMk/>
          <pc:sldMk cId="1896612075" sldId="4862"/>
        </pc:sldMkLst>
      </pc:sldChg>
      <pc:sldChg chg="modNotesTx">
        <pc:chgData name="CHARLES, Tessa" userId="48482ce6-a4f9-44db-9471-746c7661f556" providerId="ADAL" clId="{F67D7933-5BAF-4493-AB2B-F65262661FFB}" dt="2025-07-10T06:30:01.570" v="119" actId="20577"/>
        <pc:sldMkLst>
          <pc:docMk/>
          <pc:sldMk cId="4016790763" sldId="4863"/>
        </pc:sldMkLst>
      </pc:sldChg>
      <pc:sldChg chg="modNotesTx">
        <pc:chgData name="CHARLES, Tessa" userId="48482ce6-a4f9-44db-9471-746c7661f556" providerId="ADAL" clId="{F67D7933-5BAF-4493-AB2B-F65262661FFB}" dt="2025-07-10T06:30:08.703" v="120" actId="20577"/>
        <pc:sldMkLst>
          <pc:docMk/>
          <pc:sldMk cId="3232191168" sldId="4866"/>
        </pc:sldMkLst>
      </pc:sldChg>
      <pc:sldChg chg="modNotesTx">
        <pc:chgData name="CHARLES, Tessa" userId="48482ce6-a4f9-44db-9471-746c7661f556" providerId="ADAL" clId="{F67D7933-5BAF-4493-AB2B-F65262661FFB}" dt="2025-07-10T06:31:18.438" v="123" actId="20577"/>
        <pc:sldMkLst>
          <pc:docMk/>
          <pc:sldMk cId="1143286433" sldId="4867"/>
        </pc:sldMkLst>
      </pc:sldChg>
      <pc:sldChg chg="modNotesTx">
        <pc:chgData name="CHARLES, Tessa" userId="48482ce6-a4f9-44db-9471-746c7661f556" providerId="ADAL" clId="{F67D7933-5BAF-4493-AB2B-F65262661FFB}" dt="2025-07-10T06:34:19.222" v="134" actId="20577"/>
        <pc:sldMkLst>
          <pc:docMk/>
          <pc:sldMk cId="261833647" sldId="4868"/>
        </pc:sldMkLst>
      </pc:sldChg>
      <pc:sldChg chg="modNotesTx">
        <pc:chgData name="CHARLES, Tessa" userId="48482ce6-a4f9-44db-9471-746c7661f556" providerId="ADAL" clId="{F67D7933-5BAF-4493-AB2B-F65262661FFB}" dt="2025-07-10T06:32:13.027" v="124" actId="20577"/>
        <pc:sldMkLst>
          <pc:docMk/>
          <pc:sldMk cId="972094714" sldId="4869"/>
        </pc:sldMkLst>
      </pc:sldChg>
      <pc:sldChg chg="modNotesTx">
        <pc:chgData name="CHARLES, Tessa" userId="48482ce6-a4f9-44db-9471-746c7661f556" providerId="ADAL" clId="{F67D7933-5BAF-4493-AB2B-F65262661FFB}" dt="2025-07-10T06:32:42.335" v="128" actId="20577"/>
        <pc:sldMkLst>
          <pc:docMk/>
          <pc:sldMk cId="3421993113" sldId="4874"/>
        </pc:sldMkLst>
      </pc:sldChg>
      <pc:sldChg chg="del modNotesTx">
        <pc:chgData name="CHARLES, Tessa" userId="48482ce6-a4f9-44db-9471-746c7661f556" providerId="ADAL" clId="{F67D7933-5BAF-4493-AB2B-F65262661FFB}" dt="2025-07-10T06:22:45.054" v="6" actId="47"/>
        <pc:sldMkLst>
          <pc:docMk/>
          <pc:sldMk cId="2796262470" sldId="4876"/>
        </pc:sldMkLst>
      </pc:sldChg>
      <pc:sldChg chg="modNotesTx">
        <pc:chgData name="CHARLES, Tessa" userId="48482ce6-a4f9-44db-9471-746c7661f556" providerId="ADAL" clId="{F67D7933-5BAF-4493-AB2B-F65262661FFB}" dt="2025-07-10T06:22:48.978" v="7" actId="20577"/>
        <pc:sldMkLst>
          <pc:docMk/>
          <pc:sldMk cId="274935294" sldId="4877"/>
        </pc:sldMkLst>
      </pc:sldChg>
      <pc:sldChg chg="modNotesTx">
        <pc:chgData name="CHARLES, Tessa" userId="48482ce6-a4f9-44db-9471-746c7661f556" providerId="ADAL" clId="{F67D7933-5BAF-4493-AB2B-F65262661FFB}" dt="2025-07-10T06:32:16.314" v="125" actId="20577"/>
        <pc:sldMkLst>
          <pc:docMk/>
          <pc:sldMk cId="3185504552" sldId="4880"/>
        </pc:sldMkLst>
      </pc:sldChg>
      <pc:sldChg chg="modNotesTx">
        <pc:chgData name="CHARLES, Tessa" userId="48482ce6-a4f9-44db-9471-746c7661f556" providerId="ADAL" clId="{F67D7933-5BAF-4493-AB2B-F65262661FFB}" dt="2025-07-10T06:32:32.193" v="127" actId="20577"/>
        <pc:sldMkLst>
          <pc:docMk/>
          <pc:sldMk cId="3727604546" sldId="4881"/>
        </pc:sldMkLst>
      </pc:sldChg>
      <pc:sldChg chg="modNotesTx">
        <pc:chgData name="CHARLES, Tessa" userId="48482ce6-a4f9-44db-9471-746c7661f556" providerId="ADAL" clId="{F67D7933-5BAF-4493-AB2B-F65262661FFB}" dt="2025-07-10T06:22:35.872" v="4" actId="20577"/>
        <pc:sldMkLst>
          <pc:docMk/>
          <pc:sldMk cId="1628321214" sldId="4884"/>
        </pc:sldMkLst>
      </pc:sldChg>
      <pc:sldChg chg="del modNotesTx">
        <pc:chgData name="CHARLES, Tessa" userId="48482ce6-a4f9-44db-9471-746c7661f556" providerId="ADAL" clId="{F67D7933-5BAF-4493-AB2B-F65262661FFB}" dt="2025-07-10T06:33:12.561" v="130" actId="47"/>
        <pc:sldMkLst>
          <pc:docMk/>
          <pc:sldMk cId="3085529525" sldId="4885"/>
        </pc:sldMkLst>
      </pc:sldChg>
      <pc:sldChg chg="modSp mod modNotesTx">
        <pc:chgData name="CHARLES, Tessa" userId="48482ce6-a4f9-44db-9471-746c7661f556" providerId="ADAL" clId="{F67D7933-5BAF-4493-AB2B-F65262661FFB}" dt="2025-07-10T06:25:10.844" v="113" actId="20577"/>
        <pc:sldMkLst>
          <pc:docMk/>
          <pc:sldMk cId="252402960" sldId="4887"/>
        </pc:sldMkLst>
        <pc:spChg chg="mod">
          <ac:chgData name="CHARLES, Tessa" userId="48482ce6-a4f9-44db-9471-746c7661f556" providerId="ADAL" clId="{F67D7933-5BAF-4493-AB2B-F65262661FFB}" dt="2025-07-10T06:25:01.509" v="112" actId="113"/>
          <ac:spMkLst>
            <pc:docMk/>
            <pc:sldMk cId="252402960" sldId="4887"/>
            <ac:spMk id="5" creationId="{E68406FD-D6E7-A7D5-2235-E5E245CF024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E5557C-D47E-4D41-82D9-A69D1B75DF7D}" type="datetimeFigureOut">
              <a:rPr lang="en-AU" smtClean="0"/>
              <a:t>10/07/2025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C81C2E-F14A-4FDD-8533-1DBC2E364549}" type="slidenum">
              <a:rPr lang="en-AU" smtClean="0"/>
              <a:t>‹#›</a:t>
            </a:fld>
            <a:endParaRPr lang="en-AU"/>
          </a:p>
        </p:txBody>
      </p:sp>
    </p:spTree>
    <p:extLst>
      <p:ext uri="{BB962C8B-B14F-4D97-AF65-F5344CB8AC3E}">
        <p14:creationId xmlns:p14="http://schemas.microsoft.com/office/powerpoint/2010/main" val="16895939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1</a:t>
            </a:fld>
            <a:endParaRPr lang="en-AU"/>
          </a:p>
        </p:txBody>
      </p:sp>
    </p:spTree>
    <p:extLst>
      <p:ext uri="{BB962C8B-B14F-4D97-AF65-F5344CB8AC3E}">
        <p14:creationId xmlns:p14="http://schemas.microsoft.com/office/powerpoint/2010/main" val="3098272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715381-23D7-F645-ABE8-EC9FC420E0F3}" type="slidenum">
              <a:rPr lang="en-GB" smtClean="0"/>
              <a:t>10</a:t>
            </a:fld>
            <a:endParaRPr lang="en-GB"/>
          </a:p>
        </p:txBody>
      </p:sp>
    </p:spTree>
    <p:extLst>
      <p:ext uri="{BB962C8B-B14F-4D97-AF65-F5344CB8AC3E}">
        <p14:creationId xmlns:p14="http://schemas.microsoft.com/office/powerpoint/2010/main" val="492424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F0D78B-9FE1-EB6B-3C23-267C43424F6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59B445-EA2D-64C7-9CBA-752BAC7CD0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15395C-B9A9-3715-DF28-B1D540DF1FC9}"/>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3946B554-1746-3C98-2901-42CBF29029F8}"/>
              </a:ext>
            </a:extLst>
          </p:cNvPr>
          <p:cNvSpPr>
            <a:spLocks noGrp="1"/>
          </p:cNvSpPr>
          <p:nvPr>
            <p:ph type="sldNum" sz="quarter" idx="5"/>
          </p:nvPr>
        </p:nvSpPr>
        <p:spPr/>
        <p:txBody>
          <a:bodyPr/>
          <a:lstStyle/>
          <a:p>
            <a:fld id="{BA8B3C6D-6566-634B-B261-25E6BE32C2B3}" type="slidenum">
              <a:rPr lang="en-US" smtClean="0"/>
              <a:t>11</a:t>
            </a:fld>
            <a:endParaRPr lang="en-US"/>
          </a:p>
        </p:txBody>
      </p:sp>
    </p:spTree>
    <p:extLst>
      <p:ext uri="{BB962C8B-B14F-4D97-AF65-F5344CB8AC3E}">
        <p14:creationId xmlns:p14="http://schemas.microsoft.com/office/powerpoint/2010/main" val="1498423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28D3CB-E01E-19B3-4089-20F3EA4E13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633154-C120-15B8-FC17-734EC0B38F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B7AD01-53A2-9EF0-BE68-A7A4421E34E2}"/>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460C870D-845A-774A-B7D6-25B0811904BC}"/>
              </a:ext>
            </a:extLst>
          </p:cNvPr>
          <p:cNvSpPr>
            <a:spLocks noGrp="1"/>
          </p:cNvSpPr>
          <p:nvPr>
            <p:ph type="sldNum" sz="quarter" idx="5"/>
          </p:nvPr>
        </p:nvSpPr>
        <p:spPr/>
        <p:txBody>
          <a:bodyPr/>
          <a:lstStyle/>
          <a:p>
            <a:fld id="{BA8B3C6D-6566-634B-B261-25E6BE32C2B3}" type="slidenum">
              <a:rPr lang="en-US" smtClean="0"/>
              <a:t>12</a:t>
            </a:fld>
            <a:endParaRPr lang="en-US"/>
          </a:p>
        </p:txBody>
      </p:sp>
    </p:spTree>
    <p:extLst>
      <p:ext uri="{BB962C8B-B14F-4D97-AF65-F5344CB8AC3E}">
        <p14:creationId xmlns:p14="http://schemas.microsoft.com/office/powerpoint/2010/main" val="1848311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13</a:t>
            </a:fld>
            <a:endParaRPr lang="en-AU"/>
          </a:p>
        </p:txBody>
      </p:sp>
    </p:spTree>
    <p:extLst>
      <p:ext uri="{BB962C8B-B14F-4D97-AF65-F5344CB8AC3E}">
        <p14:creationId xmlns:p14="http://schemas.microsoft.com/office/powerpoint/2010/main" val="129185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14</a:t>
            </a:fld>
            <a:endParaRPr lang="en-AU"/>
          </a:p>
        </p:txBody>
      </p:sp>
    </p:spTree>
    <p:extLst>
      <p:ext uri="{BB962C8B-B14F-4D97-AF65-F5344CB8AC3E}">
        <p14:creationId xmlns:p14="http://schemas.microsoft.com/office/powerpoint/2010/main" val="25140604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27239-8397-DC5E-D250-5A7B77E91B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EBE909-4A1D-24E5-88EA-7D158272BF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BD17F3-42B9-5EDF-7D32-FB0E78C0422B}"/>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CB838413-CD71-0355-FF78-1EAB8248F350}"/>
              </a:ext>
            </a:extLst>
          </p:cNvPr>
          <p:cNvSpPr>
            <a:spLocks noGrp="1"/>
          </p:cNvSpPr>
          <p:nvPr>
            <p:ph type="sldNum" sz="quarter" idx="5"/>
          </p:nvPr>
        </p:nvSpPr>
        <p:spPr/>
        <p:txBody>
          <a:bodyPr/>
          <a:lstStyle/>
          <a:p>
            <a:fld id="{50C81C2E-F14A-4FDD-8533-1DBC2E364549}" type="slidenum">
              <a:rPr lang="en-AU" smtClean="0"/>
              <a:t>15</a:t>
            </a:fld>
            <a:endParaRPr lang="en-AU"/>
          </a:p>
        </p:txBody>
      </p:sp>
    </p:spTree>
    <p:extLst>
      <p:ext uri="{BB962C8B-B14F-4D97-AF65-F5344CB8AC3E}">
        <p14:creationId xmlns:p14="http://schemas.microsoft.com/office/powerpoint/2010/main" val="260461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DEE627-AD8B-77E0-02B4-4061F4CC36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525DB0-1DB0-FF64-8B59-D6BBE3BCD4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B16255-B9DC-6981-EC24-84F7AE73F49D}"/>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1EB6EC8E-E9DE-7699-6307-0C5913816D6D}"/>
              </a:ext>
            </a:extLst>
          </p:cNvPr>
          <p:cNvSpPr>
            <a:spLocks noGrp="1"/>
          </p:cNvSpPr>
          <p:nvPr>
            <p:ph type="sldNum" sz="quarter" idx="5"/>
          </p:nvPr>
        </p:nvSpPr>
        <p:spPr/>
        <p:txBody>
          <a:bodyPr/>
          <a:lstStyle/>
          <a:p>
            <a:fld id="{50C81C2E-F14A-4FDD-8533-1DBC2E364549}" type="slidenum">
              <a:rPr lang="en-AU" smtClean="0"/>
              <a:t>16</a:t>
            </a:fld>
            <a:endParaRPr lang="en-AU"/>
          </a:p>
        </p:txBody>
      </p:sp>
    </p:spTree>
    <p:extLst>
      <p:ext uri="{BB962C8B-B14F-4D97-AF65-F5344CB8AC3E}">
        <p14:creationId xmlns:p14="http://schemas.microsoft.com/office/powerpoint/2010/main" val="38266245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6848FE-0B44-B246-5175-29ABA7B14D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97B9D4-4763-A7CC-8F0E-717EBD18C8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BF6BE3-1406-A2EB-8DF6-60789DE8AE61}"/>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F654D84E-6B38-2B29-8DB2-6432A7DDA0E1}"/>
              </a:ext>
            </a:extLst>
          </p:cNvPr>
          <p:cNvSpPr>
            <a:spLocks noGrp="1"/>
          </p:cNvSpPr>
          <p:nvPr>
            <p:ph type="sldNum" sz="quarter" idx="5"/>
          </p:nvPr>
        </p:nvSpPr>
        <p:spPr/>
        <p:txBody>
          <a:bodyPr/>
          <a:lstStyle/>
          <a:p>
            <a:fld id="{50C81C2E-F14A-4FDD-8533-1DBC2E364549}" type="slidenum">
              <a:rPr lang="en-AU" smtClean="0"/>
              <a:t>17</a:t>
            </a:fld>
            <a:endParaRPr lang="en-AU"/>
          </a:p>
        </p:txBody>
      </p:sp>
    </p:spTree>
    <p:extLst>
      <p:ext uri="{BB962C8B-B14F-4D97-AF65-F5344CB8AC3E}">
        <p14:creationId xmlns:p14="http://schemas.microsoft.com/office/powerpoint/2010/main" val="105227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A70D27-F98D-29FA-4625-EB5A6112A2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B951DD-833E-1061-8785-5ECDC8A823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964BBC-DD11-2C0D-BCF6-20FCEA0FEB56}"/>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A10685B0-676D-480C-40D3-0B411847F4E2}"/>
              </a:ext>
            </a:extLst>
          </p:cNvPr>
          <p:cNvSpPr>
            <a:spLocks noGrp="1"/>
          </p:cNvSpPr>
          <p:nvPr>
            <p:ph type="sldNum" sz="quarter" idx="5"/>
          </p:nvPr>
        </p:nvSpPr>
        <p:spPr/>
        <p:txBody>
          <a:bodyPr/>
          <a:lstStyle/>
          <a:p>
            <a:fld id="{50C81C2E-F14A-4FDD-8533-1DBC2E364549}" type="slidenum">
              <a:rPr lang="en-AU" smtClean="0"/>
              <a:t>18</a:t>
            </a:fld>
            <a:endParaRPr lang="en-AU"/>
          </a:p>
        </p:txBody>
      </p:sp>
    </p:spTree>
    <p:extLst>
      <p:ext uri="{BB962C8B-B14F-4D97-AF65-F5344CB8AC3E}">
        <p14:creationId xmlns:p14="http://schemas.microsoft.com/office/powerpoint/2010/main" val="24555189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19</a:t>
            </a:fld>
            <a:endParaRPr lang="en-AU"/>
          </a:p>
        </p:txBody>
      </p:sp>
    </p:spTree>
    <p:extLst>
      <p:ext uri="{BB962C8B-B14F-4D97-AF65-F5344CB8AC3E}">
        <p14:creationId xmlns:p14="http://schemas.microsoft.com/office/powerpoint/2010/main" val="874075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9AB592-26B8-F787-2D54-036E5D5276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517CBA-F195-77C4-B102-D77FBF83DE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90D5F2-92DB-BD25-6007-B76DA5D86BA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01AC04A-572D-E244-3C07-EEE9576E38EC}"/>
              </a:ext>
            </a:extLst>
          </p:cNvPr>
          <p:cNvSpPr>
            <a:spLocks noGrp="1"/>
          </p:cNvSpPr>
          <p:nvPr>
            <p:ph type="sldNum" sz="quarter" idx="5"/>
          </p:nvPr>
        </p:nvSpPr>
        <p:spPr/>
        <p:txBody>
          <a:bodyPr/>
          <a:lstStyle/>
          <a:p>
            <a:fld id="{8332E0CF-BA4D-9049-BDCA-D81DDA030AE8}" type="slidenum">
              <a:rPr lang="en-GB" smtClean="0"/>
              <a:t>2</a:t>
            </a:fld>
            <a:endParaRPr lang="en-GB"/>
          </a:p>
        </p:txBody>
      </p:sp>
    </p:spTree>
    <p:extLst>
      <p:ext uri="{BB962C8B-B14F-4D97-AF65-F5344CB8AC3E}">
        <p14:creationId xmlns:p14="http://schemas.microsoft.com/office/powerpoint/2010/main" val="3265707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20</a:t>
            </a:fld>
            <a:endParaRPr lang="en-AU"/>
          </a:p>
        </p:txBody>
      </p:sp>
    </p:spTree>
    <p:extLst>
      <p:ext uri="{BB962C8B-B14F-4D97-AF65-F5344CB8AC3E}">
        <p14:creationId xmlns:p14="http://schemas.microsoft.com/office/powerpoint/2010/main" val="4124002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22</a:t>
            </a:fld>
            <a:endParaRPr lang="en-AU"/>
          </a:p>
        </p:txBody>
      </p:sp>
    </p:spTree>
    <p:extLst>
      <p:ext uri="{BB962C8B-B14F-4D97-AF65-F5344CB8AC3E}">
        <p14:creationId xmlns:p14="http://schemas.microsoft.com/office/powerpoint/2010/main" val="23530155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23</a:t>
            </a:fld>
            <a:endParaRPr lang="en-AU"/>
          </a:p>
        </p:txBody>
      </p:sp>
    </p:spTree>
    <p:extLst>
      <p:ext uri="{BB962C8B-B14F-4D97-AF65-F5344CB8AC3E}">
        <p14:creationId xmlns:p14="http://schemas.microsoft.com/office/powerpoint/2010/main" val="17462163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24</a:t>
            </a:fld>
            <a:endParaRPr lang="en-AU"/>
          </a:p>
        </p:txBody>
      </p:sp>
    </p:spTree>
    <p:extLst>
      <p:ext uri="{BB962C8B-B14F-4D97-AF65-F5344CB8AC3E}">
        <p14:creationId xmlns:p14="http://schemas.microsoft.com/office/powerpoint/2010/main" val="36054486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C3EA21-1616-4A1E-558E-302941B7AD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AD1119-76C0-2C73-6ADA-6A6FB48DB5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A259DA-1676-8A0B-CC51-7589A93C7110}"/>
              </a:ext>
            </a:extLst>
          </p:cNvPr>
          <p:cNvSpPr>
            <a:spLocks noGrp="1"/>
          </p:cNvSpPr>
          <p:nvPr>
            <p:ph type="body" idx="1"/>
          </p:nvPr>
        </p:nvSpPr>
        <p:spPr/>
        <p:txBody>
          <a:bodyPr/>
          <a:lstStyle/>
          <a:p>
            <a:endParaRPr lang="en-AU" dirty="0"/>
          </a:p>
        </p:txBody>
      </p:sp>
      <p:sp>
        <p:nvSpPr>
          <p:cNvPr id="4" name="Slide Number Placeholder 3">
            <a:extLst>
              <a:ext uri="{FF2B5EF4-FFF2-40B4-BE49-F238E27FC236}">
                <a16:creationId xmlns:a16="http://schemas.microsoft.com/office/drawing/2014/main" id="{F522A7EF-60B9-81C5-A565-F8ACBA97184F}"/>
              </a:ext>
            </a:extLst>
          </p:cNvPr>
          <p:cNvSpPr>
            <a:spLocks noGrp="1"/>
          </p:cNvSpPr>
          <p:nvPr>
            <p:ph type="sldNum" sz="quarter" idx="5"/>
          </p:nvPr>
        </p:nvSpPr>
        <p:spPr/>
        <p:txBody>
          <a:bodyPr/>
          <a:lstStyle/>
          <a:p>
            <a:fld id="{50C81C2E-F14A-4FDD-8533-1DBC2E364549}" type="slidenum">
              <a:rPr lang="en-AU" smtClean="0"/>
              <a:t>25</a:t>
            </a:fld>
            <a:endParaRPr lang="en-AU"/>
          </a:p>
        </p:txBody>
      </p:sp>
    </p:spTree>
    <p:extLst>
      <p:ext uri="{BB962C8B-B14F-4D97-AF65-F5344CB8AC3E}">
        <p14:creationId xmlns:p14="http://schemas.microsoft.com/office/powerpoint/2010/main" val="16682605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26</a:t>
            </a:fld>
            <a:endParaRPr lang="en-AU"/>
          </a:p>
        </p:txBody>
      </p:sp>
    </p:spTree>
    <p:extLst>
      <p:ext uri="{BB962C8B-B14F-4D97-AF65-F5344CB8AC3E}">
        <p14:creationId xmlns:p14="http://schemas.microsoft.com/office/powerpoint/2010/main" val="29992838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Silica, paint, silica, paint. </a:t>
            </a:r>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28</a:t>
            </a:fld>
            <a:endParaRPr lang="en-AU"/>
          </a:p>
        </p:txBody>
      </p:sp>
    </p:spTree>
    <p:extLst>
      <p:ext uri="{BB962C8B-B14F-4D97-AF65-F5344CB8AC3E}">
        <p14:creationId xmlns:p14="http://schemas.microsoft.com/office/powerpoint/2010/main" val="19875545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29</a:t>
            </a:fld>
            <a:endParaRPr lang="en-AU"/>
          </a:p>
        </p:txBody>
      </p:sp>
    </p:spTree>
    <p:extLst>
      <p:ext uri="{BB962C8B-B14F-4D97-AF65-F5344CB8AC3E}">
        <p14:creationId xmlns:p14="http://schemas.microsoft.com/office/powerpoint/2010/main" val="29975199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30</a:t>
            </a:fld>
            <a:endParaRPr lang="en-AU"/>
          </a:p>
        </p:txBody>
      </p:sp>
    </p:spTree>
    <p:extLst>
      <p:ext uri="{BB962C8B-B14F-4D97-AF65-F5344CB8AC3E}">
        <p14:creationId xmlns:p14="http://schemas.microsoft.com/office/powerpoint/2010/main" val="4048010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view of the MACHINA system during the tests at CERN. From left: the half rack holding the signal and waveform generators and hosting the module in charge of limiting the power injected into the cavities in case of exceedingly high pressure (higher than 10–5  mbar) in the accelerator; the two racks (blue frames) of the </a:t>
            </a:r>
            <a:r>
              <a:rPr lang="en-US" dirty="0" err="1"/>
              <a:t>amplifers</a:t>
            </a:r>
            <a:r>
              <a:rPr lang="en-US" dirty="0"/>
              <a:t> of the RF PS from which the copper waveguide connects the RF PSs to the cavities; the accelerator assembly (foreground the metal cage of the source and the HV power supplies switched on). In the background: the chillers for the cavities and for the RF PSs”</a:t>
            </a:r>
            <a:endParaRPr lang="en-AU" dirty="0"/>
          </a:p>
        </p:txBody>
      </p:sp>
      <p:sp>
        <p:nvSpPr>
          <p:cNvPr id="4" name="Slide Number Placeholder 3"/>
          <p:cNvSpPr>
            <a:spLocks noGrp="1"/>
          </p:cNvSpPr>
          <p:nvPr>
            <p:ph type="sldNum" sz="quarter" idx="5"/>
          </p:nvPr>
        </p:nvSpPr>
        <p:spPr/>
        <p:txBody>
          <a:bodyPr/>
          <a:lstStyle/>
          <a:p>
            <a:fld id="{BA8B3C6D-6566-634B-B261-25E6BE32C2B3}" type="slidenum">
              <a:rPr lang="en-US" smtClean="0"/>
              <a:t>32</a:t>
            </a:fld>
            <a:endParaRPr lang="en-US"/>
          </a:p>
        </p:txBody>
      </p:sp>
    </p:spTree>
    <p:extLst>
      <p:ext uri="{BB962C8B-B14F-4D97-AF65-F5344CB8AC3E}">
        <p14:creationId xmlns:p14="http://schemas.microsoft.com/office/powerpoint/2010/main" val="2147435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332E0CF-BA4D-9049-BDCA-D81DDA030AE8}" type="slidenum">
              <a:rPr lang="en-GB" smtClean="0"/>
              <a:t>3</a:t>
            </a:fld>
            <a:endParaRPr lang="en-GB"/>
          </a:p>
        </p:txBody>
      </p:sp>
    </p:spTree>
    <p:extLst>
      <p:ext uri="{BB962C8B-B14F-4D97-AF65-F5344CB8AC3E}">
        <p14:creationId xmlns:p14="http://schemas.microsoft.com/office/powerpoint/2010/main" val="1577988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76253-00B8-A12B-0817-526533FE1F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90E546-FD89-BA69-FB05-008DD76C3A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AD5B10-DCFD-C6C2-C709-B84A6E93086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B668118-B81E-D64B-1091-A382325395D8}"/>
              </a:ext>
            </a:extLst>
          </p:cNvPr>
          <p:cNvSpPr>
            <a:spLocks noGrp="1"/>
          </p:cNvSpPr>
          <p:nvPr>
            <p:ph type="sldNum" sz="quarter" idx="5"/>
          </p:nvPr>
        </p:nvSpPr>
        <p:spPr/>
        <p:txBody>
          <a:bodyPr/>
          <a:lstStyle/>
          <a:p>
            <a:fld id="{8332E0CF-BA4D-9049-BDCA-D81DDA030AE8}" type="slidenum">
              <a:rPr lang="en-GB" smtClean="0"/>
              <a:t>4</a:t>
            </a:fld>
            <a:endParaRPr lang="en-GB"/>
          </a:p>
        </p:txBody>
      </p:sp>
    </p:spTree>
    <p:extLst>
      <p:ext uri="{BB962C8B-B14F-4D97-AF65-F5344CB8AC3E}">
        <p14:creationId xmlns:p14="http://schemas.microsoft.com/office/powerpoint/2010/main" val="960666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C1207F-3C14-81B3-4050-C6B3BA8968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DD08C2-C0F4-FC06-8D76-2542DEEC46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093C9B-F95C-DFF5-2625-E3C7B966378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B888DF0-74DF-8D13-828F-3C29E2275AF1}"/>
              </a:ext>
            </a:extLst>
          </p:cNvPr>
          <p:cNvSpPr>
            <a:spLocks noGrp="1"/>
          </p:cNvSpPr>
          <p:nvPr>
            <p:ph type="sldNum" sz="quarter" idx="5"/>
          </p:nvPr>
        </p:nvSpPr>
        <p:spPr/>
        <p:txBody>
          <a:bodyPr/>
          <a:lstStyle/>
          <a:p>
            <a:fld id="{8332E0CF-BA4D-9049-BDCA-D81DDA030AE8}" type="slidenum">
              <a:rPr lang="en-GB" smtClean="0"/>
              <a:t>5</a:t>
            </a:fld>
            <a:endParaRPr lang="en-GB"/>
          </a:p>
        </p:txBody>
      </p:sp>
    </p:spTree>
    <p:extLst>
      <p:ext uri="{BB962C8B-B14F-4D97-AF65-F5344CB8AC3E}">
        <p14:creationId xmlns:p14="http://schemas.microsoft.com/office/powerpoint/2010/main" val="2347394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6</a:t>
            </a:fld>
            <a:endParaRPr lang="en-AU"/>
          </a:p>
        </p:txBody>
      </p:sp>
    </p:spTree>
    <p:extLst>
      <p:ext uri="{BB962C8B-B14F-4D97-AF65-F5344CB8AC3E}">
        <p14:creationId xmlns:p14="http://schemas.microsoft.com/office/powerpoint/2010/main" val="2740547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715381-23D7-F645-ABE8-EC9FC420E0F3}" type="slidenum">
              <a:rPr lang="en-GB" smtClean="0"/>
              <a:t>7</a:t>
            </a:fld>
            <a:endParaRPr lang="en-GB"/>
          </a:p>
        </p:txBody>
      </p:sp>
    </p:spTree>
    <p:extLst>
      <p:ext uri="{BB962C8B-B14F-4D97-AF65-F5344CB8AC3E}">
        <p14:creationId xmlns:p14="http://schemas.microsoft.com/office/powerpoint/2010/main" val="3390515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5"/>
          </p:nvPr>
        </p:nvSpPr>
        <p:spPr/>
        <p:txBody>
          <a:bodyPr/>
          <a:lstStyle/>
          <a:p>
            <a:fld id="{50C81C2E-F14A-4FDD-8533-1DBC2E364549}" type="slidenum">
              <a:rPr lang="en-AU" smtClean="0"/>
              <a:t>8</a:t>
            </a:fld>
            <a:endParaRPr lang="en-AU"/>
          </a:p>
        </p:txBody>
      </p:sp>
    </p:spTree>
    <p:extLst>
      <p:ext uri="{BB962C8B-B14F-4D97-AF65-F5344CB8AC3E}">
        <p14:creationId xmlns:p14="http://schemas.microsoft.com/office/powerpoint/2010/main" val="15330895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BA8B3C6D-6566-634B-B261-25E6BE32C2B3}" type="slidenum">
              <a:rPr lang="en-US" smtClean="0"/>
              <a:t>9</a:t>
            </a:fld>
            <a:endParaRPr lang="en-US"/>
          </a:p>
        </p:txBody>
      </p:sp>
    </p:spTree>
    <p:extLst>
      <p:ext uri="{BB962C8B-B14F-4D97-AF65-F5344CB8AC3E}">
        <p14:creationId xmlns:p14="http://schemas.microsoft.com/office/powerpoint/2010/main" val="1820757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D881A-DF64-9A5C-3EF9-0445E6A4F5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25029F4D-4AC6-2ECF-CCFB-8FE0D82D37B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5D7F0092-52FB-585C-E7F1-CDFFD2D5A567}"/>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5" name="Footer Placeholder 4">
            <a:extLst>
              <a:ext uri="{FF2B5EF4-FFF2-40B4-BE49-F238E27FC236}">
                <a16:creationId xmlns:a16="http://schemas.microsoft.com/office/drawing/2014/main" id="{2CA36394-1BBF-967D-6CED-8A1C9D83E988}"/>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D505A13-9F5B-1E37-1101-83D09424889D}"/>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2925988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27789-4C04-B171-67B3-F9B0C98AD305}"/>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0FCC4706-87AE-E887-C47D-51CCA511271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D97B3DB-BF83-3D20-E000-F0D4420006B9}"/>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5" name="Footer Placeholder 4">
            <a:extLst>
              <a:ext uri="{FF2B5EF4-FFF2-40B4-BE49-F238E27FC236}">
                <a16:creationId xmlns:a16="http://schemas.microsoft.com/office/drawing/2014/main" id="{943B41E7-D4DE-9E47-F6C4-D21CFF7F95A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08D08C4-CED5-A415-37AC-19711A7AAAAB}"/>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391952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20F144-6AA1-01C4-0174-E270BB7C63D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03C2D608-C82B-06DA-36B1-96631995299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F7388A4-40A5-85C0-847F-55F7043D7B36}"/>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5" name="Footer Placeholder 4">
            <a:extLst>
              <a:ext uri="{FF2B5EF4-FFF2-40B4-BE49-F238E27FC236}">
                <a16:creationId xmlns:a16="http://schemas.microsoft.com/office/drawing/2014/main" id="{57B34A22-0B80-07EA-D0AF-7B783242C8F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DDFDCD82-B0E9-8C35-0014-D6D164160917}"/>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2816993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50C2D-9B4E-B1FA-AE0D-1945E9C74E2C}"/>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405432CD-1BEC-27D8-EC84-A89745C93A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F7F4B1C-4571-ADD4-7CE4-3700D29A5FE7}"/>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5" name="Footer Placeholder 4">
            <a:extLst>
              <a:ext uri="{FF2B5EF4-FFF2-40B4-BE49-F238E27FC236}">
                <a16:creationId xmlns:a16="http://schemas.microsoft.com/office/drawing/2014/main" id="{AB782E31-E662-10FF-ADD9-74BE0A509F3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0816C50-9946-2ECA-B070-F2BCCE0D0A44}"/>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596471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DD66B-792A-2641-EB30-ACC523C29E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02A1FAFE-0A4F-3317-1930-91017CDDD73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BF19306-EF01-B93E-4560-D8F42157B034}"/>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5" name="Footer Placeholder 4">
            <a:extLst>
              <a:ext uri="{FF2B5EF4-FFF2-40B4-BE49-F238E27FC236}">
                <a16:creationId xmlns:a16="http://schemas.microsoft.com/office/drawing/2014/main" id="{3D79FD5E-CD94-8E1B-E09B-09FC9D79CEF2}"/>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3CCE6D7-9156-BC4B-B5AC-90E21150C863}"/>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1503604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1E6ED-FEDC-EAAB-5B02-9C3BBB0C7D18}"/>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260DA4AD-822C-4298-451D-D29787F4657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9EEC0B8C-01D8-99E2-72C5-48FDC226EF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617E5094-4199-B981-4EA7-454A2AF8D27D}"/>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6" name="Footer Placeholder 5">
            <a:extLst>
              <a:ext uri="{FF2B5EF4-FFF2-40B4-BE49-F238E27FC236}">
                <a16:creationId xmlns:a16="http://schemas.microsoft.com/office/drawing/2014/main" id="{A657370C-DC33-F0D1-4D37-2E5B040A873B}"/>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63FE83BA-1572-925A-0E1B-D840B110BF9E}"/>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2651445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E6E14-93F7-3F03-14FB-A47DB04E2D42}"/>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B6E5151F-F987-5568-29D6-06CAEDFDE0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33BBD9A-7070-C561-2057-25D2698BDF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79515A19-A04B-082F-6609-D14A72EC3C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A3666A4-DB88-2D6A-D4EA-55B81787407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03FCA0AB-BDEF-0522-1EFD-D26C73DD483C}"/>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8" name="Footer Placeholder 7">
            <a:extLst>
              <a:ext uri="{FF2B5EF4-FFF2-40B4-BE49-F238E27FC236}">
                <a16:creationId xmlns:a16="http://schemas.microsoft.com/office/drawing/2014/main" id="{EF160EFB-48A1-A5E5-4963-3137BB5A6687}"/>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DEDF22CC-5BAE-8B87-B1CE-AF73D5D3B4F6}"/>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1168652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40333-5EB8-4A2C-6275-B952B82B9387}"/>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FA306458-9C8D-A8E4-0AC0-F099827C3781}"/>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4" name="Footer Placeholder 3">
            <a:extLst>
              <a:ext uri="{FF2B5EF4-FFF2-40B4-BE49-F238E27FC236}">
                <a16:creationId xmlns:a16="http://schemas.microsoft.com/office/drawing/2014/main" id="{587B10B2-C1A4-087D-9E70-3DA488BB2C3C}"/>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9DE4F735-2CA3-7962-5E52-3411B59A3004}"/>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3248372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31B68F1-2DC6-81DA-093C-4E55C86FEDB6}"/>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3" name="Footer Placeholder 2">
            <a:extLst>
              <a:ext uri="{FF2B5EF4-FFF2-40B4-BE49-F238E27FC236}">
                <a16:creationId xmlns:a16="http://schemas.microsoft.com/office/drawing/2014/main" id="{059FE9E1-D98D-296C-B27A-262B3547525A}"/>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86311B3F-CE25-61A1-3010-E2A154EBAC1C}"/>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436751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A0649-032A-5FA2-01C6-3606CEDCFB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EFA9107D-2BC1-68C8-4681-E2318188B4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BFC075C3-0186-83DE-B3E8-DBFC696857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FB52B9D-9BE7-9679-E026-421734F2EA1B}"/>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6" name="Footer Placeholder 5">
            <a:extLst>
              <a:ext uri="{FF2B5EF4-FFF2-40B4-BE49-F238E27FC236}">
                <a16:creationId xmlns:a16="http://schemas.microsoft.com/office/drawing/2014/main" id="{9DD9278F-4D99-8381-2CEC-75DD10AEF60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B7DBD49A-95AC-3845-470D-89794748B733}"/>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2210152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4F994-E120-4985-0A2C-06D0A2D2A8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C7A1CFDF-D2F9-4132-D6B6-0B9A71A0AE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3CEE1C60-3B66-3FA2-08BD-683BCFC495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0972EA-3676-2FA7-57FD-8B4170CE0055}"/>
              </a:ext>
            </a:extLst>
          </p:cNvPr>
          <p:cNvSpPr>
            <a:spLocks noGrp="1"/>
          </p:cNvSpPr>
          <p:nvPr>
            <p:ph type="dt" sz="half" idx="10"/>
          </p:nvPr>
        </p:nvSpPr>
        <p:spPr/>
        <p:txBody>
          <a:bodyPr/>
          <a:lstStyle/>
          <a:p>
            <a:fld id="{525FCCBD-3001-4C97-884E-B004177BC24A}" type="datetimeFigureOut">
              <a:rPr lang="en-AU" smtClean="0"/>
              <a:t>10/07/2025</a:t>
            </a:fld>
            <a:endParaRPr lang="en-AU"/>
          </a:p>
        </p:txBody>
      </p:sp>
      <p:sp>
        <p:nvSpPr>
          <p:cNvPr id="6" name="Footer Placeholder 5">
            <a:extLst>
              <a:ext uri="{FF2B5EF4-FFF2-40B4-BE49-F238E27FC236}">
                <a16:creationId xmlns:a16="http://schemas.microsoft.com/office/drawing/2014/main" id="{8B2198D3-FBFC-B4AB-4871-D7C50E67C983}"/>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533556DB-BDC8-4D30-2E45-5E4121820D3C}"/>
              </a:ext>
            </a:extLst>
          </p:cNvPr>
          <p:cNvSpPr>
            <a:spLocks noGrp="1"/>
          </p:cNvSpPr>
          <p:nvPr>
            <p:ph type="sldNum" sz="quarter" idx="12"/>
          </p:nvPr>
        </p:nvSpPr>
        <p:spPr/>
        <p:txBody>
          <a:bodyPr/>
          <a:lstStyle/>
          <a:p>
            <a:fld id="{E289AD3A-7ADE-44D4-9BD3-2692497D2D49}" type="slidenum">
              <a:rPr lang="en-AU" smtClean="0"/>
              <a:t>‹#›</a:t>
            </a:fld>
            <a:endParaRPr lang="en-AU"/>
          </a:p>
        </p:txBody>
      </p:sp>
    </p:spTree>
    <p:extLst>
      <p:ext uri="{BB962C8B-B14F-4D97-AF65-F5344CB8AC3E}">
        <p14:creationId xmlns:p14="http://schemas.microsoft.com/office/powerpoint/2010/main" val="3741795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32CD483-F552-4BB5-8764-27643C6702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B0388168-86C2-72C9-9624-E489C5A803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10983DB3-4F6C-7C0F-43B6-F6FEB9EC369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25FCCBD-3001-4C97-884E-B004177BC24A}" type="datetimeFigureOut">
              <a:rPr lang="en-AU" smtClean="0"/>
              <a:t>10/07/2025</a:t>
            </a:fld>
            <a:endParaRPr lang="en-AU"/>
          </a:p>
        </p:txBody>
      </p:sp>
      <p:sp>
        <p:nvSpPr>
          <p:cNvPr id="5" name="Footer Placeholder 4">
            <a:extLst>
              <a:ext uri="{FF2B5EF4-FFF2-40B4-BE49-F238E27FC236}">
                <a16:creationId xmlns:a16="http://schemas.microsoft.com/office/drawing/2014/main" id="{8C01898E-9A51-65DA-A8B2-ABACA30769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AU"/>
          </a:p>
        </p:txBody>
      </p:sp>
      <p:sp>
        <p:nvSpPr>
          <p:cNvPr id="6" name="Slide Number Placeholder 5">
            <a:extLst>
              <a:ext uri="{FF2B5EF4-FFF2-40B4-BE49-F238E27FC236}">
                <a16:creationId xmlns:a16="http://schemas.microsoft.com/office/drawing/2014/main" id="{3C524D09-0A1F-D6BF-5996-67158776EC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289AD3A-7ADE-44D4-9BD3-2692497D2D49}" type="slidenum">
              <a:rPr lang="en-AU" smtClean="0"/>
              <a:t>‹#›</a:t>
            </a:fld>
            <a:endParaRPr lang="en-AU"/>
          </a:p>
        </p:txBody>
      </p:sp>
    </p:spTree>
    <p:extLst>
      <p:ext uri="{BB962C8B-B14F-4D97-AF65-F5344CB8AC3E}">
        <p14:creationId xmlns:p14="http://schemas.microsoft.com/office/powerpoint/2010/main" val="22096251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https://external-content.duckduckgo.com/iu/?u=http%3A%2F%2Fupload.wikimedia.org%2Fwikipedia%2Fcommons%2Ff%2Ff6%2FAGLAE_%2528Laboratoire_du_C2RMF%2529_1.jpg&amp;f=1&amp;nofb=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2.jp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5.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1.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8" Type="http://schemas.openxmlformats.org/officeDocument/2006/relationships/image" Target="../media/image55.jpg"/><Relationship Id="rId3" Type="http://schemas.openxmlformats.org/officeDocument/2006/relationships/image" Target="../media/image50.png"/><Relationship Id="rId7" Type="http://schemas.openxmlformats.org/officeDocument/2006/relationships/image" Target="../media/image54.jp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3.jpg"/><Relationship Id="rId5" Type="http://schemas.openxmlformats.org/officeDocument/2006/relationships/image" Target="../media/image52.jpeg"/><Relationship Id="rId4" Type="http://schemas.openxmlformats.org/officeDocument/2006/relationships/image" Target="../media/image51.jpeg"/><Relationship Id="rId9" Type="http://schemas.openxmlformats.org/officeDocument/2006/relationships/image" Target="../media/image56.jp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53.jpg"/><Relationship Id="rId4" Type="http://schemas.openxmlformats.org/officeDocument/2006/relationships/image" Target="../media/image58.png"/></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4.jp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28.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60.png"/><Relationship Id="rId4" Type="http://schemas.openxmlformats.org/officeDocument/2006/relationships/image" Target="../media/image59.png"/></Relationships>
</file>

<file path=ppt/slides/_rels/slide29.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63.png"/><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8D41E05-7679-0145-F228-C0FE1D182032}"/>
              </a:ext>
            </a:extLst>
          </p:cNvPr>
          <p:cNvSpPr/>
          <p:nvPr/>
        </p:nvSpPr>
        <p:spPr>
          <a:xfrm>
            <a:off x="-159657" y="-159657"/>
            <a:ext cx="1901447" cy="703263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635A3FD-F222-7130-5F04-71417E3B8532}"/>
              </a:ext>
            </a:extLst>
          </p:cNvPr>
          <p:cNvSpPr>
            <a:spLocks noGrp="1"/>
          </p:cNvSpPr>
          <p:nvPr>
            <p:ph type="ctrTitle"/>
          </p:nvPr>
        </p:nvSpPr>
        <p:spPr>
          <a:xfrm>
            <a:off x="2401764" y="963614"/>
            <a:ext cx="9144000" cy="2133600"/>
          </a:xfrm>
        </p:spPr>
        <p:txBody>
          <a:bodyPr>
            <a:normAutofit/>
          </a:bodyPr>
          <a:lstStyle/>
          <a:p>
            <a:r>
              <a:rPr lang="en-AU" sz="5000" dirty="0">
                <a:solidFill>
                  <a:schemeClr val="bg1"/>
                </a:solidFill>
              </a:rPr>
              <a:t>NOMAD - Compact Accelerators for Cultural Heritage</a:t>
            </a:r>
          </a:p>
        </p:txBody>
      </p:sp>
      <p:sp>
        <p:nvSpPr>
          <p:cNvPr id="3" name="Subtitle 2">
            <a:extLst>
              <a:ext uri="{FF2B5EF4-FFF2-40B4-BE49-F238E27FC236}">
                <a16:creationId xmlns:a16="http://schemas.microsoft.com/office/drawing/2014/main" id="{2269D68A-7724-DC9D-3235-21E4DB990748}"/>
              </a:ext>
            </a:extLst>
          </p:cNvPr>
          <p:cNvSpPr>
            <a:spLocks noGrp="1"/>
          </p:cNvSpPr>
          <p:nvPr>
            <p:ph type="subTitle" idx="1"/>
          </p:nvPr>
        </p:nvSpPr>
        <p:spPr>
          <a:xfrm>
            <a:off x="2401764" y="3443288"/>
            <a:ext cx="9144000" cy="2731527"/>
          </a:xfrm>
        </p:spPr>
        <p:txBody>
          <a:bodyPr>
            <a:normAutofit lnSpcReduction="10000"/>
          </a:bodyPr>
          <a:lstStyle/>
          <a:p>
            <a:r>
              <a:rPr lang="en-US" sz="2200" dirty="0">
                <a:solidFill>
                  <a:schemeClr val="bg1"/>
                </a:solidFill>
              </a:rPr>
              <a:t>Tessa Charles</a:t>
            </a:r>
            <a:r>
              <a:rPr lang="en-US" sz="2200" baseline="30000" dirty="0">
                <a:solidFill>
                  <a:schemeClr val="bg1"/>
                </a:solidFill>
              </a:rPr>
              <a:t>1</a:t>
            </a:r>
            <a:r>
              <a:rPr lang="en-US" sz="2200" dirty="0">
                <a:solidFill>
                  <a:schemeClr val="bg1"/>
                </a:solidFill>
              </a:rPr>
              <a:t>,</a:t>
            </a:r>
          </a:p>
          <a:p>
            <a:r>
              <a:rPr lang="en-US" sz="2200" dirty="0">
                <a:solidFill>
                  <a:schemeClr val="bg1"/>
                </a:solidFill>
              </a:rPr>
              <a:t>Adelphine Bonneau</a:t>
            </a:r>
            <a:r>
              <a:rPr lang="en-US" sz="2200" baseline="30000" dirty="0">
                <a:solidFill>
                  <a:schemeClr val="bg1"/>
                </a:solidFill>
              </a:rPr>
              <a:t>2</a:t>
            </a:r>
            <a:r>
              <a:rPr lang="en-US" sz="2200" dirty="0">
                <a:solidFill>
                  <a:schemeClr val="bg1"/>
                </a:solidFill>
              </a:rPr>
              <a:t>, Pierre Couture</a:t>
            </a:r>
            <a:r>
              <a:rPr lang="en-US" sz="2200" baseline="30000" dirty="0">
                <a:solidFill>
                  <a:schemeClr val="bg1"/>
                </a:solidFill>
              </a:rPr>
              <a:t>3</a:t>
            </a:r>
            <a:r>
              <a:rPr lang="en-US" sz="2200" dirty="0">
                <a:solidFill>
                  <a:schemeClr val="bg1"/>
                </a:solidFill>
              </a:rPr>
              <a:t>, Jamie Hampson</a:t>
            </a:r>
            <a:r>
              <a:rPr lang="en-US" sz="2200" baseline="30000" dirty="0">
                <a:solidFill>
                  <a:schemeClr val="bg1"/>
                </a:solidFill>
              </a:rPr>
              <a:t>4</a:t>
            </a:r>
            <a:r>
              <a:rPr lang="en-US" sz="2200" dirty="0">
                <a:solidFill>
                  <a:schemeClr val="bg1"/>
                </a:solidFill>
              </a:rPr>
              <a:t>, Maxim Korostelev</a:t>
            </a:r>
            <a:r>
              <a:rPr lang="en-US" sz="2200" baseline="30000" dirty="0">
                <a:solidFill>
                  <a:schemeClr val="bg1"/>
                </a:solidFill>
              </a:rPr>
              <a:t>5,6</a:t>
            </a:r>
            <a:r>
              <a:rPr lang="en-US" sz="2200" dirty="0">
                <a:solidFill>
                  <a:schemeClr val="bg1"/>
                </a:solidFill>
              </a:rPr>
              <a:t>, Serge Mathot</a:t>
            </a:r>
            <a:r>
              <a:rPr lang="en-US" sz="2200" baseline="30000" dirty="0">
                <a:solidFill>
                  <a:schemeClr val="bg1"/>
                </a:solidFill>
              </a:rPr>
              <a:t>7</a:t>
            </a:r>
            <a:r>
              <a:rPr lang="en-US" sz="2200" dirty="0">
                <a:solidFill>
                  <a:schemeClr val="bg1"/>
                </a:solidFill>
              </a:rPr>
              <a:t>, Courtney Nimura</a:t>
            </a:r>
            <a:r>
              <a:rPr lang="en-US" sz="2200" baseline="30000" dirty="0">
                <a:solidFill>
                  <a:schemeClr val="bg1"/>
                </a:solidFill>
              </a:rPr>
              <a:t>8,9</a:t>
            </a:r>
            <a:r>
              <a:rPr lang="en-US" sz="2200" dirty="0">
                <a:solidFill>
                  <a:schemeClr val="bg1"/>
                </a:solidFill>
              </a:rPr>
              <a:t>, Andy Wolski</a:t>
            </a:r>
            <a:r>
              <a:rPr lang="en-US" sz="2200" baseline="30000" dirty="0">
                <a:solidFill>
                  <a:schemeClr val="bg1"/>
                </a:solidFill>
              </a:rPr>
              <a:t>5,6</a:t>
            </a:r>
            <a:r>
              <a:rPr lang="en-US" sz="2200" dirty="0">
                <a:solidFill>
                  <a:schemeClr val="bg1"/>
                </a:solidFill>
              </a:rPr>
              <a:t> </a:t>
            </a:r>
          </a:p>
          <a:p>
            <a:br>
              <a:rPr lang="en-US" sz="2100" dirty="0">
                <a:solidFill>
                  <a:schemeClr val="bg1"/>
                </a:solidFill>
              </a:rPr>
            </a:br>
            <a:r>
              <a:rPr lang="en-US" sz="1800" dirty="0">
                <a:solidFill>
                  <a:schemeClr val="bg1"/>
                </a:solidFill>
              </a:rPr>
              <a:t>1. ANSTO – Australian Synchrotron, 2. Université de Sherbrooke, 3. Surrey Ion Beam Centre, 4. University of Exeter, 5. Cockcroft Institute, 6. University of Liverpool, 7. CERN, </a:t>
            </a:r>
            <a:br>
              <a:rPr lang="en-US" sz="1800" dirty="0">
                <a:solidFill>
                  <a:schemeClr val="bg1"/>
                </a:solidFill>
              </a:rPr>
            </a:br>
            <a:r>
              <a:rPr lang="en-US" sz="1800" dirty="0">
                <a:solidFill>
                  <a:schemeClr val="bg1"/>
                </a:solidFill>
              </a:rPr>
              <a:t>8. University of Oxford, 9. Ashmolean Museum</a:t>
            </a:r>
          </a:p>
          <a:p>
            <a:r>
              <a:rPr lang="en-US" dirty="0">
                <a:solidFill>
                  <a:schemeClr val="bg1"/>
                </a:solidFill>
              </a:rPr>
              <a:t> </a:t>
            </a:r>
          </a:p>
          <a:p>
            <a:endParaRPr lang="en-AU" dirty="0">
              <a:solidFill>
                <a:schemeClr val="bg1"/>
              </a:solidFill>
            </a:endParaRPr>
          </a:p>
        </p:txBody>
      </p:sp>
      <p:pic>
        <p:nvPicPr>
          <p:cNvPr id="4" name="Picture 2" descr="University of Exeter | Council of Ex-Muslims of Britain - CEMB">
            <a:extLst>
              <a:ext uri="{FF2B5EF4-FFF2-40B4-BE49-F238E27FC236}">
                <a16:creationId xmlns:a16="http://schemas.microsoft.com/office/drawing/2014/main" id="{CD5FEA28-E478-933B-F946-DAF48EDDC6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9491" b="15951"/>
          <a:stretch>
            <a:fillRect/>
          </a:stretch>
        </p:blipFill>
        <p:spPr bwMode="auto">
          <a:xfrm>
            <a:off x="306184" y="3573678"/>
            <a:ext cx="1092364" cy="70521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University of Liverpool Logo | Liverpool logo, University of liverpool ...">
            <a:extLst>
              <a:ext uri="{FF2B5EF4-FFF2-40B4-BE49-F238E27FC236}">
                <a16:creationId xmlns:a16="http://schemas.microsoft.com/office/drawing/2014/main" id="{AAAEFFF4-30EB-E004-3BA8-6EAA16AFD2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772" y="4587631"/>
            <a:ext cx="1203189" cy="30753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The Cockcroft Institute | Accelerator Science and Technology">
            <a:extLst>
              <a:ext uri="{FF2B5EF4-FFF2-40B4-BE49-F238E27FC236}">
                <a16:creationId xmlns:a16="http://schemas.microsoft.com/office/drawing/2014/main" id="{E8491361-0B74-E0A3-D457-A472D4653A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283" y="2633328"/>
            <a:ext cx="1150167" cy="65099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University of Oxford Logo PNG vector in SVG, PDF, AI, CDR format">
            <a:extLst>
              <a:ext uri="{FF2B5EF4-FFF2-40B4-BE49-F238E27FC236}">
                <a16:creationId xmlns:a16="http://schemas.microsoft.com/office/drawing/2014/main" id="{61C8426C-1B49-5164-5949-C30731DC4D7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224" t="34746" r="2160" b="20118"/>
          <a:stretch/>
        </p:blipFill>
        <p:spPr bwMode="auto">
          <a:xfrm>
            <a:off x="96754" y="5203833"/>
            <a:ext cx="1511225" cy="5342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Ashmolean Museum">
            <a:extLst>
              <a:ext uri="{FF2B5EF4-FFF2-40B4-BE49-F238E27FC236}">
                <a16:creationId xmlns:a16="http://schemas.microsoft.com/office/drawing/2014/main" id="{51210F7C-4EFA-0879-B9DA-B3784F97B0AD}"/>
              </a:ext>
            </a:extLst>
          </p:cNvPr>
          <p:cNvPicPr>
            <a:picLocks noChangeAspect="1" noChangeArrowheads="1"/>
          </p:cNvPicPr>
          <p:nvPr/>
        </p:nvPicPr>
        <p:blipFill>
          <a:blip r:embed="rId7">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33615" y="922893"/>
            <a:ext cx="1637503" cy="7323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a:extLst>
              <a:ext uri="{FF2B5EF4-FFF2-40B4-BE49-F238E27FC236}">
                <a16:creationId xmlns:a16="http://schemas.microsoft.com/office/drawing/2014/main" id="{5931A08A-572E-BFEE-1618-4A4C82BB3908}"/>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35431" t="9284"/>
          <a:stretch/>
        </p:blipFill>
        <p:spPr bwMode="auto">
          <a:xfrm>
            <a:off x="142189" y="344667"/>
            <a:ext cx="1420354" cy="41469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Université-de-Sherbrooke-1024-x-256-1024x256 - C2MI">
            <a:extLst>
              <a:ext uri="{FF2B5EF4-FFF2-40B4-BE49-F238E27FC236}">
                <a16:creationId xmlns:a16="http://schemas.microsoft.com/office/drawing/2014/main" id="{D539F1EC-6C34-70E5-9BD1-017F10DE9E2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32" y="5930678"/>
            <a:ext cx="1721197" cy="4303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ERN Logo, symbol, meaning, history, PNG, brand">
            <a:extLst>
              <a:ext uri="{FF2B5EF4-FFF2-40B4-BE49-F238E27FC236}">
                <a16:creationId xmlns:a16="http://schemas.microsoft.com/office/drawing/2014/main" id="{7CCB8DA0-8228-0FD7-60A1-7467251BEDCC}"/>
              </a:ext>
            </a:extLst>
          </p:cNvPr>
          <p:cNvPicPr>
            <a:picLocks noChangeAspect="1" noChangeArrowheads="1"/>
          </p:cNvPicPr>
          <p:nvPr/>
        </p:nvPicPr>
        <p:blipFill rotWithShape="1">
          <a:blip r:embed="rId10">
            <a:clrChange>
              <a:clrFrom>
                <a:srgbClr val="FEFEFE"/>
              </a:clrFrom>
              <a:clrTo>
                <a:srgbClr val="FEFEFE">
                  <a:alpha val="0"/>
                </a:srgbClr>
              </a:clrTo>
            </a:clrChange>
            <a:extLst>
              <a:ext uri="{28A0092B-C50C-407E-A947-70E740481C1C}">
                <a14:useLocalDpi xmlns:a14="http://schemas.microsoft.com/office/drawing/2010/main" val="0"/>
              </a:ext>
            </a:extLst>
          </a:blip>
          <a:srcRect l="17657" r="16764"/>
          <a:stretch/>
        </p:blipFill>
        <p:spPr bwMode="auto">
          <a:xfrm>
            <a:off x="471992" y="1818806"/>
            <a:ext cx="760748" cy="650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249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pic>
        <p:nvPicPr>
          <p:cNvPr id="2050" name="Picture 2" descr="Rock Art Sites - Discover Moab, Utah">
            <a:extLst>
              <a:ext uri="{FF2B5EF4-FFF2-40B4-BE49-F238E27FC236}">
                <a16:creationId xmlns:a16="http://schemas.microsoft.com/office/drawing/2014/main" id="{09F7C2CB-7DCC-7D4E-A3F0-5397CACAC9A6}"/>
              </a:ext>
            </a:extLst>
          </p:cNvPr>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25000"/>
                    </a14:imgEffect>
                    <a14:imgEffect>
                      <a14:brightnessContrast bright="20000"/>
                    </a14:imgEffect>
                  </a14:imgLayer>
                </a14:imgProps>
              </a:ext>
              <a:ext uri="{28A0092B-C50C-407E-A947-70E740481C1C}">
                <a14:useLocalDpi xmlns:a14="http://schemas.microsoft.com/office/drawing/2010/main" val="0"/>
              </a:ext>
            </a:extLst>
          </a:blip>
          <a:srcRect t="15651"/>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876D059-5880-2842-A5FD-93B153947857}"/>
              </a:ext>
            </a:extLst>
          </p:cNvPr>
          <p:cNvSpPr txBox="1"/>
          <p:nvPr/>
        </p:nvSpPr>
        <p:spPr>
          <a:xfrm>
            <a:off x="1999299" y="425146"/>
            <a:ext cx="8496422" cy="1292662"/>
          </a:xfrm>
          <a:prstGeom prst="rect">
            <a:avLst/>
          </a:prstGeom>
          <a:noFill/>
        </p:spPr>
        <p:txBody>
          <a:bodyPr wrap="square" rtlCol="0">
            <a:spAutoFit/>
          </a:bodyPr>
          <a:lstStyle/>
          <a:p>
            <a:r>
              <a:rPr lang="en-GB" sz="2600" dirty="0">
                <a:solidFill>
                  <a:schemeClr val="bg1"/>
                </a:solidFill>
                <a:latin typeface="Avenir Book" panose="02000503020000020003" pitchFamily="2" charset="0"/>
              </a:rPr>
              <a:t>With so few artworks and artefacts being analysed, what could be discovered if we had greater access to accelerator facilities …</a:t>
            </a:r>
          </a:p>
        </p:txBody>
      </p:sp>
      <p:sp>
        <p:nvSpPr>
          <p:cNvPr id="3" name="Title 1">
            <a:extLst>
              <a:ext uri="{FF2B5EF4-FFF2-40B4-BE49-F238E27FC236}">
                <a16:creationId xmlns:a16="http://schemas.microsoft.com/office/drawing/2014/main" id="{1CFA6F7D-83E4-C45E-3FCE-D3AF64525EC3}"/>
              </a:ext>
            </a:extLst>
          </p:cNvPr>
          <p:cNvSpPr>
            <a:spLocks noGrp="1"/>
          </p:cNvSpPr>
          <p:nvPr>
            <p:ph type="title"/>
          </p:nvPr>
        </p:nvSpPr>
        <p:spPr>
          <a:xfrm>
            <a:off x="1516316" y="3205346"/>
            <a:ext cx="9462389" cy="1655763"/>
          </a:xfrm>
          <a:solidFill>
            <a:srgbClr val="000000">
              <a:alpha val="60000"/>
            </a:srgbClr>
          </a:solidFill>
        </p:spPr>
        <p:txBody>
          <a:bodyPr lIns="216000" tIns="900000" rIns="216000" bIns="900000">
            <a:normAutofit fontScale="90000"/>
          </a:bodyPr>
          <a:lstStyle/>
          <a:p>
            <a:r>
              <a:rPr lang="en-GB" sz="3300" dirty="0">
                <a:solidFill>
                  <a:schemeClr val="bg1"/>
                </a:solidFill>
              </a:rPr>
              <a:t>We can’t bring the rock to the accelerator.</a:t>
            </a:r>
            <a:br>
              <a:rPr lang="en-GB" sz="3300" dirty="0">
                <a:solidFill>
                  <a:schemeClr val="bg1"/>
                </a:solidFill>
              </a:rPr>
            </a:br>
            <a:br>
              <a:rPr lang="en-GB" sz="3300" dirty="0">
                <a:solidFill>
                  <a:schemeClr val="bg1"/>
                </a:solidFill>
              </a:rPr>
            </a:br>
            <a:r>
              <a:rPr lang="en-GB" sz="3300" dirty="0">
                <a:solidFill>
                  <a:schemeClr val="bg1"/>
                </a:solidFill>
              </a:rPr>
              <a:t>But we might be able to bring the accelerator to the rock.</a:t>
            </a:r>
          </a:p>
        </p:txBody>
      </p:sp>
      <p:sp>
        <p:nvSpPr>
          <p:cNvPr id="5" name="Slide Number Placeholder 4">
            <a:extLst>
              <a:ext uri="{FF2B5EF4-FFF2-40B4-BE49-F238E27FC236}">
                <a16:creationId xmlns:a16="http://schemas.microsoft.com/office/drawing/2014/main" id="{747992D1-5630-2096-42CE-CAD83901CCAD}"/>
              </a:ext>
            </a:extLst>
          </p:cNvPr>
          <p:cNvSpPr txBox="1">
            <a:spLocks/>
          </p:cNvSpPr>
          <p:nvPr/>
        </p:nvSpPr>
        <p:spPr>
          <a:xfrm>
            <a:off x="92964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16BFEDB-A2FE-DD44-8488-DF2F680C213A}" type="slidenum">
              <a:rPr lang="en-GB" smtClean="0">
                <a:solidFill>
                  <a:schemeClr val="bg1"/>
                </a:solidFill>
              </a:rPr>
              <a:pPr/>
              <a:t>10</a:t>
            </a:fld>
            <a:endParaRPr lang="en-GB" dirty="0">
              <a:solidFill>
                <a:schemeClr val="bg1"/>
              </a:solidFill>
            </a:endParaRPr>
          </a:p>
        </p:txBody>
      </p:sp>
      <p:sp>
        <p:nvSpPr>
          <p:cNvPr id="2" name="TextBox 1">
            <a:extLst>
              <a:ext uri="{FF2B5EF4-FFF2-40B4-BE49-F238E27FC236}">
                <a16:creationId xmlns:a16="http://schemas.microsoft.com/office/drawing/2014/main" id="{1FB5C8CD-073E-EE2E-0908-0074A44A0923}"/>
              </a:ext>
            </a:extLst>
          </p:cNvPr>
          <p:cNvSpPr txBox="1"/>
          <p:nvPr/>
        </p:nvSpPr>
        <p:spPr>
          <a:xfrm>
            <a:off x="2006559" y="424701"/>
            <a:ext cx="8496422" cy="1292662"/>
          </a:xfrm>
          <a:prstGeom prst="rect">
            <a:avLst/>
          </a:prstGeom>
          <a:noFill/>
        </p:spPr>
        <p:txBody>
          <a:bodyPr wrap="square" rtlCol="0">
            <a:spAutoFit/>
          </a:bodyPr>
          <a:lstStyle/>
          <a:p>
            <a:r>
              <a:rPr lang="en-GB" sz="2600" dirty="0">
                <a:latin typeface="Avenir Book" panose="02000503020000020003" pitchFamily="2" charset="0"/>
              </a:rPr>
              <a:t>With so few artworks and artefacts being analysed, what could be discovered if we had greater access to accelerator facilities …</a:t>
            </a:r>
          </a:p>
        </p:txBody>
      </p:sp>
    </p:spTree>
    <p:extLst>
      <p:ext uri="{BB962C8B-B14F-4D97-AF65-F5344CB8AC3E}">
        <p14:creationId xmlns:p14="http://schemas.microsoft.com/office/powerpoint/2010/main" val="32771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1091EC9F-B627-3094-E2F7-665887133BF6}"/>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E68406FD-D6E7-A7D5-2235-E5E245CF0246}"/>
              </a:ext>
            </a:extLst>
          </p:cNvPr>
          <p:cNvSpPr txBox="1">
            <a:spLocks/>
          </p:cNvSpPr>
          <p:nvPr/>
        </p:nvSpPr>
        <p:spPr>
          <a:xfrm>
            <a:off x="753688" y="1553029"/>
            <a:ext cx="11146212" cy="43542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Next LT Pro"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Next LT Pro"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Next LT Pro"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Next LT Pro"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Next LT Pro"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3000"/>
              </a:spcAft>
              <a:buNone/>
            </a:pPr>
            <a:r>
              <a:rPr lang="en-US" sz="3000" noProof="0" dirty="0">
                <a:solidFill>
                  <a:schemeClr val="bg1"/>
                </a:solidFill>
                <a:latin typeface="Avenir Book"/>
              </a:rPr>
              <a:t>NOMAD (Non-destructive Movable Analysis Device) aims towards a conceptual design</a:t>
            </a:r>
            <a:r>
              <a:rPr lang="en-US" sz="3000" dirty="0">
                <a:solidFill>
                  <a:schemeClr val="bg1"/>
                </a:solidFill>
                <a:latin typeface="Avenir Book"/>
              </a:rPr>
              <a:t> of a </a:t>
            </a:r>
            <a:r>
              <a:rPr lang="en-US" sz="3000" b="1" dirty="0">
                <a:solidFill>
                  <a:schemeClr val="bg1"/>
                </a:solidFill>
                <a:latin typeface="Avenir Book"/>
              </a:rPr>
              <a:t>portable 2 MeV proton accelerator for Ion Beam Analysis. </a:t>
            </a:r>
          </a:p>
          <a:p>
            <a:pPr marL="0" indent="0">
              <a:lnSpc>
                <a:spcPct val="100000"/>
              </a:lnSpc>
              <a:spcBef>
                <a:spcPts val="0"/>
              </a:spcBef>
              <a:spcAft>
                <a:spcPts val="3000"/>
              </a:spcAft>
              <a:buNone/>
            </a:pPr>
            <a:r>
              <a:rPr lang="en-US" sz="3000" dirty="0">
                <a:solidFill>
                  <a:schemeClr val="bg1"/>
                </a:solidFill>
                <a:latin typeface="Avenir Book"/>
              </a:rPr>
              <a:t>Two technologies being considered. </a:t>
            </a:r>
          </a:p>
        </p:txBody>
      </p:sp>
      <p:sp>
        <p:nvSpPr>
          <p:cNvPr id="2" name="Slide Number Placeholder 4">
            <a:extLst>
              <a:ext uri="{FF2B5EF4-FFF2-40B4-BE49-F238E27FC236}">
                <a16:creationId xmlns:a16="http://schemas.microsoft.com/office/drawing/2014/main" id="{FD709620-314C-015E-73AC-3AAF9E89D305}"/>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11</a:t>
            </a:fld>
            <a:endParaRPr lang="en-GB" dirty="0">
              <a:solidFill>
                <a:schemeClr val="bg1"/>
              </a:solidFill>
            </a:endParaRPr>
          </a:p>
        </p:txBody>
      </p:sp>
    </p:spTree>
    <p:extLst>
      <p:ext uri="{BB962C8B-B14F-4D97-AF65-F5344CB8AC3E}">
        <p14:creationId xmlns:p14="http://schemas.microsoft.com/office/powerpoint/2010/main" val="252402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150E916B-785A-E0FF-34E1-89CF2A7A9E85}"/>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2CCA71C2-9AE1-B0B7-E6B7-3A64C99BD379}"/>
              </a:ext>
            </a:extLst>
          </p:cNvPr>
          <p:cNvSpPr/>
          <p:nvPr/>
        </p:nvSpPr>
        <p:spPr>
          <a:xfrm>
            <a:off x="633920" y="787400"/>
            <a:ext cx="5102011" cy="5919530"/>
          </a:xfrm>
          <a:prstGeom prst="rect">
            <a:avLst/>
          </a:prstGeom>
          <a:solidFill>
            <a:schemeClr val="bg1"/>
          </a:solidFill>
          <a:ln w="28575">
            <a:solidFill>
              <a:srgbClr val="00B05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74" name="Rectangle 3073">
            <a:extLst>
              <a:ext uri="{FF2B5EF4-FFF2-40B4-BE49-F238E27FC236}">
                <a16:creationId xmlns:a16="http://schemas.microsoft.com/office/drawing/2014/main" id="{7825A0F5-4CCA-5119-24C2-EDF59FB865E0}"/>
              </a:ext>
            </a:extLst>
          </p:cNvPr>
          <p:cNvSpPr/>
          <p:nvPr/>
        </p:nvSpPr>
        <p:spPr>
          <a:xfrm>
            <a:off x="6150990" y="771085"/>
            <a:ext cx="5102011" cy="5919530"/>
          </a:xfrm>
          <a:prstGeom prst="rect">
            <a:avLst/>
          </a:prstGeom>
          <a:solidFill>
            <a:schemeClr val="bg1"/>
          </a:solidFill>
          <a:ln w="28575">
            <a:solidFill>
              <a:schemeClr val="accent2">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Rectangle 11">
            <a:extLst>
              <a:ext uri="{FF2B5EF4-FFF2-40B4-BE49-F238E27FC236}">
                <a16:creationId xmlns:a16="http://schemas.microsoft.com/office/drawing/2014/main" id="{C6E54259-0C2B-0938-F1C1-45CA94D0D856}"/>
              </a:ext>
            </a:extLst>
          </p:cNvPr>
          <p:cNvSpPr/>
          <p:nvPr/>
        </p:nvSpPr>
        <p:spPr>
          <a:xfrm>
            <a:off x="957075" y="4223951"/>
            <a:ext cx="4650704" cy="22339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D7BDD4F0-2F55-E122-AF4A-6A413796F49A}"/>
              </a:ext>
            </a:extLst>
          </p:cNvPr>
          <p:cNvSpPr>
            <a:spLocks noGrp="1"/>
          </p:cNvSpPr>
          <p:nvPr>
            <p:ph type="title"/>
          </p:nvPr>
        </p:nvSpPr>
        <p:spPr>
          <a:xfrm>
            <a:off x="633920" y="-228929"/>
            <a:ext cx="10515600" cy="1325563"/>
          </a:xfrm>
        </p:spPr>
        <p:txBody>
          <a:bodyPr>
            <a:normAutofit/>
          </a:bodyPr>
          <a:lstStyle/>
          <a:p>
            <a:r>
              <a:rPr lang="en-GB" sz="3300" dirty="0">
                <a:solidFill>
                  <a:schemeClr val="bg1"/>
                </a:solidFill>
                <a:ea typeface="Times New Roman" panose="02020603050405020304" pitchFamily="18" charset="0"/>
              </a:rPr>
              <a:t>Comparison of size </a:t>
            </a:r>
            <a:endParaRPr lang="en-GB" dirty="0">
              <a:solidFill>
                <a:schemeClr val="bg1"/>
              </a:solidFill>
            </a:endParaRPr>
          </a:p>
        </p:txBody>
      </p:sp>
      <p:sp>
        <p:nvSpPr>
          <p:cNvPr id="4" name="Rectangle 2">
            <a:extLst>
              <a:ext uri="{FF2B5EF4-FFF2-40B4-BE49-F238E27FC236}">
                <a16:creationId xmlns:a16="http://schemas.microsoft.com/office/drawing/2014/main" id="{9F4D8246-B034-FDFA-5043-EC2C11DC5D4E}"/>
              </a:ext>
            </a:extLst>
          </p:cNvPr>
          <p:cNvSpPr>
            <a:spLocks noChangeArrowheads="1"/>
          </p:cNvSpPr>
          <p:nvPr/>
        </p:nvSpPr>
        <p:spPr bwMode="auto">
          <a:xfrm>
            <a:off x="1555262" y="140458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solidFill>
                <a:schemeClr val="bg1"/>
              </a:solidFill>
              <a:latin typeface="+mj-lt"/>
            </a:endParaRPr>
          </a:p>
        </p:txBody>
      </p:sp>
      <p:pic>
        <p:nvPicPr>
          <p:cNvPr id="3073" name="Picture 1" descr="A picture containing indoor, ceiling, warehouse, several&#10;&#10;Description automatically generated">
            <a:extLst>
              <a:ext uri="{FF2B5EF4-FFF2-40B4-BE49-F238E27FC236}">
                <a16:creationId xmlns:a16="http://schemas.microsoft.com/office/drawing/2014/main" id="{30E0A56C-2375-0CE7-C79F-62487E3DEF2B}"/>
              </a:ext>
            </a:extLst>
          </p:cNvPr>
          <p:cNvPicPr>
            <a:picLocks noChangeAspect="1" noChangeArrowheads="1"/>
          </p:cNvPicPr>
          <p:nvPr/>
        </p:nvPicPr>
        <p:blipFill rotWithShape="1">
          <a:blip r:embed="rId3" r:link="rId4">
            <a:extLst>
              <a:ext uri="{28A0092B-C50C-407E-A947-70E740481C1C}">
                <a14:useLocalDpi xmlns:a14="http://schemas.microsoft.com/office/drawing/2010/main" val="0"/>
              </a:ext>
            </a:extLst>
          </a:blip>
          <a:srcRect t="13045" b="9175"/>
          <a:stretch>
            <a:fillRect/>
          </a:stretch>
        </p:blipFill>
        <p:spPr bwMode="auto">
          <a:xfrm>
            <a:off x="880787" y="1544138"/>
            <a:ext cx="3367364" cy="196436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15E307C2-6F49-7A80-9DD5-10057A3C6D8F}"/>
              </a:ext>
            </a:extLst>
          </p:cNvPr>
          <p:cNvSpPr/>
          <p:nvPr/>
        </p:nvSpPr>
        <p:spPr>
          <a:xfrm>
            <a:off x="6343650" y="3474904"/>
            <a:ext cx="4509109" cy="276999"/>
          </a:xfrm>
          <a:prstGeom prst="rect">
            <a:avLst/>
          </a:prstGeom>
        </p:spPr>
        <p:txBody>
          <a:bodyPr wrap="square">
            <a:spAutoFit/>
          </a:bodyPr>
          <a:lstStyle/>
          <a:p>
            <a:pPr algn="just"/>
            <a:r>
              <a:rPr lang="en-GB" sz="1200" dirty="0">
                <a:solidFill>
                  <a:schemeClr val="bg1"/>
                </a:solidFill>
                <a:latin typeface="+mj-lt"/>
                <a:ea typeface="Times New Roman" panose="02020603050405020304" pitchFamily="18" charset="0"/>
              </a:rPr>
              <a:t>CERN 750 MHz RFQ structure. </a:t>
            </a:r>
            <a:r>
              <a:rPr lang="en-GB" sz="1200" i="1" dirty="0">
                <a:solidFill>
                  <a:schemeClr val="bg1"/>
                </a:solidFill>
                <a:latin typeface="+mj-lt"/>
                <a:ea typeface="Times New Roman" panose="02020603050405020304" pitchFamily="18" charset="0"/>
              </a:rPr>
              <a:t>Credit: Maximilien Brice/CERN</a:t>
            </a:r>
            <a:endParaRPr lang="en-GB" sz="1200" i="1" dirty="0">
              <a:solidFill>
                <a:schemeClr val="bg1"/>
              </a:solidFill>
              <a:effectLst/>
              <a:latin typeface="+mj-lt"/>
              <a:ea typeface="Times New Roman" panose="02020603050405020304" pitchFamily="18" charset="0"/>
            </a:endParaRPr>
          </a:p>
        </p:txBody>
      </p:sp>
      <p:sp>
        <p:nvSpPr>
          <p:cNvPr id="7" name="Rectangle 6">
            <a:extLst>
              <a:ext uri="{FF2B5EF4-FFF2-40B4-BE49-F238E27FC236}">
                <a16:creationId xmlns:a16="http://schemas.microsoft.com/office/drawing/2014/main" id="{4B6E7868-8A30-C30B-85BB-FE470B03F3FB}"/>
              </a:ext>
            </a:extLst>
          </p:cNvPr>
          <p:cNvSpPr/>
          <p:nvPr/>
        </p:nvSpPr>
        <p:spPr>
          <a:xfrm>
            <a:off x="829485" y="3488787"/>
            <a:ext cx="4558303" cy="400110"/>
          </a:xfrm>
          <a:prstGeom prst="rect">
            <a:avLst/>
          </a:prstGeom>
        </p:spPr>
        <p:txBody>
          <a:bodyPr wrap="square">
            <a:spAutoFit/>
          </a:bodyPr>
          <a:lstStyle/>
          <a:p>
            <a:r>
              <a:rPr lang="en-GB" sz="1000" i="1" dirty="0">
                <a:latin typeface="Arial Narrow" panose="020B0606020202030204" pitchFamily="34" charset="0"/>
                <a:ea typeface="Times New Roman" panose="02020603050405020304" pitchFamily="18" charset="0"/>
                <a:cs typeface="Arial" panose="020B0604020202020204" pitchFamily="34" charset="0"/>
              </a:rPr>
              <a:t>Photo credit: Jean-Pierre </a:t>
            </a:r>
            <a:r>
              <a:rPr lang="en-GB" sz="1000" i="1" dirty="0" err="1">
                <a:latin typeface="Arial Narrow" panose="020B0606020202030204" pitchFamily="34" charset="0"/>
                <a:ea typeface="Times New Roman" panose="02020603050405020304" pitchFamily="18" charset="0"/>
                <a:cs typeface="Arial" panose="020B0604020202020204" pitchFamily="34" charset="0"/>
              </a:rPr>
              <a:t>Dalbéra</a:t>
            </a:r>
            <a:r>
              <a:rPr lang="en-GB" sz="1000" i="1" dirty="0">
                <a:latin typeface="Arial Narrow" panose="020B0606020202030204" pitchFamily="34" charset="0"/>
                <a:ea typeface="Times New Roman" panose="02020603050405020304" pitchFamily="18" charset="0"/>
                <a:cs typeface="Arial" panose="020B0604020202020204" pitchFamily="34" charset="0"/>
              </a:rPr>
              <a:t>.</a:t>
            </a:r>
            <a:endParaRPr lang="en-GB" sz="1000" i="1" dirty="0">
              <a:effectLst/>
              <a:latin typeface="Arial Narrow" panose="020B0606020202030204" pitchFamily="34" charset="0"/>
              <a:ea typeface="Times New Roman" panose="02020603050405020304" pitchFamily="18" charset="0"/>
              <a:cs typeface="Arial" panose="020B0604020202020204" pitchFamily="34" charset="0"/>
            </a:endParaRPr>
          </a:p>
          <a:p>
            <a:endParaRPr lang="en-GB" sz="1000" dirty="0">
              <a:latin typeface="+mj-lt"/>
            </a:endParaRPr>
          </a:p>
        </p:txBody>
      </p:sp>
      <p:sp>
        <p:nvSpPr>
          <p:cNvPr id="15" name="Rectangle 14">
            <a:extLst>
              <a:ext uri="{FF2B5EF4-FFF2-40B4-BE49-F238E27FC236}">
                <a16:creationId xmlns:a16="http://schemas.microsoft.com/office/drawing/2014/main" id="{9E0EF0E6-9791-CF4C-5B50-57265038B49F}"/>
              </a:ext>
            </a:extLst>
          </p:cNvPr>
          <p:cNvSpPr/>
          <p:nvPr/>
        </p:nvSpPr>
        <p:spPr>
          <a:xfrm>
            <a:off x="3582625" y="2909190"/>
            <a:ext cx="1916841" cy="369332"/>
          </a:xfrm>
          <a:prstGeom prst="rect">
            <a:avLst/>
          </a:prstGeom>
          <a:solidFill>
            <a:srgbClr val="FDEB69"/>
          </a:solidFill>
          <a:ln>
            <a:solidFill>
              <a:srgbClr val="FFC000"/>
            </a:solidFill>
          </a:ln>
        </p:spPr>
        <p:txBody>
          <a:bodyPr wrap="square">
            <a:spAutoFit/>
          </a:bodyPr>
          <a:lstStyle/>
          <a:p>
            <a:r>
              <a:rPr lang="en-GB" dirty="0">
                <a:latin typeface="Avenir Next LT Pro" panose="020B0504020202020204" pitchFamily="34" charset="0"/>
                <a:ea typeface="Times New Roman" panose="02020603050405020304" pitchFamily="18" charset="0"/>
              </a:rPr>
              <a:t>2 MeV in ~16 m</a:t>
            </a:r>
            <a:endParaRPr lang="en-GB" dirty="0">
              <a:latin typeface="Avenir Next LT Pro" panose="020B0504020202020204" pitchFamily="34" charset="0"/>
            </a:endParaRPr>
          </a:p>
        </p:txBody>
      </p:sp>
      <p:grpSp>
        <p:nvGrpSpPr>
          <p:cNvPr id="3077" name="Group 3076">
            <a:extLst>
              <a:ext uri="{FF2B5EF4-FFF2-40B4-BE49-F238E27FC236}">
                <a16:creationId xmlns:a16="http://schemas.microsoft.com/office/drawing/2014/main" id="{1268346B-5876-6E22-456A-A754BB88203D}"/>
              </a:ext>
            </a:extLst>
          </p:cNvPr>
          <p:cNvGrpSpPr/>
          <p:nvPr/>
        </p:nvGrpSpPr>
        <p:grpSpPr>
          <a:xfrm>
            <a:off x="957075" y="4135053"/>
            <a:ext cx="4597230" cy="2233997"/>
            <a:chOff x="957075" y="4135053"/>
            <a:chExt cx="4597230" cy="2233997"/>
          </a:xfrm>
        </p:grpSpPr>
        <p:pic>
          <p:nvPicPr>
            <p:cNvPr id="8" name="Picture 7" descr="A diagram of a yellow cylinder&#10;&#10;Description automatically generated">
              <a:extLst>
                <a:ext uri="{FF2B5EF4-FFF2-40B4-BE49-F238E27FC236}">
                  <a16:creationId xmlns:a16="http://schemas.microsoft.com/office/drawing/2014/main" id="{6DB85A95-3D66-ABA0-58B4-D2FA0A9D1FC7}"/>
                </a:ext>
              </a:extLst>
            </p:cNvPr>
            <p:cNvPicPr>
              <a:picLocks noChangeAspect="1"/>
            </p:cNvPicPr>
            <p:nvPr/>
          </p:nvPicPr>
          <p:blipFill rotWithShape="1">
            <a:blip r:embed="rId5">
              <a:extLst>
                <a:ext uri="{28A0092B-C50C-407E-A947-70E740481C1C}">
                  <a14:useLocalDpi xmlns:a14="http://schemas.microsoft.com/office/drawing/2010/main" val="0"/>
                </a:ext>
              </a:extLst>
            </a:blip>
            <a:srcRect b="42823"/>
            <a:stretch/>
          </p:blipFill>
          <p:spPr>
            <a:xfrm>
              <a:off x="957075" y="4135053"/>
              <a:ext cx="4597230" cy="1465012"/>
            </a:xfrm>
            <a:prstGeom prst="rect">
              <a:avLst/>
            </a:prstGeom>
          </p:spPr>
        </p:pic>
        <p:pic>
          <p:nvPicPr>
            <p:cNvPr id="10" name="Picture 9" descr="A diagram of a yellow cylinder&#10;&#10;Description automatically generated">
              <a:extLst>
                <a:ext uri="{FF2B5EF4-FFF2-40B4-BE49-F238E27FC236}">
                  <a16:creationId xmlns:a16="http://schemas.microsoft.com/office/drawing/2014/main" id="{BFF1F4C5-31A4-7CCC-B2AB-B1B61A64085C}"/>
                </a:ext>
              </a:extLst>
            </p:cNvPr>
            <p:cNvPicPr>
              <a:picLocks noChangeAspect="1"/>
            </p:cNvPicPr>
            <p:nvPr/>
          </p:nvPicPr>
          <p:blipFill rotWithShape="1">
            <a:blip r:embed="rId5">
              <a:extLst>
                <a:ext uri="{28A0092B-C50C-407E-A947-70E740481C1C}">
                  <a14:useLocalDpi xmlns:a14="http://schemas.microsoft.com/office/drawing/2010/main" val="0"/>
                </a:ext>
              </a:extLst>
            </a:blip>
            <a:srcRect l="58316" b="12811"/>
            <a:stretch/>
          </p:blipFill>
          <p:spPr>
            <a:xfrm>
              <a:off x="3638003" y="4135053"/>
              <a:ext cx="1916302" cy="2233997"/>
            </a:xfrm>
            <a:prstGeom prst="rect">
              <a:avLst/>
            </a:prstGeom>
          </p:spPr>
        </p:pic>
        <p:pic>
          <p:nvPicPr>
            <p:cNvPr id="11" name="Picture 10" descr="A diagram of a yellow cylinder&#10;&#10;Description automatically generated">
              <a:extLst>
                <a:ext uri="{FF2B5EF4-FFF2-40B4-BE49-F238E27FC236}">
                  <a16:creationId xmlns:a16="http://schemas.microsoft.com/office/drawing/2014/main" id="{5BD18B85-E85C-64A6-1FD7-E87E45B85C2E}"/>
                </a:ext>
              </a:extLst>
            </p:cNvPr>
            <p:cNvPicPr>
              <a:picLocks noChangeAspect="1"/>
            </p:cNvPicPr>
            <p:nvPr/>
          </p:nvPicPr>
          <p:blipFill rotWithShape="1">
            <a:blip r:embed="rId5">
              <a:extLst>
                <a:ext uri="{28A0092B-C50C-407E-A947-70E740481C1C}">
                  <a14:useLocalDpi xmlns:a14="http://schemas.microsoft.com/office/drawing/2010/main" val="0"/>
                </a:ext>
              </a:extLst>
            </a:blip>
            <a:srcRect l="49273" t="84307" r="38369"/>
            <a:stretch/>
          </p:blipFill>
          <p:spPr>
            <a:xfrm>
              <a:off x="3255690" y="5573651"/>
              <a:ext cx="568127" cy="402078"/>
            </a:xfrm>
            <a:prstGeom prst="rect">
              <a:avLst/>
            </a:prstGeom>
          </p:spPr>
        </p:pic>
      </p:grpSp>
      <p:sp>
        <p:nvSpPr>
          <p:cNvPr id="18" name="TextBox 17">
            <a:extLst>
              <a:ext uri="{FF2B5EF4-FFF2-40B4-BE49-F238E27FC236}">
                <a16:creationId xmlns:a16="http://schemas.microsoft.com/office/drawing/2014/main" id="{CE8C3BC4-935D-5329-EB00-D6A00F27CB00}"/>
              </a:ext>
            </a:extLst>
          </p:cNvPr>
          <p:cNvSpPr txBox="1"/>
          <p:nvPr/>
        </p:nvSpPr>
        <p:spPr>
          <a:xfrm>
            <a:off x="775817" y="858103"/>
            <a:ext cx="6096000" cy="323165"/>
          </a:xfrm>
          <a:prstGeom prst="rect">
            <a:avLst/>
          </a:prstGeom>
          <a:noFill/>
        </p:spPr>
        <p:txBody>
          <a:bodyPr wrap="square">
            <a:spAutoFit/>
          </a:bodyPr>
          <a:lstStyle/>
          <a:p>
            <a:r>
              <a:rPr lang="en-US" sz="1500" b="1" dirty="0">
                <a:solidFill>
                  <a:srgbClr val="00B050"/>
                </a:solidFill>
                <a:latin typeface="Avenir Next LT Pro" panose="020B0504020202020204" pitchFamily="34" charset="0"/>
                <a:ea typeface="CMU Sans Serif" panose="02000603000000000000" pitchFamily="2" charset="0"/>
                <a:cs typeface="CMU Sans Serif" panose="02000603000000000000" pitchFamily="2" charset="0"/>
              </a:rPr>
              <a:t>Conventional Ion Beam Accelerators</a:t>
            </a:r>
            <a:endParaRPr lang="en-AU" sz="1500" b="1" dirty="0">
              <a:solidFill>
                <a:srgbClr val="00B050"/>
              </a:solidFill>
              <a:latin typeface="Avenir Next LT Pro" panose="020B0504020202020204" pitchFamily="34" charset="0"/>
            </a:endParaRPr>
          </a:p>
        </p:txBody>
      </p:sp>
      <p:sp>
        <p:nvSpPr>
          <p:cNvPr id="21" name="TextBox 20">
            <a:extLst>
              <a:ext uri="{FF2B5EF4-FFF2-40B4-BE49-F238E27FC236}">
                <a16:creationId xmlns:a16="http://schemas.microsoft.com/office/drawing/2014/main" id="{74069BA4-3136-4915-3E01-F99D7B4DF8A5}"/>
              </a:ext>
            </a:extLst>
          </p:cNvPr>
          <p:cNvSpPr txBox="1"/>
          <p:nvPr/>
        </p:nvSpPr>
        <p:spPr>
          <a:xfrm>
            <a:off x="6210319" y="843566"/>
            <a:ext cx="4642440" cy="323165"/>
          </a:xfrm>
          <a:prstGeom prst="rect">
            <a:avLst/>
          </a:prstGeom>
          <a:noFill/>
        </p:spPr>
        <p:txBody>
          <a:bodyPr wrap="square">
            <a:spAutoFit/>
          </a:bodyPr>
          <a:lstStyle/>
          <a:p>
            <a:r>
              <a:rPr lang="en-US" sz="1500" b="1" dirty="0">
                <a:solidFill>
                  <a:srgbClr val="C78F5E"/>
                </a:solidFill>
                <a:latin typeface="Avenir Next LT Pro" panose="020B0504020202020204" pitchFamily="34" charset="0"/>
                <a:ea typeface="CMU Sans Serif" panose="02000603000000000000" pitchFamily="2" charset="0"/>
                <a:cs typeface="CMU Sans Serif" panose="02000603000000000000" pitchFamily="2" charset="0"/>
              </a:rPr>
              <a:t>CERN’s 750 MHz RFQ structure</a:t>
            </a:r>
            <a:endParaRPr lang="en-AU" sz="1500" b="1" dirty="0">
              <a:solidFill>
                <a:srgbClr val="C78F5E"/>
              </a:solidFill>
              <a:latin typeface="Avenir Next LT Pro" panose="020B0504020202020204" pitchFamily="34" charset="0"/>
            </a:endParaRPr>
          </a:p>
        </p:txBody>
      </p:sp>
      <p:sp>
        <p:nvSpPr>
          <p:cNvPr id="22" name="Rectangle 21">
            <a:extLst>
              <a:ext uri="{FF2B5EF4-FFF2-40B4-BE49-F238E27FC236}">
                <a16:creationId xmlns:a16="http://schemas.microsoft.com/office/drawing/2014/main" id="{14821EAC-01D9-127C-E8D7-82AD9733E962}"/>
              </a:ext>
            </a:extLst>
          </p:cNvPr>
          <p:cNvSpPr/>
          <p:nvPr/>
        </p:nvSpPr>
        <p:spPr>
          <a:xfrm>
            <a:off x="828434" y="6246055"/>
            <a:ext cx="4558303" cy="400110"/>
          </a:xfrm>
          <a:prstGeom prst="rect">
            <a:avLst/>
          </a:prstGeom>
        </p:spPr>
        <p:txBody>
          <a:bodyPr wrap="square">
            <a:spAutoFit/>
          </a:bodyPr>
          <a:lstStyle/>
          <a:p>
            <a:r>
              <a:rPr lang="en-GB" sz="1000" i="1" dirty="0">
                <a:latin typeface="Arial Narrow" panose="020B0606020202030204" pitchFamily="34" charset="0"/>
                <a:ea typeface="Times New Roman" panose="02020603050405020304" pitchFamily="18" charset="0"/>
                <a:cs typeface="Arial" panose="020B0604020202020204" pitchFamily="34" charset="0"/>
              </a:rPr>
              <a:t>Image credit, L. </a:t>
            </a:r>
            <a:r>
              <a:rPr lang="en-GB" sz="1000" i="1" dirty="0" err="1">
                <a:latin typeface="Arial Narrow" panose="020B0606020202030204" pitchFamily="34" charset="0"/>
                <a:ea typeface="Times New Roman" panose="02020603050405020304" pitchFamily="18" charset="0"/>
                <a:cs typeface="Arial" panose="020B0604020202020204" pitchFamily="34" charset="0"/>
              </a:rPr>
              <a:t>Leay</a:t>
            </a:r>
            <a:r>
              <a:rPr lang="en-GB" sz="1000" i="1" dirty="0">
                <a:latin typeface="Arial Narrow" panose="020B0606020202030204" pitchFamily="34" charset="0"/>
                <a:ea typeface="Times New Roman" panose="02020603050405020304" pitchFamily="18" charset="0"/>
                <a:cs typeface="Arial" panose="020B0604020202020204" pitchFamily="34" charset="0"/>
              </a:rPr>
              <a:t> et al  </a:t>
            </a:r>
            <a:r>
              <a:rPr lang="en-US" sz="1000" i="1" dirty="0">
                <a:latin typeface="Arial Narrow" panose="020B0606020202030204" pitchFamily="34" charset="0"/>
                <a:ea typeface="Times New Roman" panose="02020603050405020304" pitchFamily="18" charset="0"/>
                <a:cs typeface="Arial" panose="020B0604020202020204" pitchFamily="34" charset="0"/>
              </a:rPr>
              <a:t>"Development of irradiation capabilities to address the challenges of the nuclear industry“, NIM B 343 (2015) 62–69. </a:t>
            </a:r>
            <a:endParaRPr lang="en-GB" sz="1000" dirty="0">
              <a:latin typeface="+mj-lt"/>
            </a:endParaRPr>
          </a:p>
        </p:txBody>
      </p:sp>
      <p:pic>
        <p:nvPicPr>
          <p:cNvPr id="23" name="Picture 22" descr="A diagram of a yellow cylinder&#10;&#10;Description automatically generated">
            <a:extLst>
              <a:ext uri="{FF2B5EF4-FFF2-40B4-BE49-F238E27FC236}">
                <a16:creationId xmlns:a16="http://schemas.microsoft.com/office/drawing/2014/main" id="{9B28187D-0036-DA32-91CC-9128B1E022A6}"/>
              </a:ext>
            </a:extLst>
          </p:cNvPr>
          <p:cNvPicPr>
            <a:picLocks noChangeAspect="1"/>
          </p:cNvPicPr>
          <p:nvPr/>
        </p:nvPicPr>
        <p:blipFill rotWithShape="1">
          <a:blip r:embed="rId5">
            <a:extLst>
              <a:ext uri="{28A0092B-C50C-407E-A947-70E740481C1C}">
                <a14:useLocalDpi xmlns:a14="http://schemas.microsoft.com/office/drawing/2010/main" val="0"/>
              </a:ext>
            </a:extLst>
          </a:blip>
          <a:srcRect l="49273" t="84307" r="38369"/>
          <a:stretch/>
        </p:blipFill>
        <p:spPr>
          <a:xfrm>
            <a:off x="6819291" y="5456538"/>
            <a:ext cx="568127" cy="402078"/>
          </a:xfrm>
          <a:prstGeom prst="rect">
            <a:avLst/>
          </a:prstGeom>
        </p:spPr>
      </p:pic>
      <p:grpSp>
        <p:nvGrpSpPr>
          <p:cNvPr id="25" name="Group 24">
            <a:extLst>
              <a:ext uri="{FF2B5EF4-FFF2-40B4-BE49-F238E27FC236}">
                <a16:creationId xmlns:a16="http://schemas.microsoft.com/office/drawing/2014/main" id="{6F613B65-3F8B-24CE-3CBE-354F1A5B8242}"/>
              </a:ext>
            </a:extLst>
          </p:cNvPr>
          <p:cNvGrpSpPr/>
          <p:nvPr/>
        </p:nvGrpSpPr>
        <p:grpSpPr>
          <a:xfrm>
            <a:off x="6760046" y="5093108"/>
            <a:ext cx="489811" cy="82050"/>
            <a:chOff x="9427843" y="5430165"/>
            <a:chExt cx="489811" cy="82050"/>
          </a:xfrm>
        </p:grpSpPr>
        <p:sp>
          <p:nvSpPr>
            <p:cNvPr id="26" name="Rectangle 25">
              <a:extLst>
                <a:ext uri="{FF2B5EF4-FFF2-40B4-BE49-F238E27FC236}">
                  <a16:creationId xmlns:a16="http://schemas.microsoft.com/office/drawing/2014/main" id="{27600F4A-8DC8-345D-C0EC-BC12B9942B9F}"/>
                </a:ext>
              </a:extLst>
            </p:cNvPr>
            <p:cNvSpPr/>
            <p:nvPr/>
          </p:nvSpPr>
          <p:spPr>
            <a:xfrm>
              <a:off x="9427843" y="5449214"/>
              <a:ext cx="489811" cy="45719"/>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2700000" scaled="1"/>
              <a:tileRect/>
            </a:gradFill>
            <a:ln w="127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Rectangle 26">
              <a:extLst>
                <a:ext uri="{FF2B5EF4-FFF2-40B4-BE49-F238E27FC236}">
                  <a16:creationId xmlns:a16="http://schemas.microsoft.com/office/drawing/2014/main" id="{7649C396-416E-5D9D-8F80-E2C57EC0112C}"/>
                </a:ext>
              </a:extLst>
            </p:cNvPr>
            <p:cNvSpPr/>
            <p:nvPr/>
          </p:nvSpPr>
          <p:spPr>
            <a:xfrm>
              <a:off x="9427843" y="5430165"/>
              <a:ext cx="118491" cy="82050"/>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2700000" scaled="1"/>
              <a:tileRect/>
            </a:gradFill>
            <a:ln w="1270">
              <a:solidFill>
                <a:schemeClr val="accent3">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28" name="Rectangle 27">
            <a:extLst>
              <a:ext uri="{FF2B5EF4-FFF2-40B4-BE49-F238E27FC236}">
                <a16:creationId xmlns:a16="http://schemas.microsoft.com/office/drawing/2014/main" id="{58FC168C-1CDC-918B-7BF5-946F8A2E27E3}"/>
              </a:ext>
            </a:extLst>
          </p:cNvPr>
          <p:cNvSpPr/>
          <p:nvPr/>
        </p:nvSpPr>
        <p:spPr>
          <a:xfrm>
            <a:off x="6479934" y="3874701"/>
            <a:ext cx="4449543" cy="553998"/>
          </a:xfrm>
          <a:prstGeom prst="rect">
            <a:avLst/>
          </a:prstGeom>
        </p:spPr>
        <p:txBody>
          <a:bodyPr wrap="square">
            <a:spAutoFit/>
          </a:bodyPr>
          <a:lstStyle/>
          <a:p>
            <a:r>
              <a:rPr lang="en-GB" sz="1500" b="1" dirty="0">
                <a:latin typeface="Avenir Book"/>
                <a:ea typeface="Yu Gothic" panose="020B0400000000000000" pitchFamily="34" charset="-128"/>
              </a:rPr>
              <a:t>ELISA</a:t>
            </a:r>
            <a:r>
              <a:rPr lang="en-GB" sz="1500" dirty="0">
                <a:latin typeface="Avenir Book"/>
                <a:ea typeface="Yu Gothic" panose="020B0400000000000000" pitchFamily="34" charset="-128"/>
              </a:rPr>
              <a:t> </a:t>
            </a:r>
            <a:r>
              <a:rPr lang="en-GB" sz="1500" dirty="0">
                <a:latin typeface="Arial Narrow" panose="020B0606020202030204" pitchFamily="34" charset="0"/>
                <a:ea typeface="Yu Gothic" panose="020B0400000000000000" pitchFamily="34" charset="-128"/>
              </a:rPr>
              <a:t>(Experimental Linac for Surface Analysis) on the same scale as figure to left:</a:t>
            </a:r>
            <a:endParaRPr lang="en-GB" sz="1500" i="1" dirty="0">
              <a:effectLst/>
              <a:latin typeface="Arial Narrow" panose="020B0606020202030204" pitchFamily="34" charset="0"/>
              <a:ea typeface="Yu Gothic" panose="020B0400000000000000" pitchFamily="34" charset="-128"/>
            </a:endParaRPr>
          </a:p>
        </p:txBody>
      </p:sp>
      <p:grpSp>
        <p:nvGrpSpPr>
          <p:cNvPr id="29" name="Group 28">
            <a:extLst>
              <a:ext uri="{FF2B5EF4-FFF2-40B4-BE49-F238E27FC236}">
                <a16:creationId xmlns:a16="http://schemas.microsoft.com/office/drawing/2014/main" id="{1125ED8C-1CD4-53F0-8191-D32BA0C182C2}"/>
              </a:ext>
            </a:extLst>
          </p:cNvPr>
          <p:cNvGrpSpPr/>
          <p:nvPr/>
        </p:nvGrpSpPr>
        <p:grpSpPr>
          <a:xfrm>
            <a:off x="6609293" y="1352480"/>
            <a:ext cx="6311855" cy="2189170"/>
            <a:chOff x="7615344" y="4336233"/>
            <a:chExt cx="6311855" cy="2189170"/>
          </a:xfrm>
        </p:grpSpPr>
        <p:pic>
          <p:nvPicPr>
            <p:cNvPr id="30" name="Picture 8" descr="First brazed HF-RFQ module for medical applications, built ...">
              <a:extLst>
                <a:ext uri="{FF2B5EF4-FFF2-40B4-BE49-F238E27FC236}">
                  <a16:creationId xmlns:a16="http://schemas.microsoft.com/office/drawing/2014/main" id="{267E6E7B-C738-847B-4642-D6F65E5085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5344" y="4336233"/>
              <a:ext cx="3260633" cy="2175453"/>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EBD30716-DCD5-1AE9-1F56-AFCC5E56B087}"/>
                </a:ext>
              </a:extLst>
            </p:cNvPr>
            <p:cNvSpPr/>
            <p:nvPr/>
          </p:nvSpPr>
          <p:spPr>
            <a:xfrm>
              <a:off x="9209460" y="6294571"/>
              <a:ext cx="4717739" cy="230832"/>
            </a:xfrm>
            <a:prstGeom prst="rect">
              <a:avLst/>
            </a:prstGeom>
          </p:spPr>
          <p:txBody>
            <a:bodyPr wrap="square">
              <a:spAutoFit/>
            </a:bodyPr>
            <a:lstStyle/>
            <a:p>
              <a:r>
                <a:rPr lang="en-GB" sz="900" i="1" dirty="0">
                  <a:latin typeface="Arial Narrow" panose="020B0606020202030204" pitchFamily="34" charset="0"/>
                  <a:ea typeface="Times New Roman" panose="02020603050405020304" pitchFamily="18" charset="0"/>
                </a:rPr>
                <a:t>Photo credit: Maximilien Brice/CERN</a:t>
              </a:r>
              <a:endParaRPr lang="en-GB" sz="900" i="1" dirty="0">
                <a:effectLst/>
                <a:latin typeface="Arial Narrow" panose="020B0606020202030204" pitchFamily="34" charset="0"/>
                <a:ea typeface="Times New Roman" panose="02020603050405020304" pitchFamily="18" charset="0"/>
              </a:endParaRPr>
            </a:p>
          </p:txBody>
        </p:sp>
      </p:grpSp>
      <p:sp>
        <p:nvSpPr>
          <p:cNvPr id="3072" name="Rectangle 3071">
            <a:extLst>
              <a:ext uri="{FF2B5EF4-FFF2-40B4-BE49-F238E27FC236}">
                <a16:creationId xmlns:a16="http://schemas.microsoft.com/office/drawing/2014/main" id="{A876B452-2C10-7B6C-A4EF-87E59F99B896}"/>
              </a:ext>
            </a:extLst>
          </p:cNvPr>
          <p:cNvSpPr/>
          <p:nvPr/>
        </p:nvSpPr>
        <p:spPr>
          <a:xfrm>
            <a:off x="9270821" y="1501448"/>
            <a:ext cx="1613567" cy="369332"/>
          </a:xfrm>
          <a:prstGeom prst="rect">
            <a:avLst/>
          </a:prstGeom>
          <a:solidFill>
            <a:srgbClr val="FDEB69"/>
          </a:solidFill>
          <a:ln>
            <a:solidFill>
              <a:srgbClr val="FFC000"/>
            </a:solidFill>
          </a:ln>
        </p:spPr>
        <p:txBody>
          <a:bodyPr wrap="square">
            <a:spAutoFit/>
          </a:bodyPr>
          <a:lstStyle/>
          <a:p>
            <a:r>
              <a:rPr lang="en-GB" dirty="0">
                <a:latin typeface="Avenir Next LT Pro" panose="020B0504020202020204" pitchFamily="34" charset="0"/>
                <a:ea typeface="Times New Roman" panose="02020603050405020304" pitchFamily="18" charset="0"/>
              </a:rPr>
              <a:t>2 MeV in 1 m</a:t>
            </a:r>
            <a:endParaRPr lang="en-GB" dirty="0">
              <a:latin typeface="Avenir Next LT Pro" panose="020B0504020202020204" pitchFamily="34" charset="0"/>
            </a:endParaRPr>
          </a:p>
        </p:txBody>
      </p:sp>
      <p:sp>
        <p:nvSpPr>
          <p:cNvPr id="3075" name="Rectangle 3074">
            <a:extLst>
              <a:ext uri="{FF2B5EF4-FFF2-40B4-BE49-F238E27FC236}">
                <a16:creationId xmlns:a16="http://schemas.microsoft.com/office/drawing/2014/main" id="{7BF86D59-3389-DCE3-12AF-EF1B1061C48C}"/>
              </a:ext>
            </a:extLst>
          </p:cNvPr>
          <p:cNvSpPr/>
          <p:nvPr/>
        </p:nvSpPr>
        <p:spPr>
          <a:xfrm>
            <a:off x="828434" y="3889167"/>
            <a:ext cx="4148559" cy="323165"/>
          </a:xfrm>
          <a:prstGeom prst="rect">
            <a:avLst/>
          </a:prstGeom>
        </p:spPr>
        <p:txBody>
          <a:bodyPr wrap="square">
            <a:spAutoFit/>
          </a:bodyPr>
          <a:lstStyle/>
          <a:p>
            <a:r>
              <a:rPr lang="en-GB" sz="1500" b="1" dirty="0">
                <a:latin typeface="Avenir Book"/>
                <a:ea typeface="Yu Gothic" panose="020B0400000000000000" pitchFamily="34" charset="-128"/>
              </a:rPr>
              <a:t>Dalton Cumbrian Facility layout</a:t>
            </a:r>
            <a:endParaRPr lang="en-GB" sz="1500" b="1" i="1" dirty="0">
              <a:latin typeface="Avenir Book"/>
              <a:ea typeface="Yu Gothic" panose="020B0400000000000000" pitchFamily="34" charset="-128"/>
            </a:endParaRPr>
          </a:p>
        </p:txBody>
      </p:sp>
      <p:sp>
        <p:nvSpPr>
          <p:cNvPr id="3076" name="Rectangle 3075">
            <a:extLst>
              <a:ext uri="{FF2B5EF4-FFF2-40B4-BE49-F238E27FC236}">
                <a16:creationId xmlns:a16="http://schemas.microsoft.com/office/drawing/2014/main" id="{A3A7F63F-F644-2802-8B72-01C8836AC93C}"/>
              </a:ext>
            </a:extLst>
          </p:cNvPr>
          <p:cNvSpPr/>
          <p:nvPr/>
        </p:nvSpPr>
        <p:spPr>
          <a:xfrm>
            <a:off x="773196" y="1169084"/>
            <a:ext cx="4697805" cy="338554"/>
          </a:xfrm>
          <a:prstGeom prst="rect">
            <a:avLst/>
          </a:prstGeom>
        </p:spPr>
        <p:txBody>
          <a:bodyPr wrap="square">
            <a:spAutoFit/>
          </a:bodyPr>
          <a:lstStyle/>
          <a:p>
            <a:r>
              <a:rPr lang="en-GB" sz="1500" b="1" dirty="0">
                <a:latin typeface="Avenir Book"/>
                <a:ea typeface="Yu Gothic" panose="020B0400000000000000" pitchFamily="34" charset="-128"/>
              </a:rPr>
              <a:t>AGLAE (</a:t>
            </a:r>
            <a:r>
              <a:rPr lang="en-GB" sz="1600" dirty="0" err="1">
                <a:latin typeface="Arial Narrow" panose="020B0606020202030204" pitchFamily="34" charset="0"/>
                <a:ea typeface="Times New Roman" panose="02020603050405020304" pitchFamily="18" charset="0"/>
                <a:cs typeface="Arial" panose="020B0604020202020204" pitchFamily="34" charset="0"/>
              </a:rPr>
              <a:t>Accélérateur</a:t>
            </a:r>
            <a:r>
              <a:rPr lang="en-GB" sz="1600" dirty="0">
                <a:latin typeface="Arial Narrow" panose="020B0606020202030204" pitchFamily="34" charset="0"/>
                <a:ea typeface="Times New Roman" panose="02020603050405020304" pitchFamily="18" charset="0"/>
                <a:cs typeface="Arial" panose="020B0604020202020204" pitchFamily="34" charset="0"/>
              </a:rPr>
              <a:t> Grand Louvre </a:t>
            </a:r>
            <a:r>
              <a:rPr lang="en-GB" sz="1600" dirty="0" err="1">
                <a:latin typeface="Arial Narrow" panose="020B0606020202030204" pitchFamily="34" charset="0"/>
                <a:ea typeface="Times New Roman" panose="02020603050405020304" pitchFamily="18" charset="0"/>
                <a:cs typeface="Arial" panose="020B0604020202020204" pitchFamily="34" charset="0"/>
              </a:rPr>
              <a:t>d'analyse</a:t>
            </a:r>
            <a:r>
              <a:rPr lang="en-GB" sz="1600" dirty="0">
                <a:latin typeface="Arial Narrow" panose="020B0606020202030204" pitchFamily="34" charset="0"/>
                <a:ea typeface="Times New Roman" panose="02020603050405020304" pitchFamily="18" charset="0"/>
                <a:cs typeface="Arial" panose="020B0604020202020204" pitchFamily="34" charset="0"/>
              </a:rPr>
              <a:t> élémentaire) </a:t>
            </a:r>
            <a:endParaRPr lang="en-GB" sz="1500" b="1" i="1" dirty="0">
              <a:effectLst/>
              <a:latin typeface="Avenir Book"/>
              <a:ea typeface="Yu Gothic" panose="020B0400000000000000" pitchFamily="34" charset="-128"/>
            </a:endParaRPr>
          </a:p>
        </p:txBody>
      </p:sp>
      <p:sp>
        <p:nvSpPr>
          <p:cNvPr id="3" name="Slide Number Placeholder 4">
            <a:extLst>
              <a:ext uri="{FF2B5EF4-FFF2-40B4-BE49-F238E27FC236}">
                <a16:creationId xmlns:a16="http://schemas.microsoft.com/office/drawing/2014/main" id="{71685962-1454-AF3B-F9B8-4F58A093F6C8}"/>
              </a:ext>
            </a:extLst>
          </p:cNvPr>
          <p:cNvSpPr txBox="1">
            <a:spLocks/>
          </p:cNvSpPr>
          <p:nvPr/>
        </p:nvSpPr>
        <p:spPr>
          <a:xfrm>
            <a:off x="93345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16BFEDB-A2FE-DD44-8488-DF2F680C213A}" type="slidenum">
              <a:rPr lang="en-GB" smtClean="0">
                <a:solidFill>
                  <a:schemeClr val="bg1"/>
                </a:solidFill>
              </a:rPr>
              <a:pPr/>
              <a:t>12</a:t>
            </a:fld>
            <a:endParaRPr lang="en-GB" dirty="0">
              <a:solidFill>
                <a:schemeClr val="bg1"/>
              </a:solidFill>
            </a:endParaRPr>
          </a:p>
        </p:txBody>
      </p:sp>
    </p:spTree>
    <p:extLst>
      <p:ext uri="{BB962C8B-B14F-4D97-AF65-F5344CB8AC3E}">
        <p14:creationId xmlns:p14="http://schemas.microsoft.com/office/powerpoint/2010/main" val="252009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8" grpId="0"/>
      <p:bldP spid="307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897E520-5620-5207-A25B-DD1F17F15CC3}"/>
                  </a:ext>
                </a:extLst>
              </p:cNvPr>
              <p:cNvSpPr>
                <a:spLocks noGrp="1"/>
              </p:cNvSpPr>
              <p:nvPr>
                <p:ph idx="1"/>
              </p:nvPr>
            </p:nvSpPr>
            <p:spPr>
              <a:xfrm>
                <a:off x="838200" y="1375051"/>
                <a:ext cx="10515600" cy="4351338"/>
              </a:xfrm>
            </p:spPr>
            <p:txBody>
              <a:bodyPr/>
              <a:lstStyle/>
              <a:p>
                <a:pPr marL="0" indent="0">
                  <a:buNone/>
                </a:pPr>
                <a:endParaRPr lang="en-US" dirty="0">
                  <a:solidFill>
                    <a:schemeClr val="bg1"/>
                  </a:solidFill>
                  <a:latin typeface="+mj-lt"/>
                </a:endParaRPr>
              </a:p>
              <a:p>
                <a:pPr marL="0" indent="0">
                  <a:buNone/>
                </a:pPr>
                <a:r>
                  <a:rPr lang="en-US" sz="2600" dirty="0">
                    <a:solidFill>
                      <a:schemeClr val="bg1"/>
                    </a:solidFill>
                    <a:latin typeface="+mj-lt"/>
                  </a:rPr>
                  <a:t>High-frequency RFQ accelerators could provide a more compact and affordable accelerator, delivering short pulses of protons, ~180 </a:t>
                </a:r>
                <a14:m>
                  <m:oMath xmlns:m="http://schemas.openxmlformats.org/officeDocument/2006/math">
                    <m:r>
                      <a:rPr lang="en-US" sz="2600" b="0" i="1" smtClean="0">
                        <a:solidFill>
                          <a:schemeClr val="bg1"/>
                        </a:solidFill>
                        <a:latin typeface="Cambria Math" panose="02040503050406030204" pitchFamily="18" charset="0"/>
                      </a:rPr>
                      <m:t>𝜇</m:t>
                    </m:r>
                  </m:oMath>
                </a14:m>
                <a:r>
                  <a:rPr lang="en-US" sz="2600" dirty="0">
                    <a:solidFill>
                      <a:schemeClr val="bg1"/>
                    </a:solidFill>
                    <a:latin typeface="+mj-lt"/>
                  </a:rPr>
                  <a:t>s long. </a:t>
                </a:r>
              </a:p>
              <a:p>
                <a:pPr marL="0" indent="0">
                  <a:buNone/>
                </a:pPr>
                <a:endParaRPr lang="en-US" sz="2600" dirty="0">
                  <a:solidFill>
                    <a:schemeClr val="bg1"/>
                  </a:solidFill>
                  <a:latin typeface="+mj-lt"/>
                </a:endParaRPr>
              </a:p>
              <a:p>
                <a:pPr marL="0" indent="0">
                  <a:buNone/>
                </a:pPr>
                <a:r>
                  <a:rPr lang="en-US" sz="2600" dirty="0">
                    <a:solidFill>
                      <a:schemeClr val="bg1"/>
                    </a:solidFill>
                    <a:latin typeface="+mj-lt"/>
                  </a:rPr>
                  <a:t>However a question remains:</a:t>
                </a:r>
                <a:r>
                  <a:rPr lang="en-US" sz="2600" i="1" dirty="0">
                    <a:solidFill>
                      <a:schemeClr val="bg1"/>
                    </a:solidFill>
                    <a:latin typeface="+mj-lt"/>
                  </a:rPr>
                  <a:t> how does the damage induced by a lower current continuous stream of protons, compare with short pulses with higher peak current?</a:t>
                </a:r>
                <a:endParaRPr lang="en-AU" sz="2600" i="1" dirty="0">
                  <a:solidFill>
                    <a:schemeClr val="bg1"/>
                  </a:solidFill>
                  <a:latin typeface="+mj-lt"/>
                </a:endParaRPr>
              </a:p>
            </p:txBody>
          </p:sp>
        </mc:Choice>
        <mc:Fallback xmlns="">
          <p:sp>
            <p:nvSpPr>
              <p:cNvPr id="3" name="Content Placeholder 2">
                <a:extLst>
                  <a:ext uri="{FF2B5EF4-FFF2-40B4-BE49-F238E27FC236}">
                    <a16:creationId xmlns:a16="http://schemas.microsoft.com/office/drawing/2014/main" id="{C897E520-5620-5207-A25B-DD1F17F15CC3}"/>
                  </a:ext>
                </a:extLst>
              </p:cNvPr>
              <p:cNvSpPr>
                <a:spLocks noGrp="1" noRot="1" noChangeAspect="1" noMove="1" noResize="1" noEditPoints="1" noAdjustHandles="1" noChangeArrowheads="1" noChangeShapeType="1" noTextEdit="1"/>
              </p:cNvSpPr>
              <p:nvPr>
                <p:ph idx="1"/>
              </p:nvPr>
            </p:nvSpPr>
            <p:spPr>
              <a:xfrm>
                <a:off x="838200" y="1375051"/>
                <a:ext cx="10515600" cy="4351338"/>
              </a:xfrm>
              <a:blipFill>
                <a:blip r:embed="rId3"/>
                <a:stretch>
                  <a:fillRect l="-1043"/>
                </a:stretch>
              </a:blipFill>
            </p:spPr>
            <p:txBody>
              <a:bodyPr/>
              <a:lstStyle/>
              <a:p>
                <a:r>
                  <a:rPr lang="en-AU">
                    <a:noFill/>
                  </a:rPr>
                  <a:t> </a:t>
                </a:r>
              </a:p>
            </p:txBody>
          </p:sp>
        </mc:Fallback>
      </mc:AlternateContent>
      <p:sp>
        <p:nvSpPr>
          <p:cNvPr id="4" name="Slide Number Placeholder 4">
            <a:extLst>
              <a:ext uri="{FF2B5EF4-FFF2-40B4-BE49-F238E27FC236}">
                <a16:creationId xmlns:a16="http://schemas.microsoft.com/office/drawing/2014/main" id="{50FD376E-B42B-EA94-F4B5-4F5E4EB20A3E}"/>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13</a:t>
            </a:fld>
            <a:endParaRPr lang="en-GB" dirty="0">
              <a:solidFill>
                <a:schemeClr val="bg1"/>
              </a:solidFill>
            </a:endParaRPr>
          </a:p>
        </p:txBody>
      </p:sp>
    </p:spTree>
    <p:extLst>
      <p:ext uri="{BB962C8B-B14F-4D97-AF65-F5344CB8AC3E}">
        <p14:creationId xmlns:p14="http://schemas.microsoft.com/office/powerpoint/2010/main" val="3586434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BDC7E-ED98-E187-C99B-B2B027894F10}"/>
              </a:ext>
            </a:extLst>
          </p:cNvPr>
          <p:cNvSpPr>
            <a:spLocks noGrp="1"/>
          </p:cNvSpPr>
          <p:nvPr>
            <p:ph type="title"/>
          </p:nvPr>
        </p:nvSpPr>
        <p:spPr>
          <a:xfrm>
            <a:off x="243113" y="222527"/>
            <a:ext cx="12210143" cy="1325563"/>
          </a:xfrm>
        </p:spPr>
        <p:txBody>
          <a:bodyPr>
            <a:normAutofit/>
          </a:bodyPr>
          <a:lstStyle/>
          <a:p>
            <a:r>
              <a:rPr lang="en-US" sz="3600" dirty="0">
                <a:solidFill>
                  <a:schemeClr val="bg1"/>
                </a:solidFill>
              </a:rPr>
              <a:t>Experiment at </a:t>
            </a:r>
            <a:br>
              <a:rPr lang="en-US" sz="3600" dirty="0">
                <a:solidFill>
                  <a:schemeClr val="bg1"/>
                </a:solidFill>
              </a:rPr>
            </a:br>
            <a:r>
              <a:rPr lang="en-US" sz="3600" dirty="0">
                <a:solidFill>
                  <a:schemeClr val="bg1"/>
                </a:solidFill>
              </a:rPr>
              <a:t>ELISA (</a:t>
            </a:r>
            <a:r>
              <a:rPr lang="en-AU" sz="3600" dirty="0">
                <a:solidFill>
                  <a:schemeClr val="bg1"/>
                </a:solidFill>
              </a:rPr>
              <a:t>Experimental Linac for Surface Analysis)</a:t>
            </a:r>
            <a:r>
              <a:rPr lang="en-US" sz="3600" dirty="0">
                <a:solidFill>
                  <a:schemeClr val="bg1"/>
                </a:solidFill>
              </a:rPr>
              <a:t>, CERN</a:t>
            </a:r>
            <a:endParaRPr lang="en-AU" sz="3600" dirty="0">
              <a:solidFill>
                <a:schemeClr val="bg1"/>
              </a:solidFill>
            </a:endParaRPr>
          </a:p>
        </p:txBody>
      </p:sp>
      <p:pic>
        <p:nvPicPr>
          <p:cNvPr id="4" name="Picture 3">
            <a:extLst>
              <a:ext uri="{FF2B5EF4-FFF2-40B4-BE49-F238E27FC236}">
                <a16:creationId xmlns:a16="http://schemas.microsoft.com/office/drawing/2014/main" id="{B781A587-AF81-82DA-EB86-0080F8DF089B}"/>
              </a:ext>
            </a:extLst>
          </p:cNvPr>
          <p:cNvPicPr>
            <a:picLocks noChangeAspect="1"/>
          </p:cNvPicPr>
          <p:nvPr/>
        </p:nvPicPr>
        <p:blipFill>
          <a:blip r:embed="rId3"/>
          <a:srcRect l="18314" t="41000" r="8842" b="12333"/>
          <a:stretch>
            <a:fillRect/>
          </a:stretch>
        </p:blipFill>
        <p:spPr>
          <a:xfrm>
            <a:off x="13011800" y="1575113"/>
            <a:ext cx="6217920" cy="3200400"/>
          </a:xfrm>
          <a:prstGeom prst="rect">
            <a:avLst/>
          </a:prstGeom>
        </p:spPr>
      </p:pic>
      <p:pic>
        <p:nvPicPr>
          <p:cNvPr id="5" name="Picture 4">
            <a:extLst>
              <a:ext uri="{FF2B5EF4-FFF2-40B4-BE49-F238E27FC236}">
                <a16:creationId xmlns:a16="http://schemas.microsoft.com/office/drawing/2014/main" id="{A1CFFA14-0FE9-23D4-D7F6-F32B3C469A6B}"/>
              </a:ext>
            </a:extLst>
          </p:cNvPr>
          <p:cNvPicPr>
            <a:picLocks noChangeAspect="1"/>
          </p:cNvPicPr>
          <p:nvPr/>
        </p:nvPicPr>
        <p:blipFill>
          <a:blip r:embed="rId4"/>
          <a:srcRect l="15312" t="41000" r="22717" b="24208"/>
          <a:stretch>
            <a:fillRect/>
          </a:stretch>
        </p:blipFill>
        <p:spPr>
          <a:xfrm>
            <a:off x="353258" y="1527942"/>
            <a:ext cx="5194300" cy="3004388"/>
          </a:xfrm>
          <a:prstGeom prst="rect">
            <a:avLst/>
          </a:prstGeom>
        </p:spPr>
      </p:pic>
      <p:pic>
        <p:nvPicPr>
          <p:cNvPr id="7" name="Picture 6">
            <a:extLst>
              <a:ext uri="{FF2B5EF4-FFF2-40B4-BE49-F238E27FC236}">
                <a16:creationId xmlns:a16="http://schemas.microsoft.com/office/drawing/2014/main" id="{B7C90B56-EFD6-CBC1-B9A5-316F595B6A4D}"/>
              </a:ext>
            </a:extLst>
          </p:cNvPr>
          <p:cNvPicPr>
            <a:picLocks noChangeAspect="1"/>
          </p:cNvPicPr>
          <p:nvPr/>
        </p:nvPicPr>
        <p:blipFill>
          <a:blip r:embed="rId5"/>
          <a:stretch>
            <a:fillRect/>
          </a:stretch>
        </p:blipFill>
        <p:spPr>
          <a:xfrm>
            <a:off x="8416382" y="1546929"/>
            <a:ext cx="3337836" cy="3186560"/>
          </a:xfrm>
          <a:prstGeom prst="rect">
            <a:avLst/>
          </a:prstGeom>
        </p:spPr>
      </p:pic>
      <p:sp>
        <p:nvSpPr>
          <p:cNvPr id="9" name="TextBox 8">
            <a:extLst>
              <a:ext uri="{FF2B5EF4-FFF2-40B4-BE49-F238E27FC236}">
                <a16:creationId xmlns:a16="http://schemas.microsoft.com/office/drawing/2014/main" id="{E6CE4431-12B2-5C58-E1C5-5AABE3BD1E2E}"/>
              </a:ext>
            </a:extLst>
          </p:cNvPr>
          <p:cNvSpPr txBox="1"/>
          <p:nvPr/>
        </p:nvSpPr>
        <p:spPr>
          <a:xfrm>
            <a:off x="11965641" y="8456762"/>
            <a:ext cx="2609880" cy="338554"/>
          </a:xfrm>
          <a:prstGeom prst="rect">
            <a:avLst/>
          </a:prstGeom>
          <a:noFill/>
        </p:spPr>
        <p:txBody>
          <a:bodyPr wrap="square" rtlCol="0">
            <a:spAutoFit/>
          </a:bodyPr>
          <a:lstStyle/>
          <a:p>
            <a:pPr algn="ctr" defTabSz="914377"/>
            <a:r>
              <a:rPr lang="en-AU" sz="1600" dirty="0">
                <a:solidFill>
                  <a:prstClr val="black"/>
                </a:solidFill>
                <a:latin typeface="Yu Gothic" panose="020B0400000000000000" pitchFamily="34" charset="-128"/>
                <a:ea typeface="Yu Gothic" panose="020B0400000000000000" pitchFamily="34" charset="-128"/>
              </a:rPr>
              <a:t>2 MeV proton beam</a:t>
            </a:r>
          </a:p>
        </p:txBody>
      </p:sp>
      <p:sp>
        <p:nvSpPr>
          <p:cNvPr id="3" name="Rectangle 2">
            <a:extLst>
              <a:ext uri="{FF2B5EF4-FFF2-40B4-BE49-F238E27FC236}">
                <a16:creationId xmlns:a16="http://schemas.microsoft.com/office/drawing/2014/main" id="{3CDCE761-CEB0-FAFF-D682-AF8318F42B4A}"/>
              </a:ext>
            </a:extLst>
          </p:cNvPr>
          <p:cNvSpPr/>
          <p:nvPr/>
        </p:nvSpPr>
        <p:spPr>
          <a:xfrm>
            <a:off x="310396" y="4522805"/>
            <a:ext cx="4717739" cy="230832"/>
          </a:xfrm>
          <a:prstGeom prst="rect">
            <a:avLst/>
          </a:prstGeom>
        </p:spPr>
        <p:txBody>
          <a:bodyPr wrap="square">
            <a:spAutoFit/>
          </a:bodyPr>
          <a:lstStyle/>
          <a:p>
            <a:r>
              <a:rPr lang="en-GB" sz="900" i="1" dirty="0">
                <a:solidFill>
                  <a:schemeClr val="bg1"/>
                </a:solidFill>
                <a:latin typeface="Arial Narrow" panose="020B0606020202030204" pitchFamily="34" charset="0"/>
                <a:ea typeface="Times New Roman" panose="02020603050405020304" pitchFamily="18" charset="0"/>
              </a:rPr>
              <a:t>Image credit: CERN</a:t>
            </a:r>
            <a:endParaRPr lang="en-GB" sz="900" i="1" dirty="0">
              <a:solidFill>
                <a:schemeClr val="bg1"/>
              </a:solidFill>
              <a:effectLst/>
              <a:latin typeface="Arial Narrow" panose="020B0606020202030204" pitchFamily="34" charset="0"/>
              <a:ea typeface="Times New Roman" panose="02020603050405020304" pitchFamily="18" charset="0"/>
            </a:endParaRPr>
          </a:p>
        </p:txBody>
      </p:sp>
      <p:pic>
        <p:nvPicPr>
          <p:cNvPr id="6" name="Picture 5" descr="A computer with a blue light on it&#10;&#10;Description automatically generated">
            <a:extLst>
              <a:ext uri="{FF2B5EF4-FFF2-40B4-BE49-F238E27FC236}">
                <a16:creationId xmlns:a16="http://schemas.microsoft.com/office/drawing/2014/main" id="{3108E856-DE49-498C-3EF8-02F844288F33}"/>
              </a:ext>
            </a:extLst>
          </p:cNvPr>
          <p:cNvPicPr>
            <a:picLocks noChangeAspect="1"/>
          </p:cNvPicPr>
          <p:nvPr/>
        </p:nvPicPr>
        <p:blipFill>
          <a:blip r:embed="rId6"/>
          <a:srcRect l="6146" r="4984"/>
          <a:stretch/>
        </p:blipFill>
        <p:spPr>
          <a:xfrm>
            <a:off x="5242205" y="3483630"/>
            <a:ext cx="3009756" cy="2540014"/>
          </a:xfrm>
          <a:prstGeom prst="rect">
            <a:avLst/>
          </a:prstGeom>
        </p:spPr>
      </p:pic>
      <p:sp>
        <p:nvSpPr>
          <p:cNvPr id="10" name="TextBox 9">
            <a:extLst>
              <a:ext uri="{FF2B5EF4-FFF2-40B4-BE49-F238E27FC236}">
                <a16:creationId xmlns:a16="http://schemas.microsoft.com/office/drawing/2014/main" id="{77E004E9-58E0-C634-40FD-9A5E5BC2A9C6}"/>
              </a:ext>
            </a:extLst>
          </p:cNvPr>
          <p:cNvSpPr txBox="1"/>
          <p:nvPr/>
        </p:nvSpPr>
        <p:spPr>
          <a:xfrm>
            <a:off x="5242205" y="6023644"/>
            <a:ext cx="3009756" cy="338554"/>
          </a:xfrm>
          <a:prstGeom prst="rect">
            <a:avLst/>
          </a:prstGeom>
          <a:noFill/>
        </p:spPr>
        <p:txBody>
          <a:bodyPr wrap="square" rtlCol="0">
            <a:spAutoFit/>
          </a:bodyPr>
          <a:lstStyle/>
          <a:p>
            <a:pPr algn="ctr" defTabSz="914377"/>
            <a:r>
              <a:rPr lang="en-AU" sz="1600" dirty="0">
                <a:solidFill>
                  <a:schemeClr val="bg1"/>
                </a:solidFill>
                <a:latin typeface="Yu Gothic" panose="020B0400000000000000" pitchFamily="34" charset="-128"/>
                <a:ea typeface="Yu Gothic" panose="020B0400000000000000" pitchFamily="34" charset="-128"/>
              </a:rPr>
              <a:t>2 MeV proton beam</a:t>
            </a:r>
          </a:p>
        </p:txBody>
      </p:sp>
      <p:sp>
        <p:nvSpPr>
          <p:cNvPr id="22" name="Slide Number Placeholder 4">
            <a:extLst>
              <a:ext uri="{FF2B5EF4-FFF2-40B4-BE49-F238E27FC236}">
                <a16:creationId xmlns:a16="http://schemas.microsoft.com/office/drawing/2014/main" id="{ED3AC9F3-A02D-DB83-32B8-96AD4FBCCE42}"/>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14</a:t>
            </a:fld>
            <a:endParaRPr lang="en-GB" dirty="0">
              <a:solidFill>
                <a:schemeClr val="bg1"/>
              </a:solidFill>
            </a:endParaRPr>
          </a:p>
        </p:txBody>
      </p:sp>
    </p:spTree>
    <p:extLst>
      <p:ext uri="{BB962C8B-B14F-4D97-AF65-F5344CB8AC3E}">
        <p14:creationId xmlns:p14="http://schemas.microsoft.com/office/powerpoint/2010/main" val="3503633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446933A7-44B8-A726-E984-715E4B9C2E4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8189D9-529E-9A9C-D52D-2269F273BAF6}"/>
              </a:ext>
            </a:extLst>
          </p:cNvPr>
          <p:cNvSpPr>
            <a:spLocks noGrp="1"/>
          </p:cNvSpPr>
          <p:nvPr>
            <p:ph type="title"/>
          </p:nvPr>
        </p:nvSpPr>
        <p:spPr>
          <a:xfrm>
            <a:off x="243113" y="222527"/>
            <a:ext cx="12210143" cy="1325563"/>
          </a:xfrm>
        </p:spPr>
        <p:txBody>
          <a:bodyPr>
            <a:normAutofit/>
          </a:bodyPr>
          <a:lstStyle/>
          <a:p>
            <a:r>
              <a:rPr lang="en-US" sz="3400" dirty="0">
                <a:solidFill>
                  <a:schemeClr val="bg1"/>
                </a:solidFill>
              </a:rPr>
              <a:t>Experiment at </a:t>
            </a:r>
            <a:br>
              <a:rPr lang="en-US" sz="3400" dirty="0">
                <a:solidFill>
                  <a:schemeClr val="bg1"/>
                </a:solidFill>
              </a:rPr>
            </a:br>
            <a:r>
              <a:rPr lang="en-US" sz="3400" dirty="0">
                <a:solidFill>
                  <a:schemeClr val="bg1"/>
                </a:solidFill>
              </a:rPr>
              <a:t>ELISA (</a:t>
            </a:r>
            <a:r>
              <a:rPr lang="en-AU" sz="3400" dirty="0">
                <a:solidFill>
                  <a:schemeClr val="bg1"/>
                </a:solidFill>
              </a:rPr>
              <a:t>Experimental Linac for Surface Analysis)</a:t>
            </a:r>
            <a:r>
              <a:rPr lang="en-US" sz="3400" dirty="0">
                <a:solidFill>
                  <a:schemeClr val="bg1"/>
                </a:solidFill>
              </a:rPr>
              <a:t>, CERN</a:t>
            </a:r>
            <a:endParaRPr lang="en-AU" sz="3400" dirty="0">
              <a:solidFill>
                <a:schemeClr val="bg1"/>
              </a:solidFill>
            </a:endParaRPr>
          </a:p>
        </p:txBody>
      </p:sp>
      <p:pic>
        <p:nvPicPr>
          <p:cNvPr id="11" name="Content Placeholder 10" descr="A close-up of a machine&#10;&#10;AI-generated content may be incorrect.">
            <a:extLst>
              <a:ext uri="{FF2B5EF4-FFF2-40B4-BE49-F238E27FC236}">
                <a16:creationId xmlns:a16="http://schemas.microsoft.com/office/drawing/2014/main" id="{3A48566F-72B7-A94F-C107-4D11BB0891E2}"/>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t="3857"/>
          <a:stretch>
            <a:fillRect/>
          </a:stretch>
        </p:blipFill>
        <p:spPr>
          <a:xfrm rot="5400000">
            <a:off x="-250176" y="2254200"/>
            <a:ext cx="4352925" cy="3138794"/>
          </a:xfrm>
        </p:spPr>
      </p:pic>
      <p:pic>
        <p:nvPicPr>
          <p:cNvPr id="4" name="Picture 3">
            <a:extLst>
              <a:ext uri="{FF2B5EF4-FFF2-40B4-BE49-F238E27FC236}">
                <a16:creationId xmlns:a16="http://schemas.microsoft.com/office/drawing/2014/main" id="{AC996A82-DD24-1A8B-7CC5-4A017F79E638}"/>
              </a:ext>
            </a:extLst>
          </p:cNvPr>
          <p:cNvPicPr>
            <a:picLocks noChangeAspect="1"/>
          </p:cNvPicPr>
          <p:nvPr/>
        </p:nvPicPr>
        <p:blipFill>
          <a:blip r:embed="rId4"/>
          <a:srcRect l="18314" t="41000" r="8842" b="12333"/>
          <a:stretch>
            <a:fillRect/>
          </a:stretch>
        </p:blipFill>
        <p:spPr>
          <a:xfrm>
            <a:off x="12953743" y="994281"/>
            <a:ext cx="6217920" cy="3200400"/>
          </a:xfrm>
          <a:prstGeom prst="rect">
            <a:avLst/>
          </a:prstGeom>
        </p:spPr>
      </p:pic>
      <p:pic>
        <p:nvPicPr>
          <p:cNvPr id="7" name="Picture 6">
            <a:extLst>
              <a:ext uri="{FF2B5EF4-FFF2-40B4-BE49-F238E27FC236}">
                <a16:creationId xmlns:a16="http://schemas.microsoft.com/office/drawing/2014/main" id="{DD488935-DA38-7BE5-CEAC-A0AA5DA51E04}"/>
              </a:ext>
            </a:extLst>
          </p:cNvPr>
          <p:cNvPicPr>
            <a:picLocks noChangeAspect="1"/>
          </p:cNvPicPr>
          <p:nvPr/>
        </p:nvPicPr>
        <p:blipFill>
          <a:blip r:embed="rId5"/>
          <a:stretch>
            <a:fillRect/>
          </a:stretch>
        </p:blipFill>
        <p:spPr>
          <a:xfrm>
            <a:off x="13929103" y="-3148790"/>
            <a:ext cx="4267200" cy="4073803"/>
          </a:xfrm>
          <a:prstGeom prst="rect">
            <a:avLst/>
          </a:prstGeom>
        </p:spPr>
      </p:pic>
      <p:pic>
        <p:nvPicPr>
          <p:cNvPr id="12" name="Picture 11" descr="Close-up of a machine&#10;&#10;AI-generated content may be incorrect.">
            <a:extLst>
              <a:ext uri="{FF2B5EF4-FFF2-40B4-BE49-F238E27FC236}">
                <a16:creationId xmlns:a16="http://schemas.microsoft.com/office/drawing/2014/main" id="{655237A5-C953-63F5-326B-D6BDFED21591}"/>
              </a:ext>
            </a:extLst>
          </p:cNvPr>
          <p:cNvPicPr>
            <a:picLocks noChangeAspect="1"/>
          </p:cNvPicPr>
          <p:nvPr/>
        </p:nvPicPr>
        <p:blipFill>
          <a:blip r:embed="rId6">
            <a:extLst>
              <a:ext uri="{28A0092B-C50C-407E-A947-70E740481C1C}">
                <a14:useLocalDpi xmlns:a14="http://schemas.microsoft.com/office/drawing/2010/main" val="0"/>
              </a:ext>
            </a:extLst>
          </a:blip>
          <a:srcRect r="5066" b="8252"/>
          <a:stretch>
            <a:fillRect/>
          </a:stretch>
        </p:blipFill>
        <p:spPr>
          <a:xfrm rot="16200000">
            <a:off x="3720605" y="2265452"/>
            <a:ext cx="4330419" cy="3138795"/>
          </a:xfrm>
          <a:prstGeom prst="rect">
            <a:avLst/>
          </a:prstGeom>
        </p:spPr>
      </p:pic>
      <p:sp>
        <p:nvSpPr>
          <p:cNvPr id="13" name="TextBox 12">
            <a:extLst>
              <a:ext uri="{FF2B5EF4-FFF2-40B4-BE49-F238E27FC236}">
                <a16:creationId xmlns:a16="http://schemas.microsoft.com/office/drawing/2014/main" id="{5312E275-9745-4C6B-98DC-4E527795E890}"/>
              </a:ext>
            </a:extLst>
          </p:cNvPr>
          <p:cNvSpPr txBox="1"/>
          <p:nvPr/>
        </p:nvSpPr>
        <p:spPr>
          <a:xfrm>
            <a:off x="597223" y="6296920"/>
            <a:ext cx="2609880" cy="338554"/>
          </a:xfrm>
          <a:prstGeom prst="rect">
            <a:avLst/>
          </a:prstGeom>
          <a:noFill/>
        </p:spPr>
        <p:txBody>
          <a:bodyPr wrap="square" rtlCol="0">
            <a:spAutoFit/>
          </a:bodyPr>
          <a:lstStyle/>
          <a:p>
            <a:pPr algn="ctr" defTabSz="914377"/>
            <a:r>
              <a:rPr lang="en-AU" sz="1600" dirty="0">
                <a:solidFill>
                  <a:schemeClr val="bg1"/>
                </a:solidFill>
                <a:latin typeface="Yu Gothic" panose="020B0400000000000000" pitchFamily="34" charset="-128"/>
                <a:ea typeface="Yu Gothic" panose="020B0400000000000000" pitchFamily="34" charset="-128"/>
              </a:rPr>
              <a:t>SDD detectors</a:t>
            </a:r>
          </a:p>
        </p:txBody>
      </p:sp>
      <p:cxnSp>
        <p:nvCxnSpPr>
          <p:cNvPr id="15" name="Straight Arrow Connector 14">
            <a:extLst>
              <a:ext uri="{FF2B5EF4-FFF2-40B4-BE49-F238E27FC236}">
                <a16:creationId xmlns:a16="http://schemas.microsoft.com/office/drawing/2014/main" id="{82E47E9B-D42A-2F71-8E07-3E739329AB9F}"/>
              </a:ext>
            </a:extLst>
          </p:cNvPr>
          <p:cNvCxnSpPr>
            <a:cxnSpLocks/>
          </p:cNvCxnSpPr>
          <p:nvPr/>
        </p:nvCxnSpPr>
        <p:spPr>
          <a:xfrm flipH="1" flipV="1">
            <a:off x="1112949" y="2594482"/>
            <a:ext cx="571500" cy="3702438"/>
          </a:xfrm>
          <a:prstGeom prst="straightConnector1">
            <a:avLst/>
          </a:prstGeom>
          <a:ln>
            <a:solidFill>
              <a:schemeClr val="bg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C8147003-2476-D7E5-D102-1C47D6A8D52F}"/>
              </a:ext>
            </a:extLst>
          </p:cNvPr>
          <p:cNvCxnSpPr>
            <a:cxnSpLocks/>
          </p:cNvCxnSpPr>
          <p:nvPr/>
        </p:nvCxnSpPr>
        <p:spPr>
          <a:xfrm flipV="1">
            <a:off x="1684449" y="4445701"/>
            <a:ext cx="1124592" cy="1851219"/>
          </a:xfrm>
          <a:prstGeom prst="straightConnector1">
            <a:avLst/>
          </a:prstGeom>
          <a:ln>
            <a:solidFill>
              <a:schemeClr val="bg1"/>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630CD46A-D187-8F22-87DA-AE267B997609}"/>
              </a:ext>
            </a:extLst>
          </p:cNvPr>
          <p:cNvCxnSpPr>
            <a:cxnSpLocks/>
          </p:cNvCxnSpPr>
          <p:nvPr/>
        </p:nvCxnSpPr>
        <p:spPr>
          <a:xfrm flipH="1">
            <a:off x="2482191" y="2331057"/>
            <a:ext cx="1350413" cy="743060"/>
          </a:xfrm>
          <a:prstGeom prst="straightConnector1">
            <a:avLst/>
          </a:prstGeom>
          <a:ln>
            <a:solidFill>
              <a:schemeClr val="bg1"/>
            </a:solidFill>
            <a:tailEnd type="triangle" w="lg" len="lg"/>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EFBCBA9-47BD-5D4F-0B7E-8DDD51ACEAEB}"/>
              </a:ext>
            </a:extLst>
          </p:cNvPr>
          <p:cNvSpPr txBox="1"/>
          <p:nvPr/>
        </p:nvSpPr>
        <p:spPr>
          <a:xfrm>
            <a:off x="3111936" y="1967221"/>
            <a:ext cx="1441336" cy="338554"/>
          </a:xfrm>
          <a:prstGeom prst="rect">
            <a:avLst/>
          </a:prstGeom>
          <a:noFill/>
        </p:spPr>
        <p:txBody>
          <a:bodyPr wrap="square" rtlCol="0">
            <a:spAutoFit/>
          </a:bodyPr>
          <a:lstStyle/>
          <a:p>
            <a:pPr algn="ctr" defTabSz="914377"/>
            <a:r>
              <a:rPr lang="en-AU" sz="1600" dirty="0">
                <a:solidFill>
                  <a:schemeClr val="bg1"/>
                </a:solidFill>
                <a:latin typeface="Yu Gothic" panose="020B0400000000000000" pitchFamily="34" charset="-128"/>
                <a:ea typeface="Yu Gothic" panose="020B0400000000000000" pitchFamily="34" charset="-128"/>
              </a:rPr>
              <a:t>Sample</a:t>
            </a:r>
          </a:p>
        </p:txBody>
      </p:sp>
      <p:cxnSp>
        <p:nvCxnSpPr>
          <p:cNvPr id="24" name="Straight Arrow Connector 23">
            <a:extLst>
              <a:ext uri="{FF2B5EF4-FFF2-40B4-BE49-F238E27FC236}">
                <a16:creationId xmlns:a16="http://schemas.microsoft.com/office/drawing/2014/main" id="{41E1D74D-3047-262B-CF7C-A4A42155EDCD}"/>
              </a:ext>
            </a:extLst>
          </p:cNvPr>
          <p:cNvCxnSpPr>
            <a:cxnSpLocks/>
          </p:cNvCxnSpPr>
          <p:nvPr/>
        </p:nvCxnSpPr>
        <p:spPr>
          <a:xfrm>
            <a:off x="3953701" y="2331057"/>
            <a:ext cx="2227385" cy="842103"/>
          </a:xfrm>
          <a:prstGeom prst="straightConnector1">
            <a:avLst/>
          </a:prstGeom>
          <a:ln>
            <a:solidFill>
              <a:schemeClr val="bg1"/>
            </a:solidFill>
            <a:tailEnd type="triangle" w="lg" len="lg"/>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4EB4A0D6-52BC-EF46-ED37-316DF866AA2E}"/>
              </a:ext>
            </a:extLst>
          </p:cNvPr>
          <p:cNvSpPr txBox="1"/>
          <p:nvPr/>
        </p:nvSpPr>
        <p:spPr>
          <a:xfrm>
            <a:off x="5758819" y="6221262"/>
            <a:ext cx="1441336" cy="338554"/>
          </a:xfrm>
          <a:prstGeom prst="rect">
            <a:avLst/>
          </a:prstGeom>
          <a:noFill/>
        </p:spPr>
        <p:txBody>
          <a:bodyPr wrap="square" rtlCol="0">
            <a:spAutoFit/>
          </a:bodyPr>
          <a:lstStyle/>
          <a:p>
            <a:pPr algn="ctr" defTabSz="914377"/>
            <a:r>
              <a:rPr lang="en-AU" sz="1600" dirty="0">
                <a:solidFill>
                  <a:schemeClr val="bg1"/>
                </a:solidFill>
                <a:latin typeface="Yu Gothic" panose="020B0400000000000000" pitchFamily="34" charset="-128"/>
                <a:ea typeface="Yu Gothic" panose="020B0400000000000000" pitchFamily="34" charset="-128"/>
              </a:rPr>
              <a:t>Exit window</a:t>
            </a:r>
          </a:p>
        </p:txBody>
      </p:sp>
      <p:cxnSp>
        <p:nvCxnSpPr>
          <p:cNvPr id="28" name="Straight Arrow Connector 27">
            <a:extLst>
              <a:ext uri="{FF2B5EF4-FFF2-40B4-BE49-F238E27FC236}">
                <a16:creationId xmlns:a16="http://schemas.microsoft.com/office/drawing/2014/main" id="{491013C8-9EF5-BFDB-ACF8-AFF1C8AF1689}"/>
              </a:ext>
            </a:extLst>
          </p:cNvPr>
          <p:cNvCxnSpPr>
            <a:cxnSpLocks/>
          </p:cNvCxnSpPr>
          <p:nvPr/>
        </p:nvCxnSpPr>
        <p:spPr>
          <a:xfrm flipH="1" flipV="1">
            <a:off x="6116072" y="3469644"/>
            <a:ext cx="351692" cy="2763341"/>
          </a:xfrm>
          <a:prstGeom prst="straightConnector1">
            <a:avLst/>
          </a:prstGeom>
          <a:ln>
            <a:solidFill>
              <a:schemeClr val="bg1"/>
            </a:solidFill>
            <a:tailEnd type="triangle" w="lg" len="lg"/>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85ABC282-61D7-AFC1-5C03-7A4EF9B048AE}"/>
              </a:ext>
            </a:extLst>
          </p:cNvPr>
          <p:cNvSpPr txBox="1"/>
          <p:nvPr/>
        </p:nvSpPr>
        <p:spPr>
          <a:xfrm>
            <a:off x="6418967" y="1378813"/>
            <a:ext cx="1441336" cy="338554"/>
          </a:xfrm>
          <a:prstGeom prst="rect">
            <a:avLst/>
          </a:prstGeom>
          <a:noFill/>
        </p:spPr>
        <p:txBody>
          <a:bodyPr wrap="square" rtlCol="0">
            <a:spAutoFit/>
          </a:bodyPr>
          <a:lstStyle/>
          <a:p>
            <a:pPr algn="ctr" defTabSz="914377"/>
            <a:r>
              <a:rPr lang="en-AU" sz="1600" dirty="0">
                <a:solidFill>
                  <a:schemeClr val="bg1"/>
                </a:solidFill>
                <a:latin typeface="Yu Gothic" panose="020B0400000000000000" pitchFamily="34" charset="-128"/>
                <a:ea typeface="Yu Gothic" panose="020B0400000000000000" pitchFamily="34" charset="-128"/>
              </a:rPr>
              <a:t>Faraday cup</a:t>
            </a:r>
          </a:p>
        </p:txBody>
      </p:sp>
      <p:cxnSp>
        <p:nvCxnSpPr>
          <p:cNvPr id="32" name="Straight Arrow Connector 31">
            <a:extLst>
              <a:ext uri="{FF2B5EF4-FFF2-40B4-BE49-F238E27FC236}">
                <a16:creationId xmlns:a16="http://schemas.microsoft.com/office/drawing/2014/main" id="{C35AD412-B387-ADC2-D68A-2BC9FC27CD28}"/>
              </a:ext>
            </a:extLst>
          </p:cNvPr>
          <p:cNvCxnSpPr>
            <a:cxnSpLocks/>
            <a:stCxn id="31" idx="2"/>
          </p:cNvCxnSpPr>
          <p:nvPr/>
        </p:nvCxnSpPr>
        <p:spPr>
          <a:xfrm flipH="1">
            <a:off x="6646884" y="1717367"/>
            <a:ext cx="492751" cy="1711633"/>
          </a:xfrm>
          <a:prstGeom prst="straightConnector1">
            <a:avLst/>
          </a:prstGeom>
          <a:ln>
            <a:solidFill>
              <a:schemeClr val="bg1"/>
            </a:solidFill>
            <a:tailEnd type="triangle" w="lg" len="lg"/>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5E0FFA9F-21A6-FEC3-C413-34CF17EA50E7}"/>
              </a:ext>
            </a:extLst>
          </p:cNvPr>
          <p:cNvSpPr txBox="1"/>
          <p:nvPr/>
        </p:nvSpPr>
        <p:spPr>
          <a:xfrm>
            <a:off x="4311436" y="1645217"/>
            <a:ext cx="1441336" cy="338554"/>
          </a:xfrm>
          <a:prstGeom prst="rect">
            <a:avLst/>
          </a:prstGeom>
          <a:solidFill>
            <a:srgbClr val="000000">
              <a:alpha val="60000"/>
            </a:srgbClr>
          </a:solidFill>
        </p:spPr>
        <p:txBody>
          <a:bodyPr wrap="square" rtlCol="0">
            <a:spAutoFit/>
          </a:bodyPr>
          <a:lstStyle/>
          <a:p>
            <a:pPr algn="ctr" defTabSz="914377"/>
            <a:r>
              <a:rPr lang="en-AU" sz="1600" b="1" dirty="0">
                <a:solidFill>
                  <a:schemeClr val="bg1"/>
                </a:solidFill>
                <a:latin typeface="Yu Gothic" panose="020B0400000000000000" pitchFamily="34" charset="-128"/>
                <a:ea typeface="Yu Gothic" panose="020B0400000000000000" pitchFamily="34" charset="-128"/>
              </a:rPr>
              <a:t>Top view:</a:t>
            </a:r>
          </a:p>
        </p:txBody>
      </p:sp>
      <p:sp>
        <p:nvSpPr>
          <p:cNvPr id="38" name="TextBox 37">
            <a:extLst>
              <a:ext uri="{FF2B5EF4-FFF2-40B4-BE49-F238E27FC236}">
                <a16:creationId xmlns:a16="http://schemas.microsoft.com/office/drawing/2014/main" id="{B08B6E71-9AA7-92D8-A4A0-73517A8E68EA}"/>
              </a:ext>
            </a:extLst>
          </p:cNvPr>
          <p:cNvSpPr txBox="1"/>
          <p:nvPr/>
        </p:nvSpPr>
        <p:spPr>
          <a:xfrm>
            <a:off x="344711" y="1645217"/>
            <a:ext cx="1441336" cy="338554"/>
          </a:xfrm>
          <a:prstGeom prst="rect">
            <a:avLst/>
          </a:prstGeom>
          <a:solidFill>
            <a:srgbClr val="000000">
              <a:alpha val="60000"/>
            </a:srgbClr>
          </a:solidFill>
        </p:spPr>
        <p:txBody>
          <a:bodyPr wrap="square" rtlCol="0">
            <a:spAutoFit/>
          </a:bodyPr>
          <a:lstStyle/>
          <a:p>
            <a:pPr algn="ctr" defTabSz="914377"/>
            <a:r>
              <a:rPr lang="en-AU" sz="1600" b="1" dirty="0">
                <a:solidFill>
                  <a:schemeClr val="bg1"/>
                </a:solidFill>
                <a:latin typeface="Yu Gothic" panose="020B0400000000000000" pitchFamily="34" charset="-128"/>
                <a:ea typeface="Yu Gothic" panose="020B0400000000000000" pitchFamily="34" charset="-128"/>
              </a:rPr>
              <a:t>Side view:</a:t>
            </a:r>
          </a:p>
        </p:txBody>
      </p:sp>
      <p:pic>
        <p:nvPicPr>
          <p:cNvPr id="5" name="Picture 4" descr="A person holding a piece of metal&#10;&#10;AI-generated content may be incorrect.">
            <a:extLst>
              <a:ext uri="{FF2B5EF4-FFF2-40B4-BE49-F238E27FC236}">
                <a16:creationId xmlns:a16="http://schemas.microsoft.com/office/drawing/2014/main" id="{BBD5DF47-F0C1-2A8E-C4F1-C195F1E4DE96}"/>
              </a:ext>
            </a:extLst>
          </p:cNvPr>
          <p:cNvPicPr>
            <a:picLocks noChangeAspect="1"/>
          </p:cNvPicPr>
          <p:nvPr/>
        </p:nvPicPr>
        <p:blipFill>
          <a:blip r:embed="rId7">
            <a:extLst>
              <a:ext uri="{28A0092B-C50C-407E-A947-70E740481C1C}">
                <a14:useLocalDpi xmlns:a14="http://schemas.microsoft.com/office/drawing/2010/main" val="0"/>
              </a:ext>
            </a:extLst>
          </a:blip>
          <a:srcRect l="11074" t="8353" r="11169" b="22934"/>
          <a:stretch>
            <a:fillRect/>
          </a:stretch>
        </p:blipFill>
        <p:spPr>
          <a:xfrm rot="5400000">
            <a:off x="7185648" y="2391477"/>
            <a:ext cx="4362653" cy="2891471"/>
          </a:xfrm>
          <a:prstGeom prst="rect">
            <a:avLst/>
          </a:prstGeom>
        </p:spPr>
      </p:pic>
      <p:sp>
        <p:nvSpPr>
          <p:cNvPr id="6" name="TextBox 5">
            <a:extLst>
              <a:ext uri="{FF2B5EF4-FFF2-40B4-BE49-F238E27FC236}">
                <a16:creationId xmlns:a16="http://schemas.microsoft.com/office/drawing/2014/main" id="{0DED82B8-6C05-199A-2A22-A389BF000ADD}"/>
              </a:ext>
            </a:extLst>
          </p:cNvPr>
          <p:cNvSpPr txBox="1"/>
          <p:nvPr/>
        </p:nvSpPr>
        <p:spPr>
          <a:xfrm>
            <a:off x="7922761" y="1626253"/>
            <a:ext cx="1391017" cy="338554"/>
          </a:xfrm>
          <a:prstGeom prst="rect">
            <a:avLst/>
          </a:prstGeom>
          <a:solidFill>
            <a:srgbClr val="000000">
              <a:alpha val="60000"/>
            </a:srgbClr>
          </a:solidFill>
        </p:spPr>
        <p:txBody>
          <a:bodyPr wrap="square" rtlCol="0">
            <a:spAutoFit/>
          </a:bodyPr>
          <a:lstStyle/>
          <a:p>
            <a:pPr algn="ctr" defTabSz="914377"/>
            <a:r>
              <a:rPr lang="en-AU" sz="1600" b="1" dirty="0">
                <a:solidFill>
                  <a:schemeClr val="bg1"/>
                </a:solidFill>
                <a:latin typeface="Yu Gothic" panose="020B0400000000000000" pitchFamily="34" charset="-128"/>
                <a:ea typeface="Yu Gothic" panose="020B0400000000000000" pitchFamily="34" charset="-128"/>
              </a:rPr>
              <a:t>Sample:</a:t>
            </a:r>
          </a:p>
        </p:txBody>
      </p:sp>
      <p:sp>
        <p:nvSpPr>
          <p:cNvPr id="10" name="TextBox 9">
            <a:extLst>
              <a:ext uri="{FF2B5EF4-FFF2-40B4-BE49-F238E27FC236}">
                <a16:creationId xmlns:a16="http://schemas.microsoft.com/office/drawing/2014/main" id="{1B6549C6-CEFF-A6C5-10A5-DB2A254CF08C}"/>
              </a:ext>
            </a:extLst>
          </p:cNvPr>
          <p:cNvSpPr txBox="1"/>
          <p:nvPr/>
        </p:nvSpPr>
        <p:spPr>
          <a:xfrm>
            <a:off x="7734079" y="6098151"/>
            <a:ext cx="3798812" cy="584775"/>
          </a:xfrm>
          <a:prstGeom prst="rect">
            <a:avLst/>
          </a:prstGeom>
          <a:noFill/>
        </p:spPr>
        <p:txBody>
          <a:bodyPr wrap="square" rtlCol="0">
            <a:spAutoFit/>
          </a:bodyPr>
          <a:lstStyle/>
          <a:p>
            <a:pPr algn="ctr" defTabSz="914377"/>
            <a:r>
              <a:rPr lang="en-AU" sz="1600" dirty="0">
                <a:solidFill>
                  <a:schemeClr val="bg1"/>
                </a:solidFill>
                <a:latin typeface="Yu Gothic" panose="020B0400000000000000" pitchFamily="34" charset="-128"/>
                <a:ea typeface="Yu Gothic" panose="020B0400000000000000" pitchFamily="34" charset="-128"/>
              </a:rPr>
              <a:t>Samples prepared by Dr Adelphine Bonneau, Université de Sherbrooke</a:t>
            </a:r>
          </a:p>
        </p:txBody>
      </p:sp>
      <p:sp>
        <p:nvSpPr>
          <p:cNvPr id="8" name="Slide Number Placeholder 4">
            <a:extLst>
              <a:ext uri="{FF2B5EF4-FFF2-40B4-BE49-F238E27FC236}">
                <a16:creationId xmlns:a16="http://schemas.microsoft.com/office/drawing/2014/main" id="{A47E27C2-C74C-B65D-2A9C-E38D3488019E}"/>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15</a:t>
            </a:fld>
            <a:endParaRPr lang="en-GB" dirty="0">
              <a:solidFill>
                <a:schemeClr val="bg1"/>
              </a:solidFill>
            </a:endParaRPr>
          </a:p>
        </p:txBody>
      </p:sp>
    </p:spTree>
    <p:extLst>
      <p:ext uri="{BB962C8B-B14F-4D97-AF65-F5344CB8AC3E}">
        <p14:creationId xmlns:p14="http://schemas.microsoft.com/office/powerpoint/2010/main" val="3527306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9DDB7886-97D3-D327-F667-2D45822648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EA4304-DE1C-81E7-D3DE-C840FBE2DEEF}"/>
              </a:ext>
            </a:extLst>
          </p:cNvPr>
          <p:cNvSpPr>
            <a:spLocks noGrp="1"/>
          </p:cNvSpPr>
          <p:nvPr>
            <p:ph type="title"/>
          </p:nvPr>
        </p:nvSpPr>
        <p:spPr>
          <a:xfrm>
            <a:off x="243113" y="222527"/>
            <a:ext cx="12210143" cy="1325563"/>
          </a:xfrm>
        </p:spPr>
        <p:txBody>
          <a:bodyPr>
            <a:normAutofit/>
          </a:bodyPr>
          <a:lstStyle/>
          <a:p>
            <a:r>
              <a:rPr lang="en-US" sz="3400" dirty="0">
                <a:solidFill>
                  <a:schemeClr val="bg1"/>
                </a:solidFill>
              </a:rPr>
              <a:t>Experiment at </a:t>
            </a:r>
            <a:br>
              <a:rPr lang="en-US" sz="3400" dirty="0">
                <a:solidFill>
                  <a:schemeClr val="bg1"/>
                </a:solidFill>
              </a:rPr>
            </a:br>
            <a:r>
              <a:rPr lang="en-US" sz="3400" dirty="0">
                <a:solidFill>
                  <a:schemeClr val="bg1"/>
                </a:solidFill>
              </a:rPr>
              <a:t>ELISA (</a:t>
            </a:r>
            <a:r>
              <a:rPr lang="en-AU" sz="3400" dirty="0">
                <a:solidFill>
                  <a:schemeClr val="bg1"/>
                </a:solidFill>
              </a:rPr>
              <a:t>Experimental Linac for Surface Analysis)</a:t>
            </a:r>
            <a:r>
              <a:rPr lang="en-US" sz="3400" dirty="0">
                <a:solidFill>
                  <a:schemeClr val="bg1"/>
                </a:solidFill>
              </a:rPr>
              <a:t>, CERN</a:t>
            </a:r>
            <a:endParaRPr lang="en-AU" sz="3400" dirty="0">
              <a:solidFill>
                <a:schemeClr val="bg1"/>
              </a:solidFill>
            </a:endParaRPr>
          </a:p>
        </p:txBody>
      </p:sp>
      <p:sp>
        <p:nvSpPr>
          <p:cNvPr id="10" name="TextBox 9">
            <a:extLst>
              <a:ext uri="{FF2B5EF4-FFF2-40B4-BE49-F238E27FC236}">
                <a16:creationId xmlns:a16="http://schemas.microsoft.com/office/drawing/2014/main" id="{20C297CC-A0A6-38FA-8274-59070324ED3D}"/>
              </a:ext>
            </a:extLst>
          </p:cNvPr>
          <p:cNvSpPr txBox="1"/>
          <p:nvPr/>
        </p:nvSpPr>
        <p:spPr>
          <a:xfrm>
            <a:off x="363149" y="1548090"/>
            <a:ext cx="5306131" cy="1200329"/>
          </a:xfrm>
          <a:prstGeom prst="rect">
            <a:avLst/>
          </a:prstGeom>
          <a:noFill/>
        </p:spPr>
        <p:txBody>
          <a:bodyPr wrap="square" rtlCol="0">
            <a:spAutoFit/>
          </a:bodyPr>
          <a:lstStyle/>
          <a:p>
            <a:pPr defTabSz="914377"/>
            <a:r>
              <a:rPr lang="en-AU" dirty="0">
                <a:solidFill>
                  <a:schemeClr val="bg1"/>
                </a:solidFill>
                <a:latin typeface="Yu Gothic" panose="020B0400000000000000" pitchFamily="34" charset="-128"/>
                <a:ea typeface="Yu Gothic" panose="020B0400000000000000" pitchFamily="34" charset="-128"/>
              </a:rPr>
              <a:t>Samples prepared by Dr Adelphine Bonneau, Université de Sherbrooke.</a:t>
            </a:r>
          </a:p>
          <a:p>
            <a:pPr defTabSz="914377"/>
            <a:br>
              <a:rPr lang="en-AU" dirty="0">
                <a:solidFill>
                  <a:schemeClr val="bg1"/>
                </a:solidFill>
                <a:latin typeface="Yu Gothic" panose="020B0400000000000000" pitchFamily="34" charset="-128"/>
                <a:ea typeface="Yu Gothic" panose="020B0400000000000000" pitchFamily="34" charset="-128"/>
              </a:rPr>
            </a:br>
            <a:endParaRPr lang="en-AU" dirty="0">
              <a:solidFill>
                <a:schemeClr val="bg1"/>
              </a:solidFill>
              <a:latin typeface="Yu Gothic" panose="020B0400000000000000" pitchFamily="34" charset="-128"/>
              <a:ea typeface="Yu Gothic" panose="020B0400000000000000" pitchFamily="34" charset="-128"/>
            </a:endParaRPr>
          </a:p>
        </p:txBody>
      </p:sp>
      <p:pic>
        <p:nvPicPr>
          <p:cNvPr id="14" name="Picture 13" descr="A table with different colors of paint&#10;&#10;AI-generated content may be incorrect.">
            <a:extLst>
              <a:ext uri="{FF2B5EF4-FFF2-40B4-BE49-F238E27FC236}">
                <a16:creationId xmlns:a16="http://schemas.microsoft.com/office/drawing/2014/main" id="{40E4A4A8-5254-B9AF-2CE2-4DDEBFF024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606604" y="2215121"/>
            <a:ext cx="4825425" cy="3619069"/>
          </a:xfrm>
          <a:prstGeom prst="rect">
            <a:avLst/>
          </a:prstGeom>
        </p:spPr>
      </p:pic>
      <p:pic>
        <p:nvPicPr>
          <p:cNvPr id="16" name="Picture 15" descr="A wooden board with tape on it&#10;&#10;AI-generated content may be incorrect.">
            <a:extLst>
              <a:ext uri="{FF2B5EF4-FFF2-40B4-BE49-F238E27FC236}">
                <a16:creationId xmlns:a16="http://schemas.microsoft.com/office/drawing/2014/main" id="{1ECAAF0F-A430-FC13-99E4-63125784AEFD}"/>
              </a:ext>
            </a:extLst>
          </p:cNvPr>
          <p:cNvPicPr>
            <a:picLocks noChangeAspect="1"/>
          </p:cNvPicPr>
          <p:nvPr/>
        </p:nvPicPr>
        <p:blipFill>
          <a:blip r:embed="rId4">
            <a:extLst>
              <a:ext uri="{28A0092B-C50C-407E-A947-70E740481C1C}">
                <a14:useLocalDpi xmlns:a14="http://schemas.microsoft.com/office/drawing/2010/main" val="0"/>
              </a:ext>
            </a:extLst>
          </a:blip>
          <a:srcRect t="44739" r="46849" b="7208"/>
          <a:stretch>
            <a:fillRect/>
          </a:stretch>
        </p:blipFill>
        <p:spPr>
          <a:xfrm rot="5400000">
            <a:off x="4070058" y="2893278"/>
            <a:ext cx="4460144" cy="3024246"/>
          </a:xfrm>
          <a:prstGeom prst="rect">
            <a:avLst/>
          </a:prstGeom>
        </p:spPr>
      </p:pic>
      <p:sp>
        <p:nvSpPr>
          <p:cNvPr id="18" name="TextBox 17">
            <a:extLst>
              <a:ext uri="{FF2B5EF4-FFF2-40B4-BE49-F238E27FC236}">
                <a16:creationId xmlns:a16="http://schemas.microsoft.com/office/drawing/2014/main" id="{2BEDE8E1-3F50-BFA9-F7B0-E9EFA78ABD42}"/>
              </a:ext>
            </a:extLst>
          </p:cNvPr>
          <p:cNvSpPr txBox="1"/>
          <p:nvPr/>
        </p:nvSpPr>
        <p:spPr>
          <a:xfrm>
            <a:off x="363149" y="2399842"/>
            <a:ext cx="4027329" cy="3754874"/>
          </a:xfrm>
          <a:prstGeom prst="rect">
            <a:avLst/>
          </a:prstGeom>
          <a:noFill/>
        </p:spPr>
        <p:txBody>
          <a:bodyPr wrap="square" rtlCol="0">
            <a:spAutoFit/>
          </a:bodyPr>
          <a:lstStyle/>
          <a:p>
            <a:pPr defTabSz="914377">
              <a:spcAft>
                <a:spcPts val="1200"/>
              </a:spcAft>
            </a:pPr>
            <a:r>
              <a:rPr lang="en-AU" b="1" dirty="0">
                <a:solidFill>
                  <a:schemeClr val="bg1"/>
                </a:solidFill>
                <a:latin typeface="Yu Gothic" panose="020B0400000000000000" pitchFamily="34" charset="-128"/>
                <a:ea typeface="Yu Gothic" panose="020B0400000000000000" pitchFamily="34" charset="-128"/>
              </a:rPr>
              <a:t>Paint samples made with: </a:t>
            </a:r>
          </a:p>
          <a:p>
            <a:pPr marL="396000" indent="-285750" defTabSz="914377">
              <a:spcAft>
                <a:spcPts val="1200"/>
              </a:spcAft>
              <a:buFontTx/>
              <a:buChar char="-"/>
            </a:pPr>
            <a:r>
              <a:rPr lang="en-AU" dirty="0">
                <a:solidFill>
                  <a:schemeClr val="bg1"/>
                </a:solidFill>
                <a:latin typeface="Yu Gothic" panose="020B0400000000000000" pitchFamily="34" charset="-128"/>
                <a:ea typeface="Yu Gothic" panose="020B0400000000000000" pitchFamily="34" charset="-128"/>
              </a:rPr>
              <a:t>ochre derived from different ground sedimentary rocks in     South Africa (Eastern Cape Drakensberg and Stormberg region) and commercial ochre </a:t>
            </a:r>
          </a:p>
          <a:p>
            <a:pPr marL="396000" indent="-285750" defTabSz="914377">
              <a:spcAft>
                <a:spcPts val="1200"/>
              </a:spcAft>
              <a:buFontTx/>
              <a:buChar char="-"/>
            </a:pPr>
            <a:r>
              <a:rPr lang="en-AU" dirty="0">
                <a:solidFill>
                  <a:schemeClr val="bg1"/>
                </a:solidFill>
                <a:latin typeface="Yu Gothic" panose="020B0400000000000000" pitchFamily="34" charset="-128"/>
                <a:ea typeface="Yu Gothic" panose="020B0400000000000000" pitchFamily="34" charset="-128"/>
              </a:rPr>
              <a:t>water, egg yolk, blood or oil binder</a:t>
            </a:r>
          </a:p>
          <a:p>
            <a:pPr marL="396000" indent="-285750" defTabSz="914377">
              <a:spcAft>
                <a:spcPts val="1200"/>
              </a:spcAft>
              <a:buFontTx/>
              <a:buChar char="-"/>
            </a:pPr>
            <a:r>
              <a:rPr lang="en-AU" dirty="0">
                <a:solidFill>
                  <a:schemeClr val="bg1"/>
                </a:solidFill>
                <a:latin typeface="Yu Gothic" panose="020B0400000000000000" pitchFamily="34" charset="-128"/>
                <a:ea typeface="Yu Gothic" panose="020B0400000000000000" pitchFamily="34" charset="-128"/>
              </a:rPr>
              <a:t>Shown here painted on Kapton. Also painted on paper.</a:t>
            </a:r>
          </a:p>
          <a:p>
            <a:pPr defTabSz="914377"/>
            <a:r>
              <a:rPr lang="en-AU" dirty="0">
                <a:solidFill>
                  <a:schemeClr val="bg1"/>
                </a:solidFill>
                <a:latin typeface="Yu Gothic" panose="020B0400000000000000" pitchFamily="34" charset="-128"/>
                <a:ea typeface="Yu Gothic" panose="020B0400000000000000" pitchFamily="34" charset="-128"/>
              </a:rPr>
              <a:t> </a:t>
            </a:r>
          </a:p>
        </p:txBody>
      </p:sp>
      <p:sp>
        <p:nvSpPr>
          <p:cNvPr id="3" name="TextBox 2">
            <a:extLst>
              <a:ext uri="{FF2B5EF4-FFF2-40B4-BE49-F238E27FC236}">
                <a16:creationId xmlns:a16="http://schemas.microsoft.com/office/drawing/2014/main" id="{630F3930-C352-60C4-D85A-DE02CB70E4B2}"/>
              </a:ext>
            </a:extLst>
          </p:cNvPr>
          <p:cNvSpPr txBox="1"/>
          <p:nvPr/>
        </p:nvSpPr>
        <p:spPr>
          <a:xfrm>
            <a:off x="243113" y="6081475"/>
            <a:ext cx="4566420" cy="1107996"/>
          </a:xfrm>
          <a:prstGeom prst="rect">
            <a:avLst/>
          </a:prstGeom>
          <a:noFill/>
        </p:spPr>
        <p:txBody>
          <a:bodyPr wrap="square" rtlCol="0">
            <a:spAutoFit/>
          </a:bodyPr>
          <a:lstStyle/>
          <a:p>
            <a:pPr defTabSz="914377"/>
            <a:r>
              <a:rPr lang="en-AU" sz="1500" dirty="0">
                <a:solidFill>
                  <a:schemeClr val="bg1"/>
                </a:solidFill>
                <a:latin typeface="Yu Gothic" panose="020B0400000000000000" pitchFamily="34" charset="-128"/>
                <a:ea typeface="Yu Gothic" panose="020B0400000000000000" pitchFamily="34" charset="-128"/>
              </a:rPr>
              <a:t>Many thanks to </a:t>
            </a:r>
            <a:r>
              <a:rPr lang="en-AU" sz="1500" b="1" dirty="0">
                <a:solidFill>
                  <a:schemeClr val="bg1"/>
                </a:solidFill>
                <a:latin typeface="Yu Gothic" panose="020B0400000000000000" pitchFamily="34" charset="-128"/>
                <a:ea typeface="Yu Gothic" panose="020B0400000000000000" pitchFamily="34" charset="-128"/>
              </a:rPr>
              <a:t>Andy Wolski </a:t>
            </a:r>
            <a:r>
              <a:rPr lang="en-AU" sz="1500" dirty="0">
                <a:solidFill>
                  <a:schemeClr val="bg1"/>
                </a:solidFill>
                <a:latin typeface="Yu Gothic" panose="020B0400000000000000" pitchFamily="34" charset="-128"/>
                <a:ea typeface="Yu Gothic" panose="020B0400000000000000" pitchFamily="34" charset="-128"/>
              </a:rPr>
              <a:t>and </a:t>
            </a:r>
            <a:r>
              <a:rPr lang="en-AU" sz="1500" b="1" dirty="0">
                <a:solidFill>
                  <a:schemeClr val="bg1"/>
                </a:solidFill>
                <a:latin typeface="Yu Gothic" panose="020B0400000000000000" pitchFamily="34" charset="-128"/>
                <a:ea typeface="Yu Gothic" panose="020B0400000000000000" pitchFamily="34" charset="-128"/>
              </a:rPr>
              <a:t>Adel Bonneau </a:t>
            </a:r>
            <a:r>
              <a:rPr lang="en-AU" sz="1500" dirty="0">
                <a:solidFill>
                  <a:schemeClr val="bg1"/>
                </a:solidFill>
                <a:latin typeface="Yu Gothic" panose="020B0400000000000000" pitchFamily="34" charset="-128"/>
                <a:ea typeface="Yu Gothic" panose="020B0400000000000000" pitchFamily="34" charset="-128"/>
              </a:rPr>
              <a:t>for sorting out the ethics approval required!</a:t>
            </a:r>
          </a:p>
          <a:p>
            <a:pPr defTabSz="914377"/>
            <a:br>
              <a:rPr lang="en-AU" dirty="0">
                <a:solidFill>
                  <a:schemeClr val="bg1"/>
                </a:solidFill>
                <a:latin typeface="Yu Gothic" panose="020B0400000000000000" pitchFamily="34" charset="-128"/>
                <a:ea typeface="Yu Gothic" panose="020B0400000000000000" pitchFamily="34" charset="-128"/>
              </a:rPr>
            </a:br>
            <a:endParaRPr lang="en-AU" dirty="0">
              <a:solidFill>
                <a:schemeClr val="bg1"/>
              </a:solidFill>
              <a:latin typeface="Yu Gothic" panose="020B0400000000000000" pitchFamily="34" charset="-128"/>
              <a:ea typeface="Yu Gothic" panose="020B0400000000000000" pitchFamily="34" charset="-128"/>
            </a:endParaRPr>
          </a:p>
        </p:txBody>
      </p:sp>
      <p:sp>
        <p:nvSpPr>
          <p:cNvPr id="5" name="Slide Number Placeholder 4">
            <a:extLst>
              <a:ext uri="{FF2B5EF4-FFF2-40B4-BE49-F238E27FC236}">
                <a16:creationId xmlns:a16="http://schemas.microsoft.com/office/drawing/2014/main" id="{82A9C10E-0E46-0F05-D242-4DD02ABDDC9E}"/>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16</a:t>
            </a:fld>
            <a:endParaRPr lang="en-GB" dirty="0">
              <a:solidFill>
                <a:schemeClr val="bg1"/>
              </a:solidFill>
            </a:endParaRPr>
          </a:p>
        </p:txBody>
      </p:sp>
    </p:spTree>
    <p:extLst>
      <p:ext uri="{BB962C8B-B14F-4D97-AF65-F5344CB8AC3E}">
        <p14:creationId xmlns:p14="http://schemas.microsoft.com/office/powerpoint/2010/main" val="1896612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B6D15076-F47E-54BB-6976-4EE37F2049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D981BCF-7C97-E430-42D1-E1C8630C98CE}"/>
              </a:ext>
            </a:extLst>
          </p:cNvPr>
          <p:cNvSpPr>
            <a:spLocks noGrp="1"/>
          </p:cNvSpPr>
          <p:nvPr>
            <p:ph type="title"/>
          </p:nvPr>
        </p:nvSpPr>
        <p:spPr>
          <a:xfrm>
            <a:off x="243113" y="222527"/>
            <a:ext cx="12210143" cy="1325563"/>
          </a:xfrm>
        </p:spPr>
        <p:txBody>
          <a:bodyPr>
            <a:normAutofit/>
          </a:bodyPr>
          <a:lstStyle/>
          <a:p>
            <a:r>
              <a:rPr lang="en-AU" sz="3400" noProof="0" dirty="0">
                <a:solidFill>
                  <a:schemeClr val="bg1"/>
                </a:solidFill>
              </a:rPr>
              <a:t>Analysing colour variation</a:t>
            </a:r>
          </a:p>
        </p:txBody>
      </p:sp>
      <p:sp>
        <p:nvSpPr>
          <p:cNvPr id="9" name="TextBox 8">
            <a:extLst>
              <a:ext uri="{FF2B5EF4-FFF2-40B4-BE49-F238E27FC236}">
                <a16:creationId xmlns:a16="http://schemas.microsoft.com/office/drawing/2014/main" id="{723B23C7-27B3-08AB-9F06-96744F8FF531}"/>
              </a:ext>
            </a:extLst>
          </p:cNvPr>
          <p:cNvSpPr txBox="1"/>
          <p:nvPr/>
        </p:nvSpPr>
        <p:spPr>
          <a:xfrm>
            <a:off x="1444723" y="-2202726"/>
            <a:ext cx="6715739" cy="1754326"/>
          </a:xfrm>
          <a:prstGeom prst="rect">
            <a:avLst/>
          </a:prstGeom>
          <a:noFill/>
        </p:spPr>
        <p:txBody>
          <a:bodyPr wrap="square" rtlCol="0">
            <a:spAutoFit/>
          </a:bodyPr>
          <a:lstStyle/>
          <a:p>
            <a:r>
              <a:rPr lang="en-US" dirty="0"/>
              <a:t>1. Rotate original image to ensure line is vertical</a:t>
            </a:r>
          </a:p>
          <a:p>
            <a:r>
              <a:rPr lang="en-US" dirty="0"/>
              <a:t>2. Find </a:t>
            </a:r>
            <a:r>
              <a:rPr lang="en-US" dirty="0" err="1"/>
              <a:t>keypoints</a:t>
            </a:r>
            <a:r>
              <a:rPr lang="en-US" dirty="0"/>
              <a:t> using OpenCV modules</a:t>
            </a:r>
          </a:p>
          <a:p>
            <a:r>
              <a:rPr lang="en-AU" dirty="0"/>
              <a:t>3. Match </a:t>
            </a:r>
            <a:r>
              <a:rPr lang="en-AU" dirty="0" err="1"/>
              <a:t>keypoints</a:t>
            </a:r>
            <a:r>
              <a:rPr lang="en-AU" dirty="0"/>
              <a:t>, </a:t>
            </a:r>
            <a:r>
              <a:rPr lang="en-AU" dirty="0" err="1"/>
              <a:t>dischard</a:t>
            </a:r>
            <a:r>
              <a:rPr lang="en-AU" dirty="0"/>
              <a:t> bad </a:t>
            </a:r>
            <a:r>
              <a:rPr lang="en-AU" dirty="0" err="1"/>
              <a:t>keypoints</a:t>
            </a:r>
            <a:endParaRPr lang="en-AU" dirty="0"/>
          </a:p>
          <a:p>
            <a:r>
              <a:rPr lang="en-AU" dirty="0"/>
              <a:t>4. Rotate and shift images to align with each other</a:t>
            </a:r>
          </a:p>
          <a:p>
            <a:r>
              <a:rPr lang="en-AU" dirty="0"/>
              <a:t>5. </a:t>
            </a:r>
            <a:r>
              <a:rPr lang="en-AU" dirty="0" err="1"/>
              <a:t>CIELab</a:t>
            </a:r>
            <a:r>
              <a:rPr lang="en-AU" dirty="0"/>
              <a:t> evaluation</a:t>
            </a:r>
          </a:p>
          <a:p>
            <a:r>
              <a:rPr lang="en-AU" dirty="0"/>
              <a:t>6. Fit gaussian to signal</a:t>
            </a:r>
          </a:p>
        </p:txBody>
      </p:sp>
      <p:pic>
        <p:nvPicPr>
          <p:cNvPr id="11" name="Picture 10" descr="A blue and white door with green circles and numbers&#10;&#10;AI-generated content may be incorrect.">
            <a:extLst>
              <a:ext uri="{FF2B5EF4-FFF2-40B4-BE49-F238E27FC236}">
                <a16:creationId xmlns:a16="http://schemas.microsoft.com/office/drawing/2014/main" id="{E346F9B0-DF86-E787-F1DE-5777D58F8417}"/>
              </a:ext>
            </a:extLst>
          </p:cNvPr>
          <p:cNvPicPr>
            <a:picLocks noChangeAspect="1"/>
          </p:cNvPicPr>
          <p:nvPr/>
        </p:nvPicPr>
        <p:blipFill>
          <a:blip r:embed="rId3">
            <a:extLst>
              <a:ext uri="{28A0092B-C50C-407E-A947-70E740481C1C}">
                <a14:useLocalDpi xmlns:a14="http://schemas.microsoft.com/office/drawing/2010/main" val="0"/>
              </a:ext>
            </a:extLst>
          </a:blip>
          <a:srcRect l="25750" t="2768" r="22021" b="5450"/>
          <a:stretch>
            <a:fillRect/>
          </a:stretch>
        </p:blipFill>
        <p:spPr>
          <a:xfrm>
            <a:off x="2494021" y="3579107"/>
            <a:ext cx="2164999" cy="2853463"/>
          </a:xfrm>
          <a:prstGeom prst="rect">
            <a:avLst/>
          </a:prstGeom>
        </p:spPr>
      </p:pic>
      <p:pic>
        <p:nvPicPr>
          <p:cNvPr id="12" name="Picture 11" descr="A blue rectangular object with green lines and red dots&#10;&#10;AI-generated content may be incorrect.">
            <a:extLst>
              <a:ext uri="{FF2B5EF4-FFF2-40B4-BE49-F238E27FC236}">
                <a16:creationId xmlns:a16="http://schemas.microsoft.com/office/drawing/2014/main" id="{DC777173-7A90-6402-D426-775A2051F22F}"/>
              </a:ext>
            </a:extLst>
          </p:cNvPr>
          <p:cNvPicPr>
            <a:picLocks noChangeAspect="1"/>
          </p:cNvPicPr>
          <p:nvPr/>
        </p:nvPicPr>
        <p:blipFill>
          <a:blip r:embed="rId4">
            <a:extLst>
              <a:ext uri="{28A0092B-C50C-407E-A947-70E740481C1C}">
                <a14:useLocalDpi xmlns:a14="http://schemas.microsoft.com/office/drawing/2010/main" val="0"/>
              </a:ext>
            </a:extLst>
          </a:blip>
          <a:srcRect l="25839" t="2768" r="21934" b="5450"/>
          <a:stretch>
            <a:fillRect/>
          </a:stretch>
        </p:blipFill>
        <p:spPr>
          <a:xfrm>
            <a:off x="4765996" y="3579107"/>
            <a:ext cx="2164999" cy="2853463"/>
          </a:xfrm>
          <a:prstGeom prst="rect">
            <a:avLst/>
          </a:prstGeom>
        </p:spPr>
      </p:pic>
      <p:sp>
        <p:nvSpPr>
          <p:cNvPr id="13" name="Arrow: Chevron 12">
            <a:extLst>
              <a:ext uri="{FF2B5EF4-FFF2-40B4-BE49-F238E27FC236}">
                <a16:creationId xmlns:a16="http://schemas.microsoft.com/office/drawing/2014/main" id="{5840F732-83FD-25E7-DC6E-2E193D14AB40}"/>
              </a:ext>
            </a:extLst>
          </p:cNvPr>
          <p:cNvSpPr/>
          <p:nvPr/>
        </p:nvSpPr>
        <p:spPr>
          <a:xfrm>
            <a:off x="243113" y="1548090"/>
            <a:ext cx="2355925" cy="473337"/>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Arial Narrow" panose="020B0606020202030204" pitchFamily="34" charset="0"/>
              </a:rPr>
              <a:t>Rotate original</a:t>
            </a:r>
            <a:endParaRPr lang="en-AU" dirty="0">
              <a:solidFill>
                <a:schemeClr val="tx1"/>
              </a:solidFill>
              <a:latin typeface="Arial Narrow" panose="020B0606020202030204" pitchFamily="34" charset="0"/>
            </a:endParaRPr>
          </a:p>
        </p:txBody>
      </p:sp>
      <p:sp>
        <p:nvSpPr>
          <p:cNvPr id="15" name="Rectangle 14">
            <a:extLst>
              <a:ext uri="{FF2B5EF4-FFF2-40B4-BE49-F238E27FC236}">
                <a16:creationId xmlns:a16="http://schemas.microsoft.com/office/drawing/2014/main" id="{9B35B4AB-06CE-0476-709F-AA9760A9792B}"/>
              </a:ext>
            </a:extLst>
          </p:cNvPr>
          <p:cNvSpPr/>
          <p:nvPr/>
        </p:nvSpPr>
        <p:spPr>
          <a:xfrm>
            <a:off x="243113" y="2021427"/>
            <a:ext cx="2164999" cy="1415138"/>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lIns="180000" rIns="180000" rtlCol="0" anchor="ctr"/>
          <a:lstStyle/>
          <a:p>
            <a:pPr algn="ctr">
              <a:spcBef>
                <a:spcPts val="1200"/>
              </a:spcBef>
              <a:spcAft>
                <a:spcPts val="1200"/>
              </a:spcAft>
            </a:pPr>
            <a:r>
              <a:rPr lang="en-US" sz="1600" dirty="0">
                <a:solidFill>
                  <a:schemeClr val="tx1"/>
                </a:solidFill>
                <a:latin typeface="Arial Narrow" panose="020B0606020202030204" pitchFamily="34" charset="0"/>
              </a:rPr>
              <a:t>1. Rotate original image to ensure reference line is vertical</a:t>
            </a:r>
          </a:p>
        </p:txBody>
      </p:sp>
      <p:sp>
        <p:nvSpPr>
          <p:cNvPr id="16" name="Arrow: Chevron 15">
            <a:extLst>
              <a:ext uri="{FF2B5EF4-FFF2-40B4-BE49-F238E27FC236}">
                <a16:creationId xmlns:a16="http://schemas.microsoft.com/office/drawing/2014/main" id="{86912AB8-3A1E-4ED2-2332-2E4E0FBB6BD7}"/>
              </a:ext>
            </a:extLst>
          </p:cNvPr>
          <p:cNvSpPr/>
          <p:nvPr/>
        </p:nvSpPr>
        <p:spPr>
          <a:xfrm>
            <a:off x="2494021" y="1548090"/>
            <a:ext cx="2355925" cy="473337"/>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Arial Narrow" panose="020B0606020202030204" pitchFamily="34" charset="0"/>
              </a:rPr>
              <a:t>Find </a:t>
            </a:r>
            <a:r>
              <a:rPr lang="en-US" dirty="0" err="1">
                <a:solidFill>
                  <a:schemeClr val="bg1"/>
                </a:solidFill>
                <a:latin typeface="Arial Narrow" panose="020B0606020202030204" pitchFamily="34" charset="0"/>
              </a:rPr>
              <a:t>keypoints</a:t>
            </a:r>
            <a:endParaRPr lang="en-AU" dirty="0">
              <a:solidFill>
                <a:schemeClr val="tx1"/>
              </a:solidFill>
              <a:latin typeface="Arial Narrow" panose="020B0606020202030204" pitchFamily="34" charset="0"/>
            </a:endParaRPr>
          </a:p>
        </p:txBody>
      </p:sp>
      <p:sp>
        <p:nvSpPr>
          <p:cNvPr id="17" name="Rectangle 16">
            <a:extLst>
              <a:ext uri="{FF2B5EF4-FFF2-40B4-BE49-F238E27FC236}">
                <a16:creationId xmlns:a16="http://schemas.microsoft.com/office/drawing/2014/main" id="{62FAA8B7-108D-5A62-7CE8-5D97CF859A5F}"/>
              </a:ext>
            </a:extLst>
          </p:cNvPr>
          <p:cNvSpPr/>
          <p:nvPr/>
        </p:nvSpPr>
        <p:spPr>
          <a:xfrm>
            <a:off x="2494021" y="2021427"/>
            <a:ext cx="2164999" cy="1415138"/>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lIns="180000" rIns="180000" rtlCol="0" anchor="ctr"/>
          <a:lstStyle/>
          <a:p>
            <a:pPr algn="ctr">
              <a:spcBef>
                <a:spcPts val="1200"/>
              </a:spcBef>
              <a:spcAft>
                <a:spcPts val="1200"/>
              </a:spcAft>
            </a:pPr>
            <a:r>
              <a:rPr lang="en-US" sz="1600" dirty="0">
                <a:solidFill>
                  <a:schemeClr val="tx1"/>
                </a:solidFill>
                <a:latin typeface="Arial Narrow" panose="020B0606020202030204" pitchFamily="34" charset="0"/>
              </a:rPr>
              <a:t>2. Find </a:t>
            </a:r>
            <a:r>
              <a:rPr lang="en-US" sz="1600" dirty="0" err="1">
                <a:solidFill>
                  <a:schemeClr val="tx1"/>
                </a:solidFill>
                <a:latin typeface="Arial Narrow" panose="020B0606020202030204" pitchFamily="34" charset="0"/>
              </a:rPr>
              <a:t>keypoints</a:t>
            </a:r>
            <a:r>
              <a:rPr lang="en-US" sz="1600" dirty="0">
                <a:solidFill>
                  <a:schemeClr val="tx1"/>
                </a:solidFill>
                <a:latin typeface="Arial Narrow" panose="020B0606020202030204" pitchFamily="34" charset="0"/>
              </a:rPr>
              <a:t> using OpenCV modules</a:t>
            </a:r>
            <a:endParaRPr lang="en-AU" sz="1600" dirty="0">
              <a:latin typeface="Arial Narrow" panose="020B0606020202030204" pitchFamily="34" charset="0"/>
            </a:endParaRPr>
          </a:p>
        </p:txBody>
      </p:sp>
      <p:sp>
        <p:nvSpPr>
          <p:cNvPr id="18" name="Arrow: Chevron 17">
            <a:extLst>
              <a:ext uri="{FF2B5EF4-FFF2-40B4-BE49-F238E27FC236}">
                <a16:creationId xmlns:a16="http://schemas.microsoft.com/office/drawing/2014/main" id="{E38BD9E0-BD34-F4F4-761D-A666A6A364A0}"/>
              </a:ext>
            </a:extLst>
          </p:cNvPr>
          <p:cNvSpPr/>
          <p:nvPr/>
        </p:nvSpPr>
        <p:spPr>
          <a:xfrm>
            <a:off x="4744929" y="1557680"/>
            <a:ext cx="2355925" cy="473337"/>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Arial Narrow" panose="020B0606020202030204" pitchFamily="34" charset="0"/>
              </a:rPr>
              <a:t>Match </a:t>
            </a:r>
            <a:r>
              <a:rPr lang="en-US" dirty="0" err="1">
                <a:solidFill>
                  <a:schemeClr val="bg1"/>
                </a:solidFill>
                <a:latin typeface="Arial Narrow" panose="020B0606020202030204" pitchFamily="34" charset="0"/>
              </a:rPr>
              <a:t>keypoints</a:t>
            </a:r>
            <a:endParaRPr lang="en-AU" dirty="0">
              <a:solidFill>
                <a:schemeClr val="tx1"/>
              </a:solidFill>
              <a:latin typeface="Arial Narrow" panose="020B0606020202030204" pitchFamily="34" charset="0"/>
            </a:endParaRPr>
          </a:p>
        </p:txBody>
      </p:sp>
      <p:sp>
        <p:nvSpPr>
          <p:cNvPr id="19" name="Rectangle 18">
            <a:extLst>
              <a:ext uri="{FF2B5EF4-FFF2-40B4-BE49-F238E27FC236}">
                <a16:creationId xmlns:a16="http://schemas.microsoft.com/office/drawing/2014/main" id="{0F0DF3D4-35B8-089B-2525-0F48216E052E}"/>
              </a:ext>
            </a:extLst>
          </p:cNvPr>
          <p:cNvSpPr/>
          <p:nvPr/>
        </p:nvSpPr>
        <p:spPr>
          <a:xfrm>
            <a:off x="4744929" y="2031017"/>
            <a:ext cx="2164999" cy="1415138"/>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lIns="180000" rIns="180000" rtlCol="0" anchor="ctr"/>
          <a:lstStyle/>
          <a:p>
            <a:pPr algn="ctr">
              <a:spcBef>
                <a:spcPts val="1200"/>
              </a:spcBef>
              <a:spcAft>
                <a:spcPts val="1200"/>
              </a:spcAft>
            </a:pPr>
            <a:r>
              <a:rPr lang="en-US" sz="1600" dirty="0">
                <a:solidFill>
                  <a:schemeClr val="tx1"/>
                </a:solidFill>
                <a:latin typeface="Arial Narrow" panose="020B0606020202030204" pitchFamily="34" charset="0"/>
              </a:rPr>
              <a:t>3. Match </a:t>
            </a:r>
            <a:r>
              <a:rPr lang="en-US" sz="1600" dirty="0" err="1">
                <a:solidFill>
                  <a:schemeClr val="tx1"/>
                </a:solidFill>
                <a:latin typeface="Arial Narrow" panose="020B0606020202030204" pitchFamily="34" charset="0"/>
              </a:rPr>
              <a:t>keypoints</a:t>
            </a:r>
            <a:r>
              <a:rPr lang="en-US" sz="1600" dirty="0">
                <a:solidFill>
                  <a:schemeClr val="tx1"/>
                </a:solidFill>
                <a:latin typeface="Arial Narrow" panose="020B0606020202030204" pitchFamily="34" charset="0"/>
              </a:rPr>
              <a:t>, discard bad </a:t>
            </a:r>
            <a:r>
              <a:rPr lang="en-US" sz="1600" dirty="0" err="1">
                <a:solidFill>
                  <a:schemeClr val="tx1"/>
                </a:solidFill>
                <a:latin typeface="Arial Narrow" panose="020B0606020202030204" pitchFamily="34" charset="0"/>
              </a:rPr>
              <a:t>keypoint</a:t>
            </a:r>
            <a:r>
              <a:rPr lang="en-US" sz="1600" dirty="0">
                <a:solidFill>
                  <a:schemeClr val="tx1"/>
                </a:solidFill>
                <a:latin typeface="Arial Narrow" panose="020B0606020202030204" pitchFamily="34" charset="0"/>
              </a:rPr>
              <a:t> matches</a:t>
            </a:r>
          </a:p>
        </p:txBody>
      </p:sp>
      <p:sp>
        <p:nvSpPr>
          <p:cNvPr id="20" name="Arrow: Chevron 19">
            <a:extLst>
              <a:ext uri="{FF2B5EF4-FFF2-40B4-BE49-F238E27FC236}">
                <a16:creationId xmlns:a16="http://schemas.microsoft.com/office/drawing/2014/main" id="{15AD53F1-F5C7-8EEC-4BDA-6D9B7566DF6F}"/>
              </a:ext>
            </a:extLst>
          </p:cNvPr>
          <p:cNvSpPr/>
          <p:nvPr/>
        </p:nvSpPr>
        <p:spPr>
          <a:xfrm>
            <a:off x="7012825" y="1557680"/>
            <a:ext cx="2355925" cy="473337"/>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Arial Narrow" panose="020B0606020202030204" pitchFamily="34" charset="0"/>
              </a:rPr>
              <a:t>Rotate and shift</a:t>
            </a:r>
            <a:endParaRPr lang="en-AU" dirty="0">
              <a:solidFill>
                <a:schemeClr val="bg1"/>
              </a:solidFill>
              <a:latin typeface="Arial Narrow" panose="020B0606020202030204" pitchFamily="34" charset="0"/>
            </a:endParaRPr>
          </a:p>
        </p:txBody>
      </p:sp>
      <p:sp>
        <p:nvSpPr>
          <p:cNvPr id="21" name="Rectangle 20">
            <a:extLst>
              <a:ext uri="{FF2B5EF4-FFF2-40B4-BE49-F238E27FC236}">
                <a16:creationId xmlns:a16="http://schemas.microsoft.com/office/drawing/2014/main" id="{270A975D-3616-E247-23B6-1B1FA3C8627B}"/>
              </a:ext>
            </a:extLst>
          </p:cNvPr>
          <p:cNvSpPr/>
          <p:nvPr/>
        </p:nvSpPr>
        <p:spPr>
          <a:xfrm>
            <a:off x="7012825" y="2031017"/>
            <a:ext cx="2164999" cy="1415138"/>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lIns="180000" rIns="180000" rtlCol="0" anchor="ctr"/>
          <a:lstStyle/>
          <a:p>
            <a:pPr algn="ctr">
              <a:spcBef>
                <a:spcPts val="1200"/>
              </a:spcBef>
              <a:spcAft>
                <a:spcPts val="1200"/>
              </a:spcAft>
            </a:pPr>
            <a:r>
              <a:rPr lang="en-US" sz="1600" dirty="0">
                <a:solidFill>
                  <a:schemeClr val="tx1"/>
                </a:solidFill>
                <a:latin typeface="Arial Narrow" panose="020B0606020202030204" pitchFamily="34" charset="0"/>
              </a:rPr>
              <a:t>4. Rotate and shift images to align with each other</a:t>
            </a:r>
          </a:p>
        </p:txBody>
      </p:sp>
      <p:sp>
        <p:nvSpPr>
          <p:cNvPr id="22" name="Arrow: Chevron 21">
            <a:extLst>
              <a:ext uri="{FF2B5EF4-FFF2-40B4-BE49-F238E27FC236}">
                <a16:creationId xmlns:a16="http://schemas.microsoft.com/office/drawing/2014/main" id="{3DB89385-F962-877F-1ECA-3D0441338C63}"/>
              </a:ext>
            </a:extLst>
          </p:cNvPr>
          <p:cNvSpPr/>
          <p:nvPr/>
        </p:nvSpPr>
        <p:spPr>
          <a:xfrm>
            <a:off x="9263733" y="1562784"/>
            <a:ext cx="2355925" cy="468234"/>
          </a:xfrm>
          <a:prstGeom prst="chevr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AU" dirty="0" err="1">
                <a:solidFill>
                  <a:schemeClr val="bg1"/>
                </a:solidFill>
                <a:latin typeface="Arial Narrow" panose="020B0606020202030204" pitchFamily="34" charset="0"/>
              </a:rPr>
              <a:t>CIELab</a:t>
            </a:r>
            <a:r>
              <a:rPr lang="en-AU" dirty="0">
                <a:solidFill>
                  <a:schemeClr val="bg1"/>
                </a:solidFill>
                <a:latin typeface="Arial Narrow" panose="020B0606020202030204" pitchFamily="34" charset="0"/>
              </a:rPr>
              <a:t> evaluation</a:t>
            </a:r>
          </a:p>
        </p:txBody>
      </p:sp>
      <p:sp>
        <p:nvSpPr>
          <p:cNvPr id="23" name="Rectangle 22">
            <a:extLst>
              <a:ext uri="{FF2B5EF4-FFF2-40B4-BE49-F238E27FC236}">
                <a16:creationId xmlns:a16="http://schemas.microsoft.com/office/drawing/2014/main" id="{04FEC4F8-08AA-483A-8C70-7E2754AC612F}"/>
              </a:ext>
            </a:extLst>
          </p:cNvPr>
          <p:cNvSpPr/>
          <p:nvPr/>
        </p:nvSpPr>
        <p:spPr>
          <a:xfrm>
            <a:off x="9263733" y="2036120"/>
            <a:ext cx="2164999" cy="1415138"/>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lIns="180000" rIns="180000" rtlCol="0" anchor="ctr"/>
          <a:lstStyle/>
          <a:p>
            <a:pPr algn="ctr">
              <a:spcBef>
                <a:spcPts val="1200"/>
              </a:spcBef>
              <a:spcAft>
                <a:spcPts val="1200"/>
              </a:spcAft>
            </a:pPr>
            <a:r>
              <a:rPr lang="en-US" sz="1600" dirty="0">
                <a:solidFill>
                  <a:schemeClr val="tx1"/>
                </a:solidFill>
                <a:latin typeface="Arial Narrow" panose="020B0606020202030204" pitchFamily="34" charset="0"/>
              </a:rPr>
              <a:t>5. </a:t>
            </a:r>
            <a:r>
              <a:rPr lang="en-US" sz="1600" dirty="0" err="1">
                <a:solidFill>
                  <a:schemeClr val="tx1"/>
                </a:solidFill>
                <a:latin typeface="Arial Narrow" panose="020B0606020202030204" pitchFamily="34" charset="0"/>
              </a:rPr>
              <a:t>CIELab</a:t>
            </a:r>
            <a:r>
              <a:rPr lang="en-US" sz="1600" dirty="0">
                <a:solidFill>
                  <a:schemeClr val="tx1"/>
                </a:solidFill>
                <a:latin typeface="Arial Narrow" panose="020B0606020202030204" pitchFamily="34" charset="0"/>
              </a:rPr>
              <a:t> evaluation</a:t>
            </a:r>
          </a:p>
        </p:txBody>
      </p:sp>
      <p:pic>
        <p:nvPicPr>
          <p:cNvPr id="28" name="Picture 27">
            <a:extLst>
              <a:ext uri="{FF2B5EF4-FFF2-40B4-BE49-F238E27FC236}">
                <a16:creationId xmlns:a16="http://schemas.microsoft.com/office/drawing/2014/main" id="{4287BB45-FD47-3E6D-2D4B-6CA1CFACB41F}"/>
              </a:ext>
            </a:extLst>
          </p:cNvPr>
          <p:cNvPicPr>
            <a:picLocks noChangeAspect="1"/>
          </p:cNvPicPr>
          <p:nvPr/>
        </p:nvPicPr>
        <p:blipFill>
          <a:blip r:embed="rId5"/>
          <a:stretch>
            <a:fillRect/>
          </a:stretch>
        </p:blipFill>
        <p:spPr>
          <a:xfrm>
            <a:off x="7441330" y="3579107"/>
            <a:ext cx="1216020" cy="2874229"/>
          </a:xfrm>
          <a:prstGeom prst="rect">
            <a:avLst/>
          </a:prstGeom>
        </p:spPr>
      </p:pic>
      <p:pic>
        <p:nvPicPr>
          <p:cNvPr id="30" name="Picture 29">
            <a:extLst>
              <a:ext uri="{FF2B5EF4-FFF2-40B4-BE49-F238E27FC236}">
                <a16:creationId xmlns:a16="http://schemas.microsoft.com/office/drawing/2014/main" id="{A1942634-EBD8-F344-C011-B470E775B64F}"/>
              </a:ext>
            </a:extLst>
          </p:cNvPr>
          <p:cNvPicPr>
            <a:picLocks noChangeAspect="1"/>
          </p:cNvPicPr>
          <p:nvPr/>
        </p:nvPicPr>
        <p:blipFill>
          <a:blip r:embed="rId6"/>
          <a:stretch>
            <a:fillRect/>
          </a:stretch>
        </p:blipFill>
        <p:spPr>
          <a:xfrm>
            <a:off x="469603" y="3635261"/>
            <a:ext cx="1668647" cy="3037230"/>
          </a:xfrm>
          <a:prstGeom prst="rect">
            <a:avLst/>
          </a:prstGeom>
        </p:spPr>
      </p:pic>
      <p:pic>
        <p:nvPicPr>
          <p:cNvPr id="3" name="Picture 8" descr="Introducing Fiber-Assisted Colorimetric Measurements as a Quality Control  Tool of Hot Melt Extruded Filaments">
            <a:extLst>
              <a:ext uri="{FF2B5EF4-FFF2-40B4-BE49-F238E27FC236}">
                <a16:creationId xmlns:a16="http://schemas.microsoft.com/office/drawing/2014/main" id="{BFAABD27-C35D-15F0-C886-0F26521451B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60737" y="3933372"/>
            <a:ext cx="2067995" cy="2075542"/>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9BB82575-0B5B-78D1-E4FD-F4E2E255CA4F}"/>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17</a:t>
            </a:fld>
            <a:endParaRPr lang="en-GB" dirty="0">
              <a:solidFill>
                <a:schemeClr val="bg1"/>
              </a:solidFill>
            </a:endParaRPr>
          </a:p>
        </p:txBody>
      </p:sp>
    </p:spTree>
    <p:extLst>
      <p:ext uri="{BB962C8B-B14F-4D97-AF65-F5344CB8AC3E}">
        <p14:creationId xmlns:p14="http://schemas.microsoft.com/office/powerpoint/2010/main" val="4016790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F624353E-FF14-446D-1A34-5C50664FD6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CFC93F-F96D-06B2-A767-9B23777CEFC1}"/>
              </a:ext>
            </a:extLst>
          </p:cNvPr>
          <p:cNvSpPr>
            <a:spLocks noGrp="1"/>
          </p:cNvSpPr>
          <p:nvPr>
            <p:ph type="title"/>
          </p:nvPr>
        </p:nvSpPr>
        <p:spPr>
          <a:xfrm>
            <a:off x="701300" y="425796"/>
            <a:ext cx="10515600" cy="1325563"/>
          </a:xfrm>
        </p:spPr>
        <p:txBody>
          <a:bodyPr>
            <a:normAutofit/>
          </a:bodyPr>
          <a:lstStyle/>
          <a:p>
            <a:r>
              <a:rPr lang="en-AU" sz="4000" noProof="0" dirty="0" err="1">
                <a:solidFill>
                  <a:schemeClr val="bg1"/>
                </a:solidFill>
              </a:rPr>
              <a:t>CIELab</a:t>
            </a:r>
            <a:r>
              <a:rPr lang="en-AU" sz="4000" noProof="0" dirty="0">
                <a:solidFill>
                  <a:schemeClr val="bg1"/>
                </a:solidFill>
              </a:rPr>
              <a:t> is a colour model for quantifying colour variation</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CFA5629-6631-9787-7474-55CA1BE71738}"/>
                  </a:ext>
                </a:extLst>
              </p:cNvPr>
              <p:cNvSpPr txBox="1"/>
              <p:nvPr/>
            </p:nvSpPr>
            <p:spPr>
              <a:xfrm>
                <a:off x="701300" y="1751359"/>
                <a:ext cx="5907981" cy="3542829"/>
              </a:xfrm>
              <a:prstGeom prst="rect">
                <a:avLst/>
              </a:prstGeom>
              <a:noFill/>
            </p:spPr>
            <p:txBody>
              <a:bodyPr wrap="square" rtlCol="0">
                <a:spAutoFit/>
              </a:bodyPr>
              <a:lstStyle/>
              <a:p>
                <a:pPr>
                  <a:spcAft>
                    <a:spcPts val="600"/>
                  </a:spcAft>
                </a:pPr>
                <a:endParaRPr lang="en-AU" sz="2000" noProof="0" dirty="0">
                  <a:solidFill>
                    <a:schemeClr val="bg1"/>
                  </a:solidFill>
                </a:endParaRPr>
              </a:p>
              <a:p>
                <a:pPr>
                  <a:spcAft>
                    <a:spcPts val="600"/>
                  </a:spcAft>
                </a:pPr>
                <a:r>
                  <a:rPr lang="en-AU" sz="2000" noProof="0" dirty="0">
                    <a:solidFill>
                      <a:schemeClr val="bg1"/>
                    </a:solidFill>
                  </a:rPr>
                  <a:t>L* represents lightness. </a:t>
                </a:r>
              </a:p>
              <a:p>
                <a:pPr>
                  <a:spcAft>
                    <a:spcPts val="600"/>
                  </a:spcAft>
                </a:pPr>
                <a:r>
                  <a:rPr lang="en-AU" sz="2000" noProof="0" dirty="0">
                    <a:solidFill>
                      <a:schemeClr val="bg1"/>
                    </a:solidFill>
                  </a:rPr>
                  <a:t>a* represents the red–green axis. </a:t>
                </a:r>
              </a:p>
              <a:p>
                <a:pPr>
                  <a:spcAft>
                    <a:spcPts val="600"/>
                  </a:spcAft>
                </a:pPr>
                <a:r>
                  <a:rPr lang="en-AU" sz="2000" noProof="0" dirty="0">
                    <a:solidFill>
                      <a:schemeClr val="bg1"/>
                    </a:solidFill>
                  </a:rPr>
                  <a:t>b* represents the yellow–blue axis. </a:t>
                </a:r>
              </a:p>
              <a:p>
                <a:pPr>
                  <a:spcAft>
                    <a:spcPts val="600"/>
                  </a:spcAft>
                </a:pPr>
                <a:endParaRPr lang="en-AU" sz="2000" noProof="0" dirty="0">
                  <a:solidFill>
                    <a:schemeClr val="bg1"/>
                  </a:solidFill>
                </a:endParaRPr>
              </a:p>
              <a:p>
                <a:pPr>
                  <a:spcAft>
                    <a:spcPts val="600"/>
                  </a:spcAft>
                </a:pPr>
                <a:r>
                  <a:rPr lang="en-AU" sz="2000" noProof="0" dirty="0">
                    <a:solidFill>
                      <a:schemeClr val="bg1"/>
                    </a:solidFill>
                  </a:rPr>
                  <a:t>ΔE is standardised metric for quantifying the difference between two colours. </a:t>
                </a:r>
              </a:p>
              <a:p>
                <a:pPr>
                  <a:spcAft>
                    <a:spcPts val="600"/>
                  </a:spcAft>
                </a:pPr>
                <a:endParaRPr lang="en-AU" sz="2000" noProof="0" dirty="0">
                  <a:solidFill>
                    <a:schemeClr val="bg1"/>
                  </a:solidFill>
                </a:endParaRPr>
              </a:p>
              <a:p>
                <a:pPr>
                  <a:spcAft>
                    <a:spcPts val="600"/>
                  </a:spcAft>
                </a:pPr>
                <a14:m>
                  <m:oMathPara xmlns:m="http://schemas.openxmlformats.org/officeDocument/2006/math">
                    <m:oMathParaPr>
                      <m:jc m:val="centerGroup"/>
                    </m:oMathParaPr>
                    <m:oMath xmlns:m="http://schemas.openxmlformats.org/officeDocument/2006/math">
                      <m:r>
                        <m:rPr>
                          <m:sty m:val="p"/>
                        </m:rPr>
                        <a:rPr lang="en-AU" sz="2000" b="0" i="0" noProof="0" smtClean="0">
                          <a:solidFill>
                            <a:schemeClr val="bg1"/>
                          </a:solidFill>
                          <a:latin typeface="Cambria Math" panose="02040503050406030204" pitchFamily="18" charset="0"/>
                        </a:rPr>
                        <m:t>Δ</m:t>
                      </m:r>
                      <m:r>
                        <a:rPr lang="en-AU" sz="2000" b="0" i="1" noProof="0" smtClean="0">
                          <a:solidFill>
                            <a:schemeClr val="bg1"/>
                          </a:solidFill>
                          <a:latin typeface="Cambria Math" panose="02040503050406030204" pitchFamily="18" charset="0"/>
                        </a:rPr>
                        <m:t>𝐸</m:t>
                      </m:r>
                      <m:r>
                        <a:rPr lang="en-AU" sz="2000" b="0" i="1" noProof="0" smtClean="0">
                          <a:solidFill>
                            <a:schemeClr val="bg1"/>
                          </a:solidFill>
                          <a:latin typeface="Cambria Math" panose="02040503050406030204" pitchFamily="18" charset="0"/>
                        </a:rPr>
                        <m:t>=</m:t>
                      </m:r>
                      <m:rad>
                        <m:radPr>
                          <m:degHide m:val="on"/>
                          <m:ctrlPr>
                            <a:rPr lang="en-AU" sz="2000" b="0" i="1" noProof="0" smtClean="0">
                              <a:solidFill>
                                <a:schemeClr val="bg1"/>
                              </a:solidFill>
                              <a:latin typeface="Cambria Math" panose="02040503050406030204" pitchFamily="18" charset="0"/>
                            </a:rPr>
                          </m:ctrlPr>
                        </m:radPr>
                        <m:deg/>
                        <m:e>
                          <m:sSup>
                            <m:sSupPr>
                              <m:ctrlPr>
                                <a:rPr lang="en-AU" sz="2000" b="0" i="1" noProof="0" smtClean="0">
                                  <a:solidFill>
                                    <a:schemeClr val="bg1"/>
                                  </a:solidFill>
                                  <a:latin typeface="Cambria Math" panose="02040503050406030204" pitchFamily="18" charset="0"/>
                                </a:rPr>
                              </m:ctrlPr>
                            </m:sSupPr>
                            <m:e>
                              <m:d>
                                <m:dPr>
                                  <m:ctrlPr>
                                    <a:rPr lang="en-AU" sz="2000" b="0" i="1" noProof="0" smtClean="0">
                                      <a:solidFill>
                                        <a:schemeClr val="bg1"/>
                                      </a:solidFill>
                                      <a:latin typeface="Cambria Math" panose="02040503050406030204" pitchFamily="18" charset="0"/>
                                    </a:rPr>
                                  </m:ctrlPr>
                                </m:dPr>
                                <m:e>
                                  <m:r>
                                    <m:rPr>
                                      <m:sty m:val="p"/>
                                    </m:rPr>
                                    <a:rPr lang="en-AU" sz="2000" b="0" i="0" noProof="0" smtClean="0">
                                      <a:solidFill>
                                        <a:schemeClr val="bg1"/>
                                      </a:solidFill>
                                      <a:latin typeface="Cambria Math" panose="02040503050406030204" pitchFamily="18" charset="0"/>
                                    </a:rPr>
                                    <m:t>Δ</m:t>
                                  </m:r>
                                  <m:r>
                                    <a:rPr lang="en-AU" sz="2000" b="0" i="1" noProof="0" smtClean="0">
                                      <a:solidFill>
                                        <a:schemeClr val="bg1"/>
                                      </a:solidFill>
                                      <a:latin typeface="Cambria Math" panose="02040503050406030204" pitchFamily="18" charset="0"/>
                                    </a:rPr>
                                    <m:t>𝐿</m:t>
                                  </m:r>
                                </m:e>
                              </m:d>
                            </m:e>
                            <m:sup>
                              <m:r>
                                <a:rPr lang="en-AU" sz="2000" b="0" i="1" noProof="0" smtClean="0">
                                  <a:solidFill>
                                    <a:schemeClr val="bg1"/>
                                  </a:solidFill>
                                  <a:latin typeface="Cambria Math" panose="02040503050406030204" pitchFamily="18" charset="0"/>
                                </a:rPr>
                                <m:t>2</m:t>
                              </m:r>
                            </m:sup>
                          </m:sSup>
                          <m:r>
                            <a:rPr lang="en-AU" sz="2000" b="0" i="1" noProof="0" smtClean="0">
                              <a:solidFill>
                                <a:schemeClr val="bg1"/>
                              </a:solidFill>
                              <a:latin typeface="Cambria Math" panose="02040503050406030204" pitchFamily="18" charset="0"/>
                            </a:rPr>
                            <m:t>+</m:t>
                          </m:r>
                          <m:sSup>
                            <m:sSupPr>
                              <m:ctrlPr>
                                <a:rPr lang="en-AU" sz="2000" b="0" i="1" noProof="0" smtClean="0">
                                  <a:solidFill>
                                    <a:schemeClr val="bg1"/>
                                  </a:solidFill>
                                  <a:latin typeface="Cambria Math" panose="02040503050406030204" pitchFamily="18" charset="0"/>
                                </a:rPr>
                              </m:ctrlPr>
                            </m:sSupPr>
                            <m:e>
                              <m:d>
                                <m:dPr>
                                  <m:ctrlPr>
                                    <a:rPr lang="en-AU" sz="2000" b="0" i="1" noProof="0" smtClean="0">
                                      <a:solidFill>
                                        <a:schemeClr val="bg1"/>
                                      </a:solidFill>
                                      <a:latin typeface="Cambria Math" panose="02040503050406030204" pitchFamily="18" charset="0"/>
                                    </a:rPr>
                                  </m:ctrlPr>
                                </m:dPr>
                                <m:e>
                                  <m:r>
                                    <m:rPr>
                                      <m:sty m:val="p"/>
                                    </m:rPr>
                                    <a:rPr lang="en-AU" sz="2000" b="0" i="0" noProof="0" smtClean="0">
                                      <a:solidFill>
                                        <a:schemeClr val="bg1"/>
                                      </a:solidFill>
                                      <a:latin typeface="Cambria Math" panose="02040503050406030204" pitchFamily="18" charset="0"/>
                                    </a:rPr>
                                    <m:t>Δ</m:t>
                                  </m:r>
                                  <m:r>
                                    <a:rPr lang="en-AU" sz="2000" b="0" i="1" noProof="0" smtClean="0">
                                      <a:solidFill>
                                        <a:schemeClr val="bg1"/>
                                      </a:solidFill>
                                      <a:latin typeface="Cambria Math" panose="02040503050406030204" pitchFamily="18" charset="0"/>
                                    </a:rPr>
                                    <m:t>𝑎</m:t>
                                  </m:r>
                                </m:e>
                              </m:d>
                            </m:e>
                            <m:sup>
                              <m:r>
                                <a:rPr lang="en-AU" sz="2000" b="0" i="1" noProof="0" smtClean="0">
                                  <a:solidFill>
                                    <a:schemeClr val="bg1"/>
                                  </a:solidFill>
                                  <a:latin typeface="Cambria Math" panose="02040503050406030204" pitchFamily="18" charset="0"/>
                                </a:rPr>
                                <m:t>2</m:t>
                              </m:r>
                            </m:sup>
                          </m:sSup>
                          <m:r>
                            <a:rPr lang="en-AU" sz="2000" b="0" i="1" noProof="0" smtClean="0">
                              <a:solidFill>
                                <a:schemeClr val="bg1"/>
                              </a:solidFill>
                              <a:latin typeface="Cambria Math" panose="02040503050406030204" pitchFamily="18" charset="0"/>
                            </a:rPr>
                            <m:t>+</m:t>
                          </m:r>
                          <m:sSup>
                            <m:sSupPr>
                              <m:ctrlPr>
                                <a:rPr lang="en-AU" sz="2000" b="0" i="1" noProof="0" smtClean="0">
                                  <a:solidFill>
                                    <a:schemeClr val="bg1"/>
                                  </a:solidFill>
                                  <a:latin typeface="Cambria Math" panose="02040503050406030204" pitchFamily="18" charset="0"/>
                                </a:rPr>
                              </m:ctrlPr>
                            </m:sSupPr>
                            <m:e>
                              <m:d>
                                <m:dPr>
                                  <m:ctrlPr>
                                    <a:rPr lang="en-AU" sz="2000" b="0" i="1" noProof="0" smtClean="0">
                                      <a:solidFill>
                                        <a:schemeClr val="bg1"/>
                                      </a:solidFill>
                                      <a:latin typeface="Cambria Math" panose="02040503050406030204" pitchFamily="18" charset="0"/>
                                    </a:rPr>
                                  </m:ctrlPr>
                                </m:dPr>
                                <m:e>
                                  <m:r>
                                    <m:rPr>
                                      <m:sty m:val="p"/>
                                    </m:rPr>
                                    <a:rPr lang="en-AU" sz="2000" b="0" i="0" noProof="0" smtClean="0">
                                      <a:solidFill>
                                        <a:schemeClr val="bg1"/>
                                      </a:solidFill>
                                      <a:latin typeface="Cambria Math" panose="02040503050406030204" pitchFamily="18" charset="0"/>
                                    </a:rPr>
                                    <m:t>Δ</m:t>
                                  </m:r>
                                  <m:r>
                                    <a:rPr lang="en-AU" sz="2000" b="0" i="1" noProof="0" smtClean="0">
                                      <a:solidFill>
                                        <a:schemeClr val="bg1"/>
                                      </a:solidFill>
                                      <a:latin typeface="Cambria Math" panose="02040503050406030204" pitchFamily="18" charset="0"/>
                                    </a:rPr>
                                    <m:t>𝑏</m:t>
                                  </m:r>
                                </m:e>
                              </m:d>
                            </m:e>
                            <m:sup>
                              <m:r>
                                <a:rPr lang="en-AU" sz="2000" b="0" i="1" noProof="0" smtClean="0">
                                  <a:solidFill>
                                    <a:schemeClr val="bg1"/>
                                  </a:solidFill>
                                  <a:latin typeface="Cambria Math" panose="02040503050406030204" pitchFamily="18" charset="0"/>
                                </a:rPr>
                                <m:t>2</m:t>
                              </m:r>
                            </m:sup>
                          </m:sSup>
                        </m:e>
                      </m:rad>
                    </m:oMath>
                  </m:oMathPara>
                </a14:m>
                <a:endParaRPr lang="en-AU" sz="2000" noProof="0" dirty="0">
                  <a:solidFill>
                    <a:schemeClr val="bg1"/>
                  </a:solidFill>
                </a:endParaRPr>
              </a:p>
            </p:txBody>
          </p:sp>
        </mc:Choice>
        <mc:Fallback xmlns="">
          <p:sp>
            <p:nvSpPr>
              <p:cNvPr id="4" name="TextBox 3">
                <a:extLst>
                  <a:ext uri="{FF2B5EF4-FFF2-40B4-BE49-F238E27FC236}">
                    <a16:creationId xmlns:a16="http://schemas.microsoft.com/office/drawing/2014/main" id="{6CFA5629-6631-9787-7474-55CA1BE71738}"/>
                  </a:ext>
                </a:extLst>
              </p:cNvPr>
              <p:cNvSpPr txBox="1">
                <a:spLocks noRot="1" noChangeAspect="1" noMove="1" noResize="1" noEditPoints="1" noAdjustHandles="1" noChangeArrowheads="1" noChangeShapeType="1" noTextEdit="1"/>
              </p:cNvSpPr>
              <p:nvPr/>
            </p:nvSpPr>
            <p:spPr>
              <a:xfrm>
                <a:off x="701300" y="1751359"/>
                <a:ext cx="5907981" cy="3542829"/>
              </a:xfrm>
              <a:prstGeom prst="rect">
                <a:avLst/>
              </a:prstGeom>
              <a:blipFill>
                <a:blip r:embed="rId3"/>
                <a:stretch>
                  <a:fillRect l="-1032"/>
                </a:stretch>
              </a:blipFill>
            </p:spPr>
            <p:txBody>
              <a:bodyPr/>
              <a:lstStyle/>
              <a:p>
                <a:r>
                  <a:rPr lang="en-AU">
                    <a:noFill/>
                  </a:rPr>
                  <a:t> </a:t>
                </a:r>
              </a:p>
            </p:txBody>
          </p:sp>
        </mc:Fallback>
      </mc:AlternateContent>
      <p:pic>
        <p:nvPicPr>
          <p:cNvPr id="7" name="Picture 8" descr="Introducing Fiber-Assisted Colorimetric Measurements as a Quality Control  Tool of Hot Melt Extruded Filaments">
            <a:extLst>
              <a:ext uri="{FF2B5EF4-FFF2-40B4-BE49-F238E27FC236}">
                <a16:creationId xmlns:a16="http://schemas.microsoft.com/office/drawing/2014/main" id="{6847318A-BB03-DF67-72C4-BE3BBB9C19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6181" y="1397617"/>
            <a:ext cx="4744519" cy="4761835"/>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4">
            <a:extLst>
              <a:ext uri="{FF2B5EF4-FFF2-40B4-BE49-F238E27FC236}">
                <a16:creationId xmlns:a16="http://schemas.microsoft.com/office/drawing/2014/main" id="{EDE4D06F-B71E-BE53-40C0-B9594F934D95}"/>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18</a:t>
            </a:fld>
            <a:endParaRPr lang="en-GB" dirty="0">
              <a:solidFill>
                <a:schemeClr val="bg1"/>
              </a:solidFill>
            </a:endParaRPr>
          </a:p>
        </p:txBody>
      </p:sp>
    </p:spTree>
    <p:extLst>
      <p:ext uri="{BB962C8B-B14F-4D97-AF65-F5344CB8AC3E}">
        <p14:creationId xmlns:p14="http://schemas.microsoft.com/office/powerpoint/2010/main" val="32321911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cxnSp>
        <p:nvCxnSpPr>
          <p:cNvPr id="15" name="Straight Arrow Connector 14">
            <a:extLst>
              <a:ext uri="{FF2B5EF4-FFF2-40B4-BE49-F238E27FC236}">
                <a16:creationId xmlns:a16="http://schemas.microsoft.com/office/drawing/2014/main" id="{AE91482D-99FB-88EA-4B3A-CE6B3968372E}"/>
              </a:ext>
            </a:extLst>
          </p:cNvPr>
          <p:cNvCxnSpPr>
            <a:cxnSpLocks/>
          </p:cNvCxnSpPr>
          <p:nvPr/>
        </p:nvCxnSpPr>
        <p:spPr>
          <a:xfrm flipH="1">
            <a:off x="5754639" y="1919794"/>
            <a:ext cx="2133876" cy="1816095"/>
          </a:xfrm>
          <a:prstGeom prst="straightConnector1">
            <a:avLst/>
          </a:prstGeom>
          <a:ln w="12700">
            <a:solidFill>
              <a:schemeClr val="bg1"/>
            </a:solidFill>
            <a:tailEnd type="triangle" w="lg" len="lg"/>
          </a:ln>
        </p:spPr>
        <p:style>
          <a:lnRef idx="2">
            <a:schemeClr val="accent1"/>
          </a:lnRef>
          <a:fillRef idx="0">
            <a:schemeClr val="accent1"/>
          </a:fillRef>
          <a:effectRef idx="1">
            <a:schemeClr val="accent1"/>
          </a:effectRef>
          <a:fontRef idx="minor">
            <a:schemeClr val="tx1"/>
          </a:fontRef>
        </p:style>
      </p:cxnSp>
      <p:sp>
        <p:nvSpPr>
          <p:cNvPr id="19" name="Rectangle 18">
            <a:extLst>
              <a:ext uri="{FF2B5EF4-FFF2-40B4-BE49-F238E27FC236}">
                <a16:creationId xmlns:a16="http://schemas.microsoft.com/office/drawing/2014/main" id="{41A7812B-EA08-747A-DEB8-BC6204296650}"/>
              </a:ext>
            </a:extLst>
          </p:cNvPr>
          <p:cNvSpPr/>
          <p:nvPr/>
        </p:nvSpPr>
        <p:spPr>
          <a:xfrm>
            <a:off x="632950" y="1335019"/>
            <a:ext cx="6119176" cy="469294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TextBox 5">
            <a:extLst>
              <a:ext uri="{FF2B5EF4-FFF2-40B4-BE49-F238E27FC236}">
                <a16:creationId xmlns:a16="http://schemas.microsoft.com/office/drawing/2014/main" id="{11844B88-FD5D-22FA-3356-E864E8769204}"/>
              </a:ext>
            </a:extLst>
          </p:cNvPr>
          <p:cNvSpPr txBox="1"/>
          <p:nvPr/>
        </p:nvSpPr>
        <p:spPr>
          <a:xfrm>
            <a:off x="738676" y="-24827"/>
            <a:ext cx="7995660" cy="1169551"/>
          </a:xfrm>
          <a:prstGeom prst="rect">
            <a:avLst/>
          </a:prstGeom>
          <a:noFill/>
        </p:spPr>
        <p:txBody>
          <a:bodyPr wrap="square" rtlCol="0">
            <a:spAutoFit/>
          </a:bodyPr>
          <a:lstStyle/>
          <a:p>
            <a:pPr>
              <a:spcAft>
                <a:spcPts val="600"/>
              </a:spcAft>
            </a:pPr>
            <a:endParaRPr lang="en-US" sz="2000" dirty="0">
              <a:solidFill>
                <a:schemeClr val="bg1"/>
              </a:solidFill>
            </a:endParaRPr>
          </a:p>
          <a:p>
            <a:pPr>
              <a:spcAft>
                <a:spcPts val="600"/>
              </a:spcAft>
            </a:pPr>
            <a:r>
              <a:rPr lang="en-US" sz="2000" dirty="0">
                <a:solidFill>
                  <a:schemeClr val="bg1"/>
                </a:solidFill>
              </a:rPr>
              <a:t>Image cropped to 300 </a:t>
            </a:r>
            <a:r>
              <a:rPr lang="en-US" sz="2000" dirty="0" err="1">
                <a:solidFill>
                  <a:schemeClr val="bg1"/>
                </a:solidFill>
              </a:rPr>
              <a:t>px</a:t>
            </a:r>
            <a:r>
              <a:rPr lang="en-US" sz="2000" dirty="0">
                <a:solidFill>
                  <a:schemeClr val="bg1"/>
                </a:solidFill>
              </a:rPr>
              <a:t> width around reference line. </a:t>
            </a:r>
          </a:p>
          <a:p>
            <a:pPr>
              <a:spcAft>
                <a:spcPts val="600"/>
              </a:spcAft>
            </a:pPr>
            <a:r>
              <a:rPr lang="en-US" sz="2000" dirty="0" err="1">
                <a:solidFill>
                  <a:schemeClr val="bg1"/>
                </a:solidFill>
              </a:rPr>
              <a:t>CIELab</a:t>
            </a:r>
            <a:r>
              <a:rPr lang="en-US" sz="2000" dirty="0">
                <a:solidFill>
                  <a:schemeClr val="bg1"/>
                </a:solidFill>
              </a:rPr>
              <a:t> parameters evaluated.</a:t>
            </a:r>
            <a:endParaRPr lang="en-AU" sz="2000" dirty="0">
              <a:solidFill>
                <a:schemeClr val="bg1"/>
              </a:solidFill>
            </a:endParaRPr>
          </a:p>
        </p:txBody>
      </p:sp>
      <p:pic>
        <p:nvPicPr>
          <p:cNvPr id="9" name="Picture 8">
            <a:extLst>
              <a:ext uri="{FF2B5EF4-FFF2-40B4-BE49-F238E27FC236}">
                <a16:creationId xmlns:a16="http://schemas.microsoft.com/office/drawing/2014/main" id="{8491CD72-E253-50A7-B4CA-610E6BAC691A}"/>
              </a:ext>
            </a:extLst>
          </p:cNvPr>
          <p:cNvPicPr>
            <a:picLocks noChangeAspect="1"/>
          </p:cNvPicPr>
          <p:nvPr/>
        </p:nvPicPr>
        <p:blipFill>
          <a:blip r:embed="rId3"/>
          <a:srcRect b="6928"/>
          <a:stretch>
            <a:fillRect/>
          </a:stretch>
        </p:blipFill>
        <p:spPr>
          <a:xfrm rot="16200000">
            <a:off x="3009047" y="2954015"/>
            <a:ext cx="1481040" cy="4556797"/>
          </a:xfrm>
          <a:prstGeom prst="rect">
            <a:avLst/>
          </a:prstGeom>
        </p:spPr>
      </p:pic>
      <p:pic>
        <p:nvPicPr>
          <p:cNvPr id="13" name="Picture 12" descr="A graph showing a number of different colored lines&#10;&#10;AI-generated content may be incorrect.">
            <a:extLst>
              <a:ext uri="{FF2B5EF4-FFF2-40B4-BE49-F238E27FC236}">
                <a16:creationId xmlns:a16="http://schemas.microsoft.com/office/drawing/2014/main" id="{F82FB568-2946-0754-C7D9-5F8031E1F38C}"/>
              </a:ext>
            </a:extLst>
          </p:cNvPr>
          <p:cNvPicPr>
            <a:picLocks noChangeAspect="1"/>
          </p:cNvPicPr>
          <p:nvPr/>
        </p:nvPicPr>
        <p:blipFill>
          <a:blip r:embed="rId4">
            <a:extLst>
              <a:ext uri="{28A0092B-C50C-407E-A947-70E740481C1C}">
                <a14:useLocalDpi xmlns:a14="http://schemas.microsoft.com/office/drawing/2010/main" val="0"/>
              </a:ext>
            </a:extLst>
          </a:blip>
          <a:srcRect t="6838"/>
          <a:stretch>
            <a:fillRect/>
          </a:stretch>
        </p:blipFill>
        <p:spPr>
          <a:xfrm>
            <a:off x="738676" y="1529678"/>
            <a:ext cx="6007100" cy="3357797"/>
          </a:xfrm>
          <a:prstGeom prst="rect">
            <a:avLst/>
          </a:prstGeom>
        </p:spPr>
      </p:pic>
      <p:sp>
        <p:nvSpPr>
          <p:cNvPr id="14" name="TextBox 13">
            <a:extLst>
              <a:ext uri="{FF2B5EF4-FFF2-40B4-BE49-F238E27FC236}">
                <a16:creationId xmlns:a16="http://schemas.microsoft.com/office/drawing/2014/main" id="{1C686C78-E802-A94D-157A-1561ADDE1878}"/>
              </a:ext>
            </a:extLst>
          </p:cNvPr>
          <p:cNvSpPr txBox="1"/>
          <p:nvPr/>
        </p:nvSpPr>
        <p:spPr>
          <a:xfrm>
            <a:off x="7293000" y="1335019"/>
            <a:ext cx="1441336" cy="584775"/>
          </a:xfrm>
          <a:prstGeom prst="rect">
            <a:avLst/>
          </a:prstGeom>
          <a:noFill/>
        </p:spPr>
        <p:txBody>
          <a:bodyPr wrap="square" rtlCol="0">
            <a:spAutoFit/>
          </a:bodyPr>
          <a:lstStyle/>
          <a:p>
            <a:pPr algn="ctr" defTabSz="914377"/>
            <a:r>
              <a:rPr lang="en-AU" sz="1600" dirty="0">
                <a:solidFill>
                  <a:schemeClr val="bg1"/>
                </a:solidFill>
                <a:latin typeface="Yu Gothic" panose="020B0400000000000000" pitchFamily="34" charset="-128"/>
                <a:ea typeface="Yu Gothic" panose="020B0400000000000000" pitchFamily="34" charset="-128"/>
              </a:rPr>
              <a:t>Impact of proton beam</a:t>
            </a:r>
          </a:p>
        </p:txBody>
      </p:sp>
      <p:cxnSp>
        <p:nvCxnSpPr>
          <p:cNvPr id="17" name="Straight Arrow Connector 16">
            <a:extLst>
              <a:ext uri="{FF2B5EF4-FFF2-40B4-BE49-F238E27FC236}">
                <a16:creationId xmlns:a16="http://schemas.microsoft.com/office/drawing/2014/main" id="{0281EA61-B75C-A8D7-1094-953594BC2D7E}"/>
              </a:ext>
            </a:extLst>
          </p:cNvPr>
          <p:cNvCxnSpPr>
            <a:cxnSpLocks/>
          </p:cNvCxnSpPr>
          <p:nvPr/>
        </p:nvCxnSpPr>
        <p:spPr>
          <a:xfrm flipH="1">
            <a:off x="5754639" y="2887751"/>
            <a:ext cx="997487" cy="848138"/>
          </a:xfrm>
          <a:prstGeom prst="straightConnector1">
            <a:avLst/>
          </a:prstGeom>
          <a:ln>
            <a:tailEnd type="triangle" w="lg" len="lg"/>
          </a:ln>
        </p:spPr>
        <p:style>
          <a:lnRef idx="1">
            <a:schemeClr val="dk1"/>
          </a:lnRef>
          <a:fillRef idx="0">
            <a:schemeClr val="dk1"/>
          </a:fillRef>
          <a:effectRef idx="0">
            <a:schemeClr val="dk1"/>
          </a:effectRef>
          <a:fontRef idx="minor">
            <a:schemeClr val="tx1"/>
          </a:fontRef>
        </p:style>
      </p:cxnSp>
      <p:pic>
        <p:nvPicPr>
          <p:cNvPr id="21" name="Picture 20">
            <a:extLst>
              <a:ext uri="{FF2B5EF4-FFF2-40B4-BE49-F238E27FC236}">
                <a16:creationId xmlns:a16="http://schemas.microsoft.com/office/drawing/2014/main" id="{23161678-A1D3-8812-3560-858B8D131A89}"/>
              </a:ext>
            </a:extLst>
          </p:cNvPr>
          <p:cNvPicPr>
            <a:picLocks noChangeAspect="1"/>
          </p:cNvPicPr>
          <p:nvPr/>
        </p:nvPicPr>
        <p:blipFill>
          <a:blip r:embed="rId5"/>
          <a:stretch>
            <a:fillRect/>
          </a:stretch>
        </p:blipFill>
        <p:spPr>
          <a:xfrm>
            <a:off x="7005764" y="2881401"/>
            <a:ext cx="4564024" cy="3091533"/>
          </a:xfrm>
          <a:prstGeom prst="rect">
            <a:avLst/>
          </a:prstGeom>
        </p:spPr>
      </p:pic>
      <p:sp>
        <p:nvSpPr>
          <p:cNvPr id="5" name="Slide Number Placeholder 4">
            <a:extLst>
              <a:ext uri="{FF2B5EF4-FFF2-40B4-BE49-F238E27FC236}">
                <a16:creationId xmlns:a16="http://schemas.microsoft.com/office/drawing/2014/main" id="{5A9E44A2-C02C-4F8B-7914-6A22B505659B}"/>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19</a:t>
            </a:fld>
            <a:endParaRPr lang="en-GB" dirty="0">
              <a:solidFill>
                <a:schemeClr val="bg1"/>
              </a:solidFill>
            </a:endParaRPr>
          </a:p>
        </p:txBody>
      </p:sp>
    </p:spTree>
    <p:extLst>
      <p:ext uri="{BB962C8B-B14F-4D97-AF65-F5344CB8AC3E}">
        <p14:creationId xmlns:p14="http://schemas.microsoft.com/office/powerpoint/2010/main" val="1143286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BCC1B2F3-4041-8F35-2C1C-62F0C0394F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3CB1D3-417D-6910-A9AB-6E874D7B826E}"/>
              </a:ext>
            </a:extLst>
          </p:cNvPr>
          <p:cNvSpPr>
            <a:spLocks noGrp="1"/>
          </p:cNvSpPr>
          <p:nvPr>
            <p:ph type="title"/>
          </p:nvPr>
        </p:nvSpPr>
        <p:spPr>
          <a:xfrm>
            <a:off x="838200" y="1510770"/>
            <a:ext cx="10515600" cy="1325563"/>
          </a:xfrm>
        </p:spPr>
        <p:txBody>
          <a:bodyPr>
            <a:normAutofit/>
          </a:bodyPr>
          <a:lstStyle/>
          <a:p>
            <a:r>
              <a:rPr lang="en-GB" sz="3300" dirty="0">
                <a:solidFill>
                  <a:schemeClr val="bg1"/>
                </a:solidFill>
              </a:rPr>
              <a:t>Accelerators can be powerful tools, revealing hidden secrets of cultural heritage.</a:t>
            </a:r>
          </a:p>
        </p:txBody>
      </p:sp>
      <p:sp>
        <p:nvSpPr>
          <p:cNvPr id="14" name="Slide Number Placeholder 4">
            <a:extLst>
              <a:ext uri="{FF2B5EF4-FFF2-40B4-BE49-F238E27FC236}">
                <a16:creationId xmlns:a16="http://schemas.microsoft.com/office/drawing/2014/main" id="{03204976-AFEB-D38C-7049-55E3FE318B0B}"/>
              </a:ext>
            </a:extLst>
          </p:cNvPr>
          <p:cNvSpPr>
            <a:spLocks noGrp="1"/>
          </p:cNvSpPr>
          <p:nvPr>
            <p:ph type="sldNum" sz="quarter" idx="12"/>
          </p:nvPr>
        </p:nvSpPr>
        <p:spPr>
          <a:xfrm>
            <a:off x="8610600" y="6356350"/>
            <a:ext cx="2743200" cy="365125"/>
          </a:xfrm>
        </p:spPr>
        <p:txBody>
          <a:bodyPr/>
          <a:lstStyle/>
          <a:p>
            <a:fld id="{816BFEDB-A2FE-DD44-8488-DF2F680C213A}" type="slidenum">
              <a:rPr lang="en-GB" smtClean="0"/>
              <a:t>2</a:t>
            </a:fld>
            <a:endParaRPr lang="en-GB"/>
          </a:p>
        </p:txBody>
      </p:sp>
      <p:sp>
        <p:nvSpPr>
          <p:cNvPr id="3" name="Title 1">
            <a:extLst>
              <a:ext uri="{FF2B5EF4-FFF2-40B4-BE49-F238E27FC236}">
                <a16:creationId xmlns:a16="http://schemas.microsoft.com/office/drawing/2014/main" id="{58A866CA-1C61-864E-7909-984F9AC267CA}"/>
              </a:ext>
            </a:extLst>
          </p:cNvPr>
          <p:cNvSpPr txBox="1">
            <a:spLocks/>
          </p:cNvSpPr>
          <p:nvPr/>
        </p:nvSpPr>
        <p:spPr>
          <a:xfrm>
            <a:off x="5943600" y="3762903"/>
            <a:ext cx="572604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300" dirty="0">
                <a:solidFill>
                  <a:schemeClr val="bg1"/>
                </a:solidFill>
              </a:rPr>
              <a:t>A few examples….</a:t>
            </a:r>
          </a:p>
        </p:txBody>
      </p:sp>
    </p:spTree>
    <p:extLst>
      <p:ext uri="{BB962C8B-B14F-4D97-AF65-F5344CB8AC3E}">
        <p14:creationId xmlns:p14="http://schemas.microsoft.com/office/powerpoint/2010/main" val="2410756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DD7CD-26AD-E9E1-E3A8-BC2E90CEBF53}"/>
              </a:ext>
            </a:extLst>
          </p:cNvPr>
          <p:cNvSpPr>
            <a:spLocks noGrp="1"/>
          </p:cNvSpPr>
          <p:nvPr>
            <p:ph type="title"/>
          </p:nvPr>
        </p:nvSpPr>
        <p:spPr>
          <a:xfrm>
            <a:off x="838200" y="827232"/>
            <a:ext cx="10515600" cy="648454"/>
          </a:xfrm>
        </p:spPr>
        <p:txBody>
          <a:bodyPr>
            <a:noAutofit/>
          </a:bodyPr>
          <a:lstStyle/>
          <a:p>
            <a:r>
              <a:rPr lang="en-US" sz="3000" dirty="0" err="1">
                <a:solidFill>
                  <a:schemeClr val="bg1"/>
                </a:solidFill>
                <a:latin typeface="Yu Gothic" panose="020B0400000000000000" pitchFamily="34" charset="-128"/>
                <a:ea typeface="Yu Gothic" panose="020B0400000000000000" pitchFamily="34" charset="-128"/>
              </a:rPr>
              <a:t>CIELab</a:t>
            </a:r>
            <a:r>
              <a:rPr lang="en-US" sz="3000" dirty="0">
                <a:solidFill>
                  <a:schemeClr val="bg1"/>
                </a:solidFill>
                <a:latin typeface="Yu Gothic" panose="020B0400000000000000" pitchFamily="34" charset="-128"/>
                <a:ea typeface="Yu Gothic" panose="020B0400000000000000" pitchFamily="34" charset="-128"/>
              </a:rPr>
              <a:t> parameters from </a:t>
            </a:r>
            <a:r>
              <a:rPr lang="en-AU" sz="3000" dirty="0">
                <a:solidFill>
                  <a:schemeClr val="bg1"/>
                </a:solidFill>
                <a:latin typeface="Yu Gothic" panose="020B0400000000000000" pitchFamily="34" charset="-128"/>
                <a:ea typeface="Yu Gothic" panose="020B0400000000000000" pitchFamily="34" charset="-128"/>
              </a:rPr>
              <a:t>10 minute exposures at various current values, at ELISA</a:t>
            </a:r>
            <a:br>
              <a:rPr lang="en-AU" sz="3000" dirty="0">
                <a:solidFill>
                  <a:schemeClr val="bg1"/>
                </a:solidFill>
                <a:latin typeface="Yu Gothic" panose="020B0400000000000000" pitchFamily="34" charset="-128"/>
                <a:ea typeface="Yu Gothic" panose="020B0400000000000000" pitchFamily="34" charset="-128"/>
              </a:rPr>
            </a:br>
            <a:endParaRPr lang="en-AU" sz="3000" dirty="0">
              <a:solidFill>
                <a:schemeClr val="bg1"/>
              </a:solidFill>
              <a:latin typeface="Yu Gothic" panose="020B0400000000000000" pitchFamily="34" charset="-128"/>
              <a:ea typeface="Yu Gothic" panose="020B0400000000000000" pitchFamily="34" charset="-128"/>
            </a:endParaRPr>
          </a:p>
        </p:txBody>
      </p:sp>
      <p:pic>
        <p:nvPicPr>
          <p:cNvPr id="7" name="Picture 6">
            <a:extLst>
              <a:ext uri="{FF2B5EF4-FFF2-40B4-BE49-F238E27FC236}">
                <a16:creationId xmlns:a16="http://schemas.microsoft.com/office/drawing/2014/main" id="{BD8325A9-EDCB-EE48-F9B5-57E8C30FDCE7}"/>
              </a:ext>
            </a:extLst>
          </p:cNvPr>
          <p:cNvPicPr>
            <a:picLocks noChangeAspect="1"/>
          </p:cNvPicPr>
          <p:nvPr/>
        </p:nvPicPr>
        <p:blipFill>
          <a:blip r:embed="rId3"/>
          <a:stretch>
            <a:fillRect/>
          </a:stretch>
        </p:blipFill>
        <p:spPr>
          <a:xfrm>
            <a:off x="2097775" y="1969190"/>
            <a:ext cx="7696200" cy="3343275"/>
          </a:xfrm>
          <a:prstGeom prst="rect">
            <a:avLst/>
          </a:prstGeom>
        </p:spPr>
      </p:pic>
      <p:sp>
        <p:nvSpPr>
          <p:cNvPr id="8" name="TextBox 7">
            <a:extLst>
              <a:ext uri="{FF2B5EF4-FFF2-40B4-BE49-F238E27FC236}">
                <a16:creationId xmlns:a16="http://schemas.microsoft.com/office/drawing/2014/main" id="{6946D005-1F60-A3E4-A78A-34E686E7DF6E}"/>
              </a:ext>
            </a:extLst>
          </p:cNvPr>
          <p:cNvSpPr txBox="1"/>
          <p:nvPr/>
        </p:nvSpPr>
        <p:spPr>
          <a:xfrm>
            <a:off x="3298753" y="1630636"/>
            <a:ext cx="5708374" cy="338554"/>
          </a:xfrm>
          <a:prstGeom prst="rect">
            <a:avLst/>
          </a:prstGeom>
          <a:noFill/>
        </p:spPr>
        <p:txBody>
          <a:bodyPr wrap="square" rtlCol="0">
            <a:spAutoFit/>
          </a:bodyPr>
          <a:lstStyle/>
          <a:p>
            <a:pPr algn="ctr" defTabSz="914377"/>
            <a:r>
              <a:rPr lang="en-AU" sz="1600" dirty="0">
                <a:solidFill>
                  <a:schemeClr val="bg1"/>
                </a:solidFill>
                <a:latin typeface="Yu Gothic" panose="020B0400000000000000" pitchFamily="34" charset="-128"/>
                <a:ea typeface="Yu Gothic" panose="020B0400000000000000" pitchFamily="34" charset="-128"/>
              </a:rPr>
              <a:t>Sample 16 - South Africa ochre with oil binder </a:t>
            </a:r>
          </a:p>
        </p:txBody>
      </p:sp>
      <p:sp>
        <p:nvSpPr>
          <p:cNvPr id="9" name="TextBox 8">
            <a:extLst>
              <a:ext uri="{FF2B5EF4-FFF2-40B4-BE49-F238E27FC236}">
                <a16:creationId xmlns:a16="http://schemas.microsoft.com/office/drawing/2014/main" id="{CF9DA727-3983-9926-1AF4-A25226139461}"/>
              </a:ext>
            </a:extLst>
          </p:cNvPr>
          <p:cNvSpPr txBox="1"/>
          <p:nvPr/>
        </p:nvSpPr>
        <p:spPr>
          <a:xfrm>
            <a:off x="3937819" y="5929522"/>
            <a:ext cx="7127745" cy="369332"/>
          </a:xfrm>
          <a:prstGeom prst="rect">
            <a:avLst/>
          </a:prstGeom>
          <a:noFill/>
        </p:spPr>
        <p:txBody>
          <a:bodyPr wrap="square" rtlCol="0">
            <a:spAutoFit/>
          </a:bodyPr>
          <a:lstStyle/>
          <a:p>
            <a:pPr defTabSz="914377"/>
            <a:r>
              <a:rPr lang="en-AU" dirty="0">
                <a:solidFill>
                  <a:schemeClr val="bg1"/>
                </a:solidFill>
                <a:latin typeface="Yu Gothic" panose="020B0400000000000000" pitchFamily="34" charset="-128"/>
                <a:ea typeface="Yu Gothic" panose="020B0400000000000000" pitchFamily="34" charset="-128"/>
              </a:rPr>
              <a:t>All samples currently being processed</a:t>
            </a:r>
          </a:p>
        </p:txBody>
      </p:sp>
      <p:sp>
        <p:nvSpPr>
          <p:cNvPr id="4" name="Slide Number Placeholder 4">
            <a:extLst>
              <a:ext uri="{FF2B5EF4-FFF2-40B4-BE49-F238E27FC236}">
                <a16:creationId xmlns:a16="http://schemas.microsoft.com/office/drawing/2014/main" id="{8CA42188-F6EE-09B1-B8BD-9687834FF15A}"/>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20</a:t>
            </a:fld>
            <a:endParaRPr lang="en-GB" dirty="0">
              <a:solidFill>
                <a:schemeClr val="bg1"/>
              </a:solidFill>
            </a:endParaRPr>
          </a:p>
        </p:txBody>
      </p:sp>
    </p:spTree>
    <p:extLst>
      <p:ext uri="{BB962C8B-B14F-4D97-AF65-F5344CB8AC3E}">
        <p14:creationId xmlns:p14="http://schemas.microsoft.com/office/powerpoint/2010/main" val="261833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345A1-9F83-B124-727A-4AC8F02D5CD4}"/>
              </a:ext>
            </a:extLst>
          </p:cNvPr>
          <p:cNvSpPr>
            <a:spLocks noGrp="1"/>
          </p:cNvSpPr>
          <p:nvPr>
            <p:ph type="title"/>
          </p:nvPr>
        </p:nvSpPr>
        <p:spPr/>
        <p:txBody>
          <a:bodyPr/>
          <a:lstStyle/>
          <a:p>
            <a:endParaRPr lang="en-AU"/>
          </a:p>
        </p:txBody>
      </p:sp>
      <p:sp>
        <p:nvSpPr>
          <p:cNvPr id="3" name="Content Placeholder 2">
            <a:extLst>
              <a:ext uri="{FF2B5EF4-FFF2-40B4-BE49-F238E27FC236}">
                <a16:creationId xmlns:a16="http://schemas.microsoft.com/office/drawing/2014/main" id="{D53AB944-6347-12DC-88E7-79B8026C8AE6}"/>
              </a:ext>
            </a:extLst>
          </p:cNvPr>
          <p:cNvSpPr>
            <a:spLocks noGrp="1"/>
          </p:cNvSpPr>
          <p:nvPr>
            <p:ph idx="1"/>
          </p:nvPr>
        </p:nvSpPr>
        <p:spPr/>
        <p:txBody>
          <a:bodyPr/>
          <a:lstStyle/>
          <a:p>
            <a:r>
              <a:rPr lang="en-US" dirty="0"/>
              <a:t>Add paper results</a:t>
            </a:r>
            <a:endParaRPr lang="en-AU" dirty="0"/>
          </a:p>
        </p:txBody>
      </p:sp>
      <p:sp>
        <p:nvSpPr>
          <p:cNvPr id="4" name="Slide Number Placeholder 4">
            <a:extLst>
              <a:ext uri="{FF2B5EF4-FFF2-40B4-BE49-F238E27FC236}">
                <a16:creationId xmlns:a16="http://schemas.microsoft.com/office/drawing/2014/main" id="{2491E323-0C25-9D94-2CA9-CCD27FD0B0CD}"/>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21</a:t>
            </a:fld>
            <a:endParaRPr lang="en-GB" dirty="0">
              <a:solidFill>
                <a:schemeClr val="bg1"/>
              </a:solidFill>
            </a:endParaRPr>
          </a:p>
        </p:txBody>
      </p:sp>
    </p:spTree>
    <p:extLst>
      <p:ext uri="{BB962C8B-B14F-4D97-AF65-F5344CB8AC3E}">
        <p14:creationId xmlns:p14="http://schemas.microsoft.com/office/powerpoint/2010/main" val="2956254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A5348-4FFF-7027-7F3E-8E60CC029996}"/>
              </a:ext>
            </a:extLst>
          </p:cNvPr>
          <p:cNvSpPr>
            <a:spLocks noGrp="1"/>
          </p:cNvSpPr>
          <p:nvPr>
            <p:ph type="title"/>
          </p:nvPr>
        </p:nvSpPr>
        <p:spPr>
          <a:xfrm>
            <a:off x="838200" y="134909"/>
            <a:ext cx="10515600" cy="1325563"/>
          </a:xfrm>
        </p:spPr>
        <p:txBody>
          <a:bodyPr/>
          <a:lstStyle/>
          <a:p>
            <a:r>
              <a:rPr lang="en-US" dirty="0">
                <a:solidFill>
                  <a:schemeClr val="bg1"/>
                </a:solidFill>
              </a:rPr>
              <a:t>Surrey Ion Beam Centre</a:t>
            </a:r>
            <a:endParaRPr lang="en-AU" dirty="0">
              <a:solidFill>
                <a:schemeClr val="bg1"/>
              </a:solidFill>
            </a:endParaRPr>
          </a:p>
        </p:txBody>
      </p:sp>
      <p:pic>
        <p:nvPicPr>
          <p:cNvPr id="8196" name="Picture 4" descr="Surrey Ion Beam Centre overview  © Surrey">
            <a:extLst>
              <a:ext uri="{FF2B5EF4-FFF2-40B4-BE49-F238E27FC236}">
                <a16:creationId xmlns:a16="http://schemas.microsoft.com/office/drawing/2014/main" id="{5A60CAD8-1A8F-C0F0-55D7-80E06F7B5B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7916" y="1407464"/>
            <a:ext cx="7660310" cy="264919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a:extLst>
              <a:ext uri="{FF2B5EF4-FFF2-40B4-BE49-F238E27FC236}">
                <a16:creationId xmlns:a16="http://schemas.microsoft.com/office/drawing/2014/main" id="{AF0F25B8-45E4-70EC-547E-9DF67486741A}"/>
              </a:ext>
            </a:extLst>
          </p:cNvPr>
          <p:cNvGraphicFramePr>
            <a:graphicFrameLocks noGrp="1"/>
          </p:cNvGraphicFramePr>
          <p:nvPr>
            <p:extLst>
              <p:ext uri="{D42A27DB-BD31-4B8C-83A1-F6EECF244321}">
                <p14:modId xmlns:p14="http://schemas.microsoft.com/office/powerpoint/2010/main" val="3634588384"/>
              </p:ext>
            </p:extLst>
          </p:nvPr>
        </p:nvGraphicFramePr>
        <p:xfrm>
          <a:off x="1337916" y="4810733"/>
          <a:ext cx="9015453" cy="1483360"/>
        </p:xfrm>
        <a:graphic>
          <a:graphicData uri="http://schemas.openxmlformats.org/drawingml/2006/table">
            <a:tbl>
              <a:tblPr firstRow="1" bandRow="1">
                <a:tableStyleId>{5C22544A-7EE6-4342-B048-85BDC9FD1C3A}</a:tableStyleId>
              </a:tblPr>
              <a:tblGrid>
                <a:gridCol w="3005151">
                  <a:extLst>
                    <a:ext uri="{9D8B030D-6E8A-4147-A177-3AD203B41FA5}">
                      <a16:colId xmlns:a16="http://schemas.microsoft.com/office/drawing/2014/main" val="1035293315"/>
                    </a:ext>
                  </a:extLst>
                </a:gridCol>
                <a:gridCol w="3005151">
                  <a:extLst>
                    <a:ext uri="{9D8B030D-6E8A-4147-A177-3AD203B41FA5}">
                      <a16:colId xmlns:a16="http://schemas.microsoft.com/office/drawing/2014/main" val="1349553828"/>
                    </a:ext>
                  </a:extLst>
                </a:gridCol>
                <a:gridCol w="3005151">
                  <a:extLst>
                    <a:ext uri="{9D8B030D-6E8A-4147-A177-3AD203B41FA5}">
                      <a16:colId xmlns:a16="http://schemas.microsoft.com/office/drawing/2014/main" val="2074727360"/>
                    </a:ext>
                  </a:extLst>
                </a:gridCol>
              </a:tblGrid>
              <a:tr h="370840">
                <a:tc>
                  <a:txBody>
                    <a:bodyPr/>
                    <a:lstStyle/>
                    <a:p>
                      <a:r>
                        <a:rPr lang="en-US" dirty="0"/>
                        <a:t>Parameter</a:t>
                      </a:r>
                      <a:endParaRPr lang="en-AU" dirty="0"/>
                    </a:p>
                  </a:txBody>
                  <a:tcPr/>
                </a:tc>
                <a:tc>
                  <a:txBody>
                    <a:bodyPr/>
                    <a:lstStyle/>
                    <a:p>
                      <a:r>
                        <a:rPr lang="en-US" dirty="0"/>
                        <a:t>Range available</a:t>
                      </a:r>
                      <a:endParaRPr lang="en-AU" dirty="0"/>
                    </a:p>
                  </a:txBody>
                  <a:tcPr/>
                </a:tc>
                <a:tc>
                  <a:txBody>
                    <a:bodyPr/>
                    <a:lstStyle/>
                    <a:p>
                      <a:r>
                        <a:rPr lang="en-US" dirty="0"/>
                        <a:t>Experimental parameters</a:t>
                      </a:r>
                      <a:endParaRPr lang="en-AU" dirty="0"/>
                    </a:p>
                  </a:txBody>
                  <a:tcPr/>
                </a:tc>
                <a:extLst>
                  <a:ext uri="{0D108BD9-81ED-4DB2-BD59-A6C34878D82A}">
                    <a16:rowId xmlns:a16="http://schemas.microsoft.com/office/drawing/2014/main" val="3793956623"/>
                  </a:ext>
                </a:extLst>
              </a:tr>
              <a:tr h="370840">
                <a:tc>
                  <a:txBody>
                    <a:bodyPr/>
                    <a:lstStyle/>
                    <a:p>
                      <a:r>
                        <a:rPr lang="en-US" dirty="0"/>
                        <a:t>Energy</a:t>
                      </a:r>
                      <a:endParaRPr lang="en-AU" dirty="0"/>
                    </a:p>
                  </a:txBody>
                  <a:tcPr/>
                </a:tc>
                <a:tc>
                  <a:txBody>
                    <a:bodyPr/>
                    <a:lstStyle/>
                    <a:p>
                      <a:r>
                        <a:rPr lang="en-US" dirty="0"/>
                        <a:t>100 eV – 12 MeV</a:t>
                      </a:r>
                      <a:endParaRPr lang="en-AU" dirty="0"/>
                    </a:p>
                  </a:txBody>
                  <a:tcPr/>
                </a:tc>
                <a:tc>
                  <a:txBody>
                    <a:bodyPr/>
                    <a:lstStyle/>
                    <a:p>
                      <a:r>
                        <a:rPr lang="en-US" dirty="0"/>
                        <a:t>2 MeV</a:t>
                      </a:r>
                      <a:endParaRPr lang="en-AU" dirty="0"/>
                    </a:p>
                  </a:txBody>
                  <a:tcPr/>
                </a:tc>
                <a:extLst>
                  <a:ext uri="{0D108BD9-81ED-4DB2-BD59-A6C34878D82A}">
                    <a16:rowId xmlns:a16="http://schemas.microsoft.com/office/drawing/2014/main" val="1211739505"/>
                  </a:ext>
                </a:extLst>
              </a:tr>
              <a:tr h="370840">
                <a:tc>
                  <a:txBody>
                    <a:bodyPr/>
                    <a:lstStyle/>
                    <a:p>
                      <a:r>
                        <a:rPr lang="en-US" dirty="0"/>
                        <a:t>Beam current</a:t>
                      </a:r>
                      <a:endParaRPr lang="en-AU" dirty="0"/>
                    </a:p>
                  </a:txBody>
                  <a:tcPr/>
                </a:tc>
                <a:tc>
                  <a:txBody>
                    <a:bodyPr/>
                    <a:lstStyle/>
                    <a:p>
                      <a:r>
                        <a:rPr lang="en-US" dirty="0" err="1"/>
                        <a:t>fA</a:t>
                      </a:r>
                      <a:r>
                        <a:rPr lang="en-US" dirty="0"/>
                        <a:t> - mA</a:t>
                      </a:r>
                      <a:endParaRPr lang="en-A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800" kern="1200" dirty="0">
                          <a:solidFill>
                            <a:schemeClr val="dk1"/>
                          </a:solidFill>
                          <a:effectLst/>
                          <a:latin typeface="+mn-lt"/>
                          <a:ea typeface="+mn-ea"/>
                          <a:cs typeface="+mn-cs"/>
                        </a:rPr>
                        <a:t>0.2 – 2.0 </a:t>
                      </a:r>
                      <a:r>
                        <a:rPr lang="en-AU" sz="1800" kern="1200" dirty="0" err="1">
                          <a:solidFill>
                            <a:schemeClr val="dk1"/>
                          </a:solidFill>
                          <a:effectLst/>
                          <a:latin typeface="+mn-lt"/>
                          <a:ea typeface="+mn-ea"/>
                          <a:cs typeface="+mn-cs"/>
                        </a:rPr>
                        <a:t>nA</a:t>
                      </a:r>
                      <a:endParaRPr lang="en-AU" dirty="0"/>
                    </a:p>
                  </a:txBody>
                  <a:tcPr/>
                </a:tc>
                <a:extLst>
                  <a:ext uri="{0D108BD9-81ED-4DB2-BD59-A6C34878D82A}">
                    <a16:rowId xmlns:a16="http://schemas.microsoft.com/office/drawing/2014/main" val="3643186755"/>
                  </a:ext>
                </a:extLst>
              </a:tr>
              <a:tr h="370840">
                <a:tc>
                  <a:txBody>
                    <a:bodyPr/>
                    <a:lstStyle/>
                    <a:p>
                      <a:endParaRPr lang="en-AU" dirty="0"/>
                    </a:p>
                  </a:txBody>
                  <a:tcPr/>
                </a:tc>
                <a:tc>
                  <a:txBody>
                    <a:bodyPr/>
                    <a:lstStyle/>
                    <a:p>
                      <a:endParaRPr lang="en-AU" dirty="0"/>
                    </a:p>
                  </a:txBody>
                  <a:tcPr/>
                </a:tc>
                <a:tc>
                  <a:txBody>
                    <a:bodyPr/>
                    <a:lstStyle/>
                    <a:p>
                      <a:endParaRPr lang="en-AU" dirty="0"/>
                    </a:p>
                  </a:txBody>
                  <a:tcPr/>
                </a:tc>
                <a:extLst>
                  <a:ext uri="{0D108BD9-81ED-4DB2-BD59-A6C34878D82A}">
                    <a16:rowId xmlns:a16="http://schemas.microsoft.com/office/drawing/2014/main" val="483208985"/>
                  </a:ext>
                </a:extLst>
              </a:tr>
            </a:tbl>
          </a:graphicData>
        </a:graphic>
      </p:graphicFrame>
      <p:sp>
        <p:nvSpPr>
          <p:cNvPr id="5" name="TextBox 4">
            <a:extLst>
              <a:ext uri="{FF2B5EF4-FFF2-40B4-BE49-F238E27FC236}">
                <a16:creationId xmlns:a16="http://schemas.microsoft.com/office/drawing/2014/main" id="{ED4A96F7-6C82-9D93-C744-5D2ECE6D4B4E}"/>
              </a:ext>
            </a:extLst>
          </p:cNvPr>
          <p:cNvSpPr txBox="1"/>
          <p:nvPr/>
        </p:nvSpPr>
        <p:spPr>
          <a:xfrm>
            <a:off x="1258403" y="4420129"/>
            <a:ext cx="9306339" cy="338554"/>
          </a:xfrm>
          <a:prstGeom prst="rect">
            <a:avLst/>
          </a:prstGeom>
          <a:noFill/>
        </p:spPr>
        <p:txBody>
          <a:bodyPr wrap="square" rtlCol="0">
            <a:spAutoFit/>
          </a:bodyPr>
          <a:lstStyle/>
          <a:p>
            <a:pPr defTabSz="914377"/>
            <a:r>
              <a:rPr lang="en-AU" sz="1600" dirty="0">
                <a:solidFill>
                  <a:schemeClr val="bg1"/>
                </a:solidFill>
                <a:latin typeface="Yu Gothic" panose="020B0400000000000000" pitchFamily="34" charset="-128"/>
                <a:ea typeface="Yu Gothic" panose="020B0400000000000000" pitchFamily="34" charset="-128"/>
              </a:rPr>
              <a:t>External beamline, irradiation in air.</a:t>
            </a:r>
          </a:p>
        </p:txBody>
      </p:sp>
      <p:sp>
        <p:nvSpPr>
          <p:cNvPr id="3" name="TextBox 2">
            <a:extLst>
              <a:ext uri="{FF2B5EF4-FFF2-40B4-BE49-F238E27FC236}">
                <a16:creationId xmlns:a16="http://schemas.microsoft.com/office/drawing/2014/main" id="{CE6DB921-9D2E-C0A4-0509-4DD08361BC50}"/>
              </a:ext>
            </a:extLst>
          </p:cNvPr>
          <p:cNvSpPr txBox="1"/>
          <p:nvPr/>
        </p:nvSpPr>
        <p:spPr>
          <a:xfrm>
            <a:off x="9307771" y="2045869"/>
            <a:ext cx="2715905" cy="1800493"/>
          </a:xfrm>
          <a:prstGeom prst="rect">
            <a:avLst/>
          </a:prstGeom>
          <a:noFill/>
        </p:spPr>
        <p:txBody>
          <a:bodyPr wrap="square" rtlCol="0">
            <a:spAutoFit/>
          </a:bodyPr>
          <a:lstStyle/>
          <a:p>
            <a:pPr defTabSz="914377"/>
            <a:r>
              <a:rPr lang="en-AU" sz="1500" dirty="0">
                <a:solidFill>
                  <a:schemeClr val="bg1"/>
                </a:solidFill>
                <a:latin typeface="Yu Gothic" panose="020B0400000000000000" pitchFamily="34" charset="-128"/>
                <a:ea typeface="Yu Gothic" panose="020B0400000000000000" pitchFamily="34" charset="-128"/>
              </a:rPr>
              <a:t>Many thanks to </a:t>
            </a:r>
            <a:r>
              <a:rPr lang="en-AU" sz="1500" b="1" dirty="0">
                <a:solidFill>
                  <a:schemeClr val="bg1"/>
                </a:solidFill>
                <a:latin typeface="Yu Gothic" panose="020B0400000000000000" pitchFamily="34" charset="-128"/>
                <a:ea typeface="Yu Gothic" panose="020B0400000000000000" pitchFamily="34" charset="-128"/>
              </a:rPr>
              <a:t>Pierre Couture</a:t>
            </a:r>
            <a:r>
              <a:rPr lang="en-AU" sz="1500" dirty="0">
                <a:solidFill>
                  <a:schemeClr val="bg1"/>
                </a:solidFill>
                <a:latin typeface="Yu Gothic" panose="020B0400000000000000" pitchFamily="34" charset="-128"/>
                <a:ea typeface="Yu Gothic" panose="020B0400000000000000" pitchFamily="34" charset="-128"/>
              </a:rPr>
              <a:t> (Surrey) and </a:t>
            </a:r>
            <a:r>
              <a:rPr lang="en-AU" sz="1500" b="1" dirty="0">
                <a:solidFill>
                  <a:schemeClr val="bg1"/>
                </a:solidFill>
                <a:latin typeface="Yu Gothic" panose="020B0400000000000000" pitchFamily="34" charset="-128"/>
                <a:ea typeface="Yu Gothic" panose="020B0400000000000000" pitchFamily="34" charset="-128"/>
              </a:rPr>
              <a:t>Maxim Korostelev </a:t>
            </a:r>
            <a:r>
              <a:rPr lang="en-AU" sz="1500" dirty="0">
                <a:solidFill>
                  <a:schemeClr val="bg1"/>
                </a:solidFill>
                <a:latin typeface="Yu Gothic" panose="020B0400000000000000" pitchFamily="34" charset="-128"/>
                <a:ea typeface="Yu Gothic" panose="020B0400000000000000" pitchFamily="34" charset="-128"/>
              </a:rPr>
              <a:t>for conducing this portion of the experiment. </a:t>
            </a:r>
          </a:p>
          <a:p>
            <a:pPr defTabSz="914377"/>
            <a:br>
              <a:rPr lang="en-AU" dirty="0">
                <a:solidFill>
                  <a:schemeClr val="bg1"/>
                </a:solidFill>
                <a:latin typeface="Yu Gothic" panose="020B0400000000000000" pitchFamily="34" charset="-128"/>
                <a:ea typeface="Yu Gothic" panose="020B0400000000000000" pitchFamily="34" charset="-128"/>
              </a:rPr>
            </a:br>
            <a:endParaRPr lang="en-AU" dirty="0">
              <a:solidFill>
                <a:schemeClr val="bg1"/>
              </a:solidFill>
              <a:latin typeface="Yu Gothic" panose="020B0400000000000000" pitchFamily="34" charset="-128"/>
              <a:ea typeface="Yu Gothic" panose="020B0400000000000000" pitchFamily="34" charset="-128"/>
            </a:endParaRPr>
          </a:p>
        </p:txBody>
      </p:sp>
      <p:sp>
        <p:nvSpPr>
          <p:cNvPr id="6" name="Slide Number Placeholder 4">
            <a:extLst>
              <a:ext uri="{FF2B5EF4-FFF2-40B4-BE49-F238E27FC236}">
                <a16:creationId xmlns:a16="http://schemas.microsoft.com/office/drawing/2014/main" id="{55EDF2EE-B365-A913-1686-3DECF5C54AC7}"/>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22</a:t>
            </a:fld>
            <a:endParaRPr lang="en-GB" dirty="0">
              <a:solidFill>
                <a:schemeClr val="bg1"/>
              </a:solidFill>
            </a:endParaRPr>
          </a:p>
        </p:txBody>
      </p:sp>
    </p:spTree>
    <p:extLst>
      <p:ext uri="{BB962C8B-B14F-4D97-AF65-F5344CB8AC3E}">
        <p14:creationId xmlns:p14="http://schemas.microsoft.com/office/powerpoint/2010/main" val="9720947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E0CF9E-5C9A-8820-2D0C-CD63B982D5A1}"/>
              </a:ext>
            </a:extLst>
          </p:cNvPr>
          <p:cNvSpPr>
            <a:spLocks noGrp="1"/>
          </p:cNvSpPr>
          <p:nvPr>
            <p:ph type="body" idx="1"/>
          </p:nvPr>
        </p:nvSpPr>
        <p:spPr>
          <a:xfrm>
            <a:off x="838200" y="3429000"/>
            <a:ext cx="10515600" cy="1500187"/>
          </a:xfrm>
        </p:spPr>
        <p:txBody>
          <a:bodyPr/>
          <a:lstStyle/>
          <a:p>
            <a:r>
              <a:rPr lang="en-US" dirty="0">
                <a:solidFill>
                  <a:schemeClr val="bg1">
                    <a:lumMod val="85000"/>
                  </a:schemeClr>
                </a:solidFill>
              </a:rPr>
              <a:t>The next slides are a sneak peek at some preliminary results…</a:t>
            </a:r>
            <a:endParaRPr lang="en-AU" dirty="0">
              <a:solidFill>
                <a:schemeClr val="bg1">
                  <a:lumMod val="85000"/>
                </a:schemeClr>
              </a:solidFill>
            </a:endParaRPr>
          </a:p>
        </p:txBody>
      </p:sp>
      <p:sp>
        <p:nvSpPr>
          <p:cNvPr id="4" name="Slide Number Placeholder 4">
            <a:extLst>
              <a:ext uri="{FF2B5EF4-FFF2-40B4-BE49-F238E27FC236}">
                <a16:creationId xmlns:a16="http://schemas.microsoft.com/office/drawing/2014/main" id="{A66EC5CA-02DC-5F7A-3512-39FA9C78C8F4}"/>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23</a:t>
            </a:fld>
            <a:endParaRPr lang="en-GB" dirty="0">
              <a:solidFill>
                <a:schemeClr val="bg1"/>
              </a:solidFill>
            </a:endParaRPr>
          </a:p>
        </p:txBody>
      </p:sp>
    </p:spTree>
    <p:extLst>
      <p:ext uri="{BB962C8B-B14F-4D97-AF65-F5344CB8AC3E}">
        <p14:creationId xmlns:p14="http://schemas.microsoft.com/office/powerpoint/2010/main" val="31855045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1FD8E-460D-0DBB-F9BE-EF307B7C64A5}"/>
              </a:ext>
            </a:extLst>
          </p:cNvPr>
          <p:cNvSpPr>
            <a:spLocks noGrp="1"/>
          </p:cNvSpPr>
          <p:nvPr>
            <p:ph type="title"/>
          </p:nvPr>
        </p:nvSpPr>
        <p:spPr>
          <a:xfrm>
            <a:off x="307812" y="215835"/>
            <a:ext cx="10515600" cy="1325563"/>
          </a:xfrm>
        </p:spPr>
        <p:txBody>
          <a:bodyPr>
            <a:normAutofit/>
          </a:bodyPr>
          <a:lstStyle/>
          <a:p>
            <a:r>
              <a:rPr lang="en-US" sz="3800" dirty="0">
                <a:solidFill>
                  <a:schemeClr val="bg1"/>
                </a:solidFill>
              </a:rPr>
              <a:t>Preliminary results: Finnish Rock art </a:t>
            </a:r>
            <a:r>
              <a:rPr lang="en-US" sz="3800" dirty="0" err="1">
                <a:solidFill>
                  <a:schemeClr val="bg1"/>
                </a:solidFill>
              </a:rPr>
              <a:t>analysed</a:t>
            </a:r>
            <a:r>
              <a:rPr lang="en-US" sz="3800" dirty="0">
                <a:solidFill>
                  <a:schemeClr val="bg1"/>
                </a:solidFill>
              </a:rPr>
              <a:t> on XFM beamline at the Australian Synchrotron</a:t>
            </a:r>
            <a:endParaRPr lang="en-AU" sz="3800" dirty="0">
              <a:solidFill>
                <a:schemeClr val="bg1"/>
              </a:solidFill>
            </a:endParaRPr>
          </a:p>
        </p:txBody>
      </p:sp>
      <p:sp>
        <p:nvSpPr>
          <p:cNvPr id="3" name="Content Placeholder 2">
            <a:extLst>
              <a:ext uri="{FF2B5EF4-FFF2-40B4-BE49-F238E27FC236}">
                <a16:creationId xmlns:a16="http://schemas.microsoft.com/office/drawing/2014/main" id="{DD506A1F-DE81-0E7D-4B87-2B603BAB3587}"/>
              </a:ext>
            </a:extLst>
          </p:cNvPr>
          <p:cNvSpPr>
            <a:spLocks noGrp="1"/>
          </p:cNvSpPr>
          <p:nvPr>
            <p:ph idx="1"/>
          </p:nvPr>
        </p:nvSpPr>
        <p:spPr>
          <a:xfrm>
            <a:off x="1896266" y="6428743"/>
            <a:ext cx="7800393" cy="858514"/>
          </a:xfrm>
        </p:spPr>
        <p:txBody>
          <a:bodyPr>
            <a:normAutofit/>
          </a:bodyPr>
          <a:lstStyle/>
          <a:p>
            <a:pPr marL="0" indent="0">
              <a:buNone/>
            </a:pPr>
            <a:r>
              <a:rPr lang="en-AU" sz="1200" dirty="0">
                <a:solidFill>
                  <a:schemeClr val="bg1"/>
                </a:solidFill>
              </a:rPr>
              <a:t>Slide from: </a:t>
            </a:r>
            <a:r>
              <a:rPr lang="en-AU" sz="1200" dirty="0" err="1">
                <a:solidFill>
                  <a:schemeClr val="bg1"/>
                </a:solidFill>
              </a:rPr>
              <a:t>Uine</a:t>
            </a:r>
            <a:r>
              <a:rPr lang="en-AU" sz="1200" dirty="0">
                <a:solidFill>
                  <a:schemeClr val="bg1"/>
                </a:solidFill>
              </a:rPr>
              <a:t> </a:t>
            </a:r>
            <a:r>
              <a:rPr lang="en-AU" sz="1200" dirty="0" err="1">
                <a:solidFill>
                  <a:schemeClr val="bg1"/>
                </a:solidFill>
              </a:rPr>
              <a:t>Kailamäki</a:t>
            </a:r>
            <a:r>
              <a:rPr lang="en-AU" sz="1200" dirty="0">
                <a:solidFill>
                  <a:schemeClr val="bg1"/>
                </a:solidFill>
              </a:rPr>
              <a:t> &amp; Antti Lahelma, University of Helsinki , ‘CONTROLLING CHRONOLOGY’ talk, 2019</a:t>
            </a:r>
          </a:p>
        </p:txBody>
      </p:sp>
      <p:pic>
        <p:nvPicPr>
          <p:cNvPr id="7" name="Picture 6">
            <a:extLst>
              <a:ext uri="{FF2B5EF4-FFF2-40B4-BE49-F238E27FC236}">
                <a16:creationId xmlns:a16="http://schemas.microsoft.com/office/drawing/2014/main" id="{A8E26B6A-CE46-231C-1016-71254729BDB4}"/>
              </a:ext>
            </a:extLst>
          </p:cNvPr>
          <p:cNvPicPr>
            <a:picLocks noChangeAspect="1"/>
          </p:cNvPicPr>
          <p:nvPr/>
        </p:nvPicPr>
        <p:blipFill>
          <a:blip r:embed="rId3"/>
          <a:stretch>
            <a:fillRect/>
          </a:stretch>
        </p:blipFill>
        <p:spPr>
          <a:xfrm>
            <a:off x="2536160" y="1942663"/>
            <a:ext cx="6058903" cy="4380096"/>
          </a:xfrm>
          <a:prstGeom prst="rect">
            <a:avLst/>
          </a:prstGeom>
        </p:spPr>
      </p:pic>
      <p:pic>
        <p:nvPicPr>
          <p:cNvPr id="9" name="Picture 8">
            <a:extLst>
              <a:ext uri="{FF2B5EF4-FFF2-40B4-BE49-F238E27FC236}">
                <a16:creationId xmlns:a16="http://schemas.microsoft.com/office/drawing/2014/main" id="{377B9E61-26C4-7431-CC0B-182E69AB6401}"/>
              </a:ext>
            </a:extLst>
          </p:cNvPr>
          <p:cNvPicPr>
            <a:picLocks noChangeAspect="1"/>
          </p:cNvPicPr>
          <p:nvPr/>
        </p:nvPicPr>
        <p:blipFill>
          <a:blip r:embed="rId4"/>
          <a:stretch>
            <a:fillRect/>
          </a:stretch>
        </p:blipFill>
        <p:spPr>
          <a:xfrm>
            <a:off x="13736958" y="1828800"/>
            <a:ext cx="8086725" cy="3200400"/>
          </a:xfrm>
          <a:prstGeom prst="rect">
            <a:avLst/>
          </a:prstGeom>
        </p:spPr>
      </p:pic>
      <p:sp>
        <p:nvSpPr>
          <p:cNvPr id="10" name="Content Placeholder 2">
            <a:extLst>
              <a:ext uri="{FF2B5EF4-FFF2-40B4-BE49-F238E27FC236}">
                <a16:creationId xmlns:a16="http://schemas.microsoft.com/office/drawing/2014/main" id="{473929A2-F531-5E80-7E28-2F0FBB03EAA1}"/>
              </a:ext>
            </a:extLst>
          </p:cNvPr>
          <p:cNvSpPr txBox="1">
            <a:spLocks/>
          </p:cNvSpPr>
          <p:nvPr/>
        </p:nvSpPr>
        <p:spPr>
          <a:xfrm>
            <a:off x="478971" y="1513406"/>
            <a:ext cx="11234057" cy="8585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AU" sz="2000" dirty="0">
                <a:solidFill>
                  <a:schemeClr val="bg1"/>
                </a:solidFill>
              </a:rPr>
              <a:t>Samples taken with permission by: </a:t>
            </a:r>
            <a:r>
              <a:rPr lang="en-AU" sz="2000" dirty="0" err="1">
                <a:solidFill>
                  <a:schemeClr val="bg1"/>
                </a:solidFill>
              </a:rPr>
              <a:t>Uine</a:t>
            </a:r>
            <a:r>
              <a:rPr lang="en-AU" sz="2000" dirty="0">
                <a:solidFill>
                  <a:schemeClr val="bg1"/>
                </a:solidFill>
              </a:rPr>
              <a:t> </a:t>
            </a:r>
            <a:r>
              <a:rPr lang="en-AU" sz="2000" dirty="0" err="1">
                <a:solidFill>
                  <a:schemeClr val="bg1"/>
                </a:solidFill>
              </a:rPr>
              <a:t>Kailamäki</a:t>
            </a:r>
            <a:r>
              <a:rPr lang="en-AU" sz="2000" dirty="0">
                <a:solidFill>
                  <a:schemeClr val="bg1"/>
                </a:solidFill>
              </a:rPr>
              <a:t> &amp; Antti Lahelma, University of Helsinki </a:t>
            </a:r>
          </a:p>
        </p:txBody>
      </p:sp>
      <p:sp>
        <p:nvSpPr>
          <p:cNvPr id="4" name="Slide Number Placeholder 4">
            <a:extLst>
              <a:ext uri="{FF2B5EF4-FFF2-40B4-BE49-F238E27FC236}">
                <a16:creationId xmlns:a16="http://schemas.microsoft.com/office/drawing/2014/main" id="{EB3F723A-25BA-667E-FB83-DE2D0B7BABC3}"/>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24</a:t>
            </a:fld>
            <a:endParaRPr lang="en-GB" dirty="0">
              <a:solidFill>
                <a:schemeClr val="bg1"/>
              </a:solidFill>
            </a:endParaRPr>
          </a:p>
        </p:txBody>
      </p:sp>
    </p:spTree>
    <p:extLst>
      <p:ext uri="{BB962C8B-B14F-4D97-AF65-F5344CB8AC3E}">
        <p14:creationId xmlns:p14="http://schemas.microsoft.com/office/powerpoint/2010/main" val="26458964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9DB813BA-6EFE-6DA4-8F0C-EFA445677D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D72783-8DA3-1402-7CCF-B08C3390BF72}"/>
              </a:ext>
            </a:extLst>
          </p:cNvPr>
          <p:cNvSpPr>
            <a:spLocks noGrp="1"/>
          </p:cNvSpPr>
          <p:nvPr>
            <p:ph type="title"/>
          </p:nvPr>
        </p:nvSpPr>
        <p:spPr>
          <a:xfrm>
            <a:off x="307812" y="215835"/>
            <a:ext cx="10515600" cy="1325563"/>
          </a:xfrm>
        </p:spPr>
        <p:txBody>
          <a:bodyPr>
            <a:normAutofit fontScale="90000"/>
          </a:bodyPr>
          <a:lstStyle/>
          <a:p>
            <a:r>
              <a:rPr lang="en-AU" noProof="0">
                <a:solidFill>
                  <a:schemeClr val="bg1"/>
                </a:solidFill>
              </a:rPr>
              <a:t>Preliminary results: Finnish Rock art analysed on XFM beamline at the Australian Synchrotron</a:t>
            </a:r>
          </a:p>
        </p:txBody>
      </p:sp>
      <p:pic>
        <p:nvPicPr>
          <p:cNvPr id="9" name="Picture 8">
            <a:extLst>
              <a:ext uri="{FF2B5EF4-FFF2-40B4-BE49-F238E27FC236}">
                <a16:creationId xmlns:a16="http://schemas.microsoft.com/office/drawing/2014/main" id="{540253AA-3692-CEB5-1855-70023D50F11D}"/>
              </a:ext>
            </a:extLst>
          </p:cNvPr>
          <p:cNvPicPr>
            <a:picLocks noChangeAspect="1"/>
          </p:cNvPicPr>
          <p:nvPr/>
        </p:nvPicPr>
        <p:blipFill>
          <a:blip r:embed="rId3"/>
          <a:stretch>
            <a:fillRect/>
          </a:stretch>
        </p:blipFill>
        <p:spPr>
          <a:xfrm>
            <a:off x="13736958" y="1828800"/>
            <a:ext cx="8086725" cy="3200400"/>
          </a:xfrm>
          <a:prstGeom prst="rect">
            <a:avLst/>
          </a:prstGeom>
        </p:spPr>
      </p:pic>
      <p:pic>
        <p:nvPicPr>
          <p:cNvPr id="12" name="Picture 11" descr="A machine with many wires&#10;&#10;AI-generated content may be incorrect.">
            <a:extLst>
              <a:ext uri="{FF2B5EF4-FFF2-40B4-BE49-F238E27FC236}">
                <a16:creationId xmlns:a16="http://schemas.microsoft.com/office/drawing/2014/main" id="{99A377D4-746B-B71D-0DEE-11C010A819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32370" y="1726747"/>
            <a:ext cx="5648131" cy="4236098"/>
          </a:xfrm>
          <a:prstGeom prst="rect">
            <a:avLst/>
          </a:prstGeom>
        </p:spPr>
      </p:pic>
      <p:pic>
        <p:nvPicPr>
          <p:cNvPr id="8" name="Picture 7" descr="A close-up of a piece of electronics&#10;&#10;AI-generated content may be incorrect.">
            <a:extLst>
              <a:ext uri="{FF2B5EF4-FFF2-40B4-BE49-F238E27FC236}">
                <a16:creationId xmlns:a16="http://schemas.microsoft.com/office/drawing/2014/main" id="{798B50AA-5C80-AE43-5075-5252225501EE}"/>
              </a:ext>
            </a:extLst>
          </p:cNvPr>
          <p:cNvPicPr>
            <a:picLocks noChangeAspect="1"/>
          </p:cNvPicPr>
          <p:nvPr/>
        </p:nvPicPr>
        <p:blipFill>
          <a:blip r:embed="rId5">
            <a:extLst>
              <a:ext uri="{28A0092B-C50C-407E-A947-70E740481C1C}">
                <a14:useLocalDpi xmlns:a14="http://schemas.microsoft.com/office/drawing/2010/main" val="0"/>
              </a:ext>
            </a:extLst>
          </a:blip>
          <a:srcRect l="4186" t="28118" r="3663" b="6245"/>
          <a:stretch>
            <a:fillRect/>
          </a:stretch>
        </p:blipFill>
        <p:spPr>
          <a:xfrm rot="5400000">
            <a:off x="2258911" y="2713296"/>
            <a:ext cx="4236099" cy="2263002"/>
          </a:xfrm>
          <a:prstGeom prst="rect">
            <a:avLst/>
          </a:prstGeom>
        </p:spPr>
      </p:pic>
      <p:pic>
        <p:nvPicPr>
          <p:cNvPr id="15" name="Picture 14" descr="A close-up of a stone&#10;&#10;AI-generated content may be incorrect.">
            <a:extLst>
              <a:ext uri="{FF2B5EF4-FFF2-40B4-BE49-F238E27FC236}">
                <a16:creationId xmlns:a16="http://schemas.microsoft.com/office/drawing/2014/main" id="{6E46B92A-DAA5-196F-D810-E6FCCC14D31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435" y="1726747"/>
            <a:ext cx="2356556" cy="1325563"/>
          </a:xfrm>
          <a:prstGeom prst="rect">
            <a:avLst/>
          </a:prstGeom>
        </p:spPr>
      </p:pic>
      <p:pic>
        <p:nvPicPr>
          <p:cNvPr id="17" name="Picture 16" descr="A close-up of some food&#10;&#10;AI-generated content may be incorrect.">
            <a:extLst>
              <a:ext uri="{FF2B5EF4-FFF2-40B4-BE49-F238E27FC236}">
                <a16:creationId xmlns:a16="http://schemas.microsoft.com/office/drawing/2014/main" id="{5BCEBADC-17C8-77D0-4464-7B06211DFF7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347201" y="-1220453"/>
            <a:ext cx="3289351" cy="1850260"/>
          </a:xfrm>
          <a:prstGeom prst="rect">
            <a:avLst/>
          </a:prstGeom>
        </p:spPr>
      </p:pic>
      <p:pic>
        <p:nvPicPr>
          <p:cNvPr id="19" name="Picture 18" descr="A close-up of a blood stain&#10;&#10;AI-generated content may be incorrect.">
            <a:extLst>
              <a:ext uri="{FF2B5EF4-FFF2-40B4-BE49-F238E27FC236}">
                <a16:creationId xmlns:a16="http://schemas.microsoft.com/office/drawing/2014/main" id="{9AFB630B-CA6F-853C-2305-E7FD4B95CDF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5435" y="3166190"/>
            <a:ext cx="2356556" cy="1325563"/>
          </a:xfrm>
          <a:prstGeom prst="rect">
            <a:avLst/>
          </a:prstGeom>
        </p:spPr>
      </p:pic>
      <p:pic>
        <p:nvPicPr>
          <p:cNvPr id="21" name="Picture 20" descr="A close-up of a microscope slide&#10;&#10;AI-generated content may be incorrect.">
            <a:extLst>
              <a:ext uri="{FF2B5EF4-FFF2-40B4-BE49-F238E27FC236}">
                <a16:creationId xmlns:a16="http://schemas.microsoft.com/office/drawing/2014/main" id="{8036C661-9694-9D81-6C9E-5E29736F307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5435" y="4627191"/>
            <a:ext cx="2356556" cy="1325563"/>
          </a:xfrm>
          <a:prstGeom prst="rect">
            <a:avLst/>
          </a:prstGeom>
        </p:spPr>
      </p:pic>
      <p:sp>
        <p:nvSpPr>
          <p:cNvPr id="3" name="TextBox 2">
            <a:extLst>
              <a:ext uri="{FF2B5EF4-FFF2-40B4-BE49-F238E27FC236}">
                <a16:creationId xmlns:a16="http://schemas.microsoft.com/office/drawing/2014/main" id="{E8CC2450-3BB5-4D1D-4ECA-8C26F9285969}"/>
              </a:ext>
            </a:extLst>
          </p:cNvPr>
          <p:cNvSpPr txBox="1"/>
          <p:nvPr/>
        </p:nvSpPr>
        <p:spPr>
          <a:xfrm>
            <a:off x="6373225" y="6088167"/>
            <a:ext cx="4566420" cy="553998"/>
          </a:xfrm>
          <a:prstGeom prst="rect">
            <a:avLst/>
          </a:prstGeom>
          <a:noFill/>
        </p:spPr>
        <p:txBody>
          <a:bodyPr wrap="square" rtlCol="0">
            <a:spAutoFit/>
          </a:bodyPr>
          <a:lstStyle/>
          <a:p>
            <a:pPr defTabSz="914377"/>
            <a:r>
              <a:rPr lang="en-AU" sz="1500" dirty="0">
                <a:solidFill>
                  <a:schemeClr val="bg1"/>
                </a:solidFill>
                <a:latin typeface="Yu Gothic" panose="020B0400000000000000" pitchFamily="34" charset="-128"/>
                <a:ea typeface="Yu Gothic" panose="020B0400000000000000" pitchFamily="34" charset="-128"/>
              </a:rPr>
              <a:t>Many thanks to the XFM beamline scientists </a:t>
            </a:r>
            <a:r>
              <a:rPr lang="en-AU" sz="1500" b="1" dirty="0">
                <a:solidFill>
                  <a:schemeClr val="bg1"/>
                </a:solidFill>
                <a:latin typeface="Yu Gothic" panose="020B0400000000000000" pitchFamily="34" charset="-128"/>
                <a:ea typeface="Yu Gothic" panose="020B0400000000000000" pitchFamily="34" charset="-128"/>
              </a:rPr>
              <a:t>Daryl Howard </a:t>
            </a:r>
            <a:r>
              <a:rPr lang="en-AU" sz="1500" dirty="0">
                <a:solidFill>
                  <a:schemeClr val="bg1"/>
                </a:solidFill>
                <a:latin typeface="Yu Gothic" panose="020B0400000000000000" pitchFamily="34" charset="-128"/>
                <a:ea typeface="Yu Gothic" panose="020B0400000000000000" pitchFamily="34" charset="-128"/>
              </a:rPr>
              <a:t>and </a:t>
            </a:r>
            <a:r>
              <a:rPr lang="en-AU" sz="1500" b="1" dirty="0">
                <a:solidFill>
                  <a:schemeClr val="bg1"/>
                </a:solidFill>
                <a:latin typeface="Yu Gothic" panose="020B0400000000000000" pitchFamily="34" charset="-128"/>
                <a:ea typeface="Yu Gothic" panose="020B0400000000000000" pitchFamily="34" charset="-128"/>
              </a:rPr>
              <a:t>Andrew </a:t>
            </a:r>
            <a:r>
              <a:rPr lang="en-AU" sz="1500" b="1" dirty="0" err="1">
                <a:solidFill>
                  <a:schemeClr val="bg1"/>
                </a:solidFill>
                <a:latin typeface="Yu Gothic" panose="020B0400000000000000" pitchFamily="34" charset="-128"/>
                <a:ea typeface="Yu Gothic" panose="020B0400000000000000" pitchFamily="34" charset="-128"/>
              </a:rPr>
              <a:t>Langenham</a:t>
            </a:r>
            <a:endParaRPr lang="en-AU" dirty="0">
              <a:solidFill>
                <a:schemeClr val="bg1"/>
              </a:solidFill>
              <a:latin typeface="Yu Gothic" panose="020B0400000000000000" pitchFamily="34" charset="-128"/>
              <a:ea typeface="Yu Gothic" panose="020B0400000000000000" pitchFamily="34" charset="-128"/>
            </a:endParaRPr>
          </a:p>
        </p:txBody>
      </p:sp>
      <p:sp>
        <p:nvSpPr>
          <p:cNvPr id="4" name="Slide Number Placeholder 4">
            <a:extLst>
              <a:ext uri="{FF2B5EF4-FFF2-40B4-BE49-F238E27FC236}">
                <a16:creationId xmlns:a16="http://schemas.microsoft.com/office/drawing/2014/main" id="{E59DD00D-3D93-D130-2587-2334BA98E56C}"/>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25</a:t>
            </a:fld>
            <a:endParaRPr lang="en-GB" dirty="0">
              <a:solidFill>
                <a:schemeClr val="bg1"/>
              </a:solidFill>
            </a:endParaRPr>
          </a:p>
        </p:txBody>
      </p:sp>
    </p:spTree>
    <p:extLst>
      <p:ext uri="{BB962C8B-B14F-4D97-AF65-F5344CB8AC3E}">
        <p14:creationId xmlns:p14="http://schemas.microsoft.com/office/powerpoint/2010/main" val="3727604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567E3128-32D0-F5EE-C9BB-6653B240050B}"/>
            </a:ext>
          </a:extLst>
        </p:cNvPr>
        <p:cNvGrpSpPr/>
        <p:nvPr/>
      </p:nvGrpSpPr>
      <p:grpSpPr>
        <a:xfrm>
          <a:off x="0" y="0"/>
          <a:ext cx="0" cy="0"/>
          <a:chOff x="0" y="0"/>
          <a:chExt cx="0" cy="0"/>
        </a:xfrm>
      </p:grpSpPr>
      <p:pic>
        <p:nvPicPr>
          <p:cNvPr id="12" name="Picture 11" descr="A close up of a rock&#10;&#10;AI-generated content may be incorrect.">
            <a:extLst>
              <a:ext uri="{FF2B5EF4-FFF2-40B4-BE49-F238E27FC236}">
                <a16:creationId xmlns:a16="http://schemas.microsoft.com/office/drawing/2014/main" id="{D79F7847-D371-B90C-C45F-0850C45705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3092" y="495300"/>
            <a:ext cx="2600502" cy="6343650"/>
          </a:xfrm>
          <a:prstGeom prst="rect">
            <a:avLst/>
          </a:prstGeom>
        </p:spPr>
      </p:pic>
      <p:pic>
        <p:nvPicPr>
          <p:cNvPr id="14" name="Picture 13" descr="A colorful rock with black background&#10;&#10;AI-generated content may be incorrect.">
            <a:extLst>
              <a:ext uri="{FF2B5EF4-FFF2-40B4-BE49-F238E27FC236}">
                <a16:creationId xmlns:a16="http://schemas.microsoft.com/office/drawing/2014/main" id="{E7157122-6090-3571-0691-F5D766889E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04183" y="514350"/>
            <a:ext cx="2600502" cy="6343650"/>
          </a:xfrm>
          <a:prstGeom prst="rect">
            <a:avLst/>
          </a:prstGeom>
        </p:spPr>
      </p:pic>
      <p:pic>
        <p:nvPicPr>
          <p:cNvPr id="2" name="Picture 1">
            <a:extLst>
              <a:ext uri="{FF2B5EF4-FFF2-40B4-BE49-F238E27FC236}">
                <a16:creationId xmlns:a16="http://schemas.microsoft.com/office/drawing/2014/main" id="{296B271B-7E9C-80F8-37E8-1905614C47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6011599" flipV="1">
            <a:off x="263965" y="1914219"/>
            <a:ext cx="4204545" cy="2393878"/>
          </a:xfrm>
          <a:prstGeom prst="rect">
            <a:avLst/>
          </a:prstGeom>
        </p:spPr>
      </p:pic>
      <p:sp>
        <p:nvSpPr>
          <p:cNvPr id="3" name="TextBox 2">
            <a:extLst>
              <a:ext uri="{FF2B5EF4-FFF2-40B4-BE49-F238E27FC236}">
                <a16:creationId xmlns:a16="http://schemas.microsoft.com/office/drawing/2014/main" id="{E69BE129-530B-0B80-BBD6-B2025E5E5AE7}"/>
              </a:ext>
            </a:extLst>
          </p:cNvPr>
          <p:cNvSpPr txBox="1"/>
          <p:nvPr/>
        </p:nvSpPr>
        <p:spPr>
          <a:xfrm>
            <a:off x="4993092" y="125968"/>
            <a:ext cx="1867178" cy="369332"/>
          </a:xfrm>
          <a:prstGeom prst="rect">
            <a:avLst/>
          </a:prstGeom>
          <a:noFill/>
        </p:spPr>
        <p:txBody>
          <a:bodyPr wrap="none" rtlCol="0">
            <a:spAutoFit/>
          </a:bodyPr>
          <a:lstStyle/>
          <a:p>
            <a:r>
              <a:rPr lang="en-US" dirty="0">
                <a:solidFill>
                  <a:schemeClr val="bg1"/>
                </a:solidFill>
              </a:rPr>
              <a:t>Fe concentration</a:t>
            </a:r>
            <a:endParaRPr lang="en-AU" dirty="0">
              <a:solidFill>
                <a:schemeClr val="bg1"/>
              </a:solidFill>
            </a:endParaRPr>
          </a:p>
        </p:txBody>
      </p:sp>
      <p:sp>
        <p:nvSpPr>
          <p:cNvPr id="4" name="TextBox 3">
            <a:extLst>
              <a:ext uri="{FF2B5EF4-FFF2-40B4-BE49-F238E27FC236}">
                <a16:creationId xmlns:a16="http://schemas.microsoft.com/office/drawing/2014/main" id="{0D67064C-A2C9-1FF4-8986-2E0EF206A3D8}"/>
              </a:ext>
            </a:extLst>
          </p:cNvPr>
          <p:cNvSpPr txBox="1"/>
          <p:nvPr/>
        </p:nvSpPr>
        <p:spPr>
          <a:xfrm>
            <a:off x="9300628" y="145018"/>
            <a:ext cx="1807611" cy="369332"/>
          </a:xfrm>
          <a:prstGeom prst="rect">
            <a:avLst/>
          </a:prstGeom>
          <a:noFill/>
        </p:spPr>
        <p:txBody>
          <a:bodyPr wrap="none" rtlCol="0">
            <a:spAutoFit/>
          </a:bodyPr>
          <a:lstStyle/>
          <a:p>
            <a:r>
              <a:rPr lang="en-US" dirty="0">
                <a:solidFill>
                  <a:schemeClr val="bg1"/>
                </a:solidFill>
              </a:rPr>
              <a:t>Fe, Rb, K as RBG</a:t>
            </a:r>
            <a:endParaRPr lang="en-AU" dirty="0">
              <a:solidFill>
                <a:schemeClr val="bg1"/>
              </a:solidFill>
            </a:endParaRPr>
          </a:p>
        </p:txBody>
      </p:sp>
      <p:sp>
        <p:nvSpPr>
          <p:cNvPr id="6" name="TextBox 5">
            <a:extLst>
              <a:ext uri="{FF2B5EF4-FFF2-40B4-BE49-F238E27FC236}">
                <a16:creationId xmlns:a16="http://schemas.microsoft.com/office/drawing/2014/main" id="{80A8E1FF-7E30-CEF8-84CA-9A2CABBCEB18}"/>
              </a:ext>
            </a:extLst>
          </p:cNvPr>
          <p:cNvSpPr txBox="1"/>
          <p:nvPr/>
        </p:nvSpPr>
        <p:spPr>
          <a:xfrm>
            <a:off x="326818" y="438150"/>
            <a:ext cx="978666" cy="492443"/>
          </a:xfrm>
          <a:prstGeom prst="rect">
            <a:avLst/>
          </a:prstGeom>
          <a:noFill/>
        </p:spPr>
        <p:txBody>
          <a:bodyPr wrap="none" rtlCol="0">
            <a:spAutoFit/>
          </a:bodyPr>
          <a:lstStyle/>
          <a:p>
            <a:r>
              <a:rPr lang="en-US" sz="2600" dirty="0">
                <a:solidFill>
                  <a:schemeClr val="bg1"/>
                </a:solidFill>
              </a:rPr>
              <a:t>Vari 1</a:t>
            </a:r>
            <a:endParaRPr lang="en-AU" sz="2600" dirty="0">
              <a:solidFill>
                <a:schemeClr val="bg1"/>
              </a:solidFill>
            </a:endParaRPr>
          </a:p>
        </p:txBody>
      </p:sp>
      <p:sp>
        <p:nvSpPr>
          <p:cNvPr id="5" name="Slide Number Placeholder 4">
            <a:extLst>
              <a:ext uri="{FF2B5EF4-FFF2-40B4-BE49-F238E27FC236}">
                <a16:creationId xmlns:a16="http://schemas.microsoft.com/office/drawing/2014/main" id="{A53ABA0F-1A36-5446-1765-425AC5F05883}"/>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26</a:t>
            </a:fld>
            <a:endParaRPr lang="en-GB" dirty="0">
              <a:solidFill>
                <a:schemeClr val="bg1"/>
              </a:solidFill>
            </a:endParaRPr>
          </a:p>
        </p:txBody>
      </p:sp>
    </p:spTree>
    <p:extLst>
      <p:ext uri="{BB962C8B-B14F-4D97-AF65-F5344CB8AC3E}">
        <p14:creationId xmlns:p14="http://schemas.microsoft.com/office/powerpoint/2010/main" val="4737888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36410604-A777-1E6C-6E47-1A44DD189F19}"/>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6F76A7CC-B438-2CFA-CB0B-D2AF603FEA2B}"/>
              </a:ext>
            </a:extLst>
          </p:cNvPr>
          <p:cNvPicPr>
            <a:picLocks noChangeAspect="1"/>
          </p:cNvPicPr>
          <p:nvPr/>
        </p:nvPicPr>
        <p:blipFill>
          <a:blip r:embed="rId2">
            <a:extLst>
              <a:ext uri="{28A0092B-C50C-407E-A947-70E740481C1C}">
                <a14:useLocalDpi xmlns:a14="http://schemas.microsoft.com/office/drawing/2010/main" val="0"/>
              </a:ext>
            </a:extLst>
          </a:blip>
          <a:srcRect l="21804" t="1287" r="32402" b="73795"/>
          <a:stretch>
            <a:fillRect/>
          </a:stretch>
        </p:blipFill>
        <p:spPr>
          <a:xfrm rot="16200000" flipV="1">
            <a:off x="6334" y="2740022"/>
            <a:ext cx="6660190" cy="2038564"/>
          </a:xfrm>
          <a:prstGeom prst="rect">
            <a:avLst/>
          </a:prstGeom>
        </p:spPr>
      </p:pic>
      <p:pic>
        <p:nvPicPr>
          <p:cNvPr id="3" name="Picture 2" descr="A purple and blue light&#10;&#10;AI-generated content may be incorrect.">
            <a:extLst>
              <a:ext uri="{FF2B5EF4-FFF2-40B4-BE49-F238E27FC236}">
                <a16:creationId xmlns:a16="http://schemas.microsoft.com/office/drawing/2014/main" id="{CE206FF6-7DF5-C071-410D-C422BBCEC007}"/>
              </a:ext>
            </a:extLst>
          </p:cNvPr>
          <p:cNvPicPr>
            <a:picLocks noChangeAspect="1"/>
          </p:cNvPicPr>
          <p:nvPr/>
        </p:nvPicPr>
        <p:blipFill>
          <a:blip r:embed="rId3">
            <a:extLst>
              <a:ext uri="{28A0092B-C50C-407E-A947-70E740481C1C}">
                <a14:useLocalDpi xmlns:a14="http://schemas.microsoft.com/office/drawing/2010/main" val="0"/>
              </a:ext>
            </a:extLst>
          </a:blip>
          <a:srcRect l="75364"/>
          <a:stretch>
            <a:fillRect/>
          </a:stretch>
        </p:blipFill>
        <p:spPr>
          <a:xfrm>
            <a:off x="5582644" y="457785"/>
            <a:ext cx="1958649" cy="6488669"/>
          </a:xfrm>
          <a:prstGeom prst="rect">
            <a:avLst/>
          </a:prstGeom>
        </p:spPr>
      </p:pic>
      <p:pic>
        <p:nvPicPr>
          <p:cNvPr id="6" name="Picture 5" descr="A close up of colorful objects&#10;&#10;AI-generated content may be incorrect.">
            <a:extLst>
              <a:ext uri="{FF2B5EF4-FFF2-40B4-BE49-F238E27FC236}">
                <a16:creationId xmlns:a16="http://schemas.microsoft.com/office/drawing/2014/main" id="{F8DF0D96-BBFB-11BA-D0F9-89A7D599B246}"/>
              </a:ext>
            </a:extLst>
          </p:cNvPr>
          <p:cNvPicPr>
            <a:picLocks noChangeAspect="1"/>
          </p:cNvPicPr>
          <p:nvPr/>
        </p:nvPicPr>
        <p:blipFill>
          <a:blip r:embed="rId4">
            <a:extLst>
              <a:ext uri="{28A0092B-C50C-407E-A947-70E740481C1C}">
                <a14:useLocalDpi xmlns:a14="http://schemas.microsoft.com/office/drawing/2010/main" val="0"/>
              </a:ext>
            </a:extLst>
          </a:blip>
          <a:srcRect l="75364"/>
          <a:stretch>
            <a:fillRect/>
          </a:stretch>
        </p:blipFill>
        <p:spPr>
          <a:xfrm>
            <a:off x="8820724" y="457785"/>
            <a:ext cx="1958649" cy="6488669"/>
          </a:xfrm>
          <a:prstGeom prst="rect">
            <a:avLst/>
          </a:prstGeom>
        </p:spPr>
      </p:pic>
      <p:sp>
        <p:nvSpPr>
          <p:cNvPr id="12" name="TextBox 11">
            <a:extLst>
              <a:ext uri="{FF2B5EF4-FFF2-40B4-BE49-F238E27FC236}">
                <a16:creationId xmlns:a16="http://schemas.microsoft.com/office/drawing/2014/main" id="{45D12C9B-ED95-9890-2BBF-FDD8245C0D47}"/>
              </a:ext>
            </a:extLst>
          </p:cNvPr>
          <p:cNvSpPr txBox="1"/>
          <p:nvPr/>
        </p:nvSpPr>
        <p:spPr>
          <a:xfrm>
            <a:off x="270704" y="569086"/>
            <a:ext cx="1861985" cy="492443"/>
          </a:xfrm>
          <a:prstGeom prst="rect">
            <a:avLst/>
          </a:prstGeom>
          <a:noFill/>
        </p:spPr>
        <p:txBody>
          <a:bodyPr wrap="none" rtlCol="0">
            <a:spAutoFit/>
          </a:bodyPr>
          <a:lstStyle/>
          <a:p>
            <a:r>
              <a:rPr lang="en-US" sz="2600" dirty="0">
                <a:solidFill>
                  <a:schemeClr val="bg1"/>
                </a:solidFill>
              </a:rPr>
              <a:t>Vari 3 (long)</a:t>
            </a:r>
            <a:endParaRPr lang="en-AU" sz="2600" dirty="0">
              <a:solidFill>
                <a:schemeClr val="bg1"/>
              </a:solidFill>
            </a:endParaRPr>
          </a:p>
        </p:txBody>
      </p:sp>
      <p:sp>
        <p:nvSpPr>
          <p:cNvPr id="14" name="TextBox 13">
            <a:extLst>
              <a:ext uri="{FF2B5EF4-FFF2-40B4-BE49-F238E27FC236}">
                <a16:creationId xmlns:a16="http://schemas.microsoft.com/office/drawing/2014/main" id="{3D1EDA67-3B05-FAAE-93C4-16C5E0767FFF}"/>
              </a:ext>
            </a:extLst>
          </p:cNvPr>
          <p:cNvSpPr txBox="1"/>
          <p:nvPr/>
        </p:nvSpPr>
        <p:spPr>
          <a:xfrm>
            <a:off x="5471160" y="88455"/>
            <a:ext cx="1867178" cy="369332"/>
          </a:xfrm>
          <a:prstGeom prst="rect">
            <a:avLst/>
          </a:prstGeom>
          <a:noFill/>
        </p:spPr>
        <p:txBody>
          <a:bodyPr wrap="none" rtlCol="0">
            <a:spAutoFit/>
          </a:bodyPr>
          <a:lstStyle/>
          <a:p>
            <a:r>
              <a:rPr lang="en-US" dirty="0">
                <a:solidFill>
                  <a:schemeClr val="bg1"/>
                </a:solidFill>
              </a:rPr>
              <a:t>Fe concentration</a:t>
            </a:r>
            <a:endParaRPr lang="en-AU" dirty="0">
              <a:solidFill>
                <a:schemeClr val="bg1"/>
              </a:solidFill>
            </a:endParaRPr>
          </a:p>
        </p:txBody>
      </p:sp>
      <p:sp>
        <p:nvSpPr>
          <p:cNvPr id="15" name="TextBox 14">
            <a:extLst>
              <a:ext uri="{FF2B5EF4-FFF2-40B4-BE49-F238E27FC236}">
                <a16:creationId xmlns:a16="http://schemas.microsoft.com/office/drawing/2014/main" id="{60646A73-5FD5-E3EE-FE0D-CFDEAE8C2552}"/>
              </a:ext>
            </a:extLst>
          </p:cNvPr>
          <p:cNvSpPr txBox="1"/>
          <p:nvPr/>
        </p:nvSpPr>
        <p:spPr>
          <a:xfrm>
            <a:off x="8881685" y="88455"/>
            <a:ext cx="1807611" cy="369332"/>
          </a:xfrm>
          <a:prstGeom prst="rect">
            <a:avLst/>
          </a:prstGeom>
          <a:noFill/>
        </p:spPr>
        <p:txBody>
          <a:bodyPr wrap="none" rtlCol="0">
            <a:spAutoFit/>
          </a:bodyPr>
          <a:lstStyle/>
          <a:p>
            <a:r>
              <a:rPr lang="en-US" dirty="0">
                <a:solidFill>
                  <a:schemeClr val="bg1"/>
                </a:solidFill>
              </a:rPr>
              <a:t>Fe, Rb, K as RBG</a:t>
            </a:r>
            <a:endParaRPr lang="en-AU" dirty="0">
              <a:solidFill>
                <a:schemeClr val="bg1"/>
              </a:solidFill>
            </a:endParaRPr>
          </a:p>
        </p:txBody>
      </p:sp>
      <p:sp>
        <p:nvSpPr>
          <p:cNvPr id="2" name="Slide Number Placeholder 4">
            <a:extLst>
              <a:ext uri="{FF2B5EF4-FFF2-40B4-BE49-F238E27FC236}">
                <a16:creationId xmlns:a16="http://schemas.microsoft.com/office/drawing/2014/main" id="{0079F36D-8A32-E708-882B-7261F9A18094}"/>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27</a:t>
            </a:fld>
            <a:endParaRPr lang="en-GB" dirty="0">
              <a:solidFill>
                <a:schemeClr val="bg1"/>
              </a:solidFill>
            </a:endParaRPr>
          </a:p>
        </p:txBody>
      </p:sp>
    </p:spTree>
    <p:extLst>
      <p:ext uri="{BB962C8B-B14F-4D97-AF65-F5344CB8AC3E}">
        <p14:creationId xmlns:p14="http://schemas.microsoft.com/office/powerpoint/2010/main" val="18960736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C55BBBF7-14E2-5808-8D3B-5DCA1BEEFD43}"/>
            </a:ext>
          </a:extLst>
        </p:cNvPr>
        <p:cNvGrpSpPr/>
        <p:nvPr/>
      </p:nvGrpSpPr>
      <p:grpSpPr>
        <a:xfrm>
          <a:off x="0" y="0"/>
          <a:ext cx="0" cy="0"/>
          <a:chOff x="0" y="0"/>
          <a:chExt cx="0" cy="0"/>
        </a:xfrm>
      </p:grpSpPr>
      <p:pic>
        <p:nvPicPr>
          <p:cNvPr id="9" name="Picture 8">
            <a:extLst>
              <a:ext uri="{FF2B5EF4-FFF2-40B4-BE49-F238E27FC236}">
                <a16:creationId xmlns:a16="http://schemas.microsoft.com/office/drawing/2014/main" id="{1659CCEF-79A2-29A0-000C-64D8A6883C46}"/>
              </a:ext>
            </a:extLst>
          </p:cNvPr>
          <p:cNvPicPr>
            <a:picLocks noChangeAspect="1"/>
          </p:cNvPicPr>
          <p:nvPr/>
        </p:nvPicPr>
        <p:blipFill>
          <a:blip r:embed="rId3">
            <a:extLst>
              <a:ext uri="{28A0092B-C50C-407E-A947-70E740481C1C}">
                <a14:useLocalDpi xmlns:a14="http://schemas.microsoft.com/office/drawing/2010/main" val="0"/>
              </a:ext>
            </a:extLst>
          </a:blip>
          <a:srcRect l="26477" t="69180" r="41400" b="766"/>
          <a:stretch>
            <a:fillRect/>
          </a:stretch>
        </p:blipFill>
        <p:spPr>
          <a:xfrm rot="5400000" flipH="1">
            <a:off x="716443" y="2310778"/>
            <a:ext cx="5157573" cy="2553540"/>
          </a:xfrm>
          <a:prstGeom prst="rect">
            <a:avLst/>
          </a:prstGeom>
        </p:spPr>
      </p:pic>
      <p:pic>
        <p:nvPicPr>
          <p:cNvPr id="3" name="Picture 2" descr="A purple and blue light&#10;&#10;AI-generated content may be incorrect.">
            <a:extLst>
              <a:ext uri="{FF2B5EF4-FFF2-40B4-BE49-F238E27FC236}">
                <a16:creationId xmlns:a16="http://schemas.microsoft.com/office/drawing/2014/main" id="{17AA8324-EDFF-827B-702C-FCEA5A4B1C77}"/>
              </a:ext>
            </a:extLst>
          </p:cNvPr>
          <p:cNvPicPr>
            <a:picLocks noChangeAspect="1"/>
          </p:cNvPicPr>
          <p:nvPr/>
        </p:nvPicPr>
        <p:blipFill>
          <a:blip r:embed="rId4">
            <a:extLst>
              <a:ext uri="{28A0092B-C50C-407E-A947-70E740481C1C}">
                <a14:useLocalDpi xmlns:a14="http://schemas.microsoft.com/office/drawing/2010/main" val="0"/>
              </a:ext>
            </a:extLst>
          </a:blip>
          <a:srcRect t="14709" r="74956" b="10085"/>
          <a:stretch>
            <a:fillRect/>
          </a:stretch>
        </p:blipFill>
        <p:spPr>
          <a:xfrm>
            <a:off x="5710771" y="1008764"/>
            <a:ext cx="2104484" cy="5157574"/>
          </a:xfrm>
          <a:prstGeom prst="rect">
            <a:avLst/>
          </a:prstGeom>
        </p:spPr>
      </p:pic>
      <p:pic>
        <p:nvPicPr>
          <p:cNvPr id="7" name="Picture 6" descr="A close up of colorful objects&#10;&#10;AI-generated content may be incorrect.">
            <a:extLst>
              <a:ext uri="{FF2B5EF4-FFF2-40B4-BE49-F238E27FC236}">
                <a16:creationId xmlns:a16="http://schemas.microsoft.com/office/drawing/2014/main" id="{077F350F-4472-032F-12CD-BD470DC65EEC}"/>
              </a:ext>
            </a:extLst>
          </p:cNvPr>
          <p:cNvPicPr>
            <a:picLocks noChangeAspect="1"/>
          </p:cNvPicPr>
          <p:nvPr/>
        </p:nvPicPr>
        <p:blipFill>
          <a:blip r:embed="rId5">
            <a:extLst>
              <a:ext uri="{28A0092B-C50C-407E-A947-70E740481C1C}">
                <a14:useLocalDpi xmlns:a14="http://schemas.microsoft.com/office/drawing/2010/main" val="0"/>
              </a:ext>
            </a:extLst>
          </a:blip>
          <a:srcRect l="1" t="14920" r="74955" b="9874"/>
          <a:stretch>
            <a:fillRect/>
          </a:stretch>
        </p:blipFill>
        <p:spPr>
          <a:xfrm>
            <a:off x="9121296" y="1008764"/>
            <a:ext cx="2104484" cy="5157574"/>
          </a:xfrm>
          <a:prstGeom prst="rect">
            <a:avLst/>
          </a:prstGeom>
        </p:spPr>
      </p:pic>
      <p:sp>
        <p:nvSpPr>
          <p:cNvPr id="8" name="TextBox 7">
            <a:extLst>
              <a:ext uri="{FF2B5EF4-FFF2-40B4-BE49-F238E27FC236}">
                <a16:creationId xmlns:a16="http://schemas.microsoft.com/office/drawing/2014/main" id="{57831F66-F51A-6FF5-C7F3-7541C84D60FD}"/>
              </a:ext>
            </a:extLst>
          </p:cNvPr>
          <p:cNvSpPr txBox="1"/>
          <p:nvPr/>
        </p:nvSpPr>
        <p:spPr>
          <a:xfrm>
            <a:off x="5829424" y="639432"/>
            <a:ext cx="1867178" cy="369332"/>
          </a:xfrm>
          <a:prstGeom prst="rect">
            <a:avLst/>
          </a:prstGeom>
          <a:noFill/>
        </p:spPr>
        <p:txBody>
          <a:bodyPr wrap="none" rtlCol="0">
            <a:spAutoFit/>
          </a:bodyPr>
          <a:lstStyle/>
          <a:p>
            <a:r>
              <a:rPr lang="en-US" dirty="0">
                <a:solidFill>
                  <a:schemeClr val="bg1"/>
                </a:solidFill>
              </a:rPr>
              <a:t>Fe concentration</a:t>
            </a:r>
            <a:endParaRPr lang="en-AU" dirty="0">
              <a:solidFill>
                <a:schemeClr val="bg1"/>
              </a:solidFill>
            </a:endParaRPr>
          </a:p>
        </p:txBody>
      </p:sp>
      <p:sp>
        <p:nvSpPr>
          <p:cNvPr id="10" name="TextBox 9">
            <a:extLst>
              <a:ext uri="{FF2B5EF4-FFF2-40B4-BE49-F238E27FC236}">
                <a16:creationId xmlns:a16="http://schemas.microsoft.com/office/drawing/2014/main" id="{430B8125-70E5-76D4-95F0-1C68FADC7080}"/>
              </a:ext>
            </a:extLst>
          </p:cNvPr>
          <p:cNvSpPr txBox="1"/>
          <p:nvPr/>
        </p:nvSpPr>
        <p:spPr>
          <a:xfrm>
            <a:off x="9239949" y="639432"/>
            <a:ext cx="1807611" cy="369332"/>
          </a:xfrm>
          <a:prstGeom prst="rect">
            <a:avLst/>
          </a:prstGeom>
          <a:noFill/>
        </p:spPr>
        <p:txBody>
          <a:bodyPr wrap="none" rtlCol="0">
            <a:spAutoFit/>
          </a:bodyPr>
          <a:lstStyle/>
          <a:p>
            <a:r>
              <a:rPr lang="en-US" dirty="0">
                <a:solidFill>
                  <a:schemeClr val="bg1"/>
                </a:solidFill>
              </a:rPr>
              <a:t>Fe, Rb, K as RBG</a:t>
            </a:r>
            <a:endParaRPr lang="en-AU" dirty="0">
              <a:solidFill>
                <a:schemeClr val="bg1"/>
              </a:solidFill>
            </a:endParaRPr>
          </a:p>
        </p:txBody>
      </p:sp>
      <p:sp>
        <p:nvSpPr>
          <p:cNvPr id="11" name="TextBox 10">
            <a:extLst>
              <a:ext uri="{FF2B5EF4-FFF2-40B4-BE49-F238E27FC236}">
                <a16:creationId xmlns:a16="http://schemas.microsoft.com/office/drawing/2014/main" id="{D8B81199-4FBE-6724-EECD-57EC5801B7C5}"/>
              </a:ext>
            </a:extLst>
          </p:cNvPr>
          <p:cNvSpPr txBox="1"/>
          <p:nvPr/>
        </p:nvSpPr>
        <p:spPr>
          <a:xfrm>
            <a:off x="405483" y="393210"/>
            <a:ext cx="978666" cy="492443"/>
          </a:xfrm>
          <a:prstGeom prst="rect">
            <a:avLst/>
          </a:prstGeom>
          <a:noFill/>
        </p:spPr>
        <p:txBody>
          <a:bodyPr wrap="none" rtlCol="0">
            <a:spAutoFit/>
          </a:bodyPr>
          <a:lstStyle/>
          <a:p>
            <a:r>
              <a:rPr lang="en-US" sz="2600" dirty="0">
                <a:solidFill>
                  <a:schemeClr val="bg1"/>
                </a:solidFill>
              </a:rPr>
              <a:t>Vari 3</a:t>
            </a:r>
            <a:endParaRPr lang="en-AU" sz="2600" dirty="0">
              <a:solidFill>
                <a:schemeClr val="bg1"/>
              </a:solidFill>
            </a:endParaRPr>
          </a:p>
        </p:txBody>
      </p:sp>
      <p:sp>
        <p:nvSpPr>
          <p:cNvPr id="6" name="Slide Number Placeholder 4">
            <a:extLst>
              <a:ext uri="{FF2B5EF4-FFF2-40B4-BE49-F238E27FC236}">
                <a16:creationId xmlns:a16="http://schemas.microsoft.com/office/drawing/2014/main" id="{A9744191-77F9-E983-E12E-E192B2550DA2}"/>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28</a:t>
            </a:fld>
            <a:endParaRPr lang="en-GB" dirty="0">
              <a:solidFill>
                <a:schemeClr val="bg1"/>
              </a:solidFill>
            </a:endParaRPr>
          </a:p>
        </p:txBody>
      </p:sp>
    </p:spTree>
    <p:extLst>
      <p:ext uri="{BB962C8B-B14F-4D97-AF65-F5344CB8AC3E}">
        <p14:creationId xmlns:p14="http://schemas.microsoft.com/office/powerpoint/2010/main" val="3236590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bg>
      <p:bgPr>
        <a:solidFill>
          <a:srgbClr val="001236"/>
        </a:solidFill>
        <a:effectLst/>
      </p:bgPr>
    </p:bg>
    <p:spTree>
      <p:nvGrpSpPr>
        <p:cNvPr id="1" name=""/>
        <p:cNvGrpSpPr/>
        <p:nvPr/>
      </p:nvGrpSpPr>
      <p:grpSpPr>
        <a:xfrm>
          <a:off x="0" y="0"/>
          <a:ext cx="0" cy="0"/>
          <a:chOff x="0" y="0"/>
          <a:chExt cx="0" cy="0"/>
        </a:xfrm>
      </p:grpSpPr>
      <p:pic>
        <p:nvPicPr>
          <p:cNvPr id="16" name="Picture 15" descr="A close up of a fish&#10;&#10;AI-generated content may be incorrect.">
            <a:extLst>
              <a:ext uri="{FF2B5EF4-FFF2-40B4-BE49-F238E27FC236}">
                <a16:creationId xmlns:a16="http://schemas.microsoft.com/office/drawing/2014/main" id="{185C853E-A3FF-F2ED-ECA0-965D3D2BB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355381" flipV="1">
            <a:off x="-24987" y="2445920"/>
            <a:ext cx="5141699" cy="2892206"/>
          </a:xfrm>
          <a:prstGeom prst="rect">
            <a:avLst/>
          </a:prstGeom>
        </p:spPr>
      </p:pic>
      <p:sp>
        <p:nvSpPr>
          <p:cNvPr id="18" name="TextBox 17">
            <a:extLst>
              <a:ext uri="{FF2B5EF4-FFF2-40B4-BE49-F238E27FC236}">
                <a16:creationId xmlns:a16="http://schemas.microsoft.com/office/drawing/2014/main" id="{9C5C7284-E88D-A1BD-F284-B9473FBFC011}"/>
              </a:ext>
            </a:extLst>
          </p:cNvPr>
          <p:cNvSpPr txBox="1"/>
          <p:nvPr/>
        </p:nvSpPr>
        <p:spPr>
          <a:xfrm>
            <a:off x="212694" y="142366"/>
            <a:ext cx="895630" cy="492443"/>
          </a:xfrm>
          <a:prstGeom prst="rect">
            <a:avLst/>
          </a:prstGeom>
          <a:noFill/>
        </p:spPr>
        <p:txBody>
          <a:bodyPr wrap="none" rtlCol="0">
            <a:spAutoFit/>
          </a:bodyPr>
          <a:lstStyle/>
          <a:p>
            <a:r>
              <a:rPr lang="en-US" sz="2600" dirty="0" err="1">
                <a:solidFill>
                  <a:schemeClr val="bg1"/>
                </a:solidFill>
              </a:rPr>
              <a:t>Syrja</a:t>
            </a:r>
            <a:endParaRPr lang="en-AU" sz="2600" dirty="0">
              <a:solidFill>
                <a:schemeClr val="bg1"/>
              </a:solidFill>
            </a:endParaRPr>
          </a:p>
        </p:txBody>
      </p:sp>
      <p:pic>
        <p:nvPicPr>
          <p:cNvPr id="20" name="Picture 19" descr="A purple and blue image of a person&#10;&#10;AI-generated content may be incorrect.">
            <a:extLst>
              <a:ext uri="{FF2B5EF4-FFF2-40B4-BE49-F238E27FC236}">
                <a16:creationId xmlns:a16="http://schemas.microsoft.com/office/drawing/2014/main" id="{A75E96FE-D8F0-7E92-3767-07278765E3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8498" y="634809"/>
            <a:ext cx="2735003" cy="5890776"/>
          </a:xfrm>
          <a:prstGeom prst="rect">
            <a:avLst/>
          </a:prstGeom>
        </p:spPr>
      </p:pic>
      <p:pic>
        <p:nvPicPr>
          <p:cNvPr id="22" name="Picture 21" descr="A colorful glowing object on a black background&#10;&#10;AI-generated content may be incorrect.">
            <a:extLst>
              <a:ext uri="{FF2B5EF4-FFF2-40B4-BE49-F238E27FC236}">
                <a16:creationId xmlns:a16="http://schemas.microsoft.com/office/drawing/2014/main" id="{A91F5F51-FB6E-C98A-64B6-6E5F61CAA8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04052" y="634809"/>
            <a:ext cx="2735003" cy="5890776"/>
          </a:xfrm>
          <a:prstGeom prst="rect">
            <a:avLst/>
          </a:prstGeom>
        </p:spPr>
      </p:pic>
      <p:sp>
        <p:nvSpPr>
          <p:cNvPr id="23" name="TextBox 22">
            <a:extLst>
              <a:ext uri="{FF2B5EF4-FFF2-40B4-BE49-F238E27FC236}">
                <a16:creationId xmlns:a16="http://schemas.microsoft.com/office/drawing/2014/main" id="{F96A7A1D-7D51-6355-574B-4CB4E467C2D4}"/>
              </a:ext>
            </a:extLst>
          </p:cNvPr>
          <p:cNvSpPr txBox="1"/>
          <p:nvPr/>
        </p:nvSpPr>
        <p:spPr>
          <a:xfrm>
            <a:off x="5162411" y="204901"/>
            <a:ext cx="1867178" cy="369332"/>
          </a:xfrm>
          <a:prstGeom prst="rect">
            <a:avLst/>
          </a:prstGeom>
          <a:noFill/>
        </p:spPr>
        <p:txBody>
          <a:bodyPr wrap="none" rtlCol="0">
            <a:spAutoFit/>
          </a:bodyPr>
          <a:lstStyle/>
          <a:p>
            <a:r>
              <a:rPr lang="en-US" dirty="0">
                <a:solidFill>
                  <a:schemeClr val="bg1"/>
                </a:solidFill>
              </a:rPr>
              <a:t>Fe concentration</a:t>
            </a:r>
            <a:endParaRPr lang="en-AU" dirty="0">
              <a:solidFill>
                <a:schemeClr val="bg1"/>
              </a:solidFill>
            </a:endParaRPr>
          </a:p>
        </p:txBody>
      </p:sp>
      <p:sp>
        <p:nvSpPr>
          <p:cNvPr id="24" name="TextBox 23">
            <a:extLst>
              <a:ext uri="{FF2B5EF4-FFF2-40B4-BE49-F238E27FC236}">
                <a16:creationId xmlns:a16="http://schemas.microsoft.com/office/drawing/2014/main" id="{AB66F9AD-7F93-5B41-3EB9-940818D9054F}"/>
              </a:ext>
            </a:extLst>
          </p:cNvPr>
          <p:cNvSpPr txBox="1"/>
          <p:nvPr/>
        </p:nvSpPr>
        <p:spPr>
          <a:xfrm>
            <a:off x="8572936" y="204901"/>
            <a:ext cx="1807611" cy="369332"/>
          </a:xfrm>
          <a:prstGeom prst="rect">
            <a:avLst/>
          </a:prstGeom>
          <a:noFill/>
        </p:spPr>
        <p:txBody>
          <a:bodyPr wrap="none" rtlCol="0">
            <a:spAutoFit/>
          </a:bodyPr>
          <a:lstStyle/>
          <a:p>
            <a:r>
              <a:rPr lang="en-US" dirty="0">
                <a:solidFill>
                  <a:schemeClr val="bg1"/>
                </a:solidFill>
              </a:rPr>
              <a:t>Fe, Rb, K as RBG</a:t>
            </a:r>
            <a:endParaRPr lang="en-AU" dirty="0">
              <a:solidFill>
                <a:schemeClr val="bg1"/>
              </a:solidFill>
            </a:endParaRPr>
          </a:p>
        </p:txBody>
      </p:sp>
      <p:sp>
        <p:nvSpPr>
          <p:cNvPr id="2" name="Slide Number Placeholder 4">
            <a:extLst>
              <a:ext uri="{FF2B5EF4-FFF2-40B4-BE49-F238E27FC236}">
                <a16:creationId xmlns:a16="http://schemas.microsoft.com/office/drawing/2014/main" id="{55D95986-ED0D-C826-0BAC-5D9F86CE8DE9}"/>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29</a:t>
            </a:fld>
            <a:endParaRPr lang="en-GB" dirty="0">
              <a:solidFill>
                <a:schemeClr val="bg1"/>
              </a:solidFill>
            </a:endParaRPr>
          </a:p>
        </p:txBody>
      </p:sp>
    </p:spTree>
    <p:extLst>
      <p:ext uri="{BB962C8B-B14F-4D97-AF65-F5344CB8AC3E}">
        <p14:creationId xmlns:p14="http://schemas.microsoft.com/office/powerpoint/2010/main" val="3421993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BF49F4B0-AC2D-FA27-0690-CB04765568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654" y="1130934"/>
            <a:ext cx="4511002" cy="528331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ortrait of a Woman being scanned.">
            <a:extLst>
              <a:ext uri="{FF2B5EF4-FFF2-40B4-BE49-F238E27FC236}">
                <a16:creationId xmlns:a16="http://schemas.microsoft.com/office/drawing/2014/main" id="{B08FFB16-94DA-C130-C5D4-BB116FF02A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4290" y="962025"/>
            <a:ext cx="4572000" cy="49339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0DE2AA9D-73EC-B7A7-60D9-AABD67784593}"/>
              </a:ext>
            </a:extLst>
          </p:cNvPr>
          <p:cNvPicPr>
            <a:picLocks noChangeAspect="1"/>
          </p:cNvPicPr>
          <p:nvPr/>
        </p:nvPicPr>
        <p:blipFill>
          <a:blip r:embed="rId5"/>
          <a:stretch>
            <a:fillRect/>
          </a:stretch>
        </p:blipFill>
        <p:spPr>
          <a:xfrm>
            <a:off x="5670529" y="1465425"/>
            <a:ext cx="6245662" cy="3617563"/>
          </a:xfrm>
          <a:prstGeom prst="rect">
            <a:avLst/>
          </a:prstGeom>
        </p:spPr>
      </p:pic>
      <p:sp>
        <p:nvSpPr>
          <p:cNvPr id="9" name="Title 1">
            <a:extLst>
              <a:ext uri="{FF2B5EF4-FFF2-40B4-BE49-F238E27FC236}">
                <a16:creationId xmlns:a16="http://schemas.microsoft.com/office/drawing/2014/main" id="{3E74C9A8-0027-7203-C07A-967CF7755004}"/>
              </a:ext>
            </a:extLst>
          </p:cNvPr>
          <p:cNvSpPr>
            <a:spLocks noGrp="1"/>
          </p:cNvSpPr>
          <p:nvPr>
            <p:ph type="title"/>
          </p:nvPr>
        </p:nvSpPr>
        <p:spPr>
          <a:xfrm>
            <a:off x="671513" y="-38580"/>
            <a:ext cx="11244678" cy="1325563"/>
          </a:xfrm>
        </p:spPr>
        <p:txBody>
          <a:bodyPr>
            <a:normAutofit/>
          </a:bodyPr>
          <a:lstStyle/>
          <a:p>
            <a:r>
              <a:rPr lang="en-GB" sz="3000" dirty="0">
                <a:solidFill>
                  <a:schemeClr val="bg1"/>
                </a:solidFill>
              </a:rPr>
              <a:t>X-ray Fluorescence (XRF) elemental mapping</a:t>
            </a:r>
          </a:p>
        </p:txBody>
      </p:sp>
      <p:sp>
        <p:nvSpPr>
          <p:cNvPr id="11" name="Rectangle 10">
            <a:extLst>
              <a:ext uri="{FF2B5EF4-FFF2-40B4-BE49-F238E27FC236}">
                <a16:creationId xmlns:a16="http://schemas.microsoft.com/office/drawing/2014/main" id="{FBCB6456-E53F-AC62-3CA8-4F3A5340AB19}"/>
              </a:ext>
            </a:extLst>
          </p:cNvPr>
          <p:cNvSpPr/>
          <p:nvPr/>
        </p:nvSpPr>
        <p:spPr>
          <a:xfrm>
            <a:off x="5670529" y="5115576"/>
            <a:ext cx="3635638" cy="553998"/>
          </a:xfrm>
          <a:prstGeom prst="rect">
            <a:avLst/>
          </a:prstGeom>
        </p:spPr>
        <p:txBody>
          <a:bodyPr wrap="square">
            <a:spAutoFit/>
          </a:bodyPr>
          <a:lstStyle/>
          <a:p>
            <a:r>
              <a:rPr lang="en-GB" sz="1500" i="1" dirty="0">
                <a:solidFill>
                  <a:schemeClr val="bg1"/>
                </a:solidFill>
              </a:rPr>
              <a:t>D. </a:t>
            </a:r>
            <a:r>
              <a:rPr lang="en-GB" sz="1500" i="1" dirty="0" err="1">
                <a:solidFill>
                  <a:schemeClr val="bg1"/>
                </a:solidFill>
              </a:rPr>
              <a:t>Thurrowgood</a:t>
            </a:r>
            <a:r>
              <a:rPr lang="en-GB" sz="1500" i="1" dirty="0">
                <a:solidFill>
                  <a:schemeClr val="bg1"/>
                </a:solidFill>
              </a:rPr>
              <a:t> et al Scientific Reports | 6:29594 | DOI: 10.1038/srep29594</a:t>
            </a:r>
            <a:endParaRPr lang="en-GB" sz="1500" i="1" dirty="0">
              <a:solidFill>
                <a:schemeClr val="bg1"/>
              </a:solidFill>
              <a:latin typeface="Calibri" panose="020F0502020204030204" pitchFamily="34" charset="0"/>
              <a:cs typeface="Calibri" panose="020F0502020204030204" pitchFamily="34" charset="0"/>
            </a:endParaRPr>
          </a:p>
        </p:txBody>
      </p:sp>
      <p:sp>
        <p:nvSpPr>
          <p:cNvPr id="2" name="Slide Number Placeholder 4">
            <a:extLst>
              <a:ext uri="{FF2B5EF4-FFF2-40B4-BE49-F238E27FC236}">
                <a16:creationId xmlns:a16="http://schemas.microsoft.com/office/drawing/2014/main" id="{1A9E6DC0-EB92-5CD2-0A98-D656169C5906}"/>
              </a:ext>
            </a:extLst>
          </p:cNvPr>
          <p:cNvSpPr>
            <a:spLocks noGrp="1"/>
          </p:cNvSpPr>
          <p:nvPr>
            <p:ph type="sldNum" sz="quarter" idx="12"/>
          </p:nvPr>
        </p:nvSpPr>
        <p:spPr>
          <a:xfrm>
            <a:off x="8610600" y="6356350"/>
            <a:ext cx="2743200" cy="365125"/>
          </a:xfrm>
        </p:spPr>
        <p:txBody>
          <a:bodyPr/>
          <a:lstStyle/>
          <a:p>
            <a:fld id="{816BFEDB-A2FE-DD44-8488-DF2F680C213A}" type="slidenum">
              <a:rPr lang="en-GB" smtClean="0">
                <a:solidFill>
                  <a:schemeClr val="bg1"/>
                </a:solidFill>
              </a:rPr>
              <a:t>3</a:t>
            </a:fld>
            <a:endParaRPr lang="en-GB" dirty="0">
              <a:solidFill>
                <a:schemeClr val="bg1"/>
              </a:solidFill>
            </a:endParaRPr>
          </a:p>
        </p:txBody>
      </p:sp>
    </p:spTree>
    <p:extLst>
      <p:ext uri="{BB962C8B-B14F-4D97-AF65-F5344CB8AC3E}">
        <p14:creationId xmlns:p14="http://schemas.microsoft.com/office/powerpoint/2010/main" val="31599355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E6393-48A3-5026-209E-F0EE40D545D8}"/>
              </a:ext>
            </a:extLst>
          </p:cNvPr>
          <p:cNvSpPr>
            <a:spLocks noGrp="1"/>
          </p:cNvSpPr>
          <p:nvPr>
            <p:ph type="title"/>
          </p:nvPr>
        </p:nvSpPr>
        <p:spPr/>
        <p:txBody>
          <a:bodyPr/>
          <a:lstStyle/>
          <a:p>
            <a:r>
              <a:rPr lang="en-US" dirty="0">
                <a:solidFill>
                  <a:schemeClr val="bg1"/>
                </a:solidFill>
              </a:rPr>
              <a:t>Conclusion</a:t>
            </a:r>
            <a:endParaRPr lang="en-AU" dirty="0">
              <a:solidFill>
                <a:schemeClr val="bg1"/>
              </a:solidFill>
            </a:endParaRPr>
          </a:p>
        </p:txBody>
      </p:sp>
      <p:sp>
        <p:nvSpPr>
          <p:cNvPr id="3" name="Content Placeholder 2">
            <a:extLst>
              <a:ext uri="{FF2B5EF4-FFF2-40B4-BE49-F238E27FC236}">
                <a16:creationId xmlns:a16="http://schemas.microsoft.com/office/drawing/2014/main" id="{B6B98563-F193-F982-F14F-C8022D31A5E7}"/>
              </a:ext>
            </a:extLst>
          </p:cNvPr>
          <p:cNvSpPr>
            <a:spLocks noGrp="1"/>
          </p:cNvSpPr>
          <p:nvPr>
            <p:ph idx="1"/>
          </p:nvPr>
        </p:nvSpPr>
        <p:spPr/>
        <p:txBody>
          <a:bodyPr/>
          <a:lstStyle/>
          <a:p>
            <a:pPr marL="0" indent="0">
              <a:buNone/>
            </a:pPr>
            <a:r>
              <a:rPr lang="en-AU" dirty="0">
                <a:solidFill>
                  <a:schemeClr val="bg1"/>
                </a:solidFill>
              </a:rPr>
              <a:t>Work is underway to developing a conceptual design of a compact, portable 2MeV accelerator for Ion Beam Analysis. </a:t>
            </a:r>
            <a:br>
              <a:rPr lang="en-AU" dirty="0">
                <a:solidFill>
                  <a:schemeClr val="bg1"/>
                </a:solidFill>
              </a:rPr>
            </a:br>
            <a:r>
              <a:rPr lang="en-AU" dirty="0">
                <a:solidFill>
                  <a:schemeClr val="bg1"/>
                </a:solidFill>
              </a:rPr>
              <a:t>NOMAD (Non-destructive Movable Analysis Device)</a:t>
            </a:r>
          </a:p>
          <a:p>
            <a:pPr marL="0" indent="0">
              <a:buNone/>
            </a:pPr>
            <a:endParaRPr lang="en-AU" dirty="0">
              <a:solidFill>
                <a:schemeClr val="bg1"/>
              </a:solidFill>
            </a:endParaRPr>
          </a:p>
          <a:p>
            <a:pPr marL="0" indent="0">
              <a:buNone/>
            </a:pPr>
            <a:r>
              <a:rPr lang="en-AU" dirty="0">
                <a:solidFill>
                  <a:schemeClr val="bg1"/>
                </a:solidFill>
              </a:rPr>
              <a:t>Experiments conducted at CERN and Surrey Ion Beam Centre aim to determine damage thresholds for short pulse compared to continuous beam irradiation.</a:t>
            </a:r>
          </a:p>
          <a:p>
            <a:pPr marL="0" indent="0" algn="r">
              <a:buNone/>
            </a:pPr>
            <a:endParaRPr lang="en-AU" dirty="0">
              <a:solidFill>
                <a:schemeClr val="bg1"/>
              </a:solidFill>
            </a:endParaRPr>
          </a:p>
          <a:p>
            <a:pPr marL="0" indent="0" algn="r">
              <a:buNone/>
            </a:pPr>
            <a:r>
              <a:rPr lang="en-AU" dirty="0">
                <a:solidFill>
                  <a:schemeClr val="bg1"/>
                </a:solidFill>
              </a:rPr>
              <a:t>… </a:t>
            </a:r>
          </a:p>
        </p:txBody>
      </p:sp>
    </p:spTree>
    <p:extLst>
      <p:ext uri="{BB962C8B-B14F-4D97-AF65-F5344CB8AC3E}">
        <p14:creationId xmlns:p14="http://schemas.microsoft.com/office/powerpoint/2010/main" val="22308956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9CA7E-B906-A81B-ADB5-37F67D47142F}"/>
              </a:ext>
            </a:extLst>
          </p:cNvPr>
          <p:cNvSpPr>
            <a:spLocks noGrp="1"/>
          </p:cNvSpPr>
          <p:nvPr>
            <p:ph type="title"/>
          </p:nvPr>
        </p:nvSpPr>
        <p:spPr>
          <a:xfrm>
            <a:off x="838200" y="2103437"/>
            <a:ext cx="10515600" cy="1325563"/>
          </a:xfrm>
        </p:spPr>
        <p:txBody>
          <a:bodyPr/>
          <a:lstStyle/>
          <a:p>
            <a:r>
              <a:rPr lang="en-US" dirty="0"/>
              <a:t>Backup slides</a:t>
            </a:r>
            <a:endParaRPr lang="en-AU" dirty="0"/>
          </a:p>
        </p:txBody>
      </p:sp>
    </p:spTree>
    <p:extLst>
      <p:ext uri="{BB962C8B-B14F-4D97-AF65-F5344CB8AC3E}">
        <p14:creationId xmlns:p14="http://schemas.microsoft.com/office/powerpoint/2010/main" val="1302636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lide Number Placeholder 5">
            <a:extLst>
              <a:ext uri="{FF2B5EF4-FFF2-40B4-BE49-F238E27FC236}">
                <a16:creationId xmlns:a16="http://schemas.microsoft.com/office/drawing/2014/main" id="{644A6126-F857-0CCE-624C-521B448AF557}"/>
              </a:ext>
            </a:extLst>
          </p:cNvPr>
          <p:cNvSpPr>
            <a:spLocks noGrp="1"/>
          </p:cNvSpPr>
          <p:nvPr>
            <p:ph type="sldNum" sz="quarter" idx="12"/>
          </p:nvPr>
        </p:nvSpPr>
        <p:spPr>
          <a:xfrm>
            <a:off x="159514" y="6325490"/>
            <a:ext cx="2743200" cy="365125"/>
          </a:xfrm>
        </p:spPr>
        <p:txBody>
          <a:bodyPr/>
          <a:lstStyle>
            <a:lvl1pPr>
              <a:defRPr>
                <a:latin typeface="CMU Sans Serif" panose="02000603000000000000" pitchFamily="2" charset="0"/>
                <a:ea typeface="CMU Sans Serif" panose="02000603000000000000" pitchFamily="2" charset="0"/>
                <a:cs typeface="CMU Sans Serif" panose="02000603000000000000" pitchFamily="2" charset="0"/>
              </a:defRPr>
            </a:lvl1pPr>
          </a:lstStyle>
          <a:p>
            <a:pPr algn="l"/>
            <a:fld id="{2C861E3C-5B82-480D-A968-A449D2FB1E63}" type="slidenum">
              <a:rPr lang="en-AU" b="0" smtClean="0">
                <a:latin typeface="Fira Sans Light" panose="020B0403050000020004" pitchFamily="34" charset="0"/>
              </a:rPr>
              <a:pPr algn="l"/>
              <a:t>32</a:t>
            </a:fld>
            <a:endParaRPr lang="en-AU" b="0" dirty="0">
              <a:latin typeface="Fira Sans Light" panose="020B0403050000020004" pitchFamily="34" charset="0"/>
            </a:endParaRPr>
          </a:p>
        </p:txBody>
      </p:sp>
      <p:pic>
        <p:nvPicPr>
          <p:cNvPr id="26" name="Picture 25">
            <a:extLst>
              <a:ext uri="{FF2B5EF4-FFF2-40B4-BE49-F238E27FC236}">
                <a16:creationId xmlns:a16="http://schemas.microsoft.com/office/drawing/2014/main" id="{ED8031AF-50DF-3C78-AD11-465091F96A93}"/>
              </a:ext>
            </a:extLst>
          </p:cNvPr>
          <p:cNvPicPr>
            <a:picLocks noChangeAspect="1"/>
          </p:cNvPicPr>
          <p:nvPr/>
        </p:nvPicPr>
        <p:blipFill>
          <a:blip r:embed="rId3"/>
          <a:stretch>
            <a:fillRect/>
          </a:stretch>
        </p:blipFill>
        <p:spPr>
          <a:xfrm>
            <a:off x="7193786" y="90487"/>
            <a:ext cx="4838700" cy="6677025"/>
          </a:xfrm>
          <a:prstGeom prst="rect">
            <a:avLst/>
          </a:prstGeom>
        </p:spPr>
      </p:pic>
      <p:sp>
        <p:nvSpPr>
          <p:cNvPr id="29" name="TextBox 28">
            <a:extLst>
              <a:ext uri="{FF2B5EF4-FFF2-40B4-BE49-F238E27FC236}">
                <a16:creationId xmlns:a16="http://schemas.microsoft.com/office/drawing/2014/main" id="{FDCC1B68-6C49-A261-72CC-C03C9F0E9CC9}"/>
              </a:ext>
            </a:extLst>
          </p:cNvPr>
          <p:cNvSpPr txBox="1"/>
          <p:nvPr/>
        </p:nvSpPr>
        <p:spPr>
          <a:xfrm>
            <a:off x="1254388" y="5905785"/>
            <a:ext cx="5822057" cy="784830"/>
          </a:xfrm>
          <a:prstGeom prst="rect">
            <a:avLst/>
          </a:prstGeom>
          <a:noFill/>
        </p:spPr>
        <p:txBody>
          <a:bodyPr wrap="square" rtlCol="0">
            <a:spAutoFit/>
          </a:bodyPr>
          <a:lstStyle/>
          <a:p>
            <a:r>
              <a:rPr lang="en-US" sz="1500" b="0" i="0" dirty="0">
                <a:solidFill>
                  <a:srgbClr val="222222"/>
                </a:solidFill>
                <a:effectLst/>
                <a:latin typeface="Fira Sans" panose="020B0503050000020004" pitchFamily="34" charset="0"/>
              </a:rPr>
              <a:t>Image credit: </a:t>
            </a:r>
            <a:r>
              <a:rPr lang="en-US" sz="1500" b="0" i="0" dirty="0" err="1">
                <a:solidFill>
                  <a:srgbClr val="222222"/>
                </a:solidFill>
                <a:effectLst/>
                <a:latin typeface="Fira Sans" panose="020B0503050000020004" pitchFamily="34" charset="0"/>
              </a:rPr>
              <a:t>Taccetti</a:t>
            </a:r>
            <a:r>
              <a:rPr lang="en-US" sz="1500" b="0" i="0" dirty="0">
                <a:solidFill>
                  <a:srgbClr val="222222"/>
                </a:solidFill>
                <a:effectLst/>
                <a:latin typeface="Fira Sans" panose="020B0503050000020004" pitchFamily="34" charset="0"/>
              </a:rPr>
              <a:t>, F., </a:t>
            </a:r>
            <a:r>
              <a:rPr lang="en-US" sz="1500" b="0" i="1" dirty="0">
                <a:solidFill>
                  <a:srgbClr val="222222"/>
                </a:solidFill>
                <a:effectLst/>
                <a:latin typeface="Fira Sans" panose="020B0503050000020004" pitchFamily="34" charset="0"/>
              </a:rPr>
              <a:t>et al.</a:t>
            </a:r>
            <a:r>
              <a:rPr lang="en-US" sz="1500" b="0" i="0" dirty="0">
                <a:solidFill>
                  <a:srgbClr val="222222"/>
                </a:solidFill>
                <a:effectLst/>
                <a:latin typeface="Fira Sans" panose="020B0503050000020004" pitchFamily="34" charset="0"/>
              </a:rPr>
              <a:t> MACHINA, the Movable Accelerator for Cultural Heritage In-situ Non-destructive Analysis: project overview. </a:t>
            </a:r>
            <a:r>
              <a:rPr lang="en-US" sz="1500" b="0" i="1" dirty="0">
                <a:solidFill>
                  <a:srgbClr val="222222"/>
                </a:solidFill>
                <a:effectLst/>
                <a:latin typeface="Fira Sans" panose="020B0503050000020004" pitchFamily="34" charset="0"/>
              </a:rPr>
              <a:t>Rend. Fis. Acc. </a:t>
            </a:r>
            <a:r>
              <a:rPr lang="en-US" sz="1500" b="0" i="1" dirty="0" err="1">
                <a:solidFill>
                  <a:srgbClr val="222222"/>
                </a:solidFill>
                <a:effectLst/>
                <a:latin typeface="Fira Sans" panose="020B0503050000020004" pitchFamily="34" charset="0"/>
              </a:rPr>
              <a:t>Lincei</a:t>
            </a:r>
            <a:r>
              <a:rPr lang="en-US" sz="1500" b="0" i="0" dirty="0">
                <a:solidFill>
                  <a:srgbClr val="222222"/>
                </a:solidFill>
                <a:effectLst/>
                <a:latin typeface="Fira Sans" panose="020B0503050000020004" pitchFamily="34" charset="0"/>
              </a:rPr>
              <a:t> </a:t>
            </a:r>
            <a:r>
              <a:rPr lang="en-US" sz="1500" b="1" i="0" dirty="0">
                <a:solidFill>
                  <a:srgbClr val="222222"/>
                </a:solidFill>
                <a:effectLst/>
                <a:latin typeface="Fira Sans" panose="020B0503050000020004" pitchFamily="34" charset="0"/>
              </a:rPr>
              <a:t>34</a:t>
            </a:r>
            <a:r>
              <a:rPr lang="en-US" sz="1500" b="0" i="0" dirty="0">
                <a:solidFill>
                  <a:srgbClr val="222222"/>
                </a:solidFill>
                <a:effectLst/>
                <a:latin typeface="Fira Sans" panose="020B0503050000020004" pitchFamily="34" charset="0"/>
              </a:rPr>
              <a:t>, 427–445 (2023)</a:t>
            </a:r>
            <a:endParaRPr lang="en-AU" sz="1500" dirty="0">
              <a:latin typeface="Fira Sans" panose="020B0503050000020004" pitchFamily="34" charset="0"/>
            </a:endParaRPr>
          </a:p>
        </p:txBody>
      </p:sp>
      <p:sp>
        <p:nvSpPr>
          <p:cNvPr id="3072" name="TextBox 3071">
            <a:extLst>
              <a:ext uri="{FF2B5EF4-FFF2-40B4-BE49-F238E27FC236}">
                <a16:creationId xmlns:a16="http://schemas.microsoft.com/office/drawing/2014/main" id="{B55DCF41-4C1C-942A-A42F-753873196E7E}"/>
              </a:ext>
            </a:extLst>
          </p:cNvPr>
          <p:cNvSpPr txBox="1"/>
          <p:nvPr/>
        </p:nvSpPr>
        <p:spPr>
          <a:xfrm>
            <a:off x="720988" y="1221491"/>
            <a:ext cx="5822057" cy="2277547"/>
          </a:xfrm>
          <a:prstGeom prst="rect">
            <a:avLst/>
          </a:prstGeom>
          <a:noFill/>
        </p:spPr>
        <p:txBody>
          <a:bodyPr wrap="square" rtlCol="0">
            <a:spAutoFit/>
          </a:bodyPr>
          <a:lstStyle/>
          <a:p>
            <a:pPr>
              <a:spcAft>
                <a:spcPts val="1200"/>
              </a:spcAft>
            </a:pPr>
            <a:r>
              <a:rPr lang="en-US" sz="2200" b="0" i="0" dirty="0">
                <a:solidFill>
                  <a:srgbClr val="222222"/>
                </a:solidFill>
                <a:effectLst/>
                <a:latin typeface="Fira Sans" panose="020B0503050000020004" pitchFamily="34" charset="0"/>
              </a:rPr>
              <a:t>CERN and INFN collaboration, </a:t>
            </a:r>
            <a:r>
              <a:rPr lang="en-US" sz="2200" b="1" i="0" dirty="0">
                <a:solidFill>
                  <a:srgbClr val="222222"/>
                </a:solidFill>
                <a:effectLst/>
                <a:latin typeface="Fira Sans" panose="020B0503050000020004" pitchFamily="34" charset="0"/>
              </a:rPr>
              <a:t>MACHINA</a:t>
            </a:r>
            <a:r>
              <a:rPr lang="en-US" sz="2200" b="0" i="0" dirty="0">
                <a:solidFill>
                  <a:srgbClr val="222222"/>
                </a:solidFill>
                <a:effectLst/>
                <a:latin typeface="Fira Sans" panose="020B0503050000020004" pitchFamily="34" charset="0"/>
              </a:rPr>
              <a:t> (Movable Accelerator for Cultural Heritage In-situ Non-destructive Analysis), has already demonstrated proton acceleration in a compact 750 MHz RFQ. </a:t>
            </a:r>
          </a:p>
          <a:p>
            <a:r>
              <a:rPr lang="en-US" sz="2200" dirty="0">
                <a:solidFill>
                  <a:srgbClr val="222222"/>
                </a:solidFill>
                <a:latin typeface="Fira Sans" panose="020B0503050000020004" pitchFamily="34" charset="0"/>
              </a:rPr>
              <a:t>March 2022 - first extracted 2 MeV beam.</a:t>
            </a:r>
            <a:endParaRPr lang="en-AU" sz="2200" dirty="0">
              <a:latin typeface="Fira Sans" panose="020B0503050000020004" pitchFamily="34" charset="0"/>
            </a:endParaRPr>
          </a:p>
        </p:txBody>
      </p:sp>
    </p:spTree>
    <p:extLst>
      <p:ext uri="{BB962C8B-B14F-4D97-AF65-F5344CB8AC3E}">
        <p14:creationId xmlns:p14="http://schemas.microsoft.com/office/powerpoint/2010/main" val="31211171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aph of a graph&#10;&#10;AI-generated content may be incorrect.">
            <a:extLst>
              <a:ext uri="{FF2B5EF4-FFF2-40B4-BE49-F238E27FC236}">
                <a16:creationId xmlns:a16="http://schemas.microsoft.com/office/drawing/2014/main" id="{997F0CB2-7A87-567B-109C-BB8DE62928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9300" y="114300"/>
            <a:ext cx="5334000" cy="5334000"/>
          </a:xfrm>
          <a:prstGeom prst="rect">
            <a:avLst/>
          </a:prstGeom>
        </p:spPr>
      </p:pic>
      <p:pic>
        <p:nvPicPr>
          <p:cNvPr id="11" name="Picture 10" descr="A graph of a graph of a number&#10;&#10;AI-generated content may be incorrect.">
            <a:extLst>
              <a:ext uri="{FF2B5EF4-FFF2-40B4-BE49-F238E27FC236}">
                <a16:creationId xmlns:a16="http://schemas.microsoft.com/office/drawing/2014/main" id="{D855EB9B-9876-0DAB-0BF5-03F611A447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700" y="114300"/>
            <a:ext cx="5334000" cy="5334000"/>
          </a:xfrm>
          <a:prstGeom prst="rect">
            <a:avLst/>
          </a:prstGeom>
        </p:spPr>
      </p:pic>
      <p:pic>
        <p:nvPicPr>
          <p:cNvPr id="13" name="Picture 12" descr="A graph with blue lines&#10;&#10;AI-generated content may be incorrect.">
            <a:extLst>
              <a:ext uri="{FF2B5EF4-FFF2-40B4-BE49-F238E27FC236}">
                <a16:creationId xmlns:a16="http://schemas.microsoft.com/office/drawing/2014/main" id="{9C555EB2-071D-40D5-129F-E617D393A5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9686" y="5448300"/>
            <a:ext cx="5973227" cy="1791968"/>
          </a:xfrm>
          <a:prstGeom prst="rect">
            <a:avLst/>
          </a:prstGeom>
        </p:spPr>
      </p:pic>
    </p:spTree>
    <p:extLst>
      <p:ext uri="{BB962C8B-B14F-4D97-AF65-F5344CB8AC3E}">
        <p14:creationId xmlns:p14="http://schemas.microsoft.com/office/powerpoint/2010/main" val="3783922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319A0EE5-A7F4-C067-2FFC-222D6B6C2014}"/>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FDEF5D7C-75CF-E6F2-0E98-3FE823D0E744}"/>
              </a:ext>
            </a:extLst>
          </p:cNvPr>
          <p:cNvSpPr/>
          <p:nvPr/>
        </p:nvSpPr>
        <p:spPr>
          <a:xfrm>
            <a:off x="190630" y="6167477"/>
            <a:ext cx="3635638" cy="553998"/>
          </a:xfrm>
          <a:prstGeom prst="rect">
            <a:avLst/>
          </a:prstGeom>
        </p:spPr>
        <p:txBody>
          <a:bodyPr wrap="square">
            <a:spAutoFit/>
          </a:bodyPr>
          <a:lstStyle/>
          <a:p>
            <a:r>
              <a:rPr lang="en-GB" sz="1500" i="1" dirty="0">
                <a:solidFill>
                  <a:schemeClr val="bg1"/>
                </a:solidFill>
              </a:rPr>
              <a:t>D. </a:t>
            </a:r>
            <a:r>
              <a:rPr lang="en-GB" sz="1500" i="1" dirty="0" err="1">
                <a:solidFill>
                  <a:schemeClr val="bg1"/>
                </a:solidFill>
              </a:rPr>
              <a:t>Thurrowgood</a:t>
            </a:r>
            <a:r>
              <a:rPr lang="en-GB" sz="1500" i="1" dirty="0">
                <a:solidFill>
                  <a:schemeClr val="bg1"/>
                </a:solidFill>
              </a:rPr>
              <a:t> et al Scientific Reports | 6:29594 | DOI: 10.1038/srep29594</a:t>
            </a:r>
            <a:endParaRPr lang="en-GB" sz="1500" i="1" dirty="0">
              <a:solidFill>
                <a:schemeClr val="bg1"/>
              </a:solidFill>
              <a:latin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17BA21BD-6663-4B1B-0300-FB0C3D297459}"/>
              </a:ext>
            </a:extLst>
          </p:cNvPr>
          <p:cNvSpPr/>
          <p:nvPr/>
        </p:nvSpPr>
        <p:spPr>
          <a:xfrm>
            <a:off x="671513" y="4905536"/>
            <a:ext cx="1863908" cy="830997"/>
          </a:xfrm>
          <a:prstGeom prst="rect">
            <a:avLst/>
          </a:prstGeom>
        </p:spPr>
        <p:txBody>
          <a:bodyPr wrap="none">
            <a:spAutoFit/>
          </a:bodyPr>
          <a:lstStyle/>
          <a:p>
            <a:r>
              <a:rPr lang="en-GB" sz="1600" i="1" dirty="0">
                <a:solidFill>
                  <a:schemeClr val="bg1"/>
                </a:solidFill>
                <a:latin typeface="+mj-lt"/>
              </a:rPr>
              <a:t>Portrait of a Woman</a:t>
            </a:r>
          </a:p>
          <a:p>
            <a:r>
              <a:rPr lang="en-GB" sz="1600" dirty="0">
                <a:solidFill>
                  <a:schemeClr val="bg1"/>
                </a:solidFill>
              </a:rPr>
              <a:t>Edgar Degas 1876  </a:t>
            </a:r>
          </a:p>
          <a:p>
            <a:endParaRPr lang="en-GB" sz="1600" dirty="0">
              <a:solidFill>
                <a:schemeClr val="bg1"/>
              </a:solidFill>
              <a:latin typeface="+mj-lt"/>
            </a:endParaRPr>
          </a:p>
        </p:txBody>
      </p:sp>
      <p:sp>
        <p:nvSpPr>
          <p:cNvPr id="14" name="Slide Number Placeholder 4">
            <a:extLst>
              <a:ext uri="{FF2B5EF4-FFF2-40B4-BE49-F238E27FC236}">
                <a16:creationId xmlns:a16="http://schemas.microsoft.com/office/drawing/2014/main" id="{B617DB9A-4FAF-F0A5-A3BE-DB6BCA13AD4B}"/>
              </a:ext>
            </a:extLst>
          </p:cNvPr>
          <p:cNvSpPr>
            <a:spLocks noGrp="1"/>
          </p:cNvSpPr>
          <p:nvPr>
            <p:ph type="sldNum" sz="quarter" idx="12"/>
          </p:nvPr>
        </p:nvSpPr>
        <p:spPr>
          <a:xfrm>
            <a:off x="8610600" y="6356350"/>
            <a:ext cx="2743200" cy="365125"/>
          </a:xfrm>
        </p:spPr>
        <p:txBody>
          <a:bodyPr/>
          <a:lstStyle/>
          <a:p>
            <a:fld id="{816BFEDB-A2FE-DD44-8488-DF2F680C213A}" type="slidenum">
              <a:rPr lang="en-GB" smtClean="0">
                <a:solidFill>
                  <a:schemeClr val="bg1"/>
                </a:solidFill>
              </a:rPr>
              <a:t>4</a:t>
            </a:fld>
            <a:endParaRPr lang="en-GB" dirty="0">
              <a:solidFill>
                <a:schemeClr val="bg1"/>
              </a:solidFill>
            </a:endParaRPr>
          </a:p>
        </p:txBody>
      </p:sp>
      <p:pic>
        <p:nvPicPr>
          <p:cNvPr id="13" name="Picture 12" descr="A picture containing text&#10;&#10;Description automatically generated">
            <a:extLst>
              <a:ext uri="{FF2B5EF4-FFF2-40B4-BE49-F238E27FC236}">
                <a16:creationId xmlns:a16="http://schemas.microsoft.com/office/drawing/2014/main" id="{6DCC8C1A-6B21-0ADD-5355-2B78283B18E0}"/>
              </a:ext>
            </a:extLst>
          </p:cNvPr>
          <p:cNvPicPr>
            <a:picLocks noChangeAspect="1"/>
          </p:cNvPicPr>
          <p:nvPr/>
        </p:nvPicPr>
        <p:blipFill rotWithShape="1">
          <a:blip r:embed="rId3"/>
          <a:srcRect b="7630"/>
          <a:stretch/>
        </p:blipFill>
        <p:spPr>
          <a:xfrm>
            <a:off x="3339268" y="1388649"/>
            <a:ext cx="5653298" cy="4347884"/>
          </a:xfrm>
          <a:prstGeom prst="rect">
            <a:avLst/>
          </a:prstGeom>
        </p:spPr>
      </p:pic>
      <p:pic>
        <p:nvPicPr>
          <p:cNvPr id="15" name="Picture 2" descr="Hidden_degas_revealed">
            <a:extLst>
              <a:ext uri="{FF2B5EF4-FFF2-40B4-BE49-F238E27FC236}">
                <a16:creationId xmlns:a16="http://schemas.microsoft.com/office/drawing/2014/main" id="{0F1D7EBB-6013-2C39-3A78-78A60725BD4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6121" t="531" r="26000" b="-347"/>
          <a:stretch/>
        </p:blipFill>
        <p:spPr bwMode="auto">
          <a:xfrm>
            <a:off x="9417279" y="2427327"/>
            <a:ext cx="1735954" cy="241274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hidden_portrait_woman_degas">
            <a:extLst>
              <a:ext uri="{FF2B5EF4-FFF2-40B4-BE49-F238E27FC236}">
                <a16:creationId xmlns:a16="http://schemas.microsoft.com/office/drawing/2014/main" id="{4266A111-ED74-B223-AD0C-DC1916FE9E6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9028" r="66898" b="19814"/>
          <a:stretch/>
        </p:blipFill>
        <p:spPr bwMode="auto">
          <a:xfrm>
            <a:off x="671513" y="2040271"/>
            <a:ext cx="2243042" cy="276280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D0F5DFC6-E879-8F9B-1C18-AD7B63A96928}"/>
              </a:ext>
            </a:extLst>
          </p:cNvPr>
          <p:cNvSpPr>
            <a:spLocks noGrp="1"/>
          </p:cNvSpPr>
          <p:nvPr>
            <p:ph type="title"/>
          </p:nvPr>
        </p:nvSpPr>
        <p:spPr>
          <a:xfrm>
            <a:off x="671513" y="-38580"/>
            <a:ext cx="11244678" cy="1325563"/>
          </a:xfrm>
        </p:spPr>
        <p:txBody>
          <a:bodyPr>
            <a:normAutofit/>
          </a:bodyPr>
          <a:lstStyle/>
          <a:p>
            <a:r>
              <a:rPr lang="en-GB" sz="3000" dirty="0">
                <a:solidFill>
                  <a:schemeClr val="bg1"/>
                </a:solidFill>
              </a:rPr>
              <a:t>X-ray Fluorescence (XRF) elemental mapping to reveal hidden painting</a:t>
            </a:r>
          </a:p>
        </p:txBody>
      </p:sp>
    </p:spTree>
    <p:extLst>
      <p:ext uri="{BB962C8B-B14F-4D97-AF65-F5344CB8AC3E}">
        <p14:creationId xmlns:p14="http://schemas.microsoft.com/office/powerpoint/2010/main" val="2835608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a:extLst>
            <a:ext uri="{FF2B5EF4-FFF2-40B4-BE49-F238E27FC236}">
              <a16:creationId xmlns:a16="http://schemas.microsoft.com/office/drawing/2014/main" id="{0748F0EA-98D2-3F1B-D434-018CD5D1CF83}"/>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847338A8-79BB-F667-F088-8DA08ABB62AC}"/>
              </a:ext>
            </a:extLst>
          </p:cNvPr>
          <p:cNvSpPr>
            <a:spLocks noGrp="1"/>
          </p:cNvSpPr>
          <p:nvPr>
            <p:ph type="title"/>
          </p:nvPr>
        </p:nvSpPr>
        <p:spPr>
          <a:xfrm>
            <a:off x="671513" y="-38580"/>
            <a:ext cx="11244678" cy="1678194"/>
          </a:xfrm>
        </p:spPr>
        <p:txBody>
          <a:bodyPr>
            <a:normAutofit/>
          </a:bodyPr>
          <a:lstStyle/>
          <a:p>
            <a:r>
              <a:rPr lang="en-GB" sz="3000" dirty="0">
                <a:solidFill>
                  <a:schemeClr val="bg1"/>
                </a:solidFill>
              </a:rPr>
              <a:t>Full spectral XANES imaging revealed </a:t>
            </a:r>
            <a:r>
              <a:rPr lang="en-US" sz="3000" dirty="0">
                <a:solidFill>
                  <a:schemeClr val="bg1"/>
                </a:solidFill>
              </a:rPr>
              <a:t>the alteration process of chrome yellow pigments in paintings by Vincent van Gogh</a:t>
            </a:r>
            <a:endParaRPr lang="en-GB" sz="3000" dirty="0">
              <a:solidFill>
                <a:schemeClr val="bg1"/>
              </a:solidFill>
            </a:endParaRPr>
          </a:p>
        </p:txBody>
      </p:sp>
      <p:sp>
        <p:nvSpPr>
          <p:cNvPr id="11" name="Rectangle 10">
            <a:extLst>
              <a:ext uri="{FF2B5EF4-FFF2-40B4-BE49-F238E27FC236}">
                <a16:creationId xmlns:a16="http://schemas.microsoft.com/office/drawing/2014/main" id="{AD6AC700-FF71-FC14-7B8D-E8955666E5EE}"/>
              </a:ext>
            </a:extLst>
          </p:cNvPr>
          <p:cNvSpPr/>
          <p:nvPr/>
        </p:nvSpPr>
        <p:spPr>
          <a:xfrm>
            <a:off x="6405678" y="5956973"/>
            <a:ext cx="5032959" cy="553998"/>
          </a:xfrm>
          <a:prstGeom prst="rect">
            <a:avLst/>
          </a:prstGeom>
        </p:spPr>
        <p:txBody>
          <a:bodyPr wrap="square">
            <a:spAutoFit/>
          </a:bodyPr>
          <a:lstStyle/>
          <a:p>
            <a:r>
              <a:rPr lang="en-GB" sz="1500" dirty="0">
                <a:solidFill>
                  <a:schemeClr val="bg1"/>
                </a:solidFill>
              </a:rPr>
              <a:t>L. Monico et al, J. Anal. At. </a:t>
            </a:r>
            <a:r>
              <a:rPr lang="en-GB" sz="1500" dirty="0" err="1">
                <a:solidFill>
                  <a:schemeClr val="bg1"/>
                </a:solidFill>
              </a:rPr>
              <a:t>Spectrom</a:t>
            </a:r>
            <a:r>
              <a:rPr lang="en-GB" sz="1500" dirty="0">
                <a:solidFill>
                  <a:schemeClr val="bg1"/>
                </a:solidFill>
              </a:rPr>
              <a:t>., 2015, </a:t>
            </a:r>
            <a:r>
              <a:rPr lang="en-GB" sz="1500" b="1" dirty="0">
                <a:solidFill>
                  <a:schemeClr val="bg1"/>
                </a:solidFill>
              </a:rPr>
              <a:t>30</a:t>
            </a:r>
            <a:r>
              <a:rPr lang="en-GB" sz="1500" dirty="0">
                <a:solidFill>
                  <a:schemeClr val="bg1"/>
                </a:solidFill>
              </a:rPr>
              <a:t>, 613-626, https://doi.org/10.1039/C4JA00419A</a:t>
            </a:r>
            <a:endParaRPr lang="en-GB" sz="1500" dirty="0">
              <a:solidFill>
                <a:schemeClr val="bg1"/>
              </a:solidFill>
              <a:latin typeface="Calibri" panose="020F0502020204030204" pitchFamily="34" charset="0"/>
              <a:cs typeface="Calibri" panose="020F0502020204030204" pitchFamily="34" charset="0"/>
            </a:endParaRPr>
          </a:p>
        </p:txBody>
      </p:sp>
      <p:pic>
        <p:nvPicPr>
          <p:cNvPr id="10" name="Picture 9">
            <a:extLst>
              <a:ext uri="{FF2B5EF4-FFF2-40B4-BE49-F238E27FC236}">
                <a16:creationId xmlns:a16="http://schemas.microsoft.com/office/drawing/2014/main" id="{A9468978-0D09-1CC8-A971-9F81C1B917A2}"/>
              </a:ext>
            </a:extLst>
          </p:cNvPr>
          <p:cNvPicPr>
            <a:picLocks noChangeAspect="1"/>
          </p:cNvPicPr>
          <p:nvPr/>
        </p:nvPicPr>
        <p:blipFill>
          <a:blip r:embed="rId3"/>
          <a:srcRect b="50372"/>
          <a:stretch>
            <a:fillRect/>
          </a:stretch>
        </p:blipFill>
        <p:spPr>
          <a:xfrm>
            <a:off x="4203162" y="3317808"/>
            <a:ext cx="2567692" cy="770285"/>
          </a:xfrm>
          <a:prstGeom prst="rect">
            <a:avLst/>
          </a:prstGeom>
        </p:spPr>
      </p:pic>
      <p:pic>
        <p:nvPicPr>
          <p:cNvPr id="13" name="Picture 12">
            <a:extLst>
              <a:ext uri="{FF2B5EF4-FFF2-40B4-BE49-F238E27FC236}">
                <a16:creationId xmlns:a16="http://schemas.microsoft.com/office/drawing/2014/main" id="{CF0C52D6-ECE9-010C-1B42-F02613B725F3}"/>
              </a:ext>
            </a:extLst>
          </p:cNvPr>
          <p:cNvPicPr>
            <a:picLocks noChangeAspect="1"/>
          </p:cNvPicPr>
          <p:nvPr/>
        </p:nvPicPr>
        <p:blipFill>
          <a:blip r:embed="rId4"/>
          <a:stretch>
            <a:fillRect/>
          </a:stretch>
        </p:blipFill>
        <p:spPr>
          <a:xfrm>
            <a:off x="6859586" y="1646367"/>
            <a:ext cx="2225902" cy="4221538"/>
          </a:xfrm>
          <a:prstGeom prst="rect">
            <a:avLst/>
          </a:prstGeom>
        </p:spPr>
      </p:pic>
      <p:pic>
        <p:nvPicPr>
          <p:cNvPr id="15" name="Picture 14">
            <a:extLst>
              <a:ext uri="{FF2B5EF4-FFF2-40B4-BE49-F238E27FC236}">
                <a16:creationId xmlns:a16="http://schemas.microsoft.com/office/drawing/2014/main" id="{F68B641B-45AF-C4FA-F1D4-68D3C0927C2E}"/>
              </a:ext>
            </a:extLst>
          </p:cNvPr>
          <p:cNvPicPr>
            <a:picLocks noChangeAspect="1"/>
          </p:cNvPicPr>
          <p:nvPr/>
        </p:nvPicPr>
        <p:blipFill>
          <a:blip r:embed="rId5"/>
          <a:stretch>
            <a:fillRect/>
          </a:stretch>
        </p:blipFill>
        <p:spPr>
          <a:xfrm>
            <a:off x="4203162" y="1639614"/>
            <a:ext cx="2548530" cy="1628760"/>
          </a:xfrm>
          <a:prstGeom prst="rect">
            <a:avLst/>
          </a:prstGeom>
        </p:spPr>
      </p:pic>
      <p:pic>
        <p:nvPicPr>
          <p:cNvPr id="5128" name="Picture 8" descr="Van Gogh's Bedrooms | About the Paintings">
            <a:extLst>
              <a:ext uri="{FF2B5EF4-FFF2-40B4-BE49-F238E27FC236}">
                <a16:creationId xmlns:a16="http://schemas.microsoft.com/office/drawing/2014/main" id="{19255D53-AE9B-1500-8F6D-BD2AD428FB2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171" y="1911027"/>
            <a:ext cx="3304817" cy="261097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AC2CC45B-246A-62C3-81A2-2746D82A8B4B}"/>
              </a:ext>
            </a:extLst>
          </p:cNvPr>
          <p:cNvSpPr/>
          <p:nvPr/>
        </p:nvSpPr>
        <p:spPr>
          <a:xfrm>
            <a:off x="424960" y="4542366"/>
            <a:ext cx="3635638" cy="553998"/>
          </a:xfrm>
          <a:prstGeom prst="rect">
            <a:avLst/>
          </a:prstGeom>
        </p:spPr>
        <p:txBody>
          <a:bodyPr wrap="square">
            <a:spAutoFit/>
          </a:bodyPr>
          <a:lstStyle/>
          <a:p>
            <a:r>
              <a:rPr lang="en-GB" sz="1500" i="1" dirty="0">
                <a:solidFill>
                  <a:schemeClr val="bg1"/>
                </a:solidFill>
              </a:rPr>
              <a:t>The Bedroom </a:t>
            </a:r>
            <a:r>
              <a:rPr lang="en-GB" sz="1500" dirty="0">
                <a:solidFill>
                  <a:schemeClr val="bg1"/>
                </a:solidFill>
              </a:rPr>
              <a:t>(Van Gogh Museum, Amsterdam, The Netherlands)</a:t>
            </a:r>
            <a:endParaRPr lang="en-GB" sz="1500" dirty="0">
              <a:solidFill>
                <a:schemeClr val="bg1"/>
              </a:solidFill>
              <a:latin typeface="Calibri" panose="020F0502020204030204" pitchFamily="34" charset="0"/>
              <a:cs typeface="Calibri" panose="020F0502020204030204" pitchFamily="34" charset="0"/>
            </a:endParaRPr>
          </a:p>
        </p:txBody>
      </p:sp>
      <p:cxnSp>
        <p:nvCxnSpPr>
          <p:cNvPr id="19" name="Straight Arrow Connector 18">
            <a:extLst>
              <a:ext uri="{FF2B5EF4-FFF2-40B4-BE49-F238E27FC236}">
                <a16:creationId xmlns:a16="http://schemas.microsoft.com/office/drawing/2014/main" id="{0E0BC463-98AB-954E-3F03-900381EA5867}"/>
              </a:ext>
            </a:extLst>
          </p:cNvPr>
          <p:cNvCxnSpPr>
            <a:cxnSpLocks/>
          </p:cNvCxnSpPr>
          <p:nvPr/>
        </p:nvCxnSpPr>
        <p:spPr>
          <a:xfrm flipV="1">
            <a:off x="2763035" y="2173248"/>
            <a:ext cx="1440127" cy="1144560"/>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pic>
        <p:nvPicPr>
          <p:cNvPr id="21" name="Picture 20">
            <a:extLst>
              <a:ext uri="{FF2B5EF4-FFF2-40B4-BE49-F238E27FC236}">
                <a16:creationId xmlns:a16="http://schemas.microsoft.com/office/drawing/2014/main" id="{C266841A-FFBB-BAC1-C9F1-5E4B3BF564B0}"/>
              </a:ext>
            </a:extLst>
          </p:cNvPr>
          <p:cNvPicPr>
            <a:picLocks noChangeAspect="1"/>
          </p:cNvPicPr>
          <p:nvPr/>
        </p:nvPicPr>
        <p:blipFill>
          <a:blip r:embed="rId7"/>
          <a:stretch>
            <a:fillRect/>
          </a:stretch>
        </p:blipFill>
        <p:spPr>
          <a:xfrm>
            <a:off x="8922158" y="2245402"/>
            <a:ext cx="2943225" cy="647700"/>
          </a:xfrm>
          <a:prstGeom prst="rect">
            <a:avLst/>
          </a:prstGeom>
        </p:spPr>
      </p:pic>
      <p:grpSp>
        <p:nvGrpSpPr>
          <p:cNvPr id="3081" name="Group 3080">
            <a:extLst>
              <a:ext uri="{FF2B5EF4-FFF2-40B4-BE49-F238E27FC236}">
                <a16:creationId xmlns:a16="http://schemas.microsoft.com/office/drawing/2014/main" id="{AC50CCF2-7108-5F3A-3E80-95B0C5D78126}"/>
              </a:ext>
            </a:extLst>
          </p:cNvPr>
          <p:cNvGrpSpPr/>
          <p:nvPr/>
        </p:nvGrpSpPr>
        <p:grpSpPr>
          <a:xfrm>
            <a:off x="4627038" y="1646367"/>
            <a:ext cx="4243117" cy="2005881"/>
            <a:chOff x="4627038" y="1646367"/>
            <a:chExt cx="4243117" cy="2005881"/>
          </a:xfrm>
        </p:grpSpPr>
        <p:sp>
          <p:nvSpPr>
            <p:cNvPr id="23" name="Rectangle 22">
              <a:extLst>
                <a:ext uri="{FF2B5EF4-FFF2-40B4-BE49-F238E27FC236}">
                  <a16:creationId xmlns:a16="http://schemas.microsoft.com/office/drawing/2014/main" id="{4DFC413B-F993-7061-3C2E-5E9FFC955308}"/>
                </a:ext>
              </a:extLst>
            </p:cNvPr>
            <p:cNvSpPr/>
            <p:nvPr/>
          </p:nvSpPr>
          <p:spPr>
            <a:xfrm>
              <a:off x="4631262" y="3465894"/>
              <a:ext cx="426514" cy="180997"/>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5" name="Straight Connector 24">
              <a:extLst>
                <a:ext uri="{FF2B5EF4-FFF2-40B4-BE49-F238E27FC236}">
                  <a16:creationId xmlns:a16="http://schemas.microsoft.com/office/drawing/2014/main" id="{E6749812-E5D0-F38C-54FB-FBE467107521}"/>
                </a:ext>
              </a:extLst>
            </p:cNvPr>
            <p:cNvCxnSpPr>
              <a:cxnSpLocks/>
            </p:cNvCxnSpPr>
            <p:nvPr/>
          </p:nvCxnSpPr>
          <p:spPr>
            <a:xfrm flipV="1">
              <a:off x="4627038" y="1651129"/>
              <a:ext cx="2430987" cy="1810002"/>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73BDDF0F-4B89-31EE-E137-1AD57E8586C4}"/>
                </a:ext>
              </a:extLst>
            </p:cNvPr>
            <p:cNvCxnSpPr>
              <a:cxnSpLocks/>
            </p:cNvCxnSpPr>
            <p:nvPr/>
          </p:nvCxnSpPr>
          <p:spPr>
            <a:xfrm flipV="1">
              <a:off x="5055138" y="1646367"/>
              <a:ext cx="3803112" cy="183091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64434116-B573-4541-4997-CD138F62E84F}"/>
                </a:ext>
              </a:extLst>
            </p:cNvPr>
            <p:cNvCxnSpPr>
              <a:cxnSpLocks/>
            </p:cNvCxnSpPr>
            <p:nvPr/>
          </p:nvCxnSpPr>
          <p:spPr>
            <a:xfrm flipV="1">
              <a:off x="4627038" y="2283228"/>
              <a:ext cx="2443275" cy="136902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807A646F-4B0E-8674-5DF4-B3393AD9ED69}"/>
                </a:ext>
              </a:extLst>
            </p:cNvPr>
            <p:cNvCxnSpPr>
              <a:cxnSpLocks/>
            </p:cNvCxnSpPr>
            <p:nvPr/>
          </p:nvCxnSpPr>
          <p:spPr>
            <a:xfrm flipV="1">
              <a:off x="5050531" y="2283228"/>
              <a:ext cx="3807719" cy="1359495"/>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pic>
          <p:nvPicPr>
            <p:cNvPr id="3078" name="Picture 3077">
              <a:extLst>
                <a:ext uri="{FF2B5EF4-FFF2-40B4-BE49-F238E27FC236}">
                  <a16:creationId xmlns:a16="http://schemas.microsoft.com/office/drawing/2014/main" id="{04D628B7-E5A0-D55C-FFBA-EB0CCEC95C19}"/>
                </a:ext>
              </a:extLst>
            </p:cNvPr>
            <p:cNvPicPr>
              <a:picLocks noChangeAspect="1"/>
            </p:cNvPicPr>
            <p:nvPr/>
          </p:nvPicPr>
          <p:blipFill>
            <a:blip r:embed="rId4"/>
            <a:srcRect l="8915" t="294" r="9674" b="85367"/>
            <a:stretch>
              <a:fillRect/>
            </a:stretch>
          </p:blipFill>
          <p:spPr>
            <a:xfrm>
              <a:off x="7058025" y="1658748"/>
              <a:ext cx="1812130" cy="605346"/>
            </a:xfrm>
            <a:prstGeom prst="rect">
              <a:avLst/>
            </a:prstGeom>
          </p:spPr>
        </p:pic>
        <p:sp>
          <p:nvSpPr>
            <p:cNvPr id="3079" name="Rectangle 3078">
              <a:extLst>
                <a:ext uri="{FF2B5EF4-FFF2-40B4-BE49-F238E27FC236}">
                  <a16:creationId xmlns:a16="http://schemas.microsoft.com/office/drawing/2014/main" id="{C9029F6A-D935-50EF-CC67-E1E9993BC3B6}"/>
                </a:ext>
              </a:extLst>
            </p:cNvPr>
            <p:cNvSpPr/>
            <p:nvPr/>
          </p:nvSpPr>
          <p:spPr>
            <a:xfrm>
              <a:off x="7058025" y="1648358"/>
              <a:ext cx="1812130" cy="622800"/>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3082" name="TextBox 3081">
            <a:extLst>
              <a:ext uri="{FF2B5EF4-FFF2-40B4-BE49-F238E27FC236}">
                <a16:creationId xmlns:a16="http://schemas.microsoft.com/office/drawing/2014/main" id="{E76039BC-0F05-2869-263F-14DB061D99F0}"/>
              </a:ext>
            </a:extLst>
          </p:cNvPr>
          <p:cNvSpPr txBox="1"/>
          <p:nvPr/>
        </p:nvSpPr>
        <p:spPr>
          <a:xfrm>
            <a:off x="176708" y="7121787"/>
            <a:ext cx="8370391" cy="2585323"/>
          </a:xfrm>
          <a:prstGeom prst="rect">
            <a:avLst/>
          </a:prstGeom>
          <a:noFill/>
        </p:spPr>
        <p:txBody>
          <a:bodyPr wrap="square" rtlCol="0">
            <a:spAutoFit/>
          </a:bodyPr>
          <a:lstStyle/>
          <a:p>
            <a:r>
              <a:rPr lang="en-US" dirty="0"/>
              <a:t>“…the walls pale lilac, the ﬂoor in a broken and faded red, the chairs and the bed chrome yellow, the pillows and the sheet very pale lemon green, the bedspread blood-red, the dressing-table orange, the washbasin blue, the window green. I had wished to express utter repose with all these very different tones.”</a:t>
            </a:r>
          </a:p>
          <a:p>
            <a:endParaRPr lang="en-US" dirty="0"/>
          </a:p>
          <a:p>
            <a:r>
              <a:rPr lang="en-US" dirty="0"/>
              <a:t>"</a:t>
            </a:r>
            <a:r>
              <a:rPr lang="en-US" b="1" dirty="0"/>
              <a:t>This time it's just simply my bedroom, but </a:t>
            </a:r>
            <a:r>
              <a:rPr lang="en-US" b="1" dirty="0" err="1"/>
              <a:t>colour</a:t>
            </a:r>
            <a:r>
              <a:rPr lang="en-US" b="1" dirty="0"/>
              <a:t> is to do everything</a:t>
            </a:r>
            <a:r>
              <a:rPr lang="en-US" dirty="0"/>
              <a:t>, and giving by its simplification a grander style to things, is to be suggestive here of rest or of sleep in general. In short, looking at the picture ought to rest the mind, or rather, the imagination"</a:t>
            </a:r>
            <a:endParaRPr lang="en-AU" dirty="0"/>
          </a:p>
        </p:txBody>
      </p:sp>
      <p:sp>
        <p:nvSpPr>
          <p:cNvPr id="2" name="TextBox 1">
            <a:extLst>
              <a:ext uri="{FF2B5EF4-FFF2-40B4-BE49-F238E27FC236}">
                <a16:creationId xmlns:a16="http://schemas.microsoft.com/office/drawing/2014/main" id="{61C686B3-C5EB-634A-9D2F-269CF4F7A5A8}"/>
              </a:ext>
            </a:extLst>
          </p:cNvPr>
          <p:cNvSpPr txBox="1"/>
          <p:nvPr/>
        </p:nvSpPr>
        <p:spPr>
          <a:xfrm>
            <a:off x="9325076" y="3461131"/>
            <a:ext cx="2462909" cy="1785104"/>
          </a:xfrm>
          <a:prstGeom prst="rect">
            <a:avLst/>
          </a:prstGeom>
          <a:noFill/>
        </p:spPr>
        <p:txBody>
          <a:bodyPr wrap="square" rtlCol="0">
            <a:spAutoFit/>
          </a:bodyPr>
          <a:lstStyle/>
          <a:p>
            <a:pPr>
              <a:spcAft>
                <a:spcPts val="4200"/>
              </a:spcAft>
            </a:pPr>
            <a:r>
              <a:rPr lang="en-AU" noProof="0" dirty="0">
                <a:solidFill>
                  <a:schemeClr val="bg1"/>
                </a:solidFill>
              </a:rPr>
              <a:t>“</a:t>
            </a:r>
            <a:r>
              <a:rPr lang="en-AU" i="1" noProof="0" dirty="0">
                <a:solidFill>
                  <a:schemeClr val="bg1"/>
                </a:solidFill>
              </a:rPr>
              <a:t>This time it’s just simply my bedroom, </a:t>
            </a:r>
            <a:r>
              <a:rPr lang="en-AU" b="1" i="1" noProof="0" dirty="0">
                <a:solidFill>
                  <a:schemeClr val="bg1"/>
                </a:solidFill>
              </a:rPr>
              <a:t>only here colour is to do everything</a:t>
            </a:r>
            <a:r>
              <a:rPr lang="en-AU" i="1" noProof="0" dirty="0">
                <a:solidFill>
                  <a:schemeClr val="bg1"/>
                </a:solidFill>
              </a:rPr>
              <a:t>…”</a:t>
            </a:r>
            <a:br>
              <a:rPr lang="en-AU" i="1" noProof="0" dirty="0">
                <a:solidFill>
                  <a:schemeClr val="bg1"/>
                </a:solidFill>
              </a:rPr>
            </a:br>
            <a:r>
              <a:rPr lang="en-AU" sz="500" i="1" noProof="0" dirty="0">
                <a:solidFill>
                  <a:schemeClr val="bg1"/>
                </a:solidFill>
              </a:rPr>
              <a:t>   </a:t>
            </a:r>
            <a:br>
              <a:rPr lang="en-AU" i="1" noProof="0" dirty="0">
                <a:solidFill>
                  <a:schemeClr val="bg1"/>
                </a:solidFill>
              </a:rPr>
            </a:br>
            <a:r>
              <a:rPr lang="en-AU" i="1" noProof="0" dirty="0">
                <a:solidFill>
                  <a:schemeClr val="bg1"/>
                </a:solidFill>
              </a:rPr>
              <a:t> </a:t>
            </a:r>
            <a:r>
              <a:rPr lang="en-AU" sz="1500" i="1" noProof="0" dirty="0">
                <a:solidFill>
                  <a:schemeClr val="bg1"/>
                </a:solidFill>
              </a:rPr>
              <a:t>- Van Gogh, in a letter to his brother Theo.</a:t>
            </a:r>
            <a:endParaRPr lang="en-AU" sz="1500" noProof="0" dirty="0">
              <a:solidFill>
                <a:schemeClr val="bg1"/>
              </a:solidFill>
            </a:endParaRPr>
          </a:p>
        </p:txBody>
      </p:sp>
      <p:sp>
        <p:nvSpPr>
          <p:cNvPr id="3" name="Slide Number Placeholder 4">
            <a:extLst>
              <a:ext uri="{FF2B5EF4-FFF2-40B4-BE49-F238E27FC236}">
                <a16:creationId xmlns:a16="http://schemas.microsoft.com/office/drawing/2014/main" id="{E6B07E92-FA57-B204-B48B-BBEF28E9E677}"/>
              </a:ext>
            </a:extLst>
          </p:cNvPr>
          <p:cNvSpPr>
            <a:spLocks noGrp="1"/>
          </p:cNvSpPr>
          <p:nvPr>
            <p:ph type="sldNum" sz="quarter" idx="12"/>
          </p:nvPr>
        </p:nvSpPr>
        <p:spPr>
          <a:xfrm>
            <a:off x="8610600" y="6356350"/>
            <a:ext cx="2743200" cy="365125"/>
          </a:xfrm>
        </p:spPr>
        <p:txBody>
          <a:bodyPr/>
          <a:lstStyle/>
          <a:p>
            <a:fld id="{816BFEDB-A2FE-DD44-8488-DF2F680C213A}" type="slidenum">
              <a:rPr lang="en-GB" smtClean="0">
                <a:solidFill>
                  <a:schemeClr val="bg1"/>
                </a:solidFill>
              </a:rPr>
              <a:t>5</a:t>
            </a:fld>
            <a:endParaRPr lang="en-GB" dirty="0">
              <a:solidFill>
                <a:schemeClr val="bg1"/>
              </a:solidFill>
            </a:endParaRPr>
          </a:p>
        </p:txBody>
      </p:sp>
      <p:sp>
        <p:nvSpPr>
          <p:cNvPr id="4" name="TextBox 3">
            <a:extLst>
              <a:ext uri="{FF2B5EF4-FFF2-40B4-BE49-F238E27FC236}">
                <a16:creationId xmlns:a16="http://schemas.microsoft.com/office/drawing/2014/main" id="{F47819B1-5805-B7B0-BA96-65DFD200C590}"/>
              </a:ext>
            </a:extLst>
          </p:cNvPr>
          <p:cNvSpPr txBox="1"/>
          <p:nvPr/>
        </p:nvSpPr>
        <p:spPr>
          <a:xfrm>
            <a:off x="431137" y="5356808"/>
            <a:ext cx="5734953" cy="1200329"/>
          </a:xfrm>
          <a:prstGeom prst="rect">
            <a:avLst/>
          </a:prstGeom>
          <a:noFill/>
        </p:spPr>
        <p:txBody>
          <a:bodyPr wrap="square" rtlCol="0">
            <a:spAutoFit/>
          </a:bodyPr>
          <a:lstStyle/>
          <a:p>
            <a:r>
              <a:rPr lang="en-AU" dirty="0">
                <a:solidFill>
                  <a:schemeClr val="bg1"/>
                </a:solidFill>
              </a:rPr>
              <a:t>This study used: </a:t>
            </a:r>
          </a:p>
          <a:p>
            <a:pPr marL="285750" indent="-285750">
              <a:buFontTx/>
              <a:buChar char="-"/>
            </a:pPr>
            <a:r>
              <a:rPr lang="en-AU" dirty="0">
                <a:solidFill>
                  <a:schemeClr val="bg1"/>
                </a:solidFill>
              </a:rPr>
              <a:t>the beamline ID21 at ESRF, </a:t>
            </a:r>
          </a:p>
          <a:p>
            <a:pPr marL="285750" indent="-285750">
              <a:buFontTx/>
              <a:buChar char="-"/>
            </a:pPr>
            <a:r>
              <a:rPr lang="en-AU" dirty="0">
                <a:solidFill>
                  <a:schemeClr val="bg1"/>
                </a:solidFill>
              </a:rPr>
              <a:t>the XFM beamline of the Australian Synchrotron, and </a:t>
            </a:r>
          </a:p>
          <a:p>
            <a:pPr marL="285750" indent="-285750">
              <a:buFontTx/>
              <a:buChar char="-"/>
            </a:pPr>
            <a:r>
              <a:rPr lang="en-AU" dirty="0">
                <a:solidFill>
                  <a:schemeClr val="bg1"/>
                </a:solidFill>
              </a:rPr>
              <a:t>the hard X-ray micro/nano-probe beamline at DESY</a:t>
            </a:r>
          </a:p>
        </p:txBody>
      </p:sp>
    </p:spTree>
    <p:extLst>
      <p:ext uri="{BB962C8B-B14F-4D97-AF65-F5344CB8AC3E}">
        <p14:creationId xmlns:p14="http://schemas.microsoft.com/office/powerpoint/2010/main" val="317405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8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EF9FC54-8E3E-AFA7-9682-67B63C39D5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8820" y="978507"/>
            <a:ext cx="3717754" cy="522979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D5EF69B-7814-E998-1DCB-A6DCA3815EE9}"/>
              </a:ext>
            </a:extLst>
          </p:cNvPr>
          <p:cNvSpPr>
            <a:spLocks noGrp="1"/>
          </p:cNvSpPr>
          <p:nvPr>
            <p:ph type="title"/>
          </p:nvPr>
        </p:nvSpPr>
        <p:spPr>
          <a:xfrm>
            <a:off x="838200" y="161925"/>
            <a:ext cx="10515600" cy="1325563"/>
          </a:xfrm>
        </p:spPr>
        <p:txBody>
          <a:bodyPr>
            <a:normAutofit/>
          </a:bodyPr>
          <a:lstStyle/>
          <a:p>
            <a:r>
              <a:rPr lang="fr-FR" sz="3600" dirty="0">
                <a:solidFill>
                  <a:schemeClr val="bg1"/>
                </a:solidFill>
              </a:rPr>
              <a:t>Accélérateur Grand Louvre d’analyse élémentaire</a:t>
            </a:r>
            <a:br>
              <a:rPr lang="en-AU" sz="3600" dirty="0">
                <a:solidFill>
                  <a:schemeClr val="bg1"/>
                </a:solidFill>
              </a:rPr>
            </a:br>
            <a:r>
              <a:rPr lang="en-AU" sz="3600" dirty="0">
                <a:solidFill>
                  <a:schemeClr val="bg1"/>
                </a:solidFill>
              </a:rPr>
              <a:t>(AGLAE) at the Louvre</a:t>
            </a:r>
            <a:endParaRPr lang="en-AU" sz="3600" dirty="0"/>
          </a:p>
        </p:txBody>
      </p:sp>
      <p:pic>
        <p:nvPicPr>
          <p:cNvPr id="4" name="Picture 3">
            <a:extLst>
              <a:ext uri="{FF2B5EF4-FFF2-40B4-BE49-F238E27FC236}">
                <a16:creationId xmlns:a16="http://schemas.microsoft.com/office/drawing/2014/main" id="{3F2157DD-283C-B40E-8D03-39498E8569FC}"/>
              </a:ext>
            </a:extLst>
          </p:cNvPr>
          <p:cNvPicPr>
            <a:picLocks noChangeAspect="1"/>
          </p:cNvPicPr>
          <p:nvPr/>
        </p:nvPicPr>
        <p:blipFill>
          <a:blip r:embed="rId4"/>
          <a:stretch>
            <a:fillRect/>
          </a:stretch>
        </p:blipFill>
        <p:spPr>
          <a:xfrm>
            <a:off x="681891" y="1676174"/>
            <a:ext cx="6778453" cy="4498096"/>
          </a:xfrm>
          <a:prstGeom prst="rect">
            <a:avLst/>
          </a:prstGeom>
        </p:spPr>
      </p:pic>
      <p:sp>
        <p:nvSpPr>
          <p:cNvPr id="7" name="TextBox 6">
            <a:extLst>
              <a:ext uri="{FF2B5EF4-FFF2-40B4-BE49-F238E27FC236}">
                <a16:creationId xmlns:a16="http://schemas.microsoft.com/office/drawing/2014/main" id="{C2210C14-4D06-D229-B519-2FE34D829010}"/>
              </a:ext>
            </a:extLst>
          </p:cNvPr>
          <p:cNvSpPr txBox="1"/>
          <p:nvPr/>
        </p:nvSpPr>
        <p:spPr>
          <a:xfrm>
            <a:off x="8038820" y="6202403"/>
            <a:ext cx="4876800" cy="553998"/>
          </a:xfrm>
          <a:prstGeom prst="rect">
            <a:avLst/>
          </a:prstGeom>
          <a:noFill/>
        </p:spPr>
        <p:txBody>
          <a:bodyPr wrap="square" rtlCol="0">
            <a:spAutoFit/>
          </a:bodyPr>
          <a:lstStyle/>
          <a:p>
            <a:r>
              <a:rPr lang="en-US" sz="1500" dirty="0">
                <a:solidFill>
                  <a:schemeClr val="bg1"/>
                </a:solidFill>
              </a:rPr>
              <a:t>C. Pacheco, </a:t>
            </a:r>
            <a:r>
              <a:rPr lang="en-US" sz="1500" i="1" dirty="0" err="1">
                <a:solidFill>
                  <a:schemeClr val="bg1"/>
                </a:solidFill>
              </a:rPr>
              <a:t>Technè</a:t>
            </a:r>
            <a:r>
              <a:rPr lang="en-US" sz="1500" dirty="0">
                <a:solidFill>
                  <a:schemeClr val="bg1"/>
                </a:solidFill>
              </a:rPr>
              <a:t>, 43 | 2016, 26-31.</a:t>
            </a:r>
            <a:br>
              <a:rPr lang="en-US" sz="1500" dirty="0">
                <a:solidFill>
                  <a:schemeClr val="bg1"/>
                </a:solidFill>
              </a:rPr>
            </a:br>
            <a:r>
              <a:rPr lang="en-US" sz="1500" dirty="0">
                <a:solidFill>
                  <a:schemeClr val="bg1"/>
                </a:solidFill>
              </a:rPr>
              <a:t>https://doi.org/10.4000/techne.591</a:t>
            </a:r>
            <a:endParaRPr lang="en-AU" sz="1500" dirty="0">
              <a:solidFill>
                <a:schemeClr val="bg1"/>
              </a:solidFill>
            </a:endParaRPr>
          </a:p>
        </p:txBody>
      </p:sp>
      <p:sp>
        <p:nvSpPr>
          <p:cNvPr id="8" name="TextBox 7">
            <a:extLst>
              <a:ext uri="{FF2B5EF4-FFF2-40B4-BE49-F238E27FC236}">
                <a16:creationId xmlns:a16="http://schemas.microsoft.com/office/drawing/2014/main" id="{491CE541-13C6-10B1-70CD-D659E832B06D}"/>
              </a:ext>
            </a:extLst>
          </p:cNvPr>
          <p:cNvSpPr txBox="1"/>
          <p:nvPr/>
        </p:nvSpPr>
        <p:spPr>
          <a:xfrm>
            <a:off x="362856" y="6164718"/>
            <a:ext cx="7460344" cy="877163"/>
          </a:xfrm>
          <a:prstGeom prst="rect">
            <a:avLst/>
          </a:prstGeom>
          <a:noFill/>
        </p:spPr>
        <p:txBody>
          <a:bodyPr wrap="square">
            <a:spAutoFit/>
          </a:bodyPr>
          <a:lstStyle/>
          <a:p>
            <a:pPr algn="ctr">
              <a:spcAft>
                <a:spcPts val="1575"/>
              </a:spcAft>
              <a:buNone/>
            </a:pPr>
            <a:r>
              <a:rPr lang="en-US" b="0" dirty="0">
                <a:solidFill>
                  <a:schemeClr val="bg1"/>
                </a:solidFill>
                <a:effectLst/>
              </a:rPr>
              <a:t>Claire Pacheco, Head of the C2RMF-New AGLAE facility (Paris, France) </a:t>
            </a:r>
            <a:r>
              <a:rPr lang="en-US" sz="1500" dirty="0">
                <a:solidFill>
                  <a:schemeClr val="bg1"/>
                </a:solidFill>
                <a:effectLst/>
              </a:rPr>
              <a:t>Image credit: C. </a:t>
            </a:r>
            <a:r>
              <a:rPr lang="en-US" sz="1500" dirty="0" err="1">
                <a:solidFill>
                  <a:schemeClr val="bg1"/>
                </a:solidFill>
                <a:effectLst/>
              </a:rPr>
              <a:t>Hargoues</a:t>
            </a:r>
            <a:r>
              <a:rPr lang="en-US" sz="1500" dirty="0">
                <a:solidFill>
                  <a:schemeClr val="bg1"/>
                </a:solidFill>
                <a:effectLst/>
              </a:rPr>
              <a:t>/C2RMF</a:t>
            </a:r>
            <a:br>
              <a:rPr lang="en-US" b="0" dirty="0">
                <a:effectLst/>
              </a:rPr>
            </a:br>
            <a:endParaRPr lang="en-AU" dirty="0"/>
          </a:p>
        </p:txBody>
      </p:sp>
      <p:sp>
        <p:nvSpPr>
          <p:cNvPr id="9" name="Slide Number Placeholder 4">
            <a:extLst>
              <a:ext uri="{FF2B5EF4-FFF2-40B4-BE49-F238E27FC236}">
                <a16:creationId xmlns:a16="http://schemas.microsoft.com/office/drawing/2014/main" id="{5DDD0EB8-ADA4-9557-02AF-1EEB996425B2}"/>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6</a:t>
            </a:fld>
            <a:endParaRPr lang="en-GB" dirty="0">
              <a:solidFill>
                <a:schemeClr val="bg1"/>
              </a:solidFill>
            </a:endParaRPr>
          </a:p>
        </p:txBody>
      </p:sp>
    </p:spTree>
    <p:extLst>
      <p:ext uri="{BB962C8B-B14F-4D97-AF65-F5344CB8AC3E}">
        <p14:creationId xmlns:p14="http://schemas.microsoft.com/office/powerpoint/2010/main" val="1628321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867DD6D-4210-0A4A-9FE4-45E2F68BD3E5}"/>
              </a:ext>
            </a:extLst>
          </p:cNvPr>
          <p:cNvSpPr txBox="1"/>
          <p:nvPr/>
        </p:nvSpPr>
        <p:spPr>
          <a:xfrm>
            <a:off x="1023937" y="1088047"/>
            <a:ext cx="9363076" cy="677108"/>
          </a:xfrm>
          <a:prstGeom prst="rect">
            <a:avLst/>
          </a:prstGeom>
          <a:noFill/>
        </p:spPr>
        <p:txBody>
          <a:bodyPr wrap="square" rtlCol="0">
            <a:spAutoFit/>
          </a:bodyPr>
          <a:lstStyle/>
          <a:p>
            <a:r>
              <a:rPr lang="en-GB" sz="1900" dirty="0">
                <a:solidFill>
                  <a:schemeClr val="bg1"/>
                </a:solidFill>
                <a:latin typeface="+mj-lt"/>
              </a:rPr>
              <a:t>Earthenware depicting a human face, discovered at the ruins of the Miyagi </a:t>
            </a:r>
            <a:r>
              <a:rPr lang="en-GB" sz="1900" dirty="0" err="1">
                <a:solidFill>
                  <a:schemeClr val="bg1"/>
                </a:solidFill>
                <a:latin typeface="+mj-lt"/>
              </a:rPr>
              <a:t>Kamikawana</a:t>
            </a:r>
            <a:r>
              <a:rPr lang="en-GB" sz="1900" dirty="0">
                <a:solidFill>
                  <a:schemeClr val="bg1"/>
                </a:solidFill>
                <a:latin typeface="+mj-lt"/>
              </a:rPr>
              <a:t> shell mound. Approximately 7,000 years ago.</a:t>
            </a:r>
          </a:p>
        </p:txBody>
      </p:sp>
      <p:sp>
        <p:nvSpPr>
          <p:cNvPr id="9" name="Title 1">
            <a:extLst>
              <a:ext uri="{FF2B5EF4-FFF2-40B4-BE49-F238E27FC236}">
                <a16:creationId xmlns:a16="http://schemas.microsoft.com/office/drawing/2014/main" id="{83504776-BB65-A742-8CB9-01891FB6FD25}"/>
              </a:ext>
            </a:extLst>
          </p:cNvPr>
          <p:cNvSpPr>
            <a:spLocks noGrp="1"/>
          </p:cNvSpPr>
          <p:nvPr>
            <p:ph type="title"/>
          </p:nvPr>
        </p:nvSpPr>
        <p:spPr>
          <a:xfrm>
            <a:off x="807396" y="34926"/>
            <a:ext cx="10152212" cy="1091166"/>
          </a:xfrm>
        </p:spPr>
        <p:txBody>
          <a:bodyPr>
            <a:normAutofit/>
          </a:bodyPr>
          <a:lstStyle/>
          <a:p>
            <a:r>
              <a:rPr lang="en-GB" sz="3300" dirty="0">
                <a:solidFill>
                  <a:schemeClr val="bg1"/>
                </a:solidFill>
              </a:rPr>
              <a:t>PIXE mapping revealing locations of trace elements</a:t>
            </a:r>
          </a:p>
        </p:txBody>
      </p:sp>
      <p:sp>
        <p:nvSpPr>
          <p:cNvPr id="10" name="Rectangle 9">
            <a:extLst>
              <a:ext uri="{FF2B5EF4-FFF2-40B4-BE49-F238E27FC236}">
                <a16:creationId xmlns:a16="http://schemas.microsoft.com/office/drawing/2014/main" id="{69648C6E-B59B-BA45-A1EE-E69425B3B70F}"/>
              </a:ext>
            </a:extLst>
          </p:cNvPr>
          <p:cNvSpPr/>
          <p:nvPr/>
        </p:nvSpPr>
        <p:spPr>
          <a:xfrm>
            <a:off x="1023937" y="5806676"/>
            <a:ext cx="10896600" cy="384721"/>
          </a:xfrm>
          <a:prstGeom prst="rect">
            <a:avLst/>
          </a:prstGeom>
        </p:spPr>
        <p:txBody>
          <a:bodyPr wrap="square">
            <a:spAutoFit/>
          </a:bodyPr>
          <a:lstStyle/>
          <a:p>
            <a:r>
              <a:rPr lang="en-GB" sz="1900" dirty="0">
                <a:solidFill>
                  <a:schemeClr val="bg1"/>
                </a:solidFill>
                <a:latin typeface="+mj-lt"/>
              </a:rPr>
              <a:t>It is believed that Ancient Japanese people (</a:t>
            </a:r>
            <a:r>
              <a:rPr lang="en-GB" sz="1900" dirty="0" err="1">
                <a:solidFill>
                  <a:schemeClr val="bg1"/>
                </a:solidFill>
                <a:latin typeface="+mj-lt"/>
              </a:rPr>
              <a:t>Jomon</a:t>
            </a:r>
            <a:r>
              <a:rPr lang="en-GB" sz="1900" dirty="0">
                <a:solidFill>
                  <a:schemeClr val="bg1"/>
                </a:solidFill>
                <a:latin typeface="+mj-lt"/>
              </a:rPr>
              <a:t>) had the custom of painting eyes with red iron oxide.</a:t>
            </a:r>
          </a:p>
        </p:txBody>
      </p:sp>
      <p:sp>
        <p:nvSpPr>
          <p:cNvPr id="13" name="Rectangle 12">
            <a:extLst>
              <a:ext uri="{FF2B5EF4-FFF2-40B4-BE49-F238E27FC236}">
                <a16:creationId xmlns:a16="http://schemas.microsoft.com/office/drawing/2014/main" id="{26F377BE-EB53-3E46-9752-6F2ED15EB76C}"/>
              </a:ext>
            </a:extLst>
          </p:cNvPr>
          <p:cNvSpPr>
            <a:spLocks noChangeArrowheads="1"/>
          </p:cNvSpPr>
          <p:nvPr/>
        </p:nvSpPr>
        <p:spPr bwMode="auto">
          <a:xfrm>
            <a:off x="5937290" y="4955260"/>
            <a:ext cx="6129204" cy="607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114264"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i="0" strike="noStrike" cap="none" normalizeH="0" baseline="0" dirty="0">
                <a:ln>
                  <a:noFill/>
                </a:ln>
                <a:solidFill>
                  <a:schemeClr val="bg1"/>
                </a:solidFill>
                <a:effectLst/>
                <a:latin typeface="+mj-lt"/>
                <a:cs typeface="Calibri" panose="020F0502020204030204" pitchFamily="34" charset="0"/>
              </a:rPr>
              <a:t>K. Ishii (2019) “</a:t>
            </a:r>
            <a:r>
              <a:rPr lang="en-US" altLang="en-US" sz="1600" dirty="0">
                <a:solidFill>
                  <a:schemeClr val="bg1"/>
                </a:solidFill>
                <a:latin typeface="+mj-lt"/>
                <a:cs typeface="Calibri" panose="020F0502020204030204" pitchFamily="34" charset="0"/>
              </a:rPr>
              <a:t>PIXE and Its Applications to Elemental Analysis”</a:t>
            </a:r>
            <a:r>
              <a:rPr lang="en-US" altLang="en-US" sz="1600" baseline="30000" dirty="0">
                <a:solidFill>
                  <a:schemeClr val="bg1"/>
                </a:solidFill>
                <a:latin typeface="+mj-lt"/>
                <a:cs typeface="Calibri" panose="020F0502020204030204" pitchFamily="34" charset="0"/>
              </a:rPr>
              <a:t> </a:t>
            </a:r>
            <a:r>
              <a:rPr kumimoji="0" lang="en-US" altLang="en-US" sz="1600" i="1" strike="noStrike" cap="none" normalizeH="0" baseline="0" dirty="0">
                <a:ln>
                  <a:noFill/>
                </a:ln>
                <a:solidFill>
                  <a:schemeClr val="bg1"/>
                </a:solidFill>
                <a:effectLst/>
                <a:latin typeface="+mj-lt"/>
                <a:cs typeface="Calibri" panose="020F0502020204030204" pitchFamily="34" charset="0"/>
              </a:rPr>
              <a:t>Quantum Beam Sci.</a:t>
            </a:r>
            <a:r>
              <a:rPr kumimoji="0" lang="en-US" altLang="en-US" sz="1600" i="0" strike="noStrike" cap="none" normalizeH="0" baseline="0" dirty="0">
                <a:ln>
                  <a:noFill/>
                </a:ln>
                <a:solidFill>
                  <a:schemeClr val="bg1"/>
                </a:solidFill>
                <a:effectLst/>
                <a:latin typeface="+mj-lt"/>
                <a:cs typeface="Calibri" panose="020F0502020204030204" pitchFamily="34" charset="0"/>
              </a:rPr>
              <a:t> 2019, </a:t>
            </a:r>
            <a:r>
              <a:rPr kumimoji="0" lang="en-US" altLang="en-US" sz="1600" i="1" strike="noStrike" cap="none" normalizeH="0" baseline="0" dirty="0">
                <a:ln>
                  <a:noFill/>
                </a:ln>
                <a:solidFill>
                  <a:schemeClr val="bg1"/>
                </a:solidFill>
                <a:effectLst/>
                <a:latin typeface="+mj-lt"/>
                <a:cs typeface="Calibri" panose="020F0502020204030204" pitchFamily="34" charset="0"/>
              </a:rPr>
              <a:t>3</a:t>
            </a:r>
            <a:r>
              <a:rPr kumimoji="0" lang="en-US" altLang="en-US" sz="1600" i="0" strike="noStrike" cap="none" normalizeH="0" baseline="0" dirty="0">
                <a:ln>
                  <a:noFill/>
                </a:ln>
                <a:solidFill>
                  <a:schemeClr val="bg1"/>
                </a:solidFill>
                <a:effectLst/>
                <a:latin typeface="+mj-lt"/>
                <a:cs typeface="Calibri" panose="020F0502020204030204" pitchFamily="34" charset="0"/>
              </a:rPr>
              <a:t>(2), 12</a:t>
            </a:r>
          </a:p>
        </p:txBody>
      </p:sp>
      <p:grpSp>
        <p:nvGrpSpPr>
          <p:cNvPr id="2" name="Group 1">
            <a:extLst>
              <a:ext uri="{FF2B5EF4-FFF2-40B4-BE49-F238E27FC236}">
                <a16:creationId xmlns:a16="http://schemas.microsoft.com/office/drawing/2014/main" id="{563C8DF3-7958-F042-9F99-A0E35C9D7D71}"/>
              </a:ext>
            </a:extLst>
          </p:cNvPr>
          <p:cNvGrpSpPr/>
          <p:nvPr/>
        </p:nvGrpSpPr>
        <p:grpSpPr>
          <a:xfrm>
            <a:off x="5937290" y="1982896"/>
            <a:ext cx="5914103" cy="2932023"/>
            <a:chOff x="2703443" y="2047461"/>
            <a:chExt cx="6539948" cy="3212221"/>
          </a:xfrm>
        </p:grpSpPr>
        <p:pic>
          <p:nvPicPr>
            <p:cNvPr id="8" name="Picture 7" descr="Diagram&#10;&#10;Description automatically generated with medium confidence">
              <a:extLst>
                <a:ext uri="{FF2B5EF4-FFF2-40B4-BE49-F238E27FC236}">
                  <a16:creationId xmlns:a16="http://schemas.microsoft.com/office/drawing/2014/main" id="{78432B8D-42FA-804B-A8D2-DB25032A0BFF}"/>
                </a:ext>
              </a:extLst>
            </p:cNvPr>
            <p:cNvPicPr>
              <a:picLocks noChangeAspect="1"/>
            </p:cNvPicPr>
            <p:nvPr/>
          </p:nvPicPr>
          <p:blipFill rotWithShape="1">
            <a:blip r:embed="rId3"/>
            <a:srcRect l="18929" t="6509" r="13383" b="10444"/>
            <a:stretch/>
          </p:blipFill>
          <p:spPr>
            <a:xfrm>
              <a:off x="2703443" y="2047461"/>
              <a:ext cx="6539948" cy="3212221"/>
            </a:xfrm>
            <a:prstGeom prst="rect">
              <a:avLst/>
            </a:prstGeom>
          </p:spPr>
        </p:pic>
        <p:pic>
          <p:nvPicPr>
            <p:cNvPr id="14" name="Picture 13" descr="Diagram&#10;&#10;Description automatically generated with medium confidence">
              <a:extLst>
                <a:ext uri="{FF2B5EF4-FFF2-40B4-BE49-F238E27FC236}">
                  <a16:creationId xmlns:a16="http://schemas.microsoft.com/office/drawing/2014/main" id="{6CB38B55-6510-0244-812E-8478CE45A2A5}"/>
                </a:ext>
              </a:extLst>
            </p:cNvPr>
            <p:cNvPicPr>
              <a:picLocks noChangeAspect="1"/>
            </p:cNvPicPr>
            <p:nvPr/>
          </p:nvPicPr>
          <p:blipFill rotWithShape="1">
            <a:blip r:embed="rId3"/>
            <a:srcRect l="53412" t="89735" r="19034" b="3149"/>
            <a:stretch/>
          </p:blipFill>
          <p:spPr>
            <a:xfrm>
              <a:off x="6095999" y="2199706"/>
              <a:ext cx="2662239" cy="275235"/>
            </a:xfrm>
            <a:prstGeom prst="rect">
              <a:avLst/>
            </a:prstGeom>
          </p:spPr>
        </p:pic>
      </p:grpSp>
      <p:sp>
        <p:nvSpPr>
          <p:cNvPr id="3" name="Slide Number Placeholder 2">
            <a:extLst>
              <a:ext uri="{FF2B5EF4-FFF2-40B4-BE49-F238E27FC236}">
                <a16:creationId xmlns:a16="http://schemas.microsoft.com/office/drawing/2014/main" id="{27A77932-FEDC-F648-9C71-620B556EB302}"/>
              </a:ext>
            </a:extLst>
          </p:cNvPr>
          <p:cNvSpPr>
            <a:spLocks noGrp="1"/>
          </p:cNvSpPr>
          <p:nvPr>
            <p:ph type="sldNum" sz="quarter" idx="12"/>
          </p:nvPr>
        </p:nvSpPr>
        <p:spPr/>
        <p:txBody>
          <a:bodyPr/>
          <a:lstStyle/>
          <a:p>
            <a:fld id="{E28FE1C4-98C6-8146-9F20-F163E567CD2A}" type="slidenum">
              <a:rPr lang="en-GB" smtClean="0">
                <a:solidFill>
                  <a:schemeClr val="bg1"/>
                </a:solidFill>
              </a:rPr>
              <a:t>7</a:t>
            </a:fld>
            <a:endParaRPr lang="en-GB">
              <a:solidFill>
                <a:schemeClr val="bg1"/>
              </a:solidFill>
            </a:endParaRPr>
          </a:p>
        </p:txBody>
      </p:sp>
      <p:pic>
        <p:nvPicPr>
          <p:cNvPr id="12" name="Picture 11">
            <a:extLst>
              <a:ext uri="{FF2B5EF4-FFF2-40B4-BE49-F238E27FC236}">
                <a16:creationId xmlns:a16="http://schemas.microsoft.com/office/drawing/2014/main" id="{6BF074CA-CEDE-1F24-E6FC-4524D45AF1EB}"/>
              </a:ext>
            </a:extLst>
          </p:cNvPr>
          <p:cNvPicPr>
            <a:picLocks noChangeAspect="1"/>
          </p:cNvPicPr>
          <p:nvPr/>
        </p:nvPicPr>
        <p:blipFill>
          <a:blip r:embed="rId4"/>
          <a:stretch>
            <a:fillRect/>
          </a:stretch>
        </p:blipFill>
        <p:spPr>
          <a:xfrm>
            <a:off x="248100" y="2152319"/>
            <a:ext cx="5511163" cy="2556509"/>
          </a:xfrm>
          <a:prstGeom prst="rect">
            <a:avLst/>
          </a:prstGeom>
        </p:spPr>
      </p:pic>
    </p:spTree>
    <p:extLst>
      <p:ext uri="{BB962C8B-B14F-4D97-AF65-F5344CB8AC3E}">
        <p14:creationId xmlns:p14="http://schemas.microsoft.com/office/powerpoint/2010/main" val="270571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74256-FA27-2406-D32E-C87A0361AF84}"/>
              </a:ext>
            </a:extLst>
          </p:cNvPr>
          <p:cNvSpPr>
            <a:spLocks noGrp="1"/>
          </p:cNvSpPr>
          <p:nvPr>
            <p:ph type="title"/>
          </p:nvPr>
        </p:nvSpPr>
        <p:spPr>
          <a:xfrm>
            <a:off x="789942" y="158247"/>
            <a:ext cx="10515600" cy="1325563"/>
          </a:xfrm>
        </p:spPr>
        <p:txBody>
          <a:bodyPr>
            <a:normAutofit/>
          </a:bodyPr>
          <a:lstStyle/>
          <a:p>
            <a:r>
              <a:rPr lang="en-US" sz="4000" dirty="0">
                <a:solidFill>
                  <a:schemeClr val="bg1"/>
                </a:solidFill>
              </a:rPr>
              <a:t>Looking at any of these examples…</a:t>
            </a:r>
            <a:endParaRPr lang="en-AU" sz="4000" dirty="0">
              <a:solidFill>
                <a:schemeClr val="bg1"/>
              </a:solidFill>
            </a:endParaRPr>
          </a:p>
        </p:txBody>
      </p:sp>
      <p:sp>
        <p:nvSpPr>
          <p:cNvPr id="3" name="Content Placeholder 2">
            <a:extLst>
              <a:ext uri="{FF2B5EF4-FFF2-40B4-BE49-F238E27FC236}">
                <a16:creationId xmlns:a16="http://schemas.microsoft.com/office/drawing/2014/main" id="{DBF53A91-F4B7-857C-D674-E5472EB72CA5}"/>
              </a:ext>
            </a:extLst>
          </p:cNvPr>
          <p:cNvSpPr>
            <a:spLocks noGrp="1"/>
          </p:cNvSpPr>
          <p:nvPr>
            <p:ph idx="1"/>
          </p:nvPr>
        </p:nvSpPr>
        <p:spPr>
          <a:xfrm>
            <a:off x="3017151" y="4418004"/>
            <a:ext cx="3760694" cy="2087610"/>
          </a:xfrm>
        </p:spPr>
        <p:txBody>
          <a:bodyPr>
            <a:normAutofit fontScale="92500" lnSpcReduction="10000"/>
          </a:bodyPr>
          <a:lstStyle/>
          <a:p>
            <a:pPr marL="0" indent="0">
              <a:buNone/>
            </a:pPr>
            <a:r>
              <a:rPr lang="en-AU" dirty="0">
                <a:solidFill>
                  <a:schemeClr val="bg1"/>
                </a:solidFill>
              </a:rPr>
              <a:t>Benefits: </a:t>
            </a:r>
          </a:p>
          <a:p>
            <a:pPr marL="457200" lvl="1" indent="0">
              <a:buNone/>
            </a:pPr>
            <a:r>
              <a:rPr lang="en-AU" dirty="0">
                <a:solidFill>
                  <a:schemeClr val="bg1"/>
                </a:solidFill>
              </a:rPr>
              <a:t>Non-invasive </a:t>
            </a:r>
            <a:r>
              <a:rPr lang="en-AU" dirty="0">
                <a:solidFill>
                  <a:schemeClr val="bg1"/>
                </a:solidFill>
                <a:latin typeface="Aptos Narrow" panose="020B0004020202020204" pitchFamily="34" charset="0"/>
              </a:rPr>
              <a:t>✓</a:t>
            </a:r>
            <a:endParaRPr lang="en-AU" dirty="0">
              <a:solidFill>
                <a:schemeClr val="bg1"/>
              </a:solidFill>
            </a:endParaRPr>
          </a:p>
          <a:p>
            <a:pPr marL="457200" lvl="1" indent="0">
              <a:buNone/>
            </a:pPr>
            <a:r>
              <a:rPr lang="en-AU" dirty="0">
                <a:solidFill>
                  <a:schemeClr val="bg1"/>
                </a:solidFill>
              </a:rPr>
              <a:t>Non-destructive </a:t>
            </a:r>
            <a:r>
              <a:rPr lang="en-AU" dirty="0">
                <a:solidFill>
                  <a:schemeClr val="bg1"/>
                </a:solidFill>
                <a:latin typeface="Aptos Narrow" panose="020B0004020202020204" pitchFamily="34" charset="0"/>
              </a:rPr>
              <a:t>✓</a:t>
            </a:r>
          </a:p>
          <a:p>
            <a:pPr marL="457200" lvl="1" indent="0">
              <a:buNone/>
            </a:pPr>
            <a:r>
              <a:rPr lang="en-AU" dirty="0">
                <a:solidFill>
                  <a:schemeClr val="bg1"/>
                </a:solidFill>
              </a:rPr>
              <a:t>Elemental specificity </a:t>
            </a:r>
            <a:r>
              <a:rPr lang="en-AU" dirty="0">
                <a:solidFill>
                  <a:schemeClr val="bg1"/>
                </a:solidFill>
                <a:latin typeface="Aptos Narrow" panose="020B0004020202020204" pitchFamily="34" charset="0"/>
              </a:rPr>
              <a:t>✓</a:t>
            </a:r>
            <a:endParaRPr lang="en-AU" dirty="0">
              <a:solidFill>
                <a:schemeClr val="bg1"/>
              </a:solidFill>
            </a:endParaRPr>
          </a:p>
          <a:p>
            <a:pPr marL="457200" lvl="1" indent="0">
              <a:buNone/>
            </a:pPr>
            <a:r>
              <a:rPr lang="en-AU" dirty="0">
                <a:solidFill>
                  <a:schemeClr val="bg1"/>
                </a:solidFill>
              </a:rPr>
              <a:t>Rapid </a:t>
            </a:r>
            <a:r>
              <a:rPr lang="en-AU" dirty="0">
                <a:solidFill>
                  <a:schemeClr val="bg1"/>
                </a:solidFill>
                <a:latin typeface="Aptos Narrow" panose="020B0004020202020204" pitchFamily="34" charset="0"/>
              </a:rPr>
              <a:t>✓</a:t>
            </a:r>
            <a:endParaRPr lang="en-AU" dirty="0">
              <a:solidFill>
                <a:schemeClr val="bg1"/>
              </a:solidFill>
            </a:endParaRPr>
          </a:p>
          <a:p>
            <a:pPr marL="457200" lvl="1" indent="0">
              <a:buNone/>
            </a:pPr>
            <a:r>
              <a:rPr lang="en-AU" dirty="0">
                <a:solidFill>
                  <a:schemeClr val="bg1"/>
                </a:solidFill>
              </a:rPr>
              <a:t>Sensitive </a:t>
            </a:r>
            <a:r>
              <a:rPr lang="en-AU" dirty="0">
                <a:solidFill>
                  <a:schemeClr val="bg1"/>
                </a:solidFill>
                <a:latin typeface="Aptos Narrow" panose="020B0004020202020204" pitchFamily="34" charset="0"/>
              </a:rPr>
              <a:t>✓</a:t>
            </a:r>
            <a:endParaRPr lang="en-AU" dirty="0">
              <a:solidFill>
                <a:schemeClr val="bg1"/>
              </a:solidFill>
            </a:endParaRPr>
          </a:p>
        </p:txBody>
      </p:sp>
      <p:pic>
        <p:nvPicPr>
          <p:cNvPr id="4" name="Picture 2">
            <a:extLst>
              <a:ext uri="{FF2B5EF4-FFF2-40B4-BE49-F238E27FC236}">
                <a16:creationId xmlns:a16="http://schemas.microsoft.com/office/drawing/2014/main" id="{1B7CB628-ECF3-2CA0-009A-ED0FF54BC2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501" y="1346087"/>
            <a:ext cx="2375465" cy="278216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CE3DD60E-2213-E88C-2C8D-46A3016CDEBB}"/>
              </a:ext>
            </a:extLst>
          </p:cNvPr>
          <p:cNvGrpSpPr/>
          <p:nvPr/>
        </p:nvGrpSpPr>
        <p:grpSpPr>
          <a:xfrm>
            <a:off x="3213665" y="1346087"/>
            <a:ext cx="4491500" cy="2152993"/>
            <a:chOff x="3213665" y="1346087"/>
            <a:chExt cx="6264752" cy="3164973"/>
          </a:xfrm>
        </p:grpSpPr>
        <p:pic>
          <p:nvPicPr>
            <p:cNvPr id="5" name="Picture 4">
              <a:extLst>
                <a:ext uri="{FF2B5EF4-FFF2-40B4-BE49-F238E27FC236}">
                  <a16:creationId xmlns:a16="http://schemas.microsoft.com/office/drawing/2014/main" id="{2DD87C3C-5B8B-FCAA-7CDA-CA63CCE731AD}"/>
                </a:ext>
              </a:extLst>
            </p:cNvPr>
            <p:cNvPicPr>
              <a:picLocks noChangeAspect="1"/>
            </p:cNvPicPr>
            <p:nvPr/>
          </p:nvPicPr>
          <p:blipFill>
            <a:blip r:embed="rId4"/>
            <a:srcRect b="50372"/>
            <a:stretch>
              <a:fillRect/>
            </a:stretch>
          </p:blipFill>
          <p:spPr>
            <a:xfrm>
              <a:off x="6910725" y="3024281"/>
              <a:ext cx="2567692" cy="770285"/>
            </a:xfrm>
            <a:prstGeom prst="rect">
              <a:avLst/>
            </a:prstGeom>
          </p:spPr>
        </p:pic>
        <p:pic>
          <p:nvPicPr>
            <p:cNvPr id="6" name="Picture 5">
              <a:extLst>
                <a:ext uri="{FF2B5EF4-FFF2-40B4-BE49-F238E27FC236}">
                  <a16:creationId xmlns:a16="http://schemas.microsoft.com/office/drawing/2014/main" id="{29718336-193E-B78D-CACC-DBFE3F5DCDCB}"/>
                </a:ext>
              </a:extLst>
            </p:cNvPr>
            <p:cNvPicPr>
              <a:picLocks noChangeAspect="1"/>
            </p:cNvPicPr>
            <p:nvPr/>
          </p:nvPicPr>
          <p:blipFill>
            <a:blip r:embed="rId5"/>
            <a:stretch>
              <a:fillRect/>
            </a:stretch>
          </p:blipFill>
          <p:spPr>
            <a:xfrm>
              <a:off x="6910725" y="1346087"/>
              <a:ext cx="2548530" cy="1628760"/>
            </a:xfrm>
            <a:prstGeom prst="rect">
              <a:avLst/>
            </a:prstGeom>
          </p:spPr>
        </p:pic>
        <p:pic>
          <p:nvPicPr>
            <p:cNvPr id="7" name="Picture 8" descr="Van Gogh's Bedrooms | About the Paintings">
              <a:extLst>
                <a:ext uri="{FF2B5EF4-FFF2-40B4-BE49-F238E27FC236}">
                  <a16:creationId xmlns:a16="http://schemas.microsoft.com/office/drawing/2014/main" id="{D3BE9719-7E4A-4AF8-243E-10933D5902F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3665" y="1900085"/>
              <a:ext cx="3304817" cy="2610975"/>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a:extLst>
                <a:ext uri="{FF2B5EF4-FFF2-40B4-BE49-F238E27FC236}">
                  <a16:creationId xmlns:a16="http://schemas.microsoft.com/office/drawing/2014/main" id="{CBDB79D7-3838-52B9-F0A6-96BE1A820C65}"/>
                </a:ext>
              </a:extLst>
            </p:cNvPr>
            <p:cNvCxnSpPr>
              <a:cxnSpLocks/>
            </p:cNvCxnSpPr>
            <p:nvPr/>
          </p:nvCxnSpPr>
          <p:spPr>
            <a:xfrm flipV="1">
              <a:off x="5376330" y="1879721"/>
              <a:ext cx="1534395" cy="1325851"/>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grpSp>
      <p:pic>
        <p:nvPicPr>
          <p:cNvPr id="9" name="Picture 8">
            <a:extLst>
              <a:ext uri="{FF2B5EF4-FFF2-40B4-BE49-F238E27FC236}">
                <a16:creationId xmlns:a16="http://schemas.microsoft.com/office/drawing/2014/main" id="{88CF0B7A-4769-3E0B-4BAA-ECF14E29A77A}"/>
              </a:ext>
            </a:extLst>
          </p:cNvPr>
          <p:cNvPicPr>
            <a:picLocks noChangeAspect="1"/>
          </p:cNvPicPr>
          <p:nvPr/>
        </p:nvPicPr>
        <p:blipFill>
          <a:blip r:embed="rId7"/>
          <a:stretch>
            <a:fillRect/>
          </a:stretch>
        </p:blipFill>
        <p:spPr>
          <a:xfrm>
            <a:off x="8109325" y="1377564"/>
            <a:ext cx="3476452" cy="2306930"/>
          </a:xfrm>
          <a:prstGeom prst="rect">
            <a:avLst/>
          </a:prstGeom>
        </p:spPr>
      </p:pic>
      <p:sp>
        <p:nvSpPr>
          <p:cNvPr id="12" name="Content Placeholder 2">
            <a:extLst>
              <a:ext uri="{FF2B5EF4-FFF2-40B4-BE49-F238E27FC236}">
                <a16:creationId xmlns:a16="http://schemas.microsoft.com/office/drawing/2014/main" id="{78E84388-D82F-CEA7-5E77-B6F888F7F6D3}"/>
              </a:ext>
            </a:extLst>
          </p:cNvPr>
          <p:cNvSpPr txBox="1">
            <a:spLocks/>
          </p:cNvSpPr>
          <p:nvPr/>
        </p:nvSpPr>
        <p:spPr>
          <a:xfrm>
            <a:off x="6835325" y="4418004"/>
            <a:ext cx="4587418" cy="20876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AU" sz="2600" dirty="0">
                <a:solidFill>
                  <a:schemeClr val="bg1"/>
                </a:solidFill>
              </a:rPr>
              <a:t>Disadvantage: </a:t>
            </a:r>
          </a:p>
          <a:p>
            <a:pPr marL="457200" lvl="1" indent="0">
              <a:buNone/>
            </a:pPr>
            <a:r>
              <a:rPr lang="en-AU" sz="2200" dirty="0">
                <a:solidFill>
                  <a:schemeClr val="bg1"/>
                </a:solidFill>
              </a:rPr>
              <a:t>Requires travel to a synchrotron or ion beam accelerator</a:t>
            </a:r>
          </a:p>
        </p:txBody>
      </p:sp>
      <p:sp>
        <p:nvSpPr>
          <p:cNvPr id="10" name="Slide Number Placeholder 4">
            <a:extLst>
              <a:ext uri="{FF2B5EF4-FFF2-40B4-BE49-F238E27FC236}">
                <a16:creationId xmlns:a16="http://schemas.microsoft.com/office/drawing/2014/main" id="{846A781F-688C-1BB0-5DC3-AB2A4D890500}"/>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8</a:t>
            </a:fld>
            <a:endParaRPr lang="en-GB" dirty="0">
              <a:solidFill>
                <a:schemeClr val="bg1"/>
              </a:solidFill>
            </a:endParaRPr>
          </a:p>
        </p:txBody>
      </p:sp>
    </p:spTree>
    <p:extLst>
      <p:ext uri="{BB962C8B-B14F-4D97-AF65-F5344CB8AC3E}">
        <p14:creationId xmlns:p14="http://schemas.microsoft.com/office/powerpoint/2010/main" val="274935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1236"/>
        </a:solidFill>
        <a:effectLst/>
      </p:bgPr>
    </p:bg>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FDFF1E40-E560-3709-41FA-97711F4F3CE8}"/>
              </a:ext>
            </a:extLst>
          </p:cNvPr>
          <p:cNvSpPr txBox="1">
            <a:spLocks/>
          </p:cNvSpPr>
          <p:nvPr/>
        </p:nvSpPr>
        <p:spPr>
          <a:xfrm>
            <a:off x="753688" y="196415"/>
            <a:ext cx="11146212" cy="27753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Next LT Pro"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Next LT Pro"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Next LT Pro"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Next LT Pro"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Next LT Pro"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3000"/>
              </a:spcAft>
              <a:buNone/>
            </a:pPr>
            <a:r>
              <a:rPr lang="en-AU" sz="1800" b="1" noProof="0" dirty="0">
                <a:solidFill>
                  <a:schemeClr val="bg1"/>
                </a:solidFill>
              </a:rPr>
              <a:t>The problem:</a:t>
            </a:r>
          </a:p>
          <a:p>
            <a:pPr marL="0" indent="0">
              <a:lnSpc>
                <a:spcPct val="100000"/>
              </a:lnSpc>
              <a:spcBef>
                <a:spcPts val="0"/>
              </a:spcBef>
              <a:spcAft>
                <a:spcPts val="3000"/>
              </a:spcAft>
              <a:buNone/>
            </a:pPr>
            <a:r>
              <a:rPr lang="en-AU" sz="1800" dirty="0">
                <a:solidFill>
                  <a:schemeClr val="bg1"/>
                </a:solidFill>
              </a:rPr>
              <a:t>Museum curators are often hesitant to risk moving valuable artworks. The insurance and security costs of transporting artworks can be prohibitively expensive. Taking samples of the artworks is done sparingly and prohibits the artworks being analysed as a whole. </a:t>
            </a:r>
            <a:endParaRPr lang="en-AU" sz="1800" noProof="0" dirty="0">
              <a:solidFill>
                <a:schemeClr val="bg1"/>
              </a:solidFill>
            </a:endParaRPr>
          </a:p>
          <a:p>
            <a:pPr marL="0" indent="0">
              <a:lnSpc>
                <a:spcPct val="100000"/>
              </a:lnSpc>
              <a:spcBef>
                <a:spcPts val="0"/>
              </a:spcBef>
              <a:spcAft>
                <a:spcPts val="3000"/>
              </a:spcAft>
              <a:buNone/>
            </a:pPr>
            <a:r>
              <a:rPr lang="en-AU" sz="1800" noProof="0" dirty="0">
                <a:solidFill>
                  <a:schemeClr val="bg1"/>
                </a:solidFill>
              </a:rPr>
              <a:t>Often cultural heritage objects and artefacts cannot be taken outside of their country of origin due to legal restrictions, or burdensome bureaucracy.</a:t>
            </a:r>
          </a:p>
        </p:txBody>
      </p:sp>
      <p:sp>
        <p:nvSpPr>
          <p:cNvPr id="3" name="Content Placeholder 2">
            <a:extLst>
              <a:ext uri="{FF2B5EF4-FFF2-40B4-BE49-F238E27FC236}">
                <a16:creationId xmlns:a16="http://schemas.microsoft.com/office/drawing/2014/main" id="{3CA1F576-E90A-545A-7126-5E0763D15282}"/>
              </a:ext>
            </a:extLst>
          </p:cNvPr>
          <p:cNvSpPr txBox="1">
            <a:spLocks/>
          </p:cNvSpPr>
          <p:nvPr/>
        </p:nvSpPr>
        <p:spPr>
          <a:xfrm>
            <a:off x="753688" y="3116943"/>
            <a:ext cx="11146212" cy="45182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Next LT Pro"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Next LT Pro"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Next LT Pro"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Next LT Pro"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Next LT Pro"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3000"/>
              </a:spcAft>
              <a:buNone/>
            </a:pPr>
            <a:r>
              <a:rPr lang="en-AU" sz="1800" b="1" noProof="0" dirty="0">
                <a:solidFill>
                  <a:schemeClr val="bg1"/>
                </a:solidFill>
              </a:rPr>
              <a:t>A solution?</a:t>
            </a:r>
          </a:p>
          <a:p>
            <a:pPr marL="0" indent="0">
              <a:lnSpc>
                <a:spcPct val="100000"/>
              </a:lnSpc>
              <a:spcBef>
                <a:spcPts val="0"/>
              </a:spcBef>
              <a:spcAft>
                <a:spcPts val="3000"/>
              </a:spcAft>
              <a:buNone/>
            </a:pPr>
            <a:r>
              <a:rPr lang="en-AU" sz="1800" noProof="0" dirty="0">
                <a:solidFill>
                  <a:schemeClr val="bg1"/>
                </a:solidFill>
              </a:rPr>
              <a:t>NOMAD directly addresses these issues, with the portable accelerator becoming a self-contained mobile laboratory.  </a:t>
            </a:r>
          </a:p>
          <a:p>
            <a:pPr marL="0" indent="0">
              <a:lnSpc>
                <a:spcPct val="100000"/>
              </a:lnSpc>
              <a:spcBef>
                <a:spcPts val="0"/>
              </a:spcBef>
              <a:spcAft>
                <a:spcPts val="3000"/>
              </a:spcAft>
              <a:buNone/>
            </a:pPr>
            <a:r>
              <a:rPr lang="en-AU" sz="1800" noProof="0" dirty="0">
                <a:solidFill>
                  <a:schemeClr val="bg1"/>
                </a:solidFill>
              </a:rPr>
              <a:t>Being able to fit in a container, NOMAD could be taken to countries and regions that don’t have local access to accelerator facilities, allowing local researchers to examine and characterise artefacts.</a:t>
            </a:r>
          </a:p>
          <a:p>
            <a:pPr marL="0" indent="0">
              <a:lnSpc>
                <a:spcPct val="100000"/>
              </a:lnSpc>
              <a:spcBef>
                <a:spcPts val="0"/>
              </a:spcBef>
              <a:spcAft>
                <a:spcPts val="3000"/>
              </a:spcAft>
              <a:buNone/>
            </a:pPr>
            <a:r>
              <a:rPr lang="en-AU" sz="1800" noProof="0" dirty="0">
                <a:solidFill>
                  <a:schemeClr val="bg1"/>
                </a:solidFill>
              </a:rPr>
              <a:t>As a compact, more affordable accelerator, the NOMAD accelerator could be housed in museums and universities.  </a:t>
            </a:r>
          </a:p>
          <a:p>
            <a:pPr marL="0" indent="0">
              <a:lnSpc>
                <a:spcPct val="100000"/>
              </a:lnSpc>
              <a:spcBef>
                <a:spcPts val="0"/>
              </a:spcBef>
              <a:spcAft>
                <a:spcPts val="3000"/>
              </a:spcAft>
              <a:buNone/>
            </a:pPr>
            <a:endParaRPr lang="en-AU" sz="1800" noProof="0" dirty="0">
              <a:solidFill>
                <a:schemeClr val="bg1"/>
              </a:solidFill>
            </a:endParaRPr>
          </a:p>
        </p:txBody>
      </p:sp>
      <p:sp>
        <p:nvSpPr>
          <p:cNvPr id="2" name="Slide Number Placeholder 4">
            <a:extLst>
              <a:ext uri="{FF2B5EF4-FFF2-40B4-BE49-F238E27FC236}">
                <a16:creationId xmlns:a16="http://schemas.microsoft.com/office/drawing/2014/main" id="{A0CE3752-540C-36D2-2C2D-0C3E52B8B16C}"/>
              </a:ext>
            </a:extLst>
          </p:cNvPr>
          <p:cNvSpPr>
            <a:spLocks noGrp="1"/>
          </p:cNvSpPr>
          <p:nvPr>
            <p:ph type="sldNum" sz="quarter" idx="12"/>
          </p:nvPr>
        </p:nvSpPr>
        <p:spPr>
          <a:xfrm>
            <a:off x="9296400" y="6356350"/>
            <a:ext cx="2743200" cy="365125"/>
          </a:xfrm>
        </p:spPr>
        <p:txBody>
          <a:bodyPr/>
          <a:lstStyle/>
          <a:p>
            <a:fld id="{816BFEDB-A2FE-DD44-8488-DF2F680C213A}" type="slidenum">
              <a:rPr lang="en-GB" smtClean="0">
                <a:solidFill>
                  <a:schemeClr val="bg1"/>
                </a:solidFill>
              </a:rPr>
              <a:t>9</a:t>
            </a:fld>
            <a:endParaRPr lang="en-GB" dirty="0">
              <a:solidFill>
                <a:schemeClr val="bg1"/>
              </a:solidFill>
            </a:endParaRPr>
          </a:p>
        </p:txBody>
      </p:sp>
    </p:spTree>
    <p:extLst>
      <p:ext uri="{BB962C8B-B14F-4D97-AF65-F5344CB8AC3E}">
        <p14:creationId xmlns:p14="http://schemas.microsoft.com/office/powerpoint/2010/main" val="29716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18934</TotalTime>
  <Words>1808</Words>
  <Application>Microsoft Office PowerPoint</Application>
  <PresentationFormat>Widescreen</PresentationFormat>
  <Paragraphs>226</Paragraphs>
  <Slides>33</Slides>
  <Notes>29</Notes>
  <HiddenSlides>1</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33</vt:i4>
      </vt:variant>
    </vt:vector>
  </HeadingPairs>
  <TitlesOfParts>
    <vt:vector size="47" baseType="lpstr">
      <vt:lpstr>Yu Gothic</vt:lpstr>
      <vt:lpstr>Aptos</vt:lpstr>
      <vt:lpstr>Aptos Display</vt:lpstr>
      <vt:lpstr>Aptos Narrow</vt:lpstr>
      <vt:lpstr>Arial</vt:lpstr>
      <vt:lpstr>Arial Narrow</vt:lpstr>
      <vt:lpstr>Avenir Book</vt:lpstr>
      <vt:lpstr>Avenir Next LT Pro</vt:lpstr>
      <vt:lpstr>Calibri</vt:lpstr>
      <vt:lpstr>Cambria Math</vt:lpstr>
      <vt:lpstr>Fira Sans</vt:lpstr>
      <vt:lpstr>Fira Sans Light</vt:lpstr>
      <vt:lpstr>Times New Roman</vt:lpstr>
      <vt:lpstr>Office Theme</vt:lpstr>
      <vt:lpstr>NOMAD - Compact Accelerators for Cultural Heritage</vt:lpstr>
      <vt:lpstr>Accelerators can be powerful tools, revealing hidden secrets of cultural heritage.</vt:lpstr>
      <vt:lpstr>X-ray Fluorescence (XRF) elemental mapping</vt:lpstr>
      <vt:lpstr>X-ray Fluorescence (XRF) elemental mapping to reveal hidden painting</vt:lpstr>
      <vt:lpstr>Full spectral XANES imaging revealed the alteration process of chrome yellow pigments in paintings by Vincent van Gogh</vt:lpstr>
      <vt:lpstr>Accélérateur Grand Louvre d’analyse élémentaire (AGLAE) at the Louvre</vt:lpstr>
      <vt:lpstr>PIXE mapping revealing locations of trace elements</vt:lpstr>
      <vt:lpstr>Looking at any of these examples…</vt:lpstr>
      <vt:lpstr>PowerPoint Presentation</vt:lpstr>
      <vt:lpstr>We can’t bring the rock to the accelerator.  But we might be able to bring the accelerator to the rock.</vt:lpstr>
      <vt:lpstr>PowerPoint Presentation</vt:lpstr>
      <vt:lpstr>Comparison of size </vt:lpstr>
      <vt:lpstr>PowerPoint Presentation</vt:lpstr>
      <vt:lpstr>Experiment at  ELISA (Experimental Linac for Surface Analysis), CERN</vt:lpstr>
      <vt:lpstr>Experiment at  ELISA (Experimental Linac for Surface Analysis), CERN</vt:lpstr>
      <vt:lpstr>Experiment at  ELISA (Experimental Linac for Surface Analysis), CERN</vt:lpstr>
      <vt:lpstr>Analysing colour variation</vt:lpstr>
      <vt:lpstr>CIELab is a colour model for quantifying colour variation</vt:lpstr>
      <vt:lpstr>PowerPoint Presentation</vt:lpstr>
      <vt:lpstr>CIELab parameters from 10 minute exposures at various current values, at ELISA </vt:lpstr>
      <vt:lpstr>PowerPoint Presentation</vt:lpstr>
      <vt:lpstr>Surrey Ion Beam Centre</vt:lpstr>
      <vt:lpstr>PowerPoint Presentation</vt:lpstr>
      <vt:lpstr>Preliminary results: Finnish Rock art analysed on XFM beamline at the Australian Synchrotron</vt:lpstr>
      <vt:lpstr>Preliminary results: Finnish Rock art analysed on XFM beamline at the Australian Synchrotron</vt:lpstr>
      <vt:lpstr>PowerPoint Presentation</vt:lpstr>
      <vt:lpstr>PowerPoint Presentation</vt:lpstr>
      <vt:lpstr>PowerPoint Presentation</vt:lpstr>
      <vt:lpstr>PowerPoint Presentation</vt:lpstr>
      <vt:lpstr>Conclusion</vt:lpstr>
      <vt:lpstr>Backup slides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CHARLES, Tessa</dc:creator>
  <cp:lastModifiedBy>CHARLES, Tessa</cp:lastModifiedBy>
  <cp:revision>3</cp:revision>
  <dcterms:created xsi:type="dcterms:W3CDTF">2025-06-26T08:20:23Z</dcterms:created>
  <dcterms:modified xsi:type="dcterms:W3CDTF">2025-07-10T06:35:36Z</dcterms:modified>
</cp:coreProperties>
</file>