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tif" ContentType="image/tiff"/>
  <Default Extension="tiff" ContentType="image/tiff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theme/theme3.xml" ContentType="application/vnd.openxmlformats-officedocument.theme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4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theme/theme5.xml" ContentType="application/vnd.openxmlformats-officedocument.theme+xml"/>
  <Override PartName="/ppt/slideLayouts/slideLayout69.xml" ContentType="application/vnd.openxmlformats-officedocument.presentationml.slideLayout+xml"/>
  <Override PartName="/ppt/theme/theme6.xml" ContentType="application/vnd.openxmlformats-officedocument.theme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theme/theme7.xml" ContentType="application/vnd.openxmlformats-officedocument.theme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theme/theme8.xml" ContentType="application/vnd.openxmlformats-officedocument.theme+xml"/>
  <Override PartName="/ppt/theme/theme9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4"/>
    <p:sldMasterId id="2147483686" r:id="rId5"/>
    <p:sldMasterId id="2147483701" r:id="rId6"/>
    <p:sldMasterId id="2147483716" r:id="rId7"/>
    <p:sldMasterId id="2147483731" r:id="rId8"/>
    <p:sldMasterId id="2147483746" r:id="rId9"/>
    <p:sldMasterId id="2147483748" r:id="rId10"/>
    <p:sldMasterId id="2147483763" r:id="rId11"/>
  </p:sldMasterIdLst>
  <p:notesMasterIdLst>
    <p:notesMasterId r:id="rId31"/>
  </p:notesMasterIdLst>
  <p:sldIdLst>
    <p:sldId id="256" r:id="rId12"/>
    <p:sldId id="257" r:id="rId13"/>
    <p:sldId id="516" r:id="rId14"/>
    <p:sldId id="467" r:id="rId15"/>
    <p:sldId id="506" r:id="rId16"/>
    <p:sldId id="514" r:id="rId17"/>
    <p:sldId id="430" r:id="rId18"/>
    <p:sldId id="503" r:id="rId19"/>
    <p:sldId id="501" r:id="rId20"/>
    <p:sldId id="515" r:id="rId21"/>
    <p:sldId id="264" r:id="rId22"/>
    <p:sldId id="509" r:id="rId23"/>
    <p:sldId id="510" r:id="rId24"/>
    <p:sldId id="511" r:id="rId25"/>
    <p:sldId id="442" r:id="rId26"/>
    <p:sldId id="508" r:id="rId27"/>
    <p:sldId id="266" r:id="rId28"/>
    <p:sldId id="512" r:id="rId29"/>
    <p:sldId id="459" r:id="rId3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A2FA4443-B776-6AFE-A21A-3F66F9D34440}" name="Angal-Kalinin, Deepa (STFC,DL,AST)" initials="DA" userId="S::deepa.angal-kalinin@stfc.ac.uk::c042ba6a-0a3e-48bf-9c18-fd031f915517" providerId="AD"/>
  <p188:author id="{C63C0099-7E21-DE83-9054-27908FCB6E45}" name="Pacey, Thomas (STFC,DL,AST)" initials="P(" userId="S::thomas.pacey@stfc.ac.uk::75be1923-886e-4547-ad2a-d227bac2f852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B3BFF"/>
    <a:srgbClr val="0000FF"/>
    <a:srgbClr val="7030A0"/>
    <a:srgbClr val="00FFCC"/>
    <a:srgbClr val="616161"/>
    <a:srgbClr val="CB57C7"/>
    <a:srgbClr val="F08900"/>
    <a:srgbClr val="2ACC00"/>
    <a:srgbClr val="FF33CC"/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04ADF2A-C9FE-436F-8A1F-6D7A4F926006}" v="17" dt="2025-07-08T10:36:28.136"/>
    <p1510:client id="{1282B477-92FB-4DB8-AE41-F086FC3D8D95}" v="331" dt="2025-07-07T15:23:10.542"/>
    <p1510:client id="{2C3530A3-40E5-4B47-A936-B81F74A8F3DD}" v="3" dt="2025-07-08T11:00:12.738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1" d="100"/>
          <a:sy n="71" d="100"/>
        </p:scale>
        <p:origin x="464" y="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2.xml"/><Relationship Id="rId18" Type="http://schemas.openxmlformats.org/officeDocument/2006/relationships/slide" Target="slides/slide7.xml"/><Relationship Id="rId26" Type="http://schemas.openxmlformats.org/officeDocument/2006/relationships/slide" Target="slides/slide15.xml"/><Relationship Id="rId21" Type="http://schemas.openxmlformats.org/officeDocument/2006/relationships/slide" Target="slides/slide10.xml"/><Relationship Id="rId34" Type="http://schemas.openxmlformats.org/officeDocument/2006/relationships/theme" Target="theme/theme1.xml"/><Relationship Id="rId7" Type="http://schemas.openxmlformats.org/officeDocument/2006/relationships/slideMaster" Target="slideMasters/slideMaster4.xml"/><Relationship Id="rId12" Type="http://schemas.openxmlformats.org/officeDocument/2006/relationships/slide" Target="slides/slide1.xml"/><Relationship Id="rId17" Type="http://schemas.openxmlformats.org/officeDocument/2006/relationships/slide" Target="slides/slide6.xml"/><Relationship Id="rId25" Type="http://schemas.openxmlformats.org/officeDocument/2006/relationships/slide" Target="slides/slide14.xml"/><Relationship Id="rId33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5.xml"/><Relationship Id="rId20" Type="http://schemas.openxmlformats.org/officeDocument/2006/relationships/slide" Target="slides/slide9.xml"/><Relationship Id="rId29" Type="http://schemas.openxmlformats.org/officeDocument/2006/relationships/slide" Target="slides/slide18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Master" Target="slideMasters/slideMaster8.xml"/><Relationship Id="rId24" Type="http://schemas.openxmlformats.org/officeDocument/2006/relationships/slide" Target="slides/slide13.xml"/><Relationship Id="rId32" Type="http://schemas.openxmlformats.org/officeDocument/2006/relationships/presProps" Target="presProps.xml"/><Relationship Id="rId37" Type="http://schemas.microsoft.com/office/2018/10/relationships/authors" Target="author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4.xml"/><Relationship Id="rId23" Type="http://schemas.openxmlformats.org/officeDocument/2006/relationships/slide" Target="slides/slide12.xml"/><Relationship Id="rId28" Type="http://schemas.openxmlformats.org/officeDocument/2006/relationships/slide" Target="slides/slide17.xml"/><Relationship Id="rId36" Type="http://schemas.microsoft.com/office/2015/10/relationships/revisionInfo" Target="revisionInfo.xml"/><Relationship Id="rId10" Type="http://schemas.openxmlformats.org/officeDocument/2006/relationships/slideMaster" Target="slideMasters/slideMaster7.xml"/><Relationship Id="rId19" Type="http://schemas.openxmlformats.org/officeDocument/2006/relationships/slide" Target="slides/slide8.xml"/><Relationship Id="rId31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Master" Target="slideMasters/slideMaster6.xml"/><Relationship Id="rId14" Type="http://schemas.openxmlformats.org/officeDocument/2006/relationships/slide" Target="slides/slide3.xml"/><Relationship Id="rId22" Type="http://schemas.openxmlformats.org/officeDocument/2006/relationships/slide" Target="slides/slide11.xml"/><Relationship Id="rId27" Type="http://schemas.openxmlformats.org/officeDocument/2006/relationships/slide" Target="slides/slide16.xml"/><Relationship Id="rId30" Type="http://schemas.openxmlformats.org/officeDocument/2006/relationships/slide" Target="slides/slide19.xml"/><Relationship Id="rId35" Type="http://schemas.openxmlformats.org/officeDocument/2006/relationships/tableStyles" Target="tableStyles.xml"/><Relationship Id="rId8" Type="http://schemas.openxmlformats.org/officeDocument/2006/relationships/slideMaster" Target="slideMasters/slideMaster5.xml"/><Relationship Id="rId3" Type="http://schemas.openxmlformats.org/officeDocument/2006/relationships/customXml" Target="../customXml/item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C74DAA3-0523-416E-A618-144C5FA8A994}" type="datetimeFigureOut">
              <a:rPr lang="en-GB" smtClean="0"/>
              <a:t>08/07/2025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D96778-EE7D-4D92-926F-7FE8300DD02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48006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D96778-EE7D-4D92-926F-7FE8300DD020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6435395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2D96778-EE7D-4D92-926F-7FE8300DD020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3841145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Incredibly proud of what we have achieved in the last 6 months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2D96778-EE7D-4D92-926F-7FE8300DD020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5012318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2D96778-EE7D-4D92-926F-7FE8300DD020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755730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Example systems only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2D96778-EE7D-4D92-926F-7FE8300DD020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0353793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0F3BA1D-A00F-DB41-84DA-BE26C4853B35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Regular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Regular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6909445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EF2EFDC-BCD0-CE75-A146-EF1B5748175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8736A5D3-6440-A9FB-61F8-D22EB59F2C8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D8845CE9-C540-D35E-14F9-F8CA94EF9AC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5C341C2-B77A-CEF3-3ED1-2B22F3CCA0F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2D96778-EE7D-4D92-926F-7FE8300DD020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2424692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0098C6D-052C-E949-09BD-1A73A983F1C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DB5EBA27-2F48-D89C-A528-45E342B44D2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03013A5-AD84-F641-6E8B-A2571FB1004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A93FA44-1571-1111-6988-C251C3398FC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2D96778-EE7D-4D92-926F-7FE8300DD020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873872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2F6A2BC-12D9-D52C-F3A8-82E483224BF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EB6BEDF5-B142-B91C-D7D7-C723DA82790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614075D4-42E3-A7A5-63B4-AFCA2B481ED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57C97BA-77AE-8681-C9E6-1C2F283EEC0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2D96778-EE7D-4D92-926F-7FE8300DD020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9521880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559287E-0C8D-7B27-4DF8-5749DB3F986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6374E0D3-AC03-D8C1-C281-D4EC223AA69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94FEC28F-75BC-AB79-3DD8-8D8D4DA138C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24865D1-B5E3-5CD5-6CDA-0C3874F3667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0F3BA1D-A00F-DB41-84DA-BE26C4853B35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Regular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Regular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2824895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/>
              <a:t>Move this slide up before others?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2D96778-EE7D-4D92-926F-7FE8300DD020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847311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CAE69-592D-6D48-8D37-1AF709B0432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ECE34F9-FD31-954C-90A9-25364BF3A31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381E6B-7D41-F84E-B286-61EBCE0535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1EB4CE-F587-4FD0-8F6D-B33F205944AD}" type="datetime1">
              <a:rPr lang="en-US" smtClean="0"/>
              <a:t>7/8/2025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CE29A8-E8C2-784C-9495-F0D437E955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DL Staff Seminar: CLARA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4039A4-CB11-B346-94E7-20D66FCAC6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439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/>
    </mc:Choice>
    <mc:Fallback xmlns="">
      <p:transition spd="slow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39AEEA-03B0-C845-83C2-A99DE7CF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4D0810E-8148-AB45-8D0B-5492633BCB6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4CE66B3-4F01-3148-9B21-03E05C5998F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180305A-EC70-204D-A203-97127CF60F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B0442-8DBC-4943-B463-62928FC05550}" type="datetime1">
              <a:rPr lang="en-US" smtClean="0"/>
              <a:t>7/8/2025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FCDF6F2-688B-AC47-8BE3-B3918FD0BB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DL Staff Seminar: CLARA 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5DCE4F3-8FAC-C647-B187-2C76584703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56989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/>
    </mc:Choice>
    <mc:Fallback xmlns="">
      <p:transition spd="slow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9D39B2-85B2-8A4B-8008-EE871C7A57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62A1684-4147-4E4A-BE1D-647E280F681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E7061D-97DA-5D45-A717-D8A7EEF03D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426A6-E459-4752-A436-607FC5D6A680}" type="datetime1">
              <a:rPr lang="en-US" smtClean="0"/>
              <a:t>7/8/2025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8C7700-26C6-804B-9BEF-4E4886CEB3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DL Staff Seminar: CLARA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98D442D-6AED-C347-A737-1092964EAE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76245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/>
    </mc:Choice>
    <mc:Fallback xmlns="">
      <p:transition spd="slow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CF360F0-A2C2-BC4E-AC8F-28FB5C10E34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35D444D-2CB3-C84E-AFAB-6E36673058E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CCCC5E-1493-D445-AD8B-A3A5697A25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AA5F27-5397-4794-A97A-6B388A04F14D}" type="datetime1">
              <a:rPr lang="en-US" smtClean="0"/>
              <a:t>7/8/2025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36B37B-4148-1847-B7D0-E506A8B43B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DL Staff Seminar: CLARA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948933-1B9F-6140-A9E4-6AC0E5BF3C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71545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/>
    </mc:Choice>
    <mc:Fallback xmlns="">
      <p:transition spd="slow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949900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/>
    </mc:Choice>
    <mc:Fallback xmlns="">
      <p:transition spd="slow"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CAE69-592D-6D48-8D37-1AF709B0432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ECE34F9-FD31-954C-90A9-25364BF3A31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381E6B-7D41-F84E-B286-61EBCE0535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6BC68-306C-4E74-AE22-23E0DDC6BFFF}" type="datetime1">
              <a:rPr lang="en-US" smtClean="0"/>
              <a:t>7/8/2025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CE29A8-E8C2-784C-9495-F0D437E955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DL Staff Seminar: CLARA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4039A4-CB11-B346-94E7-20D66FCAC6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2FB082-32F0-4A2A-BBA6-2F51FCB2A7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3207165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BEF2C8-66D4-EF4A-AAFD-01BC50FA7E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AD9361-0DDC-EE4E-A740-F93892B369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D9F65C-3FCD-8B46-A28D-257FA8F28C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E5933F-B2B6-4860-9DAD-869891F34B17}" type="datetime1">
              <a:rPr lang="en-US" smtClean="0"/>
              <a:t>7/8/2025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88163C-7F3C-9B44-A028-C4886506FC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DL Staff Seminar: CLARA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47796D-644C-B740-8C2E-356ECAB6D3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2FB082-32F0-4A2A-BBA6-2F51FCB2A7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064512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E1CB58-4758-1C42-8DAA-2AAA3F98FE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B7D025-4B39-8D45-811F-5B1E30D5E7B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2683CA-90A4-5E49-AA2C-3DCED63A8E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282F25-295A-4166-AEE6-EEBB31C6AA08}" type="datetime1">
              <a:rPr lang="en-US" smtClean="0"/>
              <a:t>7/8/2025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E1DED1-CD68-AC4C-ABC6-F8EEE292B7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DL Staff Seminar: CLARA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A83341-F52D-D14B-A417-6C66E51D03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2FB082-32F0-4A2A-BBA6-2F51FCB2A7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912138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7351C6-2D17-C14E-8DC1-418227C698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0F791E-6CBD-2747-86C9-A91E120F506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76279C1-F68E-7E4B-B565-93EC951F8AF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CD866C6-99FF-2F4A-936E-613FC9DB3B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47843-7E08-449B-9C42-067E9495417F}" type="datetime1">
              <a:rPr lang="en-US" smtClean="0"/>
              <a:t>7/8/2025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D0DB7C-BDCE-D146-9584-809FFC25D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DL Staff Seminar: CLARA 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6FD1283-F062-2E4B-8DD8-A11DB5311A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2FB082-32F0-4A2A-BBA6-2F51FCB2A7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281527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BDCD01-DE9B-A849-A35D-9F761E7A29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B213394-3DB5-5A4C-965B-35CC3D1F29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80C87B7-015A-EE48-9BA2-392DACDC00E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3A97E02-FB0B-A048-9274-06CF174361D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ADCF4DD-E248-C543-910E-BAFFB18831D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C573B90-35AD-3E43-B0CA-8BA2F2BBBC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4B5200-FE01-41A8-A762-0FDCC1D10130}" type="datetime1">
              <a:rPr lang="en-US" smtClean="0"/>
              <a:t>7/8/2025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26E709E-0F2B-524A-BB14-376202A269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DL Staff Seminar: CLARA 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B8CED43-5180-C24B-8196-24914383E7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2FB082-32F0-4A2A-BBA6-2F51FCB2A7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687509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7E4D60-AC0C-044F-8925-BE12978C55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080422E-D871-AC4C-A0FF-BA911179FD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4CDE61-85E5-4072-BF34-D7F18599ED60}" type="datetime1">
              <a:rPr lang="en-US" smtClean="0"/>
              <a:t>7/8/2025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FA61A44-CE7E-2E47-A2C7-EFD19C4D40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DL Staff Seminar: CLARA 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3A8DBD8-7206-5A45-8701-1C5BFDD646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2FB082-32F0-4A2A-BBA6-2F51FCB2A7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102374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BEF2C8-66D4-EF4A-AAFD-01BC50FA7E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AD9361-0DDC-EE4E-A740-F93892B369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D9F65C-3FCD-8B46-A28D-257FA8F28C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14477E-2BC2-4AFE-9330-7304CD1FC58B}" type="datetime1">
              <a:rPr lang="en-US" smtClean="0"/>
              <a:t>7/8/2025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88163C-7F3C-9B44-A028-C4886506FC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DL Staff Seminar: CLARA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47796D-644C-B740-8C2E-356ECAB6D3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93114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/>
    </mc:Choice>
    <mc:Fallback xmlns="">
      <p:transition spd="slow"/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3A31B14-AAAA-D746-8A4F-C3E1BB0AC4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AF9BC3-9CFD-4E1D-9F74-82CCDAB52301}" type="datetime1">
              <a:rPr lang="en-US" smtClean="0"/>
              <a:t>7/8/2025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E54D6A3-2EE2-B640-B0F3-7408BA955A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DL Staff Seminar: CLARA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3CF3B5-8136-464C-B9CE-C289E9FE88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2FB082-32F0-4A2A-BBA6-2F51FCB2A7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990520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0BD96A-43E5-A645-B273-977F074EA4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2B250C-BB32-7348-BE3C-383B51A8F8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C78973E-998F-6D41-9801-A30991298D9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745CC00-44DF-1E48-95F7-E532F4C69D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EC1C4B-41F3-4B02-9442-655168069B6D}" type="datetime1">
              <a:rPr lang="en-US" smtClean="0"/>
              <a:t>7/8/2025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984893D-3FFC-6749-AD92-18B78F33AD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DL Staff Seminar: CLARA 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003AAAD-3463-B142-AEB9-CFB5F3DCA4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2FB082-32F0-4A2A-BBA6-2F51FCB2A7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149749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39AEEA-03B0-C845-83C2-A99DE7CF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4D0810E-8148-AB45-8D0B-5492633BCB6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4CE66B3-4F01-3148-9B21-03E05C5998F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180305A-EC70-204D-A203-97127CF60F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096E80-C6FD-4301-B8DE-D47857929761}" type="datetime1">
              <a:rPr lang="en-US" smtClean="0"/>
              <a:t>7/8/2025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FCDF6F2-688B-AC47-8BE3-B3918FD0BB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DL Staff Seminar: CLARA 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5DCE4F3-8FAC-C647-B187-2C76584703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2FB082-32F0-4A2A-BBA6-2F51FCB2A7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4833356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9D39B2-85B2-8A4B-8008-EE871C7A57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62A1684-4147-4E4A-BE1D-647E280F681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E7061D-97DA-5D45-A717-D8A7EEF03D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FABEB2-02E5-48DB-A061-7C23A7923C9A}" type="datetime1">
              <a:rPr lang="en-US" smtClean="0"/>
              <a:t>7/8/2025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8C7700-26C6-804B-9BEF-4E4886CEB3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DL Staff Seminar: CLARA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98D442D-6AED-C347-A737-1092964EAE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2FB082-32F0-4A2A-BBA6-2F51FCB2A7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7567905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CF360F0-A2C2-BC4E-AC8F-28FB5C10E34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35D444D-2CB3-C84E-AFAB-6E36673058E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CCCC5E-1493-D445-AD8B-A3A5697A25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4DCF5-CC45-4128-B4A4-351F7637C71D}" type="datetime1">
              <a:rPr lang="en-US" smtClean="0"/>
              <a:t>7/8/2025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36B37B-4148-1847-B7D0-E506A8B43B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DL Staff Seminar: CLARA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948933-1B9F-6140-A9E4-6AC0E5BF3C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2FB082-32F0-4A2A-BBA6-2F51FCB2A7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8961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309386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5455495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Title and Content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451095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CAE69-592D-6D48-8D37-1AF709B0432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ECE34F9-FD31-954C-90A9-25364BF3A31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381E6B-7D41-F84E-B286-61EBCE0535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634B5C-2A98-406E-A63E-3BF7464379CD}" type="datetime1">
              <a:rPr lang="en-US" smtClean="0"/>
              <a:t>7/8/2025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CE29A8-E8C2-784C-9495-F0D437E955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DL Staff Seminar: CLARA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4039A4-CB11-B346-94E7-20D66FCAC6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208711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BEF2C8-66D4-EF4A-AAFD-01BC50FA7E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AD9361-0DDC-EE4E-A740-F93892B369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D9F65C-3FCD-8B46-A28D-257FA8F28C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B2B1E2-D588-489F-AD37-67AF37D9BF07}" type="datetime1">
              <a:rPr lang="en-US" smtClean="0"/>
              <a:t>7/8/2025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88163C-7F3C-9B44-A028-C4886506FC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err="1"/>
              <a:t>IoP</a:t>
            </a:r>
            <a:r>
              <a:rPr lang="en-US" dirty="0"/>
              <a:t> PAB Meeting 2025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47796D-644C-B740-8C2E-356ECAB6D3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72671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E1CB58-4758-1C42-8DAA-2AAA3F98FE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B7D025-4B39-8D45-811F-5B1E30D5E7B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2683CA-90A4-5E49-AA2C-3DCED63A8E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40149A-2945-45FA-AF48-868A3CE4D49E}" type="datetime1">
              <a:rPr lang="en-US" smtClean="0"/>
              <a:t>7/8/2025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E1DED1-CD68-AC4C-ABC6-F8EEE292B7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DL Staff Seminar: CLARA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A83341-F52D-D14B-A417-6C66E51D03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80230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/>
    </mc:Choice>
    <mc:Fallback xmlns="">
      <p:transition spd="slow"/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E1CB58-4758-1C42-8DAA-2AAA3F98FE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B7D025-4B39-8D45-811F-5B1E30D5E7B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2683CA-90A4-5E49-AA2C-3DCED63A8E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2EAF4-1E4C-4EF8-83AF-3C106C3D4036}" type="datetime1">
              <a:rPr lang="en-US" smtClean="0"/>
              <a:t>7/8/2025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E1DED1-CD68-AC4C-ABC6-F8EEE292B7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DL Staff Seminar: CLARA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A83341-F52D-D14B-A417-6C66E51D03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084946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7351C6-2D17-C14E-8DC1-418227C698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0F791E-6CBD-2747-86C9-A91E120F506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76279C1-F68E-7E4B-B565-93EC951F8AF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CD866C6-99FF-2F4A-936E-613FC9DB3B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85F3B4-C33A-4F54-A1A4-BA88AB42E96A}" type="datetime1">
              <a:rPr lang="en-US" smtClean="0"/>
              <a:t>7/8/2025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D0DB7C-BDCE-D146-9584-809FFC25D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DL Staff Seminar: CLARA 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6FD1283-F062-2E4B-8DD8-A11DB5311A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484917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BDCD01-DE9B-A849-A35D-9F761E7A29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B213394-3DB5-5A4C-965B-35CC3D1F29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80C87B7-015A-EE48-9BA2-392DACDC00E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3A97E02-FB0B-A048-9274-06CF174361D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ADCF4DD-E248-C543-910E-BAFFB18831D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C573B90-35AD-3E43-B0CA-8BA2F2BBBC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AA1B2-D2F4-4EC6-85D5-4B11E4FEE5E6}" type="datetime1">
              <a:rPr lang="en-US" smtClean="0"/>
              <a:t>7/8/2025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26E709E-0F2B-524A-BB14-376202A269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DL Staff Seminar: CLARA 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B8CED43-5180-C24B-8196-24914383E7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0867471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7E4D60-AC0C-044F-8925-BE12978C55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080422E-D871-AC4C-A0FF-BA911179FD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CDA7E0-68B7-47CC-A4C4-55365151AE4A}" type="datetime1">
              <a:rPr lang="en-US" smtClean="0"/>
              <a:t>7/8/2025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FA61A44-CE7E-2E47-A2C7-EFD19C4D40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DL Staff Seminar: CLARA 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3A8DBD8-7206-5A45-8701-1C5BFDD646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7363716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3A31B14-AAAA-D746-8A4F-C3E1BB0AC4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5CD261-F951-400C-B7D9-C2E3F64EB5B0}" type="datetime1">
              <a:rPr lang="en-US" smtClean="0"/>
              <a:t>7/8/2025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E54D6A3-2EE2-B640-B0F3-7408BA955A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DL Staff Seminar: CLARA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3CF3B5-8136-464C-B9CE-C289E9FE88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7460469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0BD96A-43E5-A645-B273-977F074EA4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2B250C-BB32-7348-BE3C-383B51A8F8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C78973E-998F-6D41-9801-A30991298D9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745CC00-44DF-1E48-95F7-E532F4C69D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858270-F15C-488A-B7AA-A35D0B0DBAAB}" type="datetime1">
              <a:rPr lang="en-US" smtClean="0"/>
              <a:t>7/8/2025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984893D-3FFC-6749-AD92-18B78F33AD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DL Staff Seminar: CLARA 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003AAAD-3463-B142-AEB9-CFB5F3DCA4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6508598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39AEEA-03B0-C845-83C2-A99DE7CF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4D0810E-8148-AB45-8D0B-5492633BCB6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4CE66B3-4F01-3148-9B21-03E05C5998F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180305A-EC70-204D-A203-97127CF60F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7AE982-A80F-4BBA-A04B-7B27133CAFAA}" type="datetime1">
              <a:rPr lang="en-US" smtClean="0"/>
              <a:t>7/8/2025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FCDF6F2-688B-AC47-8BE3-B3918FD0BB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DL Staff Seminar: CLARA 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5DCE4F3-8FAC-C647-B187-2C76584703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11303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9D39B2-85B2-8A4B-8008-EE871C7A57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62A1684-4147-4E4A-BE1D-647E280F681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E7061D-97DA-5D45-A717-D8A7EEF03D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83A0B7-B565-47F1-95DA-D886CB3D089C}" type="datetime1">
              <a:rPr lang="en-US" smtClean="0"/>
              <a:t>7/8/2025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8C7700-26C6-804B-9BEF-4E4886CEB3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DL Staff Seminar: CLARA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98D442D-6AED-C347-A737-1092964EAE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8598881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CF360F0-A2C2-BC4E-AC8F-28FB5C10E34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35D444D-2CB3-C84E-AFAB-6E36673058E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CCCC5E-1493-D445-AD8B-A3A5697A25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78048-9045-4411-8D6E-EF74E6215A91}" type="datetime1">
              <a:rPr lang="en-US" smtClean="0"/>
              <a:t>7/8/2025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36B37B-4148-1847-B7D0-E506A8B43B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DL Staff Seminar: CLARA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948933-1B9F-6140-A9E4-6AC0E5BF3C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9955485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545789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7351C6-2D17-C14E-8DC1-418227C698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0F791E-6CBD-2747-86C9-A91E120F506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76279C1-F68E-7E4B-B565-93EC951F8AF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CD866C6-99FF-2F4A-936E-613FC9DB3B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07B38A-19B0-4D1C-A850-89A67F0410D2}" type="datetime1">
              <a:rPr lang="en-US" smtClean="0"/>
              <a:t>7/8/2025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D0DB7C-BDCE-D146-9584-809FFC25D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DL Staff Seminar: CLARA 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6FD1283-F062-2E4B-8DD8-A11DB5311A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04287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/>
    </mc:Choice>
    <mc:Fallback xmlns="">
      <p:transition spd="slow"/>
    </mc:Fallback>
  </mc:AlternateConten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50072174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52310743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CAE69-592D-6D48-8D37-1AF709B0432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ECE34F9-FD31-954C-90A9-25364BF3A31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381E6B-7D41-F84E-B286-61EBCE0535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20/09/2023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CE29A8-E8C2-784C-9495-F0D437E955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T Pacey - EAAC 2023, Elba, Italy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4039A4-CB11-B346-94E7-20D66FCAC6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369833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BEF2C8-66D4-EF4A-AAFD-01BC50FA7E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AD9361-0DDC-EE4E-A740-F93892B369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D9F65C-3FCD-8B46-A28D-257FA8F28C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20/09/2023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88163C-7F3C-9B44-A028-C4886506FC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T Pacey - EAAC 2023, Elba, Italy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47796D-644C-B740-8C2E-356ECAB6D3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567616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E1CB58-4758-1C42-8DAA-2AAA3F98FE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B7D025-4B39-8D45-811F-5B1E30D5E7B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2683CA-90A4-5E49-AA2C-3DCED63A8E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20/09/2023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E1DED1-CD68-AC4C-ABC6-F8EEE292B7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T Pacey - EAAC 2023, Elba, Italy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A83341-F52D-D14B-A417-6C66E51D03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4735911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7351C6-2D17-C14E-8DC1-418227C698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0F791E-6CBD-2747-86C9-A91E120F506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76279C1-F68E-7E4B-B565-93EC951F8AF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CD866C6-99FF-2F4A-936E-613FC9DB3B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20/09/2023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D0DB7C-BDCE-D146-9584-809FFC25D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T Pacey - EAAC 2023, Elba, Italy</a:t>
            </a: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6FD1283-F062-2E4B-8DD8-A11DB5311A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568166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BDCD01-DE9B-A849-A35D-9F761E7A29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B213394-3DB5-5A4C-965B-35CC3D1F29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80C87B7-015A-EE48-9BA2-392DACDC00E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3A97E02-FB0B-A048-9274-06CF174361D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ADCF4DD-E248-C543-910E-BAFFB18831D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C573B90-35AD-3E43-B0CA-8BA2F2BBBC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20/09/2023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26E709E-0F2B-524A-BB14-376202A269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T Pacey - EAAC 2023, Elba, Italy</a:t>
            </a:r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B8CED43-5180-C24B-8196-24914383E7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2999770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7E4D60-AC0C-044F-8925-BE12978C55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080422E-D871-AC4C-A0FF-BA911179FD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20/09/2023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FA61A44-CE7E-2E47-A2C7-EFD19C4D40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T Pacey - EAAC 2023, Elba, Italy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3A8DBD8-7206-5A45-8701-1C5BFDD646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4830786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3A31B14-AAAA-D746-8A4F-C3E1BB0AC4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20/09/2023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E54D6A3-2EE2-B640-B0F3-7408BA955A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T Pacey - EAAC 2023, Elba, Italy</a:t>
            </a:r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3CF3B5-8136-464C-B9CE-C289E9FE88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0760200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0BD96A-43E5-A645-B273-977F074EA4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2B250C-BB32-7348-BE3C-383B51A8F8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C78973E-998F-6D41-9801-A30991298D9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745CC00-44DF-1E48-95F7-E532F4C69D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20/09/2023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984893D-3FFC-6749-AD92-18B78F33AD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T Pacey - EAAC 2023, Elba, Italy</a:t>
            </a: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003AAAD-3463-B142-AEB9-CFB5F3DCA4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77900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BDCD01-DE9B-A849-A35D-9F761E7A29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B213394-3DB5-5A4C-965B-35CC3D1F29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80C87B7-015A-EE48-9BA2-392DACDC00E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3A97E02-FB0B-A048-9274-06CF174361D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ADCF4DD-E248-C543-910E-BAFFB18831D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C573B90-35AD-3E43-B0CA-8BA2F2BBBC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9FEC6E-100E-4FFC-8C3A-74C40687EB06}" type="datetime1">
              <a:rPr lang="en-US" smtClean="0"/>
              <a:t>7/8/2025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26E709E-0F2B-524A-BB14-376202A269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DL Staff Seminar: CLARA 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B8CED43-5180-C24B-8196-24914383E7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11871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/>
    </mc:Choice>
    <mc:Fallback xmlns="">
      <p:transition spd="slow"/>
    </mc:Fallback>
  </mc:AlternateContent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39AEEA-03B0-C845-83C2-A99DE7CF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4D0810E-8148-AB45-8D0B-5492633BCB6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4CE66B3-4F01-3148-9B21-03E05C5998F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180305A-EC70-204D-A203-97127CF60F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20/09/2023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FCDF6F2-688B-AC47-8BE3-B3918FD0BB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T Pacey - EAAC 2023, Elba, Italy</a:t>
            </a: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5DCE4F3-8FAC-C647-B187-2C76584703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4206285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9D39B2-85B2-8A4B-8008-EE871C7A57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62A1684-4147-4E4A-BE1D-647E280F681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E7061D-97DA-5D45-A717-D8A7EEF03D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20/09/2023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8C7700-26C6-804B-9BEF-4E4886CEB3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T Pacey - EAAC 2023, Elba, Italy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98D442D-6AED-C347-A737-1092964EAE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2797845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CF360F0-A2C2-BC4E-AC8F-28FB5C10E34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35D444D-2CB3-C84E-AFAB-6E36673058E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CCCC5E-1493-D445-AD8B-A3A5697A25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20/09/2023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36B37B-4148-1847-B7D0-E506A8B43B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T Pacey - EAAC 2023, Elba, Italy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948933-1B9F-6140-A9E4-6AC0E5BF3C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6722681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5343460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96303386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55570147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CAE69-592D-6D48-8D37-1AF709B0432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ECE34F9-FD31-954C-90A9-25364BF3A31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381E6B-7D41-F84E-B286-61EBCE0535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7/8/2025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CE29A8-E8C2-784C-9495-F0D437E955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4039A4-CB11-B346-94E7-20D66FCAC6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1766373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BEF2C8-66D4-EF4A-AAFD-01BC50FA7E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AD9361-0DDC-EE4E-A740-F93892B369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D9F65C-3FCD-8B46-A28D-257FA8F28C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7/8/2025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88163C-7F3C-9B44-A028-C4886506FC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47796D-644C-B740-8C2E-356ECAB6D3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653383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E1CB58-4758-1C42-8DAA-2AAA3F98FE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B7D025-4B39-8D45-811F-5B1E30D5E7B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2683CA-90A4-5E49-AA2C-3DCED63A8E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7/8/2025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E1DED1-CD68-AC4C-ABC6-F8EEE292B7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A83341-F52D-D14B-A417-6C66E51D03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4730644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7351C6-2D17-C14E-8DC1-418227C698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0F791E-6CBD-2747-86C9-A91E120F506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76279C1-F68E-7E4B-B565-93EC951F8AF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CD866C6-99FF-2F4A-936E-613FC9DB3B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7/8/2025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D0DB7C-BDCE-D146-9584-809FFC25D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6FD1283-F062-2E4B-8DD8-A11DB5311A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24054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7E4D60-AC0C-044F-8925-BE12978C55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080422E-D871-AC4C-A0FF-BA911179FD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D5F89E-8388-4EEA-B9ED-3F8DF42516E0}" type="datetime1">
              <a:rPr lang="en-US" smtClean="0"/>
              <a:t>7/8/2025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FA61A44-CE7E-2E47-A2C7-EFD19C4D40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DL Staff Seminar: CLARA 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3A8DBD8-7206-5A45-8701-1C5BFDD646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71667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/>
    </mc:Choice>
    <mc:Fallback xmlns="">
      <p:transition spd="slow"/>
    </mc:Fallback>
  </mc:AlternateContent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BDCD01-DE9B-A849-A35D-9F761E7A29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B213394-3DB5-5A4C-965B-35CC3D1F29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80C87B7-015A-EE48-9BA2-392DACDC00E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3A97E02-FB0B-A048-9274-06CF174361D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ADCF4DD-E248-C543-910E-BAFFB18831D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C573B90-35AD-3E43-B0CA-8BA2F2BBBC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7/8/2025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26E709E-0F2B-524A-BB14-376202A269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B8CED43-5180-C24B-8196-24914383E7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266987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7E4D60-AC0C-044F-8925-BE12978C55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080422E-D871-AC4C-A0FF-BA911179FD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7/8/2025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FA61A44-CE7E-2E47-A2C7-EFD19C4D40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3A8DBD8-7206-5A45-8701-1C5BFDD646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0942411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3A31B14-AAAA-D746-8A4F-C3E1BB0AC4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7/8/2025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E54D6A3-2EE2-B640-B0F3-7408BA955A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3CF3B5-8136-464C-B9CE-C289E9FE88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6660007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0BD96A-43E5-A645-B273-977F074EA4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2B250C-BB32-7348-BE3C-383B51A8F8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C78973E-998F-6D41-9801-A30991298D9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745CC00-44DF-1E48-95F7-E532F4C69D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7/8/2025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984893D-3FFC-6749-AD92-18B78F33AD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003AAAD-3463-B142-AEB9-CFB5F3DCA4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5484539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39AEEA-03B0-C845-83C2-A99DE7CF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4D0810E-8148-AB45-8D0B-5492633BCB6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4CE66B3-4F01-3148-9B21-03E05C5998F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180305A-EC70-204D-A203-97127CF60F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7/8/2025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FCDF6F2-688B-AC47-8BE3-B3918FD0BB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5DCE4F3-8FAC-C647-B187-2C76584703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5543628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9D39B2-85B2-8A4B-8008-EE871C7A57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62A1684-4147-4E4A-BE1D-647E280F681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E7061D-97DA-5D45-A717-D8A7EEF03D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7/8/2025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8C7700-26C6-804B-9BEF-4E4886CEB3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98D442D-6AED-C347-A737-1092964EAE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278568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CF360F0-A2C2-BC4E-AC8F-28FB5C10E34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35D444D-2CB3-C84E-AFAB-6E36673058E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CCCC5E-1493-D445-AD8B-A3A5697A25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7/8/2025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36B37B-4148-1847-B7D0-E506A8B43B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948933-1B9F-6140-A9E4-6AC0E5BF3C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9080696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23560484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43942437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3A31B14-AAAA-D746-8A4F-C3E1BB0AC4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E54D6A3-2EE2-B640-B0F3-7408BA955A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3CF3B5-8136-464C-B9CE-C289E9FE88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62578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/>
    </mc:Choice>
    <mc:Fallback xmlns="">
      <p:transition spd="slow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3A31B14-AAAA-D746-8A4F-C3E1BB0AC4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4C8891-0DD9-47DF-8D1C-8D7D3473F5B5}" type="datetime1">
              <a:rPr lang="en-US" smtClean="0"/>
              <a:t>7/8/2025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E54D6A3-2EE2-B640-B0F3-7408BA955A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DL Staff Seminar: CLARA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3CF3B5-8136-464C-B9CE-C289E9FE88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62578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/>
    </mc:Choice>
    <mc:Fallback xmlns="">
      <p:transition spd="slow"/>
    </mc:Fallback>
  </mc:AlternateContent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CAE69-592D-6D48-8D37-1AF709B0432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ECE34F9-FD31-954C-90A9-25364BF3A31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381E6B-7D41-F84E-B286-61EBCE0535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7/8/2025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CE29A8-E8C2-784C-9495-F0D437E955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4039A4-CB11-B346-94E7-20D66FCAC6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1517688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BEF2C8-66D4-EF4A-AAFD-01BC50FA7E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AD9361-0DDC-EE4E-A740-F93892B369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D9F65C-3FCD-8B46-A28D-257FA8F28C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7/8/2025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88163C-7F3C-9B44-A028-C4886506FC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47796D-644C-B740-8C2E-356ECAB6D3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6548194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E1CB58-4758-1C42-8DAA-2AAA3F98FE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B7D025-4B39-8D45-811F-5B1E30D5E7B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2683CA-90A4-5E49-AA2C-3DCED63A8E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7/8/2025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E1DED1-CD68-AC4C-ABC6-F8EEE292B7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A83341-F52D-D14B-A417-6C66E51D03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6487393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7351C6-2D17-C14E-8DC1-418227C698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0F791E-6CBD-2747-86C9-A91E120F506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76279C1-F68E-7E4B-B565-93EC951F8AF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CD866C6-99FF-2F4A-936E-613FC9DB3B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7/8/2025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D0DB7C-BDCE-D146-9584-809FFC25D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6FD1283-F062-2E4B-8DD8-A11DB5311A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421894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BDCD01-DE9B-A849-A35D-9F761E7A29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B213394-3DB5-5A4C-965B-35CC3D1F29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80C87B7-015A-EE48-9BA2-392DACDC00E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3A97E02-FB0B-A048-9274-06CF174361D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ADCF4DD-E248-C543-910E-BAFFB18831D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C573B90-35AD-3E43-B0CA-8BA2F2BBBC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7/8/2025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26E709E-0F2B-524A-BB14-376202A269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B8CED43-5180-C24B-8196-24914383E7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2611506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7E4D60-AC0C-044F-8925-BE12978C55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080422E-D871-AC4C-A0FF-BA911179FD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7/8/2025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FA61A44-CE7E-2E47-A2C7-EFD19C4D40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3A8DBD8-7206-5A45-8701-1C5BFDD646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3252356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3A31B14-AAAA-D746-8A4F-C3E1BB0AC4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7/8/2025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E54D6A3-2EE2-B640-B0F3-7408BA955A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3CF3B5-8136-464C-B9CE-C289E9FE88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5970348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0BD96A-43E5-A645-B273-977F074EA4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2B250C-BB32-7348-BE3C-383B51A8F8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C78973E-998F-6D41-9801-A30991298D9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745CC00-44DF-1E48-95F7-E532F4C69D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7/8/2025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984893D-3FFC-6749-AD92-18B78F33AD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003AAAD-3463-B142-AEB9-CFB5F3DCA4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2606841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39AEEA-03B0-C845-83C2-A99DE7CF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4D0810E-8148-AB45-8D0B-5492633BCB6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4CE66B3-4F01-3148-9B21-03E05C5998F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180305A-EC70-204D-A203-97127CF60F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7/8/2025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FCDF6F2-688B-AC47-8BE3-B3918FD0BB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5DCE4F3-8FAC-C647-B187-2C76584703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2159241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9D39B2-85B2-8A4B-8008-EE871C7A57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62A1684-4147-4E4A-BE1D-647E280F681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E7061D-97DA-5D45-A717-D8A7EEF03D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7/8/2025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8C7700-26C6-804B-9BEF-4E4886CEB3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98D442D-6AED-C347-A737-1092964EAE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23399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BCA77-68BF-4FBF-8B0D-1FD2DADB890A}" type="datetime1">
              <a:rPr lang="en-US" smtClean="0"/>
              <a:t>7/8/2025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DL Staff Seminar: CLARA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72538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/>
    </mc:Choice>
    <mc:Fallback xmlns="">
      <p:transition spd="slow"/>
    </mc:Fallback>
  </mc:AlternateContent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CF360F0-A2C2-BC4E-AC8F-28FB5C10E34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35D444D-2CB3-C84E-AFAB-6E36673058E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CCCC5E-1493-D445-AD8B-A3A5697A25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7/8/2025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36B37B-4148-1847-B7D0-E506A8B43B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948933-1B9F-6140-A9E4-6AC0E5BF3C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9064604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819361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66451612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38263650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CAE69-592D-6D48-8D37-1AF709B0432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ECE34F9-FD31-954C-90A9-25364BF3A31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381E6B-7D41-F84E-B286-61EBCE0535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CE29A8-E8C2-784C-9495-F0D437E955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4th CLARA User Meeting 3/12/24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4039A4-CB11-B346-94E7-20D66FCAC6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55932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BEF2C8-66D4-EF4A-AAFD-01BC50FA7E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AD9361-0DDC-EE4E-A740-F93892B369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D9F65C-3FCD-8B46-A28D-257FA8F28C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88163C-7F3C-9B44-A028-C4886506FC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4th CLARA User Meeting 3/12/24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47796D-644C-B740-8C2E-356ECAB6D3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7779086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E1CB58-4758-1C42-8DAA-2AAA3F98FE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B7D025-4B39-8D45-811F-5B1E30D5E7B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2683CA-90A4-5E49-AA2C-3DCED63A8E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E1DED1-CD68-AC4C-ABC6-F8EEE292B7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4th CLARA User Meeting 3/12/24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A83341-F52D-D14B-A417-6C66E51D03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0752420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7351C6-2D17-C14E-8DC1-418227C698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0F791E-6CBD-2747-86C9-A91E120F506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76279C1-F68E-7E4B-B565-93EC951F8AF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CD866C6-99FF-2F4A-936E-613FC9DB3B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D0DB7C-BDCE-D146-9584-809FFC25D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4th CLARA User Meeting 3/12/24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6FD1283-F062-2E4B-8DD8-A11DB5311A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4011951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BDCD01-DE9B-A849-A35D-9F761E7A29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B213394-3DB5-5A4C-965B-35CC3D1F29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80C87B7-015A-EE48-9BA2-392DACDC00E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3A97E02-FB0B-A048-9274-06CF174361D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ADCF4DD-E248-C543-910E-BAFFB18831D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C573B90-35AD-3E43-B0CA-8BA2F2BBBC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26E709E-0F2B-524A-BB14-376202A269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4th CLARA User Meeting 3/12/24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B8CED43-5180-C24B-8196-24914383E7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1100112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7E4D60-AC0C-044F-8925-BE12978C55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080422E-D871-AC4C-A0FF-BA911179FD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FA61A44-CE7E-2E47-A2C7-EFD19C4D40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4th CLARA User Meeting 3/12/24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3A8DBD8-7206-5A45-8701-1C5BFDD646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82952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0BD96A-43E5-A645-B273-977F074EA4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2B250C-BB32-7348-BE3C-383B51A8F8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C78973E-998F-6D41-9801-A30991298D9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745CC00-44DF-1E48-95F7-E532F4C69D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BD1EEC-720C-4D54-94E8-B6183D206C15}" type="datetime1">
              <a:rPr lang="en-US" smtClean="0"/>
              <a:t>7/8/2025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984893D-3FFC-6749-AD92-18B78F33AD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DL Staff Seminar: CLARA 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003AAAD-3463-B142-AEB9-CFB5F3DCA4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81768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/>
    </mc:Choice>
    <mc:Fallback xmlns="">
      <p:transition spd="slow"/>
    </mc:Fallback>
  </mc:AlternateContent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3A31B14-AAAA-D746-8A4F-C3E1BB0AC4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E54D6A3-2EE2-B640-B0F3-7408BA955A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4th CLARA User Meeting 3/12/24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3CF3B5-8136-464C-B9CE-C289E9FE88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7490296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0BD96A-43E5-A645-B273-977F074EA4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2B250C-BB32-7348-BE3C-383B51A8F8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C78973E-998F-6D41-9801-A30991298D9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745CC00-44DF-1E48-95F7-E532F4C69D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984893D-3FFC-6749-AD92-18B78F33AD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4th CLARA User Meeting 3/12/24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003AAAD-3463-B142-AEB9-CFB5F3DCA4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2695564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39AEEA-03B0-C845-83C2-A99DE7CF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4D0810E-8148-AB45-8D0B-5492633BCB6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4CE66B3-4F01-3148-9B21-03E05C5998F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180305A-EC70-204D-A203-97127CF60F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FCDF6F2-688B-AC47-8BE3-B3918FD0BB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4th CLARA User Meeting 3/12/24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5DCE4F3-8FAC-C647-B187-2C76584703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1055729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9D39B2-85B2-8A4B-8008-EE871C7A57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62A1684-4147-4E4A-BE1D-647E280F681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E7061D-97DA-5D45-A717-D8A7EEF03D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8C7700-26C6-804B-9BEF-4E4886CEB3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4th CLARA User Meeting 3/12/24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98D442D-6AED-C347-A737-1092964EAE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7959860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CF360F0-A2C2-BC4E-AC8F-28FB5C10E34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35D444D-2CB3-C84E-AFAB-6E36673058E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CCCC5E-1493-D445-AD8B-A3A5697A25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36B37B-4148-1847-B7D0-E506A8B43B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4th CLARA User Meeting 3/12/24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948933-1B9F-6140-A9E4-6AC0E5BF3C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902253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16396426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76349996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305040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slideLayout" Target="../slideLayouts/slideLayout26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5.xml"/><Relationship Id="rId2" Type="http://schemas.openxmlformats.org/officeDocument/2006/relationships/slideLayout" Target="../slideLayouts/slideLayout15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Relationship Id="rId14" Type="http://schemas.openxmlformats.org/officeDocument/2006/relationships/slideLayout" Target="../slideLayouts/slideLayout27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5.xml"/><Relationship Id="rId13" Type="http://schemas.openxmlformats.org/officeDocument/2006/relationships/slideLayout" Target="../slideLayouts/slideLayout40.xml"/><Relationship Id="rId3" Type="http://schemas.openxmlformats.org/officeDocument/2006/relationships/slideLayout" Target="../slideLayouts/slideLayout30.xml"/><Relationship Id="rId7" Type="http://schemas.openxmlformats.org/officeDocument/2006/relationships/slideLayout" Target="../slideLayouts/slideLayout34.xml"/><Relationship Id="rId12" Type="http://schemas.openxmlformats.org/officeDocument/2006/relationships/slideLayout" Target="../slideLayouts/slideLayout39.xml"/><Relationship Id="rId2" Type="http://schemas.openxmlformats.org/officeDocument/2006/relationships/slideLayout" Target="../slideLayouts/slideLayout29.xml"/><Relationship Id="rId1" Type="http://schemas.openxmlformats.org/officeDocument/2006/relationships/slideLayout" Target="../slideLayouts/slideLayout28.xml"/><Relationship Id="rId6" Type="http://schemas.openxmlformats.org/officeDocument/2006/relationships/slideLayout" Target="../slideLayouts/slideLayout33.xml"/><Relationship Id="rId11" Type="http://schemas.openxmlformats.org/officeDocument/2006/relationships/slideLayout" Target="../slideLayouts/slideLayout38.xml"/><Relationship Id="rId5" Type="http://schemas.openxmlformats.org/officeDocument/2006/relationships/slideLayout" Target="../slideLayouts/slideLayout32.xml"/><Relationship Id="rId15" Type="http://schemas.openxmlformats.org/officeDocument/2006/relationships/theme" Target="../theme/theme3.xml"/><Relationship Id="rId10" Type="http://schemas.openxmlformats.org/officeDocument/2006/relationships/slideLayout" Target="../slideLayouts/slideLayout37.xml"/><Relationship Id="rId4" Type="http://schemas.openxmlformats.org/officeDocument/2006/relationships/slideLayout" Target="../slideLayouts/slideLayout31.xml"/><Relationship Id="rId9" Type="http://schemas.openxmlformats.org/officeDocument/2006/relationships/slideLayout" Target="../slideLayouts/slideLayout36.xml"/><Relationship Id="rId14" Type="http://schemas.openxmlformats.org/officeDocument/2006/relationships/slideLayout" Target="../slideLayouts/slideLayout4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9.xml"/><Relationship Id="rId13" Type="http://schemas.openxmlformats.org/officeDocument/2006/relationships/slideLayout" Target="../slideLayouts/slideLayout54.xml"/><Relationship Id="rId3" Type="http://schemas.openxmlformats.org/officeDocument/2006/relationships/slideLayout" Target="../slideLayouts/slideLayout44.xml"/><Relationship Id="rId7" Type="http://schemas.openxmlformats.org/officeDocument/2006/relationships/slideLayout" Target="../slideLayouts/slideLayout48.xml"/><Relationship Id="rId12" Type="http://schemas.openxmlformats.org/officeDocument/2006/relationships/slideLayout" Target="../slideLayouts/slideLayout53.xml"/><Relationship Id="rId2" Type="http://schemas.openxmlformats.org/officeDocument/2006/relationships/slideLayout" Target="../slideLayouts/slideLayout43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42.xml"/><Relationship Id="rId6" Type="http://schemas.openxmlformats.org/officeDocument/2006/relationships/slideLayout" Target="../slideLayouts/slideLayout47.xml"/><Relationship Id="rId11" Type="http://schemas.openxmlformats.org/officeDocument/2006/relationships/slideLayout" Target="../slideLayouts/slideLayout52.xml"/><Relationship Id="rId5" Type="http://schemas.openxmlformats.org/officeDocument/2006/relationships/slideLayout" Target="../slideLayouts/slideLayout46.xml"/><Relationship Id="rId15" Type="http://schemas.openxmlformats.org/officeDocument/2006/relationships/theme" Target="../theme/theme4.xml"/><Relationship Id="rId10" Type="http://schemas.openxmlformats.org/officeDocument/2006/relationships/slideLayout" Target="../slideLayouts/slideLayout51.xml"/><Relationship Id="rId4" Type="http://schemas.openxmlformats.org/officeDocument/2006/relationships/slideLayout" Target="../slideLayouts/slideLayout45.xml"/><Relationship Id="rId9" Type="http://schemas.openxmlformats.org/officeDocument/2006/relationships/slideLayout" Target="../slideLayouts/slideLayout50.xml"/><Relationship Id="rId14" Type="http://schemas.openxmlformats.org/officeDocument/2006/relationships/slideLayout" Target="../slideLayouts/slideLayout55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13" Type="http://schemas.openxmlformats.org/officeDocument/2006/relationships/slideLayout" Target="../slideLayouts/slideLayout68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slideLayout" Target="../slideLayouts/slideLayout67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Relationship Id="rId14" Type="http://schemas.openxmlformats.org/officeDocument/2006/relationships/theme" Target="../theme/theme5.xml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6.xml"/><Relationship Id="rId1" Type="http://schemas.openxmlformats.org/officeDocument/2006/relationships/slideLayout" Target="../slideLayouts/slideLayout69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7.xml"/><Relationship Id="rId13" Type="http://schemas.openxmlformats.org/officeDocument/2006/relationships/slideLayout" Target="../slideLayouts/slideLayout82.xml"/><Relationship Id="rId3" Type="http://schemas.openxmlformats.org/officeDocument/2006/relationships/slideLayout" Target="../slideLayouts/slideLayout72.xml"/><Relationship Id="rId7" Type="http://schemas.openxmlformats.org/officeDocument/2006/relationships/slideLayout" Target="../slideLayouts/slideLayout76.xml"/><Relationship Id="rId12" Type="http://schemas.openxmlformats.org/officeDocument/2006/relationships/slideLayout" Target="../slideLayouts/slideLayout81.xml"/><Relationship Id="rId2" Type="http://schemas.openxmlformats.org/officeDocument/2006/relationships/slideLayout" Target="../slideLayouts/slideLayout71.xml"/><Relationship Id="rId1" Type="http://schemas.openxmlformats.org/officeDocument/2006/relationships/slideLayout" Target="../slideLayouts/slideLayout70.xml"/><Relationship Id="rId6" Type="http://schemas.openxmlformats.org/officeDocument/2006/relationships/slideLayout" Target="../slideLayouts/slideLayout75.xml"/><Relationship Id="rId11" Type="http://schemas.openxmlformats.org/officeDocument/2006/relationships/slideLayout" Target="../slideLayouts/slideLayout80.xml"/><Relationship Id="rId5" Type="http://schemas.openxmlformats.org/officeDocument/2006/relationships/slideLayout" Target="../slideLayouts/slideLayout74.xml"/><Relationship Id="rId15" Type="http://schemas.openxmlformats.org/officeDocument/2006/relationships/theme" Target="../theme/theme7.xml"/><Relationship Id="rId10" Type="http://schemas.openxmlformats.org/officeDocument/2006/relationships/slideLayout" Target="../slideLayouts/slideLayout79.xml"/><Relationship Id="rId4" Type="http://schemas.openxmlformats.org/officeDocument/2006/relationships/slideLayout" Target="../slideLayouts/slideLayout73.xml"/><Relationship Id="rId9" Type="http://schemas.openxmlformats.org/officeDocument/2006/relationships/slideLayout" Target="../slideLayouts/slideLayout78.xml"/><Relationship Id="rId14" Type="http://schemas.openxmlformats.org/officeDocument/2006/relationships/slideLayout" Target="../slideLayouts/slideLayout83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1.xml"/><Relationship Id="rId13" Type="http://schemas.openxmlformats.org/officeDocument/2006/relationships/slideLayout" Target="../slideLayouts/slideLayout96.xml"/><Relationship Id="rId3" Type="http://schemas.openxmlformats.org/officeDocument/2006/relationships/slideLayout" Target="../slideLayouts/slideLayout86.xml"/><Relationship Id="rId7" Type="http://schemas.openxmlformats.org/officeDocument/2006/relationships/slideLayout" Target="../slideLayouts/slideLayout90.xml"/><Relationship Id="rId12" Type="http://schemas.openxmlformats.org/officeDocument/2006/relationships/slideLayout" Target="../slideLayouts/slideLayout95.xml"/><Relationship Id="rId2" Type="http://schemas.openxmlformats.org/officeDocument/2006/relationships/slideLayout" Target="../slideLayouts/slideLayout85.xml"/><Relationship Id="rId1" Type="http://schemas.openxmlformats.org/officeDocument/2006/relationships/slideLayout" Target="../slideLayouts/slideLayout84.xml"/><Relationship Id="rId6" Type="http://schemas.openxmlformats.org/officeDocument/2006/relationships/slideLayout" Target="../slideLayouts/slideLayout89.xml"/><Relationship Id="rId11" Type="http://schemas.openxmlformats.org/officeDocument/2006/relationships/slideLayout" Target="../slideLayouts/slideLayout94.xml"/><Relationship Id="rId5" Type="http://schemas.openxmlformats.org/officeDocument/2006/relationships/slideLayout" Target="../slideLayouts/slideLayout88.xml"/><Relationship Id="rId15" Type="http://schemas.openxmlformats.org/officeDocument/2006/relationships/theme" Target="../theme/theme8.xml"/><Relationship Id="rId10" Type="http://schemas.openxmlformats.org/officeDocument/2006/relationships/slideLayout" Target="../slideLayouts/slideLayout93.xml"/><Relationship Id="rId4" Type="http://schemas.openxmlformats.org/officeDocument/2006/relationships/slideLayout" Target="../slideLayouts/slideLayout87.xml"/><Relationship Id="rId9" Type="http://schemas.openxmlformats.org/officeDocument/2006/relationships/slideLayout" Target="../slideLayouts/slideLayout92.xml"/><Relationship Id="rId14" Type="http://schemas.openxmlformats.org/officeDocument/2006/relationships/slideLayout" Target="../slideLayouts/slideLayout9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C944EB6-27EE-0E47-84EB-753C79CA3B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51CE029-EB58-6B41-8EAC-704F548C310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34E693-13CD-E14F-A36D-9E3FC3ABCDF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429494-BC8D-4F0C-B58A-BA12973571AD}" type="datetime1">
              <a:rPr lang="en-US" smtClean="0"/>
              <a:t>7/8/2025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C84B2D-1B08-DB46-ACAA-271FBB7351A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err="1"/>
              <a:t>IoP</a:t>
            </a:r>
            <a:r>
              <a:rPr lang="en-US" dirty="0"/>
              <a:t> PAB Meeting 2025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BDCA95-5F3D-D940-BE0E-5DFB1103099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7733AA2-E8FC-2540-AA49-4AA124C76F24}"/>
              </a:ext>
            </a:extLst>
          </p:cNvPr>
          <p:cNvPicPr>
            <a:picLocks noChangeAspect="1"/>
          </p:cNvPicPr>
          <p:nvPr userDrawn="1"/>
        </p:nvPicPr>
        <p:blipFill>
          <a:blip r:embed="rId1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5940" y="5802305"/>
            <a:ext cx="2111379" cy="539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85806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</p:sldLayoutIdLst>
  <mc:AlternateContent xmlns:mc="http://schemas.openxmlformats.org/markup-compatibility/2006" xmlns:p14="http://schemas.microsoft.com/office/powerpoint/2010/main">
    <mc:Choice Requires="p14">
      <p:transition spd="slow" p14:dur="4000"/>
    </mc:Choice>
    <mc:Fallback xmlns="">
      <p:transition spd="slow"/>
    </mc:Fallback>
  </mc:AlternateConten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tx1"/>
        </a:buClr>
        <a:buFont typeface="Wingdings" pitchFamily="2" charset="2"/>
        <a:buChar char="§"/>
        <a:defRPr sz="2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24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20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1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1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C944EB6-27EE-0E47-84EB-753C79CA3B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51CE029-EB58-6B41-8EAC-704F548C310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34E693-13CD-E14F-A36D-9E3FC3ABCDF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2E466E-480E-4929-BB9E-F47F615EB987}" type="datetime1">
              <a:rPr lang="en-US" smtClean="0"/>
              <a:t>7/8/2025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C84B2D-1B08-DB46-ACAA-271FBB7351A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DL Staff Seminar: CLARA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BDCA95-5F3D-D940-BE0E-5DFB1103099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2FB082-32F0-4A2A-BBA6-2F51FCB2A79A}" type="slidenum">
              <a:rPr lang="en-GB" smtClean="0"/>
              <a:t>‹#›</a:t>
            </a:fld>
            <a:endParaRPr lang="en-GB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7733AA2-E8FC-2540-AA49-4AA124C76F24}"/>
              </a:ext>
            </a:extLst>
          </p:cNvPr>
          <p:cNvPicPr>
            <a:picLocks noChangeAspect="1"/>
          </p:cNvPicPr>
          <p:nvPr/>
        </p:nvPicPr>
        <p:blipFill>
          <a:blip r:embed="rId1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5940" y="5802305"/>
            <a:ext cx="2111379" cy="539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09596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  <p:sldLayoutId id="2147483698" r:id="rId12"/>
    <p:sldLayoutId id="2147483699" r:id="rId13"/>
    <p:sldLayoutId id="2147483700" r:id="rId14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tx1"/>
        </a:buClr>
        <a:buFont typeface="Wingdings" pitchFamily="2" charset="2"/>
        <a:buChar char="§"/>
        <a:defRPr sz="2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24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20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1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1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C944EB6-27EE-0E47-84EB-753C79CA3B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51CE029-EB58-6B41-8EAC-704F548C310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34E693-13CD-E14F-A36D-9E3FC3ABCDF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C8774C-277F-4B2E-835E-99A5E70723E0}" type="datetime1">
              <a:rPr lang="en-US" smtClean="0"/>
              <a:t>7/8/2025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C84B2D-1B08-DB46-ACAA-271FBB7351A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DL Staff Seminar: CLARA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BDCA95-5F3D-D940-BE0E-5DFB1103099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85198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2" r:id="rId1"/>
    <p:sldLayoutId id="2147483703" r:id="rId2"/>
    <p:sldLayoutId id="2147483704" r:id="rId3"/>
    <p:sldLayoutId id="2147483705" r:id="rId4"/>
    <p:sldLayoutId id="2147483706" r:id="rId5"/>
    <p:sldLayoutId id="2147483707" r:id="rId6"/>
    <p:sldLayoutId id="2147483708" r:id="rId7"/>
    <p:sldLayoutId id="2147483709" r:id="rId8"/>
    <p:sldLayoutId id="2147483710" r:id="rId9"/>
    <p:sldLayoutId id="2147483711" r:id="rId10"/>
    <p:sldLayoutId id="2147483712" r:id="rId11"/>
    <p:sldLayoutId id="2147483713" r:id="rId12"/>
    <p:sldLayoutId id="2147483714" r:id="rId13"/>
    <p:sldLayoutId id="2147483715" r:id="rId14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tx1"/>
        </a:buClr>
        <a:buFont typeface="Wingdings" pitchFamily="2" charset="2"/>
        <a:buChar char="§"/>
        <a:defRPr sz="2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24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20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1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1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C944EB6-27EE-0E47-84EB-753C79CA3B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51CE029-EB58-6B41-8EAC-704F548C310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34E693-13CD-E14F-A36D-9E3FC3ABCDF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20/09/2023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C84B2D-1B08-DB46-ACAA-271FBB7351A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/>
              <a:t>T Pacey - EAAC 2023, Elba, Italy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BDCA95-5F3D-D940-BE0E-5DFB1103099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7733AA2-E8FC-2540-AA49-4AA124C76F24}"/>
              </a:ext>
            </a:extLst>
          </p:cNvPr>
          <p:cNvPicPr>
            <a:picLocks noChangeAspect="1"/>
          </p:cNvPicPr>
          <p:nvPr userDrawn="1"/>
        </p:nvPicPr>
        <p:blipFill>
          <a:blip r:embed="rId1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5940" y="5802305"/>
            <a:ext cx="2111379" cy="539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13658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7" r:id="rId1"/>
    <p:sldLayoutId id="2147483718" r:id="rId2"/>
    <p:sldLayoutId id="2147483719" r:id="rId3"/>
    <p:sldLayoutId id="2147483720" r:id="rId4"/>
    <p:sldLayoutId id="2147483721" r:id="rId5"/>
    <p:sldLayoutId id="2147483722" r:id="rId6"/>
    <p:sldLayoutId id="2147483723" r:id="rId7"/>
    <p:sldLayoutId id="2147483724" r:id="rId8"/>
    <p:sldLayoutId id="2147483725" r:id="rId9"/>
    <p:sldLayoutId id="2147483726" r:id="rId10"/>
    <p:sldLayoutId id="2147483727" r:id="rId11"/>
    <p:sldLayoutId id="2147483728" r:id="rId12"/>
    <p:sldLayoutId id="2147483729" r:id="rId13"/>
    <p:sldLayoutId id="2147483730" r:id="rId14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tx1"/>
        </a:buClr>
        <a:buFont typeface="Wingdings" pitchFamily="2" charset="2"/>
        <a:buChar char="§"/>
        <a:defRPr sz="2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24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20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1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1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C944EB6-27EE-0E47-84EB-753C79CA3B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51CE029-EB58-6B41-8EAC-704F548C310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34E693-13CD-E14F-A36D-9E3FC3ABCDF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BD68BC-1AD8-B640-8B1E-602BF3073AFD}" type="datetimeFigureOut">
              <a:rPr lang="en-US" smtClean="0"/>
              <a:t>7/8/2025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C84B2D-1B08-DB46-ACAA-271FBB7351A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BDCA95-5F3D-D940-BE0E-5DFB1103099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7733AA2-E8FC-2540-AA49-4AA124C76F24}"/>
              </a:ext>
            </a:extLst>
          </p:cNvPr>
          <p:cNvPicPr>
            <a:picLocks noChangeAspect="1"/>
          </p:cNvPicPr>
          <p:nvPr userDrawn="1"/>
        </p:nvPicPr>
        <p:blipFill>
          <a:blip r:embed="rId1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5940" y="5802305"/>
            <a:ext cx="2111379" cy="539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05783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2" r:id="rId1"/>
    <p:sldLayoutId id="2147483733" r:id="rId2"/>
    <p:sldLayoutId id="2147483734" r:id="rId3"/>
    <p:sldLayoutId id="2147483735" r:id="rId4"/>
    <p:sldLayoutId id="2147483736" r:id="rId5"/>
    <p:sldLayoutId id="2147483737" r:id="rId6"/>
    <p:sldLayoutId id="2147483738" r:id="rId7"/>
    <p:sldLayoutId id="2147483739" r:id="rId8"/>
    <p:sldLayoutId id="2147483740" r:id="rId9"/>
    <p:sldLayoutId id="2147483741" r:id="rId10"/>
    <p:sldLayoutId id="2147483742" r:id="rId11"/>
    <p:sldLayoutId id="2147483743" r:id="rId12"/>
    <p:sldLayoutId id="2147483744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tx1"/>
        </a:buClr>
        <a:buFont typeface="Wingdings" pitchFamily="2" charset="2"/>
        <a:buChar char="§"/>
        <a:defRPr sz="2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24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20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1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1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C944EB6-27EE-0E47-84EB-753C79CA3B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51CE029-EB58-6B41-8EAC-704F548C310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34E693-13CD-E14F-A36D-9E3FC3ABCDF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C84B2D-1B08-DB46-ACAA-271FBB7351A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BDCA95-5F3D-D940-BE0E-5DFB1103099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7733AA2-E8FC-2540-AA49-4AA124C76F24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5940" y="5802305"/>
            <a:ext cx="2111379" cy="539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85806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7" r:id="rId1"/>
  </p:sldLayoutIdLst>
  <mc:AlternateContent xmlns:mc="http://schemas.openxmlformats.org/markup-compatibility/2006" xmlns:p14="http://schemas.microsoft.com/office/powerpoint/2010/main">
    <mc:Choice Requires="p14">
      <p:transition spd="slow" p14:dur="4000"/>
    </mc:Choice>
    <mc:Fallback xmlns="">
      <p:transition spd="slow"/>
    </mc:Fallback>
  </mc:AlternateConten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tx1"/>
        </a:buClr>
        <a:buFont typeface="Wingdings" pitchFamily="2" charset="2"/>
        <a:buChar char="§"/>
        <a:defRPr sz="2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24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20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1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1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C944EB6-27EE-0E47-84EB-753C79CA3B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51CE029-EB58-6B41-8EAC-704F548C310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34E693-13CD-E14F-A36D-9E3FC3ABCDF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BD68BC-1AD8-B640-8B1E-602BF3073AFD}" type="datetimeFigureOut">
              <a:rPr lang="en-US" smtClean="0"/>
              <a:t>7/8/2025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C84B2D-1B08-DB46-ACAA-271FBB7351A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BDCA95-5F3D-D940-BE0E-5DFB1103099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3638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9" r:id="rId1"/>
    <p:sldLayoutId id="2147483750" r:id="rId2"/>
    <p:sldLayoutId id="2147483751" r:id="rId3"/>
    <p:sldLayoutId id="2147483752" r:id="rId4"/>
    <p:sldLayoutId id="2147483753" r:id="rId5"/>
    <p:sldLayoutId id="2147483754" r:id="rId6"/>
    <p:sldLayoutId id="2147483755" r:id="rId7"/>
    <p:sldLayoutId id="2147483756" r:id="rId8"/>
    <p:sldLayoutId id="2147483757" r:id="rId9"/>
    <p:sldLayoutId id="2147483758" r:id="rId10"/>
    <p:sldLayoutId id="2147483759" r:id="rId11"/>
    <p:sldLayoutId id="2147483760" r:id="rId12"/>
    <p:sldLayoutId id="2147483761" r:id="rId13"/>
    <p:sldLayoutId id="2147483762" r:id="rId1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tx1"/>
        </a:buClr>
        <a:buFont typeface="Wingdings" pitchFamily="2" charset="2"/>
        <a:buChar char="§"/>
        <a:defRPr sz="2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24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20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1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1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C944EB6-27EE-0E47-84EB-753C79CA3B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51CE029-EB58-6B41-8EAC-704F548C310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34E693-13CD-E14F-A36D-9E3FC3ABCDF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C84B2D-1B08-DB46-ACAA-271FBB7351A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4th CLARA User Meeting 3/12/24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BDCA95-5F3D-D940-BE0E-5DFB1103099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25692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4" r:id="rId1"/>
    <p:sldLayoutId id="2147483765" r:id="rId2"/>
    <p:sldLayoutId id="2147483766" r:id="rId3"/>
    <p:sldLayoutId id="2147483767" r:id="rId4"/>
    <p:sldLayoutId id="2147483768" r:id="rId5"/>
    <p:sldLayoutId id="2147483769" r:id="rId6"/>
    <p:sldLayoutId id="2147483770" r:id="rId7"/>
    <p:sldLayoutId id="2147483771" r:id="rId8"/>
    <p:sldLayoutId id="2147483772" r:id="rId9"/>
    <p:sldLayoutId id="2147483773" r:id="rId10"/>
    <p:sldLayoutId id="2147483774" r:id="rId11"/>
    <p:sldLayoutId id="2147483775" r:id="rId12"/>
    <p:sldLayoutId id="2147483776" r:id="rId13"/>
    <p:sldLayoutId id="2147483777" r:id="rId14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tx1"/>
        </a:buClr>
        <a:buFont typeface="Wingdings" pitchFamily="2" charset="2"/>
        <a:buChar char="§"/>
        <a:defRPr sz="2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24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20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1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1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8.xml"/><Relationship Id="rId6" Type="http://schemas.openxmlformats.org/officeDocument/2006/relationships/image" Target="../media/image6.jpe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tiff"/><Relationship Id="rId3" Type="http://schemas.openxmlformats.org/officeDocument/2006/relationships/image" Target="../media/image20.png"/><Relationship Id="rId7" Type="http://schemas.openxmlformats.org/officeDocument/2006/relationships/image" Target="../media/image34.tif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6.xml"/><Relationship Id="rId6" Type="http://schemas.openxmlformats.org/officeDocument/2006/relationships/image" Target="../media/image33.tiff"/><Relationship Id="rId11" Type="http://schemas.openxmlformats.org/officeDocument/2006/relationships/image" Target="../media/image38.tiff"/><Relationship Id="rId5" Type="http://schemas.openxmlformats.org/officeDocument/2006/relationships/image" Target="../media/image32.tiff"/><Relationship Id="rId10" Type="http://schemas.openxmlformats.org/officeDocument/2006/relationships/image" Target="../media/image37.tiff"/><Relationship Id="rId4" Type="http://schemas.openxmlformats.org/officeDocument/2006/relationships/image" Target="../media/image31.tiff"/><Relationship Id="rId9" Type="http://schemas.openxmlformats.org/officeDocument/2006/relationships/image" Target="../media/image36.tif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5.xml"/><Relationship Id="rId4" Type="http://schemas.openxmlformats.org/officeDocument/2006/relationships/image" Target="../media/image19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tif"/><Relationship Id="rId3" Type="http://schemas.openxmlformats.org/officeDocument/2006/relationships/image" Target="../media/image40.tiff"/><Relationship Id="rId7" Type="http://schemas.openxmlformats.org/officeDocument/2006/relationships/image" Target="../media/image44.tif"/><Relationship Id="rId2" Type="http://schemas.openxmlformats.org/officeDocument/2006/relationships/image" Target="../media/image39.tiff"/><Relationship Id="rId1" Type="http://schemas.openxmlformats.org/officeDocument/2006/relationships/slideLayout" Target="../slideLayouts/slideLayout29.xml"/><Relationship Id="rId6" Type="http://schemas.openxmlformats.org/officeDocument/2006/relationships/image" Target="../media/image43.png"/><Relationship Id="rId5" Type="http://schemas.openxmlformats.org/officeDocument/2006/relationships/image" Target="../media/image42.tiff"/><Relationship Id="rId4" Type="http://schemas.openxmlformats.org/officeDocument/2006/relationships/image" Target="../media/image41.tiff"/><Relationship Id="rId9" Type="http://schemas.openxmlformats.org/officeDocument/2006/relationships/image" Target="../media/image46.ti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tif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9.xml"/><Relationship Id="rId4" Type="http://schemas.openxmlformats.org/officeDocument/2006/relationships/image" Target="../media/image49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9.xml"/></Relationships>
</file>

<file path=ppt/slides/_rels/slide1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9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hyperlink" Target="https://doi.org/10.1103/PhysRevAccelBeams.27.041602" TargetMode="External"/><Relationship Id="rId1" Type="http://schemas.openxmlformats.org/officeDocument/2006/relationships/slideLayout" Target="../slideLayouts/slideLayout8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9.xml"/><Relationship Id="rId5" Type="http://schemas.openxmlformats.org/officeDocument/2006/relationships/image" Target="../media/image53.png"/><Relationship Id="rId4" Type="http://schemas.openxmlformats.org/officeDocument/2006/relationships/hyperlink" Target="https://indico.stfc.ac.uk/event/1521/" TargetMode="Externa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9.xml"/><Relationship Id="rId4" Type="http://schemas.openxmlformats.org/officeDocument/2006/relationships/image" Target="../media/image2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85.xml"/><Relationship Id="rId5" Type="http://schemas.openxmlformats.org/officeDocument/2006/relationships/image" Target="../media/image11.png"/><Relationship Id="rId4" Type="http://schemas.openxmlformats.org/officeDocument/2006/relationships/image" Target="../media/image10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8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7" Type="http://schemas.openxmlformats.org/officeDocument/2006/relationships/image" Target="../media/image1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9.xml"/><Relationship Id="rId6" Type="http://schemas.openxmlformats.org/officeDocument/2006/relationships/image" Target="../media/image16.pn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5.xml"/><Relationship Id="rId4" Type="http://schemas.openxmlformats.org/officeDocument/2006/relationships/image" Target="../media/image1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3.xml"/><Relationship Id="rId4" Type="http://schemas.openxmlformats.org/officeDocument/2006/relationships/image" Target="../media/image21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13" Type="http://schemas.openxmlformats.org/officeDocument/2006/relationships/image" Target="../media/image30.png"/><Relationship Id="rId3" Type="http://schemas.openxmlformats.org/officeDocument/2006/relationships/image" Target="../media/image20.png"/><Relationship Id="rId7" Type="http://schemas.openxmlformats.org/officeDocument/2006/relationships/image" Target="../media/image24.png"/><Relationship Id="rId12" Type="http://schemas.openxmlformats.org/officeDocument/2006/relationships/image" Target="../media/image29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3.xml"/><Relationship Id="rId6" Type="http://schemas.openxmlformats.org/officeDocument/2006/relationships/image" Target="../media/image23.jpeg"/><Relationship Id="rId11" Type="http://schemas.openxmlformats.org/officeDocument/2006/relationships/image" Target="../media/image28.jpeg"/><Relationship Id="rId5" Type="http://schemas.openxmlformats.org/officeDocument/2006/relationships/image" Target="../media/image22.jpeg"/><Relationship Id="rId10" Type="http://schemas.openxmlformats.org/officeDocument/2006/relationships/image" Target="../media/image27.png"/><Relationship Id="rId4" Type="http://schemas.openxmlformats.org/officeDocument/2006/relationships/image" Target="../media/image21.png"/><Relationship Id="rId9" Type="http://schemas.openxmlformats.org/officeDocument/2006/relationships/image" Target="../media/image2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06292" y="921"/>
            <a:ext cx="7785708" cy="6668628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0B460467-1FF7-C745-9E17-03FC0ADFFE40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883920" y="113121"/>
            <a:ext cx="3286539" cy="68580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AF859F6F-E047-894C-BA4C-F3215D885E84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96450" y="-94550"/>
            <a:ext cx="3619500" cy="1554480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4927601" y="45886"/>
            <a:ext cx="7621982" cy="461657"/>
          </a:xfrm>
          <a:prstGeom prst="rect">
            <a:avLst/>
          </a:prstGeom>
        </p:spPr>
        <p:txBody>
          <a:bodyPr wrap="square" lIns="91432" tIns="45716" rIns="91432" bIns="45716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GB" altLang="en-US" sz="2400" b="1" i="1" dirty="0">
                <a:solidFill>
                  <a:prstClr val="white"/>
                </a:solidFill>
                <a:latin typeface="Calibri" panose="020F0502020204030204" pitchFamily="34" charset="0"/>
                <a:ea typeface="ヒラギノ角ゴ Pro W3"/>
                <a:cs typeface="Calibri" panose="020F0502020204030204" pitchFamily="34" charset="0"/>
              </a:rPr>
              <a:t>Making a brighter future through advanced accelerators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78DB0FE0-A4AF-D848-8925-91A37993D74D}"/>
              </a:ext>
            </a:extLst>
          </p:cNvPr>
          <p:cNvSpPr txBox="1"/>
          <p:nvPr/>
        </p:nvSpPr>
        <p:spPr>
          <a:xfrm>
            <a:off x="127000" y="1749038"/>
            <a:ext cx="6410634" cy="230832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spc="-15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First High Energy Beam 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spc="-15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from the CLARA 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spc="-15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Electron Accelerator 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spc="-15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Commissioning Progress </a:t>
            </a:r>
            <a:endParaRPr kumimoji="0" lang="en-US" sz="3600" b="1" i="0" u="none" strike="noStrike" kern="1200" cap="none" spc="-15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0BEB0AE4-391E-6F41-84C6-D4EEDF519A31}"/>
              </a:ext>
            </a:extLst>
          </p:cNvPr>
          <p:cNvSpPr/>
          <p:nvPr/>
        </p:nvSpPr>
        <p:spPr>
          <a:xfrm>
            <a:off x="127000" y="4420613"/>
            <a:ext cx="6096651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0"/>
              </a:spcBef>
              <a:buFontTx/>
              <a:buNone/>
            </a:pPr>
            <a:r>
              <a:rPr lang="en-GB" altLang="en-US" sz="20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Thomas Pacey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GB" altLang="en-US" sz="20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ASTeC</a:t>
            </a:r>
            <a:r>
              <a:rPr lang="en-GB" altLang="en-US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STFC Daresbury Laboratory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GB" altLang="en-US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The Cockcroft Institute</a:t>
            </a:r>
          </a:p>
          <a:p>
            <a:pPr algn="ctr">
              <a:spcBef>
                <a:spcPct val="0"/>
              </a:spcBef>
              <a:buFontTx/>
              <a:buNone/>
            </a:pPr>
            <a:endParaRPr lang="en-GB" altLang="en-US" sz="2000" b="1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spcBef>
                <a:spcPct val="0"/>
              </a:spcBef>
              <a:buFontTx/>
              <a:buNone/>
            </a:pPr>
            <a:r>
              <a:rPr lang="en-GB" altLang="en-US" sz="2800" b="1" i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 behalf of the CLARA Team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76401" y="6415080"/>
            <a:ext cx="30239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 err="1">
                <a:solidFill>
                  <a:schemeClr val="bg1">
                    <a:lumMod val="50000"/>
                  </a:schemeClr>
                </a:solidFill>
              </a:rPr>
              <a:t>IoP</a:t>
            </a:r>
            <a:r>
              <a:rPr lang="en-GB" dirty="0">
                <a:solidFill>
                  <a:schemeClr val="bg1">
                    <a:lumMod val="50000"/>
                  </a:schemeClr>
                </a:solidFill>
              </a:rPr>
              <a:t> PAB Meeting, 9</a:t>
            </a:r>
            <a:r>
              <a:rPr lang="en-GB" baseline="30000" dirty="0">
                <a:solidFill>
                  <a:schemeClr val="bg1">
                    <a:lumMod val="50000"/>
                  </a:schemeClr>
                </a:solidFill>
              </a:rPr>
              <a:t>th</a:t>
            </a:r>
            <a:r>
              <a:rPr lang="en-GB" dirty="0">
                <a:solidFill>
                  <a:schemeClr val="bg1">
                    <a:lumMod val="50000"/>
                  </a:schemeClr>
                </a:solidFill>
              </a:rPr>
              <a:t> July 2025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294C30E-E3F0-F968-B6E0-25A7858B81FF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62605" y="1977225"/>
            <a:ext cx="3529394" cy="2080137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EAF01BD4-5243-6344-C45B-CAD500AA418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662605" y="4107827"/>
            <a:ext cx="3529395" cy="22363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441903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761FB0B-F560-971A-9BDC-08EF7DAF8A7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A close-up of a screen">
            <a:extLst>
              <a:ext uri="{FF2B5EF4-FFF2-40B4-BE49-F238E27FC236}">
                <a16:creationId xmlns:a16="http://schemas.microsoft.com/office/drawing/2014/main" id="{F31A9F67-1DD7-7AAB-E4F0-0EFCB894AC69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274" y="515549"/>
            <a:ext cx="12192000" cy="3178346"/>
          </a:xfrm>
          <a:prstGeom prst="rect">
            <a:avLst/>
          </a:prstGeom>
        </p:spPr>
      </p:pic>
      <p:grpSp>
        <p:nvGrpSpPr>
          <p:cNvPr id="53" name="Group 52">
            <a:extLst>
              <a:ext uri="{FF2B5EF4-FFF2-40B4-BE49-F238E27FC236}">
                <a16:creationId xmlns:a16="http://schemas.microsoft.com/office/drawing/2014/main" id="{CB837622-7BBB-3524-FC93-3AD58BEAB150}"/>
              </a:ext>
            </a:extLst>
          </p:cNvPr>
          <p:cNvGrpSpPr/>
          <p:nvPr/>
        </p:nvGrpSpPr>
        <p:grpSpPr>
          <a:xfrm>
            <a:off x="646614" y="1924713"/>
            <a:ext cx="10423198" cy="2473358"/>
            <a:chOff x="646614" y="1924713"/>
            <a:chExt cx="10423198" cy="2473358"/>
          </a:xfrm>
        </p:grpSpPr>
        <p:sp>
          <p:nvSpPr>
            <p:cNvPr id="35" name="Arrow: Right 34">
              <a:extLst>
                <a:ext uri="{FF2B5EF4-FFF2-40B4-BE49-F238E27FC236}">
                  <a16:creationId xmlns:a16="http://schemas.microsoft.com/office/drawing/2014/main" id="{0B36933B-48CC-8007-D11F-7323F58D1A60}"/>
                </a:ext>
              </a:extLst>
            </p:cNvPr>
            <p:cNvSpPr/>
            <p:nvPr/>
          </p:nvSpPr>
          <p:spPr>
            <a:xfrm rot="16200000">
              <a:off x="-205313" y="3095483"/>
              <a:ext cx="1892967" cy="189113"/>
            </a:xfrm>
            <a:prstGeom prst="rightArrow">
              <a:avLst>
                <a:gd name="adj1" fmla="val 50000"/>
                <a:gd name="adj2" fmla="val 51143"/>
              </a:avLst>
            </a:prstGeom>
            <a:solidFill>
              <a:srgbClr val="FF000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6" name="Arrow: Right 35">
              <a:extLst>
                <a:ext uri="{FF2B5EF4-FFF2-40B4-BE49-F238E27FC236}">
                  <a16:creationId xmlns:a16="http://schemas.microsoft.com/office/drawing/2014/main" id="{4305A308-43DE-D02F-84C2-F9467F69D99D}"/>
                </a:ext>
              </a:extLst>
            </p:cNvPr>
            <p:cNvSpPr/>
            <p:nvPr/>
          </p:nvSpPr>
          <p:spPr>
            <a:xfrm rot="16200000">
              <a:off x="1014915" y="3108530"/>
              <a:ext cx="1892966" cy="163018"/>
            </a:xfrm>
            <a:prstGeom prst="rightArrow">
              <a:avLst>
                <a:gd name="adj1" fmla="val 50000"/>
                <a:gd name="adj2" fmla="val 51143"/>
              </a:avLst>
            </a:prstGeom>
            <a:solidFill>
              <a:srgbClr val="FF000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7" name="Arrow: Right 36">
              <a:extLst>
                <a:ext uri="{FF2B5EF4-FFF2-40B4-BE49-F238E27FC236}">
                  <a16:creationId xmlns:a16="http://schemas.microsoft.com/office/drawing/2014/main" id="{067142BD-A6E9-D5E6-F936-1DA1D2960AD0}"/>
                </a:ext>
              </a:extLst>
            </p:cNvPr>
            <p:cNvSpPr/>
            <p:nvPr/>
          </p:nvSpPr>
          <p:spPr>
            <a:xfrm rot="14194342">
              <a:off x="2069125" y="3204255"/>
              <a:ext cx="1942768" cy="186011"/>
            </a:xfrm>
            <a:prstGeom prst="rightArrow">
              <a:avLst>
                <a:gd name="adj1" fmla="val 50000"/>
                <a:gd name="adj2" fmla="val 51143"/>
              </a:avLst>
            </a:prstGeom>
            <a:solidFill>
              <a:srgbClr val="FF000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8" name="Arrow: Right 37">
              <a:extLst>
                <a:ext uri="{FF2B5EF4-FFF2-40B4-BE49-F238E27FC236}">
                  <a16:creationId xmlns:a16="http://schemas.microsoft.com/office/drawing/2014/main" id="{8CC68A18-0BF1-F0AA-5F7E-E6A44DB45288}"/>
                </a:ext>
              </a:extLst>
            </p:cNvPr>
            <p:cNvSpPr/>
            <p:nvPr/>
          </p:nvSpPr>
          <p:spPr>
            <a:xfrm rot="14194342">
              <a:off x="3142654" y="3066085"/>
              <a:ext cx="2473358" cy="190613"/>
            </a:xfrm>
            <a:prstGeom prst="rightArrow">
              <a:avLst>
                <a:gd name="adj1" fmla="val 50000"/>
                <a:gd name="adj2" fmla="val 51143"/>
              </a:avLst>
            </a:prstGeom>
            <a:solidFill>
              <a:srgbClr val="FF000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9" name="Arrow: Right 38">
              <a:extLst>
                <a:ext uri="{FF2B5EF4-FFF2-40B4-BE49-F238E27FC236}">
                  <a16:creationId xmlns:a16="http://schemas.microsoft.com/office/drawing/2014/main" id="{FD7A2F91-B959-E6AF-5940-352F8F4E4BC1}"/>
                </a:ext>
              </a:extLst>
            </p:cNvPr>
            <p:cNvSpPr/>
            <p:nvPr/>
          </p:nvSpPr>
          <p:spPr>
            <a:xfrm rot="14194342">
              <a:off x="4940578" y="3061989"/>
              <a:ext cx="2435318" cy="175428"/>
            </a:xfrm>
            <a:prstGeom prst="rightArrow">
              <a:avLst>
                <a:gd name="adj1" fmla="val 50000"/>
                <a:gd name="adj2" fmla="val 51143"/>
              </a:avLst>
            </a:prstGeom>
            <a:solidFill>
              <a:srgbClr val="FF000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0" name="Arrow: Right 39">
              <a:extLst>
                <a:ext uri="{FF2B5EF4-FFF2-40B4-BE49-F238E27FC236}">
                  <a16:creationId xmlns:a16="http://schemas.microsoft.com/office/drawing/2014/main" id="{A92FD8C6-EF5E-6EAA-AA6B-E0797853CBAA}"/>
                </a:ext>
              </a:extLst>
            </p:cNvPr>
            <p:cNvSpPr/>
            <p:nvPr/>
          </p:nvSpPr>
          <p:spPr>
            <a:xfrm rot="14194342">
              <a:off x="6561869" y="3016168"/>
              <a:ext cx="2331036" cy="190386"/>
            </a:xfrm>
            <a:prstGeom prst="rightArrow">
              <a:avLst>
                <a:gd name="adj1" fmla="val 50000"/>
                <a:gd name="adj2" fmla="val 51143"/>
              </a:avLst>
            </a:prstGeom>
            <a:solidFill>
              <a:srgbClr val="FF000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2" name="Arrow: Right 41">
              <a:extLst>
                <a:ext uri="{FF2B5EF4-FFF2-40B4-BE49-F238E27FC236}">
                  <a16:creationId xmlns:a16="http://schemas.microsoft.com/office/drawing/2014/main" id="{A90B7153-1837-1B93-8062-4E6267274744}"/>
                </a:ext>
              </a:extLst>
            </p:cNvPr>
            <p:cNvSpPr/>
            <p:nvPr/>
          </p:nvSpPr>
          <p:spPr>
            <a:xfrm rot="16200000">
              <a:off x="8877048" y="3340152"/>
              <a:ext cx="1458420" cy="134320"/>
            </a:xfrm>
            <a:prstGeom prst="rightArrow">
              <a:avLst>
                <a:gd name="adj1" fmla="val 50000"/>
                <a:gd name="adj2" fmla="val 51143"/>
              </a:avLst>
            </a:prstGeom>
            <a:solidFill>
              <a:srgbClr val="FF000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3" name="Arrow: Right 42">
              <a:extLst>
                <a:ext uri="{FF2B5EF4-FFF2-40B4-BE49-F238E27FC236}">
                  <a16:creationId xmlns:a16="http://schemas.microsoft.com/office/drawing/2014/main" id="{87C430F0-812D-DC61-41D4-85C9FD8F04BE}"/>
                </a:ext>
              </a:extLst>
            </p:cNvPr>
            <p:cNvSpPr/>
            <p:nvPr/>
          </p:nvSpPr>
          <p:spPr>
            <a:xfrm rot="16200000">
              <a:off x="9982026" y="3048734"/>
              <a:ext cx="2041252" cy="134321"/>
            </a:xfrm>
            <a:prstGeom prst="rightArrow">
              <a:avLst>
                <a:gd name="adj1" fmla="val 50000"/>
                <a:gd name="adj2" fmla="val 51143"/>
              </a:avLst>
            </a:prstGeom>
            <a:solidFill>
              <a:srgbClr val="FF000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E5CA01E-176B-8594-07E1-262925AAFC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err="1"/>
              <a:t>IoP</a:t>
            </a:r>
            <a:r>
              <a:rPr lang="en-US" dirty="0"/>
              <a:t> PAB Meeting 2025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736427B-E325-182B-07A6-866438A4B4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10</a:t>
            </a:fld>
            <a:endParaRPr lang="en-US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B03692AB-8EC7-82D2-FF97-47D184E77E9C}"/>
              </a:ext>
            </a:extLst>
          </p:cNvPr>
          <p:cNvSpPr txBox="1"/>
          <p:nvPr/>
        </p:nvSpPr>
        <p:spPr>
          <a:xfrm>
            <a:off x="2955582" y="310104"/>
            <a:ext cx="126348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>
                <a:solidFill>
                  <a:schemeClr val="bg1"/>
                </a:solidFill>
              </a:rPr>
              <a:t>Linac02 on , 28/3/25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DAAAAEA-8E06-49F1-5BC3-9F2F03E947BF}"/>
              </a:ext>
            </a:extLst>
          </p:cNvPr>
          <p:cNvSpPr txBox="1"/>
          <p:nvPr/>
        </p:nvSpPr>
        <p:spPr>
          <a:xfrm>
            <a:off x="5532094" y="330884"/>
            <a:ext cx="119776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>
                <a:solidFill>
                  <a:schemeClr val="bg1"/>
                </a:solidFill>
              </a:rPr>
              <a:t>Linac03 on , 2/4/25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05015B6A-6242-313C-7C92-9DA1CA92F6FB}"/>
              </a:ext>
            </a:extLst>
          </p:cNvPr>
          <p:cNvSpPr txBox="1"/>
          <p:nvPr/>
        </p:nvSpPr>
        <p:spPr>
          <a:xfrm>
            <a:off x="9756912" y="269328"/>
            <a:ext cx="119776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>
                <a:solidFill>
                  <a:schemeClr val="bg1"/>
                </a:solidFill>
              </a:rPr>
              <a:t>Linac04 on , 2/4/25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C617375-DC97-1067-A0A1-2A7DDA119F77}"/>
              </a:ext>
            </a:extLst>
          </p:cNvPr>
          <p:cNvSpPr txBox="1"/>
          <p:nvPr/>
        </p:nvSpPr>
        <p:spPr>
          <a:xfrm>
            <a:off x="125642" y="330884"/>
            <a:ext cx="119455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>
                <a:solidFill>
                  <a:schemeClr val="bg1"/>
                </a:solidFill>
              </a:rPr>
              <a:t>First Beam 17/3/25</a:t>
            </a:r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BCF969EE-8C0F-CF99-C3F0-C47B35E281C9}"/>
              </a:ext>
            </a:extLst>
          </p:cNvPr>
          <p:cNvGrpSpPr/>
          <p:nvPr/>
        </p:nvGrpSpPr>
        <p:grpSpPr>
          <a:xfrm>
            <a:off x="69274" y="4022347"/>
            <a:ext cx="12053452" cy="1424300"/>
            <a:chOff x="69274" y="4022347"/>
            <a:chExt cx="12053452" cy="1424300"/>
          </a:xfrm>
        </p:grpSpPr>
        <p:pic>
          <p:nvPicPr>
            <p:cNvPr id="7" name="Picture 6" descr="A purple light in the dark with Marfa lights in the background&#10;&#10;AI-generated content may be incorrect.">
              <a:extLst>
                <a:ext uri="{FF2B5EF4-FFF2-40B4-BE49-F238E27FC236}">
                  <a16:creationId xmlns:a16="http://schemas.microsoft.com/office/drawing/2014/main" id="{02EF030A-A044-6B1E-54F6-FB3F960B527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t="3226" b="10713"/>
            <a:stretch/>
          </p:blipFill>
          <p:spPr>
            <a:xfrm>
              <a:off x="1591218" y="4022348"/>
              <a:ext cx="1396394" cy="1424298"/>
            </a:xfrm>
            <a:prstGeom prst="rect">
              <a:avLst/>
            </a:prstGeom>
          </p:spPr>
        </p:pic>
        <p:pic>
          <p:nvPicPr>
            <p:cNvPr id="9" name="Picture 8" descr="A purple circle with a light in the center&#10;&#10;AI-generated content may be incorrect.">
              <a:extLst>
                <a:ext uri="{FF2B5EF4-FFF2-40B4-BE49-F238E27FC236}">
                  <a16:creationId xmlns:a16="http://schemas.microsoft.com/office/drawing/2014/main" id="{A9F40511-188D-E46C-AE48-6643DB6ADA0C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t="6161" b="7779"/>
            <a:stretch/>
          </p:blipFill>
          <p:spPr>
            <a:xfrm>
              <a:off x="69274" y="4022347"/>
              <a:ext cx="1396395" cy="1424299"/>
            </a:xfrm>
            <a:prstGeom prst="rect">
              <a:avLst/>
            </a:prstGeom>
          </p:spPr>
        </p:pic>
        <p:pic>
          <p:nvPicPr>
            <p:cNvPr id="12" name="Picture 11" descr="A pink object in the sky with Marfa lights in the background&#10;&#10;AI-generated content may be incorrect.">
              <a:extLst>
                <a:ext uri="{FF2B5EF4-FFF2-40B4-BE49-F238E27FC236}">
                  <a16:creationId xmlns:a16="http://schemas.microsoft.com/office/drawing/2014/main" id="{AFDBC2C6-69E9-E7E6-DD82-13AE8FC7B556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t="9400" b="4539"/>
            <a:stretch/>
          </p:blipFill>
          <p:spPr>
            <a:xfrm>
              <a:off x="3113161" y="4022347"/>
              <a:ext cx="1396395" cy="1424299"/>
            </a:xfrm>
            <a:prstGeom prst="rect">
              <a:avLst/>
            </a:prstGeom>
          </p:spPr>
        </p:pic>
        <p:pic>
          <p:nvPicPr>
            <p:cNvPr id="14" name="Picture 13" descr="A pink and purple light in the dark with Marfa lights in the background&#10;&#10;AI-generated content may be incorrect.">
              <a:extLst>
                <a:ext uri="{FF2B5EF4-FFF2-40B4-BE49-F238E27FC236}">
                  <a16:creationId xmlns:a16="http://schemas.microsoft.com/office/drawing/2014/main" id="{890AFF5B-0217-8D3B-138C-908BA872B1BE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1688" t="6970" r="-1688" b="6970"/>
            <a:stretch/>
          </p:blipFill>
          <p:spPr>
            <a:xfrm>
              <a:off x="6160504" y="4022348"/>
              <a:ext cx="1396395" cy="1424299"/>
            </a:xfrm>
            <a:prstGeom prst="rect">
              <a:avLst/>
            </a:prstGeom>
          </p:spPr>
        </p:pic>
        <p:pic>
          <p:nvPicPr>
            <p:cNvPr id="18" name="Picture 17" descr="A pink and purple light in the dark with Marfa lights in the background&#10;&#10;AI-generated content may be incorrect.">
              <a:extLst>
                <a:ext uri="{FF2B5EF4-FFF2-40B4-BE49-F238E27FC236}">
                  <a16:creationId xmlns:a16="http://schemas.microsoft.com/office/drawing/2014/main" id="{DAB72825-5073-375A-5182-9E65FF463C4C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t="6970" b="6970"/>
            <a:stretch/>
          </p:blipFill>
          <p:spPr>
            <a:xfrm>
              <a:off x="7682448" y="4022349"/>
              <a:ext cx="1396394" cy="1424298"/>
            </a:xfrm>
            <a:prstGeom prst="rect">
              <a:avLst/>
            </a:prstGeom>
          </p:spPr>
        </p:pic>
        <p:pic>
          <p:nvPicPr>
            <p:cNvPr id="23" name="Picture 22" descr="A red light in the dark with Marfa lights in the background&#10;&#10;AI-generated content may be incorrect.">
              <a:extLst>
                <a:ext uri="{FF2B5EF4-FFF2-40B4-BE49-F238E27FC236}">
                  <a16:creationId xmlns:a16="http://schemas.microsoft.com/office/drawing/2014/main" id="{ED1D23D7-4E9C-C79E-077B-78A515EA520E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942" r="-942"/>
            <a:stretch/>
          </p:blipFill>
          <p:spPr>
            <a:xfrm>
              <a:off x="10726332" y="4022348"/>
              <a:ext cx="1396394" cy="1424298"/>
            </a:xfrm>
            <a:prstGeom prst="rect">
              <a:avLst/>
            </a:prstGeom>
          </p:spPr>
        </p:pic>
        <p:pic>
          <p:nvPicPr>
            <p:cNvPr id="26" name="Picture 25" descr="A small red light in the sky with Marfa lights in the background&#10;&#10;AI-generated content may be incorrect.">
              <a:extLst>
                <a:ext uri="{FF2B5EF4-FFF2-40B4-BE49-F238E27FC236}">
                  <a16:creationId xmlns:a16="http://schemas.microsoft.com/office/drawing/2014/main" id="{B91E0AA6-97AB-022A-6D22-C534E037ADB4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1031" t="18204" r="-1031" b="18204"/>
            <a:stretch/>
          </p:blipFill>
          <p:spPr>
            <a:xfrm>
              <a:off x="4635105" y="4022347"/>
              <a:ext cx="1399850" cy="1424299"/>
            </a:xfrm>
            <a:prstGeom prst="rect">
              <a:avLst/>
            </a:prstGeom>
          </p:spPr>
        </p:pic>
        <p:pic>
          <p:nvPicPr>
            <p:cNvPr id="28" name="Picture 27" descr="A red object in the sky&#10;&#10;AI-generated content may be incorrect.">
              <a:extLst>
                <a:ext uri="{FF2B5EF4-FFF2-40B4-BE49-F238E27FC236}">
                  <a16:creationId xmlns:a16="http://schemas.microsoft.com/office/drawing/2014/main" id="{BE41F95B-F6FB-17B4-A1E1-8298E08CD4B9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0756" r="26510" b="13939"/>
            <a:stretch/>
          </p:blipFill>
          <p:spPr>
            <a:xfrm>
              <a:off x="9204391" y="4022349"/>
              <a:ext cx="1396394" cy="1424298"/>
            </a:xfrm>
            <a:prstGeom prst="rect">
              <a:avLst/>
            </a:prstGeom>
          </p:spPr>
        </p:pic>
      </p:grpSp>
      <p:sp>
        <p:nvSpPr>
          <p:cNvPr id="44" name="TextBox 43">
            <a:extLst>
              <a:ext uri="{FF2B5EF4-FFF2-40B4-BE49-F238E27FC236}">
                <a16:creationId xmlns:a16="http://schemas.microsoft.com/office/drawing/2014/main" id="{211B63F2-88D2-C954-AEB2-95DB04423219}"/>
              </a:ext>
            </a:extLst>
          </p:cNvPr>
          <p:cNvSpPr txBox="1"/>
          <p:nvPr/>
        </p:nvSpPr>
        <p:spPr>
          <a:xfrm>
            <a:off x="97457" y="5441664"/>
            <a:ext cx="134002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Gun Beam</a:t>
            </a:r>
          </a:p>
          <a:p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4 MeV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18A376B2-A578-CE99-3662-FA7D2B3F8A76}"/>
              </a:ext>
            </a:extLst>
          </p:cNvPr>
          <p:cNvSpPr txBox="1"/>
          <p:nvPr/>
        </p:nvSpPr>
        <p:spPr>
          <a:xfrm>
            <a:off x="1645720" y="5441664"/>
            <a:ext cx="134002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Post L01</a:t>
            </a:r>
          </a:p>
          <a:p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33 MeV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942EB82A-D72E-2805-E453-4DB23B34C793}"/>
              </a:ext>
            </a:extLst>
          </p:cNvPr>
          <p:cNvSpPr txBox="1"/>
          <p:nvPr/>
        </p:nvSpPr>
        <p:spPr>
          <a:xfrm>
            <a:off x="3193983" y="5441664"/>
            <a:ext cx="134002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Spec. 1</a:t>
            </a:r>
          </a:p>
          <a:p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33 MeV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07E7FAB7-CD1E-17CC-B87B-87AC7477809B}"/>
              </a:ext>
            </a:extLst>
          </p:cNvPr>
          <p:cNvSpPr txBox="1"/>
          <p:nvPr/>
        </p:nvSpPr>
        <p:spPr>
          <a:xfrm>
            <a:off x="4659557" y="5441664"/>
            <a:ext cx="134002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Post L02</a:t>
            </a:r>
          </a:p>
          <a:p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100 MeV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6FA9774C-A0AA-7E4D-EC88-10178AD9F3D4}"/>
              </a:ext>
            </a:extLst>
          </p:cNvPr>
          <p:cNvSpPr txBox="1"/>
          <p:nvPr/>
        </p:nvSpPr>
        <p:spPr>
          <a:xfrm>
            <a:off x="6149585" y="5441664"/>
            <a:ext cx="134002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Post L03</a:t>
            </a:r>
          </a:p>
          <a:p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170 MeV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5130F9B3-52AA-8191-48AA-EA628CAA2916}"/>
              </a:ext>
            </a:extLst>
          </p:cNvPr>
          <p:cNvSpPr txBox="1"/>
          <p:nvPr/>
        </p:nvSpPr>
        <p:spPr>
          <a:xfrm>
            <a:off x="7650530" y="5441664"/>
            <a:ext cx="134002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Post 4HC</a:t>
            </a:r>
          </a:p>
          <a:p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170 MeV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B75F2FF8-947B-A127-1C80-5196FD3E3E25}"/>
              </a:ext>
            </a:extLst>
          </p:cNvPr>
          <p:cNvSpPr txBox="1"/>
          <p:nvPr/>
        </p:nvSpPr>
        <p:spPr>
          <a:xfrm>
            <a:off x="10707198" y="5441664"/>
            <a:ext cx="134002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Post L04</a:t>
            </a:r>
          </a:p>
          <a:p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250 MeV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6CBD6F09-839C-5FCC-42FC-2733432E79AE}"/>
              </a:ext>
            </a:extLst>
          </p:cNvPr>
          <p:cNvSpPr txBox="1"/>
          <p:nvPr/>
        </p:nvSpPr>
        <p:spPr>
          <a:xfrm>
            <a:off x="9206253" y="5441664"/>
            <a:ext cx="134002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Spec. 2</a:t>
            </a:r>
          </a:p>
          <a:p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170 MeV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90119912-F620-9AE5-FDD8-356A3DCD2EE0}"/>
              </a:ext>
            </a:extLst>
          </p:cNvPr>
          <p:cNvSpPr txBox="1"/>
          <p:nvPr/>
        </p:nvSpPr>
        <p:spPr>
          <a:xfrm>
            <a:off x="2931523" y="0"/>
            <a:ext cx="702764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>
                <a:latin typeface="Arial" panose="020B0604020202020204" pitchFamily="34" charset="0"/>
                <a:cs typeface="Arial" panose="020B0604020202020204" pitchFamily="34" charset="0"/>
              </a:rPr>
              <a:t>Machine Images: 10pC Setup 4/7/25 </a:t>
            </a:r>
          </a:p>
        </p:txBody>
      </p:sp>
    </p:spTree>
    <p:extLst>
      <p:ext uri="{BB962C8B-B14F-4D97-AF65-F5344CB8AC3E}">
        <p14:creationId xmlns:p14="http://schemas.microsoft.com/office/powerpoint/2010/main" val="8522259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1000"/>
    </mc:Choice>
    <mc:Fallback xmlns="">
      <p:transition advClick="0" advTm="1000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A64532-21A4-EBFF-1B88-8C09F58A5E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2173" y="-100507"/>
            <a:ext cx="10515600" cy="1325563"/>
          </a:xfrm>
        </p:spPr>
        <p:txBody>
          <a:bodyPr/>
          <a:lstStyle/>
          <a:p>
            <a:r>
              <a:rPr lang="en-GB" dirty="0">
                <a:latin typeface="Arial"/>
                <a:cs typeface="Arial"/>
              </a:rPr>
              <a:t>Where are we now?</a:t>
            </a:r>
            <a:endParaRPr lang="en-GB" dirty="0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11E07632-C569-0B1C-68DA-D6229001B721}"/>
              </a:ext>
            </a:extLst>
          </p:cNvPr>
          <p:cNvSpPr/>
          <p:nvPr/>
        </p:nvSpPr>
        <p:spPr>
          <a:xfrm>
            <a:off x="38442" y="1091513"/>
            <a:ext cx="843065" cy="405027"/>
          </a:xfrm>
          <a:prstGeom prst="roundRect">
            <a:avLst/>
          </a:prstGeom>
          <a:solidFill>
            <a:schemeClr val="accent4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Calibri"/>
                <a:cs typeface="Calibri"/>
              </a:rPr>
              <a:t>Build</a:t>
            </a: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763A1E8E-399F-EBA8-8F2A-DF44D3552F6A}"/>
              </a:ext>
            </a:extLst>
          </p:cNvPr>
          <p:cNvSpPr/>
          <p:nvPr/>
        </p:nvSpPr>
        <p:spPr>
          <a:xfrm>
            <a:off x="693350" y="1496540"/>
            <a:ext cx="1228809" cy="782594"/>
          </a:xfrm>
          <a:prstGeom prst="round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Calibri"/>
                <a:cs typeface="Calibri"/>
              </a:rPr>
              <a:t>Technical </a:t>
            </a: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Calibri"/>
              <a:cs typeface="Calibri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Calibri"/>
                <a:cs typeface="Calibri"/>
              </a:rPr>
              <a:t>Systems </a:t>
            </a: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Calibri"/>
              <a:cs typeface="Calibri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Calibri"/>
                <a:cs typeface="Calibri"/>
              </a:rPr>
              <a:t>Comm.</a:t>
            </a: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Calibri"/>
              <a:cs typeface="Calibri"/>
            </a:endParaRP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1DCA1BBD-DDB0-4427-721E-2ADE196D8F76}"/>
              </a:ext>
            </a:extLst>
          </p:cNvPr>
          <p:cNvSpPr/>
          <p:nvPr/>
        </p:nvSpPr>
        <p:spPr>
          <a:xfrm>
            <a:off x="1922162" y="2231081"/>
            <a:ext cx="2458652" cy="405027"/>
          </a:xfrm>
          <a:prstGeom prst="roundRect">
            <a:avLst/>
          </a:prstGeom>
          <a:solidFill>
            <a:schemeClr val="accent3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Calibri"/>
                <a:cs typeface="Calibri"/>
              </a:rPr>
              <a:t>RF Conditioning</a:t>
            </a: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62C5EB62-0856-6649-CE03-31F4A8ED3688}"/>
              </a:ext>
            </a:extLst>
          </p:cNvPr>
          <p:cNvSpPr/>
          <p:nvPr/>
        </p:nvSpPr>
        <p:spPr>
          <a:xfrm>
            <a:off x="3329458" y="2636108"/>
            <a:ext cx="1977080" cy="878702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Calibri"/>
                <a:cs typeface="Calibri"/>
              </a:rPr>
              <a:t>CLARA Technical systems 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Calibri"/>
              <a:cs typeface="Calibri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Calibri"/>
                <a:cs typeface="Calibri"/>
              </a:rPr>
              <a:t>Comm. w/ beam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3D0E945-FBCB-52F0-1D85-EB350955709C}"/>
              </a:ext>
            </a:extLst>
          </p:cNvPr>
          <p:cNvSpPr txBox="1"/>
          <p:nvPr/>
        </p:nvSpPr>
        <p:spPr>
          <a:xfrm>
            <a:off x="9423910" y="103201"/>
            <a:ext cx="2993081" cy="120032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1" u="none" strike="noStrike" kern="1200" cap="none" spc="0" normalizeH="0" baseline="0" noProof="0" dirty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Calibri" panose="020F0502020204030204"/>
                <a:ea typeface="Calibri"/>
                <a:cs typeface="Calibri"/>
              </a:rPr>
              <a:t>NB this is a topographically transformed Gantt chart;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1" u="none" strike="noStrike" kern="1200" cap="none" spc="0" normalizeH="0" baseline="0" noProof="0" dirty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Calibri" panose="020F0502020204030204"/>
                <a:ea typeface="Calibri"/>
                <a:cs typeface="Calibri"/>
              </a:rPr>
              <a:t>box size does not indicate length of time.</a:t>
            </a:r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D02F3E64-DC5D-D46C-B37C-FB0CD873BA64}"/>
              </a:ext>
            </a:extLst>
          </p:cNvPr>
          <p:cNvSpPr/>
          <p:nvPr/>
        </p:nvSpPr>
        <p:spPr>
          <a:xfrm>
            <a:off x="5306537" y="3514810"/>
            <a:ext cx="4117373" cy="336379"/>
          </a:xfrm>
          <a:prstGeom prst="roundRect">
            <a:avLst/>
          </a:prstGeom>
          <a:solidFill>
            <a:schemeClr val="accent1"/>
          </a:solidFill>
          <a:ln w="57150">
            <a:solidFill>
              <a:srgbClr val="FFC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Calibri"/>
                <a:cs typeface="Calibri"/>
              </a:rPr>
              <a:t>Beam Commissioning</a:t>
            </a: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42015BB3-9535-B481-E71F-F924EAEE9971}"/>
              </a:ext>
            </a:extLst>
          </p:cNvPr>
          <p:cNvSpPr/>
          <p:nvPr/>
        </p:nvSpPr>
        <p:spPr>
          <a:xfrm>
            <a:off x="9423911" y="4810338"/>
            <a:ext cx="1403862" cy="652161"/>
          </a:xfrm>
          <a:prstGeom prst="roundRect">
            <a:avLst/>
          </a:prstGeom>
          <a:solidFill>
            <a:srgbClr val="002060"/>
          </a:solidFill>
          <a:ln w="571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Calibri"/>
                <a:cs typeface="Calibri"/>
              </a:rPr>
              <a:t>First User Run</a:t>
            </a: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F80CD7E4-2F5A-4438-AE8D-EA8A18B217F4}"/>
              </a:ext>
            </a:extLst>
          </p:cNvPr>
          <p:cNvSpPr/>
          <p:nvPr/>
        </p:nvSpPr>
        <p:spPr>
          <a:xfrm>
            <a:off x="10724119" y="5508622"/>
            <a:ext cx="2110605" cy="913026"/>
          </a:xfrm>
          <a:prstGeom prst="roundRect">
            <a:avLst/>
          </a:prstGeom>
          <a:gradFill flip="none" rotWithShape="1">
            <a:gsLst>
              <a:gs pos="20000">
                <a:schemeClr val="accent6"/>
              </a:gs>
              <a:gs pos="67000">
                <a:schemeClr val="bg1"/>
              </a:gs>
            </a:gsLst>
            <a:lin ang="0" scaled="1"/>
            <a:tileRect/>
          </a:gra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0">
                <a:ln>
                  <a:noFill/>
                </a:ln>
                <a:solidFill>
                  <a:srgbClr val="2E2C61"/>
                </a:solidFill>
                <a:effectLst/>
                <a:uLnTx/>
                <a:uFillTx/>
                <a:latin typeface="Calibri" panose="020F0502020204030204"/>
                <a:ea typeface="Calibri"/>
                <a:cs typeface="Calibri"/>
              </a:rPr>
              <a:t>Business As Usual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0">
                <a:ln>
                  <a:noFill/>
                </a:ln>
                <a:solidFill>
                  <a:srgbClr val="2E2C61"/>
                </a:solidFill>
                <a:effectLst/>
                <a:uLnTx/>
                <a:uFillTx/>
                <a:latin typeface="Calibri" panose="020F0502020204030204"/>
                <a:ea typeface="Calibri"/>
                <a:cs typeface="Calibri"/>
              </a:rPr>
              <a:t>Users + MD + Maintenance </a:t>
            </a:r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6DCDD912-A06B-0768-940D-41025C1D96DC}"/>
              </a:ext>
            </a:extLst>
          </p:cNvPr>
          <p:cNvSpPr/>
          <p:nvPr/>
        </p:nvSpPr>
        <p:spPr>
          <a:xfrm>
            <a:off x="4922111" y="3899243"/>
            <a:ext cx="2037490" cy="652162"/>
          </a:xfrm>
          <a:prstGeom prst="roundRect">
            <a:avLst/>
          </a:prstGeom>
          <a:solidFill>
            <a:srgbClr val="C0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Calibri"/>
                <a:cs typeface="Calibri"/>
              </a:rPr>
              <a:t>FEBE Hutch Tech. </a:t>
            </a:r>
            <a:endParaRPr kumimoji="0" lang="en-US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Calibri"/>
              <a:cs typeface="Calibri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Calibri"/>
                <a:cs typeface="Calibri"/>
              </a:rPr>
              <a:t>systems Comm</a:t>
            </a: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Calibri"/>
                <a:cs typeface="Calibri"/>
              </a:rPr>
              <a:t>.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Calibri" panose="020F0502020204030204"/>
              <a:cs typeface="Calibri" panose="020F0502020204030204"/>
            </a:endParaRPr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FBC04787-610F-0004-759A-A9C997A40D8C}"/>
              </a:ext>
            </a:extLst>
          </p:cNvPr>
          <p:cNvSpPr/>
          <p:nvPr/>
        </p:nvSpPr>
        <p:spPr>
          <a:xfrm>
            <a:off x="6959601" y="4503352"/>
            <a:ext cx="1739899" cy="652161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Calibri"/>
                <a:cs typeface="Calibri"/>
              </a:rPr>
              <a:t>FEBE Technical systems Comm. w/beam</a:t>
            </a:r>
            <a:r>
              <a:rPr kumimoji="0" lang="en-GB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Calibri"/>
                <a:cs typeface="Calibri"/>
              </a:rPr>
              <a:t> </a:t>
            </a:r>
          </a:p>
        </p:txBody>
      </p:sp>
      <p:sp>
        <p:nvSpPr>
          <p:cNvPr id="14" name="Arrow: Up 13">
            <a:extLst>
              <a:ext uri="{FF2B5EF4-FFF2-40B4-BE49-F238E27FC236}">
                <a16:creationId xmlns:a16="http://schemas.microsoft.com/office/drawing/2014/main" id="{F0480D50-DFF8-02DC-ED40-E2594BD8B846}"/>
              </a:ext>
            </a:extLst>
          </p:cNvPr>
          <p:cNvSpPr/>
          <p:nvPr/>
        </p:nvSpPr>
        <p:spPr>
          <a:xfrm>
            <a:off x="4813300" y="4664675"/>
            <a:ext cx="576648" cy="981675"/>
          </a:xfrm>
          <a:prstGeom prst="upArrow">
            <a:avLst/>
          </a:prstGeom>
          <a:solidFill>
            <a:srgbClr val="00B05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04DDA32-BB85-F166-7742-DAA163A46A6F}"/>
              </a:ext>
            </a:extLst>
          </p:cNvPr>
          <p:cNvSpPr txBox="1"/>
          <p:nvPr/>
        </p:nvSpPr>
        <p:spPr>
          <a:xfrm>
            <a:off x="4380813" y="5658834"/>
            <a:ext cx="1510269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2E2C61"/>
                </a:solidFill>
                <a:effectLst/>
                <a:uLnTx/>
                <a:uFillTx/>
                <a:latin typeface="Calibri" panose="020F0502020204030204"/>
                <a:ea typeface="Calibri"/>
                <a:cs typeface="Calibri"/>
              </a:rPr>
              <a:t>We are here</a:t>
            </a:r>
          </a:p>
        </p:txBody>
      </p:sp>
      <p:sp>
        <p:nvSpPr>
          <p:cNvPr id="3" name="Arrow: Up 2">
            <a:extLst>
              <a:ext uri="{FF2B5EF4-FFF2-40B4-BE49-F238E27FC236}">
                <a16:creationId xmlns:a16="http://schemas.microsoft.com/office/drawing/2014/main" id="{A7391408-9536-F0AC-D645-500ACED2BB23}"/>
              </a:ext>
            </a:extLst>
          </p:cNvPr>
          <p:cNvSpPr/>
          <p:nvPr/>
        </p:nvSpPr>
        <p:spPr>
          <a:xfrm rot="10800000">
            <a:off x="4813300" y="1528679"/>
            <a:ext cx="576648" cy="981675"/>
          </a:xfrm>
          <a:prstGeom prst="upArrow">
            <a:avLst/>
          </a:prstGeom>
          <a:solidFill>
            <a:srgbClr val="00B05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7" name="Slide Number Placeholder 3">
            <a:extLst>
              <a:ext uri="{FF2B5EF4-FFF2-40B4-BE49-F238E27FC236}">
                <a16:creationId xmlns:a16="http://schemas.microsoft.com/office/drawing/2014/main" id="{8ECC87FC-175D-ECB3-0DDB-C096E965DD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BBAAB195-B577-5546-8349-9DDA93B6129E}" type="slidenum">
              <a:rPr lang="en-US" smtClean="0"/>
              <a:t>11</a:t>
            </a:fld>
            <a:endParaRPr lang="en-US" dirty="0"/>
          </a:p>
        </p:txBody>
      </p:sp>
      <p:sp>
        <p:nvSpPr>
          <p:cNvPr id="18" name="Footer Placeholder 3">
            <a:extLst>
              <a:ext uri="{FF2B5EF4-FFF2-40B4-BE49-F238E27FC236}">
                <a16:creationId xmlns:a16="http://schemas.microsoft.com/office/drawing/2014/main" id="{0A9F0873-A080-FD7F-B7B1-A6B59E3D0A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 dirty="0" err="1"/>
              <a:t>IoP</a:t>
            </a:r>
            <a:r>
              <a:rPr lang="en-US" dirty="0"/>
              <a:t> PAB Meeting 2025</a:t>
            </a:r>
          </a:p>
        </p:txBody>
      </p:sp>
    </p:spTree>
    <p:extLst>
      <p:ext uri="{BB962C8B-B14F-4D97-AF65-F5344CB8AC3E}">
        <p14:creationId xmlns:p14="http://schemas.microsoft.com/office/powerpoint/2010/main" val="31376327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/>
      <p:bldP spid="3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2A4C0782-8DD5-1D81-AA6B-B729D5B1C9F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BEEC5DE3-0AE1-7DE1-8C6C-BD7350D43F2B}"/>
              </a:ext>
            </a:extLst>
          </p:cNvPr>
          <p:cNvSpPr txBox="1"/>
          <p:nvPr/>
        </p:nvSpPr>
        <p:spPr>
          <a:xfrm>
            <a:off x="185379" y="2503917"/>
            <a:ext cx="8316591" cy="230832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800" b="1" i="0" u="none" strike="noStrike" kern="1200" cap="none" spc="-15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Recent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800" b="1" spc="-15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Commissioning</a:t>
            </a:r>
            <a:endParaRPr kumimoji="0" lang="en-US" sz="4800" b="1" i="0" u="none" strike="noStrike" kern="1200" cap="none" spc="-15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800" b="1" i="0" u="none" strike="noStrike" kern="1200" cap="none" spc="-15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Highlights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4E0B74FC-EEFA-C1A4-7290-89FF1CCC943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0"/>
            <a:ext cx="2958876" cy="12713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082076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ectangle: Rounded Corners 29">
            <a:extLst>
              <a:ext uri="{FF2B5EF4-FFF2-40B4-BE49-F238E27FC236}">
                <a16:creationId xmlns:a16="http://schemas.microsoft.com/office/drawing/2014/main" id="{E77A0483-9A1A-FF6A-EF39-5D71B2E763A3}"/>
              </a:ext>
            </a:extLst>
          </p:cNvPr>
          <p:cNvSpPr/>
          <p:nvPr/>
        </p:nvSpPr>
        <p:spPr>
          <a:xfrm>
            <a:off x="252081" y="1021080"/>
            <a:ext cx="5595678" cy="5519833"/>
          </a:xfrm>
          <a:prstGeom prst="roundRect">
            <a:avLst>
              <a:gd name="adj" fmla="val 5917"/>
            </a:avLst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B739166-D7EF-76F6-A8BF-42C9803751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86443" y="-161132"/>
            <a:ext cx="10515600" cy="1325563"/>
          </a:xfrm>
        </p:spPr>
        <p:txBody>
          <a:bodyPr/>
          <a:lstStyle/>
          <a:p>
            <a:r>
              <a:rPr lang="en-GB" dirty="0"/>
              <a:t>Longitudinal Dynamics: TDC &amp; VBC 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BE1991B-EF6C-B823-F57C-2153F82367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500156"/>
            <a:ext cx="4114800" cy="365125"/>
          </a:xfrm>
        </p:spPr>
        <p:txBody>
          <a:bodyPr/>
          <a:lstStyle/>
          <a:p>
            <a:r>
              <a:rPr lang="en-US" dirty="0" err="1"/>
              <a:t>IoP</a:t>
            </a:r>
            <a:r>
              <a:rPr lang="en-US" dirty="0"/>
              <a:t> PAB Meeting 2025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3250288-1EBC-DA07-044B-E57C1E179F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13</a:t>
            </a:fld>
            <a:endParaRPr lang="en-US"/>
          </a:p>
        </p:txBody>
      </p:sp>
      <p:pic>
        <p:nvPicPr>
          <p:cNvPr id="7" name="Picture 6" descr="A bright light in the sky&#10;&#10;AI-generated content may be incorrect.">
            <a:extLst>
              <a:ext uri="{FF2B5EF4-FFF2-40B4-BE49-F238E27FC236}">
                <a16:creationId xmlns:a16="http://schemas.microsoft.com/office/drawing/2014/main" id="{153C3DE0-D0C4-DCDC-3D3A-B54547461CC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6736" b="9444"/>
          <a:stretch/>
        </p:blipFill>
        <p:spPr>
          <a:xfrm>
            <a:off x="4109947" y="1878988"/>
            <a:ext cx="1411427" cy="1879601"/>
          </a:xfrm>
          <a:prstGeom prst="rect">
            <a:avLst/>
          </a:prstGeom>
          <a:ln w="38100">
            <a:solidFill>
              <a:schemeClr val="bg1"/>
            </a:solidFill>
          </a:ln>
        </p:spPr>
      </p:pic>
      <p:pic>
        <p:nvPicPr>
          <p:cNvPr id="9" name="Picture 8" descr="A black background with dots&#10;&#10;AI-generated content may be incorrect.">
            <a:extLst>
              <a:ext uri="{FF2B5EF4-FFF2-40B4-BE49-F238E27FC236}">
                <a16:creationId xmlns:a16="http://schemas.microsoft.com/office/drawing/2014/main" id="{9E1AD55A-2101-07B2-2DBB-95D6FD60377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6736" b="9444"/>
          <a:stretch/>
        </p:blipFill>
        <p:spPr>
          <a:xfrm>
            <a:off x="594360" y="1878989"/>
            <a:ext cx="1411427" cy="1879601"/>
          </a:xfrm>
          <a:prstGeom prst="rect">
            <a:avLst/>
          </a:prstGeom>
          <a:ln w="38100">
            <a:solidFill>
              <a:schemeClr val="bg1"/>
            </a:solidFill>
          </a:ln>
        </p:spPr>
      </p:pic>
      <p:pic>
        <p:nvPicPr>
          <p:cNvPr id="11" name="Picture 10" descr="A bright pink and purple galaxy&#10;&#10;AI-generated content may be incorrect.">
            <a:extLst>
              <a:ext uri="{FF2B5EF4-FFF2-40B4-BE49-F238E27FC236}">
                <a16:creationId xmlns:a16="http://schemas.microsoft.com/office/drawing/2014/main" id="{D6E302A0-3DC5-F144-4934-E4ECCC0AF10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6736" b="9444"/>
          <a:stretch/>
        </p:blipFill>
        <p:spPr>
          <a:xfrm>
            <a:off x="2346938" y="1878988"/>
            <a:ext cx="1411427" cy="1879601"/>
          </a:xfrm>
          <a:prstGeom prst="rect">
            <a:avLst/>
          </a:prstGeom>
          <a:ln w="38100">
            <a:solidFill>
              <a:schemeClr val="bg1"/>
            </a:solidFill>
          </a:ln>
        </p:spPr>
      </p:pic>
      <p:pic>
        <p:nvPicPr>
          <p:cNvPr id="13" name="Picture 12" descr="A purple flame in the dark&#10;&#10;AI-generated content may be incorrect.">
            <a:extLst>
              <a:ext uri="{FF2B5EF4-FFF2-40B4-BE49-F238E27FC236}">
                <a16:creationId xmlns:a16="http://schemas.microsoft.com/office/drawing/2014/main" id="{7B62393A-B740-E974-4B91-2364150E5479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0371" t="39415" r="37957" b="22880"/>
          <a:stretch/>
        </p:blipFill>
        <p:spPr>
          <a:xfrm>
            <a:off x="594360" y="4062704"/>
            <a:ext cx="1625594" cy="2293646"/>
          </a:xfrm>
          <a:prstGeom prst="rect">
            <a:avLst/>
          </a:prstGeom>
          <a:ln w="38100">
            <a:solidFill>
              <a:schemeClr val="bg1"/>
            </a:solidFill>
          </a:ln>
        </p:spPr>
      </p:pic>
      <p:sp>
        <p:nvSpPr>
          <p:cNvPr id="32" name="TextBox 31">
            <a:extLst>
              <a:ext uri="{FF2B5EF4-FFF2-40B4-BE49-F238E27FC236}">
                <a16:creationId xmlns:a16="http://schemas.microsoft.com/office/drawing/2014/main" id="{3EA2198D-555E-BFBB-69AE-82759A33344D}"/>
              </a:ext>
            </a:extLst>
          </p:cNvPr>
          <p:cNvSpPr txBox="1"/>
          <p:nvPr/>
        </p:nvSpPr>
        <p:spPr>
          <a:xfrm>
            <a:off x="1308438" y="1088416"/>
            <a:ext cx="39620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TDC Deflection &amp; Calibration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EE78DF0F-FF4F-A10F-27E6-7244C680145A}"/>
              </a:ext>
            </a:extLst>
          </p:cNvPr>
          <p:cNvSpPr txBox="1"/>
          <p:nvPr/>
        </p:nvSpPr>
        <p:spPr>
          <a:xfrm>
            <a:off x="2331518" y="4004906"/>
            <a:ext cx="36807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TDC Streaking &amp; Measurement</a:t>
            </a:r>
          </a:p>
        </p:txBody>
      </p:sp>
      <p:grpSp>
        <p:nvGrpSpPr>
          <p:cNvPr id="68" name="Group 67">
            <a:extLst>
              <a:ext uri="{FF2B5EF4-FFF2-40B4-BE49-F238E27FC236}">
                <a16:creationId xmlns:a16="http://schemas.microsoft.com/office/drawing/2014/main" id="{3CBB3CAD-8C51-2B5B-BE1C-CB5BB0BC31D2}"/>
              </a:ext>
            </a:extLst>
          </p:cNvPr>
          <p:cNvGrpSpPr/>
          <p:nvPr/>
        </p:nvGrpSpPr>
        <p:grpSpPr>
          <a:xfrm>
            <a:off x="2462019" y="4527195"/>
            <a:ext cx="3200363" cy="1756312"/>
            <a:chOff x="2462019" y="4527195"/>
            <a:chExt cx="3200363" cy="1756312"/>
          </a:xfrm>
        </p:grpSpPr>
        <p:pic>
          <p:nvPicPr>
            <p:cNvPr id="34" name="Picture 33" descr="A graph of a number of objects&#10;&#10;AI-generated content may be incorrect.">
              <a:extLst>
                <a:ext uri="{FF2B5EF4-FFF2-40B4-BE49-F238E27FC236}">
                  <a16:creationId xmlns:a16="http://schemas.microsoft.com/office/drawing/2014/main" id="{394C9A80-78CE-9101-BB0C-5029C61CD6D6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462019" y="4527195"/>
              <a:ext cx="1740107" cy="1683469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A72D2775-52A5-043F-5CBF-55430BD9693B}"/>
                </a:ext>
              </a:extLst>
            </p:cNvPr>
            <p:cNvSpPr txBox="1"/>
            <p:nvPr/>
          </p:nvSpPr>
          <p:spPr>
            <a:xfrm>
              <a:off x="4232218" y="5637176"/>
              <a:ext cx="143016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RMS: 1.5ps </a:t>
              </a:r>
            </a:p>
            <a:p>
              <a:r>
                <a:rPr lang="en-GB" i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(arb. setup) </a:t>
              </a:r>
            </a:p>
          </p:txBody>
        </p:sp>
      </p:grpSp>
      <p:grpSp>
        <p:nvGrpSpPr>
          <p:cNvPr id="51" name="Group 50">
            <a:extLst>
              <a:ext uri="{FF2B5EF4-FFF2-40B4-BE49-F238E27FC236}">
                <a16:creationId xmlns:a16="http://schemas.microsoft.com/office/drawing/2014/main" id="{9AB27C44-2368-5E19-83F5-153556514261}"/>
              </a:ext>
            </a:extLst>
          </p:cNvPr>
          <p:cNvGrpSpPr/>
          <p:nvPr/>
        </p:nvGrpSpPr>
        <p:grpSpPr>
          <a:xfrm>
            <a:off x="2331518" y="3106616"/>
            <a:ext cx="606337" cy="674380"/>
            <a:chOff x="2300743" y="2802266"/>
            <a:chExt cx="606337" cy="674380"/>
          </a:xfrm>
        </p:grpSpPr>
        <p:grpSp>
          <p:nvGrpSpPr>
            <p:cNvPr id="48" name="Group 47">
              <a:extLst>
                <a:ext uri="{FF2B5EF4-FFF2-40B4-BE49-F238E27FC236}">
                  <a16:creationId xmlns:a16="http://schemas.microsoft.com/office/drawing/2014/main" id="{1ABE9A62-3C9A-48F7-8D9C-FC1404CB51C4}"/>
                </a:ext>
              </a:extLst>
            </p:cNvPr>
            <p:cNvGrpSpPr/>
            <p:nvPr/>
          </p:nvGrpSpPr>
          <p:grpSpPr>
            <a:xfrm>
              <a:off x="2519137" y="2802266"/>
              <a:ext cx="387943" cy="438150"/>
              <a:chOff x="698500" y="2933700"/>
              <a:chExt cx="387943" cy="438150"/>
            </a:xfrm>
          </p:grpSpPr>
          <p:cxnSp>
            <p:nvCxnSpPr>
              <p:cNvPr id="42" name="Straight Arrow Connector 41">
                <a:extLst>
                  <a:ext uri="{FF2B5EF4-FFF2-40B4-BE49-F238E27FC236}">
                    <a16:creationId xmlns:a16="http://schemas.microsoft.com/office/drawing/2014/main" id="{39D4C673-4150-6D48-C1E7-4F357359AEBE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98500" y="2933700"/>
                <a:ext cx="0" cy="438150"/>
              </a:xfrm>
              <a:prstGeom prst="straightConnector1">
                <a:avLst/>
              </a:prstGeom>
              <a:ln>
                <a:solidFill>
                  <a:schemeClr val="bg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Straight Arrow Connector 43">
                <a:extLst>
                  <a:ext uri="{FF2B5EF4-FFF2-40B4-BE49-F238E27FC236}">
                    <a16:creationId xmlns:a16="http://schemas.microsoft.com/office/drawing/2014/main" id="{2F8C8C8A-0C9C-F44B-0EB1-398B4DE908A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98500" y="3371850"/>
                <a:ext cx="387943" cy="0"/>
              </a:xfrm>
              <a:prstGeom prst="straightConnector1">
                <a:avLst/>
              </a:prstGeom>
              <a:ln>
                <a:solidFill>
                  <a:schemeClr val="bg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9042525D-6A61-FB93-EBD6-4ADE8E955C74}"/>
                </a:ext>
              </a:extLst>
            </p:cNvPr>
            <p:cNvSpPr txBox="1"/>
            <p:nvPr/>
          </p:nvSpPr>
          <p:spPr>
            <a:xfrm>
              <a:off x="2546554" y="3168869"/>
              <a:ext cx="28956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i="1" dirty="0">
                  <a:solidFill>
                    <a:schemeClr val="bg1"/>
                  </a:solidFill>
                </a:rPr>
                <a:t>x</a:t>
              </a:r>
              <a:endParaRPr lang="en-GB" i="1" dirty="0">
                <a:solidFill>
                  <a:schemeClr val="bg1"/>
                </a:solidFill>
              </a:endParaRPr>
            </a:p>
          </p:txBody>
        </p:sp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643378F7-8490-23D9-715D-44B71C0187EB}"/>
                </a:ext>
              </a:extLst>
            </p:cNvPr>
            <p:cNvSpPr txBox="1"/>
            <p:nvPr/>
          </p:nvSpPr>
          <p:spPr>
            <a:xfrm>
              <a:off x="2300743" y="2902596"/>
              <a:ext cx="28956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i="1" dirty="0">
                  <a:solidFill>
                    <a:schemeClr val="bg1"/>
                  </a:solidFill>
                </a:rPr>
                <a:t>y</a:t>
              </a:r>
              <a:endParaRPr lang="en-GB" i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52" name="Group 51">
            <a:extLst>
              <a:ext uri="{FF2B5EF4-FFF2-40B4-BE49-F238E27FC236}">
                <a16:creationId xmlns:a16="http://schemas.microsoft.com/office/drawing/2014/main" id="{74D6F9E3-713B-2E4D-C50D-7CE9D3A26C8B}"/>
              </a:ext>
            </a:extLst>
          </p:cNvPr>
          <p:cNvGrpSpPr/>
          <p:nvPr/>
        </p:nvGrpSpPr>
        <p:grpSpPr>
          <a:xfrm>
            <a:off x="554207" y="5676266"/>
            <a:ext cx="606337" cy="674380"/>
            <a:chOff x="2300743" y="2802266"/>
            <a:chExt cx="606337" cy="674380"/>
          </a:xfrm>
        </p:grpSpPr>
        <p:grpSp>
          <p:nvGrpSpPr>
            <p:cNvPr id="53" name="Group 52">
              <a:extLst>
                <a:ext uri="{FF2B5EF4-FFF2-40B4-BE49-F238E27FC236}">
                  <a16:creationId xmlns:a16="http://schemas.microsoft.com/office/drawing/2014/main" id="{17A11B43-3693-3CA2-EB19-3F90334A9853}"/>
                </a:ext>
              </a:extLst>
            </p:cNvPr>
            <p:cNvGrpSpPr/>
            <p:nvPr/>
          </p:nvGrpSpPr>
          <p:grpSpPr>
            <a:xfrm>
              <a:off x="2519137" y="2802266"/>
              <a:ext cx="387943" cy="438150"/>
              <a:chOff x="698500" y="2933700"/>
              <a:chExt cx="387943" cy="438150"/>
            </a:xfrm>
          </p:grpSpPr>
          <p:cxnSp>
            <p:nvCxnSpPr>
              <p:cNvPr id="56" name="Straight Arrow Connector 55">
                <a:extLst>
                  <a:ext uri="{FF2B5EF4-FFF2-40B4-BE49-F238E27FC236}">
                    <a16:creationId xmlns:a16="http://schemas.microsoft.com/office/drawing/2014/main" id="{505BDBF7-5912-9C8B-3822-9512245A5371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98500" y="2933700"/>
                <a:ext cx="0" cy="438150"/>
              </a:xfrm>
              <a:prstGeom prst="straightConnector1">
                <a:avLst/>
              </a:prstGeom>
              <a:ln>
                <a:solidFill>
                  <a:schemeClr val="bg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Straight Arrow Connector 56">
                <a:extLst>
                  <a:ext uri="{FF2B5EF4-FFF2-40B4-BE49-F238E27FC236}">
                    <a16:creationId xmlns:a16="http://schemas.microsoft.com/office/drawing/2014/main" id="{685905E1-B66F-B6F8-9201-56928688E75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98500" y="3371850"/>
                <a:ext cx="387943" cy="0"/>
              </a:xfrm>
              <a:prstGeom prst="straightConnector1">
                <a:avLst/>
              </a:prstGeom>
              <a:ln>
                <a:solidFill>
                  <a:schemeClr val="bg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AC9E9E07-5162-C578-A9BC-AF858ED5C3B0}"/>
                </a:ext>
              </a:extLst>
            </p:cNvPr>
            <p:cNvSpPr txBox="1"/>
            <p:nvPr/>
          </p:nvSpPr>
          <p:spPr>
            <a:xfrm>
              <a:off x="2546554" y="3168869"/>
              <a:ext cx="28956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i="1" dirty="0">
                  <a:solidFill>
                    <a:schemeClr val="bg1"/>
                  </a:solidFill>
                </a:rPr>
                <a:t>x</a:t>
              </a:r>
              <a:endParaRPr lang="en-GB" i="1" dirty="0">
                <a:solidFill>
                  <a:schemeClr val="bg1"/>
                </a:solidFill>
              </a:endParaRPr>
            </a:p>
          </p:txBody>
        </p:sp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8DDA2981-F0ED-4CBA-3131-E86742A89362}"/>
                </a:ext>
              </a:extLst>
            </p:cNvPr>
            <p:cNvSpPr txBox="1"/>
            <p:nvPr/>
          </p:nvSpPr>
          <p:spPr>
            <a:xfrm>
              <a:off x="2300743" y="2902596"/>
              <a:ext cx="28956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i="1" dirty="0">
                  <a:solidFill>
                    <a:schemeClr val="bg1"/>
                  </a:solidFill>
                </a:rPr>
                <a:t>t</a:t>
              </a:r>
              <a:endParaRPr lang="en-GB" i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67" name="Group 66">
            <a:extLst>
              <a:ext uri="{FF2B5EF4-FFF2-40B4-BE49-F238E27FC236}">
                <a16:creationId xmlns:a16="http://schemas.microsoft.com/office/drawing/2014/main" id="{D0157798-6665-A3C4-B894-7B38FE96544B}"/>
              </a:ext>
            </a:extLst>
          </p:cNvPr>
          <p:cNvGrpSpPr/>
          <p:nvPr/>
        </p:nvGrpSpPr>
        <p:grpSpPr>
          <a:xfrm>
            <a:off x="6134381" y="1846579"/>
            <a:ext cx="5870495" cy="3646171"/>
            <a:chOff x="6134381" y="1846579"/>
            <a:chExt cx="5870495" cy="3646171"/>
          </a:xfrm>
        </p:grpSpPr>
        <p:sp>
          <p:nvSpPr>
            <p:cNvPr id="31" name="Rectangle: Rounded Corners 30">
              <a:extLst>
                <a:ext uri="{FF2B5EF4-FFF2-40B4-BE49-F238E27FC236}">
                  <a16:creationId xmlns:a16="http://schemas.microsoft.com/office/drawing/2014/main" id="{B405ECC3-D719-B305-866D-A6236E675FEB}"/>
                </a:ext>
              </a:extLst>
            </p:cNvPr>
            <p:cNvSpPr/>
            <p:nvPr/>
          </p:nvSpPr>
          <p:spPr>
            <a:xfrm>
              <a:off x="6199340" y="1846579"/>
              <a:ext cx="5740579" cy="3646171"/>
            </a:xfrm>
            <a:prstGeom prst="roundRect">
              <a:avLst>
                <a:gd name="adj" fmla="val 6799"/>
              </a:avLst>
            </a:prstGeom>
            <a:solidFill>
              <a:schemeClr val="accent3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18" name="Picture 17" descr="A purple light in the sky&#10;&#10;AI-generated content may be incorrect.">
              <a:extLst>
                <a:ext uri="{FF2B5EF4-FFF2-40B4-BE49-F238E27FC236}">
                  <a16:creationId xmlns:a16="http://schemas.microsoft.com/office/drawing/2014/main" id="{5B2AB116-F5B6-65A6-B6E9-5C90E3270D6F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19595" t="34838" r="35013" b="52265"/>
            <a:stretch/>
          </p:blipFill>
          <p:spPr>
            <a:xfrm rot="16200000">
              <a:off x="6085747" y="2723292"/>
              <a:ext cx="2121103" cy="1411417"/>
            </a:xfrm>
            <a:prstGeom prst="rect">
              <a:avLst/>
            </a:prstGeom>
            <a:ln w="38100">
              <a:solidFill>
                <a:schemeClr val="bg1"/>
              </a:solidFill>
            </a:ln>
          </p:spPr>
        </p:pic>
        <p:pic>
          <p:nvPicPr>
            <p:cNvPr id="20" name="Picture 19" descr="A bright light in the sky&#10;&#10;AI-generated content may be incorrect.">
              <a:extLst>
                <a:ext uri="{FF2B5EF4-FFF2-40B4-BE49-F238E27FC236}">
                  <a16:creationId xmlns:a16="http://schemas.microsoft.com/office/drawing/2014/main" id="{50D4091E-B397-1F39-8A98-45E4527DFE9C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2989" t="37103" r="31619" b="50000"/>
            <a:stretch/>
          </p:blipFill>
          <p:spPr>
            <a:xfrm rot="16200000">
              <a:off x="8046295" y="2723287"/>
              <a:ext cx="2121100" cy="1411423"/>
            </a:xfrm>
            <a:prstGeom prst="rect">
              <a:avLst/>
            </a:prstGeom>
            <a:ln w="38100">
              <a:solidFill>
                <a:schemeClr val="bg1"/>
              </a:solidFill>
            </a:ln>
          </p:spPr>
        </p:pic>
        <p:pic>
          <p:nvPicPr>
            <p:cNvPr id="24" name="Picture 23" descr="A light in the sky&#10;&#10;AI-generated content may be incorrect.">
              <a:extLst>
                <a:ext uri="{FF2B5EF4-FFF2-40B4-BE49-F238E27FC236}">
                  <a16:creationId xmlns:a16="http://schemas.microsoft.com/office/drawing/2014/main" id="{5DA01926-B788-D4C2-E7EF-42202C0DAAB3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0941" t="37103" r="33667" b="50000"/>
            <a:stretch/>
          </p:blipFill>
          <p:spPr>
            <a:xfrm rot="16200000">
              <a:off x="9971071" y="2723286"/>
              <a:ext cx="2121099" cy="1411427"/>
            </a:xfrm>
            <a:prstGeom prst="rect">
              <a:avLst/>
            </a:prstGeom>
            <a:ln w="38100">
              <a:solidFill>
                <a:schemeClr val="bg1"/>
              </a:solidFill>
            </a:ln>
          </p:spPr>
        </p:pic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7892D20C-70C2-A460-599B-ED1BB5BBA5C7}"/>
                </a:ext>
              </a:extLst>
            </p:cNvPr>
            <p:cNvSpPr txBox="1"/>
            <p:nvPr/>
          </p:nvSpPr>
          <p:spPr>
            <a:xfrm>
              <a:off x="7461486" y="1897034"/>
              <a:ext cx="376074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LPS Measurements at 250 MeV</a:t>
              </a:r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A65BCBB7-C5C6-1230-CF34-DF507D754D6F}"/>
                </a:ext>
              </a:extLst>
            </p:cNvPr>
            <p:cNvSpPr txBox="1"/>
            <p:nvPr/>
          </p:nvSpPr>
          <p:spPr>
            <a:xfrm>
              <a:off x="6134381" y="4839805"/>
              <a:ext cx="5870495" cy="615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Variation of VBC angle</a:t>
              </a:r>
            </a:p>
            <a:p>
              <a:pPr algn="ctr"/>
              <a:r>
                <a:rPr lang="en-GB" sz="1600" i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VBC: Variable Bunch Compressor; Magnetic Chicane</a:t>
              </a:r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B2504A67-5738-C67A-096E-3F54E05F50B0}"/>
                </a:ext>
              </a:extLst>
            </p:cNvPr>
            <p:cNvSpPr txBox="1"/>
            <p:nvPr/>
          </p:nvSpPr>
          <p:spPr>
            <a:xfrm>
              <a:off x="6476391" y="4547543"/>
              <a:ext cx="215139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Under-compressed</a:t>
              </a:r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1DF87DAF-C4AE-7F59-CA44-051C30CACE1C}"/>
                </a:ext>
              </a:extLst>
            </p:cNvPr>
            <p:cNvSpPr txBox="1"/>
            <p:nvPr/>
          </p:nvSpPr>
          <p:spPr>
            <a:xfrm>
              <a:off x="8528221" y="4552937"/>
              <a:ext cx="127934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Compressed</a:t>
              </a:r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2AE4FD0E-3B52-50F4-98EC-9EDFEA245BE9}"/>
                </a:ext>
              </a:extLst>
            </p:cNvPr>
            <p:cNvSpPr txBox="1"/>
            <p:nvPr/>
          </p:nvSpPr>
          <p:spPr>
            <a:xfrm>
              <a:off x="10379167" y="4562806"/>
              <a:ext cx="153334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Over-compressed</a:t>
              </a:r>
            </a:p>
          </p:txBody>
        </p:sp>
        <p:grpSp>
          <p:nvGrpSpPr>
            <p:cNvPr id="60" name="Group 59">
              <a:extLst>
                <a:ext uri="{FF2B5EF4-FFF2-40B4-BE49-F238E27FC236}">
                  <a16:creationId xmlns:a16="http://schemas.microsoft.com/office/drawing/2014/main" id="{FF854577-C34F-485B-6844-442EF9CFDC89}"/>
                </a:ext>
              </a:extLst>
            </p:cNvPr>
            <p:cNvGrpSpPr/>
            <p:nvPr/>
          </p:nvGrpSpPr>
          <p:grpSpPr>
            <a:xfrm>
              <a:off x="6396885" y="3869279"/>
              <a:ext cx="606337" cy="674380"/>
              <a:chOff x="2300743" y="2802266"/>
              <a:chExt cx="606337" cy="674380"/>
            </a:xfrm>
          </p:grpSpPr>
          <p:grpSp>
            <p:nvGrpSpPr>
              <p:cNvPr id="61" name="Group 60">
                <a:extLst>
                  <a:ext uri="{FF2B5EF4-FFF2-40B4-BE49-F238E27FC236}">
                    <a16:creationId xmlns:a16="http://schemas.microsoft.com/office/drawing/2014/main" id="{4772CA37-418A-625B-05EF-68EB1B5C17EE}"/>
                  </a:ext>
                </a:extLst>
              </p:cNvPr>
              <p:cNvGrpSpPr/>
              <p:nvPr/>
            </p:nvGrpSpPr>
            <p:grpSpPr>
              <a:xfrm>
                <a:off x="2519137" y="2802266"/>
                <a:ext cx="387943" cy="438150"/>
                <a:chOff x="698500" y="2933700"/>
                <a:chExt cx="387943" cy="438150"/>
              </a:xfrm>
            </p:grpSpPr>
            <p:cxnSp>
              <p:nvCxnSpPr>
                <p:cNvPr id="64" name="Straight Arrow Connector 63">
                  <a:extLst>
                    <a:ext uri="{FF2B5EF4-FFF2-40B4-BE49-F238E27FC236}">
                      <a16:creationId xmlns:a16="http://schemas.microsoft.com/office/drawing/2014/main" id="{3FE60DA0-AD1F-8F6D-9494-1B3F0B425F1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698500" y="2933700"/>
                  <a:ext cx="0" cy="438150"/>
                </a:xfrm>
                <a:prstGeom prst="straightConnector1">
                  <a:avLst/>
                </a:prstGeom>
                <a:ln>
                  <a:solidFill>
                    <a:schemeClr val="bg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5" name="Straight Arrow Connector 64">
                  <a:extLst>
                    <a:ext uri="{FF2B5EF4-FFF2-40B4-BE49-F238E27FC236}">
                      <a16:creationId xmlns:a16="http://schemas.microsoft.com/office/drawing/2014/main" id="{D0B02C0E-3313-0A58-1AAE-83CB502A598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698500" y="3371850"/>
                  <a:ext cx="387943" cy="0"/>
                </a:xfrm>
                <a:prstGeom prst="straightConnector1">
                  <a:avLst/>
                </a:prstGeom>
                <a:ln>
                  <a:solidFill>
                    <a:schemeClr val="bg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62" name="TextBox 61">
                <a:extLst>
                  <a:ext uri="{FF2B5EF4-FFF2-40B4-BE49-F238E27FC236}">
                    <a16:creationId xmlns:a16="http://schemas.microsoft.com/office/drawing/2014/main" id="{2E7239F5-E711-88DB-110F-B3FCEF5153AA}"/>
                  </a:ext>
                </a:extLst>
              </p:cNvPr>
              <p:cNvSpPr txBox="1"/>
              <p:nvPr/>
            </p:nvSpPr>
            <p:spPr>
              <a:xfrm>
                <a:off x="2546554" y="3168869"/>
                <a:ext cx="289566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400" i="1" dirty="0">
                    <a:solidFill>
                      <a:schemeClr val="bg1"/>
                    </a:solidFill>
                  </a:rPr>
                  <a:t>t</a:t>
                </a:r>
                <a:endParaRPr lang="en-GB" i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63" name="TextBox 62">
                <a:extLst>
                  <a:ext uri="{FF2B5EF4-FFF2-40B4-BE49-F238E27FC236}">
                    <a16:creationId xmlns:a16="http://schemas.microsoft.com/office/drawing/2014/main" id="{F9989D2A-6F33-D430-946B-FFA7F2C32CB0}"/>
                  </a:ext>
                </a:extLst>
              </p:cNvPr>
              <p:cNvSpPr txBox="1"/>
              <p:nvPr/>
            </p:nvSpPr>
            <p:spPr>
              <a:xfrm>
                <a:off x="2300743" y="2902596"/>
                <a:ext cx="289566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400" i="1" dirty="0">
                    <a:solidFill>
                      <a:schemeClr val="bg1"/>
                    </a:solidFill>
                  </a:rPr>
                  <a:t>E</a:t>
                </a:r>
                <a:endParaRPr lang="en-GB" i="1" dirty="0">
                  <a:solidFill>
                    <a:schemeClr val="bg1"/>
                  </a:solidFill>
                </a:endParaRPr>
              </a:p>
            </p:txBody>
          </p:sp>
        </p:grpSp>
      </p:grpSp>
      <p:sp>
        <p:nvSpPr>
          <p:cNvPr id="3" name="TextBox 2">
            <a:extLst>
              <a:ext uri="{FF2B5EF4-FFF2-40B4-BE49-F238E27FC236}">
                <a16:creationId xmlns:a16="http://schemas.microsoft.com/office/drawing/2014/main" id="{F264ED99-C5E3-A627-732E-A27C2737B0B1}"/>
              </a:ext>
            </a:extLst>
          </p:cNvPr>
          <p:cNvSpPr txBox="1"/>
          <p:nvPr/>
        </p:nvSpPr>
        <p:spPr>
          <a:xfrm>
            <a:off x="714459" y="1395382"/>
            <a:ext cx="523522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i="1" dirty="0">
                <a:solidFill>
                  <a:schemeClr val="bg1"/>
                </a:solidFill>
              </a:rPr>
              <a:t>TDC: Transverse Deflecting Cavity; S Band RF Structure</a:t>
            </a:r>
          </a:p>
        </p:txBody>
      </p:sp>
    </p:spTree>
    <p:extLst>
      <p:ext uri="{BB962C8B-B14F-4D97-AF65-F5344CB8AC3E}">
        <p14:creationId xmlns:p14="http://schemas.microsoft.com/office/powerpoint/2010/main" val="38645325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Rectangle: Rounded Corners 65">
            <a:extLst>
              <a:ext uri="{FF2B5EF4-FFF2-40B4-BE49-F238E27FC236}">
                <a16:creationId xmlns:a16="http://schemas.microsoft.com/office/drawing/2014/main" id="{CB91C1B3-6DF7-E57E-7906-4183CAB4C4DF}"/>
              </a:ext>
            </a:extLst>
          </p:cNvPr>
          <p:cNvSpPr/>
          <p:nvPr/>
        </p:nvSpPr>
        <p:spPr>
          <a:xfrm>
            <a:off x="355421" y="958851"/>
            <a:ext cx="5740579" cy="4737258"/>
          </a:xfrm>
          <a:prstGeom prst="roundRect">
            <a:avLst>
              <a:gd name="adj" fmla="val 6799"/>
            </a:avLst>
          </a:prstGeom>
          <a:solidFill>
            <a:schemeClr val="accent3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DFF6F66-F000-D02D-4CFC-F35966CB9C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7030" y="-215630"/>
            <a:ext cx="10515600" cy="1325563"/>
          </a:xfrm>
        </p:spPr>
        <p:txBody>
          <a:bodyPr/>
          <a:lstStyle/>
          <a:p>
            <a:r>
              <a:rPr lang="en-GB" dirty="0"/>
              <a:t>Advanced systems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D2C744A-F8A4-2A21-F860-ED1A6A49C3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IoP PAB Meeting 2025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5E7A5C9-84B7-76BA-3E35-AB5D0A3339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14</a:t>
            </a:fld>
            <a:endParaRPr lang="en-US"/>
          </a:p>
        </p:txBody>
      </p:sp>
      <p:pic>
        <p:nvPicPr>
          <p:cNvPr id="7" name="Picture 6" descr="A screenshot of a computer&#10;&#10;AI-generated content may be incorrect.">
            <a:extLst>
              <a:ext uri="{FF2B5EF4-FFF2-40B4-BE49-F238E27FC236}">
                <a16:creationId xmlns:a16="http://schemas.microsoft.com/office/drawing/2014/main" id="{23AE3CC4-2A42-CC65-4598-BED9EE73DF1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9259" r="38690" b="51852"/>
          <a:stretch/>
        </p:blipFill>
        <p:spPr>
          <a:xfrm>
            <a:off x="800081" y="1625606"/>
            <a:ext cx="4929846" cy="1990091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9" name="Picture 8" descr="A light in the dark&#10;&#10;AI-generated content may be incorrect.">
            <a:extLst>
              <a:ext uri="{FF2B5EF4-FFF2-40B4-BE49-F238E27FC236}">
                <a16:creationId xmlns:a16="http://schemas.microsoft.com/office/drawing/2014/main" id="{E6DD1F86-8109-1D3F-9627-7C55565BFDF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2114" t="44529" r="30578" b="45623"/>
          <a:stretch/>
        </p:blipFill>
        <p:spPr>
          <a:xfrm>
            <a:off x="760787" y="4259427"/>
            <a:ext cx="4929846" cy="1037011"/>
          </a:xfrm>
          <a:prstGeom prst="rect">
            <a:avLst/>
          </a:prstGeom>
          <a:ln w="28575">
            <a:solidFill>
              <a:schemeClr val="bg1"/>
            </a:solidFill>
          </a:ln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915C28D0-729F-1D25-D779-F28D4BDC26BC}"/>
              </a:ext>
            </a:extLst>
          </p:cNvPr>
          <p:cNvSpPr txBox="1"/>
          <p:nvPr/>
        </p:nvSpPr>
        <p:spPr>
          <a:xfrm>
            <a:off x="957947" y="944011"/>
            <a:ext cx="48468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Control of PI Laser Longitudinal Profile</a:t>
            </a:r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5DC0D1CF-4B35-79F5-6A76-AF4B1EB5E1BC}"/>
              </a:ext>
            </a:extLst>
          </p:cNvPr>
          <p:cNvGrpSpPr/>
          <p:nvPr/>
        </p:nvGrpSpPr>
        <p:grpSpPr>
          <a:xfrm>
            <a:off x="6671489" y="958852"/>
            <a:ext cx="5037911" cy="4737258"/>
            <a:chOff x="6671489" y="958852"/>
            <a:chExt cx="5037911" cy="4737258"/>
          </a:xfrm>
        </p:grpSpPr>
        <p:sp>
          <p:nvSpPr>
            <p:cNvPr id="12" name="Rectangle: Rounded Corners 11">
              <a:extLst>
                <a:ext uri="{FF2B5EF4-FFF2-40B4-BE49-F238E27FC236}">
                  <a16:creationId xmlns:a16="http://schemas.microsoft.com/office/drawing/2014/main" id="{3DC7B9FC-C6CE-F51E-5F0A-F0CFAAB0B37C}"/>
                </a:ext>
              </a:extLst>
            </p:cNvPr>
            <p:cNvSpPr/>
            <p:nvPr/>
          </p:nvSpPr>
          <p:spPr>
            <a:xfrm>
              <a:off x="6671489" y="958852"/>
              <a:ext cx="4929961" cy="4737258"/>
            </a:xfrm>
            <a:prstGeom prst="roundRect">
              <a:avLst>
                <a:gd name="adj" fmla="val 5917"/>
              </a:avLst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1026" name="Picture 2">
              <a:extLst>
                <a:ext uri="{FF2B5EF4-FFF2-40B4-BE49-F238E27FC236}">
                  <a16:creationId xmlns:a16="http://schemas.microsoft.com/office/drawing/2014/main" id="{B7D68849-52B6-3BB6-2C45-E34C1E151CCB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t="32963" r="32408"/>
            <a:stretch/>
          </p:blipFill>
          <p:spPr bwMode="auto">
            <a:xfrm>
              <a:off x="7372646" y="1499120"/>
              <a:ext cx="3635595" cy="3605713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314D90D3-176E-D943-CD9F-C0B2D312AAD2}"/>
                </a:ext>
              </a:extLst>
            </p:cNvPr>
            <p:cNvSpPr txBox="1"/>
            <p:nvPr/>
          </p:nvSpPr>
          <p:spPr>
            <a:xfrm>
              <a:off x="7058665" y="1081407"/>
              <a:ext cx="465073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Transverse Phase Space Tomography</a:t>
              </a:r>
            </a:p>
          </p:txBody>
        </p:sp>
      </p:grpSp>
      <p:sp>
        <p:nvSpPr>
          <p:cNvPr id="15" name="TextBox 14">
            <a:extLst>
              <a:ext uri="{FF2B5EF4-FFF2-40B4-BE49-F238E27FC236}">
                <a16:creationId xmlns:a16="http://schemas.microsoft.com/office/drawing/2014/main" id="{BD603A4D-7B1F-ADF8-580A-9D0FB7C63E2A}"/>
              </a:ext>
            </a:extLst>
          </p:cNvPr>
          <p:cNvSpPr txBox="1"/>
          <p:nvPr/>
        </p:nvSpPr>
        <p:spPr>
          <a:xfrm>
            <a:off x="7372646" y="5166303"/>
            <a:ext cx="39899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See following talk from M. Johnson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DE3CDC19-5A4C-8676-C31B-C2DD87CCFDEF}"/>
              </a:ext>
            </a:extLst>
          </p:cNvPr>
          <p:cNvSpPr txBox="1"/>
          <p:nvPr/>
        </p:nvSpPr>
        <p:spPr>
          <a:xfrm>
            <a:off x="847030" y="3625036"/>
            <a:ext cx="49577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Setting an arbitrary complex profile in PI Lab 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2F7C754F-E48C-1DD5-695B-AF9CAA360B8A}"/>
              </a:ext>
            </a:extLst>
          </p:cNvPr>
          <p:cNvGrpSpPr/>
          <p:nvPr/>
        </p:nvGrpSpPr>
        <p:grpSpPr>
          <a:xfrm>
            <a:off x="800081" y="4541061"/>
            <a:ext cx="606337" cy="861160"/>
            <a:chOff x="2300743" y="2802266"/>
            <a:chExt cx="606337" cy="690131"/>
          </a:xfrm>
        </p:grpSpPr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6D6EAC3D-5FE9-4D9F-8F82-374139E1A89F}"/>
                </a:ext>
              </a:extLst>
            </p:cNvPr>
            <p:cNvGrpSpPr/>
            <p:nvPr/>
          </p:nvGrpSpPr>
          <p:grpSpPr>
            <a:xfrm>
              <a:off x="2519137" y="2802266"/>
              <a:ext cx="387943" cy="438150"/>
              <a:chOff x="698500" y="2933700"/>
              <a:chExt cx="387943" cy="438150"/>
            </a:xfrm>
          </p:grpSpPr>
          <p:cxnSp>
            <p:nvCxnSpPr>
              <p:cNvPr id="21" name="Straight Arrow Connector 20">
                <a:extLst>
                  <a:ext uri="{FF2B5EF4-FFF2-40B4-BE49-F238E27FC236}">
                    <a16:creationId xmlns:a16="http://schemas.microsoft.com/office/drawing/2014/main" id="{96F1020C-07E2-3E3A-A415-40DE49595B50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98500" y="2933700"/>
                <a:ext cx="0" cy="438150"/>
              </a:xfrm>
              <a:prstGeom prst="straightConnector1">
                <a:avLst/>
              </a:prstGeom>
              <a:ln>
                <a:solidFill>
                  <a:schemeClr val="bg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Straight Arrow Connector 21">
                <a:extLst>
                  <a:ext uri="{FF2B5EF4-FFF2-40B4-BE49-F238E27FC236}">
                    <a16:creationId xmlns:a16="http://schemas.microsoft.com/office/drawing/2014/main" id="{1D2307B6-881F-1616-9AC1-0E7E64D0B51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98500" y="3371850"/>
                <a:ext cx="387943" cy="0"/>
              </a:xfrm>
              <a:prstGeom prst="straightConnector1">
                <a:avLst/>
              </a:prstGeom>
              <a:ln>
                <a:solidFill>
                  <a:schemeClr val="bg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7B87F65E-64A3-2113-09A4-A05744A2E8A9}"/>
                </a:ext>
              </a:extLst>
            </p:cNvPr>
            <p:cNvSpPr txBox="1"/>
            <p:nvPr/>
          </p:nvSpPr>
          <p:spPr>
            <a:xfrm>
              <a:off x="2547734" y="3184620"/>
              <a:ext cx="28956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i="1" dirty="0">
                  <a:solidFill>
                    <a:schemeClr val="bg1"/>
                  </a:solidFill>
                </a:rPr>
                <a:t>E</a:t>
              </a:r>
              <a:endParaRPr lang="en-GB" i="1" dirty="0">
                <a:solidFill>
                  <a:schemeClr val="bg1"/>
                </a:solidFill>
              </a:endParaRP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A2CFCAA1-A31B-565F-EBE5-371ECCEFC072}"/>
                </a:ext>
              </a:extLst>
            </p:cNvPr>
            <p:cNvSpPr txBox="1"/>
            <p:nvPr/>
          </p:nvSpPr>
          <p:spPr>
            <a:xfrm>
              <a:off x="2300743" y="2902596"/>
              <a:ext cx="28956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i="1" dirty="0">
                  <a:solidFill>
                    <a:schemeClr val="bg1"/>
                  </a:solidFill>
                </a:rPr>
                <a:t>t</a:t>
              </a:r>
              <a:endParaRPr lang="en-GB" i="1" dirty="0">
                <a:solidFill>
                  <a:schemeClr val="bg1"/>
                </a:solidFill>
              </a:endParaRPr>
            </a:p>
          </p:txBody>
        </p:sp>
      </p:grpSp>
      <p:sp>
        <p:nvSpPr>
          <p:cNvPr id="23" name="TextBox 22">
            <a:extLst>
              <a:ext uri="{FF2B5EF4-FFF2-40B4-BE49-F238E27FC236}">
                <a16:creationId xmlns:a16="http://schemas.microsoft.com/office/drawing/2014/main" id="{C5CCC437-BDA6-1B1C-0203-0A893D52D2B0}"/>
              </a:ext>
            </a:extLst>
          </p:cNvPr>
          <p:cNvSpPr txBox="1"/>
          <p:nvPr/>
        </p:nvSpPr>
        <p:spPr>
          <a:xfrm>
            <a:off x="1454273" y="5292999"/>
            <a:ext cx="48666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Mapping into LPS at 250 MeV</a:t>
            </a:r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727BF363-C700-E1C0-3076-28D183B58210}"/>
              </a:ext>
            </a:extLst>
          </p:cNvPr>
          <p:cNvGrpSpPr/>
          <p:nvPr/>
        </p:nvGrpSpPr>
        <p:grpSpPr>
          <a:xfrm>
            <a:off x="355421" y="5758706"/>
            <a:ext cx="11246029" cy="682201"/>
            <a:chOff x="355421" y="5758706"/>
            <a:chExt cx="11246029" cy="682201"/>
          </a:xfrm>
        </p:grpSpPr>
        <p:sp>
          <p:nvSpPr>
            <p:cNvPr id="24" name="Rectangle: Rounded Corners 23">
              <a:extLst>
                <a:ext uri="{FF2B5EF4-FFF2-40B4-BE49-F238E27FC236}">
                  <a16:creationId xmlns:a16="http://schemas.microsoft.com/office/drawing/2014/main" id="{4D770960-0100-AE98-D39D-084C2EBFC4C9}"/>
                </a:ext>
              </a:extLst>
            </p:cNvPr>
            <p:cNvSpPr/>
            <p:nvPr/>
          </p:nvSpPr>
          <p:spPr>
            <a:xfrm>
              <a:off x="355421" y="5758706"/>
              <a:ext cx="11246029" cy="682201"/>
            </a:xfrm>
            <a:prstGeom prst="roundRect">
              <a:avLst>
                <a:gd name="adj" fmla="val 38112"/>
              </a:avLst>
            </a:prstGeom>
          </p:spPr>
          <p:style>
            <a:lnRef idx="2">
              <a:schemeClr val="accent6">
                <a:shade val="15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29224438-5A7D-545E-F8E8-F2238AEAEEF5}"/>
                </a:ext>
              </a:extLst>
            </p:cNvPr>
            <p:cNvSpPr txBox="1"/>
            <p:nvPr/>
          </p:nvSpPr>
          <p:spPr>
            <a:xfrm>
              <a:off x="2511455" y="5826725"/>
              <a:ext cx="8556595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8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Both examples underpinned by ML techniques</a:t>
              </a:r>
            </a:p>
          </p:txBody>
        </p:sp>
      </p:grpSp>
      <p:sp>
        <p:nvSpPr>
          <p:cNvPr id="3" name="TextBox 2">
            <a:extLst>
              <a:ext uri="{FF2B5EF4-FFF2-40B4-BE49-F238E27FC236}">
                <a16:creationId xmlns:a16="http://schemas.microsoft.com/office/drawing/2014/main" id="{1E427736-066D-9FA2-3749-80F61435A0C4}"/>
              </a:ext>
            </a:extLst>
          </p:cNvPr>
          <p:cNvSpPr txBox="1"/>
          <p:nvPr/>
        </p:nvSpPr>
        <p:spPr>
          <a:xfrm>
            <a:off x="957947" y="1270625"/>
            <a:ext cx="505866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i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PI: Photoinjector Laser, generates electrons at cathode</a:t>
            </a:r>
          </a:p>
        </p:txBody>
      </p:sp>
    </p:spTree>
    <p:extLst>
      <p:ext uri="{BB962C8B-B14F-4D97-AF65-F5344CB8AC3E}">
        <p14:creationId xmlns:p14="http://schemas.microsoft.com/office/powerpoint/2010/main" val="14672230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09D345-E1FF-FA55-C8D0-2D90BD241D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8600" y="250031"/>
            <a:ext cx="5076825" cy="1759744"/>
          </a:xfrm>
        </p:spPr>
        <p:txBody>
          <a:bodyPr anchor="ctr">
            <a:normAutofit/>
          </a:bodyPr>
          <a:lstStyle/>
          <a:p>
            <a:r>
              <a:rPr lang="en-GB" sz="4000" dirty="0"/>
              <a:t>Next steps for </a:t>
            </a:r>
            <a:br>
              <a:rPr lang="en-GB" sz="4000" dirty="0"/>
            </a:br>
            <a:r>
              <a:rPr lang="en-GB" sz="4000" dirty="0"/>
              <a:t>CLARA Technical Commissioning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2464E62-F594-22FF-F8B8-3E6E7AE27D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BBAAB195-B577-5546-8349-9DDA93B6129E}" type="slidenum">
              <a:rPr lang="en-US">
                <a:solidFill>
                  <a:srgbClr val="FFFFFF"/>
                </a:solidFill>
              </a:rPr>
              <a:pPr>
                <a:spcAft>
                  <a:spcPts val="600"/>
                </a:spcAft>
              </a:pPr>
              <a:t>15</a:t>
            </a:fld>
            <a:endParaRPr lang="en-US">
              <a:solidFill>
                <a:srgbClr val="FFFFFF"/>
              </a:solidFill>
            </a:endParaRPr>
          </a:p>
        </p:txBody>
      </p:sp>
      <p:pic>
        <p:nvPicPr>
          <p:cNvPr id="15" name="Picture 14" descr="A machine in a factory&#10;&#10;Description automatically generated">
            <a:extLst>
              <a:ext uri="{FF2B5EF4-FFF2-40B4-BE49-F238E27FC236}">
                <a16:creationId xmlns:a16="http://schemas.microsoft.com/office/drawing/2014/main" id="{533E4462-6C7B-14E7-1B66-FC32A58061B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5412" r="27218" b="-2"/>
          <a:stretch/>
        </p:blipFill>
        <p:spPr>
          <a:xfrm>
            <a:off x="6299200" y="1"/>
            <a:ext cx="5894231" cy="6858000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944E71D4-B4C6-5393-5C23-247B2BE1FD64}"/>
              </a:ext>
            </a:extLst>
          </p:cNvPr>
          <p:cNvSpPr/>
          <p:nvPr/>
        </p:nvSpPr>
        <p:spPr>
          <a:xfrm flipH="1">
            <a:off x="5719762" y="10"/>
            <a:ext cx="1614487" cy="6857990"/>
          </a:xfrm>
          <a:prstGeom prst="rect">
            <a:avLst/>
          </a:prstGeom>
          <a:gradFill flip="none" rotWithShape="1">
            <a:gsLst>
              <a:gs pos="28000">
                <a:schemeClr val="bg1"/>
              </a:gs>
              <a:gs pos="100000">
                <a:schemeClr val="bg1">
                  <a:alpha val="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0089271-CAEE-A8DD-48BD-B8BA969FD9D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2187574"/>
            <a:ext cx="5978526" cy="4351338"/>
          </a:xfrm>
        </p:spPr>
        <p:txBody>
          <a:bodyPr anchor="ctr">
            <a:normAutofit/>
          </a:bodyPr>
          <a:lstStyle/>
          <a:p>
            <a:pPr>
              <a:lnSpc>
                <a:spcPct val="150000"/>
              </a:lnSpc>
              <a:spcAft>
                <a:spcPts val="600"/>
              </a:spcAft>
            </a:pPr>
            <a:r>
              <a:rPr lang="en-GB" dirty="0">
                <a:cs typeface="Arial"/>
              </a:rPr>
              <a:t>Cathode upgrade from Cu to Cs-</a:t>
            </a:r>
            <a:r>
              <a:rPr lang="en-GB" dirty="0" err="1">
                <a:cs typeface="Arial"/>
              </a:rPr>
              <a:t>Te</a:t>
            </a:r>
            <a:endParaRPr lang="en-GB" dirty="0">
              <a:cs typeface="Arial"/>
            </a:endParaRPr>
          </a:p>
          <a:p>
            <a:pPr>
              <a:lnSpc>
                <a:spcPct val="150000"/>
              </a:lnSpc>
              <a:spcAft>
                <a:spcPts val="600"/>
              </a:spcAft>
            </a:pPr>
            <a:r>
              <a:rPr lang="en-GB" dirty="0">
                <a:cs typeface="Arial"/>
              </a:rPr>
              <a:t>Bring X-Band lineariser online</a:t>
            </a:r>
          </a:p>
          <a:p>
            <a:pPr>
              <a:lnSpc>
                <a:spcPct val="150000"/>
              </a:lnSpc>
              <a:spcAft>
                <a:spcPts val="600"/>
              </a:spcAft>
            </a:pPr>
            <a:r>
              <a:rPr lang="en-GB" dirty="0">
                <a:cs typeface="Arial"/>
              </a:rPr>
              <a:t>Install dielectric wakefield dechirper</a:t>
            </a:r>
          </a:p>
        </p:txBody>
      </p:sp>
    </p:spTree>
    <p:extLst>
      <p:ext uri="{BB962C8B-B14F-4D97-AF65-F5344CB8AC3E}">
        <p14:creationId xmlns:p14="http://schemas.microsoft.com/office/powerpoint/2010/main" val="236839153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92CC1E4F-F1F0-B945-BE50-C72A7103E8A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15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BC6FB96-E994-6FE8-B97D-AB702EAF57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43700" y="164783"/>
            <a:ext cx="5179265" cy="1308923"/>
          </a:xfrm>
        </p:spPr>
        <p:txBody>
          <a:bodyPr anchor="b">
            <a:normAutofit fontScale="90000"/>
          </a:bodyPr>
          <a:lstStyle/>
          <a:p>
            <a:pPr algn="r"/>
            <a:r>
              <a:rPr lang="en-GB" sz="4100" dirty="0"/>
              <a:t>Next steps for FEBE Commissioning</a:t>
            </a:r>
          </a:p>
        </p:txBody>
      </p:sp>
      <p:pic>
        <p:nvPicPr>
          <p:cNvPr id="7" name="Picture 6" descr="A machine in a factory&#10;&#10;AI-generated content may be incorrect.">
            <a:extLst>
              <a:ext uri="{FF2B5EF4-FFF2-40B4-BE49-F238E27FC236}">
                <a16:creationId xmlns:a16="http://schemas.microsoft.com/office/drawing/2014/main" id="{B9D2C274-F01A-FC0D-3582-5B7879AD7F9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5900"/>
                    </a14:imgEffect>
                    <a14:imgEffect>
                      <a14:saturation sat="130000"/>
                    </a14:imgEffect>
                    <a14:imgEffect>
                      <a14:brightnessContrast bright="16000" contrast="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l="16513" r="13787"/>
          <a:stretch>
            <a:fillRect/>
          </a:stretch>
        </p:blipFill>
        <p:spPr>
          <a:xfrm>
            <a:off x="1" y="10"/>
            <a:ext cx="6373368" cy="6857990"/>
          </a:xfrm>
          <a:prstGeom prst="rect">
            <a:avLst/>
          </a:prstGeom>
        </p:spPr>
      </p:pic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2A07EB72-66CC-BA98-9E99-6189F566E3A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65540" y="1654870"/>
            <a:ext cx="5283596" cy="5686235"/>
          </a:xfrm>
        </p:spPr>
        <p:txBody>
          <a:bodyPr>
            <a:normAutofit fontScale="47500" lnSpcReduction="20000"/>
          </a:bodyPr>
          <a:lstStyle/>
          <a:p>
            <a:pPr>
              <a:lnSpc>
                <a:spcPct val="150000"/>
              </a:lnSpc>
            </a:pPr>
            <a:r>
              <a:rPr lang="en-GB" sz="5100" dirty="0"/>
              <a:t>FEBE Arc + Dump fully installed and commissioned</a:t>
            </a:r>
          </a:p>
          <a:p>
            <a:pPr>
              <a:lnSpc>
                <a:spcPct val="150000"/>
              </a:lnSpc>
            </a:pPr>
            <a:r>
              <a:rPr lang="en-GB" sz="5100" dirty="0"/>
              <a:t>Technical systems commissioning has begun in hutch</a:t>
            </a:r>
          </a:p>
          <a:p>
            <a:pPr>
              <a:lnSpc>
                <a:spcPct val="150000"/>
              </a:lnSpc>
            </a:pPr>
            <a:r>
              <a:rPr lang="en-GB" sz="5100" dirty="0"/>
              <a:t>FEBE 120 TW Laser has been installed. </a:t>
            </a:r>
          </a:p>
          <a:p>
            <a:pPr lvl="1">
              <a:lnSpc>
                <a:spcPct val="150000"/>
              </a:lnSpc>
            </a:pPr>
            <a:r>
              <a:rPr lang="en-GB" sz="4700" dirty="0"/>
              <a:t>Targeting SAT Completion Q3 25</a:t>
            </a:r>
          </a:p>
          <a:p>
            <a:pPr>
              <a:lnSpc>
                <a:spcPct val="150000"/>
              </a:lnSpc>
            </a:pPr>
            <a:r>
              <a:rPr lang="en-GB" sz="5100" dirty="0"/>
              <a:t>Targeting first electron beam delivery September 25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F6E0CB6-62BB-5D9D-B9DF-8248243473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876521" y="6453002"/>
            <a:ext cx="2805405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IoP PAB Meeting 2025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021CC1B-7E20-09CB-5452-7CDBCA439B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32162" y="6453002"/>
            <a:ext cx="429207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BBAAB195-B577-5546-8349-9DDA93B6129E}" type="slidenum">
              <a:rPr lang="en-US" smtClean="0"/>
              <a:pPr>
                <a:spcAft>
                  <a:spcPts val="600"/>
                </a:spcAft>
              </a:pPr>
              <a:t>16</a:t>
            </a:fld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67DCAB95-C63E-7007-52F2-BF7E21795DC1}"/>
              </a:ext>
            </a:extLst>
          </p:cNvPr>
          <p:cNvSpPr/>
          <p:nvPr/>
        </p:nvSpPr>
        <p:spPr>
          <a:xfrm>
            <a:off x="5238750" y="0"/>
            <a:ext cx="1671637" cy="6857990"/>
          </a:xfrm>
          <a:prstGeom prst="rect">
            <a:avLst/>
          </a:prstGeom>
          <a:gradFill flip="none" rotWithShape="1">
            <a:gsLst>
              <a:gs pos="28000">
                <a:schemeClr val="bg1"/>
              </a:gs>
              <a:gs pos="100000">
                <a:schemeClr val="bg1">
                  <a:alpha val="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0567676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C6BEAE-B054-3D78-184F-E075772C51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6750" y="200025"/>
            <a:ext cx="10515600" cy="606425"/>
          </a:xfrm>
        </p:spPr>
        <p:txBody>
          <a:bodyPr>
            <a:normAutofit fontScale="90000"/>
          </a:bodyPr>
          <a:lstStyle/>
          <a:p>
            <a:r>
              <a:rPr lang="en-GB"/>
              <a:t>Day 1 Electron Beam Parameters</a:t>
            </a:r>
          </a:p>
        </p:txBody>
      </p:sp>
      <p:graphicFrame>
        <p:nvGraphicFramePr>
          <p:cNvPr id="6" name="Table 2">
            <a:extLst>
              <a:ext uri="{FF2B5EF4-FFF2-40B4-BE49-F238E27FC236}">
                <a16:creationId xmlns:a16="http://schemas.microsoft.com/office/drawing/2014/main" id="{C038F6ED-A770-02C4-2D3D-5DCC8D18DEA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45337462"/>
              </p:ext>
            </p:extLst>
          </p:nvPr>
        </p:nvGraphicFramePr>
        <p:xfrm>
          <a:off x="882553" y="1317251"/>
          <a:ext cx="6546947" cy="417547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70701">
                  <a:extLst>
                    <a:ext uri="{9D8B030D-6E8A-4147-A177-3AD203B41FA5}">
                      <a16:colId xmlns:a16="http://schemas.microsoft.com/office/drawing/2014/main" val="3265720352"/>
                    </a:ext>
                  </a:extLst>
                </a:gridCol>
                <a:gridCol w="2178802">
                  <a:extLst>
                    <a:ext uri="{9D8B030D-6E8A-4147-A177-3AD203B41FA5}">
                      <a16:colId xmlns:a16="http://schemas.microsoft.com/office/drawing/2014/main" val="1416380626"/>
                    </a:ext>
                  </a:extLst>
                </a:gridCol>
                <a:gridCol w="2097444">
                  <a:extLst>
                    <a:ext uri="{9D8B030D-6E8A-4147-A177-3AD203B41FA5}">
                      <a16:colId xmlns:a16="http://schemas.microsoft.com/office/drawing/2014/main" val="3618162818"/>
                    </a:ext>
                  </a:extLst>
                </a:gridCol>
              </a:tblGrid>
              <a:tr h="425644">
                <a:tc>
                  <a:txBody>
                    <a:bodyPr/>
                    <a:lstStyle/>
                    <a:p>
                      <a:r>
                        <a:rPr lang="en-GB" sz="25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Parameter</a:t>
                      </a:r>
                    </a:p>
                  </a:txBody>
                  <a:tcPr marL="82941" marR="82941" marT="41471" marB="41471"/>
                </a:tc>
                <a:tc>
                  <a:txBody>
                    <a:bodyPr/>
                    <a:lstStyle/>
                    <a:p>
                      <a:r>
                        <a:rPr lang="en-GB" sz="250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High charge</a:t>
                      </a:r>
                    </a:p>
                  </a:txBody>
                  <a:tcPr marL="82941" marR="82941" marT="41471" marB="41471"/>
                </a:tc>
                <a:tc>
                  <a:txBody>
                    <a:bodyPr/>
                    <a:lstStyle/>
                    <a:p>
                      <a:r>
                        <a:rPr lang="en-GB" sz="250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Low charge</a:t>
                      </a:r>
                    </a:p>
                  </a:txBody>
                  <a:tcPr marL="82941" marR="82941" marT="41471" marB="41471"/>
                </a:tc>
                <a:extLst>
                  <a:ext uri="{0D108BD9-81ED-4DB2-BD59-A6C34878D82A}">
                    <a16:rowId xmlns:a16="http://schemas.microsoft.com/office/drawing/2014/main" val="4011672090"/>
                  </a:ext>
                </a:extLst>
              </a:tr>
              <a:tr h="425644">
                <a:tc>
                  <a:txBody>
                    <a:bodyPr/>
                    <a:lstStyle/>
                    <a:p>
                      <a:r>
                        <a:rPr lang="en-GB" sz="25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Energy [MeV]</a:t>
                      </a:r>
                    </a:p>
                  </a:txBody>
                  <a:tcPr marL="82941" marR="82941" marT="41471" marB="4147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5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250</a:t>
                      </a:r>
                      <a:endParaRPr lang="en-GB" sz="2500" dirty="0">
                        <a:solidFill>
                          <a:schemeClr val="accent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2941" marR="82941" marT="41471" marB="4147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50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250</a:t>
                      </a:r>
                      <a:endParaRPr lang="en-GB" sz="2500">
                        <a:solidFill>
                          <a:schemeClr val="accent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2941" marR="82941" marT="41471" marB="41471"/>
                </a:tc>
                <a:extLst>
                  <a:ext uri="{0D108BD9-81ED-4DB2-BD59-A6C34878D82A}">
                    <a16:rowId xmlns:a16="http://schemas.microsoft.com/office/drawing/2014/main" val="457224071"/>
                  </a:ext>
                </a:extLst>
              </a:tr>
              <a:tr h="425644">
                <a:tc>
                  <a:txBody>
                    <a:bodyPr/>
                    <a:lstStyle/>
                    <a:p>
                      <a:r>
                        <a:rPr lang="en-GB" sz="25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Charge [</a:t>
                      </a:r>
                      <a:r>
                        <a:rPr lang="en-GB" sz="250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pC</a:t>
                      </a:r>
                      <a:r>
                        <a:rPr lang="en-GB" sz="25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]</a:t>
                      </a:r>
                    </a:p>
                  </a:txBody>
                  <a:tcPr marL="82941" marR="82941" marT="41471" marB="4147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5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250</a:t>
                      </a:r>
                      <a:endParaRPr lang="en-GB" sz="2500" dirty="0">
                        <a:solidFill>
                          <a:schemeClr val="accent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2941" marR="82941" marT="41471" marB="4147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50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  <a:endParaRPr lang="en-GB" sz="2500">
                        <a:solidFill>
                          <a:schemeClr val="accent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2941" marR="82941" marT="41471" marB="41471"/>
                </a:tc>
                <a:extLst>
                  <a:ext uri="{0D108BD9-81ED-4DB2-BD59-A6C34878D82A}">
                    <a16:rowId xmlns:a16="http://schemas.microsoft.com/office/drawing/2014/main" val="3209089567"/>
                  </a:ext>
                </a:extLst>
              </a:tr>
              <a:tr h="425644">
                <a:tc>
                  <a:txBody>
                    <a:bodyPr/>
                    <a:lstStyle/>
                    <a:p>
                      <a:r>
                        <a:rPr lang="en-GB" sz="250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RMS t [fs]</a:t>
                      </a:r>
                    </a:p>
                  </a:txBody>
                  <a:tcPr marL="82941" marR="82941" marT="41471" marB="4147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50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100</a:t>
                      </a:r>
                      <a:endParaRPr lang="en-GB" sz="2500">
                        <a:solidFill>
                          <a:schemeClr val="accent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2941" marR="82941" marT="41471" marB="4147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50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50</a:t>
                      </a:r>
                      <a:endParaRPr lang="en-GB" sz="2500">
                        <a:solidFill>
                          <a:schemeClr val="accent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2941" marR="82941" marT="41471" marB="41471"/>
                </a:tc>
                <a:extLst>
                  <a:ext uri="{0D108BD9-81ED-4DB2-BD59-A6C34878D82A}">
                    <a16:rowId xmlns:a16="http://schemas.microsoft.com/office/drawing/2014/main" val="3290230643"/>
                  </a:ext>
                </a:extLst>
              </a:tr>
              <a:tr h="425644">
                <a:tc>
                  <a:txBody>
                    <a:bodyPr/>
                    <a:lstStyle/>
                    <a:p>
                      <a:r>
                        <a:rPr lang="en-GB" sz="250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σ</a:t>
                      </a:r>
                      <a:r>
                        <a:rPr lang="en-GB" sz="2500" baseline="-2500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</a:t>
                      </a:r>
                      <a:r>
                        <a:rPr lang="en-GB" sz="2500" baseline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/E</a:t>
                      </a:r>
                      <a:r>
                        <a:rPr lang="en-GB" sz="250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[%]</a:t>
                      </a:r>
                    </a:p>
                  </a:txBody>
                  <a:tcPr marL="82941" marR="82941" marT="41471" marB="4147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5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&lt;5</a:t>
                      </a:r>
                      <a:endParaRPr lang="en-GB" sz="2500" dirty="0">
                        <a:solidFill>
                          <a:schemeClr val="accent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2941" marR="82941" marT="41471" marB="4147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5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&lt;1</a:t>
                      </a:r>
                      <a:endParaRPr lang="en-GB" sz="2500" dirty="0">
                        <a:solidFill>
                          <a:schemeClr val="accent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2941" marR="82941" marT="41471" marB="41471"/>
                </a:tc>
                <a:extLst>
                  <a:ext uri="{0D108BD9-81ED-4DB2-BD59-A6C34878D82A}">
                    <a16:rowId xmlns:a16="http://schemas.microsoft.com/office/drawing/2014/main" val="823503042"/>
                  </a:ext>
                </a:extLst>
              </a:tr>
              <a:tr h="425644">
                <a:tc>
                  <a:txBody>
                    <a:bodyPr/>
                    <a:lstStyle/>
                    <a:p>
                      <a:r>
                        <a:rPr lang="en-GB" sz="250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RMS x [µm]</a:t>
                      </a:r>
                    </a:p>
                  </a:txBody>
                  <a:tcPr marL="82941" marR="82941" marT="41471" marB="4147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5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100</a:t>
                      </a:r>
                      <a:endParaRPr lang="en-GB" sz="2500" dirty="0">
                        <a:solidFill>
                          <a:schemeClr val="accent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2941" marR="82941" marT="41471" marB="4147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5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</a:t>
                      </a:r>
                      <a:endParaRPr lang="en-GB" sz="2500" dirty="0">
                        <a:solidFill>
                          <a:schemeClr val="accent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2941" marR="82941" marT="41471" marB="41471"/>
                </a:tc>
                <a:extLst>
                  <a:ext uri="{0D108BD9-81ED-4DB2-BD59-A6C34878D82A}">
                    <a16:rowId xmlns:a16="http://schemas.microsoft.com/office/drawing/2014/main" val="61889549"/>
                  </a:ext>
                </a:extLst>
              </a:tr>
              <a:tr h="425644">
                <a:tc>
                  <a:txBody>
                    <a:bodyPr/>
                    <a:lstStyle/>
                    <a:p>
                      <a:r>
                        <a:rPr lang="en-GB" sz="250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RMS y [µm]</a:t>
                      </a:r>
                    </a:p>
                  </a:txBody>
                  <a:tcPr marL="82941" marR="82941" marT="41471" marB="4147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5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100</a:t>
                      </a:r>
                      <a:endParaRPr lang="en-GB" sz="2500" dirty="0">
                        <a:solidFill>
                          <a:schemeClr val="accent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2941" marR="82941" marT="41471" marB="4147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5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</a:t>
                      </a:r>
                      <a:endParaRPr lang="en-GB" sz="2500" dirty="0">
                        <a:solidFill>
                          <a:schemeClr val="accent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2941" marR="82941" marT="41471" marB="41471"/>
                </a:tc>
                <a:extLst>
                  <a:ext uri="{0D108BD9-81ED-4DB2-BD59-A6C34878D82A}">
                    <a16:rowId xmlns:a16="http://schemas.microsoft.com/office/drawing/2014/main" val="824748619"/>
                  </a:ext>
                </a:extLst>
              </a:tr>
              <a:tr h="425644">
                <a:tc>
                  <a:txBody>
                    <a:bodyPr/>
                    <a:lstStyle/>
                    <a:p>
                      <a:r>
                        <a:rPr lang="el-GR" sz="250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ε</a:t>
                      </a:r>
                      <a:r>
                        <a:rPr lang="en-GB" sz="2500" baseline="-2500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</a:t>
                      </a:r>
                      <a:r>
                        <a:rPr lang="en-GB" sz="2500" baseline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x [</a:t>
                      </a:r>
                      <a:r>
                        <a:rPr lang="en-GB" sz="250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µm]</a:t>
                      </a:r>
                    </a:p>
                  </a:txBody>
                  <a:tcPr marL="82941" marR="82941" marT="41471" marB="4147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50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  <a:endParaRPr lang="en-GB" sz="2500">
                        <a:solidFill>
                          <a:schemeClr val="accent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2941" marR="82941" marT="41471" marB="4147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5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en-GB" sz="2500" dirty="0">
                        <a:solidFill>
                          <a:schemeClr val="accent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2941" marR="82941" marT="41471" marB="41471"/>
                </a:tc>
                <a:extLst>
                  <a:ext uri="{0D108BD9-81ED-4DB2-BD59-A6C34878D82A}">
                    <a16:rowId xmlns:a16="http://schemas.microsoft.com/office/drawing/2014/main" val="1490313010"/>
                  </a:ext>
                </a:extLst>
              </a:tr>
              <a:tr h="42564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25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ε</a:t>
                      </a:r>
                      <a:r>
                        <a:rPr lang="en-GB" sz="2500" baseline="-25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</a:t>
                      </a:r>
                      <a:r>
                        <a:rPr lang="en-GB" sz="250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y [</a:t>
                      </a:r>
                      <a:r>
                        <a:rPr lang="en-GB" sz="25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µm]</a:t>
                      </a:r>
                    </a:p>
                  </a:txBody>
                  <a:tcPr marL="82941" marR="82941" marT="41471" marB="4147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50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  <a:endParaRPr lang="en-GB" sz="2500">
                        <a:solidFill>
                          <a:schemeClr val="accent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2941" marR="82941" marT="41471" marB="4147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5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en-GB" sz="2500" dirty="0">
                        <a:solidFill>
                          <a:schemeClr val="accent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2941" marR="82941" marT="41471" marB="41471"/>
                </a:tc>
                <a:extLst>
                  <a:ext uri="{0D108BD9-81ED-4DB2-BD59-A6C34878D82A}">
                    <a16:rowId xmlns:a16="http://schemas.microsoft.com/office/drawing/2014/main" val="1113942701"/>
                  </a:ext>
                </a:extLst>
              </a:tr>
            </a:tbl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1812D679-5FA0-9605-EC68-1F14BE54C66B}"/>
              </a:ext>
            </a:extLst>
          </p:cNvPr>
          <p:cNvSpPr txBox="1"/>
          <p:nvPr/>
        </p:nvSpPr>
        <p:spPr>
          <a:xfrm>
            <a:off x="787400" y="5634199"/>
            <a:ext cx="3971344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2E2C6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Further detail on FEBE beam parameters can be found in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2E2C6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Snedden, E. W., et al. </a:t>
            </a:r>
            <a:r>
              <a:rPr kumimoji="0" lang="en-US" sz="1200" b="0" i="1" u="none" strike="noStrike" kern="1200" cap="none" spc="0" normalizeH="0" baseline="0" noProof="0" dirty="0">
                <a:ln>
                  <a:noFill/>
                </a:ln>
                <a:solidFill>
                  <a:srgbClr val="2E2C6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"Specification and design for full energy beam exploitation of the compact linear accelerator for research and applications." 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2E2C6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PRAB 27.4 (2024): 041602.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2E2C6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hlinkClick r:id="rId2"/>
              </a:rPr>
              <a:t>https://doi.org/10.1103/PhysRevAccelBeams.27.041602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2E2C6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2E2C6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1777DEF-5A9E-87C0-000F-F19BC210E378}"/>
              </a:ext>
            </a:extLst>
          </p:cNvPr>
          <p:cNvSpPr txBox="1"/>
          <p:nvPr/>
        </p:nvSpPr>
        <p:spPr>
          <a:xfrm>
            <a:off x="787400" y="806450"/>
            <a:ext cx="92773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2E2C6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To be delivered at either FEBE Chamber IPs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270B97F-45F9-4A7C-3989-BA6E90069C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BAAB195-B577-5546-8349-9DDA93B6129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2E2C61">
                    <a:tint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2E2C61">
                  <a:tint val="75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F095CC1-2D28-F021-E845-9C654BE59730}"/>
              </a:ext>
            </a:extLst>
          </p:cNvPr>
          <p:cNvSpPr txBox="1"/>
          <p:nvPr/>
        </p:nvSpPr>
        <p:spPr>
          <a:xfrm>
            <a:off x="7620000" y="4363135"/>
            <a:ext cx="4508500" cy="1200329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1" u="none" strike="noStrike" kern="1200" cap="none" spc="0" normalizeH="0" baseline="0" noProof="0" dirty="0">
                <a:ln>
                  <a:noFill/>
                </a:ln>
                <a:solidFill>
                  <a:srgbClr val="2E2C6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These parameters are for short bunches.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1" u="none" strike="noStrike" kern="1200" cap="none" spc="0" normalizeH="0" baseline="0" noProof="0" dirty="0">
                <a:ln>
                  <a:noFill/>
                </a:ln>
                <a:solidFill>
                  <a:srgbClr val="2E2C6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If longitudinally compressed beam is not required, emittance will be reduced and transverse focus also reduced in size.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1A77120-CA3A-8C2B-1998-1D04C40E9C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2E2C61">
                    <a:tint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IoP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2E2C61">
                    <a:tint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PAB July 2025 </a:t>
            </a:r>
          </a:p>
        </p:txBody>
      </p:sp>
    </p:spTree>
    <p:extLst>
      <p:ext uri="{BB962C8B-B14F-4D97-AF65-F5344CB8AC3E}">
        <p14:creationId xmlns:p14="http://schemas.microsoft.com/office/powerpoint/2010/main" val="268230643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6D9CC19-B814-7AC8-5847-48C6FF0DA0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err="1"/>
              <a:t>IoP</a:t>
            </a:r>
            <a:r>
              <a:rPr lang="en-US" dirty="0"/>
              <a:t> PAB Meeting 2025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6C77215-75C8-769A-5553-5D4B364B90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72999" y="6392956"/>
            <a:ext cx="2743200" cy="365125"/>
          </a:xfrm>
        </p:spPr>
        <p:txBody>
          <a:bodyPr/>
          <a:lstStyle/>
          <a:p>
            <a:fld id="{BBAAB195-B577-5546-8349-9DDA93B6129E}" type="slidenum">
              <a:rPr lang="en-US" smtClean="0"/>
              <a:t>18</a:t>
            </a:fld>
            <a:endParaRPr lang="en-US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46A40B7F-3D95-6C0A-231E-4721D965DF7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" b="53479"/>
          <a:stretch/>
        </p:blipFill>
        <p:spPr bwMode="auto">
          <a:xfrm>
            <a:off x="61501" y="309283"/>
            <a:ext cx="6940565" cy="4785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>
            <a:extLst>
              <a:ext uri="{FF2B5EF4-FFF2-40B4-BE49-F238E27FC236}">
                <a16:creationId xmlns:a16="http://schemas.microsoft.com/office/drawing/2014/main" id="{90AB53FC-0388-2BE2-2AC4-B0FDC9E8689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86375" r="41147"/>
          <a:stretch/>
        </p:blipFill>
        <p:spPr bwMode="auto">
          <a:xfrm>
            <a:off x="61501" y="5092326"/>
            <a:ext cx="4704564" cy="15725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346B5135-9744-B3DA-BDBA-9142B3AB0ABB}"/>
              </a:ext>
            </a:extLst>
          </p:cNvPr>
          <p:cNvSpPr txBox="1"/>
          <p:nvPr/>
        </p:nvSpPr>
        <p:spPr>
          <a:xfrm>
            <a:off x="3062427" y="5416938"/>
            <a:ext cx="6067146" cy="707886"/>
          </a:xfrm>
          <a:prstGeom prst="rect">
            <a:avLst/>
          </a:prstGeom>
          <a:ln w="5715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4000" dirty="0">
                <a:hlinkClick r:id="rId4"/>
              </a:rPr>
              <a:t>indico.stfc.ac.uk/event/1521</a:t>
            </a:r>
            <a:endParaRPr lang="en-GB" sz="4000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319AF5C-0702-9C66-0CF4-1484E69AE18A}"/>
              </a:ext>
            </a:extLst>
          </p:cNvPr>
          <p:cNvSpPr txBox="1"/>
          <p:nvPr/>
        </p:nvSpPr>
        <p:spPr>
          <a:xfrm>
            <a:off x="7114988" y="285824"/>
            <a:ext cx="5077012" cy="43942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b="1" dirty="0">
                <a:latin typeface="Arial" panose="020B0604020202020204" pitchFamily="34" charset="0"/>
                <a:cs typeface="Arial" panose="020B0604020202020204" pitchFamily="34" charset="0"/>
              </a:rPr>
              <a:t>Topics</a:t>
            </a:r>
            <a:endParaRPr lang="en-GB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VHEE Research Facilities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Clinical perspectives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Dosimetry and detectors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Radiobiology and Medical Physics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Accelerator R&amp;D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Industries for medical technology</a:t>
            </a:r>
          </a:p>
        </p:txBody>
      </p:sp>
      <p:pic>
        <p:nvPicPr>
          <p:cNvPr id="3" name="Picture 2" descr="A qr code on a white background">
            <a:extLst>
              <a:ext uri="{FF2B5EF4-FFF2-40B4-BE49-F238E27FC236}">
                <a16:creationId xmlns:a16="http://schemas.microsoft.com/office/drawing/2014/main" id="{1BC2358B-CE11-8BEA-B227-69E742291303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70569" y="4803869"/>
            <a:ext cx="1698408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524790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99E021-2DA5-AE2B-E64F-E34E53C0A5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275313"/>
            <a:ext cx="12192000" cy="986118"/>
          </a:xfrm>
        </p:spPr>
        <p:txBody>
          <a:bodyPr/>
          <a:lstStyle/>
          <a:p>
            <a:pPr algn="ctr"/>
            <a:r>
              <a:rPr lang="en-GB"/>
              <a:t>Summary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A118138-A1E0-6AD4-2D44-7F21F92349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75447" y="1491737"/>
            <a:ext cx="10578354" cy="3907401"/>
          </a:xfrm>
        </p:spPr>
        <p:txBody>
          <a:bodyPr>
            <a:normAutofit fontScale="92500"/>
          </a:bodyPr>
          <a:lstStyle/>
          <a:p>
            <a:r>
              <a:rPr lang="en-GB" dirty="0">
                <a:solidFill>
                  <a:schemeClr val="tx2"/>
                </a:solidFill>
              </a:rPr>
              <a:t>Electron beams at 250 MeV, 100Hz have been delivered at CLARA </a:t>
            </a:r>
          </a:p>
          <a:p>
            <a:pPr marL="0" indent="0">
              <a:buNone/>
            </a:pPr>
            <a:endParaRPr lang="en-GB" dirty="0">
              <a:solidFill>
                <a:schemeClr val="tx2"/>
              </a:solidFill>
            </a:endParaRPr>
          </a:p>
          <a:p>
            <a:r>
              <a:rPr lang="en-GB" dirty="0">
                <a:solidFill>
                  <a:schemeClr val="tx2"/>
                </a:solidFill>
              </a:rPr>
              <a:t>This is a major milestone for Daresbury Laboratory </a:t>
            </a:r>
            <a:br>
              <a:rPr lang="en-GB" dirty="0">
                <a:solidFill>
                  <a:schemeClr val="tx2"/>
                </a:solidFill>
              </a:rPr>
            </a:br>
            <a:r>
              <a:rPr lang="en-GB" dirty="0">
                <a:solidFill>
                  <a:schemeClr val="tx2"/>
                </a:solidFill>
              </a:rPr>
              <a:t>and for UK Accelerator Infrastructure </a:t>
            </a:r>
          </a:p>
          <a:p>
            <a:pPr marL="0" indent="0">
              <a:buNone/>
            </a:pPr>
            <a:endParaRPr lang="en-GB" dirty="0">
              <a:solidFill>
                <a:schemeClr val="tx2"/>
              </a:solidFill>
            </a:endParaRPr>
          </a:p>
          <a:p>
            <a:r>
              <a:rPr lang="en-GB" dirty="0">
                <a:solidFill>
                  <a:schemeClr val="tx2"/>
                </a:solidFill>
              </a:rPr>
              <a:t>Targeting delivery of beam through FEBE hutch in September ‘25</a:t>
            </a:r>
          </a:p>
          <a:p>
            <a:pPr marL="0" indent="0">
              <a:buNone/>
            </a:pPr>
            <a:endParaRPr lang="en-GB" dirty="0">
              <a:solidFill>
                <a:schemeClr val="tx2"/>
              </a:solidFill>
            </a:endParaRPr>
          </a:p>
          <a:p>
            <a:r>
              <a:rPr lang="en-GB" dirty="0">
                <a:solidFill>
                  <a:schemeClr val="tx2"/>
                </a:solidFill>
              </a:rPr>
              <a:t>We are planning to welcome users in 2026</a:t>
            </a:r>
          </a:p>
          <a:p>
            <a:endParaRPr lang="en-GB" sz="2400" b="1" dirty="0">
              <a:solidFill>
                <a:schemeClr val="tx2"/>
              </a:solidFill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ACFB504-9A9A-14F3-602A-BD97EAEF21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49"/>
            <a:ext cx="4114800" cy="365125"/>
          </a:xfrm>
        </p:spPr>
        <p:txBody>
          <a:bodyPr/>
          <a:lstStyle/>
          <a:p>
            <a:r>
              <a:rPr lang="en-US" dirty="0" err="1"/>
              <a:t>IoP</a:t>
            </a:r>
            <a:r>
              <a:rPr lang="en-US" dirty="0"/>
              <a:t> PAB July 2025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8E1CC3D-CACA-D9BC-173B-3C45F62EFF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19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E87855E-4D51-92E7-3ADB-60ADEFCA5A4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21634"/>
            <a:ext cx="2675676" cy="1149705"/>
          </a:xfrm>
          <a:prstGeom prst="rect">
            <a:avLst/>
          </a:prstGeom>
        </p:spPr>
      </p:pic>
      <p:pic>
        <p:nvPicPr>
          <p:cNvPr id="8" name="Picture 4">
            <a:extLst>
              <a:ext uri="{FF2B5EF4-FFF2-40B4-BE49-F238E27FC236}">
                <a16:creationId xmlns:a16="http://schemas.microsoft.com/office/drawing/2014/main" id="{4933E872-2554-A9B4-DEFA-2883ADFEF58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33564" b="33532"/>
          <a:stretch/>
        </p:blipFill>
        <p:spPr bwMode="auto">
          <a:xfrm flipV="1">
            <a:off x="0" y="5629444"/>
            <a:ext cx="12192001" cy="12285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354647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5343887" y="227847"/>
            <a:ext cx="7123145" cy="1200321"/>
          </a:xfrm>
          <a:prstGeom prst="rect">
            <a:avLst/>
          </a:prstGeom>
        </p:spPr>
        <p:txBody>
          <a:bodyPr wrap="square" lIns="91432" tIns="45716" rIns="91432" bIns="45716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GB" altLang="en-US" sz="3600" b="1" i="1">
                <a:solidFill>
                  <a:prstClr val="white"/>
                </a:solidFill>
                <a:latin typeface="Calibri" panose="020F0502020204030204" pitchFamily="34" charset="0"/>
                <a:ea typeface="ヒラギノ角ゴ Pro W3"/>
                <a:cs typeface="Calibri" panose="020F0502020204030204" pitchFamily="34" charset="0"/>
              </a:rPr>
              <a:t>Making a brighter future through advanced accelerators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14D3142D-BEAB-4F4D-A208-14C8AC5E448B}"/>
              </a:ext>
            </a:extLst>
          </p:cNvPr>
          <p:cNvSpPr/>
          <p:nvPr/>
        </p:nvSpPr>
        <p:spPr>
          <a:xfrm>
            <a:off x="-10442" y="-62144"/>
            <a:ext cx="302464" cy="6995604"/>
          </a:xfrm>
          <a:prstGeom prst="rect">
            <a:avLst/>
          </a:prstGeom>
          <a:solidFill>
            <a:srgbClr val="1C5DF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extBox 1"/>
          <p:cNvSpPr txBox="1"/>
          <p:nvPr/>
        </p:nvSpPr>
        <p:spPr>
          <a:xfrm>
            <a:off x="386855" y="227847"/>
            <a:ext cx="79531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800" b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Outline</a:t>
            </a:r>
            <a:endParaRPr lang="en-GB" sz="3600" b="1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45274" y="1004223"/>
            <a:ext cx="8077471" cy="48628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buClr>
                <a:schemeClr val="accent5"/>
              </a:buClr>
              <a:buSzPct val="100000"/>
            </a:pPr>
            <a:endParaRPr lang="en-GB" sz="3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Clr>
                <a:schemeClr val="accent5"/>
              </a:buClr>
              <a:buSzPct val="100000"/>
              <a:buFont typeface="Wingdings" panose="05000000000000000000" pitchFamily="2" charset="2"/>
              <a:buChar char="§"/>
            </a:pPr>
            <a:r>
              <a:rPr lang="en-GB" sz="4000" dirty="0">
                <a:latin typeface="Arial" panose="020B0604020202020204" pitchFamily="34" charset="0"/>
                <a:cs typeface="Arial" panose="020B0604020202020204" pitchFamily="34" charset="0"/>
              </a:rPr>
              <a:t>CLARA and Upgrade to 250 MeV</a:t>
            </a:r>
          </a:p>
          <a:p>
            <a:pPr>
              <a:buClr>
                <a:schemeClr val="accent5"/>
              </a:buClr>
              <a:buSzPct val="100000"/>
            </a:pPr>
            <a:endParaRPr lang="en-GB" sz="4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Clr>
                <a:schemeClr val="accent5"/>
              </a:buClr>
              <a:buSzPct val="100000"/>
              <a:buFont typeface="Wingdings" panose="05000000000000000000" pitchFamily="2" charset="2"/>
              <a:buChar char="§"/>
            </a:pPr>
            <a:r>
              <a:rPr lang="en-GB" sz="4000" dirty="0">
                <a:latin typeface="Arial" panose="020B0604020202020204" pitchFamily="34" charset="0"/>
                <a:cs typeface="Arial" panose="020B0604020202020204" pitchFamily="34" charset="0"/>
              </a:rPr>
              <a:t>Recent highlights</a:t>
            </a:r>
          </a:p>
          <a:p>
            <a:pPr marL="285750" indent="-285750">
              <a:buClr>
                <a:schemeClr val="accent5"/>
              </a:buClr>
              <a:buSzPct val="100000"/>
              <a:buFont typeface="Wingdings" panose="05000000000000000000" pitchFamily="2" charset="2"/>
              <a:buChar char="§"/>
            </a:pPr>
            <a:endParaRPr lang="en-GB" sz="4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Clr>
                <a:schemeClr val="accent5"/>
              </a:buClr>
              <a:buSzPct val="100000"/>
              <a:buFont typeface="Wingdings" panose="05000000000000000000" pitchFamily="2" charset="2"/>
              <a:buChar char="§"/>
            </a:pPr>
            <a:r>
              <a:rPr lang="en-GB" sz="4000" dirty="0">
                <a:latin typeface="Arial" panose="020B0604020202020204" pitchFamily="34" charset="0"/>
                <a:cs typeface="Arial" panose="020B0604020202020204" pitchFamily="34" charset="0"/>
              </a:rPr>
              <a:t>Next steps in commissioning</a:t>
            </a:r>
          </a:p>
          <a:p>
            <a:pPr marL="285750" indent="-285750">
              <a:buClr>
                <a:schemeClr val="accent5"/>
              </a:buClr>
              <a:buSzPct val="100000"/>
              <a:buFont typeface="Wingdings" panose="05000000000000000000" pitchFamily="2" charset="2"/>
              <a:buChar char="§"/>
            </a:pPr>
            <a:endParaRPr lang="en-GB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Clr>
                <a:schemeClr val="accent5"/>
              </a:buClr>
              <a:buSzPct val="100000"/>
              <a:buFont typeface="Wingdings" panose="05000000000000000000" pitchFamily="2" charset="2"/>
              <a:buChar char="§"/>
            </a:pPr>
            <a:endParaRPr lang="en-GB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BC3DE34-8DE5-1305-55E7-7C4225F69A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err="1"/>
              <a:t>IoP</a:t>
            </a:r>
            <a:r>
              <a:rPr lang="en-GB" dirty="0"/>
              <a:t> PAB July 2025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7AFA834-3837-0743-D9E0-CF56D604FD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2FB082-32F0-4A2A-BBA6-2F51FCB2A79A}" type="slidenum">
              <a:rPr lang="en-GB" smtClean="0"/>
              <a:t>2</a:t>
            </a:fld>
            <a:endParaRPr lang="en-GB"/>
          </a:p>
        </p:txBody>
      </p:sp>
      <p:pic>
        <p:nvPicPr>
          <p:cNvPr id="6" name="Picture 5" descr="A person working in a factory">
            <a:extLst>
              <a:ext uri="{FF2B5EF4-FFF2-40B4-BE49-F238E27FC236}">
                <a16:creationId xmlns:a16="http://schemas.microsoft.com/office/drawing/2014/main" id="{136BD515-2459-62FE-F43A-E64BD874170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05457" y="2364356"/>
            <a:ext cx="3136942" cy="2091098"/>
          </a:xfrm>
          <a:prstGeom prst="rect">
            <a:avLst/>
          </a:prstGeom>
        </p:spPr>
      </p:pic>
      <p:pic>
        <p:nvPicPr>
          <p:cNvPr id="7" name="Picture 6" descr="A person working on a machine&#10;&#10;AI-generated content may be incorrect.">
            <a:extLst>
              <a:ext uri="{FF2B5EF4-FFF2-40B4-BE49-F238E27FC236}">
                <a16:creationId xmlns:a16="http://schemas.microsoft.com/office/drawing/2014/main" id="{FAAE2816-510E-6F4E-CE90-21F8D136B18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05459" y="130839"/>
            <a:ext cx="3136941" cy="2091097"/>
          </a:xfrm>
          <a:prstGeom prst="rect">
            <a:avLst/>
          </a:prstGeom>
        </p:spPr>
      </p:pic>
      <p:pic>
        <p:nvPicPr>
          <p:cNvPr id="10" name="Picture 9" descr="A machine in a factory&#10;&#10;Description automatically generated">
            <a:extLst>
              <a:ext uri="{FF2B5EF4-FFF2-40B4-BE49-F238E27FC236}">
                <a16:creationId xmlns:a16="http://schemas.microsoft.com/office/drawing/2014/main" id="{DCB31F77-0E69-CA42-08EC-720B320D8A4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1248" t="10288" r="21382" b="32631"/>
          <a:stretch/>
        </p:blipFill>
        <p:spPr>
          <a:xfrm>
            <a:off x="8905457" y="4610432"/>
            <a:ext cx="3129654" cy="207854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CCE0E471-66BF-5C15-7362-80AC588C7C86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8269" y="5830312"/>
            <a:ext cx="2449685" cy="1052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18278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445A36-674E-D850-E084-872986CA71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7326" y="23021"/>
            <a:ext cx="10515600" cy="1325563"/>
          </a:xfrm>
        </p:spPr>
        <p:txBody>
          <a:bodyPr/>
          <a:lstStyle/>
          <a:p>
            <a:r>
              <a:rPr lang="en-GB" dirty="0"/>
              <a:t>CLARA Overview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77E2DF3-2F4A-0495-781A-1E996DBF85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6857" y="1286435"/>
            <a:ext cx="6626615" cy="5373968"/>
          </a:xfrm>
        </p:spPr>
        <p:txBody>
          <a:bodyPr>
            <a:normAutofit lnSpcReduction="10000"/>
          </a:bodyPr>
          <a:lstStyle/>
          <a:p>
            <a:r>
              <a:rPr lang="en-GB" dirty="0"/>
              <a:t>250 MeV ultra-bright electron linear accelerator facility </a:t>
            </a:r>
          </a:p>
          <a:p>
            <a:pPr lvl="1"/>
            <a:r>
              <a:rPr lang="en-GB" dirty="0"/>
              <a:t>Daresbury Laboratory in NW England </a:t>
            </a:r>
          </a:p>
          <a:p>
            <a:endParaRPr lang="en-GB" dirty="0"/>
          </a:p>
          <a:p>
            <a:r>
              <a:rPr lang="en-GB" dirty="0"/>
              <a:t>Ran as ‘CLARA Front End’ </a:t>
            </a:r>
            <a:br>
              <a:rPr lang="en-GB" dirty="0"/>
            </a:br>
            <a:r>
              <a:rPr lang="en-GB" dirty="0"/>
              <a:t>at 35 MeV 10Hz, with TW-class laser</a:t>
            </a:r>
          </a:p>
          <a:p>
            <a:pPr lvl="1"/>
            <a:r>
              <a:rPr lang="en-GB" dirty="0"/>
              <a:t> 2 user runs 2018-2022</a:t>
            </a:r>
          </a:p>
          <a:p>
            <a:endParaRPr lang="en-GB" dirty="0"/>
          </a:p>
          <a:p>
            <a:r>
              <a:rPr lang="en-GB" dirty="0"/>
              <a:t>Since 2022 have been building, installing, conditioning and commissioning…</a:t>
            </a:r>
          </a:p>
          <a:p>
            <a:r>
              <a:rPr lang="en-GB" dirty="0"/>
              <a:t>Achieved 250 MeV, 100Hz beams 2/4/25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88DAE6B-A807-C865-D15E-300E117712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err="1"/>
              <a:t>IoP</a:t>
            </a:r>
            <a:r>
              <a:rPr lang="en-US" dirty="0"/>
              <a:t> PAB July 2025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0C71C461-4F63-AC7C-0330-66796A5F242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3294" t="4037" r="15008" b="6770"/>
          <a:stretch/>
        </p:blipFill>
        <p:spPr bwMode="auto">
          <a:xfrm>
            <a:off x="7539270" y="0"/>
            <a:ext cx="465273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ight Triangle 6">
            <a:extLst>
              <a:ext uri="{FF2B5EF4-FFF2-40B4-BE49-F238E27FC236}">
                <a16:creationId xmlns:a16="http://schemas.microsoft.com/office/drawing/2014/main" id="{D49968A6-6650-EA08-66A5-7ADEEF3A5F52}"/>
              </a:ext>
            </a:extLst>
          </p:cNvPr>
          <p:cNvSpPr/>
          <p:nvPr/>
        </p:nvSpPr>
        <p:spPr>
          <a:xfrm rot="5400000">
            <a:off x="7782585" y="-281912"/>
            <a:ext cx="1943102" cy="2506927"/>
          </a:xfrm>
          <a:prstGeom prst="rtTriangl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8E38087-6B59-CCDD-FD01-A5CE156ABB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65835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CB00A42-A907-D443-29B6-3210847441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4</a:t>
            </a:fld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6712023-5BA9-C1D7-5073-A41E3BCB96B1}"/>
              </a:ext>
            </a:extLst>
          </p:cNvPr>
          <p:cNvSpPr txBox="1"/>
          <p:nvPr/>
        </p:nvSpPr>
        <p:spPr>
          <a:xfrm>
            <a:off x="5616172" y="2672833"/>
            <a:ext cx="36000" cy="7200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srgbClr val="2E2C61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1816E25-35DF-4738-9CCE-12D5A3EAF5AD}"/>
              </a:ext>
            </a:extLst>
          </p:cNvPr>
          <p:cNvSpPr txBox="1"/>
          <p:nvPr/>
        </p:nvSpPr>
        <p:spPr>
          <a:xfrm>
            <a:off x="9973315" y="1767970"/>
            <a:ext cx="767242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GB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71436463-51CE-2C68-965A-EEFDE14C8DD5}"/>
              </a:ext>
            </a:extLst>
          </p:cNvPr>
          <p:cNvGrpSpPr/>
          <p:nvPr/>
        </p:nvGrpSpPr>
        <p:grpSpPr>
          <a:xfrm>
            <a:off x="323805" y="4047483"/>
            <a:ext cx="10584734" cy="709113"/>
            <a:chOff x="533811" y="4050896"/>
            <a:chExt cx="10584734" cy="709113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95FB72CD-8AF5-B5BC-0E80-507B7F8C25AA}"/>
                </a:ext>
              </a:extLst>
            </p:cNvPr>
            <p:cNvSpPr txBox="1"/>
            <p:nvPr/>
          </p:nvSpPr>
          <p:spPr>
            <a:xfrm>
              <a:off x="7020977" y="4050896"/>
              <a:ext cx="2516686" cy="4001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2000" b="1" dirty="0">
                  <a:solidFill>
                    <a:srgbClr val="2ACC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Characterise in 6D</a:t>
              </a:r>
            </a:p>
          </p:txBody>
        </p:sp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665D4B47-C2D5-BDE2-47E5-30CF260938D7}"/>
                </a:ext>
              </a:extLst>
            </p:cNvPr>
            <p:cNvGrpSpPr/>
            <p:nvPr/>
          </p:nvGrpSpPr>
          <p:grpSpPr>
            <a:xfrm>
              <a:off x="533811" y="4052123"/>
              <a:ext cx="10584734" cy="707886"/>
              <a:chOff x="533811" y="4052123"/>
              <a:chExt cx="10584734" cy="707886"/>
            </a:xfrm>
          </p:grpSpPr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8F8C274D-F48D-5A0D-78E2-2168135D9956}"/>
                  </a:ext>
                </a:extLst>
              </p:cNvPr>
              <p:cNvSpPr txBox="1"/>
              <p:nvPr/>
            </p:nvSpPr>
            <p:spPr>
              <a:xfrm>
                <a:off x="2394873" y="4052123"/>
                <a:ext cx="4685377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2000" b="1" dirty="0">
                    <a:solidFill>
                      <a:srgbClr val="FF9933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Accelerate + </a:t>
                </a:r>
                <a:r>
                  <a:rPr lang="en-GB" sz="2000" b="1" dirty="0">
                    <a:solidFill>
                      <a:srgbClr val="0066F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Manipulate </a:t>
                </a:r>
                <a:r>
                  <a:rPr lang="en-GB" sz="2000" b="1" dirty="0">
                    <a:solidFill>
                      <a:srgbClr val="FFC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+</a:t>
                </a:r>
                <a:r>
                  <a:rPr lang="en-GB" sz="2000" b="1" dirty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en-GB" sz="2000" b="1" dirty="0">
                    <a:solidFill>
                      <a:srgbClr val="FF9933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Accelerate</a:t>
                </a:r>
              </a:p>
              <a:p>
                <a:endParaRPr lang="en-GB" sz="2000" b="1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1D319582-8102-3731-B3B6-F09CD0696CAF}"/>
                  </a:ext>
                </a:extLst>
              </p:cNvPr>
              <p:cNvSpPr txBox="1"/>
              <p:nvPr/>
            </p:nvSpPr>
            <p:spPr>
              <a:xfrm>
                <a:off x="533811" y="4060214"/>
                <a:ext cx="1295547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2000" b="1" dirty="0">
                    <a:solidFill>
                      <a:srgbClr val="CB57C7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Generate</a:t>
                </a:r>
              </a:p>
            </p:txBody>
          </p:sp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3DA4A8E0-3BA3-322F-1C49-93912F7E7952}"/>
                  </a:ext>
                </a:extLst>
              </p:cNvPr>
              <p:cNvSpPr txBox="1"/>
              <p:nvPr/>
            </p:nvSpPr>
            <p:spPr>
              <a:xfrm>
                <a:off x="9537663" y="4052860"/>
                <a:ext cx="1580882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2000" b="1" dirty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Experiment</a:t>
                </a:r>
              </a:p>
            </p:txBody>
          </p:sp>
        </p:grpSp>
      </p:grpSp>
      <p:sp>
        <p:nvSpPr>
          <p:cNvPr id="24" name="Title 1">
            <a:extLst>
              <a:ext uri="{FF2B5EF4-FFF2-40B4-BE49-F238E27FC236}">
                <a16:creationId xmlns:a16="http://schemas.microsoft.com/office/drawing/2014/main" id="{D08C5626-84F3-7204-7A11-6593FF6633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8668" y="108237"/>
            <a:ext cx="11763375" cy="847725"/>
          </a:xfrm>
        </p:spPr>
        <p:txBody>
          <a:bodyPr>
            <a:normAutofit/>
          </a:bodyPr>
          <a:lstStyle/>
          <a:p>
            <a:r>
              <a:rPr lang="en-GB"/>
              <a:t>CLARA Layout</a:t>
            </a:r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0CB1C5C0-5200-16C6-A283-113D1EAC553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995" y="4801401"/>
            <a:ext cx="2743200" cy="2057400"/>
          </a:xfrm>
          <a:prstGeom prst="rect">
            <a:avLst/>
          </a:prstGeom>
        </p:spPr>
      </p:pic>
      <p:pic>
        <p:nvPicPr>
          <p:cNvPr id="26" name="Picture 25" descr="A large machine in a factory">
            <a:extLst>
              <a:ext uri="{FF2B5EF4-FFF2-40B4-BE49-F238E27FC236}">
                <a16:creationId xmlns:a16="http://schemas.microsoft.com/office/drawing/2014/main" id="{FEAE84F4-D0CD-FFE6-CA5A-1C49FA647306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70330" y="4800600"/>
            <a:ext cx="3086100" cy="2058201"/>
          </a:xfrm>
          <a:prstGeom prst="rect">
            <a:avLst/>
          </a:prstGeom>
        </p:spPr>
      </p:pic>
      <p:pic>
        <p:nvPicPr>
          <p:cNvPr id="27" name="Picture 26" descr="A large machine in a factory">
            <a:extLst>
              <a:ext uri="{FF2B5EF4-FFF2-40B4-BE49-F238E27FC236}">
                <a16:creationId xmlns:a16="http://schemas.microsoft.com/office/drawing/2014/main" id="{12761172-38FD-8982-0A97-461AB4DC6353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413643" y="4797894"/>
            <a:ext cx="2747877" cy="2060907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BFB162AE-AB68-7104-AE8F-219C1F6E271B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91986" y="4800600"/>
            <a:ext cx="3086101" cy="2058201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3D3748ED-FD40-67A8-A73F-29490C0C032A}"/>
              </a:ext>
            </a:extLst>
          </p:cNvPr>
          <p:cNvSpPr txBox="1"/>
          <p:nvPr/>
        </p:nvSpPr>
        <p:spPr>
          <a:xfrm>
            <a:off x="58995" y="6529296"/>
            <a:ext cx="2736389" cy="338554"/>
          </a:xfrm>
          <a:prstGeom prst="rect">
            <a:avLst/>
          </a:prstGeom>
          <a:solidFill>
            <a:srgbClr val="0000FF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6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CLARA Gun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AF0ACAB-35FD-72A4-0DE1-0A31674F1D01}"/>
              </a:ext>
            </a:extLst>
          </p:cNvPr>
          <p:cNvSpPr txBox="1"/>
          <p:nvPr/>
        </p:nvSpPr>
        <p:spPr>
          <a:xfrm>
            <a:off x="2972532" y="6529296"/>
            <a:ext cx="3083898" cy="338554"/>
          </a:xfrm>
          <a:prstGeom prst="rect">
            <a:avLst/>
          </a:prstGeom>
          <a:solidFill>
            <a:srgbClr val="0000FF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6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S-band </a:t>
            </a:r>
            <a:r>
              <a:rPr lang="en-GB" sz="160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Linac</a:t>
            </a:r>
            <a:endParaRPr lang="en-GB" sz="160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44BD5CA-CDAA-2A38-4C7E-00547B335E6B}"/>
              </a:ext>
            </a:extLst>
          </p:cNvPr>
          <p:cNvSpPr txBox="1"/>
          <p:nvPr/>
        </p:nvSpPr>
        <p:spPr>
          <a:xfrm>
            <a:off x="6191985" y="6520247"/>
            <a:ext cx="3104729" cy="338554"/>
          </a:xfrm>
          <a:prstGeom prst="rect">
            <a:avLst/>
          </a:prstGeom>
          <a:solidFill>
            <a:srgbClr val="0000FF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6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Arc to FEBE hutch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6052B94-AE23-9D57-FF7F-FFEBFC880F36}"/>
              </a:ext>
            </a:extLst>
          </p:cNvPr>
          <p:cNvSpPr txBox="1"/>
          <p:nvPr/>
        </p:nvSpPr>
        <p:spPr>
          <a:xfrm>
            <a:off x="9413643" y="6513759"/>
            <a:ext cx="2761828" cy="338554"/>
          </a:xfrm>
          <a:prstGeom prst="rect">
            <a:avLst/>
          </a:prstGeom>
          <a:solidFill>
            <a:srgbClr val="0000FF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6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FEBE hutch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A861A9F-1A26-39BF-FA88-52268F5D00B4}"/>
              </a:ext>
            </a:extLst>
          </p:cNvPr>
          <p:cNvSpPr txBox="1"/>
          <p:nvPr/>
        </p:nvSpPr>
        <p:spPr>
          <a:xfrm>
            <a:off x="9874255" y="3069558"/>
            <a:ext cx="2089033" cy="646331"/>
          </a:xfrm>
          <a:prstGeom prst="rect">
            <a:avLst/>
          </a:prstGeom>
          <a:noFill/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>
                  <ask:type>
                    <ask:lineSketchNone/>
                  </ask:type>
                </ask:lineSketchStyleProps>
              </a:ext>
            </a:extLst>
          </a:ln>
        </p:spPr>
        <p:txBody>
          <a:bodyPr wrap="none" rtlCol="0">
            <a:spAutoFit/>
          </a:bodyPr>
          <a:lstStyle/>
          <a:p>
            <a:r>
              <a:rPr lang="en-GB">
                <a:latin typeface="Arial" panose="020B0604020202020204" pitchFamily="34" charset="0"/>
                <a:cs typeface="Arial" panose="020B0604020202020204" pitchFamily="34" charset="0"/>
              </a:rPr>
              <a:t>Accelerator Hall</a:t>
            </a:r>
          </a:p>
          <a:p>
            <a:r>
              <a:rPr lang="en-GB">
                <a:latin typeface="Arial" panose="020B0604020202020204" pitchFamily="34" charset="0"/>
                <a:cs typeface="Arial" panose="020B0604020202020204" pitchFamily="34" charset="0"/>
              </a:rPr>
              <a:t>~90m x 3.5m x 3m</a:t>
            </a:r>
          </a:p>
        </p:txBody>
      </p:sp>
      <p:pic>
        <p:nvPicPr>
          <p:cNvPr id="3" name="Picture 2" descr="A colorful pixelated game&#10;&#10;Description automatically generated with medium confidence">
            <a:extLst>
              <a:ext uri="{FF2B5EF4-FFF2-40B4-BE49-F238E27FC236}">
                <a16:creationId xmlns:a16="http://schemas.microsoft.com/office/drawing/2014/main" id="{3A14B282-824D-EBF0-BDDF-B5671B7D6CB7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787" y="582716"/>
            <a:ext cx="11829044" cy="33701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43558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BB6278-BA4A-2397-7F65-0FC2B43796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4401" y="24208"/>
            <a:ext cx="10515600" cy="1325563"/>
          </a:xfrm>
        </p:spPr>
        <p:txBody>
          <a:bodyPr/>
          <a:lstStyle/>
          <a:p>
            <a:r>
              <a:rPr lang="en-GB" dirty="0"/>
              <a:t>The Upgrade in Numbers 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722166D-2ACF-1CB5-DDFE-861A101729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IoP PAB Meeting 2025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AA3F436-E7FD-CBAD-F01B-D888168E5D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5</a:t>
            </a:fld>
            <a:endParaRPr lang="en-US"/>
          </a:p>
        </p:txBody>
      </p:sp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6E6057C6-9B93-7728-3E5F-A9D8849481B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54065588"/>
              </p:ext>
            </p:extLst>
          </p:nvPr>
        </p:nvGraphicFramePr>
        <p:xfrm>
          <a:off x="554401" y="1366538"/>
          <a:ext cx="10898467" cy="3017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15243">
                  <a:extLst>
                    <a:ext uri="{9D8B030D-6E8A-4147-A177-3AD203B41FA5}">
                      <a16:colId xmlns:a16="http://schemas.microsoft.com/office/drawing/2014/main" val="1904464914"/>
                    </a:ext>
                  </a:extLst>
                </a:gridCol>
                <a:gridCol w="2133990">
                  <a:extLst>
                    <a:ext uri="{9D8B030D-6E8A-4147-A177-3AD203B41FA5}">
                      <a16:colId xmlns:a16="http://schemas.microsoft.com/office/drawing/2014/main" val="277989557"/>
                    </a:ext>
                  </a:extLst>
                </a:gridCol>
                <a:gridCol w="2724617">
                  <a:extLst>
                    <a:ext uri="{9D8B030D-6E8A-4147-A177-3AD203B41FA5}">
                      <a16:colId xmlns:a16="http://schemas.microsoft.com/office/drawing/2014/main" val="1345354967"/>
                    </a:ext>
                  </a:extLst>
                </a:gridCol>
                <a:gridCol w="2724617">
                  <a:extLst>
                    <a:ext uri="{9D8B030D-6E8A-4147-A177-3AD203B41FA5}">
                      <a16:colId xmlns:a16="http://schemas.microsoft.com/office/drawing/2014/main" val="5364597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2800" dirty="0"/>
                        <a:t>Example technical system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800" dirty="0"/>
                        <a:t>CLARA </a:t>
                      </a:r>
                      <a:br>
                        <a:rPr lang="en-GB" sz="2800" dirty="0"/>
                      </a:br>
                      <a:r>
                        <a:rPr lang="en-GB" sz="2800" dirty="0"/>
                        <a:t>Front End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800" dirty="0"/>
                        <a:t>CLARA 250 MeV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800" dirty="0"/>
                        <a:t>CLARA + FEBE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159663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2800" dirty="0"/>
                        <a:t>RF Structures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8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800" dirty="0"/>
                        <a:t>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800" dirty="0"/>
                        <a:t>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8196249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2800" dirty="0"/>
                        <a:t>Magnets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800" dirty="0"/>
                        <a:t>22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800" dirty="0"/>
                        <a:t>77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800" dirty="0"/>
                        <a:t>126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8340524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2800" dirty="0"/>
                        <a:t>Diagnostic Systems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800" dirty="0"/>
                        <a:t>13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800" dirty="0"/>
                        <a:t>65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800" dirty="0"/>
                        <a:t>94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0057769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2800" dirty="0"/>
                        <a:t>Vac. Gauges + Pumps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800" dirty="0"/>
                        <a:t>57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800" dirty="0"/>
                        <a:t>109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800" dirty="0"/>
                        <a:t>155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55406720"/>
                  </a:ext>
                </a:extLst>
              </a:tr>
            </a:tbl>
          </a:graphicData>
        </a:graphic>
      </p:graphicFrame>
      <p:grpSp>
        <p:nvGrpSpPr>
          <p:cNvPr id="11" name="Group 10">
            <a:extLst>
              <a:ext uri="{FF2B5EF4-FFF2-40B4-BE49-F238E27FC236}">
                <a16:creationId xmlns:a16="http://schemas.microsoft.com/office/drawing/2014/main" id="{4E756693-BED9-03A2-4B83-FB8ADC080690}"/>
              </a:ext>
            </a:extLst>
          </p:cNvPr>
          <p:cNvGrpSpPr>
            <a:grpSpLocks noGrp="1" noUngrp="1" noRot="1" noMove="1" noResize="1"/>
          </p:cNvGrpSpPr>
          <p:nvPr/>
        </p:nvGrpSpPr>
        <p:grpSpPr>
          <a:xfrm>
            <a:off x="453468" y="4503208"/>
            <a:ext cx="11285063" cy="2035704"/>
            <a:chOff x="453468" y="4503208"/>
            <a:chExt cx="11285063" cy="2035704"/>
          </a:xfrm>
        </p:grpSpPr>
        <p:pic>
          <p:nvPicPr>
            <p:cNvPr id="6" name="Picture 5" descr="A colorful pixelated game&#10;&#10;Description automatically generated with medium confidence">
              <a:extLst>
                <a:ext uri="{FF2B5EF4-FFF2-40B4-BE49-F238E27FC236}">
                  <a16:creationId xmlns:a16="http://schemas.microsoft.com/office/drawing/2014/main" id="{CBAE198E-A09A-10A0-D000-6650F1433F8D}"/>
                </a:ext>
              </a:extLst>
            </p:cNvPr>
            <p:cNvPicPr>
              <a:picLocks noGrp="1" noRot="1" noChangeAspect="1" noMove="1" noResize="1" noEditPoints="1" noAdjustHandles="1" noChangeArrowheads="1" noChangeShapeType="1" noCrop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t="13503" b="26714"/>
            <a:stretch/>
          </p:blipFill>
          <p:spPr>
            <a:xfrm>
              <a:off x="453468" y="4616824"/>
              <a:ext cx="11285063" cy="1922088"/>
            </a:xfrm>
            <a:prstGeom prst="rect">
              <a:avLst/>
            </a:prstGeom>
          </p:spPr>
        </p:pic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9670B6F9-9D27-12DF-6501-C6B6783A2F4C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9412566" y="4503208"/>
              <a:ext cx="1439584" cy="42962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77AB417E-79F6-2511-184A-0CADF194CF7B}"/>
              </a:ext>
            </a:extLst>
          </p:cNvPr>
          <p:cNvGrpSpPr/>
          <p:nvPr/>
        </p:nvGrpSpPr>
        <p:grpSpPr>
          <a:xfrm>
            <a:off x="1835150" y="1073887"/>
            <a:ext cx="6857895" cy="5605922"/>
            <a:chOff x="1835150" y="1073887"/>
            <a:chExt cx="6857895" cy="5605922"/>
          </a:xfrm>
        </p:grpSpPr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1F674EAD-885B-B7AD-126A-4C8D7617F4DE}"/>
                </a:ext>
              </a:extLst>
            </p:cNvPr>
            <p:cNvGrpSpPr/>
            <p:nvPr/>
          </p:nvGrpSpPr>
          <p:grpSpPr>
            <a:xfrm>
              <a:off x="1835150" y="4554220"/>
              <a:ext cx="6422073" cy="2125589"/>
              <a:chOff x="1835150" y="4554220"/>
              <a:chExt cx="6422073" cy="2125589"/>
            </a:xfrm>
          </p:grpSpPr>
          <p:sp>
            <p:nvSpPr>
              <p:cNvPr id="14" name="Rectangle: Rounded Corners 13">
                <a:extLst>
                  <a:ext uri="{FF2B5EF4-FFF2-40B4-BE49-F238E27FC236}">
                    <a16:creationId xmlns:a16="http://schemas.microsoft.com/office/drawing/2014/main" id="{30E4C0B5-5C21-AB5C-DEFF-3452A816D3EB}"/>
                  </a:ext>
                </a:extLst>
              </p:cNvPr>
              <p:cNvSpPr/>
              <p:nvPr/>
            </p:nvSpPr>
            <p:spPr>
              <a:xfrm>
                <a:off x="1835150" y="5508234"/>
                <a:ext cx="6082030" cy="781050"/>
              </a:xfrm>
              <a:prstGeom prst="roundRect">
                <a:avLst>
                  <a:gd name="adj" fmla="val 20461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5" name="Rectangle: Rounded Corners 14">
                <a:extLst>
                  <a:ext uri="{FF2B5EF4-FFF2-40B4-BE49-F238E27FC236}">
                    <a16:creationId xmlns:a16="http://schemas.microsoft.com/office/drawing/2014/main" id="{2DAE4F2C-4094-955B-9FAC-228B80333FD4}"/>
                  </a:ext>
                </a:extLst>
              </p:cNvPr>
              <p:cNvSpPr/>
              <p:nvPr/>
            </p:nvSpPr>
            <p:spPr>
              <a:xfrm>
                <a:off x="2292350" y="5898759"/>
                <a:ext cx="5690870" cy="781050"/>
              </a:xfrm>
              <a:prstGeom prst="roundRect">
                <a:avLst>
                  <a:gd name="adj" fmla="val 20461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6" name="Rectangle: Rounded Corners 15">
                <a:extLst>
                  <a:ext uri="{FF2B5EF4-FFF2-40B4-BE49-F238E27FC236}">
                    <a16:creationId xmlns:a16="http://schemas.microsoft.com/office/drawing/2014/main" id="{FC8AC2D5-B307-E741-F2C1-AEAB4C0FF442}"/>
                  </a:ext>
                </a:extLst>
              </p:cNvPr>
              <p:cNvSpPr/>
              <p:nvPr/>
            </p:nvSpPr>
            <p:spPr>
              <a:xfrm>
                <a:off x="2292350" y="4554220"/>
                <a:ext cx="5624830" cy="1022037"/>
              </a:xfrm>
              <a:prstGeom prst="roundRect">
                <a:avLst>
                  <a:gd name="adj" fmla="val 20461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8" name="Rectangle: Rounded Corners 17">
                <a:extLst>
                  <a:ext uri="{FF2B5EF4-FFF2-40B4-BE49-F238E27FC236}">
                    <a16:creationId xmlns:a16="http://schemas.microsoft.com/office/drawing/2014/main" id="{A2E6FB90-EA20-0073-265D-322FBA1D6443}"/>
                  </a:ext>
                </a:extLst>
              </p:cNvPr>
              <p:cNvSpPr/>
              <p:nvPr/>
            </p:nvSpPr>
            <p:spPr>
              <a:xfrm>
                <a:off x="7452678" y="6169925"/>
                <a:ext cx="804545" cy="482603"/>
              </a:xfrm>
              <a:prstGeom prst="roundRect">
                <a:avLst>
                  <a:gd name="adj" fmla="val 20461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22" name="Rectangle: Rounded Corners 21">
              <a:extLst>
                <a:ext uri="{FF2B5EF4-FFF2-40B4-BE49-F238E27FC236}">
                  <a16:creationId xmlns:a16="http://schemas.microsoft.com/office/drawing/2014/main" id="{E9F2B0FC-6FC8-3A7B-2FAF-A0B719EC7955}"/>
                </a:ext>
              </a:extLst>
            </p:cNvPr>
            <p:cNvSpPr/>
            <p:nvPr/>
          </p:nvSpPr>
          <p:spPr>
            <a:xfrm>
              <a:off x="6003634" y="1073887"/>
              <a:ext cx="2689411" cy="3584432"/>
            </a:xfrm>
            <a:prstGeom prst="roundRect">
              <a:avLst>
                <a:gd name="adj" fmla="val 248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E13651D9-933C-458A-6EA6-827C4EC1D5D4}"/>
              </a:ext>
            </a:extLst>
          </p:cNvPr>
          <p:cNvGrpSpPr/>
          <p:nvPr/>
        </p:nvGrpSpPr>
        <p:grpSpPr>
          <a:xfrm>
            <a:off x="7917180" y="969788"/>
            <a:ext cx="3832864" cy="5293349"/>
            <a:chOff x="7917180" y="969788"/>
            <a:chExt cx="3832864" cy="5293349"/>
          </a:xfrm>
        </p:grpSpPr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F0C05723-3D98-577C-6434-79E0611E2D79}"/>
                </a:ext>
              </a:extLst>
            </p:cNvPr>
            <p:cNvGrpSpPr/>
            <p:nvPr/>
          </p:nvGrpSpPr>
          <p:grpSpPr>
            <a:xfrm>
              <a:off x="7917180" y="4417591"/>
              <a:ext cx="3832864" cy="1845546"/>
              <a:chOff x="7917180" y="4417591"/>
              <a:chExt cx="3832864" cy="1845546"/>
            </a:xfrm>
          </p:grpSpPr>
          <p:sp>
            <p:nvSpPr>
              <p:cNvPr id="19" name="Rectangle: Rounded Corners 18">
                <a:extLst>
                  <a:ext uri="{FF2B5EF4-FFF2-40B4-BE49-F238E27FC236}">
                    <a16:creationId xmlns:a16="http://schemas.microsoft.com/office/drawing/2014/main" id="{8A5AFE12-4410-D6C6-EA6A-AA5DB6BD21AD}"/>
                  </a:ext>
                </a:extLst>
              </p:cNvPr>
              <p:cNvSpPr/>
              <p:nvPr/>
            </p:nvSpPr>
            <p:spPr>
              <a:xfrm>
                <a:off x="7917180" y="5241100"/>
                <a:ext cx="3535688" cy="1022037"/>
              </a:xfrm>
              <a:prstGeom prst="roundRect">
                <a:avLst>
                  <a:gd name="adj" fmla="val 20461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0" name="Rectangle: Rounded Corners 19">
                <a:extLst>
                  <a:ext uri="{FF2B5EF4-FFF2-40B4-BE49-F238E27FC236}">
                    <a16:creationId xmlns:a16="http://schemas.microsoft.com/office/drawing/2014/main" id="{CCA6086C-B99A-F2CF-3148-955F1CF55D1C}"/>
                  </a:ext>
                </a:extLst>
              </p:cNvPr>
              <p:cNvSpPr/>
              <p:nvPr/>
            </p:nvSpPr>
            <p:spPr>
              <a:xfrm>
                <a:off x="8214356" y="4417591"/>
                <a:ext cx="3535688" cy="1022037"/>
              </a:xfrm>
              <a:prstGeom prst="roundRect">
                <a:avLst>
                  <a:gd name="adj" fmla="val 20461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23" name="Rectangle: Rounded Corners 22">
              <a:extLst>
                <a:ext uri="{FF2B5EF4-FFF2-40B4-BE49-F238E27FC236}">
                  <a16:creationId xmlns:a16="http://schemas.microsoft.com/office/drawing/2014/main" id="{093E0744-4C83-6400-9974-986195970A50}"/>
                </a:ext>
              </a:extLst>
            </p:cNvPr>
            <p:cNvSpPr/>
            <p:nvPr/>
          </p:nvSpPr>
          <p:spPr>
            <a:xfrm>
              <a:off x="8693045" y="969788"/>
              <a:ext cx="2756647" cy="3584432"/>
            </a:xfrm>
            <a:prstGeom prst="roundRect">
              <a:avLst>
                <a:gd name="adj" fmla="val 248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8249779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F845A4E-BD2C-BD3E-0620-65ADA2E35B0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DAF52D-5D58-86F8-C1D3-1D30BC3EC6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4401" y="24208"/>
            <a:ext cx="10515600" cy="1325563"/>
          </a:xfrm>
        </p:spPr>
        <p:txBody>
          <a:bodyPr/>
          <a:lstStyle/>
          <a:p>
            <a:r>
              <a:rPr lang="en-GB" dirty="0"/>
              <a:t>The Upgrade in Numbers 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2DC9673-304C-281B-E12C-238043E09E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599" y="6492875"/>
            <a:ext cx="4114800" cy="365125"/>
          </a:xfrm>
        </p:spPr>
        <p:txBody>
          <a:bodyPr/>
          <a:lstStyle/>
          <a:p>
            <a:r>
              <a:rPr lang="en-US" dirty="0" err="1"/>
              <a:t>IoP</a:t>
            </a:r>
            <a:r>
              <a:rPr lang="en-US" dirty="0"/>
              <a:t> PAB Meeting 2025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67E07C5-C1E8-7199-6359-CD9F7C47EC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6</a:t>
            </a:fld>
            <a:endParaRPr lang="en-US"/>
          </a:p>
        </p:txBody>
      </p:sp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943F910F-0F2B-8435-61DD-8DE854FBD05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2392120"/>
              </p:ext>
            </p:extLst>
          </p:nvPr>
        </p:nvGraphicFramePr>
        <p:xfrm>
          <a:off x="554401" y="1366538"/>
          <a:ext cx="10898467" cy="3017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15243">
                  <a:extLst>
                    <a:ext uri="{9D8B030D-6E8A-4147-A177-3AD203B41FA5}">
                      <a16:colId xmlns:a16="http://schemas.microsoft.com/office/drawing/2014/main" val="1904464914"/>
                    </a:ext>
                  </a:extLst>
                </a:gridCol>
                <a:gridCol w="2133990">
                  <a:extLst>
                    <a:ext uri="{9D8B030D-6E8A-4147-A177-3AD203B41FA5}">
                      <a16:colId xmlns:a16="http://schemas.microsoft.com/office/drawing/2014/main" val="277989557"/>
                    </a:ext>
                  </a:extLst>
                </a:gridCol>
                <a:gridCol w="2724617">
                  <a:extLst>
                    <a:ext uri="{9D8B030D-6E8A-4147-A177-3AD203B41FA5}">
                      <a16:colId xmlns:a16="http://schemas.microsoft.com/office/drawing/2014/main" val="1345354967"/>
                    </a:ext>
                  </a:extLst>
                </a:gridCol>
                <a:gridCol w="2724617">
                  <a:extLst>
                    <a:ext uri="{9D8B030D-6E8A-4147-A177-3AD203B41FA5}">
                      <a16:colId xmlns:a16="http://schemas.microsoft.com/office/drawing/2014/main" val="5364597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2800" dirty="0"/>
                        <a:t>Example technical system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800" dirty="0"/>
                        <a:t>CLARA </a:t>
                      </a:r>
                      <a:br>
                        <a:rPr lang="en-GB" sz="2800" dirty="0"/>
                      </a:br>
                      <a:r>
                        <a:rPr lang="en-GB" sz="2800" dirty="0"/>
                        <a:t>Front End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800" dirty="0"/>
                        <a:t>CLARA 250 MeV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800" dirty="0"/>
                        <a:t>CLARA + FEBE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159663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2800" dirty="0"/>
                        <a:t>RF Structures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8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800" dirty="0"/>
                        <a:t>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800" dirty="0"/>
                        <a:t>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8196249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2800" dirty="0"/>
                        <a:t>Magnets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800" dirty="0"/>
                        <a:t>22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800" dirty="0"/>
                        <a:t>77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800" dirty="0"/>
                        <a:t>126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8340524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2800" dirty="0"/>
                        <a:t>Diagnostic Systems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800" dirty="0"/>
                        <a:t>13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800" dirty="0"/>
                        <a:t>65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800" dirty="0"/>
                        <a:t>94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0057769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2800" dirty="0"/>
                        <a:t>Vac. Gauges + Pumps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800" dirty="0"/>
                        <a:t>57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800" dirty="0"/>
                        <a:t>109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800" dirty="0"/>
                        <a:t>155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55406720"/>
                  </a:ext>
                </a:extLst>
              </a:tr>
            </a:tbl>
          </a:graphicData>
        </a:graphic>
      </p:graphicFrame>
      <p:grpSp>
        <p:nvGrpSpPr>
          <p:cNvPr id="11" name="Group 10">
            <a:extLst>
              <a:ext uri="{FF2B5EF4-FFF2-40B4-BE49-F238E27FC236}">
                <a16:creationId xmlns:a16="http://schemas.microsoft.com/office/drawing/2014/main" id="{F544ECD3-D333-C306-56D8-9621F1AEA463}"/>
              </a:ext>
            </a:extLst>
          </p:cNvPr>
          <p:cNvGrpSpPr>
            <a:grpSpLocks noGrp="1" noUngrp="1" noRot="1" noMove="1" noResize="1"/>
          </p:cNvGrpSpPr>
          <p:nvPr/>
        </p:nvGrpSpPr>
        <p:grpSpPr>
          <a:xfrm>
            <a:off x="453468" y="4503208"/>
            <a:ext cx="11285063" cy="2035704"/>
            <a:chOff x="453468" y="4503208"/>
            <a:chExt cx="11285063" cy="2035704"/>
          </a:xfrm>
        </p:grpSpPr>
        <p:pic>
          <p:nvPicPr>
            <p:cNvPr id="6" name="Picture 5" descr="A colorful pixelated game&#10;&#10;Description automatically generated with medium confidence">
              <a:extLst>
                <a:ext uri="{FF2B5EF4-FFF2-40B4-BE49-F238E27FC236}">
                  <a16:creationId xmlns:a16="http://schemas.microsoft.com/office/drawing/2014/main" id="{D9FDE802-AF4E-5A88-DBA5-59A91D053736}"/>
                </a:ext>
              </a:extLst>
            </p:cNvPr>
            <p:cNvPicPr>
              <a:picLocks noGrp="1" noRot="1" noChangeAspect="1" noMove="1" noResize="1" noEditPoints="1" noAdjustHandles="1" noChangeArrowheads="1" noChangeShapeType="1" noCrop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t="13503" b="26714"/>
            <a:stretch/>
          </p:blipFill>
          <p:spPr>
            <a:xfrm>
              <a:off x="453468" y="4616824"/>
              <a:ext cx="11285063" cy="1922088"/>
            </a:xfrm>
            <a:prstGeom prst="rect">
              <a:avLst/>
            </a:prstGeom>
          </p:spPr>
        </p:pic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37910BE5-6E7F-746B-B885-26590F5926D6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9412566" y="4503208"/>
              <a:ext cx="1439584" cy="42962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</p:spTree>
    <p:extLst>
      <p:ext uri="{BB962C8B-B14F-4D97-AF65-F5344CB8AC3E}">
        <p14:creationId xmlns:p14="http://schemas.microsoft.com/office/powerpoint/2010/main" val="159367837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A1A39C34-E01A-FD49-8603-2E8AE6BB5606}"/>
              </a:ext>
            </a:extLst>
          </p:cNvPr>
          <p:cNvSpPr txBox="1"/>
          <p:nvPr/>
        </p:nvSpPr>
        <p:spPr>
          <a:xfrm>
            <a:off x="131591" y="2037752"/>
            <a:ext cx="8316591" cy="360098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800" b="1" spc="-15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First beams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800" b="1" spc="-15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through CLARA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800" b="1" spc="-15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 250 MeV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4800" b="1" spc="-15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spc="-15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All at 100 Hz!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B2852B14-67D7-D3E4-2393-186053247E4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0"/>
            <a:ext cx="2958876" cy="12713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854969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7182451-A2A5-4A8C-8D99-EBA02F7928A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E3AEA2F-6CE7-7D74-9ECE-C360B9339C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DL Staff Seminar: CLARA 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29A6907-1610-7D64-4394-94D3BBCAA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8</a:t>
            </a:fld>
            <a:endParaRPr lang="en-US"/>
          </a:p>
        </p:txBody>
      </p:sp>
      <p:pic>
        <p:nvPicPr>
          <p:cNvPr id="15" name="Picture 14" descr="A close-up of a screen">
            <a:extLst>
              <a:ext uri="{FF2B5EF4-FFF2-40B4-BE49-F238E27FC236}">
                <a16:creationId xmlns:a16="http://schemas.microsoft.com/office/drawing/2014/main" id="{AF4D1CF4-D0C6-D5C2-8639-5DF080DB1F98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274" y="515549"/>
            <a:ext cx="12192000" cy="3178346"/>
          </a:xfrm>
          <a:prstGeom prst="rect">
            <a:avLst/>
          </a:prstGeom>
        </p:spPr>
      </p:pic>
      <p:pic>
        <p:nvPicPr>
          <p:cNvPr id="17" name="Picture 16" descr="A close-up of a computer&#10;&#10;AI-generated content may be incorrect.">
            <a:extLst>
              <a:ext uri="{FF2B5EF4-FFF2-40B4-BE49-F238E27FC236}">
                <a16:creationId xmlns:a16="http://schemas.microsoft.com/office/drawing/2014/main" id="{9A7BAE36-2AA1-2E8A-ED5A-C74E52EB6EC5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274" y="3435950"/>
            <a:ext cx="12192000" cy="3178346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2D3DC170-88C6-9ABC-072E-A0824EF4BF1A}"/>
              </a:ext>
            </a:extLst>
          </p:cNvPr>
          <p:cNvSpPr txBox="1"/>
          <p:nvPr/>
        </p:nvSpPr>
        <p:spPr>
          <a:xfrm>
            <a:off x="2955582" y="310104"/>
            <a:ext cx="126348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>
                <a:solidFill>
                  <a:schemeClr val="bg1"/>
                </a:solidFill>
              </a:rPr>
              <a:t>Linac02 on , 28/3/25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8D15C484-6F76-31C7-3A75-1C70A99AB454}"/>
              </a:ext>
            </a:extLst>
          </p:cNvPr>
          <p:cNvSpPr txBox="1"/>
          <p:nvPr/>
        </p:nvSpPr>
        <p:spPr>
          <a:xfrm>
            <a:off x="7315728" y="3210713"/>
            <a:ext cx="144302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>
                <a:solidFill>
                  <a:schemeClr val="bg1"/>
                </a:solidFill>
              </a:rPr>
              <a:t>Linac02 &amp; 03 on  2/4/25</a:t>
            </a:r>
          </a:p>
          <a:p>
            <a:r>
              <a:rPr lang="en-GB" sz="1000" b="1">
                <a:solidFill>
                  <a:schemeClr val="bg1"/>
                </a:solidFill>
              </a:rPr>
              <a:t>E=160 MeV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A9DAC50-C840-355B-533D-B01F91C45374}"/>
              </a:ext>
            </a:extLst>
          </p:cNvPr>
          <p:cNvSpPr txBox="1"/>
          <p:nvPr/>
        </p:nvSpPr>
        <p:spPr>
          <a:xfrm>
            <a:off x="5532094" y="330884"/>
            <a:ext cx="119776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>
                <a:solidFill>
                  <a:schemeClr val="bg1"/>
                </a:solidFill>
              </a:rPr>
              <a:t>Linac03 on , 2/4/25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C622C0B-9721-E190-23B3-7187BDCBE553}"/>
              </a:ext>
            </a:extLst>
          </p:cNvPr>
          <p:cNvSpPr txBox="1"/>
          <p:nvPr/>
        </p:nvSpPr>
        <p:spPr>
          <a:xfrm>
            <a:off x="9756912" y="269328"/>
            <a:ext cx="119776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>
                <a:solidFill>
                  <a:schemeClr val="bg1"/>
                </a:solidFill>
              </a:rPr>
              <a:t>Linac04 on , 2/4/25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E12FB3A7-29F6-E323-978B-B0C7CF058289}"/>
              </a:ext>
            </a:extLst>
          </p:cNvPr>
          <p:cNvSpPr txBox="1"/>
          <p:nvPr/>
        </p:nvSpPr>
        <p:spPr>
          <a:xfrm>
            <a:off x="125642" y="330884"/>
            <a:ext cx="119455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>
                <a:solidFill>
                  <a:schemeClr val="bg1"/>
                </a:solidFill>
              </a:rPr>
              <a:t>First Beam 17/3/25</a:t>
            </a:r>
          </a:p>
        </p:txBody>
      </p:sp>
    </p:spTree>
    <p:extLst>
      <p:ext uri="{BB962C8B-B14F-4D97-AF65-F5344CB8AC3E}">
        <p14:creationId xmlns:p14="http://schemas.microsoft.com/office/powerpoint/2010/main" val="17887166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1000"/>
    </mc:Choice>
    <mc:Fallback xmlns="">
      <p:transition advClick="0" advTm="1000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D8DD9CF-B6BF-8B61-AF2C-16003FD4A7A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A75EC4B-203F-C6A5-1B6F-E61056AEE9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DL Staff Seminar: CLARA 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761F0A3-EAE0-021A-5D61-D160F41E4C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9</a:t>
            </a:fld>
            <a:endParaRPr lang="en-US"/>
          </a:p>
        </p:txBody>
      </p:sp>
      <p:pic>
        <p:nvPicPr>
          <p:cNvPr id="15" name="Picture 14" descr="A close-up of a screen">
            <a:extLst>
              <a:ext uri="{FF2B5EF4-FFF2-40B4-BE49-F238E27FC236}">
                <a16:creationId xmlns:a16="http://schemas.microsoft.com/office/drawing/2014/main" id="{24B69547-FCD5-AD57-FC30-E48E817EC42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274" y="515549"/>
            <a:ext cx="12192000" cy="3178346"/>
          </a:xfrm>
          <a:prstGeom prst="rect">
            <a:avLst/>
          </a:prstGeom>
        </p:spPr>
      </p:pic>
      <p:pic>
        <p:nvPicPr>
          <p:cNvPr id="17" name="Picture 16" descr="A close-up of a computer&#10;&#10;AI-generated content may be incorrect.">
            <a:extLst>
              <a:ext uri="{FF2B5EF4-FFF2-40B4-BE49-F238E27FC236}">
                <a16:creationId xmlns:a16="http://schemas.microsoft.com/office/drawing/2014/main" id="{F3D2B5DD-135B-2C75-6490-C875DA42C106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274" y="3435950"/>
            <a:ext cx="12192000" cy="3178346"/>
          </a:xfrm>
          <a:prstGeom prst="rect">
            <a:avLst/>
          </a:prstGeom>
        </p:spPr>
      </p:pic>
      <p:grpSp>
        <p:nvGrpSpPr>
          <p:cNvPr id="38" name="Group 37">
            <a:extLst>
              <a:ext uri="{FF2B5EF4-FFF2-40B4-BE49-F238E27FC236}">
                <a16:creationId xmlns:a16="http://schemas.microsoft.com/office/drawing/2014/main" id="{95CEA2F0-4B9A-83A1-F9E2-7B68AFF08C7D}"/>
              </a:ext>
            </a:extLst>
          </p:cNvPr>
          <p:cNvGrpSpPr/>
          <p:nvPr/>
        </p:nvGrpSpPr>
        <p:grpSpPr>
          <a:xfrm>
            <a:off x="2308123" y="5830660"/>
            <a:ext cx="3949241" cy="1023582"/>
            <a:chOff x="2308124" y="5830660"/>
            <a:chExt cx="1951630" cy="1023582"/>
          </a:xfrm>
        </p:grpSpPr>
        <p:pic>
          <p:nvPicPr>
            <p:cNvPr id="2052" name="Picture 4">
              <a:extLst>
                <a:ext uri="{FF2B5EF4-FFF2-40B4-BE49-F238E27FC236}">
                  <a16:creationId xmlns:a16="http://schemas.microsoft.com/office/drawing/2014/main" id="{1788BBE9-8D7B-C485-CFDE-A9355531DC1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flipV="1">
              <a:off x="2308124" y="5830660"/>
              <a:ext cx="1951630" cy="102358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" name="TextBox 1">
              <a:extLst>
                <a:ext uri="{FF2B5EF4-FFF2-40B4-BE49-F238E27FC236}">
                  <a16:creationId xmlns:a16="http://schemas.microsoft.com/office/drawing/2014/main" id="{B587E026-D2E2-7960-1726-0822E0C9CF0F}"/>
                </a:ext>
              </a:extLst>
            </p:cNvPr>
            <p:cNvSpPr txBox="1"/>
            <p:nvPr/>
          </p:nvSpPr>
          <p:spPr>
            <a:xfrm>
              <a:off x="2308124" y="5830660"/>
              <a:ext cx="1407844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>
                  <a:solidFill>
                    <a:schemeClr val="bg1"/>
                  </a:solidFill>
                </a:rPr>
                <a:t>Linac02, 03 &amp; 04 on,  2/4/25</a:t>
              </a:r>
            </a:p>
            <a:p>
              <a:r>
                <a:rPr lang="en-GB" b="1" dirty="0">
                  <a:solidFill>
                    <a:schemeClr val="bg1"/>
                  </a:solidFill>
                </a:rPr>
                <a:t>E = 250 MeV</a:t>
              </a:r>
            </a:p>
          </p:txBody>
        </p: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4A0AA99E-266D-FC53-B396-777D76FE6995}"/>
              </a:ext>
            </a:extLst>
          </p:cNvPr>
          <p:cNvGrpSpPr/>
          <p:nvPr/>
        </p:nvGrpSpPr>
        <p:grpSpPr>
          <a:xfrm>
            <a:off x="2725482" y="310104"/>
            <a:ext cx="1723688" cy="1591494"/>
            <a:chOff x="2725482" y="310104"/>
            <a:chExt cx="1723688" cy="1591494"/>
          </a:xfrm>
        </p:grpSpPr>
        <p:pic>
          <p:nvPicPr>
            <p:cNvPr id="1028" name="Picture 4">
              <a:extLst>
                <a:ext uri="{FF2B5EF4-FFF2-40B4-BE49-F238E27FC236}">
                  <a16:creationId xmlns:a16="http://schemas.microsoft.com/office/drawing/2014/main" id="{C65C4F49-2CEB-12A4-C070-205C4708042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25482" y="320194"/>
              <a:ext cx="1723688" cy="112768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B1BE959E-EDCB-2E17-C071-89713B827F35}"/>
                </a:ext>
              </a:extLst>
            </p:cNvPr>
            <p:cNvSpPr txBox="1"/>
            <p:nvPr/>
          </p:nvSpPr>
          <p:spPr>
            <a:xfrm>
              <a:off x="2955582" y="310104"/>
              <a:ext cx="1263487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000">
                  <a:solidFill>
                    <a:schemeClr val="bg1"/>
                  </a:solidFill>
                </a:rPr>
                <a:t>Linac02 on , 28/3/25</a:t>
              </a:r>
            </a:p>
          </p:txBody>
        </p:sp>
        <p:sp>
          <p:nvSpPr>
            <p:cNvPr id="24" name="Arrow: Right 23">
              <a:extLst>
                <a:ext uri="{FF2B5EF4-FFF2-40B4-BE49-F238E27FC236}">
                  <a16:creationId xmlns:a16="http://schemas.microsoft.com/office/drawing/2014/main" id="{869F99CB-8B1C-4689-EC29-0D2F0DDDFF05}"/>
                </a:ext>
              </a:extLst>
            </p:cNvPr>
            <p:cNvSpPr/>
            <p:nvPr/>
          </p:nvSpPr>
          <p:spPr>
            <a:xfrm rot="16200000">
              <a:off x="3360869" y="1548803"/>
              <a:ext cx="596938" cy="108652"/>
            </a:xfrm>
            <a:prstGeom prst="rightArrow">
              <a:avLst>
                <a:gd name="adj1" fmla="val 50000"/>
                <a:gd name="adj2" fmla="val 51143"/>
              </a:avLst>
            </a:prstGeom>
            <a:solidFill>
              <a:srgbClr val="FF000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AE90F40E-8822-0E53-0B7B-7C813753169C}"/>
              </a:ext>
            </a:extLst>
          </p:cNvPr>
          <p:cNvGrpSpPr/>
          <p:nvPr/>
        </p:nvGrpSpPr>
        <p:grpSpPr>
          <a:xfrm>
            <a:off x="5301993" y="310105"/>
            <a:ext cx="1660809" cy="1591493"/>
            <a:chOff x="5301993" y="310105"/>
            <a:chExt cx="1660809" cy="1591493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A791B753-7056-FB4F-84C9-7F41AD5E46CA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301993" y="310105"/>
              <a:ext cx="1660809" cy="1193928"/>
            </a:xfrm>
            <a:prstGeom prst="rect">
              <a:avLst/>
            </a:prstGeom>
          </p:spPr>
        </p:pic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C67BB5C4-CD95-C41B-BE01-8460E971E023}"/>
                </a:ext>
              </a:extLst>
            </p:cNvPr>
            <p:cNvSpPr txBox="1"/>
            <p:nvPr/>
          </p:nvSpPr>
          <p:spPr>
            <a:xfrm>
              <a:off x="5532094" y="330884"/>
              <a:ext cx="119776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000" dirty="0">
                  <a:solidFill>
                    <a:schemeClr val="bg1"/>
                  </a:solidFill>
                </a:rPr>
                <a:t>Linac03 on , 2/4/25</a:t>
              </a:r>
            </a:p>
          </p:txBody>
        </p:sp>
        <p:sp>
          <p:nvSpPr>
            <p:cNvPr id="25" name="Arrow: Right 24">
              <a:extLst>
                <a:ext uri="{FF2B5EF4-FFF2-40B4-BE49-F238E27FC236}">
                  <a16:creationId xmlns:a16="http://schemas.microsoft.com/office/drawing/2014/main" id="{C19C1458-E495-8645-486C-245135C869F5}"/>
                </a:ext>
              </a:extLst>
            </p:cNvPr>
            <p:cNvSpPr/>
            <p:nvPr/>
          </p:nvSpPr>
          <p:spPr>
            <a:xfrm rot="16200000">
              <a:off x="5668838" y="1548803"/>
              <a:ext cx="596938" cy="108652"/>
            </a:xfrm>
            <a:prstGeom prst="rightArrow">
              <a:avLst>
                <a:gd name="adj1" fmla="val 50000"/>
                <a:gd name="adj2" fmla="val 51143"/>
              </a:avLst>
            </a:prstGeom>
            <a:solidFill>
              <a:srgbClr val="FF000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25AF77CD-6BBA-D395-98D0-068B36FB0697}"/>
              </a:ext>
            </a:extLst>
          </p:cNvPr>
          <p:cNvGrpSpPr/>
          <p:nvPr/>
        </p:nvGrpSpPr>
        <p:grpSpPr>
          <a:xfrm>
            <a:off x="9373684" y="252794"/>
            <a:ext cx="1851599" cy="1624365"/>
            <a:chOff x="9373684" y="252794"/>
            <a:chExt cx="1851599" cy="1624365"/>
          </a:xfrm>
        </p:grpSpPr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9E0DA934-594D-343E-943D-5844FBF48933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9373684" y="252794"/>
              <a:ext cx="1851599" cy="1192125"/>
            </a:xfrm>
            <a:prstGeom prst="rect">
              <a:avLst/>
            </a:prstGeom>
          </p:spPr>
        </p:pic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5383FA25-9D87-41E4-36C2-32B1B9B83A9E}"/>
                </a:ext>
              </a:extLst>
            </p:cNvPr>
            <p:cNvSpPr txBox="1"/>
            <p:nvPr/>
          </p:nvSpPr>
          <p:spPr>
            <a:xfrm>
              <a:off x="9756912" y="269328"/>
              <a:ext cx="119776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000" dirty="0">
                  <a:solidFill>
                    <a:schemeClr val="bg1"/>
                  </a:solidFill>
                </a:rPr>
                <a:t>Linac04 on , 2/4/25</a:t>
              </a:r>
            </a:p>
          </p:txBody>
        </p:sp>
        <p:sp>
          <p:nvSpPr>
            <p:cNvPr id="26" name="Arrow: Right 25">
              <a:extLst>
                <a:ext uri="{FF2B5EF4-FFF2-40B4-BE49-F238E27FC236}">
                  <a16:creationId xmlns:a16="http://schemas.microsoft.com/office/drawing/2014/main" id="{D4F1F6A4-2DC2-28F3-49F4-90DD86B00F8D}"/>
                </a:ext>
              </a:extLst>
            </p:cNvPr>
            <p:cNvSpPr/>
            <p:nvPr/>
          </p:nvSpPr>
          <p:spPr>
            <a:xfrm rot="16200000">
              <a:off x="9948673" y="1524364"/>
              <a:ext cx="596938" cy="108652"/>
            </a:xfrm>
            <a:prstGeom prst="rightArrow">
              <a:avLst>
                <a:gd name="adj1" fmla="val 50000"/>
                <a:gd name="adj2" fmla="val 51143"/>
              </a:avLst>
            </a:prstGeom>
            <a:solidFill>
              <a:srgbClr val="FF000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5391FA24-DAD8-B68B-8A0C-B4C17F681307}"/>
              </a:ext>
            </a:extLst>
          </p:cNvPr>
          <p:cNvGrpSpPr/>
          <p:nvPr/>
        </p:nvGrpSpPr>
        <p:grpSpPr>
          <a:xfrm>
            <a:off x="69273" y="330884"/>
            <a:ext cx="1405359" cy="1570714"/>
            <a:chOff x="69273" y="330884"/>
            <a:chExt cx="1405359" cy="1570714"/>
          </a:xfrm>
        </p:grpSpPr>
        <p:pic>
          <p:nvPicPr>
            <p:cNvPr id="1026" name="Picture 2" descr="A blue circle with a red light in the center&#10;&#10;AI-generated content may be incorrect.">
              <a:extLst>
                <a:ext uri="{FF2B5EF4-FFF2-40B4-BE49-F238E27FC236}">
                  <a16:creationId xmlns:a16="http://schemas.microsoft.com/office/drawing/2014/main" id="{ACE35693-1613-FE22-6DE3-0BB0F2DDCF6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9273" y="333716"/>
              <a:ext cx="1405359" cy="129964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3" name="Arrow: Right 22">
              <a:extLst>
                <a:ext uri="{FF2B5EF4-FFF2-40B4-BE49-F238E27FC236}">
                  <a16:creationId xmlns:a16="http://schemas.microsoft.com/office/drawing/2014/main" id="{94152CDD-D2AE-2ECB-42DD-D74FA00704CC}"/>
                </a:ext>
              </a:extLst>
            </p:cNvPr>
            <p:cNvSpPr/>
            <p:nvPr/>
          </p:nvSpPr>
          <p:spPr>
            <a:xfrm rot="16200000">
              <a:off x="424452" y="1548803"/>
              <a:ext cx="596938" cy="108652"/>
            </a:xfrm>
            <a:prstGeom prst="rightArrow">
              <a:avLst>
                <a:gd name="adj1" fmla="val 50000"/>
                <a:gd name="adj2" fmla="val 51143"/>
              </a:avLst>
            </a:prstGeom>
            <a:solidFill>
              <a:srgbClr val="FF000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5D8CC81B-C907-072D-458B-991631FA522D}"/>
                </a:ext>
              </a:extLst>
            </p:cNvPr>
            <p:cNvSpPr txBox="1"/>
            <p:nvPr/>
          </p:nvSpPr>
          <p:spPr>
            <a:xfrm>
              <a:off x="125642" y="330884"/>
              <a:ext cx="119455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000" dirty="0">
                  <a:solidFill>
                    <a:schemeClr val="bg1"/>
                  </a:solidFill>
                </a:rPr>
                <a:t>First Beam 17/3/25</a:t>
              </a:r>
            </a:p>
          </p:txBody>
        </p:sp>
      </p:grpSp>
      <p:sp>
        <p:nvSpPr>
          <p:cNvPr id="30" name="Arrow: Right 29">
            <a:extLst>
              <a:ext uri="{FF2B5EF4-FFF2-40B4-BE49-F238E27FC236}">
                <a16:creationId xmlns:a16="http://schemas.microsoft.com/office/drawing/2014/main" id="{B2DA69BF-807D-1BB3-462F-94C38A068B6E}"/>
              </a:ext>
            </a:extLst>
          </p:cNvPr>
          <p:cNvSpPr/>
          <p:nvPr/>
        </p:nvSpPr>
        <p:spPr>
          <a:xfrm>
            <a:off x="1590660" y="5887557"/>
            <a:ext cx="613788" cy="269974"/>
          </a:xfrm>
          <a:prstGeom prst="rightArrow">
            <a:avLst>
              <a:gd name="adj1" fmla="val 50000"/>
              <a:gd name="adj2" fmla="val 51143"/>
            </a:avLst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37" name="Group 36">
            <a:extLst>
              <a:ext uri="{FF2B5EF4-FFF2-40B4-BE49-F238E27FC236}">
                <a16:creationId xmlns:a16="http://schemas.microsoft.com/office/drawing/2014/main" id="{83370693-4F50-2606-2A82-E9DC967F5329}"/>
              </a:ext>
            </a:extLst>
          </p:cNvPr>
          <p:cNvGrpSpPr/>
          <p:nvPr/>
        </p:nvGrpSpPr>
        <p:grpSpPr>
          <a:xfrm>
            <a:off x="10401442" y="2067862"/>
            <a:ext cx="1858801" cy="1909406"/>
            <a:chOff x="10401442" y="2067862"/>
            <a:chExt cx="1858801" cy="1909406"/>
          </a:xfrm>
        </p:grpSpPr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3EEB5F44-E2AE-11A9-F92C-030A859EA572}"/>
                </a:ext>
              </a:extLst>
            </p:cNvPr>
            <p:cNvGrpSpPr/>
            <p:nvPr/>
          </p:nvGrpSpPr>
          <p:grpSpPr>
            <a:xfrm>
              <a:off x="10401442" y="2793999"/>
              <a:ext cx="1858801" cy="1183269"/>
              <a:chOff x="5302856" y="5643755"/>
              <a:chExt cx="1858801" cy="1183269"/>
            </a:xfrm>
          </p:grpSpPr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6C9BE845-ECEC-212E-05D4-B43D963F2FD6}"/>
                  </a:ext>
                </a:extLst>
              </p:cNvPr>
              <p:cNvSpPr txBox="1"/>
              <p:nvPr/>
            </p:nvSpPr>
            <p:spPr>
              <a:xfrm>
                <a:off x="5302856" y="5647775"/>
                <a:ext cx="1287916" cy="1169551"/>
              </a:xfrm>
              <a:prstGeom prst="rect">
                <a:avLst/>
              </a:prstGeom>
              <a:solidFill>
                <a:srgbClr val="471A6B"/>
              </a:solidFill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spAutoFit/>
              </a:bodyPr>
              <a:lstStyle/>
              <a:p>
                <a:r>
                  <a:rPr lang="en-US" sz="1000">
                    <a:solidFill>
                      <a:schemeClr val="bg1"/>
                    </a:solidFill>
                    <a:ea typeface="Calibri"/>
                    <a:cs typeface="Calibri"/>
                  </a:rPr>
                  <a:t>+ TDC beam streaking </a:t>
                </a:r>
                <a:endParaRPr lang="en-US">
                  <a:solidFill>
                    <a:schemeClr val="bg1"/>
                  </a:solidFill>
                  <a:ea typeface="Calibri"/>
                  <a:cs typeface="Calibri"/>
                </a:endParaRPr>
              </a:p>
              <a:p>
                <a:r>
                  <a:rPr lang="en-US" sz="1000">
                    <a:solidFill>
                      <a:schemeClr val="bg1"/>
                    </a:solidFill>
                    <a:ea typeface="Calibri"/>
                    <a:cs typeface="Calibri"/>
                  </a:rPr>
                  <a:t>on 11/4/25</a:t>
                </a:r>
                <a:endParaRPr lang="en-US">
                  <a:solidFill>
                    <a:schemeClr val="bg1"/>
                  </a:solidFill>
                  <a:ea typeface="Calibri"/>
                  <a:cs typeface="Calibri"/>
                </a:endParaRPr>
              </a:p>
              <a:p>
                <a:r>
                  <a:rPr lang="en-US" sz="1000" b="1">
                    <a:solidFill>
                      <a:schemeClr val="bg1"/>
                    </a:solidFill>
                    <a:ea typeface="Calibri"/>
                    <a:cs typeface="Calibri"/>
                  </a:rPr>
                  <a:t>E =240 MeV</a:t>
                </a:r>
              </a:p>
              <a:p>
                <a:r>
                  <a:rPr lang="en-US" sz="1000" b="1">
                    <a:solidFill>
                      <a:schemeClr val="bg1"/>
                    </a:solidFill>
                    <a:ea typeface="Calibri"/>
                    <a:cs typeface="Calibri"/>
                  </a:rPr>
                  <a:t>Length ~30p</a:t>
                </a:r>
                <a:r>
                  <a:rPr lang="en-US" sz="1000">
                    <a:solidFill>
                      <a:schemeClr val="bg1"/>
                    </a:solidFill>
                    <a:ea typeface="Calibri"/>
                    <a:cs typeface="Calibri"/>
                  </a:rPr>
                  <a:t>s</a:t>
                </a:r>
              </a:p>
              <a:p>
                <a:endParaRPr lang="en-US" sz="1000">
                  <a:solidFill>
                    <a:schemeClr val="bg1"/>
                  </a:solidFill>
                  <a:ea typeface="Calibri"/>
                  <a:cs typeface="Calibri"/>
                </a:endParaRPr>
              </a:p>
              <a:p>
                <a:endParaRPr lang="en-US" sz="1000">
                  <a:solidFill>
                    <a:schemeClr val="bg1"/>
                  </a:solidFill>
                  <a:ea typeface="Calibri"/>
                  <a:cs typeface="Calibri"/>
                </a:endParaRPr>
              </a:p>
            </p:txBody>
          </p:sp>
          <p:pic>
            <p:nvPicPr>
              <p:cNvPr id="7" name="Picture 6" descr="A blue and green light&#10;&#10;AI-generated content may be incorrect.">
                <a:extLst>
                  <a:ext uri="{FF2B5EF4-FFF2-40B4-BE49-F238E27FC236}">
                    <a16:creationId xmlns:a16="http://schemas.microsoft.com/office/drawing/2014/main" id="{A6AB4ACD-4DC5-D5E4-9F9D-2723CC2D922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0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6164049" y="5643755"/>
                <a:ext cx="997608" cy="1183269"/>
              </a:xfrm>
              <a:prstGeom prst="rect">
                <a:avLst/>
              </a:prstGeom>
            </p:spPr>
          </p:pic>
        </p:grpSp>
        <p:sp>
          <p:nvSpPr>
            <p:cNvPr id="11" name="Arrow: Right 10">
              <a:extLst>
                <a:ext uri="{FF2B5EF4-FFF2-40B4-BE49-F238E27FC236}">
                  <a16:creationId xmlns:a16="http://schemas.microsoft.com/office/drawing/2014/main" id="{A31EAFDD-D66D-A38B-340E-52757720132A}"/>
                </a:ext>
              </a:extLst>
            </p:cNvPr>
            <p:cNvSpPr/>
            <p:nvPr/>
          </p:nvSpPr>
          <p:spPr>
            <a:xfrm rot="4140000">
              <a:off x="10823244" y="2407373"/>
              <a:ext cx="799642" cy="120620"/>
            </a:xfrm>
            <a:prstGeom prst="rightArrow">
              <a:avLst>
                <a:gd name="adj1" fmla="val 50000"/>
                <a:gd name="adj2" fmla="val 51143"/>
              </a:avLst>
            </a:prstGeom>
            <a:solidFill>
              <a:srgbClr val="FF000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600F337A-662E-B17F-1B0B-543098BDCFFB}"/>
              </a:ext>
            </a:extLst>
          </p:cNvPr>
          <p:cNvGrpSpPr/>
          <p:nvPr/>
        </p:nvGrpSpPr>
        <p:grpSpPr>
          <a:xfrm>
            <a:off x="7128208" y="2191151"/>
            <a:ext cx="2488422" cy="982910"/>
            <a:chOff x="7128208" y="2191151"/>
            <a:chExt cx="2488422" cy="982910"/>
          </a:xfrm>
        </p:grpSpPr>
        <p:sp>
          <p:nvSpPr>
            <p:cNvPr id="27" name="Arrow: Right 26">
              <a:extLst>
                <a:ext uri="{FF2B5EF4-FFF2-40B4-BE49-F238E27FC236}">
                  <a16:creationId xmlns:a16="http://schemas.microsoft.com/office/drawing/2014/main" id="{788B35CE-BE63-38E6-A9BC-A7817D6DE9D5}"/>
                </a:ext>
              </a:extLst>
            </p:cNvPr>
            <p:cNvSpPr/>
            <p:nvPr/>
          </p:nvSpPr>
          <p:spPr>
            <a:xfrm rot="9159379">
              <a:off x="9231639" y="2657101"/>
              <a:ext cx="384991" cy="110465"/>
            </a:xfrm>
            <a:prstGeom prst="rightArrow">
              <a:avLst>
                <a:gd name="adj1" fmla="val 50000"/>
                <a:gd name="adj2" fmla="val 51143"/>
              </a:avLst>
            </a:prstGeom>
            <a:solidFill>
              <a:srgbClr val="FF000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13" name="Picture 6">
              <a:extLst>
                <a:ext uri="{FF2B5EF4-FFF2-40B4-BE49-F238E27FC236}">
                  <a16:creationId xmlns:a16="http://schemas.microsoft.com/office/drawing/2014/main" id="{28FD44E6-9CC9-0762-AE1E-20F2E7C5EF3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128208" y="2191151"/>
              <a:ext cx="2095174" cy="98291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AD29C0E2-FA9C-4F42-E8DA-998A6312C79F}"/>
                </a:ext>
              </a:extLst>
            </p:cNvPr>
            <p:cNvSpPr txBox="1"/>
            <p:nvPr/>
          </p:nvSpPr>
          <p:spPr>
            <a:xfrm>
              <a:off x="7293508" y="2192897"/>
              <a:ext cx="116570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000" dirty="0">
                  <a:solidFill>
                    <a:schemeClr val="bg1"/>
                  </a:solidFill>
                </a:rPr>
                <a:t>Linac02 on  1/4/25</a:t>
              </a:r>
            </a:p>
            <a:p>
              <a:r>
                <a:rPr lang="en-GB" sz="1000" dirty="0">
                  <a:solidFill>
                    <a:schemeClr val="bg1"/>
                  </a:solidFill>
                </a:rPr>
                <a:t> E=72 MeV</a:t>
              </a:r>
            </a:p>
          </p:txBody>
        </p: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2B4BCB86-2C18-435C-F69C-8D01DFD576D3}"/>
              </a:ext>
            </a:extLst>
          </p:cNvPr>
          <p:cNvGrpSpPr/>
          <p:nvPr/>
        </p:nvGrpSpPr>
        <p:grpSpPr>
          <a:xfrm>
            <a:off x="7125445" y="2740747"/>
            <a:ext cx="2327760" cy="1546599"/>
            <a:chOff x="7125445" y="2740747"/>
            <a:chExt cx="2327760" cy="1546599"/>
          </a:xfrm>
        </p:grpSpPr>
        <p:pic>
          <p:nvPicPr>
            <p:cNvPr id="2050" name="Picture 2">
              <a:extLst>
                <a:ext uri="{FF2B5EF4-FFF2-40B4-BE49-F238E27FC236}">
                  <a16:creationId xmlns:a16="http://schemas.microsoft.com/office/drawing/2014/main" id="{E42C9924-AF4D-C254-FDF6-B03AA99CB39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125445" y="3169445"/>
              <a:ext cx="2109047" cy="111790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F85D0017-9729-8BB7-6E4D-D339CA7CA8BE}"/>
                </a:ext>
              </a:extLst>
            </p:cNvPr>
            <p:cNvSpPr txBox="1"/>
            <p:nvPr/>
          </p:nvSpPr>
          <p:spPr>
            <a:xfrm>
              <a:off x="7315728" y="3210713"/>
              <a:ext cx="144302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000" dirty="0">
                  <a:solidFill>
                    <a:schemeClr val="bg1"/>
                  </a:solidFill>
                </a:rPr>
                <a:t>Linac02 &amp; 03 on  2/4/25</a:t>
              </a:r>
            </a:p>
            <a:p>
              <a:r>
                <a:rPr lang="en-GB" sz="1000" b="1" dirty="0">
                  <a:solidFill>
                    <a:schemeClr val="bg1"/>
                  </a:solidFill>
                </a:rPr>
                <a:t>E=160 MeV</a:t>
              </a:r>
            </a:p>
          </p:txBody>
        </p:sp>
        <p:sp>
          <p:nvSpPr>
            <p:cNvPr id="16" name="Arrow: Right 15">
              <a:extLst>
                <a:ext uri="{FF2B5EF4-FFF2-40B4-BE49-F238E27FC236}">
                  <a16:creationId xmlns:a16="http://schemas.microsoft.com/office/drawing/2014/main" id="{4266C222-B3E0-96C9-738C-F9485F6FF07D}"/>
                </a:ext>
              </a:extLst>
            </p:cNvPr>
            <p:cNvSpPr/>
            <p:nvPr/>
          </p:nvSpPr>
          <p:spPr>
            <a:xfrm rot="7680000">
              <a:off x="9018101" y="3021666"/>
              <a:ext cx="716023" cy="154185"/>
            </a:xfrm>
            <a:prstGeom prst="rightArrow">
              <a:avLst>
                <a:gd name="adj1" fmla="val 50000"/>
                <a:gd name="adj2" fmla="val 51143"/>
              </a:avLst>
            </a:prstGeom>
            <a:solidFill>
              <a:srgbClr val="FF000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BD14F2A9-6313-6EAF-DA24-3B8F272BED22}"/>
              </a:ext>
            </a:extLst>
          </p:cNvPr>
          <p:cNvGrpSpPr/>
          <p:nvPr/>
        </p:nvGrpSpPr>
        <p:grpSpPr>
          <a:xfrm>
            <a:off x="934295" y="2564559"/>
            <a:ext cx="1550477" cy="970190"/>
            <a:chOff x="934295" y="2564559"/>
            <a:chExt cx="1550477" cy="970190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C0618C2D-C4F4-B711-1256-6550CC5626F4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34295" y="2567045"/>
              <a:ext cx="1135246" cy="967704"/>
            </a:xfrm>
            <a:prstGeom prst="rect">
              <a:avLst/>
            </a:prstGeom>
          </p:spPr>
        </p:pic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E4046B5E-D081-752F-20EC-1996C27AB6D7}"/>
                </a:ext>
              </a:extLst>
            </p:cNvPr>
            <p:cNvSpPr txBox="1"/>
            <p:nvPr/>
          </p:nvSpPr>
          <p:spPr>
            <a:xfrm>
              <a:off x="949188" y="2567045"/>
              <a:ext cx="116410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000" dirty="0">
                  <a:solidFill>
                    <a:schemeClr val="bg1"/>
                  </a:solidFill>
                </a:rPr>
                <a:t>Beam Momentum </a:t>
              </a:r>
            </a:p>
            <a:p>
              <a:r>
                <a:rPr lang="en-GB" sz="1000" dirty="0">
                  <a:solidFill>
                    <a:schemeClr val="bg1"/>
                  </a:solidFill>
                </a:rPr>
                <a:t> = 3.9 MeV/c</a:t>
              </a:r>
            </a:p>
          </p:txBody>
        </p:sp>
        <p:sp>
          <p:nvSpPr>
            <p:cNvPr id="19" name="Arrow: Right 18">
              <a:extLst>
                <a:ext uri="{FF2B5EF4-FFF2-40B4-BE49-F238E27FC236}">
                  <a16:creationId xmlns:a16="http://schemas.microsoft.com/office/drawing/2014/main" id="{F66CF7C6-3D02-7928-BD2A-6804DA54952E}"/>
                </a:ext>
              </a:extLst>
            </p:cNvPr>
            <p:cNvSpPr/>
            <p:nvPr/>
          </p:nvSpPr>
          <p:spPr>
            <a:xfrm rot="9159379">
              <a:off x="2099781" y="2564559"/>
              <a:ext cx="384991" cy="110465"/>
            </a:xfrm>
            <a:prstGeom prst="rightArrow">
              <a:avLst>
                <a:gd name="adj1" fmla="val 50000"/>
                <a:gd name="adj2" fmla="val 51143"/>
              </a:avLst>
            </a:prstGeom>
            <a:solidFill>
              <a:srgbClr val="FF000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</p:spTree>
    <p:extLst>
      <p:ext uri="{BB962C8B-B14F-4D97-AF65-F5344CB8AC3E}">
        <p14:creationId xmlns:p14="http://schemas.microsoft.com/office/powerpoint/2010/main" val="4015897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5000"/>
    </mc:Choice>
    <mc:Fallback xmlns="">
      <p:transition advClick="0" advTm="5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9" dur="2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2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</p:bldLst>
  </p:timing>
</p:sld>
</file>

<file path=ppt/theme/theme1.xml><?xml version="1.0" encoding="utf-8"?>
<a:theme xmlns:a="http://schemas.openxmlformats.org/drawingml/2006/main" name="Font and logo master">
  <a:themeElements>
    <a:clrScheme name="STFC theme">
      <a:dk1>
        <a:srgbClr val="2E2C61"/>
      </a:dk1>
      <a:lt1>
        <a:srgbClr val="FFFFFF"/>
      </a:lt1>
      <a:dk2>
        <a:srgbClr val="2E2C61"/>
      </a:dk2>
      <a:lt2>
        <a:srgbClr val="FFFFFF"/>
      </a:lt2>
      <a:accent1>
        <a:srgbClr val="1E5DF8"/>
      </a:accent1>
      <a:accent2>
        <a:srgbClr val="003088"/>
      </a:accent2>
      <a:accent3>
        <a:srgbClr val="F08900"/>
      </a:accent3>
      <a:accent4>
        <a:srgbClr val="616161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Font and logo master">
  <a:themeElements>
    <a:clrScheme name="STFC theme">
      <a:dk1>
        <a:srgbClr val="2E2C61"/>
      </a:dk1>
      <a:lt1>
        <a:srgbClr val="FFFFFF"/>
      </a:lt1>
      <a:dk2>
        <a:srgbClr val="2E2C61"/>
      </a:dk2>
      <a:lt2>
        <a:srgbClr val="FFFFFF"/>
      </a:lt2>
      <a:accent1>
        <a:srgbClr val="1E5DF8"/>
      </a:accent1>
      <a:accent2>
        <a:srgbClr val="003088"/>
      </a:accent2>
      <a:accent3>
        <a:srgbClr val="F08900"/>
      </a:accent3>
      <a:accent4>
        <a:srgbClr val="616161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Font WITHOUT logo master">
  <a:themeElements>
    <a:clrScheme name="STFC theme">
      <a:dk1>
        <a:srgbClr val="2E2C61"/>
      </a:dk1>
      <a:lt1>
        <a:srgbClr val="FFFFFF"/>
      </a:lt1>
      <a:dk2>
        <a:srgbClr val="2E2C61"/>
      </a:dk2>
      <a:lt2>
        <a:srgbClr val="FFFFFF"/>
      </a:lt2>
      <a:accent1>
        <a:srgbClr val="1E5DF8"/>
      </a:accent1>
      <a:accent2>
        <a:srgbClr val="003088"/>
      </a:accent2>
      <a:accent3>
        <a:srgbClr val="F08900"/>
      </a:accent3>
      <a:accent4>
        <a:srgbClr val="616161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4_Font and logo master">
  <a:themeElements>
    <a:clrScheme name="STFC theme">
      <a:dk1>
        <a:srgbClr val="2E2C61"/>
      </a:dk1>
      <a:lt1>
        <a:srgbClr val="FFFFFF"/>
      </a:lt1>
      <a:dk2>
        <a:srgbClr val="2E2C61"/>
      </a:dk2>
      <a:lt2>
        <a:srgbClr val="FFFFFF"/>
      </a:lt2>
      <a:accent1>
        <a:srgbClr val="1E5DF8"/>
      </a:accent1>
      <a:accent2>
        <a:srgbClr val="003088"/>
      </a:accent2>
      <a:accent3>
        <a:srgbClr val="F08900"/>
      </a:accent3>
      <a:accent4>
        <a:srgbClr val="616161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2_Font and logo master">
  <a:themeElements>
    <a:clrScheme name="STFC theme">
      <a:dk1>
        <a:srgbClr val="2E2C61"/>
      </a:dk1>
      <a:lt1>
        <a:srgbClr val="FFFFFF"/>
      </a:lt1>
      <a:dk2>
        <a:srgbClr val="2E2C61"/>
      </a:dk2>
      <a:lt2>
        <a:srgbClr val="FFFFFF"/>
      </a:lt2>
      <a:accent1>
        <a:srgbClr val="1E5DF8"/>
      </a:accent1>
      <a:accent2>
        <a:srgbClr val="003088"/>
      </a:accent2>
      <a:accent3>
        <a:srgbClr val="F08900"/>
      </a:accent3>
      <a:accent4>
        <a:srgbClr val="616161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Font and logo master">
  <a:themeElements>
    <a:clrScheme name="STFC theme">
      <a:dk1>
        <a:srgbClr val="2E2C61"/>
      </a:dk1>
      <a:lt1>
        <a:srgbClr val="FFFFFF"/>
      </a:lt1>
      <a:dk2>
        <a:srgbClr val="2E2C61"/>
      </a:dk2>
      <a:lt2>
        <a:srgbClr val="FFFFFF"/>
      </a:lt2>
      <a:accent1>
        <a:srgbClr val="1E5DF8"/>
      </a:accent1>
      <a:accent2>
        <a:srgbClr val="003088"/>
      </a:accent2>
      <a:accent3>
        <a:srgbClr val="F08900"/>
      </a:accent3>
      <a:accent4>
        <a:srgbClr val="616161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1_Font WITHOUT logo master">
  <a:themeElements>
    <a:clrScheme name="STFC theme">
      <a:dk1>
        <a:srgbClr val="2E2C61"/>
      </a:dk1>
      <a:lt1>
        <a:srgbClr val="FFFFFF"/>
      </a:lt1>
      <a:dk2>
        <a:srgbClr val="2E2C61"/>
      </a:dk2>
      <a:lt2>
        <a:srgbClr val="FFFFFF"/>
      </a:lt2>
      <a:accent1>
        <a:srgbClr val="1E5DF8"/>
      </a:accent1>
      <a:accent2>
        <a:srgbClr val="003088"/>
      </a:accent2>
      <a:accent3>
        <a:srgbClr val="F08900"/>
      </a:accent3>
      <a:accent4>
        <a:srgbClr val="616161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8.xml><?xml version="1.0" encoding="utf-8"?>
<a:theme xmlns:a="http://schemas.openxmlformats.org/drawingml/2006/main" name="2_Font WITHOUT logo master">
  <a:themeElements>
    <a:clrScheme name="STFC theme">
      <a:dk1>
        <a:srgbClr val="2E2C61"/>
      </a:dk1>
      <a:lt1>
        <a:srgbClr val="FFFFFF"/>
      </a:lt1>
      <a:dk2>
        <a:srgbClr val="2E2C61"/>
      </a:dk2>
      <a:lt2>
        <a:srgbClr val="FFFFFF"/>
      </a:lt2>
      <a:accent1>
        <a:srgbClr val="1E5DF8"/>
      </a:accent1>
      <a:accent2>
        <a:srgbClr val="003088"/>
      </a:accent2>
      <a:accent3>
        <a:srgbClr val="F08900"/>
      </a:accent3>
      <a:accent4>
        <a:srgbClr val="616161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9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24991601-2ea9-468f-93ff-1f034f2d9250">
      <Terms xmlns="http://schemas.microsoft.com/office/infopath/2007/PartnerControls"/>
    </lcf76f155ced4ddcb4097134ff3c332f>
    <TaxCatchAll xmlns="5862f945-c35f-40d4-8549-e734715c9364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9B62C0C025D3849B649584FAF657407" ma:contentTypeVersion="15" ma:contentTypeDescription="Create a new document." ma:contentTypeScope="" ma:versionID="0eb779724ec02356b4fbed4d1d638418">
  <xsd:schema xmlns:xsd="http://www.w3.org/2001/XMLSchema" xmlns:xs="http://www.w3.org/2001/XMLSchema" xmlns:p="http://schemas.microsoft.com/office/2006/metadata/properties" xmlns:ns2="24991601-2ea9-468f-93ff-1f034f2d9250" xmlns:ns3="5862f945-c35f-40d4-8549-e734715c9364" targetNamespace="http://schemas.microsoft.com/office/2006/metadata/properties" ma:root="true" ma:fieldsID="3439459f5a5a399a9be7dda67e441102" ns2:_="" ns3:_="">
    <xsd:import namespace="24991601-2ea9-468f-93ff-1f034f2d9250"/>
    <xsd:import namespace="5862f945-c35f-40d4-8549-e734715c9364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ObjectDetectorVersions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4991601-2ea9-468f-93ff-1f034f2d92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lcf76f155ced4ddcb4097134ff3c332f" ma:index="13" nillable="true" ma:taxonomy="true" ma:internalName="lcf76f155ced4ddcb4097134ff3c332f" ma:taxonomyFieldName="MediaServiceImageTags" ma:displayName="Image Tags" ma:readOnly="false" ma:fieldId="{5cf76f15-5ced-4ddc-b409-7134ff3c332f}" ma:taxonomyMulti="true" ma:sspId="fe07c91c-676c-4292-ab42-0332d43006d1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8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9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862f945-c35f-40d4-8549-e734715c9364" elementFormDefault="qualified">
    <xsd:import namespace="http://schemas.microsoft.com/office/2006/documentManagement/types"/>
    <xsd:import namespace="http://schemas.microsoft.com/office/infopath/2007/PartnerControls"/>
    <xsd:element name="TaxCatchAll" ma:index="14" nillable="true" ma:displayName="Taxonomy Catch All Column" ma:hidden="true" ma:list="{994dda22-aba3-4467-b3f7-74c89b6dca02}" ma:internalName="TaxCatchAll" ma:showField="CatchAllData" ma:web="5862f945-c35f-40d4-8549-e734715c9364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69F68F97-66D1-4349-8BBF-699897A19F42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0DDA877C-1C18-4025-8D98-2A78DDE7AA9D}">
  <ds:schemaRefs>
    <ds:schemaRef ds:uri="http://purl.org/dc/elements/1.1/"/>
    <ds:schemaRef ds:uri="http://purl.org/dc/terms/"/>
    <ds:schemaRef ds:uri="http://www.w3.org/XML/1998/namespace"/>
    <ds:schemaRef ds:uri="http://schemas.microsoft.com/office/2006/documentManagement/types"/>
    <ds:schemaRef ds:uri="http://schemas.microsoft.com/office/infopath/2007/PartnerControls"/>
    <ds:schemaRef ds:uri="24991601-2ea9-468f-93ff-1f034f2d9250"/>
    <ds:schemaRef ds:uri="http://purl.org/dc/dcmitype/"/>
    <ds:schemaRef ds:uri="http://schemas.openxmlformats.org/package/2006/metadata/core-properties"/>
    <ds:schemaRef ds:uri="5862f945-c35f-40d4-8549-e734715c9364"/>
    <ds:schemaRef ds:uri="http://schemas.microsoft.com/office/2006/metadata/properties"/>
  </ds:schemaRefs>
</ds:datastoreItem>
</file>

<file path=customXml/itemProps3.xml><?xml version="1.0" encoding="utf-8"?>
<ds:datastoreItem xmlns:ds="http://schemas.openxmlformats.org/officeDocument/2006/customXml" ds:itemID="{BF86A06E-03BE-4AE7-A65F-F118A7EDB5B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24991601-2ea9-468f-93ff-1f034f2d9250"/>
    <ds:schemaRef ds:uri="5862f945-c35f-40d4-8549-e734715c936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897</TotalTime>
  <Words>966</Words>
  <Application>Microsoft Office PowerPoint</Application>
  <PresentationFormat>Widescreen</PresentationFormat>
  <Paragraphs>283</Paragraphs>
  <Slides>19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8</vt:i4>
      </vt:variant>
      <vt:variant>
        <vt:lpstr>Slide Titles</vt:lpstr>
      </vt:variant>
      <vt:variant>
        <vt:i4>19</vt:i4>
      </vt:variant>
    </vt:vector>
  </HeadingPairs>
  <TitlesOfParts>
    <vt:vector size="31" baseType="lpstr">
      <vt:lpstr>Arial</vt:lpstr>
      <vt:lpstr>Arial Regular</vt:lpstr>
      <vt:lpstr>Calibri</vt:lpstr>
      <vt:lpstr>Wingdings</vt:lpstr>
      <vt:lpstr>Font and logo master</vt:lpstr>
      <vt:lpstr>1_Font and logo master</vt:lpstr>
      <vt:lpstr>Font WITHOUT logo master</vt:lpstr>
      <vt:lpstr>4_Font and logo master</vt:lpstr>
      <vt:lpstr>2_Font and logo master</vt:lpstr>
      <vt:lpstr>Font and logo master</vt:lpstr>
      <vt:lpstr>1_Font WITHOUT logo master</vt:lpstr>
      <vt:lpstr>2_Font WITHOUT logo master</vt:lpstr>
      <vt:lpstr>PowerPoint Presentation</vt:lpstr>
      <vt:lpstr>PowerPoint Presentation</vt:lpstr>
      <vt:lpstr>CLARA Overview </vt:lpstr>
      <vt:lpstr>CLARA Layout</vt:lpstr>
      <vt:lpstr>The Upgrade in Numbers </vt:lpstr>
      <vt:lpstr>The Upgrade in Numbers </vt:lpstr>
      <vt:lpstr>PowerPoint Presentation</vt:lpstr>
      <vt:lpstr>PowerPoint Presentation</vt:lpstr>
      <vt:lpstr>PowerPoint Presentation</vt:lpstr>
      <vt:lpstr>PowerPoint Presentation</vt:lpstr>
      <vt:lpstr>Where are we now?</vt:lpstr>
      <vt:lpstr>PowerPoint Presentation</vt:lpstr>
      <vt:lpstr>Longitudinal Dynamics: TDC &amp; VBC </vt:lpstr>
      <vt:lpstr>Advanced systems</vt:lpstr>
      <vt:lpstr>Next steps for  CLARA Technical Commissioning</vt:lpstr>
      <vt:lpstr>Next steps for FEBE Commissioning</vt:lpstr>
      <vt:lpstr>Day 1 Electron Beam Parameters</vt:lpstr>
      <vt:lpstr>PowerPoint Presentation</vt:lpstr>
      <vt:lpstr>Summary</vt:lpstr>
    </vt:vector>
  </TitlesOfParts>
  <Company>STFC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Angal-Kalinin, Deepa (STFC,DL,AST)</dc:creator>
  <cp:lastModifiedBy>Pacey, Thomas (STFC,DL,AST)</cp:lastModifiedBy>
  <cp:revision>7</cp:revision>
  <dcterms:created xsi:type="dcterms:W3CDTF">2023-04-28T14:20:41Z</dcterms:created>
  <dcterms:modified xsi:type="dcterms:W3CDTF">2025-07-08T11:00:12Z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0x01010059B62C0C025D3849B649584FAF657407</vt:lpwstr>
  </property>
  <property fmtid="{D5CDD505-2E9C-101B-9397-08002B2CF9AE}" pid="3" name="MediaServiceImageTags">
    <vt:lpwstr/>
  </property>
</Properties>
</file>