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4.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theme/theme5.xml" ContentType="application/vnd.openxmlformats-officedocument.theme+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omments/modernComment_135_3D6CA0B1.xml" ContentType="application/vnd.ms-powerpoint.comments+xml"/>
  <Override PartName="/ppt/comments/modernComment_130_542B7815.xml" ContentType="application/vnd.ms-powerpoint.comment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 id="2147483692" r:id="rId2"/>
    <p:sldMasterId id="2147483709" r:id="rId3"/>
    <p:sldMasterId id="2147483726" r:id="rId4"/>
    <p:sldMasterId id="2147483743" r:id="rId5"/>
    <p:sldMasterId id="2147483770" r:id="rId6"/>
  </p:sldMasterIdLst>
  <p:notesMasterIdLst>
    <p:notesMasterId r:id="rId42"/>
  </p:notesMasterIdLst>
  <p:sldIdLst>
    <p:sldId id="257" r:id="rId7"/>
    <p:sldId id="258" r:id="rId8"/>
    <p:sldId id="321" r:id="rId9"/>
    <p:sldId id="260" r:id="rId10"/>
    <p:sldId id="325" r:id="rId11"/>
    <p:sldId id="306" r:id="rId12"/>
    <p:sldId id="262" r:id="rId13"/>
    <p:sldId id="263" r:id="rId14"/>
    <p:sldId id="264" r:id="rId15"/>
    <p:sldId id="316" r:id="rId16"/>
    <p:sldId id="292" r:id="rId17"/>
    <p:sldId id="318" r:id="rId18"/>
    <p:sldId id="269" r:id="rId19"/>
    <p:sldId id="270" r:id="rId20"/>
    <p:sldId id="314" r:id="rId21"/>
    <p:sldId id="272" r:id="rId22"/>
    <p:sldId id="273" r:id="rId23"/>
    <p:sldId id="301" r:id="rId24"/>
    <p:sldId id="296" r:id="rId25"/>
    <p:sldId id="274" r:id="rId26"/>
    <p:sldId id="275" r:id="rId27"/>
    <p:sldId id="329" r:id="rId28"/>
    <p:sldId id="278" r:id="rId29"/>
    <p:sldId id="279" r:id="rId30"/>
    <p:sldId id="299" r:id="rId31"/>
    <p:sldId id="327" r:id="rId32"/>
    <p:sldId id="328" r:id="rId33"/>
    <p:sldId id="320" r:id="rId34"/>
    <p:sldId id="281" r:id="rId35"/>
    <p:sldId id="282" r:id="rId36"/>
    <p:sldId id="283" r:id="rId37"/>
    <p:sldId id="287" r:id="rId38"/>
    <p:sldId id="285" r:id="rId39"/>
    <p:sldId id="311" r:id="rId40"/>
    <p:sldId id="330"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D5DF9"/>
    <a:srgbClr val="A1BBFD"/>
    <a:srgbClr val="0070C0"/>
    <a:srgbClr val="2E2D62"/>
    <a:srgbClr val="B4C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2" d="100"/>
          <a:sy n="82" d="100"/>
        </p:scale>
        <p:origin x="86" y="11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notesMaster" Target="notesMasters/notesMaster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presProps" Target="presProp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tableStyles" Target="tableStyles.xml"/><Relationship Id="rId20" Type="http://schemas.openxmlformats.org/officeDocument/2006/relationships/slide" Target="slides/slide14.xml"/><Relationship Id="rId41" Type="http://schemas.openxmlformats.org/officeDocument/2006/relationships/slide" Target="slides/slide35.xml"/></Relationships>
</file>

<file path=ppt/comments/modernComment_130_542B7815.xml><?xml version="1.0" encoding="utf-8"?>
<p188:cmLst xmlns:a="http://schemas.openxmlformats.org/drawingml/2006/main" xmlns:r="http://schemas.openxmlformats.org/officeDocument/2006/relationships" xmlns:p188="http://schemas.microsoft.com/office/powerpoint/2018/8/main">
  <p188:cm id="{6B4349C8-18EC-4D51-990C-54F6AC95A592}" authorId="{A331D9DE-BAFB-4CB9-4C51-25151CA41892}" created="2025-04-04T12:21:56.205">
    <pc:sldMkLst xmlns:pc="http://schemas.microsoft.com/office/powerpoint/2013/main/command">
      <pc:docMk/>
      <pc:sldMk cId="1787535020" sldId="291"/>
    </pc:sldMkLst>
    <p188:txBody>
      <a:bodyPr/>
      <a:lstStyle/>
      <a:p>
        <a:r>
          <a:rPr lang="en-GB"/>
          <a:t>Still so much detail on this slide, and I think (when I have seen you present it) you end up skipping through, saying there is too much detail! Perhaps we could make this a simple table: FEL number, and the instrument names/headings.</a:t>
        </a:r>
      </a:p>
    </p188:txBody>
  </p188:cm>
</p188:cmLst>
</file>

<file path=ppt/comments/modernComment_135_3D6CA0B1.xml><?xml version="1.0" encoding="utf-8"?>
<p188:cmLst xmlns:a="http://schemas.openxmlformats.org/drawingml/2006/main" xmlns:r="http://schemas.openxmlformats.org/officeDocument/2006/relationships" xmlns:p188="http://schemas.microsoft.com/office/powerpoint/2018/8/main">
  <p188:cm id="{4BDFBD6B-6525-4282-8B12-84C622CC365D}" authorId="{A331D9DE-BAFB-4CB9-4C51-25151CA41892}" created="2025-04-04T12:19:13.811">
    <ac:txMkLst xmlns:ac="http://schemas.microsoft.com/office/drawing/2013/main/command">
      <pc:docMk xmlns:pc="http://schemas.microsoft.com/office/powerpoint/2013/main/command"/>
      <pc:sldMk xmlns:pc="http://schemas.microsoft.com/office/powerpoint/2013/main/command" cId="571867634" sldId="349"/>
      <ac:spMk id="4" creationId="{00000000-0000-0000-0000-000000000000}"/>
      <ac:txMk cp="16">
        <ac:context len="87" hash="1336334881"/>
      </ac:txMk>
    </ac:txMkLst>
    <p188:pos x="3315729" y="171621"/>
    <p188:txBody>
      <a:bodyPr/>
      <a:lstStyle/>
      <a:p>
        <a:r>
          <a:rPr lang="en-GB"/>
          <a:t>Don't think this reads as a perspective, more background - can't think of a better work at the moment.</a:t>
        </a:r>
      </a:p>
    </p188:txBody>
  </p188:cm>
</p188:cmLst>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CC79600-1773-42D0-9448-73657EA534DA}" type="doc">
      <dgm:prSet loTypeId="urn:microsoft.com/office/officeart/2005/8/layout/cycle5" loCatId="cycle" qsTypeId="urn:microsoft.com/office/officeart/2005/8/quickstyle/simple5" qsCatId="simple" csTypeId="urn:microsoft.com/office/officeart/2005/8/colors/accent0_2" csCatId="mainScheme" phldr="1"/>
      <dgm:spPr/>
      <dgm:t>
        <a:bodyPr/>
        <a:lstStyle/>
        <a:p>
          <a:endParaRPr lang="en-US"/>
        </a:p>
      </dgm:t>
    </dgm:pt>
    <dgm:pt modelId="{54E85113-5C4E-4E03-ABC6-423C227777F7}">
      <dgm:prSet phldrT="[Text]" custT="1"/>
      <dgm:spPr/>
      <dgm:t>
        <a:bodyPr lIns="0" tIns="0" rIns="0" bIns="0"/>
        <a:lstStyle/>
        <a:p>
          <a:r>
            <a:rPr lang="en-US" sz="1600" b="1" i="0">
              <a:solidFill>
                <a:schemeClr val="accent1">
                  <a:lumMod val="50000"/>
                </a:schemeClr>
              </a:solidFill>
              <a:latin typeface="Arial" panose="020B0604020202020204" pitchFamily="34" charset="0"/>
              <a:cs typeface="Arial" panose="020B0604020202020204" pitchFamily="34" charset="0"/>
            </a:rPr>
            <a:t>Electron energy modulation</a:t>
          </a:r>
        </a:p>
      </dgm:t>
    </dgm:pt>
    <dgm:pt modelId="{DFB2116A-B9CA-47B0-BBC9-F899BA4839A8}" type="parTrans" cxnId="{9E16315E-EA7D-42A1-B9D1-E02F46A1B40C}">
      <dgm:prSet/>
      <dgm:spPr/>
      <dgm:t>
        <a:bodyPr/>
        <a:lstStyle/>
        <a:p>
          <a:endParaRPr lang="en-US" sz="1600" b="1" i="0">
            <a:solidFill>
              <a:schemeClr val="accent1">
                <a:lumMod val="50000"/>
              </a:schemeClr>
            </a:solidFill>
          </a:endParaRPr>
        </a:p>
      </dgm:t>
    </dgm:pt>
    <dgm:pt modelId="{E40BC944-3828-4495-A527-D7E47743DB26}" type="sibTrans" cxnId="{9E16315E-EA7D-42A1-B9D1-E02F46A1B40C}">
      <dgm:prSet>
        <dgm:style>
          <a:lnRef idx="1">
            <a:schemeClr val="dk1"/>
          </a:lnRef>
          <a:fillRef idx="0">
            <a:schemeClr val="dk1"/>
          </a:fillRef>
          <a:effectRef idx="0">
            <a:schemeClr val="dk1"/>
          </a:effectRef>
          <a:fontRef idx="minor">
            <a:schemeClr val="tx1"/>
          </a:fontRef>
        </dgm:style>
      </dgm:prSet>
      <dgm:spPr/>
      <dgm:t>
        <a:bodyPr/>
        <a:lstStyle/>
        <a:p>
          <a:endParaRPr lang="en-US" sz="1600" b="1" i="0">
            <a:solidFill>
              <a:schemeClr val="accent1">
                <a:lumMod val="50000"/>
              </a:schemeClr>
            </a:solidFill>
          </a:endParaRPr>
        </a:p>
      </dgm:t>
    </dgm:pt>
    <dgm:pt modelId="{CB224C14-5DF8-48A0-A8B0-3985C4E5D303}">
      <dgm:prSet phldrT="[Text]" custT="1"/>
      <dgm:spPr/>
      <dgm:t>
        <a:bodyPr lIns="0" tIns="0" rIns="0" bIns="0"/>
        <a:lstStyle/>
        <a:p>
          <a:r>
            <a:rPr lang="en-US" sz="1600" b="1" i="0">
              <a:solidFill>
                <a:schemeClr val="accent1">
                  <a:lumMod val="50000"/>
                </a:schemeClr>
              </a:solidFill>
              <a:latin typeface="Arial" panose="020B0604020202020204" pitchFamily="34" charset="0"/>
              <a:cs typeface="Arial" panose="020B0604020202020204" pitchFamily="34" charset="0"/>
            </a:rPr>
            <a:t>Electron micro-bunching</a:t>
          </a:r>
        </a:p>
      </dgm:t>
    </dgm:pt>
    <dgm:pt modelId="{EEE934F8-2DDF-4D04-9DB2-2DA3148BCCD0}" type="parTrans" cxnId="{138F79E8-6BB0-48B8-B0EC-0DAAA1DC273B}">
      <dgm:prSet/>
      <dgm:spPr/>
      <dgm:t>
        <a:bodyPr/>
        <a:lstStyle/>
        <a:p>
          <a:endParaRPr lang="en-US" sz="1600" b="1" i="0">
            <a:solidFill>
              <a:schemeClr val="accent1">
                <a:lumMod val="50000"/>
              </a:schemeClr>
            </a:solidFill>
          </a:endParaRPr>
        </a:p>
      </dgm:t>
    </dgm:pt>
    <dgm:pt modelId="{36B5D5F8-C4C2-419F-A437-7BAD0E89C3AA}" type="sibTrans" cxnId="{138F79E8-6BB0-48B8-B0EC-0DAAA1DC273B}">
      <dgm:prSet/>
      <dgm:spPr/>
      <dgm:t>
        <a:bodyPr/>
        <a:lstStyle/>
        <a:p>
          <a:endParaRPr lang="en-US" sz="1600" b="1" i="0">
            <a:solidFill>
              <a:schemeClr val="accent1">
                <a:lumMod val="50000"/>
              </a:schemeClr>
            </a:solidFill>
          </a:endParaRPr>
        </a:p>
      </dgm:t>
    </dgm:pt>
    <dgm:pt modelId="{35138D78-42A0-4D0C-AC91-5BF52BF47CBF}">
      <dgm:prSet phldrT="[Text]" custT="1"/>
      <dgm:spPr/>
      <dgm:t>
        <a:bodyPr lIns="0" tIns="0" rIns="0" bIns="0"/>
        <a:lstStyle/>
        <a:p>
          <a:r>
            <a:rPr lang="en-US" sz="1600" b="1" i="0">
              <a:solidFill>
                <a:schemeClr val="accent1">
                  <a:lumMod val="50000"/>
                </a:schemeClr>
              </a:solidFill>
              <a:latin typeface="Arial" panose="020B0604020202020204" pitchFamily="34" charset="0"/>
              <a:cs typeface="Arial" panose="020B0604020202020204" pitchFamily="34" charset="0"/>
            </a:rPr>
            <a:t>Radiation emission</a:t>
          </a:r>
        </a:p>
      </dgm:t>
    </dgm:pt>
    <dgm:pt modelId="{4AF6CE0E-169E-48D1-9EC9-E83CD78FF9EC}" type="parTrans" cxnId="{539E2C12-9F55-4A2D-979A-660785D54413}">
      <dgm:prSet/>
      <dgm:spPr/>
      <dgm:t>
        <a:bodyPr/>
        <a:lstStyle/>
        <a:p>
          <a:endParaRPr lang="en-US" sz="1600" b="1" i="0">
            <a:solidFill>
              <a:schemeClr val="accent1">
                <a:lumMod val="50000"/>
              </a:schemeClr>
            </a:solidFill>
          </a:endParaRPr>
        </a:p>
      </dgm:t>
    </dgm:pt>
    <dgm:pt modelId="{BB5E478C-72BF-4C58-9B6D-7BF1B34195BC}" type="sibTrans" cxnId="{539E2C12-9F55-4A2D-979A-660785D54413}">
      <dgm:prSet/>
      <dgm:spPr/>
      <dgm:t>
        <a:bodyPr/>
        <a:lstStyle/>
        <a:p>
          <a:endParaRPr lang="en-US" sz="1600" b="1" i="0">
            <a:solidFill>
              <a:schemeClr val="accent1">
                <a:lumMod val="50000"/>
              </a:schemeClr>
            </a:solidFill>
          </a:endParaRPr>
        </a:p>
      </dgm:t>
    </dgm:pt>
    <dgm:pt modelId="{FD21B02F-BCE5-4936-BC66-86969CEBC187}" type="pres">
      <dgm:prSet presAssocID="{BCC79600-1773-42D0-9448-73657EA534DA}" presName="cycle" presStyleCnt="0">
        <dgm:presLayoutVars>
          <dgm:dir/>
          <dgm:resizeHandles val="exact"/>
        </dgm:presLayoutVars>
      </dgm:prSet>
      <dgm:spPr/>
      <dgm:t>
        <a:bodyPr/>
        <a:lstStyle/>
        <a:p>
          <a:endParaRPr lang="en-US"/>
        </a:p>
      </dgm:t>
    </dgm:pt>
    <dgm:pt modelId="{BDFEE333-A8E4-4F4A-9404-E1EA21152532}" type="pres">
      <dgm:prSet presAssocID="{54E85113-5C4E-4E03-ABC6-423C227777F7}" presName="node" presStyleLbl="node1" presStyleIdx="0" presStyleCnt="3" custScaleX="138813">
        <dgm:presLayoutVars>
          <dgm:bulletEnabled val="1"/>
        </dgm:presLayoutVars>
      </dgm:prSet>
      <dgm:spPr/>
      <dgm:t>
        <a:bodyPr/>
        <a:lstStyle/>
        <a:p>
          <a:endParaRPr lang="en-US"/>
        </a:p>
      </dgm:t>
    </dgm:pt>
    <dgm:pt modelId="{1925B405-2811-44A1-BDB4-BFDC25066BDE}" type="pres">
      <dgm:prSet presAssocID="{54E85113-5C4E-4E03-ABC6-423C227777F7}" presName="spNode" presStyleCnt="0"/>
      <dgm:spPr/>
    </dgm:pt>
    <dgm:pt modelId="{04D1A17E-4FFB-4814-86C1-12A1A2C96385}" type="pres">
      <dgm:prSet presAssocID="{E40BC944-3828-4495-A527-D7E47743DB26}" presName="sibTrans" presStyleLbl="sibTrans1D1" presStyleIdx="0" presStyleCnt="3"/>
      <dgm:spPr/>
      <dgm:t>
        <a:bodyPr/>
        <a:lstStyle/>
        <a:p>
          <a:endParaRPr lang="en-US"/>
        </a:p>
      </dgm:t>
    </dgm:pt>
    <dgm:pt modelId="{87DB362E-820B-44BF-8A08-6EA39B17CBBF}" type="pres">
      <dgm:prSet presAssocID="{CB224C14-5DF8-48A0-A8B0-3985C4E5D303}" presName="node" presStyleLbl="node1" presStyleIdx="1" presStyleCnt="3">
        <dgm:presLayoutVars>
          <dgm:bulletEnabled val="1"/>
        </dgm:presLayoutVars>
      </dgm:prSet>
      <dgm:spPr/>
      <dgm:t>
        <a:bodyPr/>
        <a:lstStyle/>
        <a:p>
          <a:endParaRPr lang="en-US"/>
        </a:p>
      </dgm:t>
    </dgm:pt>
    <dgm:pt modelId="{EE67F23D-3220-45AF-85A8-5C9B310684D4}" type="pres">
      <dgm:prSet presAssocID="{CB224C14-5DF8-48A0-A8B0-3985C4E5D303}" presName="spNode" presStyleCnt="0"/>
      <dgm:spPr/>
    </dgm:pt>
    <dgm:pt modelId="{FF5D6343-D17B-493C-A1B2-0B21DCF213D8}" type="pres">
      <dgm:prSet presAssocID="{36B5D5F8-C4C2-419F-A437-7BAD0E89C3AA}" presName="sibTrans" presStyleLbl="sibTrans1D1" presStyleIdx="1" presStyleCnt="3"/>
      <dgm:spPr/>
      <dgm:t>
        <a:bodyPr/>
        <a:lstStyle/>
        <a:p>
          <a:endParaRPr lang="en-US"/>
        </a:p>
      </dgm:t>
    </dgm:pt>
    <dgm:pt modelId="{2D5D1A1A-89EE-46B5-9E4E-0BD2C528CB7F}" type="pres">
      <dgm:prSet presAssocID="{35138D78-42A0-4D0C-AC91-5BF52BF47CBF}" presName="node" presStyleLbl="node1" presStyleIdx="2" presStyleCnt="3">
        <dgm:presLayoutVars>
          <dgm:bulletEnabled val="1"/>
        </dgm:presLayoutVars>
      </dgm:prSet>
      <dgm:spPr/>
      <dgm:t>
        <a:bodyPr/>
        <a:lstStyle/>
        <a:p>
          <a:endParaRPr lang="en-US"/>
        </a:p>
      </dgm:t>
    </dgm:pt>
    <dgm:pt modelId="{A379E2CA-3460-4B87-83AF-E6BFD4E60B90}" type="pres">
      <dgm:prSet presAssocID="{35138D78-42A0-4D0C-AC91-5BF52BF47CBF}" presName="spNode" presStyleCnt="0"/>
      <dgm:spPr/>
    </dgm:pt>
    <dgm:pt modelId="{1857FD3E-0DEE-49D4-9622-3FF108B6CB04}" type="pres">
      <dgm:prSet presAssocID="{BB5E478C-72BF-4C58-9B6D-7BF1B34195BC}" presName="sibTrans" presStyleLbl="sibTrans1D1" presStyleIdx="2" presStyleCnt="3"/>
      <dgm:spPr/>
      <dgm:t>
        <a:bodyPr/>
        <a:lstStyle/>
        <a:p>
          <a:endParaRPr lang="en-US"/>
        </a:p>
      </dgm:t>
    </dgm:pt>
  </dgm:ptLst>
  <dgm:cxnLst>
    <dgm:cxn modelId="{4D89865C-50A3-40B0-B8E4-21AB4437E78E}" type="presOf" srcId="{BCC79600-1773-42D0-9448-73657EA534DA}" destId="{FD21B02F-BCE5-4936-BC66-86969CEBC187}" srcOrd="0" destOrd="0" presId="urn:microsoft.com/office/officeart/2005/8/layout/cycle5"/>
    <dgm:cxn modelId="{F804C1B2-971B-4C29-8450-DED1A25CC382}" type="presOf" srcId="{36B5D5F8-C4C2-419F-A437-7BAD0E89C3AA}" destId="{FF5D6343-D17B-493C-A1B2-0B21DCF213D8}" srcOrd="0" destOrd="0" presId="urn:microsoft.com/office/officeart/2005/8/layout/cycle5"/>
    <dgm:cxn modelId="{48528337-2620-418B-8CA6-17CA4322EDEB}" type="presOf" srcId="{35138D78-42A0-4D0C-AC91-5BF52BF47CBF}" destId="{2D5D1A1A-89EE-46B5-9E4E-0BD2C528CB7F}" srcOrd="0" destOrd="0" presId="urn:microsoft.com/office/officeart/2005/8/layout/cycle5"/>
    <dgm:cxn modelId="{138F79E8-6BB0-48B8-B0EC-0DAAA1DC273B}" srcId="{BCC79600-1773-42D0-9448-73657EA534DA}" destId="{CB224C14-5DF8-48A0-A8B0-3985C4E5D303}" srcOrd="1" destOrd="0" parTransId="{EEE934F8-2DDF-4D04-9DB2-2DA3148BCCD0}" sibTransId="{36B5D5F8-C4C2-419F-A437-7BAD0E89C3AA}"/>
    <dgm:cxn modelId="{9E16315E-EA7D-42A1-B9D1-E02F46A1B40C}" srcId="{BCC79600-1773-42D0-9448-73657EA534DA}" destId="{54E85113-5C4E-4E03-ABC6-423C227777F7}" srcOrd="0" destOrd="0" parTransId="{DFB2116A-B9CA-47B0-BBC9-F899BA4839A8}" sibTransId="{E40BC944-3828-4495-A527-D7E47743DB26}"/>
    <dgm:cxn modelId="{539E2C12-9F55-4A2D-979A-660785D54413}" srcId="{BCC79600-1773-42D0-9448-73657EA534DA}" destId="{35138D78-42A0-4D0C-AC91-5BF52BF47CBF}" srcOrd="2" destOrd="0" parTransId="{4AF6CE0E-169E-48D1-9EC9-E83CD78FF9EC}" sibTransId="{BB5E478C-72BF-4C58-9B6D-7BF1B34195BC}"/>
    <dgm:cxn modelId="{2E618E4D-EADC-4476-BE2D-AAC9A2CB42EF}" type="presOf" srcId="{E40BC944-3828-4495-A527-D7E47743DB26}" destId="{04D1A17E-4FFB-4814-86C1-12A1A2C96385}" srcOrd="0" destOrd="0" presId="urn:microsoft.com/office/officeart/2005/8/layout/cycle5"/>
    <dgm:cxn modelId="{4602A9BF-F800-4369-9B4C-DCCB67792F46}" type="presOf" srcId="{CB224C14-5DF8-48A0-A8B0-3985C4E5D303}" destId="{87DB362E-820B-44BF-8A08-6EA39B17CBBF}" srcOrd="0" destOrd="0" presId="urn:microsoft.com/office/officeart/2005/8/layout/cycle5"/>
    <dgm:cxn modelId="{D853010D-5258-4D80-84F7-46AD54F61C46}" type="presOf" srcId="{54E85113-5C4E-4E03-ABC6-423C227777F7}" destId="{BDFEE333-A8E4-4F4A-9404-E1EA21152532}" srcOrd="0" destOrd="0" presId="urn:microsoft.com/office/officeart/2005/8/layout/cycle5"/>
    <dgm:cxn modelId="{6AF7E7EA-7426-4BE3-B0D2-8F184911DC97}" type="presOf" srcId="{BB5E478C-72BF-4C58-9B6D-7BF1B34195BC}" destId="{1857FD3E-0DEE-49D4-9622-3FF108B6CB04}" srcOrd="0" destOrd="0" presId="urn:microsoft.com/office/officeart/2005/8/layout/cycle5"/>
    <dgm:cxn modelId="{1B11D4D3-AF95-48A2-A6DD-B5D4C33D884A}" type="presParOf" srcId="{FD21B02F-BCE5-4936-BC66-86969CEBC187}" destId="{BDFEE333-A8E4-4F4A-9404-E1EA21152532}" srcOrd="0" destOrd="0" presId="urn:microsoft.com/office/officeart/2005/8/layout/cycle5"/>
    <dgm:cxn modelId="{1153FFD8-A789-498F-BC8F-774EA379F608}" type="presParOf" srcId="{FD21B02F-BCE5-4936-BC66-86969CEBC187}" destId="{1925B405-2811-44A1-BDB4-BFDC25066BDE}" srcOrd="1" destOrd="0" presId="urn:microsoft.com/office/officeart/2005/8/layout/cycle5"/>
    <dgm:cxn modelId="{F76F39DB-E250-4DFA-9F8F-BAFCF352E725}" type="presParOf" srcId="{FD21B02F-BCE5-4936-BC66-86969CEBC187}" destId="{04D1A17E-4FFB-4814-86C1-12A1A2C96385}" srcOrd="2" destOrd="0" presId="urn:microsoft.com/office/officeart/2005/8/layout/cycle5"/>
    <dgm:cxn modelId="{99E0BC79-238D-4BDA-9112-434B99B01BBF}" type="presParOf" srcId="{FD21B02F-BCE5-4936-BC66-86969CEBC187}" destId="{87DB362E-820B-44BF-8A08-6EA39B17CBBF}" srcOrd="3" destOrd="0" presId="urn:microsoft.com/office/officeart/2005/8/layout/cycle5"/>
    <dgm:cxn modelId="{1CA0B264-6C59-4689-B53E-0EDC8CD13E74}" type="presParOf" srcId="{FD21B02F-BCE5-4936-BC66-86969CEBC187}" destId="{EE67F23D-3220-45AF-85A8-5C9B310684D4}" srcOrd="4" destOrd="0" presId="urn:microsoft.com/office/officeart/2005/8/layout/cycle5"/>
    <dgm:cxn modelId="{471A177F-E100-4B61-83D4-7BD8FA0BDD1D}" type="presParOf" srcId="{FD21B02F-BCE5-4936-BC66-86969CEBC187}" destId="{FF5D6343-D17B-493C-A1B2-0B21DCF213D8}" srcOrd="5" destOrd="0" presId="urn:microsoft.com/office/officeart/2005/8/layout/cycle5"/>
    <dgm:cxn modelId="{B894ADE7-A9A3-4B6A-817B-0095AF58EDEF}" type="presParOf" srcId="{FD21B02F-BCE5-4936-BC66-86969CEBC187}" destId="{2D5D1A1A-89EE-46B5-9E4E-0BD2C528CB7F}" srcOrd="6" destOrd="0" presId="urn:microsoft.com/office/officeart/2005/8/layout/cycle5"/>
    <dgm:cxn modelId="{13467B20-3826-43AA-90B3-796D15E81461}" type="presParOf" srcId="{FD21B02F-BCE5-4936-BC66-86969CEBC187}" destId="{A379E2CA-3460-4B87-83AF-E6BFD4E60B90}" srcOrd="7" destOrd="0" presId="urn:microsoft.com/office/officeart/2005/8/layout/cycle5"/>
    <dgm:cxn modelId="{1C41E305-4234-4DC8-9768-91E99A1369AB}" type="presParOf" srcId="{FD21B02F-BCE5-4936-BC66-86969CEBC187}" destId="{1857FD3E-0DEE-49D4-9622-3FF108B6CB04}" srcOrd="8"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3B91CD4-5AE6-443E-B6E0-5DFBC30BE2DA}" type="doc">
      <dgm:prSet loTypeId="urn:microsoft.com/office/officeart/2005/8/layout/hProcess7" loCatId="list" qsTypeId="urn:microsoft.com/office/officeart/2005/8/quickstyle/simple1" qsCatId="simple" csTypeId="urn:microsoft.com/office/officeart/2005/8/colors/colorful1" csCatId="colorful" phldr="1"/>
      <dgm:spPr/>
      <dgm:t>
        <a:bodyPr/>
        <a:lstStyle/>
        <a:p>
          <a:endParaRPr lang="en-US"/>
        </a:p>
      </dgm:t>
    </dgm:pt>
    <dgm:pt modelId="{020CD5EE-C0F5-4A63-AD46-85EE57B1634F}">
      <dgm:prSet phldrT="[Text]"/>
      <dgm:spPr>
        <a:xfrm>
          <a:off x="655" y="843160"/>
          <a:ext cx="2820369" cy="3384442"/>
        </a:xfrm>
        <a:prstGeom prst="roundRect">
          <a:avLst>
            <a:gd name="adj" fmla="val 5000"/>
          </a:avLst>
        </a:prstGeom>
        <a:solidFill>
          <a:srgbClr val="003088">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b="1">
              <a:solidFill>
                <a:srgbClr val="FFFFFF"/>
              </a:solidFill>
              <a:latin typeface="Calibri" panose="020F0502020204030204"/>
              <a:ea typeface="+mn-ea"/>
              <a:cs typeface="+mn-cs"/>
            </a:rPr>
            <a:t>Year 1</a:t>
          </a:r>
        </a:p>
      </dgm:t>
    </dgm:pt>
    <dgm:pt modelId="{04B521BD-3C97-45D1-9AFD-0198FB7EFE50}" type="parTrans" cxnId="{ADC3112A-4030-4ECC-B513-36451FAA209F}">
      <dgm:prSet/>
      <dgm:spPr/>
      <dgm:t>
        <a:bodyPr/>
        <a:lstStyle/>
        <a:p>
          <a:endParaRPr lang="en-US"/>
        </a:p>
      </dgm:t>
    </dgm:pt>
    <dgm:pt modelId="{0C71B4E9-4E87-467C-ACE3-57D7BA8B9AAB}" type="sibTrans" cxnId="{ADC3112A-4030-4ECC-B513-36451FAA209F}">
      <dgm:prSet/>
      <dgm:spPr/>
      <dgm:t>
        <a:bodyPr/>
        <a:lstStyle/>
        <a:p>
          <a:endParaRPr lang="en-US"/>
        </a:p>
      </dgm:t>
    </dgm:pt>
    <dgm:pt modelId="{E3E3CA52-E39C-42BC-A8EE-26388D453CEC}">
      <dgm:prSet phldrT="[Text]"/>
      <dgm:spPr>
        <a:xfrm>
          <a:off x="564729" y="843160"/>
          <a:ext cx="2101174" cy="3384442"/>
        </a:xfrm>
        <a:prstGeom prst="rect">
          <a:avLst/>
        </a:prstGeom>
        <a:noFill/>
        <a:ln w="12700" cap="flat" cmpd="sng" algn="ctr">
          <a:noFill/>
          <a:prstDash val="solid"/>
          <a:miter lim="800000"/>
        </a:ln>
        <a:effectLst/>
        <a:sp3d/>
      </dgm:spPr>
      <dgm:t>
        <a:bodyPr anchor="ctr"/>
        <a:lstStyle/>
        <a:p>
          <a:r>
            <a:rPr lang="en-US" dirty="0">
              <a:solidFill>
                <a:srgbClr val="FFFFFF"/>
              </a:solidFill>
              <a:latin typeface="Calibri" panose="020F0502020204030204"/>
              <a:ea typeface="+mn-ea"/>
              <a:cs typeface="+mn-cs"/>
            </a:rPr>
            <a:t/>
          </a:r>
          <a:br>
            <a:rPr lang="en-US" dirty="0">
              <a:solidFill>
                <a:srgbClr val="FFFFFF"/>
              </a:solidFill>
              <a:latin typeface="Calibri" panose="020F0502020204030204"/>
              <a:ea typeface="+mn-ea"/>
              <a:cs typeface="+mn-cs"/>
            </a:rPr>
          </a:br>
          <a:r>
            <a:rPr lang="en-US" b="1" dirty="0">
              <a:solidFill>
                <a:srgbClr val="FFFFFF"/>
              </a:solidFill>
              <a:latin typeface="Calibri" panose="020F0502020204030204"/>
              <a:ea typeface="+mn-ea"/>
              <a:cs typeface="+mn-cs"/>
            </a:rPr>
            <a:t>Project launch </a:t>
          </a:r>
          <a:r>
            <a:rPr lang="en-US" dirty="0">
              <a:solidFill>
                <a:srgbClr val="FFFFFF"/>
              </a:solidFill>
              <a:latin typeface="Calibri" panose="020F0502020204030204"/>
              <a:ea typeface="+mn-ea"/>
              <a:cs typeface="+mn-cs"/>
            </a:rPr>
            <a:t>event January 2023</a:t>
          </a:r>
        </a:p>
        <a:p>
          <a:r>
            <a:rPr lang="en-US" b="1" dirty="0">
              <a:solidFill>
                <a:srgbClr val="FFFFFF"/>
              </a:solidFill>
              <a:latin typeface="Calibri" panose="020F0502020204030204"/>
              <a:ea typeface="+mn-ea"/>
              <a:cs typeface="+mn-cs"/>
            </a:rPr>
            <a:t>Initial conceptual design </a:t>
          </a:r>
          <a:r>
            <a:rPr lang="en-US" dirty="0">
              <a:solidFill>
                <a:srgbClr val="FFFFFF"/>
              </a:solidFill>
              <a:latin typeface="Calibri" panose="020F0502020204030204"/>
              <a:ea typeface="+mn-ea"/>
              <a:cs typeface="+mn-cs"/>
            </a:rPr>
            <a:t>and layout</a:t>
          </a:r>
        </a:p>
        <a:p>
          <a:r>
            <a:rPr lang="en-US" dirty="0">
              <a:solidFill>
                <a:srgbClr val="FFFFFF"/>
              </a:solidFill>
              <a:latin typeface="Calibri" panose="020F0502020204030204"/>
              <a:ea typeface="+mn-ea"/>
              <a:cs typeface="+mn-cs"/>
            </a:rPr>
            <a:t>Preliminary </a:t>
          </a:r>
          <a:r>
            <a:rPr lang="en-US" b="1" dirty="0">
              <a:solidFill>
                <a:srgbClr val="FFFFFF"/>
              </a:solidFill>
              <a:latin typeface="Calibri" panose="020F0502020204030204"/>
              <a:ea typeface="+mn-ea"/>
              <a:cs typeface="+mn-cs"/>
            </a:rPr>
            <a:t>engagement with overseas XFEL facilities</a:t>
          </a:r>
        </a:p>
        <a:p>
          <a:r>
            <a:rPr lang="en-US" b="1" dirty="0">
              <a:solidFill>
                <a:srgbClr val="FFFFFF"/>
              </a:solidFill>
              <a:latin typeface="Calibri" panose="020F0502020204030204"/>
              <a:ea typeface="+mn-ea"/>
              <a:cs typeface="+mn-cs"/>
            </a:rPr>
            <a:t>Survey</a:t>
          </a:r>
          <a:r>
            <a:rPr lang="en-US" dirty="0">
              <a:solidFill>
                <a:srgbClr val="FFFFFF"/>
              </a:solidFill>
              <a:latin typeface="Calibri" panose="020F0502020204030204"/>
              <a:ea typeface="+mn-ea"/>
              <a:cs typeface="+mn-cs"/>
            </a:rPr>
            <a:t> of the science team, workshops and T</a:t>
          </a:r>
          <a:r>
            <a:rPr lang="en-US" b="1" dirty="0">
              <a:solidFill>
                <a:srgbClr val="FFFFFF"/>
              </a:solidFill>
              <a:latin typeface="Calibri" panose="020F0502020204030204"/>
              <a:ea typeface="+mn-ea"/>
              <a:cs typeface="+mn-cs"/>
            </a:rPr>
            <a:t>own Hall meetings </a:t>
          </a:r>
          <a:r>
            <a:rPr lang="en-US" dirty="0">
              <a:solidFill>
                <a:srgbClr val="FFFFFF"/>
              </a:solidFill>
              <a:latin typeface="Calibri" panose="020F0502020204030204"/>
              <a:ea typeface="+mn-ea"/>
              <a:cs typeface="+mn-cs"/>
            </a:rPr>
            <a:t>begin</a:t>
          </a:r>
        </a:p>
        <a:p>
          <a:endParaRPr lang="en-US" dirty="0">
            <a:solidFill>
              <a:srgbClr val="FFFFFF"/>
            </a:solidFill>
            <a:latin typeface="Calibri" panose="020F0502020204030204"/>
            <a:ea typeface="+mn-ea"/>
            <a:cs typeface="+mn-cs"/>
          </a:endParaRPr>
        </a:p>
      </dgm:t>
    </dgm:pt>
    <dgm:pt modelId="{26F8B73B-5D8F-4CA3-ACE4-ACB05A829C97}" type="parTrans" cxnId="{7B7EE19E-3975-4EDF-976F-98A4A2F49D78}">
      <dgm:prSet/>
      <dgm:spPr/>
      <dgm:t>
        <a:bodyPr/>
        <a:lstStyle/>
        <a:p>
          <a:endParaRPr lang="en-US"/>
        </a:p>
      </dgm:t>
    </dgm:pt>
    <dgm:pt modelId="{9F9321F8-8EAC-4692-A3A4-18AA782D618F}" type="sibTrans" cxnId="{7B7EE19E-3975-4EDF-976F-98A4A2F49D78}">
      <dgm:prSet/>
      <dgm:spPr/>
      <dgm:t>
        <a:bodyPr/>
        <a:lstStyle/>
        <a:p>
          <a:endParaRPr lang="en-US"/>
        </a:p>
      </dgm:t>
    </dgm:pt>
    <dgm:pt modelId="{0662B8EA-2116-4E9D-AEAB-B9AECC67BE13}">
      <dgm:prSet phldrT="[Text]"/>
      <dgm:spPr>
        <a:xfrm>
          <a:off x="2919737" y="843160"/>
          <a:ext cx="2820369" cy="3384442"/>
        </a:xfrm>
        <a:prstGeom prst="roundRect">
          <a:avLst>
            <a:gd name="adj" fmla="val 5000"/>
          </a:avLst>
        </a:prstGeom>
        <a:solidFill>
          <a:srgbClr val="F08900">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b="1">
              <a:solidFill>
                <a:srgbClr val="FFFFFF"/>
              </a:solidFill>
              <a:latin typeface="Calibri" panose="020F0502020204030204"/>
              <a:ea typeface="+mn-ea"/>
              <a:cs typeface="+mn-cs"/>
            </a:rPr>
            <a:t>Year 2</a:t>
          </a:r>
        </a:p>
      </dgm:t>
    </dgm:pt>
    <dgm:pt modelId="{E860D332-A663-45E1-B746-B3C3DEE5CD8E}" type="parTrans" cxnId="{54106935-6B41-4CC8-83AA-F8FC52E69977}">
      <dgm:prSet/>
      <dgm:spPr/>
      <dgm:t>
        <a:bodyPr/>
        <a:lstStyle/>
        <a:p>
          <a:endParaRPr lang="en-US"/>
        </a:p>
      </dgm:t>
    </dgm:pt>
    <dgm:pt modelId="{8043A035-07F0-4E12-93F1-9A340B84B3D6}" type="sibTrans" cxnId="{54106935-6B41-4CC8-83AA-F8FC52E69977}">
      <dgm:prSet/>
      <dgm:spPr/>
      <dgm:t>
        <a:bodyPr/>
        <a:lstStyle/>
        <a:p>
          <a:endParaRPr lang="en-US"/>
        </a:p>
      </dgm:t>
    </dgm:pt>
    <dgm:pt modelId="{334C7184-4828-4BFD-8518-44560E371AE3}">
      <dgm:prSet phldrT="[Text]"/>
      <dgm:spPr>
        <a:xfrm>
          <a:off x="3483811" y="843160"/>
          <a:ext cx="2101174" cy="3384442"/>
        </a:xfrm>
        <a:prstGeom prst="rect">
          <a:avLst/>
        </a:prstGeom>
        <a:noFill/>
        <a:ln w="12700" cap="flat" cmpd="sng" algn="ctr">
          <a:noFill/>
          <a:prstDash val="solid"/>
          <a:miter lim="800000"/>
        </a:ln>
        <a:effectLst/>
        <a:sp3d/>
      </dgm:spPr>
      <dgm:t>
        <a:bodyPr/>
        <a:lstStyle/>
        <a:p>
          <a:r>
            <a:rPr lang="en-US" dirty="0">
              <a:solidFill>
                <a:srgbClr val="FFFFFF"/>
              </a:solidFill>
              <a:latin typeface="Calibri" panose="020F0502020204030204"/>
              <a:ea typeface="+mn-ea"/>
              <a:cs typeface="+mn-cs"/>
            </a:rPr>
            <a:t/>
          </a:r>
          <a:br>
            <a:rPr lang="en-US" dirty="0">
              <a:solidFill>
                <a:srgbClr val="FFFFFF"/>
              </a:solidFill>
              <a:latin typeface="Calibri" panose="020F0502020204030204"/>
              <a:ea typeface="+mn-ea"/>
              <a:cs typeface="+mn-cs"/>
            </a:rPr>
          </a:br>
          <a:r>
            <a:rPr lang="en-US" b="1" dirty="0">
              <a:solidFill>
                <a:srgbClr val="FFFFFF"/>
              </a:solidFill>
              <a:latin typeface="Calibri" panose="020F0502020204030204"/>
              <a:ea typeface="+mn-ea"/>
              <a:cs typeface="+mn-cs"/>
            </a:rPr>
            <a:t>Developing the conceptual design</a:t>
          </a:r>
        </a:p>
        <a:p>
          <a:r>
            <a:rPr lang="en-US" b="1" dirty="0">
              <a:solidFill>
                <a:srgbClr val="FFFFFF"/>
              </a:solidFill>
              <a:latin typeface="Calibri" panose="020F0502020204030204"/>
              <a:ea typeface="+mn-ea"/>
              <a:cs typeface="+mn-cs"/>
            </a:rPr>
            <a:t>R&amp;D targeting gaps </a:t>
          </a:r>
          <a:r>
            <a:rPr lang="en-US" dirty="0">
              <a:solidFill>
                <a:srgbClr val="FFFFFF"/>
              </a:solidFill>
              <a:latin typeface="Calibri" panose="020F0502020204030204"/>
              <a:ea typeface="+mn-ea"/>
              <a:cs typeface="+mn-cs"/>
            </a:rPr>
            <a:t>in key physics and technology areas</a:t>
          </a:r>
        </a:p>
        <a:p>
          <a:r>
            <a:rPr lang="en-US" b="1" dirty="0">
              <a:solidFill>
                <a:srgbClr val="FFFFFF"/>
              </a:solidFill>
              <a:latin typeface="Calibri" panose="020F0502020204030204"/>
              <a:ea typeface="+mn-ea"/>
              <a:cs typeface="+mn-cs"/>
            </a:rPr>
            <a:t>Collaborative activities </a:t>
          </a:r>
          <a:r>
            <a:rPr lang="en-US" dirty="0">
              <a:solidFill>
                <a:srgbClr val="FFFFFF"/>
              </a:solidFill>
              <a:latin typeface="Calibri" panose="020F0502020204030204"/>
              <a:ea typeface="+mn-ea"/>
              <a:cs typeface="+mn-cs"/>
            </a:rPr>
            <a:t>and working groups with overseas XFEL facilities</a:t>
          </a:r>
        </a:p>
        <a:p>
          <a:r>
            <a:rPr lang="en-US" b="1" dirty="0">
              <a:solidFill>
                <a:srgbClr val="FFFFFF"/>
              </a:solidFill>
              <a:latin typeface="Calibri" panose="020F0502020204030204"/>
              <a:ea typeface="+mn-ea"/>
              <a:cs typeface="+mn-cs"/>
            </a:rPr>
            <a:t>Workshops and Town Hall meetings </a:t>
          </a:r>
          <a:r>
            <a:rPr lang="en-US" dirty="0">
              <a:solidFill>
                <a:srgbClr val="FFFFFF"/>
              </a:solidFill>
              <a:latin typeface="Calibri" panose="020F0502020204030204"/>
              <a:ea typeface="+mn-ea"/>
              <a:cs typeface="+mn-cs"/>
            </a:rPr>
            <a:t>continue</a:t>
          </a:r>
        </a:p>
      </dgm:t>
    </dgm:pt>
    <dgm:pt modelId="{6CCB34CA-3D48-4F09-9045-3AC60E7418E1}" type="parTrans" cxnId="{13EF6CA0-DF95-4B38-9E2C-758831E0B3FD}">
      <dgm:prSet/>
      <dgm:spPr/>
      <dgm:t>
        <a:bodyPr/>
        <a:lstStyle/>
        <a:p>
          <a:endParaRPr lang="en-US"/>
        </a:p>
      </dgm:t>
    </dgm:pt>
    <dgm:pt modelId="{7B4BAE7E-3FCA-4949-AD7C-368734AC81A0}" type="sibTrans" cxnId="{13EF6CA0-DF95-4B38-9E2C-758831E0B3FD}">
      <dgm:prSet/>
      <dgm:spPr/>
      <dgm:t>
        <a:bodyPr/>
        <a:lstStyle/>
        <a:p>
          <a:endParaRPr lang="en-US"/>
        </a:p>
      </dgm:t>
    </dgm:pt>
    <dgm:pt modelId="{19E4EC02-B81D-4B19-A7B4-23FB61D7A9D2}">
      <dgm:prSet phldrT="[Text]"/>
      <dgm:spPr>
        <a:xfrm>
          <a:off x="5838819" y="843160"/>
          <a:ext cx="2820369" cy="3384442"/>
        </a:xfrm>
        <a:prstGeom prst="roundRect">
          <a:avLst>
            <a:gd name="adj" fmla="val 5000"/>
          </a:avLst>
        </a:prstGeom>
        <a:solidFill>
          <a:srgbClr val="616161">
            <a:hueOff val="0"/>
            <a:satOff val="0"/>
            <a:lumOff val="0"/>
            <a:alphaOff val="0"/>
          </a:srgbClr>
        </a:solidFill>
        <a:ln w="12700" cap="flat" cmpd="sng" algn="ctr">
          <a:solidFill>
            <a:srgbClr val="FFFFFF">
              <a:hueOff val="0"/>
              <a:satOff val="0"/>
              <a:lumOff val="0"/>
              <a:alphaOff val="0"/>
            </a:srgbClr>
          </a:solidFill>
          <a:prstDash val="solid"/>
          <a:miter lim="800000"/>
        </a:ln>
        <a:effectLst/>
      </dgm:spPr>
      <dgm:t>
        <a:bodyPr/>
        <a:lstStyle/>
        <a:p>
          <a:r>
            <a:rPr lang="en-US" b="1">
              <a:solidFill>
                <a:srgbClr val="FFFFFF"/>
              </a:solidFill>
              <a:latin typeface="Calibri" panose="020F0502020204030204"/>
              <a:ea typeface="+mn-ea"/>
              <a:cs typeface="+mn-cs"/>
            </a:rPr>
            <a:t>Year 3</a:t>
          </a:r>
        </a:p>
      </dgm:t>
    </dgm:pt>
    <dgm:pt modelId="{F0A2E445-4C47-4276-8E08-721019EB6948}" type="parTrans" cxnId="{86C7A65E-38EC-4C12-8168-C189CC4E8F23}">
      <dgm:prSet/>
      <dgm:spPr/>
      <dgm:t>
        <a:bodyPr/>
        <a:lstStyle/>
        <a:p>
          <a:endParaRPr lang="en-US"/>
        </a:p>
      </dgm:t>
    </dgm:pt>
    <dgm:pt modelId="{85D2B040-2629-4813-BAA0-67E4C2F6A97E}" type="sibTrans" cxnId="{86C7A65E-38EC-4C12-8168-C189CC4E8F23}">
      <dgm:prSet/>
      <dgm:spPr/>
      <dgm:t>
        <a:bodyPr/>
        <a:lstStyle/>
        <a:p>
          <a:endParaRPr lang="en-US"/>
        </a:p>
      </dgm:t>
    </dgm:pt>
    <dgm:pt modelId="{E5B8D3BD-DE99-4E12-892F-341C6B88C3AA}">
      <dgm:prSet phldrT="[Text]"/>
      <dgm:spPr>
        <a:xfrm>
          <a:off x="6402893" y="843160"/>
          <a:ext cx="2101174" cy="3384442"/>
        </a:xfrm>
        <a:prstGeom prst="rect">
          <a:avLst/>
        </a:prstGeom>
        <a:noFill/>
        <a:ln w="12700" cap="flat" cmpd="sng" algn="ctr">
          <a:noFill/>
          <a:prstDash val="solid"/>
          <a:miter lim="800000"/>
        </a:ln>
        <a:effectLst/>
        <a:sp3d/>
      </dgm:spPr>
      <dgm:t>
        <a:bodyPr/>
        <a:lstStyle/>
        <a:p>
          <a:r>
            <a:rPr lang="en-US">
              <a:solidFill>
                <a:srgbClr val="FFFFFF"/>
              </a:solidFill>
              <a:latin typeface="Calibri" panose="020F0502020204030204"/>
              <a:ea typeface="+mn-ea"/>
              <a:cs typeface="+mn-cs"/>
            </a:rPr>
            <a:t/>
          </a:r>
          <a:br>
            <a:rPr lang="en-US">
              <a:solidFill>
                <a:srgbClr val="FFFFFF"/>
              </a:solidFill>
              <a:latin typeface="Calibri" panose="020F0502020204030204"/>
              <a:ea typeface="+mn-ea"/>
              <a:cs typeface="+mn-cs"/>
            </a:rPr>
          </a:br>
          <a:r>
            <a:rPr lang="en-US">
              <a:solidFill>
                <a:srgbClr val="FFFFFF"/>
              </a:solidFill>
              <a:latin typeface="Calibri" panose="020F0502020204030204"/>
              <a:ea typeface="+mn-ea"/>
              <a:cs typeface="+mn-cs"/>
            </a:rPr>
            <a:t>Summary of R&amp;D activities</a:t>
          </a:r>
        </a:p>
        <a:p>
          <a:r>
            <a:rPr lang="en-US" b="1">
              <a:solidFill>
                <a:srgbClr val="FFFFFF"/>
              </a:solidFill>
              <a:latin typeface="Calibri" panose="020F0502020204030204"/>
              <a:ea typeface="+mn-ea"/>
              <a:cs typeface="+mn-cs"/>
            </a:rPr>
            <a:t>Preferred options identified, socio-economic analysis</a:t>
          </a:r>
        </a:p>
        <a:p>
          <a:r>
            <a:rPr lang="en-US" b="1">
              <a:solidFill>
                <a:srgbClr val="FFFFFF"/>
              </a:solidFill>
              <a:latin typeface="Calibri" panose="020F0502020204030204"/>
              <a:ea typeface="+mn-ea"/>
              <a:cs typeface="+mn-cs"/>
            </a:rPr>
            <a:t>Revision to science case </a:t>
          </a:r>
          <a:r>
            <a:rPr lang="en-US">
              <a:solidFill>
                <a:srgbClr val="FFFFFF"/>
              </a:solidFill>
              <a:latin typeface="Calibri" panose="020F0502020204030204"/>
              <a:ea typeface="+mn-ea"/>
              <a:cs typeface="+mn-cs"/>
            </a:rPr>
            <a:t>published</a:t>
          </a:r>
        </a:p>
        <a:p>
          <a:r>
            <a:rPr lang="en-US" b="1">
              <a:solidFill>
                <a:srgbClr val="FFFFFF"/>
              </a:solidFill>
              <a:latin typeface="Calibri" panose="020F0502020204030204"/>
              <a:ea typeface="+mn-ea"/>
              <a:cs typeface="+mn-cs"/>
            </a:rPr>
            <a:t>CDOA phase completed </a:t>
          </a:r>
          <a:r>
            <a:rPr lang="en-US">
              <a:solidFill>
                <a:srgbClr val="FFFFFF"/>
              </a:solidFill>
              <a:latin typeface="Calibri" panose="020F0502020204030204"/>
              <a:ea typeface="+mn-ea"/>
              <a:cs typeface="+mn-cs"/>
            </a:rPr>
            <a:t>September 2025</a:t>
          </a:r>
        </a:p>
      </dgm:t>
    </dgm:pt>
    <dgm:pt modelId="{65FAB671-2323-4C70-843E-BA682C3B831C}" type="parTrans" cxnId="{89A549E6-9553-4DBD-822A-3F5618EE5E90}">
      <dgm:prSet/>
      <dgm:spPr/>
      <dgm:t>
        <a:bodyPr/>
        <a:lstStyle/>
        <a:p>
          <a:endParaRPr lang="en-US"/>
        </a:p>
      </dgm:t>
    </dgm:pt>
    <dgm:pt modelId="{BFB51E59-243D-4340-8056-61B2A9C37B9F}" type="sibTrans" cxnId="{89A549E6-9553-4DBD-822A-3F5618EE5E90}">
      <dgm:prSet/>
      <dgm:spPr/>
      <dgm:t>
        <a:bodyPr/>
        <a:lstStyle/>
        <a:p>
          <a:endParaRPr lang="en-US"/>
        </a:p>
      </dgm:t>
    </dgm:pt>
    <dgm:pt modelId="{6E69EBE2-574A-F04F-93DC-5C57843677A3}">
      <dgm:prSet/>
      <dgm:spPr/>
      <dgm:t>
        <a:bodyPr/>
        <a:lstStyle/>
        <a:p>
          <a:r>
            <a:rPr lang="en-GB"/>
            <a:t>Future Phases</a:t>
          </a:r>
        </a:p>
      </dgm:t>
    </dgm:pt>
    <dgm:pt modelId="{238EA6CA-85B0-074F-82F8-B28EF14DE879}" type="parTrans" cxnId="{0A32F379-6B24-D241-8823-6A96A4621A99}">
      <dgm:prSet/>
      <dgm:spPr/>
      <dgm:t>
        <a:bodyPr/>
        <a:lstStyle/>
        <a:p>
          <a:endParaRPr lang="en-GB"/>
        </a:p>
      </dgm:t>
    </dgm:pt>
    <dgm:pt modelId="{50E2D999-B94D-B447-B875-8C1E9CB785E5}" type="sibTrans" cxnId="{0A32F379-6B24-D241-8823-6A96A4621A99}">
      <dgm:prSet/>
      <dgm:spPr/>
      <dgm:t>
        <a:bodyPr/>
        <a:lstStyle/>
        <a:p>
          <a:endParaRPr lang="en-GB"/>
        </a:p>
      </dgm:t>
    </dgm:pt>
    <dgm:pt modelId="{D40FC6AF-DFDC-4BA5-B9C0-67B0541CD522}" type="pres">
      <dgm:prSet presAssocID="{63B91CD4-5AE6-443E-B6E0-5DFBC30BE2DA}" presName="Name0" presStyleCnt="0">
        <dgm:presLayoutVars>
          <dgm:dir/>
          <dgm:animLvl val="lvl"/>
          <dgm:resizeHandles val="exact"/>
        </dgm:presLayoutVars>
      </dgm:prSet>
      <dgm:spPr/>
      <dgm:t>
        <a:bodyPr/>
        <a:lstStyle/>
        <a:p>
          <a:endParaRPr lang="en-US"/>
        </a:p>
      </dgm:t>
    </dgm:pt>
    <dgm:pt modelId="{2207B443-BCA3-4941-B945-BBDF7D7687A8}" type="pres">
      <dgm:prSet presAssocID="{020CD5EE-C0F5-4A63-AD46-85EE57B1634F}" presName="compositeNode" presStyleCnt="0">
        <dgm:presLayoutVars>
          <dgm:bulletEnabled val="1"/>
        </dgm:presLayoutVars>
      </dgm:prSet>
      <dgm:spPr/>
    </dgm:pt>
    <dgm:pt modelId="{77DA3487-39A6-45C6-997C-453DE884BB29}" type="pres">
      <dgm:prSet presAssocID="{020CD5EE-C0F5-4A63-AD46-85EE57B1634F}" presName="bgRect" presStyleLbl="node1" presStyleIdx="0" presStyleCnt="4" custLinFactNeighborX="5000"/>
      <dgm:spPr/>
      <dgm:t>
        <a:bodyPr/>
        <a:lstStyle/>
        <a:p>
          <a:endParaRPr lang="en-US"/>
        </a:p>
      </dgm:t>
    </dgm:pt>
    <dgm:pt modelId="{EDD151C5-7129-4A2B-A79C-AE8B4DF1FF83}" type="pres">
      <dgm:prSet presAssocID="{020CD5EE-C0F5-4A63-AD46-85EE57B1634F}" presName="parentNode" presStyleLbl="node1" presStyleIdx="0" presStyleCnt="4">
        <dgm:presLayoutVars>
          <dgm:chMax val="0"/>
          <dgm:bulletEnabled val="1"/>
        </dgm:presLayoutVars>
      </dgm:prSet>
      <dgm:spPr/>
      <dgm:t>
        <a:bodyPr/>
        <a:lstStyle/>
        <a:p>
          <a:endParaRPr lang="en-US"/>
        </a:p>
      </dgm:t>
    </dgm:pt>
    <dgm:pt modelId="{C1757DFE-0AEC-4B39-A28F-17E2027A6562}" type="pres">
      <dgm:prSet presAssocID="{020CD5EE-C0F5-4A63-AD46-85EE57B1634F}" presName="childNode" presStyleLbl="node1" presStyleIdx="0" presStyleCnt="4">
        <dgm:presLayoutVars>
          <dgm:bulletEnabled val="1"/>
        </dgm:presLayoutVars>
      </dgm:prSet>
      <dgm:spPr/>
      <dgm:t>
        <a:bodyPr/>
        <a:lstStyle/>
        <a:p>
          <a:endParaRPr lang="en-US"/>
        </a:p>
      </dgm:t>
    </dgm:pt>
    <dgm:pt modelId="{DAF0FD95-6429-4B6C-B4C0-1D57901B2CFF}" type="pres">
      <dgm:prSet presAssocID="{0C71B4E9-4E87-467C-ACE3-57D7BA8B9AAB}" presName="hSp" presStyleCnt="0"/>
      <dgm:spPr/>
    </dgm:pt>
    <dgm:pt modelId="{74EAECDF-C816-40EB-BC68-F6A138FA9AD5}" type="pres">
      <dgm:prSet presAssocID="{0C71B4E9-4E87-467C-ACE3-57D7BA8B9AAB}" presName="vProcSp" presStyleCnt="0"/>
      <dgm:spPr/>
    </dgm:pt>
    <dgm:pt modelId="{EB8084DF-22E6-4B89-8250-3353408A54A9}" type="pres">
      <dgm:prSet presAssocID="{0C71B4E9-4E87-467C-ACE3-57D7BA8B9AAB}" presName="vSp1" presStyleCnt="0"/>
      <dgm:spPr/>
    </dgm:pt>
    <dgm:pt modelId="{9698308C-0C8D-4BF9-BA92-65DBA558F337}" type="pres">
      <dgm:prSet presAssocID="{0C71B4E9-4E87-467C-ACE3-57D7BA8B9AAB}" presName="simulatedConn" presStyleLbl="solidFgAcc1" presStyleIdx="0" presStyleCnt="3" custLinFactNeighborX="33380"/>
      <dgm:spPr>
        <a:xfrm rot="5400000">
          <a:off x="2685145" y="3533064"/>
          <a:ext cx="497388" cy="423055"/>
        </a:xfrm>
        <a:prstGeom prst="flowChartExtract">
          <a:avLst/>
        </a:prstGeom>
        <a:solidFill>
          <a:srgbClr val="FFFFFF">
            <a:hueOff val="0"/>
            <a:satOff val="0"/>
            <a:lumOff val="0"/>
            <a:alphaOff val="0"/>
          </a:srgbClr>
        </a:solidFill>
        <a:ln w="12700" cap="flat" cmpd="sng" algn="ctr">
          <a:solidFill>
            <a:srgbClr val="003088">
              <a:hueOff val="0"/>
              <a:satOff val="0"/>
              <a:lumOff val="0"/>
              <a:alphaOff val="0"/>
            </a:srgbClr>
          </a:solidFill>
          <a:prstDash val="solid"/>
          <a:miter lim="800000"/>
        </a:ln>
        <a:effectLst/>
      </dgm:spPr>
    </dgm:pt>
    <dgm:pt modelId="{6CA326EE-D33D-431D-BA19-74E240098924}" type="pres">
      <dgm:prSet presAssocID="{0C71B4E9-4E87-467C-ACE3-57D7BA8B9AAB}" presName="vSp2" presStyleCnt="0"/>
      <dgm:spPr/>
    </dgm:pt>
    <dgm:pt modelId="{7085C2C2-FE18-4B26-8C47-8235C91AD94B}" type="pres">
      <dgm:prSet presAssocID="{0C71B4E9-4E87-467C-ACE3-57D7BA8B9AAB}" presName="sibTrans" presStyleCnt="0"/>
      <dgm:spPr/>
    </dgm:pt>
    <dgm:pt modelId="{C7348CF7-9E16-4F97-814C-0C668B27E4E7}" type="pres">
      <dgm:prSet presAssocID="{0662B8EA-2116-4E9D-AEAB-B9AECC67BE13}" presName="compositeNode" presStyleCnt="0">
        <dgm:presLayoutVars>
          <dgm:bulletEnabled val="1"/>
        </dgm:presLayoutVars>
      </dgm:prSet>
      <dgm:spPr/>
    </dgm:pt>
    <dgm:pt modelId="{3EC346FB-CD27-4FDF-BB56-27D0EC6A2793}" type="pres">
      <dgm:prSet presAssocID="{0662B8EA-2116-4E9D-AEAB-B9AECC67BE13}" presName="bgRect" presStyleLbl="node1" presStyleIdx="1" presStyleCnt="4" custLinFactNeighborX="5000"/>
      <dgm:spPr/>
      <dgm:t>
        <a:bodyPr/>
        <a:lstStyle/>
        <a:p>
          <a:endParaRPr lang="en-US"/>
        </a:p>
      </dgm:t>
    </dgm:pt>
    <dgm:pt modelId="{49D7FF0C-712C-442D-A9D9-CB1185F57A15}" type="pres">
      <dgm:prSet presAssocID="{0662B8EA-2116-4E9D-AEAB-B9AECC67BE13}" presName="parentNode" presStyleLbl="node1" presStyleIdx="1" presStyleCnt="4">
        <dgm:presLayoutVars>
          <dgm:chMax val="0"/>
          <dgm:bulletEnabled val="1"/>
        </dgm:presLayoutVars>
      </dgm:prSet>
      <dgm:spPr/>
      <dgm:t>
        <a:bodyPr/>
        <a:lstStyle/>
        <a:p>
          <a:endParaRPr lang="en-US"/>
        </a:p>
      </dgm:t>
    </dgm:pt>
    <dgm:pt modelId="{10623065-01FD-41FE-9F72-8D76165EA0D5}" type="pres">
      <dgm:prSet presAssocID="{0662B8EA-2116-4E9D-AEAB-B9AECC67BE13}" presName="childNode" presStyleLbl="node1" presStyleIdx="1" presStyleCnt="4">
        <dgm:presLayoutVars>
          <dgm:bulletEnabled val="1"/>
        </dgm:presLayoutVars>
      </dgm:prSet>
      <dgm:spPr/>
      <dgm:t>
        <a:bodyPr/>
        <a:lstStyle/>
        <a:p>
          <a:endParaRPr lang="en-US"/>
        </a:p>
      </dgm:t>
    </dgm:pt>
    <dgm:pt modelId="{CBA9BAEB-C17E-4005-BAA8-C849B0FA0B38}" type="pres">
      <dgm:prSet presAssocID="{8043A035-07F0-4E12-93F1-9A340B84B3D6}" presName="hSp" presStyleCnt="0"/>
      <dgm:spPr/>
    </dgm:pt>
    <dgm:pt modelId="{E1F3A76B-B0C9-4599-98CB-2742F46B54AF}" type="pres">
      <dgm:prSet presAssocID="{8043A035-07F0-4E12-93F1-9A340B84B3D6}" presName="vProcSp" presStyleCnt="0"/>
      <dgm:spPr/>
    </dgm:pt>
    <dgm:pt modelId="{C27EC115-6FF0-4B2D-82D7-0D1CC0E2F25E}" type="pres">
      <dgm:prSet presAssocID="{8043A035-07F0-4E12-93F1-9A340B84B3D6}" presName="vSp1" presStyleCnt="0"/>
      <dgm:spPr/>
    </dgm:pt>
    <dgm:pt modelId="{D55D74EA-9182-46FC-A53C-38EEB7FF606F}" type="pres">
      <dgm:prSet presAssocID="{8043A035-07F0-4E12-93F1-9A340B84B3D6}" presName="simulatedConn" presStyleLbl="solidFgAcc1" presStyleIdx="1" presStyleCnt="3" custLinFactNeighborX="33380"/>
      <dgm:spPr>
        <a:xfrm rot="5400000">
          <a:off x="5604227" y="3533064"/>
          <a:ext cx="497388" cy="423055"/>
        </a:xfrm>
        <a:prstGeom prst="flowChartExtract">
          <a:avLst/>
        </a:prstGeom>
        <a:solidFill>
          <a:srgbClr val="FFFFFF">
            <a:hueOff val="0"/>
            <a:satOff val="0"/>
            <a:lumOff val="0"/>
            <a:alphaOff val="0"/>
          </a:srgbClr>
        </a:solidFill>
        <a:ln w="12700" cap="flat" cmpd="sng" algn="ctr">
          <a:solidFill>
            <a:srgbClr val="F08900">
              <a:hueOff val="0"/>
              <a:satOff val="0"/>
              <a:lumOff val="0"/>
              <a:alphaOff val="0"/>
            </a:srgbClr>
          </a:solidFill>
          <a:prstDash val="solid"/>
          <a:miter lim="800000"/>
        </a:ln>
        <a:effectLst/>
      </dgm:spPr>
    </dgm:pt>
    <dgm:pt modelId="{B354BAD8-314D-4594-9A6F-4A3923C10E24}" type="pres">
      <dgm:prSet presAssocID="{8043A035-07F0-4E12-93F1-9A340B84B3D6}" presName="vSp2" presStyleCnt="0"/>
      <dgm:spPr/>
    </dgm:pt>
    <dgm:pt modelId="{075B1814-7F4F-449A-B3B1-31E76CA01916}" type="pres">
      <dgm:prSet presAssocID="{8043A035-07F0-4E12-93F1-9A340B84B3D6}" presName="sibTrans" presStyleCnt="0"/>
      <dgm:spPr/>
    </dgm:pt>
    <dgm:pt modelId="{1A929A1B-1158-4912-93E3-402258BE8687}" type="pres">
      <dgm:prSet presAssocID="{19E4EC02-B81D-4B19-A7B4-23FB61D7A9D2}" presName="compositeNode" presStyleCnt="0">
        <dgm:presLayoutVars>
          <dgm:bulletEnabled val="1"/>
        </dgm:presLayoutVars>
      </dgm:prSet>
      <dgm:spPr/>
    </dgm:pt>
    <dgm:pt modelId="{C7CA0EAD-E924-4BFE-987B-929B37BFB1E0}" type="pres">
      <dgm:prSet presAssocID="{19E4EC02-B81D-4B19-A7B4-23FB61D7A9D2}" presName="bgRect" presStyleLbl="node1" presStyleIdx="2" presStyleCnt="4" custLinFactNeighborX="5000"/>
      <dgm:spPr/>
      <dgm:t>
        <a:bodyPr/>
        <a:lstStyle/>
        <a:p>
          <a:endParaRPr lang="en-US"/>
        </a:p>
      </dgm:t>
    </dgm:pt>
    <dgm:pt modelId="{52A8E5F9-2634-4BEA-A36A-5238B3872BD1}" type="pres">
      <dgm:prSet presAssocID="{19E4EC02-B81D-4B19-A7B4-23FB61D7A9D2}" presName="parentNode" presStyleLbl="node1" presStyleIdx="2" presStyleCnt="4">
        <dgm:presLayoutVars>
          <dgm:chMax val="0"/>
          <dgm:bulletEnabled val="1"/>
        </dgm:presLayoutVars>
      </dgm:prSet>
      <dgm:spPr/>
      <dgm:t>
        <a:bodyPr/>
        <a:lstStyle/>
        <a:p>
          <a:endParaRPr lang="en-US"/>
        </a:p>
      </dgm:t>
    </dgm:pt>
    <dgm:pt modelId="{9D8C6120-D3E1-4E41-9D6D-AA47E951E4A1}" type="pres">
      <dgm:prSet presAssocID="{19E4EC02-B81D-4B19-A7B4-23FB61D7A9D2}" presName="childNode" presStyleLbl="node1" presStyleIdx="2" presStyleCnt="4">
        <dgm:presLayoutVars>
          <dgm:bulletEnabled val="1"/>
        </dgm:presLayoutVars>
      </dgm:prSet>
      <dgm:spPr/>
      <dgm:t>
        <a:bodyPr/>
        <a:lstStyle/>
        <a:p>
          <a:endParaRPr lang="en-US"/>
        </a:p>
      </dgm:t>
    </dgm:pt>
    <dgm:pt modelId="{F200625F-FD93-044C-BDBE-5FC4F47DEF04}" type="pres">
      <dgm:prSet presAssocID="{85D2B040-2629-4813-BAA0-67E4C2F6A97E}" presName="hSp" presStyleCnt="0"/>
      <dgm:spPr/>
    </dgm:pt>
    <dgm:pt modelId="{2983C2B9-58FE-5C46-B858-AA61CB35E5B0}" type="pres">
      <dgm:prSet presAssocID="{85D2B040-2629-4813-BAA0-67E4C2F6A97E}" presName="vProcSp" presStyleCnt="0"/>
      <dgm:spPr/>
    </dgm:pt>
    <dgm:pt modelId="{CDCD0685-0E4C-8E41-9A0B-CB0A5E8F1E53}" type="pres">
      <dgm:prSet presAssocID="{85D2B040-2629-4813-BAA0-67E4C2F6A97E}" presName="vSp1" presStyleCnt="0"/>
      <dgm:spPr/>
    </dgm:pt>
    <dgm:pt modelId="{DC6B3551-49CC-5145-83C9-DE4CA2624DC8}" type="pres">
      <dgm:prSet presAssocID="{85D2B040-2629-4813-BAA0-67E4C2F6A97E}" presName="simulatedConn" presStyleLbl="solidFgAcc1" presStyleIdx="2" presStyleCnt="3" custLinFactNeighborX="33380"/>
      <dgm:spPr/>
    </dgm:pt>
    <dgm:pt modelId="{566A7D76-C607-BD4D-86EB-8C1B5BF78193}" type="pres">
      <dgm:prSet presAssocID="{85D2B040-2629-4813-BAA0-67E4C2F6A97E}" presName="vSp2" presStyleCnt="0"/>
      <dgm:spPr/>
    </dgm:pt>
    <dgm:pt modelId="{537284B2-D241-EB49-AED2-2DAABBBB1B85}" type="pres">
      <dgm:prSet presAssocID="{85D2B040-2629-4813-BAA0-67E4C2F6A97E}" presName="sibTrans" presStyleCnt="0"/>
      <dgm:spPr/>
    </dgm:pt>
    <dgm:pt modelId="{113CDAFA-3014-EE4E-BCB1-9C0E0079BD41}" type="pres">
      <dgm:prSet presAssocID="{6E69EBE2-574A-F04F-93DC-5C57843677A3}" presName="compositeNode" presStyleCnt="0">
        <dgm:presLayoutVars>
          <dgm:bulletEnabled val="1"/>
        </dgm:presLayoutVars>
      </dgm:prSet>
      <dgm:spPr/>
    </dgm:pt>
    <dgm:pt modelId="{93C08589-2147-1244-ADC6-920FA8C1A6A9}" type="pres">
      <dgm:prSet presAssocID="{6E69EBE2-574A-F04F-93DC-5C57843677A3}" presName="bgRect" presStyleLbl="node1" presStyleIdx="3" presStyleCnt="4" custScaleX="40463" custLinFactNeighborX="412"/>
      <dgm:spPr/>
      <dgm:t>
        <a:bodyPr/>
        <a:lstStyle/>
        <a:p>
          <a:endParaRPr lang="en-US"/>
        </a:p>
      </dgm:t>
    </dgm:pt>
    <dgm:pt modelId="{B3B5F5DB-E679-4E46-85F0-6063613BDBCA}" type="pres">
      <dgm:prSet presAssocID="{6E69EBE2-574A-F04F-93DC-5C57843677A3}" presName="parentNode" presStyleLbl="node1" presStyleIdx="3" presStyleCnt="4">
        <dgm:presLayoutVars>
          <dgm:chMax val="0"/>
          <dgm:bulletEnabled val="1"/>
        </dgm:presLayoutVars>
      </dgm:prSet>
      <dgm:spPr/>
      <dgm:t>
        <a:bodyPr/>
        <a:lstStyle/>
        <a:p>
          <a:endParaRPr lang="en-US"/>
        </a:p>
      </dgm:t>
    </dgm:pt>
  </dgm:ptLst>
  <dgm:cxnLst>
    <dgm:cxn modelId="{73F18A1B-CBEE-D74E-BA9F-6CEB779EBEE1}" type="presOf" srcId="{6E69EBE2-574A-F04F-93DC-5C57843677A3}" destId="{93C08589-2147-1244-ADC6-920FA8C1A6A9}" srcOrd="0" destOrd="0" presId="urn:microsoft.com/office/officeart/2005/8/layout/hProcess7"/>
    <dgm:cxn modelId="{0A32F379-6B24-D241-8823-6A96A4621A99}" srcId="{63B91CD4-5AE6-443E-B6E0-5DFBC30BE2DA}" destId="{6E69EBE2-574A-F04F-93DC-5C57843677A3}" srcOrd="3" destOrd="0" parTransId="{238EA6CA-85B0-074F-82F8-B28EF14DE879}" sibTransId="{50E2D999-B94D-B447-B875-8C1E9CB785E5}"/>
    <dgm:cxn modelId="{13EF6CA0-DF95-4B38-9E2C-758831E0B3FD}" srcId="{0662B8EA-2116-4E9D-AEAB-B9AECC67BE13}" destId="{334C7184-4828-4BFD-8518-44560E371AE3}" srcOrd="0" destOrd="0" parTransId="{6CCB34CA-3D48-4F09-9045-3AC60E7418E1}" sibTransId="{7B4BAE7E-3FCA-4949-AD7C-368734AC81A0}"/>
    <dgm:cxn modelId="{7B7EE19E-3975-4EDF-976F-98A4A2F49D78}" srcId="{020CD5EE-C0F5-4A63-AD46-85EE57B1634F}" destId="{E3E3CA52-E39C-42BC-A8EE-26388D453CEC}" srcOrd="0" destOrd="0" parTransId="{26F8B73B-5D8F-4CA3-ACE4-ACB05A829C97}" sibTransId="{9F9321F8-8EAC-4692-A3A4-18AA782D618F}"/>
    <dgm:cxn modelId="{4CFF6B74-DF9D-43AB-A413-9984174CEADE}" type="presOf" srcId="{19E4EC02-B81D-4B19-A7B4-23FB61D7A9D2}" destId="{52A8E5F9-2634-4BEA-A36A-5238B3872BD1}" srcOrd="1" destOrd="0" presId="urn:microsoft.com/office/officeart/2005/8/layout/hProcess7"/>
    <dgm:cxn modelId="{89A549E6-9553-4DBD-822A-3F5618EE5E90}" srcId="{19E4EC02-B81D-4B19-A7B4-23FB61D7A9D2}" destId="{E5B8D3BD-DE99-4E12-892F-341C6B88C3AA}" srcOrd="0" destOrd="0" parTransId="{65FAB671-2323-4C70-843E-BA682C3B831C}" sibTransId="{BFB51E59-243D-4340-8056-61B2A9C37B9F}"/>
    <dgm:cxn modelId="{999304C4-B9B6-4DF7-8C29-AB5C1652B62C}" type="presOf" srcId="{E3E3CA52-E39C-42BC-A8EE-26388D453CEC}" destId="{C1757DFE-0AEC-4B39-A28F-17E2027A6562}" srcOrd="0" destOrd="0" presId="urn:microsoft.com/office/officeart/2005/8/layout/hProcess7"/>
    <dgm:cxn modelId="{7C6B9B33-FBA4-449F-8135-F28A6ADC4CAE}" type="presOf" srcId="{0662B8EA-2116-4E9D-AEAB-B9AECC67BE13}" destId="{49D7FF0C-712C-442D-A9D9-CB1185F57A15}" srcOrd="1" destOrd="0" presId="urn:microsoft.com/office/officeart/2005/8/layout/hProcess7"/>
    <dgm:cxn modelId="{ADC3112A-4030-4ECC-B513-36451FAA209F}" srcId="{63B91CD4-5AE6-443E-B6E0-5DFBC30BE2DA}" destId="{020CD5EE-C0F5-4A63-AD46-85EE57B1634F}" srcOrd="0" destOrd="0" parTransId="{04B521BD-3C97-45D1-9AFD-0198FB7EFE50}" sibTransId="{0C71B4E9-4E87-467C-ACE3-57D7BA8B9AAB}"/>
    <dgm:cxn modelId="{F681EF16-84A4-408E-9744-144D947BFC19}" type="presOf" srcId="{E5B8D3BD-DE99-4E12-892F-341C6B88C3AA}" destId="{9D8C6120-D3E1-4E41-9D6D-AA47E951E4A1}" srcOrd="0" destOrd="0" presId="urn:microsoft.com/office/officeart/2005/8/layout/hProcess7"/>
    <dgm:cxn modelId="{BE8F4F64-AB3D-43B7-BA1A-9E5638285B6F}" type="presOf" srcId="{020CD5EE-C0F5-4A63-AD46-85EE57B1634F}" destId="{EDD151C5-7129-4A2B-A79C-AE8B4DF1FF83}" srcOrd="1" destOrd="0" presId="urn:microsoft.com/office/officeart/2005/8/layout/hProcess7"/>
    <dgm:cxn modelId="{B590D455-6104-4A47-BB2D-CDABA9BD0074}" type="presOf" srcId="{19E4EC02-B81D-4B19-A7B4-23FB61D7A9D2}" destId="{C7CA0EAD-E924-4BFE-987B-929B37BFB1E0}" srcOrd="0" destOrd="0" presId="urn:microsoft.com/office/officeart/2005/8/layout/hProcess7"/>
    <dgm:cxn modelId="{1821873C-4B7A-4608-9011-04E2BC840181}" type="presOf" srcId="{0662B8EA-2116-4E9D-AEAB-B9AECC67BE13}" destId="{3EC346FB-CD27-4FDF-BB56-27D0EC6A2793}" srcOrd="0" destOrd="0" presId="urn:microsoft.com/office/officeart/2005/8/layout/hProcess7"/>
    <dgm:cxn modelId="{137AADE1-BC9C-D447-A4D7-F58D64E7B78E}" type="presOf" srcId="{6E69EBE2-574A-F04F-93DC-5C57843677A3}" destId="{B3B5F5DB-E679-4E46-85F0-6063613BDBCA}" srcOrd="1" destOrd="0" presId="urn:microsoft.com/office/officeart/2005/8/layout/hProcess7"/>
    <dgm:cxn modelId="{54106935-6B41-4CC8-83AA-F8FC52E69977}" srcId="{63B91CD4-5AE6-443E-B6E0-5DFBC30BE2DA}" destId="{0662B8EA-2116-4E9D-AEAB-B9AECC67BE13}" srcOrd="1" destOrd="0" parTransId="{E860D332-A663-45E1-B746-B3C3DEE5CD8E}" sibTransId="{8043A035-07F0-4E12-93F1-9A340B84B3D6}"/>
    <dgm:cxn modelId="{3B410DC9-6139-441E-B12F-40B6A182A32D}" type="presOf" srcId="{020CD5EE-C0F5-4A63-AD46-85EE57B1634F}" destId="{77DA3487-39A6-45C6-997C-453DE884BB29}" srcOrd="0" destOrd="0" presId="urn:microsoft.com/office/officeart/2005/8/layout/hProcess7"/>
    <dgm:cxn modelId="{3145D533-B54D-4D54-8542-F0BD48CFF445}" type="presOf" srcId="{63B91CD4-5AE6-443E-B6E0-5DFBC30BE2DA}" destId="{D40FC6AF-DFDC-4BA5-B9C0-67B0541CD522}" srcOrd="0" destOrd="0" presId="urn:microsoft.com/office/officeart/2005/8/layout/hProcess7"/>
    <dgm:cxn modelId="{5C5AA9AB-A2FC-4767-A58A-2011F56024FA}" type="presOf" srcId="{334C7184-4828-4BFD-8518-44560E371AE3}" destId="{10623065-01FD-41FE-9F72-8D76165EA0D5}" srcOrd="0" destOrd="0" presId="urn:microsoft.com/office/officeart/2005/8/layout/hProcess7"/>
    <dgm:cxn modelId="{86C7A65E-38EC-4C12-8168-C189CC4E8F23}" srcId="{63B91CD4-5AE6-443E-B6E0-5DFBC30BE2DA}" destId="{19E4EC02-B81D-4B19-A7B4-23FB61D7A9D2}" srcOrd="2" destOrd="0" parTransId="{F0A2E445-4C47-4276-8E08-721019EB6948}" sibTransId="{85D2B040-2629-4813-BAA0-67E4C2F6A97E}"/>
    <dgm:cxn modelId="{8F601C57-8408-499E-9A4B-594266F98555}" type="presParOf" srcId="{D40FC6AF-DFDC-4BA5-B9C0-67B0541CD522}" destId="{2207B443-BCA3-4941-B945-BBDF7D7687A8}" srcOrd="0" destOrd="0" presId="urn:microsoft.com/office/officeart/2005/8/layout/hProcess7"/>
    <dgm:cxn modelId="{9BF412FA-517C-44ED-B233-BC3118BAAFB1}" type="presParOf" srcId="{2207B443-BCA3-4941-B945-BBDF7D7687A8}" destId="{77DA3487-39A6-45C6-997C-453DE884BB29}" srcOrd="0" destOrd="0" presId="urn:microsoft.com/office/officeart/2005/8/layout/hProcess7"/>
    <dgm:cxn modelId="{4E67D7DE-3EFF-4ADC-9820-F27B7408A91D}" type="presParOf" srcId="{2207B443-BCA3-4941-B945-BBDF7D7687A8}" destId="{EDD151C5-7129-4A2B-A79C-AE8B4DF1FF83}" srcOrd="1" destOrd="0" presId="urn:microsoft.com/office/officeart/2005/8/layout/hProcess7"/>
    <dgm:cxn modelId="{C4333071-0AD9-43D3-B98B-B8A5DF8709DD}" type="presParOf" srcId="{2207B443-BCA3-4941-B945-BBDF7D7687A8}" destId="{C1757DFE-0AEC-4B39-A28F-17E2027A6562}" srcOrd="2" destOrd="0" presId="urn:microsoft.com/office/officeart/2005/8/layout/hProcess7"/>
    <dgm:cxn modelId="{D39ABCD0-681B-40A1-940F-427DEE88A9E9}" type="presParOf" srcId="{D40FC6AF-DFDC-4BA5-B9C0-67B0541CD522}" destId="{DAF0FD95-6429-4B6C-B4C0-1D57901B2CFF}" srcOrd="1" destOrd="0" presId="urn:microsoft.com/office/officeart/2005/8/layout/hProcess7"/>
    <dgm:cxn modelId="{8D293FA1-9BBC-4A1F-93AB-3FAE204B6104}" type="presParOf" srcId="{D40FC6AF-DFDC-4BA5-B9C0-67B0541CD522}" destId="{74EAECDF-C816-40EB-BC68-F6A138FA9AD5}" srcOrd="2" destOrd="0" presId="urn:microsoft.com/office/officeart/2005/8/layout/hProcess7"/>
    <dgm:cxn modelId="{5268F571-7604-4598-9204-0EB002EAAE11}" type="presParOf" srcId="{74EAECDF-C816-40EB-BC68-F6A138FA9AD5}" destId="{EB8084DF-22E6-4B89-8250-3353408A54A9}" srcOrd="0" destOrd="0" presId="urn:microsoft.com/office/officeart/2005/8/layout/hProcess7"/>
    <dgm:cxn modelId="{3C3DF1F0-DA23-4C36-9C29-D6613FC6459B}" type="presParOf" srcId="{74EAECDF-C816-40EB-BC68-F6A138FA9AD5}" destId="{9698308C-0C8D-4BF9-BA92-65DBA558F337}" srcOrd="1" destOrd="0" presId="urn:microsoft.com/office/officeart/2005/8/layout/hProcess7"/>
    <dgm:cxn modelId="{E518D898-9CAE-4188-805B-E09CC5988A49}" type="presParOf" srcId="{74EAECDF-C816-40EB-BC68-F6A138FA9AD5}" destId="{6CA326EE-D33D-431D-BA19-74E240098924}" srcOrd="2" destOrd="0" presId="urn:microsoft.com/office/officeart/2005/8/layout/hProcess7"/>
    <dgm:cxn modelId="{B77E6D1E-C72E-44A2-9EAE-E33705D69076}" type="presParOf" srcId="{D40FC6AF-DFDC-4BA5-B9C0-67B0541CD522}" destId="{7085C2C2-FE18-4B26-8C47-8235C91AD94B}" srcOrd="3" destOrd="0" presId="urn:microsoft.com/office/officeart/2005/8/layout/hProcess7"/>
    <dgm:cxn modelId="{D8E3EDF9-8746-479B-B2D6-594CAFA01006}" type="presParOf" srcId="{D40FC6AF-DFDC-4BA5-B9C0-67B0541CD522}" destId="{C7348CF7-9E16-4F97-814C-0C668B27E4E7}" srcOrd="4" destOrd="0" presId="urn:microsoft.com/office/officeart/2005/8/layout/hProcess7"/>
    <dgm:cxn modelId="{B891B9EB-FA9A-4992-9503-61EE813D85A7}" type="presParOf" srcId="{C7348CF7-9E16-4F97-814C-0C668B27E4E7}" destId="{3EC346FB-CD27-4FDF-BB56-27D0EC6A2793}" srcOrd="0" destOrd="0" presId="urn:microsoft.com/office/officeart/2005/8/layout/hProcess7"/>
    <dgm:cxn modelId="{878D8A59-A90F-4FE4-93DC-2F3E4828D1CA}" type="presParOf" srcId="{C7348CF7-9E16-4F97-814C-0C668B27E4E7}" destId="{49D7FF0C-712C-442D-A9D9-CB1185F57A15}" srcOrd="1" destOrd="0" presId="urn:microsoft.com/office/officeart/2005/8/layout/hProcess7"/>
    <dgm:cxn modelId="{72EB6C7A-6016-43B7-8168-DB66A88D9F29}" type="presParOf" srcId="{C7348CF7-9E16-4F97-814C-0C668B27E4E7}" destId="{10623065-01FD-41FE-9F72-8D76165EA0D5}" srcOrd="2" destOrd="0" presId="urn:microsoft.com/office/officeart/2005/8/layout/hProcess7"/>
    <dgm:cxn modelId="{4715709B-EBD3-457B-B87F-5376B7461A25}" type="presParOf" srcId="{D40FC6AF-DFDC-4BA5-B9C0-67B0541CD522}" destId="{CBA9BAEB-C17E-4005-BAA8-C849B0FA0B38}" srcOrd="5" destOrd="0" presId="urn:microsoft.com/office/officeart/2005/8/layout/hProcess7"/>
    <dgm:cxn modelId="{07B9ABC7-E1A4-45FB-9FA5-F4C5B35AD4C9}" type="presParOf" srcId="{D40FC6AF-DFDC-4BA5-B9C0-67B0541CD522}" destId="{E1F3A76B-B0C9-4599-98CB-2742F46B54AF}" srcOrd="6" destOrd="0" presId="urn:microsoft.com/office/officeart/2005/8/layout/hProcess7"/>
    <dgm:cxn modelId="{4ABA4434-EFC3-4D5E-8D7A-B531AFD20374}" type="presParOf" srcId="{E1F3A76B-B0C9-4599-98CB-2742F46B54AF}" destId="{C27EC115-6FF0-4B2D-82D7-0D1CC0E2F25E}" srcOrd="0" destOrd="0" presId="urn:microsoft.com/office/officeart/2005/8/layout/hProcess7"/>
    <dgm:cxn modelId="{50C5D240-3B17-4F82-9C5A-6DA3E80C1A73}" type="presParOf" srcId="{E1F3A76B-B0C9-4599-98CB-2742F46B54AF}" destId="{D55D74EA-9182-46FC-A53C-38EEB7FF606F}" srcOrd="1" destOrd="0" presId="urn:microsoft.com/office/officeart/2005/8/layout/hProcess7"/>
    <dgm:cxn modelId="{70BC66BB-15B3-4DA7-92A4-B5FEBD231021}" type="presParOf" srcId="{E1F3A76B-B0C9-4599-98CB-2742F46B54AF}" destId="{B354BAD8-314D-4594-9A6F-4A3923C10E24}" srcOrd="2" destOrd="0" presId="urn:microsoft.com/office/officeart/2005/8/layout/hProcess7"/>
    <dgm:cxn modelId="{6C30164C-44F9-4999-B301-77C4C7CED03C}" type="presParOf" srcId="{D40FC6AF-DFDC-4BA5-B9C0-67B0541CD522}" destId="{075B1814-7F4F-449A-B3B1-31E76CA01916}" srcOrd="7" destOrd="0" presId="urn:microsoft.com/office/officeart/2005/8/layout/hProcess7"/>
    <dgm:cxn modelId="{9D3811F6-B363-4331-832D-4E0AEB7C8B7D}" type="presParOf" srcId="{D40FC6AF-DFDC-4BA5-B9C0-67B0541CD522}" destId="{1A929A1B-1158-4912-93E3-402258BE8687}" srcOrd="8" destOrd="0" presId="urn:microsoft.com/office/officeart/2005/8/layout/hProcess7"/>
    <dgm:cxn modelId="{928D2E29-E094-4471-AFF4-ED2F18CE9321}" type="presParOf" srcId="{1A929A1B-1158-4912-93E3-402258BE8687}" destId="{C7CA0EAD-E924-4BFE-987B-929B37BFB1E0}" srcOrd="0" destOrd="0" presId="urn:microsoft.com/office/officeart/2005/8/layout/hProcess7"/>
    <dgm:cxn modelId="{42946BB8-9B6E-44C2-B07A-5757D7E3761C}" type="presParOf" srcId="{1A929A1B-1158-4912-93E3-402258BE8687}" destId="{52A8E5F9-2634-4BEA-A36A-5238B3872BD1}" srcOrd="1" destOrd="0" presId="urn:microsoft.com/office/officeart/2005/8/layout/hProcess7"/>
    <dgm:cxn modelId="{56884869-0BB0-4922-B566-4CB78EA45170}" type="presParOf" srcId="{1A929A1B-1158-4912-93E3-402258BE8687}" destId="{9D8C6120-D3E1-4E41-9D6D-AA47E951E4A1}" srcOrd="2" destOrd="0" presId="urn:microsoft.com/office/officeart/2005/8/layout/hProcess7"/>
    <dgm:cxn modelId="{0F830AFD-B233-E24B-B7CB-67A5F0DAA7DA}" type="presParOf" srcId="{D40FC6AF-DFDC-4BA5-B9C0-67B0541CD522}" destId="{F200625F-FD93-044C-BDBE-5FC4F47DEF04}" srcOrd="9" destOrd="0" presId="urn:microsoft.com/office/officeart/2005/8/layout/hProcess7"/>
    <dgm:cxn modelId="{F0AC763C-8CED-D14D-BA8B-9E3BABF16B9C}" type="presParOf" srcId="{D40FC6AF-DFDC-4BA5-B9C0-67B0541CD522}" destId="{2983C2B9-58FE-5C46-B858-AA61CB35E5B0}" srcOrd="10" destOrd="0" presId="urn:microsoft.com/office/officeart/2005/8/layout/hProcess7"/>
    <dgm:cxn modelId="{8B8F5435-7B91-7E4B-B73D-A664ACF020EB}" type="presParOf" srcId="{2983C2B9-58FE-5C46-B858-AA61CB35E5B0}" destId="{CDCD0685-0E4C-8E41-9A0B-CB0A5E8F1E53}" srcOrd="0" destOrd="0" presId="urn:microsoft.com/office/officeart/2005/8/layout/hProcess7"/>
    <dgm:cxn modelId="{E4BE1095-9FF6-0D4D-946D-AC2CFBF5DC12}" type="presParOf" srcId="{2983C2B9-58FE-5C46-B858-AA61CB35E5B0}" destId="{DC6B3551-49CC-5145-83C9-DE4CA2624DC8}" srcOrd="1" destOrd="0" presId="urn:microsoft.com/office/officeart/2005/8/layout/hProcess7"/>
    <dgm:cxn modelId="{C4203DC1-4340-8B48-BD08-E5191220DF7F}" type="presParOf" srcId="{2983C2B9-58FE-5C46-B858-AA61CB35E5B0}" destId="{566A7D76-C607-BD4D-86EB-8C1B5BF78193}" srcOrd="2" destOrd="0" presId="urn:microsoft.com/office/officeart/2005/8/layout/hProcess7"/>
    <dgm:cxn modelId="{15524317-37EB-D34B-94B2-CA76F1126495}" type="presParOf" srcId="{D40FC6AF-DFDC-4BA5-B9C0-67B0541CD522}" destId="{537284B2-D241-EB49-AED2-2DAABBBB1B85}" srcOrd="11" destOrd="0" presId="urn:microsoft.com/office/officeart/2005/8/layout/hProcess7"/>
    <dgm:cxn modelId="{D8926B01-D788-244A-BF69-46BD63426DA3}" type="presParOf" srcId="{D40FC6AF-DFDC-4BA5-B9C0-67B0541CD522}" destId="{113CDAFA-3014-EE4E-BCB1-9C0E0079BD41}" srcOrd="12" destOrd="0" presId="urn:microsoft.com/office/officeart/2005/8/layout/hProcess7"/>
    <dgm:cxn modelId="{98FE1DC2-9478-C046-84D9-209A20E4B0A2}" type="presParOf" srcId="{113CDAFA-3014-EE4E-BCB1-9C0E0079BD41}" destId="{93C08589-2147-1244-ADC6-920FA8C1A6A9}" srcOrd="0" destOrd="0" presId="urn:microsoft.com/office/officeart/2005/8/layout/hProcess7"/>
    <dgm:cxn modelId="{EF48D79D-07C2-D34E-889B-B91ED56314DA}" type="presParOf" srcId="{113CDAFA-3014-EE4E-BCB1-9C0E0079BD41}" destId="{B3B5F5DB-E679-4E46-85F0-6063613BDBCA}" srcOrd="1" destOrd="0" presId="urn:microsoft.com/office/officeart/2005/8/layout/hProcess7"/>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DFEE333-A8E4-4F4A-9404-E1EA21152532}">
      <dsp:nvSpPr>
        <dsp:cNvPr id="0" name=""/>
        <dsp:cNvSpPr/>
      </dsp:nvSpPr>
      <dsp:spPr>
        <a:xfrm>
          <a:off x="672000" y="1079"/>
          <a:ext cx="1544972" cy="72344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b="1" i="0" kern="1200">
              <a:solidFill>
                <a:schemeClr val="accent1">
                  <a:lumMod val="50000"/>
                </a:schemeClr>
              </a:solidFill>
              <a:latin typeface="Arial" panose="020B0604020202020204" pitchFamily="34" charset="0"/>
              <a:cs typeface="Arial" panose="020B0604020202020204" pitchFamily="34" charset="0"/>
            </a:rPr>
            <a:t>Electron energy modulation</a:t>
          </a:r>
        </a:p>
      </dsp:txBody>
      <dsp:txXfrm>
        <a:off x="707316" y="36395"/>
        <a:ext cx="1474340" cy="652810"/>
      </dsp:txXfrm>
    </dsp:sp>
    <dsp:sp modelId="{04D1A17E-4FFB-4814-86C1-12A1A2C96385}">
      <dsp:nvSpPr>
        <dsp:cNvPr id="0" name=""/>
        <dsp:cNvSpPr/>
      </dsp:nvSpPr>
      <dsp:spPr>
        <a:xfrm>
          <a:off x="145452" y="556316"/>
          <a:ext cx="1927708" cy="1927708"/>
        </a:xfrm>
        <a:custGeom>
          <a:avLst/>
          <a:gdLst/>
          <a:ahLst/>
          <a:cxnLst/>
          <a:rect l="0" t="0" r="0" b="0"/>
          <a:pathLst>
            <a:path>
              <a:moveTo>
                <a:pt x="1636765" y="273777"/>
              </a:moveTo>
              <a:arcTo wR="963854" hR="963854" stAng="18856707" swAng="1886587"/>
            </a:path>
          </a:pathLst>
        </a:custGeom>
        <a:noFill/>
        <a:ln w="6350" cap="flat" cmpd="sng" algn="ctr">
          <a:solidFill>
            <a:schemeClr val="dk1"/>
          </a:solidFill>
          <a:prstDash val="solid"/>
          <a:miter lim="800000"/>
          <a:tailEnd type="arrow"/>
        </a:ln>
        <a:effectLst/>
      </dsp:spPr>
      <dsp:style>
        <a:lnRef idx="1">
          <a:schemeClr val="dk1"/>
        </a:lnRef>
        <a:fillRef idx="0">
          <a:schemeClr val="dk1"/>
        </a:fillRef>
        <a:effectRef idx="0">
          <a:schemeClr val="dk1"/>
        </a:effectRef>
        <a:fontRef idx="minor">
          <a:schemeClr val="tx1"/>
        </a:fontRef>
      </dsp:style>
    </dsp:sp>
    <dsp:sp modelId="{87DB362E-820B-44BF-8A08-6EA39B17CBBF}">
      <dsp:nvSpPr>
        <dsp:cNvPr id="0" name=""/>
        <dsp:cNvSpPr/>
      </dsp:nvSpPr>
      <dsp:spPr>
        <a:xfrm>
          <a:off x="1722715" y="1446860"/>
          <a:ext cx="1112988" cy="72344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b="1" i="0" kern="1200">
              <a:solidFill>
                <a:schemeClr val="accent1">
                  <a:lumMod val="50000"/>
                </a:schemeClr>
              </a:solidFill>
              <a:latin typeface="Arial" panose="020B0604020202020204" pitchFamily="34" charset="0"/>
              <a:cs typeface="Arial" panose="020B0604020202020204" pitchFamily="34" charset="0"/>
            </a:rPr>
            <a:t>Electron micro-bunching</a:t>
          </a:r>
        </a:p>
      </dsp:txBody>
      <dsp:txXfrm>
        <a:off x="1758031" y="1482176"/>
        <a:ext cx="1042356" cy="652810"/>
      </dsp:txXfrm>
    </dsp:sp>
    <dsp:sp modelId="{FF5D6343-D17B-493C-A1B2-0B21DCF213D8}">
      <dsp:nvSpPr>
        <dsp:cNvPr id="0" name=""/>
        <dsp:cNvSpPr/>
      </dsp:nvSpPr>
      <dsp:spPr>
        <a:xfrm>
          <a:off x="480632" y="362800"/>
          <a:ext cx="1927708" cy="1927708"/>
        </a:xfrm>
        <a:custGeom>
          <a:avLst/>
          <a:gdLst/>
          <a:ahLst/>
          <a:cxnLst/>
          <a:rect l="0" t="0" r="0" b="0"/>
          <a:pathLst>
            <a:path>
              <a:moveTo>
                <a:pt x="1259104" y="1881374"/>
              </a:moveTo>
              <a:arcTo wR="963854" hR="963854" stAng="4329737" swAng="2140526"/>
            </a:path>
          </a:pathLst>
        </a:custGeom>
        <a:noFill/>
        <a:ln w="635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 modelId="{2D5D1A1A-89EE-46B5-9E4E-0BD2C528CB7F}">
      <dsp:nvSpPr>
        <dsp:cNvPr id="0" name=""/>
        <dsp:cNvSpPr/>
      </dsp:nvSpPr>
      <dsp:spPr>
        <a:xfrm>
          <a:off x="53270" y="1446860"/>
          <a:ext cx="1112988" cy="723442"/>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b="1" i="0" kern="1200">
              <a:solidFill>
                <a:schemeClr val="accent1">
                  <a:lumMod val="50000"/>
                </a:schemeClr>
              </a:solidFill>
              <a:latin typeface="Arial" panose="020B0604020202020204" pitchFamily="34" charset="0"/>
              <a:cs typeface="Arial" panose="020B0604020202020204" pitchFamily="34" charset="0"/>
            </a:rPr>
            <a:t>Radiation emission</a:t>
          </a:r>
        </a:p>
      </dsp:txBody>
      <dsp:txXfrm>
        <a:off x="88586" y="1482176"/>
        <a:ext cx="1042356" cy="652810"/>
      </dsp:txXfrm>
    </dsp:sp>
    <dsp:sp modelId="{1857FD3E-0DEE-49D4-9622-3FF108B6CB04}">
      <dsp:nvSpPr>
        <dsp:cNvPr id="0" name=""/>
        <dsp:cNvSpPr/>
      </dsp:nvSpPr>
      <dsp:spPr>
        <a:xfrm>
          <a:off x="815812" y="556316"/>
          <a:ext cx="1927708" cy="1927708"/>
        </a:xfrm>
        <a:custGeom>
          <a:avLst/>
          <a:gdLst/>
          <a:ahLst/>
          <a:cxnLst/>
          <a:rect l="0" t="0" r="0" b="0"/>
          <a:pathLst>
            <a:path>
              <a:moveTo>
                <a:pt x="29774" y="726134"/>
              </a:moveTo>
              <a:arcTo wR="963854" hR="963854" stAng="11656707" swAng="1886587"/>
            </a:path>
          </a:pathLst>
        </a:custGeom>
        <a:noFill/>
        <a:ln w="6350" cap="flat" cmpd="sng" algn="ctr">
          <a:solidFill>
            <a:schemeClr val="dk2">
              <a:hueOff val="0"/>
              <a:satOff val="0"/>
              <a:lumOff val="0"/>
              <a:alphaOff val="0"/>
            </a:schemeClr>
          </a:solidFill>
          <a:prstDash val="solid"/>
          <a:miter lim="800000"/>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A3487-39A6-45C6-997C-453DE884BB29}">
      <dsp:nvSpPr>
        <dsp:cNvPr id="0" name=""/>
        <dsp:cNvSpPr/>
      </dsp:nvSpPr>
      <dsp:spPr>
        <a:xfrm>
          <a:off x="196384" y="0"/>
          <a:ext cx="3804633" cy="2333625"/>
        </a:xfrm>
        <a:prstGeom prst="roundRect">
          <a:avLst>
            <a:gd name="adj" fmla="val 5000"/>
          </a:avLst>
        </a:prstGeom>
        <a:solidFill>
          <a:srgbClr val="003088">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lvl="0" algn="r" defTabSz="755650">
            <a:lnSpc>
              <a:spcPct val="90000"/>
            </a:lnSpc>
            <a:spcBef>
              <a:spcPct val="0"/>
            </a:spcBef>
            <a:spcAft>
              <a:spcPct val="35000"/>
            </a:spcAft>
          </a:pPr>
          <a:r>
            <a:rPr lang="en-US" sz="1700" b="1" kern="1200">
              <a:solidFill>
                <a:srgbClr val="FFFFFF"/>
              </a:solidFill>
              <a:latin typeface="Calibri" panose="020F0502020204030204"/>
              <a:ea typeface="+mn-ea"/>
              <a:cs typeface="+mn-cs"/>
            </a:rPr>
            <a:t>Year 1</a:t>
          </a:r>
        </a:p>
      </dsp:txBody>
      <dsp:txXfrm rot="16200000">
        <a:off x="-368795" y="587465"/>
        <a:ext cx="1891286" cy="738640"/>
      </dsp:txXfrm>
    </dsp:sp>
    <dsp:sp modelId="{C1757DFE-0AEC-4B39-A28F-17E2027A6562}">
      <dsp:nvSpPr>
        <dsp:cNvPr id="0" name=""/>
        <dsp:cNvSpPr/>
      </dsp:nvSpPr>
      <dsp:spPr>
        <a:xfrm>
          <a:off x="957311" y="0"/>
          <a:ext cx="2834451" cy="233362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ctr" anchorCtr="0">
          <a:noAutofit/>
        </a:bodyPr>
        <a:lstStyle/>
        <a:p>
          <a:pPr lvl="0" algn="l" defTabSz="666750">
            <a:lnSpc>
              <a:spcPct val="90000"/>
            </a:lnSpc>
            <a:spcBef>
              <a:spcPct val="0"/>
            </a:spcBef>
            <a:spcAft>
              <a:spcPct val="35000"/>
            </a:spcAft>
          </a:pPr>
          <a:r>
            <a:rPr lang="en-US" sz="1500" kern="1200" dirty="0">
              <a:solidFill>
                <a:srgbClr val="FFFFFF"/>
              </a:solidFill>
              <a:latin typeface="Calibri" panose="020F0502020204030204"/>
              <a:ea typeface="+mn-ea"/>
              <a:cs typeface="+mn-cs"/>
            </a:rPr>
            <a:t/>
          </a:r>
          <a:br>
            <a:rPr lang="en-US" sz="1500" kern="1200" dirty="0">
              <a:solidFill>
                <a:srgbClr val="FFFFFF"/>
              </a:solidFill>
              <a:latin typeface="Calibri" panose="020F0502020204030204"/>
              <a:ea typeface="+mn-ea"/>
              <a:cs typeface="+mn-cs"/>
            </a:rPr>
          </a:br>
          <a:r>
            <a:rPr lang="en-US" sz="1500" b="1" kern="1200" dirty="0">
              <a:solidFill>
                <a:srgbClr val="FFFFFF"/>
              </a:solidFill>
              <a:latin typeface="Calibri" panose="020F0502020204030204"/>
              <a:ea typeface="+mn-ea"/>
              <a:cs typeface="+mn-cs"/>
            </a:rPr>
            <a:t>Project launch </a:t>
          </a:r>
          <a:r>
            <a:rPr lang="en-US" sz="1500" kern="1200" dirty="0">
              <a:solidFill>
                <a:srgbClr val="FFFFFF"/>
              </a:solidFill>
              <a:latin typeface="Calibri" panose="020F0502020204030204"/>
              <a:ea typeface="+mn-ea"/>
              <a:cs typeface="+mn-cs"/>
            </a:rPr>
            <a:t>event January 2023</a:t>
          </a:r>
        </a:p>
        <a:p>
          <a:pPr lvl="0" algn="l" defTabSz="666750">
            <a:lnSpc>
              <a:spcPct val="90000"/>
            </a:lnSpc>
            <a:spcBef>
              <a:spcPct val="0"/>
            </a:spcBef>
            <a:spcAft>
              <a:spcPct val="35000"/>
            </a:spcAft>
          </a:pPr>
          <a:r>
            <a:rPr lang="en-US" sz="1500" b="1" kern="1200" dirty="0">
              <a:solidFill>
                <a:srgbClr val="FFFFFF"/>
              </a:solidFill>
              <a:latin typeface="Calibri" panose="020F0502020204030204"/>
              <a:ea typeface="+mn-ea"/>
              <a:cs typeface="+mn-cs"/>
            </a:rPr>
            <a:t>Initial conceptual design </a:t>
          </a:r>
          <a:r>
            <a:rPr lang="en-US" sz="1500" kern="1200" dirty="0">
              <a:solidFill>
                <a:srgbClr val="FFFFFF"/>
              </a:solidFill>
              <a:latin typeface="Calibri" panose="020F0502020204030204"/>
              <a:ea typeface="+mn-ea"/>
              <a:cs typeface="+mn-cs"/>
            </a:rPr>
            <a:t>and layout</a:t>
          </a:r>
        </a:p>
        <a:p>
          <a:pPr lvl="0" algn="l" defTabSz="666750">
            <a:lnSpc>
              <a:spcPct val="90000"/>
            </a:lnSpc>
            <a:spcBef>
              <a:spcPct val="0"/>
            </a:spcBef>
            <a:spcAft>
              <a:spcPct val="35000"/>
            </a:spcAft>
          </a:pPr>
          <a:r>
            <a:rPr lang="en-US" sz="1500" kern="1200" dirty="0">
              <a:solidFill>
                <a:srgbClr val="FFFFFF"/>
              </a:solidFill>
              <a:latin typeface="Calibri" panose="020F0502020204030204"/>
              <a:ea typeface="+mn-ea"/>
              <a:cs typeface="+mn-cs"/>
            </a:rPr>
            <a:t>Preliminary </a:t>
          </a:r>
          <a:r>
            <a:rPr lang="en-US" sz="1500" b="1" kern="1200" dirty="0">
              <a:solidFill>
                <a:srgbClr val="FFFFFF"/>
              </a:solidFill>
              <a:latin typeface="Calibri" panose="020F0502020204030204"/>
              <a:ea typeface="+mn-ea"/>
              <a:cs typeface="+mn-cs"/>
            </a:rPr>
            <a:t>engagement with overseas XFEL facilities</a:t>
          </a:r>
        </a:p>
        <a:p>
          <a:pPr lvl="0" algn="l" defTabSz="666750">
            <a:lnSpc>
              <a:spcPct val="90000"/>
            </a:lnSpc>
            <a:spcBef>
              <a:spcPct val="0"/>
            </a:spcBef>
            <a:spcAft>
              <a:spcPct val="35000"/>
            </a:spcAft>
          </a:pPr>
          <a:r>
            <a:rPr lang="en-US" sz="1500" b="1" kern="1200" dirty="0">
              <a:solidFill>
                <a:srgbClr val="FFFFFF"/>
              </a:solidFill>
              <a:latin typeface="Calibri" panose="020F0502020204030204"/>
              <a:ea typeface="+mn-ea"/>
              <a:cs typeface="+mn-cs"/>
            </a:rPr>
            <a:t>Survey</a:t>
          </a:r>
          <a:r>
            <a:rPr lang="en-US" sz="1500" kern="1200" dirty="0">
              <a:solidFill>
                <a:srgbClr val="FFFFFF"/>
              </a:solidFill>
              <a:latin typeface="Calibri" panose="020F0502020204030204"/>
              <a:ea typeface="+mn-ea"/>
              <a:cs typeface="+mn-cs"/>
            </a:rPr>
            <a:t> of the science team, workshops and T</a:t>
          </a:r>
          <a:r>
            <a:rPr lang="en-US" sz="1500" b="1" kern="1200" dirty="0">
              <a:solidFill>
                <a:srgbClr val="FFFFFF"/>
              </a:solidFill>
              <a:latin typeface="Calibri" panose="020F0502020204030204"/>
              <a:ea typeface="+mn-ea"/>
              <a:cs typeface="+mn-cs"/>
            </a:rPr>
            <a:t>own Hall meetings </a:t>
          </a:r>
          <a:r>
            <a:rPr lang="en-US" sz="1500" kern="1200" dirty="0">
              <a:solidFill>
                <a:srgbClr val="FFFFFF"/>
              </a:solidFill>
              <a:latin typeface="Calibri" panose="020F0502020204030204"/>
              <a:ea typeface="+mn-ea"/>
              <a:cs typeface="+mn-cs"/>
            </a:rPr>
            <a:t>begin</a:t>
          </a:r>
        </a:p>
        <a:p>
          <a:pPr lvl="0" algn="l" defTabSz="666750">
            <a:lnSpc>
              <a:spcPct val="90000"/>
            </a:lnSpc>
            <a:spcBef>
              <a:spcPct val="0"/>
            </a:spcBef>
            <a:spcAft>
              <a:spcPct val="35000"/>
            </a:spcAft>
          </a:pPr>
          <a:endParaRPr lang="en-US" sz="1500" kern="1200" dirty="0">
            <a:solidFill>
              <a:srgbClr val="FFFFFF"/>
            </a:solidFill>
            <a:latin typeface="Calibri" panose="020F0502020204030204"/>
            <a:ea typeface="+mn-ea"/>
            <a:cs typeface="+mn-cs"/>
          </a:endParaRPr>
        </a:p>
      </dsp:txBody>
      <dsp:txXfrm>
        <a:off x="957311" y="0"/>
        <a:ext cx="2834451" cy="2333625"/>
      </dsp:txXfrm>
    </dsp:sp>
    <dsp:sp modelId="{3EC346FB-CD27-4FDF-BB56-27D0EC6A2793}">
      <dsp:nvSpPr>
        <dsp:cNvPr id="0" name=""/>
        <dsp:cNvSpPr/>
      </dsp:nvSpPr>
      <dsp:spPr>
        <a:xfrm>
          <a:off x="4134180" y="0"/>
          <a:ext cx="3804633" cy="2333625"/>
        </a:xfrm>
        <a:prstGeom prst="roundRect">
          <a:avLst>
            <a:gd name="adj" fmla="val 5000"/>
          </a:avLst>
        </a:prstGeom>
        <a:solidFill>
          <a:srgbClr val="F08900">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lvl="0" algn="r" defTabSz="755650">
            <a:lnSpc>
              <a:spcPct val="90000"/>
            </a:lnSpc>
            <a:spcBef>
              <a:spcPct val="0"/>
            </a:spcBef>
            <a:spcAft>
              <a:spcPct val="35000"/>
            </a:spcAft>
          </a:pPr>
          <a:r>
            <a:rPr lang="en-US" sz="1700" b="1" kern="1200">
              <a:solidFill>
                <a:srgbClr val="FFFFFF"/>
              </a:solidFill>
              <a:latin typeface="Calibri" panose="020F0502020204030204"/>
              <a:ea typeface="+mn-ea"/>
              <a:cs typeface="+mn-cs"/>
            </a:rPr>
            <a:t>Year 2</a:t>
          </a:r>
        </a:p>
      </dsp:txBody>
      <dsp:txXfrm rot="16200000">
        <a:off x="3569000" y="587465"/>
        <a:ext cx="1891286" cy="738640"/>
      </dsp:txXfrm>
    </dsp:sp>
    <dsp:sp modelId="{9698308C-0C8D-4BF9-BA92-65DBA558F337}">
      <dsp:nvSpPr>
        <dsp:cNvPr id="0" name=""/>
        <dsp:cNvSpPr/>
      </dsp:nvSpPr>
      <dsp:spPr>
        <a:xfrm rot="5400000">
          <a:off x="3981918" y="1716082"/>
          <a:ext cx="343102" cy="570695"/>
        </a:xfrm>
        <a:prstGeom prst="flowChartExtract">
          <a:avLst/>
        </a:prstGeom>
        <a:solidFill>
          <a:srgbClr val="FFFFFF">
            <a:hueOff val="0"/>
            <a:satOff val="0"/>
            <a:lumOff val="0"/>
            <a:alphaOff val="0"/>
          </a:srgbClr>
        </a:solidFill>
        <a:ln w="12700" cap="flat" cmpd="sng" algn="ctr">
          <a:solidFill>
            <a:srgbClr val="003088">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10623065-01FD-41FE-9F72-8D76165EA0D5}">
      <dsp:nvSpPr>
        <dsp:cNvPr id="0" name=""/>
        <dsp:cNvSpPr/>
      </dsp:nvSpPr>
      <dsp:spPr>
        <a:xfrm>
          <a:off x="4895107" y="0"/>
          <a:ext cx="2834451" cy="233362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r>
            <a:rPr lang="en-US" sz="1500" kern="1200" dirty="0">
              <a:solidFill>
                <a:srgbClr val="FFFFFF"/>
              </a:solidFill>
              <a:latin typeface="Calibri" panose="020F0502020204030204"/>
              <a:ea typeface="+mn-ea"/>
              <a:cs typeface="+mn-cs"/>
            </a:rPr>
            <a:t/>
          </a:r>
          <a:br>
            <a:rPr lang="en-US" sz="1500" kern="1200" dirty="0">
              <a:solidFill>
                <a:srgbClr val="FFFFFF"/>
              </a:solidFill>
              <a:latin typeface="Calibri" panose="020F0502020204030204"/>
              <a:ea typeface="+mn-ea"/>
              <a:cs typeface="+mn-cs"/>
            </a:rPr>
          </a:br>
          <a:r>
            <a:rPr lang="en-US" sz="1500" b="1" kern="1200" dirty="0">
              <a:solidFill>
                <a:srgbClr val="FFFFFF"/>
              </a:solidFill>
              <a:latin typeface="Calibri" panose="020F0502020204030204"/>
              <a:ea typeface="+mn-ea"/>
              <a:cs typeface="+mn-cs"/>
            </a:rPr>
            <a:t>Developing the conceptual design</a:t>
          </a:r>
        </a:p>
        <a:p>
          <a:pPr lvl="0" algn="l" defTabSz="666750">
            <a:lnSpc>
              <a:spcPct val="90000"/>
            </a:lnSpc>
            <a:spcBef>
              <a:spcPct val="0"/>
            </a:spcBef>
            <a:spcAft>
              <a:spcPct val="35000"/>
            </a:spcAft>
          </a:pPr>
          <a:r>
            <a:rPr lang="en-US" sz="1500" b="1" kern="1200" dirty="0">
              <a:solidFill>
                <a:srgbClr val="FFFFFF"/>
              </a:solidFill>
              <a:latin typeface="Calibri" panose="020F0502020204030204"/>
              <a:ea typeface="+mn-ea"/>
              <a:cs typeface="+mn-cs"/>
            </a:rPr>
            <a:t>R&amp;D targeting gaps </a:t>
          </a:r>
          <a:r>
            <a:rPr lang="en-US" sz="1500" kern="1200" dirty="0">
              <a:solidFill>
                <a:srgbClr val="FFFFFF"/>
              </a:solidFill>
              <a:latin typeface="Calibri" panose="020F0502020204030204"/>
              <a:ea typeface="+mn-ea"/>
              <a:cs typeface="+mn-cs"/>
            </a:rPr>
            <a:t>in key physics and technology areas</a:t>
          </a:r>
        </a:p>
        <a:p>
          <a:pPr lvl="0" algn="l" defTabSz="666750">
            <a:lnSpc>
              <a:spcPct val="90000"/>
            </a:lnSpc>
            <a:spcBef>
              <a:spcPct val="0"/>
            </a:spcBef>
            <a:spcAft>
              <a:spcPct val="35000"/>
            </a:spcAft>
          </a:pPr>
          <a:r>
            <a:rPr lang="en-US" sz="1500" b="1" kern="1200" dirty="0">
              <a:solidFill>
                <a:srgbClr val="FFFFFF"/>
              </a:solidFill>
              <a:latin typeface="Calibri" panose="020F0502020204030204"/>
              <a:ea typeface="+mn-ea"/>
              <a:cs typeface="+mn-cs"/>
            </a:rPr>
            <a:t>Collaborative activities </a:t>
          </a:r>
          <a:r>
            <a:rPr lang="en-US" sz="1500" kern="1200" dirty="0">
              <a:solidFill>
                <a:srgbClr val="FFFFFF"/>
              </a:solidFill>
              <a:latin typeface="Calibri" panose="020F0502020204030204"/>
              <a:ea typeface="+mn-ea"/>
              <a:cs typeface="+mn-cs"/>
            </a:rPr>
            <a:t>and working groups with overseas XFEL facilities</a:t>
          </a:r>
        </a:p>
        <a:p>
          <a:pPr lvl="0" algn="l" defTabSz="666750">
            <a:lnSpc>
              <a:spcPct val="90000"/>
            </a:lnSpc>
            <a:spcBef>
              <a:spcPct val="0"/>
            </a:spcBef>
            <a:spcAft>
              <a:spcPct val="35000"/>
            </a:spcAft>
          </a:pPr>
          <a:r>
            <a:rPr lang="en-US" sz="1500" b="1" kern="1200" dirty="0">
              <a:solidFill>
                <a:srgbClr val="FFFFFF"/>
              </a:solidFill>
              <a:latin typeface="Calibri" panose="020F0502020204030204"/>
              <a:ea typeface="+mn-ea"/>
              <a:cs typeface="+mn-cs"/>
            </a:rPr>
            <a:t>Workshops and Town Hall meetings </a:t>
          </a:r>
          <a:r>
            <a:rPr lang="en-US" sz="1500" kern="1200" dirty="0">
              <a:solidFill>
                <a:srgbClr val="FFFFFF"/>
              </a:solidFill>
              <a:latin typeface="Calibri" panose="020F0502020204030204"/>
              <a:ea typeface="+mn-ea"/>
              <a:cs typeface="+mn-cs"/>
            </a:rPr>
            <a:t>continue</a:t>
          </a:r>
        </a:p>
      </dsp:txBody>
      <dsp:txXfrm>
        <a:off x="4895107" y="0"/>
        <a:ext cx="2834451" cy="2333625"/>
      </dsp:txXfrm>
    </dsp:sp>
    <dsp:sp modelId="{C7CA0EAD-E924-4BFE-987B-929B37BFB1E0}">
      <dsp:nvSpPr>
        <dsp:cNvPr id="0" name=""/>
        <dsp:cNvSpPr/>
      </dsp:nvSpPr>
      <dsp:spPr>
        <a:xfrm>
          <a:off x="8071976" y="0"/>
          <a:ext cx="3804633" cy="2333625"/>
        </a:xfrm>
        <a:prstGeom prst="roundRect">
          <a:avLst>
            <a:gd name="adj" fmla="val 5000"/>
          </a:avLst>
        </a:prstGeom>
        <a:solidFill>
          <a:srgbClr val="616161">
            <a:hueOff val="0"/>
            <a:satOff val="0"/>
            <a:lumOff val="0"/>
            <a:alphaOff val="0"/>
          </a:srgbClr>
        </a:solidFill>
        <a:ln w="12700" cap="flat" cmpd="sng" algn="ctr">
          <a:solidFill>
            <a:srgbClr val="FFFFFF">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lvl="0" algn="r" defTabSz="755650">
            <a:lnSpc>
              <a:spcPct val="90000"/>
            </a:lnSpc>
            <a:spcBef>
              <a:spcPct val="0"/>
            </a:spcBef>
            <a:spcAft>
              <a:spcPct val="35000"/>
            </a:spcAft>
          </a:pPr>
          <a:r>
            <a:rPr lang="en-US" sz="1700" b="1" kern="1200">
              <a:solidFill>
                <a:srgbClr val="FFFFFF"/>
              </a:solidFill>
              <a:latin typeface="Calibri" panose="020F0502020204030204"/>
              <a:ea typeface="+mn-ea"/>
              <a:cs typeface="+mn-cs"/>
            </a:rPr>
            <a:t>Year 3</a:t>
          </a:r>
        </a:p>
      </dsp:txBody>
      <dsp:txXfrm rot="16200000">
        <a:off x="7506796" y="587465"/>
        <a:ext cx="1891286" cy="738640"/>
      </dsp:txXfrm>
    </dsp:sp>
    <dsp:sp modelId="{D55D74EA-9182-46FC-A53C-38EEB7FF606F}">
      <dsp:nvSpPr>
        <dsp:cNvPr id="0" name=""/>
        <dsp:cNvSpPr/>
      </dsp:nvSpPr>
      <dsp:spPr>
        <a:xfrm rot="5400000">
          <a:off x="7919714" y="1716082"/>
          <a:ext cx="343102" cy="570695"/>
        </a:xfrm>
        <a:prstGeom prst="flowChartExtract">
          <a:avLst/>
        </a:prstGeom>
        <a:solidFill>
          <a:srgbClr val="FFFFFF">
            <a:hueOff val="0"/>
            <a:satOff val="0"/>
            <a:lumOff val="0"/>
            <a:alphaOff val="0"/>
          </a:srgbClr>
        </a:solidFill>
        <a:ln w="12700" cap="flat" cmpd="sng" algn="ctr">
          <a:solidFill>
            <a:srgbClr val="F08900">
              <a:hueOff val="0"/>
              <a:satOff val="0"/>
              <a:lumOff val="0"/>
              <a:alphaOff val="0"/>
            </a:srgbClr>
          </a:solidFill>
          <a:prstDash val="solid"/>
          <a:miter lim="800000"/>
        </a:ln>
        <a:effectLst/>
      </dsp:spPr>
      <dsp:style>
        <a:lnRef idx="2">
          <a:scrgbClr r="0" g="0" b="0"/>
        </a:lnRef>
        <a:fillRef idx="1">
          <a:scrgbClr r="0" g="0" b="0"/>
        </a:fillRef>
        <a:effectRef idx="0">
          <a:scrgbClr r="0" g="0" b="0"/>
        </a:effectRef>
        <a:fontRef idx="minor"/>
      </dsp:style>
    </dsp:sp>
    <dsp:sp modelId="{9D8C6120-D3E1-4E41-9D6D-AA47E951E4A1}">
      <dsp:nvSpPr>
        <dsp:cNvPr id="0" name=""/>
        <dsp:cNvSpPr/>
      </dsp:nvSpPr>
      <dsp:spPr>
        <a:xfrm>
          <a:off x="8832902" y="0"/>
          <a:ext cx="2834451" cy="2333625"/>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51435" rIns="0" bIns="0" numCol="1" spcCol="1270" anchor="t" anchorCtr="0">
          <a:noAutofit/>
        </a:bodyPr>
        <a:lstStyle/>
        <a:p>
          <a:pPr lvl="0" algn="l" defTabSz="666750">
            <a:lnSpc>
              <a:spcPct val="90000"/>
            </a:lnSpc>
            <a:spcBef>
              <a:spcPct val="0"/>
            </a:spcBef>
            <a:spcAft>
              <a:spcPct val="35000"/>
            </a:spcAft>
          </a:pPr>
          <a:r>
            <a:rPr lang="en-US" sz="1500" kern="1200">
              <a:solidFill>
                <a:srgbClr val="FFFFFF"/>
              </a:solidFill>
              <a:latin typeface="Calibri" panose="020F0502020204030204"/>
              <a:ea typeface="+mn-ea"/>
              <a:cs typeface="+mn-cs"/>
            </a:rPr>
            <a:t/>
          </a:r>
          <a:br>
            <a:rPr lang="en-US" sz="1500" kern="1200">
              <a:solidFill>
                <a:srgbClr val="FFFFFF"/>
              </a:solidFill>
              <a:latin typeface="Calibri" panose="020F0502020204030204"/>
              <a:ea typeface="+mn-ea"/>
              <a:cs typeface="+mn-cs"/>
            </a:rPr>
          </a:br>
          <a:r>
            <a:rPr lang="en-US" sz="1500" kern="1200">
              <a:solidFill>
                <a:srgbClr val="FFFFFF"/>
              </a:solidFill>
              <a:latin typeface="Calibri" panose="020F0502020204030204"/>
              <a:ea typeface="+mn-ea"/>
              <a:cs typeface="+mn-cs"/>
            </a:rPr>
            <a:t>Summary of R&amp;D activities</a:t>
          </a:r>
        </a:p>
        <a:p>
          <a:pPr lvl="0" algn="l" defTabSz="666750">
            <a:lnSpc>
              <a:spcPct val="90000"/>
            </a:lnSpc>
            <a:spcBef>
              <a:spcPct val="0"/>
            </a:spcBef>
            <a:spcAft>
              <a:spcPct val="35000"/>
            </a:spcAft>
          </a:pPr>
          <a:r>
            <a:rPr lang="en-US" sz="1500" b="1" kern="1200">
              <a:solidFill>
                <a:srgbClr val="FFFFFF"/>
              </a:solidFill>
              <a:latin typeface="Calibri" panose="020F0502020204030204"/>
              <a:ea typeface="+mn-ea"/>
              <a:cs typeface="+mn-cs"/>
            </a:rPr>
            <a:t>Preferred options identified, socio-economic analysis</a:t>
          </a:r>
        </a:p>
        <a:p>
          <a:pPr lvl="0" algn="l" defTabSz="666750">
            <a:lnSpc>
              <a:spcPct val="90000"/>
            </a:lnSpc>
            <a:spcBef>
              <a:spcPct val="0"/>
            </a:spcBef>
            <a:spcAft>
              <a:spcPct val="35000"/>
            </a:spcAft>
          </a:pPr>
          <a:r>
            <a:rPr lang="en-US" sz="1500" b="1" kern="1200">
              <a:solidFill>
                <a:srgbClr val="FFFFFF"/>
              </a:solidFill>
              <a:latin typeface="Calibri" panose="020F0502020204030204"/>
              <a:ea typeface="+mn-ea"/>
              <a:cs typeface="+mn-cs"/>
            </a:rPr>
            <a:t>Revision to science case </a:t>
          </a:r>
          <a:r>
            <a:rPr lang="en-US" sz="1500" kern="1200">
              <a:solidFill>
                <a:srgbClr val="FFFFFF"/>
              </a:solidFill>
              <a:latin typeface="Calibri" panose="020F0502020204030204"/>
              <a:ea typeface="+mn-ea"/>
              <a:cs typeface="+mn-cs"/>
            </a:rPr>
            <a:t>published</a:t>
          </a:r>
        </a:p>
        <a:p>
          <a:pPr lvl="0" algn="l" defTabSz="666750">
            <a:lnSpc>
              <a:spcPct val="90000"/>
            </a:lnSpc>
            <a:spcBef>
              <a:spcPct val="0"/>
            </a:spcBef>
            <a:spcAft>
              <a:spcPct val="35000"/>
            </a:spcAft>
          </a:pPr>
          <a:r>
            <a:rPr lang="en-US" sz="1500" b="1" kern="1200">
              <a:solidFill>
                <a:srgbClr val="FFFFFF"/>
              </a:solidFill>
              <a:latin typeface="Calibri" panose="020F0502020204030204"/>
              <a:ea typeface="+mn-ea"/>
              <a:cs typeface="+mn-cs"/>
            </a:rPr>
            <a:t>CDOA phase completed </a:t>
          </a:r>
          <a:r>
            <a:rPr lang="en-US" sz="1500" kern="1200">
              <a:solidFill>
                <a:srgbClr val="FFFFFF"/>
              </a:solidFill>
              <a:latin typeface="Calibri" panose="020F0502020204030204"/>
              <a:ea typeface="+mn-ea"/>
              <a:cs typeface="+mn-cs"/>
            </a:rPr>
            <a:t>September 2025</a:t>
          </a:r>
        </a:p>
      </dsp:txBody>
      <dsp:txXfrm>
        <a:off x="8832902" y="0"/>
        <a:ext cx="2834451" cy="2333625"/>
      </dsp:txXfrm>
    </dsp:sp>
    <dsp:sp modelId="{93C08589-2147-1244-ADC6-920FA8C1A6A9}">
      <dsp:nvSpPr>
        <dsp:cNvPr id="0" name=""/>
        <dsp:cNvSpPr/>
      </dsp:nvSpPr>
      <dsp:spPr>
        <a:xfrm>
          <a:off x="11825693" y="0"/>
          <a:ext cx="1539468" cy="2333625"/>
        </a:xfrm>
        <a:prstGeom prst="roundRect">
          <a:avLst>
            <a:gd name="adj" fmla="val 5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0" tIns="58293" rIns="75565" bIns="0" numCol="1" spcCol="1270" anchor="t" anchorCtr="0">
          <a:noAutofit/>
        </a:bodyPr>
        <a:lstStyle/>
        <a:p>
          <a:pPr lvl="0" algn="r" defTabSz="755650">
            <a:lnSpc>
              <a:spcPct val="90000"/>
            </a:lnSpc>
            <a:spcBef>
              <a:spcPct val="0"/>
            </a:spcBef>
            <a:spcAft>
              <a:spcPct val="35000"/>
            </a:spcAft>
          </a:pPr>
          <a:r>
            <a:rPr lang="en-GB" sz="1700" kern="1200"/>
            <a:t>Future Phases</a:t>
          </a:r>
        </a:p>
      </dsp:txBody>
      <dsp:txXfrm rot="16200000">
        <a:off x="11022853" y="802839"/>
        <a:ext cx="1913572" cy="307893"/>
      </dsp:txXfrm>
    </dsp:sp>
    <dsp:sp modelId="{DC6B3551-49CC-5145-83C9-DE4CA2624DC8}">
      <dsp:nvSpPr>
        <dsp:cNvPr id="0" name=""/>
        <dsp:cNvSpPr/>
      </dsp:nvSpPr>
      <dsp:spPr>
        <a:xfrm rot="5400000">
          <a:off x="11857510" y="1716082"/>
          <a:ext cx="343102" cy="570695"/>
        </a:xfrm>
        <a:prstGeom prst="flowChartExtract">
          <a:avLst/>
        </a:prstGeom>
        <a:solidFill>
          <a:schemeClr val="lt1">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presOf axis="self"/>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1B3582-FC32-44DC-B02D-46E15C39EEC7}" type="datetimeFigureOut">
              <a:rPr lang="en-GB" smtClean="0"/>
              <a:t>04/07/2025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15A41BA-FAA4-46C8-9A77-6CA037A2053E}" type="slidenum">
              <a:rPr lang="en-GB" smtClean="0"/>
              <a:t>‹#›</a:t>
            </a:fld>
            <a:endParaRPr lang="en-GB"/>
          </a:p>
        </p:txBody>
      </p:sp>
    </p:spTree>
    <p:extLst>
      <p:ext uri="{BB962C8B-B14F-4D97-AF65-F5344CB8AC3E}">
        <p14:creationId xmlns:p14="http://schemas.microsoft.com/office/powerpoint/2010/main" val="1383456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5794487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The abstract pattern can be removed or repositioned if required. Be careful to ‘Send to Back’ so that it does not obscure any important information.</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Arial Regular"/>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200" b="0" i="0" u="none" strike="noStrike" kern="1200" cap="none" spc="0" normalizeH="0" baseline="0" noProof="0">
              <a:ln>
                <a:noFill/>
              </a:ln>
              <a:solidFill>
                <a:prstClr val="black"/>
              </a:solidFill>
              <a:effectLst/>
              <a:uLnTx/>
              <a:uFillTx/>
              <a:latin typeface="Arial Regular"/>
              <a:ea typeface="+mn-ea"/>
              <a:cs typeface="+mn-cs"/>
            </a:endParaRPr>
          </a:p>
        </p:txBody>
      </p:sp>
    </p:spTree>
    <p:extLst>
      <p:ext uri="{BB962C8B-B14F-4D97-AF65-F5344CB8AC3E}">
        <p14:creationId xmlns:p14="http://schemas.microsoft.com/office/powerpoint/2010/main" val="30222598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a:t>To replace photo with one of your own. </a:t>
            </a:r>
            <a:r>
              <a:rPr lang="en-GB" b="1"/>
              <a:t>1)</a:t>
            </a:r>
            <a:r>
              <a:rPr lang="en-GB"/>
              <a:t> Send the geometric shape overlay to the back – </a:t>
            </a:r>
            <a:r>
              <a:rPr lang="en-GB" i="1"/>
              <a:t>Right-Click &gt; Send to Back &gt; Send to Back</a:t>
            </a:r>
            <a:r>
              <a:rPr lang="en-GB"/>
              <a:t>. </a:t>
            </a:r>
            <a:r>
              <a:rPr lang="en-GB" b="1"/>
              <a:t>2) </a:t>
            </a:r>
            <a:r>
              <a:rPr lang="en-GB"/>
              <a:t>Replace image – use the guides provided to correctly position it. </a:t>
            </a:r>
            <a:r>
              <a:rPr lang="en-GB" b="1"/>
              <a:t>3) </a:t>
            </a:r>
            <a:r>
              <a:rPr lang="en-GB"/>
              <a:t>Send your image to the back so that the geometric overlay re-appears over the image. </a:t>
            </a:r>
            <a:r>
              <a:rPr lang="en-GB" sz="1200" b="0" i="0">
                <a:solidFill>
                  <a:schemeClr val="dk1"/>
                </a:solidFill>
                <a:latin typeface="Arial"/>
                <a:ea typeface="Arial"/>
                <a:cs typeface="Arial"/>
                <a:sym typeface="Arial"/>
              </a:rPr>
              <a:t>Please remove or amend the image credit if you are using a different image to the one provided.</a:t>
            </a:r>
            <a:endParaRPr/>
          </a:p>
        </p:txBody>
      </p:sp>
      <p:sp>
        <p:nvSpPr>
          <p:cNvPr id="261" name="Google Shape;261;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Pts val="1400"/>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Pts val="1400"/>
                <a:buFontTx/>
                <a:buNone/>
                <a:tabLst/>
                <a:defRPr/>
              </a:pPr>
              <a:t>34</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334300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000000"/>
                </a:solidFill>
                <a:latin typeface="Calibri"/>
                <a:cs typeface="Calibri"/>
              </a:rPr>
              <a:t>It is essential that we assess, and optimise where possible, all of the options from a sustainability perspective.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a:solidFill>
                <a:srgbClr val="626262"/>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a:solidFill>
                  <a:srgbClr val="626262"/>
                </a:solidFill>
                <a:latin typeface="Arial" panose="020B0604020202020204" pitchFamily="34" charset="0"/>
                <a:cs typeface="Arial" panose="020B0604020202020204" pitchFamily="34" charset="0"/>
              </a:rPr>
              <a:t>many of which would have a significant positive impact on the power requirements of a new XFEL facility</a:t>
            </a:r>
          </a:p>
          <a:p>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6A0739-1C77-4C67-836A-ABC88CBFF13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07968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0F91F-C4A8-42D7-97D3-9FBA36CECD3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0007421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BCC331-C585-697A-DA42-2D2948D5BE5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38E20A1-01F4-F0AF-DAEB-AA8AD544AEF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C6A1104-089A-1B18-9E43-C57A3C0A4AC5}"/>
              </a:ext>
            </a:extLst>
          </p:cNvPr>
          <p:cNvSpPr>
            <a:spLocks noGrp="1"/>
          </p:cNvSpPr>
          <p:nvPr>
            <p:ph type="body" idx="1"/>
          </p:nvPr>
        </p:nvSpPr>
        <p:spPr/>
        <p:txBody>
          <a:bodyPr/>
          <a:lstStyle/>
          <a:p>
            <a:r>
              <a:rPr lang="en-GB" b="0" i="0" u="none" strike="noStrike">
                <a:solidFill>
                  <a:srgbClr val="2E414F"/>
                </a:solidFill>
                <a:effectLst/>
                <a:highlight>
                  <a:srgbClr val="FFFFFF"/>
                </a:highlight>
                <a:latin typeface="Courier New" panose="02070309020205020404" pitchFamily="49" charset="0"/>
              </a:rPr>
              <a:t>@</a:t>
            </a:r>
            <a:r>
              <a:rPr lang="en-GB" b="0" i="0" u="none" strike="noStrike" err="1">
                <a:solidFill>
                  <a:srgbClr val="2E414F"/>
                </a:solidFill>
                <a:effectLst/>
                <a:highlight>
                  <a:srgbClr val="FFFFFF"/>
                </a:highlight>
                <a:latin typeface="Courier New" panose="02070309020205020404" pitchFamily="49" charset="0"/>
              </a:rPr>
              <a:t>inproceedings</a:t>
            </a:r>
            <a:r>
              <a:rPr lang="en-GB" b="0" i="0" u="none" strike="noStrike">
                <a:solidFill>
                  <a:srgbClr val="2E414F"/>
                </a:solidFill>
                <a:effectLst/>
                <a:highlight>
                  <a:srgbClr val="FFFFFF"/>
                </a:highlight>
                <a:latin typeface="Courier New" panose="02070309020205020404" pitchFamily="49" charset="0"/>
              </a:rPr>
              <a:t>{Nilsson2013ZonePF, title={Zone Plates for Hard X-Ray Free-Electron Lasers}, author={Daniel Nilsson}, year={2013}, </a:t>
            </a:r>
            <a:r>
              <a:rPr lang="en-GB" b="0" i="0" u="none" strike="noStrike" err="1">
                <a:solidFill>
                  <a:srgbClr val="2E414F"/>
                </a:solidFill>
                <a:effectLst/>
                <a:highlight>
                  <a:srgbClr val="FFFFFF"/>
                </a:highlight>
                <a:latin typeface="Courier New" panose="02070309020205020404" pitchFamily="49" charset="0"/>
              </a:rPr>
              <a:t>url</a:t>
            </a:r>
            <a:r>
              <a:rPr lang="en-GB" b="0" i="0" u="none" strike="noStrike">
                <a:solidFill>
                  <a:srgbClr val="2E414F"/>
                </a:solidFill>
                <a:effectLst/>
                <a:highlight>
                  <a:srgbClr val="FFFFFF"/>
                </a:highlight>
                <a:latin typeface="Courier New" panose="02070309020205020404" pitchFamily="49" charset="0"/>
              </a:rPr>
              <a:t>={https://</a:t>
            </a:r>
            <a:r>
              <a:rPr lang="en-GB" b="0" i="0" u="none" strike="noStrike" err="1">
                <a:solidFill>
                  <a:srgbClr val="2E414F"/>
                </a:solidFill>
                <a:effectLst/>
                <a:highlight>
                  <a:srgbClr val="FFFFFF"/>
                </a:highlight>
                <a:latin typeface="Courier New" panose="02070309020205020404" pitchFamily="49" charset="0"/>
              </a:rPr>
              <a:t>api.semanticscholar.org</a:t>
            </a:r>
            <a:r>
              <a:rPr lang="en-GB" b="0" i="0" u="none" strike="noStrike">
                <a:solidFill>
                  <a:srgbClr val="2E414F"/>
                </a:solidFill>
                <a:effectLst/>
                <a:highlight>
                  <a:srgbClr val="FFFFFF"/>
                </a:highlight>
                <a:latin typeface="Courier New" panose="02070309020205020404" pitchFamily="49" charset="0"/>
              </a:rPr>
              <a:t>/CorpusID:46905339} }</a:t>
            </a:r>
            <a:endParaRPr lang="en-GB"/>
          </a:p>
        </p:txBody>
      </p:sp>
      <p:sp>
        <p:nvSpPr>
          <p:cNvPr id="4" name="Slide Number Placeholder 3">
            <a:extLst>
              <a:ext uri="{FF2B5EF4-FFF2-40B4-BE49-F238E27FC236}">
                <a16:creationId xmlns:a16="http://schemas.microsoft.com/office/drawing/2014/main" id="{F453F2CC-0F4B-A38A-1C0D-D9677089BA5B}"/>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0F3BA1D-A00F-DB41-84DA-BE26C4853B35}"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39644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4EDE8-C3B1-8B2F-BEF0-32765DD9135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7D52964-1AB9-B735-E2F6-649A381F5E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2CF0170-EE42-3110-3243-63E9768FFC3F}"/>
              </a:ext>
            </a:extLst>
          </p:cNvPr>
          <p:cNvSpPr>
            <a:spLocks noGrp="1"/>
          </p:cNvSpPr>
          <p:nvPr>
            <p:ph type="body" idx="1"/>
          </p:nvPr>
        </p:nvSpPr>
        <p:spPr/>
        <p:txBody>
          <a:bodyPr/>
          <a:lstStyle/>
          <a:p>
            <a:endParaRPr lang="en-GB"/>
          </a:p>
          <a:p>
            <a:r>
              <a:rPr lang="en-GB"/>
              <a:t>Despite not having it’s own XFEL the UK has had long involvement in many of the existing facilities, delivering accelerator systems, detectors and inventing novel undulator techniques to many of these first generation machines . There currently ‘six’ major XFEL facilities world wide, all of which are fairly new. </a:t>
            </a:r>
          </a:p>
        </p:txBody>
      </p:sp>
      <p:sp>
        <p:nvSpPr>
          <p:cNvPr id="4" name="Slide Number Placeholder 3">
            <a:extLst>
              <a:ext uri="{FF2B5EF4-FFF2-40B4-BE49-F238E27FC236}">
                <a16:creationId xmlns:a16="http://schemas.microsoft.com/office/drawing/2014/main" id="{E690BA46-E3E3-C3AD-7041-60E69B54AFE3}"/>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6A0739-1C77-4C67-836A-ABC88CBFF13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961923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To give you a sense of scale for the user community in the UK I’ve charted the 2024 data for two of the major facilities, (we have more data coming soon from the others, but it’s a similar story). The UK is the second largest non domestic user at both facilities.  With use increasing from 6% in 2018 to 11% in 2024.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6A0739-1C77-4C67-836A-ABC88CBFF13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995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EE9D95-363B-5BB9-7BA5-DA645EB36D6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072BCD4-B3C6-101F-46AE-AD0C62B7FCC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92DC48B-8A0D-A07E-6772-BAF2B4EE711E}"/>
              </a:ext>
            </a:extLst>
          </p:cNvPr>
          <p:cNvSpPr>
            <a:spLocks noGrp="1"/>
          </p:cNvSpPr>
          <p:nvPr>
            <p:ph type="body" idx="1"/>
          </p:nvPr>
        </p:nvSpPr>
        <p:spPr/>
        <p:txBody>
          <a:bodyPr/>
          <a:lstStyle/>
          <a:p>
            <a:endParaRPr lang="en-GB"/>
          </a:p>
          <a:p>
            <a:endParaRPr lang="en-GB"/>
          </a:p>
        </p:txBody>
      </p:sp>
      <p:sp>
        <p:nvSpPr>
          <p:cNvPr id="4" name="Slide Number Placeholder 3">
            <a:extLst>
              <a:ext uri="{FF2B5EF4-FFF2-40B4-BE49-F238E27FC236}">
                <a16:creationId xmlns:a16="http://schemas.microsoft.com/office/drawing/2014/main" id="{2B0D3818-B033-4CEB-3230-7C30741E46BA}"/>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96A0739-1C77-4C67-836A-ABC88CBFF13B}"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19691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FD351D7-00D2-43A6-8904-8D332C9C8BFA}"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17622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80F91F-C4A8-42D7-97D3-9FBA36CECD3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4429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a:extLst>
            <a:ext uri="{FF2B5EF4-FFF2-40B4-BE49-F238E27FC236}">
              <a16:creationId xmlns:a16="http://schemas.microsoft.com/office/drawing/2014/main" id="{5A9FFD9F-068D-964B-03B2-4DA4BFBF89C2}"/>
            </a:ext>
          </a:extLst>
        </p:cNvPr>
        <p:cNvGrpSpPr/>
        <p:nvPr/>
      </p:nvGrpSpPr>
      <p:grpSpPr>
        <a:xfrm>
          <a:off x="0" y="0"/>
          <a:ext cx="0" cy="0"/>
          <a:chOff x="0" y="0"/>
          <a:chExt cx="0" cy="0"/>
        </a:xfrm>
      </p:grpSpPr>
      <p:sp>
        <p:nvSpPr>
          <p:cNvPr id="259" name="Google Shape;259;p3:notes">
            <a:extLst>
              <a:ext uri="{FF2B5EF4-FFF2-40B4-BE49-F238E27FC236}">
                <a16:creationId xmlns:a16="http://schemas.microsoft.com/office/drawing/2014/main" id="{91DE155C-A9C2-5BDF-86A1-BEBC8C57E4B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0" name="Google Shape;260;p3:notes">
            <a:extLst>
              <a:ext uri="{FF2B5EF4-FFF2-40B4-BE49-F238E27FC236}">
                <a16:creationId xmlns:a16="http://schemas.microsoft.com/office/drawing/2014/main" id="{37701A6B-37ED-4E68-2D27-E00D31955D4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GB"/>
              <a:t>Uk-</a:t>
            </a:r>
            <a:r>
              <a:rPr lang="en-GB" err="1"/>
              <a:t>xfel</a:t>
            </a:r>
            <a:r>
              <a:rPr lang="en-GB"/>
              <a:t> misnomer?</a:t>
            </a:r>
            <a:endParaRPr/>
          </a:p>
        </p:txBody>
      </p:sp>
      <p:sp>
        <p:nvSpPr>
          <p:cNvPr id="261" name="Google Shape;261;p3:notes">
            <a:extLst>
              <a:ext uri="{FF2B5EF4-FFF2-40B4-BE49-F238E27FC236}">
                <a16:creationId xmlns:a16="http://schemas.microsoft.com/office/drawing/2014/main" id="{EA9C7B61-047F-A088-7C24-3D782778BD8C}"/>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Tx/>
              <a:buSzPts val="1400"/>
              <a:buFontTx/>
              <a:buNone/>
              <a:tabLst/>
              <a:defRPr/>
            </a:pPr>
            <a:fld id="{00000000-1234-1234-1234-123412341234}" type="slidenum">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Pts val="1400"/>
                <a:buFontTx/>
                <a:buNone/>
                <a:tabLst/>
                <a:defRPr/>
              </a:pPr>
              <a:t>30</a:t>
            </a:fld>
            <a:endParaRPr kumimoji="0"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21065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5.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4.xml"/><Relationship Id="rId4" Type="http://schemas.openxmlformats.org/officeDocument/2006/relationships/image" Target="../media/image5.png"/></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9.jpeg"/><Relationship Id="rId1" Type="http://schemas.openxmlformats.org/officeDocument/2006/relationships/slideMaster" Target="../slideMasters/slideMaster6.xml"/><Relationship Id="rId4" Type="http://schemas.openxmlformats.org/officeDocument/2006/relationships/image" Target="../media/image8.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9.jpeg"/><Relationship Id="rId1" Type="http://schemas.openxmlformats.org/officeDocument/2006/relationships/slideMaster" Target="../slideMasters/slideMaster6.xml"/><Relationship Id="rId4" Type="http://schemas.openxmlformats.org/officeDocument/2006/relationships/image" Target="../media/image8.png"/></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826840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04793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7898699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09742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pic>
        <p:nvPicPr>
          <p:cNvPr id="8" name="Picture 7" descr="A picture containing company name&#10;&#10;Description automatically generated">
            <a:extLst>
              <a:ext uri="{FF2B5EF4-FFF2-40B4-BE49-F238E27FC236}">
                <a16:creationId xmlns:a16="http://schemas.microsoft.com/office/drawing/2014/main" id="{CD7BDB97-AED5-8950-9857-FC0908A8C2B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6284890"/>
            <a:ext cx="1886114" cy="535394"/>
          </a:xfrm>
          <a:prstGeom prst="rect">
            <a:avLst/>
          </a:prstGeom>
        </p:spPr>
      </p:pic>
      <p:sp>
        <p:nvSpPr>
          <p:cNvPr id="9" name="TextBox 8">
            <a:extLst>
              <a:ext uri="{FF2B5EF4-FFF2-40B4-BE49-F238E27FC236}">
                <a16:creationId xmlns:a16="http://schemas.microsoft.com/office/drawing/2014/main" id="{A98D9983-B043-AACA-C5D5-286E45E884CB}"/>
              </a:ext>
            </a:extLst>
          </p:cNvPr>
          <p:cNvSpPr txBox="1"/>
          <p:nvPr userDrawn="1"/>
        </p:nvSpPr>
        <p:spPr>
          <a:xfrm>
            <a:off x="1824123" y="6502553"/>
            <a:ext cx="609551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srgbClr val="626262"/>
                </a:solidFill>
                <a:effectLst/>
                <a:uLnTx/>
                <a:uFillTx/>
                <a:latin typeface="Arial" panose="020B0604020202020204" pitchFamily="34" charset="0"/>
                <a:ea typeface="+mn-ea"/>
                <a:cs typeface="Arial" panose="020B0604020202020204" pitchFamily="34" charset="0"/>
                <a:sym typeface="Arial"/>
              </a:rPr>
              <a:t>xfel.ac.uk</a:t>
            </a:r>
            <a:endParaRPr kumimoji="0" lang="en-GB" sz="12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11" name="Slide Number Placeholder 5">
            <a:extLst>
              <a:ext uri="{FF2B5EF4-FFF2-40B4-BE49-F238E27FC236}">
                <a16:creationId xmlns:a16="http://schemas.microsoft.com/office/drawing/2014/main" id="{A1EE1160-7DB3-80DA-2B99-172C08DE1852}"/>
              </a:ext>
            </a:extLst>
          </p:cNvPr>
          <p:cNvSpPr>
            <a:spLocks noGrp="1"/>
          </p:cNvSpPr>
          <p:nvPr>
            <p:ph type="sldNum" sz="quarter" idx="4"/>
          </p:nvPr>
        </p:nvSpPr>
        <p:spPr>
          <a:xfrm>
            <a:off x="9448799" y="6543285"/>
            <a:ext cx="2743200" cy="276999"/>
          </a:xfrm>
          <a:prstGeom prst="rect">
            <a:avLst/>
          </a:prstGeom>
        </p:spPr>
        <p:txBody>
          <a:bodyPr/>
          <a:lstStyle>
            <a:lvl1pPr algn="r">
              <a:defRPr kumimoji="0" lang="en-GB" sz="1200" b="0" i="0" u="none" strike="noStrike" kern="1200" cap="none" spc="0" normalizeH="0" baseline="0" smtClean="0">
                <a:ln>
                  <a:noFill/>
                </a:ln>
                <a:solidFill>
                  <a:srgbClr val="626262"/>
                </a:solidFill>
                <a:effectLst/>
                <a:uLnTx/>
                <a:uFillTx/>
                <a:latin typeface="Arial" panose="020B0604020202020204" pitchFamily="34" charset="0"/>
                <a:ea typeface="+mn-ea"/>
                <a:cs typeface="Arial" panose="020B0604020202020204" pitchFamily="34" charset="0"/>
              </a:defRPr>
            </a:lvl1pPr>
          </a:lstStyle>
          <a:p>
            <a:fld id="{E4D17403-F0AD-4B12-BB3D-F7BF7D3BF144}" type="slidenum">
              <a:rPr lang="en-GB" smtClean="0"/>
              <a:pPr/>
              <a:t>‹#›</a:t>
            </a:fld>
            <a:endParaRPr lang="en-GB"/>
          </a:p>
        </p:txBody>
      </p:sp>
    </p:spTree>
    <p:extLst>
      <p:ext uri="{BB962C8B-B14F-4D97-AF65-F5344CB8AC3E}">
        <p14:creationId xmlns:p14="http://schemas.microsoft.com/office/powerpoint/2010/main" val="2635481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cstate="print">
            <a:alphaModFix amt="35000"/>
            <a:extLst>
              <a:ext uri="{28A0092B-C50C-407E-A947-70E740481C1C}">
                <a14:useLocalDpi xmlns:a14="http://schemas.microsoft.com/office/drawing/2010/main"/>
              </a:ext>
            </a:extLst>
          </a:blip>
          <a:srcRect/>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
        <p:nvSpPr>
          <p:cNvPr id="6" name="Title 1">
            <a:extLst>
              <a:ext uri="{FF2B5EF4-FFF2-40B4-BE49-F238E27FC236}">
                <a16:creationId xmlns:a16="http://schemas.microsoft.com/office/drawing/2014/main" id="{0BDA09BE-4508-CFFB-EC8F-B937C8650A3A}"/>
              </a:ext>
            </a:extLst>
          </p:cNvPr>
          <p:cNvSpPr>
            <a:spLocks noGrp="1"/>
          </p:cNvSpPr>
          <p:nvPr>
            <p:ph type="title" hasCustomPrompt="1"/>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section title</a:t>
            </a:r>
            <a:endParaRPr lang="en-GB"/>
          </a:p>
        </p:txBody>
      </p:sp>
      <p:sp>
        <p:nvSpPr>
          <p:cNvPr id="13" name="Subtitle 2">
            <a:extLst>
              <a:ext uri="{FF2B5EF4-FFF2-40B4-BE49-F238E27FC236}">
                <a16:creationId xmlns:a16="http://schemas.microsoft.com/office/drawing/2014/main" id="{1E54A3D5-0347-0885-B52A-17D81E57AB66}"/>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69527430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
        <p:nvSpPr>
          <p:cNvPr id="13" name="Title 1">
            <a:extLst>
              <a:ext uri="{FF2B5EF4-FFF2-40B4-BE49-F238E27FC236}">
                <a16:creationId xmlns:a16="http://schemas.microsoft.com/office/drawing/2014/main" id="{78F49586-F0C7-0722-3A0A-47020BA97C3E}"/>
              </a:ext>
            </a:extLst>
          </p:cNvPr>
          <p:cNvSpPr>
            <a:spLocks noGrp="1"/>
          </p:cNvSpPr>
          <p:nvPr>
            <p:ph type="title"/>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edit Master title</a:t>
            </a:r>
            <a:endParaRPr lang="en-GB"/>
          </a:p>
        </p:txBody>
      </p:sp>
      <p:sp>
        <p:nvSpPr>
          <p:cNvPr id="15" name="Subtitle 2">
            <a:extLst>
              <a:ext uri="{FF2B5EF4-FFF2-40B4-BE49-F238E27FC236}">
                <a16:creationId xmlns:a16="http://schemas.microsoft.com/office/drawing/2014/main" id="{A8559365-B620-A31A-CF4E-427DF1FA2BE8}"/>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147100067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cstate="print">
            <a:alphaModFix amt="35000"/>
            <a:extLst>
              <a:ext uri="{28A0092B-C50C-407E-A947-70E740481C1C}">
                <a14:useLocalDpi xmlns:a14="http://schemas.microsoft.com/office/drawing/2010/main"/>
              </a:ext>
            </a:extLst>
          </a:blip>
          <a:srcRect/>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
        <p:nvSpPr>
          <p:cNvPr id="6" name="Title 1">
            <a:extLst>
              <a:ext uri="{FF2B5EF4-FFF2-40B4-BE49-F238E27FC236}">
                <a16:creationId xmlns:a16="http://schemas.microsoft.com/office/drawing/2014/main" id="{0BDA09BE-4508-CFFB-EC8F-B937C8650A3A}"/>
              </a:ext>
            </a:extLst>
          </p:cNvPr>
          <p:cNvSpPr>
            <a:spLocks noGrp="1"/>
          </p:cNvSpPr>
          <p:nvPr>
            <p:ph type="title" hasCustomPrompt="1"/>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section title</a:t>
            </a:r>
            <a:endParaRPr lang="en-GB"/>
          </a:p>
        </p:txBody>
      </p:sp>
      <p:sp>
        <p:nvSpPr>
          <p:cNvPr id="13" name="Subtitle 2">
            <a:extLst>
              <a:ext uri="{FF2B5EF4-FFF2-40B4-BE49-F238E27FC236}">
                <a16:creationId xmlns:a16="http://schemas.microsoft.com/office/drawing/2014/main" id="{1E54A3D5-0347-0885-B52A-17D81E57AB66}"/>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11554844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98C4C6A-3346-5B34-991E-427B75E9C2F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7" name="Picture 6" descr="A picture containing company name&#10;&#10;Description automatically generated">
            <a:extLst>
              <a:ext uri="{FF2B5EF4-FFF2-40B4-BE49-F238E27FC236}">
                <a16:creationId xmlns:a16="http://schemas.microsoft.com/office/drawing/2014/main" id="{0F370C5F-BB4C-EC05-B649-9782F8A937F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Tree>
    <p:extLst>
      <p:ext uri="{BB962C8B-B14F-4D97-AF65-F5344CB8AC3E}">
        <p14:creationId xmlns:p14="http://schemas.microsoft.com/office/powerpoint/2010/main" val="5605034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B06DC-1941-7190-80C2-823D60C62CB8}"/>
              </a:ext>
            </a:extLst>
          </p:cNvPr>
          <p:cNvSpPr>
            <a:spLocks noGrp="1"/>
          </p:cNvSpPr>
          <p:nvPr>
            <p:ph type="title"/>
          </p:nvPr>
        </p:nvSpPr>
        <p:spPr>
          <a:xfrm>
            <a:off x="106879" y="107104"/>
            <a:ext cx="11970325" cy="584776"/>
          </a:xfrm>
          <a:prstGeom prst="rect">
            <a:avLst/>
          </a:prstGeom>
        </p:spPr>
        <p:txBody>
          <a:bodyPr/>
          <a:lstStyle>
            <a:lvl1pPr>
              <a:defRPr lang="en-US" sz="3200" b="1" kern="1200" spc="-160" dirty="0">
                <a:solidFill>
                  <a:srgbClr val="2E2D62"/>
                </a:solidFill>
                <a:latin typeface="Arial" panose="020B0604020202020204" pitchFamily="34" charset="0"/>
                <a:ea typeface="+mn-ea"/>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43E02EB-A3B1-5115-DE02-40383A257249}"/>
              </a:ext>
            </a:extLst>
          </p:cNvPr>
          <p:cNvSpPr>
            <a:spLocks noGrp="1"/>
          </p:cNvSpPr>
          <p:nvPr>
            <p:ph idx="1"/>
          </p:nvPr>
        </p:nvSpPr>
        <p:spPr>
          <a:xfrm>
            <a:off x="106879" y="902750"/>
            <a:ext cx="11970325"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917549106"/>
      </p:ext>
    </p:extLst>
  </p:cSld>
  <p:clrMapOvr>
    <a:masterClrMapping/>
  </p:clrMapOvr>
  <p:timing>
    <p:tnLst>
      <p:par>
        <p:cTn id="1" dur="indefinite" restart="never" nodeType="tmRoot"/>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EC0125C-1ACB-FFA1-BFF5-F5934CB9F982}"/>
              </a:ext>
            </a:extLst>
          </p:cNvPr>
          <p:cNvSpPr>
            <a:spLocks noGrp="1"/>
          </p:cNvSpPr>
          <p:nvPr>
            <p:ph type="title"/>
          </p:nvPr>
        </p:nvSpPr>
        <p:spPr>
          <a:xfrm>
            <a:off x="106879" y="107104"/>
            <a:ext cx="11970325" cy="584776"/>
          </a:xfrm>
          <a:prstGeom prst="rect">
            <a:avLst/>
          </a:prstGeom>
        </p:spPr>
        <p:txBody>
          <a:bodyPr/>
          <a:lstStyle>
            <a:lvl1pPr>
              <a:defRPr lang="en-US" sz="3200" b="1" kern="1200" spc="-160" dirty="0">
                <a:solidFill>
                  <a:srgbClr val="2E2D62"/>
                </a:solidFill>
                <a:latin typeface="Arial" panose="020B0604020202020204" pitchFamily="34" charset="0"/>
                <a:ea typeface="+mn-ea"/>
                <a:cs typeface="Arial" panose="020B0604020202020204" pitchFamily="34" charset="0"/>
              </a:defRPr>
            </a:lvl1pPr>
          </a:lstStyle>
          <a:p>
            <a:r>
              <a:rPr lang="en-US"/>
              <a:t>Click to edit Master title style</a:t>
            </a:r>
            <a:endParaRPr lang="en-GB"/>
          </a:p>
        </p:txBody>
      </p:sp>
      <p:sp>
        <p:nvSpPr>
          <p:cNvPr id="7" name="Content Placeholder 2">
            <a:extLst>
              <a:ext uri="{FF2B5EF4-FFF2-40B4-BE49-F238E27FC236}">
                <a16:creationId xmlns:a16="http://schemas.microsoft.com/office/drawing/2014/main" id="{FB02C588-97AB-D356-2E0E-78D53F296F30}"/>
              </a:ext>
            </a:extLst>
          </p:cNvPr>
          <p:cNvSpPr>
            <a:spLocks noGrp="1"/>
          </p:cNvSpPr>
          <p:nvPr>
            <p:ph idx="1"/>
          </p:nvPr>
        </p:nvSpPr>
        <p:spPr>
          <a:xfrm>
            <a:off x="106879" y="902750"/>
            <a:ext cx="5634894"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2">
            <a:extLst>
              <a:ext uri="{FF2B5EF4-FFF2-40B4-BE49-F238E27FC236}">
                <a16:creationId xmlns:a16="http://schemas.microsoft.com/office/drawing/2014/main" id="{1A40F78F-40AE-9414-1717-05C27B87BFCC}"/>
              </a:ext>
            </a:extLst>
          </p:cNvPr>
          <p:cNvSpPr>
            <a:spLocks noGrp="1"/>
          </p:cNvSpPr>
          <p:nvPr>
            <p:ph idx="10"/>
          </p:nvPr>
        </p:nvSpPr>
        <p:spPr>
          <a:xfrm>
            <a:off x="6458466" y="898631"/>
            <a:ext cx="5605848"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516645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lvl1pPr marL="228600" indent="-228600">
              <a:buFont typeface="Arial" panose="020B0604020202020204" pitchFamily="34" charset="0"/>
              <a:buChar char="•"/>
              <a:defRPr/>
            </a:lvl1pPr>
            <a:lvl2pPr marL="685800" indent="-228600">
              <a:buFont typeface="Arial" panose="020B0604020202020204" pitchFamily="34" charset="0"/>
              <a:buChar char="•"/>
              <a:defRPr/>
            </a:lvl2pPr>
            <a:lvl3pPr marL="1143000" indent="-228600">
              <a:buFont typeface="Arial" panose="020B0604020202020204" pitchFamily="34" charset="0"/>
              <a:buChar char="•"/>
              <a:defRPr/>
            </a:lvl3pPr>
            <a:lvl4pPr marL="1600200" indent="-228600">
              <a:buFont typeface="Arial" panose="020B0604020202020204" pitchFamily="34" charset="0"/>
              <a:buChar char="•"/>
              <a:defRPr/>
            </a:lvl4pPr>
            <a:lvl5pPr marL="2057400" indent="-228600">
              <a:buFont typeface="Arial" panose="020B0604020202020204" pitchFamily="34" charset="0"/>
              <a:buChar char="•"/>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2565339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29FFD-B60C-7FCB-465A-ECC7B38AE7A4}"/>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35DDFC0-73A0-C990-967D-8387D2863546}"/>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7A8D99-0B47-42B7-021D-8AF7946A4CF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414B8FD-D155-CA73-A289-0DE489B4896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577D95E-F981-AAAA-AD69-97C30CD11889}"/>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BA6AB23-7226-319D-77E5-53799D4929C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8" name="Footer Placeholder 7">
            <a:extLst>
              <a:ext uri="{FF2B5EF4-FFF2-40B4-BE49-F238E27FC236}">
                <a16:creationId xmlns:a16="http://schemas.microsoft.com/office/drawing/2014/main" id="{CE4FCE44-C865-DF85-C66C-FD6BB7736D7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C85CE87F-5F46-A7AB-132A-945611B30CDD}"/>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5245502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C484D-D0F7-7F40-AE07-57E7674A9EC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830AB5-7F08-F863-481E-636872C66318}"/>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4" name="Footer Placeholder 3">
            <a:extLst>
              <a:ext uri="{FF2B5EF4-FFF2-40B4-BE49-F238E27FC236}">
                <a16:creationId xmlns:a16="http://schemas.microsoft.com/office/drawing/2014/main" id="{84989359-8D86-E5AE-F214-E8D03EA160D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9E8F61C-2E8B-D5BA-7DBF-81BDC95D12AB}"/>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384931247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D771F9-E93A-0D15-27A7-A11EFB9A93B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3" name="Footer Placeholder 2">
            <a:extLst>
              <a:ext uri="{FF2B5EF4-FFF2-40B4-BE49-F238E27FC236}">
                <a16:creationId xmlns:a16="http://schemas.microsoft.com/office/drawing/2014/main" id="{08E81AB8-D810-F272-E734-742525F3BC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C159F65D-7774-AE06-15DC-C0ACF830BE8E}"/>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26161838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7E428-C431-2FD8-7350-51B5B0681CA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E1D7A46-D19E-0AE6-87EC-DFB1AA6CFB93}"/>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73C6399-EB21-956B-F223-84DF2AC9D6B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438783-DE0F-9F1F-8CD2-B042F97F48B6}"/>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E2E78C65-34F6-7DE0-2E88-0995F91067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1BE5CF98-D263-A920-BADF-B6D20A9C8A02}"/>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15509002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FEF12-7912-AB1C-60C6-4F17F796465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74B462-B74F-5ED5-B578-81542D04C5A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EDAFC31-7501-4542-9144-9C123C068A3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3368E1-F4AF-D7BD-8723-B7BC415D5E8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199210ED-E643-DFA4-3984-33D0AF5520C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38991F25-C437-9DC9-141D-800E10C8FF2C}"/>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5622534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A447A-67D6-CF9E-24D8-5C2010415F0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0C39C39-D093-F0BA-DE5B-C2F508961B47}"/>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99000D-00D9-781B-EAF6-E734E58BC573}"/>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35D66AE2-A2E0-76ED-A91F-C8EB0FD9AAE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1DBD9B8-3596-3059-ECFB-073339389157}"/>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14172953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C8AB5E-4868-48A1-C75D-2675BCDFD10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8AED25-B76B-6459-18E7-ABC28EF2C1A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F68B76-7C8C-355A-762B-A55CC6F5C59E}"/>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59E223B2-6484-E75C-174E-55DFF74307D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F91F66A-7AAC-2248-B53C-F86286BE755E}"/>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27581032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extLst>
      <p:ext uri="{BB962C8B-B14F-4D97-AF65-F5344CB8AC3E}">
        <p14:creationId xmlns:p14="http://schemas.microsoft.com/office/powerpoint/2010/main" val="24727148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0" y="-1742"/>
            <a:ext cx="8446791" cy="382705"/>
          </a:xfrm>
          <a:prstGeom prst="rect">
            <a:avLst/>
          </a:prstGeom>
          <a:noFill/>
          <a:ln w="0">
            <a:noFill/>
          </a:ln>
        </p:spPr>
        <p:txBody>
          <a:bodyPr lIns="0" tIns="0" rIns="0" bIns="0" anchor="ctr">
            <a:noAutofit/>
          </a:bodyPr>
          <a:lstStyle>
            <a:lvl1pPr marL="217692" indent="0">
              <a:buNone/>
              <a:defRPr/>
            </a:lvl1pPr>
          </a:lstStyle>
          <a:p>
            <a:pPr marL="180000" indent="0">
              <a:buNone/>
            </a:pPr>
            <a:endParaRPr lang="en-GB" sz="1814" b="0" strike="noStrike" spc="-1">
              <a:solidFill>
                <a:srgbClr val="000066"/>
              </a:solidFill>
              <a:latin typeface="Arial"/>
            </a:endParaRPr>
          </a:p>
        </p:txBody>
      </p:sp>
      <p:sp>
        <p:nvSpPr>
          <p:cNvPr id="51" name="PlaceHolder 2"/>
          <p:cNvSpPr>
            <a:spLocks noGrp="1"/>
          </p:cNvSpPr>
          <p:nvPr>
            <p:ph/>
          </p:nvPr>
        </p:nvSpPr>
        <p:spPr>
          <a:xfrm>
            <a:off x="609562" y="1604399"/>
            <a:ext cx="10971684" cy="3976819"/>
          </a:xfrm>
          <a:prstGeom prst="rect">
            <a:avLst/>
          </a:prstGeom>
          <a:noFill/>
          <a:ln w="0">
            <a:noFill/>
          </a:ln>
        </p:spPr>
        <p:txBody>
          <a:bodyPr lIns="0" tIns="0" rIns="0" bIns="0" anchor="t">
            <a:normAutofit/>
          </a:bodyPr>
          <a:lstStyle>
            <a:lvl1pPr indent="0">
              <a:spcAft>
                <a:spcPts val="1282"/>
              </a:spcAft>
              <a:buNone/>
              <a:defRPr/>
            </a:lvl1pPr>
          </a:lstStyle>
          <a:p>
            <a:pPr indent="0">
              <a:spcAft>
                <a:spcPts val="1060"/>
              </a:spcAft>
              <a:buNone/>
            </a:pPr>
            <a:endParaRPr lang="en-GB" sz="2903" b="0" strike="noStrike" spc="-1">
              <a:solidFill>
                <a:srgbClr val="000000"/>
              </a:solidFill>
              <a:latin typeface="Arial"/>
            </a:endParaRPr>
          </a:p>
        </p:txBody>
      </p:sp>
    </p:spTree>
    <p:extLst>
      <p:ext uri="{BB962C8B-B14F-4D97-AF65-F5344CB8AC3E}">
        <p14:creationId xmlns:p14="http://schemas.microsoft.com/office/powerpoint/2010/main" val="24303179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0393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9301060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8" name="Picture 7" descr="A picture containing company name&#10;&#10;Description automatically generated">
            <a:extLst>
              <a:ext uri="{FF2B5EF4-FFF2-40B4-BE49-F238E27FC236}">
                <a16:creationId xmlns:a16="http://schemas.microsoft.com/office/drawing/2014/main" id="{CD7BDB97-AED5-8950-9857-FC0908A8C2B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 y="6284890"/>
            <a:ext cx="1886114" cy="535394"/>
          </a:xfrm>
          <a:prstGeom prst="rect">
            <a:avLst/>
          </a:prstGeom>
        </p:spPr>
      </p:pic>
      <p:sp>
        <p:nvSpPr>
          <p:cNvPr id="9" name="TextBox 8">
            <a:extLst>
              <a:ext uri="{FF2B5EF4-FFF2-40B4-BE49-F238E27FC236}">
                <a16:creationId xmlns:a16="http://schemas.microsoft.com/office/drawing/2014/main" id="{A98D9983-B043-AACA-C5D5-286E45E884CB}"/>
              </a:ext>
            </a:extLst>
          </p:cNvPr>
          <p:cNvSpPr txBox="1"/>
          <p:nvPr userDrawn="1"/>
        </p:nvSpPr>
        <p:spPr>
          <a:xfrm>
            <a:off x="1824123" y="6502553"/>
            <a:ext cx="609551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srgbClr val="626262"/>
                </a:solidFill>
                <a:effectLst/>
                <a:uLnTx/>
                <a:uFillTx/>
                <a:latin typeface="Arial" panose="020B0604020202020204" pitchFamily="34" charset="0"/>
                <a:ea typeface="+mn-ea"/>
                <a:cs typeface="Arial" panose="020B0604020202020204" pitchFamily="34" charset="0"/>
                <a:sym typeface="Arial"/>
              </a:rPr>
              <a:t>xfel.ac.uk</a:t>
            </a:r>
            <a:endParaRPr kumimoji="0" lang="en-GB" sz="12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11" name="Slide Number Placeholder 5">
            <a:extLst>
              <a:ext uri="{FF2B5EF4-FFF2-40B4-BE49-F238E27FC236}">
                <a16:creationId xmlns:a16="http://schemas.microsoft.com/office/drawing/2014/main" id="{A1EE1160-7DB3-80DA-2B99-172C08DE1852}"/>
              </a:ext>
            </a:extLst>
          </p:cNvPr>
          <p:cNvSpPr>
            <a:spLocks noGrp="1"/>
          </p:cNvSpPr>
          <p:nvPr>
            <p:ph type="sldNum" sz="quarter" idx="4"/>
          </p:nvPr>
        </p:nvSpPr>
        <p:spPr>
          <a:xfrm>
            <a:off x="9448799" y="6543285"/>
            <a:ext cx="2743200" cy="276999"/>
          </a:xfrm>
          <a:prstGeom prst="rect">
            <a:avLst/>
          </a:prstGeom>
        </p:spPr>
        <p:txBody>
          <a:bodyPr/>
          <a:lstStyle>
            <a:lvl1pPr algn="r">
              <a:defRPr kumimoji="0" lang="en-GB" sz="1200" b="0" i="0" u="none" strike="noStrike" kern="1200" cap="none" spc="0" normalizeH="0" baseline="0" smtClean="0">
                <a:ln>
                  <a:noFill/>
                </a:ln>
                <a:solidFill>
                  <a:srgbClr val="626262"/>
                </a:solidFill>
                <a:effectLst/>
                <a:uLnTx/>
                <a:uFillTx/>
                <a:latin typeface="Arial" panose="020B0604020202020204" pitchFamily="34" charset="0"/>
                <a:ea typeface="+mn-ea"/>
                <a:cs typeface="Arial" panose="020B0604020202020204" pitchFamily="34" charset="0"/>
              </a:defRPr>
            </a:lvl1pPr>
          </a:lstStyle>
          <a:p>
            <a:fld id="{E4D17403-F0AD-4B12-BB3D-F7BF7D3BF144}" type="slidenum">
              <a:rPr lang="en-GB" smtClean="0"/>
              <a:pPr/>
              <a:t>‹#›</a:t>
            </a:fld>
            <a:endParaRPr lang="en-GB"/>
          </a:p>
        </p:txBody>
      </p:sp>
    </p:spTree>
    <p:extLst>
      <p:ext uri="{BB962C8B-B14F-4D97-AF65-F5344CB8AC3E}">
        <p14:creationId xmlns:p14="http://schemas.microsoft.com/office/powerpoint/2010/main" val="3136200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
        <p:nvSpPr>
          <p:cNvPr id="13" name="Title 1">
            <a:extLst>
              <a:ext uri="{FF2B5EF4-FFF2-40B4-BE49-F238E27FC236}">
                <a16:creationId xmlns:a16="http://schemas.microsoft.com/office/drawing/2014/main" id="{78F49586-F0C7-0722-3A0A-47020BA97C3E}"/>
              </a:ext>
            </a:extLst>
          </p:cNvPr>
          <p:cNvSpPr>
            <a:spLocks noGrp="1"/>
          </p:cNvSpPr>
          <p:nvPr>
            <p:ph type="title"/>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edit Master title</a:t>
            </a:r>
            <a:endParaRPr lang="en-GB"/>
          </a:p>
        </p:txBody>
      </p:sp>
      <p:sp>
        <p:nvSpPr>
          <p:cNvPr id="15" name="Subtitle 2">
            <a:extLst>
              <a:ext uri="{FF2B5EF4-FFF2-40B4-BE49-F238E27FC236}">
                <a16:creationId xmlns:a16="http://schemas.microsoft.com/office/drawing/2014/main" id="{A8559365-B620-A31A-CF4E-427DF1FA2BE8}"/>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32269901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cstate="print">
            <a:alphaModFix amt="35000"/>
            <a:extLst>
              <a:ext uri="{28A0092B-C50C-407E-A947-70E740481C1C}">
                <a14:useLocalDpi xmlns:a14="http://schemas.microsoft.com/office/drawing/2010/main"/>
              </a:ext>
            </a:extLst>
          </a:blip>
          <a:srcRect/>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
        <p:nvSpPr>
          <p:cNvPr id="6" name="Title 1">
            <a:extLst>
              <a:ext uri="{FF2B5EF4-FFF2-40B4-BE49-F238E27FC236}">
                <a16:creationId xmlns:a16="http://schemas.microsoft.com/office/drawing/2014/main" id="{0BDA09BE-4508-CFFB-EC8F-B937C8650A3A}"/>
              </a:ext>
            </a:extLst>
          </p:cNvPr>
          <p:cNvSpPr>
            <a:spLocks noGrp="1"/>
          </p:cNvSpPr>
          <p:nvPr>
            <p:ph type="title" hasCustomPrompt="1"/>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section title</a:t>
            </a:r>
            <a:endParaRPr lang="en-GB"/>
          </a:p>
        </p:txBody>
      </p:sp>
      <p:sp>
        <p:nvSpPr>
          <p:cNvPr id="13" name="Subtitle 2">
            <a:extLst>
              <a:ext uri="{FF2B5EF4-FFF2-40B4-BE49-F238E27FC236}">
                <a16:creationId xmlns:a16="http://schemas.microsoft.com/office/drawing/2014/main" id="{1E54A3D5-0347-0885-B52A-17D81E57AB66}"/>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32000316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98C4C6A-3346-5B34-991E-427B75E9C2F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7" name="Picture 6" descr="A picture containing company name&#10;&#10;Description automatically generated">
            <a:extLst>
              <a:ext uri="{FF2B5EF4-FFF2-40B4-BE49-F238E27FC236}">
                <a16:creationId xmlns:a16="http://schemas.microsoft.com/office/drawing/2014/main" id="{0F370C5F-BB4C-EC05-B649-9782F8A937F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Tree>
    <p:extLst>
      <p:ext uri="{BB962C8B-B14F-4D97-AF65-F5344CB8AC3E}">
        <p14:creationId xmlns:p14="http://schemas.microsoft.com/office/powerpoint/2010/main" val="197591506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B06DC-1941-7190-80C2-823D60C62CB8}"/>
              </a:ext>
            </a:extLst>
          </p:cNvPr>
          <p:cNvSpPr>
            <a:spLocks noGrp="1"/>
          </p:cNvSpPr>
          <p:nvPr>
            <p:ph type="title"/>
          </p:nvPr>
        </p:nvSpPr>
        <p:spPr>
          <a:xfrm>
            <a:off x="106879" y="107104"/>
            <a:ext cx="11970325" cy="584776"/>
          </a:xfrm>
          <a:prstGeom prst="rect">
            <a:avLst/>
          </a:prstGeom>
        </p:spPr>
        <p:txBody>
          <a:bodyPr/>
          <a:lstStyle>
            <a:lvl1pPr>
              <a:defRPr lang="en-US" sz="3200" b="1" kern="1200" spc="-160" dirty="0">
                <a:solidFill>
                  <a:srgbClr val="2E2D62"/>
                </a:solidFill>
                <a:latin typeface="Arial" panose="020B0604020202020204" pitchFamily="34" charset="0"/>
                <a:ea typeface="+mn-ea"/>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43E02EB-A3B1-5115-DE02-40383A257249}"/>
              </a:ext>
            </a:extLst>
          </p:cNvPr>
          <p:cNvSpPr>
            <a:spLocks noGrp="1"/>
          </p:cNvSpPr>
          <p:nvPr>
            <p:ph idx="1"/>
          </p:nvPr>
        </p:nvSpPr>
        <p:spPr>
          <a:xfrm>
            <a:off x="106879" y="902750"/>
            <a:ext cx="11970325"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13157277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EC0125C-1ACB-FFA1-BFF5-F5934CB9F982}"/>
              </a:ext>
            </a:extLst>
          </p:cNvPr>
          <p:cNvSpPr>
            <a:spLocks noGrp="1"/>
          </p:cNvSpPr>
          <p:nvPr>
            <p:ph type="title"/>
          </p:nvPr>
        </p:nvSpPr>
        <p:spPr>
          <a:xfrm>
            <a:off x="106879" y="107104"/>
            <a:ext cx="11970325" cy="584776"/>
          </a:xfrm>
          <a:prstGeom prst="rect">
            <a:avLst/>
          </a:prstGeom>
        </p:spPr>
        <p:txBody>
          <a:bodyPr/>
          <a:lstStyle>
            <a:lvl1pPr>
              <a:defRPr lang="en-US" sz="3200" b="1" kern="1200" spc="-160" dirty="0">
                <a:solidFill>
                  <a:srgbClr val="2E2D62"/>
                </a:solidFill>
                <a:latin typeface="Arial" panose="020B0604020202020204" pitchFamily="34" charset="0"/>
                <a:ea typeface="+mn-ea"/>
                <a:cs typeface="Arial" panose="020B0604020202020204" pitchFamily="34" charset="0"/>
              </a:defRPr>
            </a:lvl1pPr>
          </a:lstStyle>
          <a:p>
            <a:r>
              <a:rPr lang="en-US"/>
              <a:t>Click to edit Master title style</a:t>
            </a:r>
            <a:endParaRPr lang="en-GB"/>
          </a:p>
        </p:txBody>
      </p:sp>
      <p:sp>
        <p:nvSpPr>
          <p:cNvPr id="7" name="Content Placeholder 2">
            <a:extLst>
              <a:ext uri="{FF2B5EF4-FFF2-40B4-BE49-F238E27FC236}">
                <a16:creationId xmlns:a16="http://schemas.microsoft.com/office/drawing/2014/main" id="{FB02C588-97AB-D356-2E0E-78D53F296F30}"/>
              </a:ext>
            </a:extLst>
          </p:cNvPr>
          <p:cNvSpPr>
            <a:spLocks noGrp="1"/>
          </p:cNvSpPr>
          <p:nvPr>
            <p:ph idx="1"/>
          </p:nvPr>
        </p:nvSpPr>
        <p:spPr>
          <a:xfrm>
            <a:off x="106879" y="902750"/>
            <a:ext cx="5634894"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2">
            <a:extLst>
              <a:ext uri="{FF2B5EF4-FFF2-40B4-BE49-F238E27FC236}">
                <a16:creationId xmlns:a16="http://schemas.microsoft.com/office/drawing/2014/main" id="{1A40F78F-40AE-9414-1717-05C27B87BFCC}"/>
              </a:ext>
            </a:extLst>
          </p:cNvPr>
          <p:cNvSpPr>
            <a:spLocks noGrp="1"/>
          </p:cNvSpPr>
          <p:nvPr>
            <p:ph idx="10"/>
          </p:nvPr>
        </p:nvSpPr>
        <p:spPr>
          <a:xfrm>
            <a:off x="6458466" y="898631"/>
            <a:ext cx="5605848"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37153569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29FFD-B60C-7FCB-465A-ECC7B38AE7A4}"/>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35DDFC0-73A0-C990-967D-8387D2863546}"/>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7A8D99-0B47-42B7-021D-8AF7946A4CF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414B8FD-D155-CA73-A289-0DE489B4896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577D95E-F981-AAAA-AD69-97C30CD11889}"/>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BA6AB23-7226-319D-77E5-53799D4929C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8" name="Footer Placeholder 7">
            <a:extLst>
              <a:ext uri="{FF2B5EF4-FFF2-40B4-BE49-F238E27FC236}">
                <a16:creationId xmlns:a16="http://schemas.microsoft.com/office/drawing/2014/main" id="{CE4FCE44-C865-DF85-C66C-FD6BB7736D7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C85CE87F-5F46-A7AB-132A-945611B30CDD}"/>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205480626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C484D-D0F7-7F40-AE07-57E7674A9EC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830AB5-7F08-F863-481E-636872C66318}"/>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4" name="Footer Placeholder 3">
            <a:extLst>
              <a:ext uri="{FF2B5EF4-FFF2-40B4-BE49-F238E27FC236}">
                <a16:creationId xmlns:a16="http://schemas.microsoft.com/office/drawing/2014/main" id="{84989359-8D86-E5AE-F214-E8D03EA160D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9E8F61C-2E8B-D5BA-7DBF-81BDC95D12AB}"/>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348228980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D771F9-E93A-0D15-27A7-A11EFB9A93B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3" name="Footer Placeholder 2">
            <a:extLst>
              <a:ext uri="{FF2B5EF4-FFF2-40B4-BE49-F238E27FC236}">
                <a16:creationId xmlns:a16="http://schemas.microsoft.com/office/drawing/2014/main" id="{08E81AB8-D810-F272-E734-742525F3BC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C159F65D-7774-AE06-15DC-C0ACF830BE8E}"/>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9262365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7E428-C431-2FD8-7350-51B5B0681CA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E1D7A46-D19E-0AE6-87EC-DFB1AA6CFB93}"/>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73C6399-EB21-956B-F223-84DF2AC9D6B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438783-DE0F-9F1F-8CD2-B042F97F48B6}"/>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E2E78C65-34F6-7DE0-2E88-0995F91067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1BE5CF98-D263-A920-BADF-B6D20A9C8A02}"/>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14219549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901049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FEF12-7912-AB1C-60C6-4F17F796465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74B462-B74F-5ED5-B578-81542D04C5A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EDAFC31-7501-4542-9144-9C123C068A3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3368E1-F4AF-D7BD-8723-B7BC415D5E8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199210ED-E643-DFA4-3984-33D0AF5520C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38991F25-C437-9DC9-141D-800E10C8FF2C}"/>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336620022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A447A-67D6-CF9E-24D8-5C2010415F0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0C39C39-D093-F0BA-DE5B-C2F508961B47}"/>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99000D-00D9-781B-EAF6-E734E58BC573}"/>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35D66AE2-A2E0-76ED-A91F-C8EB0FD9AAE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1DBD9B8-3596-3059-ECFB-073339389157}"/>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349081265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C8AB5E-4868-48A1-C75D-2675BCDFD10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8AED25-B76B-6459-18E7-ABC28EF2C1A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F68B76-7C8C-355A-762B-A55CC6F5C59E}"/>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59E223B2-6484-E75C-174E-55DFF74307D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F91F66A-7AAC-2248-B53C-F86286BE755E}"/>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40095622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extLst>
      <p:ext uri="{BB962C8B-B14F-4D97-AF65-F5344CB8AC3E}">
        <p14:creationId xmlns:p14="http://schemas.microsoft.com/office/powerpoint/2010/main" val="343479707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0" y="-1742"/>
            <a:ext cx="8446791" cy="382705"/>
          </a:xfrm>
          <a:prstGeom prst="rect">
            <a:avLst/>
          </a:prstGeom>
          <a:noFill/>
          <a:ln w="0">
            <a:noFill/>
          </a:ln>
        </p:spPr>
        <p:txBody>
          <a:bodyPr lIns="0" tIns="0" rIns="0" bIns="0" anchor="ctr">
            <a:noAutofit/>
          </a:bodyPr>
          <a:lstStyle>
            <a:lvl1pPr marL="217692" indent="0">
              <a:buNone/>
              <a:defRPr/>
            </a:lvl1pPr>
          </a:lstStyle>
          <a:p>
            <a:pPr marL="180000" indent="0">
              <a:buNone/>
            </a:pPr>
            <a:endParaRPr lang="en-GB" sz="1814" b="0" strike="noStrike" spc="-1">
              <a:solidFill>
                <a:srgbClr val="000066"/>
              </a:solidFill>
              <a:latin typeface="Arial"/>
            </a:endParaRPr>
          </a:p>
        </p:txBody>
      </p:sp>
      <p:sp>
        <p:nvSpPr>
          <p:cNvPr id="51" name="PlaceHolder 2"/>
          <p:cNvSpPr>
            <a:spLocks noGrp="1"/>
          </p:cNvSpPr>
          <p:nvPr>
            <p:ph/>
          </p:nvPr>
        </p:nvSpPr>
        <p:spPr>
          <a:xfrm>
            <a:off x="609562" y="1604399"/>
            <a:ext cx="10971684" cy="3976819"/>
          </a:xfrm>
          <a:prstGeom prst="rect">
            <a:avLst/>
          </a:prstGeom>
          <a:noFill/>
          <a:ln w="0">
            <a:noFill/>
          </a:ln>
        </p:spPr>
        <p:txBody>
          <a:bodyPr lIns="0" tIns="0" rIns="0" bIns="0" anchor="t">
            <a:normAutofit/>
          </a:bodyPr>
          <a:lstStyle>
            <a:lvl1pPr indent="0">
              <a:spcAft>
                <a:spcPts val="1282"/>
              </a:spcAft>
              <a:buNone/>
              <a:defRPr/>
            </a:lvl1pPr>
          </a:lstStyle>
          <a:p>
            <a:pPr indent="0">
              <a:spcAft>
                <a:spcPts val="1060"/>
              </a:spcAft>
              <a:buNone/>
            </a:pPr>
            <a:endParaRPr lang="en-GB" sz="2903" b="0" strike="noStrike" spc="-1">
              <a:solidFill>
                <a:srgbClr val="000000"/>
              </a:solidFill>
              <a:latin typeface="Arial"/>
            </a:endParaRPr>
          </a:p>
        </p:txBody>
      </p:sp>
    </p:spTree>
    <p:extLst>
      <p:ext uri="{BB962C8B-B14F-4D97-AF65-F5344CB8AC3E}">
        <p14:creationId xmlns:p14="http://schemas.microsoft.com/office/powerpoint/2010/main" val="8805309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8292842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8" name="Picture 7" descr="A picture containing company name&#10;&#10;Description automatically generated">
            <a:extLst>
              <a:ext uri="{FF2B5EF4-FFF2-40B4-BE49-F238E27FC236}">
                <a16:creationId xmlns:a16="http://schemas.microsoft.com/office/drawing/2014/main" id="{CD7BDB97-AED5-8950-9857-FC0908A8C2B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 y="6284890"/>
            <a:ext cx="1886114" cy="535394"/>
          </a:xfrm>
          <a:prstGeom prst="rect">
            <a:avLst/>
          </a:prstGeom>
        </p:spPr>
      </p:pic>
      <p:sp>
        <p:nvSpPr>
          <p:cNvPr id="9" name="TextBox 8">
            <a:extLst>
              <a:ext uri="{FF2B5EF4-FFF2-40B4-BE49-F238E27FC236}">
                <a16:creationId xmlns:a16="http://schemas.microsoft.com/office/drawing/2014/main" id="{A98D9983-B043-AACA-C5D5-286E45E884CB}"/>
              </a:ext>
            </a:extLst>
          </p:cNvPr>
          <p:cNvSpPr txBox="1"/>
          <p:nvPr userDrawn="1"/>
        </p:nvSpPr>
        <p:spPr>
          <a:xfrm>
            <a:off x="1824123" y="6502553"/>
            <a:ext cx="609551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srgbClr val="626262"/>
                </a:solidFill>
                <a:effectLst/>
                <a:uLnTx/>
                <a:uFillTx/>
                <a:latin typeface="Arial" panose="020B0604020202020204" pitchFamily="34" charset="0"/>
                <a:ea typeface="+mn-ea"/>
                <a:cs typeface="Arial" panose="020B0604020202020204" pitchFamily="34" charset="0"/>
                <a:sym typeface="Arial"/>
              </a:rPr>
              <a:t>xfel.ac.uk</a:t>
            </a:r>
            <a:endParaRPr kumimoji="0" lang="en-GB" sz="12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11" name="Slide Number Placeholder 5">
            <a:extLst>
              <a:ext uri="{FF2B5EF4-FFF2-40B4-BE49-F238E27FC236}">
                <a16:creationId xmlns:a16="http://schemas.microsoft.com/office/drawing/2014/main" id="{A1EE1160-7DB3-80DA-2B99-172C08DE1852}"/>
              </a:ext>
            </a:extLst>
          </p:cNvPr>
          <p:cNvSpPr>
            <a:spLocks noGrp="1"/>
          </p:cNvSpPr>
          <p:nvPr>
            <p:ph type="sldNum" sz="quarter" idx="4"/>
          </p:nvPr>
        </p:nvSpPr>
        <p:spPr>
          <a:xfrm>
            <a:off x="9448799" y="6543285"/>
            <a:ext cx="2743200" cy="276999"/>
          </a:xfrm>
          <a:prstGeom prst="rect">
            <a:avLst/>
          </a:prstGeom>
        </p:spPr>
        <p:txBody>
          <a:bodyPr/>
          <a:lstStyle>
            <a:lvl1pPr algn="r">
              <a:defRPr kumimoji="0" lang="en-GB" sz="1200" b="0" i="0" u="none" strike="noStrike" kern="1200" cap="none" spc="0" normalizeH="0" baseline="0" smtClean="0">
                <a:ln>
                  <a:noFill/>
                </a:ln>
                <a:solidFill>
                  <a:srgbClr val="626262"/>
                </a:solidFill>
                <a:effectLst/>
                <a:uLnTx/>
                <a:uFillTx/>
                <a:latin typeface="Arial" panose="020B0604020202020204" pitchFamily="34" charset="0"/>
                <a:ea typeface="+mn-ea"/>
                <a:cs typeface="Arial" panose="020B0604020202020204" pitchFamily="34" charset="0"/>
              </a:defRPr>
            </a:lvl1pPr>
          </a:lstStyle>
          <a:p>
            <a:fld id="{E4D17403-F0AD-4B12-BB3D-F7BF7D3BF144}" type="slidenum">
              <a:rPr lang="en-GB" smtClean="0"/>
              <a:pPr/>
              <a:t>‹#›</a:t>
            </a:fld>
            <a:endParaRPr lang="en-GB"/>
          </a:p>
        </p:txBody>
      </p:sp>
    </p:spTree>
    <p:extLst>
      <p:ext uri="{BB962C8B-B14F-4D97-AF65-F5344CB8AC3E}">
        <p14:creationId xmlns:p14="http://schemas.microsoft.com/office/powerpoint/2010/main" val="167582882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
        <p:nvSpPr>
          <p:cNvPr id="13" name="Title 1">
            <a:extLst>
              <a:ext uri="{FF2B5EF4-FFF2-40B4-BE49-F238E27FC236}">
                <a16:creationId xmlns:a16="http://schemas.microsoft.com/office/drawing/2014/main" id="{78F49586-F0C7-0722-3A0A-47020BA97C3E}"/>
              </a:ext>
            </a:extLst>
          </p:cNvPr>
          <p:cNvSpPr>
            <a:spLocks noGrp="1"/>
          </p:cNvSpPr>
          <p:nvPr>
            <p:ph type="title"/>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edit Master title</a:t>
            </a:r>
            <a:endParaRPr lang="en-GB"/>
          </a:p>
        </p:txBody>
      </p:sp>
      <p:sp>
        <p:nvSpPr>
          <p:cNvPr id="15" name="Subtitle 2">
            <a:extLst>
              <a:ext uri="{FF2B5EF4-FFF2-40B4-BE49-F238E27FC236}">
                <a16:creationId xmlns:a16="http://schemas.microsoft.com/office/drawing/2014/main" id="{A8559365-B620-A31A-CF4E-427DF1FA2BE8}"/>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79878079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cstate="print">
            <a:alphaModFix amt="35000"/>
            <a:extLst>
              <a:ext uri="{28A0092B-C50C-407E-A947-70E740481C1C}">
                <a14:useLocalDpi xmlns:a14="http://schemas.microsoft.com/office/drawing/2010/main"/>
              </a:ext>
            </a:extLst>
          </a:blip>
          <a:srcRect/>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
        <p:nvSpPr>
          <p:cNvPr id="6" name="Title 1">
            <a:extLst>
              <a:ext uri="{FF2B5EF4-FFF2-40B4-BE49-F238E27FC236}">
                <a16:creationId xmlns:a16="http://schemas.microsoft.com/office/drawing/2014/main" id="{0BDA09BE-4508-CFFB-EC8F-B937C8650A3A}"/>
              </a:ext>
            </a:extLst>
          </p:cNvPr>
          <p:cNvSpPr>
            <a:spLocks noGrp="1"/>
          </p:cNvSpPr>
          <p:nvPr>
            <p:ph type="title" hasCustomPrompt="1"/>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section title</a:t>
            </a:r>
            <a:endParaRPr lang="en-GB"/>
          </a:p>
        </p:txBody>
      </p:sp>
      <p:sp>
        <p:nvSpPr>
          <p:cNvPr id="13" name="Subtitle 2">
            <a:extLst>
              <a:ext uri="{FF2B5EF4-FFF2-40B4-BE49-F238E27FC236}">
                <a16:creationId xmlns:a16="http://schemas.microsoft.com/office/drawing/2014/main" id="{1E54A3D5-0347-0885-B52A-17D81E57AB66}"/>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17383057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98C4C6A-3346-5B34-991E-427B75E9C2F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7" name="Picture 6" descr="A picture containing company name&#10;&#10;Description automatically generated">
            <a:extLst>
              <a:ext uri="{FF2B5EF4-FFF2-40B4-BE49-F238E27FC236}">
                <a16:creationId xmlns:a16="http://schemas.microsoft.com/office/drawing/2014/main" id="{0F370C5F-BB4C-EC05-B649-9782F8A937F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Tree>
    <p:extLst>
      <p:ext uri="{BB962C8B-B14F-4D97-AF65-F5344CB8AC3E}">
        <p14:creationId xmlns:p14="http://schemas.microsoft.com/office/powerpoint/2010/main" val="35194207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21511734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B06DC-1941-7190-80C2-823D60C62CB8}"/>
              </a:ext>
            </a:extLst>
          </p:cNvPr>
          <p:cNvSpPr>
            <a:spLocks noGrp="1"/>
          </p:cNvSpPr>
          <p:nvPr>
            <p:ph type="title"/>
          </p:nvPr>
        </p:nvSpPr>
        <p:spPr>
          <a:xfrm>
            <a:off x="106879" y="107104"/>
            <a:ext cx="11970325" cy="584776"/>
          </a:xfrm>
          <a:prstGeom prst="rect">
            <a:avLst/>
          </a:prstGeom>
        </p:spPr>
        <p:txBody>
          <a:bodyPr/>
          <a:lstStyle>
            <a:lvl1pPr>
              <a:defRPr lang="en-US" sz="3200" b="1" kern="1200" spc="-160" dirty="0">
                <a:solidFill>
                  <a:srgbClr val="2E2D62"/>
                </a:solidFill>
                <a:latin typeface="Arial" panose="020B0604020202020204" pitchFamily="34" charset="0"/>
                <a:ea typeface="+mn-ea"/>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43E02EB-A3B1-5115-DE02-40383A257249}"/>
              </a:ext>
            </a:extLst>
          </p:cNvPr>
          <p:cNvSpPr>
            <a:spLocks noGrp="1"/>
          </p:cNvSpPr>
          <p:nvPr>
            <p:ph idx="1"/>
          </p:nvPr>
        </p:nvSpPr>
        <p:spPr>
          <a:xfrm>
            <a:off x="106879" y="902750"/>
            <a:ext cx="11970325"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3549658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EC0125C-1ACB-FFA1-BFF5-F5934CB9F982}"/>
              </a:ext>
            </a:extLst>
          </p:cNvPr>
          <p:cNvSpPr>
            <a:spLocks noGrp="1"/>
          </p:cNvSpPr>
          <p:nvPr>
            <p:ph type="title"/>
          </p:nvPr>
        </p:nvSpPr>
        <p:spPr>
          <a:xfrm>
            <a:off x="106879" y="107104"/>
            <a:ext cx="11970325" cy="584776"/>
          </a:xfrm>
          <a:prstGeom prst="rect">
            <a:avLst/>
          </a:prstGeom>
        </p:spPr>
        <p:txBody>
          <a:bodyPr/>
          <a:lstStyle>
            <a:lvl1pPr>
              <a:defRPr lang="en-US" sz="3200" b="1" kern="1200" spc="-160" dirty="0">
                <a:solidFill>
                  <a:srgbClr val="2E2D62"/>
                </a:solidFill>
                <a:latin typeface="Arial" panose="020B0604020202020204" pitchFamily="34" charset="0"/>
                <a:ea typeface="+mn-ea"/>
                <a:cs typeface="Arial" panose="020B0604020202020204" pitchFamily="34" charset="0"/>
              </a:defRPr>
            </a:lvl1pPr>
          </a:lstStyle>
          <a:p>
            <a:r>
              <a:rPr lang="en-US"/>
              <a:t>Click to edit Master title style</a:t>
            </a:r>
            <a:endParaRPr lang="en-GB"/>
          </a:p>
        </p:txBody>
      </p:sp>
      <p:sp>
        <p:nvSpPr>
          <p:cNvPr id="7" name="Content Placeholder 2">
            <a:extLst>
              <a:ext uri="{FF2B5EF4-FFF2-40B4-BE49-F238E27FC236}">
                <a16:creationId xmlns:a16="http://schemas.microsoft.com/office/drawing/2014/main" id="{FB02C588-97AB-D356-2E0E-78D53F296F30}"/>
              </a:ext>
            </a:extLst>
          </p:cNvPr>
          <p:cNvSpPr>
            <a:spLocks noGrp="1"/>
          </p:cNvSpPr>
          <p:nvPr>
            <p:ph idx="1"/>
          </p:nvPr>
        </p:nvSpPr>
        <p:spPr>
          <a:xfrm>
            <a:off x="106879" y="902750"/>
            <a:ext cx="5634894"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2">
            <a:extLst>
              <a:ext uri="{FF2B5EF4-FFF2-40B4-BE49-F238E27FC236}">
                <a16:creationId xmlns:a16="http://schemas.microsoft.com/office/drawing/2014/main" id="{1A40F78F-40AE-9414-1717-05C27B87BFCC}"/>
              </a:ext>
            </a:extLst>
          </p:cNvPr>
          <p:cNvSpPr>
            <a:spLocks noGrp="1"/>
          </p:cNvSpPr>
          <p:nvPr>
            <p:ph idx="10"/>
          </p:nvPr>
        </p:nvSpPr>
        <p:spPr>
          <a:xfrm>
            <a:off x="6458466" y="898631"/>
            <a:ext cx="5605848"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62010518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29FFD-B60C-7FCB-465A-ECC7B38AE7A4}"/>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35DDFC0-73A0-C990-967D-8387D2863546}"/>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7A8D99-0B47-42B7-021D-8AF7946A4CF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414B8FD-D155-CA73-A289-0DE489B4896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577D95E-F981-AAAA-AD69-97C30CD11889}"/>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BA6AB23-7226-319D-77E5-53799D4929C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8" name="Footer Placeholder 7">
            <a:extLst>
              <a:ext uri="{FF2B5EF4-FFF2-40B4-BE49-F238E27FC236}">
                <a16:creationId xmlns:a16="http://schemas.microsoft.com/office/drawing/2014/main" id="{CE4FCE44-C865-DF85-C66C-FD6BB7736D7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C85CE87F-5F46-A7AB-132A-945611B30CDD}"/>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55809038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C484D-D0F7-7F40-AE07-57E7674A9EC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830AB5-7F08-F863-481E-636872C66318}"/>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4" name="Footer Placeholder 3">
            <a:extLst>
              <a:ext uri="{FF2B5EF4-FFF2-40B4-BE49-F238E27FC236}">
                <a16:creationId xmlns:a16="http://schemas.microsoft.com/office/drawing/2014/main" id="{84989359-8D86-E5AE-F214-E8D03EA160D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9E8F61C-2E8B-D5BA-7DBF-81BDC95D12AB}"/>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41615476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D771F9-E93A-0D15-27A7-A11EFB9A93B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3" name="Footer Placeholder 2">
            <a:extLst>
              <a:ext uri="{FF2B5EF4-FFF2-40B4-BE49-F238E27FC236}">
                <a16:creationId xmlns:a16="http://schemas.microsoft.com/office/drawing/2014/main" id="{08E81AB8-D810-F272-E734-742525F3BC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C159F65D-7774-AE06-15DC-C0ACF830BE8E}"/>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8637249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7E428-C431-2FD8-7350-51B5B0681CA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E1D7A46-D19E-0AE6-87EC-DFB1AA6CFB93}"/>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73C6399-EB21-956B-F223-84DF2AC9D6B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438783-DE0F-9F1F-8CD2-B042F97F48B6}"/>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E2E78C65-34F6-7DE0-2E88-0995F91067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1BE5CF98-D263-A920-BADF-B6D20A9C8A02}"/>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6741409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FEF12-7912-AB1C-60C6-4F17F796465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74B462-B74F-5ED5-B578-81542D04C5A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EDAFC31-7501-4542-9144-9C123C068A3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3368E1-F4AF-D7BD-8723-B7BC415D5E8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199210ED-E643-DFA4-3984-33D0AF5520C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38991F25-C437-9DC9-141D-800E10C8FF2C}"/>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360859823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A447A-67D6-CF9E-24D8-5C2010415F0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0C39C39-D093-F0BA-DE5B-C2F508961B47}"/>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99000D-00D9-781B-EAF6-E734E58BC573}"/>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35D66AE2-A2E0-76ED-A91F-C8EB0FD9AAE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1DBD9B8-3596-3059-ECFB-073339389157}"/>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23381229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C8AB5E-4868-48A1-C75D-2675BCDFD10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8AED25-B76B-6459-18E7-ABC28EF2C1A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F68B76-7C8C-355A-762B-A55CC6F5C59E}"/>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59E223B2-6484-E75C-174E-55DFF74307D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F91F66A-7AAC-2248-B53C-F86286BE755E}"/>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250093513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matchingName="1_Title and Content">
  <p:cSld name="1_Title and Content">
    <p:bg>
      <p:bgPr>
        <a:solidFill>
          <a:srgbClr val="FFFFFF"/>
        </a:solidFill>
        <a:effectLst/>
      </p:bgPr>
    </p:bg>
    <p:spTree>
      <p:nvGrpSpPr>
        <p:cNvPr id="1" name="Shape 17"/>
        <p:cNvGrpSpPr/>
        <p:nvPr/>
      </p:nvGrpSpPr>
      <p:grpSpPr>
        <a:xfrm>
          <a:off x="0" y="0"/>
          <a:ext cx="0" cy="0"/>
          <a:chOff x="0" y="0"/>
          <a:chExt cx="0" cy="0"/>
        </a:xfrm>
      </p:grpSpPr>
    </p:spTree>
    <p:extLst>
      <p:ext uri="{BB962C8B-B14F-4D97-AF65-F5344CB8AC3E}">
        <p14:creationId xmlns:p14="http://schemas.microsoft.com/office/powerpoint/2010/main" val="124642755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7726952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0" y="-1742"/>
            <a:ext cx="8446791" cy="382705"/>
          </a:xfrm>
          <a:prstGeom prst="rect">
            <a:avLst/>
          </a:prstGeom>
          <a:noFill/>
          <a:ln w="0">
            <a:noFill/>
          </a:ln>
        </p:spPr>
        <p:txBody>
          <a:bodyPr lIns="0" tIns="0" rIns="0" bIns="0" anchor="ctr">
            <a:noAutofit/>
          </a:bodyPr>
          <a:lstStyle>
            <a:lvl1pPr marL="217692" indent="0">
              <a:buNone/>
              <a:defRPr/>
            </a:lvl1pPr>
          </a:lstStyle>
          <a:p>
            <a:pPr marL="180000" indent="0">
              <a:buNone/>
            </a:pPr>
            <a:endParaRPr lang="en-GB" sz="1814" b="0" strike="noStrike" spc="-1">
              <a:solidFill>
                <a:srgbClr val="000066"/>
              </a:solidFill>
              <a:latin typeface="Arial"/>
            </a:endParaRPr>
          </a:p>
        </p:txBody>
      </p:sp>
      <p:sp>
        <p:nvSpPr>
          <p:cNvPr id="51" name="PlaceHolder 2"/>
          <p:cNvSpPr>
            <a:spLocks noGrp="1"/>
          </p:cNvSpPr>
          <p:nvPr>
            <p:ph/>
          </p:nvPr>
        </p:nvSpPr>
        <p:spPr>
          <a:xfrm>
            <a:off x="609562" y="1604399"/>
            <a:ext cx="10971684" cy="3976819"/>
          </a:xfrm>
          <a:prstGeom prst="rect">
            <a:avLst/>
          </a:prstGeom>
          <a:noFill/>
          <a:ln w="0">
            <a:noFill/>
          </a:ln>
        </p:spPr>
        <p:txBody>
          <a:bodyPr lIns="0" tIns="0" rIns="0" bIns="0" anchor="t">
            <a:normAutofit/>
          </a:bodyPr>
          <a:lstStyle>
            <a:lvl1pPr indent="0">
              <a:spcAft>
                <a:spcPts val="1282"/>
              </a:spcAft>
              <a:buNone/>
              <a:defRPr/>
            </a:lvl1pPr>
          </a:lstStyle>
          <a:p>
            <a:pPr indent="0">
              <a:spcAft>
                <a:spcPts val="1060"/>
              </a:spcAft>
              <a:buNone/>
            </a:pPr>
            <a:endParaRPr lang="en-GB" sz="2903" b="0" strike="noStrike" spc="-1">
              <a:solidFill>
                <a:srgbClr val="000000"/>
              </a:solidFill>
              <a:latin typeface="Arial"/>
            </a:endParaRPr>
          </a:p>
        </p:txBody>
      </p:sp>
    </p:spTree>
    <p:extLst>
      <p:ext uri="{BB962C8B-B14F-4D97-AF65-F5344CB8AC3E}">
        <p14:creationId xmlns:p14="http://schemas.microsoft.com/office/powerpoint/2010/main" val="120640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829660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8" name="Picture 7" descr="A picture containing company name&#10;&#10;Description automatically generated">
            <a:extLst>
              <a:ext uri="{FF2B5EF4-FFF2-40B4-BE49-F238E27FC236}">
                <a16:creationId xmlns:a16="http://schemas.microsoft.com/office/drawing/2014/main" id="{CD7BDB97-AED5-8950-9857-FC0908A8C2B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 y="6284890"/>
            <a:ext cx="1886114" cy="535394"/>
          </a:xfrm>
          <a:prstGeom prst="rect">
            <a:avLst/>
          </a:prstGeom>
        </p:spPr>
      </p:pic>
      <p:sp>
        <p:nvSpPr>
          <p:cNvPr id="9" name="TextBox 8">
            <a:extLst>
              <a:ext uri="{FF2B5EF4-FFF2-40B4-BE49-F238E27FC236}">
                <a16:creationId xmlns:a16="http://schemas.microsoft.com/office/drawing/2014/main" id="{A98D9983-B043-AACA-C5D5-286E45E884CB}"/>
              </a:ext>
            </a:extLst>
          </p:cNvPr>
          <p:cNvSpPr txBox="1"/>
          <p:nvPr userDrawn="1"/>
        </p:nvSpPr>
        <p:spPr>
          <a:xfrm>
            <a:off x="1824123" y="6502553"/>
            <a:ext cx="609551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srgbClr val="626262"/>
                </a:solidFill>
                <a:effectLst/>
                <a:uLnTx/>
                <a:uFillTx/>
                <a:latin typeface="Arial" panose="020B0604020202020204" pitchFamily="34" charset="0"/>
                <a:ea typeface="+mn-ea"/>
                <a:cs typeface="Arial" panose="020B0604020202020204" pitchFamily="34" charset="0"/>
                <a:sym typeface="Arial"/>
              </a:rPr>
              <a:t>xfel.ac.uk</a:t>
            </a:r>
            <a:endParaRPr kumimoji="0" lang="en-GB" sz="12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11" name="Slide Number Placeholder 5">
            <a:extLst>
              <a:ext uri="{FF2B5EF4-FFF2-40B4-BE49-F238E27FC236}">
                <a16:creationId xmlns:a16="http://schemas.microsoft.com/office/drawing/2014/main" id="{A1EE1160-7DB3-80DA-2B99-172C08DE1852}"/>
              </a:ext>
            </a:extLst>
          </p:cNvPr>
          <p:cNvSpPr>
            <a:spLocks noGrp="1"/>
          </p:cNvSpPr>
          <p:nvPr>
            <p:ph type="sldNum" sz="quarter" idx="4"/>
          </p:nvPr>
        </p:nvSpPr>
        <p:spPr>
          <a:xfrm>
            <a:off x="9448799" y="6543285"/>
            <a:ext cx="2743200" cy="276999"/>
          </a:xfrm>
          <a:prstGeom prst="rect">
            <a:avLst/>
          </a:prstGeom>
        </p:spPr>
        <p:txBody>
          <a:bodyPr/>
          <a:lstStyle>
            <a:lvl1pPr algn="r">
              <a:defRPr kumimoji="0" lang="en-GB" sz="1200" b="0" i="0" u="none" strike="noStrike" kern="1200" cap="none" spc="0" normalizeH="0" baseline="0" smtClean="0">
                <a:ln>
                  <a:noFill/>
                </a:ln>
                <a:solidFill>
                  <a:srgbClr val="626262"/>
                </a:solidFill>
                <a:effectLst/>
                <a:uLnTx/>
                <a:uFillTx/>
                <a:latin typeface="Arial" panose="020B0604020202020204" pitchFamily="34" charset="0"/>
                <a:ea typeface="+mn-ea"/>
                <a:cs typeface="Arial" panose="020B0604020202020204" pitchFamily="34" charset="0"/>
              </a:defRPr>
            </a:lvl1pPr>
          </a:lstStyle>
          <a:p>
            <a:fld id="{E4D17403-F0AD-4B12-BB3D-F7BF7D3BF144}" type="slidenum">
              <a:rPr lang="en-GB" smtClean="0"/>
              <a:pPr/>
              <a:t>‹#›</a:t>
            </a:fld>
            <a:endParaRPr lang="en-GB"/>
          </a:p>
        </p:txBody>
      </p:sp>
    </p:spTree>
    <p:extLst>
      <p:ext uri="{BB962C8B-B14F-4D97-AF65-F5344CB8AC3E}">
        <p14:creationId xmlns:p14="http://schemas.microsoft.com/office/powerpoint/2010/main" val="346638945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9CAE69-592D-6D48-8D37-1AF709B0432E}"/>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1ECE34F9-FD31-954C-90A9-25364BF3A31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31381E6B-7D41-F84E-B286-61EBCE0535F6}"/>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73CE29A8-E8C2-784C-9495-F0D437E955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4039A4-CB11-B346-94E7-20D66FCAC610}"/>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2881999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BEF2C8-66D4-EF4A-AAFD-01BC50FA7EA5}"/>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05AD9361-0DDC-EE4E-A740-F93892B36938}"/>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3AD9F65C-3FCD-8B46-A28D-257FA8F28C4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A88163C-7F3C-9B44-A028-C4886506FC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947796D-644C-B740-8C2E-356ECAB6D30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650619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E1CB58-4758-1C42-8DAA-2AAA3F98FED3}"/>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6AB7D025-4B39-8D45-811F-5B1E30D5E7B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A42683CA-90A4-5E49-AA2C-3DCED63A8EBC}"/>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97E1DED1-CD68-AC4C-ABC6-F8EEE292B7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4A83341-F52D-D14B-A417-6C66E51D03C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1674048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7351C6-2D17-C14E-8DC1-418227C69860}"/>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3A0F791E-6CBD-2747-86C9-A91E120F506B}"/>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676279C1-F68E-7E4B-B565-93EC951F8AFD}"/>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ACD866C6-99FF-2F4A-936E-613FC9DB3BB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45D0DB7C-BDCE-D146-9584-809FFC25DD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FD1283-F062-2E4B-8DD8-A11DB5311AF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13013735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BDCD01-DE9B-A849-A35D-9F761E7A293A}"/>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EB213394-3DB5-5A4C-965B-35CC3D1F29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180C87B7-015A-EE48-9BA2-392DACDC00EA}"/>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83A97E02-FB0B-A048-9274-06CF174361D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CADCF4DD-E248-C543-910E-BAFFB18831D9}"/>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8C573B90-35AD-3E43-B0CA-8BA2F2BBBC62}"/>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126E709E-0F2B-524A-BB14-376202A269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B8CED43-5180-C24B-8196-24914383E7BA}"/>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567855554"/>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E4D60-AC0C-044F-8925-BE12978C5543}"/>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A080422E-D871-AC4C-A0FF-BA911179FDAA}"/>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3FA61A44-CE7E-2E47-A2C7-EFD19C4D40C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3A8DBD8-7206-5A45-8701-1C5BFDD6468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66613186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9536618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3A31B14-AAAA-D746-8A4F-C3E1BB0AC40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0E54D6A3-2EE2-B640-B0F3-7408BA955A65}"/>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293CF3B5-8136-464C-B9CE-C289E9FE88E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0494198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54583269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959105566"/>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9D39B2-85B2-8A4B-8008-EE871C7A57DC}"/>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562A1684-4147-4E4A-BE1D-647E280F6815}"/>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01E7061D-97DA-5D45-A717-D8A7EEF03D1B}"/>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F08C7700-26C6-804B-9BEF-4E4886CEB39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8D442D-6AED-C347-A737-1092964EAE82}"/>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3610994275"/>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CF360F0-A2C2-BC4E-AC8F-28FB5C10E34A}"/>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635D444D-2CB3-C84E-AFAB-6E36673058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E1CCCC5E-1493-D445-AD8B-A3A5697A253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0036B37B-4148-1847-B7D0-E506A8B43BD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948933-1B9F-6140-A9E4-6AC0E5BF3C61}"/>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173984284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itle and Content">
    <p:bg>
      <p:bgPr>
        <a:solidFill>
          <a:srgbClr val="FFFFF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55938023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a:srcRect l="15225" r="18622"/>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a:srcRect b="33905"/>
          <a:stretch/>
        </p:blipFill>
        <p:spPr>
          <a:xfrm>
            <a:off x="-24218" y="6302142"/>
            <a:ext cx="1886114" cy="535394"/>
          </a:xfrm>
          <a:prstGeom prst="rect">
            <a:avLst/>
          </a:prstGeom>
        </p:spPr>
      </p:pic>
      <p:sp>
        <p:nvSpPr>
          <p:cNvPr id="13" name="Title 1">
            <a:extLst>
              <a:ext uri="{FF2B5EF4-FFF2-40B4-BE49-F238E27FC236}">
                <a16:creationId xmlns:a16="http://schemas.microsoft.com/office/drawing/2014/main" id="{78F49586-F0C7-0722-3A0A-47020BA97C3E}"/>
              </a:ext>
            </a:extLst>
          </p:cNvPr>
          <p:cNvSpPr>
            <a:spLocks noGrp="1"/>
          </p:cNvSpPr>
          <p:nvPr>
            <p:ph type="title"/>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edit Master title</a:t>
            </a:r>
            <a:endParaRPr lang="en-GB"/>
          </a:p>
        </p:txBody>
      </p:sp>
      <p:sp>
        <p:nvSpPr>
          <p:cNvPr id="15" name="Subtitle 2">
            <a:extLst>
              <a:ext uri="{FF2B5EF4-FFF2-40B4-BE49-F238E27FC236}">
                <a16:creationId xmlns:a16="http://schemas.microsoft.com/office/drawing/2014/main" id="{A8559365-B620-A31A-CF4E-427DF1FA2BE8}"/>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8364047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DDA6872-49E7-3214-F6C8-1F6473D5DD42}"/>
              </a:ext>
            </a:extLst>
          </p:cNvPr>
          <p:cNvPicPr>
            <a:picLocks noChangeAspect="1"/>
          </p:cNvPicPr>
          <p:nvPr userDrawn="1"/>
        </p:nvPicPr>
        <p:blipFill rotWithShape="1">
          <a:blip r:embed="rId2">
            <a:alphaModFix amt="35000"/>
          </a:blip>
          <a:srcRect l="15225" r="18622"/>
          <a:stretch/>
        </p:blipFill>
        <p:spPr>
          <a:xfrm flipH="1">
            <a:off x="1995057" y="0"/>
            <a:ext cx="10196943" cy="6858009"/>
          </a:xfrm>
          <a:prstGeom prst="rect">
            <a:avLst/>
          </a:prstGeom>
        </p:spPr>
      </p:pic>
      <p:grpSp>
        <p:nvGrpSpPr>
          <p:cNvPr id="8" name="Group 7">
            <a:extLst>
              <a:ext uri="{FF2B5EF4-FFF2-40B4-BE49-F238E27FC236}">
                <a16:creationId xmlns:a16="http://schemas.microsoft.com/office/drawing/2014/main" id="{F52073DB-F759-C25D-EFDB-EF68AF89F775}"/>
              </a:ext>
            </a:extLst>
          </p:cNvPr>
          <p:cNvGrpSpPr/>
          <p:nvPr userDrawn="1"/>
        </p:nvGrpSpPr>
        <p:grpSpPr>
          <a:xfrm>
            <a:off x="0" y="0"/>
            <a:ext cx="10847457" cy="6967970"/>
            <a:chOff x="-161316" y="-13"/>
            <a:chExt cx="10847457" cy="6967970"/>
          </a:xfrm>
        </p:grpSpPr>
        <p:pic>
          <p:nvPicPr>
            <p:cNvPr id="9" name="Picture 8">
              <a:extLst>
                <a:ext uri="{FF2B5EF4-FFF2-40B4-BE49-F238E27FC236}">
                  <a16:creationId xmlns:a16="http://schemas.microsoft.com/office/drawing/2014/main" id="{756F9F7F-8083-0E2F-591F-AA9E450DC782}"/>
                </a:ext>
              </a:extLst>
            </p:cNvPr>
            <p:cNvPicPr>
              <a:picLocks noChangeAspect="1"/>
            </p:cNvPicPr>
            <p:nvPr/>
          </p:nvPicPr>
          <p:blipFill>
            <a:blip r:embed="rId3"/>
            <a:stretch>
              <a:fillRect/>
            </a:stretch>
          </p:blipFill>
          <p:spPr>
            <a:xfrm rot="16200000">
              <a:off x="4060007" y="341822"/>
              <a:ext cx="6967970" cy="6284299"/>
            </a:xfrm>
            <a:prstGeom prst="rect">
              <a:avLst/>
            </a:prstGeom>
          </p:spPr>
        </p:pic>
        <p:sp>
          <p:nvSpPr>
            <p:cNvPr id="10" name="Rectangle 9">
              <a:extLst>
                <a:ext uri="{FF2B5EF4-FFF2-40B4-BE49-F238E27FC236}">
                  <a16:creationId xmlns:a16="http://schemas.microsoft.com/office/drawing/2014/main" id="{6D86CB73-EAC2-F295-6D42-527FBC841574}"/>
                </a:ext>
              </a:extLst>
            </p:cNvPr>
            <p:cNvSpPr/>
            <p:nvPr/>
          </p:nvSpPr>
          <p:spPr>
            <a:xfrm>
              <a:off x="-161316" y="0"/>
              <a:ext cx="4601586" cy="6858000"/>
            </a:xfrm>
            <a:prstGeom prst="rect">
              <a:avLst/>
            </a:prstGeom>
            <a:solidFill>
              <a:schemeClr val="lt1"/>
            </a:solidFill>
            <a:ln>
              <a:noFill/>
            </a:ln>
          </p:spPr>
          <p:style>
            <a:lnRef idx="2">
              <a:schemeClr val="accent6"/>
            </a:lnRef>
            <a:fillRef idx="1">
              <a:schemeClr val="lt1"/>
            </a:fillRef>
            <a:effectRef idx="0">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grpSp>
      <p:pic>
        <p:nvPicPr>
          <p:cNvPr id="11" name="Picture 10" descr="A picture containing company name&#10;&#10;Description automatically generated">
            <a:extLst>
              <a:ext uri="{FF2B5EF4-FFF2-40B4-BE49-F238E27FC236}">
                <a16:creationId xmlns:a16="http://schemas.microsoft.com/office/drawing/2014/main" id="{ED6CD507-D554-B9E9-B622-CADF4DE8A394}"/>
              </a:ext>
            </a:extLst>
          </p:cNvPr>
          <p:cNvPicPr>
            <a:picLocks noChangeAspect="1"/>
          </p:cNvPicPr>
          <p:nvPr userDrawn="1"/>
        </p:nvPicPr>
        <p:blipFill rotWithShape="1">
          <a:blip r:embed="rId4"/>
          <a:srcRect b="33905"/>
          <a:stretch/>
        </p:blipFill>
        <p:spPr>
          <a:xfrm>
            <a:off x="-24218" y="6302142"/>
            <a:ext cx="1886114" cy="535394"/>
          </a:xfrm>
          <a:prstGeom prst="rect">
            <a:avLst/>
          </a:prstGeom>
        </p:spPr>
      </p:pic>
      <p:sp>
        <p:nvSpPr>
          <p:cNvPr id="6" name="Title 1">
            <a:extLst>
              <a:ext uri="{FF2B5EF4-FFF2-40B4-BE49-F238E27FC236}">
                <a16:creationId xmlns:a16="http://schemas.microsoft.com/office/drawing/2014/main" id="{0BDA09BE-4508-CFFB-EC8F-B937C8650A3A}"/>
              </a:ext>
            </a:extLst>
          </p:cNvPr>
          <p:cNvSpPr>
            <a:spLocks noGrp="1"/>
          </p:cNvSpPr>
          <p:nvPr>
            <p:ph type="title" hasCustomPrompt="1"/>
          </p:nvPr>
        </p:nvSpPr>
        <p:spPr>
          <a:xfrm>
            <a:off x="110837" y="2776163"/>
            <a:ext cx="11970325" cy="584776"/>
          </a:xfrm>
          <a:prstGeom prst="rect">
            <a:avLst/>
          </a:prstGeom>
        </p:spPr>
        <p:txBody>
          <a:bodyPr>
            <a:noAutofit/>
          </a:bodyPr>
          <a:lstStyle>
            <a:lvl1pPr>
              <a:defRPr kumimoji="0" lang="en-GB" sz="4400" b="1" i="0" u="none" strike="noStrike" kern="1200" cap="none" spc="-150" normalizeH="0" baseline="0" dirty="0">
                <a:ln>
                  <a:noFill/>
                </a:ln>
                <a:solidFill>
                  <a:srgbClr val="2E2D62"/>
                </a:solidFill>
                <a:effectLst/>
                <a:uLnTx/>
                <a:uFillTx/>
                <a:latin typeface="Arial"/>
                <a:ea typeface="+mn-ea"/>
                <a:cs typeface="Arial"/>
              </a:defRPr>
            </a:lvl1pPr>
          </a:lstStyle>
          <a:p>
            <a:r>
              <a:rPr lang="en-US"/>
              <a:t>Click to section title</a:t>
            </a:r>
            <a:endParaRPr lang="en-GB"/>
          </a:p>
        </p:txBody>
      </p:sp>
      <p:sp>
        <p:nvSpPr>
          <p:cNvPr id="13" name="Subtitle 2">
            <a:extLst>
              <a:ext uri="{FF2B5EF4-FFF2-40B4-BE49-F238E27FC236}">
                <a16:creationId xmlns:a16="http://schemas.microsoft.com/office/drawing/2014/main" id="{1E54A3D5-0347-0885-B52A-17D81E57AB66}"/>
              </a:ext>
            </a:extLst>
          </p:cNvPr>
          <p:cNvSpPr>
            <a:spLocks noGrp="1"/>
          </p:cNvSpPr>
          <p:nvPr>
            <p:ph type="subTitle" idx="1"/>
          </p:nvPr>
        </p:nvSpPr>
        <p:spPr>
          <a:xfrm>
            <a:off x="148282" y="3429000"/>
            <a:ext cx="9144000" cy="644611"/>
          </a:xfrm>
          <a:prstGeom prst="rect">
            <a:avLst/>
          </a:prstGeom>
        </p:spPr>
        <p:txBody>
          <a:bodyPr vert="horz" lIns="91440" tIns="45720" rIns="91440" bIns="45720" rtlCol="0" anchor="ctr">
            <a:noAutofit/>
          </a:bodyPr>
          <a:lstStyle>
            <a:lvl1pPr>
              <a:defRPr kumimoji="0" lang="en-GB" sz="3000" b="0" i="0" u="none" strike="noStrike" cap="none" spc="0" normalizeH="0" baseline="0" dirty="0">
                <a:ln>
                  <a:noFill/>
                </a:ln>
                <a:solidFill>
                  <a:srgbClr val="626262"/>
                </a:solidFill>
                <a:effectLst/>
                <a:uLnTx/>
                <a:uFillTx/>
                <a:latin typeface="Arial"/>
                <a:cs typeface="Arial"/>
              </a:defRPr>
            </a:lvl1pPr>
          </a:lstStyle>
          <a:p>
            <a:pPr marL="0" lvl="0">
              <a:spcBef>
                <a:spcPct val="0"/>
              </a:spcBef>
              <a:buNone/>
            </a:pPr>
            <a:r>
              <a:rPr lang="en-US"/>
              <a:t>Click to edit Master subtitle style</a:t>
            </a:r>
            <a:endParaRPr lang="en-GB"/>
          </a:p>
        </p:txBody>
      </p:sp>
    </p:spTree>
    <p:extLst>
      <p:ext uri="{BB962C8B-B14F-4D97-AF65-F5344CB8AC3E}">
        <p14:creationId xmlns:p14="http://schemas.microsoft.com/office/powerpoint/2010/main" val="17736086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98C4C6A-3346-5B34-991E-427B75E9C2F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pic>
        <p:nvPicPr>
          <p:cNvPr id="7" name="Picture 6" descr="A picture containing company name&#10;&#10;Description automatically generated">
            <a:extLst>
              <a:ext uri="{FF2B5EF4-FFF2-40B4-BE49-F238E27FC236}">
                <a16:creationId xmlns:a16="http://schemas.microsoft.com/office/drawing/2014/main" id="{0F370C5F-BB4C-EC05-B649-9782F8A937FC}"/>
              </a:ext>
            </a:extLst>
          </p:cNvPr>
          <p:cNvPicPr>
            <a:picLocks noChangeAspect="1"/>
          </p:cNvPicPr>
          <p:nvPr userDrawn="1"/>
        </p:nvPicPr>
        <p:blipFill rotWithShape="1">
          <a:blip r:embed="rId2"/>
          <a:srcRect b="33905"/>
          <a:stretch/>
        </p:blipFill>
        <p:spPr>
          <a:xfrm>
            <a:off x="-24218" y="6302142"/>
            <a:ext cx="1886114" cy="535394"/>
          </a:xfrm>
          <a:prstGeom prst="rect">
            <a:avLst/>
          </a:prstGeom>
        </p:spPr>
      </p:pic>
    </p:spTree>
    <p:extLst>
      <p:ext uri="{BB962C8B-B14F-4D97-AF65-F5344CB8AC3E}">
        <p14:creationId xmlns:p14="http://schemas.microsoft.com/office/powerpoint/2010/main" val="1327368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8B06DC-1941-7190-80C2-823D60C62CB8}"/>
              </a:ext>
            </a:extLst>
          </p:cNvPr>
          <p:cNvSpPr>
            <a:spLocks noGrp="1"/>
          </p:cNvSpPr>
          <p:nvPr>
            <p:ph type="title"/>
          </p:nvPr>
        </p:nvSpPr>
        <p:spPr>
          <a:xfrm>
            <a:off x="106879" y="107104"/>
            <a:ext cx="11970325" cy="584776"/>
          </a:xfrm>
          <a:prstGeom prst="rect">
            <a:avLst/>
          </a:prstGeom>
        </p:spPr>
        <p:txBody>
          <a:bodyPr/>
          <a:lstStyle>
            <a:lvl1pPr>
              <a:defRPr lang="en-US" sz="3200" b="1" kern="1200" spc="-160" dirty="0">
                <a:solidFill>
                  <a:srgbClr val="2E2D62"/>
                </a:solidFill>
                <a:latin typeface="Arial" panose="020B0604020202020204" pitchFamily="34" charset="0"/>
                <a:ea typeface="+mn-ea"/>
                <a:cs typeface="Arial" panose="020B0604020202020204" pitchFamily="34" charset="0"/>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643E02EB-A3B1-5115-DE02-40383A257249}"/>
              </a:ext>
            </a:extLst>
          </p:cNvPr>
          <p:cNvSpPr>
            <a:spLocks noGrp="1"/>
          </p:cNvSpPr>
          <p:nvPr>
            <p:ph idx="1"/>
          </p:nvPr>
        </p:nvSpPr>
        <p:spPr>
          <a:xfrm>
            <a:off x="106879" y="902750"/>
            <a:ext cx="11970325"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427557389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EC0125C-1ACB-FFA1-BFF5-F5934CB9F982}"/>
              </a:ext>
            </a:extLst>
          </p:cNvPr>
          <p:cNvSpPr>
            <a:spLocks noGrp="1"/>
          </p:cNvSpPr>
          <p:nvPr>
            <p:ph type="title"/>
          </p:nvPr>
        </p:nvSpPr>
        <p:spPr>
          <a:xfrm>
            <a:off x="106879" y="107104"/>
            <a:ext cx="11970325" cy="584776"/>
          </a:xfrm>
          <a:prstGeom prst="rect">
            <a:avLst/>
          </a:prstGeom>
        </p:spPr>
        <p:txBody>
          <a:bodyPr/>
          <a:lstStyle>
            <a:lvl1pPr>
              <a:defRPr lang="en-US" sz="3200" b="1" kern="1200" spc="-160" dirty="0">
                <a:solidFill>
                  <a:srgbClr val="2E2D62"/>
                </a:solidFill>
                <a:latin typeface="Arial" panose="020B0604020202020204" pitchFamily="34" charset="0"/>
                <a:ea typeface="+mn-ea"/>
                <a:cs typeface="Arial" panose="020B0604020202020204" pitchFamily="34" charset="0"/>
              </a:defRPr>
            </a:lvl1pPr>
          </a:lstStyle>
          <a:p>
            <a:r>
              <a:rPr lang="en-US"/>
              <a:t>Click to edit Master title style</a:t>
            </a:r>
            <a:endParaRPr lang="en-GB"/>
          </a:p>
        </p:txBody>
      </p:sp>
      <p:sp>
        <p:nvSpPr>
          <p:cNvPr id="7" name="Content Placeholder 2">
            <a:extLst>
              <a:ext uri="{FF2B5EF4-FFF2-40B4-BE49-F238E27FC236}">
                <a16:creationId xmlns:a16="http://schemas.microsoft.com/office/drawing/2014/main" id="{FB02C588-97AB-D356-2E0E-78D53F296F30}"/>
              </a:ext>
            </a:extLst>
          </p:cNvPr>
          <p:cNvSpPr>
            <a:spLocks noGrp="1"/>
          </p:cNvSpPr>
          <p:nvPr>
            <p:ph idx="1"/>
          </p:nvPr>
        </p:nvSpPr>
        <p:spPr>
          <a:xfrm>
            <a:off x="106879" y="902750"/>
            <a:ext cx="5634894"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Content Placeholder 2">
            <a:extLst>
              <a:ext uri="{FF2B5EF4-FFF2-40B4-BE49-F238E27FC236}">
                <a16:creationId xmlns:a16="http://schemas.microsoft.com/office/drawing/2014/main" id="{1A40F78F-40AE-9414-1717-05C27B87BFCC}"/>
              </a:ext>
            </a:extLst>
          </p:cNvPr>
          <p:cNvSpPr>
            <a:spLocks noGrp="1"/>
          </p:cNvSpPr>
          <p:nvPr>
            <p:ph idx="10"/>
          </p:nvPr>
        </p:nvSpPr>
        <p:spPr>
          <a:xfrm>
            <a:off x="6458466" y="898631"/>
            <a:ext cx="5605848" cy="5274213"/>
          </a:xfrm>
          <a:prstGeom prst="rect">
            <a:avLst/>
          </a:prstGeom>
        </p:spPr>
        <p:txBody>
          <a:bodyPr>
            <a:normAutofit/>
          </a:bodyPr>
          <a:lstStyle>
            <a:lvl1pPr>
              <a:defRPr lang="en-US" sz="2400" kern="1200" dirty="0">
                <a:solidFill>
                  <a:schemeClr val="tx1"/>
                </a:solidFill>
                <a:latin typeface="+mn-lt"/>
                <a:ea typeface="+mn-ea"/>
                <a:cs typeface="Arial"/>
              </a:defRPr>
            </a:lvl1pPr>
            <a:lvl2pPr>
              <a:defRPr lang="en-US" sz="2400" kern="1200" dirty="0">
                <a:solidFill>
                  <a:schemeClr val="tx1"/>
                </a:solidFill>
                <a:latin typeface="+mn-lt"/>
                <a:ea typeface="+mn-ea"/>
                <a:cs typeface="Arial"/>
              </a:defRPr>
            </a:lvl2pPr>
            <a:lvl3pPr>
              <a:defRPr lang="en-US" sz="2400" kern="1200" dirty="0">
                <a:solidFill>
                  <a:schemeClr val="tx1"/>
                </a:solidFill>
                <a:latin typeface="+mn-lt"/>
                <a:ea typeface="+mn-ea"/>
                <a:cs typeface="Arial"/>
              </a:defRPr>
            </a:lvl3pPr>
            <a:lvl4pPr>
              <a:defRPr lang="en-US" sz="2400" kern="1200" dirty="0">
                <a:solidFill>
                  <a:schemeClr val="tx1"/>
                </a:solidFill>
                <a:latin typeface="+mn-lt"/>
                <a:ea typeface="+mn-ea"/>
                <a:cs typeface="Arial"/>
              </a:defRPr>
            </a:lvl4pPr>
            <a:lvl5pPr>
              <a:defRPr lang="en-GB" sz="2400" kern="1200" dirty="0">
                <a:solidFill>
                  <a:schemeClr val="tx1"/>
                </a:solidFill>
                <a:latin typeface="+mn-lt"/>
                <a:ea typeface="+mn-ea"/>
                <a:cs typeface="Aria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6084725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0BD96A-43E5-A645-B273-977F074EA437}"/>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C02B250C-BB32-7348-BE3C-383B51A8F8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2C78973E-998F-6D41-9801-A30991298D9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7745CC00-44DF-1E48-95F7-E532F4C69D56}"/>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B984893D-3FFC-6749-AD92-18B78F33AD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003AAAD-3463-B142-AEB9-CFB5F3DCA4FF}"/>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4186361445"/>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29FFD-B60C-7FCB-465A-ECC7B38AE7A4}"/>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35DDFC0-73A0-C990-967D-8387D2863546}"/>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A7A8D99-0B47-42B7-021D-8AF7946A4CF7}"/>
              </a:ext>
            </a:extLst>
          </p:cNvPr>
          <p:cNvSpPr>
            <a:spLocks noGrp="1"/>
          </p:cNvSpPr>
          <p:nvPr>
            <p:ph sz="half" idx="2"/>
          </p:nvPr>
        </p:nvSpPr>
        <p:spPr>
          <a:xfrm>
            <a:off x="839788" y="2505075"/>
            <a:ext cx="5157787"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7414B8FD-D155-CA73-A289-0DE489B48963}"/>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577D95E-F981-AAAA-AD69-97C30CD11889}"/>
              </a:ext>
            </a:extLst>
          </p:cNvPr>
          <p:cNvSpPr>
            <a:spLocks noGrp="1"/>
          </p:cNvSpPr>
          <p:nvPr>
            <p:ph sz="quarter" idx="4"/>
          </p:nvPr>
        </p:nvSpPr>
        <p:spPr>
          <a:xfrm>
            <a:off x="6172200" y="2505075"/>
            <a:ext cx="5183188"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BA6AB23-7226-319D-77E5-53799D4929C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8" name="Footer Placeholder 7">
            <a:extLst>
              <a:ext uri="{FF2B5EF4-FFF2-40B4-BE49-F238E27FC236}">
                <a16:creationId xmlns:a16="http://schemas.microsoft.com/office/drawing/2014/main" id="{CE4FCE44-C865-DF85-C66C-FD6BB7736D7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C85CE87F-5F46-A7AB-132A-945611B30CDD}"/>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69687415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4C484D-D0F7-7F40-AE07-57E7674A9EC1}"/>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8830AB5-7F08-F863-481E-636872C66318}"/>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4" name="Footer Placeholder 3">
            <a:extLst>
              <a:ext uri="{FF2B5EF4-FFF2-40B4-BE49-F238E27FC236}">
                <a16:creationId xmlns:a16="http://schemas.microsoft.com/office/drawing/2014/main" id="{84989359-8D86-E5AE-F214-E8D03EA160D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9E8F61C-2E8B-D5BA-7DBF-81BDC95D12AB}"/>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3174274570"/>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D771F9-E93A-0D15-27A7-A11EFB9A93B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3" name="Footer Placeholder 2">
            <a:extLst>
              <a:ext uri="{FF2B5EF4-FFF2-40B4-BE49-F238E27FC236}">
                <a16:creationId xmlns:a16="http://schemas.microsoft.com/office/drawing/2014/main" id="{08E81AB8-D810-F272-E734-742525F3BCA0}"/>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C159F65D-7774-AE06-15DC-C0ACF830BE8E}"/>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17185130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7E428-C431-2FD8-7350-51B5B0681CA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9E1D7A46-D19E-0AE6-87EC-DFB1AA6CFB93}"/>
              </a:ext>
            </a:extLst>
          </p:cNvPr>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73C6399-EB21-956B-F223-84DF2AC9D6BC}"/>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4438783-DE0F-9F1F-8CD2-B042F97F48B6}"/>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E2E78C65-34F6-7DE0-2E88-0995F91067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1BE5CF98-D263-A920-BADF-B6D20A9C8A02}"/>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979853809"/>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FEF12-7912-AB1C-60C6-4F17F796465A}"/>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C74B462-B74F-5ED5-B578-81542D04C5A1}"/>
              </a:ext>
            </a:extLst>
          </p:cNvPr>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8EDAFC31-7501-4542-9144-9C123C068A3F}"/>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143368E1-F4AF-D7BD-8723-B7BC415D5E80}"/>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6" name="Footer Placeholder 5">
            <a:extLst>
              <a:ext uri="{FF2B5EF4-FFF2-40B4-BE49-F238E27FC236}">
                <a16:creationId xmlns:a16="http://schemas.microsoft.com/office/drawing/2014/main" id="{199210ED-E643-DFA4-3984-33D0AF5520C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38991F25-C437-9DC9-141D-800E10C8FF2C}"/>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26994504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A447A-67D6-CF9E-24D8-5C2010415F0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C0C39C39-D093-F0BA-DE5B-C2F508961B47}"/>
              </a:ext>
            </a:extLst>
          </p:cNvPr>
          <p:cNvSpPr>
            <a:spLocks noGrp="1"/>
          </p:cNvSpPr>
          <p:nvPr>
            <p:ph type="body" orient="vert" idx="1"/>
          </p:nvPr>
        </p:nvSpPr>
        <p:spPr>
          <a:xfrm>
            <a:off x="838200" y="1825625"/>
            <a:ext cx="105156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F99000D-00D9-781B-EAF6-E734E58BC573}"/>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35D66AE2-A2E0-76ED-A91F-C8EB0FD9AAE2}"/>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C1DBD9B8-3596-3059-ECFB-073339389157}"/>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262310139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C8AB5E-4868-48A1-C75D-2675BCDFD10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2C8AED25-B76B-6459-18E7-ABC28EF2C1AC}"/>
              </a:ext>
            </a:extLst>
          </p:cNvPr>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3F68B76-7C8C-355A-762B-A55CC6F5C59E}"/>
              </a:ext>
            </a:extLst>
          </p:cNvPr>
          <p:cNvSpPr>
            <a:spLocks noGrp="1"/>
          </p:cNvSpPr>
          <p:nvPr>
            <p:ph type="dt" sz="half" idx="10"/>
          </p:nvPr>
        </p:nvSpPr>
        <p:spPr>
          <a:xfrm>
            <a:off x="838200" y="6356350"/>
            <a:ext cx="2743200" cy="365125"/>
          </a:xfrm>
          <a:prstGeom prst="rect">
            <a:avLst/>
          </a:prstGeom>
        </p:spPr>
        <p:txBody>
          <a:bodyPr/>
          <a:lstStyle/>
          <a:p>
            <a:endParaRPr lang="en-GB"/>
          </a:p>
        </p:txBody>
      </p:sp>
      <p:sp>
        <p:nvSpPr>
          <p:cNvPr id="5" name="Footer Placeholder 4">
            <a:extLst>
              <a:ext uri="{FF2B5EF4-FFF2-40B4-BE49-F238E27FC236}">
                <a16:creationId xmlns:a16="http://schemas.microsoft.com/office/drawing/2014/main" id="{59E223B2-6484-E75C-174E-55DFF74307D6}"/>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F91F66A-7AAC-2248-B53C-F86286BE755E}"/>
              </a:ext>
            </a:extLst>
          </p:cNvPr>
          <p:cNvSpPr>
            <a:spLocks noGrp="1"/>
          </p:cNvSpPr>
          <p:nvPr>
            <p:ph type="sldNum" sz="quarter" idx="12"/>
          </p:nvPr>
        </p:nvSpPr>
        <p:spPr>
          <a:xfrm>
            <a:off x="8610600" y="6356350"/>
            <a:ext cx="2743200" cy="365125"/>
          </a:xfrm>
          <a:prstGeom prst="rect">
            <a:avLst/>
          </a:prstGeom>
        </p:spPr>
        <p:txBody>
          <a:bodyPr/>
          <a:lstStyle/>
          <a:p>
            <a:fld id="{0CC39504-800B-4053-A170-DCD3ACC9EC45}" type="slidenum">
              <a:rPr lang="en-GB" smtClean="0"/>
              <a:t>‹#›</a:t>
            </a:fld>
            <a:endParaRPr lang="en-GB"/>
          </a:p>
        </p:txBody>
      </p:sp>
    </p:spTree>
    <p:extLst>
      <p:ext uri="{BB962C8B-B14F-4D97-AF65-F5344CB8AC3E}">
        <p14:creationId xmlns:p14="http://schemas.microsoft.com/office/powerpoint/2010/main" val="18959108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0" y="-1742"/>
            <a:ext cx="8446791" cy="382705"/>
          </a:xfrm>
          <a:prstGeom prst="rect">
            <a:avLst/>
          </a:prstGeom>
          <a:noFill/>
          <a:ln w="0">
            <a:noFill/>
          </a:ln>
        </p:spPr>
        <p:txBody>
          <a:bodyPr lIns="0" tIns="0" rIns="0" bIns="0" anchor="ctr">
            <a:noAutofit/>
          </a:bodyPr>
          <a:lstStyle>
            <a:lvl1pPr marL="217692" indent="0">
              <a:buNone/>
              <a:defRPr/>
            </a:lvl1pPr>
          </a:lstStyle>
          <a:p>
            <a:pPr marL="180000" indent="0">
              <a:buNone/>
            </a:pPr>
            <a:endParaRPr lang="en-GB" sz="1814" b="0" strike="noStrike" spc="-1">
              <a:solidFill>
                <a:srgbClr val="000066"/>
              </a:solidFill>
              <a:latin typeface="Arial"/>
            </a:endParaRPr>
          </a:p>
        </p:txBody>
      </p:sp>
      <p:sp>
        <p:nvSpPr>
          <p:cNvPr id="51" name="PlaceHolder 2"/>
          <p:cNvSpPr>
            <a:spLocks noGrp="1"/>
          </p:cNvSpPr>
          <p:nvPr>
            <p:ph/>
          </p:nvPr>
        </p:nvSpPr>
        <p:spPr>
          <a:xfrm>
            <a:off x="609562" y="1604399"/>
            <a:ext cx="10971684" cy="3976819"/>
          </a:xfrm>
          <a:prstGeom prst="rect">
            <a:avLst/>
          </a:prstGeom>
          <a:noFill/>
          <a:ln w="0">
            <a:noFill/>
          </a:ln>
        </p:spPr>
        <p:txBody>
          <a:bodyPr lIns="0" tIns="0" rIns="0" bIns="0" anchor="t">
            <a:normAutofit/>
          </a:bodyPr>
          <a:lstStyle>
            <a:lvl1pPr indent="0">
              <a:spcAft>
                <a:spcPts val="1282"/>
              </a:spcAft>
              <a:buNone/>
              <a:defRPr/>
            </a:lvl1pPr>
          </a:lstStyle>
          <a:p>
            <a:pPr indent="0">
              <a:spcAft>
                <a:spcPts val="1060"/>
              </a:spcAft>
              <a:buNone/>
            </a:pPr>
            <a:endParaRPr lang="en-GB" sz="2903" b="0" strike="noStrike" spc="-1">
              <a:solidFill>
                <a:srgbClr val="000000"/>
              </a:solidFill>
              <a:latin typeface="Arial"/>
            </a:endParaRPr>
          </a:p>
        </p:txBody>
      </p:sp>
    </p:spTree>
    <p:extLst>
      <p:ext uri="{BB962C8B-B14F-4D97-AF65-F5344CB8AC3E}">
        <p14:creationId xmlns:p14="http://schemas.microsoft.com/office/powerpoint/2010/main" val="1835214095"/>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351525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pic>
        <p:nvPicPr>
          <p:cNvPr id="8" name="Picture 7" descr="A picture containing company name&#10;&#10;Description automatically generated">
            <a:extLst>
              <a:ext uri="{FF2B5EF4-FFF2-40B4-BE49-F238E27FC236}">
                <a16:creationId xmlns:a16="http://schemas.microsoft.com/office/drawing/2014/main" id="{CD7BDB97-AED5-8950-9857-FC0908A8C2B8}"/>
              </a:ext>
            </a:extLst>
          </p:cNvPr>
          <p:cNvPicPr>
            <a:picLocks noChangeAspect="1"/>
          </p:cNvPicPr>
          <p:nvPr userDrawn="1"/>
        </p:nvPicPr>
        <p:blipFill rotWithShape="1">
          <a:blip r:embed="rId2"/>
          <a:srcRect b="33905"/>
          <a:stretch/>
        </p:blipFill>
        <p:spPr>
          <a:xfrm>
            <a:off x="1" y="6284890"/>
            <a:ext cx="1886114" cy="535394"/>
          </a:xfrm>
          <a:prstGeom prst="rect">
            <a:avLst/>
          </a:prstGeom>
        </p:spPr>
      </p:pic>
      <p:sp>
        <p:nvSpPr>
          <p:cNvPr id="9" name="TextBox 8">
            <a:extLst>
              <a:ext uri="{FF2B5EF4-FFF2-40B4-BE49-F238E27FC236}">
                <a16:creationId xmlns:a16="http://schemas.microsoft.com/office/drawing/2014/main" id="{A98D9983-B043-AACA-C5D5-286E45E884CB}"/>
              </a:ext>
            </a:extLst>
          </p:cNvPr>
          <p:cNvSpPr txBox="1"/>
          <p:nvPr userDrawn="1"/>
        </p:nvSpPr>
        <p:spPr>
          <a:xfrm>
            <a:off x="1824123" y="6502553"/>
            <a:ext cx="609551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srgbClr val="626262"/>
                </a:solidFill>
                <a:effectLst/>
                <a:uLnTx/>
                <a:uFillTx/>
                <a:latin typeface="Arial" panose="020B0604020202020204" pitchFamily="34" charset="0"/>
                <a:ea typeface="+mn-ea"/>
                <a:cs typeface="Arial" panose="020B0604020202020204" pitchFamily="34" charset="0"/>
                <a:sym typeface="Arial"/>
              </a:rPr>
              <a:t>xfel.ac.uk</a:t>
            </a:r>
            <a:endParaRPr kumimoji="0" lang="en-GB" sz="12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
        <p:nvSpPr>
          <p:cNvPr id="11" name="Slide Number Placeholder 5">
            <a:extLst>
              <a:ext uri="{FF2B5EF4-FFF2-40B4-BE49-F238E27FC236}">
                <a16:creationId xmlns:a16="http://schemas.microsoft.com/office/drawing/2014/main" id="{A1EE1160-7DB3-80DA-2B99-172C08DE1852}"/>
              </a:ext>
            </a:extLst>
          </p:cNvPr>
          <p:cNvSpPr>
            <a:spLocks noGrp="1"/>
          </p:cNvSpPr>
          <p:nvPr>
            <p:ph type="sldNum" sz="quarter" idx="4"/>
          </p:nvPr>
        </p:nvSpPr>
        <p:spPr>
          <a:xfrm>
            <a:off x="9448799" y="6543285"/>
            <a:ext cx="2743200" cy="276999"/>
          </a:xfrm>
          <a:prstGeom prst="rect">
            <a:avLst/>
          </a:prstGeom>
        </p:spPr>
        <p:txBody>
          <a:bodyPr/>
          <a:lstStyle>
            <a:lvl1pPr algn="r">
              <a:defRPr kumimoji="0" lang="en-GB" sz="1200" b="0" i="0" u="none" strike="noStrike" kern="1200" cap="none" spc="0" normalizeH="0" baseline="0" smtClean="0">
                <a:ln>
                  <a:noFill/>
                </a:ln>
                <a:solidFill>
                  <a:srgbClr val="626262"/>
                </a:solidFill>
                <a:effectLst/>
                <a:uLnTx/>
                <a:uFillTx/>
                <a:latin typeface="Arial" panose="020B0604020202020204" pitchFamily="34" charset="0"/>
                <a:ea typeface="+mn-ea"/>
                <a:cs typeface="Arial" panose="020B0604020202020204" pitchFamily="34" charset="0"/>
              </a:defRPr>
            </a:lvl1pPr>
          </a:lstStyle>
          <a:p>
            <a:fld id="{E4D17403-F0AD-4B12-BB3D-F7BF7D3BF144}" type="slidenum">
              <a:rPr lang="en-GB" smtClean="0"/>
              <a:pPr/>
              <a:t>‹#›</a:t>
            </a:fld>
            <a:endParaRPr lang="en-GB"/>
          </a:p>
        </p:txBody>
      </p:sp>
    </p:spTree>
    <p:extLst>
      <p:ext uri="{BB962C8B-B14F-4D97-AF65-F5344CB8AC3E}">
        <p14:creationId xmlns:p14="http://schemas.microsoft.com/office/powerpoint/2010/main" val="505004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39AEEA-03B0-C845-83C2-A99DE7CF4575}"/>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D4D0810E-8148-AB45-8D0B-5492633BCB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4CE66B3-4F01-3148-9B21-03E05C5998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180305A-EC70-204D-A203-97127CF60F2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0FCDF6F2-688B-AC47-8BE3-B3918FD0BB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5DCE4F3-8FAC-C647-B187-2C76584703EE}"/>
              </a:ext>
            </a:extLst>
          </p:cNvPr>
          <p:cNvSpPr>
            <a:spLocks noGrp="1"/>
          </p:cNvSpPr>
          <p:nvPr>
            <p:ph type="sldNum" sz="quarter" idx="12"/>
          </p:nvPr>
        </p:nvSpPr>
        <p:spPr/>
        <p:txBody>
          <a:bodyPr/>
          <a:lstStyle/>
          <a:p>
            <a:fld id="{BBAAB195-B577-5546-8349-9DDA93B6129E}" type="slidenum">
              <a:rPr lang="en-US" smtClean="0"/>
              <a:t>‹#›</a:t>
            </a:fld>
            <a:endParaRPr lang="en-US"/>
          </a:p>
        </p:txBody>
      </p:sp>
    </p:spTree>
    <p:extLst>
      <p:ext uri="{BB962C8B-B14F-4D97-AF65-F5344CB8AC3E}">
        <p14:creationId xmlns:p14="http://schemas.microsoft.com/office/powerpoint/2010/main" val="2755746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6.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19" Type="http://schemas.openxmlformats.org/officeDocument/2006/relationships/image" Target="../media/image5.png"/><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18" Type="http://schemas.openxmlformats.org/officeDocument/2006/relationships/image" Target="../media/image6.jpeg"/><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17" Type="http://schemas.openxmlformats.org/officeDocument/2006/relationships/theme" Target="../theme/theme3.xml"/><Relationship Id="rId2" Type="http://schemas.openxmlformats.org/officeDocument/2006/relationships/slideLayout" Target="../slideLayouts/slideLayout32.xml"/><Relationship Id="rId16" Type="http://schemas.openxmlformats.org/officeDocument/2006/relationships/slideLayout" Target="../slideLayouts/slideLayout46.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slideLayout" Target="../slideLayouts/slideLayout45.xml"/><Relationship Id="rId10" Type="http://schemas.openxmlformats.org/officeDocument/2006/relationships/slideLayout" Target="../slideLayouts/slideLayout40.xml"/><Relationship Id="rId19" Type="http://schemas.openxmlformats.org/officeDocument/2006/relationships/image" Target="../media/image5.png"/><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slideLayout" Target="../slideLayouts/slideLayout4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slideLayout" Target="../slideLayouts/slideLayout59.xml"/><Relationship Id="rId18" Type="http://schemas.openxmlformats.org/officeDocument/2006/relationships/image" Target="../media/image6.jpeg"/><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17" Type="http://schemas.openxmlformats.org/officeDocument/2006/relationships/theme" Target="../theme/theme4.xml"/><Relationship Id="rId2" Type="http://schemas.openxmlformats.org/officeDocument/2006/relationships/slideLayout" Target="../slideLayouts/slideLayout48.xml"/><Relationship Id="rId16" Type="http://schemas.openxmlformats.org/officeDocument/2006/relationships/slideLayout" Target="../slideLayouts/slideLayout62.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slideLayout" Target="../slideLayouts/slideLayout61.xml"/><Relationship Id="rId10" Type="http://schemas.openxmlformats.org/officeDocument/2006/relationships/slideLayout" Target="../slideLayouts/slideLayout56.xml"/><Relationship Id="rId19" Type="http://schemas.openxmlformats.org/officeDocument/2006/relationships/image" Target="../media/image5.png"/><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slideLayout" Target="../slideLayouts/slideLayout60.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0.xml"/><Relationship Id="rId13" Type="http://schemas.openxmlformats.org/officeDocument/2006/relationships/theme" Target="../theme/theme5.xml"/><Relationship Id="rId3" Type="http://schemas.openxmlformats.org/officeDocument/2006/relationships/slideLayout" Target="../slideLayouts/slideLayout65.xml"/><Relationship Id="rId7" Type="http://schemas.openxmlformats.org/officeDocument/2006/relationships/slideLayout" Target="../slideLayouts/slideLayout69.xml"/><Relationship Id="rId12" Type="http://schemas.openxmlformats.org/officeDocument/2006/relationships/slideLayout" Target="../slideLayouts/slideLayout74.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slideLayout" Target="../slideLayouts/slideLayout73.xml"/><Relationship Id="rId5" Type="http://schemas.openxmlformats.org/officeDocument/2006/relationships/slideLayout" Target="../slideLayouts/slideLayout67.xml"/><Relationship Id="rId10" Type="http://schemas.openxmlformats.org/officeDocument/2006/relationships/slideLayout" Target="../slideLayouts/slideLayout72.xml"/><Relationship Id="rId4" Type="http://schemas.openxmlformats.org/officeDocument/2006/relationships/slideLayout" Target="../slideLayouts/slideLayout66.xml"/><Relationship Id="rId9" Type="http://schemas.openxmlformats.org/officeDocument/2006/relationships/slideLayout" Target="../slideLayouts/slideLayout71.xml"/><Relationship Id="rId14"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image" Target="../media/image8.png"/><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image" Target="../media/image7.jpeg"/><Relationship Id="rId2" Type="http://schemas.openxmlformats.org/officeDocument/2006/relationships/slideLayout" Target="../slideLayouts/slideLayout76.xml"/><Relationship Id="rId16" Type="http://schemas.openxmlformats.org/officeDocument/2006/relationships/theme" Target="../theme/theme6.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10" Type="http://schemas.openxmlformats.org/officeDocument/2006/relationships/slideLayout" Target="../slideLayouts/slideLayout84.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descr="Background pattern&#10;&#10;Description automatically generated">
            <a:extLst>
              <a:ext uri="{FF2B5EF4-FFF2-40B4-BE49-F238E27FC236}">
                <a16:creationId xmlns:a16="http://schemas.microsoft.com/office/drawing/2014/main" id="{387E0A85-2388-B6F6-EC55-276E3D67ED5A}"/>
              </a:ext>
            </a:extLst>
          </p:cNvPr>
          <p:cNvPicPr>
            <a:picLocks noChangeAspect="1"/>
          </p:cNvPicPr>
          <p:nvPr userDrawn="1"/>
        </p:nvPicPr>
        <p:blipFill>
          <a:blip r:embed="rId16">
            <a:alphaModFix amt="50000"/>
            <a:extLst>
              <a:ext uri="{28A0092B-C50C-407E-A947-70E740481C1C}">
                <a14:useLocalDpi xmlns:a14="http://schemas.microsoft.com/office/drawing/2010/main"/>
              </a:ext>
            </a:extLst>
          </a:blip>
          <a:stretch>
            <a:fillRect/>
          </a:stretch>
        </p:blipFill>
        <p:spPr>
          <a:xfrm>
            <a:off x="1" y="0"/>
            <a:ext cx="12192000" cy="6871596"/>
          </a:xfrm>
          <a:prstGeom prst="rect">
            <a:avLst/>
          </a:prstGeom>
        </p:spPr>
      </p:pic>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403340" y="357899"/>
            <a:ext cx="10950460" cy="695169"/>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410967"/>
            <a:ext cx="10515600" cy="476599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pic>
        <p:nvPicPr>
          <p:cNvPr id="9" name="Picture 8" descr="A picture containing company name&#10;&#10;Description automatically generated">
            <a:extLst>
              <a:ext uri="{FF2B5EF4-FFF2-40B4-BE49-F238E27FC236}">
                <a16:creationId xmlns:a16="http://schemas.microsoft.com/office/drawing/2014/main" id="{E06D1E6A-84E8-E629-1A07-D6249FCB3298}"/>
              </a:ext>
            </a:extLst>
          </p:cNvPr>
          <p:cNvPicPr>
            <a:picLocks noChangeAspect="1"/>
          </p:cNvPicPr>
          <p:nvPr userDrawn="1"/>
        </p:nvPicPr>
        <p:blipFill rotWithShape="1">
          <a:blip r:embed="rId17" cstate="screen">
            <a:extLst>
              <a:ext uri="{28A0092B-C50C-407E-A947-70E740481C1C}">
                <a14:useLocalDpi xmlns:a14="http://schemas.microsoft.com/office/drawing/2010/main"/>
              </a:ext>
            </a:extLst>
          </a:blip>
          <a:srcRect/>
          <a:stretch/>
        </p:blipFill>
        <p:spPr>
          <a:xfrm>
            <a:off x="1" y="6284890"/>
            <a:ext cx="1886114" cy="535394"/>
          </a:xfrm>
          <a:prstGeom prst="rect">
            <a:avLst/>
          </a:prstGeom>
        </p:spPr>
      </p:pic>
      <p:sp>
        <p:nvSpPr>
          <p:cNvPr id="10" name="TextBox 9">
            <a:extLst>
              <a:ext uri="{FF2B5EF4-FFF2-40B4-BE49-F238E27FC236}">
                <a16:creationId xmlns:a16="http://schemas.microsoft.com/office/drawing/2014/main" id="{1868D06C-3471-321A-592D-2043A6E0CE13}"/>
              </a:ext>
            </a:extLst>
          </p:cNvPr>
          <p:cNvSpPr txBox="1"/>
          <p:nvPr userDrawn="1"/>
        </p:nvSpPr>
        <p:spPr>
          <a:xfrm>
            <a:off x="1824123" y="6502553"/>
            <a:ext cx="6095512" cy="27699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srgbClr val="626262"/>
                </a:solidFill>
                <a:effectLst/>
                <a:uLnTx/>
                <a:uFillTx/>
                <a:latin typeface="Arial" panose="020B0604020202020204" pitchFamily="34" charset="0"/>
                <a:ea typeface="+mn-ea"/>
                <a:cs typeface="Arial" panose="020B0604020202020204" pitchFamily="34" charset="0"/>
                <a:sym typeface="Arial"/>
              </a:rPr>
              <a:t>xfel.ac.uk</a:t>
            </a:r>
            <a:endParaRPr kumimoji="0" lang="en-GB" sz="1200" b="0" i="0" u="none" strike="noStrike" kern="1200" cap="none" spc="0" normalizeH="0" baseline="0" noProof="0">
              <a:ln>
                <a:noFill/>
              </a:ln>
              <a:solidFill>
                <a:srgbClr val="626262"/>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95597588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Lst>
  <p:hf hdr="0" ftr="0" dt="0"/>
  <p:txStyles>
    <p:titleStyle>
      <a:lvl1pPr algn="l" defTabSz="914400" rtl="0" eaLnBrk="1" latinLnBrk="0" hangingPunct="1">
        <a:lnSpc>
          <a:spcPct val="90000"/>
        </a:lnSpc>
        <a:spcBef>
          <a:spcPct val="0"/>
        </a:spcBef>
        <a:buNone/>
        <a:defRPr sz="40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rgbClr val="00000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rgbClr val="00000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rgbClr val="00000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rgbClr val="00000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rgbClr val="00000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Blue smoke in space&#10;&#10;Description automatically generated">
            <a:extLst>
              <a:ext uri="{FF2B5EF4-FFF2-40B4-BE49-F238E27FC236}">
                <a16:creationId xmlns:a16="http://schemas.microsoft.com/office/drawing/2014/main" id="{E2912621-0EBC-059E-3489-AABCCB0835B1}"/>
              </a:ext>
            </a:extLst>
          </p:cNvPr>
          <p:cNvPicPr>
            <a:picLocks noChangeAspect="1"/>
          </p:cNvPicPr>
          <p:nvPr userDrawn="1"/>
        </p:nvPicPr>
        <p:blipFill>
          <a:blip r:embed="rId18" cstate="print">
            <a:alphaModFix amt="20000"/>
            <a:extLst>
              <a:ext uri="{28A0092B-C50C-407E-A947-70E740481C1C}">
                <a14:useLocalDpi xmlns:a14="http://schemas.microsoft.com/office/drawing/2010/main"/>
              </a:ext>
            </a:extLst>
          </a:blip>
          <a:srcRect/>
          <a:stretch/>
        </p:blipFill>
        <p:spPr>
          <a:xfrm>
            <a:off x="-28329" y="6416674"/>
            <a:ext cx="12220329" cy="457201"/>
          </a:xfrm>
          <a:prstGeom prst="rect">
            <a:avLst/>
          </a:prstGeom>
          <a:noFill/>
        </p:spPr>
      </p:pic>
      <p:sp>
        <p:nvSpPr>
          <p:cNvPr id="2" name="Title Placeholder 1">
            <a:extLst>
              <a:ext uri="{FF2B5EF4-FFF2-40B4-BE49-F238E27FC236}">
                <a16:creationId xmlns:a16="http://schemas.microsoft.com/office/drawing/2014/main" id="{0D7EB7B1-1B17-FF6E-AC57-3B5CF54BF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42F261-7FC4-79C7-785E-A5105F5B20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64EB0800-C359-5759-D589-D7A9B49F5E4D}"/>
              </a:ext>
            </a:extLst>
          </p:cNvPr>
          <p:cNvSpPr/>
          <p:nvPr userDrawn="1"/>
        </p:nvSpPr>
        <p:spPr>
          <a:xfrm>
            <a:off x="10881539" y="6438531"/>
            <a:ext cx="747549" cy="246221"/>
          </a:xfrm>
          <a:prstGeom prst="rect">
            <a:avLst/>
          </a:prstGeom>
        </p:spPr>
        <p:txBody>
          <a:bodyPr wrap="square">
            <a:spAutoFit/>
          </a:bodyPr>
          <a:lstStyle/>
          <a:p>
            <a:r>
              <a:rPr lang="en-GB" sz="1000" err="1">
                <a:solidFill>
                  <a:schemeClr val="tx1"/>
                </a:solidFill>
                <a:latin typeface="Moderat Medium" pitchFamily="2" charset="77"/>
                <a:cs typeface="Arial" panose="020B0604020202020204" pitchFamily="34" charset="0"/>
              </a:rPr>
              <a:t>xfel.ac.uk</a:t>
            </a:r>
            <a:endParaRPr lang="en-GB" sz="1000">
              <a:solidFill>
                <a:schemeClr val="tx1"/>
              </a:solidFill>
              <a:latin typeface="Moderat Medium" pitchFamily="2" charset="77"/>
              <a:cs typeface="Arial" panose="020B0604020202020204" pitchFamily="34" charset="0"/>
            </a:endParaRPr>
          </a:p>
        </p:txBody>
      </p:sp>
      <p:pic>
        <p:nvPicPr>
          <p:cNvPr id="12" name="Picture 11" descr="A picture containing company name&#10;&#10;Description automatically generated">
            <a:extLst>
              <a:ext uri="{FF2B5EF4-FFF2-40B4-BE49-F238E27FC236}">
                <a16:creationId xmlns:a16="http://schemas.microsoft.com/office/drawing/2014/main" id="{E06D1E6A-84E8-E629-1A07-D6249FCB3298}"/>
              </a:ext>
            </a:extLst>
          </p:cNvPr>
          <p:cNvPicPr>
            <a:picLocks noChangeAspect="1"/>
          </p:cNvPicPr>
          <p:nvPr userDrawn="1"/>
        </p:nvPicPr>
        <p:blipFill rotWithShape="1">
          <a:blip r:embed="rId19"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cxnSp>
        <p:nvCxnSpPr>
          <p:cNvPr id="9" name="Straight Connector 8">
            <a:extLst>
              <a:ext uri="{FF2B5EF4-FFF2-40B4-BE49-F238E27FC236}">
                <a16:creationId xmlns:a16="http://schemas.microsoft.com/office/drawing/2014/main" id="{FBCBA4D9-ABDE-37EA-A37E-674DC0DDB735}"/>
              </a:ext>
            </a:extLst>
          </p:cNvPr>
          <p:cNvCxnSpPr/>
          <p:nvPr userDrawn="1"/>
        </p:nvCxnSpPr>
        <p:spPr>
          <a:xfrm>
            <a:off x="11644392" y="6492099"/>
            <a:ext cx="0" cy="302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4AE6577-4C3D-1E28-1768-CF6D87D75CAF}"/>
              </a:ext>
            </a:extLst>
          </p:cNvPr>
          <p:cNvSpPr txBox="1"/>
          <p:nvPr userDrawn="1"/>
        </p:nvSpPr>
        <p:spPr>
          <a:xfrm>
            <a:off x="11727656" y="6507581"/>
            <a:ext cx="367408" cy="276999"/>
          </a:xfrm>
          <a:prstGeom prst="rect">
            <a:avLst/>
          </a:prstGeom>
          <a:noFill/>
        </p:spPr>
        <p:txBody>
          <a:bodyPr wrap="none" rtlCol="0">
            <a:spAutoFit/>
          </a:bodyPr>
          <a:lstStyle/>
          <a:p>
            <a:fld id="{591AC816-D952-3442-A7EF-333AA4CF39D6}" type="slidenum">
              <a:rPr lang="en-GB" sz="1200" smtClean="0"/>
              <a:t>‹#›</a:t>
            </a:fld>
            <a:endParaRPr lang="en-GB" sz="1200"/>
          </a:p>
        </p:txBody>
      </p:sp>
    </p:spTree>
    <p:extLst>
      <p:ext uri="{BB962C8B-B14F-4D97-AF65-F5344CB8AC3E}">
        <p14:creationId xmlns:p14="http://schemas.microsoft.com/office/powerpoint/2010/main" val="428192563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Blue smoke in space&#10;&#10;Description automatically generated">
            <a:extLst>
              <a:ext uri="{FF2B5EF4-FFF2-40B4-BE49-F238E27FC236}">
                <a16:creationId xmlns:a16="http://schemas.microsoft.com/office/drawing/2014/main" id="{E2912621-0EBC-059E-3489-AABCCB0835B1}"/>
              </a:ext>
            </a:extLst>
          </p:cNvPr>
          <p:cNvPicPr>
            <a:picLocks noChangeAspect="1"/>
          </p:cNvPicPr>
          <p:nvPr userDrawn="1"/>
        </p:nvPicPr>
        <p:blipFill>
          <a:blip r:embed="rId18" cstate="print">
            <a:alphaModFix amt="20000"/>
            <a:extLst>
              <a:ext uri="{28A0092B-C50C-407E-A947-70E740481C1C}">
                <a14:useLocalDpi xmlns:a14="http://schemas.microsoft.com/office/drawing/2010/main"/>
              </a:ext>
            </a:extLst>
          </a:blip>
          <a:srcRect/>
          <a:stretch/>
        </p:blipFill>
        <p:spPr>
          <a:xfrm>
            <a:off x="-28329" y="6416674"/>
            <a:ext cx="12220329" cy="457201"/>
          </a:xfrm>
          <a:prstGeom prst="rect">
            <a:avLst/>
          </a:prstGeom>
          <a:noFill/>
        </p:spPr>
      </p:pic>
      <p:sp>
        <p:nvSpPr>
          <p:cNvPr id="2" name="Title Placeholder 1">
            <a:extLst>
              <a:ext uri="{FF2B5EF4-FFF2-40B4-BE49-F238E27FC236}">
                <a16:creationId xmlns:a16="http://schemas.microsoft.com/office/drawing/2014/main" id="{0D7EB7B1-1B17-FF6E-AC57-3B5CF54BF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42F261-7FC4-79C7-785E-A5105F5B20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64EB0800-C359-5759-D589-D7A9B49F5E4D}"/>
              </a:ext>
            </a:extLst>
          </p:cNvPr>
          <p:cNvSpPr/>
          <p:nvPr userDrawn="1"/>
        </p:nvSpPr>
        <p:spPr>
          <a:xfrm>
            <a:off x="10881539" y="6438531"/>
            <a:ext cx="747549" cy="246221"/>
          </a:xfrm>
          <a:prstGeom prst="rect">
            <a:avLst/>
          </a:prstGeom>
        </p:spPr>
        <p:txBody>
          <a:bodyPr wrap="square">
            <a:spAutoFit/>
          </a:bodyPr>
          <a:lstStyle/>
          <a:p>
            <a:r>
              <a:rPr lang="en-GB" sz="1000" err="1">
                <a:solidFill>
                  <a:schemeClr val="tx1"/>
                </a:solidFill>
                <a:latin typeface="Moderat Medium" pitchFamily="2" charset="77"/>
                <a:cs typeface="Arial" panose="020B0604020202020204" pitchFamily="34" charset="0"/>
              </a:rPr>
              <a:t>xfel.ac.uk</a:t>
            </a:r>
            <a:endParaRPr lang="en-GB" sz="1000">
              <a:solidFill>
                <a:schemeClr val="tx1"/>
              </a:solidFill>
              <a:latin typeface="Moderat Medium" pitchFamily="2" charset="77"/>
              <a:cs typeface="Arial" panose="020B0604020202020204" pitchFamily="34" charset="0"/>
            </a:endParaRPr>
          </a:p>
        </p:txBody>
      </p:sp>
      <p:sp>
        <p:nvSpPr>
          <p:cNvPr id="8" name="Rectangle 7">
            <a:extLst>
              <a:ext uri="{FF2B5EF4-FFF2-40B4-BE49-F238E27FC236}">
                <a16:creationId xmlns:a16="http://schemas.microsoft.com/office/drawing/2014/main" id="{AD2DB8EC-35B1-5C4B-8EAF-44BCCA3D8992}"/>
              </a:ext>
            </a:extLst>
          </p:cNvPr>
          <p:cNvSpPr/>
          <p:nvPr userDrawn="1"/>
        </p:nvSpPr>
        <p:spPr>
          <a:xfrm>
            <a:off x="8490857" y="6606577"/>
            <a:ext cx="3138232" cy="246221"/>
          </a:xfrm>
          <a:prstGeom prst="rect">
            <a:avLst/>
          </a:prstGeom>
        </p:spPr>
        <p:txBody>
          <a:bodyPr wrap="square">
            <a:spAutoFit/>
          </a:bodyPr>
          <a:lstStyle/>
          <a:p>
            <a:pPr algn="r"/>
            <a:r>
              <a:rPr lang="en-GB" sz="1000">
                <a:solidFill>
                  <a:schemeClr val="tx1"/>
                </a:solidFill>
                <a:latin typeface="Moderat Medium" pitchFamily="2" charset="77"/>
                <a:cs typeface="Arial" panose="020B0604020202020204" pitchFamily="34" charset="0"/>
              </a:rPr>
              <a:t>SPIE Optics + Optoelectronics 2025,</a:t>
            </a:r>
            <a:r>
              <a:rPr lang="en-GB" sz="1000" baseline="0">
                <a:solidFill>
                  <a:schemeClr val="tx1"/>
                </a:solidFill>
                <a:latin typeface="Moderat Medium" pitchFamily="2" charset="77"/>
                <a:cs typeface="Arial" panose="020B0604020202020204" pitchFamily="34" charset="0"/>
              </a:rPr>
              <a:t> 8</a:t>
            </a:r>
            <a:r>
              <a:rPr lang="en-GB" sz="1000" baseline="30000">
                <a:solidFill>
                  <a:schemeClr val="tx1"/>
                </a:solidFill>
                <a:latin typeface="Moderat Medium" pitchFamily="2" charset="77"/>
                <a:cs typeface="Arial" panose="020B0604020202020204" pitchFamily="34" charset="0"/>
              </a:rPr>
              <a:t>th</a:t>
            </a:r>
            <a:r>
              <a:rPr lang="en-GB" sz="1000" baseline="0">
                <a:solidFill>
                  <a:schemeClr val="tx1"/>
                </a:solidFill>
                <a:latin typeface="Moderat Medium" pitchFamily="2" charset="77"/>
                <a:cs typeface="Arial" panose="020B0604020202020204" pitchFamily="34" charset="0"/>
              </a:rPr>
              <a:t> April 2025</a:t>
            </a:r>
            <a:endParaRPr lang="en-GB" sz="1000">
              <a:solidFill>
                <a:schemeClr val="tx1"/>
              </a:solidFill>
              <a:latin typeface="Moderat Medium" pitchFamily="2" charset="77"/>
              <a:cs typeface="Arial" panose="020B0604020202020204" pitchFamily="34" charset="0"/>
            </a:endParaRPr>
          </a:p>
        </p:txBody>
      </p:sp>
      <p:pic>
        <p:nvPicPr>
          <p:cNvPr id="12" name="Picture 11" descr="A picture containing company name&#10;&#10;Description automatically generated">
            <a:extLst>
              <a:ext uri="{FF2B5EF4-FFF2-40B4-BE49-F238E27FC236}">
                <a16:creationId xmlns:a16="http://schemas.microsoft.com/office/drawing/2014/main" id="{E06D1E6A-84E8-E629-1A07-D6249FCB3298}"/>
              </a:ext>
            </a:extLst>
          </p:cNvPr>
          <p:cNvPicPr>
            <a:picLocks noChangeAspect="1"/>
          </p:cNvPicPr>
          <p:nvPr userDrawn="1"/>
        </p:nvPicPr>
        <p:blipFill rotWithShape="1">
          <a:blip r:embed="rId19"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cxnSp>
        <p:nvCxnSpPr>
          <p:cNvPr id="9" name="Straight Connector 8">
            <a:extLst>
              <a:ext uri="{FF2B5EF4-FFF2-40B4-BE49-F238E27FC236}">
                <a16:creationId xmlns:a16="http://schemas.microsoft.com/office/drawing/2014/main" id="{FBCBA4D9-ABDE-37EA-A37E-674DC0DDB735}"/>
              </a:ext>
            </a:extLst>
          </p:cNvPr>
          <p:cNvCxnSpPr/>
          <p:nvPr userDrawn="1"/>
        </p:nvCxnSpPr>
        <p:spPr>
          <a:xfrm>
            <a:off x="11644392" y="6492099"/>
            <a:ext cx="0" cy="302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4AE6577-4C3D-1E28-1768-CF6D87D75CAF}"/>
              </a:ext>
            </a:extLst>
          </p:cNvPr>
          <p:cNvSpPr txBox="1"/>
          <p:nvPr userDrawn="1"/>
        </p:nvSpPr>
        <p:spPr>
          <a:xfrm>
            <a:off x="11727656" y="6507581"/>
            <a:ext cx="367408" cy="276999"/>
          </a:xfrm>
          <a:prstGeom prst="rect">
            <a:avLst/>
          </a:prstGeom>
          <a:noFill/>
        </p:spPr>
        <p:txBody>
          <a:bodyPr wrap="none" rtlCol="0">
            <a:spAutoFit/>
          </a:bodyPr>
          <a:lstStyle/>
          <a:p>
            <a:fld id="{591AC816-D952-3442-A7EF-333AA4CF39D6}" type="slidenum">
              <a:rPr lang="en-GB" sz="1200" smtClean="0"/>
              <a:t>‹#›</a:t>
            </a:fld>
            <a:endParaRPr lang="en-GB" sz="1200"/>
          </a:p>
        </p:txBody>
      </p:sp>
    </p:spTree>
    <p:extLst>
      <p:ext uri="{BB962C8B-B14F-4D97-AF65-F5344CB8AC3E}">
        <p14:creationId xmlns:p14="http://schemas.microsoft.com/office/powerpoint/2010/main" val="1375775797"/>
      </p:ext>
    </p:extLst>
  </p:cSld>
  <p:clrMap bg1="lt1" tx1="dk1" bg2="lt2" tx2="dk2" accent1="accent1" accent2="accent2" accent3="accent3" accent4="accent4" accent5="accent5" accent6="accent6" hlink="hlink" folHlink="folHlink"/>
  <p:sldLayoutIdLst>
    <p:sldLayoutId id="2147483710" r:id="rId1"/>
    <p:sldLayoutId id="2147483711" r:id="rId2"/>
    <p:sldLayoutId id="2147483712" r:id="rId3"/>
    <p:sldLayoutId id="2147483713" r:id="rId4"/>
    <p:sldLayoutId id="2147483714" r:id="rId5"/>
    <p:sldLayoutId id="2147483715" r:id="rId6"/>
    <p:sldLayoutId id="2147483716" r:id="rId7"/>
    <p:sldLayoutId id="2147483717" r:id="rId8"/>
    <p:sldLayoutId id="2147483718" r:id="rId9"/>
    <p:sldLayoutId id="2147483719" r:id="rId10"/>
    <p:sldLayoutId id="2147483720" r:id="rId11"/>
    <p:sldLayoutId id="2147483721" r:id="rId12"/>
    <p:sldLayoutId id="2147483722" r:id="rId13"/>
    <p:sldLayoutId id="2147483723" r:id="rId14"/>
    <p:sldLayoutId id="2147483724" r:id="rId15"/>
    <p:sldLayoutId id="2147483725" r:id="rId1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Blue smoke in space&#10;&#10;Description automatically generated">
            <a:extLst>
              <a:ext uri="{FF2B5EF4-FFF2-40B4-BE49-F238E27FC236}">
                <a16:creationId xmlns:a16="http://schemas.microsoft.com/office/drawing/2014/main" id="{E2912621-0EBC-059E-3489-AABCCB0835B1}"/>
              </a:ext>
            </a:extLst>
          </p:cNvPr>
          <p:cNvPicPr>
            <a:picLocks noChangeAspect="1"/>
          </p:cNvPicPr>
          <p:nvPr userDrawn="1"/>
        </p:nvPicPr>
        <p:blipFill>
          <a:blip r:embed="rId18" cstate="print">
            <a:alphaModFix amt="20000"/>
            <a:extLst>
              <a:ext uri="{28A0092B-C50C-407E-A947-70E740481C1C}">
                <a14:useLocalDpi xmlns:a14="http://schemas.microsoft.com/office/drawing/2010/main"/>
              </a:ext>
            </a:extLst>
          </a:blip>
          <a:srcRect/>
          <a:stretch/>
        </p:blipFill>
        <p:spPr>
          <a:xfrm>
            <a:off x="-28329" y="6416674"/>
            <a:ext cx="12220329" cy="457201"/>
          </a:xfrm>
          <a:prstGeom prst="rect">
            <a:avLst/>
          </a:prstGeom>
          <a:noFill/>
        </p:spPr>
      </p:pic>
      <p:sp>
        <p:nvSpPr>
          <p:cNvPr id="2" name="Title Placeholder 1">
            <a:extLst>
              <a:ext uri="{FF2B5EF4-FFF2-40B4-BE49-F238E27FC236}">
                <a16:creationId xmlns:a16="http://schemas.microsoft.com/office/drawing/2014/main" id="{0D7EB7B1-1B17-FF6E-AC57-3B5CF54BF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42F261-7FC4-79C7-785E-A5105F5B20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64EB0800-C359-5759-D589-D7A9B49F5E4D}"/>
              </a:ext>
            </a:extLst>
          </p:cNvPr>
          <p:cNvSpPr/>
          <p:nvPr userDrawn="1"/>
        </p:nvSpPr>
        <p:spPr>
          <a:xfrm>
            <a:off x="10881539" y="6438531"/>
            <a:ext cx="747549" cy="246221"/>
          </a:xfrm>
          <a:prstGeom prst="rect">
            <a:avLst/>
          </a:prstGeom>
        </p:spPr>
        <p:txBody>
          <a:bodyPr wrap="square">
            <a:spAutoFit/>
          </a:bodyPr>
          <a:lstStyle/>
          <a:p>
            <a:r>
              <a:rPr lang="en-GB" sz="1000" err="1">
                <a:solidFill>
                  <a:schemeClr val="tx1"/>
                </a:solidFill>
                <a:latin typeface="Moderat Medium" pitchFamily="2" charset="77"/>
                <a:cs typeface="Arial" panose="020B0604020202020204" pitchFamily="34" charset="0"/>
              </a:rPr>
              <a:t>xfel.ac.uk</a:t>
            </a:r>
            <a:endParaRPr lang="en-GB" sz="1000">
              <a:solidFill>
                <a:schemeClr val="tx1"/>
              </a:solidFill>
              <a:latin typeface="Moderat Medium" pitchFamily="2" charset="77"/>
              <a:cs typeface="Arial" panose="020B0604020202020204" pitchFamily="34" charset="0"/>
            </a:endParaRPr>
          </a:p>
        </p:txBody>
      </p:sp>
      <p:sp>
        <p:nvSpPr>
          <p:cNvPr id="8" name="Rectangle 7">
            <a:extLst>
              <a:ext uri="{FF2B5EF4-FFF2-40B4-BE49-F238E27FC236}">
                <a16:creationId xmlns:a16="http://schemas.microsoft.com/office/drawing/2014/main" id="{AD2DB8EC-35B1-5C4B-8EAF-44BCCA3D8992}"/>
              </a:ext>
            </a:extLst>
          </p:cNvPr>
          <p:cNvSpPr/>
          <p:nvPr userDrawn="1"/>
        </p:nvSpPr>
        <p:spPr>
          <a:xfrm>
            <a:off x="8893533" y="6606577"/>
            <a:ext cx="2735556" cy="246221"/>
          </a:xfrm>
          <a:prstGeom prst="rect">
            <a:avLst/>
          </a:prstGeom>
        </p:spPr>
        <p:txBody>
          <a:bodyPr wrap="square">
            <a:spAutoFit/>
          </a:bodyPr>
          <a:lstStyle/>
          <a:p>
            <a:pPr algn="r"/>
            <a:r>
              <a:rPr lang="en-GB" sz="1000">
                <a:solidFill>
                  <a:schemeClr val="tx1"/>
                </a:solidFill>
                <a:latin typeface="Moderat Medium" pitchFamily="2" charset="77"/>
                <a:cs typeface="Arial" panose="020B0604020202020204" pitchFamily="34" charset="0"/>
              </a:rPr>
              <a:t>UK XFEL FSAG,</a:t>
            </a:r>
            <a:r>
              <a:rPr lang="en-GB" sz="1000" baseline="0">
                <a:solidFill>
                  <a:schemeClr val="tx1"/>
                </a:solidFill>
                <a:latin typeface="Moderat Medium" pitchFamily="2" charset="77"/>
                <a:cs typeface="Arial" panose="020B0604020202020204" pitchFamily="34" charset="0"/>
              </a:rPr>
              <a:t> 26</a:t>
            </a:r>
            <a:r>
              <a:rPr lang="en-GB" sz="1000" baseline="30000">
                <a:solidFill>
                  <a:schemeClr val="tx1"/>
                </a:solidFill>
                <a:latin typeface="Moderat Medium" pitchFamily="2" charset="77"/>
                <a:cs typeface="Arial" panose="020B0604020202020204" pitchFamily="34" charset="0"/>
              </a:rPr>
              <a:t>th</a:t>
            </a:r>
            <a:r>
              <a:rPr lang="en-GB" sz="1000" baseline="0">
                <a:solidFill>
                  <a:schemeClr val="tx1"/>
                </a:solidFill>
                <a:latin typeface="Moderat Medium" pitchFamily="2" charset="77"/>
                <a:cs typeface="Arial" panose="020B0604020202020204" pitchFamily="34" charset="0"/>
              </a:rPr>
              <a:t> Feb 2025</a:t>
            </a:r>
            <a:endParaRPr lang="en-GB" sz="1000">
              <a:solidFill>
                <a:schemeClr val="tx1"/>
              </a:solidFill>
              <a:latin typeface="Moderat Medium" pitchFamily="2" charset="77"/>
              <a:cs typeface="Arial" panose="020B0604020202020204" pitchFamily="34" charset="0"/>
            </a:endParaRPr>
          </a:p>
        </p:txBody>
      </p:sp>
      <p:pic>
        <p:nvPicPr>
          <p:cNvPr id="12" name="Picture 11" descr="A picture containing company name&#10;&#10;Description automatically generated">
            <a:extLst>
              <a:ext uri="{FF2B5EF4-FFF2-40B4-BE49-F238E27FC236}">
                <a16:creationId xmlns:a16="http://schemas.microsoft.com/office/drawing/2014/main" id="{E06D1E6A-84E8-E629-1A07-D6249FCB3298}"/>
              </a:ext>
            </a:extLst>
          </p:cNvPr>
          <p:cNvPicPr>
            <a:picLocks noChangeAspect="1"/>
          </p:cNvPicPr>
          <p:nvPr userDrawn="1"/>
        </p:nvPicPr>
        <p:blipFill rotWithShape="1">
          <a:blip r:embed="rId19"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cxnSp>
        <p:nvCxnSpPr>
          <p:cNvPr id="9" name="Straight Connector 8">
            <a:extLst>
              <a:ext uri="{FF2B5EF4-FFF2-40B4-BE49-F238E27FC236}">
                <a16:creationId xmlns:a16="http://schemas.microsoft.com/office/drawing/2014/main" id="{FBCBA4D9-ABDE-37EA-A37E-674DC0DDB735}"/>
              </a:ext>
            </a:extLst>
          </p:cNvPr>
          <p:cNvCxnSpPr/>
          <p:nvPr userDrawn="1"/>
        </p:nvCxnSpPr>
        <p:spPr>
          <a:xfrm>
            <a:off x="11644392" y="6492099"/>
            <a:ext cx="0" cy="302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4AE6577-4C3D-1E28-1768-CF6D87D75CAF}"/>
              </a:ext>
            </a:extLst>
          </p:cNvPr>
          <p:cNvSpPr txBox="1"/>
          <p:nvPr userDrawn="1"/>
        </p:nvSpPr>
        <p:spPr>
          <a:xfrm>
            <a:off x="11727656" y="6507581"/>
            <a:ext cx="367408" cy="276999"/>
          </a:xfrm>
          <a:prstGeom prst="rect">
            <a:avLst/>
          </a:prstGeom>
          <a:noFill/>
        </p:spPr>
        <p:txBody>
          <a:bodyPr wrap="none" rtlCol="0">
            <a:spAutoFit/>
          </a:bodyPr>
          <a:lstStyle/>
          <a:p>
            <a:fld id="{591AC816-D952-3442-A7EF-333AA4CF39D6}" type="slidenum">
              <a:rPr lang="en-GB" sz="1200" smtClean="0"/>
              <a:t>‹#›</a:t>
            </a:fld>
            <a:endParaRPr lang="en-GB" sz="1200"/>
          </a:p>
        </p:txBody>
      </p:sp>
    </p:spTree>
    <p:extLst>
      <p:ext uri="{BB962C8B-B14F-4D97-AF65-F5344CB8AC3E}">
        <p14:creationId xmlns:p14="http://schemas.microsoft.com/office/powerpoint/2010/main" val="1822707374"/>
      </p:ext>
    </p:extLst>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7" descr="Background pattern&#10;&#10;Description automatically generated">
            <a:extLst>
              <a:ext uri="{FF2B5EF4-FFF2-40B4-BE49-F238E27FC236}">
                <a16:creationId xmlns:a16="http://schemas.microsoft.com/office/drawing/2014/main" id="{387E0A85-2388-B6F6-EC55-276E3D67ED5A}"/>
              </a:ext>
            </a:extLst>
          </p:cNvPr>
          <p:cNvPicPr>
            <a:picLocks noChangeAspect="1"/>
          </p:cNvPicPr>
          <p:nvPr userDrawn="1"/>
        </p:nvPicPr>
        <p:blipFill>
          <a:blip r:embed="rId14">
            <a:alphaModFix amt="50000"/>
            <a:extLst>
              <a:ext uri="{28A0092B-C50C-407E-A947-70E740481C1C}">
                <a14:useLocalDpi xmlns:a14="http://schemas.microsoft.com/office/drawing/2010/main"/>
              </a:ext>
            </a:extLst>
          </a:blip>
          <a:stretch>
            <a:fillRect/>
          </a:stretch>
        </p:blipFill>
        <p:spPr>
          <a:xfrm>
            <a:off x="1" y="0"/>
            <a:ext cx="12192000" cy="6871596"/>
          </a:xfrm>
          <a:prstGeom prst="rect">
            <a:avLst/>
          </a:prstGeom>
        </p:spPr>
      </p:pic>
      <p:sp>
        <p:nvSpPr>
          <p:cNvPr id="2" name="Title Placeholder 1">
            <a:extLst>
              <a:ext uri="{FF2B5EF4-FFF2-40B4-BE49-F238E27FC236}">
                <a16:creationId xmlns:a16="http://schemas.microsoft.com/office/drawing/2014/main" id="{DC944EB6-27EE-0E47-84EB-753C79CA3B8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151CE029-EB58-6B41-8EAC-704F548C31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2134E693-13CD-E14F-A36D-9E3FC3ABCDF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A5C84B2D-1B08-DB46-ACAA-271FBB7351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7BDCA95-5F3D-D940-BE0E-5DFB1103099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AAB195-B577-5546-8349-9DDA93B6129E}" type="slidenum">
              <a:rPr lang="en-US" smtClean="0"/>
              <a:t>‹#›</a:t>
            </a:fld>
            <a:endParaRPr lang="en-US"/>
          </a:p>
        </p:txBody>
      </p:sp>
    </p:spTree>
    <p:extLst>
      <p:ext uri="{BB962C8B-B14F-4D97-AF65-F5344CB8AC3E}">
        <p14:creationId xmlns:p14="http://schemas.microsoft.com/office/powerpoint/2010/main" val="15085315"/>
      </p:ext>
    </p:extLst>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Lst>
  <p:hf hdr="0" ftr="0" dt="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chemeClr val="accent4"/>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chemeClr val="accent4"/>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chemeClr val="accent4"/>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chemeClr val="accent4"/>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Blue smoke in space&#10;&#10;Description automatically generated">
            <a:extLst>
              <a:ext uri="{FF2B5EF4-FFF2-40B4-BE49-F238E27FC236}">
                <a16:creationId xmlns:a16="http://schemas.microsoft.com/office/drawing/2014/main" id="{E2912621-0EBC-059E-3489-AABCCB0835B1}"/>
              </a:ext>
            </a:extLst>
          </p:cNvPr>
          <p:cNvPicPr>
            <a:picLocks noChangeAspect="1"/>
          </p:cNvPicPr>
          <p:nvPr userDrawn="1"/>
        </p:nvPicPr>
        <p:blipFill>
          <a:blip r:embed="rId17">
            <a:alphaModFix amt="20000"/>
          </a:blip>
          <a:srcRect l="2401" t="50577" r="21583" b="43027"/>
          <a:stretch/>
        </p:blipFill>
        <p:spPr>
          <a:xfrm>
            <a:off x="-28329" y="6416674"/>
            <a:ext cx="12220329" cy="457201"/>
          </a:xfrm>
          <a:prstGeom prst="rect">
            <a:avLst/>
          </a:prstGeom>
          <a:noFill/>
        </p:spPr>
      </p:pic>
      <p:sp>
        <p:nvSpPr>
          <p:cNvPr id="2" name="Title Placeholder 1">
            <a:extLst>
              <a:ext uri="{FF2B5EF4-FFF2-40B4-BE49-F238E27FC236}">
                <a16:creationId xmlns:a16="http://schemas.microsoft.com/office/drawing/2014/main" id="{0D7EB7B1-1B17-FF6E-AC57-3B5CF54BFDF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D442F261-7FC4-79C7-785E-A5105F5B20F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a:extLst>
              <a:ext uri="{FF2B5EF4-FFF2-40B4-BE49-F238E27FC236}">
                <a16:creationId xmlns:a16="http://schemas.microsoft.com/office/drawing/2014/main" id="{64EB0800-C359-5759-D589-D7A9B49F5E4D}"/>
              </a:ext>
            </a:extLst>
          </p:cNvPr>
          <p:cNvSpPr/>
          <p:nvPr userDrawn="1"/>
        </p:nvSpPr>
        <p:spPr>
          <a:xfrm>
            <a:off x="10881539" y="6438531"/>
            <a:ext cx="747549" cy="246221"/>
          </a:xfrm>
          <a:prstGeom prst="rect">
            <a:avLst/>
          </a:prstGeom>
        </p:spPr>
        <p:txBody>
          <a:bodyPr wrap="square">
            <a:spAutoFit/>
          </a:bodyPr>
          <a:lstStyle/>
          <a:p>
            <a:r>
              <a:rPr lang="en-GB" sz="1000" err="1">
                <a:solidFill>
                  <a:schemeClr val="tx1"/>
                </a:solidFill>
                <a:latin typeface="Moderat Medium" pitchFamily="2" charset="77"/>
                <a:cs typeface="Arial" panose="020B0604020202020204" pitchFamily="34" charset="0"/>
              </a:rPr>
              <a:t>xfel.ac.uk</a:t>
            </a:r>
            <a:endParaRPr lang="en-GB" sz="1000">
              <a:solidFill>
                <a:schemeClr val="tx1"/>
              </a:solidFill>
              <a:latin typeface="Moderat Medium" pitchFamily="2" charset="77"/>
              <a:cs typeface="Arial" panose="020B0604020202020204" pitchFamily="34" charset="0"/>
            </a:endParaRPr>
          </a:p>
        </p:txBody>
      </p:sp>
      <p:pic>
        <p:nvPicPr>
          <p:cNvPr id="12" name="Picture 11" descr="A picture containing company name&#10;&#10;Description automatically generated">
            <a:extLst>
              <a:ext uri="{FF2B5EF4-FFF2-40B4-BE49-F238E27FC236}">
                <a16:creationId xmlns:a16="http://schemas.microsoft.com/office/drawing/2014/main" id="{E06D1E6A-84E8-E629-1A07-D6249FCB3298}"/>
              </a:ext>
            </a:extLst>
          </p:cNvPr>
          <p:cNvPicPr>
            <a:picLocks noChangeAspect="1"/>
          </p:cNvPicPr>
          <p:nvPr userDrawn="1"/>
        </p:nvPicPr>
        <p:blipFill rotWithShape="1">
          <a:blip r:embed="rId18"/>
          <a:srcRect b="33905"/>
          <a:stretch/>
        </p:blipFill>
        <p:spPr>
          <a:xfrm>
            <a:off x="-24218" y="6302142"/>
            <a:ext cx="1886114" cy="535394"/>
          </a:xfrm>
          <a:prstGeom prst="rect">
            <a:avLst/>
          </a:prstGeom>
        </p:spPr>
      </p:pic>
      <p:cxnSp>
        <p:nvCxnSpPr>
          <p:cNvPr id="9" name="Straight Connector 8">
            <a:extLst>
              <a:ext uri="{FF2B5EF4-FFF2-40B4-BE49-F238E27FC236}">
                <a16:creationId xmlns:a16="http://schemas.microsoft.com/office/drawing/2014/main" id="{FBCBA4D9-ABDE-37EA-A37E-674DC0DDB735}"/>
              </a:ext>
            </a:extLst>
          </p:cNvPr>
          <p:cNvCxnSpPr/>
          <p:nvPr userDrawn="1"/>
        </p:nvCxnSpPr>
        <p:spPr>
          <a:xfrm>
            <a:off x="11644392" y="6492099"/>
            <a:ext cx="0" cy="30243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D4AE6577-4C3D-1E28-1768-CF6D87D75CAF}"/>
              </a:ext>
            </a:extLst>
          </p:cNvPr>
          <p:cNvSpPr txBox="1"/>
          <p:nvPr userDrawn="1"/>
        </p:nvSpPr>
        <p:spPr>
          <a:xfrm>
            <a:off x="11727656" y="6507581"/>
            <a:ext cx="367408" cy="276999"/>
          </a:xfrm>
          <a:prstGeom prst="rect">
            <a:avLst/>
          </a:prstGeom>
          <a:noFill/>
        </p:spPr>
        <p:txBody>
          <a:bodyPr wrap="none" rtlCol="0">
            <a:spAutoFit/>
          </a:bodyPr>
          <a:lstStyle/>
          <a:p>
            <a:fld id="{591AC816-D952-3442-A7EF-333AA4CF39D6}" type="slidenum">
              <a:rPr lang="en-GB" sz="1200" smtClean="0"/>
              <a:t>‹#›</a:t>
            </a:fld>
            <a:endParaRPr lang="en-GB" sz="1200"/>
          </a:p>
        </p:txBody>
      </p:sp>
    </p:spTree>
    <p:extLst>
      <p:ext uri="{BB962C8B-B14F-4D97-AF65-F5344CB8AC3E}">
        <p14:creationId xmlns:p14="http://schemas.microsoft.com/office/powerpoint/2010/main" val="3218987658"/>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 id="2147483782" r:id="rId12"/>
    <p:sldLayoutId id="2147483784" r:id="rId13"/>
    <p:sldLayoutId id="2147483785" r:id="rId14"/>
    <p:sldLayoutId id="2147483786"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11.png"/><Relationship Id="rId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18.xml"/><Relationship Id="rId5" Type="http://schemas.openxmlformats.org/officeDocument/2006/relationships/image" Target="../media/image47.jpeg"/><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13" Type="http://schemas.openxmlformats.org/officeDocument/2006/relationships/image" Target="../media/image54.jpeg"/><Relationship Id="rId18" Type="http://schemas.openxmlformats.org/officeDocument/2006/relationships/image" Target="../media/image59.jpeg"/><Relationship Id="rId26" Type="http://schemas.openxmlformats.org/officeDocument/2006/relationships/image" Target="../media/image67.png"/><Relationship Id="rId21" Type="http://schemas.openxmlformats.org/officeDocument/2006/relationships/image" Target="../media/image62.jpeg"/><Relationship Id="rId34" Type="http://schemas.openxmlformats.org/officeDocument/2006/relationships/image" Target="../media/image75.jpeg"/><Relationship Id="rId7" Type="http://schemas.openxmlformats.org/officeDocument/2006/relationships/diagramData" Target="../diagrams/data2.xml"/><Relationship Id="rId12" Type="http://schemas.openxmlformats.org/officeDocument/2006/relationships/image" Target="../media/image53.jpeg"/><Relationship Id="rId17" Type="http://schemas.openxmlformats.org/officeDocument/2006/relationships/image" Target="../media/image58.jpeg"/><Relationship Id="rId25" Type="http://schemas.openxmlformats.org/officeDocument/2006/relationships/image" Target="../media/image66.jpeg"/><Relationship Id="rId33" Type="http://schemas.openxmlformats.org/officeDocument/2006/relationships/image" Target="../media/image74.jpeg"/><Relationship Id="rId38" Type="http://schemas.openxmlformats.org/officeDocument/2006/relationships/image" Target="../media/image79.jpeg"/><Relationship Id="rId2" Type="http://schemas.openxmlformats.org/officeDocument/2006/relationships/slideLayout" Target="../slideLayouts/slideLayout34.xml"/><Relationship Id="rId16" Type="http://schemas.openxmlformats.org/officeDocument/2006/relationships/image" Target="../media/image57.png"/><Relationship Id="rId20" Type="http://schemas.openxmlformats.org/officeDocument/2006/relationships/image" Target="../media/image61.jpeg"/><Relationship Id="rId29" Type="http://schemas.openxmlformats.org/officeDocument/2006/relationships/image" Target="../media/image70.jpeg"/><Relationship Id="rId1" Type="http://schemas.openxmlformats.org/officeDocument/2006/relationships/tags" Target="../tags/tag1.xml"/><Relationship Id="rId6" Type="http://schemas.openxmlformats.org/officeDocument/2006/relationships/image" Target="../media/image52.png"/><Relationship Id="rId11" Type="http://schemas.microsoft.com/office/2007/relationships/diagramDrawing" Target="../diagrams/drawing2.xml"/><Relationship Id="rId24" Type="http://schemas.openxmlformats.org/officeDocument/2006/relationships/image" Target="../media/image65.jpeg"/><Relationship Id="rId32" Type="http://schemas.openxmlformats.org/officeDocument/2006/relationships/image" Target="../media/image73.png"/><Relationship Id="rId37" Type="http://schemas.openxmlformats.org/officeDocument/2006/relationships/image" Target="../media/image78.jpeg"/><Relationship Id="rId5" Type="http://schemas.openxmlformats.org/officeDocument/2006/relationships/image" Target="../media/image51.jpeg"/><Relationship Id="rId15" Type="http://schemas.openxmlformats.org/officeDocument/2006/relationships/image" Target="../media/image56.jpeg"/><Relationship Id="rId23" Type="http://schemas.openxmlformats.org/officeDocument/2006/relationships/image" Target="../media/image64.jpeg"/><Relationship Id="rId28" Type="http://schemas.openxmlformats.org/officeDocument/2006/relationships/image" Target="../media/image69.jpeg"/><Relationship Id="rId36" Type="http://schemas.openxmlformats.org/officeDocument/2006/relationships/image" Target="../media/image77.png"/><Relationship Id="rId10" Type="http://schemas.openxmlformats.org/officeDocument/2006/relationships/diagramColors" Target="../diagrams/colors2.xml"/><Relationship Id="rId19" Type="http://schemas.openxmlformats.org/officeDocument/2006/relationships/image" Target="../media/image60.png"/><Relationship Id="rId31" Type="http://schemas.openxmlformats.org/officeDocument/2006/relationships/image" Target="../media/image72.jpeg"/><Relationship Id="rId4" Type="http://schemas.openxmlformats.org/officeDocument/2006/relationships/image" Target="../media/image50.jpeg"/><Relationship Id="rId9" Type="http://schemas.openxmlformats.org/officeDocument/2006/relationships/diagramQuickStyle" Target="../diagrams/quickStyle2.xml"/><Relationship Id="rId14" Type="http://schemas.openxmlformats.org/officeDocument/2006/relationships/image" Target="../media/image55.jpeg"/><Relationship Id="rId22" Type="http://schemas.openxmlformats.org/officeDocument/2006/relationships/image" Target="../media/image63.jpeg"/><Relationship Id="rId27" Type="http://schemas.openxmlformats.org/officeDocument/2006/relationships/image" Target="../media/image68.png"/><Relationship Id="rId30" Type="http://schemas.openxmlformats.org/officeDocument/2006/relationships/image" Target="../media/image71.png"/><Relationship Id="rId35" Type="http://schemas.openxmlformats.org/officeDocument/2006/relationships/image" Target="../media/image76.jpeg"/><Relationship Id="rId8" Type="http://schemas.openxmlformats.org/officeDocument/2006/relationships/diagramLayout" Target="../diagrams/layout2.xml"/><Relationship Id="rId3" Type="http://schemas.openxmlformats.org/officeDocument/2006/relationships/notesSlide" Target="../notesSlides/notesSlide6.xml"/></Relationships>
</file>

<file path=ppt/slides/_rels/slide14.xml.rels><?xml version="1.0" encoding="UTF-8" standalone="yes"?>
<Relationships xmlns="http://schemas.openxmlformats.org/package/2006/relationships"><Relationship Id="rId2" Type="http://schemas.microsoft.com/office/2018/10/relationships/comments" Target="../comments/modernComment_135_3D6CA0B1.xml"/><Relationship Id="rId1" Type="http://schemas.openxmlformats.org/officeDocument/2006/relationships/slideLayout" Target="../slideLayouts/slideLayout76.xml"/></Relationships>
</file>

<file path=ppt/slides/_rels/slide1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18.xml"/></Relationships>
</file>

<file path=ppt/slides/_rels/slide16.xml.rels><?xml version="1.0" encoding="UTF-8" standalone="yes"?>
<Relationships xmlns="http://schemas.openxmlformats.org/package/2006/relationships"><Relationship Id="rId8" Type="http://schemas.openxmlformats.org/officeDocument/2006/relationships/hyperlink" Target="https://accelconf.web.cern.ch/ipac2023/pdf/FRXD2_talk.pdf" TargetMode="External"/><Relationship Id="rId3" Type="http://schemas.openxmlformats.org/officeDocument/2006/relationships/image" Target="../media/image81.jpeg"/><Relationship Id="rId7" Type="http://schemas.openxmlformats.org/officeDocument/2006/relationships/image" Target="../media/image85.png"/><Relationship Id="rId2" Type="http://schemas.openxmlformats.org/officeDocument/2006/relationships/notesSlide" Target="../notesSlides/notesSlide7.xml"/><Relationship Id="rId1" Type="http://schemas.openxmlformats.org/officeDocument/2006/relationships/slideLayout" Target="../slideLayouts/slideLayout18.xml"/><Relationship Id="rId6" Type="http://schemas.openxmlformats.org/officeDocument/2006/relationships/image" Target="../media/image84.png"/><Relationship Id="rId11" Type="http://schemas.openxmlformats.org/officeDocument/2006/relationships/image" Target="../media/image27.png"/><Relationship Id="rId5" Type="http://schemas.openxmlformats.org/officeDocument/2006/relationships/image" Target="../media/image83.png"/><Relationship Id="rId10" Type="http://schemas.openxmlformats.org/officeDocument/2006/relationships/image" Target="../media/image87.png"/><Relationship Id="rId4" Type="http://schemas.openxmlformats.org/officeDocument/2006/relationships/image" Target="../media/image82.jpeg"/><Relationship Id="rId9" Type="http://schemas.openxmlformats.org/officeDocument/2006/relationships/image" Target="../media/image86.png"/></Relationships>
</file>

<file path=ppt/slides/_rels/slide1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8.xml"/><Relationship Id="rId1" Type="http://schemas.openxmlformats.org/officeDocument/2006/relationships/slideLayout" Target="../slideLayouts/slideLayout50.xml"/><Relationship Id="rId4" Type="http://schemas.openxmlformats.org/officeDocument/2006/relationships/image" Target="../media/image89.png"/></Relationships>
</file>

<file path=ppt/slides/_rels/slide18.xml.rels><?xml version="1.0" encoding="UTF-8" standalone="yes"?>
<Relationships xmlns="http://schemas.openxmlformats.org/package/2006/relationships"><Relationship Id="rId3" Type="http://schemas.openxmlformats.org/officeDocument/2006/relationships/hyperlink" Target="https://www.nature.com/articles/s41377-023-01233-z" TargetMode="External"/><Relationship Id="rId7" Type="http://schemas.openxmlformats.org/officeDocument/2006/relationships/image" Target="../media/image93.png"/><Relationship Id="rId2" Type="http://schemas.openxmlformats.org/officeDocument/2006/relationships/image" Target="../media/image90.png"/><Relationship Id="rId1" Type="http://schemas.openxmlformats.org/officeDocument/2006/relationships/slideLayout" Target="../slideLayouts/slideLayout18.xml"/><Relationship Id="rId6" Type="http://schemas.openxmlformats.org/officeDocument/2006/relationships/hyperlink" Target="https://www.nature.com/articles/s41524-021-00644-z" TargetMode="External"/><Relationship Id="rId5" Type="http://schemas.openxmlformats.org/officeDocument/2006/relationships/image" Target="../media/image92.png"/><Relationship Id="rId4" Type="http://schemas.openxmlformats.org/officeDocument/2006/relationships/image" Target="../media/image91.jpeg"/></Relationships>
</file>

<file path=ppt/slides/_rels/slide1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94.png"/><Relationship Id="rId1" Type="http://schemas.openxmlformats.org/officeDocument/2006/relationships/slideLayout" Target="../slideLayouts/slideLayout18.xml"/><Relationship Id="rId4" Type="http://schemas.openxmlformats.org/officeDocument/2006/relationships/image" Target="../media/image95.png"/></Relationships>
</file>

<file path=ppt/slides/_rels/slide2.xml.rels><?xml version="1.0" encoding="UTF-8" standalone="yes"?>
<Relationships xmlns="http://schemas.openxmlformats.org/package/2006/relationships"><Relationship Id="rId2" Type="http://schemas.microsoft.com/office/2018/10/relationships/comments" Target="../comments/modernComment_135_3D6CA0B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1.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png"/><Relationship Id="rId1" Type="http://schemas.openxmlformats.org/officeDocument/2006/relationships/slideLayout" Target="../slideLayouts/slideLayout18.xml"/><Relationship Id="rId4" Type="http://schemas.openxmlformats.org/officeDocument/2006/relationships/image" Target="../media/image5.png"/></Relationships>
</file>

<file path=ppt/slides/_rels/slide22.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9.png"/><Relationship Id="rId7" Type="http://schemas.openxmlformats.org/officeDocument/2006/relationships/image" Target="../media/image102.png"/><Relationship Id="rId2" Type="http://schemas.openxmlformats.org/officeDocument/2006/relationships/image" Target="../media/image98.png"/><Relationship Id="rId1" Type="http://schemas.openxmlformats.org/officeDocument/2006/relationships/slideLayout" Target="../slideLayouts/slideLayout18.xml"/><Relationship Id="rId6" Type="http://schemas.openxmlformats.org/officeDocument/2006/relationships/image" Target="../media/image101.jpeg"/><Relationship Id="rId5" Type="http://schemas.openxmlformats.org/officeDocument/2006/relationships/image" Target="../media/image100.png"/><Relationship Id="rId4" Type="http://schemas.microsoft.com/office/2007/relationships/hdphoto" Target="../media/hdphoto2.wdp"/><Relationship Id="rId9" Type="http://schemas.openxmlformats.org/officeDocument/2006/relationships/image" Target="../media/image104.png"/></Relationships>
</file>

<file path=ppt/slides/_rels/slide23.xml.rels><?xml version="1.0" encoding="UTF-8" standalone="yes"?>
<Relationships xmlns="http://schemas.openxmlformats.org/package/2006/relationships"><Relationship Id="rId2" Type="http://schemas.microsoft.com/office/2018/10/relationships/comments" Target="../comments/modernComment_135_3D6CA0B1.xml"/><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18.xml"/><Relationship Id="rId4" Type="http://schemas.openxmlformats.org/officeDocument/2006/relationships/image" Target="../media/image107.png"/></Relationships>
</file>

<file path=ppt/slides/_rels/slide25.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18.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26.xml.rels><?xml version="1.0" encoding="UTF-8" standalone="yes"?>
<Relationships xmlns="http://schemas.openxmlformats.org/package/2006/relationships"><Relationship Id="rId3" Type="http://schemas.openxmlformats.org/officeDocument/2006/relationships/image" Target="../media/image114.png"/><Relationship Id="rId7" Type="http://schemas.openxmlformats.org/officeDocument/2006/relationships/image" Target="../media/image116.jpeg"/><Relationship Id="rId2" Type="http://schemas.openxmlformats.org/officeDocument/2006/relationships/image" Target="../media/image113.png"/><Relationship Id="rId1" Type="http://schemas.openxmlformats.org/officeDocument/2006/relationships/slideLayout" Target="../slideLayouts/slideLayout18.xml"/><Relationship Id="rId6" Type="http://schemas.openxmlformats.org/officeDocument/2006/relationships/image" Target="../media/image115.jpeg"/><Relationship Id="rId5" Type="http://schemas.openxmlformats.org/officeDocument/2006/relationships/hyperlink" Target="https://bit.ly/ruedi-sus" TargetMode="External"/><Relationship Id="rId4" Type="http://schemas.openxmlformats.org/officeDocument/2006/relationships/hyperlink" Target="https://arxiv.org/pdf/2501.14979" TargetMode="External"/></Relationships>
</file>

<file path=ppt/slides/_rels/slide27.xml.rels><?xml version="1.0" encoding="UTF-8" standalone="yes"?>
<Relationships xmlns="http://schemas.openxmlformats.org/package/2006/relationships"><Relationship Id="rId2" Type="http://schemas.microsoft.com/office/2018/10/relationships/comments" Target="../comments/modernComment_135_3D6CA0B1.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image" Target="../media/image117.png"/><Relationship Id="rId1" Type="http://schemas.openxmlformats.org/officeDocument/2006/relationships/slideLayout" Target="../slideLayouts/slideLayout18.xml"/><Relationship Id="rId4" Type="http://schemas.openxmlformats.org/officeDocument/2006/relationships/image" Target="../media/image106.png"/></Relationships>
</file>

<file path=ppt/slides/_rels/slide29.xml.rels><?xml version="1.0" encoding="UTF-8" standalone="yes"?>
<Relationships xmlns="http://schemas.openxmlformats.org/package/2006/relationships"><Relationship Id="rId3" Type="http://schemas.openxmlformats.org/officeDocument/2006/relationships/image" Target="../media/image119.png"/><Relationship Id="rId2" Type="http://schemas.openxmlformats.org/officeDocument/2006/relationships/image" Target="../media/image118.png"/><Relationship Id="rId1" Type="http://schemas.openxmlformats.org/officeDocument/2006/relationships/slideLayout" Target="../slideLayouts/slideLayout69.xml"/></Relationships>
</file>

<file path=ppt/slides/_rels/slide3.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 Id="rId9" Type="http://schemas.openxmlformats.org/officeDocument/2006/relationships/image" Target="../media/image18.jpeg"/></Relationships>
</file>

<file path=ppt/slides/_rels/slide30.xml.rels><?xml version="1.0" encoding="UTF-8" standalone="yes"?>
<Relationships xmlns="http://schemas.openxmlformats.org/package/2006/relationships"><Relationship Id="rId13" Type="http://schemas.openxmlformats.org/officeDocument/2006/relationships/image" Target="../media/image130.png"/><Relationship Id="rId18" Type="http://schemas.openxmlformats.org/officeDocument/2006/relationships/image" Target="../media/image135.png"/><Relationship Id="rId26" Type="http://schemas.openxmlformats.org/officeDocument/2006/relationships/image" Target="../media/image143.png"/><Relationship Id="rId39" Type="http://schemas.openxmlformats.org/officeDocument/2006/relationships/image" Target="../media/image156.png"/><Relationship Id="rId21" Type="http://schemas.openxmlformats.org/officeDocument/2006/relationships/image" Target="../media/image138.png"/><Relationship Id="rId34" Type="http://schemas.openxmlformats.org/officeDocument/2006/relationships/image" Target="../media/image151.png"/><Relationship Id="rId7" Type="http://schemas.openxmlformats.org/officeDocument/2006/relationships/image" Target="../media/image124.png"/><Relationship Id="rId12" Type="http://schemas.openxmlformats.org/officeDocument/2006/relationships/image" Target="../media/image129.png"/><Relationship Id="rId17" Type="http://schemas.openxmlformats.org/officeDocument/2006/relationships/image" Target="../media/image134.png"/><Relationship Id="rId25" Type="http://schemas.openxmlformats.org/officeDocument/2006/relationships/image" Target="../media/image142.png"/><Relationship Id="rId33" Type="http://schemas.openxmlformats.org/officeDocument/2006/relationships/image" Target="../media/image150.png"/><Relationship Id="rId38" Type="http://schemas.openxmlformats.org/officeDocument/2006/relationships/image" Target="../media/image155.png"/><Relationship Id="rId2" Type="http://schemas.openxmlformats.org/officeDocument/2006/relationships/notesSlide" Target="../notesSlides/notesSlide9.xml"/><Relationship Id="rId16" Type="http://schemas.openxmlformats.org/officeDocument/2006/relationships/image" Target="../media/image133.png"/><Relationship Id="rId20" Type="http://schemas.openxmlformats.org/officeDocument/2006/relationships/image" Target="../media/image137.png"/><Relationship Id="rId29" Type="http://schemas.openxmlformats.org/officeDocument/2006/relationships/image" Target="../media/image146.png"/><Relationship Id="rId1" Type="http://schemas.openxmlformats.org/officeDocument/2006/relationships/slideLayout" Target="../slideLayouts/slideLayout18.xml"/><Relationship Id="rId6" Type="http://schemas.openxmlformats.org/officeDocument/2006/relationships/image" Target="../media/image123.png"/><Relationship Id="rId11" Type="http://schemas.openxmlformats.org/officeDocument/2006/relationships/image" Target="../media/image128.png"/><Relationship Id="rId24" Type="http://schemas.openxmlformats.org/officeDocument/2006/relationships/image" Target="../media/image141.png"/><Relationship Id="rId32" Type="http://schemas.openxmlformats.org/officeDocument/2006/relationships/image" Target="../media/image149.png"/><Relationship Id="rId37" Type="http://schemas.openxmlformats.org/officeDocument/2006/relationships/image" Target="../media/image154.jpeg"/><Relationship Id="rId40" Type="http://schemas.openxmlformats.org/officeDocument/2006/relationships/image" Target="../media/image157.png"/><Relationship Id="rId5" Type="http://schemas.openxmlformats.org/officeDocument/2006/relationships/image" Target="../media/image122.png"/><Relationship Id="rId15" Type="http://schemas.openxmlformats.org/officeDocument/2006/relationships/image" Target="../media/image132.png"/><Relationship Id="rId23" Type="http://schemas.openxmlformats.org/officeDocument/2006/relationships/image" Target="../media/image140.png"/><Relationship Id="rId28" Type="http://schemas.openxmlformats.org/officeDocument/2006/relationships/image" Target="../media/image145.png"/><Relationship Id="rId36" Type="http://schemas.openxmlformats.org/officeDocument/2006/relationships/image" Target="../media/image153.png"/><Relationship Id="rId10" Type="http://schemas.openxmlformats.org/officeDocument/2006/relationships/image" Target="../media/image127.png"/><Relationship Id="rId19" Type="http://schemas.openxmlformats.org/officeDocument/2006/relationships/image" Target="../media/image136.png"/><Relationship Id="rId31" Type="http://schemas.openxmlformats.org/officeDocument/2006/relationships/image" Target="../media/image148.png"/><Relationship Id="rId4" Type="http://schemas.openxmlformats.org/officeDocument/2006/relationships/image" Target="../media/image121.png"/><Relationship Id="rId9" Type="http://schemas.openxmlformats.org/officeDocument/2006/relationships/image" Target="../media/image126.png"/><Relationship Id="rId14" Type="http://schemas.openxmlformats.org/officeDocument/2006/relationships/image" Target="../media/image131.png"/><Relationship Id="rId22" Type="http://schemas.openxmlformats.org/officeDocument/2006/relationships/image" Target="../media/image139.png"/><Relationship Id="rId27" Type="http://schemas.openxmlformats.org/officeDocument/2006/relationships/image" Target="../media/image144.png"/><Relationship Id="rId30" Type="http://schemas.openxmlformats.org/officeDocument/2006/relationships/image" Target="../media/image147.png"/><Relationship Id="rId35" Type="http://schemas.openxmlformats.org/officeDocument/2006/relationships/image" Target="../media/image152.png"/><Relationship Id="rId8" Type="http://schemas.openxmlformats.org/officeDocument/2006/relationships/image" Target="../media/image125.png"/><Relationship Id="rId3" Type="http://schemas.openxmlformats.org/officeDocument/2006/relationships/image" Target="../media/image120.png"/></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hyperlink" Target="mailto:ukxfel@stfc.ac.uk" TargetMode="External"/><Relationship Id="rId2" Type="http://schemas.openxmlformats.org/officeDocument/2006/relationships/notesSlide" Target="../notesSlides/notesSlide10.xml"/><Relationship Id="rId1" Type="http://schemas.openxmlformats.org/officeDocument/2006/relationships/slideLayout" Target="../slideLayouts/slideLayout74.xml"/><Relationship Id="rId6" Type="http://schemas.openxmlformats.org/officeDocument/2006/relationships/image" Target="../media/image158.png"/><Relationship Id="rId5" Type="http://schemas.openxmlformats.org/officeDocument/2006/relationships/image" Target="../media/image11.png"/><Relationship Id="rId4" Type="http://schemas.openxmlformats.org/officeDocument/2006/relationships/image" Target="../media/image1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3.xml.rels><?xml version="1.0" encoding="UTF-8" standalone="yes"?>
<Relationships xmlns="http://schemas.openxmlformats.org/package/2006/relationships"><Relationship Id="rId3" Type="http://schemas.openxmlformats.org/officeDocument/2006/relationships/image" Target="../media/image160.jpeg"/><Relationship Id="rId2" Type="http://schemas.openxmlformats.org/officeDocument/2006/relationships/image" Target="../media/image159.jpeg"/><Relationship Id="rId1" Type="http://schemas.openxmlformats.org/officeDocument/2006/relationships/slideLayout" Target="../slideLayouts/slideLayout38.xml"/><Relationship Id="rId4" Type="http://schemas.microsoft.com/office/2018/10/relationships/comments" Target="../comments/modernComment_130_542B78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8.xml"/></Relationships>
</file>

<file path=ppt/slides/_rels/slide35.xml.rels><?xml version="1.0" encoding="UTF-8" standalone="yes"?>
<Relationships xmlns="http://schemas.openxmlformats.org/package/2006/relationships"><Relationship Id="rId3" Type="http://schemas.openxmlformats.org/officeDocument/2006/relationships/image" Target="../media/image161.png"/><Relationship Id="rId2" Type="http://schemas.openxmlformats.org/officeDocument/2006/relationships/notesSlide" Target="../notesSlides/notesSlide12.xml"/><Relationship Id="rId1" Type="http://schemas.openxmlformats.org/officeDocument/2006/relationships/slideLayout" Target="../slideLayouts/slideLayout18.xml"/><Relationship Id="rId5" Type="http://schemas.openxmlformats.org/officeDocument/2006/relationships/image" Target="../media/image116.jpeg"/><Relationship Id="rId4" Type="http://schemas.openxmlformats.org/officeDocument/2006/relationships/image" Target="../media/image115.jpe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jpeg"/><Relationship Id="rId3" Type="http://schemas.openxmlformats.org/officeDocument/2006/relationships/diagramData" Target="../diagrams/data1.xml"/><Relationship Id="rId7" Type="http://schemas.microsoft.com/office/2007/relationships/diagramDrawing" Target="../diagrams/drawing1.xml"/><Relationship Id="rId12" Type="http://schemas.openxmlformats.org/officeDocument/2006/relationships/image" Target="../media/image23.jpe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diagramColors" Target="../diagrams/colors1.xml"/><Relationship Id="rId11" Type="http://schemas.openxmlformats.org/officeDocument/2006/relationships/image" Target="../media/image22.png"/><Relationship Id="rId5" Type="http://schemas.openxmlformats.org/officeDocument/2006/relationships/diagramQuickStyle" Target="../diagrams/quickStyle1.xml"/><Relationship Id="rId10" Type="http://schemas.openxmlformats.org/officeDocument/2006/relationships/image" Target="../media/image21.png"/><Relationship Id="rId4" Type="http://schemas.openxmlformats.org/officeDocument/2006/relationships/diagramLayout" Target="../diagrams/layout1.xml"/><Relationship Id="rId9" Type="http://schemas.openxmlformats.org/officeDocument/2006/relationships/image" Target="../media/image20.png"/><Relationship Id="rId14" Type="http://schemas.openxmlformats.org/officeDocument/2006/relationships/image" Target="../media/image25.png"/></Relationships>
</file>

<file path=ppt/slides/_rels/slide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18.xml"/><Relationship Id="rId4" Type="http://schemas.openxmlformats.org/officeDocument/2006/relationships/image" Target="../media/image28.jpeg"/></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18.xml"/><Relationship Id="rId6" Type="http://schemas.openxmlformats.org/officeDocument/2006/relationships/image" Target="../media/image32.jpeg"/><Relationship Id="rId5" Type="http://schemas.microsoft.com/office/2007/relationships/hdphoto" Target="../media/hdphoto1.wdp"/><Relationship Id="rId4" Type="http://schemas.openxmlformats.org/officeDocument/2006/relationships/image" Target="../media/image31.png"/></Relationships>
</file>

<file path=ppt/slides/_rels/slide7.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37.png"/><Relationship Id="rId5" Type="http://schemas.openxmlformats.org/officeDocument/2006/relationships/image" Target="../media/image36.jpeg"/><Relationship Id="rId10" Type="http://schemas.openxmlformats.org/officeDocument/2006/relationships/image" Target="../media/image41.png"/><Relationship Id="rId4" Type="http://schemas.openxmlformats.org/officeDocument/2006/relationships/image" Target="../media/image33.svg"/><Relationship Id="rId9" Type="http://schemas.openxmlformats.org/officeDocument/2006/relationships/image" Target="../media/image40.png"/></Relationships>
</file>

<file path=ppt/slides/_rels/slide8.xml.rels><?xml version="1.0" encoding="UTF-8" standalone="yes"?>
<Relationships xmlns="http://schemas.openxmlformats.org/package/2006/relationships"><Relationship Id="rId2" Type="http://schemas.microsoft.com/office/2018/10/relationships/comments" Target="../comments/modernComment_135_3D6CA0B1.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notesSlide" Target="../notesSlides/notesSlide5.xml"/><Relationship Id="rId1" Type="http://schemas.openxmlformats.org/officeDocument/2006/relationships/slideLayout" Target="../slideLayouts/slideLayout18.xml"/><Relationship Id="rId4" Type="http://schemas.openxmlformats.org/officeDocument/2006/relationships/image" Target="../media/image43.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1BE685D4-0AE8-2E9B-D4B0-C3A0C1BC5ED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8355"/>
            <a:ext cx="12292521" cy="6871596"/>
          </a:xfrm>
          <a:prstGeom prst="rect">
            <a:avLst/>
          </a:prstGeom>
        </p:spPr>
      </p:pic>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513187" y="2551837"/>
            <a:ext cx="5851037" cy="1754326"/>
          </a:xfrm>
          <a:prstGeom prst="rect">
            <a:avLst/>
          </a:prstGeom>
          <a:noFill/>
        </p:spPr>
        <p:txBody>
          <a:bodyPr wrap="square" rtlCol="0" anchor="t">
            <a:spAutoFit/>
          </a:bodyPr>
          <a:lstStyle/>
          <a:p>
            <a:pPr lvl="0">
              <a:defRPr/>
            </a:pPr>
            <a:r>
              <a:rPr lang="en-US" sz="3600" b="1" spc="-150" dirty="0">
                <a:solidFill>
                  <a:srgbClr val="002060"/>
                </a:solidFill>
                <a:latin typeface="Arial" panose="020B0604020202020204" pitchFamily="34" charset="0"/>
                <a:cs typeface="Arial" panose="020B0604020202020204" pitchFamily="34" charset="0"/>
              </a:rPr>
              <a:t>Conclusions </a:t>
            </a:r>
            <a:r>
              <a:rPr lang="en-US" sz="3600" b="1" spc="-150" dirty="0" smtClean="0">
                <a:solidFill>
                  <a:srgbClr val="002060"/>
                </a:solidFill>
                <a:latin typeface="Arial" panose="020B0604020202020204" pitchFamily="34" charset="0"/>
                <a:cs typeface="Arial" panose="020B0604020202020204" pitchFamily="34" charset="0"/>
              </a:rPr>
              <a:t>from </a:t>
            </a:r>
            <a:r>
              <a:rPr lang="en-US" sz="3600" b="1" spc="-150" dirty="0">
                <a:solidFill>
                  <a:srgbClr val="002060"/>
                </a:solidFill>
                <a:latin typeface="Arial" panose="020B0604020202020204" pitchFamily="34" charset="0"/>
                <a:cs typeface="Arial" panose="020B0604020202020204" pitchFamily="34" charset="0"/>
              </a:rPr>
              <a:t>the </a:t>
            </a:r>
            <a:endParaRPr lang="en-US" sz="3600" b="1" spc="-150" dirty="0" smtClean="0">
              <a:solidFill>
                <a:srgbClr val="002060"/>
              </a:solidFill>
              <a:latin typeface="Arial" panose="020B0604020202020204" pitchFamily="34" charset="0"/>
              <a:cs typeface="Arial" panose="020B0604020202020204" pitchFamily="34" charset="0"/>
            </a:endParaRPr>
          </a:p>
          <a:p>
            <a:pPr lvl="0">
              <a:defRPr/>
            </a:pPr>
            <a:r>
              <a:rPr lang="en-US" sz="3600" b="1" spc="-150" dirty="0" smtClean="0">
                <a:solidFill>
                  <a:srgbClr val="002060"/>
                </a:solidFill>
                <a:latin typeface="Arial" panose="020B0604020202020204" pitchFamily="34" charset="0"/>
                <a:cs typeface="Arial" panose="020B0604020202020204" pitchFamily="34" charset="0"/>
              </a:rPr>
              <a:t>UK </a:t>
            </a:r>
            <a:r>
              <a:rPr lang="en-US" sz="3600" b="1" spc="-150" dirty="0">
                <a:solidFill>
                  <a:srgbClr val="002060"/>
                </a:solidFill>
                <a:latin typeface="Arial" panose="020B0604020202020204" pitchFamily="34" charset="0"/>
                <a:cs typeface="Arial" panose="020B0604020202020204" pitchFamily="34" charset="0"/>
              </a:rPr>
              <a:t>XFEL conceptual design and options </a:t>
            </a:r>
            <a:r>
              <a:rPr lang="en-US" sz="3600" b="1" spc="-150" dirty="0" smtClean="0">
                <a:solidFill>
                  <a:srgbClr val="002060"/>
                </a:solidFill>
                <a:latin typeface="Arial" panose="020B0604020202020204" pitchFamily="34" charset="0"/>
                <a:cs typeface="Arial" panose="020B0604020202020204" pitchFamily="34" charset="0"/>
              </a:rPr>
              <a:t>analysis project</a:t>
            </a:r>
            <a:endParaRPr kumimoji="0" lang="en-US" sz="3600" b="1" i="0" u="none" strike="noStrike" kern="1200" cap="none" spc="-150" normalizeH="0" baseline="0" noProof="0" dirty="0">
              <a:ln>
                <a:noFill/>
              </a:ln>
              <a:solidFill>
                <a:srgbClr val="002060"/>
              </a:solidFill>
              <a:effectLst/>
              <a:uLnTx/>
              <a:uFillTx/>
              <a:latin typeface="Arial" panose="020B0604020202020204" pitchFamily="34" charset="0"/>
              <a:cs typeface="Arial" panose="020B0604020202020204" pitchFamily="34" charset="0"/>
            </a:endParaRPr>
          </a:p>
        </p:txBody>
      </p:sp>
      <p:sp>
        <p:nvSpPr>
          <p:cNvPr id="8" name="Isosceles Triangle 9">
            <a:extLst>
              <a:ext uri="{FF2B5EF4-FFF2-40B4-BE49-F238E27FC236}">
                <a16:creationId xmlns:a16="http://schemas.microsoft.com/office/drawing/2014/main" id="{D8DFA089-7A3D-6890-CC09-FA357B7B5E84}"/>
              </a:ext>
            </a:extLst>
          </p:cNvPr>
          <p:cNvSpPr/>
          <p:nvPr/>
        </p:nvSpPr>
        <p:spPr>
          <a:xfrm rot="10800000">
            <a:off x="4166557" y="-88005"/>
            <a:ext cx="5745668" cy="7496175"/>
          </a:xfrm>
          <a:prstGeom prst="triangle">
            <a:avLst>
              <a:gd name="adj" fmla="val 0"/>
            </a:avLst>
          </a:prstGeom>
          <a:solidFill>
            <a:srgbClr val="005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CB2623A0-CD46-9DF6-C182-2CE1D1120446}"/>
              </a:ext>
            </a:extLst>
          </p:cNvPr>
          <p:cNvSpPr/>
          <p:nvPr/>
        </p:nvSpPr>
        <p:spPr>
          <a:xfrm>
            <a:off x="9912225" y="-101600"/>
            <a:ext cx="2380296" cy="1828800"/>
          </a:xfrm>
          <a:prstGeom prst="rect">
            <a:avLst/>
          </a:prstGeom>
          <a:solidFill>
            <a:srgbClr val="005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484B8BC2-188D-B468-D2A3-19953E5F70E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88004"/>
            <a:ext cx="3286539" cy="6858000"/>
          </a:xfrm>
          <a:prstGeom prst="rect">
            <a:avLst/>
          </a:prstGeom>
        </p:spPr>
      </p:pic>
      <p:sp>
        <p:nvSpPr>
          <p:cNvPr id="11" name="Rectangle 10">
            <a:extLst>
              <a:ext uri="{FF2B5EF4-FFF2-40B4-BE49-F238E27FC236}">
                <a16:creationId xmlns:a16="http://schemas.microsoft.com/office/drawing/2014/main" id="{0BEB0AE4-391E-6F41-84C6-D4EEDF519A31}"/>
              </a:ext>
            </a:extLst>
          </p:cNvPr>
          <p:cNvSpPr/>
          <p:nvPr/>
        </p:nvSpPr>
        <p:spPr>
          <a:xfrm>
            <a:off x="513187" y="4760120"/>
            <a:ext cx="6371879" cy="120032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Dave Dunning, STFC Daresbury Laboratory</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On behalf of the project team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400" dirty="0" smtClean="0">
                <a:solidFill>
                  <a:srgbClr val="000000"/>
                </a:solidFill>
                <a:latin typeface="Arial" panose="020B0604020202020204" pitchFamily="34" charset="0"/>
                <a:cs typeface="Arial" panose="020B0604020202020204" pitchFamily="34" charset="0"/>
              </a:rPr>
              <a:t>9</a:t>
            </a:r>
            <a:r>
              <a:rPr lang="en-US" sz="2400" baseline="30000" dirty="0" smtClean="0">
                <a:solidFill>
                  <a:srgbClr val="000000"/>
                </a:solidFill>
                <a:latin typeface="Arial" panose="020B0604020202020204" pitchFamily="34" charset="0"/>
                <a:cs typeface="Arial" panose="020B0604020202020204" pitchFamily="34" charset="0"/>
              </a:rPr>
              <a:t>th</a:t>
            </a:r>
            <a:r>
              <a:rPr kumimoji="0" lang="en-US" sz="240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July </a:t>
            </a:r>
            <a:r>
              <a:rPr kumimoji="0" lang="en-US" sz="24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2025</a:t>
            </a:r>
          </a:p>
        </p:txBody>
      </p:sp>
      <p:pic>
        <p:nvPicPr>
          <p:cNvPr id="12" name="Picture 11">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sp>
        <p:nvSpPr>
          <p:cNvPr id="13" name="TextBox 12"/>
          <p:cNvSpPr txBox="1"/>
          <p:nvPr/>
        </p:nvSpPr>
        <p:spPr>
          <a:xfrm>
            <a:off x="85725" y="6488668"/>
            <a:ext cx="106695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01D3E"/>
                </a:solidFill>
                <a:effectLst/>
                <a:uLnTx/>
                <a:uFillTx/>
                <a:latin typeface="Calibri" panose="020F0502020204030204"/>
                <a:ea typeface="+mn-ea"/>
                <a:cs typeface="+mn-cs"/>
              </a:rPr>
              <a:t>xfel.ac.uk</a:t>
            </a:r>
          </a:p>
        </p:txBody>
      </p:sp>
    </p:spTree>
    <p:extLst>
      <p:ext uri="{BB962C8B-B14F-4D97-AF65-F5344CB8AC3E}">
        <p14:creationId xmlns:p14="http://schemas.microsoft.com/office/powerpoint/2010/main" val="4506833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smtClean="0"/>
              <a:t>Eu</a:t>
            </a:r>
            <a:r>
              <a:rPr lang="en-GB" dirty="0" smtClean="0"/>
              <a:t>-XFEL</a:t>
            </a:r>
            <a:endParaRPr lang="en-GB" dirty="0"/>
          </a:p>
        </p:txBody>
      </p:sp>
      <p:sp>
        <p:nvSpPr>
          <p:cNvPr id="5" name="Content Placeholder 4"/>
          <p:cNvSpPr>
            <a:spLocks noGrp="1"/>
          </p:cNvSpPr>
          <p:nvPr>
            <p:ph idx="1"/>
          </p:nvPr>
        </p:nvSpPr>
        <p:spPr/>
        <p:txBody>
          <a:bodyPr>
            <a:normAutofit/>
          </a:bodyPr>
          <a:lstStyle/>
          <a:p>
            <a:pPr marL="0" indent="0">
              <a:buNone/>
            </a:pPr>
            <a:r>
              <a:rPr lang="en-GB" sz="2000" dirty="0" smtClean="0">
                <a:latin typeface="Arial" panose="020B0604020202020204" pitchFamily="34" charset="0"/>
                <a:cs typeface="Arial" panose="020B0604020202020204" pitchFamily="34" charset="0"/>
              </a:rPr>
              <a:t>Some key UK activities:</a:t>
            </a:r>
            <a:endParaRPr lang="en-GB" sz="2000" dirty="0">
              <a:latin typeface="Arial" panose="020B0604020202020204" pitchFamily="34" charset="0"/>
              <a:cs typeface="Arial" panose="020B0604020202020204" pitchFamily="34" charset="0"/>
            </a:endParaRPr>
          </a:p>
        </p:txBody>
      </p:sp>
      <p:pic>
        <p:nvPicPr>
          <p:cNvPr id="36" name="Picture 3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231828" y="4252256"/>
            <a:ext cx="7940574" cy="2097066"/>
          </a:xfrm>
          <a:prstGeom prst="rect">
            <a:avLst/>
          </a:prstGeom>
        </p:spPr>
      </p:pic>
      <p:pic>
        <p:nvPicPr>
          <p:cNvPr id="37" name="Picture 3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4231828" y="2118177"/>
            <a:ext cx="7940574" cy="2097066"/>
          </a:xfrm>
          <a:prstGeom prst="rect">
            <a:avLst/>
          </a:prstGeom>
        </p:spPr>
      </p:pic>
      <p:pic>
        <p:nvPicPr>
          <p:cNvPr id="38" name="Picture 3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231828" y="-13517"/>
            <a:ext cx="7940574" cy="2097066"/>
          </a:xfrm>
          <a:prstGeom prst="rect">
            <a:avLst/>
          </a:prstGeom>
        </p:spPr>
      </p:pic>
      <p:pic>
        <p:nvPicPr>
          <p:cNvPr id="4" name="Picture 4" descr="XFEL: Third light source generates first X-ray light">
            <a:extLst>
              <a:ext uri="{FF2B5EF4-FFF2-40B4-BE49-F238E27FC236}">
                <a16:creationId xmlns:a16="http://schemas.microsoft.com/office/drawing/2014/main" id="{77D84311-4C12-B0B8-1292-E6A188BD20BE}"/>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89408" y="1562840"/>
            <a:ext cx="4127888" cy="1585582"/>
          </a:xfrm>
          <a:prstGeom prst="rect">
            <a:avLst/>
          </a:prstGeom>
          <a:noFill/>
          <a:extLst>
            <a:ext uri="{909E8E84-426E-40DD-AFC4-6F175D3DCCD1}">
              <a14:hiddenFill xmlns:a14="http://schemas.microsoft.com/office/drawing/2010/main">
                <a:solidFill>
                  <a:srgbClr val="FFFFFF"/>
                </a:solidFill>
              </a14:hiddenFill>
            </a:ext>
          </a:extLst>
        </p:spPr>
      </p:pic>
      <p:cxnSp>
        <p:nvCxnSpPr>
          <p:cNvPr id="41" name="Straight Arrow Connector 40"/>
          <p:cNvCxnSpPr/>
          <p:nvPr/>
        </p:nvCxnSpPr>
        <p:spPr>
          <a:xfrm flipV="1">
            <a:off x="3506875" y="301451"/>
            <a:ext cx="834013" cy="1261389"/>
          </a:xfrm>
          <a:prstGeom prst="straightConnector1">
            <a:avLst/>
          </a:prstGeom>
          <a:ln>
            <a:solidFill>
              <a:srgbClr val="1D5DF9"/>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V="1">
            <a:off x="4027116" y="2350008"/>
            <a:ext cx="204712" cy="227"/>
          </a:xfrm>
          <a:prstGeom prst="straightConnector1">
            <a:avLst/>
          </a:prstGeom>
          <a:ln>
            <a:solidFill>
              <a:srgbClr val="1D5DF9"/>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a:off x="3506875" y="2566502"/>
            <a:ext cx="834013" cy="1905014"/>
          </a:xfrm>
          <a:prstGeom prst="straightConnector1">
            <a:avLst/>
          </a:prstGeom>
          <a:ln>
            <a:solidFill>
              <a:srgbClr val="1D5DF9"/>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297715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C37DA8-A104-A413-A839-8609315EEF99}"/>
            </a:ext>
          </a:extLst>
        </p:cNvPr>
        <p:cNvGrpSpPr/>
        <p:nvPr/>
      </p:nvGrpSpPr>
      <p:grpSpPr>
        <a:xfrm>
          <a:off x="0" y="0"/>
          <a:ext cx="0" cy="0"/>
          <a:chOff x="0" y="0"/>
          <a:chExt cx="0" cy="0"/>
        </a:xfrm>
      </p:grpSpPr>
      <p:sp>
        <p:nvSpPr>
          <p:cNvPr id="2" name="Title 1"/>
          <p:cNvSpPr>
            <a:spLocks noGrp="1"/>
          </p:cNvSpPr>
          <p:nvPr>
            <p:ph type="title"/>
          </p:nvPr>
        </p:nvSpPr>
        <p:spPr/>
        <p:txBody>
          <a:bodyPr/>
          <a:lstStyle/>
          <a:p>
            <a:r>
              <a:rPr lang="en-US" dirty="0"/>
              <a:t>T</a:t>
            </a:r>
            <a:r>
              <a:rPr lang="en-US" dirty="0" smtClean="0"/>
              <a:t>he </a:t>
            </a:r>
            <a:r>
              <a:rPr lang="en-US" dirty="0"/>
              <a:t>Science and Technology Case</a:t>
            </a:r>
            <a:endParaRPr lang="en-GB" dirty="0"/>
          </a:p>
        </p:txBody>
      </p:sp>
      <p:sp>
        <p:nvSpPr>
          <p:cNvPr id="4" name="Content Placeholder 3"/>
          <p:cNvSpPr>
            <a:spLocks noGrp="1"/>
          </p:cNvSpPr>
          <p:nvPr>
            <p:ph idx="1"/>
          </p:nvPr>
        </p:nvSpPr>
        <p:spPr>
          <a:xfrm>
            <a:off x="106880" y="902750"/>
            <a:ext cx="11705676" cy="5274213"/>
          </a:xfrm>
        </p:spPr>
        <p:txBody>
          <a:bodyPr>
            <a:normAutofit/>
          </a:bodyPr>
          <a:lstStyle/>
          <a:p>
            <a:pPr marL="0" lvl="0" indent="0">
              <a:lnSpc>
                <a:spcPct val="100000"/>
              </a:lnSpc>
              <a:spcBef>
                <a:spcPts val="0"/>
              </a:spcBef>
              <a:buNone/>
              <a:defRPr/>
            </a:pPr>
            <a:r>
              <a:rPr lang="en-GB" sz="1800" dirty="0">
                <a:solidFill>
                  <a:prstClr val="black"/>
                </a:solidFill>
                <a:latin typeface="Arial" panose="020B0604020202020204" pitchFamily="34" charset="0"/>
                <a:ea typeface="Calibri"/>
                <a:cs typeface="Arial" panose="020B0604020202020204" pitchFamily="34" charset="0"/>
              </a:rPr>
              <a:t>Broad scientific case:</a:t>
            </a:r>
          </a:p>
          <a:p>
            <a:pPr marL="285750" lvl="0" indent="-285750">
              <a:lnSpc>
                <a:spcPct val="100000"/>
              </a:lnSpc>
              <a:spcBef>
                <a:spcPts val="0"/>
              </a:spcBef>
              <a:buFont typeface="Arial"/>
              <a:buChar char="•"/>
              <a:defRPr/>
            </a:pPr>
            <a:r>
              <a:rPr lang="en-GB" sz="1600" b="1" dirty="0">
                <a:solidFill>
                  <a:srgbClr val="1D5DF9"/>
                </a:solidFill>
                <a:latin typeface="Arial" panose="020B0604020202020204" pitchFamily="34" charset="0"/>
                <a:ea typeface="Calibri"/>
                <a:cs typeface="Arial" panose="020B0604020202020204" pitchFamily="34" charset="0"/>
              </a:rPr>
              <a:t>XFELs </a:t>
            </a:r>
            <a:r>
              <a:rPr lang="en-GB" sz="1600" b="1" dirty="0">
                <a:solidFill>
                  <a:srgbClr val="1D5DF9"/>
                </a:solidFill>
                <a:latin typeface="Arial" panose="020B0604020202020204" pitchFamily="34" charset="0"/>
                <a:ea typeface="+mn-lt"/>
                <a:cs typeface="Arial" panose="020B0604020202020204" pitchFamily="34" charset="0"/>
              </a:rPr>
              <a:t>open the door to the ultrafast domain </a:t>
            </a:r>
            <a:r>
              <a:rPr lang="en-GB" sz="1600" dirty="0" smtClean="0">
                <a:solidFill>
                  <a:prstClr val="black"/>
                </a:solidFill>
                <a:latin typeface="Arial" panose="020B0604020202020204" pitchFamily="34" charset="0"/>
                <a:ea typeface="+mn-lt"/>
                <a:cs typeface="Arial" panose="020B0604020202020204" pitchFamily="34" charset="0"/>
              </a:rPr>
              <a:t>–</a:t>
            </a:r>
            <a:r>
              <a:rPr lang="en-GB" sz="1600" dirty="0" smtClean="0">
                <a:solidFill>
                  <a:prstClr val="black"/>
                </a:solidFill>
                <a:latin typeface="Arial" panose="020B0604020202020204" pitchFamily="34" charset="0"/>
                <a:ea typeface="Calibri"/>
                <a:cs typeface="Arial" panose="020B0604020202020204" pitchFamily="34" charset="0"/>
              </a:rPr>
              <a:t> </a:t>
            </a:r>
            <a:r>
              <a:rPr lang="en-GB" sz="1600" dirty="0">
                <a:solidFill>
                  <a:prstClr val="black"/>
                </a:solidFill>
                <a:latin typeface="Arial" panose="020B0604020202020204" pitchFamily="34" charset="0"/>
                <a:ea typeface="Calibri"/>
                <a:cs typeface="Arial" panose="020B0604020202020204" pitchFamily="34" charset="0"/>
              </a:rPr>
              <a:t>access to the intrinsic timescales for physical, chemical and biological changes of matter on the timescales of electrons and </a:t>
            </a:r>
            <a:r>
              <a:rPr lang="en-GB" sz="1600" dirty="0" smtClean="0">
                <a:solidFill>
                  <a:prstClr val="black"/>
                </a:solidFill>
                <a:latin typeface="Arial" panose="020B0604020202020204" pitchFamily="34" charset="0"/>
                <a:ea typeface="Calibri"/>
                <a:cs typeface="Arial" panose="020B0604020202020204" pitchFamily="34" charset="0"/>
              </a:rPr>
              <a:t>atoms</a:t>
            </a:r>
          </a:p>
          <a:p>
            <a:pPr marL="0" lvl="0" indent="0">
              <a:spcBef>
                <a:spcPts val="1200"/>
              </a:spcBef>
              <a:buNone/>
              <a:defRPr/>
            </a:pPr>
            <a:r>
              <a:rPr lang="en-GB" sz="1800" dirty="0">
                <a:solidFill>
                  <a:prstClr val="black"/>
                </a:solidFill>
                <a:latin typeface="Arial" panose="020B0604020202020204" pitchFamily="34" charset="0"/>
                <a:ea typeface="Calibri"/>
                <a:cs typeface="Arial" panose="020B0604020202020204" pitchFamily="34" charset="0"/>
              </a:rPr>
              <a:t>Why this matters for society and industry:</a:t>
            </a:r>
          </a:p>
          <a:p>
            <a:pPr marL="285750" lvl="0" indent="-285750">
              <a:lnSpc>
                <a:spcPct val="100000"/>
              </a:lnSpc>
              <a:spcBef>
                <a:spcPts val="0"/>
              </a:spcBef>
              <a:buFont typeface="Arial"/>
              <a:buChar char="•"/>
              <a:defRPr/>
            </a:pPr>
            <a:r>
              <a:rPr lang="en-GB" sz="1600" dirty="0">
                <a:solidFill>
                  <a:prstClr val="black"/>
                </a:solidFill>
                <a:latin typeface="Arial" panose="020B0604020202020204" pitchFamily="34" charset="0"/>
                <a:ea typeface="Calibri"/>
                <a:cs typeface="Arial" panose="020B0604020202020204" pitchFamily="34" charset="0"/>
              </a:rPr>
              <a:t>Revolutionary x-ray capabilities that impact </a:t>
            </a:r>
            <a:r>
              <a:rPr lang="en-GB" sz="1600" dirty="0" smtClean="0">
                <a:solidFill>
                  <a:prstClr val="black"/>
                </a:solidFill>
                <a:latin typeface="Arial" panose="020B0604020202020204" pitchFamily="34" charset="0"/>
                <a:ea typeface="Calibri"/>
                <a:cs typeface="Arial" panose="020B0604020202020204" pitchFamily="34" charset="0"/>
              </a:rPr>
              <a:t>biotech</a:t>
            </a:r>
            <a:r>
              <a:rPr lang="en-GB" sz="1600" dirty="0">
                <a:solidFill>
                  <a:prstClr val="black"/>
                </a:solidFill>
                <a:latin typeface="Arial" panose="020B0604020202020204" pitchFamily="34" charset="0"/>
                <a:ea typeface="Calibri"/>
                <a:cs typeface="Arial" panose="020B0604020202020204" pitchFamily="34" charset="0"/>
              </a:rPr>
              <a:t>, batteries, energy and </a:t>
            </a:r>
            <a:r>
              <a:rPr lang="en-GB" sz="1600" dirty="0" smtClean="0">
                <a:solidFill>
                  <a:prstClr val="black"/>
                </a:solidFill>
                <a:latin typeface="Arial" panose="020B0604020202020204" pitchFamily="34" charset="0"/>
                <a:ea typeface="Calibri"/>
                <a:cs typeface="Arial" panose="020B0604020202020204" pitchFamily="34" charset="0"/>
              </a:rPr>
              <a:t>catalysis, defence </a:t>
            </a:r>
            <a:r>
              <a:rPr lang="en-GB" sz="1600" dirty="0">
                <a:solidFill>
                  <a:prstClr val="black"/>
                </a:solidFill>
                <a:latin typeface="Arial" panose="020B0604020202020204" pitchFamily="34" charset="0"/>
                <a:ea typeface="Calibri"/>
                <a:cs typeface="Arial" panose="020B0604020202020204" pitchFamily="34" charset="0"/>
              </a:rPr>
              <a:t>etc</a:t>
            </a:r>
            <a:r>
              <a:rPr lang="en-GB" sz="1600" dirty="0" smtClean="0">
                <a:solidFill>
                  <a:prstClr val="black"/>
                </a:solidFill>
                <a:latin typeface="Arial" panose="020B0604020202020204" pitchFamily="34" charset="0"/>
                <a:ea typeface="Calibri"/>
                <a:cs typeface="Arial" panose="020B0604020202020204" pitchFamily="34" charset="0"/>
              </a:rPr>
              <a:t>.</a:t>
            </a:r>
          </a:p>
          <a:p>
            <a:pPr marL="285750" lvl="0" indent="-285750">
              <a:lnSpc>
                <a:spcPct val="100000"/>
              </a:lnSpc>
              <a:spcBef>
                <a:spcPts val="0"/>
              </a:spcBef>
              <a:buFont typeface="Arial"/>
              <a:buChar char="•"/>
              <a:defRPr/>
            </a:pPr>
            <a:r>
              <a:rPr lang="en-US" sz="1600" dirty="0">
                <a:solidFill>
                  <a:prstClr val="black"/>
                </a:solidFill>
                <a:latin typeface="Arial" panose="020B0604020202020204" pitchFamily="34" charset="0"/>
                <a:ea typeface="Calibri"/>
                <a:cs typeface="Arial" panose="020B0604020202020204" pitchFamily="34" charset="0"/>
              </a:rPr>
              <a:t>Ties into UK government missions: </a:t>
            </a:r>
            <a:r>
              <a:rPr lang="en-US" sz="1600" dirty="0" smtClean="0">
                <a:solidFill>
                  <a:prstClr val="black"/>
                </a:solidFill>
                <a:latin typeface="Arial" panose="020B0604020202020204" pitchFamily="34" charset="0"/>
                <a:ea typeface="Calibri"/>
                <a:cs typeface="Arial" panose="020B0604020202020204" pitchFamily="34" charset="0"/>
              </a:rPr>
              <a:t>AI</a:t>
            </a:r>
            <a:r>
              <a:rPr lang="en-US" sz="1600" dirty="0">
                <a:solidFill>
                  <a:prstClr val="black"/>
                </a:solidFill>
                <a:latin typeface="Arial" panose="020B0604020202020204" pitchFamily="34" charset="0"/>
                <a:ea typeface="Calibri"/>
                <a:cs typeface="Arial" panose="020B0604020202020204" pitchFamily="34" charset="0"/>
              </a:rPr>
              <a:t>, engineering biology, future </a:t>
            </a:r>
            <a:r>
              <a:rPr lang="en-US" sz="1600" dirty="0" err="1">
                <a:solidFill>
                  <a:prstClr val="black"/>
                </a:solidFill>
                <a:latin typeface="Arial" panose="020B0604020202020204" pitchFamily="34" charset="0"/>
                <a:ea typeface="Calibri"/>
                <a:cs typeface="Arial" panose="020B0604020202020204" pitchFamily="34" charset="0"/>
              </a:rPr>
              <a:t>telecomms</a:t>
            </a:r>
            <a:r>
              <a:rPr lang="en-US" sz="1600" dirty="0">
                <a:solidFill>
                  <a:prstClr val="black"/>
                </a:solidFill>
                <a:latin typeface="Arial" panose="020B0604020202020204" pitchFamily="34" charset="0"/>
                <a:ea typeface="Calibri"/>
                <a:cs typeface="Arial" panose="020B0604020202020204" pitchFamily="34" charset="0"/>
              </a:rPr>
              <a:t>, semiconductors, and quantum tech</a:t>
            </a:r>
          </a:p>
          <a:p>
            <a:pPr marL="285750" lvl="0" indent="-285750">
              <a:lnSpc>
                <a:spcPct val="100000"/>
              </a:lnSpc>
              <a:spcBef>
                <a:spcPts val="0"/>
              </a:spcBef>
              <a:buFont typeface="Arial"/>
              <a:buChar char="•"/>
              <a:defRPr/>
            </a:pPr>
            <a:endParaRPr lang="en-US" sz="1600" dirty="0" smtClean="0">
              <a:solidFill>
                <a:prstClr val="black"/>
              </a:solidFill>
              <a:latin typeface="Arial" panose="020B0604020202020204" pitchFamily="34" charset="0"/>
              <a:ea typeface="Calibri"/>
              <a:cs typeface="Arial" panose="020B0604020202020204" pitchFamily="34" charset="0"/>
            </a:endParaRPr>
          </a:p>
          <a:p>
            <a:pPr marL="285750" lvl="0" indent="-285750">
              <a:lnSpc>
                <a:spcPct val="100000"/>
              </a:lnSpc>
              <a:spcBef>
                <a:spcPts val="0"/>
              </a:spcBef>
              <a:buFont typeface="Arial"/>
              <a:buChar char="•"/>
              <a:defRPr/>
            </a:pPr>
            <a:endParaRPr lang="en-US" sz="1600" dirty="0">
              <a:solidFill>
                <a:prstClr val="black"/>
              </a:solidFill>
              <a:latin typeface="Arial" panose="020B0604020202020204" pitchFamily="34" charset="0"/>
              <a:ea typeface="Calibri"/>
              <a:cs typeface="Arial" panose="020B0604020202020204" pitchFamily="34" charset="0"/>
            </a:endParaRPr>
          </a:p>
          <a:p>
            <a:pPr marL="0" lvl="0" indent="0">
              <a:lnSpc>
                <a:spcPct val="100000"/>
              </a:lnSpc>
              <a:spcBef>
                <a:spcPts val="0"/>
              </a:spcBef>
              <a:buNone/>
              <a:defRPr/>
            </a:pPr>
            <a:endParaRPr lang="en-GB" sz="1600" dirty="0">
              <a:solidFill>
                <a:prstClr val="black"/>
              </a:solidFill>
              <a:latin typeface="Arial" panose="020B0604020202020204" pitchFamily="34" charset="0"/>
              <a:ea typeface="Calibri"/>
              <a:cs typeface="Arial" panose="020B0604020202020204" pitchFamily="34" charset="0"/>
            </a:endParaRPr>
          </a:p>
          <a:p>
            <a:endParaRPr lang="en-GB" sz="1600" dirty="0">
              <a:latin typeface="Arial" panose="020B0604020202020204" pitchFamily="34" charset="0"/>
              <a:cs typeface="Arial" panose="020B0604020202020204" pitchFamily="34" charset="0"/>
            </a:endParaRPr>
          </a:p>
        </p:txBody>
      </p:sp>
      <p:pic>
        <p:nvPicPr>
          <p:cNvPr id="29" name="Picture 28"/>
          <p:cNvPicPr>
            <a:picLocks noChangeAspect="1"/>
          </p:cNvPicPr>
          <p:nvPr/>
        </p:nvPicPr>
        <p:blipFill>
          <a:blip r:embed="rId2"/>
          <a:stretch>
            <a:fillRect/>
          </a:stretch>
        </p:blipFill>
        <p:spPr>
          <a:xfrm>
            <a:off x="6297107" y="2856967"/>
            <a:ext cx="5772560" cy="3530866"/>
          </a:xfrm>
          <a:prstGeom prst="rect">
            <a:avLst/>
          </a:prstGeom>
          <a:effectLst>
            <a:outerShdw blurRad="50800" dist="38100" dir="2700000">
              <a:srgbClr val="000000">
                <a:alpha val="40000"/>
              </a:srgbClr>
            </a:outerShdw>
          </a:effectLst>
        </p:spPr>
      </p:pic>
      <p:pic>
        <p:nvPicPr>
          <p:cNvPr id="9" name="Picture 8"/>
          <p:cNvPicPr>
            <a:picLocks noChangeAspect="1"/>
          </p:cNvPicPr>
          <p:nvPr/>
        </p:nvPicPr>
        <p:blipFill>
          <a:blip r:embed="rId3"/>
          <a:stretch>
            <a:fillRect/>
          </a:stretch>
        </p:blipFill>
        <p:spPr>
          <a:xfrm>
            <a:off x="283681" y="2932069"/>
            <a:ext cx="5710141" cy="3164114"/>
          </a:xfrm>
          <a:prstGeom prst="rect">
            <a:avLst/>
          </a:prstGeom>
          <a:effectLst>
            <a:outerShdw blurRad="63500" sx="102000" sy="102000" algn="ctr" rotWithShape="0">
              <a:prstClr val="black">
                <a:alpha val="40000"/>
              </a:prstClr>
            </a:outerShdw>
          </a:effectLst>
        </p:spPr>
      </p:pic>
      <p:sp>
        <p:nvSpPr>
          <p:cNvPr id="10" name="TextBox 9">
            <a:extLst>
              <a:ext uri="{FF2B5EF4-FFF2-40B4-BE49-F238E27FC236}">
                <a16:creationId xmlns:a16="http://schemas.microsoft.com/office/drawing/2014/main" id="{E1C9FF59-A213-4577-B932-ECE1D1C60E30}"/>
              </a:ext>
            </a:extLst>
          </p:cNvPr>
          <p:cNvSpPr txBox="1"/>
          <p:nvPr/>
        </p:nvSpPr>
        <p:spPr>
          <a:xfrm>
            <a:off x="6652726" y="0"/>
            <a:ext cx="5539274" cy="954107"/>
          </a:xfrm>
          <a:prstGeom prst="rect">
            <a:avLst/>
          </a:prstGeom>
          <a:solidFill>
            <a:schemeClr val="tx1"/>
          </a:solid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The </a:t>
            </a:r>
            <a:r>
              <a:rPr kumimoji="0" lang="en-GB" sz="1400" b="1"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UK XFEL Science Case </a:t>
            </a:r>
            <a:r>
              <a:rPr kumimoji="0" lang="en-GB" sz="1400" b="0" i="0" u="none" strike="noStrike" kern="1200" cap="none" spc="0" normalizeH="0" baseline="0" noProof="0" dirty="0">
                <a:ln>
                  <a:noFill/>
                </a:ln>
                <a:solidFill>
                  <a:srgbClr val="A1BBFD"/>
                </a:solidFill>
                <a:effectLst/>
                <a:uLnTx/>
                <a:uFillTx/>
                <a:latin typeface="Arial" panose="020B0604020202020204" pitchFamily="34" charset="0"/>
                <a:cs typeface="Arial" panose="020B0604020202020204" pitchFamily="34" charset="0"/>
              </a:rPr>
              <a:t>(2019–2020) </a:t>
            </a:r>
            <a:r>
              <a:rPr kumimoji="0" lang="en-GB" sz="14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demonstrated the scientific need for</a:t>
            </a:r>
            <a:r>
              <a:rPr lang="en-GB" sz="1400" dirty="0">
                <a:solidFill>
                  <a:schemeClr val="bg1"/>
                </a:solidFill>
                <a:latin typeface="Arial" panose="020B0604020202020204" pitchFamily="34" charset="0"/>
                <a:cs typeface="Arial" panose="020B0604020202020204" pitchFamily="34" charset="0"/>
              </a:rPr>
              <a:t> ‘</a:t>
            </a:r>
            <a:r>
              <a:rPr kumimoji="0" lang="en-GB" sz="14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next-generation’ XFEL capability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a:solidFill>
                  <a:schemeClr val="bg1"/>
                </a:solidFill>
                <a:latin typeface="Arial" panose="020B0604020202020204" pitchFamily="34" charset="0"/>
                <a:cs typeface="Arial" panose="020B0604020202020204" pitchFamily="34" charset="0"/>
              </a:rPr>
              <a:t>Presently being updated and expanded to a </a:t>
            </a:r>
            <a:r>
              <a:rPr lang="en-GB" sz="1400" b="1" dirty="0">
                <a:solidFill>
                  <a:schemeClr val="bg1"/>
                </a:solidFill>
                <a:latin typeface="Arial" panose="020B0604020202020204" pitchFamily="34" charset="0"/>
                <a:cs typeface="Arial" panose="020B0604020202020204" pitchFamily="34" charset="0"/>
              </a:rPr>
              <a:t>Science and Technology Case</a:t>
            </a:r>
            <a:r>
              <a:rPr kumimoji="0" lang="en-GB" sz="1400" b="1" i="0" u="none" strike="noStrike" kern="1200" cap="none" spc="0" normalizeH="0" baseline="0" noProof="0" dirty="0">
                <a:ln>
                  <a:noFill/>
                </a:ln>
                <a:solidFill>
                  <a:srgbClr val="00B0F0"/>
                </a:solidFill>
                <a:effectLst/>
                <a:uLnTx/>
                <a:uFillTx/>
                <a:latin typeface="Arial" panose="020B0604020202020204" pitchFamily="34" charset="0"/>
                <a:cs typeface="Arial" panose="020B0604020202020204" pitchFamily="34" charset="0"/>
              </a:rPr>
              <a:t> </a:t>
            </a:r>
            <a:r>
              <a:rPr kumimoji="0" lang="en-GB" sz="1400" b="0" i="0" u="none" strike="noStrike" kern="1200" cap="none" spc="0" normalizeH="0" baseline="0" noProof="0" dirty="0">
                <a:ln>
                  <a:noFill/>
                </a:ln>
                <a:solidFill>
                  <a:srgbClr val="A1BBFD"/>
                </a:solidFill>
                <a:effectLst/>
                <a:uLnTx/>
                <a:uFillTx/>
                <a:latin typeface="Arial" panose="020B0604020202020204" pitchFamily="34" charset="0"/>
                <a:cs typeface="Arial" panose="020B0604020202020204" pitchFamily="34" charset="0"/>
              </a:rPr>
              <a:t>(2022-2025)</a:t>
            </a:r>
          </a:p>
        </p:txBody>
      </p:sp>
    </p:spTree>
    <p:extLst>
      <p:ext uri="{BB962C8B-B14F-4D97-AF65-F5344CB8AC3E}">
        <p14:creationId xmlns:p14="http://schemas.microsoft.com/office/powerpoint/2010/main" val="10193533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767939" y="1539512"/>
            <a:ext cx="8567928" cy="2569463"/>
          </a:xfrm>
          <a:prstGeom prst="rect">
            <a:avLst/>
          </a:prstGeom>
          <a:solidFill>
            <a:srgbClr val="1D5DF9"/>
          </a:solidFill>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spcBef>
                <a:spcPts val="300"/>
              </a:spcBef>
              <a:spcAft>
                <a:spcPts val="600"/>
              </a:spcAft>
              <a:defRPr/>
            </a:pPr>
            <a:r>
              <a:rPr lang="en-GB" sz="1700" u="sng" dirty="0">
                <a:solidFill>
                  <a:prstClr val="white"/>
                </a:solidFill>
                <a:latin typeface="Arial" panose="020B0604020202020204" pitchFamily="34" charset="0"/>
                <a:cs typeface="Arial" panose="020B0604020202020204" pitchFamily="34" charset="0"/>
              </a:rPr>
              <a:t>Objectives:</a:t>
            </a:r>
          </a:p>
          <a:p>
            <a:pPr marL="342900" lvl="0" indent="-342900">
              <a:spcBef>
                <a:spcPts val="300"/>
              </a:spcBef>
              <a:spcAft>
                <a:spcPts val="600"/>
              </a:spcAft>
              <a:buFontTx/>
              <a:buChar char="-"/>
              <a:defRPr/>
            </a:pPr>
            <a:r>
              <a:rPr lang="en-US" sz="1700" b="1" i="1" dirty="0">
                <a:solidFill>
                  <a:prstClr val="white"/>
                </a:solidFill>
                <a:latin typeface="Arial" panose="020B0604020202020204" pitchFamily="34" charset="0"/>
                <a:cs typeface="Arial" panose="020B0604020202020204" pitchFamily="34" charset="0"/>
              </a:rPr>
              <a:t>Explore a Conceptual Design for a unique new UK facility, </a:t>
            </a:r>
            <a:r>
              <a:rPr lang="en-US" sz="1700" dirty="0">
                <a:solidFill>
                  <a:prstClr val="white"/>
                </a:solidFill>
                <a:latin typeface="Arial" panose="020B0604020202020204" pitchFamily="34" charset="0"/>
                <a:cs typeface="Arial" panose="020B0604020202020204" pitchFamily="34" charset="0"/>
              </a:rPr>
              <a:t>potentially including international partnerships</a:t>
            </a:r>
          </a:p>
          <a:p>
            <a:pPr marL="342900" lvl="0" indent="-342900">
              <a:spcBef>
                <a:spcPts val="300"/>
              </a:spcBef>
              <a:spcAft>
                <a:spcPts val="600"/>
              </a:spcAft>
              <a:buFontTx/>
              <a:buChar char="-"/>
              <a:defRPr/>
            </a:pPr>
            <a:r>
              <a:rPr lang="en-US" sz="1700" b="1" i="1" dirty="0">
                <a:solidFill>
                  <a:prstClr val="white"/>
                </a:solidFill>
                <a:latin typeface="Arial" panose="020B0604020202020204" pitchFamily="34" charset="0"/>
                <a:cs typeface="Arial" panose="020B0604020202020204" pitchFamily="34" charset="0"/>
              </a:rPr>
              <a:t>Examine other investment options at existing XFELs</a:t>
            </a:r>
            <a:endParaRPr lang="en-US" sz="1700" dirty="0">
              <a:solidFill>
                <a:prstClr val="white"/>
              </a:solidFill>
              <a:latin typeface="Arial" panose="020B0604020202020204" pitchFamily="34" charset="0"/>
              <a:cs typeface="Arial" panose="020B0604020202020204" pitchFamily="34" charset="0"/>
            </a:endParaRPr>
          </a:p>
          <a:p>
            <a:pPr marL="342900" lvl="0" indent="-342900">
              <a:spcBef>
                <a:spcPts val="300"/>
              </a:spcBef>
              <a:spcAft>
                <a:spcPts val="600"/>
              </a:spcAft>
              <a:buFontTx/>
              <a:buChar char="-"/>
              <a:defRPr/>
            </a:pPr>
            <a:r>
              <a:rPr lang="en-US" sz="1700" dirty="0">
                <a:solidFill>
                  <a:prstClr val="white"/>
                </a:solidFill>
                <a:latin typeface="Arial" panose="020B0604020202020204" pitchFamily="34" charset="0"/>
                <a:cs typeface="Arial" panose="020B0604020202020204" pitchFamily="34" charset="0"/>
              </a:rPr>
              <a:t>Hold Town Hall user meetings around the UK to engage the user community</a:t>
            </a:r>
          </a:p>
          <a:p>
            <a:pPr marL="342900" lvl="0" indent="-342900">
              <a:spcBef>
                <a:spcPts val="300"/>
              </a:spcBef>
              <a:spcAft>
                <a:spcPts val="600"/>
              </a:spcAft>
              <a:buFontTx/>
              <a:buChar char="-"/>
              <a:defRPr/>
            </a:pPr>
            <a:r>
              <a:rPr lang="en-US" sz="1700" dirty="0">
                <a:solidFill>
                  <a:prstClr val="white"/>
                </a:solidFill>
                <a:latin typeface="Arial" panose="020B0604020202020204" pitchFamily="34" charset="0"/>
                <a:cs typeface="Arial" panose="020B0604020202020204" pitchFamily="34" charset="0"/>
              </a:rPr>
              <a:t>Update the Science Case to inform future decisions</a:t>
            </a:r>
          </a:p>
          <a:p>
            <a:pPr marL="342900" lvl="0" indent="-342900">
              <a:spcBef>
                <a:spcPts val="300"/>
              </a:spcBef>
              <a:spcAft>
                <a:spcPts val="600"/>
              </a:spcAft>
              <a:buFontTx/>
              <a:buChar char="-"/>
              <a:defRPr/>
            </a:pPr>
            <a:r>
              <a:rPr lang="en-US" sz="1700" dirty="0">
                <a:solidFill>
                  <a:prstClr val="white"/>
                </a:solidFill>
                <a:latin typeface="Arial" panose="020B0604020202020204" pitchFamily="34" charset="0"/>
                <a:cs typeface="Arial" panose="020B0604020202020204" pitchFamily="34" charset="0"/>
              </a:rPr>
              <a:t>Investigate the socioeconomic impact of a next generation XFEL</a:t>
            </a:r>
            <a:endParaRPr lang="en-US" sz="1700" dirty="0">
              <a:solidFill>
                <a:prstClr val="white"/>
              </a:solidFill>
              <a:latin typeface="Arial" panose="020B0604020202020204" pitchFamily="34" charset="0"/>
              <a:cs typeface="Arial" panose="020B0604020202020204" pitchFamily="34" charset="0"/>
            </a:endParaRPr>
          </a:p>
        </p:txBody>
      </p:sp>
      <p:sp>
        <p:nvSpPr>
          <p:cNvPr id="2" name="Title 1"/>
          <p:cNvSpPr>
            <a:spLocks noGrp="1"/>
          </p:cNvSpPr>
          <p:nvPr>
            <p:ph type="title"/>
          </p:nvPr>
        </p:nvSpPr>
        <p:spPr/>
        <p:txBody>
          <a:bodyPr/>
          <a:lstStyle/>
          <a:p>
            <a:r>
              <a:rPr lang="en-GB" dirty="0"/>
              <a:t>From Science Case to Conceptual Design and Options Analysis</a:t>
            </a:r>
          </a:p>
        </p:txBody>
      </p:sp>
      <p:sp>
        <p:nvSpPr>
          <p:cNvPr id="3" name="Content Placeholder 2"/>
          <p:cNvSpPr>
            <a:spLocks noGrp="1"/>
          </p:cNvSpPr>
          <p:nvPr>
            <p:ph idx="1"/>
          </p:nvPr>
        </p:nvSpPr>
        <p:spPr>
          <a:xfrm>
            <a:off x="106879" y="902751"/>
            <a:ext cx="11890049" cy="1273522"/>
          </a:xfrm>
        </p:spPr>
        <p:txBody>
          <a:bodyPr>
            <a:noAutofit/>
          </a:bodyPr>
          <a:lstStyle/>
          <a:p>
            <a:pPr marL="0" lvl="0" indent="0">
              <a:lnSpc>
                <a:spcPct val="100000"/>
              </a:lnSpc>
              <a:spcBef>
                <a:spcPts val="1200"/>
              </a:spcBef>
              <a:spcAft>
                <a:spcPts val="600"/>
              </a:spcAft>
              <a:buNone/>
              <a:defRPr/>
            </a:pPr>
            <a:r>
              <a:rPr lang="en-GB" sz="1800" dirty="0" smtClean="0">
                <a:solidFill>
                  <a:prstClr val="black"/>
                </a:solidFill>
                <a:latin typeface="Arial" panose="020B0604020202020204" pitchFamily="34" charset="0"/>
                <a:cs typeface="Arial" panose="020B0604020202020204" pitchFamily="34" charset="0"/>
              </a:rPr>
              <a:t>We are now in a </a:t>
            </a:r>
            <a:r>
              <a:rPr lang="en-GB" sz="1800" dirty="0">
                <a:solidFill>
                  <a:prstClr val="black"/>
                </a:solidFill>
                <a:latin typeface="Arial" panose="020B0604020202020204" pitchFamily="34" charset="0"/>
                <a:cs typeface="Arial" panose="020B0604020202020204" pitchFamily="34" charset="0"/>
              </a:rPr>
              <a:t>UKRI-funded </a:t>
            </a:r>
            <a:r>
              <a:rPr lang="en-GB" sz="1800" b="1" dirty="0">
                <a:solidFill>
                  <a:prstClr val="black"/>
                </a:solidFill>
                <a:latin typeface="Arial" panose="020B0604020202020204" pitchFamily="34" charset="0"/>
                <a:cs typeface="Arial" panose="020B0604020202020204" pitchFamily="34" charset="0"/>
              </a:rPr>
              <a:t>Conceptual Design and Options Analysis (CDOA) </a:t>
            </a:r>
            <a:r>
              <a:rPr lang="en-GB" sz="1800" dirty="0">
                <a:solidFill>
                  <a:prstClr val="black"/>
                </a:solidFill>
                <a:latin typeface="Arial" panose="020B0604020202020204" pitchFamily="34" charset="0"/>
                <a:cs typeface="Arial" panose="020B0604020202020204" pitchFamily="34" charset="0"/>
              </a:rPr>
              <a:t>phase </a:t>
            </a:r>
            <a:r>
              <a:rPr lang="en-GB" sz="1800" dirty="0">
                <a:solidFill>
                  <a:srgbClr val="1D5DF9"/>
                </a:solidFill>
                <a:latin typeface="Arial" panose="020B0604020202020204" pitchFamily="34" charset="0"/>
                <a:cs typeface="Arial" panose="020B0604020202020204" pitchFamily="34" charset="0"/>
              </a:rPr>
              <a:t>(Oct 2022– Oct 2025)</a:t>
            </a:r>
            <a:r>
              <a:rPr lang="en-GB" sz="1800" dirty="0">
                <a:solidFill>
                  <a:srgbClr val="000000"/>
                </a:solidFill>
                <a:latin typeface="Arial" panose="020B0604020202020204" pitchFamily="34" charset="0"/>
                <a:cs typeface="Arial" panose="020B0604020202020204" pitchFamily="34" charset="0"/>
              </a:rPr>
              <a:t>:</a:t>
            </a:r>
          </a:p>
          <a:p>
            <a:endParaRPr lang="en-GB" sz="1800" dirty="0">
              <a:latin typeface="Arial" panose="020B0604020202020204" pitchFamily="34" charset="0"/>
              <a:cs typeface="Arial" panose="020B0604020202020204" pitchFamily="34" charset="0"/>
            </a:endParaRPr>
          </a:p>
        </p:txBody>
      </p:sp>
      <p:sp>
        <p:nvSpPr>
          <p:cNvPr id="7" name="Rectangle 6"/>
          <p:cNvSpPr/>
          <p:nvPr/>
        </p:nvSpPr>
        <p:spPr>
          <a:xfrm>
            <a:off x="654652" y="4728169"/>
            <a:ext cx="10874777" cy="877163"/>
          </a:xfrm>
          <a:prstGeom prst="rect">
            <a:avLst/>
          </a:prstGeom>
          <a:solidFill>
            <a:schemeClr val="bg1"/>
          </a:solidFill>
          <a:effectLst>
            <a:glow rad="228600">
              <a:schemeClr val="accent1">
                <a:satMod val="175000"/>
                <a:alpha val="40000"/>
              </a:schemeClr>
            </a:glow>
          </a:effectLst>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To develop a next-generation XFEL conceptual design, </a:t>
            </a:r>
            <a:endParaRPr kumimoji="0" lang="en-US" sz="1700" b="0"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we have assumed </a:t>
            </a:r>
            <a:r>
              <a:rPr kumimoji="0" lang="en-US" sz="17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 new-build facility at an international scale, </a:t>
            </a:r>
            <a:endParaRPr kumimoji="0" lang="en-US" sz="1700" b="1"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700" b="0"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without </a:t>
            </a:r>
            <a:r>
              <a:rPr kumimoji="0" lang="en-US" sz="17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constraints from location or from upgrading an existing machine.</a:t>
            </a:r>
          </a:p>
        </p:txBody>
      </p:sp>
    </p:spTree>
    <p:extLst>
      <p:ext uri="{BB962C8B-B14F-4D97-AF65-F5344CB8AC3E}">
        <p14:creationId xmlns:p14="http://schemas.microsoft.com/office/powerpoint/2010/main" val="985801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EC373946-D99F-D366-3BC8-EC2AB2C74A9A}"/>
            </a:ext>
          </a:extLst>
        </p:cNvPr>
        <p:cNvGrpSpPr/>
        <p:nvPr/>
      </p:nvGrpSpPr>
      <p:grpSpPr>
        <a:xfrm>
          <a:off x="0" y="0"/>
          <a:ext cx="0" cy="0"/>
          <a:chOff x="0" y="0"/>
          <a:chExt cx="0" cy="0"/>
        </a:xfrm>
      </p:grpSpPr>
      <p:pic>
        <p:nvPicPr>
          <p:cNvPr id="72" name="Picture 71" descr="A group of people standing on a patio&#10;&#10;Description automatically generated">
            <a:extLst>
              <a:ext uri="{FF2B5EF4-FFF2-40B4-BE49-F238E27FC236}">
                <a16:creationId xmlns:a16="http://schemas.microsoft.com/office/drawing/2014/main" id="{E06F2D68-054E-FD46-CC14-9E96CBF418CD}"/>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308605" y="1035099"/>
            <a:ext cx="1484792" cy="1484792"/>
          </a:xfrm>
          <a:prstGeom prst="ellipse">
            <a:avLst/>
          </a:prstGeom>
          <a:ln>
            <a:solidFill>
              <a:schemeClr val="bg1"/>
            </a:solidFill>
          </a:ln>
        </p:spPr>
      </p:pic>
      <p:sp>
        <p:nvSpPr>
          <p:cNvPr id="86" name="Rectangle 85"/>
          <p:cNvSpPr/>
          <p:nvPr/>
        </p:nvSpPr>
        <p:spPr>
          <a:xfrm>
            <a:off x="1112667" y="2395737"/>
            <a:ext cx="3978612" cy="216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2023</a:t>
            </a:r>
          </a:p>
        </p:txBody>
      </p:sp>
      <p:sp>
        <p:nvSpPr>
          <p:cNvPr id="89" name="Rectangle 88"/>
          <p:cNvSpPr/>
          <p:nvPr/>
        </p:nvSpPr>
        <p:spPr>
          <a:xfrm>
            <a:off x="-2639199" y="2395737"/>
            <a:ext cx="3751866" cy="216104"/>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mn-cs"/>
              </a:rPr>
              <a:t>                                        2022</a:t>
            </a:r>
          </a:p>
        </p:txBody>
      </p:sp>
      <p:sp>
        <p:nvSpPr>
          <p:cNvPr id="92" name="TextBox 91"/>
          <p:cNvSpPr txBox="1"/>
          <p:nvPr/>
        </p:nvSpPr>
        <p:spPr>
          <a:xfrm>
            <a:off x="10578106" y="5424640"/>
            <a:ext cx="1618946" cy="1446216"/>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marL="0" marR="0" lvl="0" indent="0" algn="ctr" defTabSz="914400" rtl="0" eaLnBrk="1" fontAlgn="auto" latinLnBrk="0" hangingPunct="1">
              <a:lnSpc>
                <a:spcPts val="2300"/>
              </a:lnSpc>
              <a:spcBef>
                <a:spcPts val="0"/>
              </a:spcBef>
              <a:spcAft>
                <a:spcPts val="0"/>
              </a:spcAft>
              <a:buClrTx/>
              <a:buSzTx/>
              <a:buFontTx/>
              <a:buNone/>
              <a:tabLst/>
              <a:defRPr/>
            </a:pPr>
            <a:r>
              <a:rPr lang="en-GB" noProof="0" dirty="0" smtClean="0">
                <a:solidFill>
                  <a:prstClr val="white"/>
                </a:solidFill>
                <a:latin typeface="Arial" panose="020B0604020202020204" pitchFamily="34" charset="0"/>
                <a:cs typeface="Arial" panose="020B0604020202020204" pitchFamily="34" charset="0"/>
              </a:rPr>
              <a:t>Facility</a:t>
            </a:r>
            <a:r>
              <a:rPr kumimoji="0" lang="en-GB"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 engagement</a:t>
            </a:r>
            <a:endParaRPr kumimoji="0" lang="en-GB"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91" name="TextBox 90"/>
          <p:cNvSpPr txBox="1"/>
          <p:nvPr/>
        </p:nvSpPr>
        <p:spPr>
          <a:xfrm>
            <a:off x="10573054" y="0"/>
            <a:ext cx="1618946" cy="1446216"/>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marL="0" marR="0" lvl="0" indent="0" algn="ctr" defTabSz="914400" rtl="0" eaLnBrk="1" fontAlgn="auto" latinLnBrk="0" hangingPunct="1">
              <a:lnSpc>
                <a:spcPts val="2300"/>
              </a:lnSpc>
              <a:spcBef>
                <a:spcPts val="0"/>
              </a:spcBef>
              <a:spcAft>
                <a:spcPts val="0"/>
              </a:spcAft>
              <a:buClrTx/>
              <a:buSzTx/>
              <a:buFontTx/>
              <a:buNone/>
              <a:tabLst/>
              <a:defRPr/>
            </a:pPr>
            <a:r>
              <a:rPr kumimoji="0" lang="en-GB"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User engagement</a:t>
            </a:r>
            <a:endParaRPr kumimoji="0" lang="en-GB"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pic>
        <p:nvPicPr>
          <p:cNvPr id="110" name="Picture 109" descr="A person standing at a podium with a screen on the side&#10;&#10;AI-generated content may be incorrect.">
            <a:extLst>
              <a:ext uri="{FF2B5EF4-FFF2-40B4-BE49-F238E27FC236}">
                <a16:creationId xmlns:a16="http://schemas.microsoft.com/office/drawing/2014/main" id="{33B876EC-5501-DFB2-B7A9-EE1B2F59F425}"/>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6046458" y="5139537"/>
            <a:ext cx="1114952" cy="1114952"/>
          </a:xfrm>
          <a:prstGeom prst="ellipse">
            <a:avLst/>
          </a:prstGeom>
          <a:ln>
            <a:solidFill>
              <a:schemeClr val="bg1"/>
            </a:solidFill>
          </a:ln>
        </p:spPr>
      </p:pic>
      <p:pic>
        <p:nvPicPr>
          <p:cNvPr id="7" name="Picture 6"/>
          <p:cNvPicPr>
            <a:picLocks noChangeAspect="1"/>
          </p:cNvPicPr>
          <p:nvPr/>
        </p:nvPicPr>
        <p:blipFill rotWithShape="1">
          <a:blip r:embed="rId6" cstate="print">
            <a:extLst>
              <a:ext uri="{28A0092B-C50C-407E-A947-70E740481C1C}">
                <a14:useLocalDpi xmlns:a14="http://schemas.microsoft.com/office/drawing/2010/main"/>
              </a:ext>
            </a:extLst>
          </a:blip>
          <a:srcRect t="15403"/>
          <a:stretch/>
        </p:blipFill>
        <p:spPr>
          <a:xfrm>
            <a:off x="964844" y="1613804"/>
            <a:ext cx="1724784" cy="1094604"/>
          </a:xfrm>
          <a:prstGeom prst="ellipse">
            <a:avLst/>
          </a:prstGeom>
          <a:ln>
            <a:solidFill>
              <a:schemeClr val="bg1"/>
            </a:solidFill>
          </a:ln>
        </p:spPr>
      </p:pic>
      <p:graphicFrame>
        <p:nvGraphicFramePr>
          <p:cNvPr id="17" name="Diagram 16">
            <a:extLst>
              <a:ext uri="{FF2B5EF4-FFF2-40B4-BE49-F238E27FC236}">
                <a16:creationId xmlns:a16="http://schemas.microsoft.com/office/drawing/2014/main" id="{C36E518C-EB6C-0AA1-6D67-7AC64018E56B}"/>
              </a:ext>
            </a:extLst>
          </p:cNvPr>
          <p:cNvGraphicFramePr/>
          <p:nvPr>
            <p:extLst/>
          </p:nvPr>
        </p:nvGraphicFramePr>
        <p:xfrm>
          <a:off x="49109" y="2676087"/>
          <a:ext cx="13365162" cy="233362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pic>
        <p:nvPicPr>
          <p:cNvPr id="80" name="Picture 79" descr="Men wearing hardhats and lanyards standing in a tunnel&#10;&#10;Description automatically generated">
            <a:extLst>
              <a:ext uri="{FF2B5EF4-FFF2-40B4-BE49-F238E27FC236}">
                <a16:creationId xmlns:a16="http://schemas.microsoft.com/office/drawing/2014/main" id="{999C6C5A-08BD-8ECD-77C1-4C1E7995323F}"/>
              </a:ext>
            </a:extLst>
          </p:cNvPr>
          <p:cNvPicPr>
            <a:picLocks noChangeAspect="1"/>
          </p:cNvPicPr>
          <p:nvPr/>
        </p:nvPicPr>
        <p:blipFill rotWithShape="1">
          <a:blip r:embed="rId12" cstate="print">
            <a:extLst>
              <a:ext uri="{28A0092B-C50C-407E-A947-70E740481C1C}">
                <a14:useLocalDpi xmlns:a14="http://schemas.microsoft.com/office/drawing/2010/main"/>
              </a:ext>
            </a:extLst>
          </a:blip>
          <a:srcRect b="-375"/>
          <a:stretch/>
        </p:blipFill>
        <p:spPr>
          <a:xfrm>
            <a:off x="4841926" y="5016113"/>
            <a:ext cx="1305026" cy="1305026"/>
          </a:xfrm>
          <a:prstGeom prst="ellipse">
            <a:avLst/>
          </a:prstGeom>
          <a:ln>
            <a:solidFill>
              <a:schemeClr val="bg1"/>
            </a:solidFill>
          </a:ln>
        </p:spPr>
      </p:pic>
      <p:pic>
        <p:nvPicPr>
          <p:cNvPr id="79" name="Picture 78">
            <a:extLst>
              <a:ext uri="{FF2B5EF4-FFF2-40B4-BE49-F238E27FC236}">
                <a16:creationId xmlns:a16="http://schemas.microsoft.com/office/drawing/2014/main" id="{33053486-D2C3-777A-4388-20A961F001E6}"/>
              </a:ext>
            </a:extLst>
          </p:cNvPr>
          <p:cNvPicPr>
            <a:picLocks noChangeAspect="1"/>
          </p:cNvPicPr>
          <p:nvPr/>
        </p:nvPicPr>
        <p:blipFill rotWithShape="1">
          <a:blip r:embed="rId13" cstate="print">
            <a:extLst>
              <a:ext uri="{28A0092B-C50C-407E-A947-70E740481C1C}">
                <a14:useLocalDpi xmlns:a14="http://schemas.microsoft.com/office/drawing/2010/main"/>
              </a:ext>
            </a:extLst>
          </a:blip>
          <a:srcRect l="26229" t="5577" r="26291" b="8874"/>
          <a:stretch/>
        </p:blipFill>
        <p:spPr>
          <a:xfrm>
            <a:off x="6594478" y="5632048"/>
            <a:ext cx="1300700" cy="1300700"/>
          </a:xfrm>
          <a:prstGeom prst="ellipse">
            <a:avLst/>
          </a:prstGeom>
          <a:ln>
            <a:solidFill>
              <a:schemeClr val="bg1"/>
            </a:solidFill>
          </a:ln>
        </p:spPr>
      </p:pic>
      <p:pic>
        <p:nvPicPr>
          <p:cNvPr id="53" name="Picture 52" descr="A group of people in a room&#10;&#10;AI-generated content may be incorrect.">
            <a:extLst>
              <a:ext uri="{FF2B5EF4-FFF2-40B4-BE49-F238E27FC236}">
                <a16:creationId xmlns:a16="http://schemas.microsoft.com/office/drawing/2014/main" id="{6E246F23-5DED-D3F4-42D2-9F7A0A3E88F9}"/>
              </a:ext>
            </a:extLst>
          </p:cNvPr>
          <p:cNvPicPr>
            <a:picLocks noChangeAspect="1"/>
          </p:cNvPicPr>
          <p:nvPr/>
        </p:nvPicPr>
        <p:blipFill rotWithShape="1">
          <a:blip r:embed="rId14" cstate="print">
            <a:extLst>
              <a:ext uri="{28A0092B-C50C-407E-A947-70E740481C1C}">
                <a14:useLocalDpi xmlns:a14="http://schemas.microsoft.com/office/drawing/2010/main"/>
              </a:ext>
            </a:extLst>
          </a:blip>
          <a:srcRect l="18758" t="11839" r="22433" b="9749"/>
          <a:stretch/>
        </p:blipFill>
        <p:spPr>
          <a:xfrm>
            <a:off x="9085230" y="11769"/>
            <a:ext cx="1516468" cy="1516468"/>
          </a:xfrm>
          <a:prstGeom prst="ellipse">
            <a:avLst/>
          </a:prstGeom>
          <a:ln>
            <a:solidFill>
              <a:schemeClr val="bg1"/>
            </a:solidFill>
          </a:ln>
        </p:spPr>
      </p:pic>
      <p:pic>
        <p:nvPicPr>
          <p:cNvPr id="112" name="Picture 111" descr="A person standing in front of a large screen with a large screen on the wall&#10;&#10;AI-generated content may be incorrect.">
            <a:extLst>
              <a:ext uri="{FF2B5EF4-FFF2-40B4-BE49-F238E27FC236}">
                <a16:creationId xmlns:a16="http://schemas.microsoft.com/office/drawing/2014/main" id="{69009F18-94D7-9CCB-414C-89A41C3D0CB1}"/>
              </a:ext>
            </a:extLst>
          </p:cNvPr>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9582181" y="4879758"/>
            <a:ext cx="1247509" cy="1247509"/>
          </a:xfrm>
          <a:prstGeom prst="ellipse">
            <a:avLst/>
          </a:prstGeom>
          <a:ln>
            <a:solidFill>
              <a:schemeClr val="bg1"/>
            </a:solidFill>
          </a:ln>
        </p:spPr>
      </p:pic>
      <p:pic>
        <p:nvPicPr>
          <p:cNvPr id="126" name="Picture 125">
            <a:extLst>
              <a:ext uri="{FF2B5EF4-FFF2-40B4-BE49-F238E27FC236}">
                <a16:creationId xmlns:a16="http://schemas.microsoft.com/office/drawing/2014/main" id="{C951D956-02B4-3FC6-AD96-D308B807FC4B}"/>
              </a:ext>
            </a:extLst>
          </p:cNvPr>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1190988" y="5492572"/>
            <a:ext cx="1429522" cy="1429522"/>
          </a:xfrm>
          <a:prstGeom prst="ellipse">
            <a:avLst/>
          </a:prstGeom>
          <a:ln>
            <a:solidFill>
              <a:schemeClr val="bg1"/>
            </a:solidFill>
          </a:ln>
        </p:spPr>
      </p:pic>
      <p:pic>
        <p:nvPicPr>
          <p:cNvPr id="113" name="Picture 112" descr="A group of people in a room with wires and cables&#10;&#10;AI-generated content may be incorrect.">
            <a:extLst>
              <a:ext uri="{FF2B5EF4-FFF2-40B4-BE49-F238E27FC236}">
                <a16:creationId xmlns:a16="http://schemas.microsoft.com/office/drawing/2014/main" id="{39055005-42B8-E778-BF5D-99ADE51A47F7}"/>
              </a:ext>
            </a:extLst>
          </p:cNvPr>
          <p:cNvPicPr>
            <a:picLocks noChangeAspect="1"/>
          </p:cNvPicPr>
          <p:nvPr/>
        </p:nvPicPr>
        <p:blipFill rotWithShape="1">
          <a:blip r:embed="rId17" cstate="print">
            <a:extLst>
              <a:ext uri="{28A0092B-C50C-407E-A947-70E740481C1C}">
                <a14:useLocalDpi xmlns:a14="http://schemas.microsoft.com/office/drawing/2010/main"/>
              </a:ext>
            </a:extLst>
          </a:blip>
          <a:srcRect/>
          <a:stretch/>
        </p:blipFill>
        <p:spPr>
          <a:xfrm>
            <a:off x="2294548" y="5126796"/>
            <a:ext cx="1748901" cy="1748901"/>
          </a:xfrm>
          <a:prstGeom prst="ellipse">
            <a:avLst/>
          </a:prstGeom>
          <a:ln>
            <a:solidFill>
              <a:schemeClr val="bg1"/>
            </a:solidFill>
          </a:ln>
        </p:spPr>
      </p:pic>
      <p:pic>
        <p:nvPicPr>
          <p:cNvPr id="74" name="Picture 73"/>
          <p:cNvPicPr>
            <a:picLocks noChangeAspect="1"/>
          </p:cNvPicPr>
          <p:nvPr/>
        </p:nvPicPr>
        <p:blipFill rotWithShape="1">
          <a:blip r:embed="rId18" cstate="print">
            <a:extLst>
              <a:ext uri="{28A0092B-C50C-407E-A947-70E740481C1C}">
                <a14:useLocalDpi xmlns:a14="http://schemas.microsoft.com/office/drawing/2010/main"/>
              </a:ext>
            </a:extLst>
          </a:blip>
          <a:srcRect b="-407"/>
          <a:stretch/>
        </p:blipFill>
        <p:spPr>
          <a:xfrm>
            <a:off x="5219940" y="-11014"/>
            <a:ext cx="1377032" cy="1377032"/>
          </a:xfrm>
          <a:prstGeom prst="ellipse">
            <a:avLst/>
          </a:prstGeom>
          <a:ln>
            <a:solidFill>
              <a:schemeClr val="bg1"/>
            </a:solidFill>
          </a:ln>
          <a:effectLst/>
        </p:spPr>
      </p:pic>
      <p:pic>
        <p:nvPicPr>
          <p:cNvPr id="6" name="Picture 5"/>
          <p:cNvPicPr>
            <a:picLocks noChangeAspect="1"/>
          </p:cNvPicPr>
          <p:nvPr/>
        </p:nvPicPr>
        <p:blipFill rotWithShape="1">
          <a:blip r:embed="rId19" cstate="print">
            <a:extLst>
              <a:ext uri="{28A0092B-C50C-407E-A947-70E740481C1C}">
                <a14:useLocalDpi xmlns:a14="http://schemas.microsoft.com/office/drawing/2010/main"/>
              </a:ext>
            </a:extLst>
          </a:blip>
          <a:srcRect/>
          <a:stretch/>
        </p:blipFill>
        <p:spPr>
          <a:xfrm>
            <a:off x="69860" y="663262"/>
            <a:ext cx="1985329" cy="1268511"/>
          </a:xfrm>
          <a:prstGeom prst="ellipse">
            <a:avLst/>
          </a:prstGeom>
          <a:solidFill>
            <a:schemeClr val="bg1"/>
          </a:solidFill>
          <a:ln>
            <a:solidFill>
              <a:schemeClr val="bg1"/>
            </a:solidFill>
          </a:ln>
        </p:spPr>
      </p:pic>
      <p:pic>
        <p:nvPicPr>
          <p:cNvPr id="57" name="Picture 56" descr="A group of people in a room&#10;&#10;Description automatically generated">
            <a:extLst>
              <a:ext uri="{FF2B5EF4-FFF2-40B4-BE49-F238E27FC236}">
                <a16:creationId xmlns:a16="http://schemas.microsoft.com/office/drawing/2014/main" id="{61DF6D00-08C0-BCBE-3924-A535386EC029}"/>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a:off x="3294933" y="171710"/>
            <a:ext cx="1329850" cy="1329850"/>
          </a:xfrm>
          <a:prstGeom prst="ellipse">
            <a:avLst/>
          </a:prstGeom>
          <a:ln>
            <a:solidFill>
              <a:schemeClr val="bg1"/>
            </a:solidFill>
          </a:ln>
        </p:spPr>
      </p:pic>
      <p:sp>
        <p:nvSpPr>
          <p:cNvPr id="4" name="Rectangle 3">
            <a:extLst>
              <a:ext uri="{FF2B5EF4-FFF2-40B4-BE49-F238E27FC236}">
                <a16:creationId xmlns:a16="http://schemas.microsoft.com/office/drawing/2014/main" id="{037448ED-18A2-8F89-2931-00033D0B598C}"/>
              </a:ext>
            </a:extLst>
          </p:cNvPr>
          <p:cNvSpPr/>
          <p:nvPr/>
        </p:nvSpPr>
        <p:spPr>
          <a:xfrm rot="10800000">
            <a:off x="11973858" y="2353120"/>
            <a:ext cx="1019176" cy="2698943"/>
          </a:xfrm>
          <a:prstGeom prst="rect">
            <a:avLst/>
          </a:prstGeom>
          <a:gradFill flip="none" rotWithShape="1">
            <a:gsLst>
              <a:gs pos="0">
                <a:schemeClr val="bg1">
                  <a:alpha val="0"/>
                </a:schemeClr>
              </a:gs>
              <a:gs pos="71000">
                <a:schemeClr val="bg1"/>
              </a:gs>
              <a:gs pos="100000">
                <a:schemeClr val="bg1">
                  <a:shade val="100000"/>
                  <a:satMod val="115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1" name="Picture 50" descr="A group of people in a room&#10;&#10;Description automatically generated">
            <a:extLst>
              <a:ext uri="{FF2B5EF4-FFF2-40B4-BE49-F238E27FC236}">
                <a16:creationId xmlns:a16="http://schemas.microsoft.com/office/drawing/2014/main" id="{B129EBF7-D2DA-79FE-93EB-DF09456930CA}"/>
              </a:ext>
            </a:extLst>
          </p:cNvPr>
          <p:cNvPicPr>
            <a:picLocks noChangeAspect="1"/>
          </p:cNvPicPr>
          <p:nvPr/>
        </p:nvPicPr>
        <p:blipFill rotWithShape="1">
          <a:blip r:embed="rId21" cstate="print">
            <a:extLst>
              <a:ext uri="{28A0092B-C50C-407E-A947-70E740481C1C}">
                <a14:useLocalDpi xmlns:a14="http://schemas.microsoft.com/office/drawing/2010/main"/>
              </a:ext>
            </a:extLst>
          </a:blip>
          <a:srcRect/>
          <a:stretch/>
        </p:blipFill>
        <p:spPr>
          <a:xfrm>
            <a:off x="8163671" y="686101"/>
            <a:ext cx="1440000" cy="1440000"/>
          </a:xfrm>
          <a:prstGeom prst="ellipse">
            <a:avLst/>
          </a:prstGeom>
          <a:ln>
            <a:solidFill>
              <a:schemeClr val="bg1"/>
            </a:solidFill>
          </a:ln>
        </p:spPr>
      </p:pic>
      <p:sp>
        <p:nvSpPr>
          <p:cNvPr id="55" name="TextBox 54">
            <a:extLst>
              <a:ext uri="{FF2B5EF4-FFF2-40B4-BE49-F238E27FC236}">
                <a16:creationId xmlns:a16="http://schemas.microsoft.com/office/drawing/2014/main" id="{BC59FE16-BD92-F10A-1780-1D0F60A598AD}"/>
              </a:ext>
            </a:extLst>
          </p:cNvPr>
          <p:cNvSpPr txBox="1"/>
          <p:nvPr/>
        </p:nvSpPr>
        <p:spPr>
          <a:xfrm>
            <a:off x="0" y="622098"/>
            <a:ext cx="1942878" cy="415498"/>
          </a:xfrm>
          <a:prstGeom prst="rect">
            <a:avLst/>
          </a:prstGeom>
          <a:solidFill>
            <a:schemeClr val="bg1">
              <a:alpha val="68000"/>
            </a:schemeClr>
          </a:solidFill>
        </p:spPr>
        <p:txBody>
          <a:bodyPr wrap="square"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Jan 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0000"/>
                </a:solidFill>
                <a:effectLst/>
                <a:uLnTx/>
                <a:uFillTx/>
                <a:latin typeface="Calibri" panose="020F0502020204030204"/>
                <a:ea typeface="+mn-ea"/>
                <a:cs typeface="+mn-cs"/>
              </a:rPr>
              <a:t>Launch Event</a:t>
            </a:r>
          </a:p>
        </p:txBody>
      </p:sp>
      <p:pic>
        <p:nvPicPr>
          <p:cNvPr id="56" name="Picture 55" descr="A large group of academics, scientists and researchers stand on steps within The Box in Plymouth. They are all smiling to the camera. ">
            <a:extLst>
              <a:ext uri="{FF2B5EF4-FFF2-40B4-BE49-F238E27FC236}">
                <a16:creationId xmlns:a16="http://schemas.microsoft.com/office/drawing/2014/main" id="{F2A3283F-73EA-B3F5-DCB8-957CF0C218CB}"/>
              </a:ext>
            </a:extLst>
          </p:cNvPr>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bwMode="auto">
          <a:xfrm>
            <a:off x="4414212" y="1065350"/>
            <a:ext cx="1287770" cy="1287770"/>
          </a:xfrm>
          <a:prstGeom prst="ellipse">
            <a:avLst/>
          </a:prstGeom>
          <a:noFill/>
          <a:ln>
            <a:solidFill>
              <a:schemeClr val="bg1"/>
            </a:solidFill>
          </a:ln>
        </p:spPr>
      </p:pic>
      <p:sp>
        <p:nvSpPr>
          <p:cNvPr id="61" name="TextBox 60">
            <a:extLst>
              <a:ext uri="{FF2B5EF4-FFF2-40B4-BE49-F238E27FC236}">
                <a16:creationId xmlns:a16="http://schemas.microsoft.com/office/drawing/2014/main" id="{6070B844-B422-4527-1C13-77C0F00DDE64}"/>
              </a:ext>
            </a:extLst>
          </p:cNvPr>
          <p:cNvSpPr txBox="1"/>
          <p:nvPr/>
        </p:nvSpPr>
        <p:spPr>
          <a:xfrm>
            <a:off x="9071911" y="4351"/>
            <a:ext cx="1501143" cy="369332"/>
          </a:xfrm>
          <a:prstGeom prst="rect">
            <a:avLst/>
          </a:prstGeom>
          <a:solidFill>
            <a:schemeClr val="bg1">
              <a:alpha val="68000"/>
            </a:schemeClr>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Jan 25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2</a:t>
            </a:r>
            <a:r>
              <a:rPr kumimoji="0" lang="en-GB" sz="1200" b="0" i="0" u="none" strike="noStrike" kern="1200" cap="none" spc="0" normalizeH="0" baseline="30000" noProof="0" dirty="0">
                <a:ln>
                  <a:noFill/>
                </a:ln>
                <a:solidFill>
                  <a:prstClr val="black"/>
                </a:solidFill>
                <a:effectLst/>
                <a:uLnTx/>
                <a:uFillTx/>
                <a:latin typeface="Calibri" panose="020F0502020204030204"/>
                <a:ea typeface="+mn-ea"/>
                <a:cs typeface="+mn-cs"/>
              </a:rPr>
              <a:t>nd</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End Station Day</a:t>
            </a:r>
          </a:p>
        </p:txBody>
      </p:sp>
      <p:sp>
        <p:nvSpPr>
          <p:cNvPr id="63" name="TextBox 62">
            <a:extLst>
              <a:ext uri="{FF2B5EF4-FFF2-40B4-BE49-F238E27FC236}">
                <a16:creationId xmlns:a16="http://schemas.microsoft.com/office/drawing/2014/main" id="{6A7C401F-CE19-DE5D-42F7-47E387E23AF9}"/>
              </a:ext>
            </a:extLst>
          </p:cNvPr>
          <p:cNvSpPr txBox="1"/>
          <p:nvPr/>
        </p:nvSpPr>
        <p:spPr>
          <a:xfrm>
            <a:off x="1904904" y="698581"/>
            <a:ext cx="856453"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May 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Ion Beams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WS</a:t>
            </a:r>
          </a:p>
        </p:txBody>
      </p:sp>
      <p:sp>
        <p:nvSpPr>
          <p:cNvPr id="64" name="TextBox 63">
            <a:extLst>
              <a:ext uri="{FF2B5EF4-FFF2-40B4-BE49-F238E27FC236}">
                <a16:creationId xmlns:a16="http://schemas.microsoft.com/office/drawing/2014/main" id="{5D57CD69-495A-2DA3-97FC-8478948714C7}"/>
              </a:ext>
            </a:extLst>
          </p:cNvPr>
          <p:cNvSpPr txBox="1"/>
          <p:nvPr/>
        </p:nvSpPr>
        <p:spPr>
          <a:xfrm>
            <a:off x="8228854" y="-52552"/>
            <a:ext cx="729606" cy="601255"/>
          </a:xfrm>
          <a:prstGeom prst="rect">
            <a:avLst/>
          </a:prstGeom>
          <a:solidFill>
            <a:schemeClr val="bg1">
              <a:alpha val="59000"/>
            </a:schemeClr>
          </a:solidFill>
        </p:spPr>
        <p:txBody>
          <a:bodyPr wrap="square" lIns="0" tIns="4680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Oct 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Defence Workshop</a:t>
            </a:r>
          </a:p>
        </p:txBody>
      </p:sp>
      <p:sp>
        <p:nvSpPr>
          <p:cNvPr id="66" name="TextBox 65">
            <a:extLst>
              <a:ext uri="{FF2B5EF4-FFF2-40B4-BE49-F238E27FC236}">
                <a16:creationId xmlns:a16="http://schemas.microsoft.com/office/drawing/2014/main" id="{16A4D9DC-CC4B-564D-8A35-D098EAF3C0D1}"/>
              </a:ext>
            </a:extLst>
          </p:cNvPr>
          <p:cNvSpPr txBox="1"/>
          <p:nvPr/>
        </p:nvSpPr>
        <p:spPr>
          <a:xfrm>
            <a:off x="3407753" y="-16578"/>
            <a:ext cx="1118033" cy="461665"/>
          </a:xfrm>
          <a:prstGeom prst="rect">
            <a:avLst/>
          </a:prstGeom>
          <a:solidFill>
            <a:schemeClr val="bg1">
              <a:alpha val="68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Oct 23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Strathclyde TH</a:t>
            </a:r>
          </a:p>
        </p:txBody>
      </p:sp>
      <p:sp>
        <p:nvSpPr>
          <p:cNvPr id="67" name="TextBox 66">
            <a:extLst>
              <a:ext uri="{FF2B5EF4-FFF2-40B4-BE49-F238E27FC236}">
                <a16:creationId xmlns:a16="http://schemas.microsoft.com/office/drawing/2014/main" id="{5ECA3FB8-E873-8B00-9668-F6187B79B596}"/>
              </a:ext>
            </a:extLst>
          </p:cNvPr>
          <p:cNvSpPr txBox="1"/>
          <p:nvPr/>
        </p:nvSpPr>
        <p:spPr>
          <a:xfrm>
            <a:off x="4526872" y="457187"/>
            <a:ext cx="799542"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Jan 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Plymouth TH</a:t>
            </a:r>
          </a:p>
        </p:txBody>
      </p:sp>
      <p:sp>
        <p:nvSpPr>
          <p:cNvPr id="68" name="TextBox 67">
            <a:extLst>
              <a:ext uri="{FF2B5EF4-FFF2-40B4-BE49-F238E27FC236}">
                <a16:creationId xmlns:a16="http://schemas.microsoft.com/office/drawing/2014/main" id="{086F543C-E755-F2F9-A8AD-2DF0B382BE5D}"/>
              </a:ext>
            </a:extLst>
          </p:cNvPr>
          <p:cNvSpPr txBox="1"/>
          <p:nvPr/>
        </p:nvSpPr>
        <p:spPr>
          <a:xfrm>
            <a:off x="5453173" y="1964743"/>
            <a:ext cx="778638"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June 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Sheffield TH</a:t>
            </a:r>
          </a:p>
        </p:txBody>
      </p:sp>
      <p:sp>
        <p:nvSpPr>
          <p:cNvPr id="69" name="TextBox 68">
            <a:extLst>
              <a:ext uri="{FF2B5EF4-FFF2-40B4-BE49-F238E27FC236}">
                <a16:creationId xmlns:a16="http://schemas.microsoft.com/office/drawing/2014/main" id="{060F4FD9-EC41-D7CE-8A4B-7D44BB422DC8}"/>
              </a:ext>
            </a:extLst>
          </p:cNvPr>
          <p:cNvSpPr txBox="1"/>
          <p:nvPr/>
        </p:nvSpPr>
        <p:spPr>
          <a:xfrm>
            <a:off x="7272052" y="600120"/>
            <a:ext cx="742511"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Aug 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err="1">
                <a:ln>
                  <a:noFill/>
                </a:ln>
                <a:solidFill>
                  <a:prstClr val="black"/>
                </a:solidFill>
                <a:effectLst/>
                <a:uLnTx/>
                <a:uFillTx/>
                <a:latin typeface="Calibri" panose="020F0502020204030204"/>
                <a:ea typeface="+mn-ea"/>
                <a:cs typeface="+mn-cs"/>
              </a:rPr>
              <a:t>Manc</a:t>
            </a: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 TH</a:t>
            </a:r>
          </a:p>
        </p:txBody>
      </p:sp>
      <p:sp>
        <p:nvSpPr>
          <p:cNvPr id="71" name="TextBox 70">
            <a:extLst>
              <a:ext uri="{FF2B5EF4-FFF2-40B4-BE49-F238E27FC236}">
                <a16:creationId xmlns:a16="http://schemas.microsoft.com/office/drawing/2014/main" id="{680528A3-0A62-EF96-F59A-5745777F632B}"/>
              </a:ext>
            </a:extLst>
          </p:cNvPr>
          <p:cNvSpPr txBox="1"/>
          <p:nvPr/>
        </p:nvSpPr>
        <p:spPr>
          <a:xfrm>
            <a:off x="8018769" y="600120"/>
            <a:ext cx="619978" cy="415498"/>
          </a:xfrm>
          <a:prstGeom prst="rect">
            <a:avLst/>
          </a:prstGeom>
          <a:solidFill>
            <a:schemeClr val="bg1">
              <a:alpha val="59000"/>
            </a:schemeClr>
          </a:solidFill>
        </p:spPr>
        <p:txBody>
          <a:bodyPr wrap="non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Sept 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panose="020F0502020204030204"/>
                <a:ea typeface="+mn-ea"/>
                <a:cs typeface="+mn-cs"/>
              </a:rPr>
              <a:t>Cardiff TH</a:t>
            </a:r>
          </a:p>
        </p:txBody>
      </p:sp>
      <p:pic>
        <p:nvPicPr>
          <p:cNvPr id="77" name="Picture 76" descr="A group of people sitting in chairs in a room&#10;&#10;AI-generated content may be incorrect.">
            <a:extLst>
              <a:ext uri="{FF2B5EF4-FFF2-40B4-BE49-F238E27FC236}">
                <a16:creationId xmlns:a16="http://schemas.microsoft.com/office/drawing/2014/main" id="{DF26D4F1-866D-DCAE-D125-DC27CAFDDB58}"/>
              </a:ext>
            </a:extLst>
          </p:cNvPr>
          <p:cNvPicPr>
            <a:picLocks noChangeAspect="1"/>
          </p:cNvPicPr>
          <p:nvPr/>
        </p:nvPicPr>
        <p:blipFill rotWithShape="1">
          <a:blip r:embed="rId23" cstate="print">
            <a:extLst>
              <a:ext uri="{28A0092B-C50C-407E-A947-70E740481C1C}">
                <a14:useLocalDpi xmlns:a14="http://schemas.microsoft.com/office/drawing/2010/main"/>
              </a:ext>
            </a:extLst>
          </a:blip>
          <a:srcRect/>
          <a:stretch/>
        </p:blipFill>
        <p:spPr>
          <a:xfrm>
            <a:off x="6989244" y="985874"/>
            <a:ext cx="1639979" cy="1639979"/>
          </a:xfrm>
          <a:prstGeom prst="ellipse">
            <a:avLst/>
          </a:prstGeom>
          <a:ln>
            <a:solidFill>
              <a:schemeClr val="bg1"/>
            </a:solidFill>
          </a:ln>
        </p:spPr>
      </p:pic>
      <p:sp>
        <p:nvSpPr>
          <p:cNvPr id="87" name="TextBox 86">
            <a:extLst>
              <a:ext uri="{FF2B5EF4-FFF2-40B4-BE49-F238E27FC236}">
                <a16:creationId xmlns:a16="http://schemas.microsoft.com/office/drawing/2014/main" id="{44430577-0CCF-FCC8-42E9-170439700A6B}"/>
              </a:ext>
            </a:extLst>
          </p:cNvPr>
          <p:cNvSpPr txBox="1"/>
          <p:nvPr/>
        </p:nvSpPr>
        <p:spPr>
          <a:xfrm>
            <a:off x="5279655" y="4351"/>
            <a:ext cx="1235966" cy="369332"/>
          </a:xfrm>
          <a:prstGeom prst="rect">
            <a:avLst/>
          </a:prstGeom>
          <a:solidFill>
            <a:schemeClr val="bg1">
              <a:alpha val="68000"/>
            </a:schemeClr>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Feb 24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End Station Day</a:t>
            </a:r>
          </a:p>
        </p:txBody>
      </p:sp>
      <p:pic>
        <p:nvPicPr>
          <p:cNvPr id="101" name="Picture 4" descr="Queen's University Belfast - British Irish Chamber">
            <a:extLst>
              <a:ext uri="{FF2B5EF4-FFF2-40B4-BE49-F238E27FC236}">
                <a16:creationId xmlns:a16="http://schemas.microsoft.com/office/drawing/2014/main" id="{EBD86132-B91A-5F9F-B915-5FA3B68A07F1}"/>
              </a:ext>
            </a:extLst>
          </p:cNvPr>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2515569" y="2027483"/>
            <a:ext cx="1045298" cy="377151"/>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2" name="Picture 6" descr="University of Strathclyde | Scotland.org">
            <a:extLst>
              <a:ext uri="{FF2B5EF4-FFF2-40B4-BE49-F238E27FC236}">
                <a16:creationId xmlns:a16="http://schemas.microsoft.com/office/drawing/2014/main" id="{1BE7E83D-3A13-07CF-F205-0CD0F7E0C8FE}"/>
              </a:ext>
            </a:extLst>
          </p:cNvPr>
          <p:cNvPicPr>
            <a:picLocks noChangeAspect="1" noChangeArrowheads="1"/>
          </p:cNvPicPr>
          <p:nvPr/>
        </p:nvPicPr>
        <p:blipFill rotWithShape="1">
          <a:blip r:embed="rId25" cstate="screen">
            <a:extLst>
              <a:ext uri="{28A0092B-C50C-407E-A947-70E740481C1C}">
                <a14:useLocalDpi xmlns:a14="http://schemas.microsoft.com/office/drawing/2010/main"/>
              </a:ext>
            </a:extLst>
          </a:blip>
          <a:srcRect/>
          <a:stretch/>
        </p:blipFill>
        <p:spPr bwMode="auto">
          <a:xfrm>
            <a:off x="3617012" y="1097272"/>
            <a:ext cx="793439" cy="438575"/>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04" name="Picture 103">
            <a:extLst>
              <a:ext uri="{FF2B5EF4-FFF2-40B4-BE49-F238E27FC236}">
                <a16:creationId xmlns:a16="http://schemas.microsoft.com/office/drawing/2014/main" id="{EE650092-6A4D-51C2-E579-3D0308090F54}"/>
              </a:ext>
            </a:extLst>
          </p:cNvPr>
          <p:cNvPicPr>
            <a:picLocks noChangeAspect="1"/>
          </p:cNvPicPr>
          <p:nvPr/>
        </p:nvPicPr>
        <p:blipFill rotWithShape="1">
          <a:blip r:embed="rId26" cstate="screen">
            <a:extLst>
              <a:ext uri="{28A0092B-C50C-407E-A947-70E740481C1C}">
                <a14:useLocalDpi xmlns:a14="http://schemas.microsoft.com/office/drawing/2010/main"/>
              </a:ext>
            </a:extLst>
          </a:blip>
          <a:srcRect/>
          <a:stretch/>
        </p:blipFill>
        <p:spPr>
          <a:xfrm>
            <a:off x="7760404" y="1153398"/>
            <a:ext cx="720996" cy="496972"/>
          </a:xfrm>
          <a:prstGeom prst="rect">
            <a:avLst/>
          </a:prstGeom>
          <a:effectLst>
            <a:outerShdw blurRad="63500" sx="102000" sy="102000" algn="ctr" rotWithShape="0">
              <a:prstClr val="black">
                <a:alpha val="40000"/>
              </a:prstClr>
            </a:outerShdw>
          </a:effectLst>
        </p:spPr>
      </p:pic>
      <p:pic>
        <p:nvPicPr>
          <p:cNvPr id="106" name="Picture 105">
            <a:extLst>
              <a:ext uri="{FF2B5EF4-FFF2-40B4-BE49-F238E27FC236}">
                <a16:creationId xmlns:a16="http://schemas.microsoft.com/office/drawing/2014/main" id="{4CA29087-4C31-9C20-35A6-5C5628F65956}"/>
              </a:ext>
            </a:extLst>
          </p:cNvPr>
          <p:cNvPicPr>
            <a:picLocks noChangeAspect="1"/>
          </p:cNvPicPr>
          <p:nvPr/>
        </p:nvPicPr>
        <p:blipFill rotWithShape="1">
          <a:blip r:embed="rId27" cstate="print">
            <a:extLst>
              <a:ext uri="{28A0092B-C50C-407E-A947-70E740481C1C}">
                <a14:useLocalDpi xmlns:a14="http://schemas.microsoft.com/office/drawing/2010/main"/>
              </a:ext>
            </a:extLst>
          </a:blip>
          <a:srcRect/>
          <a:stretch/>
        </p:blipFill>
        <p:spPr>
          <a:xfrm>
            <a:off x="8559251" y="1484652"/>
            <a:ext cx="650832" cy="599829"/>
          </a:xfrm>
          <a:prstGeom prst="rect">
            <a:avLst/>
          </a:prstGeom>
          <a:effectLst>
            <a:outerShdw blurRad="63500" sx="102000" sy="102000" algn="ctr" rotWithShape="0">
              <a:prstClr val="black">
                <a:alpha val="40000"/>
              </a:prstClr>
            </a:outerShdw>
          </a:effectLst>
        </p:spPr>
      </p:pic>
      <p:sp>
        <p:nvSpPr>
          <p:cNvPr id="2" name="Title 1"/>
          <p:cNvSpPr>
            <a:spLocks noGrp="1"/>
          </p:cNvSpPr>
          <p:nvPr>
            <p:ph type="title"/>
          </p:nvPr>
        </p:nvSpPr>
        <p:spPr/>
        <p:txBody>
          <a:bodyPr/>
          <a:lstStyle/>
          <a:p>
            <a:pPr>
              <a:tabLst>
                <a:tab pos="3859213" algn="l"/>
              </a:tabLst>
            </a:pPr>
            <a:r>
              <a:rPr lang="en-GB" dirty="0"/>
              <a:t>CDOA Timeline</a:t>
            </a:r>
          </a:p>
        </p:txBody>
      </p:sp>
      <p:pic>
        <p:nvPicPr>
          <p:cNvPr id="107" name="Picture 106"/>
          <p:cNvPicPr>
            <a:picLocks noChangeAspect="1"/>
          </p:cNvPicPr>
          <p:nvPr/>
        </p:nvPicPr>
        <p:blipFill rotWithShape="1">
          <a:blip r:embed="rId28" cstate="print">
            <a:extLst>
              <a:ext uri="{28A0092B-C50C-407E-A947-70E740481C1C}">
                <a14:useLocalDpi xmlns:a14="http://schemas.microsoft.com/office/drawing/2010/main"/>
              </a:ext>
            </a:extLst>
          </a:blip>
          <a:srcRect/>
          <a:stretch/>
        </p:blipFill>
        <p:spPr>
          <a:xfrm>
            <a:off x="0" y="5192819"/>
            <a:ext cx="1646967" cy="1616536"/>
          </a:xfrm>
          <a:prstGeom prst="ellipse">
            <a:avLst/>
          </a:prstGeom>
          <a:ln>
            <a:solidFill>
              <a:schemeClr val="bg1"/>
            </a:solidFill>
          </a:ln>
        </p:spPr>
      </p:pic>
      <p:sp>
        <p:nvSpPr>
          <p:cNvPr id="116" name="TextBox 115">
            <a:extLst>
              <a:ext uri="{FF2B5EF4-FFF2-40B4-BE49-F238E27FC236}">
                <a16:creationId xmlns:a16="http://schemas.microsoft.com/office/drawing/2014/main" id="{4DF203E4-3DA8-28DC-6691-7C175910839C}"/>
              </a:ext>
            </a:extLst>
          </p:cNvPr>
          <p:cNvSpPr txBox="1"/>
          <p:nvPr/>
        </p:nvSpPr>
        <p:spPr>
          <a:xfrm>
            <a:off x="225464" y="5204482"/>
            <a:ext cx="981359"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Dec 22</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prstClr val="white"/>
                </a:solidFill>
                <a:effectLst/>
                <a:uLnTx/>
                <a:uFillTx/>
                <a:latin typeface="Calibri" panose="020F0502020204030204"/>
                <a:ea typeface="+mn-ea"/>
                <a:cs typeface="+mn-cs"/>
              </a:rPr>
              <a:t>Eu</a:t>
            </a: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-XFEL Visit</a:t>
            </a:r>
          </a:p>
        </p:txBody>
      </p:sp>
      <p:sp>
        <p:nvSpPr>
          <p:cNvPr id="117" name="TextBox 116">
            <a:extLst>
              <a:ext uri="{FF2B5EF4-FFF2-40B4-BE49-F238E27FC236}">
                <a16:creationId xmlns:a16="http://schemas.microsoft.com/office/drawing/2014/main" id="{84F95906-2E74-7E02-6B6E-AE45DCF09336}"/>
              </a:ext>
            </a:extLst>
          </p:cNvPr>
          <p:cNvSpPr txBox="1"/>
          <p:nvPr/>
        </p:nvSpPr>
        <p:spPr>
          <a:xfrm>
            <a:off x="3718796" y="1689458"/>
            <a:ext cx="752669"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Nov 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Catalysis WS</a:t>
            </a:r>
          </a:p>
        </p:txBody>
      </p:sp>
      <p:sp>
        <p:nvSpPr>
          <p:cNvPr id="118" name="TextBox 117">
            <a:extLst>
              <a:ext uri="{FF2B5EF4-FFF2-40B4-BE49-F238E27FC236}">
                <a16:creationId xmlns:a16="http://schemas.microsoft.com/office/drawing/2014/main" id="{A8AB970B-A95A-7650-E0D5-5EF5B82031F2}"/>
              </a:ext>
            </a:extLst>
          </p:cNvPr>
          <p:cNvSpPr txBox="1"/>
          <p:nvPr/>
        </p:nvSpPr>
        <p:spPr>
          <a:xfrm>
            <a:off x="1612915" y="6409089"/>
            <a:ext cx="654666"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May 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IPAC 23</a:t>
            </a:r>
          </a:p>
        </p:txBody>
      </p:sp>
      <p:sp>
        <p:nvSpPr>
          <p:cNvPr id="120" name="TextBox 119">
            <a:extLst>
              <a:ext uri="{FF2B5EF4-FFF2-40B4-BE49-F238E27FC236}">
                <a16:creationId xmlns:a16="http://schemas.microsoft.com/office/drawing/2014/main" id="{8D6B331A-668F-34D1-25CA-BCCA8824A6E9}"/>
              </a:ext>
            </a:extLst>
          </p:cNvPr>
          <p:cNvSpPr txBox="1"/>
          <p:nvPr/>
        </p:nvSpPr>
        <p:spPr>
          <a:xfrm>
            <a:off x="5259250" y="6254489"/>
            <a:ext cx="1064404" cy="646331"/>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Jan 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prstClr val="black"/>
                </a:solidFill>
                <a:effectLst/>
                <a:uLnTx/>
                <a:uFillTx/>
                <a:latin typeface="Calibri" panose="020F0502020204030204"/>
                <a:ea typeface="+mn-ea"/>
                <a:cs typeface="+mn-cs"/>
              </a:rPr>
              <a:t>Eu</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 XFEL User Meeting</a:t>
            </a:r>
          </a:p>
        </p:txBody>
      </p:sp>
      <p:sp>
        <p:nvSpPr>
          <p:cNvPr id="122" name="TextBox 121">
            <a:extLst>
              <a:ext uri="{FF2B5EF4-FFF2-40B4-BE49-F238E27FC236}">
                <a16:creationId xmlns:a16="http://schemas.microsoft.com/office/drawing/2014/main" id="{7D163EF6-AFE5-A308-7CD4-9406A1CB6AD1}"/>
              </a:ext>
            </a:extLst>
          </p:cNvPr>
          <p:cNvSpPr txBox="1"/>
          <p:nvPr/>
        </p:nvSpPr>
        <p:spPr>
          <a:xfrm>
            <a:off x="6093041" y="5211458"/>
            <a:ext cx="619080" cy="46166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Aug 24</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FEL 24</a:t>
            </a:r>
          </a:p>
        </p:txBody>
      </p:sp>
      <p:pic>
        <p:nvPicPr>
          <p:cNvPr id="54" name="Picture 53" descr="A person holding a device in front of a group of people&#10;&#10;AI-generated content may be incorrect.">
            <a:extLst>
              <a:ext uri="{FF2B5EF4-FFF2-40B4-BE49-F238E27FC236}">
                <a16:creationId xmlns:a16="http://schemas.microsoft.com/office/drawing/2014/main" id="{4CE56CF3-FCC8-5C24-B158-92C5395D92FA}"/>
              </a:ext>
            </a:extLst>
          </p:cNvPr>
          <p:cNvPicPr>
            <a:picLocks noChangeAspect="1"/>
          </p:cNvPicPr>
          <p:nvPr/>
        </p:nvPicPr>
        <p:blipFill rotWithShape="1">
          <a:blip r:embed="rId29" cstate="print">
            <a:extLst>
              <a:ext uri="{28A0092B-C50C-407E-A947-70E740481C1C}">
                <a14:useLocalDpi xmlns:a14="http://schemas.microsoft.com/office/drawing/2010/main"/>
              </a:ext>
            </a:extLst>
          </a:blip>
          <a:srcRect/>
          <a:stretch/>
        </p:blipFill>
        <p:spPr>
          <a:xfrm>
            <a:off x="6659529" y="-142352"/>
            <a:ext cx="1440000" cy="1440000"/>
          </a:xfrm>
          <a:prstGeom prst="ellipse">
            <a:avLst/>
          </a:prstGeom>
          <a:ln>
            <a:solidFill>
              <a:schemeClr val="bg1"/>
            </a:solidFill>
          </a:ln>
        </p:spPr>
      </p:pic>
      <p:pic>
        <p:nvPicPr>
          <p:cNvPr id="105" name="Picture 8">
            <a:extLst>
              <a:ext uri="{FF2B5EF4-FFF2-40B4-BE49-F238E27FC236}">
                <a16:creationId xmlns:a16="http://schemas.microsoft.com/office/drawing/2014/main" id="{339579EB-D586-7FCA-D440-16CAE024D948}"/>
              </a:ext>
            </a:extLst>
          </p:cNvPr>
          <p:cNvPicPr>
            <a:picLocks noChangeAspect="1" noChangeArrowheads="1"/>
          </p:cNvPicPr>
          <p:nvPr/>
        </p:nvPicPr>
        <p:blipFill>
          <a:blip r:embed="rId30" cstate="screen">
            <a:extLst>
              <a:ext uri="{28A0092B-C50C-407E-A947-70E740481C1C}">
                <a14:useLocalDpi xmlns:a14="http://schemas.microsoft.com/office/drawing/2010/main"/>
              </a:ext>
            </a:extLst>
          </a:blip>
          <a:srcRect/>
          <a:stretch>
            <a:fillRect/>
          </a:stretch>
        </p:blipFill>
        <p:spPr bwMode="auto">
          <a:xfrm>
            <a:off x="6909515" y="-76633"/>
            <a:ext cx="1001366" cy="291146"/>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62" name="TextBox 61">
            <a:extLst>
              <a:ext uri="{FF2B5EF4-FFF2-40B4-BE49-F238E27FC236}">
                <a16:creationId xmlns:a16="http://schemas.microsoft.com/office/drawing/2014/main" id="{4DF203E4-3DA8-28DC-6691-7C175910839C}"/>
              </a:ext>
            </a:extLst>
          </p:cNvPr>
          <p:cNvSpPr txBox="1"/>
          <p:nvPr/>
        </p:nvSpPr>
        <p:spPr>
          <a:xfrm>
            <a:off x="9773352" y="5521743"/>
            <a:ext cx="923202"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Jan 25</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RAL Lecture</a:t>
            </a:r>
          </a:p>
        </p:txBody>
      </p:sp>
      <p:pic>
        <p:nvPicPr>
          <p:cNvPr id="58" name="Picture 57" descr="A group of people standing in a room&#10;&#10;Description automatically generated">
            <a:extLst>
              <a:ext uri="{FF2B5EF4-FFF2-40B4-BE49-F238E27FC236}">
                <a16:creationId xmlns:a16="http://schemas.microsoft.com/office/drawing/2014/main" id="{6874F266-AAB2-8453-D67A-F2D7726224EA}"/>
              </a:ext>
            </a:extLst>
          </p:cNvPr>
          <p:cNvPicPr>
            <a:picLocks noChangeAspect="1"/>
          </p:cNvPicPr>
          <p:nvPr/>
        </p:nvPicPr>
        <p:blipFill rotWithShape="1">
          <a:blip r:embed="rId31" cstate="print">
            <a:extLst>
              <a:ext uri="{28A0092B-C50C-407E-A947-70E740481C1C}">
                <a14:useLocalDpi xmlns:a14="http://schemas.microsoft.com/office/drawing/2010/main"/>
              </a:ext>
            </a:extLst>
          </a:blip>
          <a:srcRect/>
          <a:stretch/>
        </p:blipFill>
        <p:spPr>
          <a:xfrm>
            <a:off x="5999560" y="1056738"/>
            <a:ext cx="1440000" cy="1440000"/>
          </a:xfrm>
          <a:prstGeom prst="ellipse">
            <a:avLst/>
          </a:prstGeom>
          <a:ln>
            <a:solidFill>
              <a:schemeClr val="bg1"/>
            </a:solidFill>
          </a:ln>
        </p:spPr>
      </p:pic>
      <p:pic>
        <p:nvPicPr>
          <p:cNvPr id="100" name="Picture 99">
            <a:extLst>
              <a:ext uri="{FF2B5EF4-FFF2-40B4-BE49-F238E27FC236}">
                <a16:creationId xmlns:a16="http://schemas.microsoft.com/office/drawing/2014/main" id="{9EB0A083-81DB-5DFB-8FC6-6B234E03BEB2}"/>
              </a:ext>
            </a:extLst>
          </p:cNvPr>
          <p:cNvPicPr>
            <a:picLocks noChangeAspect="1"/>
          </p:cNvPicPr>
          <p:nvPr/>
        </p:nvPicPr>
        <p:blipFill>
          <a:blip r:embed="rId32" cstate="screen">
            <a:extLst>
              <a:ext uri="{28A0092B-C50C-407E-A947-70E740481C1C}">
                <a14:useLocalDpi xmlns:a14="http://schemas.microsoft.com/office/drawing/2010/main"/>
              </a:ext>
            </a:extLst>
          </a:blip>
          <a:stretch>
            <a:fillRect/>
          </a:stretch>
        </p:blipFill>
        <p:spPr>
          <a:xfrm>
            <a:off x="6201753" y="2014180"/>
            <a:ext cx="1040213" cy="313593"/>
          </a:xfrm>
          <a:prstGeom prst="rect">
            <a:avLst/>
          </a:prstGeom>
          <a:effectLst>
            <a:outerShdw blurRad="63500" sx="102000" sy="102000" algn="ctr" rotWithShape="0">
              <a:prstClr val="black">
                <a:alpha val="40000"/>
              </a:prstClr>
            </a:outerShdw>
          </a:effectLst>
        </p:spPr>
      </p:pic>
      <p:sp>
        <p:nvSpPr>
          <p:cNvPr id="73" name="TextBox 72">
            <a:extLst>
              <a:ext uri="{FF2B5EF4-FFF2-40B4-BE49-F238E27FC236}">
                <a16:creationId xmlns:a16="http://schemas.microsoft.com/office/drawing/2014/main" id="{74A9EC79-9BF2-C4C5-D9EC-A6E195133736}"/>
              </a:ext>
            </a:extLst>
          </p:cNvPr>
          <p:cNvSpPr txBox="1"/>
          <p:nvPr/>
        </p:nvSpPr>
        <p:spPr>
          <a:xfrm>
            <a:off x="6340473" y="6681373"/>
            <a:ext cx="1709924" cy="184666"/>
          </a:xfrm>
          <a:prstGeom prst="rect">
            <a:avLst/>
          </a:prstGeom>
          <a:solidFill>
            <a:schemeClr val="bg1">
              <a:alpha val="68000"/>
            </a:schemeClr>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Sep 24 LCLS User Meeting</a:t>
            </a:r>
          </a:p>
        </p:txBody>
      </p:sp>
      <p:pic>
        <p:nvPicPr>
          <p:cNvPr id="78" name="Picture 77" descr="A group of people standing together&#10;&#10;Description automatically generated">
            <a:extLst>
              <a:ext uri="{FF2B5EF4-FFF2-40B4-BE49-F238E27FC236}">
                <a16:creationId xmlns:a16="http://schemas.microsoft.com/office/drawing/2014/main" id="{4CB36F1D-C6C4-0DA4-057C-70D8A1F30787}"/>
              </a:ext>
            </a:extLst>
          </p:cNvPr>
          <p:cNvPicPr>
            <a:picLocks noChangeAspect="1"/>
          </p:cNvPicPr>
          <p:nvPr/>
        </p:nvPicPr>
        <p:blipFill rotWithShape="1">
          <a:blip r:embed="rId33" cstate="print">
            <a:extLst>
              <a:ext uri="{28A0092B-C50C-407E-A947-70E740481C1C}">
                <a14:useLocalDpi xmlns:a14="http://schemas.microsoft.com/office/drawing/2010/main"/>
              </a:ext>
            </a:extLst>
          </a:blip>
          <a:srcRect/>
          <a:stretch/>
        </p:blipFill>
        <p:spPr>
          <a:xfrm>
            <a:off x="3216276" y="5685569"/>
            <a:ext cx="2205798" cy="1261451"/>
          </a:xfrm>
          <a:prstGeom prst="ellipse">
            <a:avLst/>
          </a:prstGeom>
          <a:ln>
            <a:solidFill>
              <a:schemeClr val="bg1"/>
            </a:solidFill>
          </a:ln>
        </p:spPr>
      </p:pic>
      <p:sp>
        <p:nvSpPr>
          <p:cNvPr id="115" name="TextBox 114">
            <a:extLst>
              <a:ext uri="{FF2B5EF4-FFF2-40B4-BE49-F238E27FC236}">
                <a16:creationId xmlns:a16="http://schemas.microsoft.com/office/drawing/2014/main" id="{959B1C35-1F30-D7DE-521F-2093D3FD1443}"/>
              </a:ext>
            </a:extLst>
          </p:cNvPr>
          <p:cNvSpPr txBox="1"/>
          <p:nvPr/>
        </p:nvSpPr>
        <p:spPr>
          <a:xfrm>
            <a:off x="3380277" y="5640185"/>
            <a:ext cx="1229760" cy="184666"/>
          </a:xfrm>
          <a:prstGeom prst="rect">
            <a:avLst/>
          </a:prstGeom>
          <a:solidFill>
            <a:schemeClr val="bg1">
              <a:alpha val="68000"/>
            </a:schemeClr>
          </a:solidFill>
        </p:spPr>
        <p:txBody>
          <a:bodyPr wrap="square" lIns="36000" tIns="0" rIns="3600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Nov 23 LCLS Visit</a:t>
            </a:r>
          </a:p>
        </p:txBody>
      </p:sp>
      <p:sp>
        <p:nvSpPr>
          <p:cNvPr id="82" name="TextBox 81">
            <a:extLst>
              <a:ext uri="{FF2B5EF4-FFF2-40B4-BE49-F238E27FC236}">
                <a16:creationId xmlns:a16="http://schemas.microsoft.com/office/drawing/2014/main" id="{6070B844-B422-4527-1C13-77C0F00DDE64}"/>
              </a:ext>
            </a:extLst>
          </p:cNvPr>
          <p:cNvSpPr txBox="1"/>
          <p:nvPr/>
        </p:nvSpPr>
        <p:spPr>
          <a:xfrm>
            <a:off x="11262812" y="2127635"/>
            <a:ext cx="1127192"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…writing up!</a:t>
            </a:r>
          </a:p>
        </p:txBody>
      </p:sp>
      <p:sp>
        <p:nvSpPr>
          <p:cNvPr id="83" name="TextBox 82">
            <a:extLst>
              <a:ext uri="{FF2B5EF4-FFF2-40B4-BE49-F238E27FC236}">
                <a16:creationId xmlns:a16="http://schemas.microsoft.com/office/drawing/2014/main" id="{959B1C35-1F30-D7DE-521F-2093D3FD1443}"/>
              </a:ext>
            </a:extLst>
          </p:cNvPr>
          <p:cNvSpPr txBox="1"/>
          <p:nvPr/>
        </p:nvSpPr>
        <p:spPr>
          <a:xfrm>
            <a:off x="5030660" y="5021542"/>
            <a:ext cx="1303244" cy="184666"/>
          </a:xfrm>
          <a:prstGeom prst="rect">
            <a:avLst/>
          </a:prstGeom>
          <a:solidFill>
            <a:schemeClr val="bg1">
              <a:alpha val="68000"/>
            </a:schemeClr>
          </a:solidFill>
        </p:spPr>
        <p:txBody>
          <a:bodyPr wrap="square" lIns="36000" tIns="0" rIns="3600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Apr 24 SHINE Visit</a:t>
            </a:r>
          </a:p>
        </p:txBody>
      </p:sp>
      <p:pic>
        <p:nvPicPr>
          <p:cNvPr id="75" name="Picture 74"/>
          <p:cNvPicPr>
            <a:picLocks noChangeAspect="1"/>
          </p:cNvPicPr>
          <p:nvPr/>
        </p:nvPicPr>
        <p:blipFill rotWithShape="1">
          <a:blip r:embed="rId34" cstate="print">
            <a:extLst>
              <a:ext uri="{28A0092B-C50C-407E-A947-70E740481C1C}">
                <a14:useLocalDpi xmlns:a14="http://schemas.microsoft.com/office/drawing/2010/main"/>
              </a:ext>
            </a:extLst>
          </a:blip>
          <a:srcRect b="-379"/>
          <a:stretch/>
        </p:blipFill>
        <p:spPr>
          <a:xfrm>
            <a:off x="1326163" y="4602202"/>
            <a:ext cx="1134917" cy="1134917"/>
          </a:xfrm>
          <a:prstGeom prst="ellipse">
            <a:avLst/>
          </a:prstGeom>
          <a:ln>
            <a:solidFill>
              <a:schemeClr val="bg1"/>
            </a:solidFill>
          </a:ln>
        </p:spPr>
      </p:pic>
      <p:sp>
        <p:nvSpPr>
          <p:cNvPr id="76" name="TextBox 75">
            <a:extLst>
              <a:ext uri="{FF2B5EF4-FFF2-40B4-BE49-F238E27FC236}">
                <a16:creationId xmlns:a16="http://schemas.microsoft.com/office/drawing/2014/main" id="{A8AB970B-A95A-7650-E0D5-5EF5B82031F2}"/>
              </a:ext>
            </a:extLst>
          </p:cNvPr>
          <p:cNvSpPr txBox="1"/>
          <p:nvPr/>
        </p:nvSpPr>
        <p:spPr>
          <a:xfrm>
            <a:off x="1603550" y="5228604"/>
            <a:ext cx="731611"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Mar 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prstClr val="white"/>
                </a:solidFill>
                <a:effectLst/>
                <a:uLnTx/>
                <a:uFillTx/>
                <a:latin typeface="Calibri" panose="020F0502020204030204"/>
                <a:ea typeface="+mn-ea"/>
                <a:cs typeface="+mn-cs"/>
              </a:rPr>
              <a:t>SwissFEL</a:t>
            </a:r>
            <a:endPar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1" name="Picture 80" descr="A group of people sitting in chairs in a room&#10;&#10;AI-generated content may be incorrect.">
            <a:extLst>
              <a:ext uri="{FF2B5EF4-FFF2-40B4-BE49-F238E27FC236}">
                <a16:creationId xmlns:a16="http://schemas.microsoft.com/office/drawing/2014/main" id="{98872066-B079-534F-9850-840A347B5264}"/>
              </a:ext>
            </a:extLst>
          </p:cNvPr>
          <p:cNvPicPr>
            <a:picLocks noChangeAspect="1"/>
          </p:cNvPicPr>
          <p:nvPr/>
        </p:nvPicPr>
        <p:blipFill rotWithShape="1">
          <a:blip r:embed="rId35" cstate="print">
            <a:extLst>
              <a:ext uri="{28A0092B-C50C-407E-A947-70E740481C1C}">
                <a14:useLocalDpi xmlns:a14="http://schemas.microsoft.com/office/drawing/2010/main"/>
              </a:ext>
            </a:extLst>
          </a:blip>
          <a:srcRect l="12500" r="12500"/>
          <a:stretch/>
        </p:blipFill>
        <p:spPr>
          <a:xfrm>
            <a:off x="8340109" y="4401461"/>
            <a:ext cx="1637126" cy="1637126"/>
          </a:xfrm>
          <a:prstGeom prst="ellipse">
            <a:avLst/>
          </a:prstGeom>
          <a:ln>
            <a:solidFill>
              <a:schemeClr val="bg1"/>
            </a:solidFill>
          </a:ln>
        </p:spPr>
      </p:pic>
      <p:sp>
        <p:nvSpPr>
          <p:cNvPr id="85" name="TextBox 84">
            <a:extLst>
              <a:ext uri="{FF2B5EF4-FFF2-40B4-BE49-F238E27FC236}">
                <a16:creationId xmlns:a16="http://schemas.microsoft.com/office/drawing/2014/main" id="{F8D31A51-6929-1CE0-C38F-837B3CCD7E7D}"/>
              </a:ext>
            </a:extLst>
          </p:cNvPr>
          <p:cNvSpPr txBox="1"/>
          <p:nvPr/>
        </p:nvSpPr>
        <p:spPr>
          <a:xfrm>
            <a:off x="8685957" y="4498065"/>
            <a:ext cx="917375" cy="553998"/>
          </a:xfrm>
          <a:prstGeom prst="rect">
            <a:avLst/>
          </a:prstGeom>
          <a:solidFill>
            <a:schemeClr val="bg1">
              <a:alpha val="68000"/>
            </a:schemeClr>
          </a:solidFill>
        </p:spPr>
        <p:txBody>
          <a:bodyPr wrap="square" lIns="0" t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Nov 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Self Consistent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Design WS</a:t>
            </a:r>
          </a:p>
        </p:txBody>
      </p:sp>
      <p:sp>
        <p:nvSpPr>
          <p:cNvPr id="65" name="TextBox 64">
            <a:extLst>
              <a:ext uri="{FF2B5EF4-FFF2-40B4-BE49-F238E27FC236}">
                <a16:creationId xmlns:a16="http://schemas.microsoft.com/office/drawing/2014/main" id="{314C2041-9D26-C5B1-33E9-FFC17BA37140}"/>
              </a:ext>
            </a:extLst>
          </p:cNvPr>
          <p:cNvSpPr txBox="1"/>
          <p:nvPr/>
        </p:nvSpPr>
        <p:spPr>
          <a:xfrm>
            <a:off x="2593043" y="1062693"/>
            <a:ext cx="814710"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Jun 23</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Belfast TH</a:t>
            </a:r>
          </a:p>
        </p:txBody>
      </p:sp>
      <p:sp>
        <p:nvSpPr>
          <p:cNvPr id="70" name="TextBox 69">
            <a:extLst>
              <a:ext uri="{FF2B5EF4-FFF2-40B4-BE49-F238E27FC236}">
                <a16:creationId xmlns:a16="http://schemas.microsoft.com/office/drawing/2014/main" id="{E324F5C5-256C-1CEE-6829-448704D13D73}"/>
              </a:ext>
            </a:extLst>
          </p:cNvPr>
          <p:cNvSpPr txBox="1"/>
          <p:nvPr/>
        </p:nvSpPr>
        <p:spPr>
          <a:xfrm>
            <a:off x="7065772" y="193802"/>
            <a:ext cx="838852" cy="184666"/>
          </a:xfrm>
          <a:prstGeom prst="rect">
            <a:avLst/>
          </a:prstGeom>
          <a:solidFill>
            <a:schemeClr val="bg1">
              <a:alpha val="68000"/>
            </a:schemeClr>
          </a:solid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Jul 24 DLS TH</a:t>
            </a:r>
          </a:p>
        </p:txBody>
      </p:sp>
      <p:sp>
        <p:nvSpPr>
          <p:cNvPr id="84" name="Rectangle 83"/>
          <p:cNvSpPr/>
          <p:nvPr/>
        </p:nvSpPr>
        <p:spPr>
          <a:xfrm>
            <a:off x="9071911" y="2395737"/>
            <a:ext cx="3978612" cy="216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2025</a:t>
            </a:r>
          </a:p>
        </p:txBody>
      </p:sp>
      <p:sp>
        <p:nvSpPr>
          <p:cNvPr id="88" name="Rectangle 87"/>
          <p:cNvSpPr/>
          <p:nvPr/>
        </p:nvSpPr>
        <p:spPr>
          <a:xfrm>
            <a:off x="5091279" y="2395737"/>
            <a:ext cx="3978612" cy="216000"/>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108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Calibri" panose="020F0502020204030204"/>
                <a:ea typeface="+mn-ea"/>
                <a:cs typeface="+mn-cs"/>
              </a:rPr>
              <a:t>2024</a:t>
            </a:r>
          </a:p>
        </p:txBody>
      </p:sp>
      <p:pic>
        <p:nvPicPr>
          <p:cNvPr id="103" name="Picture 10">
            <a:extLst>
              <a:ext uri="{FF2B5EF4-FFF2-40B4-BE49-F238E27FC236}">
                <a16:creationId xmlns:a16="http://schemas.microsoft.com/office/drawing/2014/main" id="{58255C5B-8C72-2D56-2508-F6051CB3D9C4}"/>
              </a:ext>
            </a:extLst>
          </p:cNvPr>
          <p:cNvPicPr>
            <a:picLocks noChangeAspect="1" noChangeArrowheads="1"/>
          </p:cNvPicPr>
          <p:nvPr/>
        </p:nvPicPr>
        <p:blipFill rotWithShape="1">
          <a:blip r:embed="rId36" cstate="screen">
            <a:extLst>
              <a:ext uri="{28A0092B-C50C-407E-A947-70E740481C1C}">
                <a14:useLocalDpi xmlns:a14="http://schemas.microsoft.com/office/drawing/2010/main"/>
              </a:ext>
            </a:extLst>
          </a:blip>
          <a:srcRect t="23077" b="25824"/>
          <a:stretch/>
        </p:blipFill>
        <p:spPr bwMode="auto">
          <a:xfrm>
            <a:off x="4478725" y="2200909"/>
            <a:ext cx="1020944" cy="289574"/>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cxnSp>
        <p:nvCxnSpPr>
          <p:cNvPr id="127" name="Straight Arrow Connector 126">
            <a:extLst>
              <a:ext uri="{FF2B5EF4-FFF2-40B4-BE49-F238E27FC236}">
                <a16:creationId xmlns:a16="http://schemas.microsoft.com/office/drawing/2014/main" id="{13EF5A88-8B1D-53B6-B51D-AC489DFD6C30}"/>
              </a:ext>
            </a:extLst>
          </p:cNvPr>
          <p:cNvCxnSpPr>
            <a:cxnSpLocks/>
          </p:cNvCxnSpPr>
          <p:nvPr/>
        </p:nvCxnSpPr>
        <p:spPr>
          <a:xfrm flipH="1">
            <a:off x="11152626" y="1891106"/>
            <a:ext cx="0" cy="540000"/>
          </a:xfrm>
          <a:prstGeom prst="straightConnector1">
            <a:avLst/>
          </a:prstGeom>
          <a:ln w="762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
        <p:nvSpPr>
          <p:cNvPr id="90" name="TextBox 89">
            <a:extLst>
              <a:ext uri="{FF2B5EF4-FFF2-40B4-BE49-F238E27FC236}">
                <a16:creationId xmlns:a16="http://schemas.microsoft.com/office/drawing/2014/main" id="{8D6B331A-668F-34D1-25CA-BCCA8824A6E9}"/>
              </a:ext>
            </a:extLst>
          </p:cNvPr>
          <p:cNvSpPr txBox="1"/>
          <p:nvPr/>
        </p:nvSpPr>
        <p:spPr>
          <a:xfrm>
            <a:off x="10723247" y="4968736"/>
            <a:ext cx="1238334" cy="461665"/>
          </a:xfrm>
          <a:prstGeom prst="rect">
            <a:avLst/>
          </a:prstGeom>
          <a:noFill/>
        </p:spPr>
        <p:txBody>
          <a:bodyPr wrap="square" rtlCol="0">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smtClean="0">
                <a:ln>
                  <a:noFill/>
                </a:ln>
                <a:solidFill>
                  <a:prstClr val="black"/>
                </a:solidFill>
                <a:effectLst/>
                <a:uLnTx/>
                <a:uFillTx/>
                <a:latin typeface="Calibri" panose="020F0502020204030204"/>
                <a:ea typeface="+mn-ea"/>
                <a:cs typeface="+mn-cs"/>
              </a:rPr>
              <a:t>Apr </a:t>
            </a: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25</a:t>
            </a: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SPIE </a:t>
            </a:r>
            <a:r>
              <a:rPr lang="en-GB" sz="1200" dirty="0" smtClean="0">
                <a:solidFill>
                  <a:prstClr val="black"/>
                </a:solidFill>
                <a:latin typeface="Calibri" panose="020F0502020204030204"/>
              </a:rPr>
              <a:t>Optics </a:t>
            </a:r>
            <a:r>
              <a:rPr lang="en-GB" sz="1200" dirty="0" err="1" smtClean="0">
                <a:solidFill>
                  <a:prstClr val="black"/>
                </a:solidFill>
                <a:latin typeface="Calibri" panose="020F0502020204030204"/>
              </a:rPr>
              <a:t>Conf</a:t>
            </a:r>
            <a:endPar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60" name="TextBox 59">
            <a:extLst>
              <a:ext uri="{FF2B5EF4-FFF2-40B4-BE49-F238E27FC236}">
                <a16:creationId xmlns:a16="http://schemas.microsoft.com/office/drawing/2014/main" id="{E324F5C5-256C-1CEE-6829-448704D13D73}"/>
              </a:ext>
            </a:extLst>
          </p:cNvPr>
          <p:cNvSpPr txBox="1"/>
          <p:nvPr/>
        </p:nvSpPr>
        <p:spPr>
          <a:xfrm>
            <a:off x="7855662" y="2137399"/>
            <a:ext cx="1714120" cy="27699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a:ea typeface="+mn-ea"/>
                <a:cs typeface="+mn-cs"/>
              </a:rPr>
              <a:t>Aug 24 Manchester TH</a:t>
            </a:r>
          </a:p>
        </p:txBody>
      </p:sp>
      <p:pic>
        <p:nvPicPr>
          <p:cNvPr id="114" name="Picture 3">
            <a:extLst>
              <a:ext uri="{FF2B5EF4-FFF2-40B4-BE49-F238E27FC236}">
                <a16:creationId xmlns:a16="http://schemas.microsoft.com/office/drawing/2014/main" id="{F3932175-C33B-9490-C163-EEA2799D96BC}"/>
              </a:ext>
            </a:extLst>
          </p:cNvPr>
          <p:cNvPicPr>
            <a:picLocks noChangeAspect="1"/>
          </p:cNvPicPr>
          <p:nvPr/>
        </p:nvPicPr>
        <p:blipFill rotWithShape="1">
          <a:blip r:embed="rId37" cstate="print">
            <a:extLst>
              <a:ext uri="{28A0092B-C50C-407E-A947-70E740481C1C}">
                <a14:useLocalDpi xmlns:a14="http://schemas.microsoft.com/office/drawing/2010/main"/>
              </a:ext>
            </a:extLst>
          </a:blip>
          <a:srcRect/>
          <a:stretch/>
        </p:blipFill>
        <p:spPr>
          <a:xfrm>
            <a:off x="6874758" y="4968736"/>
            <a:ext cx="1764312" cy="1243798"/>
          </a:xfrm>
          <a:prstGeom prst="ellipse">
            <a:avLst/>
          </a:prstGeom>
          <a:ln w="0">
            <a:solidFill>
              <a:schemeClr val="bg1"/>
            </a:solidFill>
          </a:ln>
          <a:effectLst>
            <a:outerShdw blurRad="161640" dist="37674" dir="2700000" sx="101000" sy="101000" algn="tl" rotWithShape="0">
              <a:srgbClr val="000000">
                <a:alpha val="40000"/>
              </a:srgbClr>
            </a:outerShdw>
          </a:effectLst>
        </p:spPr>
      </p:pic>
      <p:sp>
        <p:nvSpPr>
          <p:cNvPr id="121" name="TextBox 120">
            <a:extLst>
              <a:ext uri="{FF2B5EF4-FFF2-40B4-BE49-F238E27FC236}">
                <a16:creationId xmlns:a16="http://schemas.microsoft.com/office/drawing/2014/main" id="{272C7BDA-F63E-806F-C3E3-57EC57A94BFF}"/>
              </a:ext>
            </a:extLst>
          </p:cNvPr>
          <p:cNvSpPr txBox="1"/>
          <p:nvPr/>
        </p:nvSpPr>
        <p:spPr>
          <a:xfrm>
            <a:off x="7150705" y="5621262"/>
            <a:ext cx="1316771" cy="461665"/>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Oct 24</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err="1">
                <a:ln>
                  <a:noFill/>
                </a:ln>
                <a:solidFill>
                  <a:prstClr val="white"/>
                </a:solidFill>
                <a:effectLst/>
                <a:uLnTx/>
                <a:uFillTx/>
                <a:latin typeface="Calibri" panose="020F0502020204030204"/>
                <a:ea typeface="+mn-ea"/>
                <a:cs typeface="+mn-cs"/>
              </a:rPr>
              <a:t>Eu</a:t>
            </a: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 XFEL workshop</a:t>
            </a:r>
          </a:p>
        </p:txBody>
      </p:sp>
      <p:pic>
        <p:nvPicPr>
          <p:cNvPr id="125" name="Picture 124" descr="A group of people standing together&#10;&#10;AI-generated content may be incorrect.">
            <a:extLst>
              <a:ext uri="{FF2B5EF4-FFF2-40B4-BE49-F238E27FC236}">
                <a16:creationId xmlns:a16="http://schemas.microsoft.com/office/drawing/2014/main" id="{E95B63CE-DDAD-E9B5-D785-99C4E5FA091A}"/>
              </a:ext>
            </a:extLst>
          </p:cNvPr>
          <p:cNvPicPr>
            <a:picLocks noChangeAspect="1"/>
          </p:cNvPicPr>
          <p:nvPr/>
        </p:nvPicPr>
        <p:blipFill rotWithShape="1">
          <a:blip r:embed="rId38" cstate="print">
            <a:extLst>
              <a:ext uri="{28A0092B-C50C-407E-A947-70E740481C1C}">
                <a14:useLocalDpi xmlns:a14="http://schemas.microsoft.com/office/drawing/2010/main"/>
              </a:ext>
            </a:extLst>
          </a:blip>
          <a:srcRect/>
          <a:stretch/>
        </p:blipFill>
        <p:spPr>
          <a:xfrm>
            <a:off x="7992785" y="5793950"/>
            <a:ext cx="2434596" cy="1332017"/>
          </a:xfrm>
          <a:prstGeom prst="ellipse">
            <a:avLst/>
          </a:prstGeom>
          <a:ln>
            <a:solidFill>
              <a:schemeClr val="bg1"/>
            </a:solidFill>
          </a:ln>
        </p:spPr>
      </p:pic>
      <p:sp>
        <p:nvSpPr>
          <p:cNvPr id="59" name="TextBox 58">
            <a:extLst>
              <a:ext uri="{FF2B5EF4-FFF2-40B4-BE49-F238E27FC236}">
                <a16:creationId xmlns:a16="http://schemas.microsoft.com/office/drawing/2014/main" id="{4DF203E4-3DA8-28DC-6691-7C175910839C}"/>
              </a:ext>
            </a:extLst>
          </p:cNvPr>
          <p:cNvSpPr txBox="1"/>
          <p:nvPr/>
        </p:nvSpPr>
        <p:spPr>
          <a:xfrm>
            <a:off x="8452706" y="6613056"/>
            <a:ext cx="1419184"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white"/>
                </a:solidFill>
                <a:effectLst/>
                <a:uLnTx/>
                <a:uFillTx/>
                <a:latin typeface="Calibri" panose="020F0502020204030204"/>
                <a:ea typeface="+mn-ea"/>
                <a:cs typeface="+mn-cs"/>
              </a:rPr>
              <a:t>Dec 24 DESY Visit</a:t>
            </a:r>
          </a:p>
        </p:txBody>
      </p:sp>
    </p:spTree>
    <p:custDataLst>
      <p:tags r:id="rId1"/>
    </p:custDataLst>
    <p:extLst>
      <p:ext uri="{BB962C8B-B14F-4D97-AF65-F5344CB8AC3E}">
        <p14:creationId xmlns:p14="http://schemas.microsoft.com/office/powerpoint/2010/main" val="1790695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74"/>
                                        </p:tgtEl>
                                        <p:attrNameLst>
                                          <p:attrName>style.visibility</p:attrName>
                                        </p:attrNameLst>
                                      </p:cBhvr>
                                      <p:to>
                                        <p:strVal val="visible"/>
                                      </p:to>
                                    </p:set>
                                    <p:animEffect transition="in" filter="fade">
                                      <p:cBhvr>
                                        <p:cTn id="13" dur="500"/>
                                        <p:tgtEl>
                                          <p:spTgt spid="74"/>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par>
                                <p:cTn id="20" presetID="10" presetClass="entr" presetSubtype="0" fill="hold" nodeType="with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fade">
                                      <p:cBhvr>
                                        <p:cTn id="22" dur="500"/>
                                        <p:tgtEl>
                                          <p:spTgt spid="5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childTnLst>
                                </p:cTn>
                              </p:par>
                              <p:par>
                                <p:cTn id="26" presetID="10" presetClass="entr" presetSubtype="0" fill="hold" nodeType="with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fade">
                                      <p:cBhvr>
                                        <p:cTn id="28" dur="500"/>
                                        <p:tgtEl>
                                          <p:spTgt spid="5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animEffect transition="in" filter="fade">
                                      <p:cBhvr>
                                        <p:cTn id="31" dur="500"/>
                                        <p:tgtEl>
                                          <p:spTgt spid="61"/>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63"/>
                                        </p:tgtEl>
                                        <p:attrNameLst>
                                          <p:attrName>style.visibility</p:attrName>
                                        </p:attrNameLst>
                                      </p:cBhvr>
                                      <p:to>
                                        <p:strVal val="visible"/>
                                      </p:to>
                                    </p:set>
                                    <p:animEffect transition="in" filter="fade">
                                      <p:cBhvr>
                                        <p:cTn id="34" dur="500"/>
                                        <p:tgtEl>
                                          <p:spTgt spid="6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64"/>
                                        </p:tgtEl>
                                        <p:attrNameLst>
                                          <p:attrName>style.visibility</p:attrName>
                                        </p:attrNameLst>
                                      </p:cBhvr>
                                      <p:to>
                                        <p:strVal val="visible"/>
                                      </p:to>
                                    </p:set>
                                    <p:animEffect transition="in" filter="fade">
                                      <p:cBhvr>
                                        <p:cTn id="37" dur="500"/>
                                        <p:tgtEl>
                                          <p:spTgt spid="6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66"/>
                                        </p:tgtEl>
                                        <p:attrNameLst>
                                          <p:attrName>style.visibility</p:attrName>
                                        </p:attrNameLst>
                                      </p:cBhvr>
                                      <p:to>
                                        <p:strVal val="visible"/>
                                      </p:to>
                                    </p:set>
                                    <p:animEffect transition="in" filter="fade">
                                      <p:cBhvr>
                                        <p:cTn id="40" dur="500"/>
                                        <p:tgtEl>
                                          <p:spTgt spid="66"/>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fade">
                                      <p:cBhvr>
                                        <p:cTn id="43" dur="500"/>
                                        <p:tgtEl>
                                          <p:spTgt spid="6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8"/>
                                        </p:tgtEl>
                                        <p:attrNameLst>
                                          <p:attrName>style.visibility</p:attrName>
                                        </p:attrNameLst>
                                      </p:cBhvr>
                                      <p:to>
                                        <p:strVal val="visible"/>
                                      </p:to>
                                    </p:set>
                                    <p:animEffect transition="in" filter="fade">
                                      <p:cBhvr>
                                        <p:cTn id="46" dur="500"/>
                                        <p:tgtEl>
                                          <p:spTgt spid="68"/>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69"/>
                                        </p:tgtEl>
                                        <p:attrNameLst>
                                          <p:attrName>style.visibility</p:attrName>
                                        </p:attrNameLst>
                                      </p:cBhvr>
                                      <p:to>
                                        <p:strVal val="visible"/>
                                      </p:to>
                                    </p:set>
                                    <p:animEffect transition="in" filter="fade">
                                      <p:cBhvr>
                                        <p:cTn id="49" dur="500"/>
                                        <p:tgtEl>
                                          <p:spTgt spid="69"/>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1"/>
                                        </p:tgtEl>
                                        <p:attrNameLst>
                                          <p:attrName>style.visibility</p:attrName>
                                        </p:attrNameLst>
                                      </p:cBhvr>
                                      <p:to>
                                        <p:strVal val="visible"/>
                                      </p:to>
                                    </p:set>
                                    <p:animEffect transition="in" filter="fade">
                                      <p:cBhvr>
                                        <p:cTn id="52" dur="500"/>
                                        <p:tgtEl>
                                          <p:spTgt spid="71"/>
                                        </p:tgtEl>
                                      </p:cBhvr>
                                    </p:animEffect>
                                  </p:childTnLst>
                                </p:cTn>
                              </p:par>
                              <p:par>
                                <p:cTn id="53" presetID="10" presetClass="entr" presetSubtype="0" fill="hold" nodeType="with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fade">
                                      <p:cBhvr>
                                        <p:cTn id="55" dur="500"/>
                                        <p:tgtEl>
                                          <p:spTgt spid="72"/>
                                        </p:tgtEl>
                                      </p:cBhvr>
                                    </p:animEffect>
                                  </p:childTnLst>
                                </p:cTn>
                              </p:par>
                              <p:par>
                                <p:cTn id="56" presetID="10" presetClass="entr" presetSubtype="0" fill="hold" nodeType="withEffect">
                                  <p:stCondLst>
                                    <p:cond delay="0"/>
                                  </p:stCondLst>
                                  <p:childTnLst>
                                    <p:set>
                                      <p:cBhvr>
                                        <p:cTn id="57" dur="1" fill="hold">
                                          <p:stCondLst>
                                            <p:cond delay="0"/>
                                          </p:stCondLst>
                                        </p:cTn>
                                        <p:tgtEl>
                                          <p:spTgt spid="77"/>
                                        </p:tgtEl>
                                        <p:attrNameLst>
                                          <p:attrName>style.visibility</p:attrName>
                                        </p:attrNameLst>
                                      </p:cBhvr>
                                      <p:to>
                                        <p:strVal val="visible"/>
                                      </p:to>
                                    </p:set>
                                    <p:animEffect transition="in" filter="fade">
                                      <p:cBhvr>
                                        <p:cTn id="58" dur="500"/>
                                        <p:tgtEl>
                                          <p:spTgt spid="7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87"/>
                                        </p:tgtEl>
                                        <p:attrNameLst>
                                          <p:attrName>style.visibility</p:attrName>
                                        </p:attrNameLst>
                                      </p:cBhvr>
                                      <p:to>
                                        <p:strVal val="visible"/>
                                      </p:to>
                                    </p:set>
                                    <p:animEffect transition="in" filter="fade">
                                      <p:cBhvr>
                                        <p:cTn id="61" dur="500"/>
                                        <p:tgtEl>
                                          <p:spTgt spid="87"/>
                                        </p:tgtEl>
                                      </p:cBhvr>
                                    </p:animEffect>
                                  </p:childTnLst>
                                </p:cTn>
                              </p:par>
                              <p:par>
                                <p:cTn id="62" presetID="10" presetClass="entr" presetSubtype="0" fill="hold" nodeType="withEffect">
                                  <p:stCondLst>
                                    <p:cond delay="0"/>
                                  </p:stCondLst>
                                  <p:childTnLst>
                                    <p:set>
                                      <p:cBhvr>
                                        <p:cTn id="63" dur="1" fill="hold">
                                          <p:stCondLst>
                                            <p:cond delay="0"/>
                                          </p:stCondLst>
                                        </p:cTn>
                                        <p:tgtEl>
                                          <p:spTgt spid="101"/>
                                        </p:tgtEl>
                                        <p:attrNameLst>
                                          <p:attrName>style.visibility</p:attrName>
                                        </p:attrNameLst>
                                      </p:cBhvr>
                                      <p:to>
                                        <p:strVal val="visible"/>
                                      </p:to>
                                    </p:set>
                                    <p:animEffect transition="in" filter="fade">
                                      <p:cBhvr>
                                        <p:cTn id="64" dur="500"/>
                                        <p:tgtEl>
                                          <p:spTgt spid="101"/>
                                        </p:tgtEl>
                                      </p:cBhvr>
                                    </p:animEffect>
                                  </p:childTnLst>
                                </p:cTn>
                              </p:par>
                              <p:par>
                                <p:cTn id="65" presetID="10" presetClass="entr" presetSubtype="0" fill="hold" nodeType="withEffect">
                                  <p:stCondLst>
                                    <p:cond delay="0"/>
                                  </p:stCondLst>
                                  <p:childTnLst>
                                    <p:set>
                                      <p:cBhvr>
                                        <p:cTn id="66" dur="1" fill="hold">
                                          <p:stCondLst>
                                            <p:cond delay="0"/>
                                          </p:stCondLst>
                                        </p:cTn>
                                        <p:tgtEl>
                                          <p:spTgt spid="102"/>
                                        </p:tgtEl>
                                        <p:attrNameLst>
                                          <p:attrName>style.visibility</p:attrName>
                                        </p:attrNameLst>
                                      </p:cBhvr>
                                      <p:to>
                                        <p:strVal val="visible"/>
                                      </p:to>
                                    </p:set>
                                    <p:animEffect transition="in" filter="fade">
                                      <p:cBhvr>
                                        <p:cTn id="67" dur="500"/>
                                        <p:tgtEl>
                                          <p:spTgt spid="102"/>
                                        </p:tgtEl>
                                      </p:cBhvr>
                                    </p:animEffect>
                                  </p:childTnLst>
                                </p:cTn>
                              </p:par>
                              <p:par>
                                <p:cTn id="68" presetID="10" presetClass="entr" presetSubtype="0" fill="hold" nodeType="withEffect">
                                  <p:stCondLst>
                                    <p:cond delay="0"/>
                                  </p:stCondLst>
                                  <p:childTnLst>
                                    <p:set>
                                      <p:cBhvr>
                                        <p:cTn id="69" dur="1" fill="hold">
                                          <p:stCondLst>
                                            <p:cond delay="0"/>
                                          </p:stCondLst>
                                        </p:cTn>
                                        <p:tgtEl>
                                          <p:spTgt spid="104"/>
                                        </p:tgtEl>
                                        <p:attrNameLst>
                                          <p:attrName>style.visibility</p:attrName>
                                        </p:attrNameLst>
                                      </p:cBhvr>
                                      <p:to>
                                        <p:strVal val="visible"/>
                                      </p:to>
                                    </p:set>
                                    <p:animEffect transition="in" filter="fade">
                                      <p:cBhvr>
                                        <p:cTn id="70" dur="500"/>
                                        <p:tgtEl>
                                          <p:spTgt spid="104"/>
                                        </p:tgtEl>
                                      </p:cBhvr>
                                    </p:animEffect>
                                  </p:childTnLst>
                                </p:cTn>
                              </p:par>
                              <p:par>
                                <p:cTn id="71" presetID="10" presetClass="entr" presetSubtype="0" fill="hold" nodeType="withEffect">
                                  <p:stCondLst>
                                    <p:cond delay="0"/>
                                  </p:stCondLst>
                                  <p:childTnLst>
                                    <p:set>
                                      <p:cBhvr>
                                        <p:cTn id="72" dur="1" fill="hold">
                                          <p:stCondLst>
                                            <p:cond delay="0"/>
                                          </p:stCondLst>
                                        </p:cTn>
                                        <p:tgtEl>
                                          <p:spTgt spid="106"/>
                                        </p:tgtEl>
                                        <p:attrNameLst>
                                          <p:attrName>style.visibility</p:attrName>
                                        </p:attrNameLst>
                                      </p:cBhvr>
                                      <p:to>
                                        <p:strVal val="visible"/>
                                      </p:to>
                                    </p:set>
                                    <p:animEffect transition="in" filter="fade">
                                      <p:cBhvr>
                                        <p:cTn id="73" dur="500"/>
                                        <p:tgtEl>
                                          <p:spTgt spid="106"/>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17"/>
                                        </p:tgtEl>
                                        <p:attrNameLst>
                                          <p:attrName>style.visibility</p:attrName>
                                        </p:attrNameLst>
                                      </p:cBhvr>
                                      <p:to>
                                        <p:strVal val="visible"/>
                                      </p:to>
                                    </p:set>
                                    <p:animEffect transition="in" filter="fade">
                                      <p:cBhvr>
                                        <p:cTn id="76" dur="500"/>
                                        <p:tgtEl>
                                          <p:spTgt spid="117"/>
                                        </p:tgtEl>
                                      </p:cBhvr>
                                    </p:animEffect>
                                  </p:childTnLst>
                                </p:cTn>
                              </p:par>
                              <p:par>
                                <p:cTn id="77" presetID="10" presetClass="entr" presetSubtype="0" fill="hold" nodeType="with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fade">
                                      <p:cBhvr>
                                        <p:cTn id="79" dur="500"/>
                                        <p:tgtEl>
                                          <p:spTgt spid="54"/>
                                        </p:tgtEl>
                                      </p:cBhvr>
                                    </p:animEffect>
                                  </p:childTnLst>
                                </p:cTn>
                              </p:par>
                              <p:par>
                                <p:cTn id="80" presetID="10" presetClass="entr" presetSubtype="0" fill="hold" nodeType="withEffect">
                                  <p:stCondLst>
                                    <p:cond delay="0"/>
                                  </p:stCondLst>
                                  <p:childTnLst>
                                    <p:set>
                                      <p:cBhvr>
                                        <p:cTn id="81" dur="1" fill="hold">
                                          <p:stCondLst>
                                            <p:cond delay="0"/>
                                          </p:stCondLst>
                                        </p:cTn>
                                        <p:tgtEl>
                                          <p:spTgt spid="105"/>
                                        </p:tgtEl>
                                        <p:attrNameLst>
                                          <p:attrName>style.visibility</p:attrName>
                                        </p:attrNameLst>
                                      </p:cBhvr>
                                      <p:to>
                                        <p:strVal val="visible"/>
                                      </p:to>
                                    </p:set>
                                    <p:animEffect transition="in" filter="fade">
                                      <p:cBhvr>
                                        <p:cTn id="82" dur="500"/>
                                        <p:tgtEl>
                                          <p:spTgt spid="105"/>
                                        </p:tgtEl>
                                      </p:cBhvr>
                                    </p:animEffect>
                                  </p:childTnLst>
                                </p:cTn>
                              </p:par>
                              <p:par>
                                <p:cTn id="83" presetID="10" presetClass="entr" presetSubtype="0" fill="hold" nodeType="withEffect">
                                  <p:stCondLst>
                                    <p:cond delay="0"/>
                                  </p:stCondLst>
                                  <p:childTnLst>
                                    <p:set>
                                      <p:cBhvr>
                                        <p:cTn id="84" dur="1" fill="hold">
                                          <p:stCondLst>
                                            <p:cond delay="0"/>
                                          </p:stCondLst>
                                        </p:cTn>
                                        <p:tgtEl>
                                          <p:spTgt spid="58"/>
                                        </p:tgtEl>
                                        <p:attrNameLst>
                                          <p:attrName>style.visibility</p:attrName>
                                        </p:attrNameLst>
                                      </p:cBhvr>
                                      <p:to>
                                        <p:strVal val="visible"/>
                                      </p:to>
                                    </p:set>
                                    <p:animEffect transition="in" filter="fade">
                                      <p:cBhvr>
                                        <p:cTn id="85" dur="500"/>
                                        <p:tgtEl>
                                          <p:spTgt spid="58"/>
                                        </p:tgtEl>
                                      </p:cBhvr>
                                    </p:animEffect>
                                  </p:childTnLst>
                                </p:cTn>
                              </p:par>
                              <p:par>
                                <p:cTn id="86" presetID="10" presetClass="entr" presetSubtype="0" fill="hold" nodeType="withEffect">
                                  <p:stCondLst>
                                    <p:cond delay="0"/>
                                  </p:stCondLst>
                                  <p:childTnLst>
                                    <p:set>
                                      <p:cBhvr>
                                        <p:cTn id="87" dur="1" fill="hold">
                                          <p:stCondLst>
                                            <p:cond delay="0"/>
                                          </p:stCondLst>
                                        </p:cTn>
                                        <p:tgtEl>
                                          <p:spTgt spid="100"/>
                                        </p:tgtEl>
                                        <p:attrNameLst>
                                          <p:attrName>style.visibility</p:attrName>
                                        </p:attrNameLst>
                                      </p:cBhvr>
                                      <p:to>
                                        <p:strVal val="visible"/>
                                      </p:to>
                                    </p:set>
                                    <p:animEffect transition="in" filter="fade">
                                      <p:cBhvr>
                                        <p:cTn id="88" dur="500"/>
                                        <p:tgtEl>
                                          <p:spTgt spid="100"/>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5"/>
                                        </p:tgtEl>
                                        <p:attrNameLst>
                                          <p:attrName>style.visibility</p:attrName>
                                        </p:attrNameLst>
                                      </p:cBhvr>
                                      <p:to>
                                        <p:strVal val="visible"/>
                                      </p:to>
                                    </p:set>
                                    <p:animEffect transition="in" filter="fade">
                                      <p:cBhvr>
                                        <p:cTn id="91" dur="500"/>
                                        <p:tgtEl>
                                          <p:spTgt spid="65"/>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0"/>
                                        </p:tgtEl>
                                        <p:attrNameLst>
                                          <p:attrName>style.visibility</p:attrName>
                                        </p:attrNameLst>
                                      </p:cBhvr>
                                      <p:to>
                                        <p:strVal val="visible"/>
                                      </p:to>
                                    </p:set>
                                    <p:animEffect transition="in" filter="fade">
                                      <p:cBhvr>
                                        <p:cTn id="94" dur="500"/>
                                        <p:tgtEl>
                                          <p:spTgt spid="70"/>
                                        </p:tgtEl>
                                      </p:cBhvr>
                                    </p:animEffect>
                                  </p:childTnLst>
                                </p:cTn>
                              </p:par>
                              <p:par>
                                <p:cTn id="95" presetID="10" presetClass="entr" presetSubtype="0" fill="hold" nodeType="withEffect">
                                  <p:stCondLst>
                                    <p:cond delay="0"/>
                                  </p:stCondLst>
                                  <p:childTnLst>
                                    <p:set>
                                      <p:cBhvr>
                                        <p:cTn id="96" dur="1" fill="hold">
                                          <p:stCondLst>
                                            <p:cond delay="0"/>
                                          </p:stCondLst>
                                        </p:cTn>
                                        <p:tgtEl>
                                          <p:spTgt spid="103"/>
                                        </p:tgtEl>
                                        <p:attrNameLst>
                                          <p:attrName>style.visibility</p:attrName>
                                        </p:attrNameLst>
                                      </p:cBhvr>
                                      <p:to>
                                        <p:strVal val="visible"/>
                                      </p:to>
                                    </p:set>
                                    <p:animEffect transition="in" filter="fade">
                                      <p:cBhvr>
                                        <p:cTn id="97" dur="500"/>
                                        <p:tgtEl>
                                          <p:spTgt spid="103"/>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60"/>
                                        </p:tgtEl>
                                        <p:attrNameLst>
                                          <p:attrName>style.visibility</p:attrName>
                                        </p:attrNameLst>
                                      </p:cBhvr>
                                      <p:to>
                                        <p:strVal val="visible"/>
                                      </p:to>
                                    </p:set>
                                    <p:animEffect transition="in" filter="fade">
                                      <p:cBhvr>
                                        <p:cTn id="100" dur="500"/>
                                        <p:tgtEl>
                                          <p:spTgt spid="60"/>
                                        </p:tgtEl>
                                      </p:cBhvr>
                                    </p:animEffect>
                                  </p:childTnLst>
                                </p:cTn>
                              </p:par>
                              <p:par>
                                <p:cTn id="101" presetID="1" presetClass="entr" presetSubtype="0" fill="hold" grpId="0" nodeType="withEffect">
                                  <p:stCondLst>
                                    <p:cond delay="0"/>
                                  </p:stCondLst>
                                  <p:childTnLst>
                                    <p:set>
                                      <p:cBhvr>
                                        <p:cTn id="102" dur="1" fill="hold">
                                          <p:stCondLst>
                                            <p:cond delay="0"/>
                                          </p:stCondLst>
                                        </p:cTn>
                                        <p:tgtEl>
                                          <p:spTgt spid="91"/>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110"/>
                                        </p:tgtEl>
                                        <p:attrNameLst>
                                          <p:attrName>style.visibility</p:attrName>
                                        </p:attrNameLst>
                                      </p:cBhvr>
                                      <p:to>
                                        <p:strVal val="visible"/>
                                      </p:to>
                                    </p:set>
                                    <p:animEffect transition="in" filter="fade">
                                      <p:cBhvr>
                                        <p:cTn id="107" dur="500"/>
                                        <p:tgtEl>
                                          <p:spTgt spid="110"/>
                                        </p:tgtEl>
                                      </p:cBhvr>
                                    </p:animEffect>
                                  </p:childTnLst>
                                </p:cTn>
                              </p:par>
                              <p:par>
                                <p:cTn id="108" presetID="10" presetClass="entr" presetSubtype="0" fill="hold" nodeType="withEffect">
                                  <p:stCondLst>
                                    <p:cond delay="0"/>
                                  </p:stCondLst>
                                  <p:childTnLst>
                                    <p:set>
                                      <p:cBhvr>
                                        <p:cTn id="109" dur="1" fill="hold">
                                          <p:stCondLst>
                                            <p:cond delay="0"/>
                                          </p:stCondLst>
                                        </p:cTn>
                                        <p:tgtEl>
                                          <p:spTgt spid="80"/>
                                        </p:tgtEl>
                                        <p:attrNameLst>
                                          <p:attrName>style.visibility</p:attrName>
                                        </p:attrNameLst>
                                      </p:cBhvr>
                                      <p:to>
                                        <p:strVal val="visible"/>
                                      </p:to>
                                    </p:set>
                                    <p:animEffect transition="in" filter="fade">
                                      <p:cBhvr>
                                        <p:cTn id="110" dur="500"/>
                                        <p:tgtEl>
                                          <p:spTgt spid="80"/>
                                        </p:tgtEl>
                                      </p:cBhvr>
                                    </p:animEffect>
                                  </p:childTnLst>
                                </p:cTn>
                              </p:par>
                              <p:par>
                                <p:cTn id="111" presetID="10" presetClass="entr" presetSubtype="0" fill="hold" nodeType="withEffect">
                                  <p:stCondLst>
                                    <p:cond delay="0"/>
                                  </p:stCondLst>
                                  <p:childTnLst>
                                    <p:set>
                                      <p:cBhvr>
                                        <p:cTn id="112" dur="1" fill="hold">
                                          <p:stCondLst>
                                            <p:cond delay="0"/>
                                          </p:stCondLst>
                                        </p:cTn>
                                        <p:tgtEl>
                                          <p:spTgt spid="79"/>
                                        </p:tgtEl>
                                        <p:attrNameLst>
                                          <p:attrName>style.visibility</p:attrName>
                                        </p:attrNameLst>
                                      </p:cBhvr>
                                      <p:to>
                                        <p:strVal val="visible"/>
                                      </p:to>
                                    </p:set>
                                    <p:animEffect transition="in" filter="fade">
                                      <p:cBhvr>
                                        <p:cTn id="113" dur="500"/>
                                        <p:tgtEl>
                                          <p:spTgt spid="79"/>
                                        </p:tgtEl>
                                      </p:cBhvr>
                                    </p:animEffect>
                                  </p:childTnLst>
                                </p:cTn>
                              </p:par>
                              <p:par>
                                <p:cTn id="114" presetID="10" presetClass="entr" presetSubtype="0" fill="hold" nodeType="withEffect">
                                  <p:stCondLst>
                                    <p:cond delay="0"/>
                                  </p:stCondLst>
                                  <p:childTnLst>
                                    <p:set>
                                      <p:cBhvr>
                                        <p:cTn id="115" dur="1" fill="hold">
                                          <p:stCondLst>
                                            <p:cond delay="0"/>
                                          </p:stCondLst>
                                        </p:cTn>
                                        <p:tgtEl>
                                          <p:spTgt spid="112"/>
                                        </p:tgtEl>
                                        <p:attrNameLst>
                                          <p:attrName>style.visibility</p:attrName>
                                        </p:attrNameLst>
                                      </p:cBhvr>
                                      <p:to>
                                        <p:strVal val="visible"/>
                                      </p:to>
                                    </p:set>
                                    <p:animEffect transition="in" filter="fade">
                                      <p:cBhvr>
                                        <p:cTn id="116" dur="500"/>
                                        <p:tgtEl>
                                          <p:spTgt spid="112"/>
                                        </p:tgtEl>
                                      </p:cBhvr>
                                    </p:animEffect>
                                  </p:childTnLst>
                                </p:cTn>
                              </p:par>
                              <p:par>
                                <p:cTn id="117" presetID="10" presetClass="entr" presetSubtype="0" fill="hold" nodeType="withEffect">
                                  <p:stCondLst>
                                    <p:cond delay="0"/>
                                  </p:stCondLst>
                                  <p:childTnLst>
                                    <p:set>
                                      <p:cBhvr>
                                        <p:cTn id="118" dur="1" fill="hold">
                                          <p:stCondLst>
                                            <p:cond delay="0"/>
                                          </p:stCondLst>
                                        </p:cTn>
                                        <p:tgtEl>
                                          <p:spTgt spid="126"/>
                                        </p:tgtEl>
                                        <p:attrNameLst>
                                          <p:attrName>style.visibility</p:attrName>
                                        </p:attrNameLst>
                                      </p:cBhvr>
                                      <p:to>
                                        <p:strVal val="visible"/>
                                      </p:to>
                                    </p:set>
                                    <p:animEffect transition="in" filter="fade">
                                      <p:cBhvr>
                                        <p:cTn id="119" dur="500"/>
                                        <p:tgtEl>
                                          <p:spTgt spid="126"/>
                                        </p:tgtEl>
                                      </p:cBhvr>
                                    </p:animEffect>
                                  </p:childTnLst>
                                </p:cTn>
                              </p:par>
                              <p:par>
                                <p:cTn id="120" presetID="10" presetClass="entr" presetSubtype="0" fill="hold" nodeType="withEffect">
                                  <p:stCondLst>
                                    <p:cond delay="0"/>
                                  </p:stCondLst>
                                  <p:childTnLst>
                                    <p:set>
                                      <p:cBhvr>
                                        <p:cTn id="121" dur="1" fill="hold">
                                          <p:stCondLst>
                                            <p:cond delay="0"/>
                                          </p:stCondLst>
                                        </p:cTn>
                                        <p:tgtEl>
                                          <p:spTgt spid="113"/>
                                        </p:tgtEl>
                                        <p:attrNameLst>
                                          <p:attrName>style.visibility</p:attrName>
                                        </p:attrNameLst>
                                      </p:cBhvr>
                                      <p:to>
                                        <p:strVal val="visible"/>
                                      </p:to>
                                    </p:set>
                                    <p:animEffect transition="in" filter="fade">
                                      <p:cBhvr>
                                        <p:cTn id="122" dur="500"/>
                                        <p:tgtEl>
                                          <p:spTgt spid="113"/>
                                        </p:tgtEl>
                                      </p:cBhvr>
                                    </p:animEffect>
                                  </p:childTnLst>
                                </p:cTn>
                              </p:par>
                              <p:par>
                                <p:cTn id="123" presetID="10" presetClass="entr" presetSubtype="0" fill="hold" nodeType="withEffect">
                                  <p:stCondLst>
                                    <p:cond delay="0"/>
                                  </p:stCondLst>
                                  <p:childTnLst>
                                    <p:set>
                                      <p:cBhvr>
                                        <p:cTn id="124" dur="1" fill="hold">
                                          <p:stCondLst>
                                            <p:cond delay="0"/>
                                          </p:stCondLst>
                                        </p:cTn>
                                        <p:tgtEl>
                                          <p:spTgt spid="107"/>
                                        </p:tgtEl>
                                        <p:attrNameLst>
                                          <p:attrName>style.visibility</p:attrName>
                                        </p:attrNameLst>
                                      </p:cBhvr>
                                      <p:to>
                                        <p:strVal val="visible"/>
                                      </p:to>
                                    </p:set>
                                    <p:animEffect transition="in" filter="fade">
                                      <p:cBhvr>
                                        <p:cTn id="125" dur="500"/>
                                        <p:tgtEl>
                                          <p:spTgt spid="107"/>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16"/>
                                        </p:tgtEl>
                                        <p:attrNameLst>
                                          <p:attrName>style.visibility</p:attrName>
                                        </p:attrNameLst>
                                      </p:cBhvr>
                                      <p:to>
                                        <p:strVal val="visible"/>
                                      </p:to>
                                    </p:set>
                                    <p:animEffect transition="in" filter="fade">
                                      <p:cBhvr>
                                        <p:cTn id="128" dur="500"/>
                                        <p:tgtEl>
                                          <p:spTgt spid="116"/>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118"/>
                                        </p:tgtEl>
                                        <p:attrNameLst>
                                          <p:attrName>style.visibility</p:attrName>
                                        </p:attrNameLst>
                                      </p:cBhvr>
                                      <p:to>
                                        <p:strVal val="visible"/>
                                      </p:to>
                                    </p:set>
                                    <p:animEffect transition="in" filter="fade">
                                      <p:cBhvr>
                                        <p:cTn id="131" dur="500"/>
                                        <p:tgtEl>
                                          <p:spTgt spid="118"/>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120"/>
                                        </p:tgtEl>
                                        <p:attrNameLst>
                                          <p:attrName>style.visibility</p:attrName>
                                        </p:attrNameLst>
                                      </p:cBhvr>
                                      <p:to>
                                        <p:strVal val="visible"/>
                                      </p:to>
                                    </p:set>
                                    <p:animEffect transition="in" filter="fade">
                                      <p:cBhvr>
                                        <p:cTn id="134" dur="500"/>
                                        <p:tgtEl>
                                          <p:spTgt spid="120"/>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122"/>
                                        </p:tgtEl>
                                        <p:attrNameLst>
                                          <p:attrName>style.visibility</p:attrName>
                                        </p:attrNameLst>
                                      </p:cBhvr>
                                      <p:to>
                                        <p:strVal val="visible"/>
                                      </p:to>
                                    </p:set>
                                    <p:animEffect transition="in" filter="fade">
                                      <p:cBhvr>
                                        <p:cTn id="137" dur="500"/>
                                        <p:tgtEl>
                                          <p:spTgt spid="12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62"/>
                                        </p:tgtEl>
                                        <p:attrNameLst>
                                          <p:attrName>style.visibility</p:attrName>
                                        </p:attrNameLst>
                                      </p:cBhvr>
                                      <p:to>
                                        <p:strVal val="visible"/>
                                      </p:to>
                                    </p:set>
                                    <p:animEffect transition="in" filter="fade">
                                      <p:cBhvr>
                                        <p:cTn id="140" dur="500"/>
                                        <p:tgtEl>
                                          <p:spTgt spid="62"/>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73"/>
                                        </p:tgtEl>
                                        <p:attrNameLst>
                                          <p:attrName>style.visibility</p:attrName>
                                        </p:attrNameLst>
                                      </p:cBhvr>
                                      <p:to>
                                        <p:strVal val="visible"/>
                                      </p:to>
                                    </p:set>
                                    <p:animEffect transition="in" filter="fade">
                                      <p:cBhvr>
                                        <p:cTn id="143" dur="500"/>
                                        <p:tgtEl>
                                          <p:spTgt spid="73"/>
                                        </p:tgtEl>
                                      </p:cBhvr>
                                    </p:animEffect>
                                  </p:childTnLst>
                                </p:cTn>
                              </p:par>
                              <p:par>
                                <p:cTn id="144" presetID="10" presetClass="entr" presetSubtype="0" fill="hold" nodeType="withEffect">
                                  <p:stCondLst>
                                    <p:cond delay="0"/>
                                  </p:stCondLst>
                                  <p:childTnLst>
                                    <p:set>
                                      <p:cBhvr>
                                        <p:cTn id="145" dur="1" fill="hold">
                                          <p:stCondLst>
                                            <p:cond delay="0"/>
                                          </p:stCondLst>
                                        </p:cTn>
                                        <p:tgtEl>
                                          <p:spTgt spid="78"/>
                                        </p:tgtEl>
                                        <p:attrNameLst>
                                          <p:attrName>style.visibility</p:attrName>
                                        </p:attrNameLst>
                                      </p:cBhvr>
                                      <p:to>
                                        <p:strVal val="visible"/>
                                      </p:to>
                                    </p:set>
                                    <p:animEffect transition="in" filter="fade">
                                      <p:cBhvr>
                                        <p:cTn id="146" dur="500"/>
                                        <p:tgtEl>
                                          <p:spTgt spid="78"/>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15"/>
                                        </p:tgtEl>
                                        <p:attrNameLst>
                                          <p:attrName>style.visibility</p:attrName>
                                        </p:attrNameLst>
                                      </p:cBhvr>
                                      <p:to>
                                        <p:strVal val="visible"/>
                                      </p:to>
                                    </p:set>
                                    <p:animEffect transition="in" filter="fade">
                                      <p:cBhvr>
                                        <p:cTn id="149" dur="500"/>
                                        <p:tgtEl>
                                          <p:spTgt spid="115"/>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83"/>
                                        </p:tgtEl>
                                        <p:attrNameLst>
                                          <p:attrName>style.visibility</p:attrName>
                                        </p:attrNameLst>
                                      </p:cBhvr>
                                      <p:to>
                                        <p:strVal val="visible"/>
                                      </p:to>
                                    </p:set>
                                    <p:animEffect transition="in" filter="fade">
                                      <p:cBhvr>
                                        <p:cTn id="152" dur="500"/>
                                        <p:tgtEl>
                                          <p:spTgt spid="83"/>
                                        </p:tgtEl>
                                      </p:cBhvr>
                                    </p:animEffect>
                                  </p:childTnLst>
                                </p:cTn>
                              </p:par>
                              <p:par>
                                <p:cTn id="153" presetID="10" presetClass="entr" presetSubtype="0" fill="hold" nodeType="withEffect">
                                  <p:stCondLst>
                                    <p:cond delay="0"/>
                                  </p:stCondLst>
                                  <p:childTnLst>
                                    <p:set>
                                      <p:cBhvr>
                                        <p:cTn id="154" dur="1" fill="hold">
                                          <p:stCondLst>
                                            <p:cond delay="0"/>
                                          </p:stCondLst>
                                        </p:cTn>
                                        <p:tgtEl>
                                          <p:spTgt spid="75"/>
                                        </p:tgtEl>
                                        <p:attrNameLst>
                                          <p:attrName>style.visibility</p:attrName>
                                        </p:attrNameLst>
                                      </p:cBhvr>
                                      <p:to>
                                        <p:strVal val="visible"/>
                                      </p:to>
                                    </p:set>
                                    <p:animEffect transition="in" filter="fade">
                                      <p:cBhvr>
                                        <p:cTn id="155" dur="500"/>
                                        <p:tgtEl>
                                          <p:spTgt spid="75"/>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76"/>
                                        </p:tgtEl>
                                        <p:attrNameLst>
                                          <p:attrName>style.visibility</p:attrName>
                                        </p:attrNameLst>
                                      </p:cBhvr>
                                      <p:to>
                                        <p:strVal val="visible"/>
                                      </p:to>
                                    </p:set>
                                    <p:animEffect transition="in" filter="fade">
                                      <p:cBhvr>
                                        <p:cTn id="158" dur="500"/>
                                        <p:tgtEl>
                                          <p:spTgt spid="76"/>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85"/>
                                        </p:tgtEl>
                                        <p:attrNameLst>
                                          <p:attrName>style.visibility</p:attrName>
                                        </p:attrNameLst>
                                      </p:cBhvr>
                                      <p:to>
                                        <p:strVal val="visible"/>
                                      </p:to>
                                    </p:set>
                                    <p:animEffect transition="in" filter="fade">
                                      <p:cBhvr>
                                        <p:cTn id="161" dur="500"/>
                                        <p:tgtEl>
                                          <p:spTgt spid="85"/>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90"/>
                                        </p:tgtEl>
                                        <p:attrNameLst>
                                          <p:attrName>style.visibility</p:attrName>
                                        </p:attrNameLst>
                                      </p:cBhvr>
                                      <p:to>
                                        <p:strVal val="visible"/>
                                      </p:to>
                                    </p:set>
                                    <p:animEffect transition="in" filter="fade">
                                      <p:cBhvr>
                                        <p:cTn id="164" dur="500"/>
                                        <p:tgtEl>
                                          <p:spTgt spid="90"/>
                                        </p:tgtEl>
                                      </p:cBhvr>
                                    </p:animEffect>
                                  </p:childTnLst>
                                </p:cTn>
                              </p:par>
                              <p:par>
                                <p:cTn id="165" presetID="10" presetClass="entr" presetSubtype="0" fill="hold" nodeType="withEffect">
                                  <p:stCondLst>
                                    <p:cond delay="0"/>
                                  </p:stCondLst>
                                  <p:childTnLst>
                                    <p:set>
                                      <p:cBhvr>
                                        <p:cTn id="166" dur="1" fill="hold">
                                          <p:stCondLst>
                                            <p:cond delay="0"/>
                                          </p:stCondLst>
                                        </p:cTn>
                                        <p:tgtEl>
                                          <p:spTgt spid="114"/>
                                        </p:tgtEl>
                                        <p:attrNameLst>
                                          <p:attrName>style.visibility</p:attrName>
                                        </p:attrNameLst>
                                      </p:cBhvr>
                                      <p:to>
                                        <p:strVal val="visible"/>
                                      </p:to>
                                    </p:set>
                                    <p:animEffect transition="in" filter="fade">
                                      <p:cBhvr>
                                        <p:cTn id="167" dur="500"/>
                                        <p:tgtEl>
                                          <p:spTgt spid="114"/>
                                        </p:tgtEl>
                                      </p:cBhvr>
                                    </p:animEffect>
                                  </p:childTnLst>
                                </p:cTn>
                              </p:par>
                              <p:par>
                                <p:cTn id="168" presetID="10" presetClass="entr" presetSubtype="0" fill="hold" grpId="0" nodeType="withEffect">
                                  <p:stCondLst>
                                    <p:cond delay="0"/>
                                  </p:stCondLst>
                                  <p:childTnLst>
                                    <p:set>
                                      <p:cBhvr>
                                        <p:cTn id="169" dur="1" fill="hold">
                                          <p:stCondLst>
                                            <p:cond delay="0"/>
                                          </p:stCondLst>
                                        </p:cTn>
                                        <p:tgtEl>
                                          <p:spTgt spid="121"/>
                                        </p:tgtEl>
                                        <p:attrNameLst>
                                          <p:attrName>style.visibility</p:attrName>
                                        </p:attrNameLst>
                                      </p:cBhvr>
                                      <p:to>
                                        <p:strVal val="visible"/>
                                      </p:to>
                                    </p:set>
                                    <p:animEffect transition="in" filter="fade">
                                      <p:cBhvr>
                                        <p:cTn id="170" dur="500"/>
                                        <p:tgtEl>
                                          <p:spTgt spid="121"/>
                                        </p:tgtEl>
                                      </p:cBhvr>
                                    </p:animEffect>
                                  </p:childTnLst>
                                </p:cTn>
                              </p:par>
                              <p:par>
                                <p:cTn id="171" presetID="10" presetClass="entr" presetSubtype="0" fill="hold" nodeType="withEffect">
                                  <p:stCondLst>
                                    <p:cond delay="0"/>
                                  </p:stCondLst>
                                  <p:childTnLst>
                                    <p:set>
                                      <p:cBhvr>
                                        <p:cTn id="172" dur="1" fill="hold">
                                          <p:stCondLst>
                                            <p:cond delay="0"/>
                                          </p:stCondLst>
                                        </p:cTn>
                                        <p:tgtEl>
                                          <p:spTgt spid="125"/>
                                        </p:tgtEl>
                                        <p:attrNameLst>
                                          <p:attrName>style.visibility</p:attrName>
                                        </p:attrNameLst>
                                      </p:cBhvr>
                                      <p:to>
                                        <p:strVal val="visible"/>
                                      </p:to>
                                    </p:set>
                                    <p:animEffect transition="in" filter="fade">
                                      <p:cBhvr>
                                        <p:cTn id="173" dur="500"/>
                                        <p:tgtEl>
                                          <p:spTgt spid="125"/>
                                        </p:tgtEl>
                                      </p:cBhvr>
                                    </p:animEffect>
                                  </p:childTnLst>
                                </p:cTn>
                              </p:par>
                              <p:par>
                                <p:cTn id="174" presetID="10" presetClass="entr" presetSubtype="0" fill="hold" grpId="0" nodeType="withEffect">
                                  <p:stCondLst>
                                    <p:cond delay="0"/>
                                  </p:stCondLst>
                                  <p:childTnLst>
                                    <p:set>
                                      <p:cBhvr>
                                        <p:cTn id="175" dur="1" fill="hold">
                                          <p:stCondLst>
                                            <p:cond delay="0"/>
                                          </p:stCondLst>
                                        </p:cTn>
                                        <p:tgtEl>
                                          <p:spTgt spid="59"/>
                                        </p:tgtEl>
                                        <p:attrNameLst>
                                          <p:attrName>style.visibility</p:attrName>
                                        </p:attrNameLst>
                                      </p:cBhvr>
                                      <p:to>
                                        <p:strVal val="visible"/>
                                      </p:to>
                                    </p:set>
                                    <p:animEffect transition="in" filter="fade">
                                      <p:cBhvr>
                                        <p:cTn id="176" dur="500"/>
                                        <p:tgtEl>
                                          <p:spTgt spid="59"/>
                                        </p:tgtEl>
                                      </p:cBhvr>
                                    </p:animEffect>
                                  </p:childTnLst>
                                </p:cTn>
                              </p:par>
                              <p:par>
                                <p:cTn id="177" presetID="10" presetClass="entr" presetSubtype="0" fill="hold" nodeType="withEffect">
                                  <p:stCondLst>
                                    <p:cond delay="0"/>
                                  </p:stCondLst>
                                  <p:childTnLst>
                                    <p:set>
                                      <p:cBhvr>
                                        <p:cTn id="178" dur="1" fill="hold">
                                          <p:stCondLst>
                                            <p:cond delay="0"/>
                                          </p:stCondLst>
                                        </p:cTn>
                                        <p:tgtEl>
                                          <p:spTgt spid="81"/>
                                        </p:tgtEl>
                                        <p:attrNameLst>
                                          <p:attrName>style.visibility</p:attrName>
                                        </p:attrNameLst>
                                      </p:cBhvr>
                                      <p:to>
                                        <p:strVal val="visible"/>
                                      </p:to>
                                    </p:set>
                                    <p:animEffect transition="in" filter="fade">
                                      <p:cBhvr>
                                        <p:cTn id="179" dur="500"/>
                                        <p:tgtEl>
                                          <p:spTgt spid="81"/>
                                        </p:tgtEl>
                                      </p:cBhvr>
                                    </p:animEffect>
                                  </p:childTnLst>
                                </p:cTn>
                              </p:par>
                              <p:par>
                                <p:cTn id="180" presetID="1" presetClass="entr" presetSubtype="0" fill="hold" grpId="0" nodeType="withEffect">
                                  <p:stCondLst>
                                    <p:cond delay="0"/>
                                  </p:stCondLst>
                                  <p:childTnLst>
                                    <p:set>
                                      <p:cBhvr>
                                        <p:cTn id="181" dur="1" fill="hold">
                                          <p:stCondLst>
                                            <p:cond delay="0"/>
                                          </p:stCondLst>
                                        </p:cTn>
                                        <p:tgtEl>
                                          <p:spTgt spid="92"/>
                                        </p:tgtEl>
                                        <p:attrNameLst>
                                          <p:attrName>style.visibility</p:attrName>
                                        </p:attrNameLst>
                                      </p:cBhvr>
                                      <p:to>
                                        <p:strVal val="visible"/>
                                      </p:to>
                                    </p:set>
                                  </p:childTnLst>
                                </p:cTn>
                              </p:par>
                            </p:childTnLst>
                          </p:cTn>
                        </p:par>
                      </p:childTnLst>
                    </p:cTn>
                  </p:par>
                  <p:par>
                    <p:cTn id="182" fill="hold">
                      <p:stCondLst>
                        <p:cond delay="indefinite"/>
                      </p:stCondLst>
                      <p:childTnLst>
                        <p:par>
                          <p:cTn id="183" fill="hold">
                            <p:stCondLst>
                              <p:cond delay="0"/>
                            </p:stCondLst>
                            <p:childTnLst>
                              <p:par>
                                <p:cTn id="184" presetID="1" presetClass="entr" presetSubtype="0" fill="hold" nodeType="clickEffect">
                                  <p:stCondLst>
                                    <p:cond delay="0"/>
                                  </p:stCondLst>
                                  <p:childTnLst>
                                    <p:set>
                                      <p:cBhvr>
                                        <p:cTn id="185" dur="1" fill="hold">
                                          <p:stCondLst>
                                            <p:cond delay="0"/>
                                          </p:stCondLst>
                                        </p:cTn>
                                        <p:tgtEl>
                                          <p:spTgt spid="127"/>
                                        </p:tgtEl>
                                        <p:attrNameLst>
                                          <p:attrName>style.visibility</p:attrName>
                                        </p:attrNameLst>
                                      </p:cBhvr>
                                      <p:to>
                                        <p:strVal val="visible"/>
                                      </p:to>
                                    </p:set>
                                  </p:childTnLst>
                                </p:cTn>
                              </p:par>
                              <p:par>
                                <p:cTn id="186" presetID="1" presetClass="entr" presetSubtype="0" fill="hold" grpId="0" nodeType="withEffect">
                                  <p:stCondLst>
                                    <p:cond delay="0"/>
                                  </p:stCondLst>
                                  <p:childTnLst>
                                    <p:set>
                                      <p:cBhvr>
                                        <p:cTn id="187" dur="1" fill="hold">
                                          <p:stCondLst>
                                            <p:cond delay="0"/>
                                          </p:stCondLst>
                                        </p:cTn>
                                        <p:tgtEl>
                                          <p:spTgt spid="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 grpId="0" animBg="1"/>
      <p:bldP spid="91" grpId="0" animBg="1"/>
      <p:bldP spid="55" grpId="0" animBg="1"/>
      <p:bldP spid="61" grpId="0" animBg="1"/>
      <p:bldP spid="63" grpId="0"/>
      <p:bldP spid="64" grpId="0" animBg="1"/>
      <p:bldP spid="66" grpId="0" animBg="1"/>
      <p:bldP spid="67" grpId="0"/>
      <p:bldP spid="68" grpId="0"/>
      <p:bldP spid="69" grpId="0"/>
      <p:bldP spid="71" grpId="0" animBg="1"/>
      <p:bldP spid="87" grpId="0" animBg="1"/>
      <p:bldP spid="116" grpId="0"/>
      <p:bldP spid="117" grpId="0"/>
      <p:bldP spid="118" grpId="0"/>
      <p:bldP spid="120" grpId="0"/>
      <p:bldP spid="122" grpId="0"/>
      <p:bldP spid="62" grpId="0"/>
      <p:bldP spid="73" grpId="0" animBg="1"/>
      <p:bldP spid="115" grpId="0" animBg="1"/>
      <p:bldP spid="82" grpId="0"/>
      <p:bldP spid="83" grpId="0" animBg="1"/>
      <p:bldP spid="76" grpId="0"/>
      <p:bldP spid="85" grpId="0" animBg="1"/>
      <p:bldP spid="65" grpId="0"/>
      <p:bldP spid="70" grpId="0" animBg="1"/>
      <p:bldP spid="90" grpId="0"/>
      <p:bldP spid="60" grpId="0"/>
      <p:bldP spid="121" grpId="0"/>
      <p:bldP spid="5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938" y="1723534"/>
            <a:ext cx="6792149" cy="4708981"/>
          </a:xfrm>
          <a:prstGeom prst="rect">
            <a:avLst/>
          </a:prstGeom>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i="0" u="none" strike="noStrike" kern="1200" cap="none" spc="-150" normalizeH="0" baseline="0" noProof="0" dirty="0">
                <a:ln>
                  <a:noFill/>
                </a:ln>
                <a:solidFill>
                  <a:srgbClr val="B4C7E7"/>
                </a:solidFill>
                <a:effectLst/>
                <a:uLnTx/>
                <a:uFillTx/>
                <a:latin typeface="Arial"/>
                <a:cs typeface="Arial"/>
              </a:rPr>
              <a:t> </a:t>
            </a:r>
            <a:r>
              <a:rPr kumimoji="0" lang="en-GB" sz="3000" i="0" u="none" strike="noStrike" kern="1200" cap="none" spc="-150" normalizeH="0" baseline="0" noProof="0" dirty="0" smtClean="0">
                <a:ln>
                  <a:noFill/>
                </a:ln>
                <a:solidFill>
                  <a:srgbClr val="B4C7E7"/>
                </a:solidFill>
                <a:effectLst/>
                <a:uLnTx/>
                <a:uFillTx/>
                <a:latin typeface="Arial"/>
                <a:cs typeface="Arial"/>
              </a:rPr>
              <a:t>Introduction</a:t>
            </a:r>
            <a:endParaRPr kumimoji="0" lang="en-US" sz="3000" i="0" u="none" strike="noStrike" kern="1200" cap="none" spc="-150" normalizeH="0" baseline="0" noProof="0" dirty="0">
              <a:ln>
                <a:noFill/>
              </a:ln>
              <a:solidFill>
                <a:srgbClr val="B4C7E7"/>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i="0" u="none" strike="noStrike" kern="1200" cap="none" spc="-150" normalizeH="0" baseline="0" noProof="0" dirty="0">
                <a:ln>
                  <a:noFill/>
                </a:ln>
                <a:solidFill>
                  <a:srgbClr val="B4C7E7"/>
                </a:solidFill>
                <a:effectLst/>
                <a:uLnTx/>
                <a:uFillTx/>
                <a:latin typeface="Arial"/>
                <a:cs typeface="Arial"/>
              </a:rPr>
              <a:t> </a:t>
            </a:r>
            <a:r>
              <a:rPr lang="en-GB" sz="3000" spc="-150" dirty="0" smtClean="0">
                <a:solidFill>
                  <a:srgbClr val="B4C7E7"/>
                </a:solidFill>
                <a:latin typeface="Arial"/>
                <a:cs typeface="Arial"/>
              </a:rPr>
              <a:t>Science Case to CDOA</a:t>
            </a:r>
            <a:endParaRPr kumimoji="0" lang="en-GB" sz="3000" i="0" u="none" strike="noStrike" kern="1200" cap="none" spc="-150" normalizeH="0" baseline="0" noProof="0" dirty="0">
              <a:ln>
                <a:noFill/>
              </a:ln>
              <a:solidFill>
                <a:srgbClr val="B4C7E7"/>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1" i="0" u="none" strike="noStrike" kern="1200" cap="none" spc="-150" normalizeH="0" baseline="0" noProof="0" dirty="0" smtClean="0">
                <a:ln>
                  <a:noFill/>
                </a:ln>
                <a:solidFill>
                  <a:srgbClr val="2E2D62"/>
                </a:solidFill>
                <a:effectLst/>
                <a:uLnTx/>
                <a:uFillTx/>
                <a:latin typeface="Arial"/>
                <a:ea typeface="+mn-ea"/>
                <a:cs typeface="Arial"/>
              </a:rPr>
              <a:t>Conceptual </a:t>
            </a:r>
            <a:r>
              <a:rPr kumimoji="0" lang="en-US" sz="3000" b="1" i="0" u="none" strike="noStrike" kern="1200" cap="none" spc="-150" normalizeH="0" baseline="0" noProof="0" dirty="0">
                <a:ln>
                  <a:noFill/>
                </a:ln>
                <a:solidFill>
                  <a:srgbClr val="2E2D62"/>
                </a:solidFill>
                <a:effectLst/>
                <a:uLnTx/>
                <a:uFillTx/>
                <a:latin typeface="Arial"/>
                <a:ea typeface="+mn-ea"/>
                <a:cs typeface="Arial"/>
              </a:rPr>
              <a:t>Design </a:t>
            </a:r>
            <a:endParaRPr kumimoji="0" lang="en-US" sz="3000" b="1" i="0" u="none" strike="noStrike" kern="1200" cap="none" spc="-150" normalizeH="0" baseline="0" noProof="0" dirty="0" smtClean="0">
              <a:ln>
                <a:noFill/>
              </a:ln>
              <a:solidFill>
                <a:srgbClr val="2E2D62"/>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0" i="0" u="none" strike="noStrike" kern="1200" cap="none" spc="-150" normalizeH="0" baseline="0" noProof="0" dirty="0" smtClean="0">
                <a:ln>
                  <a:noFill/>
                </a:ln>
                <a:solidFill>
                  <a:srgbClr val="B4C7E7"/>
                </a:solidFill>
                <a:effectLst/>
                <a:uLnTx/>
                <a:uFillTx/>
                <a:latin typeface="Arial"/>
                <a:ea typeface="+mn-ea"/>
                <a:cs typeface="Arial"/>
              </a:rPr>
              <a:t>Options Analysis</a:t>
            </a: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lang="en-US" sz="3000" spc="-150" dirty="0" smtClean="0">
                <a:solidFill>
                  <a:srgbClr val="B4C7E7"/>
                </a:solidFill>
                <a:latin typeface="Arial"/>
                <a:cs typeface="Arial"/>
              </a:rPr>
              <a:t>Conclusions and </a:t>
            </a:r>
            <a:r>
              <a:rPr lang="en-US" sz="3000" spc="-150" dirty="0">
                <a:solidFill>
                  <a:srgbClr val="B4C7E7"/>
                </a:solidFill>
                <a:latin typeface="Arial"/>
                <a:cs typeface="Arial"/>
              </a:rPr>
              <a:t>N</a:t>
            </a:r>
            <a:r>
              <a:rPr lang="en-US" sz="3000" spc="-150" dirty="0" smtClean="0">
                <a:solidFill>
                  <a:srgbClr val="B4C7E7"/>
                </a:solidFill>
                <a:latin typeface="Arial"/>
                <a:cs typeface="Arial"/>
              </a:rPr>
              <a:t>ext Steps</a:t>
            </a:r>
            <a:endParaRPr kumimoji="0" lang="en-US" sz="3000" b="0" i="0" u="none" strike="noStrike" kern="1200" cap="none" spc="-150" normalizeH="0" baseline="0" noProof="0" dirty="0" smtClean="0">
              <a:ln>
                <a:noFill/>
              </a:ln>
              <a:solidFill>
                <a:srgbClr val="B4C7E7"/>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US" sz="3000" b="0" i="0" u="none" strike="noStrike" kern="1200" cap="none" spc="-150" normalizeH="0" baseline="0" noProof="0" dirty="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GB" sz="3000" b="0" i="0" u="none" strike="noStrike" kern="1200" cap="none" spc="-150" normalizeH="0" baseline="0" noProof="0" dirty="0">
              <a:ln>
                <a:noFill/>
              </a:ln>
              <a:solidFill>
                <a:srgbClr val="4472C4">
                  <a:lumMod val="40000"/>
                  <a:lumOff val="60000"/>
                </a:srgbClr>
              </a:solidFill>
              <a:effectLst/>
              <a:uLnTx/>
              <a:uFillTx/>
              <a:latin typeface="Arial"/>
              <a:ea typeface="+mn-ea"/>
              <a:cs typeface="Arial"/>
            </a:endParaRPr>
          </a:p>
        </p:txBody>
      </p:sp>
    </p:spTree>
    <p:extLst>
      <p:ext uri="{BB962C8B-B14F-4D97-AF65-F5344CB8AC3E}">
        <p14:creationId xmlns:p14="http://schemas.microsoft.com/office/powerpoint/2010/main" val="1551576252"/>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UK XFEL next generation capabilities</a:t>
            </a:r>
          </a:p>
        </p:txBody>
      </p:sp>
      <p:sp>
        <p:nvSpPr>
          <p:cNvPr id="3" name="Content Placeholder 2"/>
          <p:cNvSpPr>
            <a:spLocks noGrp="1"/>
          </p:cNvSpPr>
          <p:nvPr>
            <p:ph idx="1"/>
          </p:nvPr>
        </p:nvSpPr>
        <p:spPr>
          <a:xfrm>
            <a:off x="106879" y="902750"/>
            <a:ext cx="11926625" cy="5274213"/>
          </a:xfrm>
        </p:spPr>
        <p:txBody>
          <a:bodyPr>
            <a:normAutofit/>
          </a:bodyPr>
          <a:lstStyle/>
          <a:p>
            <a:pPr marL="0" indent="0">
              <a:lnSpc>
                <a:spcPct val="100000"/>
              </a:lnSpc>
              <a:spcBef>
                <a:spcPts val="1200"/>
              </a:spcBef>
              <a:spcAft>
                <a:spcPts val="600"/>
              </a:spcAft>
              <a:buNone/>
              <a:defRPr/>
            </a:pPr>
            <a:r>
              <a:rPr lang="en-GB" sz="1800" dirty="0">
                <a:latin typeface="Arial" panose="020B0604020202020204" pitchFamily="34" charset="0"/>
                <a:cs typeface="Arial" panose="020B0604020202020204" pitchFamily="34" charset="0"/>
              </a:rPr>
              <a:t>The Science Case </a:t>
            </a:r>
            <a:r>
              <a:rPr lang="en-GB" sz="1800" i="1" dirty="0" smtClean="0">
                <a:latin typeface="Arial" panose="020B0604020202020204" pitchFamily="34" charset="0"/>
                <a:cs typeface="Arial" panose="020B0604020202020204" pitchFamily="34" charset="0"/>
              </a:rPr>
              <a:t>calls </a:t>
            </a:r>
            <a:r>
              <a:rPr lang="en-GB" sz="1800" i="1" dirty="0">
                <a:latin typeface="Arial" panose="020B0604020202020204" pitchFamily="34" charset="0"/>
                <a:cs typeface="Arial" panose="020B0604020202020204" pitchFamily="34" charset="0"/>
              </a:rPr>
              <a:t>for an ambitious, internationally-competitive machine</a:t>
            </a:r>
            <a:r>
              <a:rPr lang="en-GB" sz="1800" dirty="0">
                <a:latin typeface="Arial" panose="020B0604020202020204" pitchFamily="34" charset="0"/>
                <a:cs typeface="Arial" panose="020B0604020202020204" pitchFamily="34" charset="0"/>
              </a:rPr>
              <a:t>, with </a:t>
            </a:r>
            <a:r>
              <a:rPr lang="en-GB" sz="1800" dirty="0">
                <a:solidFill>
                  <a:srgbClr val="0070C0"/>
                </a:solidFill>
                <a:latin typeface="Arial" panose="020B0604020202020204" pitchFamily="34" charset="0"/>
                <a:cs typeface="Arial" panose="020B0604020202020204" pitchFamily="34" charset="0"/>
              </a:rPr>
              <a:t>‘next-generation’ </a:t>
            </a:r>
            <a:r>
              <a:rPr lang="en-GB" sz="1800" dirty="0" smtClean="0">
                <a:latin typeface="Arial" panose="020B0604020202020204" pitchFamily="34" charset="0"/>
                <a:cs typeface="Arial" panose="020B0604020202020204" pitchFamily="34" charset="0"/>
              </a:rPr>
              <a:t>capabilities</a:t>
            </a:r>
            <a:endParaRPr lang="en-GB" sz="1800" dirty="0" smtClean="0">
              <a:solidFill>
                <a:prstClr val="black"/>
              </a:solidFill>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2713816" y="1557466"/>
            <a:ext cx="9056751" cy="4505846"/>
          </a:xfrm>
          <a:prstGeom prst="rect">
            <a:avLst/>
          </a:prstGeom>
          <a:effectLst>
            <a:outerShdw blurRad="63500" sx="102000" sy="102000" algn="ctr" rotWithShape="0">
              <a:prstClr val="black">
                <a:alpha val="40000"/>
              </a:prstClr>
            </a:outerShdw>
          </a:effectLst>
        </p:spPr>
      </p:pic>
      <p:sp>
        <p:nvSpPr>
          <p:cNvPr id="6" name="TextBox 5"/>
          <p:cNvSpPr txBox="1"/>
          <p:nvPr/>
        </p:nvSpPr>
        <p:spPr>
          <a:xfrm>
            <a:off x="218846" y="1498083"/>
            <a:ext cx="2376000" cy="923330"/>
          </a:xfrm>
          <a:prstGeom prst="homePlate">
            <a:avLst/>
          </a:prstGeom>
          <a:ln/>
          <a:effectLst>
            <a:softEdge rad="31750"/>
          </a:effectLst>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Extremely high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pulse rep. rate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 data and AI</a:t>
            </a:r>
          </a:p>
        </p:txBody>
      </p:sp>
      <p:sp>
        <p:nvSpPr>
          <p:cNvPr id="7" name="TextBox 6"/>
          <p:cNvSpPr txBox="1"/>
          <p:nvPr/>
        </p:nvSpPr>
        <p:spPr>
          <a:xfrm>
            <a:off x="218846" y="2492258"/>
            <a:ext cx="2376000" cy="646331"/>
          </a:xfrm>
          <a:prstGeom prst="homePlate">
            <a:avLst/>
          </a:prstGeom>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Significantly increased capacity</a:t>
            </a:r>
          </a:p>
        </p:txBody>
      </p:sp>
      <p:sp>
        <p:nvSpPr>
          <p:cNvPr id="8" name="TextBox 7"/>
          <p:cNvSpPr txBox="1"/>
          <p:nvPr/>
        </p:nvSpPr>
        <p:spPr>
          <a:xfrm>
            <a:off x="218846" y="3214050"/>
            <a:ext cx="2376000" cy="1065904"/>
          </a:xfrm>
          <a:prstGeom prst="homePlate">
            <a:avLst/>
          </a:prstGeom>
          <a:ln/>
          <a:effectLst>
            <a:softEdge rad="31750"/>
          </a:effectLst>
        </p:spPr>
        <p:style>
          <a:lnRef idx="2">
            <a:schemeClr val="accent2">
              <a:shade val="50000"/>
            </a:schemeClr>
          </a:lnRef>
          <a:fillRef idx="1">
            <a:schemeClr val="accent2"/>
          </a:fillRef>
          <a:effectRef idx="0">
            <a:schemeClr val="accent2"/>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Enhanced X-ray pulse qualities</a:t>
            </a:r>
          </a:p>
        </p:txBody>
      </p:sp>
      <p:sp>
        <p:nvSpPr>
          <p:cNvPr id="9" name="TextBox 8"/>
          <p:cNvSpPr txBox="1"/>
          <p:nvPr/>
        </p:nvSpPr>
        <p:spPr>
          <a:xfrm>
            <a:off x="218846" y="4330525"/>
            <a:ext cx="2376000" cy="1097279"/>
          </a:xfrm>
          <a:prstGeom prst="homePlate">
            <a:avLst/>
          </a:prstGeom>
          <a:ln/>
          <a:effectLst>
            <a:softEdge rad="31750"/>
          </a:effectLst>
        </p:spPr>
        <p:style>
          <a:lnRef idx="2">
            <a:schemeClr val="accent4">
              <a:shade val="50000"/>
            </a:schemeClr>
          </a:lnRef>
          <a:fillRef idx="1">
            <a:schemeClr val="accent4"/>
          </a:fillRef>
          <a:effectRef idx="0">
            <a:schemeClr val="accent4"/>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A suite of laser-based synchronous sources</a:t>
            </a:r>
          </a:p>
        </p:txBody>
      </p:sp>
      <p:sp>
        <p:nvSpPr>
          <p:cNvPr id="10" name="TextBox 9"/>
          <p:cNvSpPr txBox="1"/>
          <p:nvPr/>
        </p:nvSpPr>
        <p:spPr>
          <a:xfrm>
            <a:off x="218846" y="5478375"/>
            <a:ext cx="2376000" cy="594081"/>
          </a:xfrm>
          <a:prstGeom prst="homePlate">
            <a:avLst/>
          </a:prstGeom>
          <a:ln/>
          <a:effectLst>
            <a:softEdge rad="31750"/>
          </a:effectLst>
        </p:spPr>
        <p:style>
          <a:lnRef idx="2">
            <a:schemeClr val="accent6">
              <a:shade val="50000"/>
            </a:schemeClr>
          </a:lnRef>
          <a:fillRef idx="1">
            <a:schemeClr val="accent6"/>
          </a:fillRef>
          <a:effectRef idx="0">
            <a:schemeClr val="accent6"/>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Environmentally Sustainable</a:t>
            </a:r>
          </a:p>
        </p:txBody>
      </p:sp>
    </p:spTree>
    <p:extLst>
      <p:ext uri="{BB962C8B-B14F-4D97-AF65-F5344CB8AC3E}">
        <p14:creationId xmlns:p14="http://schemas.microsoft.com/office/powerpoint/2010/main" val="1391252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 descr="DESY News: Biggest X-ray laser in the world generates its first laser light  - Deutsches Elektronen-Synchrotron DESY"/>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
          <a:stretch/>
        </p:blipFill>
        <p:spPr bwMode="auto">
          <a:xfrm>
            <a:off x="1288771" y="3739684"/>
            <a:ext cx="3091844" cy="1531402"/>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A Chilling Feat: Superconducting X-Ray Laser Reaches Operating Temperature  Colder Than Outer Space"/>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a:stretch/>
        </p:blipFill>
        <p:spPr bwMode="auto">
          <a:xfrm>
            <a:off x="4433777" y="3986418"/>
            <a:ext cx="3181396" cy="1769201"/>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6"/>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436276" y="1720435"/>
            <a:ext cx="3850341" cy="1679419"/>
          </a:xfrm>
          <a:prstGeom prst="rect">
            <a:avLst/>
          </a:prstGeom>
        </p:spPr>
      </p:pic>
      <p:sp>
        <p:nvSpPr>
          <p:cNvPr id="2" name="Title 1"/>
          <p:cNvSpPr>
            <a:spLocks noGrp="1"/>
          </p:cNvSpPr>
          <p:nvPr>
            <p:ph type="title"/>
          </p:nvPr>
        </p:nvSpPr>
        <p:spPr/>
        <p:txBody>
          <a:bodyPr>
            <a:normAutofit/>
          </a:bodyPr>
          <a:lstStyle/>
          <a:p>
            <a:r>
              <a:rPr lang="en-GB" dirty="0"/>
              <a:t>Extremely high </a:t>
            </a:r>
            <a:r>
              <a:rPr lang="en-GB" dirty="0" smtClean="0"/>
              <a:t>pulse repetition rate</a:t>
            </a:r>
            <a:endParaRPr lang="en-GB" dirty="0">
              <a:solidFill>
                <a:srgbClr val="1D5DF9"/>
              </a:solidFill>
            </a:endParaRPr>
          </a:p>
        </p:txBody>
      </p:sp>
      <p:grpSp>
        <p:nvGrpSpPr>
          <p:cNvPr id="5" name="Group 4"/>
          <p:cNvGrpSpPr/>
          <p:nvPr/>
        </p:nvGrpSpPr>
        <p:grpSpPr>
          <a:xfrm>
            <a:off x="0" y="3238143"/>
            <a:ext cx="12252785" cy="469489"/>
            <a:chOff x="50975" y="4502744"/>
            <a:chExt cx="12252785" cy="469489"/>
          </a:xfrm>
        </p:grpSpPr>
        <p:cxnSp>
          <p:nvCxnSpPr>
            <p:cNvPr id="6" name="Straight Connector 5"/>
            <p:cNvCxnSpPr/>
            <p:nvPr/>
          </p:nvCxnSpPr>
          <p:spPr>
            <a:xfrm flipV="1">
              <a:off x="111760" y="4664456"/>
              <a:ext cx="12192000" cy="1016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p:nvCxnSpPr>
          <p:spPr>
            <a:xfrm flipV="1">
              <a:off x="351203" y="4502744"/>
              <a:ext cx="0" cy="18000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V="1">
              <a:off x="2356466" y="4502744"/>
              <a:ext cx="0" cy="18000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V="1">
              <a:off x="4498088" y="4502744"/>
              <a:ext cx="0" cy="18000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V="1">
              <a:off x="6503351" y="4502744"/>
              <a:ext cx="0" cy="18000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8644973" y="4502744"/>
              <a:ext cx="0" cy="18000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10650236" y="4502744"/>
              <a:ext cx="0" cy="180000"/>
            </a:xfrm>
            <a:prstGeom prst="line">
              <a:avLst/>
            </a:prstGeom>
            <a:ln w="28575">
              <a:solidFill>
                <a:srgbClr val="000000"/>
              </a:solidFill>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0975" y="4664456"/>
              <a:ext cx="60045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2000</a:t>
              </a:r>
            </a:p>
          </p:txBody>
        </p:sp>
        <p:sp>
          <p:nvSpPr>
            <p:cNvPr id="14" name="TextBox 13"/>
            <p:cNvSpPr txBox="1"/>
            <p:nvPr/>
          </p:nvSpPr>
          <p:spPr>
            <a:xfrm>
              <a:off x="2056238" y="4664456"/>
              <a:ext cx="60045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2010</a:t>
              </a:r>
            </a:p>
          </p:txBody>
        </p:sp>
        <p:sp>
          <p:nvSpPr>
            <p:cNvPr id="15" name="TextBox 14"/>
            <p:cNvSpPr txBox="1"/>
            <p:nvPr/>
          </p:nvSpPr>
          <p:spPr>
            <a:xfrm>
              <a:off x="4197860" y="4664456"/>
              <a:ext cx="60045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2020</a:t>
              </a:r>
            </a:p>
          </p:txBody>
        </p:sp>
        <p:sp>
          <p:nvSpPr>
            <p:cNvPr id="16" name="TextBox 15"/>
            <p:cNvSpPr txBox="1"/>
            <p:nvPr/>
          </p:nvSpPr>
          <p:spPr>
            <a:xfrm>
              <a:off x="6203123" y="4664456"/>
              <a:ext cx="60045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2030</a:t>
              </a:r>
            </a:p>
          </p:txBody>
        </p:sp>
        <p:sp>
          <p:nvSpPr>
            <p:cNvPr id="17" name="TextBox 16"/>
            <p:cNvSpPr txBox="1"/>
            <p:nvPr/>
          </p:nvSpPr>
          <p:spPr>
            <a:xfrm>
              <a:off x="8344745" y="4664456"/>
              <a:ext cx="60045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2040</a:t>
              </a:r>
            </a:p>
          </p:txBody>
        </p:sp>
        <p:sp>
          <p:nvSpPr>
            <p:cNvPr id="18" name="TextBox 17"/>
            <p:cNvSpPr txBox="1"/>
            <p:nvPr/>
          </p:nvSpPr>
          <p:spPr>
            <a:xfrm>
              <a:off x="10350008" y="4664456"/>
              <a:ext cx="600456"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2050</a:t>
              </a:r>
            </a:p>
          </p:txBody>
        </p:sp>
      </p:grpSp>
      <p:sp>
        <p:nvSpPr>
          <p:cNvPr id="19" name="TextBox 18"/>
          <p:cNvSpPr txBox="1"/>
          <p:nvPr/>
        </p:nvSpPr>
        <p:spPr>
          <a:xfrm>
            <a:off x="1079067" y="2637727"/>
            <a:ext cx="986356" cy="307777"/>
          </a:xfrm>
          <a:prstGeom prst="rect">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LCLS</a:t>
            </a:r>
          </a:p>
        </p:txBody>
      </p:sp>
      <p:sp>
        <p:nvSpPr>
          <p:cNvPr id="20" name="TextBox 19"/>
          <p:cNvSpPr txBox="1"/>
          <p:nvPr/>
        </p:nvSpPr>
        <p:spPr>
          <a:xfrm>
            <a:off x="1598689" y="3005093"/>
            <a:ext cx="958026" cy="307777"/>
          </a:xfrm>
          <a:prstGeom prst="rect">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SACLA</a:t>
            </a:r>
          </a:p>
        </p:txBody>
      </p:sp>
      <p:sp>
        <p:nvSpPr>
          <p:cNvPr id="21" name="TextBox 20"/>
          <p:cNvSpPr txBox="1"/>
          <p:nvPr/>
        </p:nvSpPr>
        <p:spPr>
          <a:xfrm>
            <a:off x="2672579" y="2637726"/>
            <a:ext cx="1134853" cy="307777"/>
          </a:xfrm>
          <a:prstGeom prst="rect">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PAL</a:t>
            </a:r>
          </a:p>
        </p:txBody>
      </p:sp>
      <p:sp>
        <p:nvSpPr>
          <p:cNvPr id="22" name="TextBox 21"/>
          <p:cNvSpPr txBox="1"/>
          <p:nvPr/>
        </p:nvSpPr>
        <p:spPr>
          <a:xfrm>
            <a:off x="2672579" y="3022739"/>
            <a:ext cx="1101322" cy="307777"/>
          </a:xfrm>
          <a:prstGeom prst="rect">
            <a:avLst/>
          </a:prstGeom>
          <a:solidFill>
            <a:srgbClr val="C00000"/>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err="1">
                <a:ln>
                  <a:noFill/>
                </a:ln>
                <a:solidFill>
                  <a:srgbClr val="FFFFFF"/>
                </a:solidFill>
                <a:effectLst/>
                <a:uLnTx/>
                <a:uFillTx/>
                <a:latin typeface="Arial" panose="020B0604020202020204" pitchFamily="34" charset="0"/>
                <a:cs typeface="Arial" panose="020B0604020202020204" pitchFamily="34" charset="0"/>
              </a:rPr>
              <a:t>SwissFEL</a:t>
            </a:r>
            <a:endParaRPr kumimoji="0" lang="en-GB" sz="14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23" name="Diamond 22"/>
          <p:cNvSpPr/>
          <p:nvPr/>
        </p:nvSpPr>
        <p:spPr>
          <a:xfrm>
            <a:off x="1915964" y="2625782"/>
            <a:ext cx="308382" cy="307871"/>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24" name="Diamond 23"/>
          <p:cNvSpPr/>
          <p:nvPr/>
        </p:nvSpPr>
        <p:spPr>
          <a:xfrm>
            <a:off x="2425160" y="3004663"/>
            <a:ext cx="308382" cy="307871"/>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25" name="Diamond 24"/>
          <p:cNvSpPr/>
          <p:nvPr/>
        </p:nvSpPr>
        <p:spPr>
          <a:xfrm>
            <a:off x="3653241" y="2636036"/>
            <a:ext cx="308382" cy="307871"/>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26" name="Diamond 25"/>
          <p:cNvSpPr/>
          <p:nvPr/>
        </p:nvSpPr>
        <p:spPr>
          <a:xfrm>
            <a:off x="3637542" y="3023160"/>
            <a:ext cx="308382" cy="307871"/>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28" name="TextBox 27"/>
          <p:cNvSpPr txBox="1"/>
          <p:nvPr/>
        </p:nvSpPr>
        <p:spPr>
          <a:xfrm>
            <a:off x="2052986" y="3725272"/>
            <a:ext cx="1909412" cy="307777"/>
          </a:xfrm>
          <a:prstGeom prst="rect">
            <a:avLst/>
          </a:prstGeom>
          <a:solidFill>
            <a:srgbClr val="0099FF"/>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err="1">
                <a:ln>
                  <a:noFill/>
                </a:ln>
                <a:solidFill>
                  <a:srgbClr val="FFFFFF"/>
                </a:solidFill>
                <a:effectLst/>
                <a:uLnTx/>
                <a:uFillTx/>
                <a:latin typeface="Arial" panose="020B0604020202020204" pitchFamily="34" charset="0"/>
                <a:cs typeface="Arial" panose="020B0604020202020204" pitchFamily="34" charset="0"/>
              </a:rPr>
              <a:t>Eu</a:t>
            </a:r>
            <a:r>
              <a:rPr kumimoji="0" lang="en-GB" sz="14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-XFEL</a:t>
            </a:r>
          </a:p>
        </p:txBody>
      </p:sp>
      <p:sp>
        <p:nvSpPr>
          <p:cNvPr id="29" name="Diamond 28"/>
          <p:cNvSpPr/>
          <p:nvPr/>
        </p:nvSpPr>
        <p:spPr>
          <a:xfrm>
            <a:off x="3790375" y="3713668"/>
            <a:ext cx="308382" cy="307871"/>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33" name="TextBox 32"/>
          <p:cNvSpPr txBox="1"/>
          <p:nvPr/>
        </p:nvSpPr>
        <p:spPr>
          <a:xfrm>
            <a:off x="4266450" y="3786258"/>
            <a:ext cx="1688271" cy="307777"/>
          </a:xfrm>
          <a:prstGeom prst="rect">
            <a:avLst/>
          </a:prstGeom>
          <a:solidFill>
            <a:srgbClr val="0099FF"/>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SHINE</a:t>
            </a:r>
          </a:p>
        </p:txBody>
      </p:sp>
      <p:sp>
        <p:nvSpPr>
          <p:cNvPr id="34" name="TextBox 33"/>
          <p:cNvSpPr txBox="1"/>
          <p:nvPr/>
        </p:nvSpPr>
        <p:spPr>
          <a:xfrm>
            <a:off x="4041568" y="4107473"/>
            <a:ext cx="1765124" cy="307777"/>
          </a:xfrm>
          <a:prstGeom prst="rect">
            <a:avLst/>
          </a:prstGeom>
          <a:solidFill>
            <a:srgbClr val="0099FF"/>
          </a:solidFill>
          <a:ln>
            <a:noFill/>
          </a:ln>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LCLS-II  &amp;  -HE</a:t>
            </a:r>
          </a:p>
        </p:txBody>
      </p:sp>
      <p:sp>
        <p:nvSpPr>
          <p:cNvPr id="35" name="Diamond 34"/>
          <p:cNvSpPr/>
          <p:nvPr/>
        </p:nvSpPr>
        <p:spPr>
          <a:xfrm>
            <a:off x="4931362" y="4076337"/>
            <a:ext cx="308382" cy="307871"/>
          </a:xfrm>
          <a:prstGeom prst="diamond">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47" name="TextBox 46"/>
          <p:cNvSpPr txBox="1"/>
          <p:nvPr/>
        </p:nvSpPr>
        <p:spPr>
          <a:xfrm>
            <a:off x="47280" y="1497506"/>
            <a:ext cx="1317127" cy="738664"/>
          </a:xfrm>
          <a:prstGeom prst="rect">
            <a:avLst/>
          </a:prstGeom>
          <a:solidFill>
            <a:srgbClr val="C00000"/>
          </a:solidFill>
          <a:effectLst>
            <a:outerShdw blurRad="63500" sx="102000" sy="102000" algn="ctr"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Normal conducting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err="1">
                <a:ln>
                  <a:noFill/>
                </a:ln>
                <a:solidFill>
                  <a:srgbClr val="FFFFFF"/>
                </a:solidFill>
                <a:effectLst/>
                <a:uLnTx/>
                <a:uFillTx/>
                <a:latin typeface="Arial" panose="020B0604020202020204" pitchFamily="34" charset="0"/>
                <a:cs typeface="Arial" panose="020B0604020202020204" pitchFamily="34" charset="0"/>
              </a:rPr>
              <a:t>linacs</a:t>
            </a:r>
            <a:endParaRPr kumimoji="0" lang="en-GB" sz="14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pic>
        <p:nvPicPr>
          <p:cNvPr id="52" name="Picture 5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04512" y="4983064"/>
            <a:ext cx="4316361" cy="758280"/>
          </a:xfrm>
          <a:prstGeom prst="rect">
            <a:avLst/>
          </a:prstGeom>
          <a:effectLst>
            <a:outerShdw blurRad="63500" sx="102000" sy="102000" algn="ctr" rotWithShape="0">
              <a:prstClr val="black">
                <a:alpha val="40000"/>
              </a:prstClr>
            </a:outerShdw>
          </a:effectLst>
        </p:spPr>
      </p:pic>
      <p:pic>
        <p:nvPicPr>
          <p:cNvPr id="53" name="Picture 52"/>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606253" y="1556521"/>
            <a:ext cx="4316361" cy="754849"/>
          </a:xfrm>
          <a:prstGeom prst="rect">
            <a:avLst/>
          </a:prstGeom>
          <a:effectLst>
            <a:outerShdw blurRad="63500" sx="102000" sy="102000" algn="ctr" rotWithShape="0">
              <a:prstClr val="black">
                <a:alpha val="40000"/>
              </a:prstClr>
            </a:outerShdw>
          </a:effectLst>
        </p:spPr>
      </p:pic>
      <p:sp>
        <p:nvSpPr>
          <p:cNvPr id="42" name="TextBox 41"/>
          <p:cNvSpPr txBox="1"/>
          <p:nvPr/>
        </p:nvSpPr>
        <p:spPr>
          <a:xfrm>
            <a:off x="2650885" y="4864591"/>
            <a:ext cx="1729730" cy="523220"/>
          </a:xfrm>
          <a:prstGeom prst="rect">
            <a:avLst/>
          </a:prstGeom>
          <a:ln/>
        </p:spPr>
        <p:style>
          <a:lnRef idx="3">
            <a:schemeClr val="lt1"/>
          </a:lnRef>
          <a:fillRef idx="1">
            <a:schemeClr val="dk1"/>
          </a:fillRef>
          <a:effectRef idx="1">
            <a:schemeClr val="dk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27,000 pulses/s (‘burst mode’)</a:t>
            </a:r>
          </a:p>
        </p:txBody>
      </p:sp>
      <p:sp>
        <p:nvSpPr>
          <p:cNvPr id="40" name="TextBox 39"/>
          <p:cNvSpPr txBox="1"/>
          <p:nvPr/>
        </p:nvSpPr>
        <p:spPr>
          <a:xfrm>
            <a:off x="1912060" y="1553426"/>
            <a:ext cx="1431491" cy="338554"/>
          </a:xfrm>
          <a:prstGeom prst="rect">
            <a:avLst/>
          </a:prstGeom>
          <a:ln/>
        </p:spPr>
        <p:style>
          <a:lnRef idx="3">
            <a:schemeClr val="lt1"/>
          </a:lnRef>
          <a:fillRef idx="1">
            <a:schemeClr val="dk1"/>
          </a:fillRef>
          <a:effectRef idx="1">
            <a:schemeClr val="dk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~100 Hz</a:t>
            </a:r>
          </a:p>
        </p:txBody>
      </p:sp>
      <p:sp>
        <p:nvSpPr>
          <p:cNvPr id="44" name="TextBox 43"/>
          <p:cNvSpPr txBox="1"/>
          <p:nvPr/>
        </p:nvSpPr>
        <p:spPr>
          <a:xfrm>
            <a:off x="6003021" y="3741107"/>
            <a:ext cx="1410422" cy="584775"/>
          </a:xfrm>
          <a:prstGeom prst="rect">
            <a:avLst/>
          </a:prstGeom>
          <a:ln/>
        </p:spPr>
        <p:style>
          <a:lnRef idx="3">
            <a:schemeClr val="lt1"/>
          </a:lnRef>
          <a:fillRef idx="1">
            <a:schemeClr val="dk1"/>
          </a:fillRef>
          <a:effectRef idx="1">
            <a:schemeClr val="dk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Specified to reach 1 MHz</a:t>
            </a:r>
          </a:p>
        </p:txBody>
      </p:sp>
      <p:sp>
        <p:nvSpPr>
          <p:cNvPr id="54" name="Rectangle 53"/>
          <p:cNvSpPr/>
          <p:nvPr/>
        </p:nvSpPr>
        <p:spPr>
          <a:xfrm>
            <a:off x="5849737" y="5750215"/>
            <a:ext cx="6342263" cy="707886"/>
          </a:xfrm>
          <a:prstGeom prst="rect">
            <a:avLst/>
          </a:prstGeom>
        </p:spPr>
        <p:txBody>
          <a:bodyPr wrap="square" lIns="91440" tIns="45720" rIns="91440" bIns="45720" anchor="t">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Adapted from: Outlook to Future XFELs, </a:t>
            </a:r>
            <a:r>
              <a:rPr kumimoji="0" lang="en-US" sz="10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Dong Wang</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Shanghai Advanced Research Institute, Chinese Academy of Sciences and SHINE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IPAC23, Venice, May 12, 2023</a:t>
            </a:r>
            <a:endParaRPr kumimoji="0" lang="en-US" sz="1000" b="0" i="0" u="none" strike="noStrike" kern="1200" cap="none" spc="0" normalizeH="0" baseline="0" noProof="0" dirty="0">
              <a:ln>
                <a:noFill/>
              </a:ln>
              <a:solidFill>
                <a:srgbClr val="2E2C61"/>
              </a:solidFill>
              <a:effectLst/>
              <a:uLnTx/>
              <a:uFillTx/>
              <a:latin typeface="Arial" panose="020B0604020202020204" pitchFamily="34" charset="0"/>
              <a:ea typeface="Calibri"/>
              <a:cs typeface="Arial" panose="020B0604020202020204" pitchFamily="34" charset="0"/>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hlinkClick r:id="rId8"/>
              </a:rPr>
              <a:t>https://accelconf.web.cern.ch/ipac2023/pdf/FRXD2_talk.pdf</a:t>
            </a:r>
            <a:endParaRPr kumimoji="0" lang="en-GB" sz="10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9" cstate="print">
            <a:extLst>
              <a:ext uri="{28A0092B-C50C-407E-A947-70E740481C1C}">
                <a14:useLocalDpi xmlns:a14="http://schemas.microsoft.com/office/drawing/2010/main"/>
              </a:ext>
            </a:extLst>
          </a:blip>
          <a:srcRect/>
          <a:stretch/>
        </p:blipFill>
        <p:spPr>
          <a:xfrm>
            <a:off x="66155" y="4381782"/>
            <a:ext cx="1751943" cy="1958162"/>
          </a:xfrm>
          <a:prstGeom prst="rect">
            <a:avLst/>
          </a:prstGeom>
        </p:spPr>
      </p:pic>
      <p:sp>
        <p:nvSpPr>
          <p:cNvPr id="48" name="TextBox 47"/>
          <p:cNvSpPr txBox="1"/>
          <p:nvPr/>
        </p:nvSpPr>
        <p:spPr>
          <a:xfrm>
            <a:off x="47280" y="3724703"/>
            <a:ext cx="1227738" cy="738664"/>
          </a:xfrm>
          <a:prstGeom prst="rect">
            <a:avLst/>
          </a:prstGeom>
          <a:solidFill>
            <a:srgbClr val="0099FF"/>
          </a:solidFill>
          <a:effectLst>
            <a:outerShdw blurRad="63500" sx="102000" sy="102000" algn="ctr" rotWithShape="0">
              <a:prstClr val="black">
                <a:alpha val="40000"/>
              </a:prstClr>
            </a:outerShdw>
          </a:effectLst>
        </p:spPr>
        <p:style>
          <a:lnRef idx="3">
            <a:schemeClr val="lt1"/>
          </a:lnRef>
          <a:fillRef idx="1">
            <a:schemeClr val="accent1"/>
          </a:fillRef>
          <a:effectRef idx="1">
            <a:schemeClr val="accent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Super-conducting</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err="1">
                <a:ln>
                  <a:noFill/>
                </a:ln>
                <a:solidFill>
                  <a:srgbClr val="FFFFFF"/>
                </a:solidFill>
                <a:effectLst/>
                <a:uLnTx/>
                <a:uFillTx/>
                <a:latin typeface="Arial" panose="020B0604020202020204" pitchFamily="34" charset="0"/>
                <a:cs typeface="Arial" panose="020B0604020202020204" pitchFamily="34" charset="0"/>
              </a:rPr>
              <a:t>linacs</a:t>
            </a:r>
            <a:endParaRPr kumimoji="0" lang="en-GB" sz="14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pic>
        <p:nvPicPr>
          <p:cNvPr id="51" name="Picture 50"/>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708114" y="5386979"/>
            <a:ext cx="4316361" cy="772003"/>
          </a:xfrm>
          <a:prstGeom prst="rect">
            <a:avLst/>
          </a:prstGeom>
          <a:effectLst>
            <a:outerShdw blurRad="63500" sx="102000" sy="102000" algn="ctr" rotWithShape="0">
              <a:prstClr val="black">
                <a:alpha val="40000"/>
              </a:prstClr>
            </a:outerShdw>
          </a:effectLst>
        </p:spPr>
      </p:pic>
      <p:sp>
        <p:nvSpPr>
          <p:cNvPr id="50" name="Content Placeholder 2"/>
          <p:cNvSpPr>
            <a:spLocks noGrp="1"/>
          </p:cNvSpPr>
          <p:nvPr>
            <p:ph idx="1"/>
          </p:nvPr>
        </p:nvSpPr>
        <p:spPr>
          <a:xfrm>
            <a:off x="106879" y="737653"/>
            <a:ext cx="12085121" cy="5274213"/>
          </a:xfrm>
        </p:spPr>
        <p:txBody>
          <a:bodyPr>
            <a:normAutofit/>
          </a:bodyPr>
          <a:lstStyle/>
          <a:p>
            <a:pPr>
              <a:spcBef>
                <a:spcPts val="600"/>
              </a:spcBef>
            </a:pPr>
            <a:r>
              <a:rPr lang="en-GB" sz="1800" dirty="0">
                <a:solidFill>
                  <a:srgbClr val="000000"/>
                </a:solidFill>
                <a:latin typeface="Arial" panose="020B0604020202020204" pitchFamily="34" charset="0"/>
                <a:cs typeface="Arial" panose="020B0604020202020204" pitchFamily="34" charset="0"/>
              </a:rPr>
              <a:t>XFELs are a relatively new technology, with rapid ongoing development</a:t>
            </a:r>
          </a:p>
          <a:p>
            <a:pPr>
              <a:spcBef>
                <a:spcPts val="600"/>
              </a:spcBef>
            </a:pPr>
            <a:r>
              <a:rPr lang="en-GB" sz="1800" dirty="0">
                <a:solidFill>
                  <a:srgbClr val="000000"/>
                </a:solidFill>
                <a:latin typeface="Arial" panose="020B0604020202020204" pitchFamily="34" charset="0"/>
                <a:cs typeface="Arial" panose="020B0604020202020204" pitchFamily="34" charset="0"/>
              </a:rPr>
              <a:t>Pulse </a:t>
            </a:r>
            <a:r>
              <a:rPr lang="en-US" sz="1800" dirty="0">
                <a:solidFill>
                  <a:srgbClr val="000000"/>
                </a:solidFill>
                <a:latin typeface="Arial" panose="020B0604020202020204" pitchFamily="34" charset="0"/>
                <a:cs typeface="Arial" panose="020B0604020202020204" pitchFamily="34" charset="0"/>
              </a:rPr>
              <a:t>repetition rates are increasing by a factor of 10,000 compared to first-generation XFELs (~100 Hz </a:t>
            </a:r>
            <a:r>
              <a:rPr lang="en-US" sz="1800" dirty="0">
                <a:solidFill>
                  <a:srgbClr val="000000"/>
                </a:solidFill>
                <a:latin typeface="Arial" panose="020B0604020202020204" pitchFamily="34" charset="0"/>
                <a:cs typeface="Arial" panose="020B0604020202020204" pitchFamily="34" charset="0"/>
                <a:sym typeface="Wingdings" panose="05000000000000000000" pitchFamily="2" charset="2"/>
              </a:rPr>
              <a:t></a:t>
            </a:r>
            <a:r>
              <a:rPr lang="en-US" sz="1800" dirty="0">
                <a:solidFill>
                  <a:srgbClr val="000000"/>
                </a:solidFill>
                <a:latin typeface="Arial" panose="020B0604020202020204" pitchFamily="34" charset="0"/>
                <a:cs typeface="Arial" panose="020B0604020202020204" pitchFamily="34" charset="0"/>
              </a:rPr>
              <a:t>~1 MHz)</a:t>
            </a:r>
          </a:p>
        </p:txBody>
      </p:sp>
      <p:sp>
        <p:nvSpPr>
          <p:cNvPr id="3" name="Rectangle 2"/>
          <p:cNvSpPr/>
          <p:nvPr/>
        </p:nvSpPr>
        <p:spPr>
          <a:xfrm>
            <a:off x="8535718" y="3789882"/>
            <a:ext cx="3379633" cy="1006429"/>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lvl="0" algn="ctr">
              <a:lnSpc>
                <a:spcPct val="110000"/>
              </a:lnSpc>
              <a:spcAft>
                <a:spcPts val="800"/>
              </a:spcAft>
              <a:defRPr/>
            </a:pPr>
            <a:r>
              <a:rPr lang="en-GB" dirty="0" smtClean="0">
                <a:solidFill>
                  <a:schemeClr val="bg1"/>
                </a:solidFill>
                <a:latin typeface="Arial" panose="020B0604020202020204" pitchFamily="34" charset="0"/>
                <a:cs typeface="Arial" panose="020B0604020202020204" pitchFamily="34" charset="0"/>
              </a:rPr>
              <a:t>SRF </a:t>
            </a:r>
            <a:r>
              <a:rPr lang="en-GB" dirty="0" err="1" smtClean="0">
                <a:solidFill>
                  <a:schemeClr val="bg1"/>
                </a:solidFill>
                <a:latin typeface="Arial" panose="020B0604020202020204" pitchFamily="34" charset="0"/>
                <a:cs typeface="Arial" panose="020B0604020202020204" pitchFamily="34" charset="0"/>
              </a:rPr>
              <a:t>linac</a:t>
            </a:r>
            <a:r>
              <a:rPr lang="en-GB" dirty="0" smtClean="0">
                <a:solidFill>
                  <a:schemeClr val="bg1"/>
                </a:solidFill>
                <a:latin typeface="Arial" panose="020B0604020202020204" pitchFamily="34" charset="0"/>
                <a:cs typeface="Arial" panose="020B0604020202020204" pitchFamily="34" charset="0"/>
              </a:rPr>
              <a:t> technology is fundamental to meeting the high rep rate requirements</a:t>
            </a:r>
            <a:endParaRPr lang="en-GB" dirty="0">
              <a:solidFill>
                <a:schemeClr val="bg1"/>
              </a:solidFill>
              <a:latin typeface="Arial" panose="020B0604020202020204" pitchFamily="34" charset="0"/>
              <a:cs typeface="Arial" panose="020B0604020202020204" pitchFamily="34" charset="0"/>
            </a:endParaRPr>
          </a:p>
        </p:txBody>
      </p:sp>
      <p:pic>
        <p:nvPicPr>
          <p:cNvPr id="49" name="Picture 2" descr="LCLS-II-HE Image">
            <a:extLst>
              <a:ext uri="{FF2B5EF4-FFF2-40B4-BE49-F238E27FC236}">
                <a16:creationId xmlns:a16="http://schemas.microsoft.com/office/drawing/2014/main" id="{E9FDB5D7-705E-EC55-094E-53D7C23EC881}"/>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12308368" y="1553426"/>
            <a:ext cx="3012075" cy="2339078"/>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40417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4"/>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2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3" grpId="0" animBg="1"/>
      <p:bldP spid="34" grpId="0" animBg="1"/>
      <p:bldP spid="35" grpId="0" animBg="1"/>
      <p:bldP spid="42" grpId="0" animBg="1"/>
      <p:bldP spid="44" grpId="0" animBg="1"/>
      <p:bldP spid="48" grpId="0" animBg="1"/>
      <p:bldP spid="3"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 name="TextBox 22"/>
          <p:cNvSpPr txBox="1"/>
          <p:nvPr/>
        </p:nvSpPr>
        <p:spPr>
          <a:xfrm>
            <a:off x="3460070" y="197825"/>
            <a:ext cx="8703025" cy="338554"/>
          </a:xfrm>
          <a:prstGeom prst="rect">
            <a:avLst/>
          </a:prstGeom>
          <a:solidFill>
            <a:schemeClr val="bg1"/>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User Requirements from the Science Case &amp; Survey</a:t>
            </a:r>
          </a:p>
        </p:txBody>
      </p:sp>
      <p:sp>
        <p:nvSpPr>
          <p:cNvPr id="22" name="Rectangle 21"/>
          <p:cNvSpPr/>
          <p:nvPr/>
        </p:nvSpPr>
        <p:spPr>
          <a:xfrm>
            <a:off x="10763795" y="0"/>
            <a:ext cx="1428206"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55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sp>
        <p:nvSpPr>
          <p:cNvPr id="3" name="Rectangle 2"/>
          <p:cNvSpPr/>
          <p:nvPr/>
        </p:nvSpPr>
        <p:spPr>
          <a:xfrm>
            <a:off x="1880754" y="6548435"/>
            <a:ext cx="10282341" cy="3338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endParaRPr>
          </a:p>
        </p:txBody>
      </p:sp>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460070" y="497839"/>
            <a:ext cx="8059538" cy="6050597"/>
          </a:xfrm>
          <a:prstGeom prst="rect">
            <a:avLst/>
          </a:prstGeom>
        </p:spPr>
      </p:pic>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306560" y="5719980"/>
            <a:ext cx="2032000" cy="365760"/>
          </a:xfrm>
          <a:prstGeom prst="rect">
            <a:avLst/>
          </a:prstGeom>
          <a:ln>
            <a:solidFill>
              <a:srgbClr val="000000"/>
            </a:solidFill>
          </a:ln>
        </p:spPr>
      </p:pic>
      <p:sp>
        <p:nvSpPr>
          <p:cNvPr id="26" name="Rectangle 25"/>
          <p:cNvSpPr/>
          <p:nvPr/>
        </p:nvSpPr>
        <p:spPr>
          <a:xfrm>
            <a:off x="4005647" y="6471721"/>
            <a:ext cx="2547554" cy="427108"/>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50" b="1" i="0" u="none" strike="noStrike" kern="1200" cap="none" spc="0" normalizeH="0" baseline="0" noProof="0">
                <a:ln>
                  <a:noFill/>
                </a:ln>
                <a:solidFill>
                  <a:srgbClr val="FF0000"/>
                </a:solidFill>
                <a:effectLst/>
                <a:uLnTx/>
                <a:uFillTx/>
                <a:latin typeface="Arial" panose="020B0604020202020204" pitchFamily="34" charset="0"/>
                <a:cs typeface="Arial" panose="020B0604020202020204" pitchFamily="34" charset="0"/>
              </a:rPr>
              <a:t>~1-1.5 GeV</a:t>
            </a:r>
          </a:p>
        </p:txBody>
      </p:sp>
      <p:sp>
        <p:nvSpPr>
          <p:cNvPr id="27" name="Rectangle 26"/>
          <p:cNvSpPr/>
          <p:nvPr/>
        </p:nvSpPr>
        <p:spPr>
          <a:xfrm>
            <a:off x="6553201" y="6471722"/>
            <a:ext cx="1737359" cy="427108"/>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50" b="1" i="0" u="none" strike="noStrike" kern="1200" cap="none" spc="0" normalizeH="0" baseline="0" noProof="0">
                <a:ln>
                  <a:noFill/>
                </a:ln>
                <a:solidFill>
                  <a:srgbClr val="FF0000"/>
                </a:solidFill>
                <a:effectLst/>
                <a:uLnTx/>
                <a:uFillTx/>
                <a:latin typeface="Arial" panose="020B0604020202020204" pitchFamily="34" charset="0"/>
                <a:cs typeface="Arial" panose="020B0604020202020204" pitchFamily="34" charset="0"/>
              </a:rPr>
              <a:t>~2-3 GeV</a:t>
            </a:r>
          </a:p>
        </p:txBody>
      </p:sp>
      <p:sp>
        <p:nvSpPr>
          <p:cNvPr id="28" name="Rectangle 27"/>
          <p:cNvSpPr/>
          <p:nvPr/>
        </p:nvSpPr>
        <p:spPr>
          <a:xfrm>
            <a:off x="8290560" y="6471721"/>
            <a:ext cx="1930400" cy="427108"/>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50" b="1" i="0" u="none" strike="noStrike" kern="1200" cap="none" spc="0" normalizeH="0" baseline="0" noProof="0">
                <a:ln>
                  <a:noFill/>
                </a:ln>
                <a:solidFill>
                  <a:srgbClr val="FF0000"/>
                </a:solidFill>
                <a:effectLst/>
                <a:uLnTx/>
                <a:uFillTx/>
                <a:latin typeface="Arial" panose="020B0604020202020204" pitchFamily="34" charset="0"/>
                <a:cs typeface="Arial" panose="020B0604020202020204" pitchFamily="34" charset="0"/>
              </a:rPr>
              <a:t>~6-8 GeV</a:t>
            </a:r>
          </a:p>
        </p:txBody>
      </p:sp>
      <p:sp>
        <p:nvSpPr>
          <p:cNvPr id="29" name="Rectangle 28"/>
          <p:cNvSpPr/>
          <p:nvPr/>
        </p:nvSpPr>
        <p:spPr>
          <a:xfrm>
            <a:off x="10220960" y="6471721"/>
            <a:ext cx="1142410" cy="427108"/>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50" b="1" i="0" u="none" strike="noStrike" kern="1200" cap="none" spc="0" normalizeH="0" baseline="0" noProof="0">
                <a:ln>
                  <a:noFill/>
                </a:ln>
                <a:solidFill>
                  <a:srgbClr val="FF0000"/>
                </a:solidFill>
                <a:effectLst/>
                <a:uLnTx/>
                <a:uFillTx/>
                <a:latin typeface="Arial" panose="020B0604020202020204" pitchFamily="34" charset="0"/>
                <a:cs typeface="Arial" panose="020B0604020202020204" pitchFamily="34" charset="0"/>
              </a:rPr>
              <a:t>≥10 GeV</a:t>
            </a:r>
          </a:p>
        </p:txBody>
      </p:sp>
      <p:sp>
        <p:nvSpPr>
          <p:cNvPr id="37" name="Rectangle 36"/>
          <p:cNvSpPr/>
          <p:nvPr/>
        </p:nvSpPr>
        <p:spPr>
          <a:xfrm>
            <a:off x="2096872" y="6471910"/>
            <a:ext cx="2547554" cy="427108"/>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50" b="1" i="0" u="none" strike="noStrike" kern="1200" cap="none" spc="0" normalizeH="0" baseline="0" noProof="0">
                <a:ln>
                  <a:noFill/>
                </a:ln>
                <a:solidFill>
                  <a:srgbClr val="FF0000"/>
                </a:solidFill>
                <a:effectLst/>
                <a:uLnTx/>
                <a:uFillTx/>
                <a:latin typeface="Arial" panose="020B0604020202020204" pitchFamily="34" charset="0"/>
                <a:cs typeface="Arial" panose="020B0604020202020204" pitchFamily="34" charset="0"/>
              </a:rPr>
              <a:t>Electron Beam Energy:</a:t>
            </a:r>
          </a:p>
        </p:txBody>
      </p:sp>
      <p:sp>
        <p:nvSpPr>
          <p:cNvPr id="30" name="Rectangle 29"/>
          <p:cNvSpPr/>
          <p:nvPr/>
        </p:nvSpPr>
        <p:spPr>
          <a:xfrm>
            <a:off x="11267595" y="4390261"/>
            <a:ext cx="994395" cy="288000"/>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a:ln>
                  <a:noFill/>
                </a:ln>
                <a:solidFill>
                  <a:srgbClr val="2E2C61"/>
                </a:solidFill>
                <a:effectLst/>
                <a:uLnTx/>
                <a:uFillTx/>
                <a:latin typeface="Arial" panose="020B0604020202020204" pitchFamily="34" charset="0"/>
                <a:cs typeface="Arial" panose="020B0604020202020204" pitchFamily="34" charset="0"/>
              </a:rPr>
              <a:t>HRR NC</a:t>
            </a:r>
          </a:p>
        </p:txBody>
      </p:sp>
      <p:sp>
        <p:nvSpPr>
          <p:cNvPr id="31" name="Rectangle 30"/>
          <p:cNvSpPr/>
          <p:nvPr/>
        </p:nvSpPr>
        <p:spPr>
          <a:xfrm>
            <a:off x="11234308" y="5224427"/>
            <a:ext cx="1060969" cy="288000"/>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a:ln>
                  <a:noFill/>
                </a:ln>
                <a:solidFill>
                  <a:srgbClr val="2E2C61"/>
                </a:solidFill>
                <a:effectLst/>
                <a:uLnTx/>
                <a:uFillTx/>
                <a:latin typeface="Arial" panose="020B0604020202020204" pitchFamily="34" charset="0"/>
                <a:cs typeface="Arial" panose="020B0604020202020204" pitchFamily="34" charset="0"/>
              </a:rPr>
              <a:t>NC</a:t>
            </a:r>
          </a:p>
        </p:txBody>
      </p:sp>
      <p:sp>
        <p:nvSpPr>
          <p:cNvPr id="32" name="Rectangle 31"/>
          <p:cNvSpPr/>
          <p:nvPr/>
        </p:nvSpPr>
        <p:spPr>
          <a:xfrm>
            <a:off x="11250951" y="3513858"/>
            <a:ext cx="1027682" cy="288000"/>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2E2C61"/>
                </a:solidFill>
                <a:effectLst/>
                <a:uLnTx/>
                <a:uFillTx/>
                <a:latin typeface="Arial" panose="020B0604020202020204" pitchFamily="34" charset="0"/>
                <a:cs typeface="Arial" panose="020B0604020202020204" pitchFamily="34" charset="0"/>
              </a:rPr>
              <a:t>SRF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2E2C61"/>
                </a:solidFill>
                <a:effectLst/>
                <a:uLnTx/>
                <a:uFillTx/>
                <a:latin typeface="Arial" panose="020B0604020202020204" pitchFamily="34" charset="0"/>
                <a:cs typeface="Arial" panose="020B0604020202020204" pitchFamily="34" charset="0"/>
              </a:rPr>
              <a:t>(Pulsed)</a:t>
            </a:r>
          </a:p>
        </p:txBody>
      </p:sp>
      <p:sp>
        <p:nvSpPr>
          <p:cNvPr id="33" name="Rectangle 32"/>
          <p:cNvSpPr/>
          <p:nvPr/>
        </p:nvSpPr>
        <p:spPr>
          <a:xfrm>
            <a:off x="11215132" y="1996940"/>
            <a:ext cx="1099321" cy="639120"/>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2E2C61"/>
                </a:solidFill>
                <a:effectLst/>
                <a:uLnTx/>
                <a:uFillTx/>
                <a:latin typeface="Arial" panose="020B0604020202020204" pitchFamily="34" charset="0"/>
                <a:cs typeface="Arial" panose="020B0604020202020204" pitchFamily="34" charset="0"/>
              </a:rPr>
              <a:t>SRF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2E2C61"/>
                </a:solidFill>
                <a:effectLst/>
                <a:uLnTx/>
                <a:uFillTx/>
                <a:latin typeface="Arial" panose="020B0604020202020204" pitchFamily="34" charset="0"/>
                <a:cs typeface="Arial" panose="020B0604020202020204" pitchFamily="34" charset="0"/>
              </a:rPr>
              <a:t>(CW)</a:t>
            </a:r>
          </a:p>
        </p:txBody>
      </p:sp>
      <p:sp>
        <p:nvSpPr>
          <p:cNvPr id="34" name="Rectangle 33"/>
          <p:cNvSpPr/>
          <p:nvPr/>
        </p:nvSpPr>
        <p:spPr>
          <a:xfrm>
            <a:off x="11362686" y="1098541"/>
            <a:ext cx="804213" cy="288000"/>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2E2C61"/>
                </a:solidFill>
                <a:effectLst/>
                <a:uLnTx/>
                <a:uFillTx/>
                <a:latin typeface="Arial" panose="020B0604020202020204" pitchFamily="34" charset="0"/>
                <a:cs typeface="Arial" panose="020B0604020202020204" pitchFamily="34" charset="0"/>
              </a:rPr>
              <a:t>ERLs</a:t>
            </a:r>
          </a:p>
        </p:txBody>
      </p:sp>
      <p:sp>
        <p:nvSpPr>
          <p:cNvPr id="38" name="Rectangle 37"/>
          <p:cNvSpPr/>
          <p:nvPr/>
        </p:nvSpPr>
        <p:spPr>
          <a:xfrm>
            <a:off x="10763795" y="98616"/>
            <a:ext cx="1399300" cy="517084"/>
          </a:xfrm>
          <a:prstGeom prst="rect">
            <a:avLst/>
          </a:prstGeom>
          <a:noFill/>
          <a:ln w="12700" cap="flat" cmpd="sng" algn="ctr">
            <a:noFill/>
            <a:prstDash val="sysDot"/>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50" b="1"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Acceleration Technology:</a:t>
            </a:r>
          </a:p>
        </p:txBody>
      </p:sp>
      <p:sp>
        <p:nvSpPr>
          <p:cNvPr id="39" name="Rectangle 38">
            <a:extLst>
              <a:ext uri="{FF2B5EF4-FFF2-40B4-BE49-F238E27FC236}">
                <a16:creationId xmlns:a16="http://schemas.microsoft.com/office/drawing/2014/main" id="{108DC7F5-099C-FD4D-905A-DC79A38901EC}"/>
              </a:ext>
            </a:extLst>
          </p:cNvPr>
          <p:cNvSpPr/>
          <p:nvPr/>
        </p:nvSpPr>
        <p:spPr>
          <a:xfrm>
            <a:off x="131658" y="1748812"/>
            <a:ext cx="2902015" cy="4493923"/>
          </a:xfrm>
          <a:prstGeom prst="rect">
            <a:avLst/>
          </a:prstGeom>
        </p:spPr>
        <p:txBody>
          <a:bodyPr wrap="square">
            <a:spAutoFit/>
          </a:bodyPr>
          <a:lstStyle/>
          <a:p>
            <a:pPr marL="285750" marR="0" lvl="0" indent="-285750" algn="l" defTabSz="914400" rtl="0" eaLnBrk="1" fontAlgn="auto" latinLnBrk="0" hangingPunct="1">
              <a:lnSpc>
                <a:spcPct val="110000"/>
              </a:lnSpc>
              <a:spcBef>
                <a:spcPts val="0"/>
              </a:spcBef>
              <a:spcAft>
                <a:spcPts val="1000"/>
              </a:spcAft>
              <a:buClrTx/>
              <a:buSzTx/>
              <a:buFont typeface="Arial" panose="020B0604020202020204" pitchFamily="34" charset="0"/>
              <a:buChar char="•"/>
              <a:tabLst/>
              <a:defRPr/>
            </a:pPr>
            <a:r>
              <a:rPr kumimoji="0" lang="en-GB" sz="16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Max. </a:t>
            </a:r>
            <a:r>
              <a:rPr kumimoji="0" lang="en-GB" sz="165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photon energy</a:t>
            </a:r>
            <a:r>
              <a:rPr kumimoji="0" lang="en-GB" sz="16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strongly influences the required </a:t>
            </a:r>
            <a:r>
              <a:rPr kumimoji="0" lang="en-GB" sz="165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electron beam energy</a:t>
            </a:r>
          </a:p>
          <a:p>
            <a:pPr marL="285750" marR="0" lvl="0" indent="-285750" algn="l" defTabSz="914400" rtl="0" eaLnBrk="1" fontAlgn="auto" latinLnBrk="0" hangingPunct="1">
              <a:lnSpc>
                <a:spcPct val="110000"/>
              </a:lnSpc>
              <a:spcBef>
                <a:spcPts val="0"/>
              </a:spcBef>
              <a:spcAft>
                <a:spcPts val="1000"/>
              </a:spcAft>
              <a:buClrTx/>
              <a:buSzTx/>
              <a:buFont typeface="Arial" panose="020B0604020202020204" pitchFamily="34" charset="0"/>
              <a:buChar char="•"/>
              <a:tabLst/>
              <a:defRPr/>
            </a:pPr>
            <a:r>
              <a:rPr kumimoji="0" lang="en-GB" sz="165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Repetition rate</a:t>
            </a:r>
            <a:r>
              <a:rPr kumimoji="0" lang="en-GB" sz="16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 largely dictates the </a:t>
            </a:r>
            <a:r>
              <a:rPr kumimoji="0" lang="en-GB" sz="165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type of acceleration technology</a:t>
            </a:r>
          </a:p>
          <a:p>
            <a:pPr marL="285750" marR="0" lvl="0" indent="-285750" algn="l" defTabSz="914400" rtl="0" eaLnBrk="1" fontAlgn="auto" latinLnBrk="0" hangingPunct="1">
              <a:lnSpc>
                <a:spcPct val="110000"/>
              </a:lnSpc>
              <a:spcBef>
                <a:spcPts val="0"/>
              </a:spcBef>
              <a:spcAft>
                <a:spcPts val="1000"/>
              </a:spcAft>
              <a:buClrTx/>
              <a:buSzTx/>
              <a:buFont typeface="Arial" panose="020B0604020202020204" pitchFamily="34" charset="0"/>
              <a:buChar char="•"/>
              <a:tabLst/>
              <a:defRPr/>
            </a:pPr>
            <a:r>
              <a:rPr kumimoji="0" lang="en-GB" sz="165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Always aiming for most efficient way to cover this parameter space</a:t>
            </a:r>
          </a:p>
          <a:p>
            <a:pPr marL="285750" marR="0" lvl="0" indent="-285750" algn="l" defTabSz="914400" rtl="0" eaLnBrk="1" fontAlgn="auto" latinLnBrk="0" hangingPunct="1">
              <a:lnSpc>
                <a:spcPct val="110000"/>
              </a:lnSpc>
              <a:spcBef>
                <a:spcPts val="0"/>
              </a:spcBef>
              <a:spcAft>
                <a:spcPts val="1000"/>
              </a:spcAft>
              <a:buClrTx/>
              <a:buSzTx/>
              <a:buFont typeface="Arial" panose="020B0604020202020204" pitchFamily="34" charset="0"/>
              <a:buChar char="•"/>
              <a:tabLst/>
              <a:defRPr/>
            </a:pPr>
            <a:r>
              <a:rPr lang="en-GB" sz="1650" dirty="0" smtClean="0">
                <a:latin typeface="Arial" panose="020B0604020202020204" pitchFamily="34" charset="0"/>
                <a:cs typeface="Arial" panose="020B0604020202020204" pitchFamily="34" charset="0"/>
              </a:rPr>
              <a:t>To meet most requirements, </a:t>
            </a:r>
            <a:r>
              <a:rPr lang="en-GB" sz="1650" b="1" dirty="0" smtClean="0">
                <a:latin typeface="Arial" panose="020B0604020202020204" pitchFamily="34" charset="0"/>
                <a:cs typeface="Arial" panose="020B0604020202020204" pitchFamily="34" charset="0"/>
              </a:rPr>
              <a:t>requires an</a:t>
            </a:r>
            <a:r>
              <a:rPr lang="en-GB" sz="1650" b="1" noProof="0" dirty="0" smtClean="0">
                <a:latin typeface="Arial" panose="020B0604020202020204" pitchFamily="34" charset="0"/>
                <a:cs typeface="Arial" panose="020B0604020202020204" pitchFamily="34" charset="0"/>
              </a:rPr>
              <a:t> </a:t>
            </a:r>
            <a:r>
              <a:rPr kumimoji="0" lang="en-GB" sz="1650" b="1" i="0" u="none" strike="noStrike" kern="1200" cap="none" spc="0" normalizeH="0" baseline="0" noProof="0" dirty="0" smtClean="0">
                <a:ln>
                  <a:noFill/>
                </a:ln>
                <a:effectLst/>
                <a:uLnTx/>
                <a:uFillTx/>
                <a:latin typeface="Arial" panose="020B0604020202020204" pitchFamily="34" charset="0"/>
                <a:cs typeface="Arial" panose="020B0604020202020204" pitchFamily="34" charset="0"/>
              </a:rPr>
              <a:t>~</a:t>
            </a:r>
            <a:r>
              <a:rPr kumimoji="0" lang="en-GB" sz="1650" b="1" i="0" u="none" strike="noStrike" kern="1200" cap="none" spc="0" normalizeH="0" baseline="0" noProof="0" dirty="0">
                <a:ln>
                  <a:noFill/>
                </a:ln>
                <a:effectLst/>
                <a:uLnTx/>
                <a:uFillTx/>
                <a:latin typeface="Arial" panose="020B0604020202020204" pitchFamily="34" charset="0"/>
                <a:cs typeface="Arial" panose="020B0604020202020204" pitchFamily="34" charset="0"/>
              </a:rPr>
              <a:t>8 GeV </a:t>
            </a:r>
            <a:r>
              <a:rPr lang="en-GB" sz="1650" b="1" noProof="0" dirty="0" smtClean="0">
                <a:latin typeface="Arial" panose="020B0604020202020204" pitchFamily="34" charset="0"/>
                <a:cs typeface="Arial" panose="020B0604020202020204" pitchFamily="34" charset="0"/>
              </a:rPr>
              <a:t>S</a:t>
            </a:r>
            <a:r>
              <a:rPr kumimoji="0" lang="en-GB" sz="1650" b="1" i="0" u="none" strike="noStrike" kern="1200" cap="none" spc="0" normalizeH="0" baseline="0" noProof="0" dirty="0" smtClean="0">
                <a:ln>
                  <a:noFill/>
                </a:ln>
                <a:effectLst/>
                <a:uLnTx/>
                <a:uFillTx/>
                <a:latin typeface="Arial" panose="020B0604020202020204" pitchFamily="34" charset="0"/>
                <a:cs typeface="Arial" panose="020B0604020202020204" pitchFamily="34" charset="0"/>
              </a:rPr>
              <a:t>RF </a:t>
            </a:r>
            <a:r>
              <a:rPr kumimoji="0" lang="en-GB" sz="1650" b="1" i="0" u="none" strike="noStrike" kern="1200" cap="none" spc="0" normalizeH="0" baseline="0" noProof="0" dirty="0" err="1">
                <a:ln>
                  <a:noFill/>
                </a:ln>
                <a:effectLst/>
                <a:uLnTx/>
                <a:uFillTx/>
                <a:latin typeface="Arial" panose="020B0604020202020204" pitchFamily="34" charset="0"/>
                <a:cs typeface="Arial" panose="020B0604020202020204" pitchFamily="34" charset="0"/>
              </a:rPr>
              <a:t>linac</a:t>
            </a:r>
            <a:endParaRPr kumimoji="0" lang="en-GB" sz="1650" b="1" i="0" u="none" strike="noStrike" kern="1200" cap="none" spc="0" normalizeH="0" baseline="0" noProof="0" dirty="0">
              <a:ln>
                <a:noFill/>
              </a:ln>
              <a:effectLst/>
              <a:uLnTx/>
              <a:uFillTx/>
              <a:latin typeface="Arial" panose="020B0604020202020204" pitchFamily="34" charset="0"/>
              <a:cs typeface="Arial" panose="020B0604020202020204" pitchFamily="34" charset="0"/>
            </a:endParaRPr>
          </a:p>
          <a:p>
            <a:pPr marL="285750" marR="0" lvl="0" indent="-285750" algn="l" defTabSz="914400" rtl="0" eaLnBrk="1" fontAlgn="auto" latinLnBrk="0" hangingPunct="1">
              <a:lnSpc>
                <a:spcPct val="110000"/>
              </a:lnSpc>
              <a:spcBef>
                <a:spcPts val="0"/>
              </a:spcBef>
              <a:spcAft>
                <a:spcPts val="1000"/>
              </a:spcAft>
              <a:buClrTx/>
              <a:buSzTx/>
              <a:buFont typeface="Arial" panose="020B0604020202020204" pitchFamily="34" charset="0"/>
              <a:buChar char="•"/>
              <a:tabLst/>
              <a:defRPr/>
            </a:pPr>
            <a:endParaRPr kumimoji="0" lang="en-GB" sz="165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p:txBody>
      </p:sp>
      <p:sp>
        <p:nvSpPr>
          <p:cNvPr id="2" name="Slide Number Placeholder 1"/>
          <p:cNvSpPr>
            <a:spLocks noGrp="1"/>
          </p:cNvSpPr>
          <p:nvPr>
            <p:ph type="sldNum" sz="quarter" idx="4294967295"/>
          </p:nvPr>
        </p:nvSpPr>
        <p:spPr>
          <a:xfrm>
            <a:off x="9448800" y="6492875"/>
            <a:ext cx="2743200" cy="365125"/>
          </a:xfrm>
          <a:prstGeom prst="rect">
            <a:avLst/>
          </a:prstGeo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AAB195-B577-5546-8349-9DDA93B6129E}" type="slidenum">
              <a:rPr kumimoji="0" lang="en-US" sz="1100" b="0" i="0" u="none" strike="noStrike" kern="1200" cap="none" spc="0" normalizeH="0" baseline="0" noProof="0" smtClean="0">
                <a:ln>
                  <a:noFill/>
                </a:ln>
                <a:solidFill>
                  <a:srgbClr val="2E2C61">
                    <a:tint val="75000"/>
                  </a:srgbClr>
                </a:solidFill>
                <a:effectLst/>
                <a:uLnTx/>
                <a:uFillTx/>
                <a:latin typeface="Arial" panose="020B0604020202020204" pitchFamily="34" charset="0"/>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100" b="0" i="0" u="none" strike="noStrike" kern="1200" cap="none" spc="0" normalizeH="0" baseline="0" noProof="0">
              <a:ln>
                <a:noFill/>
              </a:ln>
              <a:solidFill>
                <a:srgbClr val="2E2C61">
                  <a:tint val="75000"/>
                </a:srgbClr>
              </a:solidFill>
              <a:effectLst/>
              <a:uLnTx/>
              <a:uFillTx/>
              <a:latin typeface="Arial" panose="020B0604020202020204" pitchFamily="34" charset="0"/>
              <a:cs typeface="Arial" panose="020B0604020202020204" pitchFamily="34" charset="0"/>
            </a:endParaRPr>
          </a:p>
        </p:txBody>
      </p:sp>
      <p:sp>
        <p:nvSpPr>
          <p:cNvPr id="24" name="Rectangle 23"/>
          <p:cNvSpPr/>
          <p:nvPr/>
        </p:nvSpPr>
        <p:spPr>
          <a:xfrm>
            <a:off x="4076324" y="5103419"/>
            <a:ext cx="2191156" cy="945866"/>
          </a:xfrm>
          <a:prstGeom prst="rect">
            <a:avLst/>
          </a:prstGeom>
          <a:noFill/>
          <a:ln w="12700" cap="flat" cmpd="sng" algn="ctr">
            <a:solidFill>
              <a:schemeClr val="bg1">
                <a:lumMod val="50000"/>
              </a:schemeClr>
            </a:solidFill>
            <a:prstDash val="solid"/>
          </a:ln>
          <a:effectLst/>
        </p:spPr>
        <p:txBody>
          <a:bodyPr rtlCol="0" anchor="ct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1" i="0" u="none" strike="noStrike" kern="1200" cap="none" spc="0" normalizeH="0" baseline="0" noProof="0">
                <a:ln>
                  <a:noFill/>
                </a:ln>
                <a:solidFill>
                  <a:srgbClr val="FF0000"/>
                </a:solidFill>
                <a:effectLst/>
                <a:uLnTx/>
                <a:uFillTx/>
                <a:latin typeface="Arial" panose="020B0604020202020204" pitchFamily="34" charset="0"/>
                <a:cs typeface="Arial" panose="020B0604020202020204" pitchFamily="34" charset="0"/>
              </a:rPr>
              <a:t>Physics and X-ray Photonics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1"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Matter in Extreme Conditions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1" i="0" u="none" strike="noStrike" kern="1200" cap="none" spc="0" normalizeH="0" baseline="0" noProof="0">
                <a:ln>
                  <a:noFill/>
                </a:ln>
                <a:solidFill>
                  <a:srgbClr val="7030A0"/>
                </a:solidFill>
                <a:effectLst/>
                <a:uLnTx/>
                <a:uFillTx/>
                <a:latin typeface="Arial" panose="020B0604020202020204" pitchFamily="34" charset="0"/>
                <a:cs typeface="Arial" panose="020B0604020202020204" pitchFamily="34" charset="0"/>
              </a:rPr>
              <a:t>Quantum and Nanomaterials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1" i="0" u="none" strike="noStrike" kern="1200" cap="none" spc="0" normalizeH="0" baseline="0" noProof="0">
                <a:ln>
                  <a:noFill/>
                </a:ln>
                <a:solidFill>
                  <a:srgbClr val="0070C0"/>
                </a:solidFill>
                <a:effectLst/>
                <a:uLnTx/>
                <a:uFillTx/>
                <a:latin typeface="Arial" panose="020B0604020202020204" pitchFamily="34" charset="0"/>
                <a:cs typeface="Arial" panose="020B0604020202020204" pitchFamily="34" charset="0"/>
              </a:rPr>
              <a:t>Chemical Sciences and Energy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1" i="0" u="none" strike="noStrike" kern="1200" cap="none" spc="0" normalizeH="0" baseline="0" noProof="0">
                <a:ln>
                  <a:noFill/>
                </a:ln>
                <a:solidFill>
                  <a:srgbClr val="70AD47">
                    <a:lumMod val="75000"/>
                  </a:srgbClr>
                </a:solidFill>
                <a:effectLst/>
                <a:uLnTx/>
                <a:uFillTx/>
                <a:latin typeface="Arial" panose="020B0604020202020204" pitchFamily="34" charset="0"/>
                <a:cs typeface="Arial" panose="020B0604020202020204" pitchFamily="34" charset="0"/>
              </a:rPr>
              <a:t>Life Sciences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900" b="1" i="0" u="none" strike="noStrike" kern="1200" cap="none" spc="0" normalizeH="0" baseline="0" noProof="0">
                <a:ln>
                  <a:noFill/>
                </a:ln>
                <a:solidFill>
                  <a:srgbClr val="F08900">
                    <a:lumMod val="50000"/>
                  </a:srgbClr>
                </a:solidFill>
                <a:effectLst/>
                <a:uLnTx/>
                <a:uFillTx/>
                <a:latin typeface="Arial" panose="020B0604020202020204" pitchFamily="34" charset="0"/>
                <a:cs typeface="Arial" panose="020B0604020202020204" pitchFamily="34" charset="0"/>
              </a:rPr>
              <a:t>Industry</a:t>
            </a:r>
          </a:p>
        </p:txBody>
      </p:sp>
      <p:sp>
        <p:nvSpPr>
          <p:cNvPr id="25" name="TextBox 24">
            <a:extLst>
              <a:ext uri="{FF2B5EF4-FFF2-40B4-BE49-F238E27FC236}">
                <a16:creationId xmlns:a16="http://schemas.microsoft.com/office/drawing/2014/main" id="{DE67786B-8CF6-7140-A9BE-F2F0A0F1F7F0}"/>
              </a:ext>
            </a:extLst>
          </p:cNvPr>
          <p:cNvSpPr txBox="1"/>
          <p:nvPr/>
        </p:nvSpPr>
        <p:spPr>
          <a:xfrm>
            <a:off x="131658" y="60995"/>
            <a:ext cx="3176085" cy="1569660"/>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150" normalizeH="0" baseline="0" noProof="0">
                <a:ln>
                  <a:noFill/>
                </a:ln>
                <a:solidFill>
                  <a:srgbClr val="2E2D62"/>
                </a:solidFill>
                <a:effectLst/>
                <a:uLnTx/>
                <a:uFillTx/>
                <a:latin typeface="Arial" panose="020B0604020202020204" pitchFamily="34" charset="0"/>
                <a:cs typeface="Arial" panose="020B0604020202020204" pitchFamily="34" charset="0"/>
              </a:rPr>
              <a:t>Top-level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150" normalizeH="0" baseline="0" noProof="0">
                <a:ln>
                  <a:noFill/>
                </a:ln>
                <a:solidFill>
                  <a:srgbClr val="2E2D62"/>
                </a:solidFill>
                <a:effectLst/>
                <a:uLnTx/>
                <a:uFillTx/>
                <a:latin typeface="Arial" panose="020B0604020202020204" pitchFamily="34" charset="0"/>
                <a:cs typeface="Arial" panose="020B0604020202020204" pitchFamily="34" charset="0"/>
              </a:rPr>
              <a:t>facility design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150" normalizeH="0" baseline="0" noProof="0">
                <a:ln>
                  <a:noFill/>
                </a:ln>
                <a:solidFill>
                  <a:srgbClr val="2E2D62"/>
                </a:solidFill>
                <a:effectLst/>
                <a:uLnTx/>
                <a:uFillTx/>
                <a:latin typeface="Arial" panose="020B0604020202020204" pitchFamily="34" charset="0"/>
                <a:cs typeface="Arial" panose="020B0604020202020204" pitchFamily="34" charset="0"/>
              </a:rPr>
              <a:t>choices</a:t>
            </a:r>
          </a:p>
        </p:txBody>
      </p:sp>
      <p:sp>
        <p:nvSpPr>
          <p:cNvPr id="40" name="Round Single Corner Rectangle 39"/>
          <p:cNvSpPr/>
          <p:nvPr/>
        </p:nvSpPr>
        <p:spPr>
          <a:xfrm>
            <a:off x="4005648" y="3431458"/>
            <a:ext cx="6420500" cy="2684947"/>
          </a:xfrm>
          <a:prstGeom prst="round1Rect">
            <a:avLst>
              <a:gd name="adj" fmla="val 3408"/>
            </a:avLst>
          </a:prstGeom>
          <a:gradFill flip="none" rotWithShape="1">
            <a:gsLst>
              <a:gs pos="0">
                <a:srgbClr val="1F6EFF"/>
              </a:gs>
              <a:gs pos="53000">
                <a:schemeClr val="bg1">
                  <a:alpha val="41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European XFEL</a:t>
            </a:r>
          </a:p>
        </p:txBody>
      </p:sp>
      <p:sp>
        <p:nvSpPr>
          <p:cNvPr id="36" name="Round Single Corner Rectangle 35"/>
          <p:cNvSpPr/>
          <p:nvPr/>
        </p:nvSpPr>
        <p:spPr>
          <a:xfrm>
            <a:off x="3973776" y="5332535"/>
            <a:ext cx="5935537" cy="783870"/>
          </a:xfrm>
          <a:prstGeom prst="round1Rect">
            <a:avLst>
              <a:gd name="adj" fmla="val 3408"/>
            </a:avLst>
          </a:prstGeom>
          <a:gradFill flip="none" rotWithShape="1">
            <a:gsLst>
              <a:gs pos="0">
                <a:srgbClr val="7030A0"/>
              </a:gs>
              <a:gs pos="53000">
                <a:schemeClr val="bg1">
                  <a:alpha val="41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SACLA, </a:t>
            </a:r>
            <a:r>
              <a:rPr kumimoji="0" lang="en-GB" sz="1600" b="1" i="0" u="none" strike="noStrike" kern="1200" cap="none" spc="0" normalizeH="0" baseline="0" noProof="0" err="1">
                <a:ln>
                  <a:noFill/>
                </a:ln>
                <a:solidFill>
                  <a:srgbClr val="FFFFFF"/>
                </a:solidFill>
                <a:effectLst/>
                <a:uLnTx/>
                <a:uFillTx/>
                <a:latin typeface="Arial" panose="020B0604020202020204" pitchFamily="34" charset="0"/>
                <a:cs typeface="Arial" panose="020B0604020202020204" pitchFamily="34" charset="0"/>
              </a:rPr>
              <a:t>SwissFEL</a:t>
            </a:r>
            <a:r>
              <a:rPr kumimoji="0" lang="en-GB" sz="16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 PAL XFEL</a:t>
            </a:r>
          </a:p>
        </p:txBody>
      </p:sp>
      <p:sp>
        <p:nvSpPr>
          <p:cNvPr id="4" name="TextBox 3"/>
          <p:cNvSpPr txBox="1"/>
          <p:nvPr/>
        </p:nvSpPr>
        <p:spPr>
          <a:xfrm rot="16200000">
            <a:off x="2843806" y="3275871"/>
            <a:ext cx="1495069" cy="215444"/>
          </a:xfrm>
          <a:prstGeom prst="rect">
            <a:avLst/>
          </a:prstGeom>
          <a:solidFill>
            <a:schemeClr val="bg1"/>
          </a:solidFill>
        </p:spPr>
        <p:txBody>
          <a:bodyPr wrap="square" tIns="0" rIns="9000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Pulses/sec</a:t>
            </a:r>
          </a:p>
        </p:txBody>
      </p:sp>
      <p:sp>
        <p:nvSpPr>
          <p:cNvPr id="35" name="Round Single Corner Rectangle 34"/>
          <p:cNvSpPr/>
          <p:nvPr/>
        </p:nvSpPr>
        <p:spPr>
          <a:xfrm>
            <a:off x="4005648" y="2194560"/>
            <a:ext cx="6096296" cy="3891280"/>
          </a:xfrm>
          <a:prstGeom prst="round1Rect">
            <a:avLst>
              <a:gd name="adj" fmla="val 3408"/>
            </a:avLst>
          </a:prstGeom>
          <a:gradFill flip="none" rotWithShape="1">
            <a:gsLst>
              <a:gs pos="0">
                <a:srgbClr val="00B050">
                  <a:alpha val="74000"/>
                </a:srgbClr>
              </a:gs>
              <a:gs pos="53000">
                <a:schemeClr val="bg1">
                  <a:alpha val="41000"/>
                </a:schemeClr>
              </a:gs>
            </a:gsLst>
            <a:lin ang="78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LCLS-II-HE, SHINE, UK XFEL:</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FFFFFF"/>
                </a:solidFill>
                <a:effectLst/>
                <a:uLnTx/>
                <a:uFillTx/>
                <a:latin typeface="Arial" panose="020B0604020202020204" pitchFamily="34" charset="0"/>
                <a:cs typeface="Arial" panose="020B0604020202020204" pitchFamily="34" charset="0"/>
              </a:rPr>
              <a:t>~8 GeV SRF CW</a:t>
            </a:r>
          </a:p>
        </p:txBody>
      </p:sp>
      <p:sp>
        <p:nvSpPr>
          <p:cNvPr id="49" name="TextBox 48"/>
          <p:cNvSpPr txBox="1"/>
          <p:nvPr/>
        </p:nvSpPr>
        <p:spPr>
          <a:xfrm>
            <a:off x="9590825" y="1170572"/>
            <a:ext cx="1145452"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E7E6E6">
                    <a:lumMod val="75000"/>
                  </a:srgbClr>
                </a:solidFill>
                <a:effectLst/>
                <a:uLnTx/>
                <a:uFillTx/>
                <a:latin typeface="Arial" panose="020B0604020202020204" pitchFamily="34" charset="0"/>
                <a:cs typeface="Arial" panose="020B0604020202020204" pitchFamily="34" charset="0"/>
              </a:rPr>
              <a:t>Important to recognise continuous vs bursts</a:t>
            </a:r>
          </a:p>
        </p:txBody>
      </p:sp>
      <p:sp>
        <p:nvSpPr>
          <p:cNvPr id="50" name="Arc 49"/>
          <p:cNvSpPr/>
          <p:nvPr/>
        </p:nvSpPr>
        <p:spPr>
          <a:xfrm>
            <a:off x="6939873" y="974201"/>
            <a:ext cx="4320000" cy="5264669"/>
          </a:xfrm>
          <a:prstGeom prst="arc">
            <a:avLst>
              <a:gd name="adj1" fmla="val 18837914"/>
              <a:gd name="adj2" fmla="val 2424763"/>
            </a:avLst>
          </a:prstGeom>
          <a:ln>
            <a:solidFill>
              <a:schemeClr val="accent3">
                <a:lumMod val="60000"/>
                <a:lumOff val="40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51" name="Arc 50"/>
          <p:cNvSpPr/>
          <p:nvPr/>
        </p:nvSpPr>
        <p:spPr>
          <a:xfrm>
            <a:off x="6667259" y="1748813"/>
            <a:ext cx="4320000" cy="3475514"/>
          </a:xfrm>
          <a:prstGeom prst="arc">
            <a:avLst>
              <a:gd name="adj1" fmla="val 16912765"/>
              <a:gd name="adj2" fmla="val 4145499"/>
            </a:avLst>
          </a:prstGeom>
          <a:ln>
            <a:solidFill>
              <a:schemeClr val="accent3">
                <a:lumMod val="60000"/>
                <a:lumOff val="40000"/>
              </a:schemeClr>
            </a:solidFill>
            <a:prstDash val="dash"/>
            <a:tailEnd type="triangle"/>
          </a:ln>
        </p:spPr>
        <p:style>
          <a:lnRef idx="1">
            <a:schemeClr val="accent1"/>
          </a:lnRef>
          <a:fillRef idx="0">
            <a:schemeClr val="accent1"/>
          </a:fillRef>
          <a:effectRef idx="0">
            <a:schemeClr val="accent1"/>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sp>
        <p:nvSpPr>
          <p:cNvPr id="45" name="Rectangle 44"/>
          <p:cNvSpPr/>
          <p:nvPr/>
        </p:nvSpPr>
        <p:spPr>
          <a:xfrm>
            <a:off x="6221406" y="1510732"/>
            <a:ext cx="3430593" cy="738664"/>
          </a:xfrm>
          <a:prstGeom prst="rect">
            <a:avLst/>
          </a:prstGeom>
          <a:solidFill>
            <a:schemeClr val="accent6">
              <a:alpha val="80000"/>
            </a:schemeClr>
          </a:solidFill>
        </p:spPr>
        <p:style>
          <a:lnRef idx="3">
            <a:schemeClr val="lt1"/>
          </a:lnRef>
          <a:fillRef idx="1">
            <a:schemeClr val="accent6"/>
          </a:fillRef>
          <a:effectRef idx="1">
            <a:schemeClr val="accent6"/>
          </a:effectRef>
          <a:fontRef idx="minor">
            <a:schemeClr val="lt1"/>
          </a:fontRef>
        </p:style>
        <p:txBody>
          <a:bodyPr wrap="square">
            <a:spAutoFit/>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400" dirty="0" smtClean="0">
                <a:solidFill>
                  <a:srgbClr val="FFFFFF"/>
                </a:solidFill>
                <a:latin typeface="Arial" panose="020B0604020202020204" pitchFamily="34" charset="0"/>
                <a:cs typeface="Arial" panose="020B0604020202020204" pitchFamily="34" charset="0"/>
              </a:rPr>
              <a:t>The core of the design is an</a:t>
            </a:r>
            <a:r>
              <a:rPr kumimoji="0" lang="en-US" sz="1400" b="0"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 </a:t>
            </a:r>
            <a:r>
              <a:rPr kumimoji="0" lang="en-US" sz="1400" b="0"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~8 GeV SRF</a:t>
            </a:r>
            <a:r>
              <a:rPr lang="en-US" sz="1400" dirty="0">
                <a:solidFill>
                  <a:srgbClr val="FFFFFF"/>
                </a:solidFill>
                <a:latin typeface="Arial" panose="020B0604020202020204" pitchFamily="34" charset="0"/>
                <a:cs typeface="Arial" panose="020B0604020202020204" pitchFamily="34" charset="0"/>
              </a:rPr>
              <a:t> </a:t>
            </a:r>
            <a:r>
              <a:rPr lang="en-US" sz="1400" dirty="0" smtClean="0">
                <a:solidFill>
                  <a:srgbClr val="FFFFFF"/>
                </a:solidFill>
                <a:latin typeface="Arial" panose="020B0604020202020204" pitchFamily="34" charset="0"/>
                <a:cs typeface="Arial" panose="020B0604020202020204" pitchFamily="34" charset="0"/>
              </a:rPr>
              <a:t>accelerator </a:t>
            </a:r>
            <a:r>
              <a:rPr kumimoji="0" lang="en-US" sz="1400" b="0"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at </a:t>
            </a:r>
            <a:r>
              <a:rPr kumimoji="0" lang="en-US" sz="1400" b="0"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a:t>
            </a:r>
            <a:r>
              <a:rPr kumimoji="0" lang="en-US" sz="1400" b="0"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1 </a:t>
            </a:r>
            <a:r>
              <a:rPr kumimoji="0" lang="en-US" sz="14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MHz </a:t>
            </a:r>
            <a:r>
              <a:rPr kumimoji="0" lang="en-US" sz="1400" b="0" i="0" u="none" strike="noStrike" kern="1200" cap="none" spc="0" normalizeH="0" baseline="0" noProof="0" dirty="0" smtClean="0">
                <a:ln>
                  <a:noFill/>
                </a:ln>
                <a:solidFill>
                  <a:srgbClr val="FFFFFF"/>
                </a:solidFill>
                <a:effectLst/>
                <a:uLnTx/>
                <a:uFillTx/>
                <a:latin typeface="Arial" panose="020B0604020202020204" pitchFamily="34" charset="0"/>
                <a:cs typeface="Arial" panose="020B0604020202020204" pitchFamily="34" charset="0"/>
              </a:rPr>
              <a:t>to </a:t>
            </a:r>
            <a:r>
              <a:rPr kumimoji="0" lang="en-US" sz="1400" b="0" i="0" u="none" strike="noStrike" kern="1200" cap="none" spc="0" normalizeH="0" baseline="0" noProof="0" dirty="0">
                <a:ln>
                  <a:noFill/>
                </a:ln>
                <a:solidFill>
                  <a:srgbClr val="FFFFFF"/>
                </a:solidFill>
                <a:effectLst/>
                <a:uLnTx/>
                <a:uFillTx/>
                <a:latin typeface="Arial" panose="020B0604020202020204" pitchFamily="34" charset="0"/>
                <a:cs typeface="Arial" panose="020B0604020202020204" pitchFamily="34" charset="0"/>
              </a:rPr>
              <a:t>allow many simultaneous experiments at ~100 kHz </a:t>
            </a:r>
          </a:p>
        </p:txBody>
      </p:sp>
    </p:spTree>
    <p:extLst>
      <p:ext uri="{BB962C8B-B14F-4D97-AF65-F5344CB8AC3E}">
        <p14:creationId xmlns:p14="http://schemas.microsoft.com/office/powerpoint/2010/main" val="2533121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9">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9">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9">
                                            <p:txEl>
                                              <p:pRg st="2" end="2"/>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0"/>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5"/>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9">
                                            <p:txEl>
                                              <p:pRg st="3" end="3"/>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P spid="29" grpId="0"/>
      <p:bldP spid="37" grpId="0"/>
      <p:bldP spid="30" grpId="0"/>
      <p:bldP spid="31" grpId="0"/>
      <p:bldP spid="32" grpId="0"/>
      <p:bldP spid="33" grpId="0"/>
      <p:bldP spid="34" grpId="0"/>
      <p:bldP spid="38" grpId="0"/>
      <p:bldP spid="40" grpId="0" animBg="1"/>
      <p:bldP spid="36" grpId="0" animBg="1"/>
      <p:bldP spid="35" grpId="0" animBg="1"/>
      <p:bldP spid="4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High data rate synergy with AI</a:t>
            </a:r>
            <a:endParaRPr lang="en-GB" dirty="0"/>
          </a:p>
        </p:txBody>
      </p:sp>
      <p:pic>
        <p:nvPicPr>
          <p:cNvPr id="6" name="Picture 4" descr="Fig. 6"/>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6322827" y="3399731"/>
            <a:ext cx="5251573" cy="2532449"/>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6868620" y="5987307"/>
            <a:ext cx="436183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hlinkClick r:id="rId3"/>
              </a:rPr>
              <a:t>https://www.nature.com/articles/s41377-023-01233-z</a:t>
            </a:r>
            <a:endParaRPr kumimoji="0" lang="en-GB" sz="1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pic>
        <p:nvPicPr>
          <p:cNvPr id="8" name="Picture 6" descr="The CERN computer centre."/>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74107" y="2695074"/>
            <a:ext cx="5004830" cy="3339161"/>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274107" y="5994365"/>
            <a:ext cx="2393604"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000000"/>
                </a:solidFill>
                <a:effectLst/>
                <a:uLnTx/>
                <a:uFillTx/>
                <a:latin typeface="Arial" panose="020B0604020202020204" pitchFamily="34" charset="0"/>
                <a:cs typeface="Arial" panose="020B0604020202020204" pitchFamily="34" charset="0"/>
              </a:rPr>
              <a:t>The CERN computer centre</a:t>
            </a:r>
            <a:endParaRPr kumimoji="0" lang="en-GB" sz="1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pic>
        <p:nvPicPr>
          <p:cNvPr id="10" name="Picture 9"/>
          <p:cNvPicPr>
            <a:picLocks noChangeAspect="1"/>
          </p:cNvPicPr>
          <p:nvPr/>
        </p:nvPicPr>
        <p:blipFill>
          <a:blip r:embed="rId5"/>
          <a:stretch>
            <a:fillRect/>
          </a:stretch>
        </p:blipFill>
        <p:spPr>
          <a:xfrm>
            <a:off x="6681274" y="1472184"/>
            <a:ext cx="5395930" cy="1527048"/>
          </a:xfrm>
          <a:prstGeom prst="rect">
            <a:avLst/>
          </a:prstGeom>
        </p:spPr>
      </p:pic>
      <p:sp>
        <p:nvSpPr>
          <p:cNvPr id="12" name="Rectangle 11"/>
          <p:cNvSpPr/>
          <p:nvPr/>
        </p:nvSpPr>
        <p:spPr>
          <a:xfrm>
            <a:off x="7305744" y="2999232"/>
            <a:ext cx="436183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hlinkClick r:id="rId6"/>
              </a:rPr>
              <a:t>https://www.nature.com/articles/s41524-021-00644-z</a:t>
            </a:r>
            <a:endParaRPr kumimoji="0" lang="en-GB"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pic>
        <p:nvPicPr>
          <p:cNvPr id="2" name="Picture 1"/>
          <p:cNvPicPr>
            <a:picLocks noChangeAspect="1"/>
          </p:cNvPicPr>
          <p:nvPr/>
        </p:nvPicPr>
        <p:blipFill>
          <a:blip r:embed="rId7"/>
          <a:stretch>
            <a:fillRect/>
          </a:stretch>
        </p:blipFill>
        <p:spPr>
          <a:xfrm>
            <a:off x="8099570" y="107104"/>
            <a:ext cx="3977634" cy="1549375"/>
          </a:xfrm>
          <a:prstGeom prst="rect">
            <a:avLst/>
          </a:prstGeom>
        </p:spPr>
      </p:pic>
      <p:sp>
        <p:nvSpPr>
          <p:cNvPr id="14" name="Content Placeholder 2"/>
          <p:cNvSpPr>
            <a:spLocks noGrp="1"/>
          </p:cNvSpPr>
          <p:nvPr>
            <p:ph idx="1"/>
          </p:nvPr>
        </p:nvSpPr>
        <p:spPr>
          <a:xfrm>
            <a:off x="106879" y="902750"/>
            <a:ext cx="6906569" cy="5274213"/>
          </a:xfrm>
        </p:spPr>
        <p:txBody>
          <a:bodyPr>
            <a:noAutofit/>
          </a:bodyPr>
          <a:lstStyle/>
          <a:p>
            <a:r>
              <a:rPr lang="en-GB" sz="1700" b="1" dirty="0">
                <a:solidFill>
                  <a:srgbClr val="1D5DF9"/>
                </a:solidFill>
                <a:latin typeface="Arial" panose="020B0604020202020204" pitchFamily="34" charset="0"/>
                <a:cs typeface="Arial" panose="020B0604020202020204" pitchFamily="34" charset="0"/>
              </a:rPr>
              <a:t>Next-generation XFELs operating at MHz are expected to be some of the biggest </a:t>
            </a:r>
            <a:r>
              <a:rPr lang="en-GB" sz="1700" b="1" dirty="0" smtClean="0">
                <a:solidFill>
                  <a:srgbClr val="1D5DF9"/>
                </a:solidFill>
                <a:latin typeface="Arial" panose="020B0604020202020204" pitchFamily="34" charset="0"/>
                <a:cs typeface="Arial" panose="020B0604020202020204" pitchFamily="34" charset="0"/>
              </a:rPr>
              <a:t>data-generating </a:t>
            </a:r>
            <a:r>
              <a:rPr lang="en-GB" sz="1700" b="1" dirty="0">
                <a:solidFill>
                  <a:srgbClr val="1D5DF9"/>
                </a:solidFill>
                <a:latin typeface="Arial" panose="020B0604020202020204" pitchFamily="34" charset="0"/>
                <a:cs typeface="Arial" panose="020B0604020202020204" pitchFamily="34" charset="0"/>
              </a:rPr>
              <a:t>machines on the planet</a:t>
            </a:r>
          </a:p>
          <a:p>
            <a:r>
              <a:rPr lang="en-GB" sz="1700" dirty="0">
                <a:latin typeface="Arial" panose="020B0604020202020204" pitchFamily="34" charset="0"/>
                <a:cs typeface="Arial" panose="020B0604020202020204" pitchFamily="34" charset="0"/>
              </a:rPr>
              <a:t>Huge </a:t>
            </a:r>
            <a:r>
              <a:rPr lang="en-GB" sz="1700" dirty="0" smtClean="0">
                <a:latin typeface="Arial" panose="020B0604020202020204" pitchFamily="34" charset="0"/>
                <a:cs typeface="Arial" panose="020B0604020202020204" pitchFamily="34" charset="0"/>
              </a:rPr>
              <a:t>synergistic opportunities </a:t>
            </a:r>
            <a:r>
              <a:rPr lang="en-GB" sz="1700" dirty="0">
                <a:latin typeface="Arial" panose="020B0604020202020204" pitchFamily="34" charset="0"/>
                <a:cs typeface="Arial" panose="020B0604020202020204" pitchFamily="34" charset="0"/>
              </a:rPr>
              <a:t>for </a:t>
            </a:r>
            <a:r>
              <a:rPr lang="en-GB" sz="1700" dirty="0" smtClean="0">
                <a:latin typeface="Arial" panose="020B0604020202020204" pitchFamily="34" charset="0"/>
                <a:cs typeface="Arial" panose="020B0604020202020204" pitchFamily="34" charset="0"/>
              </a:rPr>
              <a:t>data/AI </a:t>
            </a:r>
            <a:r>
              <a:rPr lang="en-GB" sz="1700" dirty="0" smtClean="0">
                <a:solidFill>
                  <a:srgbClr val="000000"/>
                </a:solidFill>
                <a:latin typeface="Arial" panose="020B0604020202020204" pitchFamily="34" charset="0"/>
                <a:cs typeface="Arial" panose="020B0604020202020204" pitchFamily="34" charset="0"/>
              </a:rPr>
              <a:t>– from AI-optimised facility operation, to generating dat</a:t>
            </a:r>
            <a:r>
              <a:rPr lang="en-GB" sz="1700" dirty="0" smtClean="0">
                <a:solidFill>
                  <a:srgbClr val="000000"/>
                </a:solidFill>
                <a:latin typeface="Arial" panose="020B0604020202020204" pitchFamily="34" charset="0"/>
                <a:cs typeface="Arial" panose="020B0604020202020204" pitchFamily="34" charset="0"/>
              </a:rPr>
              <a:t>a to underpin</a:t>
            </a:r>
            <a:r>
              <a:rPr lang="en-GB" sz="1700" dirty="0" smtClean="0">
                <a:solidFill>
                  <a:srgbClr val="000000"/>
                </a:solidFill>
                <a:latin typeface="Arial" panose="020B0604020202020204" pitchFamily="34" charset="0"/>
                <a:cs typeface="Arial" panose="020B0604020202020204" pitchFamily="34" charset="0"/>
              </a:rPr>
              <a:t> foundation models</a:t>
            </a:r>
            <a:endParaRPr lang="en-GB" sz="1700" dirty="0">
              <a:solidFill>
                <a:srgbClr val="000000"/>
              </a:solidFill>
              <a:latin typeface="Arial" panose="020B0604020202020204" pitchFamily="34" charset="0"/>
              <a:cs typeface="Arial" panose="020B0604020202020204" pitchFamily="34" charset="0"/>
            </a:endParaRPr>
          </a:p>
          <a:p>
            <a:r>
              <a:rPr lang="en-GB" sz="1700" dirty="0">
                <a:solidFill>
                  <a:srgbClr val="000000"/>
                </a:solidFill>
                <a:latin typeface="Arial" panose="020B0604020202020204" pitchFamily="34" charset="0"/>
                <a:cs typeface="Arial" panose="020B0604020202020204" pitchFamily="34" charset="0"/>
              </a:rPr>
              <a:t>Robotics, Digital Twins etc. to optimise experiment efficiency</a:t>
            </a:r>
          </a:p>
          <a:p>
            <a:endParaRPr lang="en-GB" sz="1700" b="1"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936847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2012655"/>
            <a:ext cx="6092041" cy="4270158"/>
          </a:xfrm>
          <a:prstGeom prst="rect">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5" name="Rectangle 14"/>
          <p:cNvSpPr/>
          <p:nvPr/>
        </p:nvSpPr>
        <p:spPr>
          <a:xfrm>
            <a:off x="6092041" y="2012654"/>
            <a:ext cx="6099959" cy="4270158"/>
          </a:xfrm>
          <a:prstGeom prst="rect">
            <a:avLst/>
          </a:prstGeom>
          <a:solidFill>
            <a:schemeClr val="bg1"/>
          </a:solid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2" name="Title 1"/>
          <p:cNvSpPr>
            <a:spLocks noGrp="1"/>
          </p:cNvSpPr>
          <p:nvPr>
            <p:ph type="title"/>
          </p:nvPr>
        </p:nvSpPr>
        <p:spPr/>
        <p:txBody>
          <a:bodyPr>
            <a:normAutofit/>
          </a:bodyPr>
          <a:lstStyle/>
          <a:p>
            <a:r>
              <a:rPr lang="en-GB" dirty="0" smtClean="0"/>
              <a:t>Significantly increasing capacity</a:t>
            </a:r>
            <a:endParaRPr lang="en-GB" dirty="0">
              <a:solidFill>
                <a:srgbClr val="1D5DF9"/>
              </a:solidFill>
            </a:endParaRPr>
          </a:p>
        </p:txBody>
      </p:sp>
      <p:sp>
        <p:nvSpPr>
          <p:cNvPr id="3" name="Content Placeholder 2"/>
          <p:cNvSpPr>
            <a:spLocks noGrp="1"/>
          </p:cNvSpPr>
          <p:nvPr>
            <p:ph idx="1"/>
          </p:nvPr>
        </p:nvSpPr>
        <p:spPr>
          <a:xfrm>
            <a:off x="106879" y="902750"/>
            <a:ext cx="12085121" cy="5274213"/>
          </a:xfrm>
        </p:spPr>
        <p:txBody>
          <a:bodyPr vert="horz" lIns="91440" tIns="45720" rIns="91440" bIns="45720" rtlCol="0" anchor="t">
            <a:normAutofit/>
          </a:bodyPr>
          <a:lstStyle/>
          <a:p>
            <a:pPr>
              <a:spcBef>
                <a:spcPts val="0"/>
              </a:spcBef>
              <a:spcAft>
                <a:spcPts val="600"/>
              </a:spcAft>
            </a:pPr>
            <a:r>
              <a:rPr lang="en-GB" sz="1600" dirty="0" smtClean="0">
                <a:solidFill>
                  <a:prstClr val="black"/>
                </a:solidFill>
                <a:latin typeface="Arial" panose="020B0604020202020204" pitchFamily="34" charset="0"/>
                <a:cs typeface="Arial" panose="020B0604020202020204" pitchFamily="34" charset="0"/>
              </a:rPr>
              <a:t>Getting access to XFELs </a:t>
            </a:r>
            <a:r>
              <a:rPr lang="en-GB" sz="1600" dirty="0">
                <a:solidFill>
                  <a:prstClr val="black"/>
                </a:solidFill>
                <a:latin typeface="Arial" panose="020B0604020202020204" pitchFamily="34" charset="0"/>
                <a:cs typeface="Arial" panose="020B0604020202020204" pitchFamily="34" charset="0"/>
              </a:rPr>
              <a:t>is </a:t>
            </a:r>
            <a:r>
              <a:rPr lang="en-GB" sz="1600" dirty="0" smtClean="0">
                <a:solidFill>
                  <a:prstClr val="black"/>
                </a:solidFill>
                <a:latin typeface="Arial" panose="020B0604020202020204" pitchFamily="34" charset="0"/>
                <a:cs typeface="Arial" panose="020B0604020202020204" pitchFamily="34" charset="0"/>
              </a:rPr>
              <a:t>presently very challenging </a:t>
            </a:r>
            <a:r>
              <a:rPr lang="en-GB" sz="1600" dirty="0">
                <a:solidFill>
                  <a:prstClr val="black"/>
                </a:solidFill>
                <a:latin typeface="Arial" panose="020B0604020202020204" pitchFamily="34" charset="0"/>
                <a:cs typeface="Arial" panose="020B0604020202020204" pitchFamily="34" charset="0"/>
              </a:rPr>
              <a:t>– very few end stations operate at a </a:t>
            </a:r>
            <a:r>
              <a:rPr lang="en-GB" sz="1600" dirty="0" smtClean="0">
                <a:solidFill>
                  <a:prstClr val="black"/>
                </a:solidFill>
                <a:latin typeface="Arial" panose="020B0604020202020204" pitchFamily="34" charset="0"/>
                <a:cs typeface="Arial" panose="020B0604020202020204" pitchFamily="34" charset="0"/>
              </a:rPr>
              <a:t>time</a:t>
            </a:r>
            <a:r>
              <a:rPr lang="en-GB" sz="1600" dirty="0" smtClean="0">
                <a:solidFill>
                  <a:srgbClr val="000000"/>
                </a:solidFill>
                <a:latin typeface="Arial" panose="020B0604020202020204" pitchFamily="34" charset="0"/>
                <a:cs typeface="Arial" panose="020B0604020202020204" pitchFamily="34" charset="0"/>
              </a:rPr>
              <a:t> </a:t>
            </a:r>
            <a:r>
              <a:rPr lang="en-GB" sz="1600" dirty="0">
                <a:solidFill>
                  <a:srgbClr val="000000"/>
                </a:solidFill>
                <a:latin typeface="Arial" panose="020B0604020202020204" pitchFamily="34" charset="0"/>
                <a:cs typeface="Arial" panose="020B0604020202020204" pitchFamily="34" charset="0"/>
              </a:rPr>
              <a:t>compared to e.g. synchrotrons</a:t>
            </a:r>
          </a:p>
          <a:p>
            <a:pPr>
              <a:spcBef>
                <a:spcPts val="0"/>
              </a:spcBef>
              <a:spcAft>
                <a:spcPts val="600"/>
              </a:spcAft>
            </a:pPr>
            <a:r>
              <a:rPr lang="en-GB" sz="1600" dirty="0">
                <a:solidFill>
                  <a:srgbClr val="000000"/>
                </a:solidFill>
                <a:latin typeface="Arial" panose="020B0604020202020204" pitchFamily="34" charset="0"/>
                <a:cs typeface="Arial" panose="020B0604020202020204" pitchFamily="34" charset="0"/>
              </a:rPr>
              <a:t>Partly because synchrotrons (circular) can re-use the same electron bunch while XFELs (linear) can’t</a:t>
            </a:r>
          </a:p>
          <a:p>
            <a:pPr>
              <a:spcBef>
                <a:spcPts val="0"/>
              </a:spcBef>
              <a:spcAft>
                <a:spcPts val="600"/>
              </a:spcAft>
            </a:pPr>
            <a:r>
              <a:rPr lang="en-GB" sz="1600" dirty="0">
                <a:solidFill>
                  <a:srgbClr val="000000"/>
                </a:solidFill>
                <a:latin typeface="Arial" panose="020B0604020202020204" pitchFamily="34" charset="0"/>
                <a:cs typeface="Arial" panose="020B0604020202020204" pitchFamily="34" charset="0"/>
              </a:rPr>
              <a:t>But also because XFELs are a much newer technology (by about 3 decades</a:t>
            </a:r>
            <a:r>
              <a:rPr lang="en-GB" sz="1600" dirty="0" smtClean="0">
                <a:solidFill>
                  <a:srgbClr val="000000"/>
                </a:solidFill>
                <a:latin typeface="Arial" panose="020B0604020202020204" pitchFamily="34" charset="0"/>
                <a:cs typeface="Arial" panose="020B0604020202020204" pitchFamily="34" charset="0"/>
              </a:rPr>
              <a:t>)</a:t>
            </a:r>
            <a:endParaRPr lang="en-GB" sz="1600" dirty="0">
              <a:solidFill>
                <a:srgbClr val="000000"/>
              </a:solidFill>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4294967295"/>
          </p:nvPr>
        </p:nvSpPr>
        <p:spPr>
          <a:xfrm>
            <a:off x="9448800" y="6356350"/>
            <a:ext cx="2743200" cy="365125"/>
          </a:xfrm>
          <a:prstGeom prst="rect">
            <a:avLst/>
          </a:prstGeo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CC39504-800B-4053-A170-DCD3ACC9EC45}" type="slidenum">
              <a:rPr kumimoji="0" lang="en-GB" sz="1400" b="0" i="0" u="none" strike="noStrike" kern="1200" cap="none" spc="0" normalizeH="0" baseline="0" noProof="0" smtClean="0">
                <a:ln>
                  <a:noFill/>
                </a:ln>
                <a:solidFill>
                  <a:prstClr val="white"/>
                </a:solidFill>
                <a:effectLst/>
                <a:uLnTx/>
                <a:uFillTx/>
                <a:latin typeface="Arial" panose="020B0604020202020204" pitchFamily="34" charset="0"/>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19</a:t>
            </a:fld>
            <a:endParaRPr kumimoji="0" lang="en-GB" sz="14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6CEE77A0-F937-8E67-B2D5-BBD7354549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99672" y="2827545"/>
            <a:ext cx="5317388" cy="3324813"/>
          </a:xfrm>
          <a:prstGeom prst="rect">
            <a:avLst/>
          </a:prstGeom>
        </p:spPr>
      </p:pic>
      <p:pic>
        <p:nvPicPr>
          <p:cNvPr id="8" name="Picture 4" descr="XFEL: Third light source generates first X-ray light">
            <a:extLst>
              <a:ext uri="{FF2B5EF4-FFF2-40B4-BE49-F238E27FC236}">
                <a16:creationId xmlns:a16="http://schemas.microsoft.com/office/drawing/2014/main" id="{77D84311-4C12-B0B8-1292-E6A188BD20BE}"/>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378361" y="3009604"/>
            <a:ext cx="5072406" cy="194838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1675284" y="2168723"/>
            <a:ext cx="2697272" cy="63421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marL="0" marR="0" lvl="0" indent="0" algn="ctr" defTabSz="914400" rtl="0" eaLnBrk="1" fontAlgn="auto" latinLnBrk="0" hangingPunct="1">
              <a:lnSpc>
                <a:spcPts val="23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Synchrotrons:</a:t>
            </a:r>
          </a:p>
          <a:p>
            <a:pPr marL="0" marR="0" lvl="0" indent="0" algn="ctr" defTabSz="914400" rtl="0" eaLnBrk="1" fontAlgn="auto" latinLnBrk="0" hangingPunct="1">
              <a:lnSpc>
                <a:spcPts val="23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 ~30 x-ray source points</a:t>
            </a:r>
          </a:p>
        </p:txBody>
      </p:sp>
      <p:sp>
        <p:nvSpPr>
          <p:cNvPr id="11" name="TextBox 10"/>
          <p:cNvSpPr txBox="1"/>
          <p:nvPr/>
        </p:nvSpPr>
        <p:spPr>
          <a:xfrm>
            <a:off x="7522028" y="2164517"/>
            <a:ext cx="3075175" cy="634217"/>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rtlCol="0" anchor="ctr">
            <a:noAutofit/>
          </a:bodyPr>
          <a:lstStyle/>
          <a:p>
            <a:pPr marL="0" marR="0" lvl="0" indent="0" algn="ctr" defTabSz="914400" rtl="0" eaLnBrk="1" fontAlgn="auto" latinLnBrk="0" hangingPunct="1">
              <a:lnSpc>
                <a:spcPts val="23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Present XFELs:</a:t>
            </a:r>
          </a:p>
          <a:p>
            <a:pPr marL="0" marR="0" lvl="0" indent="0" algn="ctr" defTabSz="914400" rtl="0" eaLnBrk="1" fontAlgn="auto" latinLnBrk="0" hangingPunct="1">
              <a:lnSpc>
                <a:spcPts val="23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 up to ~3 x-ray source points</a:t>
            </a:r>
          </a:p>
        </p:txBody>
      </p:sp>
      <p:sp>
        <p:nvSpPr>
          <p:cNvPr id="5" name="Oval 4"/>
          <p:cNvSpPr/>
          <p:nvPr/>
        </p:nvSpPr>
        <p:spPr>
          <a:xfrm>
            <a:off x="7958098" y="4068912"/>
            <a:ext cx="396000" cy="396000"/>
          </a:xfrm>
          <a:prstGeom prst="ellipse">
            <a:avLst/>
          </a:prstGeom>
          <a:solidFill>
            <a:schemeClr val="dk1">
              <a:alpha val="5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1</a:t>
            </a:r>
          </a:p>
        </p:txBody>
      </p:sp>
      <p:sp>
        <p:nvSpPr>
          <p:cNvPr id="12" name="Oval 11"/>
          <p:cNvSpPr/>
          <p:nvPr/>
        </p:nvSpPr>
        <p:spPr>
          <a:xfrm>
            <a:off x="7169928" y="3754968"/>
            <a:ext cx="396000" cy="396000"/>
          </a:xfrm>
          <a:prstGeom prst="ellipse">
            <a:avLst/>
          </a:prstGeom>
          <a:solidFill>
            <a:schemeClr val="dk1">
              <a:alpha val="5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2</a:t>
            </a:r>
          </a:p>
        </p:txBody>
      </p:sp>
      <p:sp>
        <p:nvSpPr>
          <p:cNvPr id="13" name="Oval 12"/>
          <p:cNvSpPr/>
          <p:nvPr/>
        </p:nvSpPr>
        <p:spPr>
          <a:xfrm>
            <a:off x="9387172" y="4221312"/>
            <a:ext cx="396000" cy="396000"/>
          </a:xfrm>
          <a:prstGeom prst="ellipse">
            <a:avLst/>
          </a:prstGeom>
          <a:solidFill>
            <a:schemeClr val="dk1">
              <a:alpha val="54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3</a:t>
            </a:r>
          </a:p>
        </p:txBody>
      </p:sp>
      <p:sp>
        <p:nvSpPr>
          <p:cNvPr id="17" name="Rectangle 16"/>
          <p:cNvSpPr/>
          <p:nvPr/>
        </p:nvSpPr>
        <p:spPr>
          <a:xfrm>
            <a:off x="106879" y="2904839"/>
            <a:ext cx="5797600" cy="32721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16" name="Picture 15"/>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802960" y="3289863"/>
            <a:ext cx="2268270" cy="2117052"/>
          </a:xfrm>
          <a:prstGeom prst="rect">
            <a:avLst/>
          </a:prstGeom>
        </p:spPr>
      </p:pic>
      <p:pic>
        <p:nvPicPr>
          <p:cNvPr id="18" name="Picture 17">
            <a:extLst>
              <a:ext uri="{FF2B5EF4-FFF2-40B4-BE49-F238E27FC236}">
                <a16:creationId xmlns:a16="http://schemas.microsoft.com/office/drawing/2014/main" id="{6CEE77A0-F937-8E67-B2D5-BBD73545494A}"/>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99600" y="2826000"/>
            <a:ext cx="5317388" cy="3324813"/>
          </a:xfrm>
          <a:prstGeom prst="rect">
            <a:avLst/>
          </a:prstGeom>
        </p:spPr>
      </p:pic>
      <p:sp>
        <p:nvSpPr>
          <p:cNvPr id="7" name="Rectangle 6"/>
          <p:cNvSpPr/>
          <p:nvPr/>
        </p:nvSpPr>
        <p:spPr>
          <a:xfrm>
            <a:off x="7436473" y="5206171"/>
            <a:ext cx="3534348" cy="87716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spcBef>
                <a:spcPts val="0"/>
              </a:spcBef>
              <a:spcAft>
                <a:spcPts val="600"/>
              </a:spcAft>
            </a:pPr>
            <a:r>
              <a:rPr lang="en-GB" sz="1700" dirty="0" smtClean="0">
                <a:solidFill>
                  <a:schemeClr val="bg1"/>
                </a:solidFill>
                <a:latin typeface="Arial" panose="020B0604020202020204" pitchFamily="34" charset="0"/>
                <a:cs typeface="Arial" panose="020B0604020202020204" pitchFamily="34" charset="0"/>
              </a:rPr>
              <a:t>Increasing capacity is a major opportunity </a:t>
            </a:r>
            <a:r>
              <a:rPr lang="en-GB" sz="1700" dirty="0">
                <a:solidFill>
                  <a:schemeClr val="bg1"/>
                </a:solidFill>
                <a:latin typeface="Arial" panose="020B0604020202020204" pitchFamily="34" charset="0"/>
                <a:cs typeface="Arial" panose="020B0604020202020204" pitchFamily="34" charset="0"/>
              </a:rPr>
              <a:t>for future </a:t>
            </a:r>
            <a:r>
              <a:rPr lang="en-GB" sz="1700" dirty="0" smtClean="0">
                <a:solidFill>
                  <a:schemeClr val="bg1"/>
                </a:solidFill>
                <a:latin typeface="Arial" panose="020B0604020202020204" pitchFamily="34" charset="0"/>
                <a:cs typeface="Arial" panose="020B0604020202020204" pitchFamily="34" charset="0"/>
              </a:rPr>
              <a:t>XFEL projects</a:t>
            </a:r>
            <a:endParaRPr lang="en-GB" sz="17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988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938" y="1723534"/>
            <a:ext cx="6792149" cy="4708981"/>
          </a:xfrm>
          <a:prstGeom prst="rect">
            <a:avLst/>
          </a:prstGeom>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b="1" i="0" u="none" strike="noStrike" kern="1200" cap="none" spc="-150" normalizeH="0" baseline="0" noProof="0" dirty="0">
                <a:ln>
                  <a:noFill/>
                </a:ln>
                <a:solidFill>
                  <a:srgbClr val="2E2D62"/>
                </a:solidFill>
                <a:effectLst/>
                <a:uLnTx/>
                <a:uFillTx/>
                <a:latin typeface="Arial"/>
                <a:ea typeface="+mn-ea"/>
                <a:cs typeface="Arial"/>
              </a:rPr>
              <a:t> </a:t>
            </a:r>
            <a:r>
              <a:rPr kumimoji="0" lang="en-GB" sz="3000" b="1" i="0" u="none" strike="noStrike" kern="1200" cap="none" spc="-150" normalizeH="0" baseline="0" noProof="0" dirty="0" smtClean="0">
                <a:ln>
                  <a:noFill/>
                </a:ln>
                <a:solidFill>
                  <a:srgbClr val="2E2D62"/>
                </a:solidFill>
                <a:effectLst/>
                <a:uLnTx/>
                <a:uFillTx/>
                <a:latin typeface="Arial"/>
                <a:ea typeface="+mn-ea"/>
                <a:cs typeface="Arial"/>
              </a:rPr>
              <a:t>Introduction</a:t>
            </a:r>
            <a:endParaRPr lang="en-GB" sz="3000" b="1" spc="-150" dirty="0">
              <a:solidFill>
                <a:srgbClr val="2E2D62"/>
              </a:solidFill>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lang="en-GB" sz="3000" spc="-150" dirty="0" smtClean="0">
                <a:solidFill>
                  <a:srgbClr val="4472C4">
                    <a:lumMod val="40000"/>
                    <a:lumOff val="60000"/>
                  </a:srgbClr>
                </a:solidFill>
                <a:latin typeface="Arial"/>
                <a:cs typeface="Arial"/>
              </a:rPr>
              <a:t>Science Case to CDOA</a:t>
            </a:r>
            <a:endParaRPr kumimoji="0" lang="en-GB" sz="3000" b="0" i="0" u="none" strike="noStrike" kern="1200" cap="none" spc="-150" normalizeH="0" baseline="0" noProof="0" dirty="0">
              <a:ln>
                <a:noFill/>
              </a:ln>
              <a:solidFill>
                <a:srgbClr val="4472C4">
                  <a:lumMod val="40000"/>
                  <a:lumOff val="60000"/>
                </a:srgbClr>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0" i="0" u="none" strike="noStrike" kern="1200" cap="none" spc="-150" normalizeH="0" baseline="0" noProof="0" dirty="0" smtClean="0">
                <a:ln>
                  <a:noFill/>
                </a:ln>
                <a:solidFill>
                  <a:srgbClr val="4472C4">
                    <a:lumMod val="40000"/>
                    <a:lumOff val="60000"/>
                  </a:srgbClr>
                </a:solidFill>
                <a:effectLst/>
                <a:uLnTx/>
                <a:uFillTx/>
                <a:latin typeface="Arial"/>
                <a:ea typeface="+mn-ea"/>
                <a:cs typeface="Arial"/>
              </a:rPr>
              <a:t>Conceptual </a:t>
            </a:r>
            <a:r>
              <a:rPr kumimoji="0" lang="en-US" sz="3000" b="0" i="0" u="none" strike="noStrike" kern="1200" cap="none" spc="-150" normalizeH="0" baseline="0" noProof="0" dirty="0">
                <a:ln>
                  <a:noFill/>
                </a:ln>
                <a:solidFill>
                  <a:srgbClr val="4472C4">
                    <a:lumMod val="40000"/>
                    <a:lumOff val="60000"/>
                  </a:srgbClr>
                </a:solidFill>
                <a:effectLst/>
                <a:uLnTx/>
                <a:uFillTx/>
                <a:latin typeface="Arial"/>
                <a:ea typeface="+mn-ea"/>
                <a:cs typeface="Arial"/>
              </a:rPr>
              <a:t>Design </a:t>
            </a:r>
            <a:endParaRPr kumimoji="0" lang="en-US" sz="3000" b="0" i="0" u="none" strike="noStrike" kern="1200" cap="none" spc="-150" normalizeH="0" baseline="0" noProof="0" dirty="0" smtClean="0">
              <a:ln>
                <a:noFill/>
              </a:ln>
              <a:solidFill>
                <a:srgbClr val="4472C4">
                  <a:lumMod val="40000"/>
                  <a:lumOff val="60000"/>
                </a:srgbClr>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0" i="0" u="none" strike="noStrike" kern="1200" cap="none" spc="-150" normalizeH="0" baseline="0" noProof="0" dirty="0" smtClean="0">
                <a:ln>
                  <a:noFill/>
                </a:ln>
                <a:solidFill>
                  <a:srgbClr val="4472C4">
                    <a:lumMod val="40000"/>
                    <a:lumOff val="60000"/>
                  </a:srgbClr>
                </a:solidFill>
                <a:effectLst/>
                <a:uLnTx/>
                <a:uFillTx/>
                <a:latin typeface="Arial"/>
                <a:ea typeface="+mn-ea"/>
                <a:cs typeface="Arial"/>
              </a:rPr>
              <a:t>Options Analysis</a:t>
            </a: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lang="en-US" sz="3000" spc="-150" dirty="0" smtClean="0">
                <a:solidFill>
                  <a:srgbClr val="4472C4">
                    <a:lumMod val="40000"/>
                    <a:lumOff val="60000"/>
                  </a:srgbClr>
                </a:solidFill>
                <a:latin typeface="Arial"/>
                <a:cs typeface="Arial"/>
              </a:rPr>
              <a:t>Conclusions and </a:t>
            </a:r>
            <a:r>
              <a:rPr lang="en-US" sz="3000" spc="-150" dirty="0">
                <a:solidFill>
                  <a:srgbClr val="4472C4">
                    <a:lumMod val="40000"/>
                    <a:lumOff val="60000"/>
                  </a:srgbClr>
                </a:solidFill>
                <a:latin typeface="Arial"/>
                <a:cs typeface="Arial"/>
              </a:rPr>
              <a:t>N</a:t>
            </a:r>
            <a:r>
              <a:rPr lang="en-US" sz="3000" spc="-150" dirty="0" smtClean="0">
                <a:solidFill>
                  <a:srgbClr val="4472C4">
                    <a:lumMod val="40000"/>
                    <a:lumOff val="60000"/>
                  </a:srgbClr>
                </a:solidFill>
                <a:latin typeface="Arial"/>
                <a:cs typeface="Arial"/>
              </a:rPr>
              <a:t>ext Steps</a:t>
            </a:r>
            <a:endParaRPr kumimoji="0" lang="en-US" sz="3000" b="0" i="0" u="none" strike="noStrike" kern="1200" cap="none" spc="-150" normalizeH="0" baseline="0" noProof="0" dirty="0" smtClean="0">
              <a:ln>
                <a:noFill/>
              </a:ln>
              <a:solidFill>
                <a:srgbClr val="4472C4">
                  <a:lumMod val="40000"/>
                  <a:lumOff val="60000"/>
                </a:srgbClr>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US" sz="3000" b="0" i="0" u="none" strike="noStrike" kern="1200" cap="none" spc="-150" normalizeH="0" baseline="0" noProof="0" dirty="0">
              <a:ln>
                <a:noFill/>
              </a:ln>
              <a:solidFill>
                <a:srgbClr val="4472C4">
                  <a:lumMod val="40000"/>
                  <a:lumOff val="60000"/>
                </a:srgbClr>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GB" sz="3000" b="0" i="0" u="none" strike="noStrike" kern="1200" cap="none" spc="-150" normalizeH="0" baseline="0" noProof="0" dirty="0">
              <a:ln>
                <a:noFill/>
              </a:ln>
              <a:solidFill>
                <a:srgbClr val="4472C4">
                  <a:lumMod val="40000"/>
                  <a:lumOff val="60000"/>
                </a:srgbClr>
              </a:solidFill>
              <a:effectLst/>
              <a:uLnTx/>
              <a:uFillTx/>
              <a:latin typeface="Arial"/>
              <a:ea typeface="+mn-ea"/>
              <a:cs typeface="Arial"/>
            </a:endParaRPr>
          </a:p>
        </p:txBody>
      </p:sp>
    </p:spTree>
    <p:extLst>
      <p:ext uri="{BB962C8B-B14F-4D97-AF65-F5344CB8AC3E}">
        <p14:creationId xmlns:p14="http://schemas.microsoft.com/office/powerpoint/2010/main" val="167179163"/>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2"/>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itle 1"/>
          <p:cNvSpPr>
            <a:spLocks noGrp="1"/>
          </p:cNvSpPr>
          <p:nvPr>
            <p:ph type="title"/>
          </p:nvPr>
        </p:nvSpPr>
        <p:spPr/>
        <p:txBody>
          <a:bodyPr/>
          <a:lstStyle/>
          <a:p>
            <a:r>
              <a:rPr lang="en-GB" dirty="0"/>
              <a:t>Facility concept</a:t>
            </a:r>
          </a:p>
        </p:txBody>
      </p:sp>
      <p:cxnSp>
        <p:nvCxnSpPr>
          <p:cNvPr id="8" name="Straight Arrow Connector 7">
            <a:extLst>
              <a:ext uri="{FF2B5EF4-FFF2-40B4-BE49-F238E27FC236}">
                <a16:creationId xmlns:a16="http://schemas.microsoft.com/office/drawing/2014/main" id="{A0C63BD0-3ECC-57F7-CB0D-AF71F786010C}"/>
              </a:ext>
            </a:extLst>
          </p:cNvPr>
          <p:cNvCxnSpPr>
            <a:cxnSpLocks/>
            <a:endCxn id="153" idx="3"/>
          </p:cNvCxnSpPr>
          <p:nvPr/>
        </p:nvCxnSpPr>
        <p:spPr>
          <a:xfrm>
            <a:off x="2202340" y="3863995"/>
            <a:ext cx="3495266" cy="351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6D875EFD-F635-0DCD-F48C-95FEB0EE14C4}"/>
              </a:ext>
            </a:extLst>
          </p:cNvPr>
          <p:cNvSpPr/>
          <p:nvPr/>
        </p:nvSpPr>
        <p:spPr>
          <a:xfrm>
            <a:off x="2181904" y="3768150"/>
            <a:ext cx="1816829" cy="19448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SCRF 8GeV Linac</a:t>
            </a:r>
          </a:p>
        </p:txBody>
      </p:sp>
      <p:sp>
        <p:nvSpPr>
          <p:cNvPr id="10" name="Rectangle 9">
            <a:extLst>
              <a:ext uri="{FF2B5EF4-FFF2-40B4-BE49-F238E27FC236}">
                <a16:creationId xmlns:a16="http://schemas.microsoft.com/office/drawing/2014/main" id="{CD93720B-79E6-138F-E359-6197A9D925A4}"/>
              </a:ext>
            </a:extLst>
          </p:cNvPr>
          <p:cNvSpPr/>
          <p:nvPr/>
        </p:nvSpPr>
        <p:spPr>
          <a:xfrm>
            <a:off x="4727354" y="3794861"/>
            <a:ext cx="968140" cy="14548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Cu Linac</a:t>
            </a:r>
          </a:p>
        </p:txBody>
      </p:sp>
      <p:sp>
        <p:nvSpPr>
          <p:cNvPr id="18" name="TextBox 17">
            <a:extLst>
              <a:ext uri="{FF2B5EF4-FFF2-40B4-BE49-F238E27FC236}">
                <a16:creationId xmlns:a16="http://schemas.microsoft.com/office/drawing/2014/main" id="{4214D74E-63FA-CA7A-BF71-449672FBAABC}"/>
              </a:ext>
            </a:extLst>
          </p:cNvPr>
          <p:cNvSpPr txBox="1"/>
          <p:nvPr/>
        </p:nvSpPr>
        <p:spPr>
          <a:xfrm>
            <a:off x="7646407" y="3515783"/>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2</a:t>
            </a:r>
          </a:p>
        </p:txBody>
      </p:sp>
      <p:sp>
        <p:nvSpPr>
          <p:cNvPr id="19" name="Rectangle 18">
            <a:extLst>
              <a:ext uri="{FF2B5EF4-FFF2-40B4-BE49-F238E27FC236}">
                <a16:creationId xmlns:a16="http://schemas.microsoft.com/office/drawing/2014/main" id="{DC4860BB-ACB5-604C-E6AB-19BF6FA225A7}"/>
              </a:ext>
            </a:extLst>
          </p:cNvPr>
          <p:cNvSpPr/>
          <p:nvPr/>
        </p:nvSpPr>
        <p:spPr>
          <a:xfrm>
            <a:off x="9628178" y="2981296"/>
            <a:ext cx="400746" cy="167777"/>
          </a:xfrm>
          <a:prstGeom prst="rect">
            <a:avLst/>
          </a:prstGeom>
          <a:solidFill>
            <a:srgbClr val="92D05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1878B6B5-105E-F3C3-F485-F94E7BBC4B47}"/>
              </a:ext>
            </a:extLst>
          </p:cNvPr>
          <p:cNvSpPr/>
          <p:nvPr/>
        </p:nvSpPr>
        <p:spPr>
          <a:xfrm>
            <a:off x="10028925" y="2887054"/>
            <a:ext cx="400746" cy="167777"/>
          </a:xfrm>
          <a:prstGeom prst="rect">
            <a:avLst/>
          </a:prstGeom>
          <a:solidFill>
            <a:srgbClr val="92D05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675D2A28-D5EC-9CF0-B692-61B5840C691A}"/>
              </a:ext>
            </a:extLst>
          </p:cNvPr>
          <p:cNvSpPr/>
          <p:nvPr/>
        </p:nvSpPr>
        <p:spPr>
          <a:xfrm>
            <a:off x="9278507" y="2676728"/>
            <a:ext cx="400746" cy="167777"/>
          </a:xfrm>
          <a:prstGeom prst="rect">
            <a:avLst/>
          </a:prstGeom>
          <a:solidFill>
            <a:srgbClr val="FFC0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1E6EADAA-8FB9-F048-2670-FC967BDB8B5A}"/>
              </a:ext>
            </a:extLst>
          </p:cNvPr>
          <p:cNvSpPr/>
          <p:nvPr/>
        </p:nvSpPr>
        <p:spPr>
          <a:xfrm>
            <a:off x="9488467" y="2780267"/>
            <a:ext cx="400746" cy="167777"/>
          </a:xfrm>
          <a:prstGeom prst="rect">
            <a:avLst/>
          </a:prstGeom>
          <a:solidFill>
            <a:srgbClr val="FFC0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BE8C9282-57E9-B17F-90EF-5C6DAA189C3D}"/>
              </a:ext>
            </a:extLst>
          </p:cNvPr>
          <p:cNvSpPr/>
          <p:nvPr/>
        </p:nvSpPr>
        <p:spPr>
          <a:xfrm>
            <a:off x="6119518" y="3235161"/>
            <a:ext cx="1243196" cy="9421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A19713BB-9B40-1C63-E403-696DBDEFDE4E}"/>
              </a:ext>
            </a:extLst>
          </p:cNvPr>
          <p:cNvSpPr/>
          <p:nvPr/>
        </p:nvSpPr>
        <p:spPr>
          <a:xfrm>
            <a:off x="7016533" y="2494149"/>
            <a:ext cx="1243196" cy="942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27928D0E-AE5F-ACAA-0F99-99CCD5143F5B}"/>
              </a:ext>
            </a:extLst>
          </p:cNvPr>
          <p:cNvSpPr/>
          <p:nvPr/>
        </p:nvSpPr>
        <p:spPr>
          <a:xfrm>
            <a:off x="7016638" y="2747223"/>
            <a:ext cx="1243196" cy="942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26" name="Straight Arrow Connector 25">
            <a:extLst>
              <a:ext uri="{FF2B5EF4-FFF2-40B4-BE49-F238E27FC236}">
                <a16:creationId xmlns:a16="http://schemas.microsoft.com/office/drawing/2014/main" id="{91282CEF-3171-8E75-BCE9-90BA64E1B1DA}"/>
              </a:ext>
            </a:extLst>
          </p:cNvPr>
          <p:cNvCxnSpPr>
            <a:cxnSpLocks/>
          </p:cNvCxnSpPr>
          <p:nvPr/>
        </p:nvCxnSpPr>
        <p:spPr>
          <a:xfrm flipV="1">
            <a:off x="4073823" y="2315991"/>
            <a:ext cx="2365894" cy="1548290"/>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9">
            <a:extLst>
              <a:ext uri="{FF2B5EF4-FFF2-40B4-BE49-F238E27FC236}">
                <a16:creationId xmlns:a16="http://schemas.microsoft.com/office/drawing/2014/main" id="{03136860-E4CB-9993-2AD6-B56B5CC0965B}"/>
              </a:ext>
            </a:extLst>
          </p:cNvPr>
          <p:cNvSpPr/>
          <p:nvPr/>
        </p:nvSpPr>
        <p:spPr>
          <a:xfrm>
            <a:off x="5151658" y="3496968"/>
            <a:ext cx="192256" cy="133406"/>
          </a:xfrm>
          <a:prstGeom prst="roundRect">
            <a:avLst/>
          </a:prstGeom>
          <a:solidFill>
            <a:srgbClr val="C00000">
              <a:alpha val="5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8" name="Rectangle: Rounded Corners 32">
            <a:extLst>
              <a:ext uri="{FF2B5EF4-FFF2-40B4-BE49-F238E27FC236}">
                <a16:creationId xmlns:a16="http://schemas.microsoft.com/office/drawing/2014/main" id="{85274456-7197-A691-B61F-D9299403F688}"/>
              </a:ext>
            </a:extLst>
          </p:cNvPr>
          <p:cNvSpPr/>
          <p:nvPr/>
        </p:nvSpPr>
        <p:spPr>
          <a:xfrm>
            <a:off x="6008284" y="2453018"/>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Rectangle: Rounded Corners 33">
            <a:extLst>
              <a:ext uri="{FF2B5EF4-FFF2-40B4-BE49-F238E27FC236}">
                <a16:creationId xmlns:a16="http://schemas.microsoft.com/office/drawing/2014/main" id="{EA7188F5-9BE2-C981-E1A1-06A5CD9A15EC}"/>
              </a:ext>
            </a:extLst>
          </p:cNvPr>
          <p:cNvSpPr/>
          <p:nvPr/>
        </p:nvSpPr>
        <p:spPr>
          <a:xfrm>
            <a:off x="5562012" y="2716625"/>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0" name="Rectangle: Rounded Corners 34">
            <a:extLst>
              <a:ext uri="{FF2B5EF4-FFF2-40B4-BE49-F238E27FC236}">
                <a16:creationId xmlns:a16="http://schemas.microsoft.com/office/drawing/2014/main" id="{B95DECAA-8091-6047-1A5E-59268872AF39}"/>
              </a:ext>
            </a:extLst>
          </p:cNvPr>
          <p:cNvSpPr/>
          <p:nvPr/>
        </p:nvSpPr>
        <p:spPr>
          <a:xfrm>
            <a:off x="5182455" y="2982689"/>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31" name="Straight Arrow Connector 30">
            <a:extLst>
              <a:ext uri="{FF2B5EF4-FFF2-40B4-BE49-F238E27FC236}">
                <a16:creationId xmlns:a16="http://schemas.microsoft.com/office/drawing/2014/main" id="{1A4BCFB4-B4BB-B299-9B0C-3CACB4CB6258}"/>
              </a:ext>
            </a:extLst>
          </p:cNvPr>
          <p:cNvCxnSpPr>
            <a:cxnSpLocks/>
          </p:cNvCxnSpPr>
          <p:nvPr/>
        </p:nvCxnSpPr>
        <p:spPr>
          <a:xfrm>
            <a:off x="4693258" y="3569708"/>
            <a:ext cx="5275907" cy="1035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C83AE265-C89C-8D4D-D429-F385CA7EA2E3}"/>
              </a:ext>
            </a:extLst>
          </p:cNvPr>
          <p:cNvCxnSpPr>
            <a:cxnSpLocks/>
          </p:cNvCxnSpPr>
          <p:nvPr/>
        </p:nvCxnSpPr>
        <p:spPr>
          <a:xfrm>
            <a:off x="6101796" y="2553493"/>
            <a:ext cx="3892946" cy="483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CAB69658-1D70-71B0-EAF4-FBDD203BB32F}"/>
              </a:ext>
            </a:extLst>
          </p:cNvPr>
          <p:cNvCxnSpPr>
            <a:cxnSpLocks/>
          </p:cNvCxnSpPr>
          <p:nvPr/>
        </p:nvCxnSpPr>
        <p:spPr>
          <a:xfrm>
            <a:off x="5712664" y="2783892"/>
            <a:ext cx="3697365" cy="1129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F372825C-539C-9109-CF32-291E8B56048C}"/>
              </a:ext>
            </a:extLst>
          </p:cNvPr>
          <p:cNvCxnSpPr>
            <a:cxnSpLocks/>
          </p:cNvCxnSpPr>
          <p:nvPr/>
        </p:nvCxnSpPr>
        <p:spPr>
          <a:xfrm flipV="1">
            <a:off x="5257415" y="3504487"/>
            <a:ext cx="446908" cy="6777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Rounded Corners 41">
            <a:extLst>
              <a:ext uri="{FF2B5EF4-FFF2-40B4-BE49-F238E27FC236}">
                <a16:creationId xmlns:a16="http://schemas.microsoft.com/office/drawing/2014/main" id="{BA2C5A33-CD7C-98F0-BDC8-ED26B2AA5394}"/>
              </a:ext>
            </a:extLst>
          </p:cNvPr>
          <p:cNvSpPr/>
          <p:nvPr/>
        </p:nvSpPr>
        <p:spPr>
          <a:xfrm>
            <a:off x="5576278" y="3417970"/>
            <a:ext cx="192256" cy="133406"/>
          </a:xfrm>
          <a:prstGeom prst="roundRect">
            <a:avLst/>
          </a:prstGeom>
          <a:solidFill>
            <a:schemeClr val="accent5">
              <a:lumMod val="20000"/>
              <a:lumOff val="80000"/>
              <a:alpha val="59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6" name="Rectangle: Rounded Corners 42">
            <a:extLst>
              <a:ext uri="{FF2B5EF4-FFF2-40B4-BE49-F238E27FC236}">
                <a16:creationId xmlns:a16="http://schemas.microsoft.com/office/drawing/2014/main" id="{EC9D5E19-B68F-5EE9-D749-C364899B1BF0}"/>
              </a:ext>
            </a:extLst>
          </p:cNvPr>
          <p:cNvSpPr/>
          <p:nvPr/>
        </p:nvSpPr>
        <p:spPr>
          <a:xfrm>
            <a:off x="6143438" y="3375344"/>
            <a:ext cx="192256" cy="145481"/>
          </a:xfrm>
          <a:prstGeom prst="roundRect">
            <a:avLst/>
          </a:prstGeom>
          <a:solidFill>
            <a:schemeClr val="accent4">
              <a:alpha val="59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37" name="Straight Arrow Connector 36">
            <a:extLst>
              <a:ext uri="{FF2B5EF4-FFF2-40B4-BE49-F238E27FC236}">
                <a16:creationId xmlns:a16="http://schemas.microsoft.com/office/drawing/2014/main" id="{E5C30097-F0DF-B83C-B571-32918201A228}"/>
              </a:ext>
            </a:extLst>
          </p:cNvPr>
          <p:cNvCxnSpPr>
            <a:cxnSpLocks/>
            <a:endCxn id="36" idx="1"/>
          </p:cNvCxnSpPr>
          <p:nvPr/>
        </p:nvCxnSpPr>
        <p:spPr>
          <a:xfrm flipV="1">
            <a:off x="5768534" y="3448084"/>
            <a:ext cx="374904" cy="3267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C494D29F-8897-C2C8-E12B-073917CABEB0}"/>
              </a:ext>
            </a:extLst>
          </p:cNvPr>
          <p:cNvCxnSpPr>
            <a:cxnSpLocks/>
          </p:cNvCxnSpPr>
          <p:nvPr/>
        </p:nvCxnSpPr>
        <p:spPr>
          <a:xfrm flipV="1">
            <a:off x="6351326" y="3453958"/>
            <a:ext cx="1619342" cy="249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Rounded Corners 47">
            <a:extLst>
              <a:ext uri="{FF2B5EF4-FFF2-40B4-BE49-F238E27FC236}">
                <a16:creationId xmlns:a16="http://schemas.microsoft.com/office/drawing/2014/main" id="{39161D7E-7F1C-041C-3FEF-51C0014B79E3}"/>
              </a:ext>
            </a:extLst>
          </p:cNvPr>
          <p:cNvSpPr/>
          <p:nvPr/>
        </p:nvSpPr>
        <p:spPr>
          <a:xfrm>
            <a:off x="4827671" y="3225530"/>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0" name="Rectangle: Rounded Corners 48">
            <a:extLst>
              <a:ext uri="{FF2B5EF4-FFF2-40B4-BE49-F238E27FC236}">
                <a16:creationId xmlns:a16="http://schemas.microsoft.com/office/drawing/2014/main" id="{F172C600-FC09-70E1-B636-66404424983C}"/>
              </a:ext>
            </a:extLst>
          </p:cNvPr>
          <p:cNvSpPr/>
          <p:nvPr/>
        </p:nvSpPr>
        <p:spPr>
          <a:xfrm>
            <a:off x="4476560" y="3470881"/>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D0F93875-EBB0-ECC2-1260-2133BED1162F}"/>
              </a:ext>
            </a:extLst>
          </p:cNvPr>
          <p:cNvSpPr txBox="1"/>
          <p:nvPr/>
        </p:nvSpPr>
        <p:spPr>
          <a:xfrm>
            <a:off x="8218673" y="2346240"/>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6</a:t>
            </a:r>
          </a:p>
        </p:txBody>
      </p:sp>
      <p:sp>
        <p:nvSpPr>
          <p:cNvPr id="42" name="TextBox 41">
            <a:extLst>
              <a:ext uri="{FF2B5EF4-FFF2-40B4-BE49-F238E27FC236}">
                <a16:creationId xmlns:a16="http://schemas.microsoft.com/office/drawing/2014/main" id="{791F22AA-C598-A849-EF5E-62861B70E343}"/>
              </a:ext>
            </a:extLst>
          </p:cNvPr>
          <p:cNvSpPr txBox="1"/>
          <p:nvPr/>
        </p:nvSpPr>
        <p:spPr>
          <a:xfrm>
            <a:off x="8165371" y="2597944"/>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5</a:t>
            </a:r>
          </a:p>
        </p:txBody>
      </p:sp>
      <p:sp>
        <p:nvSpPr>
          <p:cNvPr id="43" name="Rectangle 42">
            <a:extLst>
              <a:ext uri="{FF2B5EF4-FFF2-40B4-BE49-F238E27FC236}">
                <a16:creationId xmlns:a16="http://schemas.microsoft.com/office/drawing/2014/main" id="{34B71EA3-6978-B941-ACFE-06575520874E}"/>
              </a:ext>
            </a:extLst>
          </p:cNvPr>
          <p:cNvSpPr/>
          <p:nvPr/>
        </p:nvSpPr>
        <p:spPr>
          <a:xfrm>
            <a:off x="6759951" y="3403188"/>
            <a:ext cx="1243196" cy="94210"/>
          </a:xfrm>
          <a:prstGeom prst="rect">
            <a:avLst/>
          </a:prstGeom>
          <a:solidFill>
            <a:schemeClr val="accent1">
              <a:lumMod val="20000"/>
              <a:lumOff val="80000"/>
              <a:alpha val="70000"/>
            </a:schemeClr>
          </a:solid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1DA89520-F9D5-3EA9-BEAE-E84B38EAD028}"/>
              </a:ext>
            </a:extLst>
          </p:cNvPr>
          <p:cNvSpPr/>
          <p:nvPr/>
        </p:nvSpPr>
        <p:spPr>
          <a:xfrm>
            <a:off x="6535056" y="2991486"/>
            <a:ext cx="1243196" cy="94210"/>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CF318917-371D-4ACC-2996-D040350D9B1F}"/>
              </a:ext>
            </a:extLst>
          </p:cNvPr>
          <p:cNvSpPr txBox="1"/>
          <p:nvPr/>
        </p:nvSpPr>
        <p:spPr>
          <a:xfrm>
            <a:off x="7721834" y="2847879"/>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4</a:t>
            </a:r>
          </a:p>
        </p:txBody>
      </p:sp>
      <p:sp>
        <p:nvSpPr>
          <p:cNvPr id="46" name="Rectangle 45">
            <a:extLst>
              <a:ext uri="{FF2B5EF4-FFF2-40B4-BE49-F238E27FC236}">
                <a16:creationId xmlns:a16="http://schemas.microsoft.com/office/drawing/2014/main" id="{B40E98AB-DD06-82DA-CBC4-9F8943F1186A}"/>
              </a:ext>
            </a:extLst>
          </p:cNvPr>
          <p:cNvSpPr/>
          <p:nvPr/>
        </p:nvSpPr>
        <p:spPr>
          <a:xfrm>
            <a:off x="6433176" y="3532956"/>
            <a:ext cx="1243196" cy="94210"/>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47" name="Straight Arrow Connector 46">
            <a:extLst>
              <a:ext uri="{FF2B5EF4-FFF2-40B4-BE49-F238E27FC236}">
                <a16:creationId xmlns:a16="http://schemas.microsoft.com/office/drawing/2014/main" id="{93B59933-1BDD-A741-1F6B-F9B9B5EE9BB9}"/>
              </a:ext>
            </a:extLst>
          </p:cNvPr>
          <p:cNvCxnSpPr>
            <a:cxnSpLocks/>
          </p:cNvCxnSpPr>
          <p:nvPr/>
        </p:nvCxnSpPr>
        <p:spPr>
          <a:xfrm flipV="1">
            <a:off x="5376087" y="3044835"/>
            <a:ext cx="4255948" cy="19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63329A9B-03F4-50CE-E28A-3E7DDAFAC4B2}"/>
              </a:ext>
            </a:extLst>
          </p:cNvPr>
          <p:cNvCxnSpPr>
            <a:cxnSpLocks/>
          </p:cNvCxnSpPr>
          <p:nvPr/>
        </p:nvCxnSpPr>
        <p:spPr>
          <a:xfrm>
            <a:off x="8013135" y="3460923"/>
            <a:ext cx="2043978" cy="10878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EAF3DA58-FB75-66AD-4DF2-8BF1D97982ED}"/>
              </a:ext>
            </a:extLst>
          </p:cNvPr>
          <p:cNvSpPr txBox="1"/>
          <p:nvPr/>
        </p:nvSpPr>
        <p:spPr>
          <a:xfrm>
            <a:off x="7941441" y="3283870"/>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5B</a:t>
            </a:r>
          </a:p>
        </p:txBody>
      </p:sp>
      <p:cxnSp>
        <p:nvCxnSpPr>
          <p:cNvPr id="50" name="Straight Arrow Connector 49">
            <a:extLst>
              <a:ext uri="{FF2B5EF4-FFF2-40B4-BE49-F238E27FC236}">
                <a16:creationId xmlns:a16="http://schemas.microsoft.com/office/drawing/2014/main" id="{A11F62AA-F8EF-61C3-69AE-DDCDBBC72315}"/>
              </a:ext>
            </a:extLst>
          </p:cNvPr>
          <p:cNvCxnSpPr>
            <a:cxnSpLocks/>
          </p:cNvCxnSpPr>
          <p:nvPr/>
        </p:nvCxnSpPr>
        <p:spPr>
          <a:xfrm flipV="1">
            <a:off x="4982466" y="3274266"/>
            <a:ext cx="4152933" cy="1545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21633F64-D208-FD08-282C-2ADE2895A574}"/>
              </a:ext>
            </a:extLst>
          </p:cNvPr>
          <p:cNvSpPr txBox="1"/>
          <p:nvPr/>
        </p:nvSpPr>
        <p:spPr>
          <a:xfrm>
            <a:off x="7298044" y="3083341"/>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3</a:t>
            </a:r>
          </a:p>
        </p:txBody>
      </p:sp>
      <p:sp>
        <p:nvSpPr>
          <p:cNvPr id="52" name="TextBox 51">
            <a:extLst>
              <a:ext uri="{FF2B5EF4-FFF2-40B4-BE49-F238E27FC236}">
                <a16:creationId xmlns:a16="http://schemas.microsoft.com/office/drawing/2014/main" id="{4A095144-CEE0-CD5F-B5D4-7BF472C5BD28}"/>
              </a:ext>
            </a:extLst>
          </p:cNvPr>
          <p:cNvSpPr txBox="1"/>
          <p:nvPr/>
        </p:nvSpPr>
        <p:spPr>
          <a:xfrm>
            <a:off x="6393485" y="2127131"/>
            <a:ext cx="2145571" cy="246221"/>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8GeV Beam Utilisation</a:t>
            </a:r>
          </a:p>
        </p:txBody>
      </p:sp>
      <p:sp>
        <p:nvSpPr>
          <p:cNvPr id="53" name="Rectangle 52">
            <a:extLst>
              <a:ext uri="{FF2B5EF4-FFF2-40B4-BE49-F238E27FC236}">
                <a16:creationId xmlns:a16="http://schemas.microsoft.com/office/drawing/2014/main" id="{EB1706FB-82AB-BE46-971E-EE1CC01A7F4D}"/>
              </a:ext>
            </a:extLst>
          </p:cNvPr>
          <p:cNvSpPr/>
          <p:nvPr/>
        </p:nvSpPr>
        <p:spPr>
          <a:xfrm>
            <a:off x="9132330" y="3167891"/>
            <a:ext cx="400746" cy="167777"/>
          </a:xfrm>
          <a:prstGeom prst="rect">
            <a:avLst/>
          </a:prstGeom>
          <a:solidFill>
            <a:srgbClr val="00B05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4" name="Rectangle 53">
            <a:extLst>
              <a:ext uri="{FF2B5EF4-FFF2-40B4-BE49-F238E27FC236}">
                <a16:creationId xmlns:a16="http://schemas.microsoft.com/office/drawing/2014/main" id="{8C74557E-9A5F-2DF6-7999-601CF4DC636B}"/>
              </a:ext>
            </a:extLst>
          </p:cNvPr>
          <p:cNvSpPr/>
          <p:nvPr/>
        </p:nvSpPr>
        <p:spPr>
          <a:xfrm>
            <a:off x="9533076" y="3255102"/>
            <a:ext cx="400746" cy="167777"/>
          </a:xfrm>
          <a:prstGeom prst="rect">
            <a:avLst/>
          </a:prstGeom>
          <a:solidFill>
            <a:srgbClr val="00B05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55" name="Straight Arrow Connector 54">
            <a:extLst>
              <a:ext uri="{FF2B5EF4-FFF2-40B4-BE49-F238E27FC236}">
                <a16:creationId xmlns:a16="http://schemas.microsoft.com/office/drawing/2014/main" id="{6FC3CBE2-69B8-FE65-A8BB-DB12BC0C8B6A}"/>
              </a:ext>
            </a:extLst>
          </p:cNvPr>
          <p:cNvCxnSpPr>
            <a:cxnSpLocks/>
            <a:endCxn id="54" idx="1"/>
          </p:cNvCxnSpPr>
          <p:nvPr/>
        </p:nvCxnSpPr>
        <p:spPr>
          <a:xfrm>
            <a:off x="8455931" y="3278846"/>
            <a:ext cx="1077146" cy="6014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C61CE250-B8B4-888E-6620-8977DAAC465F}"/>
              </a:ext>
            </a:extLst>
          </p:cNvPr>
          <p:cNvCxnSpPr>
            <a:cxnSpLocks/>
            <a:endCxn id="20" idx="1"/>
          </p:cNvCxnSpPr>
          <p:nvPr/>
        </p:nvCxnSpPr>
        <p:spPr>
          <a:xfrm flipV="1">
            <a:off x="8600929" y="2970942"/>
            <a:ext cx="1427995" cy="76910"/>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44766444-01E2-82A6-5C1B-5BAF93706263}"/>
              </a:ext>
            </a:extLst>
          </p:cNvPr>
          <p:cNvCxnSpPr>
            <a:cxnSpLocks/>
            <a:endCxn id="22" idx="1"/>
          </p:cNvCxnSpPr>
          <p:nvPr/>
        </p:nvCxnSpPr>
        <p:spPr>
          <a:xfrm>
            <a:off x="8836755" y="2799284"/>
            <a:ext cx="651713" cy="6487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8269E097-D69A-DA27-D265-149149690BA1}"/>
              </a:ext>
            </a:extLst>
          </p:cNvPr>
          <p:cNvCxnSpPr>
            <a:cxnSpLocks/>
          </p:cNvCxnSpPr>
          <p:nvPr/>
        </p:nvCxnSpPr>
        <p:spPr>
          <a:xfrm flipV="1">
            <a:off x="9027541" y="2465580"/>
            <a:ext cx="1112734" cy="10079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EEA7A096-EE7D-E776-3E33-8B94EC1FF37D}"/>
              </a:ext>
            </a:extLst>
          </p:cNvPr>
          <p:cNvSpPr/>
          <p:nvPr/>
        </p:nvSpPr>
        <p:spPr>
          <a:xfrm>
            <a:off x="9969166" y="2516698"/>
            <a:ext cx="400746" cy="167777"/>
          </a:xfrm>
          <a:prstGeom prst="rect">
            <a:avLst/>
          </a:prstGeom>
          <a:solidFill>
            <a:srgbClr val="FF00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E11D5DE2-42C2-D782-08CD-5570A574803C}"/>
              </a:ext>
            </a:extLst>
          </p:cNvPr>
          <p:cNvSpPr/>
          <p:nvPr/>
        </p:nvSpPr>
        <p:spPr>
          <a:xfrm>
            <a:off x="10113565" y="2340031"/>
            <a:ext cx="400746" cy="167777"/>
          </a:xfrm>
          <a:prstGeom prst="rect">
            <a:avLst/>
          </a:prstGeom>
          <a:solidFill>
            <a:srgbClr val="FF00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1" name="Rectangle 60">
            <a:extLst>
              <a:ext uri="{FF2B5EF4-FFF2-40B4-BE49-F238E27FC236}">
                <a16:creationId xmlns:a16="http://schemas.microsoft.com/office/drawing/2014/main" id="{1C516647-A7DA-DC2F-D4CA-74FB7D33B34D}"/>
              </a:ext>
            </a:extLst>
          </p:cNvPr>
          <p:cNvSpPr/>
          <p:nvPr/>
        </p:nvSpPr>
        <p:spPr>
          <a:xfrm>
            <a:off x="10060487" y="3488694"/>
            <a:ext cx="400746" cy="167777"/>
          </a:xfrm>
          <a:prstGeom prst="rect">
            <a:avLst/>
          </a:prstGeom>
          <a:solidFill>
            <a:srgbClr val="0070C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2" name="Rectangle: Rounded Corners 165">
            <a:extLst>
              <a:ext uri="{FF2B5EF4-FFF2-40B4-BE49-F238E27FC236}">
                <a16:creationId xmlns:a16="http://schemas.microsoft.com/office/drawing/2014/main" id="{E5EE7C94-1F70-DF45-FE72-BE1496C6AAB4}"/>
              </a:ext>
            </a:extLst>
          </p:cNvPr>
          <p:cNvSpPr/>
          <p:nvPr/>
        </p:nvSpPr>
        <p:spPr>
          <a:xfrm>
            <a:off x="8976189" y="2290257"/>
            <a:ext cx="1629193" cy="1384947"/>
          </a:xfrm>
          <a:prstGeom prst="roundRect">
            <a:avLst>
              <a:gd name="adj" fmla="val 4657"/>
            </a:avLst>
          </a:prstGeom>
          <a:solidFill>
            <a:schemeClr val="tx2">
              <a:lumMod val="50000"/>
              <a:lumOff val="50000"/>
              <a:alpha val="23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3" name="TextBox 62">
            <a:extLst>
              <a:ext uri="{FF2B5EF4-FFF2-40B4-BE49-F238E27FC236}">
                <a16:creationId xmlns:a16="http://schemas.microsoft.com/office/drawing/2014/main" id="{B5519191-DF17-12EE-DC23-8AD8FD57A95B}"/>
              </a:ext>
            </a:extLst>
          </p:cNvPr>
          <p:cNvSpPr txBox="1"/>
          <p:nvPr/>
        </p:nvSpPr>
        <p:spPr>
          <a:xfrm>
            <a:off x="4155892" y="5990297"/>
            <a:ext cx="1728385" cy="307777"/>
          </a:xfrm>
          <a:prstGeom prst="rect">
            <a:avLst/>
          </a:prstGeom>
          <a:gradFill flip="none" rotWithShape="1">
            <a:gsLst>
              <a:gs pos="0">
                <a:schemeClr val="accent1">
                  <a:lumMod val="5000"/>
                  <a:lumOff val="95000"/>
                </a:schemeClr>
              </a:gs>
              <a:gs pos="65000">
                <a:schemeClr val="tx2">
                  <a:lumMod val="25000"/>
                  <a:lumOff val="75000"/>
                  <a:alpha val="47000"/>
                </a:schemeClr>
              </a:gs>
              <a:gs pos="55956">
                <a:srgbClr val="A6CAEC">
                  <a:alpha val="52000"/>
                </a:srgbClr>
              </a:gs>
              <a:gs pos="37000">
                <a:schemeClr val="tx2">
                  <a:lumMod val="25000"/>
                  <a:lumOff val="75000"/>
                  <a:alpha val="47000"/>
                </a:schemeClr>
              </a:gs>
              <a:gs pos="100000">
                <a:schemeClr val="bg1"/>
              </a:gs>
            </a:gsLst>
            <a:lin ang="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Spreader</a:t>
            </a:r>
          </a:p>
        </p:txBody>
      </p:sp>
      <p:sp>
        <p:nvSpPr>
          <p:cNvPr id="64" name="TextBox 63">
            <a:extLst>
              <a:ext uri="{FF2B5EF4-FFF2-40B4-BE49-F238E27FC236}">
                <a16:creationId xmlns:a16="http://schemas.microsoft.com/office/drawing/2014/main" id="{AD6DDA0E-AE13-BB51-85DD-1BDC0701EDFB}"/>
              </a:ext>
            </a:extLst>
          </p:cNvPr>
          <p:cNvSpPr txBox="1"/>
          <p:nvPr/>
        </p:nvSpPr>
        <p:spPr>
          <a:xfrm>
            <a:off x="2051200" y="5995346"/>
            <a:ext cx="1948643" cy="307777"/>
          </a:xfrm>
          <a:prstGeom prst="rect">
            <a:avLst/>
          </a:prstGeom>
          <a:gradFill flip="none" rotWithShape="1">
            <a:gsLst>
              <a:gs pos="0">
                <a:schemeClr val="accent1">
                  <a:lumMod val="5000"/>
                  <a:lumOff val="95000"/>
                </a:schemeClr>
              </a:gs>
              <a:gs pos="65000">
                <a:schemeClr val="tx2">
                  <a:lumMod val="25000"/>
                  <a:lumOff val="75000"/>
                  <a:alpha val="47000"/>
                </a:schemeClr>
              </a:gs>
              <a:gs pos="55956">
                <a:srgbClr val="A6CAEC">
                  <a:alpha val="52000"/>
                </a:srgbClr>
              </a:gs>
              <a:gs pos="37000">
                <a:schemeClr val="tx2">
                  <a:lumMod val="25000"/>
                  <a:lumOff val="75000"/>
                  <a:alpha val="47000"/>
                </a:schemeClr>
              </a:gs>
              <a:gs pos="100000">
                <a:schemeClr val="bg1"/>
              </a:gs>
            </a:gsLst>
            <a:lin ang="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Linac</a:t>
            </a:r>
          </a:p>
        </p:txBody>
      </p:sp>
      <p:sp>
        <p:nvSpPr>
          <p:cNvPr id="65" name="TextBox 64">
            <a:extLst>
              <a:ext uri="{FF2B5EF4-FFF2-40B4-BE49-F238E27FC236}">
                <a16:creationId xmlns:a16="http://schemas.microsoft.com/office/drawing/2014/main" id="{526DC1BA-B192-2379-B938-198AFE2D1415}"/>
              </a:ext>
            </a:extLst>
          </p:cNvPr>
          <p:cNvSpPr txBox="1"/>
          <p:nvPr/>
        </p:nvSpPr>
        <p:spPr>
          <a:xfrm>
            <a:off x="6119376" y="5970212"/>
            <a:ext cx="1495953" cy="307777"/>
          </a:xfrm>
          <a:prstGeom prst="rect">
            <a:avLst/>
          </a:prstGeom>
          <a:gradFill flip="none" rotWithShape="1">
            <a:gsLst>
              <a:gs pos="0">
                <a:schemeClr val="accent1">
                  <a:lumMod val="5000"/>
                  <a:lumOff val="95000"/>
                </a:schemeClr>
              </a:gs>
              <a:gs pos="65000">
                <a:schemeClr val="tx2">
                  <a:lumMod val="25000"/>
                  <a:lumOff val="75000"/>
                  <a:alpha val="47000"/>
                </a:schemeClr>
              </a:gs>
              <a:gs pos="55956">
                <a:srgbClr val="A6CAEC">
                  <a:alpha val="52000"/>
                </a:srgbClr>
              </a:gs>
              <a:gs pos="37000">
                <a:schemeClr val="tx2">
                  <a:lumMod val="25000"/>
                  <a:lumOff val="75000"/>
                  <a:alpha val="47000"/>
                </a:schemeClr>
              </a:gs>
              <a:gs pos="100000">
                <a:schemeClr val="bg1"/>
              </a:gs>
            </a:gsLst>
            <a:lin ang="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FELs</a:t>
            </a:r>
          </a:p>
        </p:txBody>
      </p:sp>
      <p:sp>
        <p:nvSpPr>
          <p:cNvPr id="66" name="TextBox 65">
            <a:extLst>
              <a:ext uri="{FF2B5EF4-FFF2-40B4-BE49-F238E27FC236}">
                <a16:creationId xmlns:a16="http://schemas.microsoft.com/office/drawing/2014/main" id="{AF63C83E-9F83-7EC7-9D51-C4471BD8AEB1}"/>
              </a:ext>
            </a:extLst>
          </p:cNvPr>
          <p:cNvSpPr txBox="1"/>
          <p:nvPr/>
        </p:nvSpPr>
        <p:spPr>
          <a:xfrm>
            <a:off x="7634992" y="5969119"/>
            <a:ext cx="1602859" cy="307777"/>
          </a:xfrm>
          <a:prstGeom prst="rect">
            <a:avLst/>
          </a:prstGeom>
          <a:gradFill flip="none" rotWithShape="1">
            <a:gsLst>
              <a:gs pos="0">
                <a:schemeClr val="accent1">
                  <a:lumMod val="5000"/>
                  <a:lumOff val="95000"/>
                </a:schemeClr>
              </a:gs>
              <a:gs pos="65000">
                <a:schemeClr val="tx2">
                  <a:lumMod val="25000"/>
                  <a:lumOff val="75000"/>
                  <a:alpha val="47000"/>
                </a:schemeClr>
              </a:gs>
              <a:gs pos="55956">
                <a:srgbClr val="A6CAEC">
                  <a:alpha val="52000"/>
                </a:srgbClr>
              </a:gs>
              <a:gs pos="37000">
                <a:schemeClr val="tx2">
                  <a:lumMod val="25000"/>
                  <a:lumOff val="75000"/>
                  <a:alpha val="47000"/>
                </a:schemeClr>
              </a:gs>
              <a:gs pos="100000">
                <a:schemeClr val="bg1"/>
              </a:gs>
            </a:gsLst>
            <a:lin ang="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Photon Transports</a:t>
            </a:r>
          </a:p>
        </p:txBody>
      </p:sp>
      <p:sp>
        <p:nvSpPr>
          <p:cNvPr id="67" name="TextBox 66">
            <a:extLst>
              <a:ext uri="{FF2B5EF4-FFF2-40B4-BE49-F238E27FC236}">
                <a16:creationId xmlns:a16="http://schemas.microsoft.com/office/drawing/2014/main" id="{A059B19E-3CE1-9E29-C936-14A89528B224}"/>
              </a:ext>
            </a:extLst>
          </p:cNvPr>
          <p:cNvSpPr txBox="1"/>
          <p:nvPr/>
        </p:nvSpPr>
        <p:spPr>
          <a:xfrm>
            <a:off x="9246988" y="5964685"/>
            <a:ext cx="1809141" cy="307777"/>
          </a:xfrm>
          <a:prstGeom prst="rect">
            <a:avLst/>
          </a:prstGeom>
          <a:gradFill flip="none" rotWithShape="1">
            <a:gsLst>
              <a:gs pos="0">
                <a:schemeClr val="accent1">
                  <a:lumMod val="5000"/>
                  <a:lumOff val="95000"/>
                </a:schemeClr>
              </a:gs>
              <a:gs pos="65000">
                <a:schemeClr val="tx2">
                  <a:lumMod val="25000"/>
                  <a:lumOff val="75000"/>
                  <a:alpha val="47000"/>
                </a:schemeClr>
              </a:gs>
              <a:gs pos="55956">
                <a:srgbClr val="A6CAEC">
                  <a:alpha val="52000"/>
                </a:srgbClr>
              </a:gs>
              <a:gs pos="37000">
                <a:schemeClr val="tx2">
                  <a:lumMod val="25000"/>
                  <a:lumOff val="75000"/>
                  <a:alpha val="47000"/>
                </a:schemeClr>
              </a:gs>
              <a:gs pos="100000">
                <a:schemeClr val="bg1"/>
              </a:gs>
            </a:gsLst>
            <a:lin ang="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Experimental Halls </a:t>
            </a:r>
          </a:p>
        </p:txBody>
      </p:sp>
      <p:grpSp>
        <p:nvGrpSpPr>
          <p:cNvPr id="68" name="Group 67">
            <a:extLst>
              <a:ext uri="{FF2B5EF4-FFF2-40B4-BE49-F238E27FC236}">
                <a16:creationId xmlns:a16="http://schemas.microsoft.com/office/drawing/2014/main" id="{738C71BE-D099-E041-2AF2-E11019061DB3}"/>
              </a:ext>
            </a:extLst>
          </p:cNvPr>
          <p:cNvGrpSpPr/>
          <p:nvPr/>
        </p:nvGrpSpPr>
        <p:grpSpPr>
          <a:xfrm>
            <a:off x="4155892" y="3922474"/>
            <a:ext cx="6404626" cy="1926885"/>
            <a:chOff x="3330114" y="4945595"/>
            <a:chExt cx="6237898" cy="1748496"/>
          </a:xfrm>
        </p:grpSpPr>
        <p:sp>
          <p:nvSpPr>
            <p:cNvPr id="69" name="Rectangle 68">
              <a:extLst>
                <a:ext uri="{FF2B5EF4-FFF2-40B4-BE49-F238E27FC236}">
                  <a16:creationId xmlns:a16="http://schemas.microsoft.com/office/drawing/2014/main" id="{29D62472-F527-D71D-158F-37AF604489AE}"/>
                </a:ext>
              </a:extLst>
            </p:cNvPr>
            <p:cNvSpPr/>
            <p:nvPr/>
          </p:nvSpPr>
          <p:spPr>
            <a:xfrm flipV="1">
              <a:off x="8645080" y="5647269"/>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0" name="Rectangle 69">
              <a:extLst>
                <a:ext uri="{FF2B5EF4-FFF2-40B4-BE49-F238E27FC236}">
                  <a16:creationId xmlns:a16="http://schemas.microsoft.com/office/drawing/2014/main" id="{05129533-5767-F5D5-ACDD-6F342DF0D19A}"/>
                </a:ext>
              </a:extLst>
            </p:cNvPr>
            <p:cNvSpPr/>
            <p:nvPr/>
          </p:nvSpPr>
          <p:spPr>
            <a:xfrm flipV="1">
              <a:off x="9028555" y="5739728"/>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1" name="Rectangle 70">
              <a:extLst>
                <a:ext uri="{FF2B5EF4-FFF2-40B4-BE49-F238E27FC236}">
                  <a16:creationId xmlns:a16="http://schemas.microsoft.com/office/drawing/2014/main" id="{4B1DD263-A9EA-C607-B563-3A2FBDF34A1C}"/>
                </a:ext>
              </a:extLst>
            </p:cNvPr>
            <p:cNvSpPr/>
            <p:nvPr/>
          </p:nvSpPr>
          <p:spPr>
            <a:xfrm flipV="1">
              <a:off x="8310479" y="5946074"/>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2" name="Rectangle 71">
              <a:extLst>
                <a:ext uri="{FF2B5EF4-FFF2-40B4-BE49-F238E27FC236}">
                  <a16:creationId xmlns:a16="http://schemas.microsoft.com/office/drawing/2014/main" id="{2293DC4C-7029-1170-A0E9-46A38D364413}"/>
                </a:ext>
              </a:extLst>
            </p:cNvPr>
            <p:cNvSpPr/>
            <p:nvPr/>
          </p:nvSpPr>
          <p:spPr>
            <a:xfrm flipV="1">
              <a:off x="8511391" y="5844495"/>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0E5F0496-FF09-7DCE-96F0-629081C3EED2}"/>
                </a:ext>
              </a:extLst>
            </p:cNvPr>
            <p:cNvSpPr/>
            <p:nvPr/>
          </p:nvSpPr>
          <p:spPr>
            <a:xfrm flipV="1">
              <a:off x="5287641" y="5470383"/>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4" name="Rectangle 73">
              <a:extLst>
                <a:ext uri="{FF2B5EF4-FFF2-40B4-BE49-F238E27FC236}">
                  <a16:creationId xmlns:a16="http://schemas.microsoft.com/office/drawing/2014/main" id="{04DCAB5B-DDA6-FCF7-7523-ABD7AC1A3E68}"/>
                </a:ext>
              </a:extLst>
            </p:cNvPr>
            <p:cNvSpPr/>
            <p:nvPr/>
          </p:nvSpPr>
          <p:spPr>
            <a:xfrm flipV="1">
              <a:off x="6145995" y="6197373"/>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5" name="Rectangle 74">
              <a:extLst>
                <a:ext uri="{FF2B5EF4-FFF2-40B4-BE49-F238E27FC236}">
                  <a16:creationId xmlns:a16="http://schemas.microsoft.com/office/drawing/2014/main" id="{3F1ADA39-A4DA-2B78-263F-011AE37EFFD5}"/>
                </a:ext>
              </a:extLst>
            </p:cNvPr>
            <p:cNvSpPr/>
            <p:nvPr/>
          </p:nvSpPr>
          <p:spPr>
            <a:xfrm flipV="1">
              <a:off x="6146095" y="5949087"/>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76" name="Straight Arrow Connector 75">
              <a:extLst>
                <a:ext uri="{FF2B5EF4-FFF2-40B4-BE49-F238E27FC236}">
                  <a16:creationId xmlns:a16="http://schemas.microsoft.com/office/drawing/2014/main" id="{95E84BAD-4677-3C12-2122-BABD7F261C89}"/>
                </a:ext>
              </a:extLst>
            </p:cNvPr>
            <p:cNvCxnSpPr>
              <a:cxnSpLocks/>
            </p:cNvCxnSpPr>
            <p:nvPr/>
          </p:nvCxnSpPr>
          <p:spPr>
            <a:xfrm>
              <a:off x="3330114" y="4945595"/>
              <a:ext cx="2263926" cy="151899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Rounded Corners 14">
              <a:extLst>
                <a:ext uri="{FF2B5EF4-FFF2-40B4-BE49-F238E27FC236}">
                  <a16:creationId xmlns:a16="http://schemas.microsoft.com/office/drawing/2014/main" id="{6954C6AF-A030-4276-46ED-75B7F1BAC697}"/>
                </a:ext>
              </a:extLst>
            </p:cNvPr>
            <p:cNvSpPr/>
            <p:nvPr/>
          </p:nvSpPr>
          <p:spPr>
            <a:xfrm flipV="1">
              <a:off x="4361495" y="5175076"/>
              <a:ext cx="183970" cy="130881"/>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8" name="Rectangle: Rounded Corners 16">
              <a:extLst>
                <a:ext uri="{FF2B5EF4-FFF2-40B4-BE49-F238E27FC236}">
                  <a16:creationId xmlns:a16="http://schemas.microsoft.com/office/drawing/2014/main" id="{B90A8A7F-8428-B00A-C247-9F8464A7D9E4}"/>
                </a:ext>
              </a:extLst>
            </p:cNvPr>
            <p:cNvSpPr/>
            <p:nvPr/>
          </p:nvSpPr>
          <p:spPr>
            <a:xfrm flipV="1">
              <a:off x="5181201" y="6187425"/>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9" name="Rectangle: Rounded Corners 17">
              <a:extLst>
                <a:ext uri="{FF2B5EF4-FFF2-40B4-BE49-F238E27FC236}">
                  <a16:creationId xmlns:a16="http://schemas.microsoft.com/office/drawing/2014/main" id="{9B109FF0-4C65-FA9B-EC2E-189B1DA23609}"/>
                </a:ext>
              </a:extLst>
            </p:cNvPr>
            <p:cNvSpPr/>
            <p:nvPr/>
          </p:nvSpPr>
          <p:spPr>
            <a:xfrm flipV="1">
              <a:off x="4754163" y="5928807"/>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0" name="Rectangle: Rounded Corners 18">
              <a:extLst>
                <a:ext uri="{FF2B5EF4-FFF2-40B4-BE49-F238E27FC236}">
                  <a16:creationId xmlns:a16="http://schemas.microsoft.com/office/drawing/2014/main" id="{4FD048A3-1FA2-E6E9-ACB6-67C3D579CFCA}"/>
                </a:ext>
              </a:extLst>
            </p:cNvPr>
            <p:cNvSpPr/>
            <p:nvPr/>
          </p:nvSpPr>
          <p:spPr>
            <a:xfrm flipV="1">
              <a:off x="4390965" y="5667777"/>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81" name="Straight Arrow Connector 80">
              <a:extLst>
                <a:ext uri="{FF2B5EF4-FFF2-40B4-BE49-F238E27FC236}">
                  <a16:creationId xmlns:a16="http://schemas.microsoft.com/office/drawing/2014/main" id="{7B08B93E-448A-99A2-45F9-99479359799A}"/>
                </a:ext>
              </a:extLst>
            </p:cNvPr>
            <p:cNvCxnSpPr>
              <a:cxnSpLocks/>
            </p:cNvCxnSpPr>
            <p:nvPr/>
          </p:nvCxnSpPr>
          <p:spPr>
            <a:xfrm flipV="1">
              <a:off x="3922852" y="5224437"/>
              <a:ext cx="5048519" cy="1015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3415E026-0C5F-B27B-04BD-38F6E965AD1B}"/>
                </a:ext>
              </a:extLst>
            </p:cNvPr>
            <p:cNvCxnSpPr>
              <a:cxnSpLocks/>
            </p:cNvCxnSpPr>
            <p:nvPr/>
          </p:nvCxnSpPr>
          <p:spPr>
            <a:xfrm flipV="1">
              <a:off x="5270683" y="6226836"/>
              <a:ext cx="3725163" cy="474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4E2EF997-89FA-49AC-E0EA-3A9FFB8BA24D}"/>
                </a:ext>
              </a:extLst>
            </p:cNvPr>
            <p:cNvCxnSpPr>
              <a:cxnSpLocks/>
            </p:cNvCxnSpPr>
            <p:nvPr/>
          </p:nvCxnSpPr>
          <p:spPr>
            <a:xfrm flipV="1">
              <a:off x="4898322" y="5994462"/>
              <a:ext cx="3538011" cy="11078"/>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3152A4B0-1541-F0CE-6AA2-3FC0A424D291}"/>
                </a:ext>
              </a:extLst>
            </p:cNvPr>
            <p:cNvCxnSpPr>
              <a:cxnSpLocks/>
            </p:cNvCxnSpPr>
            <p:nvPr/>
          </p:nvCxnSpPr>
          <p:spPr>
            <a:xfrm>
              <a:off x="4462694" y="5232086"/>
              <a:ext cx="427646" cy="6649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5" name="Rectangle: Rounded Corners 23">
              <a:extLst>
                <a:ext uri="{FF2B5EF4-FFF2-40B4-BE49-F238E27FC236}">
                  <a16:creationId xmlns:a16="http://schemas.microsoft.com/office/drawing/2014/main" id="{9156B092-5B7D-66CC-C764-B2D1ECEF6C13}"/>
                </a:ext>
              </a:extLst>
            </p:cNvPr>
            <p:cNvSpPr/>
            <p:nvPr/>
          </p:nvSpPr>
          <p:spPr>
            <a:xfrm flipV="1">
              <a:off x="4767814" y="5252579"/>
              <a:ext cx="183970" cy="130881"/>
            </a:xfrm>
            <a:prstGeom prst="roundRect">
              <a:avLst/>
            </a:prstGeom>
            <a:solidFill>
              <a:schemeClr val="bg1">
                <a:lumMod val="75000"/>
                <a:alpha val="59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6" name="Rectangle: Rounded Corners 24">
              <a:extLst>
                <a:ext uri="{FF2B5EF4-FFF2-40B4-BE49-F238E27FC236}">
                  <a16:creationId xmlns:a16="http://schemas.microsoft.com/office/drawing/2014/main" id="{AB81DA68-712B-061A-5C80-03A01E59606D}"/>
                </a:ext>
              </a:extLst>
            </p:cNvPr>
            <p:cNvSpPr/>
            <p:nvPr/>
          </p:nvSpPr>
          <p:spPr>
            <a:xfrm flipV="1">
              <a:off x="5310530" y="5282552"/>
              <a:ext cx="183970" cy="142728"/>
            </a:xfrm>
            <a:prstGeom prst="roundRect">
              <a:avLst/>
            </a:prstGeom>
            <a:solidFill>
              <a:schemeClr val="bg1">
                <a:lumMod val="75000"/>
                <a:alpha val="59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87" name="Straight Arrow Connector 86">
              <a:extLst>
                <a:ext uri="{FF2B5EF4-FFF2-40B4-BE49-F238E27FC236}">
                  <a16:creationId xmlns:a16="http://schemas.microsoft.com/office/drawing/2014/main" id="{8BC01019-84F1-6AD1-5244-9508F9947C82}"/>
                </a:ext>
              </a:extLst>
            </p:cNvPr>
            <p:cNvCxnSpPr>
              <a:cxnSpLocks/>
              <a:endCxn id="86" idx="1"/>
            </p:cNvCxnSpPr>
            <p:nvPr/>
          </p:nvCxnSpPr>
          <p:spPr>
            <a:xfrm>
              <a:off x="4951784" y="5321863"/>
              <a:ext cx="358746" cy="3205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51373E5C-75F7-98AE-6F1A-AD98E1DACAE7}"/>
                </a:ext>
              </a:extLst>
            </p:cNvPr>
            <p:cNvCxnSpPr>
              <a:cxnSpLocks/>
            </p:cNvCxnSpPr>
            <p:nvPr/>
          </p:nvCxnSpPr>
          <p:spPr>
            <a:xfrm>
              <a:off x="5509458" y="5345709"/>
              <a:ext cx="1549550" cy="244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9" name="Rectangle: Rounded Corners 28">
              <a:extLst>
                <a:ext uri="{FF2B5EF4-FFF2-40B4-BE49-F238E27FC236}">
                  <a16:creationId xmlns:a16="http://schemas.microsoft.com/office/drawing/2014/main" id="{3ED661FD-2A48-9E3E-37A2-94BEE0C2445D}"/>
                </a:ext>
              </a:extLst>
            </p:cNvPr>
            <p:cNvSpPr/>
            <p:nvPr/>
          </p:nvSpPr>
          <p:spPr>
            <a:xfrm flipV="1">
              <a:off x="4051471" y="5429531"/>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0" name="Rectangle: Rounded Corners 30">
              <a:extLst>
                <a:ext uri="{FF2B5EF4-FFF2-40B4-BE49-F238E27FC236}">
                  <a16:creationId xmlns:a16="http://schemas.microsoft.com/office/drawing/2014/main" id="{90634A8A-AA17-4C27-8891-D3AA3E89156A}"/>
                </a:ext>
              </a:extLst>
            </p:cNvPr>
            <p:cNvSpPr/>
            <p:nvPr/>
          </p:nvSpPr>
          <p:spPr>
            <a:xfrm flipV="1">
              <a:off x="3715493" y="5188823"/>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1" name="TextBox 90">
              <a:extLst>
                <a:ext uri="{FF2B5EF4-FFF2-40B4-BE49-F238E27FC236}">
                  <a16:creationId xmlns:a16="http://schemas.microsoft.com/office/drawing/2014/main" id="{3DA5D805-48DC-4363-1898-C68D3D02CC6D}"/>
                </a:ext>
              </a:extLst>
            </p:cNvPr>
            <p:cNvSpPr txBox="1"/>
            <p:nvPr/>
          </p:nvSpPr>
          <p:spPr>
            <a:xfrm rot="10800000" flipV="1">
              <a:off x="7296324" y="6205083"/>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6X</a:t>
              </a:r>
            </a:p>
          </p:txBody>
        </p:sp>
        <p:sp>
          <p:nvSpPr>
            <p:cNvPr id="92" name="TextBox 91">
              <a:extLst>
                <a:ext uri="{FF2B5EF4-FFF2-40B4-BE49-F238E27FC236}">
                  <a16:creationId xmlns:a16="http://schemas.microsoft.com/office/drawing/2014/main" id="{5EF61176-3B11-B181-9112-BE3474FCD312}"/>
                </a:ext>
              </a:extLst>
            </p:cNvPr>
            <p:cNvSpPr txBox="1"/>
            <p:nvPr/>
          </p:nvSpPr>
          <p:spPr>
            <a:xfrm rot="10800000" flipV="1">
              <a:off x="7245319" y="5958142"/>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5X</a:t>
              </a:r>
            </a:p>
          </p:txBody>
        </p:sp>
        <p:sp>
          <p:nvSpPr>
            <p:cNvPr id="93" name="Rectangle 92">
              <a:extLst>
                <a:ext uri="{FF2B5EF4-FFF2-40B4-BE49-F238E27FC236}">
                  <a16:creationId xmlns:a16="http://schemas.microsoft.com/office/drawing/2014/main" id="{A7C328E5-7DC5-E20E-582D-18D7FFC19484}"/>
                </a:ext>
              </a:extLst>
            </p:cNvPr>
            <p:cNvSpPr/>
            <p:nvPr/>
          </p:nvSpPr>
          <p:spPr>
            <a:xfrm flipV="1">
              <a:off x="5900472" y="5305536"/>
              <a:ext cx="1189615" cy="92427"/>
            </a:xfrm>
            <a:prstGeom prst="rect">
              <a:avLst/>
            </a:prstGeom>
            <a:solidFill>
              <a:schemeClr val="bg1">
                <a:lumMod val="75000"/>
                <a:alpha val="70000"/>
              </a:schemeClr>
            </a:solid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23413F13-DDFB-8A30-98E1-3C5DAA432C96}"/>
                </a:ext>
              </a:extLst>
            </p:cNvPr>
            <p:cNvSpPr/>
            <p:nvPr/>
          </p:nvSpPr>
          <p:spPr>
            <a:xfrm flipV="1">
              <a:off x="5685270" y="5709447"/>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5" name="TextBox 94">
              <a:extLst>
                <a:ext uri="{FF2B5EF4-FFF2-40B4-BE49-F238E27FC236}">
                  <a16:creationId xmlns:a16="http://schemas.microsoft.com/office/drawing/2014/main" id="{F191DFFC-3AFE-289E-4EE4-17390CDFB613}"/>
                </a:ext>
              </a:extLst>
            </p:cNvPr>
            <p:cNvSpPr txBox="1"/>
            <p:nvPr/>
          </p:nvSpPr>
          <p:spPr>
            <a:xfrm rot="10800000" flipV="1">
              <a:off x="6820898" y="5712936"/>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4X</a:t>
              </a:r>
            </a:p>
          </p:txBody>
        </p:sp>
        <p:sp>
          <p:nvSpPr>
            <p:cNvPr id="96" name="Rectangle 95">
              <a:extLst>
                <a:ext uri="{FF2B5EF4-FFF2-40B4-BE49-F238E27FC236}">
                  <a16:creationId xmlns:a16="http://schemas.microsoft.com/office/drawing/2014/main" id="{327ECF2D-477D-C0C9-3EBC-1DC20901DF96}"/>
                </a:ext>
              </a:extLst>
            </p:cNvPr>
            <p:cNvSpPr/>
            <p:nvPr/>
          </p:nvSpPr>
          <p:spPr>
            <a:xfrm flipV="1">
              <a:off x="5587780" y="5178223"/>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97" name="Straight Arrow Connector 96">
              <a:extLst>
                <a:ext uri="{FF2B5EF4-FFF2-40B4-BE49-F238E27FC236}">
                  <a16:creationId xmlns:a16="http://schemas.microsoft.com/office/drawing/2014/main" id="{A029F743-A1BD-50BB-06A8-F9E36B451B42}"/>
                </a:ext>
              </a:extLst>
            </p:cNvPr>
            <p:cNvCxnSpPr>
              <a:cxnSpLocks/>
            </p:cNvCxnSpPr>
            <p:nvPr/>
          </p:nvCxnSpPr>
          <p:spPr>
            <a:xfrm>
              <a:off x="4576251" y="5749347"/>
              <a:ext cx="4072519" cy="18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1B3674EF-BD35-BAB2-EDC0-29B2EEBD1D57}"/>
                </a:ext>
              </a:extLst>
            </p:cNvPr>
            <p:cNvCxnSpPr>
              <a:cxnSpLocks/>
            </p:cNvCxnSpPr>
            <p:nvPr/>
          </p:nvCxnSpPr>
          <p:spPr>
            <a:xfrm flipV="1">
              <a:off x="7099644" y="5234593"/>
              <a:ext cx="1955884" cy="10672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35854D0F-EB0A-51C2-E7A5-F87443A34598}"/>
                </a:ext>
              </a:extLst>
            </p:cNvPr>
            <p:cNvSpPr txBox="1"/>
            <p:nvPr/>
          </p:nvSpPr>
          <p:spPr>
            <a:xfrm rot="10800000" flipV="1">
              <a:off x="7032153" y="5264315"/>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5Bx</a:t>
              </a:r>
            </a:p>
          </p:txBody>
        </p:sp>
        <p:cxnSp>
          <p:nvCxnSpPr>
            <p:cNvPr id="100" name="Straight Arrow Connector 99">
              <a:extLst>
                <a:ext uri="{FF2B5EF4-FFF2-40B4-BE49-F238E27FC236}">
                  <a16:creationId xmlns:a16="http://schemas.microsoft.com/office/drawing/2014/main" id="{EB55CF75-06E5-00FA-0CD2-10B2BD34C57B}"/>
                </a:ext>
              </a:extLst>
            </p:cNvPr>
            <p:cNvCxnSpPr>
              <a:cxnSpLocks/>
            </p:cNvCxnSpPr>
            <p:nvPr/>
          </p:nvCxnSpPr>
          <p:spPr>
            <a:xfrm>
              <a:off x="4199595" y="5509284"/>
              <a:ext cx="3973944" cy="1516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F433E59-0892-538C-AE39-5A2152283C0E}"/>
                </a:ext>
              </a:extLst>
            </p:cNvPr>
            <p:cNvSpPr txBox="1"/>
            <p:nvPr/>
          </p:nvSpPr>
          <p:spPr>
            <a:xfrm rot="10800000" flipV="1">
              <a:off x="6415373" y="5481930"/>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3X</a:t>
              </a:r>
            </a:p>
          </p:txBody>
        </p:sp>
        <p:sp>
          <p:nvSpPr>
            <p:cNvPr id="102" name="TextBox 101">
              <a:extLst>
                <a:ext uri="{FF2B5EF4-FFF2-40B4-BE49-F238E27FC236}">
                  <a16:creationId xmlns:a16="http://schemas.microsoft.com/office/drawing/2014/main" id="{FF410CDC-8AE3-7D58-B4A9-453F6B49B849}"/>
                </a:ext>
              </a:extLst>
            </p:cNvPr>
            <p:cNvSpPr txBox="1"/>
            <p:nvPr/>
          </p:nvSpPr>
          <p:spPr>
            <a:xfrm rot="10800000" flipV="1">
              <a:off x="5403451" y="6427884"/>
              <a:ext cx="1011922" cy="2662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Expansion</a:t>
              </a:r>
            </a:p>
          </p:txBody>
        </p:sp>
        <p:sp>
          <p:nvSpPr>
            <p:cNvPr id="103" name="Rectangle 102">
              <a:extLst>
                <a:ext uri="{FF2B5EF4-FFF2-40B4-BE49-F238E27FC236}">
                  <a16:creationId xmlns:a16="http://schemas.microsoft.com/office/drawing/2014/main" id="{855F0194-E591-48FD-77AA-9D5D3119BF15}"/>
                </a:ext>
              </a:extLst>
            </p:cNvPr>
            <p:cNvSpPr/>
            <p:nvPr/>
          </p:nvSpPr>
          <p:spPr>
            <a:xfrm flipV="1">
              <a:off x="8170603" y="5464205"/>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17F4AF21-238C-2B1D-EC6D-4B5000FD5E7F}"/>
                </a:ext>
              </a:extLst>
            </p:cNvPr>
            <p:cNvSpPr/>
            <p:nvPr/>
          </p:nvSpPr>
          <p:spPr>
            <a:xfrm flipV="1">
              <a:off x="8554077" y="5378645"/>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05" name="Straight Arrow Connector 104">
              <a:extLst>
                <a:ext uri="{FF2B5EF4-FFF2-40B4-BE49-F238E27FC236}">
                  <a16:creationId xmlns:a16="http://schemas.microsoft.com/office/drawing/2014/main" id="{ABFE3887-399F-1DAD-E299-73B1BAD619F8}"/>
                </a:ext>
              </a:extLst>
            </p:cNvPr>
            <p:cNvCxnSpPr>
              <a:cxnSpLocks/>
              <a:endCxn id="104" idx="1"/>
            </p:cNvCxnSpPr>
            <p:nvPr/>
          </p:nvCxnSpPr>
          <p:spPr>
            <a:xfrm flipV="1">
              <a:off x="7523356" y="5460946"/>
              <a:ext cx="1030722" cy="59006"/>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A9D74C6F-91B4-C04B-8C15-E7146ED89AD3}"/>
                </a:ext>
              </a:extLst>
            </p:cNvPr>
            <p:cNvCxnSpPr>
              <a:cxnSpLocks/>
              <a:endCxn id="70" idx="1"/>
            </p:cNvCxnSpPr>
            <p:nvPr/>
          </p:nvCxnSpPr>
          <p:spPr>
            <a:xfrm>
              <a:off x="7662105" y="5746574"/>
              <a:ext cx="1366449" cy="7545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6E59DE92-EC6F-B5B3-D56E-C5EFEA386F5F}"/>
                </a:ext>
              </a:extLst>
            </p:cNvPr>
            <p:cNvCxnSpPr>
              <a:cxnSpLocks/>
              <a:endCxn id="72" idx="1"/>
            </p:cNvCxnSpPr>
            <p:nvPr/>
          </p:nvCxnSpPr>
          <p:spPr>
            <a:xfrm flipV="1">
              <a:off x="7887767" y="5926796"/>
              <a:ext cx="623625" cy="6364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E819ADBB-9815-FE0E-F7C4-661A3B4CF0CF}"/>
                </a:ext>
              </a:extLst>
            </p:cNvPr>
            <p:cNvCxnSpPr>
              <a:cxnSpLocks/>
            </p:cNvCxnSpPr>
            <p:nvPr/>
          </p:nvCxnSpPr>
          <p:spPr>
            <a:xfrm>
              <a:off x="8070330" y="6218944"/>
              <a:ext cx="1064776" cy="9888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97741129-2542-EB94-396D-51F86CD425E1}"/>
                </a:ext>
              </a:extLst>
            </p:cNvPr>
            <p:cNvSpPr/>
            <p:nvPr/>
          </p:nvSpPr>
          <p:spPr>
            <a:xfrm flipV="1">
              <a:off x="8971372" y="6103076"/>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0" name="Rectangle 109">
              <a:extLst>
                <a:ext uri="{FF2B5EF4-FFF2-40B4-BE49-F238E27FC236}">
                  <a16:creationId xmlns:a16="http://schemas.microsoft.com/office/drawing/2014/main" id="{6B999BFE-5FAD-607D-3599-92930A0B7386}"/>
                </a:ext>
              </a:extLst>
            </p:cNvPr>
            <p:cNvSpPr/>
            <p:nvPr/>
          </p:nvSpPr>
          <p:spPr>
            <a:xfrm flipV="1">
              <a:off x="9109547" y="6276399"/>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1" name="Rectangle 110">
              <a:extLst>
                <a:ext uri="{FF2B5EF4-FFF2-40B4-BE49-F238E27FC236}">
                  <a16:creationId xmlns:a16="http://schemas.microsoft.com/office/drawing/2014/main" id="{B7039521-5DFD-0D11-05B0-39F4543BAA6B}"/>
                </a:ext>
              </a:extLst>
            </p:cNvPr>
            <p:cNvSpPr/>
            <p:nvPr/>
          </p:nvSpPr>
          <p:spPr>
            <a:xfrm flipV="1">
              <a:off x="9058757" y="5149473"/>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2" name="Rectangle: Rounded Corners 93">
              <a:extLst>
                <a:ext uri="{FF2B5EF4-FFF2-40B4-BE49-F238E27FC236}">
                  <a16:creationId xmlns:a16="http://schemas.microsoft.com/office/drawing/2014/main" id="{DB997C39-798A-DEA8-CC0D-70E81D85FF2E}"/>
                </a:ext>
              </a:extLst>
            </p:cNvPr>
            <p:cNvSpPr/>
            <p:nvPr/>
          </p:nvSpPr>
          <p:spPr>
            <a:xfrm flipV="1">
              <a:off x="8021191" y="5131094"/>
              <a:ext cx="1546821" cy="1358740"/>
            </a:xfrm>
            <a:prstGeom prst="roundRect">
              <a:avLst>
                <a:gd name="adj" fmla="val 4657"/>
              </a:avLst>
            </a:prstGeom>
            <a:solidFill>
              <a:schemeClr val="bg1">
                <a:lumMod val="75000"/>
                <a:alpha val="23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3" name="TextBox 112">
              <a:extLst>
                <a:ext uri="{FF2B5EF4-FFF2-40B4-BE49-F238E27FC236}">
                  <a16:creationId xmlns:a16="http://schemas.microsoft.com/office/drawing/2014/main" id="{9DBDB5BE-1948-CF3A-1973-59FB4FA547C3}"/>
                </a:ext>
              </a:extLst>
            </p:cNvPr>
            <p:cNvSpPr txBox="1"/>
            <p:nvPr/>
          </p:nvSpPr>
          <p:spPr>
            <a:xfrm rot="10800000" flipV="1">
              <a:off x="6698556" y="5012347"/>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2X</a:t>
              </a:r>
            </a:p>
          </p:txBody>
        </p:sp>
      </p:grpSp>
      <p:sp>
        <p:nvSpPr>
          <p:cNvPr id="114" name="TextBox 113">
            <a:extLst>
              <a:ext uri="{FF2B5EF4-FFF2-40B4-BE49-F238E27FC236}">
                <a16:creationId xmlns:a16="http://schemas.microsoft.com/office/drawing/2014/main" id="{80D3EF79-631E-F08C-342A-72761248A243}"/>
              </a:ext>
            </a:extLst>
          </p:cNvPr>
          <p:cNvSpPr txBox="1"/>
          <p:nvPr/>
        </p:nvSpPr>
        <p:spPr>
          <a:xfrm>
            <a:off x="538457" y="6001696"/>
            <a:ext cx="1277644" cy="307777"/>
          </a:xfrm>
          <a:prstGeom prst="rect">
            <a:avLst/>
          </a:prstGeom>
          <a:gradFill flip="none" rotWithShape="1">
            <a:gsLst>
              <a:gs pos="0">
                <a:schemeClr val="accent1">
                  <a:lumMod val="5000"/>
                  <a:lumOff val="95000"/>
                </a:schemeClr>
              </a:gs>
              <a:gs pos="65000">
                <a:schemeClr val="tx2">
                  <a:lumMod val="25000"/>
                  <a:lumOff val="75000"/>
                  <a:alpha val="47000"/>
                </a:schemeClr>
              </a:gs>
              <a:gs pos="55956">
                <a:srgbClr val="A6CAEC">
                  <a:alpha val="52000"/>
                </a:srgbClr>
              </a:gs>
              <a:gs pos="37000">
                <a:schemeClr val="tx2">
                  <a:lumMod val="25000"/>
                  <a:lumOff val="75000"/>
                  <a:alpha val="47000"/>
                </a:schemeClr>
              </a:gs>
              <a:gs pos="100000">
                <a:schemeClr val="bg1"/>
              </a:gs>
            </a:gsLst>
            <a:lin ang="0" scaled="1"/>
            <a:tileRect/>
          </a:gra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Injector</a:t>
            </a:r>
          </a:p>
        </p:txBody>
      </p:sp>
      <p:grpSp>
        <p:nvGrpSpPr>
          <p:cNvPr id="115" name="Group 114">
            <a:extLst>
              <a:ext uri="{FF2B5EF4-FFF2-40B4-BE49-F238E27FC236}">
                <a16:creationId xmlns:a16="http://schemas.microsoft.com/office/drawing/2014/main" id="{81EB20BB-0A6B-EB02-532F-0D71CDF41136}"/>
              </a:ext>
            </a:extLst>
          </p:cNvPr>
          <p:cNvGrpSpPr/>
          <p:nvPr/>
        </p:nvGrpSpPr>
        <p:grpSpPr>
          <a:xfrm>
            <a:off x="527559" y="3406257"/>
            <a:ext cx="1645313" cy="740896"/>
            <a:chOff x="262615" y="3196679"/>
            <a:chExt cx="1930096" cy="740896"/>
          </a:xfrm>
        </p:grpSpPr>
        <p:sp>
          <p:nvSpPr>
            <p:cNvPr id="116" name="Rectangle 115">
              <a:extLst>
                <a:ext uri="{FF2B5EF4-FFF2-40B4-BE49-F238E27FC236}">
                  <a16:creationId xmlns:a16="http://schemas.microsoft.com/office/drawing/2014/main" id="{0DD2D010-EBC7-4AED-862F-9203084A876C}"/>
                </a:ext>
              </a:extLst>
            </p:cNvPr>
            <p:cNvSpPr/>
            <p:nvPr/>
          </p:nvSpPr>
          <p:spPr>
            <a:xfrm>
              <a:off x="772324" y="3425762"/>
              <a:ext cx="936578" cy="19448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Injector 1</a:t>
              </a:r>
            </a:p>
          </p:txBody>
        </p:sp>
        <p:sp>
          <p:nvSpPr>
            <p:cNvPr id="117" name="Freeform: Shape 100">
              <a:extLst>
                <a:ext uri="{FF2B5EF4-FFF2-40B4-BE49-F238E27FC236}">
                  <a16:creationId xmlns:a16="http://schemas.microsoft.com/office/drawing/2014/main" id="{0106E777-4DD7-8EFC-E5C4-85C3D7772E68}"/>
                </a:ext>
              </a:extLst>
            </p:cNvPr>
            <p:cNvSpPr/>
            <p:nvPr/>
          </p:nvSpPr>
          <p:spPr>
            <a:xfrm>
              <a:off x="1716902" y="3515828"/>
              <a:ext cx="470178" cy="139925"/>
            </a:xfrm>
            <a:custGeom>
              <a:avLst/>
              <a:gdLst>
                <a:gd name="connsiteX0" fmla="*/ 0 w 865704"/>
                <a:gd name="connsiteY0" fmla="*/ 0 h 524834"/>
                <a:gd name="connsiteX1" fmla="*/ 146087 w 865704"/>
                <a:gd name="connsiteY1" fmla="*/ 108213 h 524834"/>
                <a:gd name="connsiteX2" fmla="*/ 270532 w 865704"/>
                <a:gd name="connsiteY2" fmla="*/ 281354 h 524834"/>
                <a:gd name="connsiteX3" fmla="*/ 357103 w 865704"/>
                <a:gd name="connsiteY3" fmla="*/ 373335 h 524834"/>
                <a:gd name="connsiteX4" fmla="*/ 546475 w 865704"/>
                <a:gd name="connsiteY4" fmla="*/ 497780 h 524834"/>
                <a:gd name="connsiteX5" fmla="*/ 865704 w 865704"/>
                <a:gd name="connsiteY5" fmla="*/ 524834 h 52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5704" h="524834">
                  <a:moveTo>
                    <a:pt x="0" y="0"/>
                  </a:moveTo>
                  <a:cubicBezTo>
                    <a:pt x="50499" y="30660"/>
                    <a:pt x="100998" y="61321"/>
                    <a:pt x="146087" y="108213"/>
                  </a:cubicBezTo>
                  <a:cubicBezTo>
                    <a:pt x="191176" y="155105"/>
                    <a:pt x="235363" y="237167"/>
                    <a:pt x="270532" y="281354"/>
                  </a:cubicBezTo>
                  <a:cubicBezTo>
                    <a:pt x="305701" y="325541"/>
                    <a:pt x="311113" y="337264"/>
                    <a:pt x="357103" y="373335"/>
                  </a:cubicBezTo>
                  <a:cubicBezTo>
                    <a:pt x="403093" y="409406"/>
                    <a:pt x="461708" y="472530"/>
                    <a:pt x="546475" y="497780"/>
                  </a:cubicBezTo>
                  <a:cubicBezTo>
                    <a:pt x="631242" y="523030"/>
                    <a:pt x="748473" y="523932"/>
                    <a:pt x="865704" y="524834"/>
                  </a:cubicBezTo>
                </a:path>
              </a:pathLst>
            </a:custGeom>
            <a:ln w="19050">
              <a:tailEnd type="arrow" w="sm" len="lg"/>
            </a:ln>
          </p:spPr>
          <p:style>
            <a:lnRef idx="1">
              <a:schemeClr val="accent4"/>
            </a:lnRef>
            <a:fillRef idx="0">
              <a:schemeClr val="accent4"/>
            </a:fillRef>
            <a:effectRef idx="0">
              <a:schemeClr val="accent4"/>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endParaRPr>
            </a:p>
          </p:txBody>
        </p:sp>
        <p:sp>
          <p:nvSpPr>
            <p:cNvPr id="118" name="Freeform: Shape 101">
              <a:extLst>
                <a:ext uri="{FF2B5EF4-FFF2-40B4-BE49-F238E27FC236}">
                  <a16:creationId xmlns:a16="http://schemas.microsoft.com/office/drawing/2014/main" id="{A647B47A-DEA2-FAC8-834A-0A44AEEDCD47}"/>
                </a:ext>
              </a:extLst>
            </p:cNvPr>
            <p:cNvSpPr/>
            <p:nvPr/>
          </p:nvSpPr>
          <p:spPr>
            <a:xfrm flipV="1">
              <a:off x="1722533" y="3649600"/>
              <a:ext cx="470178" cy="171765"/>
            </a:xfrm>
            <a:custGeom>
              <a:avLst/>
              <a:gdLst>
                <a:gd name="connsiteX0" fmla="*/ 0 w 865704"/>
                <a:gd name="connsiteY0" fmla="*/ 0 h 524834"/>
                <a:gd name="connsiteX1" fmla="*/ 146087 w 865704"/>
                <a:gd name="connsiteY1" fmla="*/ 108213 h 524834"/>
                <a:gd name="connsiteX2" fmla="*/ 270532 w 865704"/>
                <a:gd name="connsiteY2" fmla="*/ 281354 h 524834"/>
                <a:gd name="connsiteX3" fmla="*/ 357103 w 865704"/>
                <a:gd name="connsiteY3" fmla="*/ 373335 h 524834"/>
                <a:gd name="connsiteX4" fmla="*/ 546475 w 865704"/>
                <a:gd name="connsiteY4" fmla="*/ 497780 h 524834"/>
                <a:gd name="connsiteX5" fmla="*/ 865704 w 865704"/>
                <a:gd name="connsiteY5" fmla="*/ 524834 h 52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5704" h="524834">
                  <a:moveTo>
                    <a:pt x="0" y="0"/>
                  </a:moveTo>
                  <a:cubicBezTo>
                    <a:pt x="50499" y="30660"/>
                    <a:pt x="100998" y="61321"/>
                    <a:pt x="146087" y="108213"/>
                  </a:cubicBezTo>
                  <a:cubicBezTo>
                    <a:pt x="191176" y="155105"/>
                    <a:pt x="235363" y="237167"/>
                    <a:pt x="270532" y="281354"/>
                  </a:cubicBezTo>
                  <a:cubicBezTo>
                    <a:pt x="305701" y="325541"/>
                    <a:pt x="311113" y="337264"/>
                    <a:pt x="357103" y="373335"/>
                  </a:cubicBezTo>
                  <a:cubicBezTo>
                    <a:pt x="403093" y="409406"/>
                    <a:pt x="461708" y="472530"/>
                    <a:pt x="546475" y="497780"/>
                  </a:cubicBezTo>
                  <a:cubicBezTo>
                    <a:pt x="631242" y="523030"/>
                    <a:pt x="748473" y="523932"/>
                    <a:pt x="865704" y="524834"/>
                  </a:cubicBezTo>
                </a:path>
              </a:pathLst>
            </a:custGeom>
            <a:ln w="19050">
              <a:tailEnd type="arrow" w="sm" len="lg"/>
            </a:ln>
          </p:spPr>
          <p:style>
            <a:lnRef idx="1">
              <a:schemeClr val="accent4"/>
            </a:lnRef>
            <a:fillRef idx="0">
              <a:schemeClr val="accent4"/>
            </a:fillRef>
            <a:effectRef idx="0">
              <a:schemeClr val="accent4"/>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endParaRPr>
            </a:p>
          </p:txBody>
        </p:sp>
        <p:sp>
          <p:nvSpPr>
            <p:cNvPr id="119" name="Rectangle 118">
              <a:extLst>
                <a:ext uri="{FF2B5EF4-FFF2-40B4-BE49-F238E27FC236}">
                  <a16:creationId xmlns:a16="http://schemas.microsoft.com/office/drawing/2014/main" id="{03F3D2E5-EE35-DB7A-FB9F-6ACA69534F81}"/>
                </a:ext>
              </a:extLst>
            </p:cNvPr>
            <p:cNvSpPr/>
            <p:nvPr/>
          </p:nvSpPr>
          <p:spPr>
            <a:xfrm>
              <a:off x="793250" y="3743087"/>
              <a:ext cx="936578" cy="19448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Injector 2</a:t>
              </a:r>
            </a:p>
          </p:txBody>
        </p:sp>
        <p:sp>
          <p:nvSpPr>
            <p:cNvPr id="120" name="Rectangle: Rounded Corners 103">
              <a:extLst>
                <a:ext uri="{FF2B5EF4-FFF2-40B4-BE49-F238E27FC236}">
                  <a16:creationId xmlns:a16="http://schemas.microsoft.com/office/drawing/2014/main" id="{C73C4E61-3EE0-6E3D-B793-94CA1D90C9CF}"/>
                </a:ext>
              </a:extLst>
            </p:cNvPr>
            <p:cNvSpPr/>
            <p:nvPr/>
          </p:nvSpPr>
          <p:spPr>
            <a:xfrm>
              <a:off x="391195" y="3421360"/>
              <a:ext cx="190651" cy="203292"/>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21" name="Straight Arrow Connector 120">
              <a:extLst>
                <a:ext uri="{FF2B5EF4-FFF2-40B4-BE49-F238E27FC236}">
                  <a16:creationId xmlns:a16="http://schemas.microsoft.com/office/drawing/2014/main" id="{4ED721EE-B613-9BF9-6701-BCD9F5AC4274}"/>
                </a:ext>
              </a:extLst>
            </p:cNvPr>
            <p:cNvCxnSpPr>
              <a:cxnSpLocks/>
            </p:cNvCxnSpPr>
            <p:nvPr/>
          </p:nvCxnSpPr>
          <p:spPr>
            <a:xfrm>
              <a:off x="583329" y="3515828"/>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940FC4F7-9D86-80E1-951F-7A151931866A}"/>
                </a:ext>
              </a:extLst>
            </p:cNvPr>
            <p:cNvCxnSpPr>
              <a:cxnSpLocks/>
            </p:cNvCxnSpPr>
            <p:nvPr/>
          </p:nvCxnSpPr>
          <p:spPr>
            <a:xfrm>
              <a:off x="594579" y="3835324"/>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 name="Rectangle: Rounded Corners 106">
              <a:extLst>
                <a:ext uri="{FF2B5EF4-FFF2-40B4-BE49-F238E27FC236}">
                  <a16:creationId xmlns:a16="http://schemas.microsoft.com/office/drawing/2014/main" id="{A428FBC5-B1B2-2252-E6E6-D986F115AF8F}"/>
                </a:ext>
              </a:extLst>
            </p:cNvPr>
            <p:cNvSpPr/>
            <p:nvPr/>
          </p:nvSpPr>
          <p:spPr>
            <a:xfrm>
              <a:off x="403821" y="3733533"/>
              <a:ext cx="190651" cy="203292"/>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4" name="TextBox 123">
              <a:extLst>
                <a:ext uri="{FF2B5EF4-FFF2-40B4-BE49-F238E27FC236}">
                  <a16:creationId xmlns:a16="http://schemas.microsoft.com/office/drawing/2014/main" id="{30C74517-530B-BF34-5CB2-8EF3FF21AFED}"/>
                </a:ext>
              </a:extLst>
            </p:cNvPr>
            <p:cNvSpPr txBox="1"/>
            <p:nvPr/>
          </p:nvSpPr>
          <p:spPr>
            <a:xfrm>
              <a:off x="262615" y="3196679"/>
              <a:ext cx="663714"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Gun</a:t>
              </a:r>
            </a:p>
          </p:txBody>
        </p:sp>
      </p:grpSp>
      <p:sp>
        <p:nvSpPr>
          <p:cNvPr id="125" name="Content Placeholder 2">
            <a:extLst>
              <a:ext uri="{FF2B5EF4-FFF2-40B4-BE49-F238E27FC236}">
                <a16:creationId xmlns:a16="http://schemas.microsoft.com/office/drawing/2014/main" id="{F0F96AC1-4570-B4F9-D917-DC396312ADEE}"/>
              </a:ext>
            </a:extLst>
          </p:cNvPr>
          <p:cNvSpPr txBox="1">
            <a:spLocks/>
          </p:cNvSpPr>
          <p:nvPr/>
        </p:nvSpPr>
        <p:spPr>
          <a:xfrm>
            <a:off x="344408" y="1468209"/>
            <a:ext cx="6537167" cy="2473231"/>
          </a:xfrm>
          <a:prstGeom prst="rect">
            <a:avLst/>
          </a:prstGeom>
        </p:spPr>
        <p:txBody>
          <a:bodyPr>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rgbClr val="00000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rgbClr val="00000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rgbClr val="00000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rgbClr val="00000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rgbClr val="00000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endPar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p:txBody>
      </p:sp>
      <p:sp>
        <p:nvSpPr>
          <p:cNvPr id="127" name="TextBox 126">
            <a:extLst>
              <a:ext uri="{FF2B5EF4-FFF2-40B4-BE49-F238E27FC236}">
                <a16:creationId xmlns:a16="http://schemas.microsoft.com/office/drawing/2014/main" id="{6F31ECB2-CA24-04A1-468B-B0D563396759}"/>
              </a:ext>
            </a:extLst>
          </p:cNvPr>
          <p:cNvSpPr txBox="1"/>
          <p:nvPr/>
        </p:nvSpPr>
        <p:spPr>
          <a:xfrm>
            <a:off x="3542908" y="3965565"/>
            <a:ext cx="663714"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8GeV</a:t>
            </a:r>
          </a:p>
        </p:txBody>
      </p:sp>
      <p:cxnSp>
        <p:nvCxnSpPr>
          <p:cNvPr id="128" name="Straight Arrow Connector 127">
            <a:extLst>
              <a:ext uri="{FF2B5EF4-FFF2-40B4-BE49-F238E27FC236}">
                <a16:creationId xmlns:a16="http://schemas.microsoft.com/office/drawing/2014/main" id="{082E2252-63B2-98CC-C66A-827547406608}"/>
              </a:ext>
            </a:extLst>
          </p:cNvPr>
          <p:cNvCxnSpPr>
            <a:cxnSpLocks/>
          </p:cNvCxnSpPr>
          <p:nvPr/>
        </p:nvCxnSpPr>
        <p:spPr>
          <a:xfrm>
            <a:off x="3973364" y="4060729"/>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9B8AAC52-95A4-3D6C-9FA7-4AC16FBD1CED}"/>
              </a:ext>
            </a:extLst>
          </p:cNvPr>
          <p:cNvSpPr txBox="1"/>
          <p:nvPr/>
        </p:nvSpPr>
        <p:spPr>
          <a:xfrm>
            <a:off x="5103794" y="3965565"/>
            <a:ext cx="74295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2E2C61"/>
                </a:solidFill>
                <a:effectLst/>
                <a:uLnTx/>
                <a:uFillTx/>
                <a:latin typeface="Calibri" panose="020F0502020204030204"/>
                <a:ea typeface="+mn-ea"/>
                <a:cs typeface="+mn-cs"/>
              </a:rPr>
              <a:t>~12 GeV</a:t>
            </a:r>
          </a:p>
        </p:txBody>
      </p:sp>
      <p:cxnSp>
        <p:nvCxnSpPr>
          <p:cNvPr id="130" name="Straight Arrow Connector 129">
            <a:extLst>
              <a:ext uri="{FF2B5EF4-FFF2-40B4-BE49-F238E27FC236}">
                <a16:creationId xmlns:a16="http://schemas.microsoft.com/office/drawing/2014/main" id="{9E26DE10-F8A6-02E7-2548-21EC34EAF491}"/>
              </a:ext>
            </a:extLst>
          </p:cNvPr>
          <p:cNvCxnSpPr>
            <a:cxnSpLocks/>
          </p:cNvCxnSpPr>
          <p:nvPr/>
        </p:nvCxnSpPr>
        <p:spPr>
          <a:xfrm>
            <a:off x="5657032" y="4060729"/>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31" name="TextBox 130">
            <a:extLst>
              <a:ext uri="{FF2B5EF4-FFF2-40B4-BE49-F238E27FC236}">
                <a16:creationId xmlns:a16="http://schemas.microsoft.com/office/drawing/2014/main" id="{7742F06D-B932-19A9-512C-BF9989542188}"/>
              </a:ext>
            </a:extLst>
          </p:cNvPr>
          <p:cNvSpPr txBox="1"/>
          <p:nvPr/>
        </p:nvSpPr>
        <p:spPr>
          <a:xfrm>
            <a:off x="2245093" y="4190478"/>
            <a:ext cx="1744338" cy="1077218"/>
          </a:xfrm>
          <a:prstGeom prst="rect">
            <a:avLst/>
          </a:prstGeom>
          <a:ln>
            <a:solidFill>
              <a:srgbClr val="1D5DF9"/>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Fixed accelerator energy ~8 GeV, electron bunches at  ~1 MHz</a:t>
            </a:r>
          </a:p>
        </p:txBody>
      </p:sp>
      <p:sp>
        <p:nvSpPr>
          <p:cNvPr id="132" name="TextBox 131">
            <a:extLst>
              <a:ext uri="{FF2B5EF4-FFF2-40B4-BE49-F238E27FC236}">
                <a16:creationId xmlns:a16="http://schemas.microsoft.com/office/drawing/2014/main" id="{FDDA5061-65A4-8B6F-8E01-9C06A1904A15}"/>
              </a:ext>
            </a:extLst>
          </p:cNvPr>
          <p:cNvSpPr txBox="1"/>
          <p:nvPr/>
        </p:nvSpPr>
        <p:spPr>
          <a:xfrm>
            <a:off x="3487223" y="2020621"/>
            <a:ext cx="1989277" cy="830997"/>
          </a:xfrm>
          <a:prstGeom prst="rect">
            <a:avLst/>
          </a:prstGeom>
          <a:ln>
            <a:solidFill>
              <a:srgbClr val="1D5DF9"/>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2E2C61"/>
                </a:solidFill>
                <a:effectLst/>
                <a:uLnTx/>
                <a:uFillTx/>
                <a:latin typeface="Arial" panose="020B0604020202020204" pitchFamily="34" charset="0"/>
                <a:cs typeface="Arial" panose="020B0604020202020204" pitchFamily="34" charset="0"/>
              </a:rPr>
              <a:t>Kickers to split MHz bunch train to ~100 kHz per line</a:t>
            </a:r>
          </a:p>
        </p:txBody>
      </p:sp>
      <p:sp>
        <p:nvSpPr>
          <p:cNvPr id="133" name="TextBox 132">
            <a:extLst>
              <a:ext uri="{FF2B5EF4-FFF2-40B4-BE49-F238E27FC236}">
                <a16:creationId xmlns:a16="http://schemas.microsoft.com/office/drawing/2014/main" id="{72DBAAB1-4EB8-F4A0-E238-B8C97603B472}"/>
              </a:ext>
            </a:extLst>
          </p:cNvPr>
          <p:cNvSpPr txBox="1"/>
          <p:nvPr/>
        </p:nvSpPr>
        <p:spPr>
          <a:xfrm>
            <a:off x="7183753" y="1291250"/>
            <a:ext cx="4057590" cy="830997"/>
          </a:xfrm>
          <a:prstGeom prst="rect">
            <a:avLst/>
          </a:prstGeom>
          <a:ln>
            <a:solidFill>
              <a:srgbClr val="1D5DF9"/>
            </a:solidFill>
          </a:ln>
        </p:spPr>
        <p:style>
          <a:lnRef idx="2">
            <a:schemeClr val="accent3"/>
          </a:lnRef>
          <a:fillRef idx="1">
            <a:schemeClr val="lt1"/>
          </a:fillRef>
          <a:effectRef idx="0">
            <a:schemeClr val="accent3"/>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~10 FELs independently tuneable in terms of photon energy, pulse duration etc.</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 potential direct uses of electron beam</a:t>
            </a:r>
          </a:p>
        </p:txBody>
      </p:sp>
      <p:sp>
        <p:nvSpPr>
          <p:cNvPr id="134" name="TextBox 133">
            <a:extLst>
              <a:ext uri="{FF2B5EF4-FFF2-40B4-BE49-F238E27FC236}">
                <a16:creationId xmlns:a16="http://schemas.microsoft.com/office/drawing/2014/main" id="{2E41E4FE-879E-C010-E3DA-C3DE92CE2744}"/>
              </a:ext>
            </a:extLst>
          </p:cNvPr>
          <p:cNvSpPr txBox="1"/>
          <p:nvPr/>
        </p:nvSpPr>
        <p:spPr>
          <a:xfrm>
            <a:off x="385879" y="2819498"/>
            <a:ext cx="2511323" cy="584775"/>
          </a:xfrm>
          <a:prstGeom prst="rect">
            <a:avLst/>
          </a:prstGeom>
          <a:ln>
            <a:solidFill>
              <a:srgbClr val="1D5DF9"/>
            </a:solidFill>
          </a:ln>
        </p:spPr>
        <p:style>
          <a:lnRef idx="2">
            <a:schemeClr val="accent5"/>
          </a:lnRef>
          <a:fillRef idx="1">
            <a:schemeClr val="lt1"/>
          </a:fillRef>
          <a:effectRef idx="0">
            <a:schemeClr val="accent5"/>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Electron bunch properties tailored per FEL</a:t>
            </a:r>
          </a:p>
        </p:txBody>
      </p:sp>
      <p:grpSp>
        <p:nvGrpSpPr>
          <p:cNvPr id="135" name="Group 134">
            <a:extLst>
              <a:ext uri="{FF2B5EF4-FFF2-40B4-BE49-F238E27FC236}">
                <a16:creationId xmlns:a16="http://schemas.microsoft.com/office/drawing/2014/main" id="{4F91CA6A-1BAE-542A-D7AE-472940A05038}"/>
              </a:ext>
            </a:extLst>
          </p:cNvPr>
          <p:cNvGrpSpPr/>
          <p:nvPr/>
        </p:nvGrpSpPr>
        <p:grpSpPr>
          <a:xfrm>
            <a:off x="2311335" y="3240454"/>
            <a:ext cx="1530944" cy="494325"/>
            <a:chOff x="85725" y="994350"/>
            <a:chExt cx="4791153" cy="863025"/>
          </a:xfrm>
        </p:grpSpPr>
        <p:sp>
          <p:nvSpPr>
            <p:cNvPr id="136" name="Oval 135">
              <a:extLst>
                <a:ext uri="{FF2B5EF4-FFF2-40B4-BE49-F238E27FC236}">
                  <a16:creationId xmlns:a16="http://schemas.microsoft.com/office/drawing/2014/main" id="{6DEAA421-D0AD-14C0-726C-FBCD357941BF}"/>
                </a:ext>
              </a:extLst>
            </p:cNvPr>
            <p:cNvSpPr/>
            <p:nvPr/>
          </p:nvSpPr>
          <p:spPr>
            <a:xfrm>
              <a:off x="238124" y="1432761"/>
              <a:ext cx="161926" cy="333242"/>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7" name="Oval 136">
              <a:extLst>
                <a:ext uri="{FF2B5EF4-FFF2-40B4-BE49-F238E27FC236}">
                  <a16:creationId xmlns:a16="http://schemas.microsoft.com/office/drawing/2014/main" id="{A79E069A-582B-E3AC-0AE0-D5B9901E5865}"/>
                </a:ext>
              </a:extLst>
            </p:cNvPr>
            <p:cNvSpPr/>
            <p:nvPr/>
          </p:nvSpPr>
          <p:spPr>
            <a:xfrm>
              <a:off x="1105405" y="1432761"/>
              <a:ext cx="161926" cy="333242"/>
            </a:xfrm>
            <a:prstGeom prst="ellipse">
              <a:avLst/>
            </a:prstGeom>
            <a:solidFill>
              <a:srgbClr val="0070C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8" name="Oval 137">
              <a:extLst>
                <a:ext uri="{FF2B5EF4-FFF2-40B4-BE49-F238E27FC236}">
                  <a16:creationId xmlns:a16="http://schemas.microsoft.com/office/drawing/2014/main" id="{FE2B20A5-0B76-3551-4C83-D41D4E0508AD}"/>
                </a:ext>
              </a:extLst>
            </p:cNvPr>
            <p:cNvSpPr/>
            <p:nvPr/>
          </p:nvSpPr>
          <p:spPr>
            <a:xfrm>
              <a:off x="1972688" y="1432761"/>
              <a:ext cx="161926" cy="33324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9" name="Oval 138">
              <a:extLst>
                <a:ext uri="{FF2B5EF4-FFF2-40B4-BE49-F238E27FC236}">
                  <a16:creationId xmlns:a16="http://schemas.microsoft.com/office/drawing/2014/main" id="{D8669221-4867-F29E-7F5A-5EADDACF0C7E}"/>
                </a:ext>
              </a:extLst>
            </p:cNvPr>
            <p:cNvSpPr/>
            <p:nvPr/>
          </p:nvSpPr>
          <p:spPr>
            <a:xfrm>
              <a:off x="2839969" y="1432761"/>
              <a:ext cx="161926" cy="333242"/>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0" name="Oval 139">
              <a:extLst>
                <a:ext uri="{FF2B5EF4-FFF2-40B4-BE49-F238E27FC236}">
                  <a16:creationId xmlns:a16="http://schemas.microsoft.com/office/drawing/2014/main" id="{B80A0CD8-CDDD-F86E-F7D9-6D006FE0DC6C}"/>
                </a:ext>
              </a:extLst>
            </p:cNvPr>
            <p:cNvSpPr/>
            <p:nvPr/>
          </p:nvSpPr>
          <p:spPr>
            <a:xfrm>
              <a:off x="4574533" y="1432761"/>
              <a:ext cx="161926" cy="333242"/>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1" name="Oval 140">
              <a:extLst>
                <a:ext uri="{FF2B5EF4-FFF2-40B4-BE49-F238E27FC236}">
                  <a16:creationId xmlns:a16="http://schemas.microsoft.com/office/drawing/2014/main" id="{9AA0D302-BFA8-6A72-CDBC-DE36F159DBA0}"/>
                </a:ext>
              </a:extLst>
            </p:cNvPr>
            <p:cNvSpPr/>
            <p:nvPr/>
          </p:nvSpPr>
          <p:spPr>
            <a:xfrm>
              <a:off x="3707249" y="1432761"/>
              <a:ext cx="161926" cy="333242"/>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2" name="Rectangle 141">
              <a:extLst>
                <a:ext uri="{FF2B5EF4-FFF2-40B4-BE49-F238E27FC236}">
                  <a16:creationId xmlns:a16="http://schemas.microsoft.com/office/drawing/2014/main" id="{6C87AD15-46A7-F5B0-6FD2-D3EFF4439B27}"/>
                </a:ext>
              </a:extLst>
            </p:cNvPr>
            <p:cNvSpPr/>
            <p:nvPr/>
          </p:nvSpPr>
          <p:spPr>
            <a:xfrm>
              <a:off x="85725" y="994350"/>
              <a:ext cx="4791153" cy="8630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47" name="Rectangle 146"/>
          <p:cNvSpPr/>
          <p:nvPr/>
        </p:nvSpPr>
        <p:spPr>
          <a:xfrm>
            <a:off x="116615" y="643083"/>
            <a:ext cx="9698815" cy="43088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1D5DF9"/>
                </a:solidFill>
                <a:effectLst/>
                <a:uLnTx/>
                <a:uFillTx/>
                <a:latin typeface="Arial" panose="020B0604020202020204" pitchFamily="34" charset="0"/>
                <a:ea typeface="+mn-ea"/>
                <a:cs typeface="Arial" panose="020B0604020202020204" pitchFamily="34" charset="0"/>
              </a:rPr>
              <a:t>A step change in the simultaneous operation of multiple end stations</a:t>
            </a:r>
            <a:endParaRPr kumimoji="0" lang="en-GB" sz="2200" b="1" i="0" u="none" strike="noStrike" kern="1200" cap="none" spc="0" normalizeH="0" baseline="0" noProof="0" dirty="0">
              <a:ln>
                <a:noFill/>
              </a:ln>
              <a:solidFill>
                <a:srgbClr val="1D5DF9"/>
              </a:solidFill>
              <a:effectLst/>
              <a:uLnTx/>
              <a:uFillTx/>
              <a:latin typeface="Calibri" panose="020F0502020204030204"/>
              <a:ea typeface="+mn-ea"/>
              <a:cs typeface="+mn-cs"/>
            </a:endParaRPr>
          </a:p>
        </p:txBody>
      </p:sp>
      <p:grpSp>
        <p:nvGrpSpPr>
          <p:cNvPr id="150" name="Group 149"/>
          <p:cNvGrpSpPr/>
          <p:nvPr/>
        </p:nvGrpSpPr>
        <p:grpSpPr>
          <a:xfrm>
            <a:off x="4729466" y="3585161"/>
            <a:ext cx="7174969" cy="630753"/>
            <a:chOff x="4718931" y="3585567"/>
            <a:chExt cx="7174969" cy="630753"/>
          </a:xfrm>
        </p:grpSpPr>
        <p:sp>
          <p:nvSpPr>
            <p:cNvPr id="151" name="Rectangle: Rounded Corners 70">
              <a:extLst>
                <a:ext uri="{FF2B5EF4-FFF2-40B4-BE49-F238E27FC236}">
                  <a16:creationId xmlns:a16="http://schemas.microsoft.com/office/drawing/2014/main" id="{D72D9920-390F-6F12-27DC-5D4400CF1E7B}"/>
                </a:ext>
              </a:extLst>
            </p:cNvPr>
            <p:cNvSpPr/>
            <p:nvPr/>
          </p:nvSpPr>
          <p:spPr>
            <a:xfrm>
              <a:off x="10618183" y="3615446"/>
              <a:ext cx="1275717" cy="535094"/>
            </a:xfrm>
            <a:prstGeom prst="roundRect">
              <a:avLst/>
            </a:prstGeom>
            <a:solidFill>
              <a:srgbClr val="C00000">
                <a:alpha val="4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rPr>
                <a:t>MEC</a:t>
              </a:r>
            </a:p>
          </p:txBody>
        </p:sp>
        <p:sp>
          <p:nvSpPr>
            <p:cNvPr id="152" name="Rectangle 151">
              <a:extLst>
                <a:ext uri="{FF2B5EF4-FFF2-40B4-BE49-F238E27FC236}">
                  <a16:creationId xmlns:a16="http://schemas.microsoft.com/office/drawing/2014/main" id="{911AC6A4-CC2B-E2B7-2411-C4FCF001DEEA}"/>
                </a:ext>
              </a:extLst>
            </p:cNvPr>
            <p:cNvSpPr/>
            <p:nvPr/>
          </p:nvSpPr>
          <p:spPr>
            <a:xfrm>
              <a:off x="10623438" y="3870810"/>
              <a:ext cx="400746" cy="167777"/>
            </a:xfrm>
            <a:prstGeom prst="rect">
              <a:avLst/>
            </a:prstGeom>
            <a:solidFill>
              <a:srgbClr val="7030A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3" name="Rectangle 152">
              <a:extLst>
                <a:ext uri="{FF2B5EF4-FFF2-40B4-BE49-F238E27FC236}">
                  <a16:creationId xmlns:a16="http://schemas.microsoft.com/office/drawing/2014/main" id="{B8BED5E7-FFE8-F609-8280-325B0DF25BF7}"/>
                </a:ext>
              </a:extLst>
            </p:cNvPr>
            <p:cNvSpPr/>
            <p:nvPr/>
          </p:nvSpPr>
          <p:spPr>
            <a:xfrm>
              <a:off x="4718931" y="3795174"/>
              <a:ext cx="968140" cy="14548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Cu </a:t>
              </a:r>
              <a:r>
                <a:rPr kumimoji="0" lang="en-GB" sz="1000" b="0" i="0" u="none" strike="noStrike" kern="1200" cap="none" spc="0" normalizeH="0" baseline="0" noProof="0" err="1">
                  <a:ln>
                    <a:noFill/>
                  </a:ln>
                  <a:solidFill>
                    <a:srgbClr val="2E2C61"/>
                  </a:solidFill>
                  <a:effectLst/>
                  <a:uLnTx/>
                  <a:uFillTx/>
                  <a:latin typeface="Calibri" panose="020F0502020204030204"/>
                  <a:ea typeface="+mn-ea"/>
                  <a:cs typeface="+mn-cs"/>
                </a:rPr>
                <a:t>Linac</a:t>
              </a:r>
              <a:endPar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endParaRPr>
            </a:p>
          </p:txBody>
        </p:sp>
        <p:sp>
          <p:nvSpPr>
            <p:cNvPr id="154" name="Rectangle 153">
              <a:extLst>
                <a:ext uri="{FF2B5EF4-FFF2-40B4-BE49-F238E27FC236}">
                  <a16:creationId xmlns:a16="http://schemas.microsoft.com/office/drawing/2014/main" id="{7CBEF7DA-71C8-17E1-1706-277E4E12967F}"/>
                </a:ext>
              </a:extLst>
            </p:cNvPr>
            <p:cNvSpPr/>
            <p:nvPr/>
          </p:nvSpPr>
          <p:spPr>
            <a:xfrm>
              <a:off x="7559906" y="3934465"/>
              <a:ext cx="3063532" cy="50572"/>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6" name="TextBox 155">
              <a:extLst>
                <a:ext uri="{FF2B5EF4-FFF2-40B4-BE49-F238E27FC236}">
                  <a16:creationId xmlns:a16="http://schemas.microsoft.com/office/drawing/2014/main" id="{E6D98B98-17E4-6031-4983-F34B521AD428}"/>
                </a:ext>
              </a:extLst>
            </p:cNvPr>
            <p:cNvSpPr txBox="1"/>
            <p:nvPr/>
          </p:nvSpPr>
          <p:spPr>
            <a:xfrm>
              <a:off x="7120457" y="3970099"/>
              <a:ext cx="73971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1b</a:t>
              </a:r>
            </a:p>
          </p:txBody>
        </p:sp>
        <p:cxnSp>
          <p:nvCxnSpPr>
            <p:cNvPr id="157" name="Straight Arrow Connector 156">
              <a:extLst>
                <a:ext uri="{FF2B5EF4-FFF2-40B4-BE49-F238E27FC236}">
                  <a16:creationId xmlns:a16="http://schemas.microsoft.com/office/drawing/2014/main" id="{143298FF-AB7D-FB1A-6F0E-C3F8AD4363C7}"/>
                </a:ext>
              </a:extLst>
            </p:cNvPr>
            <p:cNvCxnSpPr>
              <a:cxnSpLocks/>
              <a:stCxn id="153" idx="3"/>
              <a:endCxn id="163" idx="1"/>
            </p:cNvCxnSpPr>
            <p:nvPr/>
          </p:nvCxnSpPr>
          <p:spPr>
            <a:xfrm flipV="1">
              <a:off x="5687071" y="3837241"/>
              <a:ext cx="567357" cy="3067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8" name="Rectangle 157">
              <a:extLst>
                <a:ext uri="{FF2B5EF4-FFF2-40B4-BE49-F238E27FC236}">
                  <a16:creationId xmlns:a16="http://schemas.microsoft.com/office/drawing/2014/main" id="{7CBEF7DA-71C8-17E1-1706-277E4E12967F}"/>
                </a:ext>
              </a:extLst>
            </p:cNvPr>
            <p:cNvSpPr/>
            <p:nvPr/>
          </p:nvSpPr>
          <p:spPr>
            <a:xfrm>
              <a:off x="7559906" y="3784887"/>
              <a:ext cx="3063532" cy="50572"/>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9" name="Rectangle 158">
              <a:extLst>
                <a:ext uri="{FF2B5EF4-FFF2-40B4-BE49-F238E27FC236}">
                  <a16:creationId xmlns:a16="http://schemas.microsoft.com/office/drawing/2014/main" id="{911AC6A4-CC2B-E2B7-2411-C4FCF001DEEA}"/>
                </a:ext>
              </a:extLst>
            </p:cNvPr>
            <p:cNvSpPr/>
            <p:nvPr/>
          </p:nvSpPr>
          <p:spPr>
            <a:xfrm>
              <a:off x="10623438" y="3710103"/>
              <a:ext cx="400746" cy="167777"/>
            </a:xfrm>
            <a:prstGeom prst="rect">
              <a:avLst/>
            </a:prstGeom>
            <a:solidFill>
              <a:srgbClr val="7030A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60" name="Straight Arrow Connector 159">
              <a:extLst>
                <a:ext uri="{FF2B5EF4-FFF2-40B4-BE49-F238E27FC236}">
                  <a16:creationId xmlns:a16="http://schemas.microsoft.com/office/drawing/2014/main" id="{28E37369-165E-648E-F12E-D05E653E967E}"/>
                </a:ext>
              </a:extLst>
            </p:cNvPr>
            <p:cNvCxnSpPr>
              <a:cxnSpLocks/>
            </p:cNvCxnSpPr>
            <p:nvPr/>
          </p:nvCxnSpPr>
          <p:spPr>
            <a:xfrm flipV="1">
              <a:off x="6928713" y="3807844"/>
              <a:ext cx="3999425" cy="2369"/>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61" name="Straight Arrow Connector 160">
              <a:extLst>
                <a:ext uri="{FF2B5EF4-FFF2-40B4-BE49-F238E27FC236}">
                  <a16:creationId xmlns:a16="http://schemas.microsoft.com/office/drawing/2014/main" id="{28E37369-165E-648E-F12E-D05E653E967E}"/>
                </a:ext>
              </a:extLst>
            </p:cNvPr>
            <p:cNvCxnSpPr>
              <a:cxnSpLocks/>
            </p:cNvCxnSpPr>
            <p:nvPr/>
          </p:nvCxnSpPr>
          <p:spPr>
            <a:xfrm flipV="1">
              <a:off x="6928713" y="3959204"/>
              <a:ext cx="3999425" cy="2369"/>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62" name="Rectangle 161">
              <a:extLst>
                <a:ext uri="{FF2B5EF4-FFF2-40B4-BE49-F238E27FC236}">
                  <a16:creationId xmlns:a16="http://schemas.microsoft.com/office/drawing/2014/main" id="{BC1E6BF3-10A4-CFBF-51AE-C6B5137AAA49}"/>
                </a:ext>
              </a:extLst>
            </p:cNvPr>
            <p:cNvSpPr/>
            <p:nvPr/>
          </p:nvSpPr>
          <p:spPr>
            <a:xfrm>
              <a:off x="6254428" y="3919498"/>
              <a:ext cx="1243196" cy="94210"/>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3" name="Rectangle 162">
              <a:extLst>
                <a:ext uri="{FF2B5EF4-FFF2-40B4-BE49-F238E27FC236}">
                  <a16:creationId xmlns:a16="http://schemas.microsoft.com/office/drawing/2014/main" id="{BC1E6BF3-10A4-CFBF-51AE-C6B5137AAA49}"/>
                </a:ext>
              </a:extLst>
            </p:cNvPr>
            <p:cNvSpPr/>
            <p:nvPr/>
          </p:nvSpPr>
          <p:spPr>
            <a:xfrm>
              <a:off x="6254428" y="3790136"/>
              <a:ext cx="1243196" cy="94210"/>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4" name="TextBox 163">
              <a:extLst>
                <a:ext uri="{FF2B5EF4-FFF2-40B4-BE49-F238E27FC236}">
                  <a16:creationId xmlns:a16="http://schemas.microsoft.com/office/drawing/2014/main" id="{E6D98B98-17E4-6031-4983-F34B521AD428}"/>
                </a:ext>
              </a:extLst>
            </p:cNvPr>
            <p:cNvSpPr txBox="1"/>
            <p:nvPr/>
          </p:nvSpPr>
          <p:spPr>
            <a:xfrm>
              <a:off x="7119400" y="3585567"/>
              <a:ext cx="73971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1a</a:t>
              </a:r>
            </a:p>
          </p:txBody>
        </p:sp>
      </p:grpSp>
      <p:cxnSp>
        <p:nvCxnSpPr>
          <p:cNvPr id="167" name="Straight Arrow Connector 166">
            <a:extLst>
              <a:ext uri="{FF2B5EF4-FFF2-40B4-BE49-F238E27FC236}">
                <a16:creationId xmlns:a16="http://schemas.microsoft.com/office/drawing/2014/main" id="{143298FF-AB7D-FB1A-6F0E-C3F8AD4363C7}"/>
              </a:ext>
            </a:extLst>
          </p:cNvPr>
          <p:cNvCxnSpPr>
            <a:cxnSpLocks/>
            <a:stCxn id="153" idx="3"/>
            <a:endCxn id="162" idx="1"/>
          </p:cNvCxnSpPr>
          <p:nvPr/>
        </p:nvCxnSpPr>
        <p:spPr>
          <a:xfrm>
            <a:off x="5697606" y="3867508"/>
            <a:ext cx="567357" cy="98689"/>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Rounded Corners 25">
            <a:extLst>
              <a:ext uri="{FF2B5EF4-FFF2-40B4-BE49-F238E27FC236}">
                <a16:creationId xmlns:a16="http://schemas.microsoft.com/office/drawing/2014/main" id="{408B6720-F7E8-9105-F25E-44007D7D7894}"/>
              </a:ext>
            </a:extLst>
          </p:cNvPr>
          <p:cNvSpPr/>
          <p:nvPr/>
        </p:nvSpPr>
        <p:spPr>
          <a:xfrm>
            <a:off x="4069812" y="3795532"/>
            <a:ext cx="192256" cy="145480"/>
          </a:xfrm>
          <a:prstGeom prst="round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6" name="Content Placeholder 1">
            <a:extLst>
              <a:ext uri="{FF2B5EF4-FFF2-40B4-BE49-F238E27FC236}">
                <a16:creationId xmlns:a16="http://schemas.microsoft.com/office/drawing/2014/main" id="{B4CEE029-3CF7-A0C8-6CD5-241A1646EBDF}"/>
              </a:ext>
            </a:extLst>
          </p:cNvPr>
          <p:cNvSpPr>
            <a:spLocks noGrp="1"/>
          </p:cNvSpPr>
          <p:nvPr>
            <p:ph idx="1"/>
          </p:nvPr>
        </p:nvSpPr>
        <p:spPr>
          <a:xfrm>
            <a:off x="106880" y="1135989"/>
            <a:ext cx="7608948" cy="1063492"/>
          </a:xfrm>
        </p:spPr>
        <p:txBody>
          <a:bodyPr>
            <a:normAutofit/>
          </a:bodyPr>
          <a:lstStyle/>
          <a:p>
            <a:r>
              <a:rPr lang="en-US" sz="1800" dirty="0">
                <a:solidFill>
                  <a:srgbClr val="000000"/>
                </a:solidFill>
                <a:latin typeface="Arial" panose="020B0604020202020204" pitchFamily="34" charset="0"/>
                <a:cs typeface="Arial" panose="020B0604020202020204" pitchFamily="34" charset="0"/>
              </a:rPr>
              <a:t>The aim is for ~10 FELs in simultaneous operation</a:t>
            </a:r>
          </a:p>
          <a:p>
            <a:r>
              <a:rPr lang="en-US" sz="1800" dirty="0">
                <a:solidFill>
                  <a:srgbClr val="000000"/>
                </a:solidFill>
                <a:latin typeface="Arial" panose="020B0604020202020204" pitchFamily="34" charset="0"/>
                <a:cs typeface="Arial" panose="020B0604020202020204" pitchFamily="34" charset="0"/>
              </a:rPr>
              <a:t>Growing international consensus around this direction for superconducting XFELs</a:t>
            </a:r>
          </a:p>
        </p:txBody>
      </p:sp>
    </p:spTree>
    <p:extLst>
      <p:ext uri="{BB962C8B-B14F-4D97-AF65-F5344CB8AC3E}">
        <p14:creationId xmlns:p14="http://schemas.microsoft.com/office/powerpoint/2010/main" val="3111611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 grpId="0" animBg="1"/>
      <p:bldP spid="132" grpId="0" animBg="1"/>
      <p:bldP spid="133" grpId="0" animBg="1"/>
      <p:bldP spid="13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78" name="Straight Arrow Connector 177">
            <a:extLst>
              <a:ext uri="{FF2B5EF4-FFF2-40B4-BE49-F238E27FC236}">
                <a16:creationId xmlns:a16="http://schemas.microsoft.com/office/drawing/2014/main" id="{A0C63BD0-3ECC-57F7-CB0D-AF71F786010C}"/>
              </a:ext>
            </a:extLst>
          </p:cNvPr>
          <p:cNvCxnSpPr>
            <a:cxnSpLocks/>
          </p:cNvCxnSpPr>
          <p:nvPr/>
        </p:nvCxnSpPr>
        <p:spPr>
          <a:xfrm>
            <a:off x="2202340" y="3863995"/>
            <a:ext cx="3495266" cy="351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 name="Rectangle 8">
            <a:extLst>
              <a:ext uri="{FF2B5EF4-FFF2-40B4-BE49-F238E27FC236}">
                <a16:creationId xmlns:a16="http://schemas.microsoft.com/office/drawing/2014/main" id="{82B9DAB5-E71D-D525-06CD-05EEADF045B3}"/>
              </a:ext>
            </a:extLst>
          </p:cNvPr>
          <p:cNvSpPr/>
          <p:nvPr/>
        </p:nvSpPr>
        <p:spPr>
          <a:xfrm>
            <a:off x="2181904" y="3768150"/>
            <a:ext cx="1816829" cy="19448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SCRF 8GeV Linac</a:t>
            </a:r>
          </a:p>
        </p:txBody>
      </p:sp>
      <p:sp>
        <p:nvSpPr>
          <p:cNvPr id="18" name="TextBox 17">
            <a:extLst>
              <a:ext uri="{FF2B5EF4-FFF2-40B4-BE49-F238E27FC236}">
                <a16:creationId xmlns:a16="http://schemas.microsoft.com/office/drawing/2014/main" id="{AAD6AA63-6FA8-8F1B-5EEA-8562A1C35EDE}"/>
              </a:ext>
            </a:extLst>
          </p:cNvPr>
          <p:cNvSpPr txBox="1"/>
          <p:nvPr/>
        </p:nvSpPr>
        <p:spPr>
          <a:xfrm>
            <a:off x="7646407" y="3515783"/>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2</a:t>
            </a:r>
          </a:p>
        </p:txBody>
      </p:sp>
      <p:sp>
        <p:nvSpPr>
          <p:cNvPr id="19" name="Rectangle 18">
            <a:extLst>
              <a:ext uri="{FF2B5EF4-FFF2-40B4-BE49-F238E27FC236}">
                <a16:creationId xmlns:a16="http://schemas.microsoft.com/office/drawing/2014/main" id="{8CEC4D5A-7BBE-1F56-E904-29D38C765D7C}"/>
              </a:ext>
            </a:extLst>
          </p:cNvPr>
          <p:cNvSpPr/>
          <p:nvPr/>
        </p:nvSpPr>
        <p:spPr>
          <a:xfrm>
            <a:off x="9628178" y="2981296"/>
            <a:ext cx="400746" cy="167777"/>
          </a:xfrm>
          <a:prstGeom prst="rect">
            <a:avLst/>
          </a:prstGeom>
          <a:solidFill>
            <a:srgbClr val="92D05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0" name="Rectangle 19">
            <a:extLst>
              <a:ext uri="{FF2B5EF4-FFF2-40B4-BE49-F238E27FC236}">
                <a16:creationId xmlns:a16="http://schemas.microsoft.com/office/drawing/2014/main" id="{269D9393-D3AB-4A59-49BA-17E57DE9F5D7}"/>
              </a:ext>
            </a:extLst>
          </p:cNvPr>
          <p:cNvSpPr/>
          <p:nvPr/>
        </p:nvSpPr>
        <p:spPr>
          <a:xfrm>
            <a:off x="10028925" y="2887054"/>
            <a:ext cx="400746" cy="167777"/>
          </a:xfrm>
          <a:prstGeom prst="rect">
            <a:avLst/>
          </a:prstGeom>
          <a:solidFill>
            <a:srgbClr val="92D05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1" name="Rectangle 20">
            <a:extLst>
              <a:ext uri="{FF2B5EF4-FFF2-40B4-BE49-F238E27FC236}">
                <a16:creationId xmlns:a16="http://schemas.microsoft.com/office/drawing/2014/main" id="{79CF9434-282E-EB8B-A92A-2A09F0722CE6}"/>
              </a:ext>
            </a:extLst>
          </p:cNvPr>
          <p:cNvSpPr/>
          <p:nvPr/>
        </p:nvSpPr>
        <p:spPr>
          <a:xfrm>
            <a:off x="9278507" y="2676728"/>
            <a:ext cx="400746" cy="167777"/>
          </a:xfrm>
          <a:prstGeom prst="rect">
            <a:avLst/>
          </a:prstGeom>
          <a:solidFill>
            <a:srgbClr val="FFC0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65C32760-8207-1805-8F7C-E4CB6402DD23}"/>
              </a:ext>
            </a:extLst>
          </p:cNvPr>
          <p:cNvSpPr/>
          <p:nvPr/>
        </p:nvSpPr>
        <p:spPr>
          <a:xfrm>
            <a:off x="9488467" y="2780267"/>
            <a:ext cx="400746" cy="167777"/>
          </a:xfrm>
          <a:prstGeom prst="rect">
            <a:avLst/>
          </a:prstGeom>
          <a:solidFill>
            <a:srgbClr val="FFC0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3" name="Rectangle 22">
            <a:extLst>
              <a:ext uri="{FF2B5EF4-FFF2-40B4-BE49-F238E27FC236}">
                <a16:creationId xmlns:a16="http://schemas.microsoft.com/office/drawing/2014/main" id="{F7B5368D-6576-19CE-4492-1BCED3CE19D7}"/>
              </a:ext>
            </a:extLst>
          </p:cNvPr>
          <p:cNvSpPr/>
          <p:nvPr/>
        </p:nvSpPr>
        <p:spPr>
          <a:xfrm>
            <a:off x="6119518" y="3235161"/>
            <a:ext cx="1243196" cy="94210"/>
          </a:xfrm>
          <a:prstGeom prst="rect">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2F18862D-ADC0-A165-E743-7CB5BB41358E}"/>
              </a:ext>
            </a:extLst>
          </p:cNvPr>
          <p:cNvSpPr/>
          <p:nvPr/>
        </p:nvSpPr>
        <p:spPr>
          <a:xfrm>
            <a:off x="7016533" y="2494149"/>
            <a:ext cx="1243196" cy="94210"/>
          </a:xfrm>
          <a:prstGeom prst="rect">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1C92069C-7822-3382-8CE3-5CED0F4A3084}"/>
              </a:ext>
            </a:extLst>
          </p:cNvPr>
          <p:cNvSpPr/>
          <p:nvPr/>
        </p:nvSpPr>
        <p:spPr>
          <a:xfrm>
            <a:off x="7016638" y="2747223"/>
            <a:ext cx="1243196" cy="9421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26" name="Straight Arrow Connector 25">
            <a:extLst>
              <a:ext uri="{FF2B5EF4-FFF2-40B4-BE49-F238E27FC236}">
                <a16:creationId xmlns:a16="http://schemas.microsoft.com/office/drawing/2014/main" id="{D8AD7E10-0E67-6E04-3467-B16FF03D531D}"/>
              </a:ext>
            </a:extLst>
          </p:cNvPr>
          <p:cNvCxnSpPr>
            <a:cxnSpLocks/>
          </p:cNvCxnSpPr>
          <p:nvPr/>
        </p:nvCxnSpPr>
        <p:spPr>
          <a:xfrm flipV="1">
            <a:off x="4073823" y="2315991"/>
            <a:ext cx="2365894" cy="1548290"/>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Rounded Corners 29">
            <a:extLst>
              <a:ext uri="{FF2B5EF4-FFF2-40B4-BE49-F238E27FC236}">
                <a16:creationId xmlns:a16="http://schemas.microsoft.com/office/drawing/2014/main" id="{97D1E822-885A-CBF1-2CAB-2D0823ABC1BD}"/>
              </a:ext>
            </a:extLst>
          </p:cNvPr>
          <p:cNvSpPr/>
          <p:nvPr/>
        </p:nvSpPr>
        <p:spPr>
          <a:xfrm>
            <a:off x="5151658" y="3496968"/>
            <a:ext cx="192256" cy="133406"/>
          </a:xfrm>
          <a:prstGeom prst="roundRect">
            <a:avLst/>
          </a:prstGeom>
          <a:solidFill>
            <a:srgbClr val="C00000">
              <a:alpha val="5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8" name="Rectangle: Rounded Corners 32">
            <a:extLst>
              <a:ext uri="{FF2B5EF4-FFF2-40B4-BE49-F238E27FC236}">
                <a16:creationId xmlns:a16="http://schemas.microsoft.com/office/drawing/2014/main" id="{8BDC3130-373F-4CEA-39EC-D10C1F3CDE72}"/>
              </a:ext>
            </a:extLst>
          </p:cNvPr>
          <p:cNvSpPr/>
          <p:nvPr/>
        </p:nvSpPr>
        <p:spPr>
          <a:xfrm>
            <a:off x="6008284" y="2453018"/>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29" name="Rectangle: Rounded Corners 33">
            <a:extLst>
              <a:ext uri="{FF2B5EF4-FFF2-40B4-BE49-F238E27FC236}">
                <a16:creationId xmlns:a16="http://schemas.microsoft.com/office/drawing/2014/main" id="{71D971D3-E649-2E8A-D80C-6AFEFA8C43F6}"/>
              </a:ext>
            </a:extLst>
          </p:cNvPr>
          <p:cNvSpPr/>
          <p:nvPr/>
        </p:nvSpPr>
        <p:spPr>
          <a:xfrm>
            <a:off x="5562012" y="2716625"/>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0" name="Rectangle: Rounded Corners 34">
            <a:extLst>
              <a:ext uri="{FF2B5EF4-FFF2-40B4-BE49-F238E27FC236}">
                <a16:creationId xmlns:a16="http://schemas.microsoft.com/office/drawing/2014/main" id="{07C08A0B-21C9-0CEC-7205-CB39047A4129}"/>
              </a:ext>
            </a:extLst>
          </p:cNvPr>
          <p:cNvSpPr/>
          <p:nvPr/>
        </p:nvSpPr>
        <p:spPr>
          <a:xfrm>
            <a:off x="5182455" y="2982689"/>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31" name="Straight Arrow Connector 30">
            <a:extLst>
              <a:ext uri="{FF2B5EF4-FFF2-40B4-BE49-F238E27FC236}">
                <a16:creationId xmlns:a16="http://schemas.microsoft.com/office/drawing/2014/main" id="{7BC7F563-3B80-013F-3059-D97500E0D2AE}"/>
              </a:ext>
            </a:extLst>
          </p:cNvPr>
          <p:cNvCxnSpPr>
            <a:cxnSpLocks/>
          </p:cNvCxnSpPr>
          <p:nvPr/>
        </p:nvCxnSpPr>
        <p:spPr>
          <a:xfrm>
            <a:off x="4693258" y="3569708"/>
            <a:ext cx="5275907" cy="1035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78435F87-485F-F504-B651-8F8577A91377}"/>
              </a:ext>
            </a:extLst>
          </p:cNvPr>
          <p:cNvCxnSpPr>
            <a:cxnSpLocks/>
          </p:cNvCxnSpPr>
          <p:nvPr/>
        </p:nvCxnSpPr>
        <p:spPr>
          <a:xfrm>
            <a:off x="6101796" y="2553493"/>
            <a:ext cx="3892946" cy="483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36A751CD-63FF-AE24-948A-4C5B9D206EB7}"/>
              </a:ext>
            </a:extLst>
          </p:cNvPr>
          <p:cNvCxnSpPr>
            <a:cxnSpLocks/>
          </p:cNvCxnSpPr>
          <p:nvPr/>
        </p:nvCxnSpPr>
        <p:spPr>
          <a:xfrm>
            <a:off x="5712664" y="2783892"/>
            <a:ext cx="3697365" cy="1129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7990C019-8978-BBDE-2813-CE8916582928}"/>
              </a:ext>
            </a:extLst>
          </p:cNvPr>
          <p:cNvCxnSpPr>
            <a:cxnSpLocks/>
          </p:cNvCxnSpPr>
          <p:nvPr/>
        </p:nvCxnSpPr>
        <p:spPr>
          <a:xfrm flipV="1">
            <a:off x="5257415" y="3504487"/>
            <a:ext cx="446908" cy="6777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Rounded Corners 41">
            <a:extLst>
              <a:ext uri="{FF2B5EF4-FFF2-40B4-BE49-F238E27FC236}">
                <a16:creationId xmlns:a16="http://schemas.microsoft.com/office/drawing/2014/main" id="{A7C597AD-8D7F-8451-9F64-3141CF170315}"/>
              </a:ext>
            </a:extLst>
          </p:cNvPr>
          <p:cNvSpPr/>
          <p:nvPr/>
        </p:nvSpPr>
        <p:spPr>
          <a:xfrm>
            <a:off x="5576278" y="3417970"/>
            <a:ext cx="192256" cy="133406"/>
          </a:xfrm>
          <a:prstGeom prst="roundRect">
            <a:avLst/>
          </a:prstGeom>
          <a:solidFill>
            <a:schemeClr val="accent5">
              <a:lumMod val="20000"/>
              <a:lumOff val="80000"/>
              <a:alpha val="59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36" name="Rectangle: Rounded Corners 42">
            <a:extLst>
              <a:ext uri="{FF2B5EF4-FFF2-40B4-BE49-F238E27FC236}">
                <a16:creationId xmlns:a16="http://schemas.microsoft.com/office/drawing/2014/main" id="{D5032803-B47A-9EFD-925A-E12A95E1937D}"/>
              </a:ext>
            </a:extLst>
          </p:cNvPr>
          <p:cNvSpPr/>
          <p:nvPr/>
        </p:nvSpPr>
        <p:spPr>
          <a:xfrm>
            <a:off x="6143438" y="3375344"/>
            <a:ext cx="192256" cy="145481"/>
          </a:xfrm>
          <a:prstGeom prst="roundRect">
            <a:avLst/>
          </a:prstGeom>
          <a:solidFill>
            <a:schemeClr val="accent4">
              <a:alpha val="59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37" name="Straight Arrow Connector 36">
            <a:extLst>
              <a:ext uri="{FF2B5EF4-FFF2-40B4-BE49-F238E27FC236}">
                <a16:creationId xmlns:a16="http://schemas.microsoft.com/office/drawing/2014/main" id="{CD5D4E76-8915-23C0-0F25-45A9F3E1801C}"/>
              </a:ext>
            </a:extLst>
          </p:cNvPr>
          <p:cNvCxnSpPr>
            <a:cxnSpLocks/>
            <a:endCxn id="36" idx="1"/>
          </p:cNvCxnSpPr>
          <p:nvPr/>
        </p:nvCxnSpPr>
        <p:spPr>
          <a:xfrm flipV="1">
            <a:off x="5768534" y="3448084"/>
            <a:ext cx="374904" cy="3267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472A80A6-66A4-3C40-6774-A8D270DE8607}"/>
              </a:ext>
            </a:extLst>
          </p:cNvPr>
          <p:cNvCxnSpPr>
            <a:cxnSpLocks/>
          </p:cNvCxnSpPr>
          <p:nvPr/>
        </p:nvCxnSpPr>
        <p:spPr>
          <a:xfrm flipV="1">
            <a:off x="6351326" y="3453958"/>
            <a:ext cx="1619342" cy="249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9" name="Rectangle: Rounded Corners 47">
            <a:extLst>
              <a:ext uri="{FF2B5EF4-FFF2-40B4-BE49-F238E27FC236}">
                <a16:creationId xmlns:a16="http://schemas.microsoft.com/office/drawing/2014/main" id="{ABEFC7F7-1E88-C833-E7DA-12C1F188D047}"/>
              </a:ext>
            </a:extLst>
          </p:cNvPr>
          <p:cNvSpPr/>
          <p:nvPr/>
        </p:nvSpPr>
        <p:spPr>
          <a:xfrm>
            <a:off x="4827671" y="3225530"/>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0" name="Rectangle: Rounded Corners 48">
            <a:extLst>
              <a:ext uri="{FF2B5EF4-FFF2-40B4-BE49-F238E27FC236}">
                <a16:creationId xmlns:a16="http://schemas.microsoft.com/office/drawing/2014/main" id="{B2CD1B00-6658-6C9C-F380-5A02FC548AF1}"/>
              </a:ext>
            </a:extLst>
          </p:cNvPr>
          <p:cNvSpPr/>
          <p:nvPr/>
        </p:nvSpPr>
        <p:spPr>
          <a:xfrm>
            <a:off x="4476560" y="3470881"/>
            <a:ext cx="192256" cy="145481"/>
          </a:xfrm>
          <a:prstGeom prst="roundRect">
            <a:avLst/>
          </a:prstGeom>
          <a:solidFill>
            <a:schemeClr val="accent4">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1" name="TextBox 40">
            <a:extLst>
              <a:ext uri="{FF2B5EF4-FFF2-40B4-BE49-F238E27FC236}">
                <a16:creationId xmlns:a16="http://schemas.microsoft.com/office/drawing/2014/main" id="{6CC765C1-68FC-93C7-F296-3A4B8DC1C224}"/>
              </a:ext>
            </a:extLst>
          </p:cNvPr>
          <p:cNvSpPr txBox="1"/>
          <p:nvPr/>
        </p:nvSpPr>
        <p:spPr>
          <a:xfrm>
            <a:off x="8218673" y="2346240"/>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6</a:t>
            </a:r>
          </a:p>
        </p:txBody>
      </p:sp>
      <p:sp>
        <p:nvSpPr>
          <p:cNvPr id="42" name="TextBox 41">
            <a:extLst>
              <a:ext uri="{FF2B5EF4-FFF2-40B4-BE49-F238E27FC236}">
                <a16:creationId xmlns:a16="http://schemas.microsoft.com/office/drawing/2014/main" id="{7D2F1A6B-2F67-72A9-680E-18BA2076271A}"/>
              </a:ext>
            </a:extLst>
          </p:cNvPr>
          <p:cNvSpPr txBox="1"/>
          <p:nvPr/>
        </p:nvSpPr>
        <p:spPr>
          <a:xfrm>
            <a:off x="8165371" y="2597944"/>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5</a:t>
            </a:r>
          </a:p>
        </p:txBody>
      </p:sp>
      <p:sp>
        <p:nvSpPr>
          <p:cNvPr id="43" name="Rectangle 42">
            <a:extLst>
              <a:ext uri="{FF2B5EF4-FFF2-40B4-BE49-F238E27FC236}">
                <a16:creationId xmlns:a16="http://schemas.microsoft.com/office/drawing/2014/main" id="{F8E977C0-A077-7CAD-B4A3-547B302ADBFB}"/>
              </a:ext>
            </a:extLst>
          </p:cNvPr>
          <p:cNvSpPr/>
          <p:nvPr/>
        </p:nvSpPr>
        <p:spPr>
          <a:xfrm>
            <a:off x="6759951" y="3403188"/>
            <a:ext cx="1243196" cy="94210"/>
          </a:xfrm>
          <a:prstGeom prst="rect">
            <a:avLst/>
          </a:prstGeom>
          <a:solidFill>
            <a:schemeClr val="accent1">
              <a:lumMod val="20000"/>
              <a:lumOff val="80000"/>
              <a:alpha val="70000"/>
            </a:schemeClr>
          </a:solid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4" name="Rectangle 43">
            <a:extLst>
              <a:ext uri="{FF2B5EF4-FFF2-40B4-BE49-F238E27FC236}">
                <a16:creationId xmlns:a16="http://schemas.microsoft.com/office/drawing/2014/main" id="{3929ACA9-75E2-4E92-ADAB-8F477375EDA7}"/>
              </a:ext>
            </a:extLst>
          </p:cNvPr>
          <p:cNvSpPr/>
          <p:nvPr/>
        </p:nvSpPr>
        <p:spPr>
          <a:xfrm>
            <a:off x="6535056" y="2991486"/>
            <a:ext cx="1243196" cy="94210"/>
          </a:xfrm>
          <a:prstGeom prst="rect">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45" name="TextBox 44">
            <a:extLst>
              <a:ext uri="{FF2B5EF4-FFF2-40B4-BE49-F238E27FC236}">
                <a16:creationId xmlns:a16="http://schemas.microsoft.com/office/drawing/2014/main" id="{EE58561B-213D-58E3-033D-D1241984DD9B}"/>
              </a:ext>
            </a:extLst>
          </p:cNvPr>
          <p:cNvSpPr txBox="1"/>
          <p:nvPr/>
        </p:nvSpPr>
        <p:spPr>
          <a:xfrm>
            <a:off x="7721834" y="2847879"/>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4</a:t>
            </a:r>
          </a:p>
        </p:txBody>
      </p:sp>
      <p:sp>
        <p:nvSpPr>
          <p:cNvPr id="46" name="Rectangle 45">
            <a:extLst>
              <a:ext uri="{FF2B5EF4-FFF2-40B4-BE49-F238E27FC236}">
                <a16:creationId xmlns:a16="http://schemas.microsoft.com/office/drawing/2014/main" id="{CF70BF41-1144-7C08-2746-C8A8B55E142D}"/>
              </a:ext>
            </a:extLst>
          </p:cNvPr>
          <p:cNvSpPr/>
          <p:nvPr/>
        </p:nvSpPr>
        <p:spPr>
          <a:xfrm>
            <a:off x="6433176" y="3532956"/>
            <a:ext cx="1243196" cy="94210"/>
          </a:xfrm>
          <a:prstGeom prst="rect">
            <a:avLst/>
          </a:prstGeom>
          <a:solidFill>
            <a:srgbClr val="0070C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47" name="Straight Arrow Connector 46">
            <a:extLst>
              <a:ext uri="{FF2B5EF4-FFF2-40B4-BE49-F238E27FC236}">
                <a16:creationId xmlns:a16="http://schemas.microsoft.com/office/drawing/2014/main" id="{7C8822B9-80BD-99A9-7963-60E774ABE0F8}"/>
              </a:ext>
            </a:extLst>
          </p:cNvPr>
          <p:cNvCxnSpPr>
            <a:cxnSpLocks/>
          </p:cNvCxnSpPr>
          <p:nvPr/>
        </p:nvCxnSpPr>
        <p:spPr>
          <a:xfrm flipV="1">
            <a:off x="5376087" y="3044835"/>
            <a:ext cx="4255948" cy="19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C954F173-3F58-8FF3-304D-6F0B9662402C}"/>
              </a:ext>
            </a:extLst>
          </p:cNvPr>
          <p:cNvCxnSpPr>
            <a:cxnSpLocks/>
          </p:cNvCxnSpPr>
          <p:nvPr/>
        </p:nvCxnSpPr>
        <p:spPr>
          <a:xfrm>
            <a:off x="8013135" y="3460923"/>
            <a:ext cx="2043978" cy="10878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TextBox 48">
            <a:extLst>
              <a:ext uri="{FF2B5EF4-FFF2-40B4-BE49-F238E27FC236}">
                <a16:creationId xmlns:a16="http://schemas.microsoft.com/office/drawing/2014/main" id="{53E9DA38-3A92-2F03-57A7-EC8BC630E54D}"/>
              </a:ext>
            </a:extLst>
          </p:cNvPr>
          <p:cNvSpPr txBox="1"/>
          <p:nvPr/>
        </p:nvSpPr>
        <p:spPr>
          <a:xfrm>
            <a:off x="7941441" y="3283870"/>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5B</a:t>
            </a:r>
          </a:p>
        </p:txBody>
      </p:sp>
      <p:cxnSp>
        <p:nvCxnSpPr>
          <p:cNvPr id="50" name="Straight Arrow Connector 49">
            <a:extLst>
              <a:ext uri="{FF2B5EF4-FFF2-40B4-BE49-F238E27FC236}">
                <a16:creationId xmlns:a16="http://schemas.microsoft.com/office/drawing/2014/main" id="{51AD1A62-BEE5-D041-1720-AD96711F6F8A}"/>
              </a:ext>
            </a:extLst>
          </p:cNvPr>
          <p:cNvCxnSpPr>
            <a:cxnSpLocks/>
          </p:cNvCxnSpPr>
          <p:nvPr/>
        </p:nvCxnSpPr>
        <p:spPr>
          <a:xfrm flipV="1">
            <a:off x="4982466" y="3274266"/>
            <a:ext cx="4152933" cy="1545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88B6AC53-9B37-7C97-643F-3FC3435BDF34}"/>
              </a:ext>
            </a:extLst>
          </p:cNvPr>
          <p:cNvSpPr txBox="1"/>
          <p:nvPr/>
        </p:nvSpPr>
        <p:spPr>
          <a:xfrm>
            <a:off x="7298044" y="3083341"/>
            <a:ext cx="739711"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3</a:t>
            </a:r>
          </a:p>
        </p:txBody>
      </p:sp>
      <p:sp>
        <p:nvSpPr>
          <p:cNvPr id="52" name="TextBox 51">
            <a:extLst>
              <a:ext uri="{FF2B5EF4-FFF2-40B4-BE49-F238E27FC236}">
                <a16:creationId xmlns:a16="http://schemas.microsoft.com/office/drawing/2014/main" id="{B550A951-B752-B053-A15A-381D33869BE0}"/>
              </a:ext>
            </a:extLst>
          </p:cNvPr>
          <p:cNvSpPr txBox="1"/>
          <p:nvPr/>
        </p:nvSpPr>
        <p:spPr>
          <a:xfrm>
            <a:off x="6393485" y="2127131"/>
            <a:ext cx="214557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8GeV Beam Utilisation Expansion</a:t>
            </a:r>
          </a:p>
        </p:txBody>
      </p:sp>
      <p:sp>
        <p:nvSpPr>
          <p:cNvPr id="53" name="Rectangle 52">
            <a:extLst>
              <a:ext uri="{FF2B5EF4-FFF2-40B4-BE49-F238E27FC236}">
                <a16:creationId xmlns:a16="http://schemas.microsoft.com/office/drawing/2014/main" id="{6384203D-C40D-0DA4-B8C3-44205AC5579F}"/>
              </a:ext>
            </a:extLst>
          </p:cNvPr>
          <p:cNvSpPr/>
          <p:nvPr/>
        </p:nvSpPr>
        <p:spPr>
          <a:xfrm>
            <a:off x="9132330" y="3167891"/>
            <a:ext cx="400746" cy="167777"/>
          </a:xfrm>
          <a:prstGeom prst="rect">
            <a:avLst/>
          </a:prstGeom>
          <a:solidFill>
            <a:srgbClr val="00B05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4" name="Rectangle 53">
            <a:extLst>
              <a:ext uri="{FF2B5EF4-FFF2-40B4-BE49-F238E27FC236}">
                <a16:creationId xmlns:a16="http://schemas.microsoft.com/office/drawing/2014/main" id="{8B4942CF-1F3C-50CB-9775-FA375907A087}"/>
              </a:ext>
            </a:extLst>
          </p:cNvPr>
          <p:cNvSpPr/>
          <p:nvPr/>
        </p:nvSpPr>
        <p:spPr>
          <a:xfrm>
            <a:off x="9533076" y="3255102"/>
            <a:ext cx="400746" cy="167777"/>
          </a:xfrm>
          <a:prstGeom prst="rect">
            <a:avLst/>
          </a:prstGeom>
          <a:solidFill>
            <a:srgbClr val="00B05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55" name="Straight Arrow Connector 54">
            <a:extLst>
              <a:ext uri="{FF2B5EF4-FFF2-40B4-BE49-F238E27FC236}">
                <a16:creationId xmlns:a16="http://schemas.microsoft.com/office/drawing/2014/main" id="{E20F0AF3-E799-A76A-7BDF-F1D43BE8389D}"/>
              </a:ext>
            </a:extLst>
          </p:cNvPr>
          <p:cNvCxnSpPr>
            <a:cxnSpLocks/>
            <a:endCxn id="54" idx="1"/>
          </p:cNvCxnSpPr>
          <p:nvPr/>
        </p:nvCxnSpPr>
        <p:spPr>
          <a:xfrm>
            <a:off x="8455931" y="3278846"/>
            <a:ext cx="1077146" cy="6014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E2B05902-AD2B-547A-0319-1347A094BD76}"/>
              </a:ext>
            </a:extLst>
          </p:cNvPr>
          <p:cNvCxnSpPr>
            <a:cxnSpLocks/>
            <a:endCxn id="20" idx="1"/>
          </p:cNvCxnSpPr>
          <p:nvPr/>
        </p:nvCxnSpPr>
        <p:spPr>
          <a:xfrm flipV="1">
            <a:off x="8600929" y="2970942"/>
            <a:ext cx="1427995" cy="76910"/>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a:extLst>
              <a:ext uri="{FF2B5EF4-FFF2-40B4-BE49-F238E27FC236}">
                <a16:creationId xmlns:a16="http://schemas.microsoft.com/office/drawing/2014/main" id="{0C27D85B-D763-67B4-5E43-F39C42D1193A}"/>
              </a:ext>
            </a:extLst>
          </p:cNvPr>
          <p:cNvCxnSpPr>
            <a:cxnSpLocks/>
            <a:endCxn id="22" idx="1"/>
          </p:cNvCxnSpPr>
          <p:nvPr/>
        </p:nvCxnSpPr>
        <p:spPr>
          <a:xfrm>
            <a:off x="8836755" y="2799284"/>
            <a:ext cx="651713" cy="6487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A73D54A0-CE02-C440-7ECF-6B41D69FB1D9}"/>
              </a:ext>
            </a:extLst>
          </p:cNvPr>
          <p:cNvCxnSpPr>
            <a:cxnSpLocks/>
          </p:cNvCxnSpPr>
          <p:nvPr/>
        </p:nvCxnSpPr>
        <p:spPr>
          <a:xfrm flipV="1">
            <a:off x="9027541" y="2465580"/>
            <a:ext cx="1112734" cy="10079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Rectangle 58">
            <a:extLst>
              <a:ext uri="{FF2B5EF4-FFF2-40B4-BE49-F238E27FC236}">
                <a16:creationId xmlns:a16="http://schemas.microsoft.com/office/drawing/2014/main" id="{5C82026C-70C7-2436-70CB-58DD19732235}"/>
              </a:ext>
            </a:extLst>
          </p:cNvPr>
          <p:cNvSpPr/>
          <p:nvPr/>
        </p:nvSpPr>
        <p:spPr>
          <a:xfrm>
            <a:off x="9969166" y="2516698"/>
            <a:ext cx="400746" cy="167777"/>
          </a:xfrm>
          <a:prstGeom prst="rect">
            <a:avLst/>
          </a:prstGeom>
          <a:solidFill>
            <a:srgbClr val="FF00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0" name="Rectangle 59">
            <a:extLst>
              <a:ext uri="{FF2B5EF4-FFF2-40B4-BE49-F238E27FC236}">
                <a16:creationId xmlns:a16="http://schemas.microsoft.com/office/drawing/2014/main" id="{A52BEC55-00AC-3E4D-19C4-42202BF41B3E}"/>
              </a:ext>
            </a:extLst>
          </p:cNvPr>
          <p:cNvSpPr/>
          <p:nvPr/>
        </p:nvSpPr>
        <p:spPr>
          <a:xfrm>
            <a:off x="10113565" y="2340031"/>
            <a:ext cx="400746" cy="167777"/>
          </a:xfrm>
          <a:prstGeom prst="rect">
            <a:avLst/>
          </a:prstGeom>
          <a:solidFill>
            <a:srgbClr val="FF000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1" name="Rectangle 60">
            <a:extLst>
              <a:ext uri="{FF2B5EF4-FFF2-40B4-BE49-F238E27FC236}">
                <a16:creationId xmlns:a16="http://schemas.microsoft.com/office/drawing/2014/main" id="{D4A8DC89-FC45-68C2-91A0-C83991C7762D}"/>
              </a:ext>
            </a:extLst>
          </p:cNvPr>
          <p:cNvSpPr/>
          <p:nvPr/>
        </p:nvSpPr>
        <p:spPr>
          <a:xfrm>
            <a:off x="10060487" y="3488694"/>
            <a:ext cx="400746" cy="167777"/>
          </a:xfrm>
          <a:prstGeom prst="rect">
            <a:avLst/>
          </a:prstGeom>
          <a:solidFill>
            <a:srgbClr val="0070C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62" name="Rectangle: Rounded Corners 165">
            <a:extLst>
              <a:ext uri="{FF2B5EF4-FFF2-40B4-BE49-F238E27FC236}">
                <a16:creationId xmlns:a16="http://schemas.microsoft.com/office/drawing/2014/main" id="{67CF4AD2-A972-9235-AC62-B6F6FE8A56D0}"/>
              </a:ext>
            </a:extLst>
          </p:cNvPr>
          <p:cNvSpPr/>
          <p:nvPr/>
        </p:nvSpPr>
        <p:spPr>
          <a:xfrm>
            <a:off x="8976189" y="2290257"/>
            <a:ext cx="1629193" cy="1384947"/>
          </a:xfrm>
          <a:prstGeom prst="roundRect">
            <a:avLst>
              <a:gd name="adj" fmla="val 4657"/>
            </a:avLst>
          </a:prstGeom>
          <a:solidFill>
            <a:schemeClr val="tx2">
              <a:lumMod val="50000"/>
              <a:lumOff val="50000"/>
              <a:alpha val="23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68" name="Group 67">
            <a:extLst>
              <a:ext uri="{FF2B5EF4-FFF2-40B4-BE49-F238E27FC236}">
                <a16:creationId xmlns:a16="http://schemas.microsoft.com/office/drawing/2014/main" id="{D4EF7E18-C3E1-D165-AFF4-2B2A710332D8}"/>
              </a:ext>
            </a:extLst>
          </p:cNvPr>
          <p:cNvGrpSpPr/>
          <p:nvPr/>
        </p:nvGrpSpPr>
        <p:grpSpPr>
          <a:xfrm>
            <a:off x="4155892" y="3922474"/>
            <a:ext cx="6404626" cy="1926885"/>
            <a:chOff x="3330114" y="4945595"/>
            <a:chExt cx="6237898" cy="1748496"/>
          </a:xfrm>
        </p:grpSpPr>
        <p:sp>
          <p:nvSpPr>
            <p:cNvPr id="69" name="Rectangle 68">
              <a:extLst>
                <a:ext uri="{FF2B5EF4-FFF2-40B4-BE49-F238E27FC236}">
                  <a16:creationId xmlns:a16="http://schemas.microsoft.com/office/drawing/2014/main" id="{8086042C-F52E-CFCE-9ECB-A7DB01588A1B}"/>
                </a:ext>
              </a:extLst>
            </p:cNvPr>
            <p:cNvSpPr/>
            <p:nvPr/>
          </p:nvSpPr>
          <p:spPr>
            <a:xfrm flipV="1">
              <a:off x="8645080" y="5647269"/>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0" name="Rectangle 69">
              <a:extLst>
                <a:ext uri="{FF2B5EF4-FFF2-40B4-BE49-F238E27FC236}">
                  <a16:creationId xmlns:a16="http://schemas.microsoft.com/office/drawing/2014/main" id="{AEE97B81-FA6B-3F0C-8F87-C8B66BC3E3FA}"/>
                </a:ext>
              </a:extLst>
            </p:cNvPr>
            <p:cNvSpPr/>
            <p:nvPr/>
          </p:nvSpPr>
          <p:spPr>
            <a:xfrm flipV="1">
              <a:off x="9028555" y="5739728"/>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1" name="Rectangle 70">
              <a:extLst>
                <a:ext uri="{FF2B5EF4-FFF2-40B4-BE49-F238E27FC236}">
                  <a16:creationId xmlns:a16="http://schemas.microsoft.com/office/drawing/2014/main" id="{0DEFCC24-CDD9-01DE-35BF-16FDDF6F4B4C}"/>
                </a:ext>
              </a:extLst>
            </p:cNvPr>
            <p:cNvSpPr/>
            <p:nvPr/>
          </p:nvSpPr>
          <p:spPr>
            <a:xfrm flipV="1">
              <a:off x="8310479" y="5946074"/>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2" name="Rectangle 71">
              <a:extLst>
                <a:ext uri="{FF2B5EF4-FFF2-40B4-BE49-F238E27FC236}">
                  <a16:creationId xmlns:a16="http://schemas.microsoft.com/office/drawing/2014/main" id="{5DC22FB8-C375-DE73-6F1F-3E40A07720F5}"/>
                </a:ext>
              </a:extLst>
            </p:cNvPr>
            <p:cNvSpPr/>
            <p:nvPr/>
          </p:nvSpPr>
          <p:spPr>
            <a:xfrm flipV="1">
              <a:off x="8511391" y="5844495"/>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3" name="Rectangle 72">
              <a:extLst>
                <a:ext uri="{FF2B5EF4-FFF2-40B4-BE49-F238E27FC236}">
                  <a16:creationId xmlns:a16="http://schemas.microsoft.com/office/drawing/2014/main" id="{E8157E17-15DB-1960-002E-AAD20177346B}"/>
                </a:ext>
              </a:extLst>
            </p:cNvPr>
            <p:cNvSpPr/>
            <p:nvPr/>
          </p:nvSpPr>
          <p:spPr>
            <a:xfrm flipV="1">
              <a:off x="5287641" y="5470383"/>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4" name="Rectangle 73">
              <a:extLst>
                <a:ext uri="{FF2B5EF4-FFF2-40B4-BE49-F238E27FC236}">
                  <a16:creationId xmlns:a16="http://schemas.microsoft.com/office/drawing/2014/main" id="{9946311D-8C68-B30B-E0B3-0A9F64F61E95}"/>
                </a:ext>
              </a:extLst>
            </p:cNvPr>
            <p:cNvSpPr/>
            <p:nvPr/>
          </p:nvSpPr>
          <p:spPr>
            <a:xfrm flipV="1">
              <a:off x="6145995" y="6197373"/>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5" name="Rectangle 74">
              <a:extLst>
                <a:ext uri="{FF2B5EF4-FFF2-40B4-BE49-F238E27FC236}">
                  <a16:creationId xmlns:a16="http://schemas.microsoft.com/office/drawing/2014/main" id="{4DCB2A7B-C515-57AF-958E-70A6C92C43A4}"/>
                </a:ext>
              </a:extLst>
            </p:cNvPr>
            <p:cNvSpPr/>
            <p:nvPr/>
          </p:nvSpPr>
          <p:spPr>
            <a:xfrm flipV="1">
              <a:off x="6146095" y="5949087"/>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76" name="Straight Arrow Connector 75">
              <a:extLst>
                <a:ext uri="{FF2B5EF4-FFF2-40B4-BE49-F238E27FC236}">
                  <a16:creationId xmlns:a16="http://schemas.microsoft.com/office/drawing/2014/main" id="{13ACA32B-4F40-EC5C-8EE4-E96D8003D30F}"/>
                </a:ext>
              </a:extLst>
            </p:cNvPr>
            <p:cNvCxnSpPr>
              <a:cxnSpLocks/>
            </p:cNvCxnSpPr>
            <p:nvPr/>
          </p:nvCxnSpPr>
          <p:spPr>
            <a:xfrm>
              <a:off x="3330114" y="4945595"/>
              <a:ext cx="2263926" cy="1518992"/>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Rounded Corners 14">
              <a:extLst>
                <a:ext uri="{FF2B5EF4-FFF2-40B4-BE49-F238E27FC236}">
                  <a16:creationId xmlns:a16="http://schemas.microsoft.com/office/drawing/2014/main" id="{09BB722B-2451-B031-AB70-49264D655A3A}"/>
                </a:ext>
              </a:extLst>
            </p:cNvPr>
            <p:cNvSpPr/>
            <p:nvPr/>
          </p:nvSpPr>
          <p:spPr>
            <a:xfrm flipV="1">
              <a:off x="4361495" y="5175076"/>
              <a:ext cx="183970" cy="130881"/>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8" name="Rectangle: Rounded Corners 16">
              <a:extLst>
                <a:ext uri="{FF2B5EF4-FFF2-40B4-BE49-F238E27FC236}">
                  <a16:creationId xmlns:a16="http://schemas.microsoft.com/office/drawing/2014/main" id="{65D95892-EFC4-F3AB-21A4-1A008D9BB377}"/>
                </a:ext>
              </a:extLst>
            </p:cNvPr>
            <p:cNvSpPr/>
            <p:nvPr/>
          </p:nvSpPr>
          <p:spPr>
            <a:xfrm flipV="1">
              <a:off x="5181201" y="6187425"/>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9" name="Rectangle: Rounded Corners 17">
              <a:extLst>
                <a:ext uri="{FF2B5EF4-FFF2-40B4-BE49-F238E27FC236}">
                  <a16:creationId xmlns:a16="http://schemas.microsoft.com/office/drawing/2014/main" id="{90D1A3FC-67D2-3311-7D09-D810388DA473}"/>
                </a:ext>
              </a:extLst>
            </p:cNvPr>
            <p:cNvSpPr/>
            <p:nvPr/>
          </p:nvSpPr>
          <p:spPr>
            <a:xfrm flipV="1">
              <a:off x="4754163" y="5928807"/>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0" name="Rectangle: Rounded Corners 18">
              <a:extLst>
                <a:ext uri="{FF2B5EF4-FFF2-40B4-BE49-F238E27FC236}">
                  <a16:creationId xmlns:a16="http://schemas.microsoft.com/office/drawing/2014/main" id="{C7D68AF6-E8CA-59F1-85D3-8AED9A6AB4CF}"/>
                </a:ext>
              </a:extLst>
            </p:cNvPr>
            <p:cNvSpPr/>
            <p:nvPr/>
          </p:nvSpPr>
          <p:spPr>
            <a:xfrm flipV="1">
              <a:off x="4390965" y="5667777"/>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81" name="Straight Arrow Connector 80">
              <a:extLst>
                <a:ext uri="{FF2B5EF4-FFF2-40B4-BE49-F238E27FC236}">
                  <a16:creationId xmlns:a16="http://schemas.microsoft.com/office/drawing/2014/main" id="{D92B6546-4C45-AF5E-C8F5-F5F6F305AA6D}"/>
                </a:ext>
              </a:extLst>
            </p:cNvPr>
            <p:cNvCxnSpPr>
              <a:cxnSpLocks/>
            </p:cNvCxnSpPr>
            <p:nvPr/>
          </p:nvCxnSpPr>
          <p:spPr>
            <a:xfrm flipV="1">
              <a:off x="3922852" y="5224437"/>
              <a:ext cx="5048519" cy="1015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F4AD83C6-7465-BF55-C869-A5058E0DA048}"/>
                </a:ext>
              </a:extLst>
            </p:cNvPr>
            <p:cNvCxnSpPr>
              <a:cxnSpLocks/>
            </p:cNvCxnSpPr>
            <p:nvPr/>
          </p:nvCxnSpPr>
          <p:spPr>
            <a:xfrm flipV="1">
              <a:off x="5270683" y="6226836"/>
              <a:ext cx="3725163" cy="474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Straight Arrow Connector 82">
              <a:extLst>
                <a:ext uri="{FF2B5EF4-FFF2-40B4-BE49-F238E27FC236}">
                  <a16:creationId xmlns:a16="http://schemas.microsoft.com/office/drawing/2014/main" id="{8476517D-04E3-DDDC-13FD-EF08F63CF955}"/>
                </a:ext>
              </a:extLst>
            </p:cNvPr>
            <p:cNvCxnSpPr>
              <a:cxnSpLocks/>
            </p:cNvCxnSpPr>
            <p:nvPr/>
          </p:nvCxnSpPr>
          <p:spPr>
            <a:xfrm flipV="1">
              <a:off x="4898322" y="5994462"/>
              <a:ext cx="3538011" cy="11078"/>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34610C6B-A1A5-9D31-DE1F-F080BA6133D4}"/>
                </a:ext>
              </a:extLst>
            </p:cNvPr>
            <p:cNvCxnSpPr>
              <a:cxnSpLocks/>
            </p:cNvCxnSpPr>
            <p:nvPr/>
          </p:nvCxnSpPr>
          <p:spPr>
            <a:xfrm>
              <a:off x="4462694" y="5232086"/>
              <a:ext cx="427646" cy="6649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5" name="Rectangle: Rounded Corners 23">
              <a:extLst>
                <a:ext uri="{FF2B5EF4-FFF2-40B4-BE49-F238E27FC236}">
                  <a16:creationId xmlns:a16="http://schemas.microsoft.com/office/drawing/2014/main" id="{2B23E985-D0DB-6118-65E4-182D87770342}"/>
                </a:ext>
              </a:extLst>
            </p:cNvPr>
            <p:cNvSpPr/>
            <p:nvPr/>
          </p:nvSpPr>
          <p:spPr>
            <a:xfrm flipV="1">
              <a:off x="4767814" y="5252579"/>
              <a:ext cx="183970" cy="130881"/>
            </a:xfrm>
            <a:prstGeom prst="roundRect">
              <a:avLst/>
            </a:prstGeom>
            <a:solidFill>
              <a:schemeClr val="bg1">
                <a:lumMod val="75000"/>
                <a:alpha val="59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86" name="Rectangle: Rounded Corners 24">
              <a:extLst>
                <a:ext uri="{FF2B5EF4-FFF2-40B4-BE49-F238E27FC236}">
                  <a16:creationId xmlns:a16="http://schemas.microsoft.com/office/drawing/2014/main" id="{22F96BBF-8759-1708-05C5-083161F0850D}"/>
                </a:ext>
              </a:extLst>
            </p:cNvPr>
            <p:cNvSpPr/>
            <p:nvPr/>
          </p:nvSpPr>
          <p:spPr>
            <a:xfrm flipV="1">
              <a:off x="5310530" y="5282552"/>
              <a:ext cx="183970" cy="142728"/>
            </a:xfrm>
            <a:prstGeom prst="roundRect">
              <a:avLst/>
            </a:prstGeom>
            <a:solidFill>
              <a:schemeClr val="bg1">
                <a:lumMod val="75000"/>
                <a:alpha val="59000"/>
              </a:schemeClr>
            </a:solidFill>
            <a:ln>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87" name="Straight Arrow Connector 86">
              <a:extLst>
                <a:ext uri="{FF2B5EF4-FFF2-40B4-BE49-F238E27FC236}">
                  <a16:creationId xmlns:a16="http://schemas.microsoft.com/office/drawing/2014/main" id="{A8CEA736-B303-A69E-0539-B5D52A21E616}"/>
                </a:ext>
              </a:extLst>
            </p:cNvPr>
            <p:cNvCxnSpPr>
              <a:cxnSpLocks/>
              <a:endCxn id="86" idx="1"/>
            </p:cNvCxnSpPr>
            <p:nvPr/>
          </p:nvCxnSpPr>
          <p:spPr>
            <a:xfrm>
              <a:off x="4951784" y="5321863"/>
              <a:ext cx="358746" cy="32054"/>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7BF24595-04FB-E57F-4D22-D42AEB8CAEF2}"/>
                </a:ext>
              </a:extLst>
            </p:cNvPr>
            <p:cNvCxnSpPr>
              <a:cxnSpLocks/>
            </p:cNvCxnSpPr>
            <p:nvPr/>
          </p:nvCxnSpPr>
          <p:spPr>
            <a:xfrm>
              <a:off x="5509458" y="5345709"/>
              <a:ext cx="1549550" cy="244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89" name="Rectangle: Rounded Corners 28">
              <a:extLst>
                <a:ext uri="{FF2B5EF4-FFF2-40B4-BE49-F238E27FC236}">
                  <a16:creationId xmlns:a16="http://schemas.microsoft.com/office/drawing/2014/main" id="{59529D09-925F-8EEB-D5F8-6127A3D8510D}"/>
                </a:ext>
              </a:extLst>
            </p:cNvPr>
            <p:cNvSpPr/>
            <p:nvPr/>
          </p:nvSpPr>
          <p:spPr>
            <a:xfrm flipV="1">
              <a:off x="4051471" y="5429531"/>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0" name="Rectangle: Rounded Corners 30">
              <a:extLst>
                <a:ext uri="{FF2B5EF4-FFF2-40B4-BE49-F238E27FC236}">
                  <a16:creationId xmlns:a16="http://schemas.microsoft.com/office/drawing/2014/main" id="{ED86F807-9EF5-23AB-0C48-9092BEE9244E}"/>
                </a:ext>
              </a:extLst>
            </p:cNvPr>
            <p:cNvSpPr/>
            <p:nvPr/>
          </p:nvSpPr>
          <p:spPr>
            <a:xfrm flipV="1">
              <a:off x="3715493" y="5188823"/>
              <a:ext cx="183970" cy="142728"/>
            </a:xfrm>
            <a:prstGeom prst="roundRect">
              <a:avLst/>
            </a:prstGeom>
            <a:solidFill>
              <a:schemeClr val="bg1">
                <a:lumMod val="75000"/>
                <a:alpha val="59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1" name="TextBox 90">
              <a:extLst>
                <a:ext uri="{FF2B5EF4-FFF2-40B4-BE49-F238E27FC236}">
                  <a16:creationId xmlns:a16="http://schemas.microsoft.com/office/drawing/2014/main" id="{9176283F-71B9-A0B9-9014-91246FB025FC}"/>
                </a:ext>
              </a:extLst>
            </p:cNvPr>
            <p:cNvSpPr txBox="1"/>
            <p:nvPr/>
          </p:nvSpPr>
          <p:spPr>
            <a:xfrm rot="10800000" flipV="1">
              <a:off x="7296324" y="6205083"/>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6X</a:t>
              </a:r>
            </a:p>
          </p:txBody>
        </p:sp>
        <p:sp>
          <p:nvSpPr>
            <p:cNvPr id="92" name="TextBox 91">
              <a:extLst>
                <a:ext uri="{FF2B5EF4-FFF2-40B4-BE49-F238E27FC236}">
                  <a16:creationId xmlns:a16="http://schemas.microsoft.com/office/drawing/2014/main" id="{FD32546E-B595-66B2-E5CE-D48EEB7F35C7}"/>
                </a:ext>
              </a:extLst>
            </p:cNvPr>
            <p:cNvSpPr txBox="1"/>
            <p:nvPr/>
          </p:nvSpPr>
          <p:spPr>
            <a:xfrm rot="10800000" flipV="1">
              <a:off x="7245319" y="5958142"/>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5X</a:t>
              </a:r>
            </a:p>
          </p:txBody>
        </p:sp>
        <p:sp>
          <p:nvSpPr>
            <p:cNvPr id="93" name="Rectangle 92">
              <a:extLst>
                <a:ext uri="{FF2B5EF4-FFF2-40B4-BE49-F238E27FC236}">
                  <a16:creationId xmlns:a16="http://schemas.microsoft.com/office/drawing/2014/main" id="{EA7AEAD4-CBE7-C432-39A2-CB48B82FAC3F}"/>
                </a:ext>
              </a:extLst>
            </p:cNvPr>
            <p:cNvSpPr/>
            <p:nvPr/>
          </p:nvSpPr>
          <p:spPr>
            <a:xfrm flipV="1">
              <a:off x="5900472" y="5305536"/>
              <a:ext cx="1189615" cy="92427"/>
            </a:xfrm>
            <a:prstGeom prst="rect">
              <a:avLst/>
            </a:prstGeom>
            <a:solidFill>
              <a:schemeClr val="bg1">
                <a:lumMod val="75000"/>
                <a:alpha val="70000"/>
              </a:schemeClr>
            </a:solid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4" name="Rectangle 93">
              <a:extLst>
                <a:ext uri="{FF2B5EF4-FFF2-40B4-BE49-F238E27FC236}">
                  <a16:creationId xmlns:a16="http://schemas.microsoft.com/office/drawing/2014/main" id="{AD1B1110-CDC1-6F1E-212D-700927AFD4DD}"/>
                </a:ext>
              </a:extLst>
            </p:cNvPr>
            <p:cNvSpPr/>
            <p:nvPr/>
          </p:nvSpPr>
          <p:spPr>
            <a:xfrm flipV="1">
              <a:off x="5685270" y="5709447"/>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95" name="TextBox 94">
              <a:extLst>
                <a:ext uri="{FF2B5EF4-FFF2-40B4-BE49-F238E27FC236}">
                  <a16:creationId xmlns:a16="http://schemas.microsoft.com/office/drawing/2014/main" id="{C91F53C8-E2EA-8071-397A-32690F01576C}"/>
                </a:ext>
              </a:extLst>
            </p:cNvPr>
            <p:cNvSpPr txBox="1"/>
            <p:nvPr/>
          </p:nvSpPr>
          <p:spPr>
            <a:xfrm rot="10800000" flipV="1">
              <a:off x="6820898" y="5712936"/>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4X</a:t>
              </a:r>
            </a:p>
          </p:txBody>
        </p:sp>
        <p:sp>
          <p:nvSpPr>
            <p:cNvPr id="96" name="Rectangle 95">
              <a:extLst>
                <a:ext uri="{FF2B5EF4-FFF2-40B4-BE49-F238E27FC236}">
                  <a16:creationId xmlns:a16="http://schemas.microsoft.com/office/drawing/2014/main" id="{CF8DF193-D785-A36B-D9D9-FB9CAE419B2E}"/>
                </a:ext>
              </a:extLst>
            </p:cNvPr>
            <p:cNvSpPr/>
            <p:nvPr/>
          </p:nvSpPr>
          <p:spPr>
            <a:xfrm flipV="1">
              <a:off x="5587780" y="5178223"/>
              <a:ext cx="1189615" cy="92427"/>
            </a:xfrm>
            <a:prstGeom prst="rect">
              <a:avLst/>
            </a:prstGeom>
            <a:solidFill>
              <a:schemeClr val="bg1">
                <a:lumMod val="75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97" name="Straight Arrow Connector 96">
              <a:extLst>
                <a:ext uri="{FF2B5EF4-FFF2-40B4-BE49-F238E27FC236}">
                  <a16:creationId xmlns:a16="http://schemas.microsoft.com/office/drawing/2014/main" id="{FF4558AC-B737-B0D6-F875-50FB2D4121D8}"/>
                </a:ext>
              </a:extLst>
            </p:cNvPr>
            <p:cNvCxnSpPr>
              <a:cxnSpLocks/>
            </p:cNvCxnSpPr>
            <p:nvPr/>
          </p:nvCxnSpPr>
          <p:spPr>
            <a:xfrm>
              <a:off x="4576251" y="5749347"/>
              <a:ext cx="4072519" cy="18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E65C22A5-DB56-FCC7-1CF2-350A398E182E}"/>
                </a:ext>
              </a:extLst>
            </p:cNvPr>
            <p:cNvCxnSpPr>
              <a:cxnSpLocks/>
            </p:cNvCxnSpPr>
            <p:nvPr/>
          </p:nvCxnSpPr>
          <p:spPr>
            <a:xfrm flipV="1">
              <a:off x="7099644" y="5234593"/>
              <a:ext cx="1955884" cy="106727"/>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99" name="TextBox 98">
              <a:extLst>
                <a:ext uri="{FF2B5EF4-FFF2-40B4-BE49-F238E27FC236}">
                  <a16:creationId xmlns:a16="http://schemas.microsoft.com/office/drawing/2014/main" id="{6381FEB6-4C76-AB4F-5439-38A72ACB2EB9}"/>
                </a:ext>
              </a:extLst>
            </p:cNvPr>
            <p:cNvSpPr txBox="1"/>
            <p:nvPr/>
          </p:nvSpPr>
          <p:spPr>
            <a:xfrm rot="10800000" flipV="1">
              <a:off x="7032153" y="5264315"/>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5Bx</a:t>
              </a:r>
            </a:p>
          </p:txBody>
        </p:sp>
        <p:cxnSp>
          <p:nvCxnSpPr>
            <p:cNvPr id="100" name="Straight Arrow Connector 99">
              <a:extLst>
                <a:ext uri="{FF2B5EF4-FFF2-40B4-BE49-F238E27FC236}">
                  <a16:creationId xmlns:a16="http://schemas.microsoft.com/office/drawing/2014/main" id="{B6E568E6-807B-9FC6-1552-2EEB84C5E445}"/>
                </a:ext>
              </a:extLst>
            </p:cNvPr>
            <p:cNvCxnSpPr>
              <a:cxnSpLocks/>
            </p:cNvCxnSpPr>
            <p:nvPr/>
          </p:nvCxnSpPr>
          <p:spPr>
            <a:xfrm>
              <a:off x="4199595" y="5509284"/>
              <a:ext cx="3973944" cy="15161"/>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B36B3931-19F4-1D56-E859-8C9DDDB99EDD}"/>
                </a:ext>
              </a:extLst>
            </p:cNvPr>
            <p:cNvSpPr txBox="1"/>
            <p:nvPr/>
          </p:nvSpPr>
          <p:spPr>
            <a:xfrm rot="10800000" flipV="1">
              <a:off x="6415373" y="5481930"/>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3X</a:t>
              </a:r>
            </a:p>
          </p:txBody>
        </p:sp>
        <p:sp>
          <p:nvSpPr>
            <p:cNvPr id="102" name="TextBox 101">
              <a:extLst>
                <a:ext uri="{FF2B5EF4-FFF2-40B4-BE49-F238E27FC236}">
                  <a16:creationId xmlns:a16="http://schemas.microsoft.com/office/drawing/2014/main" id="{4CC2C950-39BA-41D4-CBCF-1F01A9C6D619}"/>
                </a:ext>
              </a:extLst>
            </p:cNvPr>
            <p:cNvSpPr txBox="1"/>
            <p:nvPr/>
          </p:nvSpPr>
          <p:spPr>
            <a:xfrm rot="10800000" flipV="1">
              <a:off x="5403451" y="6427884"/>
              <a:ext cx="1011922" cy="2662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Expansion</a:t>
              </a:r>
            </a:p>
          </p:txBody>
        </p:sp>
        <p:sp>
          <p:nvSpPr>
            <p:cNvPr id="103" name="Rectangle 102">
              <a:extLst>
                <a:ext uri="{FF2B5EF4-FFF2-40B4-BE49-F238E27FC236}">
                  <a16:creationId xmlns:a16="http://schemas.microsoft.com/office/drawing/2014/main" id="{8B5F51E9-2795-0E4E-0990-B35D2676A1C5}"/>
                </a:ext>
              </a:extLst>
            </p:cNvPr>
            <p:cNvSpPr/>
            <p:nvPr/>
          </p:nvSpPr>
          <p:spPr>
            <a:xfrm flipV="1">
              <a:off x="8170603" y="5464205"/>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4" name="Rectangle 103">
              <a:extLst>
                <a:ext uri="{FF2B5EF4-FFF2-40B4-BE49-F238E27FC236}">
                  <a16:creationId xmlns:a16="http://schemas.microsoft.com/office/drawing/2014/main" id="{13AA909A-9CA9-D335-5953-6FF6F9DFBF7F}"/>
                </a:ext>
              </a:extLst>
            </p:cNvPr>
            <p:cNvSpPr/>
            <p:nvPr/>
          </p:nvSpPr>
          <p:spPr>
            <a:xfrm flipV="1">
              <a:off x="8554077" y="5378645"/>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05" name="Straight Arrow Connector 104">
              <a:extLst>
                <a:ext uri="{FF2B5EF4-FFF2-40B4-BE49-F238E27FC236}">
                  <a16:creationId xmlns:a16="http://schemas.microsoft.com/office/drawing/2014/main" id="{15707497-FBB3-C8FA-4649-B88B9E19744D}"/>
                </a:ext>
              </a:extLst>
            </p:cNvPr>
            <p:cNvCxnSpPr>
              <a:cxnSpLocks/>
              <a:endCxn id="104" idx="1"/>
            </p:cNvCxnSpPr>
            <p:nvPr/>
          </p:nvCxnSpPr>
          <p:spPr>
            <a:xfrm flipV="1">
              <a:off x="7523356" y="5460946"/>
              <a:ext cx="1030722" cy="59006"/>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6" name="Straight Arrow Connector 105">
              <a:extLst>
                <a:ext uri="{FF2B5EF4-FFF2-40B4-BE49-F238E27FC236}">
                  <a16:creationId xmlns:a16="http://schemas.microsoft.com/office/drawing/2014/main" id="{5CDCE0D8-5C7F-0AA9-32C7-65C6E3374A77}"/>
                </a:ext>
              </a:extLst>
            </p:cNvPr>
            <p:cNvCxnSpPr>
              <a:cxnSpLocks/>
              <a:endCxn id="70" idx="1"/>
            </p:cNvCxnSpPr>
            <p:nvPr/>
          </p:nvCxnSpPr>
          <p:spPr>
            <a:xfrm>
              <a:off x="7662105" y="5746574"/>
              <a:ext cx="1366449" cy="7545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FE544248-688A-43F5-7D30-51FCA2C3C2DE}"/>
                </a:ext>
              </a:extLst>
            </p:cNvPr>
            <p:cNvCxnSpPr>
              <a:cxnSpLocks/>
              <a:endCxn id="72" idx="1"/>
            </p:cNvCxnSpPr>
            <p:nvPr/>
          </p:nvCxnSpPr>
          <p:spPr>
            <a:xfrm flipV="1">
              <a:off x="7887767" y="5926796"/>
              <a:ext cx="623625" cy="6364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Straight Arrow Connector 107">
              <a:extLst>
                <a:ext uri="{FF2B5EF4-FFF2-40B4-BE49-F238E27FC236}">
                  <a16:creationId xmlns:a16="http://schemas.microsoft.com/office/drawing/2014/main" id="{0F5BBE61-4F57-13AF-AF5D-397206AFC154}"/>
                </a:ext>
              </a:extLst>
            </p:cNvPr>
            <p:cNvCxnSpPr>
              <a:cxnSpLocks/>
            </p:cNvCxnSpPr>
            <p:nvPr/>
          </p:nvCxnSpPr>
          <p:spPr>
            <a:xfrm>
              <a:off x="8070330" y="6218944"/>
              <a:ext cx="1064776" cy="98885"/>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09" name="Rectangle 108">
              <a:extLst>
                <a:ext uri="{FF2B5EF4-FFF2-40B4-BE49-F238E27FC236}">
                  <a16:creationId xmlns:a16="http://schemas.microsoft.com/office/drawing/2014/main" id="{88870A87-0704-F739-9971-B12D66909C38}"/>
                </a:ext>
              </a:extLst>
            </p:cNvPr>
            <p:cNvSpPr/>
            <p:nvPr/>
          </p:nvSpPr>
          <p:spPr>
            <a:xfrm flipV="1">
              <a:off x="8971372" y="6103076"/>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0" name="Rectangle 109">
              <a:extLst>
                <a:ext uri="{FF2B5EF4-FFF2-40B4-BE49-F238E27FC236}">
                  <a16:creationId xmlns:a16="http://schemas.microsoft.com/office/drawing/2014/main" id="{3C1DC197-57D5-EDC9-D06C-8A52F3821E2F}"/>
                </a:ext>
              </a:extLst>
            </p:cNvPr>
            <p:cNvSpPr/>
            <p:nvPr/>
          </p:nvSpPr>
          <p:spPr>
            <a:xfrm flipV="1">
              <a:off x="9109547" y="6276399"/>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1" name="Rectangle 110">
              <a:extLst>
                <a:ext uri="{FF2B5EF4-FFF2-40B4-BE49-F238E27FC236}">
                  <a16:creationId xmlns:a16="http://schemas.microsoft.com/office/drawing/2014/main" id="{523DC2BD-E816-EEE7-7A66-23CDEB565423}"/>
                </a:ext>
              </a:extLst>
            </p:cNvPr>
            <p:cNvSpPr/>
            <p:nvPr/>
          </p:nvSpPr>
          <p:spPr>
            <a:xfrm flipV="1">
              <a:off x="9058757" y="5149473"/>
              <a:ext cx="383474" cy="164602"/>
            </a:xfrm>
            <a:prstGeom prst="rect">
              <a:avLst/>
            </a:prstGeom>
            <a:solidFill>
              <a:schemeClr val="bg1">
                <a:lumMod val="75000"/>
              </a:schemeClr>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2" name="Rectangle: Rounded Corners 93">
              <a:extLst>
                <a:ext uri="{FF2B5EF4-FFF2-40B4-BE49-F238E27FC236}">
                  <a16:creationId xmlns:a16="http://schemas.microsoft.com/office/drawing/2014/main" id="{15B284AC-D5D0-3C0A-E03C-40D4EE81C63B}"/>
                </a:ext>
              </a:extLst>
            </p:cNvPr>
            <p:cNvSpPr/>
            <p:nvPr/>
          </p:nvSpPr>
          <p:spPr>
            <a:xfrm flipV="1">
              <a:off x="8021191" y="5131094"/>
              <a:ext cx="1546821" cy="1358740"/>
            </a:xfrm>
            <a:prstGeom prst="roundRect">
              <a:avLst>
                <a:gd name="adj" fmla="val 4657"/>
              </a:avLst>
            </a:prstGeom>
            <a:solidFill>
              <a:schemeClr val="bg1">
                <a:lumMod val="75000"/>
                <a:alpha val="23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t" anchorCtr="0"/>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13" name="TextBox 112">
              <a:extLst>
                <a:ext uri="{FF2B5EF4-FFF2-40B4-BE49-F238E27FC236}">
                  <a16:creationId xmlns:a16="http://schemas.microsoft.com/office/drawing/2014/main" id="{6286BDB9-96EB-3BED-2019-C4FB53189FEF}"/>
                </a:ext>
              </a:extLst>
            </p:cNvPr>
            <p:cNvSpPr txBox="1"/>
            <p:nvPr/>
          </p:nvSpPr>
          <p:spPr>
            <a:xfrm rot="10800000" flipV="1">
              <a:off x="6698556" y="5012347"/>
              <a:ext cx="707830"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2X</a:t>
              </a:r>
            </a:p>
          </p:txBody>
        </p:sp>
      </p:grpSp>
      <p:grpSp>
        <p:nvGrpSpPr>
          <p:cNvPr id="115" name="Group 114">
            <a:extLst>
              <a:ext uri="{FF2B5EF4-FFF2-40B4-BE49-F238E27FC236}">
                <a16:creationId xmlns:a16="http://schemas.microsoft.com/office/drawing/2014/main" id="{C3FA2827-5E77-22D7-D33E-F74CAB91CD4F}"/>
              </a:ext>
            </a:extLst>
          </p:cNvPr>
          <p:cNvGrpSpPr/>
          <p:nvPr/>
        </p:nvGrpSpPr>
        <p:grpSpPr>
          <a:xfrm>
            <a:off x="527559" y="3406257"/>
            <a:ext cx="1645313" cy="740896"/>
            <a:chOff x="262615" y="3196679"/>
            <a:chExt cx="1930096" cy="740896"/>
          </a:xfrm>
        </p:grpSpPr>
        <p:sp>
          <p:nvSpPr>
            <p:cNvPr id="116" name="Rectangle 115">
              <a:extLst>
                <a:ext uri="{FF2B5EF4-FFF2-40B4-BE49-F238E27FC236}">
                  <a16:creationId xmlns:a16="http://schemas.microsoft.com/office/drawing/2014/main" id="{B959FB60-0945-3045-4E3B-087C98988777}"/>
                </a:ext>
              </a:extLst>
            </p:cNvPr>
            <p:cNvSpPr/>
            <p:nvPr/>
          </p:nvSpPr>
          <p:spPr>
            <a:xfrm>
              <a:off x="772324" y="3425762"/>
              <a:ext cx="936578" cy="19448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Injector 1</a:t>
              </a:r>
            </a:p>
          </p:txBody>
        </p:sp>
        <p:sp>
          <p:nvSpPr>
            <p:cNvPr id="117" name="Freeform: Shape 100">
              <a:extLst>
                <a:ext uri="{FF2B5EF4-FFF2-40B4-BE49-F238E27FC236}">
                  <a16:creationId xmlns:a16="http://schemas.microsoft.com/office/drawing/2014/main" id="{AC21E8EF-3148-0EB0-5365-B83B65079B5E}"/>
                </a:ext>
              </a:extLst>
            </p:cNvPr>
            <p:cNvSpPr/>
            <p:nvPr/>
          </p:nvSpPr>
          <p:spPr>
            <a:xfrm>
              <a:off x="1716902" y="3515828"/>
              <a:ext cx="470178" cy="139925"/>
            </a:xfrm>
            <a:custGeom>
              <a:avLst/>
              <a:gdLst>
                <a:gd name="connsiteX0" fmla="*/ 0 w 865704"/>
                <a:gd name="connsiteY0" fmla="*/ 0 h 524834"/>
                <a:gd name="connsiteX1" fmla="*/ 146087 w 865704"/>
                <a:gd name="connsiteY1" fmla="*/ 108213 h 524834"/>
                <a:gd name="connsiteX2" fmla="*/ 270532 w 865704"/>
                <a:gd name="connsiteY2" fmla="*/ 281354 h 524834"/>
                <a:gd name="connsiteX3" fmla="*/ 357103 w 865704"/>
                <a:gd name="connsiteY3" fmla="*/ 373335 h 524834"/>
                <a:gd name="connsiteX4" fmla="*/ 546475 w 865704"/>
                <a:gd name="connsiteY4" fmla="*/ 497780 h 524834"/>
                <a:gd name="connsiteX5" fmla="*/ 865704 w 865704"/>
                <a:gd name="connsiteY5" fmla="*/ 524834 h 52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5704" h="524834">
                  <a:moveTo>
                    <a:pt x="0" y="0"/>
                  </a:moveTo>
                  <a:cubicBezTo>
                    <a:pt x="50499" y="30660"/>
                    <a:pt x="100998" y="61321"/>
                    <a:pt x="146087" y="108213"/>
                  </a:cubicBezTo>
                  <a:cubicBezTo>
                    <a:pt x="191176" y="155105"/>
                    <a:pt x="235363" y="237167"/>
                    <a:pt x="270532" y="281354"/>
                  </a:cubicBezTo>
                  <a:cubicBezTo>
                    <a:pt x="305701" y="325541"/>
                    <a:pt x="311113" y="337264"/>
                    <a:pt x="357103" y="373335"/>
                  </a:cubicBezTo>
                  <a:cubicBezTo>
                    <a:pt x="403093" y="409406"/>
                    <a:pt x="461708" y="472530"/>
                    <a:pt x="546475" y="497780"/>
                  </a:cubicBezTo>
                  <a:cubicBezTo>
                    <a:pt x="631242" y="523030"/>
                    <a:pt x="748473" y="523932"/>
                    <a:pt x="865704" y="524834"/>
                  </a:cubicBezTo>
                </a:path>
              </a:pathLst>
            </a:custGeom>
            <a:ln w="19050">
              <a:tailEnd type="arrow" w="sm" len="lg"/>
            </a:ln>
          </p:spPr>
          <p:style>
            <a:lnRef idx="1">
              <a:schemeClr val="accent4"/>
            </a:lnRef>
            <a:fillRef idx="0">
              <a:schemeClr val="accent4"/>
            </a:fillRef>
            <a:effectRef idx="0">
              <a:schemeClr val="accent4"/>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endParaRPr>
            </a:p>
          </p:txBody>
        </p:sp>
        <p:sp>
          <p:nvSpPr>
            <p:cNvPr id="118" name="Freeform: Shape 101">
              <a:extLst>
                <a:ext uri="{FF2B5EF4-FFF2-40B4-BE49-F238E27FC236}">
                  <a16:creationId xmlns:a16="http://schemas.microsoft.com/office/drawing/2014/main" id="{6457982D-6C3E-3C96-AF8D-A308E2BA2C47}"/>
                </a:ext>
              </a:extLst>
            </p:cNvPr>
            <p:cNvSpPr/>
            <p:nvPr/>
          </p:nvSpPr>
          <p:spPr>
            <a:xfrm flipV="1">
              <a:off x="1722533" y="3649600"/>
              <a:ext cx="470178" cy="171765"/>
            </a:xfrm>
            <a:custGeom>
              <a:avLst/>
              <a:gdLst>
                <a:gd name="connsiteX0" fmla="*/ 0 w 865704"/>
                <a:gd name="connsiteY0" fmla="*/ 0 h 524834"/>
                <a:gd name="connsiteX1" fmla="*/ 146087 w 865704"/>
                <a:gd name="connsiteY1" fmla="*/ 108213 h 524834"/>
                <a:gd name="connsiteX2" fmla="*/ 270532 w 865704"/>
                <a:gd name="connsiteY2" fmla="*/ 281354 h 524834"/>
                <a:gd name="connsiteX3" fmla="*/ 357103 w 865704"/>
                <a:gd name="connsiteY3" fmla="*/ 373335 h 524834"/>
                <a:gd name="connsiteX4" fmla="*/ 546475 w 865704"/>
                <a:gd name="connsiteY4" fmla="*/ 497780 h 524834"/>
                <a:gd name="connsiteX5" fmla="*/ 865704 w 865704"/>
                <a:gd name="connsiteY5" fmla="*/ 524834 h 524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5704" h="524834">
                  <a:moveTo>
                    <a:pt x="0" y="0"/>
                  </a:moveTo>
                  <a:cubicBezTo>
                    <a:pt x="50499" y="30660"/>
                    <a:pt x="100998" y="61321"/>
                    <a:pt x="146087" y="108213"/>
                  </a:cubicBezTo>
                  <a:cubicBezTo>
                    <a:pt x="191176" y="155105"/>
                    <a:pt x="235363" y="237167"/>
                    <a:pt x="270532" y="281354"/>
                  </a:cubicBezTo>
                  <a:cubicBezTo>
                    <a:pt x="305701" y="325541"/>
                    <a:pt x="311113" y="337264"/>
                    <a:pt x="357103" y="373335"/>
                  </a:cubicBezTo>
                  <a:cubicBezTo>
                    <a:pt x="403093" y="409406"/>
                    <a:pt x="461708" y="472530"/>
                    <a:pt x="546475" y="497780"/>
                  </a:cubicBezTo>
                  <a:cubicBezTo>
                    <a:pt x="631242" y="523030"/>
                    <a:pt x="748473" y="523932"/>
                    <a:pt x="865704" y="524834"/>
                  </a:cubicBezTo>
                </a:path>
              </a:pathLst>
            </a:custGeom>
            <a:ln w="19050">
              <a:tailEnd type="arrow" w="sm" len="lg"/>
            </a:ln>
          </p:spPr>
          <p:style>
            <a:lnRef idx="1">
              <a:schemeClr val="accent4"/>
            </a:lnRef>
            <a:fillRef idx="0">
              <a:schemeClr val="accent4"/>
            </a:fillRef>
            <a:effectRef idx="0">
              <a:schemeClr val="accent4"/>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endParaRPr>
            </a:p>
          </p:txBody>
        </p:sp>
        <p:sp>
          <p:nvSpPr>
            <p:cNvPr id="119" name="Rectangle 118">
              <a:extLst>
                <a:ext uri="{FF2B5EF4-FFF2-40B4-BE49-F238E27FC236}">
                  <a16:creationId xmlns:a16="http://schemas.microsoft.com/office/drawing/2014/main" id="{CCCE20E5-1D88-EE82-FF34-F5949D189A16}"/>
                </a:ext>
              </a:extLst>
            </p:cNvPr>
            <p:cNvSpPr/>
            <p:nvPr/>
          </p:nvSpPr>
          <p:spPr>
            <a:xfrm>
              <a:off x="793250" y="3743087"/>
              <a:ext cx="936578" cy="194488"/>
            </a:xfrm>
            <a:prstGeom prst="rect">
              <a:avLst/>
            </a:prstGeom>
            <a:solidFill>
              <a:srgbClr val="FFFF9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Injector 2</a:t>
              </a:r>
            </a:p>
          </p:txBody>
        </p:sp>
        <p:sp>
          <p:nvSpPr>
            <p:cNvPr id="120" name="Rectangle: Rounded Corners 103">
              <a:extLst>
                <a:ext uri="{FF2B5EF4-FFF2-40B4-BE49-F238E27FC236}">
                  <a16:creationId xmlns:a16="http://schemas.microsoft.com/office/drawing/2014/main" id="{0B265D86-A448-CF62-809A-288FF643528E}"/>
                </a:ext>
              </a:extLst>
            </p:cNvPr>
            <p:cNvSpPr/>
            <p:nvPr/>
          </p:nvSpPr>
          <p:spPr>
            <a:xfrm>
              <a:off x="391195" y="3421360"/>
              <a:ext cx="190651" cy="203292"/>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21" name="Straight Arrow Connector 120">
              <a:extLst>
                <a:ext uri="{FF2B5EF4-FFF2-40B4-BE49-F238E27FC236}">
                  <a16:creationId xmlns:a16="http://schemas.microsoft.com/office/drawing/2014/main" id="{5DE9652A-8665-6B5F-2090-D13DAA0D6BB0}"/>
                </a:ext>
              </a:extLst>
            </p:cNvPr>
            <p:cNvCxnSpPr>
              <a:cxnSpLocks/>
            </p:cNvCxnSpPr>
            <p:nvPr/>
          </p:nvCxnSpPr>
          <p:spPr>
            <a:xfrm>
              <a:off x="583329" y="3515828"/>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22" name="Straight Arrow Connector 121">
              <a:extLst>
                <a:ext uri="{FF2B5EF4-FFF2-40B4-BE49-F238E27FC236}">
                  <a16:creationId xmlns:a16="http://schemas.microsoft.com/office/drawing/2014/main" id="{84204CF7-25A2-09B9-F681-EEE8425A934A}"/>
                </a:ext>
              </a:extLst>
            </p:cNvPr>
            <p:cNvCxnSpPr>
              <a:cxnSpLocks/>
            </p:cNvCxnSpPr>
            <p:nvPr/>
          </p:nvCxnSpPr>
          <p:spPr>
            <a:xfrm>
              <a:off x="594579" y="3835324"/>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23" name="Rectangle: Rounded Corners 106">
              <a:extLst>
                <a:ext uri="{FF2B5EF4-FFF2-40B4-BE49-F238E27FC236}">
                  <a16:creationId xmlns:a16="http://schemas.microsoft.com/office/drawing/2014/main" id="{4EE3A480-77DD-BFE3-6178-F9A9D57F5567}"/>
                </a:ext>
              </a:extLst>
            </p:cNvPr>
            <p:cNvSpPr/>
            <p:nvPr/>
          </p:nvSpPr>
          <p:spPr>
            <a:xfrm>
              <a:off x="403821" y="3733533"/>
              <a:ext cx="190651" cy="203292"/>
            </a:xfrm>
            <a:prstGeom prst="roundRect">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24" name="TextBox 123">
              <a:extLst>
                <a:ext uri="{FF2B5EF4-FFF2-40B4-BE49-F238E27FC236}">
                  <a16:creationId xmlns:a16="http://schemas.microsoft.com/office/drawing/2014/main" id="{E054239E-33EA-3BF6-F010-EF2DE24ECB1E}"/>
                </a:ext>
              </a:extLst>
            </p:cNvPr>
            <p:cNvSpPr txBox="1"/>
            <p:nvPr/>
          </p:nvSpPr>
          <p:spPr>
            <a:xfrm>
              <a:off x="262615" y="3196679"/>
              <a:ext cx="663714"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Gun</a:t>
              </a:r>
            </a:p>
          </p:txBody>
        </p:sp>
      </p:grpSp>
      <p:sp>
        <p:nvSpPr>
          <p:cNvPr id="125" name="Content Placeholder 2"/>
          <p:cNvSpPr txBox="1">
            <a:spLocks/>
          </p:cNvSpPr>
          <p:nvPr/>
        </p:nvSpPr>
        <p:spPr>
          <a:xfrm>
            <a:off x="344408" y="1468209"/>
            <a:ext cx="6537167" cy="2473231"/>
          </a:xfrm>
          <a:prstGeom prst="rect">
            <a:avLst/>
          </a:prstGeom>
        </p:spPr>
        <p:txBody>
          <a:bodyPr>
            <a:normAutofit/>
          </a:bodyPr>
          <a:lstStyle>
            <a:lvl1pPr marL="228600" indent="-228600" algn="l" defTabSz="914400" rtl="0" eaLnBrk="1" latinLnBrk="0" hangingPunct="1">
              <a:lnSpc>
                <a:spcPct val="90000"/>
              </a:lnSpc>
              <a:spcBef>
                <a:spcPts val="1000"/>
              </a:spcBef>
              <a:buClr>
                <a:schemeClr val="tx1"/>
              </a:buClr>
              <a:buFont typeface="Wingdings" pitchFamily="2" charset="2"/>
              <a:buChar char="§"/>
              <a:defRPr sz="2800" kern="1200">
                <a:solidFill>
                  <a:srgbClr val="000000"/>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tx1"/>
              </a:buClr>
              <a:buFont typeface="Wingdings" pitchFamily="2" charset="2"/>
              <a:buChar char="§"/>
              <a:defRPr sz="2400" kern="1200">
                <a:solidFill>
                  <a:srgbClr val="000000"/>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tx1"/>
              </a:buClr>
              <a:buFont typeface="Wingdings" pitchFamily="2" charset="2"/>
              <a:buChar char="§"/>
              <a:defRPr sz="2000" kern="1200">
                <a:solidFill>
                  <a:srgbClr val="000000"/>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tx1"/>
              </a:buClr>
              <a:buFont typeface="Wingdings" pitchFamily="2" charset="2"/>
              <a:buChar char="§"/>
              <a:defRPr sz="1800" kern="1200">
                <a:solidFill>
                  <a:srgbClr val="000000"/>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tx1"/>
              </a:buClr>
              <a:buFont typeface="Wingdings" pitchFamily="2" charset="2"/>
              <a:buChar char="§"/>
              <a:defRPr sz="1800" kern="1200">
                <a:solidFill>
                  <a:srgbClr val="000000"/>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
                <a:srgbClr val="2E2C61"/>
              </a:buClr>
              <a:buSzTx/>
              <a:buFont typeface="Wingdings" pitchFamily="2" charset="2"/>
              <a:buChar char="§"/>
              <a:tabLst/>
              <a:defRPr/>
            </a:pPr>
            <a:endParaRPr kumimoji="0" lang="en-GB" sz="14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sym typeface="Wingdings" panose="05000000000000000000" pitchFamily="2" charset="2"/>
            </a:endParaRPr>
          </a:p>
        </p:txBody>
      </p:sp>
      <p:sp>
        <p:nvSpPr>
          <p:cNvPr id="127" name="TextBox 126">
            <a:extLst>
              <a:ext uri="{FF2B5EF4-FFF2-40B4-BE49-F238E27FC236}">
                <a16:creationId xmlns:a16="http://schemas.microsoft.com/office/drawing/2014/main" id="{2A6C93A6-5891-0368-3F15-1A2DFC6760DD}"/>
              </a:ext>
            </a:extLst>
          </p:cNvPr>
          <p:cNvSpPr txBox="1"/>
          <p:nvPr/>
        </p:nvSpPr>
        <p:spPr>
          <a:xfrm>
            <a:off x="3542908" y="3965565"/>
            <a:ext cx="663714" cy="21755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8GeV</a:t>
            </a:r>
          </a:p>
        </p:txBody>
      </p:sp>
      <p:cxnSp>
        <p:nvCxnSpPr>
          <p:cNvPr id="128" name="Straight Arrow Connector 127">
            <a:extLst>
              <a:ext uri="{FF2B5EF4-FFF2-40B4-BE49-F238E27FC236}">
                <a16:creationId xmlns:a16="http://schemas.microsoft.com/office/drawing/2014/main" id="{96C791F5-8367-9AD6-AC63-A0FB5F1D1C71}"/>
              </a:ext>
            </a:extLst>
          </p:cNvPr>
          <p:cNvCxnSpPr>
            <a:cxnSpLocks/>
          </p:cNvCxnSpPr>
          <p:nvPr/>
        </p:nvCxnSpPr>
        <p:spPr>
          <a:xfrm>
            <a:off x="3973364" y="4060729"/>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44" name="Rectangle 143"/>
          <p:cNvSpPr/>
          <p:nvPr/>
        </p:nvSpPr>
        <p:spPr>
          <a:xfrm>
            <a:off x="3552335" y="1848639"/>
            <a:ext cx="7062474" cy="1890109"/>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B8BED5E7-FFE8-F609-8280-325B0DF25BF7}"/>
              </a:ext>
            </a:extLst>
          </p:cNvPr>
          <p:cNvSpPr/>
          <p:nvPr/>
        </p:nvSpPr>
        <p:spPr>
          <a:xfrm>
            <a:off x="4727354" y="3794861"/>
            <a:ext cx="968140" cy="145480"/>
          </a:xfrm>
          <a:prstGeom prst="rect">
            <a:avLst/>
          </a:prstGeom>
          <a:solidFill>
            <a:srgbClr val="FFC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Cu Linac</a:t>
            </a:r>
          </a:p>
        </p:txBody>
      </p:sp>
      <p:pic>
        <p:nvPicPr>
          <p:cNvPr id="151" name="Picture 15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816197" y="59092"/>
            <a:ext cx="4258419" cy="3388991"/>
          </a:xfrm>
          <a:prstGeom prst="rect">
            <a:avLst/>
          </a:prstGeom>
          <a:effectLst>
            <a:outerShdw blurRad="63500" sx="102000" sy="102000" algn="ctr" rotWithShape="0">
              <a:prstClr val="black">
                <a:alpha val="40000"/>
              </a:prstClr>
            </a:outerShdw>
          </a:effectLst>
        </p:spPr>
      </p:pic>
      <p:sp>
        <p:nvSpPr>
          <p:cNvPr id="143" name="Rectangle 142"/>
          <p:cNvSpPr/>
          <p:nvPr/>
        </p:nvSpPr>
        <p:spPr>
          <a:xfrm>
            <a:off x="4194838" y="3996036"/>
            <a:ext cx="6404510" cy="1868264"/>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52" name="Straight Arrow Connector 151">
            <a:extLst>
              <a:ext uri="{FF2B5EF4-FFF2-40B4-BE49-F238E27FC236}">
                <a16:creationId xmlns:a16="http://schemas.microsoft.com/office/drawing/2014/main" id="{96C791F5-8367-9AD6-AC63-A0FB5F1D1C71}"/>
              </a:ext>
            </a:extLst>
          </p:cNvPr>
          <p:cNvCxnSpPr>
            <a:cxnSpLocks/>
          </p:cNvCxnSpPr>
          <p:nvPr/>
        </p:nvCxnSpPr>
        <p:spPr>
          <a:xfrm>
            <a:off x="5657032" y="4060729"/>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5" name="Oval 154"/>
          <p:cNvSpPr/>
          <p:nvPr/>
        </p:nvSpPr>
        <p:spPr>
          <a:xfrm>
            <a:off x="4557519" y="3571438"/>
            <a:ext cx="1527346" cy="68592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54" name="Straight Arrow Connector 153">
            <a:extLst>
              <a:ext uri="{FF2B5EF4-FFF2-40B4-BE49-F238E27FC236}">
                <a16:creationId xmlns:a16="http://schemas.microsoft.com/office/drawing/2014/main" id="{9E26DE10-F8A6-02E7-2548-21EC34EAF491}"/>
              </a:ext>
            </a:extLst>
          </p:cNvPr>
          <p:cNvCxnSpPr>
            <a:cxnSpLocks/>
          </p:cNvCxnSpPr>
          <p:nvPr/>
        </p:nvCxnSpPr>
        <p:spPr>
          <a:xfrm>
            <a:off x="5657032" y="4060729"/>
            <a:ext cx="208654" cy="773"/>
          </a:xfrm>
          <a:prstGeom prst="straightConnector1">
            <a:avLst/>
          </a:prstGeom>
          <a:ln w="41275">
            <a:solidFill>
              <a:schemeClr val="tx1">
                <a:lumMod val="75000"/>
                <a:lumOff val="2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157" name="Group 156"/>
          <p:cNvGrpSpPr/>
          <p:nvPr/>
        </p:nvGrpSpPr>
        <p:grpSpPr>
          <a:xfrm>
            <a:off x="5697606" y="3585161"/>
            <a:ext cx="6206829" cy="630753"/>
            <a:chOff x="5687071" y="3585567"/>
            <a:chExt cx="6206829" cy="630753"/>
          </a:xfrm>
        </p:grpSpPr>
        <p:sp>
          <p:nvSpPr>
            <p:cNvPr id="163" name="Rectangle: Rounded Corners 70">
              <a:extLst>
                <a:ext uri="{FF2B5EF4-FFF2-40B4-BE49-F238E27FC236}">
                  <a16:creationId xmlns:a16="http://schemas.microsoft.com/office/drawing/2014/main" id="{D72D9920-390F-6F12-27DC-5D4400CF1E7B}"/>
                </a:ext>
              </a:extLst>
            </p:cNvPr>
            <p:cNvSpPr/>
            <p:nvPr/>
          </p:nvSpPr>
          <p:spPr>
            <a:xfrm>
              <a:off x="10618183" y="3615446"/>
              <a:ext cx="1275717" cy="535094"/>
            </a:xfrm>
            <a:prstGeom prst="roundRect">
              <a:avLst/>
            </a:prstGeom>
            <a:solidFill>
              <a:srgbClr val="C00000">
                <a:alpha val="49000"/>
              </a:srgb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rPr>
                <a:t>MEC</a:t>
              </a:r>
            </a:p>
          </p:txBody>
        </p:sp>
        <p:sp>
          <p:nvSpPr>
            <p:cNvPr id="164" name="Rectangle 163">
              <a:extLst>
                <a:ext uri="{FF2B5EF4-FFF2-40B4-BE49-F238E27FC236}">
                  <a16:creationId xmlns:a16="http://schemas.microsoft.com/office/drawing/2014/main" id="{911AC6A4-CC2B-E2B7-2411-C4FCF001DEEA}"/>
                </a:ext>
              </a:extLst>
            </p:cNvPr>
            <p:cNvSpPr/>
            <p:nvPr/>
          </p:nvSpPr>
          <p:spPr>
            <a:xfrm>
              <a:off x="10623438" y="3870810"/>
              <a:ext cx="400746" cy="167777"/>
            </a:xfrm>
            <a:prstGeom prst="rect">
              <a:avLst/>
            </a:prstGeom>
            <a:solidFill>
              <a:srgbClr val="7030A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6" name="Rectangle 165">
              <a:extLst>
                <a:ext uri="{FF2B5EF4-FFF2-40B4-BE49-F238E27FC236}">
                  <a16:creationId xmlns:a16="http://schemas.microsoft.com/office/drawing/2014/main" id="{7CBEF7DA-71C8-17E1-1706-277E4E12967F}"/>
                </a:ext>
              </a:extLst>
            </p:cNvPr>
            <p:cNvSpPr/>
            <p:nvPr/>
          </p:nvSpPr>
          <p:spPr>
            <a:xfrm>
              <a:off x="7559906" y="3934465"/>
              <a:ext cx="3063532" cy="50572"/>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68" name="TextBox 167">
              <a:extLst>
                <a:ext uri="{FF2B5EF4-FFF2-40B4-BE49-F238E27FC236}">
                  <a16:creationId xmlns:a16="http://schemas.microsoft.com/office/drawing/2014/main" id="{E6D98B98-17E4-6031-4983-F34B521AD428}"/>
                </a:ext>
              </a:extLst>
            </p:cNvPr>
            <p:cNvSpPr txBox="1"/>
            <p:nvPr/>
          </p:nvSpPr>
          <p:spPr>
            <a:xfrm>
              <a:off x="7120457" y="3970099"/>
              <a:ext cx="73971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1b</a:t>
              </a:r>
            </a:p>
          </p:txBody>
        </p:sp>
        <p:cxnSp>
          <p:nvCxnSpPr>
            <p:cNvPr id="169" name="Straight Arrow Connector 168">
              <a:extLst>
                <a:ext uri="{FF2B5EF4-FFF2-40B4-BE49-F238E27FC236}">
                  <a16:creationId xmlns:a16="http://schemas.microsoft.com/office/drawing/2014/main" id="{143298FF-AB7D-FB1A-6F0E-C3F8AD4363C7}"/>
                </a:ext>
              </a:extLst>
            </p:cNvPr>
            <p:cNvCxnSpPr>
              <a:cxnSpLocks/>
              <a:endCxn id="175" idx="1"/>
            </p:cNvCxnSpPr>
            <p:nvPr/>
          </p:nvCxnSpPr>
          <p:spPr>
            <a:xfrm flipV="1">
              <a:off x="5687071" y="3837241"/>
              <a:ext cx="567357" cy="30673"/>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0" name="Rectangle 169">
              <a:extLst>
                <a:ext uri="{FF2B5EF4-FFF2-40B4-BE49-F238E27FC236}">
                  <a16:creationId xmlns:a16="http://schemas.microsoft.com/office/drawing/2014/main" id="{7CBEF7DA-71C8-17E1-1706-277E4E12967F}"/>
                </a:ext>
              </a:extLst>
            </p:cNvPr>
            <p:cNvSpPr/>
            <p:nvPr/>
          </p:nvSpPr>
          <p:spPr>
            <a:xfrm>
              <a:off x="7559906" y="3784887"/>
              <a:ext cx="3063532" cy="50572"/>
            </a:xfrm>
            <a:prstGeom prst="rect">
              <a:avLst/>
            </a:prstGeom>
            <a:solidFill>
              <a:schemeClr val="bg1"/>
            </a:solidFill>
            <a:ln w="127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71" name="Rectangle 170">
              <a:extLst>
                <a:ext uri="{FF2B5EF4-FFF2-40B4-BE49-F238E27FC236}">
                  <a16:creationId xmlns:a16="http://schemas.microsoft.com/office/drawing/2014/main" id="{911AC6A4-CC2B-E2B7-2411-C4FCF001DEEA}"/>
                </a:ext>
              </a:extLst>
            </p:cNvPr>
            <p:cNvSpPr/>
            <p:nvPr/>
          </p:nvSpPr>
          <p:spPr>
            <a:xfrm>
              <a:off x="10623438" y="3710103"/>
              <a:ext cx="400746" cy="167777"/>
            </a:xfrm>
            <a:prstGeom prst="rect">
              <a:avLst/>
            </a:prstGeom>
            <a:solidFill>
              <a:srgbClr val="7030A0"/>
            </a:solidFill>
            <a:ln w="9525"/>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172" name="Straight Arrow Connector 171">
              <a:extLst>
                <a:ext uri="{FF2B5EF4-FFF2-40B4-BE49-F238E27FC236}">
                  <a16:creationId xmlns:a16="http://schemas.microsoft.com/office/drawing/2014/main" id="{28E37369-165E-648E-F12E-D05E653E967E}"/>
                </a:ext>
              </a:extLst>
            </p:cNvPr>
            <p:cNvCxnSpPr>
              <a:cxnSpLocks/>
            </p:cNvCxnSpPr>
            <p:nvPr/>
          </p:nvCxnSpPr>
          <p:spPr>
            <a:xfrm flipV="1">
              <a:off x="6928713" y="3807844"/>
              <a:ext cx="3999425" cy="2369"/>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3" name="Straight Arrow Connector 172">
              <a:extLst>
                <a:ext uri="{FF2B5EF4-FFF2-40B4-BE49-F238E27FC236}">
                  <a16:creationId xmlns:a16="http://schemas.microsoft.com/office/drawing/2014/main" id="{28E37369-165E-648E-F12E-D05E653E967E}"/>
                </a:ext>
              </a:extLst>
            </p:cNvPr>
            <p:cNvCxnSpPr>
              <a:cxnSpLocks/>
            </p:cNvCxnSpPr>
            <p:nvPr/>
          </p:nvCxnSpPr>
          <p:spPr>
            <a:xfrm flipV="1">
              <a:off x="6928713" y="3959204"/>
              <a:ext cx="3999425" cy="2369"/>
            </a:xfrm>
            <a:prstGeom prst="straightConnector1">
              <a:avLst/>
            </a:prstGeom>
            <a:ln>
              <a:solidFill>
                <a:schemeClr val="accent6">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4" name="Rectangle 173">
              <a:extLst>
                <a:ext uri="{FF2B5EF4-FFF2-40B4-BE49-F238E27FC236}">
                  <a16:creationId xmlns:a16="http://schemas.microsoft.com/office/drawing/2014/main" id="{BC1E6BF3-10A4-CFBF-51AE-C6B5137AAA49}"/>
                </a:ext>
              </a:extLst>
            </p:cNvPr>
            <p:cNvSpPr/>
            <p:nvPr/>
          </p:nvSpPr>
          <p:spPr>
            <a:xfrm>
              <a:off x="6254428" y="3919498"/>
              <a:ext cx="1243196" cy="94210"/>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75" name="Rectangle 174">
              <a:extLst>
                <a:ext uri="{FF2B5EF4-FFF2-40B4-BE49-F238E27FC236}">
                  <a16:creationId xmlns:a16="http://schemas.microsoft.com/office/drawing/2014/main" id="{BC1E6BF3-10A4-CFBF-51AE-C6B5137AAA49}"/>
                </a:ext>
              </a:extLst>
            </p:cNvPr>
            <p:cNvSpPr/>
            <p:nvPr/>
          </p:nvSpPr>
          <p:spPr>
            <a:xfrm>
              <a:off x="6254428" y="3790136"/>
              <a:ext cx="1243196" cy="94210"/>
            </a:xfrm>
            <a:prstGeom prst="rect">
              <a:avLst/>
            </a:prstGeom>
            <a:solidFill>
              <a:srgbClr val="7030A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0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76" name="TextBox 175">
              <a:extLst>
                <a:ext uri="{FF2B5EF4-FFF2-40B4-BE49-F238E27FC236}">
                  <a16:creationId xmlns:a16="http://schemas.microsoft.com/office/drawing/2014/main" id="{E6D98B98-17E4-6031-4983-F34B521AD428}"/>
                </a:ext>
              </a:extLst>
            </p:cNvPr>
            <p:cNvSpPr txBox="1"/>
            <p:nvPr/>
          </p:nvSpPr>
          <p:spPr>
            <a:xfrm>
              <a:off x="7119400" y="3585567"/>
              <a:ext cx="739711"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a:ln>
                    <a:noFill/>
                  </a:ln>
                  <a:solidFill>
                    <a:srgbClr val="2E2C61"/>
                  </a:solidFill>
                  <a:effectLst/>
                  <a:uLnTx/>
                  <a:uFillTx/>
                  <a:latin typeface="Calibri" panose="020F0502020204030204"/>
                  <a:ea typeface="+mn-ea"/>
                  <a:cs typeface="+mn-cs"/>
                </a:rPr>
                <a:t>FEL 1a</a:t>
              </a:r>
            </a:p>
          </p:txBody>
        </p:sp>
      </p:grpSp>
      <p:cxnSp>
        <p:nvCxnSpPr>
          <p:cNvPr id="177" name="Straight Arrow Connector 176">
            <a:extLst>
              <a:ext uri="{FF2B5EF4-FFF2-40B4-BE49-F238E27FC236}">
                <a16:creationId xmlns:a16="http://schemas.microsoft.com/office/drawing/2014/main" id="{143298FF-AB7D-FB1A-6F0E-C3F8AD4363C7}"/>
              </a:ext>
            </a:extLst>
          </p:cNvPr>
          <p:cNvCxnSpPr>
            <a:cxnSpLocks/>
            <a:endCxn id="174" idx="1"/>
          </p:cNvCxnSpPr>
          <p:nvPr/>
        </p:nvCxnSpPr>
        <p:spPr>
          <a:xfrm>
            <a:off x="5697606" y="3867508"/>
            <a:ext cx="567357" cy="98689"/>
          </a:xfrm>
          <a:prstGeom prst="straightConnector1">
            <a:avLst/>
          </a:prstGeom>
          <a:ln>
            <a:solidFill>
              <a:schemeClr val="accent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Rounded Corners 25">
            <a:extLst>
              <a:ext uri="{FF2B5EF4-FFF2-40B4-BE49-F238E27FC236}">
                <a16:creationId xmlns:a16="http://schemas.microsoft.com/office/drawing/2014/main" id="{AE4A74EE-4044-8CB8-0C12-6C57358273AD}"/>
              </a:ext>
            </a:extLst>
          </p:cNvPr>
          <p:cNvSpPr/>
          <p:nvPr/>
        </p:nvSpPr>
        <p:spPr>
          <a:xfrm>
            <a:off x="4069812" y="3795532"/>
            <a:ext cx="192256" cy="145480"/>
          </a:xfrm>
          <a:prstGeom prst="roundRect">
            <a:avLst/>
          </a:prstGeom>
          <a:solidFill>
            <a:srgbClr val="C0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46" name="TextBox 145">
            <a:extLst>
              <a:ext uri="{FF2B5EF4-FFF2-40B4-BE49-F238E27FC236}">
                <a16:creationId xmlns:a16="http://schemas.microsoft.com/office/drawing/2014/main" id="{7742F06D-B932-19A9-512C-BF9989542188}"/>
              </a:ext>
            </a:extLst>
          </p:cNvPr>
          <p:cNvSpPr txBox="1"/>
          <p:nvPr/>
        </p:nvSpPr>
        <p:spPr>
          <a:xfrm>
            <a:off x="4120781" y="2670197"/>
            <a:ext cx="2388628" cy="830997"/>
          </a:xfrm>
          <a:prstGeom prst="rect">
            <a:avLst/>
          </a:prstGeom>
          <a:ln>
            <a:solidFill>
              <a:srgbClr val="1D5DF9"/>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srgbClr val="2E2C61"/>
                </a:solidFill>
                <a:effectLst/>
                <a:uLnTx/>
                <a:uFillTx/>
                <a:latin typeface="Arial" panose="020B0604020202020204" pitchFamily="34" charset="0"/>
                <a:cs typeface="Arial" panose="020B0604020202020204" pitchFamily="34" charset="0"/>
              </a:rPr>
              <a:t>Energy boost for higher pulse energy/high photon energy</a:t>
            </a:r>
          </a:p>
        </p:txBody>
      </p:sp>
      <p:sp>
        <p:nvSpPr>
          <p:cNvPr id="147" name="TextBox 146">
            <a:extLst>
              <a:ext uri="{FF2B5EF4-FFF2-40B4-BE49-F238E27FC236}">
                <a16:creationId xmlns:a16="http://schemas.microsoft.com/office/drawing/2014/main" id="{9B8AAC52-95A4-3D6C-9FA7-4AC16FBD1CED}"/>
              </a:ext>
            </a:extLst>
          </p:cNvPr>
          <p:cNvSpPr txBox="1"/>
          <p:nvPr/>
        </p:nvSpPr>
        <p:spPr>
          <a:xfrm>
            <a:off x="5103794" y="3965565"/>
            <a:ext cx="742952" cy="2462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2E2C61"/>
                </a:solidFill>
                <a:effectLst/>
                <a:uLnTx/>
                <a:uFillTx/>
                <a:latin typeface="Calibri" panose="020F0502020204030204"/>
                <a:ea typeface="+mn-ea"/>
                <a:cs typeface="+mn-cs"/>
              </a:rPr>
              <a:t>~12 GeV</a:t>
            </a:r>
          </a:p>
        </p:txBody>
      </p:sp>
      <p:sp>
        <p:nvSpPr>
          <p:cNvPr id="140" name="Title 1"/>
          <p:cNvSpPr>
            <a:spLocks noGrp="1"/>
          </p:cNvSpPr>
          <p:nvPr>
            <p:ph type="title"/>
          </p:nvPr>
        </p:nvSpPr>
        <p:spPr>
          <a:xfrm>
            <a:off x="106879" y="107104"/>
            <a:ext cx="11970325" cy="584776"/>
          </a:xfrm>
        </p:spPr>
        <p:txBody>
          <a:bodyPr/>
          <a:lstStyle/>
          <a:p>
            <a:r>
              <a:rPr lang="en-GB" dirty="0"/>
              <a:t>Facility </a:t>
            </a:r>
            <a:r>
              <a:rPr lang="en-GB" dirty="0" smtClean="0"/>
              <a:t>concept: booster</a:t>
            </a:r>
            <a:endParaRPr lang="en-GB" dirty="0"/>
          </a:p>
        </p:txBody>
      </p:sp>
      <p:sp>
        <p:nvSpPr>
          <p:cNvPr id="141" name="Rectangle 140"/>
          <p:cNvSpPr/>
          <p:nvPr/>
        </p:nvSpPr>
        <p:spPr>
          <a:xfrm>
            <a:off x="116615" y="643083"/>
            <a:ext cx="9698815" cy="43088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200" b="1" i="0" u="none" strike="noStrike" kern="1200" cap="none" spc="0" normalizeH="0" baseline="0" noProof="0" dirty="0">
                <a:ln>
                  <a:noFill/>
                </a:ln>
                <a:solidFill>
                  <a:srgbClr val="1D5DF9"/>
                </a:solidFill>
                <a:effectLst/>
                <a:uLnTx/>
                <a:uFillTx/>
                <a:latin typeface="Arial" panose="020B0604020202020204" pitchFamily="34" charset="0"/>
                <a:ea typeface="+mn-ea"/>
                <a:cs typeface="Arial" panose="020B0604020202020204" pitchFamily="34" charset="0"/>
              </a:rPr>
              <a:t>A low repetition rate booster for extreme cases</a:t>
            </a:r>
            <a:endParaRPr kumimoji="0" lang="en-GB" sz="2200" b="1" i="0" u="none" strike="noStrike" kern="1200" cap="none" spc="0" normalizeH="0" baseline="0" noProof="0" dirty="0">
              <a:ln>
                <a:noFill/>
              </a:ln>
              <a:solidFill>
                <a:srgbClr val="1D5DF9"/>
              </a:solidFill>
              <a:effectLst/>
              <a:uLnTx/>
              <a:uFillTx/>
              <a:latin typeface="Calibri" panose="020F0502020204030204"/>
              <a:ea typeface="+mn-ea"/>
              <a:cs typeface="+mn-cs"/>
            </a:endParaRPr>
          </a:p>
        </p:txBody>
      </p:sp>
      <p:sp>
        <p:nvSpPr>
          <p:cNvPr id="142" name="Content Placeholder 1">
            <a:extLst>
              <a:ext uri="{FF2B5EF4-FFF2-40B4-BE49-F238E27FC236}">
                <a16:creationId xmlns:a16="http://schemas.microsoft.com/office/drawing/2014/main" id="{B4CEE029-3CF7-A0C8-6CD5-241A1646EBDF}"/>
              </a:ext>
            </a:extLst>
          </p:cNvPr>
          <p:cNvSpPr txBox="1">
            <a:spLocks/>
          </p:cNvSpPr>
          <p:nvPr/>
        </p:nvSpPr>
        <p:spPr>
          <a:xfrm>
            <a:off x="106880" y="1135989"/>
            <a:ext cx="7608948" cy="233446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a:solidFill>
                  <a:schemeClr val="tx1"/>
                </a:solidFill>
                <a:latin typeface="+mn-lt"/>
                <a:ea typeface="+mn-ea"/>
                <a:cs typeface="Arial"/>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a:solidFill>
                  <a:schemeClr val="tx1"/>
                </a:solidFill>
                <a:latin typeface="+mn-lt"/>
                <a:ea typeface="+mn-ea"/>
                <a:cs typeface="Arial"/>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dirty="0">
                <a:solidFill>
                  <a:schemeClr val="tx1"/>
                </a:solidFill>
                <a:latin typeface="+mn-lt"/>
                <a:ea typeface="+mn-ea"/>
                <a:cs typeface="Arial"/>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kern="1200" dirty="0">
                <a:solidFill>
                  <a:schemeClr val="tx1"/>
                </a:solidFill>
                <a:latin typeface="+mn-lt"/>
                <a:ea typeface="+mn-ea"/>
                <a:cs typeface="Arial"/>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kern="1200" dirty="0">
                <a:solidFill>
                  <a:schemeClr val="tx1"/>
                </a:solidFill>
                <a:latin typeface="+mn-lt"/>
                <a:ea typeface="+mn-ea"/>
                <a:cs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700" dirty="0">
                <a:solidFill>
                  <a:srgbClr val="000000"/>
                </a:solidFill>
                <a:latin typeface="Arial" panose="020B0604020202020204" pitchFamily="34" charset="0"/>
                <a:cs typeface="Arial" panose="020B0604020202020204" pitchFamily="34" charset="0"/>
              </a:rPr>
              <a:t>The design includes a short booster section to reach ~12-15 GeV for the central two FELs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7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Some </a:t>
            </a:r>
            <a:r>
              <a:rPr kumimoji="0" lang="en-US" sz="17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areas of </a:t>
            </a:r>
            <a:r>
              <a:rPr kumimoji="0" lang="en-US" sz="17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science </a:t>
            </a:r>
            <a:r>
              <a:rPr kumimoji="0" lang="en-US" sz="1700" b="0"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require extremely high pulse energy/high photon energy at low repetition </a:t>
            </a:r>
            <a:r>
              <a:rPr kumimoji="0" lang="en-US" sz="17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rate (&lt;200 Hz) </a:t>
            </a:r>
            <a:r>
              <a:rPr kumimoji="0" lang="en-US" sz="1700" b="0" i="1"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 need</a:t>
            </a:r>
            <a:r>
              <a:rPr lang="en-US" sz="1700" i="1" dirty="0" smtClean="0">
                <a:solidFill>
                  <a:srgbClr val="000000"/>
                </a:solidFill>
                <a:latin typeface="Arial" panose="020B0604020202020204" pitchFamily="34" charset="0"/>
                <a:cs typeface="Arial" panose="020B0604020202020204" pitchFamily="34" charset="0"/>
              </a:rPr>
              <a:t>s higher energy electrons</a:t>
            </a:r>
            <a:endParaRPr kumimoji="0" lang="en-US" sz="1700" b="0" i="1"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endParaRPr>
          </a:p>
          <a:p>
            <a:r>
              <a:rPr lang="en-US" sz="1700" b="1" noProof="0" dirty="0" smtClean="0">
                <a:solidFill>
                  <a:srgbClr val="000000"/>
                </a:solidFill>
                <a:latin typeface="Arial" panose="020B0604020202020204" pitchFamily="34" charset="0"/>
                <a:cs typeface="Arial" panose="020B0604020202020204" pitchFamily="34" charset="0"/>
              </a:rPr>
              <a:t>A h</a:t>
            </a:r>
            <a:r>
              <a:rPr kumimoji="0" lang="en-US" sz="1700" b="1"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igh-gradient </a:t>
            </a:r>
            <a:r>
              <a:rPr kumimoji="0" lang="en-US" sz="1700" b="1" i="0" u="none" strike="noStrike" kern="1200" cap="none" spc="0" normalizeH="0" baseline="0" noProof="0" dirty="0">
                <a:ln>
                  <a:noFill/>
                </a:ln>
                <a:solidFill>
                  <a:srgbClr val="000000"/>
                </a:solidFill>
                <a:effectLst/>
                <a:uLnTx/>
                <a:uFillTx/>
                <a:latin typeface="Arial" panose="020B0604020202020204" pitchFamily="34" charset="0"/>
                <a:cs typeface="Arial" panose="020B0604020202020204" pitchFamily="34" charset="0"/>
              </a:rPr>
              <a:t>normal conducting </a:t>
            </a:r>
            <a:r>
              <a:rPr lang="en-US" sz="1700" b="1" dirty="0" smtClean="0">
                <a:solidFill>
                  <a:srgbClr val="000000"/>
                </a:solidFill>
                <a:latin typeface="Arial" panose="020B0604020202020204" pitchFamily="34" charset="0"/>
                <a:cs typeface="Arial" panose="020B0604020202020204" pitchFamily="34" charset="0"/>
              </a:rPr>
              <a:t>booster</a:t>
            </a:r>
            <a:r>
              <a:rPr kumimoji="0" lang="en-US" sz="1700" b="1"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 </a:t>
            </a:r>
            <a:r>
              <a:rPr lang="en-US" sz="1700" noProof="0" dirty="0" smtClean="0">
                <a:solidFill>
                  <a:srgbClr val="000000"/>
                </a:solidFill>
                <a:latin typeface="Arial" panose="020B0604020202020204" pitchFamily="34" charset="0"/>
                <a:cs typeface="Arial" panose="020B0604020202020204" pitchFamily="34" charset="0"/>
              </a:rPr>
              <a:t>is presently the most suitable</a:t>
            </a:r>
            <a:r>
              <a:rPr kumimoji="0" lang="en-US" sz="1700" b="0" i="0" u="none" strike="noStrike" kern="1200" cap="none" spc="0" normalizeH="0" baseline="0" noProof="0" dirty="0" smtClean="0">
                <a:ln>
                  <a:noFill/>
                </a:ln>
                <a:solidFill>
                  <a:srgbClr val="000000"/>
                </a:solidFill>
                <a:effectLst/>
                <a:uLnTx/>
                <a:uFillTx/>
                <a:latin typeface="Arial" panose="020B0604020202020204" pitchFamily="34" charset="0"/>
                <a:cs typeface="Arial" panose="020B0604020202020204" pitchFamily="34" charset="0"/>
              </a:rPr>
              <a:t> solution</a:t>
            </a:r>
          </a:p>
        </p:txBody>
      </p:sp>
      <p:sp>
        <p:nvSpPr>
          <p:cNvPr id="138" name="Rectangle 137"/>
          <p:cNvSpPr/>
          <p:nvPr/>
        </p:nvSpPr>
        <p:spPr>
          <a:xfrm>
            <a:off x="9628567" y="2125951"/>
            <a:ext cx="2029519" cy="600164"/>
          </a:xfrm>
          <a:prstGeom prst="rect">
            <a:avLst/>
          </a:prstGeom>
          <a:solidFill>
            <a:schemeClr val="tx1">
              <a:alpha val="70000"/>
            </a:schemeClr>
          </a:solidFill>
        </p:spPr>
        <p:style>
          <a:lnRef idx="3">
            <a:schemeClr val="lt1"/>
          </a:lnRef>
          <a:fillRef idx="1">
            <a:schemeClr val="accent6"/>
          </a:fillRef>
          <a:effectRef idx="1">
            <a:schemeClr val="accent6"/>
          </a:effectRef>
          <a:fontRef idx="minor">
            <a:schemeClr val="lt1"/>
          </a:fontRef>
        </p:style>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100" b="0" i="0" u="none" strike="noStrike" kern="1200" cap="none" spc="0" normalizeH="0" baseline="0" noProof="0" dirty="0" smtClean="0">
                <a:ln>
                  <a:noFill/>
                </a:ln>
                <a:solidFill>
                  <a:srgbClr val="FFFFFF"/>
                </a:solidFill>
                <a:effectLst/>
                <a:uLnTx/>
                <a:uFillTx/>
                <a:latin typeface="Arial" panose="020B0604020202020204" pitchFamily="34" charset="0"/>
                <a:ea typeface="+mn-ea"/>
                <a:cs typeface="Arial" panose="020B0604020202020204" pitchFamily="34" charset="0"/>
              </a:rPr>
              <a:t>(b) Booster to ~12-15 GeV for higher photon energy/ higher pulse energy at ~200 Hz</a:t>
            </a:r>
            <a:endParaRPr kumimoji="0" lang="en-US" sz="1100" b="0" i="0" u="none" strike="noStrike" kern="1200" cap="none" spc="0" normalizeH="0" baseline="0" noProof="0" dirty="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126" name="Oval 125"/>
          <p:cNvSpPr/>
          <p:nvPr/>
        </p:nvSpPr>
        <p:spPr>
          <a:xfrm>
            <a:off x="10140275" y="2683130"/>
            <a:ext cx="1748827" cy="60073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Rectangle 2"/>
          <p:cNvSpPr/>
          <p:nvPr/>
        </p:nvSpPr>
        <p:spPr>
          <a:xfrm>
            <a:off x="0" y="4411264"/>
            <a:ext cx="12192000" cy="2446736"/>
          </a:xfrm>
          <a:prstGeom prst="rect">
            <a:avLst/>
          </a:prstGeom>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5" name="Picture 144"/>
          <p:cNvPicPr>
            <a:picLocks noChangeAspect="1"/>
          </p:cNvPicPr>
          <p:nvPr/>
        </p:nvPicPr>
        <p:blipFill rotWithShape="1">
          <a:blip r:embed="rId3" cstate="print">
            <a:extLst>
              <a:ext uri="{28A0092B-C50C-407E-A947-70E740481C1C}">
                <a14:useLocalDpi xmlns:a14="http://schemas.microsoft.com/office/drawing/2010/main"/>
              </a:ext>
            </a:extLst>
          </a:blip>
          <a:srcRect t="2441" b="2971"/>
          <a:stretch/>
        </p:blipFill>
        <p:spPr>
          <a:xfrm>
            <a:off x="7197130" y="4491439"/>
            <a:ext cx="4899358" cy="2261786"/>
          </a:xfrm>
          <a:prstGeom prst="rect">
            <a:avLst/>
          </a:prstGeom>
          <a:effectLst>
            <a:outerShdw blurRad="63500" sx="102000" sy="102000" algn="ctr" rotWithShape="0">
              <a:prstClr val="black">
                <a:alpha val="40000"/>
              </a:prstClr>
            </a:outerShdw>
          </a:effectLst>
        </p:spPr>
      </p:pic>
      <p:sp>
        <p:nvSpPr>
          <p:cNvPr id="149" name="TextBox 148"/>
          <p:cNvSpPr txBox="1"/>
          <p:nvPr/>
        </p:nvSpPr>
        <p:spPr>
          <a:xfrm>
            <a:off x="3195875" y="5458231"/>
            <a:ext cx="3176886" cy="63421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nchor="ctr">
            <a:noAutofit/>
          </a:bodyPr>
          <a:lstStyle/>
          <a:p>
            <a:pPr marL="0" marR="0" lvl="0" indent="0" algn="ctr" defTabSz="914400" rtl="0" eaLnBrk="1" fontAlgn="auto" latinLnBrk="0" hangingPunct="1">
              <a:lnSpc>
                <a:spcPts val="2300"/>
              </a:lnSpc>
              <a:spcBef>
                <a:spcPts val="0"/>
              </a:spcBef>
              <a:spcAft>
                <a:spcPts val="0"/>
              </a:spcAft>
              <a:buClrTx/>
              <a:buSzTx/>
              <a:buFontTx/>
              <a:buNone/>
              <a:tabLst/>
              <a:defRPr/>
            </a:pPr>
            <a:r>
              <a:rPr kumimoji="0" lang="en-GB" sz="1700" b="0"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See</a:t>
            </a:r>
            <a:r>
              <a:rPr kumimoji="0" lang="en-GB" sz="1700" b="0" i="0" u="none" strike="noStrike" kern="1200" cap="none" spc="0" normalizeH="0" noProof="0" dirty="0" smtClean="0">
                <a:ln>
                  <a:noFill/>
                </a:ln>
                <a:solidFill>
                  <a:prstClr val="white"/>
                </a:solidFill>
                <a:effectLst/>
                <a:uLnTx/>
                <a:uFillTx/>
                <a:latin typeface="Arial" panose="020B0604020202020204" pitchFamily="34" charset="0"/>
                <a:cs typeface="Arial" panose="020B0604020202020204" pitchFamily="34" charset="0"/>
              </a:rPr>
              <a:t> talk from Fahim Habib</a:t>
            </a:r>
            <a:endParaRPr kumimoji="0" lang="en-GB" sz="17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2" name="Rectangle 1"/>
          <p:cNvSpPr/>
          <p:nvPr/>
        </p:nvSpPr>
        <p:spPr>
          <a:xfrm>
            <a:off x="106879" y="4545763"/>
            <a:ext cx="7027830" cy="877163"/>
          </a:xfrm>
          <a:prstGeom prst="rect">
            <a:avLst/>
          </a:prstGeom>
        </p:spPr>
        <p:txBody>
          <a:bodyPr wrap="square">
            <a:spAutoFit/>
          </a:bodyPr>
          <a:lstStyle/>
          <a:p>
            <a:pPr marL="285750" indent="-285750">
              <a:buFont typeface="Arial" panose="020B0604020202020204" pitchFamily="34" charset="0"/>
              <a:buChar char="•"/>
            </a:pPr>
            <a:r>
              <a:rPr lang="en-US" sz="1700" dirty="0">
                <a:solidFill>
                  <a:srgbClr val="000000"/>
                </a:solidFill>
                <a:latin typeface="Arial" panose="020B0604020202020204" pitchFamily="34" charset="0"/>
                <a:cs typeface="Arial" panose="020B0604020202020204" pitchFamily="34" charset="0"/>
              </a:rPr>
              <a:t>PWFA is </a:t>
            </a:r>
            <a:r>
              <a:rPr lang="en-US" sz="1700" dirty="0" smtClean="0">
                <a:solidFill>
                  <a:srgbClr val="000000"/>
                </a:solidFill>
                <a:latin typeface="Arial" panose="020B0604020202020204" pitchFamily="34" charset="0"/>
                <a:cs typeface="Arial" panose="020B0604020202020204" pitchFamily="34" charset="0"/>
              </a:rPr>
              <a:t>integrated from the start: </a:t>
            </a:r>
            <a:r>
              <a:rPr lang="en-US" sz="1700" dirty="0">
                <a:solidFill>
                  <a:srgbClr val="000000"/>
                </a:solidFill>
                <a:latin typeface="Arial" panose="020B0604020202020204" pitchFamily="34" charset="0"/>
                <a:cs typeface="Arial" panose="020B0604020202020204" pitchFamily="34" charset="0"/>
              </a:rPr>
              <a:t>the design includes </a:t>
            </a:r>
            <a:r>
              <a:rPr lang="en-US" sz="1700" b="1" dirty="0">
                <a:solidFill>
                  <a:srgbClr val="000000"/>
                </a:solidFill>
                <a:latin typeface="Arial" panose="020B0604020202020204" pitchFamily="34" charset="0"/>
                <a:cs typeface="Arial" panose="020B0604020202020204" pitchFamily="34" charset="0"/>
              </a:rPr>
              <a:t>a dedicated accelerator test </a:t>
            </a:r>
            <a:r>
              <a:rPr lang="en-US" sz="1700" b="1" dirty="0" smtClean="0">
                <a:solidFill>
                  <a:srgbClr val="000000"/>
                </a:solidFill>
                <a:latin typeface="Arial" panose="020B0604020202020204" pitchFamily="34" charset="0"/>
                <a:cs typeface="Arial" panose="020B0604020202020204" pitchFamily="34" charset="0"/>
              </a:rPr>
              <a:t>line </a:t>
            </a:r>
            <a:r>
              <a:rPr lang="en-US" sz="1700" dirty="0" smtClean="0">
                <a:solidFill>
                  <a:srgbClr val="000000"/>
                </a:solidFill>
                <a:latin typeface="Arial" panose="020B0604020202020204" pitchFamily="34" charset="0"/>
                <a:cs typeface="Arial" panose="020B0604020202020204" pitchFamily="34" charset="0"/>
              </a:rPr>
              <a:t>for ongoing </a:t>
            </a:r>
            <a:r>
              <a:rPr lang="en-US" sz="1700" dirty="0">
                <a:solidFill>
                  <a:srgbClr val="000000"/>
                </a:solidFill>
                <a:latin typeface="Arial" panose="020B0604020202020204" pitchFamily="34" charset="0"/>
                <a:cs typeface="Arial" panose="020B0604020202020204" pitchFamily="34" charset="0"/>
              </a:rPr>
              <a:t>R&amp;D to keep pushing the frontiers of the facility’s capability</a:t>
            </a:r>
            <a:endParaRPr lang="en-US" sz="1700" dirty="0">
              <a:solidFill>
                <a:srgbClr val="000000"/>
              </a:solidFill>
              <a:latin typeface="Arial" panose="020B0604020202020204" pitchFamily="34" charset="0"/>
              <a:cs typeface="Arial" panose="020B0604020202020204" pitchFamily="34" charset="0"/>
            </a:endParaRPr>
          </a:p>
        </p:txBody>
      </p:sp>
      <p:pic>
        <p:nvPicPr>
          <p:cNvPr id="150" name="Picture 149" descr="A picture containing company name&#10;&#10;Description automatically generated">
            <a:extLst>
              <a:ext uri="{FF2B5EF4-FFF2-40B4-BE49-F238E27FC236}">
                <a16:creationId xmlns:a16="http://schemas.microsoft.com/office/drawing/2014/main" id="{E06D1E6A-84E8-E629-1A07-D6249FCB3298}"/>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24218" y="6302142"/>
            <a:ext cx="1886114" cy="535394"/>
          </a:xfrm>
          <a:prstGeom prst="rect">
            <a:avLst/>
          </a:prstGeom>
        </p:spPr>
      </p:pic>
    </p:spTree>
    <p:extLst>
      <p:ext uri="{BB962C8B-B14F-4D97-AF65-F5344CB8AC3E}">
        <p14:creationId xmlns:p14="http://schemas.microsoft.com/office/powerpoint/2010/main" val="208588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4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2">
                                            <p:txEl>
                                              <p:pRg st="1" end="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42">
                                            <p:txEl>
                                              <p:pRg st="2" end="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5" grpId="0" animBg="1"/>
      <p:bldP spid="146" grpId="0" animBg="1"/>
      <p:bldP spid="142" grpId="0"/>
      <p:bldP spid="138" grpId="0" animBg="1"/>
      <p:bldP spid="126" grpId="0" animBg="1"/>
      <p:bldP spid="3" grpId="0" animBg="1"/>
      <p:bldP spid="149" grpId="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CC24D096-0845-182D-C357-A5091A37DF76}"/>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792886" y="100840"/>
            <a:ext cx="11105587" cy="6192000"/>
          </a:xfrm>
          <a:prstGeom prst="rect">
            <a:avLst/>
          </a:prstGeom>
        </p:spPr>
      </p:pic>
      <p:sp>
        <p:nvSpPr>
          <p:cNvPr id="2" name="Title 1"/>
          <p:cNvSpPr>
            <a:spLocks noGrp="1"/>
          </p:cNvSpPr>
          <p:nvPr>
            <p:ph type="title"/>
          </p:nvPr>
        </p:nvSpPr>
        <p:spPr/>
        <p:txBody>
          <a:bodyPr/>
          <a:lstStyle/>
          <a:p>
            <a:r>
              <a:rPr lang="en-GB" dirty="0" smtClean="0"/>
              <a:t>Key f</a:t>
            </a:r>
            <a:r>
              <a:rPr lang="en-GB" dirty="0" smtClean="0"/>
              <a:t>acility </a:t>
            </a:r>
            <a:r>
              <a:rPr lang="en-GB" dirty="0"/>
              <a:t>design </a:t>
            </a:r>
            <a:r>
              <a:rPr lang="en-GB" dirty="0" smtClean="0"/>
              <a:t>features</a:t>
            </a:r>
            <a:endParaRPr lang="en-GB" dirty="0"/>
          </a:p>
        </p:txBody>
      </p:sp>
      <p:sp>
        <p:nvSpPr>
          <p:cNvPr id="3" name="Content Placeholder 2"/>
          <p:cNvSpPr>
            <a:spLocks noGrp="1"/>
          </p:cNvSpPr>
          <p:nvPr>
            <p:ph idx="1"/>
          </p:nvPr>
        </p:nvSpPr>
        <p:spPr>
          <a:xfrm>
            <a:off x="47101" y="815539"/>
            <a:ext cx="7812386" cy="5274213"/>
          </a:xfrm>
        </p:spPr>
        <p:txBody>
          <a:bodyPr>
            <a:normAutofit/>
          </a:bodyPr>
          <a:lstStyle/>
          <a:p>
            <a:pPr marL="0" indent="0">
              <a:buNone/>
            </a:pPr>
            <a:r>
              <a:rPr lang="en-GB" sz="1800" dirty="0">
                <a:latin typeface="Arial" panose="020B0604020202020204" pitchFamily="34" charset="0"/>
                <a:cs typeface="Arial" panose="020B0604020202020204" pitchFamily="34" charset="0"/>
              </a:rPr>
              <a:t>We have developed </a:t>
            </a:r>
            <a:r>
              <a:rPr lang="en-GB" sz="1800" dirty="0" smtClean="0">
                <a:latin typeface="Arial" panose="020B0604020202020204" pitchFamily="34" charset="0"/>
                <a:cs typeface="Arial" panose="020B0604020202020204" pitchFamily="34" charset="0"/>
              </a:rPr>
              <a:t>a </a:t>
            </a:r>
            <a:r>
              <a:rPr lang="en-GB" sz="1800" dirty="0">
                <a:latin typeface="Arial" panose="020B0604020202020204" pitchFamily="34" charset="0"/>
                <a:cs typeface="Arial" panose="020B0604020202020204" pitchFamily="34" charset="0"/>
              </a:rPr>
              <a:t>self-consistent conceptual design that is:</a:t>
            </a:r>
          </a:p>
          <a:p>
            <a:r>
              <a:rPr lang="en-GB" sz="1600" dirty="0" smtClean="0">
                <a:latin typeface="Arial" panose="020B0604020202020204" pitchFamily="34" charset="0"/>
                <a:cs typeface="Arial" panose="020B0604020202020204" pitchFamily="34" charset="0"/>
              </a:rPr>
              <a:t>Ambitious and ‘international-scale’, </a:t>
            </a:r>
            <a:r>
              <a:rPr lang="en-GB" sz="1600" dirty="0">
                <a:latin typeface="Arial" panose="020B0604020202020204" pitchFamily="34" charset="0"/>
                <a:cs typeface="Arial" panose="020B0604020202020204" pitchFamily="34" charset="0"/>
              </a:rPr>
              <a:t>while robust and technically feasible</a:t>
            </a:r>
          </a:p>
          <a:p>
            <a:r>
              <a:rPr lang="en-GB" sz="1600" dirty="0">
                <a:latin typeface="Arial" panose="020B0604020202020204" pitchFamily="34" charset="0"/>
                <a:cs typeface="Arial" panose="020B0604020202020204" pitchFamily="34" charset="0"/>
              </a:rPr>
              <a:t>Highly modular in terms of design and civil engineering</a:t>
            </a:r>
          </a:p>
          <a:p>
            <a:r>
              <a:rPr lang="en-GB" sz="1600" dirty="0">
                <a:latin typeface="Arial" panose="020B0604020202020204" pitchFamily="34" charset="0"/>
                <a:cs typeface="Arial" panose="020B0604020202020204" pitchFamily="34" charset="0"/>
              </a:rPr>
              <a:t>Highly and independently customisable </a:t>
            </a:r>
            <a:r>
              <a:rPr lang="en-GB" sz="1600" dirty="0" smtClean="0">
                <a:latin typeface="Arial" panose="020B0604020202020204" pitchFamily="34" charset="0"/>
                <a:cs typeface="Arial" panose="020B0604020202020204" pitchFamily="34" charset="0"/>
              </a:rPr>
              <a:t>FEL &amp; experimental </a:t>
            </a:r>
            <a:r>
              <a:rPr lang="en-GB" sz="1600" dirty="0">
                <a:latin typeface="Arial" panose="020B0604020202020204" pitchFamily="34" charset="0"/>
                <a:cs typeface="Arial" panose="020B0604020202020204" pitchFamily="34" charset="0"/>
              </a:rPr>
              <a:t>lines</a:t>
            </a:r>
          </a:p>
          <a:p>
            <a:pPr marL="0" indent="0">
              <a:buNone/>
            </a:pPr>
            <a:endParaRPr lang="en-GB" sz="2000" dirty="0">
              <a:latin typeface="Arial" panose="020B0604020202020204" pitchFamily="34" charset="0"/>
              <a:cs typeface="Arial" panose="020B0604020202020204" pitchFamily="34" charset="0"/>
            </a:endParaRPr>
          </a:p>
        </p:txBody>
      </p:sp>
      <p:pic>
        <p:nvPicPr>
          <p:cNvPr id="42" name="Picture 41" descr="A close-up of a net&#10;&#10;AI-generated content may be incorrect.">
            <a:extLst>
              <a:ext uri="{FF2B5EF4-FFF2-40B4-BE49-F238E27FC236}">
                <a16:creationId xmlns:a16="http://schemas.microsoft.com/office/drawing/2014/main" id="{05924D57-049F-5CA7-3049-A011AAE84757}"/>
              </a:ext>
            </a:extLst>
          </p:cNvPr>
          <p:cNvPicPr>
            <a:picLocks noChangeAspect="1"/>
          </p:cNvPicPr>
          <p:nvPr/>
        </p:nvPicPr>
        <p:blipFill rotWithShape="1">
          <a:blip r:embed="rId3" cstate="print">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l="10728" t="73967" r="76651" b="12095"/>
          <a:stretch/>
        </p:blipFill>
        <p:spPr>
          <a:xfrm rot="20935867">
            <a:off x="524304" y="5832243"/>
            <a:ext cx="1771817" cy="841248"/>
          </a:xfrm>
          <a:prstGeom prst="rect">
            <a:avLst/>
          </a:prstGeom>
        </p:spPr>
      </p:pic>
      <p:sp>
        <p:nvSpPr>
          <p:cNvPr id="44" name="Rectangle 43"/>
          <p:cNvSpPr/>
          <p:nvPr/>
        </p:nvSpPr>
        <p:spPr>
          <a:xfrm rot="19785207">
            <a:off x="11051865" y="1666799"/>
            <a:ext cx="844201" cy="347006"/>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45" name="Rectangle 44"/>
          <p:cNvSpPr/>
          <p:nvPr/>
        </p:nvSpPr>
        <p:spPr>
          <a:xfrm rot="19785207">
            <a:off x="8639691" y="189002"/>
            <a:ext cx="844201" cy="347006"/>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9" name="Rectangle 3"/>
          <p:cNvSpPr>
            <a:spLocks noChangeAspect="1"/>
          </p:cNvSpPr>
          <p:nvPr/>
        </p:nvSpPr>
        <p:spPr>
          <a:xfrm>
            <a:off x="107256" y="3026228"/>
            <a:ext cx="5039669" cy="2029729"/>
          </a:xfrm>
          <a:custGeom>
            <a:avLst/>
            <a:gdLst>
              <a:gd name="connsiteX0" fmla="*/ 0 w 4585722"/>
              <a:gd name="connsiteY0" fmla="*/ 0 h 1941958"/>
              <a:gd name="connsiteX1" fmla="*/ 4585722 w 4585722"/>
              <a:gd name="connsiteY1" fmla="*/ 0 h 1941958"/>
              <a:gd name="connsiteX2" fmla="*/ 4585722 w 4585722"/>
              <a:gd name="connsiteY2" fmla="*/ 1941958 h 1941958"/>
              <a:gd name="connsiteX3" fmla="*/ 0 w 4585722"/>
              <a:gd name="connsiteY3" fmla="*/ 1941958 h 1941958"/>
              <a:gd name="connsiteX4" fmla="*/ 0 w 4585722"/>
              <a:gd name="connsiteY4" fmla="*/ 0 h 1941958"/>
              <a:gd name="connsiteX0" fmla="*/ 0 w 4585722"/>
              <a:gd name="connsiteY0" fmla="*/ 0 h 1941958"/>
              <a:gd name="connsiteX1" fmla="*/ 4585722 w 4585722"/>
              <a:gd name="connsiteY1" fmla="*/ 0 h 1941958"/>
              <a:gd name="connsiteX2" fmla="*/ 1803193 w 4585722"/>
              <a:gd name="connsiteY2" fmla="*/ 1922293 h 1941958"/>
              <a:gd name="connsiteX3" fmla="*/ 0 w 4585722"/>
              <a:gd name="connsiteY3" fmla="*/ 1941958 h 1941958"/>
              <a:gd name="connsiteX4" fmla="*/ 0 w 4585722"/>
              <a:gd name="connsiteY4" fmla="*/ 0 h 1941958"/>
              <a:gd name="connsiteX0" fmla="*/ 0 w 4585722"/>
              <a:gd name="connsiteY0" fmla="*/ 0 h 1941958"/>
              <a:gd name="connsiteX1" fmla="*/ 4585722 w 4585722"/>
              <a:gd name="connsiteY1" fmla="*/ 0 h 1941958"/>
              <a:gd name="connsiteX2" fmla="*/ 1803193 w 4585722"/>
              <a:gd name="connsiteY2" fmla="*/ 1922293 h 1941958"/>
              <a:gd name="connsiteX3" fmla="*/ 0 w 4585722"/>
              <a:gd name="connsiteY3" fmla="*/ 1941958 h 1941958"/>
              <a:gd name="connsiteX4" fmla="*/ 0 w 4585722"/>
              <a:gd name="connsiteY4" fmla="*/ 0 h 1941958"/>
              <a:gd name="connsiteX0" fmla="*/ 0 w 4980023"/>
              <a:gd name="connsiteY0" fmla="*/ 0 h 1941958"/>
              <a:gd name="connsiteX1" fmla="*/ 4585722 w 4980023"/>
              <a:gd name="connsiteY1" fmla="*/ 0 h 1941958"/>
              <a:gd name="connsiteX2" fmla="*/ 4532671 w 4980023"/>
              <a:gd name="connsiteY2" fmla="*/ 1038178 h 1941958"/>
              <a:gd name="connsiteX3" fmla="*/ 1803193 w 4980023"/>
              <a:gd name="connsiteY3" fmla="*/ 1922293 h 1941958"/>
              <a:gd name="connsiteX4" fmla="*/ 0 w 4980023"/>
              <a:gd name="connsiteY4" fmla="*/ 1941958 h 1941958"/>
              <a:gd name="connsiteX5" fmla="*/ 0 w 4980023"/>
              <a:gd name="connsiteY5" fmla="*/ 0 h 1941958"/>
              <a:gd name="connsiteX0" fmla="*/ 0 w 4865954"/>
              <a:gd name="connsiteY0" fmla="*/ 0 h 1941958"/>
              <a:gd name="connsiteX1" fmla="*/ 4585722 w 4865954"/>
              <a:gd name="connsiteY1" fmla="*/ 0 h 1941958"/>
              <a:gd name="connsiteX2" fmla="*/ 4532671 w 4865954"/>
              <a:gd name="connsiteY2" fmla="*/ 1038178 h 1941958"/>
              <a:gd name="connsiteX3" fmla="*/ 1803193 w 4865954"/>
              <a:gd name="connsiteY3" fmla="*/ 1922293 h 1941958"/>
              <a:gd name="connsiteX4" fmla="*/ 0 w 4865954"/>
              <a:gd name="connsiteY4" fmla="*/ 1941958 h 1941958"/>
              <a:gd name="connsiteX5" fmla="*/ 0 w 4865954"/>
              <a:gd name="connsiteY5" fmla="*/ 0 h 1941958"/>
              <a:gd name="connsiteX0" fmla="*/ 0 w 4865954"/>
              <a:gd name="connsiteY0" fmla="*/ 0 h 1941958"/>
              <a:gd name="connsiteX1" fmla="*/ 4585722 w 4865954"/>
              <a:gd name="connsiteY1" fmla="*/ 0 h 1941958"/>
              <a:gd name="connsiteX2" fmla="*/ 4532671 w 4865954"/>
              <a:gd name="connsiteY2" fmla="*/ 1038178 h 1941958"/>
              <a:gd name="connsiteX3" fmla="*/ 1803193 w 4865954"/>
              <a:gd name="connsiteY3" fmla="*/ 1922293 h 1941958"/>
              <a:gd name="connsiteX4" fmla="*/ 0 w 4865954"/>
              <a:gd name="connsiteY4" fmla="*/ 1941958 h 1941958"/>
              <a:gd name="connsiteX5" fmla="*/ 0 w 4865954"/>
              <a:gd name="connsiteY5" fmla="*/ 0 h 1941958"/>
              <a:gd name="connsiteX0" fmla="*/ 0 w 4849809"/>
              <a:gd name="connsiteY0" fmla="*/ 0 h 1941958"/>
              <a:gd name="connsiteX1" fmla="*/ 4585722 w 4849809"/>
              <a:gd name="connsiteY1" fmla="*/ 0 h 1941958"/>
              <a:gd name="connsiteX2" fmla="*/ 4532671 w 4849809"/>
              <a:gd name="connsiteY2" fmla="*/ 1038178 h 1941958"/>
              <a:gd name="connsiteX3" fmla="*/ 1803193 w 4849809"/>
              <a:gd name="connsiteY3" fmla="*/ 1922293 h 1941958"/>
              <a:gd name="connsiteX4" fmla="*/ 0 w 4849809"/>
              <a:gd name="connsiteY4" fmla="*/ 1941958 h 1941958"/>
              <a:gd name="connsiteX5" fmla="*/ 0 w 4849809"/>
              <a:gd name="connsiteY5" fmla="*/ 0 h 1941958"/>
              <a:gd name="connsiteX0" fmla="*/ 0 w 4596864"/>
              <a:gd name="connsiteY0" fmla="*/ 0 h 1941958"/>
              <a:gd name="connsiteX1" fmla="*/ 4585722 w 4596864"/>
              <a:gd name="connsiteY1" fmla="*/ 0 h 1941958"/>
              <a:gd name="connsiteX2" fmla="*/ 4532671 w 4596864"/>
              <a:gd name="connsiteY2" fmla="*/ 1038178 h 1941958"/>
              <a:gd name="connsiteX3" fmla="*/ 1803193 w 4596864"/>
              <a:gd name="connsiteY3" fmla="*/ 1922293 h 1941958"/>
              <a:gd name="connsiteX4" fmla="*/ 0 w 4596864"/>
              <a:gd name="connsiteY4" fmla="*/ 1941958 h 1941958"/>
              <a:gd name="connsiteX5" fmla="*/ 0 w 4596864"/>
              <a:gd name="connsiteY5" fmla="*/ 0 h 1941958"/>
              <a:gd name="connsiteX0" fmla="*/ 0 w 4601538"/>
              <a:gd name="connsiteY0" fmla="*/ 0 h 1941958"/>
              <a:gd name="connsiteX1" fmla="*/ 4585722 w 4601538"/>
              <a:gd name="connsiteY1" fmla="*/ 0 h 1941958"/>
              <a:gd name="connsiteX2" fmla="*/ 4583043 w 4601538"/>
              <a:gd name="connsiteY2" fmla="*/ 996096 h 1941958"/>
              <a:gd name="connsiteX3" fmla="*/ 1803193 w 4601538"/>
              <a:gd name="connsiteY3" fmla="*/ 1922293 h 1941958"/>
              <a:gd name="connsiteX4" fmla="*/ 0 w 4601538"/>
              <a:gd name="connsiteY4" fmla="*/ 1941958 h 1941958"/>
              <a:gd name="connsiteX5" fmla="*/ 0 w 4601538"/>
              <a:gd name="connsiteY5" fmla="*/ 0 h 1941958"/>
              <a:gd name="connsiteX0" fmla="*/ 0 w 4610560"/>
              <a:gd name="connsiteY0" fmla="*/ 0 h 1941958"/>
              <a:gd name="connsiteX1" fmla="*/ 4585722 w 4610560"/>
              <a:gd name="connsiteY1" fmla="*/ 0 h 1941958"/>
              <a:gd name="connsiteX2" fmla="*/ 4583043 w 4610560"/>
              <a:gd name="connsiteY2" fmla="*/ 996096 h 1941958"/>
              <a:gd name="connsiteX3" fmla="*/ 1803193 w 4610560"/>
              <a:gd name="connsiteY3" fmla="*/ 1922293 h 1941958"/>
              <a:gd name="connsiteX4" fmla="*/ 0 w 4610560"/>
              <a:gd name="connsiteY4" fmla="*/ 1941958 h 1941958"/>
              <a:gd name="connsiteX5" fmla="*/ 0 w 4610560"/>
              <a:gd name="connsiteY5" fmla="*/ 0 h 1941958"/>
              <a:gd name="connsiteX0" fmla="*/ 0 w 4613278"/>
              <a:gd name="connsiteY0" fmla="*/ 0 h 1941958"/>
              <a:gd name="connsiteX1" fmla="*/ 4585722 w 4613278"/>
              <a:gd name="connsiteY1" fmla="*/ 0 h 1941958"/>
              <a:gd name="connsiteX2" fmla="*/ 4583043 w 4613278"/>
              <a:gd name="connsiteY2" fmla="*/ 996096 h 1941958"/>
              <a:gd name="connsiteX3" fmla="*/ 1803193 w 4613278"/>
              <a:gd name="connsiteY3" fmla="*/ 1922293 h 1941958"/>
              <a:gd name="connsiteX4" fmla="*/ 0 w 4613278"/>
              <a:gd name="connsiteY4" fmla="*/ 1941958 h 1941958"/>
              <a:gd name="connsiteX5" fmla="*/ 0 w 4613278"/>
              <a:gd name="connsiteY5" fmla="*/ 0 h 1941958"/>
              <a:gd name="connsiteX0" fmla="*/ 0 w 4613278"/>
              <a:gd name="connsiteY0" fmla="*/ 0 h 1941958"/>
              <a:gd name="connsiteX1" fmla="*/ 4585722 w 4613278"/>
              <a:gd name="connsiteY1" fmla="*/ 0 h 1941958"/>
              <a:gd name="connsiteX2" fmla="*/ 4583043 w 4613278"/>
              <a:gd name="connsiteY2" fmla="*/ 996096 h 1941958"/>
              <a:gd name="connsiteX3" fmla="*/ 1803193 w 4613278"/>
              <a:gd name="connsiteY3" fmla="*/ 1922293 h 1941958"/>
              <a:gd name="connsiteX4" fmla="*/ 0 w 4613278"/>
              <a:gd name="connsiteY4" fmla="*/ 1941958 h 1941958"/>
              <a:gd name="connsiteX5" fmla="*/ 0 w 4613278"/>
              <a:gd name="connsiteY5" fmla="*/ 0 h 1941958"/>
              <a:gd name="connsiteX0" fmla="*/ 0 w 4613278"/>
              <a:gd name="connsiteY0" fmla="*/ 0 h 1941958"/>
              <a:gd name="connsiteX1" fmla="*/ 4585722 w 4613278"/>
              <a:gd name="connsiteY1" fmla="*/ 0 h 1941958"/>
              <a:gd name="connsiteX2" fmla="*/ 4583043 w 4613278"/>
              <a:gd name="connsiteY2" fmla="*/ 996096 h 1941958"/>
              <a:gd name="connsiteX3" fmla="*/ 987173 w 4613278"/>
              <a:gd name="connsiteY3" fmla="*/ 1922293 h 1941958"/>
              <a:gd name="connsiteX4" fmla="*/ 0 w 4613278"/>
              <a:gd name="connsiteY4" fmla="*/ 1941958 h 1941958"/>
              <a:gd name="connsiteX5" fmla="*/ 0 w 4613278"/>
              <a:gd name="connsiteY5" fmla="*/ 0 h 1941958"/>
              <a:gd name="connsiteX0" fmla="*/ 0 w 4617222"/>
              <a:gd name="connsiteY0" fmla="*/ 0 h 1941958"/>
              <a:gd name="connsiteX1" fmla="*/ 4585722 w 4617222"/>
              <a:gd name="connsiteY1" fmla="*/ 0 h 1941958"/>
              <a:gd name="connsiteX2" fmla="*/ 4593119 w 4617222"/>
              <a:gd name="connsiteY2" fmla="*/ 680480 h 1941958"/>
              <a:gd name="connsiteX3" fmla="*/ 987173 w 4617222"/>
              <a:gd name="connsiteY3" fmla="*/ 1922293 h 1941958"/>
              <a:gd name="connsiteX4" fmla="*/ 0 w 4617222"/>
              <a:gd name="connsiteY4" fmla="*/ 1941958 h 1941958"/>
              <a:gd name="connsiteX5" fmla="*/ 0 w 4617222"/>
              <a:gd name="connsiteY5" fmla="*/ 0 h 1941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17222" h="1941958">
                <a:moveTo>
                  <a:pt x="0" y="0"/>
                </a:moveTo>
                <a:lnTo>
                  <a:pt x="4585722" y="0"/>
                </a:lnTo>
                <a:cubicBezTo>
                  <a:pt x="4636522" y="644978"/>
                  <a:pt x="4615876" y="-258254"/>
                  <a:pt x="4593119" y="680480"/>
                </a:cubicBezTo>
                <a:cubicBezTo>
                  <a:pt x="3059698" y="1303401"/>
                  <a:pt x="1627908" y="1742166"/>
                  <a:pt x="987173" y="1922293"/>
                </a:cubicBezTo>
                <a:lnTo>
                  <a:pt x="0" y="1941958"/>
                </a:lnTo>
                <a:lnTo>
                  <a:pt x="0" y="0"/>
                </a:lnTo>
                <a:close/>
              </a:path>
            </a:pathLst>
          </a:custGeom>
          <a:blipFill>
            <a:blip r:embed="rId5"/>
            <a:stretch>
              <a:fillRect/>
            </a:stretch>
          </a:blip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endParaRPr>
          </a:p>
        </p:txBody>
      </p:sp>
      <p:sp>
        <p:nvSpPr>
          <p:cNvPr id="10" name="Rectangle 9"/>
          <p:cNvSpPr/>
          <p:nvPr/>
        </p:nvSpPr>
        <p:spPr>
          <a:xfrm>
            <a:off x="36729" y="5189905"/>
            <a:ext cx="2072577" cy="923330"/>
          </a:xfrm>
          <a:prstGeom prst="rect">
            <a:avLst/>
          </a:prstGeom>
        </p:spPr>
        <p:txBody>
          <a:bodyPr wrap="square">
            <a:spAutoFit/>
          </a:bodyPr>
          <a:lstStyle/>
          <a:p>
            <a:pPr marL="0" marR="0" lvl="0" indent="0" algn="l" defTabSz="914400" rtl="0" eaLnBrk="1" fontAlgn="auto" latinLnBrk="0" hangingPunct="1">
              <a:lnSpc>
                <a:spcPct val="90000"/>
              </a:lnSpc>
              <a:spcBef>
                <a:spcPts val="600"/>
              </a:spcBef>
              <a:spcAft>
                <a:spcPts val="500"/>
              </a:spcAft>
              <a:buClr>
                <a:srgbClr val="2E2C61"/>
              </a:buClr>
              <a:buSzTx/>
              <a:buFontTx/>
              <a:buNone/>
              <a:tabLst/>
              <a:defRPr/>
            </a:pPr>
            <a:r>
              <a:rPr kumimoji="0" lang="en-US" sz="115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Two VHF-gun-based photo-injectors, with multiple lasers each - for flexibility and redundancy – </a:t>
            </a:r>
            <a:r>
              <a:rPr kumimoji="0" lang="en-US" sz="115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a key R&amp;D technology</a:t>
            </a:r>
          </a:p>
        </p:txBody>
      </p:sp>
      <p:cxnSp>
        <p:nvCxnSpPr>
          <p:cNvPr id="11" name="Straight Arrow Connector 10"/>
          <p:cNvCxnSpPr>
            <a:cxnSpLocks/>
          </p:cNvCxnSpPr>
          <p:nvPr/>
        </p:nvCxnSpPr>
        <p:spPr>
          <a:xfrm>
            <a:off x="927254" y="6024966"/>
            <a:ext cx="225685" cy="9753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12" name="Picture 2" descr="A Chilling Feat: Superconducting X-Ray Laser Reaches Operating Temperature  Colder Than Outer Space"/>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a:stretch/>
        </p:blipFill>
        <p:spPr bwMode="auto">
          <a:xfrm>
            <a:off x="3599265" y="5564824"/>
            <a:ext cx="2282599" cy="1269373"/>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3289251" y="4959569"/>
            <a:ext cx="2902628" cy="623248"/>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50" noProof="0" dirty="0" smtClean="0">
                <a:solidFill>
                  <a:srgbClr val="000000"/>
                </a:solidFill>
                <a:latin typeface="Arial" panose="020B0604020202020204" pitchFamily="34" charset="0"/>
                <a:cs typeface="Arial" panose="020B0604020202020204" pitchFamily="34" charset="0"/>
              </a:rPr>
              <a:t>Makes</a:t>
            </a:r>
            <a:r>
              <a:rPr kumimoji="0" lang="en-GB" sz="115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GB" sz="115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use of established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SRF </a:t>
            </a:r>
            <a:r>
              <a:rPr lang="en-GB" sz="1150" dirty="0" err="1" smtClean="0">
                <a:solidFill>
                  <a:srgbClr val="000000"/>
                </a:solidFill>
                <a:latin typeface="Arial" panose="020B0604020202020204" pitchFamily="34" charset="0"/>
                <a:cs typeface="Arial" panose="020B0604020202020204" pitchFamily="34" charset="0"/>
              </a:rPr>
              <a:t>linac</a:t>
            </a:r>
            <a:r>
              <a:rPr kumimoji="0" lang="en-GB" sz="115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 technology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(with the option to swap</a:t>
            </a:r>
            <a:r>
              <a:rPr kumimoji="0" lang="en-GB" sz="1150" b="0" i="0" u="none" strike="noStrike" kern="1200" cap="none" spc="0" normalizeH="0" noProof="0" dirty="0" smtClean="0">
                <a:ln>
                  <a:noFill/>
                </a:ln>
                <a:solidFill>
                  <a:srgbClr val="000000"/>
                </a:solidFill>
                <a:effectLst/>
                <a:uLnTx/>
                <a:uFillTx/>
                <a:latin typeface="Arial" panose="020B0604020202020204" pitchFamily="34" charset="0"/>
                <a:ea typeface="+mn-ea"/>
                <a:cs typeface="Arial" panose="020B0604020202020204" pitchFamily="34" charset="0"/>
              </a:rPr>
              <a:t> in thin-film </a:t>
            </a:r>
            <a:r>
              <a:rPr kumimoji="0" lang="en-GB" sz="115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SRF)</a:t>
            </a:r>
            <a:endParaRPr kumimoji="0" lang="en-GB" sz="115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14" name="Straight Arrow Connector 13"/>
          <p:cNvCxnSpPr/>
          <p:nvPr/>
        </p:nvCxnSpPr>
        <p:spPr>
          <a:xfrm flipH="1" flipV="1">
            <a:off x="3218198" y="5279096"/>
            <a:ext cx="205044" cy="13345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916352" y="4291119"/>
            <a:ext cx="1581368" cy="590931"/>
          </a:xfrm>
          <a:prstGeom prst="rect">
            <a:avLst/>
          </a:prstGeom>
        </p:spPr>
        <p:txBody>
          <a:bodyPr wrap="square">
            <a:spAutoFit/>
          </a:bodyPr>
          <a:lstStyle/>
          <a:p>
            <a:pPr marL="0" marR="0" lvl="0" indent="0" algn="r" defTabSz="914400" rtl="0" eaLnBrk="1" fontAlgn="auto" latinLnBrk="0" hangingPunct="1">
              <a:lnSpc>
                <a:spcPct val="90000"/>
              </a:lnSpc>
              <a:spcBef>
                <a:spcPts val="600"/>
              </a:spcBef>
              <a:spcAft>
                <a:spcPts val="500"/>
              </a:spcAft>
              <a:buClr>
                <a:srgbClr val="2E2C61"/>
              </a:buClr>
              <a:buSzTx/>
              <a:buFontTx/>
              <a:buNone/>
              <a:tabLst/>
              <a:defRPr/>
            </a:pPr>
            <a:r>
              <a:rPr kumimoji="0" lang="en-US" sz="11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8 GeV fixed energy and m</a:t>
            </a:r>
            <a:r>
              <a:rPr kumimoji="0" lang="en-US" sz="1150" b="0" i="0" u="none" strike="noStrike" kern="1200" cap="none" spc="0" normalizeH="0" baseline="0" noProof="0" err="1">
                <a:ln>
                  <a:noFill/>
                </a:ln>
                <a:solidFill>
                  <a:srgbClr val="000000"/>
                </a:solidFill>
                <a:effectLst/>
                <a:uLnTx/>
                <a:uFillTx/>
                <a:latin typeface="Arial" panose="020B0604020202020204" pitchFamily="34" charset="0"/>
                <a:ea typeface="+mn-ea"/>
                <a:cs typeface="Arial" panose="020B0604020202020204" pitchFamily="34" charset="0"/>
              </a:rPr>
              <a:t>odular</a:t>
            </a:r>
            <a:r>
              <a:rPr kumimoji="0" lang="en-US" sz="11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beam distribution</a:t>
            </a:r>
          </a:p>
        </p:txBody>
      </p:sp>
      <p:pic>
        <p:nvPicPr>
          <p:cNvPr id="19" name="Picture 18"/>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6537757" y="3798730"/>
            <a:ext cx="3823537" cy="1372972"/>
          </a:xfrm>
          <a:prstGeom prst="rect">
            <a:avLst/>
          </a:prstGeom>
          <a:effectLst>
            <a:outerShdw blurRad="63500" sx="102000" sy="102000" algn="ctr" rotWithShape="0">
              <a:prstClr val="black">
                <a:alpha val="40000"/>
              </a:prstClr>
            </a:outerShdw>
          </a:effectLst>
        </p:spPr>
      </p:pic>
      <p:cxnSp>
        <p:nvCxnSpPr>
          <p:cNvPr id="20" name="Straight Arrow Connector 19"/>
          <p:cNvCxnSpPr/>
          <p:nvPr/>
        </p:nvCxnSpPr>
        <p:spPr>
          <a:xfrm flipH="1" flipV="1">
            <a:off x="6141770" y="3738604"/>
            <a:ext cx="46140" cy="5692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1" name="Content Placeholder 5">
            <a:extLst>
              <a:ext uri="{FF2B5EF4-FFF2-40B4-BE49-F238E27FC236}">
                <a16:creationId xmlns:a16="http://schemas.microsoft.com/office/drawing/2014/main" id="{01E5F3C0-5582-5E36-47FB-1EA72A96BBA4}"/>
              </a:ext>
            </a:extLst>
          </p:cNvPr>
          <p:cNvPicPr>
            <a:picLocks noChangeAspect="1"/>
          </p:cNvPicPr>
          <p:nvPr/>
        </p:nvPicPr>
        <p:blipFill rotWithShape="1">
          <a:blip r:embed="rId8" cstate="print">
            <a:extLst>
              <a:ext uri="{28A0092B-C50C-407E-A947-70E740481C1C}">
                <a14:useLocalDpi xmlns:a14="http://schemas.microsoft.com/office/drawing/2010/main"/>
              </a:ext>
            </a:extLst>
          </a:blip>
          <a:srcRect/>
          <a:stretch/>
        </p:blipFill>
        <p:spPr>
          <a:xfrm>
            <a:off x="6537635" y="5235212"/>
            <a:ext cx="5061733" cy="789754"/>
          </a:xfrm>
          <a:prstGeom prst="rect">
            <a:avLst/>
          </a:prstGeom>
          <a:effectLst>
            <a:outerShdw blurRad="63500" sx="102000" sy="102000" algn="ctr" rotWithShape="0">
              <a:prstClr val="black">
                <a:alpha val="40000"/>
              </a:prstClr>
            </a:outerShdw>
          </a:effectLst>
        </p:spPr>
      </p:pic>
      <p:sp>
        <p:nvSpPr>
          <p:cNvPr id="22" name="TextBox 21"/>
          <p:cNvSpPr txBox="1"/>
          <p:nvPr/>
        </p:nvSpPr>
        <p:spPr>
          <a:xfrm>
            <a:off x="6486051" y="6040454"/>
            <a:ext cx="5220811" cy="27699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Individually shielded </a:t>
            </a:r>
            <a:r>
              <a:rPr kumimoji="0" lang="en-GB" sz="1150" b="0" i="0" u="none" strike="noStrike" kern="1200" cap="none" spc="0" normalizeH="0" baseline="0" noProof="0" err="1">
                <a:ln>
                  <a:noFill/>
                </a:ln>
                <a:solidFill>
                  <a:srgbClr val="000000"/>
                </a:solidFill>
                <a:effectLst/>
                <a:uLnTx/>
                <a:uFillTx/>
                <a:latin typeface="Arial" panose="020B0604020202020204" pitchFamily="34" charset="0"/>
                <a:ea typeface="+mn-ea"/>
                <a:cs typeface="Arial" panose="020B0604020202020204" pitchFamily="34" charset="0"/>
              </a:rPr>
              <a:t>undulator</a:t>
            </a:r>
            <a:r>
              <a:rPr kumimoji="0" lang="en-GB" sz="11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 lines for independent operation</a:t>
            </a:r>
          </a:p>
        </p:txBody>
      </p:sp>
      <p:cxnSp>
        <p:nvCxnSpPr>
          <p:cNvPr id="23" name="Straight Arrow Connector 22"/>
          <p:cNvCxnSpPr/>
          <p:nvPr/>
        </p:nvCxnSpPr>
        <p:spPr>
          <a:xfrm flipH="1" flipV="1">
            <a:off x="6445411" y="3607383"/>
            <a:ext cx="51584" cy="162782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8740337" y="2948356"/>
            <a:ext cx="1381609" cy="729430"/>
          </a:xfrm>
          <a:prstGeom prst="rect">
            <a:avLst/>
          </a:prstGeom>
        </p:spPr>
        <p:txBody>
          <a:bodyPr wrap="square">
            <a:spAutoFit/>
          </a:bodyPr>
          <a:lstStyle/>
          <a:p>
            <a:pPr marL="0" marR="0" lvl="0" indent="0" algn="ctr" defTabSz="914400" rtl="0" eaLnBrk="1" fontAlgn="auto" latinLnBrk="0" hangingPunct="1">
              <a:lnSpc>
                <a:spcPct val="90000"/>
              </a:lnSpc>
              <a:spcBef>
                <a:spcPts val="600"/>
              </a:spcBef>
              <a:spcAft>
                <a:spcPts val="500"/>
              </a:spcAft>
              <a:buClr>
                <a:srgbClr val="2E2C61"/>
              </a:buClr>
              <a:buSzTx/>
              <a:buFontTx/>
              <a:buNone/>
              <a:tabLst/>
              <a:defRPr/>
            </a:pPr>
            <a:r>
              <a:rPr kumimoji="0" lang="en-US" sz="115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Specialised</a:t>
            </a:r>
            <a:r>
              <a:rPr kumimoji="0" lang="en-US" sz="115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a:t>
            </a:r>
            <a:r>
              <a:rPr kumimoji="0" lang="en-US" sz="1150" b="0" i="0" u="none" strike="noStrike" kern="1200" cap="none" spc="0" normalizeH="0" baseline="0" noProof="0" dirty="0" err="1">
                <a:ln>
                  <a:noFill/>
                </a:ln>
                <a:solidFill>
                  <a:srgbClr val="000000"/>
                </a:solidFill>
                <a:effectLst/>
                <a:uLnTx/>
                <a:uFillTx/>
                <a:latin typeface="Arial" panose="020B0604020202020204" pitchFamily="34" charset="0"/>
                <a:ea typeface="+mn-ea"/>
                <a:cs typeface="Arial" panose="020B0604020202020204" pitchFamily="34" charset="0"/>
              </a:rPr>
              <a:t>undulator</a:t>
            </a:r>
            <a:r>
              <a:rPr kumimoji="0" lang="en-US" sz="115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 features per line for near-TL </a:t>
            </a:r>
            <a:r>
              <a:rPr kumimoji="0" lang="en-US" sz="1150" b="0" i="0" u="none" strike="noStrike" kern="1200" cap="none" spc="0" normalizeH="0" baseline="0" noProof="0" dirty="0" smtClean="0">
                <a:ln>
                  <a:noFill/>
                </a:ln>
                <a:solidFill>
                  <a:srgbClr val="000000"/>
                </a:solidFill>
                <a:effectLst/>
                <a:uLnTx/>
                <a:uFillTx/>
                <a:latin typeface="Arial" panose="020B0604020202020204" pitchFamily="34" charset="0"/>
                <a:ea typeface="+mn-ea"/>
                <a:cs typeface="Arial" panose="020B0604020202020204" pitchFamily="34" charset="0"/>
              </a:rPr>
              <a:t>pulses</a:t>
            </a:r>
            <a:endParaRPr kumimoji="0" lang="en-US" sz="115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cxnSp>
        <p:nvCxnSpPr>
          <p:cNvPr id="25" name="Straight Arrow Connector 24"/>
          <p:cNvCxnSpPr/>
          <p:nvPr/>
        </p:nvCxnSpPr>
        <p:spPr>
          <a:xfrm flipH="1" flipV="1">
            <a:off x="9564333" y="2777154"/>
            <a:ext cx="0" cy="1712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051041" y="0"/>
            <a:ext cx="1831204"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 world-class array of independently operable instruments, data handling, AI etc.</a:t>
            </a:r>
          </a:p>
        </p:txBody>
      </p:sp>
      <p:cxnSp>
        <p:nvCxnSpPr>
          <p:cNvPr id="27" name="Straight Arrow Connector 26"/>
          <p:cNvCxnSpPr/>
          <p:nvPr/>
        </p:nvCxnSpPr>
        <p:spPr>
          <a:xfrm>
            <a:off x="8868044" y="502168"/>
            <a:ext cx="456826" cy="12730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28" name="Picture 27"/>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277516" y="2252034"/>
            <a:ext cx="1878458" cy="1261446"/>
          </a:xfrm>
          <a:prstGeom prst="rect">
            <a:avLst/>
          </a:prstGeom>
        </p:spPr>
      </p:pic>
      <p:sp>
        <p:nvSpPr>
          <p:cNvPr id="29" name="TextBox 28"/>
          <p:cNvSpPr txBox="1"/>
          <p:nvPr/>
        </p:nvSpPr>
        <p:spPr>
          <a:xfrm>
            <a:off x="10361294" y="3516152"/>
            <a:ext cx="1830706"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5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A laser facility as well as an accelerator facility: high rep rate and high power/high pulse energy sources</a:t>
            </a:r>
          </a:p>
        </p:txBody>
      </p:sp>
      <p:cxnSp>
        <p:nvCxnSpPr>
          <p:cNvPr id="30" name="Straight Arrow Connector 29"/>
          <p:cNvCxnSpPr/>
          <p:nvPr/>
        </p:nvCxnSpPr>
        <p:spPr>
          <a:xfrm flipH="1" flipV="1">
            <a:off x="11142482" y="1857080"/>
            <a:ext cx="148527" cy="28214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p:nvPr/>
        </p:nvCxnSpPr>
        <p:spPr>
          <a:xfrm flipV="1">
            <a:off x="11490051" y="399492"/>
            <a:ext cx="0" cy="173973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6537635" y="6303222"/>
            <a:ext cx="5539569" cy="48141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nchor="ctr">
            <a:noAutofit/>
          </a:bodyPr>
          <a:lstStyle/>
          <a:p>
            <a:pPr marL="0" marR="0" lvl="0" indent="0" algn="ctr" defTabSz="914400" rtl="0" eaLnBrk="1" fontAlgn="auto" latinLnBrk="0" hangingPunct="1">
              <a:lnSpc>
                <a:spcPts val="23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prstClr val="white"/>
                </a:solidFill>
                <a:effectLst/>
                <a:uLnTx/>
                <a:uFillTx/>
                <a:latin typeface="Arial" panose="020B0604020202020204" pitchFamily="34" charset="0"/>
                <a:ea typeface="+mn-ea"/>
                <a:cs typeface="Arial" panose="020B0604020202020204" pitchFamily="34" charset="0"/>
              </a:rPr>
              <a:t>See talk from Alex Brynes</a:t>
            </a:r>
            <a:endParaRPr kumimoji="0" lang="en-GB" sz="1800" b="0"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35497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9"/>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8"/>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1"/>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0"/>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9"/>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2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26"/>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P spid="13" grpId="0"/>
      <p:bldP spid="18" grpId="0"/>
      <p:bldP spid="22" grpId="0"/>
      <p:bldP spid="24" grpId="0"/>
      <p:bldP spid="26" grpId="0"/>
      <p:bldP spid="29" grpId="0"/>
      <p:bldP spid="3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938" y="1723534"/>
            <a:ext cx="6792149" cy="4708981"/>
          </a:xfrm>
          <a:prstGeom prst="rect">
            <a:avLst/>
          </a:prstGeom>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i="0" u="none" strike="noStrike" kern="1200" cap="none" spc="-150" normalizeH="0" baseline="0" noProof="0" dirty="0">
                <a:ln>
                  <a:noFill/>
                </a:ln>
                <a:solidFill>
                  <a:srgbClr val="B4C7E7"/>
                </a:solidFill>
                <a:effectLst/>
                <a:uLnTx/>
                <a:uFillTx/>
                <a:latin typeface="Arial"/>
                <a:cs typeface="Arial"/>
              </a:rPr>
              <a:t> </a:t>
            </a:r>
            <a:r>
              <a:rPr kumimoji="0" lang="en-GB" sz="3000" i="0" u="none" strike="noStrike" kern="1200" cap="none" spc="-150" normalizeH="0" baseline="0" noProof="0" dirty="0" smtClean="0">
                <a:ln>
                  <a:noFill/>
                </a:ln>
                <a:solidFill>
                  <a:srgbClr val="B4C7E7"/>
                </a:solidFill>
                <a:effectLst/>
                <a:uLnTx/>
                <a:uFillTx/>
                <a:latin typeface="Arial"/>
                <a:cs typeface="Arial"/>
              </a:rPr>
              <a:t>Introduction</a:t>
            </a:r>
            <a:endParaRPr kumimoji="0" lang="en-US" sz="3000" i="0" u="none" strike="noStrike" kern="1200" cap="none" spc="-150" normalizeH="0" baseline="0" noProof="0" dirty="0">
              <a:ln>
                <a:noFill/>
              </a:ln>
              <a:solidFill>
                <a:srgbClr val="B4C7E7"/>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i="0" u="none" strike="noStrike" kern="1200" cap="none" spc="-150" normalizeH="0" baseline="0" noProof="0" dirty="0">
                <a:ln>
                  <a:noFill/>
                </a:ln>
                <a:solidFill>
                  <a:srgbClr val="B4C7E7"/>
                </a:solidFill>
                <a:effectLst/>
                <a:uLnTx/>
                <a:uFillTx/>
                <a:latin typeface="Arial"/>
                <a:cs typeface="Arial"/>
              </a:rPr>
              <a:t> </a:t>
            </a:r>
            <a:r>
              <a:rPr lang="en-GB" sz="3000" spc="-150" dirty="0" smtClean="0">
                <a:solidFill>
                  <a:srgbClr val="B4C7E7"/>
                </a:solidFill>
                <a:latin typeface="Arial"/>
                <a:cs typeface="Arial"/>
              </a:rPr>
              <a:t>Science Case to CDOA</a:t>
            </a:r>
            <a:endParaRPr kumimoji="0" lang="en-GB" sz="3000" i="0" u="none" strike="noStrike" kern="1200" cap="none" spc="-150" normalizeH="0" baseline="0" noProof="0" dirty="0">
              <a:ln>
                <a:noFill/>
              </a:ln>
              <a:solidFill>
                <a:srgbClr val="B4C7E7"/>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i="0" u="none" strike="noStrike" kern="1200" cap="none" spc="-150" normalizeH="0" baseline="0" noProof="0" dirty="0" smtClean="0">
                <a:ln>
                  <a:noFill/>
                </a:ln>
                <a:solidFill>
                  <a:srgbClr val="B4C7E7"/>
                </a:solidFill>
                <a:effectLst/>
                <a:uLnTx/>
                <a:uFillTx/>
                <a:latin typeface="Arial"/>
                <a:ea typeface="+mn-ea"/>
                <a:cs typeface="Arial"/>
              </a:rPr>
              <a:t>Conceptual </a:t>
            </a:r>
            <a:r>
              <a:rPr kumimoji="0" lang="en-US" sz="3000" i="0" u="none" strike="noStrike" kern="1200" cap="none" spc="-150" normalizeH="0" baseline="0" noProof="0" dirty="0">
                <a:ln>
                  <a:noFill/>
                </a:ln>
                <a:solidFill>
                  <a:srgbClr val="B4C7E7"/>
                </a:solidFill>
                <a:effectLst/>
                <a:uLnTx/>
                <a:uFillTx/>
                <a:latin typeface="Arial"/>
                <a:ea typeface="+mn-ea"/>
                <a:cs typeface="Arial"/>
              </a:rPr>
              <a:t>Design </a:t>
            </a:r>
            <a:endParaRPr kumimoji="0" lang="en-US" sz="3000" i="0" u="none" strike="noStrike" kern="1200" cap="none" spc="-150" normalizeH="0" baseline="0" noProof="0" dirty="0" smtClean="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1" i="0" u="none" strike="noStrike" kern="1200" cap="none" spc="-150" normalizeH="0" baseline="0" noProof="0" dirty="0" smtClean="0">
                <a:ln>
                  <a:noFill/>
                </a:ln>
                <a:solidFill>
                  <a:srgbClr val="2E2D62"/>
                </a:solidFill>
                <a:effectLst/>
                <a:uLnTx/>
                <a:uFillTx/>
                <a:latin typeface="Arial"/>
                <a:ea typeface="+mn-ea"/>
                <a:cs typeface="Arial"/>
              </a:rPr>
              <a:t>Options Analysis</a:t>
            </a: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lang="en-US" sz="3000" spc="-150" dirty="0" smtClean="0">
                <a:solidFill>
                  <a:srgbClr val="B4C7E7"/>
                </a:solidFill>
                <a:latin typeface="Arial"/>
                <a:cs typeface="Arial"/>
              </a:rPr>
              <a:t>Conclusions and </a:t>
            </a:r>
            <a:r>
              <a:rPr lang="en-US" sz="3000" spc="-150" dirty="0">
                <a:solidFill>
                  <a:srgbClr val="B4C7E7"/>
                </a:solidFill>
                <a:latin typeface="Arial"/>
                <a:cs typeface="Arial"/>
              </a:rPr>
              <a:t>N</a:t>
            </a:r>
            <a:r>
              <a:rPr lang="en-US" sz="3000" spc="-150" dirty="0" smtClean="0">
                <a:solidFill>
                  <a:srgbClr val="B4C7E7"/>
                </a:solidFill>
                <a:latin typeface="Arial"/>
                <a:cs typeface="Arial"/>
              </a:rPr>
              <a:t>ext Steps</a:t>
            </a:r>
            <a:endParaRPr kumimoji="0" lang="en-US" sz="3000" b="0" i="0" u="none" strike="noStrike" kern="1200" cap="none" spc="-150" normalizeH="0" baseline="0" noProof="0" dirty="0" smtClean="0">
              <a:ln>
                <a:noFill/>
              </a:ln>
              <a:solidFill>
                <a:srgbClr val="B4C7E7"/>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US" sz="3000" b="0" i="0" u="none" strike="noStrike" kern="1200" cap="none" spc="-150" normalizeH="0" baseline="0" noProof="0" dirty="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GB" sz="3000" b="0" i="0" u="none" strike="noStrike" kern="1200" cap="none" spc="-150" normalizeH="0" baseline="0" noProof="0" dirty="0">
              <a:ln>
                <a:noFill/>
              </a:ln>
              <a:solidFill>
                <a:srgbClr val="4472C4">
                  <a:lumMod val="40000"/>
                  <a:lumOff val="60000"/>
                </a:srgbClr>
              </a:solidFill>
              <a:effectLst/>
              <a:uLnTx/>
              <a:uFillTx/>
              <a:latin typeface="Arial"/>
              <a:ea typeface="+mn-ea"/>
              <a:cs typeface="Arial"/>
            </a:endParaRPr>
          </a:p>
        </p:txBody>
      </p:sp>
    </p:spTree>
    <p:extLst>
      <p:ext uri="{BB962C8B-B14F-4D97-AF65-F5344CB8AC3E}">
        <p14:creationId xmlns:p14="http://schemas.microsoft.com/office/powerpoint/2010/main" val="1544204757"/>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2"/>
    </p:ext>
  </p:extLs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Options </a:t>
            </a:r>
            <a:r>
              <a:rPr lang="en-GB" dirty="0" smtClean="0"/>
              <a:t>Analysis</a:t>
            </a:r>
            <a:endParaRPr lang="en-GB" dirty="0"/>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a:ext>
            </a:extLst>
          </a:blip>
          <a:srcRect l="-68936"/>
          <a:stretch/>
        </p:blipFill>
        <p:spPr>
          <a:xfrm>
            <a:off x="6270043" y="4336259"/>
            <a:ext cx="5709027" cy="2111246"/>
          </a:xfrm>
          <a:prstGeom prst="rect">
            <a:avLst/>
          </a:prstGeom>
          <a:solidFill>
            <a:schemeClr val="bg1"/>
          </a:solidFill>
          <a:effectLst>
            <a:outerShdw blurRad="63500" sx="102000" sy="102000" algn="ctr" rotWithShape="0">
              <a:prstClr val="black">
                <a:alpha val="40000"/>
              </a:prstClr>
            </a:outerShdw>
          </a:effectLst>
        </p:spPr>
      </p:pic>
      <p:pic>
        <p:nvPicPr>
          <p:cNvPr id="9" name="Picture 8"/>
          <p:cNvPicPr>
            <a:picLocks noChangeAspect="1"/>
          </p:cNvPicPr>
          <p:nvPr/>
        </p:nvPicPr>
        <p:blipFill rotWithShape="1">
          <a:blip r:embed="rId3" cstate="print">
            <a:extLst>
              <a:ext uri="{28A0092B-C50C-407E-A947-70E740481C1C}">
                <a14:useLocalDpi xmlns:a14="http://schemas.microsoft.com/office/drawing/2010/main"/>
              </a:ext>
            </a:extLst>
          </a:blip>
          <a:srcRect t="-21888" b="-1"/>
          <a:stretch/>
        </p:blipFill>
        <p:spPr>
          <a:xfrm>
            <a:off x="6249358" y="2369574"/>
            <a:ext cx="5722818" cy="1771610"/>
          </a:xfrm>
          <a:prstGeom prst="rect">
            <a:avLst/>
          </a:prstGeom>
          <a:solidFill>
            <a:schemeClr val="bg1"/>
          </a:solidFill>
          <a:effectLst>
            <a:outerShdw blurRad="63500" sx="102000" sy="102000" algn="ctr" rotWithShape="0">
              <a:prstClr val="black">
                <a:alpha val="40000"/>
              </a:prstClr>
            </a:outerShdw>
          </a:effectLst>
        </p:spPr>
      </p:pic>
      <p:sp>
        <p:nvSpPr>
          <p:cNvPr id="3" name="Content Placeholder 2"/>
          <p:cNvSpPr>
            <a:spLocks noGrp="1"/>
          </p:cNvSpPr>
          <p:nvPr>
            <p:ph idx="1"/>
          </p:nvPr>
        </p:nvSpPr>
        <p:spPr>
          <a:xfrm>
            <a:off x="106878" y="902750"/>
            <a:ext cx="5616475" cy="5274213"/>
          </a:xfrm>
        </p:spPr>
        <p:txBody>
          <a:bodyPr>
            <a:normAutofit/>
          </a:bodyPr>
          <a:lstStyle/>
          <a:p>
            <a:pPr marL="0" indent="0">
              <a:buNone/>
            </a:pPr>
            <a:r>
              <a:rPr lang="en-GB" sz="2000" dirty="0">
                <a:cs typeface="Arial" panose="020B0604020202020204" pitchFamily="34" charset="0"/>
              </a:rPr>
              <a:t>The project is </a:t>
            </a:r>
            <a:r>
              <a:rPr lang="en-GB" sz="2000" dirty="0" smtClean="0">
                <a:cs typeface="Arial" panose="020B0604020202020204" pitchFamily="34" charset="0"/>
              </a:rPr>
              <a:t>now</a:t>
            </a:r>
            <a:r>
              <a:rPr lang="en-GB" sz="2000" dirty="0" smtClean="0">
                <a:cs typeface="Arial" panose="020B0604020202020204" pitchFamily="34" charset="0"/>
              </a:rPr>
              <a:t> </a:t>
            </a:r>
            <a:r>
              <a:rPr lang="en-GB" sz="2000" dirty="0">
                <a:cs typeface="Arial" panose="020B0604020202020204" pitchFamily="34" charset="0"/>
              </a:rPr>
              <a:t>undertaking the </a:t>
            </a:r>
            <a:r>
              <a:rPr lang="en-GB" sz="2000" b="1" dirty="0">
                <a:cs typeface="Arial" panose="020B0604020202020204" pitchFamily="34" charset="0"/>
              </a:rPr>
              <a:t>options </a:t>
            </a:r>
            <a:r>
              <a:rPr lang="en-GB" sz="2000" b="1" dirty="0" smtClean="0">
                <a:cs typeface="Arial" panose="020B0604020202020204" pitchFamily="34" charset="0"/>
              </a:rPr>
              <a:t>analysis</a:t>
            </a:r>
            <a:endParaRPr lang="en-GB" sz="2000" dirty="0">
              <a:cs typeface="Arial" panose="020B0604020202020204" pitchFamily="34" charset="0"/>
            </a:endParaRPr>
          </a:p>
          <a:p>
            <a:r>
              <a:rPr lang="en-GB" sz="2000" dirty="0" smtClean="0">
                <a:cs typeface="Arial" panose="020B0604020202020204" pitchFamily="34" charset="0"/>
              </a:rPr>
              <a:t>Based on </a:t>
            </a:r>
            <a:r>
              <a:rPr lang="en-GB" sz="2000" dirty="0" smtClean="0">
                <a:solidFill>
                  <a:srgbClr val="1D5DF9"/>
                </a:solidFill>
                <a:cs typeface="Arial" panose="020B0604020202020204" pitchFamily="34" charset="0"/>
              </a:rPr>
              <a:t>strategic, socioeconomic, and environmental sustainability </a:t>
            </a:r>
            <a:r>
              <a:rPr lang="en-GB" sz="2000" dirty="0" smtClean="0">
                <a:cs typeface="Arial" panose="020B0604020202020204" pitchFamily="34" charset="0"/>
              </a:rPr>
              <a:t>aspects</a:t>
            </a:r>
          </a:p>
          <a:p>
            <a:pPr marL="0" indent="0">
              <a:buNone/>
            </a:pPr>
            <a:endParaRPr lang="en-GB" sz="2000" dirty="0" smtClean="0">
              <a:cs typeface="Arial" panose="020B0604020202020204" pitchFamily="34" charset="0"/>
            </a:endParaRPr>
          </a:p>
          <a:p>
            <a:pPr marL="0" indent="0">
              <a:buNone/>
            </a:pPr>
            <a:r>
              <a:rPr lang="en-GB" sz="2000" dirty="0" smtClean="0">
                <a:cs typeface="Arial" panose="020B0604020202020204" pitchFamily="34" charset="0"/>
              </a:rPr>
              <a:t>Comparing:</a:t>
            </a:r>
            <a:endParaRPr lang="en-GB" sz="2000" dirty="0">
              <a:cs typeface="Arial" panose="020B0604020202020204" pitchFamily="34" charset="0"/>
            </a:endParaRPr>
          </a:p>
          <a:p>
            <a:r>
              <a:rPr lang="en-GB" sz="2000" dirty="0" smtClean="0">
                <a:cs typeface="Arial" panose="020B0604020202020204" pitchFamily="34" charset="0"/>
              </a:rPr>
              <a:t>a </a:t>
            </a:r>
            <a:r>
              <a:rPr lang="en-GB" sz="2000" dirty="0" smtClean="0">
                <a:cs typeface="Arial" panose="020B0604020202020204" pitchFamily="34" charset="0"/>
              </a:rPr>
              <a:t>UK-based </a:t>
            </a:r>
            <a:r>
              <a:rPr lang="en-GB" sz="2000" dirty="0" smtClean="0">
                <a:cs typeface="Arial" panose="020B0604020202020204" pitchFamily="34" charset="0"/>
              </a:rPr>
              <a:t>facility (including a potential phased approach) </a:t>
            </a:r>
            <a:endParaRPr lang="en-GB" sz="1800" dirty="0">
              <a:cs typeface="Arial" panose="020B0604020202020204" pitchFamily="34" charset="0"/>
            </a:endParaRPr>
          </a:p>
          <a:p>
            <a:r>
              <a:rPr lang="en-GB" sz="2000" dirty="0">
                <a:cs typeface="Arial" panose="020B0604020202020204" pitchFamily="34" charset="0"/>
              </a:rPr>
              <a:t>International </a:t>
            </a:r>
            <a:r>
              <a:rPr lang="en-GB" sz="2000" dirty="0" smtClean="0">
                <a:cs typeface="Arial" panose="020B0604020202020204" pitchFamily="34" charset="0"/>
              </a:rPr>
              <a:t>‘next-generation’ options</a:t>
            </a:r>
            <a:r>
              <a:rPr lang="en-GB" sz="2000" dirty="0">
                <a:cs typeface="Arial" panose="020B0604020202020204" pitchFamily="34" charset="0"/>
              </a:rPr>
              <a:t>:</a:t>
            </a:r>
          </a:p>
          <a:p>
            <a:pPr lvl="1"/>
            <a:r>
              <a:rPr lang="en-GB" sz="1800" dirty="0" err="1" smtClean="0">
                <a:cs typeface="Arial" panose="020B0604020202020204" pitchFamily="34" charset="0"/>
              </a:rPr>
              <a:t>Eu</a:t>
            </a:r>
            <a:r>
              <a:rPr lang="en-GB" sz="1800" dirty="0" smtClean="0">
                <a:cs typeface="Arial" panose="020B0604020202020204" pitchFamily="34" charset="0"/>
              </a:rPr>
              <a:t>-XFEL upgrades e.g.</a:t>
            </a:r>
            <a:r>
              <a:rPr lang="en-GB" sz="1800" dirty="0" smtClean="0">
                <a:cs typeface="Arial" panose="020B0604020202020204" pitchFamily="34" charset="0"/>
              </a:rPr>
              <a:t> High </a:t>
            </a:r>
            <a:r>
              <a:rPr lang="en-GB" sz="1800" dirty="0">
                <a:cs typeface="Arial" panose="020B0604020202020204" pitchFamily="34" charset="0"/>
              </a:rPr>
              <a:t>duty-cycle, </a:t>
            </a:r>
            <a:r>
              <a:rPr lang="en-GB" sz="1800" dirty="0" smtClean="0">
                <a:cs typeface="Arial" panose="020B0604020202020204" pitchFamily="34" charset="0"/>
              </a:rPr>
              <a:t>Second </a:t>
            </a:r>
            <a:r>
              <a:rPr lang="en-GB" sz="1800" dirty="0">
                <a:cs typeface="Arial" panose="020B0604020202020204" pitchFamily="34" charset="0"/>
              </a:rPr>
              <a:t>fan</a:t>
            </a:r>
          </a:p>
          <a:p>
            <a:pPr lvl="1"/>
            <a:r>
              <a:rPr lang="en-GB" sz="1800" dirty="0" smtClean="0">
                <a:cs typeface="Arial" panose="020B0604020202020204" pitchFamily="34" charset="0"/>
              </a:rPr>
              <a:t>LCLS upgrades e.g. LCLS-X</a:t>
            </a:r>
            <a:endParaRPr lang="en-GB" sz="1800" dirty="0">
              <a:cs typeface="Arial" panose="020B0604020202020204" pitchFamily="34" charset="0"/>
            </a:endParaRPr>
          </a:p>
          <a:p>
            <a:r>
              <a:rPr lang="en-GB" sz="2000" dirty="0">
                <a:cs typeface="Arial" panose="020B0604020202020204" pitchFamily="34" charset="0"/>
              </a:rPr>
              <a:t>No additional </a:t>
            </a:r>
            <a:r>
              <a:rPr lang="en-GB" sz="2000" dirty="0" smtClean="0">
                <a:cs typeface="Arial" panose="020B0604020202020204" pitchFamily="34" charset="0"/>
              </a:rPr>
              <a:t>action</a:t>
            </a:r>
            <a:endParaRPr lang="en-GB" sz="1600" dirty="0">
              <a:cs typeface="Arial" panose="020B0604020202020204" pitchFamily="34" charset="0"/>
            </a:endParaRPr>
          </a:p>
          <a:p>
            <a:endParaRPr lang="en-GB" dirty="0"/>
          </a:p>
        </p:txBody>
      </p:sp>
      <p:pic>
        <p:nvPicPr>
          <p:cNvPr id="7" name="Picture 6"/>
          <p:cNvPicPr>
            <a:picLocks noChangeAspect="1"/>
          </p:cNvPicPr>
          <p:nvPr/>
        </p:nvPicPr>
        <p:blipFill rotWithShape="1">
          <a:blip r:embed="rId4"/>
          <a:srcRect l="3845"/>
          <a:stretch/>
        </p:blipFill>
        <p:spPr>
          <a:xfrm>
            <a:off x="6256252" y="172575"/>
            <a:ext cx="5722818" cy="2001924"/>
          </a:xfrm>
          <a:prstGeom prst="rect">
            <a:avLst/>
          </a:prstGeom>
          <a:solidFill>
            <a:schemeClr val="bg1"/>
          </a:solidFill>
          <a:effectLst>
            <a:outerShdw blurRad="63500" sx="102000" sy="102000" algn="ctr" rotWithShape="0">
              <a:prstClr val="black">
                <a:alpha val="40000"/>
              </a:prstClr>
            </a:outerShdw>
          </a:effectLst>
        </p:spPr>
      </p:pic>
      <p:sp>
        <p:nvSpPr>
          <p:cNvPr id="8" name="TextBox 7"/>
          <p:cNvSpPr txBox="1"/>
          <p:nvPr/>
        </p:nvSpPr>
        <p:spPr>
          <a:xfrm>
            <a:off x="6256252" y="172408"/>
            <a:ext cx="3510117" cy="307777"/>
          </a:xfrm>
          <a:prstGeom prst="rect">
            <a:avLst/>
          </a:prstGeom>
          <a:noFill/>
        </p:spPr>
        <p:txBody>
          <a:bodyPr wrap="square" rtlCol="0">
            <a:spAutoFit/>
          </a:bodyPr>
          <a:lstStyle/>
          <a:p>
            <a:r>
              <a:rPr lang="en-GB" sz="1400" dirty="0" smtClean="0">
                <a:solidFill>
                  <a:srgbClr val="1D5DF9"/>
                </a:solidFill>
                <a:latin typeface="Arial" panose="020B0604020202020204" pitchFamily="34" charset="0"/>
                <a:cs typeface="Arial" panose="020B0604020202020204" pitchFamily="34" charset="0"/>
              </a:rPr>
              <a:t>UK XFEL (potential phasing route)</a:t>
            </a:r>
            <a:endParaRPr lang="en-GB" sz="1400" dirty="0">
              <a:solidFill>
                <a:srgbClr val="1D5DF9"/>
              </a:solidFill>
              <a:latin typeface="Arial" panose="020B0604020202020204" pitchFamily="34" charset="0"/>
              <a:cs typeface="Arial" panose="020B0604020202020204" pitchFamily="34" charset="0"/>
            </a:endParaRPr>
          </a:p>
        </p:txBody>
      </p:sp>
      <p:sp>
        <p:nvSpPr>
          <p:cNvPr id="22" name="TextBox 21"/>
          <p:cNvSpPr txBox="1"/>
          <p:nvPr/>
        </p:nvSpPr>
        <p:spPr>
          <a:xfrm>
            <a:off x="6249356" y="2389677"/>
            <a:ext cx="3510117" cy="307777"/>
          </a:xfrm>
          <a:prstGeom prst="rect">
            <a:avLst/>
          </a:prstGeom>
          <a:noFill/>
        </p:spPr>
        <p:txBody>
          <a:bodyPr wrap="square" rtlCol="0">
            <a:spAutoFit/>
          </a:bodyPr>
          <a:lstStyle/>
          <a:p>
            <a:r>
              <a:rPr lang="en-GB" sz="1400" dirty="0" err="1" smtClean="0">
                <a:solidFill>
                  <a:srgbClr val="1D5DF9"/>
                </a:solidFill>
                <a:latin typeface="Arial" panose="020B0604020202020204" pitchFamily="34" charset="0"/>
                <a:cs typeface="Arial" panose="020B0604020202020204" pitchFamily="34" charset="0"/>
              </a:rPr>
              <a:t>Eu</a:t>
            </a:r>
            <a:r>
              <a:rPr lang="en-GB" sz="1400" dirty="0" smtClean="0">
                <a:solidFill>
                  <a:srgbClr val="1D5DF9"/>
                </a:solidFill>
                <a:latin typeface="Arial" panose="020B0604020202020204" pitchFamily="34" charset="0"/>
                <a:cs typeface="Arial" panose="020B0604020202020204" pitchFamily="34" charset="0"/>
              </a:rPr>
              <a:t>-XFEL second fan indicative layout</a:t>
            </a:r>
            <a:endParaRPr lang="en-GB" sz="1400" dirty="0">
              <a:solidFill>
                <a:srgbClr val="1D5DF9"/>
              </a:solidFill>
              <a:latin typeface="Arial" panose="020B0604020202020204" pitchFamily="34" charset="0"/>
              <a:cs typeface="Arial" panose="020B0604020202020204" pitchFamily="34" charset="0"/>
            </a:endParaRPr>
          </a:p>
        </p:txBody>
      </p:sp>
      <p:sp>
        <p:nvSpPr>
          <p:cNvPr id="23" name="TextBox 22"/>
          <p:cNvSpPr txBox="1"/>
          <p:nvPr/>
        </p:nvSpPr>
        <p:spPr>
          <a:xfrm>
            <a:off x="6270043" y="4352223"/>
            <a:ext cx="3510117" cy="307777"/>
          </a:xfrm>
          <a:prstGeom prst="rect">
            <a:avLst/>
          </a:prstGeom>
          <a:noFill/>
        </p:spPr>
        <p:txBody>
          <a:bodyPr wrap="square" rtlCol="0">
            <a:spAutoFit/>
          </a:bodyPr>
          <a:lstStyle/>
          <a:p>
            <a:r>
              <a:rPr lang="en-GB" sz="1400" dirty="0" smtClean="0">
                <a:solidFill>
                  <a:srgbClr val="1D5DF9"/>
                </a:solidFill>
                <a:latin typeface="Arial" panose="020B0604020202020204" pitchFamily="34" charset="0"/>
                <a:cs typeface="Arial" panose="020B0604020202020204" pitchFamily="34" charset="0"/>
              </a:rPr>
              <a:t>LCLS-X schematic layout</a:t>
            </a:r>
            <a:endParaRPr lang="en-GB" sz="1400" dirty="0">
              <a:solidFill>
                <a:srgbClr val="1D5DF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461008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p:cNvSpPr>
            <a:spLocks noGrp="1"/>
          </p:cNvSpPr>
          <p:nvPr>
            <p:ph idx="1"/>
          </p:nvPr>
        </p:nvSpPr>
        <p:spPr>
          <a:xfrm>
            <a:off x="106879" y="902750"/>
            <a:ext cx="10161833" cy="5274213"/>
          </a:xfrm>
        </p:spPr>
        <p:txBody>
          <a:bodyPr>
            <a:normAutofit/>
          </a:bodyPr>
          <a:lstStyle/>
          <a:p>
            <a:r>
              <a:rPr lang="en-US" sz="1700" dirty="0" smtClean="0">
                <a:latin typeface="Arial" panose="020B0604020202020204" pitchFamily="34" charset="0"/>
                <a:cs typeface="Arial" panose="020B0604020202020204" pitchFamily="34" charset="0"/>
              </a:rPr>
              <a:t>An </a:t>
            </a:r>
            <a:r>
              <a:rPr lang="en-US" sz="1700" dirty="0">
                <a:latin typeface="Arial" panose="020B0604020202020204" pitchFamily="34" charset="0"/>
                <a:cs typeface="Arial" panose="020B0604020202020204" pitchFamily="34" charset="0"/>
              </a:rPr>
              <a:t>initial exploration of how the socio-economic impact of the three broad options under consideration for the future of XFEL might be appraised and </a:t>
            </a:r>
            <a:r>
              <a:rPr lang="en-US" sz="1700" dirty="0" smtClean="0">
                <a:latin typeface="Arial" panose="020B0604020202020204" pitchFamily="34" charset="0"/>
                <a:cs typeface="Arial" panose="020B0604020202020204" pitchFamily="34" charset="0"/>
              </a:rPr>
              <a:t>evaluated</a:t>
            </a:r>
          </a:p>
          <a:p>
            <a:r>
              <a:rPr lang="en-US" sz="1700" dirty="0" smtClean="0">
                <a:latin typeface="Arial" panose="020B0604020202020204" pitchFamily="34" charset="0"/>
                <a:cs typeface="Arial" panose="020B0604020202020204" pitchFamily="34" charset="0"/>
              </a:rPr>
              <a:t>A UK-based XFEL is expected to have many more impact pathways but risk and cost is reduced with other options</a:t>
            </a:r>
            <a:endParaRPr lang="en-GB" sz="1700" dirty="0">
              <a:latin typeface="Arial" panose="020B0604020202020204" pitchFamily="34" charset="0"/>
              <a:cs typeface="Arial" panose="020B0604020202020204" pitchFamily="34" charset="0"/>
            </a:endParaRPr>
          </a:p>
        </p:txBody>
      </p:sp>
      <p:sp>
        <p:nvSpPr>
          <p:cNvPr id="2" name="Title 1"/>
          <p:cNvSpPr>
            <a:spLocks noGrp="1"/>
          </p:cNvSpPr>
          <p:nvPr>
            <p:ph type="title"/>
          </p:nvPr>
        </p:nvSpPr>
        <p:spPr/>
        <p:txBody>
          <a:bodyPr/>
          <a:lstStyle/>
          <a:p>
            <a:r>
              <a:rPr lang="en-GB" dirty="0" smtClean="0"/>
              <a:t>Socioeconomic impact study</a:t>
            </a:r>
            <a:endParaRPr lang="en-GB" dirty="0"/>
          </a:p>
        </p:txBody>
      </p:sp>
      <p:pic>
        <p:nvPicPr>
          <p:cNvPr id="7" name="Picture 6"/>
          <p:cNvPicPr>
            <a:picLocks noChangeAspect="1"/>
          </p:cNvPicPr>
          <p:nvPr/>
        </p:nvPicPr>
        <p:blipFill>
          <a:blip r:embed="rId2"/>
          <a:stretch>
            <a:fillRect/>
          </a:stretch>
        </p:blipFill>
        <p:spPr>
          <a:xfrm>
            <a:off x="3060233" y="5470664"/>
            <a:ext cx="5990463" cy="917169"/>
          </a:xfrm>
          <a:prstGeom prst="rect">
            <a:avLst/>
          </a:prstGeom>
        </p:spPr>
      </p:pic>
      <p:pic>
        <p:nvPicPr>
          <p:cNvPr id="8" name="Picture 7"/>
          <p:cNvPicPr>
            <a:picLocks noChangeAspect="1"/>
          </p:cNvPicPr>
          <p:nvPr/>
        </p:nvPicPr>
        <p:blipFill>
          <a:blip r:embed="rId3"/>
          <a:stretch>
            <a:fillRect/>
          </a:stretch>
        </p:blipFill>
        <p:spPr>
          <a:xfrm>
            <a:off x="292342" y="2055791"/>
            <a:ext cx="4529981" cy="2349740"/>
          </a:xfrm>
          <a:prstGeom prst="rect">
            <a:avLst/>
          </a:prstGeom>
          <a:effectLst>
            <a:outerShdw blurRad="63500" sx="102000" sy="102000" algn="ctr" rotWithShape="0">
              <a:prstClr val="black">
                <a:alpha val="40000"/>
              </a:prstClr>
            </a:outerShdw>
          </a:effectLst>
        </p:spPr>
      </p:pic>
      <p:pic>
        <p:nvPicPr>
          <p:cNvPr id="4" name="Picture 3"/>
          <p:cNvPicPr>
            <a:picLocks noChangeAspect="1"/>
          </p:cNvPicPr>
          <p:nvPr/>
        </p:nvPicPr>
        <p:blipFill>
          <a:blip r:embed="rId4"/>
          <a:stretch>
            <a:fillRect/>
          </a:stretch>
        </p:blipFill>
        <p:spPr>
          <a:xfrm>
            <a:off x="3421939" y="2634100"/>
            <a:ext cx="4569863" cy="2341227"/>
          </a:xfrm>
          <a:prstGeom prst="rect">
            <a:avLst/>
          </a:prstGeom>
          <a:effectLst>
            <a:outerShdw blurRad="63500" sx="102000" sy="102000" algn="ctr" rotWithShape="0">
              <a:prstClr val="black">
                <a:alpha val="40000"/>
              </a:prstClr>
            </a:outerShdw>
          </a:effectLst>
        </p:spPr>
      </p:pic>
      <p:pic>
        <p:nvPicPr>
          <p:cNvPr id="9" name="Picture 8"/>
          <p:cNvPicPr>
            <a:picLocks noChangeAspect="1"/>
          </p:cNvPicPr>
          <p:nvPr/>
        </p:nvPicPr>
        <p:blipFill>
          <a:blip r:embed="rId5"/>
          <a:stretch>
            <a:fillRect/>
          </a:stretch>
        </p:blipFill>
        <p:spPr>
          <a:xfrm>
            <a:off x="7507341" y="3224014"/>
            <a:ext cx="4569863" cy="2363035"/>
          </a:xfrm>
          <a:prstGeom prst="rect">
            <a:avLst/>
          </a:prstGeom>
          <a:effectLst>
            <a:outerShdw blurRad="63500" sx="102000" sy="102000" algn="ctr" rotWithShape="0">
              <a:prstClr val="black">
                <a:alpha val="40000"/>
              </a:prstClr>
            </a:outerShdw>
          </a:effectLst>
        </p:spPr>
      </p:pic>
      <p:pic>
        <p:nvPicPr>
          <p:cNvPr id="11" name="Content Placeholder 4"/>
          <p:cNvPicPr>
            <a:picLocks noChangeAspect="1"/>
          </p:cNvPicPr>
          <p:nvPr/>
        </p:nvPicPr>
        <p:blipFill>
          <a:blip r:embed="rId6"/>
          <a:stretch>
            <a:fillRect/>
          </a:stretch>
        </p:blipFill>
        <p:spPr>
          <a:xfrm>
            <a:off x="10419772" y="0"/>
            <a:ext cx="1772228" cy="2514599"/>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136381413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Environmental sustainability</a:t>
            </a:r>
            <a:endParaRPr lang="en-GB" dirty="0"/>
          </a:p>
        </p:txBody>
      </p:sp>
      <p:sp>
        <p:nvSpPr>
          <p:cNvPr id="3" name="Content Placeholder 2"/>
          <p:cNvSpPr>
            <a:spLocks noGrp="1"/>
          </p:cNvSpPr>
          <p:nvPr>
            <p:ph idx="1"/>
          </p:nvPr>
        </p:nvSpPr>
        <p:spPr>
          <a:xfrm>
            <a:off x="106879" y="902750"/>
            <a:ext cx="8606285" cy="5274213"/>
          </a:xfrm>
        </p:spPr>
        <p:txBody>
          <a:bodyPr>
            <a:normAutofit/>
          </a:bodyPr>
          <a:lstStyle/>
          <a:p>
            <a:r>
              <a:rPr lang="en-GB" sz="1800" dirty="0">
                <a:latin typeface="Arial" panose="020B0604020202020204" pitchFamily="34" charset="0"/>
                <a:cs typeface="Arial" panose="020B0604020202020204" pitchFamily="34" charset="0"/>
              </a:rPr>
              <a:t>The balance between construction and operations changes from facility to </a:t>
            </a:r>
            <a:r>
              <a:rPr lang="en-GB" sz="1800" dirty="0" smtClean="0">
                <a:latin typeface="Arial" panose="020B0604020202020204" pitchFamily="34" charset="0"/>
                <a:cs typeface="Arial" panose="020B0604020202020204" pitchFamily="34" charset="0"/>
              </a:rPr>
              <a:t>facility but </a:t>
            </a:r>
            <a:r>
              <a:rPr lang="en-US" sz="1800" dirty="0" smtClean="0">
                <a:latin typeface="Arial" panose="020B0604020202020204" pitchFamily="34" charset="0"/>
                <a:cs typeface="Arial" panose="020B0604020202020204" pitchFamily="34" charset="0"/>
              </a:rPr>
              <a:t>CO</a:t>
            </a:r>
            <a:r>
              <a:rPr lang="en-US" sz="1800" baseline="-25000" dirty="0" smtClean="0">
                <a:latin typeface="Arial" panose="020B0604020202020204" pitchFamily="34" charset="0"/>
                <a:cs typeface="Arial" panose="020B0604020202020204" pitchFamily="34" charset="0"/>
              </a:rPr>
              <a:t>2</a:t>
            </a:r>
            <a:r>
              <a:rPr lang="en-US" sz="1800" dirty="0" smtClean="0">
                <a:latin typeface="Arial" panose="020B0604020202020204" pitchFamily="34" charset="0"/>
                <a:cs typeface="Arial" panose="020B0604020202020204" pitchFamily="34" charset="0"/>
              </a:rPr>
              <a:t> </a:t>
            </a:r>
            <a:r>
              <a:rPr lang="en-US" sz="1800" dirty="0">
                <a:latin typeface="Arial" panose="020B0604020202020204" pitchFamily="34" charset="0"/>
                <a:cs typeface="Arial" panose="020B0604020202020204" pitchFamily="34" charset="0"/>
              </a:rPr>
              <a:t>Emissions are </a:t>
            </a:r>
            <a:r>
              <a:rPr lang="en-US" sz="1800" dirty="0" smtClean="0">
                <a:latin typeface="Arial" panose="020B0604020202020204" pitchFamily="34" charset="0"/>
                <a:cs typeface="Arial" panose="020B0604020202020204" pitchFamily="34" charset="0"/>
              </a:rPr>
              <a:t>expected to be operations </a:t>
            </a:r>
            <a:r>
              <a:rPr lang="en-US" sz="1800" dirty="0">
                <a:latin typeface="Arial" panose="020B0604020202020204" pitchFamily="34" charset="0"/>
                <a:cs typeface="Arial" panose="020B0604020202020204" pitchFamily="34" charset="0"/>
              </a:rPr>
              <a:t>d</a:t>
            </a:r>
            <a:r>
              <a:rPr lang="en-US" sz="1800" dirty="0" smtClean="0">
                <a:latin typeface="Arial" panose="020B0604020202020204" pitchFamily="34" charset="0"/>
                <a:cs typeface="Arial" panose="020B0604020202020204" pitchFamily="34" charset="0"/>
              </a:rPr>
              <a:t>ominated</a:t>
            </a:r>
          </a:p>
          <a:p>
            <a:r>
              <a:rPr lang="en-GB" sz="1800" dirty="0">
                <a:latin typeface="Arial" panose="020B0604020202020204" pitchFamily="34" charset="0"/>
                <a:cs typeface="Arial" panose="020B0604020202020204" pitchFamily="34" charset="0"/>
              </a:rPr>
              <a:t>The biggest CO</a:t>
            </a:r>
            <a:r>
              <a:rPr lang="en-GB" sz="1800" baseline="-25000" dirty="0">
                <a:latin typeface="Arial" panose="020B0604020202020204" pitchFamily="34" charset="0"/>
                <a:cs typeface="Arial" panose="020B0604020202020204" pitchFamily="34" charset="0"/>
              </a:rPr>
              <a:t>2</a:t>
            </a:r>
            <a:r>
              <a:rPr lang="en-GB" sz="1800" dirty="0">
                <a:latin typeface="Arial" panose="020B0604020202020204" pitchFamily="34" charset="0"/>
                <a:cs typeface="Arial" panose="020B0604020202020204" pitchFamily="34" charset="0"/>
              </a:rPr>
              <a:t> contributors for UK XFEL operations need to be carefully quantified but initial findings suggest that using today’s technologies they will be:</a:t>
            </a:r>
          </a:p>
          <a:p>
            <a:pPr marL="742950" lvl="1" indent="-285750"/>
            <a:r>
              <a:rPr lang="en-GB" sz="1800" dirty="0">
                <a:latin typeface="Arial" panose="020B0604020202020204" pitchFamily="34" charset="0"/>
                <a:cs typeface="Arial" panose="020B0604020202020204" pitchFamily="34" charset="0"/>
              </a:rPr>
              <a:t>RF and Cryogenics</a:t>
            </a:r>
          </a:p>
          <a:p>
            <a:pPr marL="742950" lvl="1" indent="-285750"/>
            <a:r>
              <a:rPr lang="en-GB" sz="1800" dirty="0">
                <a:latin typeface="Arial" panose="020B0604020202020204" pitchFamily="34" charset="0"/>
                <a:cs typeface="Arial" panose="020B0604020202020204" pitchFamily="34" charset="0"/>
              </a:rPr>
              <a:t>Magnets</a:t>
            </a:r>
          </a:p>
          <a:p>
            <a:pPr marL="742950" lvl="1" indent="-285750"/>
            <a:r>
              <a:rPr lang="en-GB" sz="1800" dirty="0">
                <a:latin typeface="Arial" panose="020B0604020202020204" pitchFamily="34" charset="0"/>
                <a:cs typeface="Arial" panose="020B0604020202020204" pitchFamily="34" charset="0"/>
              </a:rPr>
              <a:t>Data handling</a:t>
            </a:r>
          </a:p>
          <a:p>
            <a:pPr marL="742950" lvl="1" indent="-285750"/>
            <a:r>
              <a:rPr lang="en-GB" sz="1800" dirty="0">
                <a:latin typeface="Arial" panose="020B0604020202020204" pitchFamily="34" charset="0"/>
                <a:cs typeface="Arial" panose="020B0604020202020204" pitchFamily="34" charset="0"/>
              </a:rPr>
              <a:t>Heating/cooling</a:t>
            </a:r>
          </a:p>
          <a:p>
            <a:pPr marL="742950" lvl="1" indent="-285750"/>
            <a:r>
              <a:rPr lang="en-GB" sz="1800" dirty="0" smtClean="0">
                <a:latin typeface="Arial" panose="020B0604020202020204" pitchFamily="34" charset="0"/>
                <a:cs typeface="Arial" panose="020B0604020202020204" pitchFamily="34" charset="0"/>
              </a:rPr>
              <a:t>Travel</a:t>
            </a:r>
          </a:p>
          <a:p>
            <a:pPr marL="285750" indent="-285750"/>
            <a:r>
              <a:rPr lang="en-GB" sz="1800" dirty="0">
                <a:latin typeface="Arial" panose="020B0604020202020204" pitchFamily="34" charset="0"/>
                <a:cs typeface="Arial" panose="020B0604020202020204" pitchFamily="34" charset="0"/>
              </a:rPr>
              <a:t>The impact of all of these have the potential to be reduced significantly</a:t>
            </a:r>
          </a:p>
          <a:p>
            <a:pPr marL="285750" indent="-285750"/>
            <a:endParaRPr lang="en-GB" sz="1800" dirty="0">
              <a:latin typeface="Arial" panose="020B0604020202020204" pitchFamily="34" charset="0"/>
              <a:cs typeface="Arial" panose="020B0604020202020204" pitchFamily="34" charset="0"/>
            </a:endParaRPr>
          </a:p>
          <a:p>
            <a:endParaRPr lang="en-US" sz="1800" dirty="0">
              <a:latin typeface="Arial" panose="020B0604020202020204" pitchFamily="34" charset="0"/>
              <a:cs typeface="Arial" panose="020B0604020202020204" pitchFamily="34" charset="0"/>
            </a:endParaRPr>
          </a:p>
          <a:p>
            <a:endParaRPr lang="en-GB" sz="1800" dirty="0">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2"/>
          <a:stretch>
            <a:fillRect/>
          </a:stretch>
        </p:blipFill>
        <p:spPr>
          <a:xfrm>
            <a:off x="9312436" y="107104"/>
            <a:ext cx="2526278" cy="3601618"/>
          </a:xfrm>
          <a:prstGeom prst="rect">
            <a:avLst/>
          </a:prstGeom>
          <a:ln>
            <a:noFill/>
          </a:ln>
          <a:effectLst>
            <a:outerShdw blurRad="63500" sx="102000" sy="102000" algn="ctr" rotWithShape="0">
              <a:prstClr val="black">
                <a:alpha val="40000"/>
              </a:prstClr>
            </a:outerShdw>
          </a:effectLst>
        </p:spPr>
      </p:pic>
      <p:pic>
        <p:nvPicPr>
          <p:cNvPr id="6" name="Picture 19">
            <a:extLst>
              <a:ext uri="{FF2B5EF4-FFF2-40B4-BE49-F238E27FC236}">
                <a16:creationId xmlns:a16="http://schemas.microsoft.com/office/drawing/2014/main" id="{86ED4F10-1E69-5F57-00BE-604DEB576D01}"/>
              </a:ext>
            </a:extLst>
          </p:cNvPr>
          <p:cNvPicPr>
            <a:picLocks/>
          </p:cNvPicPr>
          <p:nvPr/>
        </p:nvPicPr>
        <p:blipFill>
          <a:blip r:embed="rId3"/>
          <a:srcRect t="8739" b="2526"/>
          <a:stretch/>
        </p:blipFill>
        <p:spPr>
          <a:xfrm>
            <a:off x="8588903" y="2628383"/>
            <a:ext cx="2700000" cy="3600000"/>
          </a:xfrm>
          <a:prstGeom prst="rect">
            <a:avLst/>
          </a:prstGeom>
          <a:ln w="12700">
            <a:noFill/>
          </a:ln>
          <a:effectLst>
            <a:outerShdw blurRad="63500" sx="102000" sy="102000" algn="ctr" rotWithShape="0">
              <a:prstClr val="black">
                <a:alpha val="40000"/>
              </a:prstClr>
            </a:outerShdw>
          </a:effectLst>
        </p:spPr>
      </p:pic>
      <p:sp>
        <p:nvSpPr>
          <p:cNvPr id="10" name="Rectangle 9"/>
          <p:cNvSpPr/>
          <p:nvPr/>
        </p:nvSpPr>
        <p:spPr>
          <a:xfrm>
            <a:off x="9073946" y="122379"/>
            <a:ext cx="3003258" cy="338554"/>
          </a:xfrm>
          <a:prstGeom prst="rect">
            <a:avLst/>
          </a:prstGeom>
        </p:spPr>
        <p:txBody>
          <a:bodyPr wrap="none">
            <a:spAutoFit/>
          </a:bodyPr>
          <a:lstStyle/>
          <a:p>
            <a:r>
              <a:rPr lang="en-GB" sz="1600" dirty="0">
                <a:hlinkClick r:id="rId4"/>
              </a:rPr>
              <a:t>https://arxiv.org/pdf/2501.14979</a:t>
            </a:r>
            <a:r>
              <a:rPr lang="en-GB" sz="1600" dirty="0"/>
              <a:t> </a:t>
            </a:r>
          </a:p>
        </p:txBody>
      </p:sp>
      <p:sp>
        <p:nvSpPr>
          <p:cNvPr id="7" name="TextBox 15">
            <a:extLst>
              <a:ext uri="{FF2B5EF4-FFF2-40B4-BE49-F238E27FC236}">
                <a16:creationId xmlns:a16="http://schemas.microsoft.com/office/drawing/2014/main" id="{670C7A71-84A7-2EF5-5882-A809DB49A3D4}"/>
              </a:ext>
            </a:extLst>
          </p:cNvPr>
          <p:cNvSpPr txBox="1"/>
          <p:nvPr/>
        </p:nvSpPr>
        <p:spPr>
          <a:xfrm>
            <a:off x="9129211" y="5895245"/>
            <a:ext cx="1619383" cy="369332"/>
          </a:xfrm>
          <a:prstGeom prst="rect">
            <a:avLst/>
          </a:prstGeom>
          <a:noFill/>
        </p:spPr>
        <p:txBody>
          <a:bodyPr wrap="square">
            <a:spAutoFit/>
          </a:bodyPr>
          <a:lstStyle/>
          <a:p>
            <a:pPr algn="r"/>
            <a:r>
              <a:rPr lang="en-GB" dirty="0">
                <a:hlinkClick r:id="rId5"/>
              </a:rPr>
              <a:t>bit.ly/</a:t>
            </a:r>
            <a:r>
              <a:rPr lang="en-GB" dirty="0" err="1">
                <a:hlinkClick r:id="rId5"/>
              </a:rPr>
              <a:t>ruedi</a:t>
            </a:r>
            <a:r>
              <a:rPr lang="en-GB" dirty="0">
                <a:hlinkClick r:id="rId5"/>
              </a:rPr>
              <a:t>-sus</a:t>
            </a:r>
            <a:r>
              <a:rPr lang="en-GB" dirty="0"/>
              <a:t> </a:t>
            </a:r>
          </a:p>
        </p:txBody>
      </p:sp>
      <p:pic>
        <p:nvPicPr>
          <p:cNvPr id="12" name="Picture 11"/>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477821" y="4178709"/>
            <a:ext cx="1632118" cy="2209123"/>
          </a:xfrm>
          <a:prstGeom prst="rect">
            <a:avLst/>
          </a:prstGeom>
        </p:spPr>
      </p:pic>
      <p:pic>
        <p:nvPicPr>
          <p:cNvPr id="13" name="Picture 12"/>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440822" y="4178709"/>
            <a:ext cx="2810944" cy="2209123"/>
          </a:xfrm>
          <a:prstGeom prst="rect">
            <a:avLst/>
          </a:prstGeom>
        </p:spPr>
      </p:pic>
    </p:spTree>
    <p:extLst>
      <p:ext uri="{BB962C8B-B14F-4D97-AF65-F5344CB8AC3E}">
        <p14:creationId xmlns:p14="http://schemas.microsoft.com/office/powerpoint/2010/main" val="213213765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938" y="1723534"/>
            <a:ext cx="6792149" cy="4708981"/>
          </a:xfrm>
          <a:prstGeom prst="rect">
            <a:avLst/>
          </a:prstGeom>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b="0" i="0" u="none" strike="noStrike" kern="1200" cap="none" spc="-150" normalizeH="0" baseline="0" noProof="0" dirty="0">
                <a:ln>
                  <a:noFill/>
                </a:ln>
                <a:solidFill>
                  <a:srgbClr val="B4C7E7"/>
                </a:solidFill>
                <a:effectLst/>
                <a:uLnTx/>
                <a:uFillTx/>
                <a:latin typeface="Arial"/>
                <a:ea typeface="+mn-ea"/>
                <a:cs typeface="Arial"/>
              </a:rPr>
              <a:t> </a:t>
            </a:r>
            <a:r>
              <a:rPr kumimoji="0" lang="en-GB" sz="3000" b="0" i="0" u="none" strike="noStrike" kern="1200" cap="none" spc="-150" normalizeH="0" baseline="0" noProof="0" dirty="0" smtClean="0">
                <a:ln>
                  <a:noFill/>
                </a:ln>
                <a:solidFill>
                  <a:srgbClr val="B4C7E7"/>
                </a:solidFill>
                <a:effectLst/>
                <a:uLnTx/>
                <a:uFillTx/>
                <a:latin typeface="Arial"/>
                <a:ea typeface="+mn-ea"/>
                <a:cs typeface="Arial"/>
              </a:rPr>
              <a:t>Introduction</a:t>
            </a:r>
            <a:endParaRPr kumimoji="0" lang="en-US" sz="3000" b="0" i="0" u="none" strike="noStrike" kern="1200" cap="none" spc="-150" normalizeH="0" baseline="0" noProof="0" dirty="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b="0" i="0" u="none" strike="noStrike" kern="1200" cap="none" spc="-150" normalizeH="0" baseline="0" noProof="0" dirty="0">
                <a:ln>
                  <a:noFill/>
                </a:ln>
                <a:solidFill>
                  <a:srgbClr val="B4C7E7"/>
                </a:solidFill>
                <a:effectLst/>
                <a:uLnTx/>
                <a:uFillTx/>
                <a:latin typeface="Arial"/>
                <a:ea typeface="+mn-ea"/>
                <a:cs typeface="Arial"/>
              </a:rPr>
              <a:t> </a:t>
            </a:r>
            <a:r>
              <a:rPr kumimoji="0" lang="en-GB" sz="3000" b="0" i="0" u="none" strike="noStrike" kern="1200" cap="none" spc="-150" normalizeH="0" baseline="0" noProof="0" dirty="0" smtClean="0">
                <a:ln>
                  <a:noFill/>
                </a:ln>
                <a:solidFill>
                  <a:srgbClr val="B4C7E7"/>
                </a:solidFill>
                <a:effectLst/>
                <a:uLnTx/>
                <a:uFillTx/>
                <a:latin typeface="Arial"/>
                <a:ea typeface="+mn-ea"/>
                <a:cs typeface="Arial"/>
              </a:rPr>
              <a:t>Science Case to CDOA</a:t>
            </a:r>
            <a:endParaRPr kumimoji="0" lang="en-GB" sz="3000" b="0" i="0" u="none" strike="noStrike" kern="1200" cap="none" spc="-150" normalizeH="0" baseline="0" noProof="0" dirty="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0" i="0" u="none" strike="noStrike" kern="1200" cap="none" spc="-150" normalizeH="0" baseline="0" noProof="0" dirty="0" smtClean="0">
                <a:ln>
                  <a:noFill/>
                </a:ln>
                <a:solidFill>
                  <a:srgbClr val="B4C7E7"/>
                </a:solidFill>
                <a:effectLst/>
                <a:uLnTx/>
                <a:uFillTx/>
                <a:latin typeface="Arial"/>
                <a:ea typeface="+mn-ea"/>
                <a:cs typeface="Arial"/>
              </a:rPr>
              <a:t>Conceptual </a:t>
            </a:r>
            <a:r>
              <a:rPr kumimoji="0" lang="en-US" sz="3000" b="0" i="0" u="none" strike="noStrike" kern="1200" cap="none" spc="-150" normalizeH="0" baseline="0" noProof="0" dirty="0">
                <a:ln>
                  <a:noFill/>
                </a:ln>
                <a:solidFill>
                  <a:srgbClr val="B4C7E7"/>
                </a:solidFill>
                <a:effectLst/>
                <a:uLnTx/>
                <a:uFillTx/>
                <a:latin typeface="Arial"/>
                <a:ea typeface="+mn-ea"/>
                <a:cs typeface="Arial"/>
              </a:rPr>
              <a:t>Design </a:t>
            </a:r>
            <a:endParaRPr kumimoji="0" lang="en-US" sz="3000" b="0" i="0" u="none" strike="noStrike" kern="1200" cap="none" spc="-150" normalizeH="0" baseline="0" noProof="0" dirty="0" smtClean="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0" i="0" u="none" strike="noStrike" kern="1200" cap="none" spc="-150" normalizeH="0" baseline="0" noProof="0" dirty="0" smtClean="0">
                <a:ln>
                  <a:noFill/>
                </a:ln>
                <a:solidFill>
                  <a:srgbClr val="B4C7E7"/>
                </a:solidFill>
                <a:effectLst/>
                <a:uLnTx/>
                <a:uFillTx/>
                <a:latin typeface="Arial"/>
                <a:ea typeface="+mn-ea"/>
                <a:cs typeface="Arial"/>
              </a:rPr>
              <a:t>Options Analysis</a:t>
            </a: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1" i="0" u="none" strike="noStrike" kern="1200" cap="none" spc="-150" normalizeH="0" baseline="0" noProof="0" dirty="0" smtClean="0">
                <a:ln>
                  <a:noFill/>
                </a:ln>
                <a:solidFill>
                  <a:srgbClr val="2E2D62"/>
                </a:solidFill>
                <a:effectLst/>
                <a:uLnTx/>
                <a:uFillTx/>
                <a:latin typeface="Arial"/>
                <a:ea typeface="+mn-ea"/>
                <a:cs typeface="Arial"/>
              </a:rPr>
              <a:t>Conclusions and Next Steps</a:t>
            </a: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US" sz="3000" b="0" i="0" u="none" strike="noStrike" kern="1200" cap="none" spc="-150" normalizeH="0" baseline="0" noProof="0" dirty="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GB" sz="3000" b="0" i="0" u="none" strike="noStrike" kern="1200" cap="none" spc="-150" normalizeH="0" baseline="0" noProof="0" dirty="0">
              <a:ln>
                <a:noFill/>
              </a:ln>
              <a:solidFill>
                <a:srgbClr val="4472C4">
                  <a:lumMod val="40000"/>
                  <a:lumOff val="60000"/>
                </a:srgbClr>
              </a:solidFill>
              <a:effectLst/>
              <a:uLnTx/>
              <a:uFillTx/>
              <a:latin typeface="Arial"/>
              <a:ea typeface="+mn-ea"/>
              <a:cs typeface="Arial"/>
            </a:endParaRPr>
          </a:p>
        </p:txBody>
      </p:sp>
    </p:spTree>
    <p:extLst>
      <p:ext uri="{BB962C8B-B14F-4D97-AF65-F5344CB8AC3E}">
        <p14:creationId xmlns:p14="http://schemas.microsoft.com/office/powerpoint/2010/main" val="333888536"/>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2"/>
    </p:ext>
  </p:extLs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 and next steps</a:t>
            </a:r>
            <a:endParaRPr lang="en-GB" dirty="0"/>
          </a:p>
        </p:txBody>
      </p:sp>
      <p:sp>
        <p:nvSpPr>
          <p:cNvPr id="3" name="Content Placeholder 2"/>
          <p:cNvSpPr>
            <a:spLocks noGrp="1"/>
          </p:cNvSpPr>
          <p:nvPr>
            <p:ph idx="1"/>
          </p:nvPr>
        </p:nvSpPr>
        <p:spPr>
          <a:xfrm>
            <a:off x="106880" y="902750"/>
            <a:ext cx="7591778" cy="5274213"/>
          </a:xfrm>
        </p:spPr>
        <p:txBody>
          <a:bodyPr>
            <a:normAutofit/>
          </a:bodyPr>
          <a:lstStyle/>
          <a:p>
            <a:r>
              <a:rPr lang="en-US" sz="1800" dirty="0" smtClean="0"/>
              <a:t>The </a:t>
            </a:r>
            <a:r>
              <a:rPr lang="en-US" sz="1800" dirty="0"/>
              <a:t>next generation of XFELs will be the most advanced light sources the world has ever </a:t>
            </a:r>
            <a:r>
              <a:rPr lang="en-US" sz="1800" dirty="0" smtClean="0"/>
              <a:t>seen</a:t>
            </a:r>
          </a:p>
          <a:p>
            <a:r>
              <a:rPr lang="en-US" sz="1800" dirty="0" smtClean="0"/>
              <a:t>We’ve produced </a:t>
            </a:r>
            <a:r>
              <a:rPr lang="en-US" sz="1800" dirty="0"/>
              <a:t>a conceptual design for a next-generation XFEL to meet the Science Case requirements:</a:t>
            </a:r>
          </a:p>
          <a:p>
            <a:pPr lvl="1"/>
            <a:r>
              <a:rPr lang="en-US" sz="1800" dirty="0"/>
              <a:t>Ambitious ‘international-scale’ scope</a:t>
            </a:r>
          </a:p>
          <a:p>
            <a:pPr lvl="1"/>
            <a:r>
              <a:rPr lang="en-US" sz="1800" dirty="0"/>
              <a:t>Robust and technically feasible</a:t>
            </a:r>
          </a:p>
          <a:p>
            <a:pPr lvl="1"/>
            <a:r>
              <a:rPr lang="en-US" sz="1800" dirty="0"/>
              <a:t>Scalable </a:t>
            </a:r>
            <a:r>
              <a:rPr lang="en-US" sz="1800" dirty="0" smtClean="0"/>
              <a:t>to </a:t>
            </a:r>
            <a:r>
              <a:rPr lang="en-US" sz="1800" dirty="0"/>
              <a:t>a range of UK and international investment </a:t>
            </a:r>
            <a:r>
              <a:rPr lang="en-US" sz="1800" dirty="0" smtClean="0"/>
              <a:t>options</a:t>
            </a:r>
          </a:p>
          <a:p>
            <a:r>
              <a:rPr lang="en-US" sz="1800" dirty="0" smtClean="0"/>
              <a:t>Options analysis and write-up currently in progress</a:t>
            </a:r>
          </a:p>
          <a:p>
            <a:r>
              <a:rPr lang="en-US" sz="1800" dirty="0" smtClean="0"/>
              <a:t>It is a major decision for the UK to set its direction between the options</a:t>
            </a:r>
          </a:p>
          <a:p>
            <a:r>
              <a:rPr lang="en-GB" sz="1800" dirty="0" smtClean="0">
                <a:solidFill>
                  <a:srgbClr val="1D5DF9"/>
                </a:solidFill>
              </a:rPr>
              <a:t>We </a:t>
            </a:r>
            <a:r>
              <a:rPr lang="en-GB" sz="1800" dirty="0">
                <a:solidFill>
                  <a:srgbClr val="1D5DF9"/>
                </a:solidFill>
              </a:rPr>
              <a:t>are already making a significant contribution to </a:t>
            </a:r>
            <a:r>
              <a:rPr lang="en-GB" sz="1800" dirty="0" smtClean="0">
                <a:solidFill>
                  <a:srgbClr val="1D5DF9"/>
                </a:solidFill>
              </a:rPr>
              <a:t>the international XFEL field and expect this to continue</a:t>
            </a:r>
            <a:endParaRPr lang="en-GB" sz="1800" dirty="0">
              <a:solidFill>
                <a:srgbClr val="1D5DF9"/>
              </a:solidFill>
            </a:endParaRPr>
          </a:p>
          <a:p>
            <a:endParaRPr lang="en-US" sz="1800" dirty="0"/>
          </a:p>
          <a:p>
            <a:endParaRPr lang="en-US" sz="1800" dirty="0" smtClean="0"/>
          </a:p>
          <a:p>
            <a:endParaRPr lang="en-GB" sz="1800" dirty="0"/>
          </a:p>
        </p:txBody>
      </p:sp>
      <p:pic>
        <p:nvPicPr>
          <p:cNvPr id="6" name="Picture 5"/>
          <p:cNvPicPr>
            <a:picLocks noChangeAspect="1"/>
          </p:cNvPicPr>
          <p:nvPr/>
        </p:nvPicPr>
        <p:blipFill>
          <a:blip r:embed="rId2"/>
          <a:stretch>
            <a:fillRect/>
          </a:stretch>
        </p:blipFill>
        <p:spPr>
          <a:xfrm>
            <a:off x="6606073" y="265725"/>
            <a:ext cx="5317802" cy="3130618"/>
          </a:xfrm>
          <a:prstGeom prst="rect">
            <a:avLst/>
          </a:prstGeom>
        </p:spPr>
      </p:pic>
      <p:pic>
        <p:nvPicPr>
          <p:cNvPr id="7" name="Picture 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7945847" y="4065717"/>
            <a:ext cx="3379407" cy="2111246"/>
          </a:xfrm>
          <a:prstGeom prst="rect">
            <a:avLst/>
          </a:prstGeom>
          <a:effectLst>
            <a:outerShdw blurRad="63500" sx="102000" sy="102000" algn="ctr" rotWithShape="0">
              <a:prstClr val="black">
                <a:alpha val="40000"/>
              </a:prstClr>
            </a:outerShdw>
          </a:effectLst>
        </p:spPr>
      </p:pic>
      <p:pic>
        <p:nvPicPr>
          <p:cNvPr id="8" name="Picture 7"/>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79602" y="4747943"/>
            <a:ext cx="5626471" cy="1429020"/>
          </a:xfrm>
          <a:prstGeom prst="rect">
            <a:avLst/>
          </a:prstGeom>
          <a:effectLst>
            <a:outerShdw blurRad="63500" sx="102000" sy="102000" algn="ctr" rotWithShape="0">
              <a:prstClr val="black">
                <a:alpha val="40000"/>
              </a:prstClr>
            </a:outerShdw>
          </a:effectLst>
        </p:spPr>
      </p:pic>
    </p:spTree>
    <p:extLst>
      <p:ext uri="{BB962C8B-B14F-4D97-AF65-F5344CB8AC3E}">
        <p14:creationId xmlns:p14="http://schemas.microsoft.com/office/powerpoint/2010/main" val="22938233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8610600" y="6367236"/>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AAB195-B577-5546-8349-9DDA93B6129E}" type="slidenum">
              <a:rPr kumimoji="0" lang="en-US" sz="1200" b="0" i="0" u="none" strike="noStrike" kern="1200" cap="none" spc="0" normalizeH="0" baseline="0" noProof="0" smtClean="0">
                <a:ln>
                  <a:noFill/>
                </a:ln>
                <a:solidFill>
                  <a:srgbClr val="2E2C61">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rgbClr val="2E2C61">
                  <a:tint val="75000"/>
                </a:srgbClr>
              </a:solidFill>
              <a:effectLst/>
              <a:uLnTx/>
              <a:uFillTx/>
              <a:latin typeface="Calibri" panose="020F0502020204030204"/>
              <a:ea typeface="+mn-ea"/>
              <a:cs typeface="+mn-cs"/>
            </a:endParaRPr>
          </a:p>
        </p:txBody>
      </p:sp>
      <p:pic>
        <p:nvPicPr>
          <p:cNvPr id="3" name="Picture 2"/>
          <p:cNvPicPr>
            <a:picLocks noChangeAspect="1"/>
          </p:cNvPicPr>
          <p:nvPr/>
        </p:nvPicPr>
        <p:blipFill>
          <a:blip r:embed="rId2"/>
          <a:stretch>
            <a:fillRect/>
          </a:stretch>
        </p:blipFill>
        <p:spPr>
          <a:xfrm>
            <a:off x="7360734" y="1231712"/>
            <a:ext cx="4361022" cy="3729189"/>
          </a:xfrm>
          <a:prstGeom prst="rect">
            <a:avLst/>
          </a:prstGeom>
        </p:spPr>
      </p:pic>
      <p:sp>
        <p:nvSpPr>
          <p:cNvPr id="4" name="TextBox 3">
            <a:extLst>
              <a:ext uri="{FF2B5EF4-FFF2-40B4-BE49-F238E27FC236}">
                <a16:creationId xmlns:a16="http://schemas.microsoft.com/office/drawing/2014/main" id="{F56A4CB8-9A12-B879-68FF-601617C5B01E}"/>
              </a:ext>
            </a:extLst>
          </p:cNvPr>
          <p:cNvSpPr txBox="1"/>
          <p:nvPr/>
        </p:nvSpPr>
        <p:spPr>
          <a:xfrm>
            <a:off x="1115338" y="1243148"/>
            <a:ext cx="5444710"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Matter in extreme conditions</a:t>
            </a:r>
          </a:p>
        </p:txBody>
      </p:sp>
      <p:sp>
        <p:nvSpPr>
          <p:cNvPr id="5" name="TextBox 4">
            <a:extLst>
              <a:ext uri="{FF2B5EF4-FFF2-40B4-BE49-F238E27FC236}">
                <a16:creationId xmlns:a16="http://schemas.microsoft.com/office/drawing/2014/main" id="{A431144A-9421-652D-B167-A13A5BE48C7F}"/>
              </a:ext>
            </a:extLst>
          </p:cNvPr>
          <p:cNvSpPr txBox="1"/>
          <p:nvPr/>
        </p:nvSpPr>
        <p:spPr>
          <a:xfrm>
            <a:off x="1115338" y="2096745"/>
            <a:ext cx="5444710"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Nano/Quantum materials </a:t>
            </a:r>
          </a:p>
        </p:txBody>
      </p:sp>
      <p:sp>
        <p:nvSpPr>
          <p:cNvPr id="6" name="TextBox 5">
            <a:extLst>
              <a:ext uri="{FF2B5EF4-FFF2-40B4-BE49-F238E27FC236}">
                <a16:creationId xmlns:a16="http://schemas.microsoft.com/office/drawing/2014/main" id="{207A8ED2-196D-D5E7-8E2F-6DEBE7C05D21}"/>
              </a:ext>
            </a:extLst>
          </p:cNvPr>
          <p:cNvSpPr txBox="1"/>
          <p:nvPr/>
        </p:nvSpPr>
        <p:spPr>
          <a:xfrm>
            <a:off x="1115338" y="3012636"/>
            <a:ext cx="5444710"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Engineering/Materials/Applications</a:t>
            </a:r>
          </a:p>
        </p:txBody>
      </p:sp>
      <p:sp>
        <p:nvSpPr>
          <p:cNvPr id="7" name="TextBox 6">
            <a:extLst>
              <a:ext uri="{FF2B5EF4-FFF2-40B4-BE49-F238E27FC236}">
                <a16:creationId xmlns:a16="http://schemas.microsoft.com/office/drawing/2014/main" id="{E60946C7-C4C2-1695-E99A-0514DAF595B2}"/>
              </a:ext>
            </a:extLst>
          </p:cNvPr>
          <p:cNvSpPr txBox="1"/>
          <p:nvPr/>
        </p:nvSpPr>
        <p:spPr>
          <a:xfrm>
            <a:off x="1115338" y="3874940"/>
            <a:ext cx="5444710"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Life sciences: </a:t>
            </a:r>
          </a:p>
        </p:txBody>
      </p:sp>
      <p:sp>
        <p:nvSpPr>
          <p:cNvPr id="8" name="TextBox 7">
            <a:extLst>
              <a:ext uri="{FF2B5EF4-FFF2-40B4-BE49-F238E27FC236}">
                <a16:creationId xmlns:a16="http://schemas.microsoft.com/office/drawing/2014/main" id="{9A101260-A790-1F22-FC84-6E483561828A}"/>
              </a:ext>
            </a:extLst>
          </p:cNvPr>
          <p:cNvSpPr txBox="1"/>
          <p:nvPr/>
        </p:nvSpPr>
        <p:spPr>
          <a:xfrm>
            <a:off x="1108690" y="4737244"/>
            <a:ext cx="5444710"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Chemical sciences: </a:t>
            </a:r>
          </a:p>
        </p:txBody>
      </p:sp>
      <p:sp>
        <p:nvSpPr>
          <p:cNvPr id="9" name="TextBox 8">
            <a:extLst>
              <a:ext uri="{FF2B5EF4-FFF2-40B4-BE49-F238E27FC236}">
                <a16:creationId xmlns:a16="http://schemas.microsoft.com/office/drawing/2014/main" id="{CCB6D864-930A-DC7E-4FC3-7661F0E3E329}"/>
              </a:ext>
            </a:extLst>
          </p:cNvPr>
          <p:cNvSpPr txBox="1"/>
          <p:nvPr/>
        </p:nvSpPr>
        <p:spPr>
          <a:xfrm>
            <a:off x="1115338" y="5694262"/>
            <a:ext cx="5444710"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Physical sciences: </a:t>
            </a:r>
          </a:p>
        </p:txBody>
      </p:sp>
      <p:sp>
        <p:nvSpPr>
          <p:cNvPr id="10" name="TextBox 9">
            <a:extLst>
              <a:ext uri="{FF2B5EF4-FFF2-40B4-BE49-F238E27FC236}">
                <a16:creationId xmlns:a16="http://schemas.microsoft.com/office/drawing/2014/main" id="{5EB3D33E-1C15-4176-EFF9-6A9CC8E80DCE}"/>
              </a:ext>
            </a:extLst>
          </p:cNvPr>
          <p:cNvSpPr txBox="1"/>
          <p:nvPr/>
        </p:nvSpPr>
        <p:spPr>
          <a:xfrm>
            <a:off x="1115339" y="1582823"/>
            <a:ext cx="5634014" cy="461665"/>
          </a:xfrm>
          <a:prstGeom prst="rect">
            <a:avLst/>
          </a:prstGeom>
          <a:noFill/>
        </p:spPr>
        <p:txBody>
          <a:bodyPr wrap="square" l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Andy Higginbotham (York), Andy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Comley</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 (AWE), Emma McBride (QUB), Sam Vinko (Oxford), Marco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Borghesi</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 (QUB), Malcolm McMahon (Edinburgh), Justin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Wark</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 (Oxford)</a:t>
            </a:r>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1" name="TextBox 10">
            <a:extLst>
              <a:ext uri="{FF2B5EF4-FFF2-40B4-BE49-F238E27FC236}">
                <a16:creationId xmlns:a16="http://schemas.microsoft.com/office/drawing/2014/main" id="{48BD2CE2-B103-46E9-A367-07859331D506}"/>
              </a:ext>
            </a:extLst>
          </p:cNvPr>
          <p:cNvSpPr txBox="1"/>
          <p:nvPr/>
        </p:nvSpPr>
        <p:spPr>
          <a:xfrm>
            <a:off x="1115340" y="2419847"/>
            <a:ext cx="5220146" cy="646331"/>
          </a:xfrm>
          <a:prstGeom prst="rect">
            <a:avLst/>
          </a:prstGeom>
          <a:noFill/>
        </p:spPr>
        <p:txBody>
          <a:bodyPr wrap="square" l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Anna Regoutz (UCL), Marcus Newton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Soton</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 Ian Robinson (UCL/Brookhaven), Mark Dean (Brookhaven), Shakil Awan (Plymouth), Paolo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Raedelli</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 (Oxford), Simon Wall (Aarhus), Sarnjeet Dhesi (Diamond), </a:t>
            </a:r>
          </a:p>
        </p:txBody>
      </p:sp>
      <p:sp>
        <p:nvSpPr>
          <p:cNvPr id="12" name="TextBox 11">
            <a:extLst>
              <a:ext uri="{FF2B5EF4-FFF2-40B4-BE49-F238E27FC236}">
                <a16:creationId xmlns:a16="http://schemas.microsoft.com/office/drawing/2014/main" id="{AE5BE12C-5C52-6A91-F351-6F2E95AED21C}"/>
              </a:ext>
            </a:extLst>
          </p:cNvPr>
          <p:cNvSpPr txBox="1"/>
          <p:nvPr/>
        </p:nvSpPr>
        <p:spPr>
          <a:xfrm>
            <a:off x="1115339" y="3380959"/>
            <a:ext cx="5796407" cy="461665"/>
          </a:xfrm>
          <a:prstGeom prst="rect">
            <a:avLst/>
          </a:prstGeom>
          <a:noFill/>
        </p:spPr>
        <p:txBody>
          <a:bodyPr wrap="square" l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David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Rugg</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 (RR), Sven Schroeder (Leeds), David Dye (IC) Dan Eakins (Oxford),  Mike Fitzpatrick (Coventry) </a:t>
            </a:r>
          </a:p>
        </p:txBody>
      </p:sp>
      <p:sp>
        <p:nvSpPr>
          <p:cNvPr id="13" name="TextBox 12">
            <a:extLst>
              <a:ext uri="{FF2B5EF4-FFF2-40B4-BE49-F238E27FC236}">
                <a16:creationId xmlns:a16="http://schemas.microsoft.com/office/drawing/2014/main" id="{32288600-6CEE-AFB5-51BA-4C7900721188}"/>
              </a:ext>
            </a:extLst>
          </p:cNvPr>
          <p:cNvSpPr txBox="1"/>
          <p:nvPr/>
        </p:nvSpPr>
        <p:spPr>
          <a:xfrm>
            <a:off x="1115339" y="4221570"/>
            <a:ext cx="5634013" cy="461665"/>
          </a:xfrm>
          <a:prstGeom prst="rect">
            <a:avLst/>
          </a:prstGeom>
          <a:noFill/>
        </p:spPr>
        <p:txBody>
          <a:bodyPr wrap="square" l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Allen Orville (Diamond), Jasper van Thor (IC), Xiaodong Zhang (IC), Shakil Awan (Plymouth), Adrian Mancuso (Diamond), Tian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Geng</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Heptares</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a:t>
            </a:r>
          </a:p>
        </p:txBody>
      </p:sp>
      <p:sp>
        <p:nvSpPr>
          <p:cNvPr id="14" name="TextBox 13">
            <a:extLst>
              <a:ext uri="{FF2B5EF4-FFF2-40B4-BE49-F238E27FC236}">
                <a16:creationId xmlns:a16="http://schemas.microsoft.com/office/drawing/2014/main" id="{57156980-8C09-CF75-C115-489A0902384C}"/>
              </a:ext>
            </a:extLst>
          </p:cNvPr>
          <p:cNvSpPr txBox="1"/>
          <p:nvPr/>
        </p:nvSpPr>
        <p:spPr>
          <a:xfrm>
            <a:off x="1115339" y="5092333"/>
            <a:ext cx="5133061" cy="646331"/>
          </a:xfrm>
          <a:prstGeom prst="rect">
            <a:avLst/>
          </a:prstGeom>
          <a:noFill/>
        </p:spPr>
        <p:txBody>
          <a:bodyPr wrap="square" l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Julia Weinstein (Sheffield), Russell Minns (</a:t>
            </a:r>
            <a:r>
              <a:rPr kumimoji="0" lang="en-GB" sz="1200" b="0" i="1" u="none" strike="noStrike" kern="1200" cap="none" spc="0" normalizeH="0" baseline="0" noProof="0" err="1">
                <a:ln>
                  <a:noFill/>
                </a:ln>
                <a:solidFill>
                  <a:prstClr val="black"/>
                </a:solidFill>
                <a:effectLst/>
                <a:uLnTx/>
                <a:uFillTx/>
                <a:latin typeface="Calibri" panose="020F0502020204030204"/>
                <a:ea typeface="+mn-ea"/>
                <a:cs typeface="+mn-cs"/>
              </a:rPr>
              <a:t>Soton</a:t>
            </a: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 Sofia Diaz-Moreno (Diamond), Alex Baidak (Manchester), Andrew Burnett (Leeds), Tom Penfold (Newcastle), Rebecca Ingle (UCL), Mark Brouard, Claire Vallance (Oxford) </a:t>
            </a:r>
          </a:p>
        </p:txBody>
      </p:sp>
      <p:sp>
        <p:nvSpPr>
          <p:cNvPr id="15" name="TextBox 14">
            <a:extLst>
              <a:ext uri="{FF2B5EF4-FFF2-40B4-BE49-F238E27FC236}">
                <a16:creationId xmlns:a16="http://schemas.microsoft.com/office/drawing/2014/main" id="{1AF5C12D-5FA5-C556-E752-4717F1A2C275}"/>
              </a:ext>
            </a:extLst>
          </p:cNvPr>
          <p:cNvSpPr txBox="1"/>
          <p:nvPr/>
        </p:nvSpPr>
        <p:spPr>
          <a:xfrm>
            <a:off x="1115339" y="6049350"/>
            <a:ext cx="4708518" cy="461665"/>
          </a:xfrm>
          <a:prstGeom prst="rect">
            <a:avLst/>
          </a:prstGeom>
          <a:noFill/>
        </p:spPr>
        <p:txBody>
          <a:bodyPr wrap="square" l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1" u="none" strike="noStrike" kern="1200" cap="none" spc="0" normalizeH="0" baseline="0" noProof="0">
                <a:ln>
                  <a:noFill/>
                </a:ln>
                <a:solidFill>
                  <a:prstClr val="black"/>
                </a:solidFill>
                <a:effectLst/>
                <a:uLnTx/>
                <a:uFillTx/>
                <a:latin typeface="Calibri" panose="020F0502020204030204"/>
                <a:ea typeface="+mn-ea"/>
                <a:cs typeface="+mn-cs"/>
              </a:rPr>
              <a:t>Amelle Zair (KCL), Adam Kirrander (Edinburgh), Jason Greenwood (QUB), Jon Marangos (IC), Elaine Seddon (Cockcroft) </a:t>
            </a:r>
          </a:p>
        </p:txBody>
      </p:sp>
      <p:sp>
        <p:nvSpPr>
          <p:cNvPr id="16" name="TextBox 15">
            <a:extLst>
              <a:ext uri="{FF2B5EF4-FFF2-40B4-BE49-F238E27FC236}">
                <a16:creationId xmlns:a16="http://schemas.microsoft.com/office/drawing/2014/main" id="{85F17C2E-3065-83A0-4CB5-5F4C7B28E016}"/>
              </a:ext>
            </a:extLst>
          </p:cNvPr>
          <p:cNvSpPr txBox="1"/>
          <p:nvPr/>
        </p:nvSpPr>
        <p:spPr>
          <a:xfrm>
            <a:off x="320681" y="6550223"/>
            <a:ext cx="6239367" cy="30777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1" u="none" strike="noStrike" kern="1200" cap="none" spc="0" normalizeH="0" baseline="0" noProof="0">
                <a:ln>
                  <a:noFill/>
                </a:ln>
                <a:solidFill>
                  <a:prstClr val="black"/>
                </a:solidFill>
                <a:effectLst/>
                <a:uLnTx/>
                <a:uFillTx/>
                <a:latin typeface="Calibri" panose="020F0502020204030204"/>
                <a:ea typeface="+mn-ea"/>
                <a:cs typeface="+mn-cs"/>
              </a:rPr>
              <a:t>+ around 100 additional experts from around the world contributing to Science Case</a:t>
            </a:r>
          </a:p>
        </p:txBody>
      </p:sp>
      <p:pic>
        <p:nvPicPr>
          <p:cNvPr id="24" name="Picture 2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8162" y="1243148"/>
            <a:ext cx="942698" cy="1378096"/>
          </a:xfrm>
          <a:prstGeom prst="rect">
            <a:avLst/>
          </a:prstGeom>
        </p:spPr>
      </p:pic>
      <p:sp>
        <p:nvSpPr>
          <p:cNvPr id="21" name="TextBox 20">
            <a:extLst>
              <a:ext uri="{FF2B5EF4-FFF2-40B4-BE49-F238E27FC236}">
                <a16:creationId xmlns:a16="http://schemas.microsoft.com/office/drawing/2014/main" id="{85F17C2E-3065-83A0-4CB5-5F4C7B28E016}"/>
              </a:ext>
            </a:extLst>
          </p:cNvPr>
          <p:cNvSpPr txBox="1"/>
          <p:nvPr/>
        </p:nvSpPr>
        <p:spPr>
          <a:xfrm>
            <a:off x="6960391" y="4910467"/>
            <a:ext cx="5077942" cy="203132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err="1">
                <a:ln>
                  <a:noFill/>
                </a:ln>
                <a:solidFill>
                  <a:srgbClr val="2E2C61"/>
                </a:solidFill>
                <a:effectLst/>
                <a:uLnTx/>
                <a:uFillTx/>
                <a:latin typeface="Calibri" panose="020F0502020204030204"/>
                <a:ea typeface="+mn-ea"/>
                <a:cs typeface="+mn-cs"/>
              </a:rPr>
              <a:t>Öznur</a:t>
            </a: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 Apsimon, Can Davut, Ben Hounsell, Suzanna Percival, Julian McKenzie, Lee Jones, Louise Cowie, Hywel Owen, Andy Wolski, Andrew Potter, Adam Dixon, Frank Jackson, Joe Crone, Ian Bailey, Peter McIntosh, Alan Wheelhouse Anthony Gilfellon, Aaron </a:t>
            </a:r>
            <a:r>
              <a:rPr kumimoji="0" lang="en-GB" sz="1400" b="0" i="0" u="none" strike="noStrike" kern="1200" cap="none" spc="0" normalizeH="0" baseline="0" noProof="0" err="1">
                <a:ln>
                  <a:noFill/>
                </a:ln>
                <a:solidFill>
                  <a:srgbClr val="2E2C61"/>
                </a:solidFill>
                <a:effectLst/>
                <a:uLnTx/>
                <a:uFillTx/>
                <a:latin typeface="Calibri" panose="020F0502020204030204"/>
                <a:ea typeface="+mn-ea"/>
                <a:cs typeface="+mn-cs"/>
              </a:rPr>
              <a:t>Farricker</a:t>
            </a: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 </a:t>
            </a:r>
            <a:r>
              <a:rPr kumimoji="0" lang="en-GB" sz="1400" b="0" i="0" u="none" strike="noStrike" kern="1200" cap="none" spc="0" normalizeH="0" baseline="0" noProof="0" err="1">
                <a:ln>
                  <a:noFill/>
                </a:ln>
                <a:solidFill>
                  <a:srgbClr val="2E2C61"/>
                </a:solidFill>
                <a:effectLst/>
                <a:uLnTx/>
                <a:uFillTx/>
                <a:latin typeface="Calibri" panose="020F0502020204030204"/>
                <a:ea typeface="+mn-ea"/>
                <a:cs typeface="+mn-cs"/>
              </a:rPr>
              <a:t>Anisullah</a:t>
            </a: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 </a:t>
            </a:r>
            <a:r>
              <a:rPr kumimoji="0" lang="en-GB" sz="1400" b="0" i="0" u="none" strike="noStrike" kern="1200" cap="none" spc="0" normalizeH="0" baseline="0" noProof="0" err="1">
                <a:ln>
                  <a:noFill/>
                </a:ln>
                <a:solidFill>
                  <a:srgbClr val="2E2C61"/>
                </a:solidFill>
                <a:effectLst/>
                <a:uLnTx/>
                <a:uFillTx/>
                <a:latin typeface="Calibri" panose="020F0502020204030204"/>
                <a:ea typeface="+mn-ea"/>
                <a:cs typeface="+mn-cs"/>
              </a:rPr>
              <a:t>Baig</a:t>
            </a:r>
            <a:r>
              <a:rPr kumimoji="0" lang="en-GB" sz="1400" b="0" i="0" u="none" strike="noStrike" kern="1200" cap="none" spc="0" normalizeH="0" baseline="0" noProof="0">
                <a:ln>
                  <a:noFill/>
                </a:ln>
                <a:solidFill>
                  <a:srgbClr val="2E2C61"/>
                </a:solidFill>
                <a:effectLst/>
                <a:uLnTx/>
                <a:uFillTx/>
                <a:latin typeface="Calibri" panose="020F0502020204030204"/>
                <a:ea typeface="+mn-ea"/>
                <a:cs typeface="+mn-cs"/>
              </a:rPr>
              <a:t>, Fahim Habib, Lily Berman, Alan Mak, Alex Hinton, Brian McNeil, Katie Morrow, Amelia Pollard, Matt King, Alex Aiken, Patrick Sterling, Chris Armstrong, Matthew Veale, Sion Richards, Ben Shepherd, Andrew Vick, James Bourne, Emily Baker, Sonja Scott-Jones, Lynn Caddick, Lauren Hamblett</a:t>
            </a:r>
          </a:p>
        </p:txBody>
      </p:sp>
      <p:sp>
        <p:nvSpPr>
          <p:cNvPr id="22" name="Slide Number Placeholder 3"/>
          <p:cNvSpPr txBox="1">
            <a:spLocks/>
          </p:cNvSpPr>
          <p:nvPr/>
        </p:nvSpPr>
        <p:spPr>
          <a:xfrm>
            <a:off x="8763000" y="6519636"/>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BBAAB195-B577-5546-8349-9DDA93B6129E}" type="slidenum">
              <a:rPr kumimoji="0" lang="en-US" sz="1200" b="0" i="0" u="none" strike="noStrike" kern="1200" cap="none" spc="0" normalizeH="0" baseline="0" noProof="0" smtClean="0">
                <a:ln>
                  <a:noFill/>
                </a:ln>
                <a:solidFill>
                  <a:srgbClr val="2E2C61">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a:ln>
                <a:noFill/>
              </a:ln>
              <a:solidFill>
                <a:srgbClr val="2E2C61">
                  <a:tint val="75000"/>
                </a:srgbClr>
              </a:solidFill>
              <a:effectLst/>
              <a:uLnTx/>
              <a:uFillTx/>
              <a:latin typeface="Calibri" panose="020F0502020204030204"/>
              <a:ea typeface="+mn-ea"/>
              <a:cs typeface="+mn-cs"/>
            </a:endParaRPr>
          </a:p>
        </p:txBody>
      </p:sp>
      <p:sp>
        <p:nvSpPr>
          <p:cNvPr id="25" name="TextBox 24">
            <a:extLst>
              <a:ext uri="{FF2B5EF4-FFF2-40B4-BE49-F238E27FC236}">
                <a16:creationId xmlns:a16="http://schemas.microsoft.com/office/drawing/2014/main" id="{825C962B-EAA7-4660-0A86-19434C004987}"/>
              </a:ext>
            </a:extLst>
          </p:cNvPr>
          <p:cNvSpPr txBox="1"/>
          <p:nvPr/>
        </p:nvSpPr>
        <p:spPr>
          <a:xfrm>
            <a:off x="6749353" y="921135"/>
            <a:ext cx="5442648" cy="338554"/>
          </a:xfrm>
          <a:prstGeom prst="rect">
            <a:avLst/>
          </a:prstGeom>
          <a:solidFill>
            <a:srgbClr val="0070C0">
              <a:alpha val="52000"/>
            </a:srgbClr>
          </a:solidFill>
          <a:ln>
            <a:noFill/>
          </a:ln>
          <a:effectLst/>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16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Facility design and support</a:t>
            </a:r>
          </a:p>
        </p:txBody>
      </p:sp>
      <p:sp>
        <p:nvSpPr>
          <p:cNvPr id="26" name="TextBox 25">
            <a:extLst>
              <a:ext uri="{FF2B5EF4-FFF2-40B4-BE49-F238E27FC236}">
                <a16:creationId xmlns:a16="http://schemas.microsoft.com/office/drawing/2014/main" id="{825C962B-EAA7-4660-0A86-19434C004987}"/>
              </a:ext>
            </a:extLst>
          </p:cNvPr>
          <p:cNvSpPr txBox="1"/>
          <p:nvPr/>
        </p:nvSpPr>
        <p:spPr>
          <a:xfrm>
            <a:off x="88163" y="921135"/>
            <a:ext cx="6661190" cy="338554"/>
          </a:xfrm>
          <a:prstGeom prst="rect">
            <a:avLst/>
          </a:prstGeom>
          <a:solidFill>
            <a:srgbClr val="0070C0">
              <a:alpha val="52000"/>
            </a:srgbClr>
          </a:solidFill>
          <a:ln>
            <a:noFill/>
          </a:ln>
          <a:effectLst/>
        </p:spPr>
        <p:style>
          <a:lnRef idx="2">
            <a:schemeClr val="dk1">
              <a:shade val="50000"/>
            </a:schemeClr>
          </a:lnRef>
          <a:fillRef idx="1">
            <a:schemeClr val="dk1"/>
          </a:fillRef>
          <a:effectRef idx="0">
            <a:schemeClr val="dk1"/>
          </a:effectRef>
          <a:fontRef idx="minor">
            <a:schemeClr val="lt1"/>
          </a:fontRef>
        </p:style>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160" normalizeH="0" baseline="0" noProof="0">
                <a:ln>
                  <a:noFill/>
                </a:ln>
                <a:solidFill>
                  <a:srgbClr val="FFFFFF"/>
                </a:solidFill>
                <a:effectLst/>
                <a:uLnTx/>
                <a:uFillTx/>
                <a:latin typeface="Arial" panose="020B0604020202020204" pitchFamily="34" charset="0"/>
                <a:ea typeface="+mn-ea"/>
                <a:cs typeface="Arial" panose="020B0604020202020204" pitchFamily="34" charset="0"/>
              </a:rPr>
              <a:t>Science Team</a:t>
            </a:r>
          </a:p>
        </p:txBody>
      </p:sp>
      <p:sp>
        <p:nvSpPr>
          <p:cNvPr id="18" name="Title 1">
            <a:extLst>
              <a:ext uri="{FF2B5EF4-FFF2-40B4-BE49-F238E27FC236}">
                <a16:creationId xmlns:a16="http://schemas.microsoft.com/office/drawing/2014/main" id="{213E82AD-2E86-919E-EE64-C46BCE17D5AE}"/>
              </a:ext>
            </a:extLst>
          </p:cNvPr>
          <p:cNvSpPr txBox="1">
            <a:spLocks/>
          </p:cNvSpPr>
          <p:nvPr/>
        </p:nvSpPr>
        <p:spPr>
          <a:xfrm>
            <a:off x="106879" y="107104"/>
            <a:ext cx="11970325" cy="584776"/>
          </a:xfrm>
          <a:prstGeom prst="rect">
            <a:avLst/>
          </a:prstGeom>
        </p:spPr>
        <p:txBody>
          <a:bodyPr lIns="91440" tIns="45720" rIns="91440" bIns="45720" anchor="t"/>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3200" b="1" i="0" u="none" strike="noStrike" kern="1200" cap="none" spc="0" normalizeH="0" baseline="0" noProof="0">
                <a:ln>
                  <a:noFill/>
                </a:ln>
                <a:solidFill>
                  <a:srgbClr val="2E2C61"/>
                </a:solidFill>
                <a:effectLst/>
                <a:uLnTx/>
                <a:uFillTx/>
                <a:latin typeface="Arial"/>
                <a:ea typeface="+mj-ea"/>
                <a:cs typeface="Arial"/>
              </a:rPr>
              <a:t>Acknowledgements</a:t>
            </a:r>
            <a:endParaRPr kumimoji="0" lang="en-US" sz="3200" b="1" i="0" u="none" strike="noStrike" kern="1200" cap="none" spc="0" normalizeH="0" baseline="0" noProof="0">
              <a:ln>
                <a:noFill/>
              </a:ln>
              <a:solidFill>
                <a:srgbClr val="2E2C61"/>
              </a:solidFill>
              <a:effectLst/>
              <a:uLnTx/>
              <a:uFillTx/>
              <a:latin typeface="Arial"/>
              <a:ea typeface="+mj-ea"/>
              <a:cs typeface="Arial"/>
            </a:endParaRPr>
          </a:p>
        </p:txBody>
      </p:sp>
    </p:spTree>
    <p:extLst>
      <p:ext uri="{BB962C8B-B14F-4D97-AF65-F5344CB8AC3E}">
        <p14:creationId xmlns:p14="http://schemas.microsoft.com/office/powerpoint/2010/main" val="2638799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BB8E116-821E-829D-D40C-14F2D44F7546}"/>
              </a:ext>
            </a:extLst>
          </p:cNvPr>
          <p:cNvSpPr txBox="1">
            <a:spLocks/>
          </p:cNvSpPr>
          <p:nvPr/>
        </p:nvSpPr>
        <p:spPr>
          <a:xfrm>
            <a:off x="964577" y="63468"/>
            <a:ext cx="10515600" cy="6867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3600" b="1" i="0" u="none" strike="noStrike" kern="1200" cap="none" spc="-150" normalizeH="0" baseline="0" noProof="0">
              <a:ln>
                <a:noFill/>
              </a:ln>
              <a:solidFill>
                <a:srgbClr val="2E2D62"/>
              </a:solidFill>
              <a:effectLst/>
              <a:uLnTx/>
              <a:uFillTx/>
              <a:latin typeface="Arial" panose="020B0604020202020204" pitchFamily="34" charset="0"/>
              <a:ea typeface="+mj-ea"/>
              <a:cs typeface="Arial" panose="020B0604020202020204" pitchFamily="34" charset="0"/>
            </a:endParaRPr>
          </a:p>
        </p:txBody>
      </p:sp>
      <p:grpSp>
        <p:nvGrpSpPr>
          <p:cNvPr id="33" name="Group 32">
            <a:extLst>
              <a:ext uri="{FF2B5EF4-FFF2-40B4-BE49-F238E27FC236}">
                <a16:creationId xmlns:a16="http://schemas.microsoft.com/office/drawing/2014/main" id="{EFD3C1F0-B9CC-F75A-91DE-F9E457640675}"/>
              </a:ext>
            </a:extLst>
          </p:cNvPr>
          <p:cNvGrpSpPr/>
          <p:nvPr/>
        </p:nvGrpSpPr>
        <p:grpSpPr>
          <a:xfrm>
            <a:off x="1756553" y="1876818"/>
            <a:ext cx="2470476" cy="4389879"/>
            <a:chOff x="1756553" y="1678492"/>
            <a:chExt cx="2470476" cy="4389879"/>
          </a:xfrm>
        </p:grpSpPr>
        <p:grpSp>
          <p:nvGrpSpPr>
            <p:cNvPr id="7" name="Group 6">
              <a:extLst>
                <a:ext uri="{FF2B5EF4-FFF2-40B4-BE49-F238E27FC236}">
                  <a16:creationId xmlns:a16="http://schemas.microsoft.com/office/drawing/2014/main" id="{3FAABFDB-B49D-1D73-998C-3B14D1F2BBE4}"/>
                </a:ext>
              </a:extLst>
            </p:cNvPr>
            <p:cNvGrpSpPr/>
            <p:nvPr/>
          </p:nvGrpSpPr>
          <p:grpSpPr>
            <a:xfrm>
              <a:off x="2018858" y="1678492"/>
              <a:ext cx="1800000" cy="2870321"/>
              <a:chOff x="5210205" y="1675197"/>
              <a:chExt cx="1442637" cy="2347172"/>
            </a:xfrm>
          </p:grpSpPr>
          <p:pic>
            <p:nvPicPr>
              <p:cNvPr id="8" name="Picture 7">
                <a:extLst>
                  <a:ext uri="{FF2B5EF4-FFF2-40B4-BE49-F238E27FC236}">
                    <a16:creationId xmlns:a16="http://schemas.microsoft.com/office/drawing/2014/main" id="{4CDDB93A-8E86-9294-00AF-7F3611F05870}"/>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211269" y="1979851"/>
                <a:ext cx="1437313" cy="2042518"/>
              </a:xfrm>
              <a:prstGeom prst="rect">
                <a:avLst/>
              </a:prstGeom>
              <a:ln>
                <a:solidFill>
                  <a:schemeClr val="tx1"/>
                </a:solidFill>
              </a:ln>
            </p:spPr>
          </p:pic>
          <p:sp>
            <p:nvSpPr>
              <p:cNvPr id="9" name="TextBox 8">
                <a:extLst>
                  <a:ext uri="{FF2B5EF4-FFF2-40B4-BE49-F238E27FC236}">
                    <a16:creationId xmlns:a16="http://schemas.microsoft.com/office/drawing/2014/main" id="{0013D89C-4B6F-3BC4-1426-8963FB1256A9}"/>
                  </a:ext>
                </a:extLst>
              </p:cNvPr>
              <p:cNvSpPr txBox="1"/>
              <p:nvPr/>
            </p:nvSpPr>
            <p:spPr>
              <a:xfrm>
                <a:off x="5210205" y="1675197"/>
                <a:ext cx="1442637" cy="302017"/>
              </a:xfrm>
              <a:prstGeom prst="rect">
                <a:avLst/>
              </a:prstGeom>
              <a:solidFill>
                <a:schemeClr val="bg1">
                  <a:lumMod val="95000"/>
                </a:schemeClr>
              </a:solidFill>
              <a:ln>
                <a:no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01D3E"/>
                    </a:solidFill>
                    <a:effectLst/>
                    <a:uLnTx/>
                    <a:uFillTx/>
                    <a:latin typeface="Calibri" panose="020F0502020204030204"/>
                    <a:ea typeface="+mn-ea"/>
                    <a:cs typeface="+mn-cs"/>
                  </a:rPr>
                  <a:t>2016</a:t>
                </a:r>
              </a:p>
            </p:txBody>
          </p:sp>
        </p:grpSp>
        <p:sp>
          <p:nvSpPr>
            <p:cNvPr id="21" name="TextBox 20">
              <a:extLst>
                <a:ext uri="{FF2B5EF4-FFF2-40B4-BE49-F238E27FC236}">
                  <a16:creationId xmlns:a16="http://schemas.microsoft.com/office/drawing/2014/main" id="{487D59EA-E942-5C9C-D493-C15870924B6C}"/>
                </a:ext>
              </a:extLst>
            </p:cNvPr>
            <p:cNvSpPr txBox="1"/>
            <p:nvPr/>
          </p:nvSpPr>
          <p:spPr>
            <a:xfrm>
              <a:off x="1756553" y="4714154"/>
              <a:ext cx="2470476" cy="135421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Grow c</a:t>
              </a:r>
              <a:r>
                <a:rPr kumimoji="0" lang="en-GB" sz="1800" b="0" i="0" u="none" strike="noStrike" kern="1200" cap="none" spc="0" normalizeH="0" baseline="0" noProof="0" dirty="0" err="1">
                  <a:ln>
                    <a:noFill/>
                  </a:ln>
                  <a:solidFill>
                    <a:prstClr val="black"/>
                  </a:solidFill>
                  <a:effectLst/>
                  <a:uLnTx/>
                  <a:uFillTx/>
                  <a:latin typeface="Calibri" panose="020F0502020204030204"/>
                  <a:ea typeface="+mn-ea"/>
                  <a:cs typeface="+mn-cs"/>
                </a:rPr>
                <a:t>ommunity</a:t>
              </a: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Demonstrate need</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rPr>
                <a:t>Develop plans at appropriate point</a:t>
              </a:r>
            </a:p>
          </p:txBody>
        </p:sp>
      </p:grpSp>
      <p:grpSp>
        <p:nvGrpSpPr>
          <p:cNvPr id="34" name="Group 33">
            <a:extLst>
              <a:ext uri="{FF2B5EF4-FFF2-40B4-BE49-F238E27FC236}">
                <a16:creationId xmlns:a16="http://schemas.microsoft.com/office/drawing/2014/main" id="{EDC42300-1B23-D9E6-4549-3A3D55550C93}"/>
              </a:ext>
            </a:extLst>
          </p:cNvPr>
          <p:cNvGrpSpPr/>
          <p:nvPr/>
        </p:nvGrpSpPr>
        <p:grpSpPr>
          <a:xfrm>
            <a:off x="4371797" y="1889694"/>
            <a:ext cx="2333803" cy="4608707"/>
            <a:chOff x="4371797" y="1691368"/>
            <a:chExt cx="2333803" cy="4608707"/>
          </a:xfrm>
        </p:grpSpPr>
        <p:grpSp>
          <p:nvGrpSpPr>
            <p:cNvPr id="15" name="Group 14">
              <a:extLst>
                <a:ext uri="{FF2B5EF4-FFF2-40B4-BE49-F238E27FC236}">
                  <a16:creationId xmlns:a16="http://schemas.microsoft.com/office/drawing/2014/main" id="{27FF4B7B-708B-49ED-1BEF-EB5870296F29}"/>
                </a:ext>
              </a:extLst>
            </p:cNvPr>
            <p:cNvGrpSpPr/>
            <p:nvPr/>
          </p:nvGrpSpPr>
          <p:grpSpPr>
            <a:xfrm>
              <a:off x="4396022" y="1691368"/>
              <a:ext cx="2239727" cy="3361821"/>
              <a:chOff x="7324643" y="1687648"/>
              <a:chExt cx="1867061" cy="2741701"/>
            </a:xfrm>
          </p:grpSpPr>
          <p:grpSp>
            <p:nvGrpSpPr>
              <p:cNvPr id="16" name="Group 15">
                <a:extLst>
                  <a:ext uri="{FF2B5EF4-FFF2-40B4-BE49-F238E27FC236}">
                    <a16:creationId xmlns:a16="http://schemas.microsoft.com/office/drawing/2014/main" id="{1F92BAC7-62EB-42D4-1151-390CC800E423}"/>
                  </a:ext>
                </a:extLst>
              </p:cNvPr>
              <p:cNvGrpSpPr/>
              <p:nvPr/>
            </p:nvGrpSpPr>
            <p:grpSpPr>
              <a:xfrm>
                <a:off x="7324643" y="1978353"/>
                <a:ext cx="1867061" cy="2450996"/>
                <a:chOff x="-2965067" y="494905"/>
                <a:chExt cx="1510622" cy="2005360"/>
              </a:xfrm>
            </p:grpSpPr>
            <p:sp>
              <p:nvSpPr>
                <p:cNvPr id="19" name="Rectangle 18">
                  <a:extLst>
                    <a:ext uri="{FF2B5EF4-FFF2-40B4-BE49-F238E27FC236}">
                      <a16:creationId xmlns:a16="http://schemas.microsoft.com/office/drawing/2014/main" id="{C3FA6F3B-878C-A3EA-B2A6-59666C789A59}"/>
                    </a:ext>
                  </a:extLst>
                </p:cNvPr>
                <p:cNvSpPr/>
                <p:nvPr/>
              </p:nvSpPr>
              <p:spPr>
                <a:xfrm>
                  <a:off x="-2965067" y="494905"/>
                  <a:ext cx="1510622" cy="20053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 name="Picture 19">
                  <a:extLst>
                    <a:ext uri="{FF2B5EF4-FFF2-40B4-BE49-F238E27FC236}">
                      <a16:creationId xmlns:a16="http://schemas.microsoft.com/office/drawing/2014/main" id="{753906CF-9F7B-952C-A98C-4879B4563792}"/>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848052" y="676873"/>
                  <a:ext cx="1029564" cy="1029563"/>
                </a:xfrm>
                <a:prstGeom prst="rect">
                  <a:avLst/>
                </a:prstGeom>
              </p:spPr>
            </p:pic>
          </p:grpSp>
          <p:sp>
            <p:nvSpPr>
              <p:cNvPr id="17" name="TextBox 16">
                <a:extLst>
                  <a:ext uri="{FF2B5EF4-FFF2-40B4-BE49-F238E27FC236}">
                    <a16:creationId xmlns:a16="http://schemas.microsoft.com/office/drawing/2014/main" id="{4F946326-8C44-3BE3-F5DB-0D904F2D86C7}"/>
                  </a:ext>
                </a:extLst>
              </p:cNvPr>
              <p:cNvSpPr txBox="1"/>
              <p:nvPr/>
            </p:nvSpPr>
            <p:spPr>
              <a:xfrm>
                <a:off x="7383619" y="1687648"/>
                <a:ext cx="1500500" cy="301205"/>
              </a:xfrm>
              <a:prstGeom prst="rect">
                <a:avLst/>
              </a:prstGeom>
              <a:solidFill>
                <a:schemeClr val="bg1">
                  <a:lumMod val="95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01D3E"/>
                    </a:solidFill>
                    <a:effectLst/>
                    <a:uLnTx/>
                    <a:uFillTx/>
                    <a:latin typeface="Calibri" panose="020F0502020204030204"/>
                    <a:ea typeface="+mn-ea"/>
                    <a:cs typeface="+mn-cs"/>
                  </a:rPr>
                  <a:t>2018</a:t>
                </a:r>
              </a:p>
            </p:txBody>
          </p:sp>
        </p:grpSp>
        <p:sp>
          <p:nvSpPr>
            <p:cNvPr id="22" name="TextBox 21">
              <a:extLst>
                <a:ext uri="{FF2B5EF4-FFF2-40B4-BE49-F238E27FC236}">
                  <a16:creationId xmlns:a16="http://schemas.microsoft.com/office/drawing/2014/main" id="{E342B90D-CC3A-B14B-7044-0187AF3D966A}"/>
                </a:ext>
              </a:extLst>
            </p:cNvPr>
            <p:cNvSpPr txBox="1"/>
            <p:nvPr/>
          </p:nvSpPr>
          <p:spPr>
            <a:xfrm>
              <a:off x="4371797" y="4668859"/>
              <a:ext cx="2333803" cy="1631216"/>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UK re-joins European XFEL</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err="1">
                  <a:ln>
                    <a:noFill/>
                  </a:ln>
                  <a:solidFill>
                    <a:prstClr val="black"/>
                  </a:solidFill>
                  <a:effectLst/>
                  <a:uLnTx/>
                  <a:uFillTx/>
                  <a:latin typeface="Calibri" panose="020F0502020204030204"/>
                  <a:ea typeface="+mn-ea"/>
                  <a:cs typeface="+mn-cs"/>
                </a:rPr>
                <a:t>DiPOLE</a:t>
              </a: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 @ </a:t>
              </a:r>
              <a:r>
                <a:rPr kumimoji="0" lang="en-GB" sz="1800" b="0" i="0" u="none" strike="noStrike" kern="1200" cap="none" spc="0" normalizeH="0" baseline="0" noProof="0" err="1">
                  <a:ln>
                    <a:noFill/>
                  </a:ln>
                  <a:solidFill>
                    <a:prstClr val="black"/>
                  </a:solidFill>
                  <a:effectLst/>
                  <a:uLnTx/>
                  <a:uFillTx/>
                  <a:latin typeface="Calibri" panose="020F0502020204030204"/>
                  <a:ea typeface="+mn-ea"/>
                  <a:cs typeface="+mn-cs"/>
                </a:rPr>
                <a:t>HiBEF</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Hubs for Life and Physical Sciences</a:t>
              </a:r>
            </a:p>
          </p:txBody>
        </p:sp>
      </p:grpSp>
      <p:grpSp>
        <p:nvGrpSpPr>
          <p:cNvPr id="35" name="Group 34">
            <a:extLst>
              <a:ext uri="{FF2B5EF4-FFF2-40B4-BE49-F238E27FC236}">
                <a16:creationId xmlns:a16="http://schemas.microsoft.com/office/drawing/2014/main" id="{5BA3B483-B157-247C-4BA4-EAC08BB5A0FC}"/>
              </a:ext>
            </a:extLst>
          </p:cNvPr>
          <p:cNvGrpSpPr/>
          <p:nvPr/>
        </p:nvGrpSpPr>
        <p:grpSpPr>
          <a:xfrm>
            <a:off x="6841327" y="1882073"/>
            <a:ext cx="2351747" cy="3621861"/>
            <a:chOff x="6658447" y="1698987"/>
            <a:chExt cx="2351747" cy="3621861"/>
          </a:xfrm>
        </p:grpSpPr>
        <p:grpSp>
          <p:nvGrpSpPr>
            <p:cNvPr id="11" name="Group 10">
              <a:extLst>
                <a:ext uri="{FF2B5EF4-FFF2-40B4-BE49-F238E27FC236}">
                  <a16:creationId xmlns:a16="http://schemas.microsoft.com/office/drawing/2014/main" id="{F5B2646C-96AC-C41A-E973-AC44CDDD93A5}"/>
                </a:ext>
              </a:extLst>
            </p:cNvPr>
            <p:cNvGrpSpPr/>
            <p:nvPr/>
          </p:nvGrpSpPr>
          <p:grpSpPr>
            <a:xfrm>
              <a:off x="6910789" y="1698987"/>
              <a:ext cx="1899060" cy="2868384"/>
              <a:chOff x="9579245" y="1713994"/>
              <a:chExt cx="1524852" cy="2341512"/>
            </a:xfrm>
          </p:grpSpPr>
          <p:pic>
            <p:nvPicPr>
              <p:cNvPr id="12" name="Picture 11">
                <a:extLst>
                  <a:ext uri="{FF2B5EF4-FFF2-40B4-BE49-F238E27FC236}">
                    <a16:creationId xmlns:a16="http://schemas.microsoft.com/office/drawing/2014/main" id="{CAC46484-119D-74F0-6986-C1C08028ECC2}"/>
                  </a:ext>
                </a:extLst>
              </p:cNvPr>
              <p:cNvPicPr>
                <a:picLocks noChangeAspect="1"/>
              </p:cNvPicPr>
              <p:nvPr/>
            </p:nvPicPr>
            <p:blipFill rotWithShape="1">
              <a:blip r:embed="rId5" cstate="print">
                <a:extLst>
                  <a:ext uri="{28A0092B-C50C-407E-A947-70E740481C1C}">
                    <a14:useLocalDpi xmlns:a14="http://schemas.microsoft.com/office/drawing/2010/main"/>
                  </a:ext>
                </a:extLst>
              </a:blip>
              <a:srcRect t="841"/>
              <a:stretch/>
            </p:blipFill>
            <p:spPr>
              <a:xfrm>
                <a:off x="9579245" y="1847235"/>
                <a:ext cx="1512615" cy="2208271"/>
              </a:xfrm>
              <a:prstGeom prst="rect">
                <a:avLst/>
              </a:prstGeom>
              <a:ln>
                <a:noFill/>
              </a:ln>
              <a:effectLst/>
            </p:spPr>
          </p:pic>
          <p:sp>
            <p:nvSpPr>
              <p:cNvPr id="13" name="TextBox 12">
                <a:extLst>
                  <a:ext uri="{FF2B5EF4-FFF2-40B4-BE49-F238E27FC236}">
                    <a16:creationId xmlns:a16="http://schemas.microsoft.com/office/drawing/2014/main" id="{4918F38E-61EB-921D-71E4-E7EF54AC48D4}"/>
                  </a:ext>
                </a:extLst>
              </p:cNvPr>
              <p:cNvSpPr txBox="1"/>
              <p:nvPr/>
            </p:nvSpPr>
            <p:spPr>
              <a:xfrm>
                <a:off x="9603719" y="1713994"/>
                <a:ext cx="1500378" cy="301492"/>
              </a:xfrm>
              <a:prstGeom prst="rect">
                <a:avLst/>
              </a:prstGeom>
              <a:solidFill>
                <a:schemeClr val="bg1">
                  <a:lumMod val="95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01D3E"/>
                    </a:solidFill>
                    <a:effectLst/>
                    <a:uLnTx/>
                    <a:uFillTx/>
                    <a:latin typeface="Calibri" panose="020F0502020204030204"/>
                    <a:ea typeface="+mn-ea"/>
                    <a:cs typeface="+mn-cs"/>
                  </a:rPr>
                  <a:t>2020</a:t>
                </a:r>
              </a:p>
            </p:txBody>
          </p:sp>
        </p:grpSp>
        <p:sp>
          <p:nvSpPr>
            <p:cNvPr id="28" name="TextBox 27">
              <a:extLst>
                <a:ext uri="{FF2B5EF4-FFF2-40B4-BE49-F238E27FC236}">
                  <a16:creationId xmlns:a16="http://schemas.microsoft.com/office/drawing/2014/main" id="{9C8C954F-3814-5049-2BA7-86CC0C37A85A}"/>
                </a:ext>
              </a:extLst>
            </p:cNvPr>
            <p:cNvSpPr txBox="1"/>
            <p:nvPr/>
          </p:nvSpPr>
          <p:spPr>
            <a:xfrm>
              <a:off x="6658447" y="4674517"/>
              <a:ext cx="2351747" cy="646331"/>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Science Case for a UK XFEL Published</a:t>
              </a:r>
            </a:p>
          </p:txBody>
        </p:sp>
      </p:grpSp>
      <p:grpSp>
        <p:nvGrpSpPr>
          <p:cNvPr id="37" name="Group 36">
            <a:extLst>
              <a:ext uri="{FF2B5EF4-FFF2-40B4-BE49-F238E27FC236}">
                <a16:creationId xmlns:a16="http://schemas.microsoft.com/office/drawing/2014/main" id="{2F0AD892-9E4B-8761-108D-5C01133900D1}"/>
              </a:ext>
            </a:extLst>
          </p:cNvPr>
          <p:cNvGrpSpPr/>
          <p:nvPr/>
        </p:nvGrpSpPr>
        <p:grpSpPr>
          <a:xfrm>
            <a:off x="9555961" y="1896942"/>
            <a:ext cx="2470476" cy="4523038"/>
            <a:chOff x="9555961" y="1698616"/>
            <a:chExt cx="2470476" cy="4523038"/>
          </a:xfrm>
        </p:grpSpPr>
        <p:sp>
          <p:nvSpPr>
            <p:cNvPr id="27" name="TextBox 26">
              <a:extLst>
                <a:ext uri="{FF2B5EF4-FFF2-40B4-BE49-F238E27FC236}">
                  <a16:creationId xmlns:a16="http://schemas.microsoft.com/office/drawing/2014/main" id="{22F9B212-51CB-74B5-1E0C-D2915AD13DB0}"/>
                </a:ext>
              </a:extLst>
            </p:cNvPr>
            <p:cNvSpPr txBox="1"/>
            <p:nvPr/>
          </p:nvSpPr>
          <p:spPr>
            <a:xfrm>
              <a:off x="9648110" y="1698616"/>
              <a:ext cx="1800000" cy="369332"/>
            </a:xfrm>
            <a:prstGeom prst="rect">
              <a:avLst/>
            </a:prstGeom>
            <a:solidFill>
              <a:schemeClr val="bg1">
                <a:lumMod val="95000"/>
              </a:scheme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01D3E"/>
                  </a:solidFill>
                  <a:effectLst/>
                  <a:uLnTx/>
                  <a:uFillTx/>
                  <a:latin typeface="Calibri" panose="020F0502020204030204"/>
                  <a:ea typeface="+mn-ea"/>
                  <a:cs typeface="+mn-cs"/>
                </a:rPr>
                <a:t>2022/23</a:t>
              </a:r>
            </a:p>
          </p:txBody>
        </p:sp>
        <p:grpSp>
          <p:nvGrpSpPr>
            <p:cNvPr id="36" name="Group 35">
              <a:extLst>
                <a:ext uri="{FF2B5EF4-FFF2-40B4-BE49-F238E27FC236}">
                  <a16:creationId xmlns:a16="http://schemas.microsoft.com/office/drawing/2014/main" id="{E87A248A-50C5-E8F6-55BC-7D0F77670814}"/>
                </a:ext>
              </a:extLst>
            </p:cNvPr>
            <p:cNvGrpSpPr/>
            <p:nvPr/>
          </p:nvGrpSpPr>
          <p:grpSpPr>
            <a:xfrm>
              <a:off x="9555961" y="2067949"/>
              <a:ext cx="2470476" cy="4153705"/>
              <a:chOff x="9531406" y="2060930"/>
              <a:chExt cx="2470476" cy="4153705"/>
            </a:xfrm>
          </p:grpSpPr>
          <p:sp>
            <p:nvSpPr>
              <p:cNvPr id="29" name="TextBox 28">
                <a:extLst>
                  <a:ext uri="{FF2B5EF4-FFF2-40B4-BE49-F238E27FC236}">
                    <a16:creationId xmlns:a16="http://schemas.microsoft.com/office/drawing/2014/main" id="{DF3B37E7-E82A-139A-861E-9A093DCED4C9}"/>
                  </a:ext>
                </a:extLst>
              </p:cNvPr>
              <p:cNvSpPr txBox="1"/>
              <p:nvPr/>
            </p:nvSpPr>
            <p:spPr>
              <a:xfrm>
                <a:off x="9531406" y="4660363"/>
                <a:ext cx="2470476" cy="1554272"/>
              </a:xfrm>
              <a:prstGeom prst="rect">
                <a:avLst/>
              </a:prstGeom>
              <a:no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UK XFEL CDOA funded</a:t>
                </a:r>
              </a:p>
              <a:p>
                <a:pPr marL="285750" marR="0" lvl="0" indent="-28575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UK subscription to European XFEL up from 2% to ~5%</a:t>
                </a:r>
              </a:p>
            </p:txBody>
          </p:sp>
          <p:pic>
            <p:nvPicPr>
              <p:cNvPr id="30" name="Google Shape;263;p3">
                <a:extLst>
                  <a:ext uri="{FF2B5EF4-FFF2-40B4-BE49-F238E27FC236}">
                    <a16:creationId xmlns:a16="http://schemas.microsoft.com/office/drawing/2014/main" id="{E2201615-0606-84A2-23E2-84A6D5086467}"/>
                  </a:ext>
                </a:extLst>
              </p:cNvPr>
              <p:cNvPicPr preferRelativeResize="0"/>
              <p:nvPr/>
            </p:nvPicPr>
            <p:blipFill rotWithShape="1">
              <a:blip r:embed="rId6" cstate="print">
                <a:extLst>
                  <a:ext uri="{28A0092B-C50C-407E-A947-70E740481C1C}">
                    <a14:useLocalDpi xmlns:a14="http://schemas.microsoft.com/office/drawing/2010/main"/>
                  </a:ext>
                </a:extLst>
              </a:blip>
              <a:srcRect/>
              <a:stretch/>
            </p:blipFill>
            <p:spPr>
              <a:xfrm>
                <a:off x="9623557" y="2060930"/>
                <a:ext cx="1800000" cy="2484000"/>
              </a:xfrm>
              <a:prstGeom prst="rect">
                <a:avLst/>
              </a:prstGeom>
            </p:spPr>
          </p:pic>
        </p:grpSp>
      </p:grpSp>
      <p:grpSp>
        <p:nvGrpSpPr>
          <p:cNvPr id="81" name="Group 80">
            <a:extLst>
              <a:ext uri="{FF2B5EF4-FFF2-40B4-BE49-F238E27FC236}">
                <a16:creationId xmlns:a16="http://schemas.microsoft.com/office/drawing/2014/main" id="{F52D1461-288C-1000-CAC9-CA8B18EBCAB0}"/>
              </a:ext>
            </a:extLst>
          </p:cNvPr>
          <p:cNvGrpSpPr/>
          <p:nvPr/>
        </p:nvGrpSpPr>
        <p:grpSpPr>
          <a:xfrm>
            <a:off x="750186" y="491535"/>
            <a:ext cx="10691628" cy="1426540"/>
            <a:chOff x="-53009" y="140729"/>
            <a:chExt cx="12245009" cy="1788503"/>
          </a:xfrm>
        </p:grpSpPr>
        <p:cxnSp>
          <p:nvCxnSpPr>
            <p:cNvPr id="82" name="Straight Connector 81">
              <a:extLst>
                <a:ext uri="{FF2B5EF4-FFF2-40B4-BE49-F238E27FC236}">
                  <a16:creationId xmlns:a16="http://schemas.microsoft.com/office/drawing/2014/main" id="{1F411D8E-21BF-7D3E-4719-AB391F8F54B3}"/>
                </a:ext>
              </a:extLst>
            </p:cNvPr>
            <p:cNvCxnSpPr>
              <a:cxnSpLocks/>
            </p:cNvCxnSpPr>
            <p:nvPr/>
          </p:nvCxnSpPr>
          <p:spPr>
            <a:xfrm>
              <a:off x="0" y="1268700"/>
              <a:ext cx="12192000" cy="0"/>
            </a:xfrm>
            <a:prstGeom prst="line">
              <a:avLst/>
            </a:prstGeom>
            <a:ln w="76200"/>
          </p:spPr>
          <p:style>
            <a:lnRef idx="1">
              <a:schemeClr val="accent1"/>
            </a:lnRef>
            <a:fillRef idx="0">
              <a:schemeClr val="accent1"/>
            </a:fillRef>
            <a:effectRef idx="0">
              <a:schemeClr val="accent1"/>
            </a:effectRef>
            <a:fontRef idx="minor">
              <a:schemeClr val="tx1"/>
            </a:fontRef>
          </p:style>
        </p:cxnSp>
        <p:grpSp>
          <p:nvGrpSpPr>
            <p:cNvPr id="83" name="Group 82">
              <a:extLst>
                <a:ext uri="{FF2B5EF4-FFF2-40B4-BE49-F238E27FC236}">
                  <a16:creationId xmlns:a16="http://schemas.microsoft.com/office/drawing/2014/main" id="{D7E0B59C-8B04-BB7C-420A-37C88BED5C97}"/>
                </a:ext>
              </a:extLst>
            </p:cNvPr>
            <p:cNvGrpSpPr/>
            <p:nvPr/>
          </p:nvGrpSpPr>
          <p:grpSpPr>
            <a:xfrm>
              <a:off x="-53009" y="974791"/>
              <a:ext cx="11529287" cy="515500"/>
              <a:chOff x="-53009" y="974791"/>
              <a:chExt cx="11529287" cy="515500"/>
            </a:xfrm>
          </p:grpSpPr>
          <p:sp>
            <p:nvSpPr>
              <p:cNvPr id="127" name="Rectangle 126">
                <a:extLst>
                  <a:ext uri="{FF2B5EF4-FFF2-40B4-BE49-F238E27FC236}">
                    <a16:creationId xmlns:a16="http://schemas.microsoft.com/office/drawing/2014/main" id="{DABCB4B8-9C58-0091-D79D-A2F767C87408}"/>
                  </a:ext>
                </a:extLst>
              </p:cNvPr>
              <p:cNvSpPr/>
              <p:nvPr/>
            </p:nvSpPr>
            <p:spPr>
              <a:xfrm>
                <a:off x="-53009" y="974791"/>
                <a:ext cx="728069" cy="51550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8" name="Rectangle 127">
                <a:extLst>
                  <a:ext uri="{FF2B5EF4-FFF2-40B4-BE49-F238E27FC236}">
                    <a16:creationId xmlns:a16="http://schemas.microsoft.com/office/drawing/2014/main" id="{64B3EC62-C6B7-4B2E-93B5-FA441071D315}"/>
                  </a:ext>
                </a:extLst>
              </p:cNvPr>
              <p:cNvSpPr/>
              <p:nvPr/>
            </p:nvSpPr>
            <p:spPr>
              <a:xfrm>
                <a:off x="675860" y="1173573"/>
                <a:ext cx="2160000" cy="18000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9" name="Rectangle 128">
                <a:extLst>
                  <a:ext uri="{FF2B5EF4-FFF2-40B4-BE49-F238E27FC236}">
                    <a16:creationId xmlns:a16="http://schemas.microsoft.com/office/drawing/2014/main" id="{D6C2E90A-470A-3479-C4AF-CCBF93AEA6B5}"/>
                  </a:ext>
                </a:extLst>
              </p:cNvPr>
              <p:cNvSpPr/>
              <p:nvPr/>
            </p:nvSpPr>
            <p:spPr>
              <a:xfrm>
                <a:off x="2835965" y="1173573"/>
                <a:ext cx="2160000" cy="18000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0" name="Rectangle 129">
                <a:extLst>
                  <a:ext uri="{FF2B5EF4-FFF2-40B4-BE49-F238E27FC236}">
                    <a16:creationId xmlns:a16="http://schemas.microsoft.com/office/drawing/2014/main" id="{8DF46154-4900-2863-DA40-04A8B468ADB1}"/>
                  </a:ext>
                </a:extLst>
              </p:cNvPr>
              <p:cNvSpPr/>
              <p:nvPr/>
            </p:nvSpPr>
            <p:spPr>
              <a:xfrm>
                <a:off x="4996069" y="1193452"/>
                <a:ext cx="2160000" cy="18000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1" name="Rectangle 130">
                <a:extLst>
                  <a:ext uri="{FF2B5EF4-FFF2-40B4-BE49-F238E27FC236}">
                    <a16:creationId xmlns:a16="http://schemas.microsoft.com/office/drawing/2014/main" id="{294455BB-E8E4-698A-0FFA-3D53913F7340}"/>
                  </a:ext>
                </a:extLst>
              </p:cNvPr>
              <p:cNvSpPr/>
              <p:nvPr/>
            </p:nvSpPr>
            <p:spPr>
              <a:xfrm>
                <a:off x="7156173" y="1186825"/>
                <a:ext cx="2160000" cy="18000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2" name="Rectangle 131">
                <a:extLst>
                  <a:ext uri="{FF2B5EF4-FFF2-40B4-BE49-F238E27FC236}">
                    <a16:creationId xmlns:a16="http://schemas.microsoft.com/office/drawing/2014/main" id="{E9D42DDB-63CE-34E7-E9F7-961DDA2FF600}"/>
                  </a:ext>
                </a:extLst>
              </p:cNvPr>
              <p:cNvSpPr/>
              <p:nvPr/>
            </p:nvSpPr>
            <p:spPr>
              <a:xfrm>
                <a:off x="9316278" y="1186826"/>
                <a:ext cx="2160000" cy="180000"/>
              </a:xfrm>
              <a:prstGeom prst="rect">
                <a:avLst/>
              </a:prstGeom>
              <a:noFill/>
              <a:ln w="381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84" name="TextBox 83">
              <a:extLst>
                <a:ext uri="{FF2B5EF4-FFF2-40B4-BE49-F238E27FC236}">
                  <a16:creationId xmlns:a16="http://schemas.microsoft.com/office/drawing/2014/main" id="{E47285BA-9D15-B629-CF05-13EDB8BC2C92}"/>
                </a:ext>
              </a:extLst>
            </p:cNvPr>
            <p:cNvSpPr txBox="1"/>
            <p:nvPr/>
          </p:nvSpPr>
          <p:spPr>
            <a:xfrm>
              <a:off x="1979148" y="380031"/>
              <a:ext cx="656018"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LCLS</a:t>
              </a:r>
            </a:p>
          </p:txBody>
        </p:sp>
        <p:grpSp>
          <p:nvGrpSpPr>
            <p:cNvPr id="85" name="Group 84">
              <a:extLst>
                <a:ext uri="{FF2B5EF4-FFF2-40B4-BE49-F238E27FC236}">
                  <a16:creationId xmlns:a16="http://schemas.microsoft.com/office/drawing/2014/main" id="{DEE4B1E4-87D8-8347-B0E4-2EB60D243001}"/>
                </a:ext>
              </a:extLst>
            </p:cNvPr>
            <p:cNvGrpSpPr/>
            <p:nvPr/>
          </p:nvGrpSpPr>
          <p:grpSpPr>
            <a:xfrm>
              <a:off x="5891850" y="770767"/>
              <a:ext cx="288040" cy="648090"/>
              <a:chOff x="4799820" y="548600"/>
              <a:chExt cx="288040" cy="648090"/>
            </a:xfrm>
          </p:grpSpPr>
          <p:sp>
            <p:nvSpPr>
              <p:cNvPr id="125" name="Oval 124">
                <a:extLst>
                  <a:ext uri="{FF2B5EF4-FFF2-40B4-BE49-F238E27FC236}">
                    <a16:creationId xmlns:a16="http://schemas.microsoft.com/office/drawing/2014/main" id="{1C1FFE31-C332-996B-3AF0-46DCF46AFB05}"/>
                  </a:ext>
                </a:extLst>
              </p:cNvPr>
              <p:cNvSpPr/>
              <p:nvPr/>
            </p:nvSpPr>
            <p:spPr>
              <a:xfrm>
                <a:off x="4799820" y="908650"/>
                <a:ext cx="288040" cy="288040"/>
              </a:xfrm>
              <a:prstGeom prst="ellipse">
                <a:avLst/>
              </a:prstGeom>
              <a:solidFill>
                <a:schemeClr val="bg2">
                  <a:lumMod val="75000"/>
                </a:schemeClr>
              </a:solidFill>
              <a:ln w="381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6" name="Straight Connector 125">
                <a:extLst>
                  <a:ext uri="{FF2B5EF4-FFF2-40B4-BE49-F238E27FC236}">
                    <a16:creationId xmlns:a16="http://schemas.microsoft.com/office/drawing/2014/main" id="{687045BD-B0EB-17B2-019E-7BFEDD52E05E}"/>
                  </a:ext>
                </a:extLst>
              </p:cNvPr>
              <p:cNvCxnSpPr>
                <a:cxnSpLocks/>
                <a:stCxn id="125" idx="0"/>
              </p:cNvCxnSpPr>
              <p:nvPr/>
            </p:nvCxnSpPr>
            <p:spPr>
              <a:xfrm flipV="1">
                <a:off x="4943840" y="548600"/>
                <a:ext cx="0" cy="36005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86" name="TextBox 85">
              <a:extLst>
                <a:ext uri="{FF2B5EF4-FFF2-40B4-BE49-F238E27FC236}">
                  <a16:creationId xmlns:a16="http://schemas.microsoft.com/office/drawing/2014/main" id="{8A586F60-2E71-7DD2-7429-C6BCD5F4E1A5}"/>
                </a:ext>
              </a:extLst>
            </p:cNvPr>
            <p:cNvSpPr txBox="1"/>
            <p:nvPr/>
          </p:nvSpPr>
          <p:spPr>
            <a:xfrm>
              <a:off x="5608313" y="441401"/>
              <a:ext cx="912805"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Eu XFEL</a:t>
              </a:r>
            </a:p>
          </p:txBody>
        </p:sp>
        <p:sp>
          <p:nvSpPr>
            <p:cNvPr id="87" name="TextBox 86">
              <a:extLst>
                <a:ext uri="{FF2B5EF4-FFF2-40B4-BE49-F238E27FC236}">
                  <a16:creationId xmlns:a16="http://schemas.microsoft.com/office/drawing/2014/main" id="{0EED16B8-BB8A-AD58-90CA-0446CF07CB78}"/>
                </a:ext>
              </a:extLst>
            </p:cNvPr>
            <p:cNvSpPr txBox="1"/>
            <p:nvPr/>
          </p:nvSpPr>
          <p:spPr>
            <a:xfrm>
              <a:off x="341839" y="1461817"/>
              <a:ext cx="633947"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2005</a:t>
              </a:r>
            </a:p>
          </p:txBody>
        </p:sp>
        <p:sp>
          <p:nvSpPr>
            <p:cNvPr id="88" name="TextBox 87">
              <a:extLst>
                <a:ext uri="{FF2B5EF4-FFF2-40B4-BE49-F238E27FC236}">
                  <a16:creationId xmlns:a16="http://schemas.microsoft.com/office/drawing/2014/main" id="{916CAF66-1C46-D03A-B4F8-A391E45D1FC3}"/>
                </a:ext>
              </a:extLst>
            </p:cNvPr>
            <p:cNvSpPr txBox="1"/>
            <p:nvPr/>
          </p:nvSpPr>
          <p:spPr>
            <a:xfrm>
              <a:off x="2524605" y="1443405"/>
              <a:ext cx="633947"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2010</a:t>
              </a:r>
            </a:p>
          </p:txBody>
        </p:sp>
        <p:sp>
          <p:nvSpPr>
            <p:cNvPr id="89" name="TextBox 88">
              <a:extLst>
                <a:ext uri="{FF2B5EF4-FFF2-40B4-BE49-F238E27FC236}">
                  <a16:creationId xmlns:a16="http://schemas.microsoft.com/office/drawing/2014/main" id="{1631E718-78C0-C649-C679-4C83F98C3BF6}"/>
                </a:ext>
              </a:extLst>
            </p:cNvPr>
            <p:cNvSpPr txBox="1"/>
            <p:nvPr/>
          </p:nvSpPr>
          <p:spPr>
            <a:xfrm>
              <a:off x="4688960" y="1467951"/>
              <a:ext cx="633947"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2015</a:t>
              </a:r>
            </a:p>
          </p:txBody>
        </p:sp>
        <p:sp>
          <p:nvSpPr>
            <p:cNvPr id="90" name="TextBox 89">
              <a:extLst>
                <a:ext uri="{FF2B5EF4-FFF2-40B4-BE49-F238E27FC236}">
                  <a16:creationId xmlns:a16="http://schemas.microsoft.com/office/drawing/2014/main" id="{D092B614-D5A6-9424-4AA0-0077F25D7DD4}"/>
                </a:ext>
              </a:extLst>
            </p:cNvPr>
            <p:cNvSpPr txBox="1"/>
            <p:nvPr/>
          </p:nvSpPr>
          <p:spPr>
            <a:xfrm>
              <a:off x="6865590" y="1504775"/>
              <a:ext cx="633947"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2020</a:t>
              </a:r>
            </a:p>
          </p:txBody>
        </p:sp>
        <p:sp>
          <p:nvSpPr>
            <p:cNvPr id="91" name="TextBox 90">
              <a:extLst>
                <a:ext uri="{FF2B5EF4-FFF2-40B4-BE49-F238E27FC236}">
                  <a16:creationId xmlns:a16="http://schemas.microsoft.com/office/drawing/2014/main" id="{8AA3253D-3078-0876-D05B-6D34FEC4E1A5}"/>
                </a:ext>
              </a:extLst>
            </p:cNvPr>
            <p:cNvSpPr txBox="1"/>
            <p:nvPr/>
          </p:nvSpPr>
          <p:spPr>
            <a:xfrm>
              <a:off x="9036083" y="1504772"/>
              <a:ext cx="633947"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2025</a:t>
              </a:r>
            </a:p>
          </p:txBody>
        </p:sp>
        <p:grpSp>
          <p:nvGrpSpPr>
            <p:cNvPr id="92" name="Group 91">
              <a:extLst>
                <a:ext uri="{FF2B5EF4-FFF2-40B4-BE49-F238E27FC236}">
                  <a16:creationId xmlns:a16="http://schemas.microsoft.com/office/drawing/2014/main" id="{B3F262CF-9681-6402-4A85-42CF37AC0E25}"/>
                </a:ext>
              </a:extLst>
            </p:cNvPr>
            <p:cNvGrpSpPr/>
            <p:nvPr/>
          </p:nvGrpSpPr>
          <p:grpSpPr>
            <a:xfrm>
              <a:off x="2116788" y="731633"/>
              <a:ext cx="288040" cy="648090"/>
              <a:chOff x="4799820" y="548600"/>
              <a:chExt cx="288040" cy="648090"/>
            </a:xfrm>
          </p:grpSpPr>
          <p:sp>
            <p:nvSpPr>
              <p:cNvPr id="123" name="Oval 122">
                <a:extLst>
                  <a:ext uri="{FF2B5EF4-FFF2-40B4-BE49-F238E27FC236}">
                    <a16:creationId xmlns:a16="http://schemas.microsoft.com/office/drawing/2014/main" id="{A68F6C74-1947-0C17-935C-5C5B898B052D}"/>
                  </a:ext>
                </a:extLst>
              </p:cNvPr>
              <p:cNvSpPr/>
              <p:nvPr/>
            </p:nvSpPr>
            <p:spPr>
              <a:xfrm>
                <a:off x="4799820" y="908650"/>
                <a:ext cx="288040" cy="288040"/>
              </a:xfrm>
              <a:prstGeom prst="ellipse">
                <a:avLst/>
              </a:prstGeom>
              <a:solidFill>
                <a:schemeClr val="bg2">
                  <a:lumMod val="75000"/>
                </a:schemeClr>
              </a:solidFill>
              <a:ln w="381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4" name="Straight Connector 123">
                <a:extLst>
                  <a:ext uri="{FF2B5EF4-FFF2-40B4-BE49-F238E27FC236}">
                    <a16:creationId xmlns:a16="http://schemas.microsoft.com/office/drawing/2014/main" id="{6AE2A4CF-A586-09E5-1E52-0FAD377DF696}"/>
                  </a:ext>
                </a:extLst>
              </p:cNvPr>
              <p:cNvCxnSpPr>
                <a:cxnSpLocks/>
                <a:stCxn id="123" idx="0"/>
              </p:cNvCxnSpPr>
              <p:nvPr/>
            </p:nvCxnSpPr>
            <p:spPr>
              <a:xfrm flipV="1">
                <a:off x="4943840" y="548600"/>
                <a:ext cx="0" cy="36005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93" name="TextBox 92">
              <a:extLst>
                <a:ext uri="{FF2B5EF4-FFF2-40B4-BE49-F238E27FC236}">
                  <a16:creationId xmlns:a16="http://schemas.microsoft.com/office/drawing/2014/main" id="{3ADB527D-3B14-64F5-612C-3BF7F8CA1F62}"/>
                </a:ext>
              </a:extLst>
            </p:cNvPr>
            <p:cNvSpPr txBox="1"/>
            <p:nvPr/>
          </p:nvSpPr>
          <p:spPr>
            <a:xfrm>
              <a:off x="8302470" y="410717"/>
              <a:ext cx="829534"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LCLS-II</a:t>
              </a:r>
            </a:p>
          </p:txBody>
        </p:sp>
        <p:grpSp>
          <p:nvGrpSpPr>
            <p:cNvPr id="94" name="Group 93">
              <a:extLst>
                <a:ext uri="{FF2B5EF4-FFF2-40B4-BE49-F238E27FC236}">
                  <a16:creationId xmlns:a16="http://schemas.microsoft.com/office/drawing/2014/main" id="{A04D691D-A895-5164-C5D7-A55BA3555773}"/>
                </a:ext>
              </a:extLst>
            </p:cNvPr>
            <p:cNvGrpSpPr/>
            <p:nvPr/>
          </p:nvGrpSpPr>
          <p:grpSpPr>
            <a:xfrm>
              <a:off x="8561460" y="776904"/>
              <a:ext cx="288040" cy="648090"/>
              <a:chOff x="4799820" y="548600"/>
              <a:chExt cx="288040" cy="648090"/>
            </a:xfrm>
          </p:grpSpPr>
          <p:sp>
            <p:nvSpPr>
              <p:cNvPr id="121" name="Oval 120">
                <a:extLst>
                  <a:ext uri="{FF2B5EF4-FFF2-40B4-BE49-F238E27FC236}">
                    <a16:creationId xmlns:a16="http://schemas.microsoft.com/office/drawing/2014/main" id="{353E8102-DDDE-5D6E-95BD-A52DC6528801}"/>
                  </a:ext>
                </a:extLst>
              </p:cNvPr>
              <p:cNvSpPr/>
              <p:nvPr/>
            </p:nvSpPr>
            <p:spPr>
              <a:xfrm>
                <a:off x="4799820" y="908650"/>
                <a:ext cx="288040" cy="288040"/>
              </a:xfrm>
              <a:prstGeom prst="ellipse">
                <a:avLst/>
              </a:prstGeom>
              <a:solidFill>
                <a:schemeClr val="bg2">
                  <a:lumMod val="75000"/>
                </a:schemeClr>
              </a:solidFill>
              <a:ln w="381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2" name="Straight Connector 121">
                <a:extLst>
                  <a:ext uri="{FF2B5EF4-FFF2-40B4-BE49-F238E27FC236}">
                    <a16:creationId xmlns:a16="http://schemas.microsoft.com/office/drawing/2014/main" id="{33FB9BF7-52EA-715E-D958-999E30A12E76}"/>
                  </a:ext>
                </a:extLst>
              </p:cNvPr>
              <p:cNvCxnSpPr>
                <a:cxnSpLocks/>
                <a:stCxn id="121" idx="0"/>
              </p:cNvCxnSpPr>
              <p:nvPr/>
            </p:nvCxnSpPr>
            <p:spPr>
              <a:xfrm flipV="1">
                <a:off x="4943840" y="548600"/>
                <a:ext cx="0" cy="36005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95" name="TextBox 94">
              <a:extLst>
                <a:ext uri="{FF2B5EF4-FFF2-40B4-BE49-F238E27FC236}">
                  <a16:creationId xmlns:a16="http://schemas.microsoft.com/office/drawing/2014/main" id="{6DF9B1A0-A52D-1FE8-606A-6DD208EDF91A}"/>
                </a:ext>
              </a:extLst>
            </p:cNvPr>
            <p:cNvSpPr txBox="1"/>
            <p:nvPr/>
          </p:nvSpPr>
          <p:spPr>
            <a:xfrm>
              <a:off x="9671643" y="411695"/>
              <a:ext cx="773114"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SHINE</a:t>
              </a:r>
            </a:p>
          </p:txBody>
        </p:sp>
        <p:grpSp>
          <p:nvGrpSpPr>
            <p:cNvPr id="96" name="Group 95">
              <a:extLst>
                <a:ext uri="{FF2B5EF4-FFF2-40B4-BE49-F238E27FC236}">
                  <a16:creationId xmlns:a16="http://schemas.microsoft.com/office/drawing/2014/main" id="{29999189-4E95-C7D8-BF32-C92C8FC8411B}"/>
                </a:ext>
              </a:extLst>
            </p:cNvPr>
            <p:cNvGrpSpPr/>
            <p:nvPr/>
          </p:nvGrpSpPr>
          <p:grpSpPr>
            <a:xfrm>
              <a:off x="10565001" y="764140"/>
              <a:ext cx="288040" cy="648090"/>
              <a:chOff x="4799820" y="548600"/>
              <a:chExt cx="288040" cy="648090"/>
            </a:xfrm>
          </p:grpSpPr>
          <p:sp>
            <p:nvSpPr>
              <p:cNvPr id="119" name="Oval 118">
                <a:extLst>
                  <a:ext uri="{FF2B5EF4-FFF2-40B4-BE49-F238E27FC236}">
                    <a16:creationId xmlns:a16="http://schemas.microsoft.com/office/drawing/2014/main" id="{2C67A559-7279-3313-6B8D-A030511C527A}"/>
                  </a:ext>
                </a:extLst>
              </p:cNvPr>
              <p:cNvSpPr/>
              <p:nvPr/>
            </p:nvSpPr>
            <p:spPr>
              <a:xfrm>
                <a:off x="4799820" y="908650"/>
                <a:ext cx="288040" cy="288040"/>
              </a:xfrm>
              <a:prstGeom prst="ellipse">
                <a:avLst/>
              </a:prstGeom>
              <a:solidFill>
                <a:schemeClr val="bg2">
                  <a:lumMod val="75000"/>
                </a:schemeClr>
              </a:solidFill>
              <a:ln w="381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20" name="Straight Connector 119">
                <a:extLst>
                  <a:ext uri="{FF2B5EF4-FFF2-40B4-BE49-F238E27FC236}">
                    <a16:creationId xmlns:a16="http://schemas.microsoft.com/office/drawing/2014/main" id="{4E0DC9F6-39D3-A87B-645D-BEB115FBFE78}"/>
                  </a:ext>
                </a:extLst>
              </p:cNvPr>
              <p:cNvCxnSpPr>
                <a:cxnSpLocks/>
                <a:stCxn id="119" idx="0"/>
              </p:cNvCxnSpPr>
              <p:nvPr/>
            </p:nvCxnSpPr>
            <p:spPr>
              <a:xfrm flipV="1">
                <a:off x="4943840" y="548600"/>
                <a:ext cx="0" cy="36005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97" name="TextBox 96">
              <a:extLst>
                <a:ext uri="{FF2B5EF4-FFF2-40B4-BE49-F238E27FC236}">
                  <a16:creationId xmlns:a16="http://schemas.microsoft.com/office/drawing/2014/main" id="{097E89CE-8313-0599-28D9-7966BF609F81}"/>
                </a:ext>
              </a:extLst>
            </p:cNvPr>
            <p:cNvSpPr txBox="1"/>
            <p:nvPr/>
          </p:nvSpPr>
          <p:spPr>
            <a:xfrm>
              <a:off x="10370703" y="404191"/>
              <a:ext cx="1163668"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LCLS-II-HE</a:t>
              </a:r>
            </a:p>
          </p:txBody>
        </p:sp>
        <p:grpSp>
          <p:nvGrpSpPr>
            <p:cNvPr id="98" name="Group 97">
              <a:extLst>
                <a:ext uri="{FF2B5EF4-FFF2-40B4-BE49-F238E27FC236}">
                  <a16:creationId xmlns:a16="http://schemas.microsoft.com/office/drawing/2014/main" id="{77E8D31F-03F6-67C5-EB60-444DD8321AB4}"/>
                </a:ext>
              </a:extLst>
            </p:cNvPr>
            <p:cNvGrpSpPr/>
            <p:nvPr/>
          </p:nvGrpSpPr>
          <p:grpSpPr>
            <a:xfrm>
              <a:off x="9862143" y="764630"/>
              <a:ext cx="288040" cy="648090"/>
              <a:chOff x="4799820" y="548600"/>
              <a:chExt cx="288040" cy="648090"/>
            </a:xfrm>
          </p:grpSpPr>
          <p:sp>
            <p:nvSpPr>
              <p:cNvPr id="117" name="Oval 116">
                <a:extLst>
                  <a:ext uri="{FF2B5EF4-FFF2-40B4-BE49-F238E27FC236}">
                    <a16:creationId xmlns:a16="http://schemas.microsoft.com/office/drawing/2014/main" id="{CF8A2CE6-0308-EFB6-6349-82E2479BE477}"/>
                  </a:ext>
                </a:extLst>
              </p:cNvPr>
              <p:cNvSpPr/>
              <p:nvPr/>
            </p:nvSpPr>
            <p:spPr>
              <a:xfrm>
                <a:off x="4799820" y="908650"/>
                <a:ext cx="288040" cy="288040"/>
              </a:xfrm>
              <a:prstGeom prst="ellipse">
                <a:avLst/>
              </a:prstGeom>
              <a:solidFill>
                <a:schemeClr val="bg2">
                  <a:lumMod val="75000"/>
                </a:schemeClr>
              </a:solidFill>
              <a:ln w="381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8" name="Straight Connector 117">
                <a:extLst>
                  <a:ext uri="{FF2B5EF4-FFF2-40B4-BE49-F238E27FC236}">
                    <a16:creationId xmlns:a16="http://schemas.microsoft.com/office/drawing/2014/main" id="{DF9BFDB5-394A-20C8-A05F-0549C8358941}"/>
                  </a:ext>
                </a:extLst>
              </p:cNvPr>
              <p:cNvCxnSpPr>
                <a:cxnSpLocks/>
                <a:stCxn id="117" idx="0"/>
              </p:cNvCxnSpPr>
              <p:nvPr/>
            </p:nvCxnSpPr>
            <p:spPr>
              <a:xfrm flipV="1">
                <a:off x="4943840" y="548600"/>
                <a:ext cx="0" cy="36005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99" name="TextBox 98">
              <a:extLst>
                <a:ext uri="{FF2B5EF4-FFF2-40B4-BE49-F238E27FC236}">
                  <a16:creationId xmlns:a16="http://schemas.microsoft.com/office/drawing/2014/main" id="{16716AB3-072E-7486-C6DB-86F1AAB03433}"/>
                </a:ext>
              </a:extLst>
            </p:cNvPr>
            <p:cNvSpPr txBox="1"/>
            <p:nvPr/>
          </p:nvSpPr>
          <p:spPr>
            <a:xfrm>
              <a:off x="11211079" y="1474089"/>
              <a:ext cx="633947"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2030</a:t>
              </a:r>
            </a:p>
          </p:txBody>
        </p:sp>
        <p:sp>
          <p:nvSpPr>
            <p:cNvPr id="100" name="TextBox 99">
              <a:extLst>
                <a:ext uri="{FF2B5EF4-FFF2-40B4-BE49-F238E27FC236}">
                  <a16:creationId xmlns:a16="http://schemas.microsoft.com/office/drawing/2014/main" id="{72106DD2-38FC-BABA-F69B-F7EEE3B45B8A}"/>
                </a:ext>
              </a:extLst>
            </p:cNvPr>
            <p:cNvSpPr txBox="1"/>
            <p:nvPr/>
          </p:nvSpPr>
          <p:spPr>
            <a:xfrm>
              <a:off x="3857949" y="386169"/>
              <a:ext cx="761653"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FERMI</a:t>
              </a:r>
            </a:p>
          </p:txBody>
        </p:sp>
        <p:grpSp>
          <p:nvGrpSpPr>
            <p:cNvPr id="101" name="Group 100">
              <a:extLst>
                <a:ext uri="{FF2B5EF4-FFF2-40B4-BE49-F238E27FC236}">
                  <a16:creationId xmlns:a16="http://schemas.microsoft.com/office/drawing/2014/main" id="{966EE31A-0461-F807-6F59-F5906152AB55}"/>
                </a:ext>
              </a:extLst>
            </p:cNvPr>
            <p:cNvGrpSpPr/>
            <p:nvPr/>
          </p:nvGrpSpPr>
          <p:grpSpPr>
            <a:xfrm>
              <a:off x="3811805" y="748575"/>
              <a:ext cx="288040" cy="648090"/>
              <a:chOff x="4799820" y="548600"/>
              <a:chExt cx="288040" cy="648090"/>
            </a:xfrm>
          </p:grpSpPr>
          <p:sp>
            <p:nvSpPr>
              <p:cNvPr id="115" name="Oval 114">
                <a:extLst>
                  <a:ext uri="{FF2B5EF4-FFF2-40B4-BE49-F238E27FC236}">
                    <a16:creationId xmlns:a16="http://schemas.microsoft.com/office/drawing/2014/main" id="{B7F124FD-832A-23AC-34C4-B698A2568E19}"/>
                  </a:ext>
                </a:extLst>
              </p:cNvPr>
              <p:cNvSpPr/>
              <p:nvPr/>
            </p:nvSpPr>
            <p:spPr>
              <a:xfrm>
                <a:off x="4799820" y="908650"/>
                <a:ext cx="288040" cy="288040"/>
              </a:xfrm>
              <a:prstGeom prst="ellipse">
                <a:avLst/>
              </a:prstGeom>
              <a:solidFill>
                <a:schemeClr val="bg2">
                  <a:lumMod val="75000"/>
                </a:schemeClr>
              </a:solidFill>
              <a:ln w="381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6" name="Straight Connector 115">
                <a:extLst>
                  <a:ext uri="{FF2B5EF4-FFF2-40B4-BE49-F238E27FC236}">
                    <a16:creationId xmlns:a16="http://schemas.microsoft.com/office/drawing/2014/main" id="{F3C0A36A-92F7-11A6-2B10-AFDEA32472C6}"/>
                  </a:ext>
                </a:extLst>
              </p:cNvPr>
              <p:cNvCxnSpPr>
                <a:cxnSpLocks/>
                <a:stCxn id="115" idx="0"/>
              </p:cNvCxnSpPr>
              <p:nvPr/>
            </p:nvCxnSpPr>
            <p:spPr>
              <a:xfrm flipV="1">
                <a:off x="4943840" y="548600"/>
                <a:ext cx="0" cy="36005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02" name="TextBox 101">
              <a:extLst>
                <a:ext uri="{FF2B5EF4-FFF2-40B4-BE49-F238E27FC236}">
                  <a16:creationId xmlns:a16="http://schemas.microsoft.com/office/drawing/2014/main" id="{61CD69A1-24C4-B0BE-B9A2-6144E07DDA9B}"/>
                </a:ext>
              </a:extLst>
            </p:cNvPr>
            <p:cNvSpPr txBox="1"/>
            <p:nvPr/>
          </p:nvSpPr>
          <p:spPr>
            <a:xfrm>
              <a:off x="3105189" y="380032"/>
              <a:ext cx="800752"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SACLA</a:t>
              </a:r>
            </a:p>
          </p:txBody>
        </p:sp>
        <p:grpSp>
          <p:nvGrpSpPr>
            <p:cNvPr id="103" name="Group 102">
              <a:extLst>
                <a:ext uri="{FF2B5EF4-FFF2-40B4-BE49-F238E27FC236}">
                  <a16:creationId xmlns:a16="http://schemas.microsoft.com/office/drawing/2014/main" id="{F89D2CC6-028E-0FD0-C533-2C611681439B}"/>
                </a:ext>
              </a:extLst>
            </p:cNvPr>
            <p:cNvGrpSpPr/>
            <p:nvPr/>
          </p:nvGrpSpPr>
          <p:grpSpPr>
            <a:xfrm>
              <a:off x="3439535" y="754712"/>
              <a:ext cx="288040" cy="648090"/>
              <a:chOff x="4799820" y="548600"/>
              <a:chExt cx="288040" cy="648090"/>
            </a:xfrm>
          </p:grpSpPr>
          <p:sp>
            <p:nvSpPr>
              <p:cNvPr id="113" name="Oval 112">
                <a:extLst>
                  <a:ext uri="{FF2B5EF4-FFF2-40B4-BE49-F238E27FC236}">
                    <a16:creationId xmlns:a16="http://schemas.microsoft.com/office/drawing/2014/main" id="{648DA387-93AD-AB37-AD52-51D3D1B89939}"/>
                  </a:ext>
                </a:extLst>
              </p:cNvPr>
              <p:cNvSpPr/>
              <p:nvPr/>
            </p:nvSpPr>
            <p:spPr>
              <a:xfrm>
                <a:off x="4799820" y="908650"/>
                <a:ext cx="288040" cy="288040"/>
              </a:xfrm>
              <a:prstGeom prst="ellipse">
                <a:avLst/>
              </a:prstGeom>
              <a:solidFill>
                <a:schemeClr val="bg2">
                  <a:lumMod val="75000"/>
                </a:schemeClr>
              </a:solidFill>
              <a:ln w="381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4" name="Straight Connector 113">
                <a:extLst>
                  <a:ext uri="{FF2B5EF4-FFF2-40B4-BE49-F238E27FC236}">
                    <a16:creationId xmlns:a16="http://schemas.microsoft.com/office/drawing/2014/main" id="{76082B72-9F4D-AE6C-C90E-A80251F76872}"/>
                  </a:ext>
                </a:extLst>
              </p:cNvPr>
              <p:cNvCxnSpPr>
                <a:cxnSpLocks/>
                <a:stCxn id="113" idx="0"/>
              </p:cNvCxnSpPr>
              <p:nvPr/>
            </p:nvCxnSpPr>
            <p:spPr>
              <a:xfrm flipV="1">
                <a:off x="4943840" y="548600"/>
                <a:ext cx="0" cy="36005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04" name="TextBox 103">
              <a:extLst>
                <a:ext uri="{FF2B5EF4-FFF2-40B4-BE49-F238E27FC236}">
                  <a16:creationId xmlns:a16="http://schemas.microsoft.com/office/drawing/2014/main" id="{510807B8-5C52-4307-8C35-F5A6D684B5BF}"/>
                </a:ext>
              </a:extLst>
            </p:cNvPr>
            <p:cNvSpPr txBox="1"/>
            <p:nvPr/>
          </p:nvSpPr>
          <p:spPr>
            <a:xfrm>
              <a:off x="5139431" y="429128"/>
              <a:ext cx="526935"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PAL</a:t>
              </a:r>
            </a:p>
          </p:txBody>
        </p:sp>
        <p:grpSp>
          <p:nvGrpSpPr>
            <p:cNvPr id="105" name="Group 104">
              <a:extLst>
                <a:ext uri="{FF2B5EF4-FFF2-40B4-BE49-F238E27FC236}">
                  <a16:creationId xmlns:a16="http://schemas.microsoft.com/office/drawing/2014/main" id="{CF6C9033-8947-5C88-BC4F-C62F57B1F54B}"/>
                </a:ext>
              </a:extLst>
            </p:cNvPr>
            <p:cNvGrpSpPr/>
            <p:nvPr/>
          </p:nvGrpSpPr>
          <p:grpSpPr>
            <a:xfrm>
              <a:off x="5271177" y="770767"/>
              <a:ext cx="288040" cy="648090"/>
              <a:chOff x="4799820" y="548600"/>
              <a:chExt cx="288040" cy="648090"/>
            </a:xfrm>
          </p:grpSpPr>
          <p:sp>
            <p:nvSpPr>
              <p:cNvPr id="111" name="Oval 110">
                <a:extLst>
                  <a:ext uri="{FF2B5EF4-FFF2-40B4-BE49-F238E27FC236}">
                    <a16:creationId xmlns:a16="http://schemas.microsoft.com/office/drawing/2014/main" id="{B7042726-5539-30AB-F251-A01C35A03DB7}"/>
                  </a:ext>
                </a:extLst>
              </p:cNvPr>
              <p:cNvSpPr/>
              <p:nvPr/>
            </p:nvSpPr>
            <p:spPr>
              <a:xfrm>
                <a:off x="4799820" y="908650"/>
                <a:ext cx="288040" cy="288040"/>
              </a:xfrm>
              <a:prstGeom prst="ellipse">
                <a:avLst/>
              </a:prstGeom>
              <a:solidFill>
                <a:schemeClr val="bg2">
                  <a:lumMod val="75000"/>
                </a:schemeClr>
              </a:solidFill>
              <a:ln w="38100">
                <a:solidFill>
                  <a:srgbClr val="4472C4"/>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112" name="Straight Connector 111">
                <a:extLst>
                  <a:ext uri="{FF2B5EF4-FFF2-40B4-BE49-F238E27FC236}">
                    <a16:creationId xmlns:a16="http://schemas.microsoft.com/office/drawing/2014/main" id="{B690EFA7-8333-3866-C664-E020860B422C}"/>
                  </a:ext>
                </a:extLst>
              </p:cNvPr>
              <p:cNvCxnSpPr>
                <a:cxnSpLocks/>
                <a:stCxn id="111" idx="0"/>
              </p:cNvCxnSpPr>
              <p:nvPr/>
            </p:nvCxnSpPr>
            <p:spPr>
              <a:xfrm flipV="1">
                <a:off x="4943840" y="548600"/>
                <a:ext cx="0" cy="36005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06" name="TextBox 105">
              <a:extLst>
                <a:ext uri="{FF2B5EF4-FFF2-40B4-BE49-F238E27FC236}">
                  <a16:creationId xmlns:a16="http://schemas.microsoft.com/office/drawing/2014/main" id="{FC0EA871-7C54-153D-CDE2-A07959075892}"/>
                </a:ext>
              </a:extLst>
            </p:cNvPr>
            <p:cNvSpPr txBox="1"/>
            <p:nvPr/>
          </p:nvSpPr>
          <p:spPr>
            <a:xfrm>
              <a:off x="5209313" y="140729"/>
              <a:ext cx="1046686" cy="4244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err="1">
                  <a:ln>
                    <a:noFill/>
                  </a:ln>
                  <a:solidFill>
                    <a:prstClr val="black"/>
                  </a:solidFill>
                  <a:effectLst/>
                  <a:uLnTx/>
                  <a:uFillTx/>
                  <a:latin typeface="Calibri" panose="020F0502020204030204"/>
                  <a:ea typeface="+mn-ea"/>
                  <a:cs typeface="+mn-cs"/>
                </a:rPr>
                <a:t>SwissFEL</a:t>
              </a:r>
              <a:endParaRPr kumimoji="0" lang="en-GB" sz="16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07" name="7-point Star 78">
              <a:extLst>
                <a:ext uri="{FF2B5EF4-FFF2-40B4-BE49-F238E27FC236}">
                  <a16:creationId xmlns:a16="http://schemas.microsoft.com/office/drawing/2014/main" id="{12CA0C44-77B6-DAC1-9DF5-56492F28B121}"/>
                </a:ext>
              </a:extLst>
            </p:cNvPr>
            <p:cNvSpPr/>
            <p:nvPr/>
          </p:nvSpPr>
          <p:spPr>
            <a:xfrm>
              <a:off x="5390650" y="1130818"/>
              <a:ext cx="288040" cy="288040"/>
            </a:xfrm>
            <a:prstGeom prst="star7">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8" name="7-point Star 80">
              <a:extLst>
                <a:ext uri="{FF2B5EF4-FFF2-40B4-BE49-F238E27FC236}">
                  <a16:creationId xmlns:a16="http://schemas.microsoft.com/office/drawing/2014/main" id="{6B38A17C-C4E3-567E-664F-22D4B0CCED58}"/>
                </a:ext>
              </a:extLst>
            </p:cNvPr>
            <p:cNvSpPr/>
            <p:nvPr/>
          </p:nvSpPr>
          <p:spPr>
            <a:xfrm>
              <a:off x="6242103" y="1118543"/>
              <a:ext cx="288040" cy="288040"/>
            </a:xfrm>
            <a:prstGeom prst="star7">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9" name="7-point Star 82">
              <a:extLst>
                <a:ext uri="{FF2B5EF4-FFF2-40B4-BE49-F238E27FC236}">
                  <a16:creationId xmlns:a16="http://schemas.microsoft.com/office/drawing/2014/main" id="{D9095B70-C49F-1F0F-29BF-F4E9FA89D567}"/>
                </a:ext>
              </a:extLst>
            </p:cNvPr>
            <p:cNvSpPr/>
            <p:nvPr/>
          </p:nvSpPr>
          <p:spPr>
            <a:xfrm>
              <a:off x="7284138" y="1130817"/>
              <a:ext cx="288040" cy="288040"/>
            </a:xfrm>
            <a:prstGeom prst="star7">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0" name="Triangle 21">
              <a:extLst>
                <a:ext uri="{FF2B5EF4-FFF2-40B4-BE49-F238E27FC236}">
                  <a16:creationId xmlns:a16="http://schemas.microsoft.com/office/drawing/2014/main" id="{ABC2C747-8851-B743-30ED-B70DB1A93346}"/>
                </a:ext>
              </a:extLst>
            </p:cNvPr>
            <p:cNvSpPr/>
            <p:nvPr/>
          </p:nvSpPr>
          <p:spPr>
            <a:xfrm flipH="1">
              <a:off x="9407887" y="1251931"/>
              <a:ext cx="208655" cy="202518"/>
            </a:xfrm>
            <a:prstGeom prst="triangl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pSp>
      <p:sp>
        <p:nvSpPr>
          <p:cNvPr id="133" name="7-point Star 78">
            <a:extLst>
              <a:ext uri="{FF2B5EF4-FFF2-40B4-BE49-F238E27FC236}">
                <a16:creationId xmlns:a16="http://schemas.microsoft.com/office/drawing/2014/main" id="{194DC62D-3AA9-9DB5-BFD3-886591FFC6E4}"/>
              </a:ext>
            </a:extLst>
          </p:cNvPr>
          <p:cNvSpPr/>
          <p:nvPr/>
        </p:nvSpPr>
        <p:spPr>
          <a:xfrm>
            <a:off x="2115930" y="1925178"/>
            <a:ext cx="282013" cy="229745"/>
          </a:xfrm>
          <a:prstGeom prst="star7">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5" name="7-point Star 80">
            <a:extLst>
              <a:ext uri="{FF2B5EF4-FFF2-40B4-BE49-F238E27FC236}">
                <a16:creationId xmlns:a16="http://schemas.microsoft.com/office/drawing/2014/main" id="{428FB8A0-0CC3-1C76-EA89-3C8581EB89C3}"/>
              </a:ext>
            </a:extLst>
          </p:cNvPr>
          <p:cNvSpPr/>
          <p:nvPr/>
        </p:nvSpPr>
        <p:spPr>
          <a:xfrm>
            <a:off x="4521875" y="1946611"/>
            <a:ext cx="282013" cy="229745"/>
          </a:xfrm>
          <a:prstGeom prst="star7">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6" name="7-point Star 82">
            <a:extLst>
              <a:ext uri="{FF2B5EF4-FFF2-40B4-BE49-F238E27FC236}">
                <a16:creationId xmlns:a16="http://schemas.microsoft.com/office/drawing/2014/main" id="{B0FF0D8B-D50F-CBB7-6ACE-856D5A31FB6D}"/>
              </a:ext>
            </a:extLst>
          </p:cNvPr>
          <p:cNvSpPr/>
          <p:nvPr/>
        </p:nvSpPr>
        <p:spPr>
          <a:xfrm>
            <a:off x="7104815" y="1946611"/>
            <a:ext cx="282013" cy="229745"/>
          </a:xfrm>
          <a:prstGeom prst="star7">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30ECD80-7BE1-EA9C-5E17-C288609EBCAC}"/>
              </a:ext>
            </a:extLst>
          </p:cNvPr>
          <p:cNvSpPr>
            <a:spLocks noGrp="1"/>
          </p:cNvSpPr>
          <p:nvPr>
            <p:ph type="title"/>
          </p:nvPr>
        </p:nvSpPr>
        <p:spPr/>
        <p:txBody>
          <a:bodyPr/>
          <a:lstStyle/>
          <a:p>
            <a:r>
              <a:rPr lang="en-GB" dirty="0">
                <a:latin typeface="Arial"/>
                <a:cs typeface="Arial"/>
              </a:rPr>
              <a:t>Introduction</a:t>
            </a:r>
            <a:endParaRPr lang="en-GB" dirty="0"/>
          </a:p>
        </p:txBody>
      </p:sp>
      <p:grpSp>
        <p:nvGrpSpPr>
          <p:cNvPr id="134" name="Group 133">
            <a:extLst>
              <a:ext uri="{FF2B5EF4-FFF2-40B4-BE49-F238E27FC236}">
                <a16:creationId xmlns:a16="http://schemas.microsoft.com/office/drawing/2014/main" id="{C53CCEC4-7739-4003-88D4-C50564C1D802}"/>
              </a:ext>
            </a:extLst>
          </p:cNvPr>
          <p:cNvGrpSpPr/>
          <p:nvPr/>
        </p:nvGrpSpPr>
        <p:grpSpPr>
          <a:xfrm>
            <a:off x="412024" y="1900029"/>
            <a:ext cx="974300" cy="3216492"/>
            <a:chOff x="137186" y="1260749"/>
            <a:chExt cx="1253196" cy="3666697"/>
          </a:xfrm>
        </p:grpSpPr>
        <p:pic>
          <p:nvPicPr>
            <p:cNvPr id="137" name="Picture 136">
              <a:extLst>
                <a:ext uri="{FF2B5EF4-FFF2-40B4-BE49-F238E27FC236}">
                  <a16:creationId xmlns:a16="http://schemas.microsoft.com/office/drawing/2014/main" id="{9CB79628-8A5C-F7FB-7D48-5C9179E4A507}"/>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137187" y="1260749"/>
              <a:ext cx="1253195" cy="1770266"/>
            </a:xfrm>
            <a:prstGeom prst="rect">
              <a:avLst/>
            </a:prstGeom>
          </p:spPr>
        </p:pic>
        <p:pic>
          <p:nvPicPr>
            <p:cNvPr id="138" name="Picture 137">
              <a:extLst>
                <a:ext uri="{FF2B5EF4-FFF2-40B4-BE49-F238E27FC236}">
                  <a16:creationId xmlns:a16="http://schemas.microsoft.com/office/drawing/2014/main" id="{3EDFE424-0A2A-702D-3AA6-AE7F1BDC3E68}"/>
                </a:ext>
              </a:extLst>
            </p:cNvPr>
            <p:cNvPicPr>
              <a:picLocks noChangeAspect="1"/>
            </p:cNvPicPr>
            <p:nvPr/>
          </p:nvPicPr>
          <p:blipFill>
            <a:blip r:embed="rId8"/>
            <a:stretch>
              <a:fillRect/>
            </a:stretch>
          </p:blipFill>
          <p:spPr>
            <a:xfrm>
              <a:off x="137186" y="3156625"/>
              <a:ext cx="1253196" cy="1770821"/>
            </a:xfrm>
            <a:prstGeom prst="rect">
              <a:avLst/>
            </a:prstGeom>
          </p:spPr>
        </p:pic>
      </p:grpSp>
      <p:sp>
        <p:nvSpPr>
          <p:cNvPr id="4" name="TextBox 3"/>
          <p:cNvSpPr txBox="1"/>
          <p:nvPr/>
        </p:nvSpPr>
        <p:spPr>
          <a:xfrm>
            <a:off x="104303" y="695105"/>
            <a:ext cx="222170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Calibri" panose="020F0502020204030204"/>
                <a:ea typeface="+mn-ea"/>
                <a:cs typeface="+mn-cs"/>
              </a:rPr>
              <a:t>A long history of FEL facility activities</a:t>
            </a:r>
          </a:p>
        </p:txBody>
      </p:sp>
      <p:grpSp>
        <p:nvGrpSpPr>
          <p:cNvPr id="6" name="Group 5"/>
          <p:cNvGrpSpPr/>
          <p:nvPr/>
        </p:nvGrpSpPr>
        <p:grpSpPr>
          <a:xfrm>
            <a:off x="40008" y="5291775"/>
            <a:ext cx="1684794" cy="863673"/>
            <a:chOff x="40008" y="5291775"/>
            <a:chExt cx="1684794" cy="863673"/>
          </a:xfrm>
        </p:grpSpPr>
        <p:pic>
          <p:nvPicPr>
            <p:cNvPr id="1028" name="Picture 4" descr="Alice (STFC)"/>
            <p:cNvPicPr>
              <a:picLocks noChangeAspect="1" noChangeArrowheads="1"/>
            </p:cNvPicPr>
            <p:nvPr/>
          </p:nvPicPr>
          <p:blipFill>
            <a:blip r:embed="rId9" cstate="print">
              <a:extLst>
                <a:ext uri="{28A0092B-C50C-407E-A947-70E740481C1C}">
                  <a14:useLocalDpi xmlns:a14="http://schemas.microsoft.com/office/drawing/2010/main"/>
                </a:ext>
              </a:extLst>
            </a:blip>
            <a:srcRect/>
            <a:stretch>
              <a:fillRect/>
            </a:stretch>
          </p:blipFill>
          <p:spPr bwMode="auto">
            <a:xfrm>
              <a:off x="40008" y="5291775"/>
              <a:ext cx="1684794" cy="79539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243602" y="5816894"/>
              <a:ext cx="141532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prstClr val="white"/>
                  </a:solidFill>
                  <a:effectLst/>
                  <a:uLnTx/>
                  <a:uFillTx/>
                  <a:latin typeface="Calibri" panose="020F0502020204030204"/>
                  <a:ea typeface="+mn-ea"/>
                  <a:cs typeface="+mn-cs"/>
                </a:rPr>
                <a:t>ALICE IR-FEL</a:t>
              </a:r>
            </a:p>
          </p:txBody>
        </p:sp>
      </p:grpSp>
      <p:sp>
        <p:nvSpPr>
          <p:cNvPr id="139" name="TextBox 138">
            <a:extLst>
              <a:ext uri="{FF2B5EF4-FFF2-40B4-BE49-F238E27FC236}">
                <a16:creationId xmlns:a16="http://schemas.microsoft.com/office/drawing/2014/main" id="{487D59EA-E942-5C9C-D493-C15870924B6C}"/>
              </a:ext>
            </a:extLst>
          </p:cNvPr>
          <p:cNvSpPr txBox="1"/>
          <p:nvPr/>
        </p:nvSpPr>
        <p:spPr>
          <a:xfrm>
            <a:off x="10074" y="6093484"/>
            <a:ext cx="2115930"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Calibri" panose="020F0502020204030204"/>
                <a:ea typeface="+mn-ea"/>
                <a:cs typeface="+mn-cs"/>
              </a:rPr>
              <a:t>+ CLARA: ‘FEL-ready’</a:t>
            </a:r>
          </a:p>
        </p:txBody>
      </p:sp>
    </p:spTree>
    <p:extLst>
      <p:ext uri="{BB962C8B-B14F-4D97-AF65-F5344CB8AC3E}">
        <p14:creationId xmlns:p14="http://schemas.microsoft.com/office/powerpoint/2010/main" val="2392882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62">
          <a:extLst>
            <a:ext uri="{FF2B5EF4-FFF2-40B4-BE49-F238E27FC236}">
              <a16:creationId xmlns:a16="http://schemas.microsoft.com/office/drawing/2014/main" id="{E706EA88-4210-79EE-692A-C3278BC1E6C0}"/>
            </a:ext>
          </a:extLst>
        </p:cNvPr>
        <p:cNvGrpSpPr/>
        <p:nvPr/>
      </p:nvGrpSpPr>
      <p:grpSpPr>
        <a:xfrm>
          <a:off x="0" y="0"/>
          <a:ext cx="0" cy="0"/>
          <a:chOff x="0" y="0"/>
          <a:chExt cx="0" cy="0"/>
        </a:xfrm>
      </p:grpSpPr>
      <p:sp>
        <p:nvSpPr>
          <p:cNvPr id="11" name="Google Shape;319;p9">
            <a:extLst>
              <a:ext uri="{FF2B5EF4-FFF2-40B4-BE49-F238E27FC236}">
                <a16:creationId xmlns:a16="http://schemas.microsoft.com/office/drawing/2014/main" id="{837E2C39-FA76-A74A-2AA7-E8801A88C727}"/>
              </a:ext>
            </a:extLst>
          </p:cNvPr>
          <p:cNvSpPr/>
          <p:nvPr/>
        </p:nvSpPr>
        <p:spPr>
          <a:xfrm>
            <a:off x="177434" y="1468287"/>
            <a:ext cx="9473999" cy="280216"/>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Tx/>
              <a:buNone/>
              <a:tabLst/>
              <a:defRPr/>
            </a:pPr>
            <a:endParaRPr kumimoji="0" lang="en-GB" sz="2400" b="0" i="0" u="none" strike="noStrike" kern="1200" cap="none" spc="-100" normalizeH="0" baseline="0" noProof="0">
              <a:ln>
                <a:noFill/>
              </a:ln>
              <a:solidFill>
                <a:srgbClr val="2E2D62"/>
              </a:solidFill>
              <a:effectLst/>
              <a:uLnTx/>
              <a:uFillTx/>
              <a:latin typeface="Arial" panose="020B0604020202020204" pitchFamily="34" charset="0"/>
              <a:ea typeface="+mn-ea"/>
              <a:cs typeface="Arial" panose="020B0604020202020204" pitchFamily="34" charset="0"/>
              <a:sym typeface="Arial"/>
            </a:endParaRPr>
          </a:p>
        </p:txBody>
      </p:sp>
      <p:sp>
        <p:nvSpPr>
          <p:cNvPr id="5" name="Google Shape;269;p3">
            <a:extLst>
              <a:ext uri="{FF2B5EF4-FFF2-40B4-BE49-F238E27FC236}">
                <a16:creationId xmlns:a16="http://schemas.microsoft.com/office/drawing/2014/main" id="{B7DF5724-9609-B12E-F850-4023AD171151}"/>
              </a:ext>
            </a:extLst>
          </p:cNvPr>
          <p:cNvSpPr txBox="1"/>
          <p:nvPr/>
        </p:nvSpPr>
        <p:spPr>
          <a:xfrm>
            <a:off x="191484" y="115079"/>
            <a:ext cx="8381015" cy="1015622"/>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6000" b="1" i="0" u="none" strike="noStrike" kern="1200" cap="none" spc="-150" normalizeH="0" baseline="0" noProof="0">
                <a:ln>
                  <a:noFill/>
                </a:ln>
                <a:solidFill>
                  <a:srgbClr val="2E2D62"/>
                </a:solidFill>
                <a:effectLst/>
                <a:uLnTx/>
                <a:uFillTx/>
                <a:latin typeface="Arial" panose="020B0604020202020204" pitchFamily="34" charset="0"/>
                <a:ea typeface="+mn-ea"/>
                <a:cs typeface="Arial" panose="020B0604020202020204" pitchFamily="34" charset="0"/>
                <a:sym typeface="Arial"/>
              </a:rPr>
              <a:t>UK XFEL </a:t>
            </a:r>
          </a:p>
        </p:txBody>
      </p:sp>
      <p:sp>
        <p:nvSpPr>
          <p:cNvPr id="10" name="TextBox 9">
            <a:extLst>
              <a:ext uri="{FF2B5EF4-FFF2-40B4-BE49-F238E27FC236}">
                <a16:creationId xmlns:a16="http://schemas.microsoft.com/office/drawing/2014/main" id="{4B995637-02CB-E403-0B19-C085E53A7313}"/>
              </a:ext>
            </a:extLst>
          </p:cNvPr>
          <p:cNvSpPr txBox="1"/>
          <p:nvPr/>
        </p:nvSpPr>
        <p:spPr>
          <a:xfrm>
            <a:off x="274638" y="5032600"/>
            <a:ext cx="7055013"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Other </a:t>
            </a:r>
            <a:r>
              <a:rPr kumimoji="0" lang="en-GB" sz="1800" b="1" i="0" u="none" strike="noStrike" kern="1200" cap="none" spc="0" normalizeH="0" baseline="0" noProof="0" err="1">
                <a:ln>
                  <a:noFill/>
                </a:ln>
                <a:solidFill>
                  <a:prstClr val="white"/>
                </a:solidFill>
                <a:effectLst/>
                <a:uLnTx/>
                <a:uFillTx/>
                <a:latin typeface="Calibri" panose="020F0502020204030204"/>
                <a:ea typeface="+mn-ea"/>
                <a:cs typeface="Arial" panose="020B0604020202020204" pitchFamily="34" charset="0"/>
              </a:rPr>
              <a:t>XFELs</a:t>
            </a:r>
            <a:endPar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endParaRPr>
          </a:p>
        </p:txBody>
      </p:sp>
      <p:sp>
        <p:nvSpPr>
          <p:cNvPr id="12" name="TextBox 11">
            <a:extLst>
              <a:ext uri="{FF2B5EF4-FFF2-40B4-BE49-F238E27FC236}">
                <a16:creationId xmlns:a16="http://schemas.microsoft.com/office/drawing/2014/main" id="{C553EB91-85CC-A975-ADC7-7A66A00EC732}"/>
              </a:ext>
            </a:extLst>
          </p:cNvPr>
          <p:cNvSpPr txBox="1"/>
          <p:nvPr/>
        </p:nvSpPr>
        <p:spPr>
          <a:xfrm>
            <a:off x="274638" y="1084667"/>
            <a:ext cx="11756705"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Science Team</a:t>
            </a:r>
          </a:p>
        </p:txBody>
      </p:sp>
      <p:sp>
        <p:nvSpPr>
          <p:cNvPr id="13" name="TextBox 12">
            <a:extLst>
              <a:ext uri="{FF2B5EF4-FFF2-40B4-BE49-F238E27FC236}">
                <a16:creationId xmlns:a16="http://schemas.microsoft.com/office/drawing/2014/main" id="{2B30BC49-F3FB-0834-EA7A-30DBA4E71691}"/>
              </a:ext>
            </a:extLst>
          </p:cNvPr>
          <p:cNvSpPr txBox="1"/>
          <p:nvPr/>
        </p:nvSpPr>
        <p:spPr>
          <a:xfrm>
            <a:off x="274638" y="3311088"/>
            <a:ext cx="11756485"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UK Research Councils &amp; Government</a:t>
            </a:r>
          </a:p>
        </p:txBody>
      </p:sp>
      <p:pic>
        <p:nvPicPr>
          <p:cNvPr id="3" name="Picture 2">
            <a:extLst>
              <a:ext uri="{FF2B5EF4-FFF2-40B4-BE49-F238E27FC236}">
                <a16:creationId xmlns:a16="http://schemas.microsoft.com/office/drawing/2014/main" id="{E399646C-288E-912F-EAD2-2BB5B78F554D}"/>
              </a:ext>
            </a:extLst>
          </p:cNvPr>
          <p:cNvPicPr>
            <a:picLocks noChangeAspect="1"/>
          </p:cNvPicPr>
          <p:nvPr/>
        </p:nvPicPr>
        <p:blipFill>
          <a:blip r:embed="rId3"/>
          <a:stretch>
            <a:fillRect/>
          </a:stretch>
        </p:blipFill>
        <p:spPr>
          <a:xfrm>
            <a:off x="338493" y="3901026"/>
            <a:ext cx="2732935" cy="807458"/>
          </a:xfrm>
          <a:prstGeom prst="rect">
            <a:avLst/>
          </a:prstGeom>
        </p:spPr>
      </p:pic>
      <p:pic>
        <p:nvPicPr>
          <p:cNvPr id="19" name="Picture 18">
            <a:extLst>
              <a:ext uri="{FF2B5EF4-FFF2-40B4-BE49-F238E27FC236}">
                <a16:creationId xmlns:a16="http://schemas.microsoft.com/office/drawing/2014/main" id="{91C432EB-072D-D303-2B27-C855A518C386}"/>
              </a:ext>
            </a:extLst>
          </p:cNvPr>
          <p:cNvPicPr>
            <a:picLocks noChangeAspect="1"/>
          </p:cNvPicPr>
          <p:nvPr/>
        </p:nvPicPr>
        <p:blipFill>
          <a:blip r:embed="rId4"/>
          <a:stretch>
            <a:fillRect/>
          </a:stretch>
        </p:blipFill>
        <p:spPr>
          <a:xfrm>
            <a:off x="3641556" y="2774566"/>
            <a:ext cx="969984" cy="368509"/>
          </a:xfrm>
          <a:prstGeom prst="rect">
            <a:avLst/>
          </a:prstGeom>
        </p:spPr>
      </p:pic>
      <p:pic>
        <p:nvPicPr>
          <p:cNvPr id="22" name="Picture 21">
            <a:extLst>
              <a:ext uri="{FF2B5EF4-FFF2-40B4-BE49-F238E27FC236}">
                <a16:creationId xmlns:a16="http://schemas.microsoft.com/office/drawing/2014/main" id="{8107311D-52FF-1AAC-9B2D-91BBE3A34F30}"/>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083517" y="2229313"/>
            <a:ext cx="1414695" cy="404198"/>
          </a:xfrm>
          <a:prstGeom prst="rect">
            <a:avLst/>
          </a:prstGeom>
        </p:spPr>
      </p:pic>
      <p:pic>
        <p:nvPicPr>
          <p:cNvPr id="23" name="Picture 22">
            <a:extLst>
              <a:ext uri="{FF2B5EF4-FFF2-40B4-BE49-F238E27FC236}">
                <a16:creationId xmlns:a16="http://schemas.microsoft.com/office/drawing/2014/main" id="{BFE4E76E-65E2-B50E-F914-B8E6C4B6DD85}"/>
              </a:ext>
            </a:extLst>
          </p:cNvPr>
          <p:cNvPicPr>
            <a:picLocks noChangeAspect="1"/>
          </p:cNvPicPr>
          <p:nvPr/>
        </p:nvPicPr>
        <p:blipFill>
          <a:blip r:embed="rId6"/>
          <a:stretch>
            <a:fillRect/>
          </a:stretch>
        </p:blipFill>
        <p:spPr>
          <a:xfrm>
            <a:off x="6674618" y="2131804"/>
            <a:ext cx="1042140" cy="546320"/>
          </a:xfrm>
          <a:prstGeom prst="rect">
            <a:avLst/>
          </a:prstGeom>
        </p:spPr>
      </p:pic>
      <p:pic>
        <p:nvPicPr>
          <p:cNvPr id="24" name="Picture 23">
            <a:extLst>
              <a:ext uri="{FF2B5EF4-FFF2-40B4-BE49-F238E27FC236}">
                <a16:creationId xmlns:a16="http://schemas.microsoft.com/office/drawing/2014/main" id="{CE29D470-CC03-2C42-4797-FB1046710AF7}"/>
              </a:ext>
            </a:extLst>
          </p:cNvPr>
          <p:cNvPicPr>
            <a:picLocks noChangeAspect="1"/>
          </p:cNvPicPr>
          <p:nvPr/>
        </p:nvPicPr>
        <p:blipFill>
          <a:blip r:embed="rId7"/>
          <a:stretch>
            <a:fillRect/>
          </a:stretch>
        </p:blipFill>
        <p:spPr>
          <a:xfrm>
            <a:off x="8748931" y="1560310"/>
            <a:ext cx="703465" cy="703465"/>
          </a:xfrm>
          <a:prstGeom prst="rect">
            <a:avLst/>
          </a:prstGeom>
        </p:spPr>
      </p:pic>
      <p:pic>
        <p:nvPicPr>
          <p:cNvPr id="25" name="Picture 24">
            <a:extLst>
              <a:ext uri="{FF2B5EF4-FFF2-40B4-BE49-F238E27FC236}">
                <a16:creationId xmlns:a16="http://schemas.microsoft.com/office/drawing/2014/main" id="{EE01F627-CA84-9911-2D3D-DC29DFE13607}"/>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9541638" y="1572660"/>
            <a:ext cx="810900" cy="618429"/>
          </a:xfrm>
          <a:prstGeom prst="rect">
            <a:avLst/>
          </a:prstGeom>
        </p:spPr>
      </p:pic>
      <p:pic>
        <p:nvPicPr>
          <p:cNvPr id="26" name="Picture 25">
            <a:extLst>
              <a:ext uri="{FF2B5EF4-FFF2-40B4-BE49-F238E27FC236}">
                <a16:creationId xmlns:a16="http://schemas.microsoft.com/office/drawing/2014/main" id="{48EC2824-061E-DCB7-365B-699AFB2AEE8B}"/>
              </a:ext>
            </a:extLst>
          </p:cNvPr>
          <p:cNvPicPr>
            <a:picLocks noChangeAspect="1"/>
          </p:cNvPicPr>
          <p:nvPr/>
        </p:nvPicPr>
        <p:blipFill>
          <a:blip r:embed="rId9" cstate="print">
            <a:extLst>
              <a:ext uri="{28A0092B-C50C-407E-A947-70E740481C1C}">
                <a14:useLocalDpi xmlns:a14="http://schemas.microsoft.com/office/drawing/2010/main"/>
              </a:ext>
            </a:extLst>
          </a:blip>
          <a:stretch>
            <a:fillRect/>
          </a:stretch>
        </p:blipFill>
        <p:spPr>
          <a:xfrm>
            <a:off x="4140492" y="2098164"/>
            <a:ext cx="851287" cy="579960"/>
          </a:xfrm>
          <a:prstGeom prst="rect">
            <a:avLst/>
          </a:prstGeom>
        </p:spPr>
      </p:pic>
      <p:pic>
        <p:nvPicPr>
          <p:cNvPr id="27" name="Picture 26">
            <a:extLst>
              <a:ext uri="{FF2B5EF4-FFF2-40B4-BE49-F238E27FC236}">
                <a16:creationId xmlns:a16="http://schemas.microsoft.com/office/drawing/2014/main" id="{51252E63-2E85-A688-9178-E6978F6DED8C}"/>
              </a:ext>
            </a:extLst>
          </p:cNvPr>
          <p:cNvPicPr>
            <a:picLocks noChangeAspect="1"/>
          </p:cNvPicPr>
          <p:nvPr/>
        </p:nvPicPr>
        <p:blipFill>
          <a:blip r:embed="rId10" cstate="print">
            <a:extLst>
              <a:ext uri="{28A0092B-C50C-407E-A947-70E740481C1C}">
                <a14:useLocalDpi xmlns:a14="http://schemas.microsoft.com/office/drawing/2010/main"/>
              </a:ext>
            </a:extLst>
          </a:blip>
          <a:stretch>
            <a:fillRect/>
          </a:stretch>
        </p:blipFill>
        <p:spPr>
          <a:xfrm>
            <a:off x="329300" y="1748492"/>
            <a:ext cx="1780346" cy="467443"/>
          </a:xfrm>
          <a:prstGeom prst="rect">
            <a:avLst/>
          </a:prstGeom>
        </p:spPr>
      </p:pic>
      <p:pic>
        <p:nvPicPr>
          <p:cNvPr id="28" name="Picture 27">
            <a:extLst>
              <a:ext uri="{FF2B5EF4-FFF2-40B4-BE49-F238E27FC236}">
                <a16:creationId xmlns:a16="http://schemas.microsoft.com/office/drawing/2014/main" id="{48F84B42-CBC6-5BE1-1C4E-229FE9519F66}"/>
              </a:ext>
            </a:extLst>
          </p:cNvPr>
          <p:cNvPicPr>
            <a:picLocks noChangeAspect="1"/>
          </p:cNvPicPr>
          <p:nvPr/>
        </p:nvPicPr>
        <p:blipFill>
          <a:blip r:embed="rId11" cstate="print">
            <a:extLst>
              <a:ext uri="{28A0092B-C50C-407E-A947-70E740481C1C}">
                <a14:useLocalDpi xmlns:a14="http://schemas.microsoft.com/office/drawing/2010/main"/>
              </a:ext>
            </a:extLst>
          </a:blip>
          <a:stretch>
            <a:fillRect/>
          </a:stretch>
        </p:blipFill>
        <p:spPr>
          <a:xfrm>
            <a:off x="5012914" y="2772118"/>
            <a:ext cx="1334625" cy="314199"/>
          </a:xfrm>
          <a:prstGeom prst="rect">
            <a:avLst/>
          </a:prstGeom>
        </p:spPr>
      </p:pic>
      <p:pic>
        <p:nvPicPr>
          <p:cNvPr id="29" name="Picture 28">
            <a:extLst>
              <a:ext uri="{FF2B5EF4-FFF2-40B4-BE49-F238E27FC236}">
                <a16:creationId xmlns:a16="http://schemas.microsoft.com/office/drawing/2014/main" id="{FD6D94FE-ED5B-4DEC-C760-03B85D63C6E5}"/>
              </a:ext>
            </a:extLst>
          </p:cNvPr>
          <p:cNvPicPr>
            <a:picLocks noChangeAspect="1"/>
          </p:cNvPicPr>
          <p:nvPr/>
        </p:nvPicPr>
        <p:blipFill>
          <a:blip r:embed="rId12" cstate="print">
            <a:extLst>
              <a:ext uri="{28A0092B-C50C-407E-A947-70E740481C1C}">
                <a14:useLocalDpi xmlns:a14="http://schemas.microsoft.com/office/drawing/2010/main"/>
              </a:ext>
            </a:extLst>
          </a:blip>
          <a:stretch>
            <a:fillRect/>
          </a:stretch>
        </p:blipFill>
        <p:spPr>
          <a:xfrm>
            <a:off x="8949928" y="2478986"/>
            <a:ext cx="1300050" cy="469270"/>
          </a:xfrm>
          <a:prstGeom prst="rect">
            <a:avLst/>
          </a:prstGeom>
        </p:spPr>
      </p:pic>
      <p:pic>
        <p:nvPicPr>
          <p:cNvPr id="30" name="Picture 29">
            <a:extLst>
              <a:ext uri="{FF2B5EF4-FFF2-40B4-BE49-F238E27FC236}">
                <a16:creationId xmlns:a16="http://schemas.microsoft.com/office/drawing/2014/main" id="{549992EC-C69A-DB61-8BA6-1F5FB0EF5183}"/>
              </a:ext>
            </a:extLst>
          </p:cNvPr>
          <p:cNvPicPr>
            <a:picLocks noChangeAspect="1"/>
          </p:cNvPicPr>
          <p:nvPr/>
        </p:nvPicPr>
        <p:blipFill>
          <a:blip r:embed="rId13" cstate="print">
            <a:extLst>
              <a:ext uri="{28A0092B-C50C-407E-A947-70E740481C1C}">
                <a14:useLocalDpi xmlns:a14="http://schemas.microsoft.com/office/drawing/2010/main"/>
              </a:ext>
            </a:extLst>
          </a:blip>
          <a:stretch>
            <a:fillRect/>
          </a:stretch>
        </p:blipFill>
        <p:spPr>
          <a:xfrm>
            <a:off x="5576707" y="2123067"/>
            <a:ext cx="1043449" cy="589775"/>
          </a:xfrm>
          <a:prstGeom prst="rect">
            <a:avLst/>
          </a:prstGeom>
        </p:spPr>
      </p:pic>
      <p:pic>
        <p:nvPicPr>
          <p:cNvPr id="31" name="Picture 30">
            <a:extLst>
              <a:ext uri="{FF2B5EF4-FFF2-40B4-BE49-F238E27FC236}">
                <a16:creationId xmlns:a16="http://schemas.microsoft.com/office/drawing/2014/main" id="{A23F4B5E-9405-5F5C-2C7B-87143209149A}"/>
              </a:ext>
            </a:extLst>
          </p:cNvPr>
          <p:cNvPicPr>
            <a:picLocks noChangeAspect="1"/>
          </p:cNvPicPr>
          <p:nvPr/>
        </p:nvPicPr>
        <p:blipFill>
          <a:blip r:embed="rId14" cstate="print">
            <a:extLst>
              <a:ext uri="{28A0092B-C50C-407E-A947-70E740481C1C}">
                <a14:useLocalDpi xmlns:a14="http://schemas.microsoft.com/office/drawing/2010/main"/>
              </a:ext>
            </a:extLst>
          </a:blip>
          <a:stretch>
            <a:fillRect/>
          </a:stretch>
        </p:blipFill>
        <p:spPr>
          <a:xfrm>
            <a:off x="10384577" y="2633099"/>
            <a:ext cx="1556601" cy="469270"/>
          </a:xfrm>
          <a:prstGeom prst="rect">
            <a:avLst/>
          </a:prstGeom>
        </p:spPr>
      </p:pic>
      <p:pic>
        <p:nvPicPr>
          <p:cNvPr id="32" name="Picture 31">
            <a:extLst>
              <a:ext uri="{FF2B5EF4-FFF2-40B4-BE49-F238E27FC236}">
                <a16:creationId xmlns:a16="http://schemas.microsoft.com/office/drawing/2014/main" id="{072259C7-80E1-4D17-B10F-815FB7E16103}"/>
              </a:ext>
            </a:extLst>
          </p:cNvPr>
          <p:cNvPicPr>
            <a:picLocks noChangeAspect="1"/>
          </p:cNvPicPr>
          <p:nvPr/>
        </p:nvPicPr>
        <p:blipFill>
          <a:blip r:embed="rId15" cstate="print">
            <a:extLst>
              <a:ext uri="{28A0092B-C50C-407E-A947-70E740481C1C}">
                <a14:useLocalDpi xmlns:a14="http://schemas.microsoft.com/office/drawing/2010/main"/>
              </a:ext>
            </a:extLst>
          </a:blip>
          <a:stretch>
            <a:fillRect/>
          </a:stretch>
        </p:blipFill>
        <p:spPr>
          <a:xfrm>
            <a:off x="7808674" y="2393231"/>
            <a:ext cx="980169" cy="709138"/>
          </a:xfrm>
          <a:prstGeom prst="rect">
            <a:avLst/>
          </a:prstGeom>
        </p:spPr>
      </p:pic>
      <p:pic>
        <p:nvPicPr>
          <p:cNvPr id="33" name="Picture 32">
            <a:extLst>
              <a:ext uri="{FF2B5EF4-FFF2-40B4-BE49-F238E27FC236}">
                <a16:creationId xmlns:a16="http://schemas.microsoft.com/office/drawing/2014/main" id="{656D70A6-10A0-9B37-EEA2-1318ACA1AF00}"/>
              </a:ext>
            </a:extLst>
          </p:cNvPr>
          <p:cNvPicPr>
            <a:picLocks noChangeAspect="1"/>
          </p:cNvPicPr>
          <p:nvPr/>
        </p:nvPicPr>
        <p:blipFill>
          <a:blip r:embed="rId16" cstate="print">
            <a:extLst>
              <a:ext uri="{28A0092B-C50C-407E-A947-70E740481C1C}">
                <a14:useLocalDpi xmlns:a14="http://schemas.microsoft.com/office/drawing/2010/main"/>
              </a:ext>
            </a:extLst>
          </a:blip>
          <a:stretch>
            <a:fillRect/>
          </a:stretch>
        </p:blipFill>
        <p:spPr>
          <a:xfrm>
            <a:off x="10461836" y="1543527"/>
            <a:ext cx="1569507" cy="342616"/>
          </a:xfrm>
          <a:prstGeom prst="rect">
            <a:avLst/>
          </a:prstGeom>
        </p:spPr>
      </p:pic>
      <p:pic>
        <p:nvPicPr>
          <p:cNvPr id="34" name="Picture 33">
            <a:extLst>
              <a:ext uri="{FF2B5EF4-FFF2-40B4-BE49-F238E27FC236}">
                <a16:creationId xmlns:a16="http://schemas.microsoft.com/office/drawing/2014/main" id="{925FC9F7-B12F-4D76-7CF5-6FF47CBE3B32}"/>
              </a:ext>
            </a:extLst>
          </p:cNvPr>
          <p:cNvPicPr>
            <a:picLocks noChangeAspect="1"/>
          </p:cNvPicPr>
          <p:nvPr/>
        </p:nvPicPr>
        <p:blipFill>
          <a:blip r:embed="rId17"/>
          <a:stretch>
            <a:fillRect/>
          </a:stretch>
        </p:blipFill>
        <p:spPr>
          <a:xfrm>
            <a:off x="7859001" y="1465173"/>
            <a:ext cx="786102" cy="791342"/>
          </a:xfrm>
          <a:prstGeom prst="rect">
            <a:avLst/>
          </a:prstGeom>
        </p:spPr>
      </p:pic>
      <p:pic>
        <p:nvPicPr>
          <p:cNvPr id="35" name="Picture 34">
            <a:extLst>
              <a:ext uri="{FF2B5EF4-FFF2-40B4-BE49-F238E27FC236}">
                <a16:creationId xmlns:a16="http://schemas.microsoft.com/office/drawing/2014/main" id="{096E5690-608B-4A8B-E7AC-572A65082CDE}"/>
              </a:ext>
            </a:extLst>
          </p:cNvPr>
          <p:cNvPicPr>
            <a:picLocks noChangeAspect="1"/>
          </p:cNvPicPr>
          <p:nvPr/>
        </p:nvPicPr>
        <p:blipFill>
          <a:blip r:embed="rId18" cstate="print">
            <a:extLst>
              <a:ext uri="{28A0092B-C50C-407E-A947-70E740481C1C}">
                <a14:useLocalDpi xmlns:a14="http://schemas.microsoft.com/office/drawing/2010/main"/>
              </a:ext>
            </a:extLst>
          </a:blip>
          <a:stretch>
            <a:fillRect/>
          </a:stretch>
        </p:blipFill>
        <p:spPr>
          <a:xfrm>
            <a:off x="2317509" y="1518270"/>
            <a:ext cx="1611441" cy="401963"/>
          </a:xfrm>
          <a:prstGeom prst="rect">
            <a:avLst/>
          </a:prstGeom>
        </p:spPr>
      </p:pic>
      <p:pic>
        <p:nvPicPr>
          <p:cNvPr id="36" name="Picture 35">
            <a:extLst>
              <a:ext uri="{FF2B5EF4-FFF2-40B4-BE49-F238E27FC236}">
                <a16:creationId xmlns:a16="http://schemas.microsoft.com/office/drawing/2014/main" id="{694080E9-AA9E-2FB2-3129-0721AD5FD172}"/>
              </a:ext>
            </a:extLst>
          </p:cNvPr>
          <p:cNvPicPr>
            <a:picLocks noChangeAspect="1"/>
          </p:cNvPicPr>
          <p:nvPr/>
        </p:nvPicPr>
        <p:blipFill rotWithShape="1">
          <a:blip r:embed="rId19" cstate="print">
            <a:extLst>
              <a:ext uri="{28A0092B-C50C-407E-A947-70E740481C1C}">
                <a14:useLocalDpi xmlns:a14="http://schemas.microsoft.com/office/drawing/2010/main"/>
              </a:ext>
            </a:extLst>
          </a:blip>
          <a:srcRect/>
          <a:stretch/>
        </p:blipFill>
        <p:spPr>
          <a:xfrm>
            <a:off x="5710358" y="1478159"/>
            <a:ext cx="2021319" cy="486561"/>
          </a:xfrm>
          <a:prstGeom prst="rect">
            <a:avLst/>
          </a:prstGeom>
        </p:spPr>
      </p:pic>
      <p:pic>
        <p:nvPicPr>
          <p:cNvPr id="37" name="Picture 36">
            <a:extLst>
              <a:ext uri="{FF2B5EF4-FFF2-40B4-BE49-F238E27FC236}">
                <a16:creationId xmlns:a16="http://schemas.microsoft.com/office/drawing/2014/main" id="{24E8BB6D-5EE4-5081-706F-85C9809E5055}"/>
              </a:ext>
            </a:extLst>
          </p:cNvPr>
          <p:cNvPicPr>
            <a:picLocks noChangeAspect="1"/>
          </p:cNvPicPr>
          <p:nvPr/>
        </p:nvPicPr>
        <p:blipFill rotWithShape="1">
          <a:blip r:embed="rId20" cstate="print">
            <a:extLst>
              <a:ext uri="{28A0092B-C50C-407E-A947-70E740481C1C}">
                <a14:useLocalDpi xmlns:a14="http://schemas.microsoft.com/office/drawing/2010/main"/>
              </a:ext>
            </a:extLst>
          </a:blip>
          <a:srcRect t="24872" b="38980"/>
          <a:stretch/>
        </p:blipFill>
        <p:spPr>
          <a:xfrm>
            <a:off x="11122790" y="2012942"/>
            <a:ext cx="908553" cy="328426"/>
          </a:xfrm>
          <a:prstGeom prst="rect">
            <a:avLst/>
          </a:prstGeom>
        </p:spPr>
      </p:pic>
      <p:pic>
        <p:nvPicPr>
          <p:cNvPr id="38" name="Picture 37">
            <a:extLst>
              <a:ext uri="{FF2B5EF4-FFF2-40B4-BE49-F238E27FC236}">
                <a16:creationId xmlns:a16="http://schemas.microsoft.com/office/drawing/2014/main" id="{C81DAC3C-2EC0-EFA0-366E-19D1BC85C1A7}"/>
              </a:ext>
            </a:extLst>
          </p:cNvPr>
          <p:cNvPicPr>
            <a:picLocks noChangeAspect="1"/>
          </p:cNvPicPr>
          <p:nvPr/>
        </p:nvPicPr>
        <p:blipFill>
          <a:blip r:embed="rId21" cstate="print">
            <a:extLst>
              <a:ext uri="{28A0092B-C50C-407E-A947-70E740481C1C}">
                <a14:useLocalDpi xmlns:a14="http://schemas.microsoft.com/office/drawing/2010/main"/>
              </a:ext>
            </a:extLst>
          </a:blip>
          <a:stretch>
            <a:fillRect/>
          </a:stretch>
        </p:blipFill>
        <p:spPr>
          <a:xfrm>
            <a:off x="4180970" y="1525117"/>
            <a:ext cx="1396685" cy="490129"/>
          </a:xfrm>
          <a:prstGeom prst="rect">
            <a:avLst/>
          </a:prstGeom>
        </p:spPr>
      </p:pic>
      <p:pic>
        <p:nvPicPr>
          <p:cNvPr id="20" name="Picture 19">
            <a:extLst>
              <a:ext uri="{FF2B5EF4-FFF2-40B4-BE49-F238E27FC236}">
                <a16:creationId xmlns:a16="http://schemas.microsoft.com/office/drawing/2014/main" id="{3E16E9DA-B24C-F988-FD9C-203204018297}"/>
              </a:ext>
            </a:extLst>
          </p:cNvPr>
          <p:cNvPicPr>
            <a:picLocks noChangeAspect="1"/>
          </p:cNvPicPr>
          <p:nvPr/>
        </p:nvPicPr>
        <p:blipFill>
          <a:blip r:embed="rId22"/>
          <a:stretch>
            <a:fillRect/>
          </a:stretch>
        </p:blipFill>
        <p:spPr>
          <a:xfrm>
            <a:off x="346731" y="2575835"/>
            <a:ext cx="1478172" cy="431679"/>
          </a:xfrm>
          <a:prstGeom prst="rect">
            <a:avLst/>
          </a:prstGeom>
        </p:spPr>
      </p:pic>
      <p:pic>
        <p:nvPicPr>
          <p:cNvPr id="39" name="Picture 38">
            <a:extLst>
              <a:ext uri="{FF2B5EF4-FFF2-40B4-BE49-F238E27FC236}">
                <a16:creationId xmlns:a16="http://schemas.microsoft.com/office/drawing/2014/main" id="{C4E3DB31-2992-D636-4916-E69865A0212B}"/>
              </a:ext>
            </a:extLst>
          </p:cNvPr>
          <p:cNvPicPr>
            <a:picLocks noChangeAspect="1"/>
          </p:cNvPicPr>
          <p:nvPr/>
        </p:nvPicPr>
        <p:blipFill>
          <a:blip r:embed="rId23" cstate="print">
            <a:extLst>
              <a:ext uri="{28A0092B-C50C-407E-A947-70E740481C1C}">
                <a14:useLocalDpi xmlns:a14="http://schemas.microsoft.com/office/drawing/2010/main"/>
              </a:ext>
            </a:extLst>
          </a:blip>
          <a:stretch>
            <a:fillRect/>
          </a:stretch>
        </p:blipFill>
        <p:spPr>
          <a:xfrm>
            <a:off x="10340762" y="3958635"/>
            <a:ext cx="1267260" cy="782800"/>
          </a:xfrm>
          <a:prstGeom prst="rect">
            <a:avLst/>
          </a:prstGeom>
        </p:spPr>
      </p:pic>
      <p:pic>
        <p:nvPicPr>
          <p:cNvPr id="40" name="Picture 39">
            <a:extLst>
              <a:ext uri="{FF2B5EF4-FFF2-40B4-BE49-F238E27FC236}">
                <a16:creationId xmlns:a16="http://schemas.microsoft.com/office/drawing/2014/main" id="{8623A6B1-AD5D-6B96-8875-2721B4EED718}"/>
              </a:ext>
            </a:extLst>
          </p:cNvPr>
          <p:cNvPicPr>
            <a:picLocks noChangeAspect="1"/>
          </p:cNvPicPr>
          <p:nvPr/>
        </p:nvPicPr>
        <p:blipFill>
          <a:blip r:embed="rId24" cstate="print">
            <a:extLst>
              <a:ext uri="{28A0092B-C50C-407E-A947-70E740481C1C}">
                <a14:useLocalDpi xmlns:a14="http://schemas.microsoft.com/office/drawing/2010/main"/>
              </a:ext>
            </a:extLst>
          </a:blip>
          <a:stretch>
            <a:fillRect/>
          </a:stretch>
        </p:blipFill>
        <p:spPr>
          <a:xfrm>
            <a:off x="1780702" y="5561895"/>
            <a:ext cx="1199974" cy="599987"/>
          </a:xfrm>
          <a:prstGeom prst="rect">
            <a:avLst/>
          </a:prstGeom>
        </p:spPr>
      </p:pic>
      <p:pic>
        <p:nvPicPr>
          <p:cNvPr id="41" name="Picture 40">
            <a:extLst>
              <a:ext uri="{FF2B5EF4-FFF2-40B4-BE49-F238E27FC236}">
                <a16:creationId xmlns:a16="http://schemas.microsoft.com/office/drawing/2014/main" id="{92663AB2-BA71-AA27-80EF-DA63C93E4984}"/>
              </a:ext>
            </a:extLst>
          </p:cNvPr>
          <p:cNvPicPr>
            <a:picLocks noChangeAspect="1"/>
          </p:cNvPicPr>
          <p:nvPr/>
        </p:nvPicPr>
        <p:blipFill>
          <a:blip r:embed="rId25" cstate="print">
            <a:extLst>
              <a:ext uri="{28A0092B-C50C-407E-A947-70E740481C1C}">
                <a14:useLocalDpi xmlns:a14="http://schemas.microsoft.com/office/drawing/2010/main"/>
              </a:ext>
            </a:extLst>
          </a:blip>
          <a:stretch>
            <a:fillRect/>
          </a:stretch>
        </p:blipFill>
        <p:spPr>
          <a:xfrm>
            <a:off x="2939131" y="5681221"/>
            <a:ext cx="1123211" cy="470710"/>
          </a:xfrm>
          <a:prstGeom prst="rect">
            <a:avLst/>
          </a:prstGeom>
        </p:spPr>
      </p:pic>
      <p:pic>
        <p:nvPicPr>
          <p:cNvPr id="42" name="Picture 41">
            <a:extLst>
              <a:ext uri="{FF2B5EF4-FFF2-40B4-BE49-F238E27FC236}">
                <a16:creationId xmlns:a16="http://schemas.microsoft.com/office/drawing/2014/main" id="{5F471E82-DE7E-893C-606E-34F07FC5E288}"/>
              </a:ext>
            </a:extLst>
          </p:cNvPr>
          <p:cNvPicPr>
            <a:picLocks noChangeAspect="1"/>
          </p:cNvPicPr>
          <p:nvPr/>
        </p:nvPicPr>
        <p:blipFill>
          <a:blip r:embed="rId26" cstate="print">
            <a:extLst>
              <a:ext uri="{28A0092B-C50C-407E-A947-70E740481C1C}">
                <a14:useLocalDpi xmlns:a14="http://schemas.microsoft.com/office/drawing/2010/main"/>
              </a:ext>
            </a:extLst>
          </a:blip>
          <a:stretch>
            <a:fillRect/>
          </a:stretch>
        </p:blipFill>
        <p:spPr>
          <a:xfrm>
            <a:off x="337319" y="5562871"/>
            <a:ext cx="658440" cy="658440"/>
          </a:xfrm>
          <a:prstGeom prst="rect">
            <a:avLst/>
          </a:prstGeom>
        </p:spPr>
      </p:pic>
      <p:pic>
        <p:nvPicPr>
          <p:cNvPr id="53" name="Picture 52">
            <a:extLst>
              <a:ext uri="{FF2B5EF4-FFF2-40B4-BE49-F238E27FC236}">
                <a16:creationId xmlns:a16="http://schemas.microsoft.com/office/drawing/2014/main" id="{BC0B8405-696F-D950-5C5E-1AAF686C5252}"/>
              </a:ext>
            </a:extLst>
          </p:cNvPr>
          <p:cNvPicPr>
            <a:picLocks noChangeAspect="1"/>
          </p:cNvPicPr>
          <p:nvPr/>
        </p:nvPicPr>
        <p:blipFill rotWithShape="1">
          <a:blip r:embed="rId27" cstate="print">
            <a:extLst>
              <a:ext uri="{28A0092B-C50C-407E-A947-70E740481C1C}">
                <a14:useLocalDpi xmlns:a14="http://schemas.microsoft.com/office/drawing/2010/main"/>
              </a:ext>
            </a:extLst>
          </a:blip>
          <a:srcRect/>
          <a:stretch/>
        </p:blipFill>
        <p:spPr>
          <a:xfrm>
            <a:off x="3307985" y="3699109"/>
            <a:ext cx="2903325" cy="652848"/>
          </a:xfrm>
          <a:prstGeom prst="rect">
            <a:avLst/>
          </a:prstGeom>
        </p:spPr>
      </p:pic>
      <p:pic>
        <p:nvPicPr>
          <p:cNvPr id="54" name="Picture 53">
            <a:extLst>
              <a:ext uri="{FF2B5EF4-FFF2-40B4-BE49-F238E27FC236}">
                <a16:creationId xmlns:a16="http://schemas.microsoft.com/office/drawing/2014/main" id="{49A9AED0-6291-F2AB-BC8F-48FB3881ECF3}"/>
              </a:ext>
            </a:extLst>
          </p:cNvPr>
          <p:cNvPicPr>
            <a:picLocks noChangeAspect="1"/>
          </p:cNvPicPr>
          <p:nvPr/>
        </p:nvPicPr>
        <p:blipFill rotWithShape="1">
          <a:blip r:embed="rId28" cstate="print">
            <a:extLst>
              <a:ext uri="{28A0092B-C50C-407E-A947-70E740481C1C}">
                <a14:useLocalDpi xmlns:a14="http://schemas.microsoft.com/office/drawing/2010/main"/>
              </a:ext>
            </a:extLst>
          </a:blip>
          <a:srcRect/>
          <a:stretch/>
        </p:blipFill>
        <p:spPr>
          <a:xfrm>
            <a:off x="4720383" y="4280076"/>
            <a:ext cx="1485900" cy="546066"/>
          </a:xfrm>
          <a:prstGeom prst="rect">
            <a:avLst/>
          </a:prstGeom>
        </p:spPr>
      </p:pic>
      <p:pic>
        <p:nvPicPr>
          <p:cNvPr id="55" name="Picture 54">
            <a:extLst>
              <a:ext uri="{FF2B5EF4-FFF2-40B4-BE49-F238E27FC236}">
                <a16:creationId xmlns:a16="http://schemas.microsoft.com/office/drawing/2014/main" id="{49B0FB04-CEFB-62AF-BE69-04C2CD521F50}"/>
              </a:ext>
            </a:extLst>
          </p:cNvPr>
          <p:cNvPicPr>
            <a:picLocks noChangeAspect="1"/>
          </p:cNvPicPr>
          <p:nvPr/>
        </p:nvPicPr>
        <p:blipFill rotWithShape="1">
          <a:blip r:embed="rId29" cstate="print">
            <a:extLst>
              <a:ext uri="{28A0092B-C50C-407E-A947-70E740481C1C}">
                <a14:useLocalDpi xmlns:a14="http://schemas.microsoft.com/office/drawing/2010/main"/>
              </a:ext>
            </a:extLst>
          </a:blip>
          <a:srcRect/>
          <a:stretch/>
        </p:blipFill>
        <p:spPr>
          <a:xfrm>
            <a:off x="6220737" y="4341743"/>
            <a:ext cx="1470581" cy="490980"/>
          </a:xfrm>
          <a:prstGeom prst="rect">
            <a:avLst/>
          </a:prstGeom>
        </p:spPr>
      </p:pic>
      <p:pic>
        <p:nvPicPr>
          <p:cNvPr id="56" name="Picture 55">
            <a:extLst>
              <a:ext uri="{FF2B5EF4-FFF2-40B4-BE49-F238E27FC236}">
                <a16:creationId xmlns:a16="http://schemas.microsoft.com/office/drawing/2014/main" id="{AEB26B62-5C40-769D-513C-9B550507B57D}"/>
              </a:ext>
            </a:extLst>
          </p:cNvPr>
          <p:cNvPicPr>
            <a:picLocks noChangeAspect="1"/>
          </p:cNvPicPr>
          <p:nvPr/>
        </p:nvPicPr>
        <p:blipFill rotWithShape="1">
          <a:blip r:embed="rId30" cstate="print">
            <a:extLst>
              <a:ext uri="{28A0092B-C50C-407E-A947-70E740481C1C}">
                <a14:useLocalDpi xmlns:a14="http://schemas.microsoft.com/office/drawing/2010/main"/>
              </a:ext>
            </a:extLst>
          </a:blip>
          <a:srcRect/>
          <a:stretch/>
        </p:blipFill>
        <p:spPr>
          <a:xfrm>
            <a:off x="9408301" y="0"/>
            <a:ext cx="2651972" cy="1070092"/>
          </a:xfrm>
          <a:prstGeom prst="rect">
            <a:avLst/>
          </a:prstGeom>
        </p:spPr>
      </p:pic>
      <p:pic>
        <p:nvPicPr>
          <p:cNvPr id="1026" name="Picture 2" descr="Riken and JASRI unveil SACLA, Japan's ...">
            <a:extLst>
              <a:ext uri="{FF2B5EF4-FFF2-40B4-BE49-F238E27FC236}">
                <a16:creationId xmlns:a16="http://schemas.microsoft.com/office/drawing/2014/main" id="{7EA84963-1577-D251-AE5B-2551788A087C}"/>
              </a:ext>
            </a:extLst>
          </p:cNvPr>
          <p:cNvPicPr>
            <a:picLocks noChangeAspect="1" noChangeArrowheads="1"/>
          </p:cNvPicPr>
          <p:nvPr/>
        </p:nvPicPr>
        <p:blipFill rotWithShape="1">
          <a:blip r:embed="rId31" cstate="print">
            <a:extLst>
              <a:ext uri="{28A0092B-C50C-407E-A947-70E740481C1C}">
                <a14:useLocalDpi xmlns:a14="http://schemas.microsoft.com/office/drawing/2010/main"/>
              </a:ext>
            </a:extLst>
          </a:blip>
          <a:srcRect l="19473" r="15227"/>
          <a:stretch/>
        </p:blipFill>
        <p:spPr bwMode="auto">
          <a:xfrm>
            <a:off x="4050256" y="5590316"/>
            <a:ext cx="837623" cy="67447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Pohang Light Source-II (PLS-II ...">
            <a:extLst>
              <a:ext uri="{FF2B5EF4-FFF2-40B4-BE49-F238E27FC236}">
                <a16:creationId xmlns:a16="http://schemas.microsoft.com/office/drawing/2014/main" id="{027F3C14-F671-1315-4365-64DC277022FB}"/>
              </a:ext>
            </a:extLst>
          </p:cNvPr>
          <p:cNvPicPr>
            <a:picLocks noChangeAspect="1" noChangeArrowheads="1"/>
          </p:cNvPicPr>
          <p:nvPr/>
        </p:nvPicPr>
        <p:blipFill>
          <a:blip r:embed="rId32" cstate="print">
            <a:extLst>
              <a:ext uri="{28A0092B-C50C-407E-A947-70E740481C1C}">
                <a14:useLocalDpi xmlns:a14="http://schemas.microsoft.com/office/drawing/2010/main"/>
              </a:ext>
            </a:extLst>
          </a:blip>
          <a:srcRect/>
          <a:stretch>
            <a:fillRect/>
          </a:stretch>
        </p:blipFill>
        <p:spPr bwMode="auto">
          <a:xfrm>
            <a:off x="4820224" y="5703438"/>
            <a:ext cx="873007" cy="47670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banner">
            <a:extLst>
              <a:ext uri="{FF2B5EF4-FFF2-40B4-BE49-F238E27FC236}">
                <a16:creationId xmlns:a16="http://schemas.microsoft.com/office/drawing/2014/main" id="{E38449C8-CB92-7CB9-FA77-08CE5FE25D00}"/>
              </a:ext>
            </a:extLst>
          </p:cNvPr>
          <p:cNvPicPr>
            <a:picLocks noChangeAspect="1" noChangeArrowheads="1"/>
          </p:cNvPicPr>
          <p:nvPr/>
        </p:nvPicPr>
        <p:blipFill rotWithShape="1">
          <a:blip r:embed="rId33" cstate="print">
            <a:extLst>
              <a:ext uri="{28A0092B-C50C-407E-A947-70E740481C1C}">
                <a14:useLocalDpi xmlns:a14="http://schemas.microsoft.com/office/drawing/2010/main"/>
              </a:ext>
            </a:extLst>
          </a:blip>
          <a:srcRect/>
          <a:stretch/>
        </p:blipFill>
        <p:spPr bwMode="auto">
          <a:xfrm>
            <a:off x="5591094" y="5472948"/>
            <a:ext cx="904973" cy="87476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logo">
            <a:extLst>
              <a:ext uri="{FF2B5EF4-FFF2-40B4-BE49-F238E27FC236}">
                <a16:creationId xmlns:a16="http://schemas.microsoft.com/office/drawing/2014/main" id="{B50094B7-05CB-BC16-B2D6-BBC23FB5CCE2}"/>
              </a:ext>
            </a:extLst>
          </p:cNvPr>
          <p:cNvPicPr>
            <a:picLocks noChangeAspect="1" noChangeArrowheads="1"/>
          </p:cNvPicPr>
          <p:nvPr/>
        </p:nvPicPr>
        <p:blipFill rotWithShape="1">
          <a:blip r:embed="rId34" cstate="print">
            <a:extLst>
              <a:ext uri="{28A0092B-C50C-407E-A947-70E740481C1C}">
                <a14:useLocalDpi xmlns:a14="http://schemas.microsoft.com/office/drawing/2010/main"/>
              </a:ext>
            </a:extLst>
          </a:blip>
          <a:srcRect/>
          <a:stretch/>
        </p:blipFill>
        <p:spPr bwMode="auto">
          <a:xfrm>
            <a:off x="6657243" y="5661535"/>
            <a:ext cx="603315" cy="5714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1F30532-2975-AF30-B66E-9937BCDFD67C}"/>
              </a:ext>
            </a:extLst>
          </p:cNvPr>
          <p:cNvPicPr>
            <a:picLocks noChangeAspect="1"/>
          </p:cNvPicPr>
          <p:nvPr/>
        </p:nvPicPr>
        <p:blipFill rotWithShape="1">
          <a:blip r:embed="rId35" cstate="print">
            <a:extLst>
              <a:ext uri="{28A0092B-C50C-407E-A947-70E740481C1C}">
                <a14:useLocalDpi xmlns:a14="http://schemas.microsoft.com/office/drawing/2010/main"/>
              </a:ext>
            </a:extLst>
          </a:blip>
          <a:srcRect/>
          <a:stretch/>
        </p:blipFill>
        <p:spPr>
          <a:xfrm>
            <a:off x="3223012" y="4333101"/>
            <a:ext cx="1602557" cy="452487"/>
          </a:xfrm>
          <a:prstGeom prst="rect">
            <a:avLst/>
          </a:prstGeom>
        </p:spPr>
      </p:pic>
      <p:pic>
        <p:nvPicPr>
          <p:cNvPr id="8" name="Picture 7">
            <a:extLst>
              <a:ext uri="{FF2B5EF4-FFF2-40B4-BE49-F238E27FC236}">
                <a16:creationId xmlns:a16="http://schemas.microsoft.com/office/drawing/2014/main" id="{4215D6F6-D9F8-4FBE-96B4-240289C8565A}"/>
              </a:ext>
            </a:extLst>
          </p:cNvPr>
          <p:cNvPicPr>
            <a:picLocks noChangeAspect="1"/>
          </p:cNvPicPr>
          <p:nvPr/>
        </p:nvPicPr>
        <p:blipFill>
          <a:blip r:embed="rId36" cstate="print">
            <a:extLst>
              <a:ext uri="{28A0092B-C50C-407E-A947-70E740481C1C}">
                <a14:useLocalDpi xmlns:a14="http://schemas.microsoft.com/office/drawing/2010/main"/>
              </a:ext>
            </a:extLst>
          </a:blip>
          <a:stretch>
            <a:fillRect/>
          </a:stretch>
        </p:blipFill>
        <p:spPr>
          <a:xfrm>
            <a:off x="8546313" y="5552682"/>
            <a:ext cx="873576" cy="575766"/>
          </a:xfrm>
          <a:prstGeom prst="rect">
            <a:avLst/>
          </a:prstGeom>
        </p:spPr>
      </p:pic>
      <p:pic>
        <p:nvPicPr>
          <p:cNvPr id="9" name="Picture 4" descr="Productivity at Alliance Manchester Business School | Alliance MBS">
            <a:extLst>
              <a:ext uri="{FF2B5EF4-FFF2-40B4-BE49-F238E27FC236}">
                <a16:creationId xmlns:a16="http://schemas.microsoft.com/office/drawing/2014/main" id="{7F991BBF-D674-5FA4-F3D7-2F05940D1194}"/>
              </a:ext>
            </a:extLst>
          </p:cNvPr>
          <p:cNvPicPr>
            <a:picLocks noChangeAspect="1" noChangeArrowheads="1"/>
          </p:cNvPicPr>
          <p:nvPr/>
        </p:nvPicPr>
        <p:blipFill rotWithShape="1">
          <a:blip r:embed="rId37" cstate="print">
            <a:extLst>
              <a:ext uri="{28A0092B-C50C-407E-A947-70E740481C1C}">
                <a14:useLocalDpi xmlns:a14="http://schemas.microsoft.com/office/drawing/2010/main"/>
              </a:ext>
            </a:extLst>
          </a:blip>
          <a:srcRect/>
          <a:stretch/>
        </p:blipFill>
        <p:spPr bwMode="auto">
          <a:xfrm>
            <a:off x="7534557" y="5564417"/>
            <a:ext cx="910216" cy="53384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a:extLst>
              <a:ext uri="{FF2B5EF4-FFF2-40B4-BE49-F238E27FC236}">
                <a16:creationId xmlns:a16="http://schemas.microsoft.com/office/drawing/2014/main" id="{CD7B365A-BD69-C3A8-2CD1-2B1D27D73E56}"/>
              </a:ext>
            </a:extLst>
          </p:cNvPr>
          <p:cNvPicPr>
            <a:picLocks noChangeAspect="1"/>
          </p:cNvPicPr>
          <p:nvPr/>
        </p:nvPicPr>
        <p:blipFill>
          <a:blip r:embed="rId38"/>
          <a:stretch>
            <a:fillRect/>
          </a:stretch>
        </p:blipFill>
        <p:spPr>
          <a:xfrm>
            <a:off x="9225358" y="3926190"/>
            <a:ext cx="1033501" cy="844906"/>
          </a:xfrm>
          <a:prstGeom prst="rect">
            <a:avLst/>
          </a:prstGeom>
        </p:spPr>
      </p:pic>
      <p:sp>
        <p:nvSpPr>
          <p:cNvPr id="17" name="TextBox 16">
            <a:extLst>
              <a:ext uri="{FF2B5EF4-FFF2-40B4-BE49-F238E27FC236}">
                <a16:creationId xmlns:a16="http://schemas.microsoft.com/office/drawing/2014/main" id="{7B919A11-F56B-474F-FB2B-04B8606DAC76}"/>
              </a:ext>
            </a:extLst>
          </p:cNvPr>
          <p:cNvSpPr txBox="1"/>
          <p:nvPr/>
        </p:nvSpPr>
        <p:spPr>
          <a:xfrm>
            <a:off x="7430012" y="5040034"/>
            <a:ext cx="4657492" cy="369332"/>
          </a:xfrm>
          <a:prstGeom prst="rect">
            <a:avLst/>
          </a:prstGeom>
          <a:solidFill>
            <a:srgbClr val="2E2D62"/>
          </a:solid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white"/>
                </a:solidFill>
                <a:effectLst/>
                <a:uLnTx/>
                <a:uFillTx/>
                <a:latin typeface="Calibri" panose="020F0502020204030204"/>
                <a:ea typeface="+mn-ea"/>
                <a:cs typeface="Arial" panose="020B0604020202020204" pitchFamily="34" charset="0"/>
              </a:rPr>
              <a:t>And Others….</a:t>
            </a:r>
          </a:p>
        </p:txBody>
      </p:sp>
      <p:pic>
        <p:nvPicPr>
          <p:cNvPr id="18" name="Picture 17">
            <a:extLst>
              <a:ext uri="{FF2B5EF4-FFF2-40B4-BE49-F238E27FC236}">
                <a16:creationId xmlns:a16="http://schemas.microsoft.com/office/drawing/2014/main" id="{00C8A66A-D8E8-3496-2C9E-4EEA51408A63}"/>
              </a:ext>
            </a:extLst>
          </p:cNvPr>
          <p:cNvPicPr>
            <a:picLocks noChangeAspect="1"/>
          </p:cNvPicPr>
          <p:nvPr/>
        </p:nvPicPr>
        <p:blipFill>
          <a:blip r:embed="rId39" cstate="print">
            <a:extLst>
              <a:ext uri="{28A0092B-C50C-407E-A947-70E740481C1C}">
                <a14:useLocalDpi xmlns:a14="http://schemas.microsoft.com/office/drawing/2010/main"/>
              </a:ext>
            </a:extLst>
          </a:blip>
          <a:stretch>
            <a:fillRect/>
          </a:stretch>
        </p:blipFill>
        <p:spPr>
          <a:xfrm>
            <a:off x="9481837" y="5482138"/>
            <a:ext cx="999437" cy="679764"/>
          </a:xfrm>
          <a:prstGeom prst="rect">
            <a:avLst/>
          </a:prstGeom>
        </p:spPr>
      </p:pic>
      <p:pic>
        <p:nvPicPr>
          <p:cNvPr id="1034" name="Picture 10" descr="DESY Logo">
            <a:extLst>
              <a:ext uri="{FF2B5EF4-FFF2-40B4-BE49-F238E27FC236}">
                <a16:creationId xmlns:a16="http://schemas.microsoft.com/office/drawing/2014/main" id="{4032FA08-0F65-81FB-DCC9-7BE1189D452A}"/>
              </a:ext>
            </a:extLst>
          </p:cNvPr>
          <p:cNvPicPr>
            <a:picLocks noChangeAspect="1" noChangeArrowheads="1"/>
          </p:cNvPicPr>
          <p:nvPr/>
        </p:nvPicPr>
        <p:blipFill rotWithShape="1">
          <a:blip r:embed="rId40" cstate="print">
            <a:extLst>
              <a:ext uri="{28A0092B-C50C-407E-A947-70E740481C1C}">
                <a14:useLocalDpi xmlns:a14="http://schemas.microsoft.com/office/drawing/2010/main"/>
              </a:ext>
            </a:extLst>
          </a:blip>
          <a:srcRect/>
          <a:stretch/>
        </p:blipFill>
        <p:spPr bwMode="auto">
          <a:xfrm>
            <a:off x="1062665" y="5490116"/>
            <a:ext cx="758282" cy="74550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endParaRPr lang="en-GB"/>
          </a:p>
        </p:txBody>
      </p:sp>
      <p:sp>
        <p:nvSpPr>
          <p:cNvPr id="4" name="Content Placeholder 3"/>
          <p:cNvSpPr>
            <a:spLocks noGrp="1"/>
          </p:cNvSpPr>
          <p:nvPr>
            <p:ph idx="1"/>
          </p:nvPr>
        </p:nvSpPr>
        <p:spPr/>
        <p:txBody>
          <a:bodyPr/>
          <a:lstStyle/>
          <a:p>
            <a:endParaRPr lang="en-GB"/>
          </a:p>
        </p:txBody>
      </p:sp>
    </p:spTree>
    <p:extLst>
      <p:ext uri="{BB962C8B-B14F-4D97-AF65-F5344CB8AC3E}">
        <p14:creationId xmlns:p14="http://schemas.microsoft.com/office/powerpoint/2010/main" val="11389352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Background pattern&#10;&#10;Description automatically generated">
            <a:extLst>
              <a:ext uri="{FF2B5EF4-FFF2-40B4-BE49-F238E27FC236}">
                <a16:creationId xmlns:a16="http://schemas.microsoft.com/office/drawing/2014/main" id="{1BE685D4-0AE8-2E9B-D4B0-C3A0C1BC5ED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8355"/>
            <a:ext cx="12292521" cy="6871596"/>
          </a:xfrm>
          <a:prstGeom prst="rect">
            <a:avLst/>
          </a:prstGeom>
        </p:spPr>
      </p:pic>
      <p:pic>
        <p:nvPicPr>
          <p:cNvPr id="7" name="Picture 6">
            <a:extLst>
              <a:ext uri="{FF2B5EF4-FFF2-40B4-BE49-F238E27FC236}">
                <a16:creationId xmlns:a16="http://schemas.microsoft.com/office/drawing/2014/main" id="{0B460467-1FF7-C745-9E17-03FC0ADFFE4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0"/>
            <a:ext cx="3286539" cy="6858000"/>
          </a:xfrm>
          <a:prstGeom prst="rect">
            <a:avLst/>
          </a:prstGeom>
        </p:spPr>
      </p:pic>
      <p:sp>
        <p:nvSpPr>
          <p:cNvPr id="3" name="TextBox 2">
            <a:extLst>
              <a:ext uri="{FF2B5EF4-FFF2-40B4-BE49-F238E27FC236}">
                <a16:creationId xmlns:a16="http://schemas.microsoft.com/office/drawing/2014/main" id="{78DB0FE0-A4AF-D848-8925-91A37993D74D}"/>
              </a:ext>
            </a:extLst>
          </p:cNvPr>
          <p:cNvSpPr txBox="1"/>
          <p:nvPr/>
        </p:nvSpPr>
        <p:spPr>
          <a:xfrm>
            <a:off x="466242" y="3028654"/>
            <a:ext cx="8103627" cy="830997"/>
          </a:xfrm>
          <a:prstGeom prst="rect">
            <a:avLst/>
          </a:prstGeom>
          <a:noFill/>
        </p:spPr>
        <p:txBody>
          <a:bodyPr wrap="square"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800" b="1" i="0" u="none" strike="noStrike" kern="1200" cap="none" spc="-150" normalizeH="0" baseline="0" noProof="0">
                <a:ln>
                  <a:noFill/>
                </a:ln>
                <a:solidFill>
                  <a:srgbClr val="002060"/>
                </a:solidFill>
                <a:effectLst/>
                <a:uLnTx/>
                <a:uFillTx/>
                <a:latin typeface="Arial" panose="020B0604020202020204" pitchFamily="34" charset="0"/>
                <a:ea typeface="+mn-ea"/>
                <a:cs typeface="Arial" panose="020B0604020202020204" pitchFamily="34" charset="0"/>
              </a:rPr>
              <a:t>Thank You</a:t>
            </a:r>
          </a:p>
        </p:txBody>
      </p:sp>
      <p:sp>
        <p:nvSpPr>
          <p:cNvPr id="8" name="Isosceles Triangle 9">
            <a:extLst>
              <a:ext uri="{FF2B5EF4-FFF2-40B4-BE49-F238E27FC236}">
                <a16:creationId xmlns:a16="http://schemas.microsoft.com/office/drawing/2014/main" id="{D8DFA089-7A3D-6890-CC09-FA357B7B5E84}"/>
              </a:ext>
            </a:extLst>
          </p:cNvPr>
          <p:cNvSpPr/>
          <p:nvPr/>
        </p:nvSpPr>
        <p:spPr>
          <a:xfrm rot="10800000">
            <a:off x="4166557" y="-88005"/>
            <a:ext cx="5745668" cy="7496175"/>
          </a:xfrm>
          <a:prstGeom prst="triangle">
            <a:avLst>
              <a:gd name="adj" fmla="val 0"/>
            </a:avLst>
          </a:prstGeom>
          <a:solidFill>
            <a:srgbClr val="005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CB2623A0-CD46-9DF6-C182-2CE1D1120446}"/>
              </a:ext>
            </a:extLst>
          </p:cNvPr>
          <p:cNvSpPr/>
          <p:nvPr/>
        </p:nvSpPr>
        <p:spPr>
          <a:xfrm>
            <a:off x="9912225" y="-101600"/>
            <a:ext cx="2380296" cy="1828800"/>
          </a:xfrm>
          <a:prstGeom prst="rect">
            <a:avLst/>
          </a:prstGeom>
          <a:solidFill>
            <a:srgbClr val="005C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484B8BC2-188D-B468-D2A3-19953E5F70E9}"/>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905460" y="-88004"/>
            <a:ext cx="3286539" cy="6858000"/>
          </a:xfrm>
          <a:prstGeom prst="rect">
            <a:avLst/>
          </a:prstGeom>
        </p:spPr>
      </p:pic>
      <p:pic>
        <p:nvPicPr>
          <p:cNvPr id="11" name="Picture 10">
            <a:extLst>
              <a:ext uri="{FF2B5EF4-FFF2-40B4-BE49-F238E27FC236}">
                <a16:creationId xmlns:a16="http://schemas.microsoft.com/office/drawing/2014/main" id="{E201A9D8-A541-934F-8FC4-9439FCBF676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15938" y="412403"/>
            <a:ext cx="3770785" cy="963960"/>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0042585" y="4037966"/>
            <a:ext cx="1721904" cy="1721904"/>
          </a:xfrm>
          <a:prstGeom prst="rect">
            <a:avLst/>
          </a:prstGeom>
        </p:spPr>
      </p:pic>
      <p:sp>
        <p:nvSpPr>
          <p:cNvPr id="13" name="Rectangle 12"/>
          <p:cNvSpPr/>
          <p:nvPr/>
        </p:nvSpPr>
        <p:spPr>
          <a:xfrm>
            <a:off x="4892610" y="6396335"/>
            <a:ext cx="2657394" cy="92333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rPr>
              <a:t>Contact: </a:t>
            </a:r>
            <a:r>
              <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hlinkClick r:id="rId7"/>
              </a:rPr>
              <a:t>ukxfel@stfc.ac.uk</a:t>
            </a:r>
            <a:endPar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2E2C61"/>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269646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Next-Generation XFEL capability – FEL output estimates</a:t>
            </a:r>
          </a:p>
        </p:txBody>
      </p:sp>
      <p:sp>
        <p:nvSpPr>
          <p:cNvPr id="3" name="Content Placeholder 2"/>
          <p:cNvSpPr>
            <a:spLocks noGrp="1"/>
          </p:cNvSpPr>
          <p:nvPr>
            <p:ph idx="1"/>
          </p:nvPr>
        </p:nvSpPr>
        <p:spPr>
          <a:xfrm>
            <a:off x="106877" y="643810"/>
            <a:ext cx="11970325" cy="505426"/>
          </a:xfrm>
        </p:spPr>
        <p:txBody>
          <a:bodyPr>
            <a:normAutofit/>
          </a:bodyPr>
          <a:lstStyle/>
          <a:p>
            <a:pPr marL="0" indent="0">
              <a:buNone/>
            </a:pPr>
            <a:r>
              <a:rPr lang="en-GB" sz="1800" b="1" dirty="0">
                <a:solidFill>
                  <a:srgbClr val="000000"/>
                </a:solidFill>
              </a:rPr>
              <a:t>High repetition rate (up to ~100 kHz), evenly spaced, transform-limited pulses from ~100 eV – 20 </a:t>
            </a:r>
            <a:r>
              <a:rPr lang="en-GB" sz="1800" b="1" dirty="0" err="1">
                <a:solidFill>
                  <a:srgbClr val="000000"/>
                </a:solidFill>
              </a:rPr>
              <a:t>keV</a:t>
            </a:r>
            <a:endParaRPr lang="en-GB" sz="1800" b="1" dirty="0">
              <a:solidFill>
                <a:srgbClr val="000000"/>
              </a:solidFill>
            </a:endParaRPr>
          </a:p>
        </p:txBody>
      </p:sp>
      <p:graphicFrame>
        <p:nvGraphicFramePr>
          <p:cNvPr id="4" name="Table 3"/>
          <p:cNvGraphicFramePr>
            <a:graphicFrameLocks noGrp="1"/>
          </p:cNvGraphicFramePr>
          <p:nvPr/>
        </p:nvGraphicFramePr>
        <p:xfrm>
          <a:off x="106879" y="958371"/>
          <a:ext cx="11970324" cy="3670560"/>
        </p:xfrm>
        <a:graphic>
          <a:graphicData uri="http://schemas.openxmlformats.org/drawingml/2006/table">
            <a:tbl>
              <a:tblPr firstRow="1" bandRow="1">
                <a:tableStyleId>{5940675A-B579-460E-94D1-54222C63F5DA}</a:tableStyleId>
              </a:tblPr>
              <a:tblGrid>
                <a:gridCol w="605704">
                  <a:extLst>
                    <a:ext uri="{9D8B030D-6E8A-4147-A177-3AD203B41FA5}">
                      <a16:colId xmlns:a16="http://schemas.microsoft.com/office/drawing/2014/main" val="3340298340"/>
                    </a:ext>
                  </a:extLst>
                </a:gridCol>
                <a:gridCol w="1146051">
                  <a:extLst>
                    <a:ext uri="{9D8B030D-6E8A-4147-A177-3AD203B41FA5}">
                      <a16:colId xmlns:a16="http://schemas.microsoft.com/office/drawing/2014/main" val="3787306612"/>
                    </a:ext>
                  </a:extLst>
                </a:gridCol>
                <a:gridCol w="1152470">
                  <a:extLst>
                    <a:ext uri="{9D8B030D-6E8A-4147-A177-3AD203B41FA5}">
                      <a16:colId xmlns:a16="http://schemas.microsoft.com/office/drawing/2014/main" val="966149071"/>
                    </a:ext>
                  </a:extLst>
                </a:gridCol>
                <a:gridCol w="1152470">
                  <a:extLst>
                    <a:ext uri="{9D8B030D-6E8A-4147-A177-3AD203B41FA5}">
                      <a16:colId xmlns:a16="http://schemas.microsoft.com/office/drawing/2014/main" val="3050429753"/>
                    </a:ext>
                  </a:extLst>
                </a:gridCol>
                <a:gridCol w="1152470">
                  <a:extLst>
                    <a:ext uri="{9D8B030D-6E8A-4147-A177-3AD203B41FA5}">
                      <a16:colId xmlns:a16="http://schemas.microsoft.com/office/drawing/2014/main" val="749748757"/>
                    </a:ext>
                  </a:extLst>
                </a:gridCol>
                <a:gridCol w="1029539">
                  <a:extLst>
                    <a:ext uri="{9D8B030D-6E8A-4147-A177-3AD203B41FA5}">
                      <a16:colId xmlns:a16="http://schemas.microsoft.com/office/drawing/2014/main" val="1024447413"/>
                    </a:ext>
                  </a:extLst>
                </a:gridCol>
                <a:gridCol w="1417291">
                  <a:extLst>
                    <a:ext uri="{9D8B030D-6E8A-4147-A177-3AD203B41FA5}">
                      <a16:colId xmlns:a16="http://schemas.microsoft.com/office/drawing/2014/main" val="584817439"/>
                    </a:ext>
                  </a:extLst>
                </a:gridCol>
                <a:gridCol w="1657351">
                  <a:extLst>
                    <a:ext uri="{9D8B030D-6E8A-4147-A177-3AD203B41FA5}">
                      <a16:colId xmlns:a16="http://schemas.microsoft.com/office/drawing/2014/main" val="334686341"/>
                    </a:ext>
                  </a:extLst>
                </a:gridCol>
                <a:gridCol w="1371599">
                  <a:extLst>
                    <a:ext uri="{9D8B030D-6E8A-4147-A177-3AD203B41FA5}">
                      <a16:colId xmlns:a16="http://schemas.microsoft.com/office/drawing/2014/main" val="3872538592"/>
                    </a:ext>
                  </a:extLst>
                </a:gridCol>
                <a:gridCol w="1285379">
                  <a:extLst>
                    <a:ext uri="{9D8B030D-6E8A-4147-A177-3AD203B41FA5}">
                      <a16:colId xmlns:a16="http://schemas.microsoft.com/office/drawing/2014/main" val="2292922984"/>
                    </a:ext>
                  </a:extLst>
                </a:gridCol>
              </a:tblGrid>
              <a:tr h="405039">
                <a:tc>
                  <a:txBody>
                    <a:bodyPr/>
                    <a:lstStyle/>
                    <a:p>
                      <a:pPr algn="ctr"/>
                      <a:r>
                        <a:rPr lang="en-GB" sz="1200" b="1" dirty="0"/>
                        <a:t>FEL</a:t>
                      </a:r>
                    </a:p>
                  </a:txBody>
                  <a:tcPr marL="90000" marR="90000" marT="46800" marB="46800" anchor="ctr">
                    <a:solidFill>
                      <a:schemeClr val="bg1">
                        <a:lumMod val="75000"/>
                      </a:schemeClr>
                    </a:solidFill>
                  </a:tcPr>
                </a:tc>
                <a:tc>
                  <a:txBody>
                    <a:bodyPr/>
                    <a:lstStyle/>
                    <a:p>
                      <a:pPr algn="ctr"/>
                      <a:r>
                        <a:rPr lang="en-GB" sz="1200" b="1" dirty="0"/>
                        <a:t>Tuning</a:t>
                      </a:r>
                    </a:p>
                  </a:txBody>
                  <a:tcPr marL="90000" marR="90000" marT="46800" marB="46800" anchor="ctr">
                    <a:solidFill>
                      <a:schemeClr val="bg1">
                        <a:lumMod val="75000"/>
                      </a:schemeClr>
                    </a:solidFill>
                  </a:tcPr>
                </a:tc>
                <a:tc>
                  <a:txBody>
                    <a:bodyPr/>
                    <a:lstStyle/>
                    <a:p>
                      <a:pPr algn="ctr"/>
                      <a:r>
                        <a:rPr lang="en-GB" sz="1200" b="1" dirty="0"/>
                        <a:t>Harmonics</a:t>
                      </a:r>
                    </a:p>
                  </a:txBody>
                  <a:tcPr marL="90000" marR="90000" marT="46800" marB="46800" anchor="ctr">
                    <a:solidFill>
                      <a:schemeClr val="bg1">
                        <a:lumMod val="75000"/>
                      </a:schemeClr>
                    </a:solidFill>
                  </a:tcPr>
                </a:tc>
                <a:tc>
                  <a:txBody>
                    <a:bodyPr/>
                    <a:lstStyle/>
                    <a:p>
                      <a:pPr algn="ctr"/>
                      <a:r>
                        <a:rPr lang="en-GB" sz="1200" b="1" dirty="0"/>
                        <a:t>Polarisation</a:t>
                      </a:r>
                    </a:p>
                  </a:txBody>
                  <a:tcPr marL="90000" marR="90000" marT="46800" marB="46800" anchor="ctr">
                    <a:solidFill>
                      <a:schemeClr val="bg1">
                        <a:lumMod val="75000"/>
                      </a:schemeClr>
                    </a:solidFill>
                  </a:tcPr>
                </a:tc>
                <a:tc>
                  <a:txBody>
                    <a:bodyPr/>
                    <a:lstStyle/>
                    <a:p>
                      <a:pPr algn="ctr"/>
                      <a:r>
                        <a:rPr lang="en-GB" sz="1200" b="1" dirty="0"/>
                        <a:t>Mode</a:t>
                      </a:r>
                    </a:p>
                  </a:txBody>
                  <a:tcPr marL="90000" marR="90000" marT="46800" marB="46800" anchor="ctr">
                    <a:solidFill>
                      <a:schemeClr val="bg1">
                        <a:lumMod val="75000"/>
                      </a:schemeClr>
                    </a:solidFill>
                  </a:tcPr>
                </a:tc>
                <a:tc>
                  <a:txBody>
                    <a:bodyPr/>
                    <a:lstStyle/>
                    <a:p>
                      <a:pPr algn="ctr"/>
                      <a:r>
                        <a:rPr lang="en-GB" sz="1200" b="1" dirty="0"/>
                        <a:t>Technique</a:t>
                      </a:r>
                    </a:p>
                  </a:txBody>
                  <a:tcPr marL="90000" marR="90000" marT="46800" marB="46800" anchor="ctr">
                    <a:solidFill>
                      <a:schemeClr val="bg1">
                        <a:lumMod val="75000"/>
                      </a:schemeClr>
                    </a:solidFill>
                  </a:tcPr>
                </a:tc>
                <a:tc>
                  <a:txBody>
                    <a:bodyPr/>
                    <a:lstStyle/>
                    <a:p>
                      <a:pPr algn="ctr"/>
                      <a:r>
                        <a:rPr lang="en-GB" sz="1200" b="1" dirty="0"/>
                        <a:t>Transform Limited Pulse Duration</a:t>
                      </a:r>
                      <a:r>
                        <a:rPr lang="en-GB" sz="1200" b="1" baseline="30000" dirty="0"/>
                        <a:t>*</a:t>
                      </a:r>
                    </a:p>
                  </a:txBody>
                  <a:tcPr marL="90000" marR="90000" marT="46800" marB="46800" anchor="ctr">
                    <a:solidFill>
                      <a:schemeClr val="bg1">
                        <a:lumMod val="75000"/>
                      </a:schemeClr>
                    </a:solidFill>
                  </a:tcPr>
                </a:tc>
                <a:tc>
                  <a:txBody>
                    <a:bodyPr/>
                    <a:lstStyle/>
                    <a:p>
                      <a:pPr algn="ctr"/>
                      <a:r>
                        <a:rPr lang="en-GB" sz="1200" b="1" dirty="0"/>
                        <a:t>Energy</a:t>
                      </a:r>
                      <a:r>
                        <a:rPr lang="en-GB" sz="1200" b="1" baseline="0" dirty="0"/>
                        <a:t> per pulse (brackets = with taper)</a:t>
                      </a:r>
                      <a:endParaRPr lang="en-GB" sz="1200" b="1" dirty="0"/>
                    </a:p>
                  </a:txBody>
                  <a:tcPr marL="90000" marR="90000" marT="46800" marB="46800" anchor="ctr">
                    <a:solidFill>
                      <a:schemeClr val="bg1">
                        <a:lumMod val="75000"/>
                      </a:schemeClr>
                    </a:solidFill>
                  </a:tcPr>
                </a:tc>
                <a:tc>
                  <a:txBody>
                    <a:bodyPr/>
                    <a:lstStyle/>
                    <a:p>
                      <a:pPr algn="ctr"/>
                      <a:r>
                        <a:rPr lang="en-GB" sz="1200" b="1" dirty="0"/>
                        <a:t>Nominal</a:t>
                      </a:r>
                      <a:r>
                        <a:rPr lang="en-GB" sz="1200" b="1" baseline="0" dirty="0"/>
                        <a:t> </a:t>
                      </a:r>
                      <a:r>
                        <a:rPr lang="en-GB" sz="1200" b="1" dirty="0"/>
                        <a:t>Pulse</a:t>
                      </a:r>
                      <a:r>
                        <a:rPr lang="en-GB" sz="1200" b="1" baseline="0" dirty="0"/>
                        <a:t> structure </a:t>
                      </a:r>
                      <a:endParaRPr lang="en-GB" sz="1200" b="1" dirty="0"/>
                    </a:p>
                  </a:txBody>
                  <a:tcPr marL="90000" marR="90000" marT="46800" marB="46800" anchor="ctr">
                    <a:solidFill>
                      <a:schemeClr val="bg1">
                        <a:lumMod val="75000"/>
                      </a:schemeClr>
                    </a:solidFill>
                  </a:tcPr>
                </a:tc>
                <a:tc>
                  <a:txBody>
                    <a:bodyPr/>
                    <a:lstStyle/>
                    <a:p>
                      <a:pPr algn="ctr"/>
                      <a:r>
                        <a:rPr lang="en-GB" sz="1200" b="1" baseline="0" dirty="0"/>
                        <a:t>Potential Burst Mode</a:t>
                      </a:r>
                      <a:endParaRPr lang="en-GB" sz="1200" b="1" dirty="0"/>
                    </a:p>
                  </a:txBody>
                  <a:tcPr marL="90000" marR="90000" marT="46800" marB="46800" anchor="ctr">
                    <a:solidFill>
                      <a:schemeClr val="bg1">
                        <a:lumMod val="75000"/>
                      </a:schemeClr>
                    </a:solidFill>
                  </a:tcPr>
                </a:tc>
                <a:extLst>
                  <a:ext uri="{0D108BD9-81ED-4DB2-BD59-A6C34878D82A}">
                    <a16:rowId xmlns:a16="http://schemas.microsoft.com/office/drawing/2014/main" val="3111876179"/>
                  </a:ext>
                </a:extLst>
              </a:tr>
              <a:tr h="322508">
                <a:tc>
                  <a:txBody>
                    <a:bodyPr/>
                    <a:lstStyle/>
                    <a:p>
                      <a:pPr algn="ctr"/>
                      <a:r>
                        <a:rPr lang="en-GB" sz="1200" b="1" dirty="0">
                          <a:solidFill>
                            <a:srgbClr val="FF0000"/>
                          </a:solidFill>
                        </a:rPr>
                        <a:t>FEL-6</a:t>
                      </a:r>
                    </a:p>
                  </a:txBody>
                  <a:tcPr marL="90000" marR="90000" marT="46800" marB="46800" anchor="ctr"/>
                </a:tc>
                <a:tc>
                  <a:txBody>
                    <a:bodyPr/>
                    <a:lstStyle/>
                    <a:p>
                      <a:pPr algn="ctr"/>
                      <a:r>
                        <a:rPr lang="en-GB" sz="1200" dirty="0"/>
                        <a:t>~0.1 – 1.0 </a:t>
                      </a:r>
                      <a:r>
                        <a:rPr lang="en-GB" sz="1200" dirty="0" err="1"/>
                        <a:t>keV</a:t>
                      </a:r>
                      <a:endParaRPr lang="en-GB" sz="1200" dirty="0"/>
                    </a:p>
                  </a:txBody>
                  <a:tcPr marL="90000" marR="90000" marT="46800" marB="46800" anchor="ctr"/>
                </a:tc>
                <a:tc rowSpan="5">
                  <a:txBody>
                    <a:bodyPr/>
                    <a:lstStyle/>
                    <a:p>
                      <a:pPr algn="ctr"/>
                      <a:r>
                        <a:rPr lang="en-GB" sz="1200" dirty="0"/>
                        <a:t>Presumably</a:t>
                      </a:r>
                      <a:r>
                        <a:rPr lang="en-GB" sz="1200" baseline="0" dirty="0"/>
                        <a:t> not required (covered by other FELs)</a:t>
                      </a:r>
                      <a:endParaRPr lang="en-GB" sz="1200" dirty="0"/>
                    </a:p>
                  </a:txBody>
                  <a:tcPr marL="90000" marR="90000" marT="46800" marB="46800" anchor="ctr"/>
                </a:tc>
                <a:tc rowSpan="10">
                  <a:txBody>
                    <a:bodyPr/>
                    <a:lstStyle/>
                    <a:p>
                      <a:pPr algn="ctr"/>
                      <a:r>
                        <a:rPr lang="en-GB" sz="1200" dirty="0"/>
                        <a:t>Fully variabl</a:t>
                      </a:r>
                      <a:r>
                        <a:rPr lang="en-GB" sz="1200" baseline="0" dirty="0"/>
                        <a:t>e polarisation</a:t>
                      </a:r>
                      <a:endParaRPr lang="en-GB" sz="1200" dirty="0"/>
                    </a:p>
                  </a:txBody>
                  <a:tcPr marL="90000" marR="90000" marT="46800" marB="46800" anchor="ctr"/>
                </a:tc>
                <a:tc>
                  <a:txBody>
                    <a:bodyPr/>
                    <a:lstStyle/>
                    <a:p>
                      <a:pPr algn="ctr"/>
                      <a:r>
                        <a:rPr lang="en-GB" sz="1200" dirty="0"/>
                        <a:t>Seeded</a:t>
                      </a:r>
                    </a:p>
                  </a:txBody>
                  <a:tcPr marL="90000" marR="90000" marT="46800" marB="46800" anchor="ctr"/>
                </a:tc>
                <a:tc>
                  <a:txBody>
                    <a:bodyPr/>
                    <a:lstStyle/>
                    <a:p>
                      <a:pPr algn="ctr"/>
                      <a:r>
                        <a:rPr lang="en-GB" sz="1200" dirty="0"/>
                        <a:t>EEHG</a:t>
                      </a:r>
                    </a:p>
                  </a:txBody>
                  <a:tcPr marL="90000" marR="90000" marT="46800" marB="46800" anchor="ctr"/>
                </a:tc>
                <a:tc>
                  <a:txBody>
                    <a:bodyPr/>
                    <a:lstStyle/>
                    <a:p>
                      <a:pPr algn="ctr"/>
                      <a:r>
                        <a:rPr lang="en-GB" sz="1200" dirty="0"/>
                        <a:t>5</a:t>
                      </a:r>
                      <a:r>
                        <a:rPr lang="en-GB" sz="1200" baseline="0" dirty="0"/>
                        <a:t> – 100 fs</a:t>
                      </a:r>
                      <a:endParaRPr lang="en-GB" sz="1200" dirty="0"/>
                    </a:p>
                  </a:txBody>
                  <a:tcPr marL="90000" marR="90000" marT="46800" marB="46800" anchor="ctr"/>
                </a:tc>
                <a:tc>
                  <a:txBody>
                    <a:bodyPr/>
                    <a:lstStyle/>
                    <a:p>
                      <a:pPr algn="ctr"/>
                      <a:r>
                        <a:rPr lang="en-GB" sz="1200" dirty="0"/>
                        <a:t>7 </a:t>
                      </a:r>
                      <a:r>
                        <a:rPr lang="en-GB" sz="1200" dirty="0" err="1"/>
                        <a:t>mJ</a:t>
                      </a:r>
                      <a:r>
                        <a:rPr lang="en-GB" sz="1200" dirty="0"/>
                        <a:t> for</a:t>
                      </a:r>
                      <a:r>
                        <a:rPr lang="en-GB" sz="1200" baseline="0" dirty="0"/>
                        <a:t> 100 fs</a:t>
                      </a:r>
                      <a:endParaRPr lang="en-GB" sz="1200" dirty="0"/>
                    </a:p>
                    <a:p>
                      <a:pPr algn="ctr"/>
                      <a:r>
                        <a:rPr lang="en-GB" sz="1200" dirty="0"/>
                        <a:t>(35 </a:t>
                      </a:r>
                      <a:r>
                        <a:rPr lang="en-GB" sz="1200" dirty="0" err="1"/>
                        <a:t>mJ</a:t>
                      </a:r>
                      <a:r>
                        <a:rPr lang="en-GB" sz="1200" baseline="0" dirty="0"/>
                        <a:t> </a:t>
                      </a:r>
                      <a:r>
                        <a:rPr lang="en-GB" sz="1200" dirty="0"/>
                        <a:t>for</a:t>
                      </a:r>
                      <a:r>
                        <a:rPr lang="en-GB" sz="1200" baseline="0" dirty="0"/>
                        <a:t> 100 fs</a:t>
                      </a:r>
                      <a:r>
                        <a:rPr lang="en-GB" sz="1200" dirty="0"/>
                        <a:t>)</a:t>
                      </a:r>
                    </a:p>
                  </a:txBody>
                  <a:tcPr marL="90000" marR="90000" marT="0" marB="0" anchor="ctr"/>
                </a:tc>
                <a:tc rowSpan="10">
                  <a:txBody>
                    <a:bodyPr/>
                    <a:lstStyle/>
                    <a:p>
                      <a:pPr algn="ctr"/>
                      <a:r>
                        <a:rPr lang="en-GB" sz="1200" dirty="0"/>
                        <a:t>High</a:t>
                      </a:r>
                      <a:r>
                        <a:rPr lang="en-GB" sz="1200" baseline="0" dirty="0"/>
                        <a:t> repetition rate, e</a:t>
                      </a:r>
                      <a:r>
                        <a:rPr lang="en-GB" sz="1200" dirty="0"/>
                        <a:t>venly</a:t>
                      </a:r>
                      <a:r>
                        <a:rPr lang="en-GB" sz="1200" baseline="0" dirty="0"/>
                        <a:t> spaced pulses. Up to ~100 kHz per FEL with potential for 200-300 kHz to be assessed</a:t>
                      </a:r>
                      <a:endParaRPr lang="en-GB" sz="1200" dirty="0"/>
                    </a:p>
                  </a:txBody>
                  <a:tcPr marL="90000" marR="90000" marT="46800" marB="46800" anchor="ctr"/>
                </a:tc>
                <a:tc rowSpan="10">
                  <a:txBody>
                    <a:bodyPr/>
                    <a:lstStyle/>
                    <a:p>
                      <a:pPr algn="ctr"/>
                      <a:r>
                        <a:rPr lang="en-GB" sz="1200" dirty="0"/>
                        <a:t>Option</a:t>
                      </a:r>
                      <a:r>
                        <a:rPr lang="en-GB" sz="1200" baseline="0" dirty="0"/>
                        <a:t> to send pulses at 1 MHz to individual lines in bursts up to 100 us to be assessed</a:t>
                      </a:r>
                      <a:endParaRPr lang="en-GB" sz="1200" dirty="0"/>
                    </a:p>
                  </a:txBody>
                  <a:tcPr marL="90000" marR="90000" marT="46800" marB="46800" anchor="ctr"/>
                </a:tc>
                <a:extLst>
                  <a:ext uri="{0D108BD9-81ED-4DB2-BD59-A6C34878D82A}">
                    <a16:rowId xmlns:a16="http://schemas.microsoft.com/office/drawing/2014/main" val="378209441"/>
                  </a:ext>
                </a:extLst>
              </a:tr>
              <a:tr h="322508">
                <a:tc rowSpan="2">
                  <a:txBody>
                    <a:bodyPr/>
                    <a:lstStyle/>
                    <a:p>
                      <a:pPr algn="ctr"/>
                      <a:r>
                        <a:rPr lang="en-GB" sz="1200" b="1" dirty="0">
                          <a:solidFill>
                            <a:srgbClr val="FFC000"/>
                          </a:solidFill>
                        </a:rPr>
                        <a:t>FEL-5</a:t>
                      </a:r>
                    </a:p>
                  </a:txBody>
                  <a:tcPr marL="90000" marR="90000" marT="46800" marB="46800" anchor="ctr"/>
                </a:tc>
                <a:tc rowSpan="2">
                  <a:txBody>
                    <a:bodyPr/>
                    <a:lstStyle/>
                    <a:p>
                      <a:pPr algn="ctr"/>
                      <a:r>
                        <a:rPr lang="en-GB" sz="1200" dirty="0"/>
                        <a:t>0.25 – 3.0 </a:t>
                      </a:r>
                      <a:r>
                        <a:rPr lang="en-GB" sz="1200" dirty="0" err="1"/>
                        <a:t>keV</a:t>
                      </a:r>
                      <a:endParaRPr lang="en-GB" sz="1200" dirty="0"/>
                    </a:p>
                  </a:txBody>
                  <a:tcPr marL="90000" marR="90000" marT="46800" marB="46800" anchor="ctr"/>
                </a:tc>
                <a:tc vMerge="1">
                  <a:txBody>
                    <a:bodyPr/>
                    <a:lstStyle/>
                    <a:p>
                      <a:endParaRPr lang="en-GB" sz="1200" dirty="0"/>
                    </a:p>
                  </a:txBody>
                  <a:tcPr>
                    <a:noFill/>
                  </a:tcPr>
                </a:tc>
                <a:tc vMerge="1">
                  <a:txBody>
                    <a:bodyPr/>
                    <a:lstStyle/>
                    <a:p>
                      <a:endParaRPr lang="en-GB" sz="1200"/>
                    </a:p>
                  </a:txBody>
                  <a:tcPr>
                    <a:noFill/>
                  </a:tcPr>
                </a:tc>
                <a:tc>
                  <a:txBody>
                    <a:bodyPr/>
                    <a:lstStyle/>
                    <a:p>
                      <a:pPr algn="ctr"/>
                      <a:r>
                        <a:rPr lang="en-GB" sz="1200"/>
                        <a:t>Long pulse</a:t>
                      </a:r>
                    </a:p>
                  </a:txBody>
                  <a:tcPr marL="90000" marR="90000" marT="46800" marB="46800" anchor="ctr">
                    <a:solidFill>
                      <a:schemeClr val="accent1">
                        <a:lumMod val="20000"/>
                        <a:lumOff val="80000"/>
                      </a:schemeClr>
                    </a:solidFill>
                  </a:tcPr>
                </a:tc>
                <a:tc>
                  <a:txBody>
                    <a:bodyPr/>
                    <a:lstStyle/>
                    <a:p>
                      <a:pPr algn="ctr"/>
                      <a:r>
                        <a:rPr lang="en-GB" sz="1200"/>
                        <a:t>EEHG/HB</a:t>
                      </a:r>
                    </a:p>
                  </a:txBody>
                  <a:tcPr marL="90000" marR="90000" marT="46800" marB="46800" anchor="ctr">
                    <a:solidFill>
                      <a:schemeClr val="accent1">
                        <a:lumMod val="20000"/>
                        <a:lumOff val="80000"/>
                      </a:schemeClr>
                    </a:solidFill>
                  </a:tcPr>
                </a:tc>
                <a:tc>
                  <a:txBody>
                    <a:bodyPr/>
                    <a:lstStyle/>
                    <a:p>
                      <a:pPr algn="ctr"/>
                      <a:r>
                        <a:rPr lang="en-GB" sz="1200" dirty="0"/>
                        <a:t>100 fs – 20 fs</a:t>
                      </a:r>
                    </a:p>
                  </a:txBody>
                  <a:tcPr marL="90000" marR="90000" marT="46800" marB="46800" anchor="ctr">
                    <a:solidFill>
                      <a:schemeClr val="accent1">
                        <a:lumMod val="20000"/>
                        <a:lumOff val="80000"/>
                      </a:schemeClr>
                    </a:solidFill>
                  </a:tcPr>
                </a:tc>
                <a:tc>
                  <a:txBody>
                    <a:bodyPr/>
                    <a:lstStyle/>
                    <a:p>
                      <a:pPr algn="ctr"/>
                      <a:r>
                        <a:rPr lang="en-GB" sz="1200" dirty="0"/>
                        <a:t>6 – 1 </a:t>
                      </a:r>
                      <a:r>
                        <a:rPr lang="en-GB" sz="1200" dirty="0" err="1"/>
                        <a:t>mJ</a:t>
                      </a:r>
                      <a:r>
                        <a:rPr lang="en-GB" sz="1200" dirty="0"/>
                        <a:t> </a:t>
                      </a:r>
                    </a:p>
                    <a:p>
                      <a:pPr algn="ctr"/>
                      <a:r>
                        <a:rPr lang="en-GB" sz="1200" dirty="0"/>
                        <a:t>(30 – 5 </a:t>
                      </a:r>
                      <a:r>
                        <a:rPr lang="en-GB" sz="1200" dirty="0" err="1"/>
                        <a:t>mJ</a:t>
                      </a:r>
                      <a:r>
                        <a:rPr lang="en-GB" sz="1200" dirty="0"/>
                        <a:t>)</a:t>
                      </a:r>
                    </a:p>
                  </a:txBody>
                  <a:tcPr marL="90000" marR="90000" marT="0" marB="0" anchor="ctr"/>
                </a:tc>
                <a:tc vMerge="1">
                  <a:txBody>
                    <a:bodyPr/>
                    <a:lstStyle/>
                    <a:p>
                      <a:endParaRPr lang="en-GB" sz="1200" dirty="0"/>
                    </a:p>
                  </a:txBody>
                  <a:tcPr marL="90000">
                    <a:noFill/>
                  </a:tcPr>
                </a:tc>
                <a:tc vMerge="1">
                  <a:txBody>
                    <a:bodyPr/>
                    <a:lstStyle/>
                    <a:p>
                      <a:endParaRPr lang="en-GB" sz="1200" dirty="0"/>
                    </a:p>
                  </a:txBody>
                  <a:tcPr marL="90000">
                    <a:noFill/>
                  </a:tcPr>
                </a:tc>
                <a:extLst>
                  <a:ext uri="{0D108BD9-81ED-4DB2-BD59-A6C34878D82A}">
                    <a16:rowId xmlns:a16="http://schemas.microsoft.com/office/drawing/2014/main" val="148023374"/>
                  </a:ext>
                </a:extLst>
              </a:tr>
              <a:tr h="243785">
                <a:tc vMerge="1">
                  <a:txBody>
                    <a:bodyPr/>
                    <a:lstStyle/>
                    <a:p>
                      <a:endParaRPr lang="en-GB" sz="1100"/>
                    </a:p>
                  </a:txBody>
                  <a:tcPr/>
                </a:tc>
                <a:tc vMerge="1">
                  <a:txBody>
                    <a:bodyPr/>
                    <a:lstStyle/>
                    <a:p>
                      <a:endParaRPr lang="en-GB" sz="1100"/>
                    </a:p>
                  </a:txBody>
                  <a:tcPr/>
                </a:tc>
                <a:tc vMerge="1">
                  <a:txBody>
                    <a:bodyPr/>
                    <a:lstStyle/>
                    <a:p>
                      <a:endParaRPr lang="en-GB" sz="1200" dirty="0"/>
                    </a:p>
                  </a:txBody>
                  <a:tcPr>
                    <a:noFill/>
                  </a:tcPr>
                </a:tc>
                <a:tc vMerge="1">
                  <a:txBody>
                    <a:bodyPr/>
                    <a:lstStyle/>
                    <a:p>
                      <a:endParaRPr lang="en-GB" sz="1200" dirty="0"/>
                    </a:p>
                  </a:txBody>
                  <a:tcPr>
                    <a:noFill/>
                  </a:tcPr>
                </a:tc>
                <a:tc>
                  <a:txBody>
                    <a:bodyPr/>
                    <a:lstStyle/>
                    <a:p>
                      <a:pPr algn="ctr"/>
                      <a:r>
                        <a:rPr lang="en-GB" sz="1200" dirty="0"/>
                        <a:t>Short Pulse</a:t>
                      </a:r>
                    </a:p>
                  </a:txBody>
                  <a:tcPr marL="90000" marR="90000" marT="46800" marB="46800" anchor="ctr">
                    <a:solidFill>
                      <a:schemeClr val="accent4">
                        <a:lumMod val="40000"/>
                        <a:lumOff val="60000"/>
                      </a:schemeClr>
                    </a:solidFill>
                  </a:tcPr>
                </a:tc>
                <a:tc>
                  <a:txBody>
                    <a:bodyPr/>
                    <a:lstStyle/>
                    <a:p>
                      <a:pPr algn="ctr"/>
                      <a:r>
                        <a:rPr lang="en-GB" sz="1200"/>
                        <a:t>XLEAP</a:t>
                      </a:r>
                    </a:p>
                  </a:txBody>
                  <a:tcPr marL="90000" marR="90000" marT="46800" marB="46800" anchor="ctr">
                    <a:solidFill>
                      <a:schemeClr val="accent4">
                        <a:lumMod val="40000"/>
                        <a:lumOff val="60000"/>
                      </a:schemeClr>
                    </a:solidFill>
                  </a:tcPr>
                </a:tc>
                <a:tc>
                  <a:txBody>
                    <a:bodyPr/>
                    <a:lstStyle/>
                    <a:p>
                      <a:pPr algn="ctr"/>
                      <a:r>
                        <a:rPr lang="en-GB" sz="1200" dirty="0"/>
                        <a:t>2 fs – 350 as</a:t>
                      </a:r>
                    </a:p>
                  </a:txBody>
                  <a:tcPr marL="90000" marR="90000" marT="46800" marB="46800" anchor="ctr">
                    <a:solidFill>
                      <a:schemeClr val="accent4">
                        <a:lumMod val="40000"/>
                        <a:lumOff val="60000"/>
                      </a:schemeClr>
                    </a:solidFill>
                  </a:tcPr>
                </a:tc>
                <a:tc>
                  <a:txBody>
                    <a:bodyPr/>
                    <a:lstStyle/>
                    <a:p>
                      <a:pPr algn="ctr"/>
                      <a:endParaRPr lang="en-GB" sz="1200" dirty="0"/>
                    </a:p>
                  </a:txBody>
                  <a:tcPr marL="90000" marR="90000" marT="0" marB="0" anchor="ctr"/>
                </a:tc>
                <a:tc vMerge="1">
                  <a:txBody>
                    <a:bodyPr/>
                    <a:lstStyle/>
                    <a:p>
                      <a:endParaRPr lang="en-GB" sz="1200" dirty="0"/>
                    </a:p>
                  </a:txBody>
                  <a:tcPr marL="90000">
                    <a:noFill/>
                  </a:tcPr>
                </a:tc>
                <a:tc vMerge="1">
                  <a:txBody>
                    <a:bodyPr/>
                    <a:lstStyle/>
                    <a:p>
                      <a:endParaRPr lang="en-GB" sz="1200" dirty="0"/>
                    </a:p>
                  </a:txBody>
                  <a:tcPr marL="90000">
                    <a:noFill/>
                  </a:tcPr>
                </a:tc>
                <a:extLst>
                  <a:ext uri="{0D108BD9-81ED-4DB2-BD59-A6C34878D82A}">
                    <a16:rowId xmlns:a16="http://schemas.microsoft.com/office/drawing/2014/main" val="1575360563"/>
                  </a:ext>
                </a:extLst>
              </a:tr>
              <a:tr h="322508">
                <a:tc rowSpan="2">
                  <a:txBody>
                    <a:bodyPr/>
                    <a:lstStyle/>
                    <a:p>
                      <a:pPr algn="ctr" rtl="0" fontAlgn="ctr"/>
                      <a:r>
                        <a:rPr lang="en-GB" sz="1200" b="1" i="0" u="none" strike="noStrike" dirty="0">
                          <a:solidFill>
                            <a:srgbClr val="92D050"/>
                          </a:solidFill>
                          <a:effectLst/>
                          <a:latin typeface="Calibri" panose="020F0502020204030204" pitchFamily="34" charset="0"/>
                        </a:rPr>
                        <a:t>FEL-4</a:t>
                      </a:r>
                    </a:p>
                  </a:txBody>
                  <a:tcPr marL="90000" marR="90000" marT="46800" marB="46800" anchor="ctr"/>
                </a:tc>
                <a:tc rowSpan="2">
                  <a:txBody>
                    <a:bodyPr/>
                    <a:lstStyle/>
                    <a:p>
                      <a:pPr algn="ctr" rtl="0" fontAlgn="ctr"/>
                      <a:r>
                        <a:rPr lang="en-GB" sz="1200" b="0" i="0" u="none" strike="noStrike">
                          <a:solidFill>
                            <a:srgbClr val="2E2C61"/>
                          </a:solidFill>
                          <a:effectLst/>
                          <a:latin typeface="Calibri" panose="020F0502020204030204" pitchFamily="34" charset="0"/>
                        </a:rPr>
                        <a:t>1.0 – 5.0  </a:t>
                      </a:r>
                      <a:r>
                        <a:rPr lang="en-GB" sz="1200" b="0" i="0" u="none" strike="noStrike" err="1">
                          <a:solidFill>
                            <a:srgbClr val="2E2C61"/>
                          </a:solidFill>
                          <a:effectLst/>
                          <a:latin typeface="Calibri" panose="020F0502020204030204" pitchFamily="34" charset="0"/>
                        </a:rPr>
                        <a:t>keV</a:t>
                      </a:r>
                      <a:endParaRPr lang="en-GB" sz="1200" b="0" i="0" u="none" strike="noStrike">
                        <a:solidFill>
                          <a:srgbClr val="2E2C61"/>
                        </a:solidFill>
                        <a:effectLst/>
                        <a:latin typeface="Calibri" panose="020F0502020204030204" pitchFamily="34" charset="0"/>
                      </a:endParaRPr>
                    </a:p>
                  </a:txBody>
                  <a:tcPr marL="90000" marR="90000" marT="46800" marB="46800" anchor="ctr"/>
                </a:tc>
                <a:tc vMerge="1">
                  <a:txBody>
                    <a:bodyPr/>
                    <a:lstStyle/>
                    <a:p>
                      <a:pPr algn="l" rtl="0" fontAlgn="ctr"/>
                      <a:endParaRPr lang="en-GB" sz="1200" b="0" i="0" u="none" strike="noStrike" dirty="0">
                        <a:solidFill>
                          <a:srgbClr val="2E2C61"/>
                        </a:solidFill>
                        <a:effectLst/>
                        <a:latin typeface="Calibri" panose="020F0502020204030204" pitchFamily="34" charset="0"/>
                      </a:endParaRPr>
                    </a:p>
                  </a:txBody>
                  <a:tcPr marL="90000" marR="90000" marT="46800" marB="46800" anchor="ctr">
                    <a:noFill/>
                  </a:tcPr>
                </a:tc>
                <a:tc vMerge="1">
                  <a:txBody>
                    <a:bodyPr/>
                    <a:lstStyle/>
                    <a:p>
                      <a:pPr algn="l" rtl="0" fontAlgn="ctr"/>
                      <a:endParaRPr lang="en-GB" sz="1200" b="0" i="0" u="none" strike="noStrike">
                        <a:solidFill>
                          <a:srgbClr val="2E2C61"/>
                        </a:solidFill>
                        <a:effectLst/>
                        <a:latin typeface="Calibri" panose="020F0502020204030204" pitchFamily="34" charset="0"/>
                      </a:endParaRPr>
                    </a:p>
                  </a:txBody>
                  <a:tcPr marL="90000" marR="90000" marT="46800" marB="46800" anchor="ctr">
                    <a:noFill/>
                  </a:tcPr>
                </a:tc>
                <a:tc>
                  <a:txBody>
                    <a:bodyPr/>
                    <a:lstStyle/>
                    <a:p>
                      <a:pPr algn="ctr" rtl="0" fontAlgn="ctr"/>
                      <a:r>
                        <a:rPr lang="en-GB" sz="1200" b="0" i="0" u="none" strike="noStrike" dirty="0">
                          <a:solidFill>
                            <a:srgbClr val="2E2C61"/>
                          </a:solidFill>
                          <a:effectLst/>
                          <a:latin typeface="Calibri" panose="020F0502020204030204" pitchFamily="34" charset="0"/>
                        </a:rPr>
                        <a:t>Long Pulse</a:t>
                      </a:r>
                    </a:p>
                  </a:txBody>
                  <a:tcPr marL="90000" marR="90000" marT="46800" marB="46800" anchor="ctr">
                    <a:solidFill>
                      <a:schemeClr val="accent1">
                        <a:lumMod val="20000"/>
                        <a:lumOff val="80000"/>
                      </a:schemeClr>
                    </a:solidFill>
                  </a:tcPr>
                </a:tc>
                <a:tc>
                  <a:txBody>
                    <a:bodyPr/>
                    <a:lstStyle/>
                    <a:p>
                      <a:pPr algn="ctr" rtl="0" fontAlgn="ctr"/>
                      <a:r>
                        <a:rPr lang="en-GB" sz="1200" b="0" i="0" u="none" strike="noStrike" dirty="0">
                          <a:solidFill>
                            <a:srgbClr val="2E2C61"/>
                          </a:solidFill>
                          <a:effectLst/>
                          <a:latin typeface="Calibri" panose="020F0502020204030204" pitchFamily="34" charset="0"/>
                        </a:rPr>
                        <a:t>HB-SASE</a:t>
                      </a:r>
                    </a:p>
                  </a:txBody>
                  <a:tcPr marL="90000" marR="90000" marT="46800" marB="46800" anchor="ctr">
                    <a:solidFill>
                      <a:schemeClr val="accent1">
                        <a:lumMod val="20000"/>
                        <a:lumOff val="80000"/>
                      </a:schemeClr>
                    </a:solidFill>
                  </a:tcPr>
                </a:tc>
                <a:tc>
                  <a:txBody>
                    <a:bodyPr/>
                    <a:lstStyle/>
                    <a:p>
                      <a:pPr algn="ctr" rtl="0" fontAlgn="ctr"/>
                      <a:r>
                        <a:rPr lang="en-GB" sz="1200" b="0" i="0" u="none" strike="noStrike" dirty="0">
                          <a:solidFill>
                            <a:srgbClr val="2E2C61"/>
                          </a:solidFill>
                          <a:effectLst/>
                          <a:latin typeface="Calibri" panose="020F0502020204030204" pitchFamily="34" charset="0"/>
                        </a:rPr>
                        <a:t>40 fs – 15 fs</a:t>
                      </a:r>
                    </a:p>
                  </a:txBody>
                  <a:tcPr marL="90000" marR="90000" marT="46800" marB="46800" anchor="c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1500</a:t>
                      </a:r>
                      <a:r>
                        <a:rPr lang="en-GB" sz="1200" baseline="0" dirty="0"/>
                        <a:t> – 300 </a:t>
                      </a:r>
                      <a:r>
                        <a:rPr lang="en-GB" sz="1200" baseline="0" dirty="0" err="1">
                          <a:latin typeface="+mn-lt"/>
                          <a:cs typeface="Arial" panose="020B0604020202020204" pitchFamily="34" charset="0"/>
                        </a:rPr>
                        <a:t>μ</a:t>
                      </a:r>
                      <a:r>
                        <a:rPr lang="en-GB" sz="1200" baseline="0" dirty="0" err="1"/>
                        <a:t>J</a:t>
                      </a:r>
                      <a:r>
                        <a:rPr lang="en-GB" sz="1200" baseline="0" dirty="0"/>
                        <a: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baseline="0" dirty="0"/>
                        <a:t>(7.5</a:t>
                      </a:r>
                      <a:r>
                        <a:rPr lang="en-GB" sz="1200" dirty="0"/>
                        <a:t> </a:t>
                      </a:r>
                      <a:r>
                        <a:rPr lang="en-GB" sz="1200" baseline="0" dirty="0"/>
                        <a:t>– 1.5 </a:t>
                      </a:r>
                      <a:r>
                        <a:rPr lang="en-GB" sz="1200" baseline="0" dirty="0" err="1">
                          <a:latin typeface="+mn-lt"/>
                          <a:cs typeface="Arial" panose="020B0604020202020204" pitchFamily="34" charset="0"/>
                        </a:rPr>
                        <a:t>mJ</a:t>
                      </a:r>
                      <a:r>
                        <a:rPr lang="en-GB" sz="1200" baseline="0" dirty="0">
                          <a:latin typeface="+mn-lt"/>
                          <a:cs typeface="Arial" panose="020B0604020202020204" pitchFamily="34" charset="0"/>
                        </a:rPr>
                        <a:t>)</a:t>
                      </a:r>
                      <a:endParaRPr lang="en-GB" sz="1200" dirty="0"/>
                    </a:p>
                  </a:txBody>
                  <a:tcPr marL="90000" marR="90000" marT="0" marB="0" anchor="ctr"/>
                </a:tc>
                <a:tc vMerge="1">
                  <a:txBody>
                    <a:bodyPr/>
                    <a:lstStyle/>
                    <a:p>
                      <a:pPr algn="l" rtl="0" fontAlgn="ctr"/>
                      <a:endParaRPr lang="en-GB" sz="1200" b="0" i="0" u="none" strike="noStrike" dirty="0">
                        <a:solidFill>
                          <a:srgbClr val="2E2C61"/>
                        </a:solidFill>
                        <a:effectLst/>
                        <a:latin typeface="Calibri" panose="020F0502020204030204" pitchFamily="34" charset="0"/>
                      </a:endParaRPr>
                    </a:p>
                  </a:txBody>
                  <a:tcPr marL="90000" marR="90000" marT="46800" marB="46800" anchor="ctr">
                    <a:noFill/>
                  </a:tcPr>
                </a:tc>
                <a:tc vMerge="1">
                  <a:txBody>
                    <a:bodyPr/>
                    <a:lstStyle/>
                    <a:p>
                      <a:pPr algn="l" rtl="0" fontAlgn="ctr"/>
                      <a:endParaRPr lang="en-GB" sz="1200" b="0" i="0" u="none" strike="noStrike" dirty="0">
                        <a:solidFill>
                          <a:srgbClr val="2E2C61"/>
                        </a:solidFill>
                        <a:effectLst/>
                        <a:latin typeface="Calibri" panose="020F0502020204030204" pitchFamily="34" charset="0"/>
                      </a:endParaRPr>
                    </a:p>
                  </a:txBody>
                  <a:tcPr marL="90000" marR="90000" marT="46800" marB="46800" anchor="ctr">
                    <a:noFill/>
                  </a:tcPr>
                </a:tc>
                <a:extLst>
                  <a:ext uri="{0D108BD9-81ED-4DB2-BD59-A6C34878D82A}">
                    <a16:rowId xmlns:a16="http://schemas.microsoft.com/office/drawing/2014/main" val="2383373679"/>
                  </a:ext>
                </a:extLst>
              </a:tr>
              <a:tr h="243785">
                <a:tc vMerge="1">
                  <a:txBody>
                    <a:bodyPr/>
                    <a:lstStyle/>
                    <a:p>
                      <a:endParaRPr lang="en-GB"/>
                    </a:p>
                  </a:txBody>
                  <a:tcPr/>
                </a:tc>
                <a:tc vMerge="1">
                  <a:txBody>
                    <a:bodyPr/>
                    <a:lstStyle/>
                    <a:p>
                      <a:endParaRPr lang="en-GB"/>
                    </a:p>
                  </a:txBody>
                  <a:tcPr/>
                </a:tc>
                <a:tc vMerge="1">
                  <a:txBody>
                    <a:bodyPr/>
                    <a:lstStyle/>
                    <a:p>
                      <a:pPr algn="l" rtl="0" fontAlgn="ctr"/>
                      <a:endParaRPr lang="en-GB" sz="1200" b="0" i="0" u="none" strike="noStrike" dirty="0">
                        <a:solidFill>
                          <a:srgbClr val="2E2C61"/>
                        </a:solidFill>
                        <a:effectLst/>
                        <a:latin typeface="Calibri" panose="020F0502020204030204" pitchFamily="34" charset="0"/>
                      </a:endParaRPr>
                    </a:p>
                  </a:txBody>
                  <a:tcPr marL="90000" marR="90000" marT="46800" marB="46800" anchor="ctr">
                    <a:noFill/>
                  </a:tcPr>
                </a:tc>
                <a:tc vMerge="1">
                  <a:txBody>
                    <a:bodyPr/>
                    <a:lstStyle/>
                    <a:p>
                      <a:pPr algn="l" rtl="0" fontAlgn="ctr"/>
                      <a:endParaRPr lang="en-GB" sz="1200" b="0" i="0" u="none" strike="noStrike">
                        <a:solidFill>
                          <a:srgbClr val="2E2C61"/>
                        </a:solidFill>
                        <a:effectLst/>
                        <a:latin typeface="Calibri" panose="020F0502020204030204" pitchFamily="34" charset="0"/>
                      </a:endParaRPr>
                    </a:p>
                  </a:txBody>
                  <a:tcPr marL="90000" marR="90000" marT="46800" marB="46800" anchor="ctr">
                    <a:noFill/>
                  </a:tcPr>
                </a:tc>
                <a:tc>
                  <a:txBody>
                    <a:bodyPr/>
                    <a:lstStyle/>
                    <a:p>
                      <a:pPr algn="ctr" rtl="0" fontAlgn="ctr"/>
                      <a:r>
                        <a:rPr lang="en-GB" sz="1200" b="0" i="0" u="none" strike="noStrike" dirty="0">
                          <a:solidFill>
                            <a:srgbClr val="2E2C61"/>
                          </a:solidFill>
                          <a:effectLst/>
                          <a:latin typeface="Calibri" panose="020F0502020204030204" pitchFamily="34" charset="0"/>
                        </a:rPr>
                        <a:t>Short Pulse</a:t>
                      </a:r>
                    </a:p>
                  </a:txBody>
                  <a:tcPr marL="90000" marR="90000" marT="46800" marB="46800" anchor="ctr">
                    <a:solidFill>
                      <a:schemeClr val="accent4">
                        <a:lumMod val="40000"/>
                        <a:lumOff val="60000"/>
                      </a:schemeClr>
                    </a:solidFill>
                  </a:tcPr>
                </a:tc>
                <a:tc>
                  <a:txBody>
                    <a:bodyPr/>
                    <a:lstStyle/>
                    <a:p>
                      <a:pPr algn="ctr" rtl="0" fontAlgn="ctr"/>
                      <a:r>
                        <a:rPr lang="en-GB" sz="1200" b="0" i="0" u="none" strike="noStrike">
                          <a:solidFill>
                            <a:srgbClr val="2E2C61"/>
                          </a:solidFill>
                          <a:effectLst/>
                          <a:latin typeface="Calibri" panose="020F0502020204030204" pitchFamily="34" charset="0"/>
                        </a:rPr>
                        <a:t>XLEAP</a:t>
                      </a:r>
                    </a:p>
                  </a:txBody>
                  <a:tcPr marL="90000" marR="90000" marT="46800" marB="46800" anchor="ctr">
                    <a:solidFill>
                      <a:schemeClr val="accent4">
                        <a:lumMod val="40000"/>
                        <a:lumOff val="60000"/>
                      </a:schemeClr>
                    </a:solidFill>
                  </a:tcPr>
                </a:tc>
                <a:tc>
                  <a:txBody>
                    <a:bodyPr/>
                    <a:lstStyle/>
                    <a:p>
                      <a:pPr algn="ctr" rtl="0" fontAlgn="ctr"/>
                      <a:r>
                        <a:rPr lang="en-GB" sz="1200" b="0" i="0" u="none" strike="noStrike" dirty="0">
                          <a:solidFill>
                            <a:srgbClr val="2E2C61"/>
                          </a:solidFill>
                          <a:effectLst/>
                          <a:latin typeface="Calibri" panose="020F0502020204030204" pitchFamily="34" charset="0"/>
                        </a:rPr>
                        <a:t>800 as – 275 as</a:t>
                      </a:r>
                    </a:p>
                  </a:txBody>
                  <a:tcPr marL="90000" marR="90000" marT="46800" marB="46800" anchor="ctr">
                    <a:solidFill>
                      <a:schemeClr val="accent4">
                        <a:lumMod val="40000"/>
                        <a:lumOff val="60000"/>
                      </a:schemeClr>
                    </a:solidFill>
                  </a:tcPr>
                </a:tc>
                <a:tc>
                  <a:txBody>
                    <a:bodyPr/>
                    <a:lstStyle/>
                    <a:p>
                      <a:pPr algn="ctr"/>
                      <a:endParaRPr lang="en-GB" sz="1200" dirty="0"/>
                    </a:p>
                  </a:txBody>
                  <a:tcPr marL="90000" marR="90000" marT="0" marB="0" anchor="ctr"/>
                </a:tc>
                <a:tc vMerge="1">
                  <a:txBody>
                    <a:bodyPr/>
                    <a:lstStyle/>
                    <a:p>
                      <a:pPr algn="l" rtl="0" fontAlgn="ctr"/>
                      <a:endParaRPr lang="en-GB" sz="1200" b="0" i="0" u="none" strike="noStrike" dirty="0">
                        <a:solidFill>
                          <a:srgbClr val="2E2C61"/>
                        </a:solidFill>
                        <a:effectLst/>
                        <a:latin typeface="Calibri" panose="020F0502020204030204" pitchFamily="34" charset="0"/>
                      </a:endParaRPr>
                    </a:p>
                  </a:txBody>
                  <a:tcPr marL="90000" marR="90000" marT="46800" marB="46800" anchor="ctr">
                    <a:noFill/>
                  </a:tcPr>
                </a:tc>
                <a:tc vMerge="1">
                  <a:txBody>
                    <a:bodyPr/>
                    <a:lstStyle/>
                    <a:p>
                      <a:pPr algn="l" rtl="0" fontAlgn="ctr"/>
                      <a:endParaRPr lang="en-GB" sz="1200" b="0" i="0" u="none" strike="noStrike" dirty="0">
                        <a:solidFill>
                          <a:srgbClr val="2E2C61"/>
                        </a:solidFill>
                        <a:effectLst/>
                        <a:latin typeface="Calibri" panose="020F0502020204030204" pitchFamily="34" charset="0"/>
                      </a:endParaRPr>
                    </a:p>
                  </a:txBody>
                  <a:tcPr marL="90000" marR="90000" marT="46800" marB="46800" anchor="ctr">
                    <a:noFill/>
                  </a:tcPr>
                </a:tc>
                <a:extLst>
                  <a:ext uri="{0D108BD9-81ED-4DB2-BD59-A6C34878D82A}">
                    <a16:rowId xmlns:a16="http://schemas.microsoft.com/office/drawing/2014/main" val="3198255329"/>
                  </a:ext>
                </a:extLst>
              </a:tr>
              <a:tr h="322508">
                <a:tc rowSpan="2">
                  <a:txBody>
                    <a:bodyPr/>
                    <a:lstStyle/>
                    <a:p>
                      <a:pPr algn="ctr"/>
                      <a:r>
                        <a:rPr lang="en-GB" sz="1200" b="1">
                          <a:solidFill>
                            <a:srgbClr val="00B050"/>
                          </a:solidFill>
                        </a:rPr>
                        <a:t>FEL-3</a:t>
                      </a:r>
                    </a:p>
                  </a:txBody>
                  <a:tcPr marL="90000" marR="90000" marT="46800" marB="46800" anchor="ctr"/>
                </a:tc>
                <a:tc rowSpan="2">
                  <a:txBody>
                    <a:bodyPr/>
                    <a:lstStyle/>
                    <a:p>
                      <a:pPr algn="ctr"/>
                      <a:r>
                        <a:rPr lang="en-GB" sz="1200"/>
                        <a:t>3.0 –</a:t>
                      </a:r>
                      <a:r>
                        <a:rPr lang="en-GB" sz="1200" baseline="0"/>
                        <a:t> </a:t>
                      </a:r>
                      <a:r>
                        <a:rPr lang="en-GB" sz="1200"/>
                        <a:t>13.0 </a:t>
                      </a:r>
                      <a:r>
                        <a:rPr lang="en-GB" sz="1200" err="1"/>
                        <a:t>keV</a:t>
                      </a:r>
                      <a:endParaRPr lang="en-GB" sz="1200"/>
                    </a:p>
                  </a:txBody>
                  <a:tcPr marL="90000" marR="90000" marT="46800" marB="46800" anchor="ctr"/>
                </a:tc>
                <a:tc row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Potential</a:t>
                      </a:r>
                      <a:r>
                        <a:rPr lang="en-GB" sz="1200" baseline="0" dirty="0"/>
                        <a:t> for </a:t>
                      </a:r>
                      <a:r>
                        <a:rPr lang="en-GB" sz="1200" dirty="0"/>
                        <a:t>3</a:t>
                      </a:r>
                      <a:r>
                        <a:rPr lang="en-GB" sz="1200" baseline="30000" dirty="0"/>
                        <a:t>rd</a:t>
                      </a:r>
                      <a:r>
                        <a:rPr lang="en-GB" sz="1200" baseline="0" dirty="0"/>
                        <a:t> harmonic emission with ~1% pulse energy (with appropriate photon transport)</a:t>
                      </a:r>
                      <a:endParaRPr lang="en-GB" sz="1200" dirty="0"/>
                    </a:p>
                  </a:txBody>
                  <a:tcPr marL="90000" marR="90000" marT="46800" marB="46800" anchor="ctr">
                    <a:noFill/>
                  </a:tcPr>
                </a:tc>
                <a:tc vMerge="1">
                  <a:txBody>
                    <a:bodyPr/>
                    <a:lstStyle/>
                    <a:p>
                      <a:endParaRPr lang="en-GB" sz="1200" dirty="0"/>
                    </a:p>
                  </a:txBody>
                  <a:tcPr>
                    <a:noFill/>
                  </a:tcPr>
                </a:tc>
                <a:tc>
                  <a:txBody>
                    <a:bodyPr/>
                    <a:lstStyle/>
                    <a:p>
                      <a:pPr algn="ctr"/>
                      <a:r>
                        <a:rPr lang="en-GB" sz="1200" dirty="0"/>
                        <a:t>Long Pulse</a:t>
                      </a:r>
                    </a:p>
                  </a:txBody>
                  <a:tcPr marL="90000" marR="90000" marT="46800" marB="46800" anchor="ctr">
                    <a:solidFill>
                      <a:schemeClr val="accent1">
                        <a:lumMod val="20000"/>
                        <a:lumOff val="80000"/>
                      </a:schemeClr>
                    </a:solidFill>
                  </a:tcPr>
                </a:tc>
                <a:tc>
                  <a:txBody>
                    <a:bodyPr/>
                    <a:lstStyle/>
                    <a:p>
                      <a:pPr algn="ctr"/>
                      <a:r>
                        <a:rPr lang="en-GB" sz="1200" dirty="0"/>
                        <a:t>HB-SASE</a:t>
                      </a:r>
                    </a:p>
                  </a:txBody>
                  <a:tcPr marL="90000" marR="90000" marT="46800" marB="46800" anchor="ctr">
                    <a:solidFill>
                      <a:schemeClr val="accent1">
                        <a:lumMod val="20000"/>
                        <a:lumOff val="80000"/>
                      </a:schemeClr>
                    </a:solidFill>
                  </a:tcPr>
                </a:tc>
                <a:tc>
                  <a:txBody>
                    <a:bodyPr/>
                    <a:lstStyle/>
                    <a:p>
                      <a:pPr algn="ctr"/>
                      <a:r>
                        <a:rPr lang="en-GB" sz="1200" dirty="0"/>
                        <a:t>20 fs – 10 fs</a:t>
                      </a:r>
                    </a:p>
                  </a:txBody>
                  <a:tcPr marL="90000" marR="90000" marT="46800" marB="46800" anchor="c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500 </a:t>
                      </a:r>
                      <a:r>
                        <a:rPr lang="en-GB" sz="1200" baseline="0" dirty="0"/>
                        <a:t>– 90 </a:t>
                      </a:r>
                      <a:r>
                        <a:rPr lang="en-GB" sz="1200" baseline="0" dirty="0" err="1">
                          <a:latin typeface="+mn-lt"/>
                          <a:cs typeface="Arial" panose="020B0604020202020204" pitchFamily="34" charset="0"/>
                        </a:rPr>
                        <a:t>μ</a:t>
                      </a:r>
                      <a:r>
                        <a:rPr lang="en-GB" sz="1200" baseline="0" dirty="0" err="1"/>
                        <a:t>J</a:t>
                      </a:r>
                      <a:endParaRPr lang="en-GB" sz="1200" baseline="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(2.5 – 0.5 </a:t>
                      </a:r>
                      <a:r>
                        <a:rPr lang="en-GB" sz="1200" dirty="0" err="1"/>
                        <a:t>mJ</a:t>
                      </a:r>
                      <a:r>
                        <a:rPr lang="en-GB" sz="1200" dirty="0"/>
                        <a:t>)</a:t>
                      </a:r>
                    </a:p>
                  </a:txBody>
                  <a:tcPr marL="90000" marR="90000" marT="0" marB="0" anchor="ctr"/>
                </a:tc>
                <a:tc vMerge="1">
                  <a:txBody>
                    <a:bodyPr/>
                    <a:lstStyle/>
                    <a:p>
                      <a:endParaRPr lang="en-GB" sz="1200" dirty="0"/>
                    </a:p>
                  </a:txBody>
                  <a:tcPr marL="90000">
                    <a:noFill/>
                  </a:tcPr>
                </a:tc>
                <a:tc vMerge="1">
                  <a:txBody>
                    <a:bodyPr/>
                    <a:lstStyle/>
                    <a:p>
                      <a:endParaRPr lang="en-GB" sz="1200" dirty="0"/>
                    </a:p>
                  </a:txBody>
                  <a:tcPr marL="90000">
                    <a:noFill/>
                  </a:tcPr>
                </a:tc>
                <a:extLst>
                  <a:ext uri="{0D108BD9-81ED-4DB2-BD59-A6C34878D82A}">
                    <a16:rowId xmlns:a16="http://schemas.microsoft.com/office/drawing/2014/main" val="3593554209"/>
                  </a:ext>
                </a:extLst>
              </a:tr>
              <a:tr h="243785">
                <a:tc vMerge="1">
                  <a:txBody>
                    <a:bodyPr/>
                    <a:lstStyle/>
                    <a:p>
                      <a:endParaRPr lang="en-GB" sz="1100"/>
                    </a:p>
                  </a:txBody>
                  <a:tcPr/>
                </a:tc>
                <a:tc vMerge="1">
                  <a:txBody>
                    <a:bodyPr/>
                    <a:lstStyle/>
                    <a:p>
                      <a:endParaRPr lang="en-GB" sz="1100"/>
                    </a:p>
                  </a:txBody>
                  <a:tcPr/>
                </a:tc>
                <a:tc vMerge="1">
                  <a:txBody>
                    <a:bodyPr/>
                    <a:lstStyle/>
                    <a:p>
                      <a:endParaRPr lang="en-GB" sz="1200" dirty="0"/>
                    </a:p>
                  </a:txBody>
                  <a:tcPr>
                    <a:noFill/>
                  </a:tcPr>
                </a:tc>
                <a:tc vMerge="1">
                  <a:txBody>
                    <a:bodyPr/>
                    <a:lstStyle/>
                    <a:p>
                      <a:endParaRPr lang="en-GB" sz="1200" dirty="0"/>
                    </a:p>
                  </a:txBody>
                  <a:tcPr>
                    <a:noFill/>
                  </a:tcPr>
                </a:tc>
                <a:tc>
                  <a:txBody>
                    <a:bodyPr/>
                    <a:lstStyle/>
                    <a:p>
                      <a:pPr algn="ctr"/>
                      <a:r>
                        <a:rPr lang="en-GB" sz="1200" dirty="0"/>
                        <a:t>Short Pulse</a:t>
                      </a:r>
                    </a:p>
                  </a:txBody>
                  <a:tcPr marL="90000" marR="90000" marT="46800" marB="46800" anchor="ctr">
                    <a:solidFill>
                      <a:schemeClr val="accent4">
                        <a:lumMod val="40000"/>
                        <a:lumOff val="60000"/>
                      </a:schemeClr>
                    </a:solidFill>
                  </a:tcPr>
                </a:tc>
                <a:tc>
                  <a:txBody>
                    <a:bodyPr/>
                    <a:lstStyle/>
                    <a:p>
                      <a:pPr algn="ctr"/>
                      <a:r>
                        <a:rPr lang="en-GB" sz="1200" dirty="0"/>
                        <a:t>XLEAP</a:t>
                      </a:r>
                    </a:p>
                  </a:txBody>
                  <a:tcPr marL="90000" marR="90000" marT="46800" marB="46800" anchor="ctr">
                    <a:solidFill>
                      <a:schemeClr val="accent4">
                        <a:lumMod val="40000"/>
                        <a:lumOff val="60000"/>
                      </a:schemeClr>
                    </a:solidFill>
                  </a:tcPr>
                </a:tc>
                <a:tc>
                  <a:txBody>
                    <a:bodyPr/>
                    <a:lstStyle/>
                    <a:p>
                      <a:pPr algn="ctr"/>
                      <a:r>
                        <a:rPr lang="en-GB" sz="1200" dirty="0"/>
                        <a:t>400 as – 200 as</a:t>
                      </a:r>
                    </a:p>
                  </a:txBody>
                  <a:tcPr marL="90000" marR="90000" marT="46800" marB="46800" anchor="ctr">
                    <a:solidFill>
                      <a:schemeClr val="accent4">
                        <a:lumMod val="40000"/>
                        <a:lumOff val="60000"/>
                      </a:schemeClr>
                    </a:solidFill>
                  </a:tcPr>
                </a:tc>
                <a:tc>
                  <a:txBody>
                    <a:bodyPr/>
                    <a:lstStyle/>
                    <a:p>
                      <a:pPr algn="ctr"/>
                      <a:endParaRPr lang="en-GB" sz="1200" dirty="0"/>
                    </a:p>
                  </a:txBody>
                  <a:tcPr marL="90000" marR="90000" marT="0" marB="0" anchor="ctr"/>
                </a:tc>
                <a:tc vMerge="1">
                  <a:txBody>
                    <a:bodyPr/>
                    <a:lstStyle/>
                    <a:p>
                      <a:endParaRPr lang="en-GB" sz="1200" dirty="0"/>
                    </a:p>
                  </a:txBody>
                  <a:tcPr marL="90000">
                    <a:noFill/>
                  </a:tcPr>
                </a:tc>
                <a:tc vMerge="1">
                  <a:txBody>
                    <a:bodyPr/>
                    <a:lstStyle/>
                    <a:p>
                      <a:endParaRPr lang="en-GB" sz="1200" dirty="0"/>
                    </a:p>
                  </a:txBody>
                  <a:tcPr marL="90000">
                    <a:noFill/>
                  </a:tcPr>
                </a:tc>
                <a:extLst>
                  <a:ext uri="{0D108BD9-81ED-4DB2-BD59-A6C34878D82A}">
                    <a16:rowId xmlns:a16="http://schemas.microsoft.com/office/drawing/2014/main" val="1978758967"/>
                  </a:ext>
                </a:extLst>
              </a:tr>
              <a:tr h="322508">
                <a:tc rowSpan="3">
                  <a:txBody>
                    <a:bodyPr/>
                    <a:lstStyle/>
                    <a:p>
                      <a:pPr algn="ctr"/>
                      <a:r>
                        <a:rPr lang="en-GB" sz="1200" b="1">
                          <a:solidFill>
                            <a:srgbClr val="0070C0"/>
                          </a:solidFill>
                        </a:rPr>
                        <a:t>FEL-2</a:t>
                      </a:r>
                    </a:p>
                  </a:txBody>
                  <a:tcPr marL="90000" marR="90000" marT="46800" marB="46800" anchor="ctr"/>
                </a:tc>
                <a:tc rowSpan="3">
                  <a:txBody>
                    <a:bodyPr/>
                    <a:lstStyle/>
                    <a:p>
                      <a:pPr algn="ctr"/>
                      <a:r>
                        <a:rPr lang="en-GB" sz="1200" dirty="0"/>
                        <a:t>5.0 – 20.0 </a:t>
                      </a:r>
                      <a:r>
                        <a:rPr lang="en-GB" sz="1200" dirty="0" err="1"/>
                        <a:t>keV</a:t>
                      </a:r>
                      <a:endParaRPr lang="en-GB" sz="1200" dirty="0"/>
                    </a:p>
                  </a:txBody>
                  <a:tcPr marL="90000" marR="90000" marT="46800" marB="46800" anchor="ctr"/>
                </a:tc>
                <a:tc vMerge="1">
                  <a:txBody>
                    <a:bodyPr/>
                    <a:lstStyle/>
                    <a:p>
                      <a:endParaRPr lang="en-GB" sz="1200" dirty="0"/>
                    </a:p>
                  </a:txBody>
                  <a:tcPr>
                    <a:noFill/>
                  </a:tcPr>
                </a:tc>
                <a:tc vMerge="1">
                  <a:txBody>
                    <a:bodyPr/>
                    <a:lstStyle/>
                    <a:p>
                      <a:endParaRPr lang="en-GB" sz="1200" dirty="0"/>
                    </a:p>
                  </a:txBody>
                  <a:tcPr>
                    <a:noFill/>
                  </a:tcPr>
                </a:tc>
                <a:tc>
                  <a:txBody>
                    <a:bodyPr/>
                    <a:lstStyle/>
                    <a:p>
                      <a:pPr algn="ctr"/>
                      <a:r>
                        <a:rPr lang="en-GB" sz="1200"/>
                        <a:t>Long Pulse</a:t>
                      </a:r>
                    </a:p>
                  </a:txBody>
                  <a:tcPr marL="90000" marR="90000" marT="46800" marB="46800" anchor="ctr">
                    <a:solidFill>
                      <a:schemeClr val="accent1">
                        <a:lumMod val="20000"/>
                        <a:lumOff val="80000"/>
                      </a:schemeClr>
                    </a:solidFill>
                  </a:tcPr>
                </a:tc>
                <a:tc>
                  <a:txBody>
                    <a:bodyPr/>
                    <a:lstStyle/>
                    <a:p>
                      <a:pPr algn="ctr"/>
                      <a:r>
                        <a:rPr lang="en-GB" sz="1200"/>
                        <a:t>HB-SASE</a:t>
                      </a:r>
                    </a:p>
                  </a:txBody>
                  <a:tcPr marL="90000" marR="90000" marT="46800" marB="46800" anchor="ctr">
                    <a:solidFill>
                      <a:schemeClr val="accent1">
                        <a:lumMod val="20000"/>
                        <a:lumOff val="80000"/>
                      </a:schemeClr>
                    </a:solidFill>
                  </a:tcPr>
                </a:tc>
                <a:tc>
                  <a:txBody>
                    <a:bodyPr/>
                    <a:lstStyle/>
                    <a:p>
                      <a:pPr algn="ctr"/>
                      <a:r>
                        <a:rPr lang="en-GB" sz="1200" dirty="0"/>
                        <a:t>16 fs  - 12 fs </a:t>
                      </a:r>
                    </a:p>
                  </a:txBody>
                  <a:tcPr marL="90000" marR="90000" marT="46800" marB="46800" anchor="ctr">
                    <a:solidFill>
                      <a:schemeClr val="accent1">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300 </a:t>
                      </a:r>
                      <a:r>
                        <a:rPr lang="en-GB" sz="1200" baseline="0" dirty="0"/>
                        <a:t>– 50 </a:t>
                      </a:r>
                      <a:r>
                        <a:rPr lang="en-GB" sz="1200" baseline="0" dirty="0" err="1">
                          <a:latin typeface="+mn-lt"/>
                          <a:cs typeface="Arial" panose="020B0604020202020204" pitchFamily="34" charset="0"/>
                        </a:rPr>
                        <a:t>μ</a:t>
                      </a:r>
                      <a:r>
                        <a:rPr lang="en-GB" sz="1200" baseline="0" dirty="0" err="1"/>
                        <a:t>J</a:t>
                      </a:r>
                      <a:endParaRPr lang="en-GB" sz="1200" baseline="0" dirty="0"/>
                    </a:p>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(1.5 – 0.25 </a:t>
                      </a:r>
                      <a:r>
                        <a:rPr lang="en-GB" sz="1200" dirty="0" err="1"/>
                        <a:t>mJ</a:t>
                      </a:r>
                      <a:r>
                        <a:rPr lang="en-GB" sz="1200" dirty="0"/>
                        <a:t>)</a:t>
                      </a:r>
                    </a:p>
                  </a:txBody>
                  <a:tcPr marL="90000" marR="90000" marT="0" marB="0" anchor="ctr"/>
                </a:tc>
                <a:tc vMerge="1">
                  <a:txBody>
                    <a:bodyPr/>
                    <a:lstStyle/>
                    <a:p>
                      <a:endParaRPr lang="en-GB" sz="1200" dirty="0"/>
                    </a:p>
                  </a:txBody>
                  <a:tcPr marL="90000">
                    <a:noFill/>
                  </a:tcPr>
                </a:tc>
                <a:tc vMerge="1">
                  <a:txBody>
                    <a:bodyPr/>
                    <a:lstStyle/>
                    <a:p>
                      <a:endParaRPr lang="en-GB" sz="1200" dirty="0"/>
                    </a:p>
                  </a:txBody>
                  <a:tcPr marL="90000">
                    <a:noFill/>
                  </a:tcPr>
                </a:tc>
                <a:extLst>
                  <a:ext uri="{0D108BD9-81ED-4DB2-BD59-A6C34878D82A}">
                    <a16:rowId xmlns:a16="http://schemas.microsoft.com/office/drawing/2014/main" val="2552112406"/>
                  </a:ext>
                </a:extLst>
              </a:tr>
              <a:tr h="243785">
                <a:tc vMerge="1">
                  <a:txBody>
                    <a:bodyPr/>
                    <a:lstStyle/>
                    <a:p>
                      <a:endParaRPr lang="en-GB" sz="1100"/>
                    </a:p>
                  </a:txBody>
                  <a:tcPr/>
                </a:tc>
                <a:tc vMerge="1">
                  <a:txBody>
                    <a:bodyPr/>
                    <a:lstStyle/>
                    <a:p>
                      <a:endParaRPr lang="en-GB" sz="1100"/>
                    </a:p>
                  </a:txBody>
                  <a:tcPr/>
                </a:tc>
                <a:tc vMerge="1">
                  <a:txBody>
                    <a:bodyPr/>
                    <a:lstStyle/>
                    <a:p>
                      <a:endParaRPr lang="en-GB" sz="1200" dirty="0"/>
                    </a:p>
                  </a:txBody>
                  <a:tcPr>
                    <a:noFill/>
                  </a:tcPr>
                </a:tc>
                <a:tc vMerge="1">
                  <a:txBody>
                    <a:bodyPr/>
                    <a:lstStyle/>
                    <a:p>
                      <a:endParaRPr lang="en-GB" sz="1200" dirty="0"/>
                    </a:p>
                  </a:txBody>
                  <a:tcPr>
                    <a:noFill/>
                  </a:tcPr>
                </a:tc>
                <a:tc>
                  <a:txBody>
                    <a:bodyPr/>
                    <a:lstStyle/>
                    <a:p>
                      <a:pPr algn="ctr"/>
                      <a:r>
                        <a:rPr lang="en-GB" sz="1200"/>
                        <a:t>Short Pulse</a:t>
                      </a:r>
                    </a:p>
                  </a:txBody>
                  <a:tcPr marL="90000" marR="90000" marT="46800" marB="46800" anchor="ctr">
                    <a:solidFill>
                      <a:schemeClr val="accent4">
                        <a:lumMod val="40000"/>
                        <a:lumOff val="60000"/>
                      </a:schemeClr>
                    </a:solidFill>
                  </a:tcPr>
                </a:tc>
                <a:tc>
                  <a:txBody>
                    <a:bodyPr/>
                    <a:lstStyle/>
                    <a:p>
                      <a:pPr algn="ctr"/>
                      <a:r>
                        <a:rPr lang="en-GB" sz="1200"/>
                        <a:t>XLEAP</a:t>
                      </a:r>
                    </a:p>
                  </a:txBody>
                  <a:tcPr marL="90000" marR="90000" marT="46800" marB="46800" anchor="ctr">
                    <a:solidFill>
                      <a:schemeClr val="accent4">
                        <a:lumMod val="40000"/>
                        <a:lumOff val="60000"/>
                      </a:schemeClr>
                    </a:solidFill>
                  </a:tcPr>
                </a:tc>
                <a:tc>
                  <a:txBody>
                    <a:bodyPr/>
                    <a:lstStyle/>
                    <a:p>
                      <a:pPr algn="ctr"/>
                      <a:r>
                        <a:rPr lang="en-GB" sz="1200" dirty="0"/>
                        <a:t>300 as – 200 as</a:t>
                      </a:r>
                    </a:p>
                  </a:txBody>
                  <a:tcPr marL="90000" marR="90000" marT="46800" marB="46800" anchor="ctr">
                    <a:solidFill>
                      <a:schemeClr val="accent4">
                        <a:lumMod val="40000"/>
                        <a:lumOff val="60000"/>
                      </a:schemeClr>
                    </a:solidFill>
                  </a:tcPr>
                </a:tc>
                <a:tc>
                  <a:txBody>
                    <a:bodyPr/>
                    <a:lstStyle/>
                    <a:p>
                      <a:pPr algn="ctr"/>
                      <a:endParaRPr lang="en-GB" sz="1200" dirty="0"/>
                    </a:p>
                  </a:txBody>
                  <a:tcPr marL="90000" marR="90000" marT="0" marB="0" anchor="ctr"/>
                </a:tc>
                <a:tc vMerge="1">
                  <a:txBody>
                    <a:bodyPr/>
                    <a:lstStyle/>
                    <a:p>
                      <a:endParaRPr lang="en-GB" sz="1200" dirty="0"/>
                    </a:p>
                  </a:txBody>
                  <a:tcPr marL="90000">
                    <a:noFill/>
                  </a:tcPr>
                </a:tc>
                <a:tc vMerge="1">
                  <a:txBody>
                    <a:bodyPr/>
                    <a:lstStyle/>
                    <a:p>
                      <a:endParaRPr lang="en-GB" sz="1200" dirty="0"/>
                    </a:p>
                  </a:txBody>
                  <a:tcPr marL="90000">
                    <a:noFill/>
                  </a:tcPr>
                </a:tc>
                <a:extLst>
                  <a:ext uri="{0D108BD9-81ED-4DB2-BD59-A6C34878D82A}">
                    <a16:rowId xmlns:a16="http://schemas.microsoft.com/office/drawing/2014/main" val="4050499919"/>
                  </a:ext>
                </a:extLst>
              </a:tr>
              <a:tr h="243785">
                <a:tc vMerge="1">
                  <a:txBody>
                    <a:bodyPr/>
                    <a:lstStyle/>
                    <a:p>
                      <a:endParaRPr lang="en-GB" sz="1100"/>
                    </a:p>
                  </a:txBody>
                  <a:tcPr/>
                </a:tc>
                <a:tc vMerge="1">
                  <a:txBody>
                    <a:bodyPr/>
                    <a:lstStyle/>
                    <a:p>
                      <a:endParaRPr lang="en-GB" sz="1100"/>
                    </a:p>
                  </a:txBody>
                  <a:tcPr/>
                </a:tc>
                <a:tc vMerge="1">
                  <a:txBody>
                    <a:bodyPr/>
                    <a:lstStyle/>
                    <a:p>
                      <a:endParaRPr lang="en-GB" sz="1200" dirty="0">
                        <a:solidFill>
                          <a:schemeClr val="bg1">
                            <a:lumMod val="50000"/>
                          </a:schemeClr>
                        </a:solidFill>
                      </a:endParaRPr>
                    </a:p>
                  </a:txBody>
                  <a:tcPr/>
                </a:tc>
                <a:tc vMerge="1">
                  <a:txBody>
                    <a:bodyPr/>
                    <a:lstStyle/>
                    <a:p>
                      <a:endParaRPr lang="en-GB" sz="1200" dirty="0">
                        <a:solidFill>
                          <a:schemeClr val="bg1">
                            <a:lumMod val="50000"/>
                          </a:schemeClr>
                        </a:solidFill>
                      </a:endParaRPr>
                    </a:p>
                  </a:txBody>
                  <a:tcPr/>
                </a:tc>
                <a:tc>
                  <a:txBody>
                    <a:bodyPr/>
                    <a:lstStyle/>
                    <a:p>
                      <a:pPr algn="ctr"/>
                      <a:r>
                        <a:rPr lang="en-GB" sz="1200" dirty="0">
                          <a:solidFill>
                            <a:srgbClr val="000000"/>
                          </a:solidFill>
                        </a:rPr>
                        <a:t>Cavity</a:t>
                      </a:r>
                    </a:p>
                  </a:txBody>
                  <a:tcPr marL="90000" marR="90000" marT="46800" marB="46800" anchor="ctr"/>
                </a:tc>
                <a:tc>
                  <a:txBody>
                    <a:bodyPr/>
                    <a:lstStyle/>
                    <a:p>
                      <a:pPr algn="ctr"/>
                      <a:r>
                        <a:rPr lang="en-GB" sz="1200" dirty="0">
                          <a:solidFill>
                            <a:srgbClr val="000000"/>
                          </a:solidFill>
                        </a:rPr>
                        <a:t>XFELO</a:t>
                      </a:r>
                    </a:p>
                  </a:txBody>
                  <a:tcPr marL="90000" marR="90000" marT="46800" marB="46800" anchor="ctr"/>
                </a:tc>
                <a:tc>
                  <a:txBody>
                    <a:bodyPr/>
                    <a:lstStyle/>
                    <a:p>
                      <a:pPr algn="ctr"/>
                      <a:r>
                        <a:rPr lang="en-GB" sz="1200" dirty="0">
                          <a:solidFill>
                            <a:srgbClr val="000000"/>
                          </a:solidFill>
                        </a:rPr>
                        <a:t>~ 100 fs</a:t>
                      </a:r>
                    </a:p>
                  </a:txBody>
                  <a:tcPr marL="90000" marR="90000" marT="46800" marB="46800" anchor="ctr"/>
                </a:tc>
                <a:tc>
                  <a:txBody>
                    <a:bodyPr/>
                    <a:lstStyle/>
                    <a:p>
                      <a:pPr algn="ctr"/>
                      <a:endParaRPr lang="en-GB" sz="1200" dirty="0"/>
                    </a:p>
                  </a:txBody>
                  <a:tcPr marL="90000" marR="90000" marT="0" marB="0" anchor="ctr"/>
                </a:tc>
                <a:tc vMerge="1">
                  <a:txBody>
                    <a:bodyPr/>
                    <a:lstStyle/>
                    <a:p>
                      <a:endParaRPr lang="en-GB" sz="1200" dirty="0">
                        <a:solidFill>
                          <a:schemeClr val="bg1">
                            <a:lumMod val="50000"/>
                          </a:schemeClr>
                        </a:solidFill>
                      </a:endParaRPr>
                    </a:p>
                  </a:txBody>
                  <a:tcPr marL="90000"/>
                </a:tc>
                <a:tc vMerge="1">
                  <a:txBody>
                    <a:bodyPr/>
                    <a:lstStyle/>
                    <a:p>
                      <a:endParaRPr lang="en-GB" sz="1200" dirty="0">
                        <a:solidFill>
                          <a:schemeClr val="bg1">
                            <a:lumMod val="50000"/>
                          </a:schemeClr>
                        </a:solidFill>
                      </a:endParaRPr>
                    </a:p>
                  </a:txBody>
                  <a:tcPr marL="90000"/>
                </a:tc>
                <a:extLst>
                  <a:ext uri="{0D108BD9-81ED-4DB2-BD59-A6C34878D82A}">
                    <a16:rowId xmlns:a16="http://schemas.microsoft.com/office/drawing/2014/main" val="3604331381"/>
                  </a:ext>
                </a:extLst>
              </a:tr>
            </a:tbl>
          </a:graphicData>
        </a:graphic>
      </p:graphicFrame>
      <p:sp>
        <p:nvSpPr>
          <p:cNvPr id="7" name="Content Placeholder 2"/>
          <p:cNvSpPr txBox="1">
            <a:spLocks/>
          </p:cNvSpPr>
          <p:nvPr/>
        </p:nvSpPr>
        <p:spPr>
          <a:xfrm>
            <a:off x="106877" y="4805520"/>
            <a:ext cx="11970325" cy="434511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lang="en-US" sz="2400" kern="1200" dirty="0">
                <a:solidFill>
                  <a:schemeClr val="tx1"/>
                </a:solidFill>
                <a:latin typeface="+mn-lt"/>
                <a:ea typeface="+mn-ea"/>
                <a:cs typeface="Arial"/>
              </a:defRPr>
            </a:lvl1pPr>
            <a:lvl2pPr marL="685800" indent="-228600" algn="l" defTabSz="914400" rtl="0" eaLnBrk="1" latinLnBrk="0" hangingPunct="1">
              <a:lnSpc>
                <a:spcPct val="90000"/>
              </a:lnSpc>
              <a:spcBef>
                <a:spcPts val="500"/>
              </a:spcBef>
              <a:buFont typeface="Arial" panose="020B0604020202020204" pitchFamily="34" charset="0"/>
              <a:buChar char="•"/>
              <a:defRPr lang="en-US" sz="2400" kern="1200" dirty="0">
                <a:solidFill>
                  <a:schemeClr val="tx1"/>
                </a:solidFill>
                <a:latin typeface="+mn-lt"/>
                <a:ea typeface="+mn-ea"/>
                <a:cs typeface="Arial"/>
              </a:defRPr>
            </a:lvl2pPr>
            <a:lvl3pPr marL="1143000" indent="-228600" algn="l" defTabSz="914400" rtl="0" eaLnBrk="1" latinLnBrk="0" hangingPunct="1">
              <a:lnSpc>
                <a:spcPct val="90000"/>
              </a:lnSpc>
              <a:spcBef>
                <a:spcPts val="500"/>
              </a:spcBef>
              <a:buFont typeface="Arial" panose="020B0604020202020204" pitchFamily="34" charset="0"/>
              <a:buChar char="•"/>
              <a:defRPr lang="en-US" sz="2400" kern="1200" dirty="0">
                <a:solidFill>
                  <a:schemeClr val="tx1"/>
                </a:solidFill>
                <a:latin typeface="+mn-lt"/>
                <a:ea typeface="+mn-ea"/>
                <a:cs typeface="Arial"/>
              </a:defRPr>
            </a:lvl3pPr>
            <a:lvl4pPr marL="1600200" indent="-228600" algn="l" defTabSz="914400" rtl="0" eaLnBrk="1" latinLnBrk="0" hangingPunct="1">
              <a:lnSpc>
                <a:spcPct val="90000"/>
              </a:lnSpc>
              <a:spcBef>
                <a:spcPts val="500"/>
              </a:spcBef>
              <a:buFont typeface="Arial" panose="020B0604020202020204" pitchFamily="34" charset="0"/>
              <a:buChar char="•"/>
              <a:defRPr lang="en-US" sz="2400" kern="1200" dirty="0">
                <a:solidFill>
                  <a:schemeClr val="tx1"/>
                </a:solidFill>
                <a:latin typeface="+mn-lt"/>
                <a:ea typeface="+mn-ea"/>
                <a:cs typeface="Arial"/>
              </a:defRPr>
            </a:lvl4pPr>
            <a:lvl5pPr marL="2057400" indent="-228600" algn="l" defTabSz="914400" rtl="0" eaLnBrk="1" latinLnBrk="0" hangingPunct="1">
              <a:lnSpc>
                <a:spcPct val="90000"/>
              </a:lnSpc>
              <a:spcBef>
                <a:spcPts val="500"/>
              </a:spcBef>
              <a:buFont typeface="Arial" panose="020B0604020202020204" pitchFamily="34" charset="0"/>
              <a:buChar char="•"/>
              <a:defRPr lang="en-GB" sz="2400" kern="1200" dirty="0">
                <a:solidFill>
                  <a:schemeClr val="tx1"/>
                </a:solidFill>
                <a:latin typeface="+mn-lt"/>
                <a:ea typeface="+mn-ea"/>
                <a:cs typeface="Arial"/>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sz="1800" b="1" i="0" u="none" strike="noStrike" kern="1200" cap="none" spc="0" normalizeH="0" baseline="0" noProof="0" dirty="0">
                <a:ln>
                  <a:noFill/>
                </a:ln>
                <a:solidFill>
                  <a:srgbClr val="000000"/>
                </a:solidFill>
                <a:effectLst/>
                <a:uLnTx/>
                <a:uFillTx/>
                <a:latin typeface="Calibri" panose="020F0502020204030204"/>
                <a:ea typeface="+mn-ea"/>
                <a:cs typeface="Arial"/>
              </a:rPr>
              <a:t>Higher pulse energy and higher photon energies (non transform-limited) at up to ~200 Hz or in short bursts</a:t>
            </a:r>
          </a:p>
        </p:txBody>
      </p:sp>
      <p:graphicFrame>
        <p:nvGraphicFramePr>
          <p:cNvPr id="8" name="Table 7"/>
          <p:cNvGraphicFramePr>
            <a:graphicFrameLocks noGrp="1"/>
          </p:cNvGraphicFramePr>
          <p:nvPr/>
        </p:nvGraphicFramePr>
        <p:xfrm>
          <a:off x="106878" y="5120080"/>
          <a:ext cx="11970324" cy="1683134"/>
        </p:xfrm>
        <a:graphic>
          <a:graphicData uri="http://schemas.openxmlformats.org/drawingml/2006/table">
            <a:tbl>
              <a:tblPr firstRow="1" bandRow="1">
                <a:tableStyleId>{5940675A-B579-460E-94D1-54222C63F5DA}</a:tableStyleId>
              </a:tblPr>
              <a:tblGrid>
                <a:gridCol w="605704">
                  <a:extLst>
                    <a:ext uri="{9D8B030D-6E8A-4147-A177-3AD203B41FA5}">
                      <a16:colId xmlns:a16="http://schemas.microsoft.com/office/drawing/2014/main" val="4042240865"/>
                    </a:ext>
                  </a:extLst>
                </a:gridCol>
                <a:gridCol w="1146051">
                  <a:extLst>
                    <a:ext uri="{9D8B030D-6E8A-4147-A177-3AD203B41FA5}">
                      <a16:colId xmlns:a16="http://schemas.microsoft.com/office/drawing/2014/main" val="3563124417"/>
                    </a:ext>
                  </a:extLst>
                </a:gridCol>
                <a:gridCol w="1152470">
                  <a:extLst>
                    <a:ext uri="{9D8B030D-6E8A-4147-A177-3AD203B41FA5}">
                      <a16:colId xmlns:a16="http://schemas.microsoft.com/office/drawing/2014/main" val="4235145685"/>
                    </a:ext>
                  </a:extLst>
                </a:gridCol>
                <a:gridCol w="1152470">
                  <a:extLst>
                    <a:ext uri="{9D8B030D-6E8A-4147-A177-3AD203B41FA5}">
                      <a16:colId xmlns:a16="http://schemas.microsoft.com/office/drawing/2014/main" val="509498731"/>
                    </a:ext>
                  </a:extLst>
                </a:gridCol>
                <a:gridCol w="1152470">
                  <a:extLst>
                    <a:ext uri="{9D8B030D-6E8A-4147-A177-3AD203B41FA5}">
                      <a16:colId xmlns:a16="http://schemas.microsoft.com/office/drawing/2014/main" val="801190094"/>
                    </a:ext>
                  </a:extLst>
                </a:gridCol>
                <a:gridCol w="1029539">
                  <a:extLst>
                    <a:ext uri="{9D8B030D-6E8A-4147-A177-3AD203B41FA5}">
                      <a16:colId xmlns:a16="http://schemas.microsoft.com/office/drawing/2014/main" val="1899837854"/>
                    </a:ext>
                  </a:extLst>
                </a:gridCol>
                <a:gridCol w="1432905">
                  <a:extLst>
                    <a:ext uri="{9D8B030D-6E8A-4147-A177-3AD203B41FA5}">
                      <a16:colId xmlns:a16="http://schemas.microsoft.com/office/drawing/2014/main" val="3837812555"/>
                    </a:ext>
                  </a:extLst>
                </a:gridCol>
                <a:gridCol w="1639833">
                  <a:extLst>
                    <a:ext uri="{9D8B030D-6E8A-4147-A177-3AD203B41FA5}">
                      <a16:colId xmlns:a16="http://schemas.microsoft.com/office/drawing/2014/main" val="2317633509"/>
                    </a:ext>
                  </a:extLst>
                </a:gridCol>
                <a:gridCol w="1225977">
                  <a:extLst>
                    <a:ext uri="{9D8B030D-6E8A-4147-A177-3AD203B41FA5}">
                      <a16:colId xmlns:a16="http://schemas.microsoft.com/office/drawing/2014/main" val="858442535"/>
                    </a:ext>
                  </a:extLst>
                </a:gridCol>
                <a:gridCol w="1432905">
                  <a:extLst>
                    <a:ext uri="{9D8B030D-6E8A-4147-A177-3AD203B41FA5}">
                      <a16:colId xmlns:a16="http://schemas.microsoft.com/office/drawing/2014/main" val="2877365697"/>
                    </a:ext>
                  </a:extLst>
                </a:gridCol>
              </a:tblGrid>
              <a:tr h="384367">
                <a:tc>
                  <a:txBody>
                    <a:bodyPr/>
                    <a:lstStyle/>
                    <a:p>
                      <a:pPr algn="ctr"/>
                      <a:r>
                        <a:rPr lang="en-GB" sz="1200" b="1" dirty="0"/>
                        <a:t>FEL</a:t>
                      </a:r>
                    </a:p>
                  </a:txBody>
                  <a:tcPr anchor="ctr">
                    <a:solidFill>
                      <a:schemeClr val="bg1">
                        <a:lumMod val="75000"/>
                      </a:schemeClr>
                    </a:solidFill>
                  </a:tcPr>
                </a:tc>
                <a:tc>
                  <a:txBody>
                    <a:bodyPr/>
                    <a:lstStyle/>
                    <a:p>
                      <a:pPr algn="ctr"/>
                      <a:r>
                        <a:rPr lang="en-GB" sz="1200" b="1" dirty="0"/>
                        <a:t>Tuning</a:t>
                      </a:r>
                    </a:p>
                  </a:txBody>
                  <a:tcPr anchor="ctr">
                    <a:solidFill>
                      <a:schemeClr val="bg1">
                        <a:lumMod val="75000"/>
                      </a:schemeClr>
                    </a:solidFill>
                  </a:tcPr>
                </a:tc>
                <a:tc>
                  <a:txBody>
                    <a:bodyPr/>
                    <a:lstStyle/>
                    <a:p>
                      <a:pPr algn="ctr"/>
                      <a:r>
                        <a:rPr lang="en-GB" sz="1200" b="1" dirty="0"/>
                        <a:t>Harmonics</a:t>
                      </a:r>
                    </a:p>
                  </a:txBody>
                  <a:tcPr anchor="ctr">
                    <a:solidFill>
                      <a:schemeClr val="bg1">
                        <a:lumMod val="75000"/>
                      </a:schemeClr>
                    </a:solidFill>
                  </a:tcPr>
                </a:tc>
                <a:tc>
                  <a:txBody>
                    <a:bodyPr/>
                    <a:lstStyle/>
                    <a:p>
                      <a:pPr algn="ctr"/>
                      <a:r>
                        <a:rPr lang="en-GB" sz="1200" b="1" dirty="0"/>
                        <a:t>Polarisation</a:t>
                      </a:r>
                    </a:p>
                  </a:txBody>
                  <a:tcPr anchor="ctr">
                    <a:solidFill>
                      <a:schemeClr val="bg1">
                        <a:lumMod val="75000"/>
                      </a:schemeClr>
                    </a:solidFill>
                  </a:tcPr>
                </a:tc>
                <a:tc>
                  <a:txBody>
                    <a:bodyPr/>
                    <a:lstStyle/>
                    <a:p>
                      <a:pPr algn="ctr"/>
                      <a:r>
                        <a:rPr lang="en-GB" sz="1200" b="1" dirty="0"/>
                        <a:t>Mode</a:t>
                      </a:r>
                    </a:p>
                  </a:txBody>
                  <a:tcPr anchor="ctr">
                    <a:solidFill>
                      <a:schemeClr val="bg1">
                        <a:lumMod val="75000"/>
                      </a:schemeClr>
                    </a:solidFill>
                  </a:tcPr>
                </a:tc>
                <a:tc>
                  <a:txBody>
                    <a:bodyPr/>
                    <a:lstStyle/>
                    <a:p>
                      <a:pPr algn="ctr"/>
                      <a:r>
                        <a:rPr lang="en-GB" sz="1200" b="1" dirty="0"/>
                        <a:t>Technique</a:t>
                      </a:r>
                    </a:p>
                  </a:txBody>
                  <a:tcPr anchor="ctr">
                    <a:solidFill>
                      <a:schemeClr val="bg1">
                        <a:lumMod val="75000"/>
                      </a:schemeClr>
                    </a:solidFill>
                  </a:tcPr>
                </a:tc>
                <a:tc>
                  <a:txBody>
                    <a:bodyPr/>
                    <a:lstStyle/>
                    <a:p>
                      <a:pPr algn="ctr"/>
                      <a:r>
                        <a:rPr lang="en-GB" sz="1200" b="1" dirty="0"/>
                        <a:t>Pulse Duration</a:t>
                      </a:r>
                    </a:p>
                  </a:txBody>
                  <a:tcPr anchor="ctr">
                    <a:solidFill>
                      <a:schemeClr val="bg1">
                        <a:lumMod val="75000"/>
                      </a:schemeClr>
                    </a:solidFill>
                  </a:tcPr>
                </a:tc>
                <a:tc>
                  <a:txBody>
                    <a:bodyPr/>
                    <a:lstStyle/>
                    <a:p>
                      <a:pPr algn="ctr"/>
                      <a:r>
                        <a:rPr lang="en-GB" sz="1200" b="1" dirty="0"/>
                        <a:t>Energy</a:t>
                      </a:r>
                      <a:r>
                        <a:rPr lang="en-GB" sz="1200" b="1" baseline="0" dirty="0"/>
                        <a:t> per pulse</a:t>
                      </a:r>
                      <a:endParaRPr lang="en-GB" sz="1200" b="1" dirty="0"/>
                    </a:p>
                  </a:txBody>
                  <a:tcPr anchor="ctr">
                    <a:solidFill>
                      <a:schemeClr val="bg1">
                        <a:lumMod val="75000"/>
                      </a:schemeClr>
                    </a:solidFill>
                  </a:tcPr>
                </a:tc>
                <a:tc>
                  <a:txBody>
                    <a:bodyPr/>
                    <a:lstStyle/>
                    <a:p>
                      <a:pPr algn="ctr"/>
                      <a:r>
                        <a:rPr lang="en-GB" sz="1200" b="1" dirty="0"/>
                        <a:t>Nominal</a:t>
                      </a:r>
                      <a:r>
                        <a:rPr lang="en-GB" sz="1200" b="1" baseline="0" dirty="0"/>
                        <a:t> </a:t>
                      </a:r>
                      <a:r>
                        <a:rPr lang="en-GB" sz="1200" b="1" dirty="0"/>
                        <a:t>Pulse</a:t>
                      </a:r>
                      <a:r>
                        <a:rPr lang="en-GB" sz="1200" b="1" baseline="0" dirty="0"/>
                        <a:t> structure </a:t>
                      </a:r>
                      <a:endParaRPr lang="en-GB" sz="1200" b="1" dirty="0"/>
                    </a:p>
                  </a:txBody>
                  <a:tcPr anchor="ctr">
                    <a:solidFill>
                      <a:schemeClr val="bg1">
                        <a:lumMod val="75000"/>
                      </a:schemeClr>
                    </a:solidFill>
                  </a:tcPr>
                </a:tc>
                <a:tc>
                  <a:txBody>
                    <a:bodyPr/>
                    <a:lstStyle/>
                    <a:p>
                      <a:pPr algn="ctr"/>
                      <a:r>
                        <a:rPr lang="en-GB" sz="1200" b="1" baseline="0" dirty="0"/>
                        <a:t>Burst Mode</a:t>
                      </a:r>
                      <a:endParaRPr lang="en-GB" sz="1200" b="1" dirty="0"/>
                    </a:p>
                  </a:txBody>
                  <a:tcPr anchor="ctr">
                    <a:solidFill>
                      <a:schemeClr val="bg1">
                        <a:lumMod val="75000"/>
                      </a:schemeClr>
                    </a:solidFill>
                  </a:tcPr>
                </a:tc>
                <a:extLst>
                  <a:ext uri="{0D108BD9-81ED-4DB2-BD59-A6C34878D82A}">
                    <a16:rowId xmlns:a16="http://schemas.microsoft.com/office/drawing/2014/main" val="232066775"/>
                  </a:ext>
                </a:extLst>
              </a:tr>
              <a:tr h="384367">
                <a:tc>
                  <a:txBody>
                    <a:bodyPr/>
                    <a:lstStyle/>
                    <a:p>
                      <a:pPr algn="ctr"/>
                      <a:r>
                        <a:rPr lang="en-GB" sz="1200" b="1" dirty="0">
                          <a:solidFill>
                            <a:srgbClr val="7030A0"/>
                          </a:solidFill>
                        </a:rPr>
                        <a:t>FEL-1a</a:t>
                      </a:r>
                    </a:p>
                  </a:txBody>
                  <a:tcPr anchor="ctr"/>
                </a:tc>
                <a:tc>
                  <a:txBody>
                    <a:bodyPr/>
                    <a:lstStyle/>
                    <a:p>
                      <a:pPr algn="ctr"/>
                      <a:r>
                        <a:rPr lang="en-GB" sz="1200" dirty="0"/>
                        <a:t>5 – 20 </a:t>
                      </a:r>
                      <a:r>
                        <a:rPr lang="en-GB" sz="1200" dirty="0" err="1"/>
                        <a:t>keV</a:t>
                      </a:r>
                      <a:endParaRPr lang="en-GB" sz="1200" dirty="0"/>
                    </a:p>
                  </a:txBody>
                  <a:tcPr anchor="ct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Potential</a:t>
                      </a:r>
                      <a:r>
                        <a:rPr lang="en-GB" sz="1200" baseline="0" dirty="0"/>
                        <a:t> for </a:t>
                      </a:r>
                      <a:r>
                        <a:rPr lang="en-GB" sz="1200" dirty="0"/>
                        <a:t>3</a:t>
                      </a:r>
                      <a:r>
                        <a:rPr lang="en-GB" sz="1200" baseline="30000" dirty="0"/>
                        <a:t>rd</a:t>
                      </a:r>
                      <a:r>
                        <a:rPr lang="en-GB" sz="1200" baseline="0" dirty="0"/>
                        <a:t> harmonic emission with ~1% pulse energy</a:t>
                      </a:r>
                      <a:endParaRPr lang="en-GB" sz="1200" dirty="0"/>
                    </a:p>
                  </a:txBody>
                  <a:tcPr anchor="ctr"/>
                </a:tc>
                <a:tc rowSpan="2">
                  <a:txBody>
                    <a:bodyPr/>
                    <a:lstStyle/>
                    <a:p>
                      <a:pPr algn="ctr"/>
                      <a:r>
                        <a:rPr lang="en-GB" sz="1200" dirty="0"/>
                        <a:t>Fully variabl</a:t>
                      </a:r>
                      <a:r>
                        <a:rPr lang="en-GB" sz="1200" baseline="0" dirty="0"/>
                        <a:t>e polarisation</a:t>
                      </a:r>
                      <a:endParaRPr lang="en-GB" sz="1200" dirty="0"/>
                    </a:p>
                  </a:txBody>
                  <a:tcPr anchor="ctr"/>
                </a:tc>
                <a:tc>
                  <a:txBody>
                    <a:bodyPr/>
                    <a:lstStyle/>
                    <a:p>
                      <a:pPr algn="ctr"/>
                      <a:r>
                        <a:rPr lang="en-GB" sz="1200" dirty="0"/>
                        <a:t>High Pulse</a:t>
                      </a:r>
                      <a:r>
                        <a:rPr lang="en-GB" sz="1200" baseline="0" dirty="0"/>
                        <a:t> Energy</a:t>
                      </a:r>
                      <a:endParaRPr lang="en-GB" sz="1200" dirty="0"/>
                    </a:p>
                  </a:txBody>
                  <a:tcPr anchor="ctr"/>
                </a:tc>
                <a:tc rowSpan="2">
                  <a:txBody>
                    <a:bodyPr/>
                    <a:lstStyle/>
                    <a:p>
                      <a:pPr algn="ctr"/>
                      <a:r>
                        <a:rPr lang="en-GB" sz="1200" dirty="0"/>
                        <a:t>SASE</a:t>
                      </a:r>
                    </a:p>
                  </a:txBody>
                  <a:tcPr anchor="ctr"/>
                </a:tc>
                <a:tc rowSpan="2">
                  <a:txBody>
                    <a:bodyPr/>
                    <a:lstStyle/>
                    <a:p>
                      <a:pPr algn="ctr"/>
                      <a:r>
                        <a:rPr lang="en-GB" sz="1200" dirty="0"/>
                        <a:t>~ 30 fs (not</a:t>
                      </a:r>
                      <a:r>
                        <a:rPr lang="en-GB" sz="1200" baseline="0" dirty="0"/>
                        <a:t> TL)</a:t>
                      </a:r>
                    </a:p>
                    <a:p>
                      <a:pPr algn="ctr"/>
                      <a:endParaRPr lang="en-GB" sz="1200" baseline="0" dirty="0"/>
                    </a:p>
                    <a:p>
                      <a:pPr algn="ctr"/>
                      <a:r>
                        <a:rPr lang="en-GB" sz="1200" baseline="0" dirty="0"/>
                        <a:t>(relative bandwidth ~0.1%)</a:t>
                      </a:r>
                      <a:endParaRPr lang="en-GB" sz="1200" dirty="0"/>
                    </a:p>
                  </a:txBody>
                  <a:tcPr anchor="ctr"/>
                </a:tc>
                <a:tc>
                  <a:txBody>
                    <a:bodyPr/>
                    <a:lstStyle/>
                    <a:p>
                      <a:pPr algn="ctr"/>
                      <a:r>
                        <a:rPr lang="en-GB" sz="1200" dirty="0"/>
                        <a:t>~50 </a:t>
                      </a:r>
                      <a:r>
                        <a:rPr lang="en-GB" sz="1200" dirty="0" err="1"/>
                        <a:t>mJ</a:t>
                      </a:r>
                      <a:r>
                        <a:rPr lang="en-GB" sz="1200" baseline="0" dirty="0"/>
                        <a:t> at 5 </a:t>
                      </a:r>
                      <a:r>
                        <a:rPr lang="en-GB" sz="1200" baseline="0" dirty="0" err="1"/>
                        <a:t>keV</a:t>
                      </a:r>
                      <a:endParaRPr lang="en-GB" sz="1200" dirty="0"/>
                    </a:p>
                  </a:txBody>
                  <a:tcPr marL="90000" anchor="ct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200" dirty="0"/>
                        <a:t>Evenly</a:t>
                      </a:r>
                      <a:r>
                        <a:rPr lang="en-GB" sz="1200" baseline="0" dirty="0"/>
                        <a:t> spaced pulses up to ~200 Hz</a:t>
                      </a:r>
                      <a:endParaRPr lang="en-GB" sz="1200" dirty="0"/>
                    </a:p>
                  </a:txBody>
                  <a:tcPr anchor="ctr"/>
                </a:tc>
                <a:tc rowSpan="2">
                  <a:txBody>
                    <a:bodyPr/>
                    <a:lstStyle/>
                    <a:p>
                      <a:pPr algn="ctr"/>
                      <a:r>
                        <a:rPr lang="en-GB" sz="1200" dirty="0"/>
                        <a:t>~10</a:t>
                      </a:r>
                      <a:r>
                        <a:rPr lang="en-GB" sz="1200" baseline="0" dirty="0"/>
                        <a:t> pulses per burst, with &gt;5 ns separation (216.67 MHz). Max. burst length ~1 us (100 ns separation/10 MHz)</a:t>
                      </a:r>
                      <a:endParaRPr lang="en-GB" sz="1200" dirty="0"/>
                    </a:p>
                  </a:txBody>
                  <a:tcPr anchor="ctr"/>
                </a:tc>
                <a:extLst>
                  <a:ext uri="{0D108BD9-81ED-4DB2-BD59-A6C34878D82A}">
                    <a16:rowId xmlns:a16="http://schemas.microsoft.com/office/drawing/2014/main" val="803215153"/>
                  </a:ext>
                </a:extLst>
              </a:tr>
              <a:tr h="768734">
                <a:tc>
                  <a:txBody>
                    <a:bodyPr/>
                    <a:lstStyle/>
                    <a:p>
                      <a:pPr algn="ctr"/>
                      <a:r>
                        <a:rPr lang="en-GB" sz="1200" b="1" dirty="0">
                          <a:solidFill>
                            <a:srgbClr val="7030A0"/>
                          </a:solidFill>
                        </a:rPr>
                        <a:t>FEL-1b</a:t>
                      </a:r>
                    </a:p>
                  </a:txBody>
                  <a:tcPr anchor="ctr"/>
                </a:tc>
                <a:tc>
                  <a:txBody>
                    <a:bodyPr/>
                    <a:lstStyle/>
                    <a:p>
                      <a:pPr algn="ctr"/>
                      <a:r>
                        <a:rPr lang="en-GB" sz="1200" dirty="0">
                          <a:solidFill>
                            <a:schemeClr val="tx1"/>
                          </a:solidFill>
                        </a:rPr>
                        <a:t>20 – 45keV</a:t>
                      </a:r>
                      <a:endParaRPr lang="en-GB" sz="1200" baseline="30000" dirty="0">
                        <a:solidFill>
                          <a:schemeClr val="tx1"/>
                        </a:solidFill>
                      </a:endParaRPr>
                    </a:p>
                  </a:txBody>
                  <a:tcPr anchor="ctr"/>
                </a:tc>
                <a:tc vMerge="1">
                  <a:txBody>
                    <a:bodyPr/>
                    <a:lstStyle/>
                    <a:p>
                      <a:endParaRPr lang="en-GB"/>
                    </a:p>
                  </a:txBody>
                  <a:tcPr/>
                </a:tc>
                <a:tc vMerge="1">
                  <a:txBody>
                    <a:bodyPr/>
                    <a:lstStyle/>
                    <a:p>
                      <a:endParaRPr lang="en-GB"/>
                    </a:p>
                  </a:txBody>
                  <a:tcPr/>
                </a:tc>
                <a:tc>
                  <a:txBody>
                    <a:bodyPr/>
                    <a:lstStyle/>
                    <a:p>
                      <a:pPr algn="ctr"/>
                      <a:r>
                        <a:rPr lang="en-GB" sz="1200" dirty="0">
                          <a:solidFill>
                            <a:schemeClr val="tx1"/>
                          </a:solidFill>
                        </a:rPr>
                        <a:t>High</a:t>
                      </a:r>
                      <a:r>
                        <a:rPr lang="en-GB" sz="1200" baseline="0" dirty="0">
                          <a:solidFill>
                            <a:schemeClr val="tx1"/>
                          </a:solidFill>
                        </a:rPr>
                        <a:t> Photon Energy</a:t>
                      </a:r>
                    </a:p>
                  </a:txBody>
                  <a:tcPr anchor="ctr"/>
                </a:tc>
                <a:tc vMerge="1">
                  <a:txBody>
                    <a:bodyPr/>
                    <a:lstStyle/>
                    <a:p>
                      <a:endParaRPr lang="en-GB" sz="1400"/>
                    </a:p>
                  </a:txBody>
                  <a:tcPr/>
                </a:tc>
                <a:tc vMerge="1">
                  <a:txBody>
                    <a:bodyPr/>
                    <a:lstStyle/>
                    <a:p>
                      <a:endParaRPr lang="en-GB" sz="1400"/>
                    </a:p>
                  </a:txBody>
                  <a:tcPr/>
                </a:tc>
                <a:tc>
                  <a:txBody>
                    <a:bodyPr/>
                    <a:lstStyle/>
                    <a:p>
                      <a:pPr algn="ctr"/>
                      <a:r>
                        <a:rPr lang="en-GB" sz="1200" dirty="0"/>
                        <a:t>~1 </a:t>
                      </a:r>
                      <a:r>
                        <a:rPr lang="en-GB" sz="1200" dirty="0" err="1"/>
                        <a:t>mJ</a:t>
                      </a:r>
                      <a:r>
                        <a:rPr lang="en-GB" sz="1200" dirty="0"/>
                        <a:t> at 40 </a:t>
                      </a:r>
                      <a:r>
                        <a:rPr lang="en-GB" sz="1200" dirty="0" err="1"/>
                        <a:t>keV</a:t>
                      </a:r>
                      <a:endParaRPr lang="en-GB" sz="1200" dirty="0"/>
                    </a:p>
                  </a:txBody>
                  <a:tcPr marL="9000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3021119971"/>
                  </a:ext>
                </a:extLst>
              </a:tr>
            </a:tbl>
          </a:graphicData>
        </a:graphic>
      </p:graphicFrame>
      <p:sp>
        <p:nvSpPr>
          <p:cNvPr id="6" name="Rectangle 5"/>
          <p:cNvSpPr/>
          <p:nvPr/>
        </p:nvSpPr>
        <p:spPr>
          <a:xfrm>
            <a:off x="4781053" y="4597506"/>
            <a:ext cx="7410947" cy="276999"/>
          </a:xfrm>
          <a:prstGeom prst="rect">
            <a:avLst/>
          </a:prstGeom>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30000" noProof="0" dirty="0">
                <a:ln>
                  <a:noFill/>
                </a:ln>
                <a:solidFill>
                  <a:prstClr val="white">
                    <a:lumMod val="50000"/>
                  </a:prstClr>
                </a:solidFill>
                <a:effectLst/>
                <a:uLnTx/>
                <a:uFillTx/>
                <a:latin typeface="Calibri" panose="020F0502020204030204"/>
                <a:ea typeface="+mn-ea"/>
                <a:cs typeface="+mn-cs"/>
              </a:rPr>
              <a:t>*</a:t>
            </a:r>
            <a:r>
              <a:rPr kumimoji="0" lang="en-GB" sz="1200" b="0" i="0" u="none" strike="noStrike" kern="1200" cap="none" spc="0" normalizeH="0" baseline="0" noProof="0" dirty="0">
                <a:ln>
                  <a:noFill/>
                </a:ln>
                <a:solidFill>
                  <a:prstClr val="white">
                    <a:lumMod val="50000"/>
                  </a:prstClr>
                </a:solidFill>
                <a:effectLst/>
                <a:uLnTx/>
                <a:uFillTx/>
                <a:latin typeface="Calibri" panose="020F0502020204030204"/>
                <a:ea typeface="+mn-ea"/>
                <a:cs typeface="+mn-cs"/>
              </a:rPr>
              <a:t>For bandwidths, assume time-bandwidth product ~2 × transform-limited, e.g. 1/10/100 fs =&gt; ~4/0.4/0.04 eV</a:t>
            </a:r>
          </a:p>
        </p:txBody>
      </p:sp>
    </p:spTree>
    <p:extLst>
      <p:ext uri="{BB962C8B-B14F-4D97-AF65-F5344CB8AC3E}">
        <p14:creationId xmlns:p14="http://schemas.microsoft.com/office/powerpoint/2010/main" val="1798292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 name="Rectangle 168"/>
          <p:cNvSpPr/>
          <p:nvPr/>
        </p:nvSpPr>
        <p:spPr>
          <a:xfrm>
            <a:off x="-1" y="5288542"/>
            <a:ext cx="12192000" cy="1590902"/>
          </a:xfrm>
          <a:prstGeom prst="rect">
            <a:avLst/>
          </a:prstGeom>
          <a:solidFill>
            <a:srgbClr val="2E2D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aphicFrame>
        <p:nvGraphicFramePr>
          <p:cNvPr id="46" name="Table 45"/>
          <p:cNvGraphicFramePr>
            <a:graphicFrameLocks noGrp="1"/>
          </p:cNvGraphicFramePr>
          <p:nvPr/>
        </p:nvGraphicFramePr>
        <p:xfrm>
          <a:off x="268284" y="5356998"/>
          <a:ext cx="11631613" cy="1407000"/>
        </p:xfrm>
        <a:graphic>
          <a:graphicData uri="http://schemas.openxmlformats.org/drawingml/2006/table">
            <a:tbl>
              <a:tblPr firstRow="1" bandRow="1">
                <a:tableStyleId>{5940675A-B579-460E-94D1-54222C63F5DA}</a:tableStyleId>
              </a:tblPr>
              <a:tblGrid>
                <a:gridCol w="1218872">
                  <a:extLst>
                    <a:ext uri="{9D8B030D-6E8A-4147-A177-3AD203B41FA5}">
                      <a16:colId xmlns:a16="http://schemas.microsoft.com/office/drawing/2014/main" val="235851266"/>
                    </a:ext>
                  </a:extLst>
                </a:gridCol>
                <a:gridCol w="723540">
                  <a:extLst>
                    <a:ext uri="{9D8B030D-6E8A-4147-A177-3AD203B41FA5}">
                      <a16:colId xmlns:a16="http://schemas.microsoft.com/office/drawing/2014/main" val="2733447050"/>
                    </a:ext>
                  </a:extLst>
                </a:gridCol>
                <a:gridCol w="1285539">
                  <a:extLst>
                    <a:ext uri="{9D8B030D-6E8A-4147-A177-3AD203B41FA5}">
                      <a16:colId xmlns:a16="http://schemas.microsoft.com/office/drawing/2014/main" val="3557995674"/>
                    </a:ext>
                  </a:extLst>
                </a:gridCol>
                <a:gridCol w="1296297">
                  <a:extLst>
                    <a:ext uri="{9D8B030D-6E8A-4147-A177-3AD203B41FA5}">
                      <a16:colId xmlns:a16="http://schemas.microsoft.com/office/drawing/2014/main" val="2386515870"/>
                    </a:ext>
                  </a:extLst>
                </a:gridCol>
                <a:gridCol w="758414">
                  <a:extLst>
                    <a:ext uri="{9D8B030D-6E8A-4147-A177-3AD203B41FA5}">
                      <a16:colId xmlns:a16="http://schemas.microsoft.com/office/drawing/2014/main" val="2832807876"/>
                    </a:ext>
                  </a:extLst>
                </a:gridCol>
                <a:gridCol w="833718">
                  <a:extLst>
                    <a:ext uri="{9D8B030D-6E8A-4147-A177-3AD203B41FA5}">
                      <a16:colId xmlns:a16="http://schemas.microsoft.com/office/drawing/2014/main" val="1956326745"/>
                    </a:ext>
                  </a:extLst>
                </a:gridCol>
                <a:gridCol w="909021">
                  <a:extLst>
                    <a:ext uri="{9D8B030D-6E8A-4147-A177-3AD203B41FA5}">
                      <a16:colId xmlns:a16="http://schemas.microsoft.com/office/drawing/2014/main" val="1162382267"/>
                    </a:ext>
                  </a:extLst>
                </a:gridCol>
                <a:gridCol w="1522207">
                  <a:extLst>
                    <a:ext uri="{9D8B030D-6E8A-4147-A177-3AD203B41FA5}">
                      <a16:colId xmlns:a16="http://schemas.microsoft.com/office/drawing/2014/main" val="1660536234"/>
                    </a:ext>
                  </a:extLst>
                </a:gridCol>
                <a:gridCol w="812202">
                  <a:extLst>
                    <a:ext uri="{9D8B030D-6E8A-4147-A177-3AD203B41FA5}">
                      <a16:colId xmlns:a16="http://schemas.microsoft.com/office/drawing/2014/main" val="1138552409"/>
                    </a:ext>
                  </a:extLst>
                </a:gridCol>
                <a:gridCol w="2271803">
                  <a:extLst>
                    <a:ext uri="{9D8B030D-6E8A-4147-A177-3AD203B41FA5}">
                      <a16:colId xmlns:a16="http://schemas.microsoft.com/office/drawing/2014/main" val="885343597"/>
                    </a:ext>
                  </a:extLst>
                </a:gridCol>
              </a:tblGrid>
              <a:tr h="201000">
                <a:tc gridSpan="2">
                  <a:txBody>
                    <a:bodyPr/>
                    <a:lstStyle/>
                    <a:p>
                      <a:pPr algn="ctr"/>
                      <a:r>
                        <a:rPr lang="en-GB" sz="1200" b="1">
                          <a:solidFill>
                            <a:schemeClr val="bg1"/>
                          </a:solidFill>
                        </a:rPr>
                        <a:t>FEL-6 (0.05 – 1.0 </a:t>
                      </a:r>
                      <a:r>
                        <a:rPr lang="en-GB" sz="1200" b="1" err="1">
                          <a:solidFill>
                            <a:schemeClr val="bg1"/>
                          </a:solidFill>
                        </a:rPr>
                        <a:t>keV</a:t>
                      </a:r>
                      <a:r>
                        <a:rPr lang="en-GB" sz="1200" b="1">
                          <a:solidFill>
                            <a:schemeClr val="bg1"/>
                          </a:solidFill>
                        </a:rPr>
                        <a:t>)</a:t>
                      </a: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0000"/>
                    </a:solidFill>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rowSpan="5">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srgbClr val="FFFFFF"/>
                          </a:solidFill>
                          <a:effectLst/>
                          <a:uLnTx/>
                          <a:uFillTx/>
                          <a:latin typeface="+mn-lt"/>
                          <a:ea typeface="+mn-ea"/>
                          <a:cs typeface="+mn-cs"/>
                        </a:rPr>
                        <a:t>~100 kHz</a:t>
                      </a:r>
                    </a:p>
                    <a:p>
                      <a:endParaRPr lang="en-GB" sz="50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97011839"/>
                  </a:ext>
                </a:extLst>
              </a:tr>
              <a:tr h="201000">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chemeClr val="tx1"/>
                          </a:solidFill>
                          <a:effectLst/>
                          <a:uLnTx/>
                          <a:uFillTx/>
                          <a:latin typeface="+mn-lt"/>
                          <a:ea typeface="+mn-ea"/>
                          <a:cs typeface="+mn-cs"/>
                        </a:rPr>
                        <a:t>FEL-5 (0.25 – 3 </a:t>
                      </a:r>
                      <a:r>
                        <a:rPr kumimoji="0" lang="en-GB" sz="1200" b="1" i="0" u="none" strike="noStrike" kern="1200" cap="none" spc="0" normalizeH="0" baseline="0" noProof="0" err="1">
                          <a:ln>
                            <a:noFill/>
                          </a:ln>
                          <a:solidFill>
                            <a:schemeClr val="tx1"/>
                          </a:solidFill>
                          <a:effectLst/>
                          <a:uLnTx/>
                          <a:uFillTx/>
                          <a:latin typeface="+mn-lt"/>
                          <a:ea typeface="+mn-ea"/>
                          <a:cs typeface="+mn-cs"/>
                        </a:rPr>
                        <a:t>keV</a:t>
                      </a:r>
                      <a:r>
                        <a:rPr kumimoji="0" lang="en-GB" sz="1200" b="1" i="0" u="none" strike="noStrike" kern="1200" cap="none" spc="0" normalizeH="0" baseline="0" noProof="0">
                          <a:ln>
                            <a:noFill/>
                          </a:ln>
                          <a:solidFill>
                            <a:schemeClr val="tx1"/>
                          </a:solidFill>
                          <a:effectLst/>
                          <a:uLnTx/>
                          <a:uFillTx/>
                          <a:latin typeface="+mn-lt"/>
                          <a:ea typeface="+mn-ea"/>
                          <a:cs typeface="+mn-cs"/>
                        </a:rPr>
                        <a:t>)</a:t>
                      </a: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FFC000"/>
                    </a:solidFill>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99124861"/>
                  </a:ext>
                </a:extLst>
              </a:tr>
              <a:tr h="201000">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white"/>
                          </a:solidFill>
                          <a:effectLst/>
                          <a:uLnTx/>
                          <a:uFillTx/>
                          <a:latin typeface="+mn-lt"/>
                          <a:ea typeface="+mn-ea"/>
                          <a:cs typeface="+mn-cs"/>
                        </a:rPr>
                        <a:t>FEL-4 (1 – 5 keV)</a:t>
                      </a: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92D050"/>
                    </a:solidFill>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0191501"/>
                  </a:ext>
                </a:extLst>
              </a:tr>
              <a:tr h="201000">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white"/>
                          </a:solidFill>
                          <a:effectLst/>
                          <a:uLnTx/>
                          <a:uFillTx/>
                          <a:latin typeface="+mn-lt"/>
                          <a:ea typeface="+mn-ea"/>
                          <a:cs typeface="+mn-cs"/>
                        </a:rPr>
                        <a:t>FEL-3 (3 – 13 </a:t>
                      </a:r>
                      <a:r>
                        <a:rPr kumimoji="0" lang="en-GB" sz="1200" b="1" i="0" u="none" strike="noStrike" kern="1200" cap="none" spc="0" normalizeH="0" baseline="0" noProof="0" err="1">
                          <a:ln>
                            <a:noFill/>
                          </a:ln>
                          <a:solidFill>
                            <a:prstClr val="white"/>
                          </a:solidFill>
                          <a:effectLst/>
                          <a:uLnTx/>
                          <a:uFillTx/>
                          <a:latin typeface="+mn-lt"/>
                          <a:ea typeface="+mn-ea"/>
                          <a:cs typeface="+mn-cs"/>
                        </a:rPr>
                        <a:t>keV</a:t>
                      </a:r>
                      <a:r>
                        <a:rPr kumimoji="0" lang="en-GB" sz="1200" b="1" i="0" u="none" strike="noStrike" kern="1200" cap="none" spc="0" normalizeH="0" baseline="0" noProof="0">
                          <a:ln>
                            <a:noFill/>
                          </a:ln>
                          <a:solidFill>
                            <a:prstClr val="white"/>
                          </a:solidFill>
                          <a:effectLst/>
                          <a:uLnTx/>
                          <a:uFillTx/>
                          <a:latin typeface="+mn-lt"/>
                          <a:ea typeface="+mn-ea"/>
                          <a:cs typeface="+mn-cs"/>
                        </a:rPr>
                        <a:t>)</a:t>
                      </a: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B050"/>
                    </a:solidFill>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19295755"/>
                  </a:ext>
                </a:extLst>
              </a:tr>
              <a:tr h="201000">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white"/>
                          </a:solidFill>
                          <a:effectLst/>
                          <a:uLnTx/>
                          <a:uFillTx/>
                          <a:latin typeface="+mn-lt"/>
                          <a:ea typeface="+mn-ea"/>
                          <a:cs typeface="+mn-cs"/>
                        </a:rPr>
                        <a:t>FEL-2 (5 – 20 </a:t>
                      </a:r>
                      <a:r>
                        <a:rPr kumimoji="0" lang="en-GB" sz="1200" b="1" i="0" u="none" strike="noStrike" kern="1200" cap="none" spc="0" normalizeH="0" baseline="0" noProof="0" err="1">
                          <a:ln>
                            <a:noFill/>
                          </a:ln>
                          <a:solidFill>
                            <a:prstClr val="white"/>
                          </a:solidFill>
                          <a:effectLst/>
                          <a:uLnTx/>
                          <a:uFillTx/>
                          <a:latin typeface="+mn-lt"/>
                          <a:ea typeface="+mn-ea"/>
                          <a:cs typeface="+mn-cs"/>
                        </a:rPr>
                        <a:t>keV</a:t>
                      </a:r>
                      <a:r>
                        <a:rPr kumimoji="0" lang="en-GB" sz="1200" b="1" i="0" u="none" strike="noStrike" kern="1200" cap="none" spc="0" normalizeH="0" baseline="0" noProof="0">
                          <a:ln>
                            <a:noFill/>
                          </a:ln>
                          <a:solidFill>
                            <a:prstClr val="white"/>
                          </a:solidFill>
                          <a:effectLst/>
                          <a:uLnTx/>
                          <a:uFillTx/>
                          <a:latin typeface="+mn-lt"/>
                          <a:ea typeface="+mn-ea"/>
                          <a:cs typeface="+mn-cs"/>
                        </a:rPr>
                        <a:t>)</a:t>
                      </a: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0070C0"/>
                    </a:solidFill>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vMerge="1">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925109828"/>
                  </a:ext>
                </a:extLst>
              </a:tr>
              <a:tr h="201000">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white"/>
                          </a:solidFill>
                          <a:effectLst/>
                          <a:uLnTx/>
                          <a:uFillTx/>
                          <a:latin typeface="+mn-lt"/>
                          <a:ea typeface="+mn-ea"/>
                          <a:cs typeface="+mn-cs"/>
                        </a:rPr>
                        <a:t>FEL-1a (5 – 20 keV)</a:t>
                      </a: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7030A0"/>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200" b="1" i="0" u="none" strike="noStrike" kern="1200" cap="none" spc="0" normalizeH="0" baseline="0" noProof="0">
                        <a:ln>
                          <a:noFill/>
                        </a:ln>
                        <a:solidFill>
                          <a:prstClr val="white"/>
                        </a:solidFill>
                        <a:effectLst/>
                        <a:uLnTx/>
                        <a:uFillTx/>
                        <a:latin typeface="+mn-lt"/>
                        <a:ea typeface="+mn-ea"/>
                        <a:cs typeface="+mn-cs"/>
                      </a:endParaRP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7030A0"/>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7030A0"/>
                    </a:solidFill>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row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500"/>
                        <a:t>~</a:t>
                      </a:r>
                      <a:r>
                        <a:rPr kumimoji="0" lang="en-GB" sz="1600" b="0" i="0" u="none" strike="noStrike" kern="1200" cap="none" spc="0" normalizeH="0" baseline="0" noProof="0">
                          <a:ln>
                            <a:noFill/>
                          </a:ln>
                          <a:solidFill>
                            <a:srgbClr val="FFFFFF"/>
                          </a:solidFill>
                          <a:effectLst/>
                          <a:uLnTx/>
                          <a:uFillTx/>
                          <a:latin typeface="+mn-lt"/>
                          <a:ea typeface="+mn-ea"/>
                          <a:cs typeface="+mn-cs"/>
                        </a:rPr>
                        <a:t>~100 Hz</a:t>
                      </a:r>
                    </a:p>
                    <a:p>
                      <a:endParaRPr lang="en-GB" sz="500"/>
                    </a:p>
                  </a:txBody>
                  <a:tcPr marL="0" marR="0" marT="0" marB="0" anchor="ctr">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9920852"/>
                  </a:ext>
                </a:extLst>
              </a:tr>
              <a:tr h="201000">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white"/>
                          </a:solidFill>
                          <a:effectLst/>
                          <a:uLnTx/>
                          <a:uFillTx/>
                          <a:latin typeface="+mn-lt"/>
                          <a:ea typeface="+mn-ea"/>
                          <a:cs typeface="+mn-cs"/>
                        </a:rPr>
                        <a:t>FEL-1b (20 – 40 keV)</a:t>
                      </a:r>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solidFill>
                      <a:srgbClr val="7030A0">
                        <a:alpha val="40000"/>
                      </a:srgbClr>
                    </a:solidFill>
                  </a:tcPr>
                </a:tc>
                <a:tc hMerge="1">
                  <a:txBody>
                    <a:bodyPr/>
                    <a:lstStyle/>
                    <a:p>
                      <a:endParaRPr lang="en-GB" sz="500"/>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lnTlToBr w="12700" cmpd="sng">
                      <a:noFill/>
                      <a:prstDash val="solid"/>
                    </a:lnTlToBr>
                    <a:lnBlToTr w="12700" cmpd="sng">
                      <a:noFill/>
                      <a:prstDash val="solid"/>
                    </a:lnBlToTr>
                    <a:solidFill>
                      <a:srgbClr val="7030A0"/>
                    </a:solidFill>
                  </a:tcPr>
                </a:tc>
                <a:tc vMerge="1">
                  <a:txBody>
                    <a:bodyPr/>
                    <a:lstStyle/>
                    <a:p>
                      <a:endParaRPr lang="en-GB" sz="500"/>
                    </a:p>
                  </a:txBody>
                  <a:tcPr marL="0" marR="0" marT="0" marB="0">
                    <a:lnL w="12700" cap="flat" cmpd="sng" algn="ctr">
                      <a:solidFill>
                        <a:schemeClr val="bg1">
                          <a:lumMod val="85000"/>
                        </a:schemeClr>
                      </a:solidFill>
                      <a:prstDash val="solid"/>
                      <a:round/>
                      <a:headEnd type="none" w="med" len="med"/>
                      <a:tailEnd type="none" w="med" len="med"/>
                    </a:lnL>
                    <a:lnR w="12700" cap="flat" cmpd="sng" algn="ctr">
                      <a:solidFill>
                        <a:schemeClr val="bg1">
                          <a:lumMod val="85000"/>
                        </a:schemeClr>
                      </a:solidFill>
                      <a:prstDash val="solid"/>
                      <a:round/>
                      <a:headEnd type="none" w="med" len="med"/>
                      <a:tailEnd type="none" w="med" len="med"/>
                    </a:lnR>
                    <a:lnT w="12700" cap="flat" cmpd="sng" algn="ctr">
                      <a:solidFill>
                        <a:schemeClr val="bg1">
                          <a:lumMod val="85000"/>
                        </a:schemeClr>
                      </a:solidFill>
                      <a:prstDash val="solid"/>
                      <a:round/>
                      <a:headEnd type="none" w="med" len="med"/>
                      <a:tailEnd type="none" w="med" len="med"/>
                    </a:lnT>
                    <a:lnB w="12700" cap="flat" cmpd="sng" algn="ctr">
                      <a:solidFill>
                        <a:schemeClr val="bg1">
                          <a:lumMod val="8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3840877"/>
                  </a:ext>
                </a:extLst>
              </a:tr>
            </a:tbl>
          </a:graphicData>
        </a:graphic>
      </p:graphicFrame>
      <p:sp>
        <p:nvSpPr>
          <p:cNvPr id="70" name="Rectangle 69"/>
          <p:cNvSpPr/>
          <p:nvPr/>
        </p:nvSpPr>
        <p:spPr>
          <a:xfrm>
            <a:off x="-12822" y="568223"/>
            <a:ext cx="1210502" cy="296084"/>
          </a:xfrm>
          <a:prstGeom prst="rect">
            <a:avLst/>
          </a:prstGeom>
          <a:solidFill>
            <a:schemeClr val="bg1">
              <a:lumMod val="95000"/>
            </a:scheme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prstClr val="white"/>
                </a:solidFill>
                <a:effectLst/>
                <a:uLnTx/>
                <a:uFillTx/>
                <a:latin typeface="Calibri" panose="020F0502020204030204"/>
                <a:ea typeface="+mn-ea"/>
                <a:cs typeface="+mn-cs"/>
              </a:rPr>
              <a:t>EUV</a:t>
            </a: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grpSp>
        <p:nvGrpSpPr>
          <p:cNvPr id="47" name="Group 46"/>
          <p:cNvGrpSpPr/>
          <p:nvPr/>
        </p:nvGrpSpPr>
        <p:grpSpPr>
          <a:xfrm>
            <a:off x="258792" y="-5988"/>
            <a:ext cx="11623855" cy="6863988"/>
            <a:chOff x="258792" y="-5988"/>
            <a:chExt cx="11623855" cy="6863988"/>
          </a:xfrm>
        </p:grpSpPr>
        <p:cxnSp>
          <p:nvCxnSpPr>
            <p:cNvPr id="19" name="Straight Connector 18"/>
            <p:cNvCxnSpPr/>
            <p:nvPr/>
          </p:nvCxnSpPr>
          <p:spPr>
            <a:xfrm flipH="1">
              <a:off x="258792"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flipH="1">
              <a:off x="1480868"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H="1">
              <a:off x="2205494"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3496575"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flipH="1">
              <a:off x="4791720"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H="1">
              <a:off x="5763639"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a:off x="2723073"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H="1">
              <a:off x="4247064"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a:off x="7290513"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H="1">
              <a:off x="8814519"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H="1">
              <a:off x="6383544" y="-2994"/>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flipH="1">
              <a:off x="10347141" y="-5988"/>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flipH="1">
              <a:off x="11882647" y="0"/>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1193321" y="-5988"/>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a:off x="5550402" y="-5988"/>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grpSp>
      <p:cxnSp>
        <p:nvCxnSpPr>
          <p:cNvPr id="49" name="Straight Connector 48"/>
          <p:cNvCxnSpPr/>
          <p:nvPr/>
        </p:nvCxnSpPr>
        <p:spPr>
          <a:xfrm flipH="1">
            <a:off x="9619646" y="-5988"/>
            <a:ext cx="0" cy="6858000"/>
          </a:xfrm>
          <a:prstGeom prst="line">
            <a:avLst/>
          </a:prstGeom>
          <a:ln>
            <a:solidFill>
              <a:schemeClr val="accent1">
                <a:lumMod val="60000"/>
                <a:lumOff val="40000"/>
              </a:schemeClr>
            </a:solidFill>
            <a:prstDash val="lgDash"/>
          </a:ln>
        </p:spPr>
        <p:style>
          <a:lnRef idx="1">
            <a:schemeClr val="accent1"/>
          </a:lnRef>
          <a:fillRef idx="0">
            <a:schemeClr val="accent1"/>
          </a:fillRef>
          <a:effectRef idx="0">
            <a:schemeClr val="accent1"/>
          </a:effectRef>
          <a:fontRef idx="minor">
            <a:schemeClr val="tx1"/>
          </a:fontRef>
        </p:style>
      </p:cxnSp>
      <p:sp>
        <p:nvSpPr>
          <p:cNvPr id="73" name="Rectangle 72"/>
          <p:cNvSpPr/>
          <p:nvPr/>
        </p:nvSpPr>
        <p:spPr>
          <a:xfrm>
            <a:off x="0" y="-5989"/>
            <a:ext cx="12192000" cy="5165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15" name="Rectangle 14"/>
          <p:cNvSpPr/>
          <p:nvPr/>
        </p:nvSpPr>
        <p:spPr>
          <a:xfrm>
            <a:off x="1193321" y="568223"/>
            <a:ext cx="3053743" cy="296084"/>
          </a:xfrm>
          <a:prstGeom prst="rect">
            <a:avLst/>
          </a:prstGeom>
          <a:solidFill>
            <a:srgbClr val="FFFFFF">
              <a:lumMod val="8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prstClr val="black"/>
                </a:solidFill>
                <a:effectLst/>
                <a:uLnTx/>
                <a:uFillTx/>
                <a:latin typeface="Calibri" panose="020F0502020204030204"/>
                <a:ea typeface="+mn-ea"/>
                <a:cs typeface="+mn-cs"/>
              </a:rPr>
              <a:t>SXR</a:t>
            </a:r>
            <a:r>
              <a:rPr kumimoji="0" lang="en-GB" sz="1800" b="0" i="0" u="none" strike="noStrike" kern="0" cap="none" spc="0" normalizeH="0" baseline="0" noProof="0">
                <a:ln>
                  <a:noFill/>
                </a:ln>
                <a:solidFill>
                  <a:prstClr val="black"/>
                </a:solidFill>
                <a:effectLst/>
                <a:uLnTx/>
                <a:uFillTx/>
                <a:latin typeface="Calibri" panose="020F0502020204030204"/>
                <a:ea typeface="+mn-ea"/>
                <a:cs typeface="+mn-cs"/>
              </a:rPr>
              <a:t>: ~0.2 – 4 keV</a:t>
            </a:r>
          </a:p>
        </p:txBody>
      </p:sp>
      <p:sp>
        <p:nvSpPr>
          <p:cNvPr id="16" name="Rectangle 15"/>
          <p:cNvSpPr/>
          <p:nvPr/>
        </p:nvSpPr>
        <p:spPr>
          <a:xfrm>
            <a:off x="4244280" y="568223"/>
            <a:ext cx="7655620" cy="296084"/>
          </a:xfrm>
          <a:prstGeom prst="rect">
            <a:avLst/>
          </a:prstGeom>
          <a:solidFill>
            <a:srgbClr val="2E2C61">
              <a:lumMod val="75000"/>
              <a:lumOff val="2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prstClr val="white"/>
                </a:solidFill>
                <a:effectLst/>
                <a:uLnTx/>
                <a:uFillTx/>
                <a:latin typeface="Calibri" panose="020F0502020204030204"/>
                <a:ea typeface="+mn-ea"/>
                <a:cs typeface="+mn-cs"/>
              </a:rPr>
              <a:t>HXR</a:t>
            </a:r>
            <a:r>
              <a:rPr kumimoji="0" lang="en-GB" sz="1800" b="0" i="0" u="none" strike="noStrike" kern="0" cap="none" spc="0" normalizeH="0" baseline="0" noProof="0">
                <a:ln>
                  <a:noFill/>
                </a:ln>
                <a:solidFill>
                  <a:prstClr val="white"/>
                </a:solidFill>
                <a:effectLst/>
                <a:uLnTx/>
                <a:uFillTx/>
                <a:latin typeface="Calibri" panose="020F0502020204030204"/>
                <a:ea typeface="+mn-ea"/>
                <a:cs typeface="+mn-cs"/>
              </a:rPr>
              <a:t>: ~4 – 100 </a:t>
            </a:r>
            <a:r>
              <a:rPr kumimoji="0" lang="en-GB" sz="1800" b="0" i="0" u="none" strike="noStrike" kern="0" cap="none" spc="0" normalizeH="0" baseline="0" noProof="0" err="1">
                <a:ln>
                  <a:noFill/>
                </a:ln>
                <a:solidFill>
                  <a:prstClr val="white"/>
                </a:solidFill>
                <a:effectLst/>
                <a:uLnTx/>
                <a:uFillTx/>
                <a:latin typeface="Calibri" panose="020F0502020204030204"/>
                <a:ea typeface="+mn-ea"/>
                <a:cs typeface="+mn-cs"/>
              </a:rPr>
              <a:t>keV</a:t>
            </a: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Rectangle 16"/>
          <p:cNvSpPr/>
          <p:nvPr/>
        </p:nvSpPr>
        <p:spPr>
          <a:xfrm>
            <a:off x="2717327" y="861422"/>
            <a:ext cx="2454775" cy="296084"/>
          </a:xfrm>
          <a:prstGeom prst="rect">
            <a:avLst/>
          </a:prstGeom>
          <a:solidFill>
            <a:srgbClr val="FFFFFF">
              <a:lumMod val="65000"/>
            </a:srgbClr>
          </a:solid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prstClr val="white"/>
                </a:solidFill>
                <a:effectLst/>
                <a:uLnTx/>
                <a:uFillTx/>
                <a:latin typeface="Calibri" panose="020F0502020204030204"/>
                <a:ea typeface="+mn-ea"/>
                <a:cs typeface="+mn-cs"/>
              </a:rPr>
              <a:t>TXR</a:t>
            </a:r>
            <a:r>
              <a:rPr kumimoji="0" lang="en-GB" sz="1800" b="0" i="0" u="none" strike="noStrike" kern="0" cap="none" spc="0" normalizeH="0" baseline="0" noProof="0">
                <a:ln>
                  <a:noFill/>
                </a:ln>
                <a:solidFill>
                  <a:prstClr val="white"/>
                </a:solidFill>
                <a:effectLst/>
                <a:uLnTx/>
                <a:uFillTx/>
                <a:latin typeface="Calibri" panose="020F0502020204030204"/>
                <a:ea typeface="+mn-ea"/>
                <a:cs typeface="+mn-cs"/>
              </a:rPr>
              <a:t>: ~2 – 7 </a:t>
            </a:r>
            <a:r>
              <a:rPr kumimoji="0" lang="en-GB" sz="1800" b="0" i="0" u="none" strike="noStrike" kern="0" cap="none" spc="0" normalizeH="0" baseline="0" noProof="0" err="1">
                <a:ln>
                  <a:noFill/>
                </a:ln>
                <a:solidFill>
                  <a:prstClr val="white"/>
                </a:solidFill>
                <a:effectLst/>
                <a:uLnTx/>
                <a:uFillTx/>
                <a:latin typeface="Calibri" panose="020F0502020204030204"/>
                <a:ea typeface="+mn-ea"/>
                <a:cs typeface="+mn-cs"/>
              </a:rPr>
              <a:t>keV</a:t>
            </a:r>
            <a:endParaRPr kumimoji="0" lang="en-GB"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53" name="TextBox 52"/>
          <p:cNvSpPr txBox="1"/>
          <p:nvPr/>
        </p:nvSpPr>
        <p:spPr>
          <a:xfrm>
            <a:off x="43763" y="269385"/>
            <a:ext cx="61990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0.05</a:t>
            </a:r>
          </a:p>
        </p:txBody>
      </p:sp>
      <p:sp>
        <p:nvSpPr>
          <p:cNvPr id="54" name="TextBox 53"/>
          <p:cNvSpPr txBox="1"/>
          <p:nvPr/>
        </p:nvSpPr>
        <p:spPr>
          <a:xfrm>
            <a:off x="920758" y="269385"/>
            <a:ext cx="61990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0.2</a:t>
            </a:r>
          </a:p>
        </p:txBody>
      </p:sp>
      <p:sp>
        <p:nvSpPr>
          <p:cNvPr id="55" name="TextBox 54"/>
          <p:cNvSpPr txBox="1"/>
          <p:nvPr/>
        </p:nvSpPr>
        <p:spPr>
          <a:xfrm>
            <a:off x="1283573" y="269385"/>
            <a:ext cx="619906"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0.25</a:t>
            </a:r>
          </a:p>
        </p:txBody>
      </p:sp>
      <p:sp>
        <p:nvSpPr>
          <p:cNvPr id="56" name="TextBox 55"/>
          <p:cNvSpPr txBox="1"/>
          <p:nvPr/>
        </p:nvSpPr>
        <p:spPr>
          <a:xfrm>
            <a:off x="2049522"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1</a:t>
            </a:r>
          </a:p>
        </p:txBody>
      </p:sp>
      <p:sp>
        <p:nvSpPr>
          <p:cNvPr id="58" name="TextBox 57"/>
          <p:cNvSpPr txBox="1"/>
          <p:nvPr/>
        </p:nvSpPr>
        <p:spPr>
          <a:xfrm>
            <a:off x="2591020"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2</a:t>
            </a:r>
          </a:p>
        </p:txBody>
      </p:sp>
      <p:sp>
        <p:nvSpPr>
          <p:cNvPr id="59" name="TextBox 58"/>
          <p:cNvSpPr txBox="1"/>
          <p:nvPr/>
        </p:nvSpPr>
        <p:spPr>
          <a:xfrm>
            <a:off x="3358906"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3</a:t>
            </a:r>
          </a:p>
        </p:txBody>
      </p:sp>
      <p:sp>
        <p:nvSpPr>
          <p:cNvPr id="60" name="TextBox 59"/>
          <p:cNvSpPr txBox="1"/>
          <p:nvPr/>
        </p:nvSpPr>
        <p:spPr>
          <a:xfrm>
            <a:off x="4090951"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4</a:t>
            </a:r>
          </a:p>
        </p:txBody>
      </p:sp>
      <p:sp>
        <p:nvSpPr>
          <p:cNvPr id="61" name="TextBox 60"/>
          <p:cNvSpPr txBox="1"/>
          <p:nvPr/>
        </p:nvSpPr>
        <p:spPr>
          <a:xfrm>
            <a:off x="4669620"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5</a:t>
            </a:r>
          </a:p>
        </p:txBody>
      </p:sp>
      <p:sp>
        <p:nvSpPr>
          <p:cNvPr id="62" name="TextBox 61"/>
          <p:cNvSpPr txBox="1"/>
          <p:nvPr/>
        </p:nvSpPr>
        <p:spPr>
          <a:xfrm>
            <a:off x="5411625"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9</a:t>
            </a:r>
          </a:p>
        </p:txBody>
      </p:sp>
      <p:sp>
        <p:nvSpPr>
          <p:cNvPr id="63" name="TextBox 62"/>
          <p:cNvSpPr txBox="1"/>
          <p:nvPr/>
        </p:nvSpPr>
        <p:spPr>
          <a:xfrm>
            <a:off x="5598129"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10</a:t>
            </a:r>
          </a:p>
        </p:txBody>
      </p:sp>
      <p:sp>
        <p:nvSpPr>
          <p:cNvPr id="64" name="TextBox 63"/>
          <p:cNvSpPr txBox="1"/>
          <p:nvPr/>
        </p:nvSpPr>
        <p:spPr>
          <a:xfrm>
            <a:off x="6239355"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13</a:t>
            </a:r>
          </a:p>
        </p:txBody>
      </p:sp>
      <p:sp>
        <p:nvSpPr>
          <p:cNvPr id="65" name="TextBox 64"/>
          <p:cNvSpPr txBox="1"/>
          <p:nvPr/>
        </p:nvSpPr>
        <p:spPr>
          <a:xfrm>
            <a:off x="7100128"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20</a:t>
            </a:r>
          </a:p>
        </p:txBody>
      </p:sp>
      <p:sp>
        <p:nvSpPr>
          <p:cNvPr id="66" name="TextBox 65"/>
          <p:cNvSpPr txBox="1"/>
          <p:nvPr/>
        </p:nvSpPr>
        <p:spPr>
          <a:xfrm>
            <a:off x="8629386"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30</a:t>
            </a:r>
          </a:p>
        </p:txBody>
      </p:sp>
      <p:sp>
        <p:nvSpPr>
          <p:cNvPr id="67" name="TextBox 66"/>
          <p:cNvSpPr txBox="1"/>
          <p:nvPr/>
        </p:nvSpPr>
        <p:spPr>
          <a:xfrm>
            <a:off x="9422908"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40</a:t>
            </a:r>
          </a:p>
        </p:txBody>
      </p:sp>
      <p:sp>
        <p:nvSpPr>
          <p:cNvPr id="68" name="TextBox 67"/>
          <p:cNvSpPr txBox="1"/>
          <p:nvPr/>
        </p:nvSpPr>
        <p:spPr>
          <a:xfrm>
            <a:off x="10172824" y="269385"/>
            <a:ext cx="432538"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50</a:t>
            </a:r>
          </a:p>
        </p:txBody>
      </p:sp>
      <p:sp>
        <p:nvSpPr>
          <p:cNvPr id="69" name="TextBox 68"/>
          <p:cNvSpPr txBox="1"/>
          <p:nvPr/>
        </p:nvSpPr>
        <p:spPr>
          <a:xfrm>
            <a:off x="11644925" y="269385"/>
            <a:ext cx="539711"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srgbClr val="2E2C61"/>
                </a:solidFill>
                <a:effectLst/>
                <a:uLnTx/>
                <a:uFillTx/>
                <a:latin typeface="Calibri" panose="020F0502020204030204"/>
                <a:ea typeface="+mn-ea"/>
                <a:cs typeface="+mn-cs"/>
              </a:rPr>
              <a:t>100</a:t>
            </a:r>
          </a:p>
        </p:txBody>
      </p:sp>
      <p:cxnSp>
        <p:nvCxnSpPr>
          <p:cNvPr id="71" name="Straight Connector 70"/>
          <p:cNvCxnSpPr/>
          <p:nvPr/>
        </p:nvCxnSpPr>
        <p:spPr>
          <a:xfrm>
            <a:off x="0" y="510523"/>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4442" y="-17911"/>
            <a:ext cx="12187557"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srgbClr val="2E2C61"/>
                </a:solidFill>
                <a:effectLst/>
                <a:uLnTx/>
                <a:uFillTx/>
                <a:latin typeface="Arial" panose="020B0604020202020204" pitchFamily="34" charset="0"/>
                <a:ea typeface="+mn-ea"/>
                <a:cs typeface="Arial" panose="020B0604020202020204" pitchFamily="34" charset="0"/>
              </a:rPr>
              <a:t>Mapping instruments/end stations to FELs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1"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endParaRPr>
          </a:p>
        </p:txBody>
      </p:sp>
      <p:sp>
        <p:nvSpPr>
          <p:cNvPr id="83" name="TextBox 82"/>
          <p:cNvSpPr txBox="1"/>
          <p:nvPr/>
        </p:nvSpPr>
        <p:spPr>
          <a:xfrm>
            <a:off x="9157526" y="917840"/>
            <a:ext cx="2459739" cy="89255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srgbClr val="FF0000"/>
                </a:solidFill>
                <a:effectLst/>
                <a:highlight>
                  <a:srgbClr val="FFFF00"/>
                </a:highlight>
                <a:uLnTx/>
                <a:uFillTx/>
                <a:latin typeface="Calibri" panose="020F0502020204030204"/>
                <a:ea typeface="+mn-ea"/>
                <a:cs typeface="+mn-cs"/>
              </a:rPr>
              <a:t>End Station Away Day – Updated map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a:ln>
                  <a:noFill/>
                </a:ln>
                <a:solidFill>
                  <a:srgbClr val="FF0000"/>
                </a:solidFill>
                <a:effectLst/>
                <a:uLnTx/>
                <a:uFillTx/>
                <a:latin typeface="Calibri" panose="020F0502020204030204"/>
                <a:ea typeface="+mn-ea"/>
                <a:cs typeface="+mn-cs"/>
              </a:rPr>
              <a:t> </a:t>
            </a:r>
          </a:p>
        </p:txBody>
      </p:sp>
      <p:pic>
        <p:nvPicPr>
          <p:cNvPr id="81" name="Picture 8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39462" y="887484"/>
            <a:ext cx="5319537" cy="2451957"/>
          </a:xfrm>
          <a:prstGeom prst="rect">
            <a:avLst/>
          </a:prstGeom>
          <a:effectLst>
            <a:outerShdw blurRad="63500" sx="102000" sy="102000" algn="ctr" rotWithShape="0">
              <a:prstClr val="black">
                <a:alpha val="40000"/>
              </a:prstClr>
            </a:outerShdw>
          </a:effectLst>
        </p:spPr>
      </p:pic>
      <p:sp>
        <p:nvSpPr>
          <p:cNvPr id="90" name="Rounded Rectangle 89"/>
          <p:cNvSpPr/>
          <p:nvPr/>
        </p:nvSpPr>
        <p:spPr>
          <a:xfrm>
            <a:off x="8603578" y="5774934"/>
            <a:ext cx="3584194" cy="740628"/>
          </a:xfrm>
          <a:prstGeom prst="roundRect">
            <a:avLst/>
          </a:prstGeom>
          <a:ln>
            <a:solidFill>
              <a:srgbClr val="2E2D62"/>
            </a:solidFill>
          </a:ln>
        </p:spPr>
        <p:style>
          <a:lnRef idx="2">
            <a:schemeClr val="accent2"/>
          </a:lnRef>
          <a:fillRef idx="1">
            <a:schemeClr val="lt1"/>
          </a:fillRef>
          <a:effectRef idx="0">
            <a:schemeClr val="accent2"/>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2E2C61"/>
                </a:solidFill>
                <a:effectLst/>
                <a:uLnTx/>
                <a:uFillTx/>
                <a:latin typeface="Calibri" panose="020F0502020204030204"/>
                <a:ea typeface="+mn-ea"/>
                <a:cs typeface="+mn-cs"/>
              </a:rPr>
              <a:t>Ion/electron pulsed beams </a:t>
            </a:r>
            <a:r>
              <a:rPr kumimoji="0" lang="en-GB" sz="1050" b="0" i="0" u="none" strike="noStrike" kern="1200" cap="none" spc="0" normalizeH="0" baseline="0" noProof="0">
                <a:ln>
                  <a:noFill/>
                </a:ln>
                <a:solidFill>
                  <a:srgbClr val="2E2C61"/>
                </a:solidFill>
                <a:effectLst/>
                <a:uLnTx/>
                <a:uFillTx/>
                <a:latin typeface="Calibri" panose="020F0502020204030204"/>
                <a:ea typeface="+mn-ea"/>
                <a:cs typeface="+mn-cs"/>
              </a:rPr>
              <a:t>for radiolysis measurements by spectroscopy and scattering [need pulsed accelerators + radiation shielding] (this should probably be seen as distinct from MEC and might be done at high rep-rate)</a:t>
            </a:r>
          </a:p>
        </p:txBody>
      </p:sp>
      <p:sp>
        <p:nvSpPr>
          <p:cNvPr id="91" name="Rounded Rectangle 90"/>
          <p:cNvSpPr/>
          <p:nvPr/>
        </p:nvSpPr>
        <p:spPr>
          <a:xfrm>
            <a:off x="8595122" y="5369191"/>
            <a:ext cx="3584194" cy="383084"/>
          </a:xfrm>
          <a:prstGeom prst="roundRect">
            <a:avLst/>
          </a:prstGeom>
          <a:ln>
            <a:solidFill>
              <a:srgbClr val="2E2D62"/>
            </a:solidFill>
          </a:ln>
        </p:spPr>
        <p:style>
          <a:lnRef idx="2">
            <a:schemeClr val="accent2"/>
          </a:lnRef>
          <a:fillRef idx="1">
            <a:schemeClr val="lt1"/>
          </a:fillRef>
          <a:effectRef idx="0">
            <a:schemeClr val="accent2"/>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2E2C61"/>
                </a:solidFill>
                <a:effectLst/>
                <a:uLnTx/>
                <a:uFillTx/>
                <a:latin typeface="Calibri" panose="020F0502020204030204"/>
                <a:ea typeface="+mn-ea"/>
                <a:cs typeface="+mn-cs"/>
              </a:rPr>
              <a:t>Open ports </a:t>
            </a:r>
            <a:r>
              <a:rPr kumimoji="0" lang="en-GB" sz="1050" b="0" i="0" u="none" strike="noStrike" kern="1200" cap="none" spc="0" normalizeH="0" baseline="0" noProof="0">
                <a:ln>
                  <a:noFill/>
                </a:ln>
                <a:solidFill>
                  <a:srgbClr val="2E2C61"/>
                </a:solidFill>
                <a:effectLst/>
                <a:uLnTx/>
                <a:uFillTx/>
                <a:latin typeface="Calibri" panose="020F0502020204030204"/>
                <a:ea typeface="+mn-ea"/>
                <a:cs typeface="+mn-cs"/>
              </a:rPr>
              <a:t>– for user driven instrumentation in campaign (multiple beam time) mode</a:t>
            </a:r>
          </a:p>
        </p:txBody>
      </p:sp>
      <p:sp>
        <p:nvSpPr>
          <p:cNvPr id="85" name="Rounded Rectangle 84">
            <a:extLst>
              <a:ext uri="{FF2B5EF4-FFF2-40B4-BE49-F238E27FC236}">
                <a16:creationId xmlns:a16="http://schemas.microsoft.com/office/drawing/2014/main" id="{7F76779E-1C84-D34F-60E9-29EBCECCB6AF}"/>
              </a:ext>
            </a:extLst>
          </p:cNvPr>
          <p:cNvSpPr/>
          <p:nvPr/>
        </p:nvSpPr>
        <p:spPr>
          <a:xfrm>
            <a:off x="2208363" y="3492911"/>
            <a:ext cx="2583357" cy="740628"/>
          </a:xfrm>
          <a:prstGeom prst="roundRect">
            <a:avLst/>
          </a:prstGeom>
          <a:solidFill>
            <a:srgbClr val="92D051"/>
          </a:solidFill>
          <a:ln>
            <a:solidFill>
              <a:srgbClr val="2E2C61"/>
            </a:solidFill>
          </a:ln>
        </p:spPr>
        <p:style>
          <a:lnRef idx="2">
            <a:schemeClr val="accent2"/>
          </a:lnRef>
          <a:fillRef idx="1">
            <a:schemeClr val="lt1"/>
          </a:fillRef>
          <a:effectRef idx="0">
            <a:schemeClr val="accent2"/>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2E2C61"/>
                </a:solidFill>
                <a:effectLst/>
                <a:uLnTx/>
                <a:uFillTx/>
                <a:latin typeface="Calibri" panose="020F0502020204030204"/>
                <a:ea typeface="+mn-ea"/>
                <a:cs typeface="+mn-cs"/>
              </a:rPr>
              <a:t>SXR/TXR X-ray spectroscopy </a:t>
            </a:r>
            <a:r>
              <a:rPr kumimoji="0" lang="en-GB" sz="1050" b="0" i="0" u="none" strike="noStrike" kern="1200" cap="none" spc="0" normalizeH="0" baseline="0" noProof="0">
                <a:ln>
                  <a:noFill/>
                </a:ln>
                <a:solidFill>
                  <a:srgbClr val="2E2C61"/>
                </a:solidFill>
                <a:effectLst/>
                <a:uLnTx/>
                <a:uFillTx/>
                <a:latin typeface="Calibri" panose="020F0502020204030204"/>
                <a:ea typeface="+mn-ea"/>
                <a:cs typeface="+mn-cs"/>
              </a:rPr>
              <a:t>(with mono/ but short pulse modes without mono but with down-stream spectrometer and/or seeded machine tuning)[High rep-rate]</a:t>
            </a:r>
          </a:p>
        </p:txBody>
      </p:sp>
      <p:sp>
        <p:nvSpPr>
          <p:cNvPr id="86" name="Rounded Rectangle 85">
            <a:extLst>
              <a:ext uri="{FF2B5EF4-FFF2-40B4-BE49-F238E27FC236}">
                <a16:creationId xmlns:a16="http://schemas.microsoft.com/office/drawing/2014/main" id="{A1FC4308-7B90-53D9-F4F5-AD08A5827FB0}"/>
              </a:ext>
            </a:extLst>
          </p:cNvPr>
          <p:cNvSpPr/>
          <p:nvPr/>
        </p:nvSpPr>
        <p:spPr>
          <a:xfrm>
            <a:off x="7325442" y="2294170"/>
            <a:ext cx="2701904" cy="587395"/>
          </a:xfrm>
          <a:prstGeom prst="roundRect">
            <a:avLst/>
          </a:prstGeom>
          <a:solidFill>
            <a:srgbClr val="7030A0"/>
          </a:solidFill>
          <a:ln>
            <a:solidFill>
              <a:srgbClr val="2E2C61"/>
            </a:solidFill>
          </a:ln>
        </p:spPr>
        <p:style>
          <a:lnRef idx="2">
            <a:schemeClr val="accent2"/>
          </a:lnRef>
          <a:fillRef idx="1">
            <a:schemeClr val="lt1"/>
          </a:fillRef>
          <a:effectRef idx="0">
            <a:schemeClr val="accent2"/>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Calibri" panose="020F0502020204030204"/>
                <a:ea typeface="+mn-ea"/>
                <a:cs typeface="+mn-cs"/>
              </a:rPr>
              <a:t>Very HXR scattering for </a:t>
            </a:r>
            <a:r>
              <a:rPr kumimoji="0" lang="en-GB" sz="1200" b="1" i="0" u="none" strike="noStrike" kern="1200" cap="none" spc="0" normalizeH="0" baseline="0" noProof="0" err="1">
                <a:ln>
                  <a:noFill/>
                </a:ln>
                <a:solidFill>
                  <a:srgbClr val="FFFFFF"/>
                </a:solidFill>
                <a:effectLst/>
                <a:uLnTx/>
                <a:uFillTx/>
                <a:latin typeface="Calibri" panose="020F0502020204030204"/>
                <a:ea typeface="+mn-ea"/>
                <a:cs typeface="+mn-cs"/>
              </a:rPr>
              <a:t>trXRD</a:t>
            </a:r>
            <a:r>
              <a:rPr kumimoji="0" lang="en-GB" sz="1200" b="1" i="0" u="none" strike="noStrike" kern="1200" cap="none" spc="0" normalizeH="0" baseline="0" noProof="0">
                <a:ln>
                  <a:noFill/>
                </a:ln>
                <a:solidFill>
                  <a:srgbClr val="FFFFFF"/>
                </a:solidFill>
                <a:effectLst/>
                <a:uLnTx/>
                <a:uFillTx/>
                <a:latin typeface="Calibri" panose="020F0502020204030204"/>
                <a:ea typeface="+mn-ea"/>
                <a:cs typeface="+mn-cs"/>
              </a:rPr>
              <a:t> and </a:t>
            </a:r>
            <a:r>
              <a:rPr kumimoji="0" lang="en-GB" sz="1200" b="1" i="0" u="none" strike="noStrike" kern="1200" cap="none" spc="0" normalizeH="0" baseline="0" noProof="0" err="1">
                <a:ln>
                  <a:noFill/>
                </a:ln>
                <a:solidFill>
                  <a:srgbClr val="FFFFFF"/>
                </a:solidFill>
                <a:effectLst/>
                <a:uLnTx/>
                <a:uFillTx/>
                <a:latin typeface="Calibri" panose="020F0502020204030204"/>
                <a:ea typeface="+mn-ea"/>
                <a:cs typeface="+mn-cs"/>
              </a:rPr>
              <a:t>trPDF</a:t>
            </a:r>
            <a:r>
              <a:rPr kumimoji="0" lang="en-GB" sz="1200" b="1" i="0" u="none" strike="noStrike" kern="1200" cap="none" spc="0" normalizeH="0" baseline="0" noProof="0">
                <a:ln>
                  <a:noFill/>
                </a:ln>
                <a:solidFill>
                  <a:srgbClr val="FFFFFF"/>
                </a:solidFill>
                <a:effectLst/>
                <a:uLnTx/>
                <a:uFillTx/>
                <a:latin typeface="Calibri" panose="020F0502020204030204"/>
                <a:ea typeface="+mn-ea"/>
                <a:cs typeface="+mn-cs"/>
              </a:rPr>
              <a:t> measurements</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mn-cs"/>
              </a:rPr>
              <a:t> [High rep-rate if possible. </a:t>
            </a:r>
            <a:r>
              <a:rPr kumimoji="0" lang="en-GB" sz="1050" b="0" i="0" u="none" strike="noStrike" kern="1200" cap="none" spc="0" normalizeH="0" baseline="0" noProof="0" err="1">
                <a:ln>
                  <a:noFill/>
                </a:ln>
                <a:solidFill>
                  <a:srgbClr val="FFFFFF"/>
                </a:solidFill>
                <a:effectLst/>
                <a:uLnTx/>
                <a:uFillTx/>
                <a:latin typeface="Calibri" panose="020F0502020204030204"/>
                <a:ea typeface="+mn-ea"/>
                <a:cs typeface="+mn-cs"/>
              </a:rPr>
              <a:t>trPDF</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mn-cs"/>
              </a:rPr>
              <a:t> on FEL2 also in 3</a:t>
            </a:r>
            <a:r>
              <a:rPr kumimoji="0" lang="en-GB" sz="1050" b="0" i="0" u="none" strike="noStrike" kern="1200" cap="none" spc="0" normalizeH="0" baseline="30000" noProof="0">
                <a:ln>
                  <a:noFill/>
                </a:ln>
                <a:solidFill>
                  <a:srgbClr val="FFFFFF"/>
                </a:solidFill>
                <a:effectLst/>
                <a:uLnTx/>
                <a:uFillTx/>
                <a:latin typeface="Calibri" panose="020F0502020204030204"/>
                <a:ea typeface="+mn-ea"/>
                <a:cs typeface="+mn-cs"/>
              </a:rPr>
              <a:t>rd</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mn-cs"/>
              </a:rPr>
              <a:t> harmonic</a:t>
            </a:r>
          </a:p>
        </p:txBody>
      </p:sp>
      <p:sp>
        <p:nvSpPr>
          <p:cNvPr id="93" name="Rounded Rectangle 92">
            <a:extLst>
              <a:ext uri="{FF2B5EF4-FFF2-40B4-BE49-F238E27FC236}">
                <a16:creationId xmlns:a16="http://schemas.microsoft.com/office/drawing/2014/main" id="{B91D71E8-0871-06B6-4416-54CD9CFC040F}"/>
              </a:ext>
            </a:extLst>
          </p:cNvPr>
          <p:cNvSpPr/>
          <p:nvPr/>
        </p:nvSpPr>
        <p:spPr>
          <a:xfrm>
            <a:off x="4801212" y="1124228"/>
            <a:ext cx="2498792" cy="561856"/>
          </a:xfrm>
          <a:prstGeom prst="roundRect">
            <a:avLst/>
          </a:prstGeom>
          <a:solidFill>
            <a:srgbClr val="0070C0"/>
          </a:solidFill>
          <a:ln>
            <a:solidFill>
              <a:srgbClr val="2E2C61"/>
            </a:solidFill>
          </a:ln>
        </p:spPr>
        <p:style>
          <a:lnRef idx="2">
            <a:schemeClr val="accent1"/>
          </a:lnRef>
          <a:fillRef idx="1">
            <a:schemeClr val="lt1"/>
          </a:fillRef>
          <a:effectRef idx="0">
            <a:schemeClr val="accent1"/>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CDI</a:t>
            </a:r>
            <a:r>
              <a:rPr kumimoji="0" lang="en-GB" sz="120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 </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(Forward and Bragg Scattering for HXR) [High performance detectors/ high sample rate]</a:t>
            </a:r>
          </a:p>
        </p:txBody>
      </p:sp>
      <p:sp>
        <p:nvSpPr>
          <p:cNvPr id="94" name="Rounded Rectangle 93">
            <a:extLst>
              <a:ext uri="{FF2B5EF4-FFF2-40B4-BE49-F238E27FC236}">
                <a16:creationId xmlns:a16="http://schemas.microsoft.com/office/drawing/2014/main" id="{684CF425-CCF0-A70C-DFF4-6B1E57F6D63C}"/>
              </a:ext>
            </a:extLst>
          </p:cNvPr>
          <p:cNvSpPr/>
          <p:nvPr/>
        </p:nvSpPr>
        <p:spPr>
          <a:xfrm>
            <a:off x="1491865" y="2584216"/>
            <a:ext cx="1975707" cy="919401"/>
          </a:xfrm>
          <a:prstGeom prst="roundRect">
            <a:avLst/>
          </a:prstGeom>
          <a:solidFill>
            <a:srgbClr val="FFC000"/>
          </a:solidFill>
          <a:ln>
            <a:solidFill>
              <a:srgbClr val="2E2C61"/>
            </a:solidFill>
          </a:ln>
        </p:spPr>
        <p:style>
          <a:lnRef idx="2">
            <a:schemeClr val="accent1"/>
          </a:lnRef>
          <a:fillRef idx="1">
            <a:schemeClr val="lt1"/>
          </a:fillRef>
          <a:effectRef idx="0">
            <a:schemeClr val="accent1"/>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2E2C61"/>
                </a:solidFill>
                <a:effectLst/>
                <a:uLnTx/>
                <a:uFillTx/>
                <a:latin typeface="Calibri" panose="020F0502020204030204"/>
                <a:ea typeface="+mn-ea"/>
                <a:cs typeface="Arial" panose="020B0604020202020204" pitchFamily="34" charset="0"/>
              </a:rPr>
              <a:t>HRIXs/XAS</a:t>
            </a:r>
            <a:r>
              <a:rPr kumimoji="0" lang="en-GB" sz="1200" b="0" i="0" u="none" strike="noStrike" kern="1200" cap="none" spc="0" normalizeH="0" baseline="0" noProof="0">
                <a:ln>
                  <a:noFill/>
                </a:ln>
                <a:solidFill>
                  <a:srgbClr val="2E2C61"/>
                </a:solidFill>
                <a:effectLst/>
                <a:uLnTx/>
                <a:uFillTx/>
                <a:latin typeface="Calibri" panose="020F0502020204030204"/>
                <a:ea typeface="+mn-ea"/>
                <a:cs typeface="Arial" panose="020B0604020202020204" pitchFamily="34" charset="0"/>
              </a:rPr>
              <a:t> </a:t>
            </a:r>
            <a:r>
              <a:rPr kumimoji="0" lang="en-GB" sz="1050" b="0" i="0" u="none" strike="noStrike" kern="1200" cap="none" spc="0" normalizeH="0" baseline="0" noProof="0">
                <a:ln>
                  <a:noFill/>
                </a:ln>
                <a:solidFill>
                  <a:srgbClr val="2E2C61"/>
                </a:solidFill>
                <a:effectLst/>
                <a:uLnTx/>
                <a:uFillTx/>
                <a:latin typeface="Calibri" panose="020F0502020204030204"/>
                <a:ea typeface="+mn-ea"/>
                <a:cs typeface="Arial" panose="020B0604020202020204" pitchFamily="34" charset="0"/>
              </a:rPr>
              <a:t>(Momentum/energy resolved inelastic scattering, high resolution x-ray absorption/XES) [UV-THz, sub 5fs timing]</a:t>
            </a:r>
          </a:p>
        </p:txBody>
      </p:sp>
      <p:sp>
        <p:nvSpPr>
          <p:cNvPr id="96" name="Rounded Rectangle 95">
            <a:extLst>
              <a:ext uri="{FF2B5EF4-FFF2-40B4-BE49-F238E27FC236}">
                <a16:creationId xmlns:a16="http://schemas.microsoft.com/office/drawing/2014/main" id="{A30D68C3-A010-B4B9-0943-2AA7FA1CF104}"/>
              </a:ext>
            </a:extLst>
          </p:cNvPr>
          <p:cNvSpPr/>
          <p:nvPr/>
        </p:nvSpPr>
        <p:spPr>
          <a:xfrm>
            <a:off x="258613" y="812060"/>
            <a:ext cx="1953824" cy="919401"/>
          </a:xfrm>
          <a:prstGeom prst="roundRect">
            <a:avLst/>
          </a:prstGeom>
          <a:solidFill>
            <a:srgbClr val="FF0000"/>
          </a:solidFill>
          <a:ln>
            <a:solidFill>
              <a:srgbClr val="2E2C61"/>
            </a:solidFill>
          </a:ln>
        </p:spPr>
        <p:style>
          <a:lnRef idx="2">
            <a:schemeClr val="accent1"/>
          </a:lnRef>
          <a:fillRef idx="1">
            <a:schemeClr val="lt1"/>
          </a:fillRef>
          <a:effectRef idx="0">
            <a:schemeClr val="accent1"/>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AMO</a:t>
            </a:r>
            <a:r>
              <a:rPr kumimoji="0" lang="en-GB" sz="120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 </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(PES/Coincidence) [High data rate, full polarisation control, UV-IR lasers, &lt; 1 fs time tool, option to take full laser power]</a:t>
            </a:r>
          </a:p>
        </p:txBody>
      </p:sp>
      <p:sp>
        <p:nvSpPr>
          <p:cNvPr id="97" name="Rounded Rectangle 96">
            <a:extLst>
              <a:ext uri="{FF2B5EF4-FFF2-40B4-BE49-F238E27FC236}">
                <a16:creationId xmlns:a16="http://schemas.microsoft.com/office/drawing/2014/main" id="{6439EED0-49BB-FE40-F8D0-F7EB248E81A3}"/>
              </a:ext>
            </a:extLst>
          </p:cNvPr>
          <p:cNvSpPr/>
          <p:nvPr/>
        </p:nvSpPr>
        <p:spPr>
          <a:xfrm>
            <a:off x="1485334" y="1459354"/>
            <a:ext cx="2013069" cy="1098173"/>
          </a:xfrm>
          <a:prstGeom prst="roundRect">
            <a:avLst/>
          </a:prstGeom>
          <a:solidFill>
            <a:srgbClr val="FFC000"/>
          </a:solidFill>
          <a:ln>
            <a:solidFill>
              <a:srgbClr val="2E2C61"/>
            </a:solidFill>
          </a:ln>
        </p:spPr>
        <p:style>
          <a:lnRef idx="2">
            <a:schemeClr val="accent1"/>
          </a:lnRef>
          <a:fillRef idx="1">
            <a:schemeClr val="lt1"/>
          </a:fillRef>
          <a:effectRef idx="0">
            <a:schemeClr val="accent1"/>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err="1">
                <a:ln>
                  <a:noFill/>
                </a:ln>
                <a:solidFill>
                  <a:srgbClr val="2E2C61"/>
                </a:solidFill>
                <a:effectLst/>
                <a:uLnTx/>
                <a:uFillTx/>
                <a:latin typeface="Calibri" panose="020F0502020204030204"/>
                <a:ea typeface="+mn-ea"/>
                <a:cs typeface="Arial" panose="020B0604020202020204" pitchFamily="34" charset="0"/>
              </a:rPr>
              <a:t>Attosecond</a:t>
            </a:r>
            <a:r>
              <a:rPr kumimoji="0" lang="en-GB" sz="1200" b="0" i="0" u="none" strike="noStrike" kern="1200" cap="none" spc="0" normalizeH="0" baseline="0" noProof="0">
                <a:ln>
                  <a:noFill/>
                </a:ln>
                <a:solidFill>
                  <a:srgbClr val="2E2C61"/>
                </a:solidFill>
                <a:effectLst/>
                <a:uLnTx/>
                <a:uFillTx/>
                <a:latin typeface="Calibri" panose="020F0502020204030204"/>
                <a:ea typeface="+mn-ea"/>
                <a:cs typeface="Arial" panose="020B0604020202020204" pitchFamily="34" charset="0"/>
              </a:rPr>
              <a:t> </a:t>
            </a:r>
            <a:r>
              <a:rPr kumimoji="0" lang="en-GB" sz="1050" b="0" i="0" u="none" strike="noStrike" kern="1200" cap="none" spc="0" normalizeH="0" baseline="0" noProof="0">
                <a:ln>
                  <a:noFill/>
                </a:ln>
                <a:solidFill>
                  <a:srgbClr val="2E2C61"/>
                </a:solidFill>
                <a:effectLst/>
                <a:uLnTx/>
                <a:uFillTx/>
                <a:latin typeface="Calibri" panose="020F0502020204030204"/>
                <a:ea typeface="+mn-ea"/>
                <a:cs typeface="Arial" panose="020B0604020202020204" pitchFamily="34" charset="0"/>
              </a:rPr>
              <a:t>(Streaking/XAS/PES) [High data rate, full </a:t>
            </a:r>
            <a:r>
              <a:rPr kumimoji="0" lang="en-GB" sz="1050" b="0" i="0" u="none" strike="noStrike" kern="1200" cap="none" spc="0" normalizeH="0" baseline="0" noProof="0" err="1">
                <a:ln>
                  <a:noFill/>
                </a:ln>
                <a:solidFill>
                  <a:srgbClr val="2E2C61"/>
                </a:solidFill>
                <a:effectLst/>
                <a:uLnTx/>
                <a:uFillTx/>
                <a:latin typeface="Calibri" panose="020F0502020204030204"/>
                <a:ea typeface="+mn-ea"/>
                <a:cs typeface="Arial" panose="020B0604020202020204" pitchFamily="34" charset="0"/>
              </a:rPr>
              <a:t>bw</a:t>
            </a:r>
            <a:r>
              <a:rPr kumimoji="0" lang="en-GB" sz="1050" b="0" i="0" u="none" strike="noStrike" kern="1200" cap="none" spc="0" normalizeH="0" baseline="0" noProof="0">
                <a:ln>
                  <a:noFill/>
                </a:ln>
                <a:solidFill>
                  <a:srgbClr val="2E2C61"/>
                </a:solidFill>
                <a:effectLst/>
                <a:uLnTx/>
                <a:uFillTx/>
                <a:latin typeface="Calibri" panose="020F0502020204030204"/>
                <a:ea typeface="+mn-ea"/>
                <a:cs typeface="Arial" panose="020B0604020202020204" pitchFamily="34" charset="0"/>
              </a:rPr>
              <a:t>/high power delivery, liquids/solids/gases with XAS straight through geometry, 1 fs time tool, </a:t>
            </a:r>
            <a:r>
              <a:rPr kumimoji="0" lang="en-GB" sz="1050" b="0" i="0" u="none" strike="noStrike" kern="1200" cap="none" spc="0" normalizeH="0" baseline="0" noProof="0" err="1">
                <a:ln>
                  <a:noFill/>
                </a:ln>
                <a:solidFill>
                  <a:srgbClr val="2E2C61"/>
                </a:solidFill>
                <a:effectLst/>
                <a:uLnTx/>
                <a:uFillTx/>
                <a:latin typeface="Calibri" panose="020F0502020204030204"/>
                <a:ea typeface="+mn-ea"/>
                <a:cs typeface="Arial" panose="020B0604020202020204" pitchFamily="34" charset="0"/>
              </a:rPr>
              <a:t>xray</a:t>
            </a:r>
            <a:r>
              <a:rPr kumimoji="0" lang="en-GB" sz="1050" b="0" i="0" u="none" strike="noStrike" kern="1200" cap="none" spc="0" normalizeH="0" baseline="0" noProof="0">
                <a:ln>
                  <a:noFill/>
                </a:ln>
                <a:solidFill>
                  <a:srgbClr val="2E2C61"/>
                </a:solidFill>
                <a:effectLst/>
                <a:uLnTx/>
                <a:uFillTx/>
                <a:latin typeface="Calibri" panose="020F0502020204030204"/>
                <a:ea typeface="+mn-ea"/>
                <a:cs typeface="Arial" panose="020B0604020202020204" pitchFamily="34" charset="0"/>
              </a:rPr>
              <a:t>-x-ray modes]</a:t>
            </a:r>
          </a:p>
        </p:txBody>
      </p:sp>
      <p:sp>
        <p:nvSpPr>
          <p:cNvPr id="98" name="Rounded Rectangle 97">
            <a:extLst>
              <a:ext uri="{FF2B5EF4-FFF2-40B4-BE49-F238E27FC236}">
                <a16:creationId xmlns:a16="http://schemas.microsoft.com/office/drawing/2014/main" id="{B8F238AE-2318-7E30-EAB9-CC6115937169}"/>
              </a:ext>
            </a:extLst>
          </p:cNvPr>
          <p:cNvSpPr/>
          <p:nvPr/>
        </p:nvSpPr>
        <p:spPr>
          <a:xfrm>
            <a:off x="4804168" y="1709800"/>
            <a:ext cx="2505325" cy="919401"/>
          </a:xfrm>
          <a:prstGeom prst="roundRect">
            <a:avLst/>
          </a:prstGeom>
          <a:solidFill>
            <a:srgbClr val="7030A0"/>
          </a:solidFill>
          <a:ln>
            <a:solidFill>
              <a:srgbClr val="2E2C61"/>
            </a:solidFill>
          </a:ln>
        </p:spPr>
        <p:style>
          <a:lnRef idx="2">
            <a:schemeClr val="accent1"/>
          </a:lnRef>
          <a:fillRef idx="1">
            <a:schemeClr val="lt1"/>
          </a:fillRef>
          <a:effectRef idx="0">
            <a:schemeClr val="accent1"/>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MEC</a:t>
            </a:r>
            <a:r>
              <a:rPr kumimoji="0" lang="en-GB" sz="120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 </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(Diffraction/Spectroscopy/Inelastic scattering) [High energy/power laser, high x-ray pulse energy/sub 20 </a:t>
            </a:r>
            <a:r>
              <a:rPr kumimoji="0" lang="en-GB" sz="1050" b="0" i="0" u="none" strike="noStrike" kern="1200" cap="none" spc="0" normalizeH="0" baseline="0" noProof="0" err="1">
                <a:ln>
                  <a:noFill/>
                </a:ln>
                <a:solidFill>
                  <a:srgbClr val="FFFFFF"/>
                </a:solidFill>
                <a:effectLst/>
                <a:uLnTx/>
                <a:uFillTx/>
                <a:latin typeface="Calibri" panose="020F0502020204030204"/>
                <a:ea typeface="+mn-ea"/>
                <a:cs typeface="Arial" panose="020B0604020202020204" pitchFamily="34" charset="0"/>
              </a:rPr>
              <a:t>meV</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 bandwidth, rep-rate set by laser but &gt; 100 Hz should be assumed] </a:t>
            </a:r>
          </a:p>
        </p:txBody>
      </p:sp>
      <p:sp>
        <p:nvSpPr>
          <p:cNvPr id="89" name="TextBox 88"/>
          <p:cNvSpPr txBox="1"/>
          <p:nvPr/>
        </p:nvSpPr>
        <p:spPr>
          <a:xfrm>
            <a:off x="2927" y="6496958"/>
            <a:ext cx="4927572" cy="369332"/>
          </a:xfrm>
          <a:prstGeom prst="rect">
            <a:avLst/>
          </a:prstGeom>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rPr>
              <a:t>FELs 1-6 sequentially distributed in photon energy:</a:t>
            </a:r>
          </a:p>
        </p:txBody>
      </p:sp>
      <p:sp>
        <p:nvSpPr>
          <p:cNvPr id="88" name="Rounded Rectangle 87">
            <a:extLst>
              <a:ext uri="{FF2B5EF4-FFF2-40B4-BE49-F238E27FC236}">
                <a16:creationId xmlns:a16="http://schemas.microsoft.com/office/drawing/2014/main" id="{01FBC2D4-0E4E-396A-64AB-7DF2D61083CD}"/>
              </a:ext>
            </a:extLst>
          </p:cNvPr>
          <p:cNvSpPr/>
          <p:nvPr/>
        </p:nvSpPr>
        <p:spPr>
          <a:xfrm>
            <a:off x="256646" y="5031652"/>
            <a:ext cx="1955791" cy="204311"/>
          </a:xfrm>
          <a:prstGeom prst="roundRect">
            <a:avLst/>
          </a:prstGeom>
          <a:solidFill>
            <a:srgbClr val="FF0000"/>
          </a:solidFill>
          <a:ln>
            <a:solidFill>
              <a:srgbClr val="2E2C61"/>
            </a:solidFill>
          </a:ln>
        </p:spPr>
        <p:style>
          <a:lnRef idx="2">
            <a:schemeClr val="accent2"/>
          </a:lnRef>
          <a:fillRef idx="1">
            <a:schemeClr val="lt1"/>
          </a:fillRef>
          <a:effectRef idx="0">
            <a:schemeClr val="accent2"/>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Calibri" panose="020F0502020204030204"/>
                <a:ea typeface="+mn-ea"/>
                <a:cs typeface="+mn-cs"/>
              </a:rPr>
              <a:t>SXR ARPES</a:t>
            </a:r>
          </a:p>
        </p:txBody>
      </p:sp>
      <p:sp>
        <p:nvSpPr>
          <p:cNvPr id="101" name="Rounded Rectangle 100">
            <a:extLst>
              <a:ext uri="{FF2B5EF4-FFF2-40B4-BE49-F238E27FC236}">
                <a16:creationId xmlns:a16="http://schemas.microsoft.com/office/drawing/2014/main" id="{858BE219-F01B-BB1A-57BA-DF2824C2D5A0}"/>
              </a:ext>
            </a:extLst>
          </p:cNvPr>
          <p:cNvSpPr/>
          <p:nvPr/>
        </p:nvSpPr>
        <p:spPr>
          <a:xfrm>
            <a:off x="1492805" y="4800424"/>
            <a:ext cx="1984787" cy="204311"/>
          </a:xfrm>
          <a:prstGeom prst="roundRect">
            <a:avLst/>
          </a:prstGeom>
          <a:solidFill>
            <a:srgbClr val="FFC000"/>
          </a:solidFill>
          <a:ln>
            <a:solidFill>
              <a:srgbClr val="2E2C61"/>
            </a:solidFill>
          </a:ln>
        </p:spPr>
        <p:style>
          <a:lnRef idx="2">
            <a:schemeClr val="accent2"/>
          </a:lnRef>
          <a:fillRef idx="1">
            <a:schemeClr val="lt1"/>
          </a:fillRef>
          <a:effectRef idx="0">
            <a:schemeClr val="accent2"/>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201D3E"/>
                </a:solidFill>
                <a:effectLst/>
                <a:uLnTx/>
                <a:uFillTx/>
                <a:latin typeface="Calibri" panose="020F0502020204030204"/>
                <a:ea typeface="+mn-ea"/>
                <a:cs typeface="+mn-cs"/>
              </a:rPr>
              <a:t>TXR ARPES</a:t>
            </a:r>
          </a:p>
        </p:txBody>
      </p:sp>
      <p:sp>
        <p:nvSpPr>
          <p:cNvPr id="95" name="Rounded Rectangle 94">
            <a:extLst>
              <a:ext uri="{FF2B5EF4-FFF2-40B4-BE49-F238E27FC236}">
                <a16:creationId xmlns:a16="http://schemas.microsoft.com/office/drawing/2014/main" id="{A60FE179-E533-C54C-232B-6D57FFDEF2CB}"/>
              </a:ext>
            </a:extLst>
          </p:cNvPr>
          <p:cNvSpPr/>
          <p:nvPr/>
        </p:nvSpPr>
        <p:spPr>
          <a:xfrm>
            <a:off x="3529161" y="4259463"/>
            <a:ext cx="2882906" cy="740628"/>
          </a:xfrm>
          <a:prstGeom prst="roundRect">
            <a:avLst/>
          </a:prstGeom>
          <a:solidFill>
            <a:srgbClr val="05B050"/>
          </a:solidFill>
          <a:ln>
            <a:solidFill>
              <a:srgbClr val="2E2C61"/>
            </a:solidFill>
          </a:ln>
        </p:spPr>
        <p:style>
          <a:lnRef idx="2">
            <a:schemeClr val="accent1"/>
          </a:lnRef>
          <a:fillRef idx="1">
            <a:schemeClr val="lt1"/>
          </a:fillRef>
          <a:effectRef idx="0">
            <a:schemeClr val="accent1"/>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Scattering + Spectroscopy </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(XAS/XES + Liquid phase scattering) [Narrow bandwidth x-rays, or pink beam for high tr, full range of synchronised sources UV-MIR/THz, sub 5fs timing]</a:t>
            </a:r>
          </a:p>
        </p:txBody>
      </p:sp>
      <p:sp>
        <p:nvSpPr>
          <p:cNvPr id="99" name="Rounded Rectangle 98">
            <a:extLst>
              <a:ext uri="{FF2B5EF4-FFF2-40B4-BE49-F238E27FC236}">
                <a16:creationId xmlns:a16="http://schemas.microsoft.com/office/drawing/2014/main" id="{F1FF144E-DA53-E0D0-FBD1-C7987C404E5B}"/>
              </a:ext>
            </a:extLst>
          </p:cNvPr>
          <p:cNvSpPr/>
          <p:nvPr/>
        </p:nvSpPr>
        <p:spPr>
          <a:xfrm>
            <a:off x="3515455" y="5031652"/>
            <a:ext cx="2907119" cy="204311"/>
          </a:xfrm>
          <a:prstGeom prst="roundRect">
            <a:avLst/>
          </a:prstGeom>
          <a:solidFill>
            <a:srgbClr val="05B050"/>
          </a:solidFill>
          <a:ln>
            <a:solidFill>
              <a:srgbClr val="2E2C61"/>
            </a:solidFill>
          </a:ln>
        </p:spPr>
        <p:style>
          <a:lnRef idx="2">
            <a:schemeClr val="accent2"/>
          </a:lnRef>
          <a:fillRef idx="1">
            <a:schemeClr val="lt1"/>
          </a:fillRef>
          <a:effectRef idx="0">
            <a:schemeClr val="accent2"/>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Calibri" panose="020F0502020204030204"/>
                <a:ea typeface="+mn-ea"/>
                <a:cs typeface="+mn-cs"/>
              </a:rPr>
              <a:t>HAX-PES</a:t>
            </a:r>
          </a:p>
        </p:txBody>
      </p:sp>
      <p:pic>
        <p:nvPicPr>
          <p:cNvPr id="2" name="Picture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833837" y="2901790"/>
            <a:ext cx="5352538" cy="2466901"/>
          </a:xfrm>
          <a:prstGeom prst="rect">
            <a:avLst/>
          </a:prstGeom>
          <a:effectLst>
            <a:outerShdw blurRad="63500" sx="102000" sy="102000" algn="ctr" rotWithShape="0">
              <a:prstClr val="black">
                <a:alpha val="40000"/>
              </a:prstClr>
            </a:outerShdw>
          </a:effectLst>
        </p:spPr>
      </p:pic>
      <p:sp>
        <p:nvSpPr>
          <p:cNvPr id="4" name="TextBox 3"/>
          <p:cNvSpPr txBox="1"/>
          <p:nvPr/>
        </p:nvSpPr>
        <p:spPr>
          <a:xfrm>
            <a:off x="7373865" y="2897275"/>
            <a:ext cx="4785134" cy="553998"/>
          </a:xfrm>
          <a:prstGeom prst="rect">
            <a:avLst/>
          </a:prstGeom>
          <a:solidFill>
            <a:srgbClr val="000000">
              <a:alpha val="40000"/>
            </a:srgbClr>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a:ln>
                  <a:noFill/>
                </a:ln>
                <a:solidFill>
                  <a:srgbClr val="FFFFFF"/>
                </a:solidFill>
                <a:effectLst/>
                <a:uLnTx/>
                <a:uFillTx/>
                <a:latin typeface="Calibri" panose="020F0502020204030204"/>
                <a:ea typeface="+mn-ea"/>
                <a:cs typeface="+mn-cs"/>
              </a:rPr>
              <a:t>Science Team End Station Away Days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500" b="1" i="0" u="none" strike="noStrike" kern="1200" cap="none" spc="0" normalizeH="0" baseline="0" noProof="0">
                <a:ln>
                  <a:noFill/>
                </a:ln>
                <a:solidFill>
                  <a:srgbClr val="FFFFFF"/>
                </a:solidFill>
                <a:effectLst/>
                <a:uLnTx/>
                <a:uFillTx/>
                <a:latin typeface="Calibri" panose="020F0502020204030204"/>
                <a:ea typeface="+mn-ea"/>
                <a:cs typeface="+mn-cs"/>
              </a:rPr>
              <a:t>(Feb 2024 &amp; Jan 2025)</a:t>
            </a:r>
          </a:p>
        </p:txBody>
      </p:sp>
      <p:sp>
        <p:nvSpPr>
          <p:cNvPr id="92" name="Rounded Rectangle 91">
            <a:extLst>
              <a:ext uri="{FF2B5EF4-FFF2-40B4-BE49-F238E27FC236}">
                <a16:creationId xmlns:a16="http://schemas.microsoft.com/office/drawing/2014/main" id="{98BB5AFA-1984-DE53-E4C1-CDD14E5884F7}"/>
              </a:ext>
            </a:extLst>
          </p:cNvPr>
          <p:cNvSpPr/>
          <p:nvPr/>
        </p:nvSpPr>
        <p:spPr>
          <a:xfrm>
            <a:off x="4802254" y="2804534"/>
            <a:ext cx="2487294" cy="383084"/>
          </a:xfrm>
          <a:prstGeom prst="roundRect">
            <a:avLst/>
          </a:prstGeom>
          <a:solidFill>
            <a:srgbClr val="0070C0"/>
          </a:solidFill>
          <a:ln>
            <a:solidFill>
              <a:srgbClr val="2E2C61"/>
            </a:solidFill>
          </a:ln>
        </p:spPr>
        <p:style>
          <a:lnRef idx="2">
            <a:schemeClr val="accent1"/>
          </a:lnRef>
          <a:fillRef idx="1">
            <a:schemeClr val="lt1"/>
          </a:fillRef>
          <a:effectRef idx="0">
            <a:schemeClr val="accent1"/>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err="1">
                <a:ln>
                  <a:noFill/>
                </a:ln>
                <a:solidFill>
                  <a:srgbClr val="FFFFFF"/>
                </a:solidFill>
                <a:effectLst/>
                <a:uLnTx/>
                <a:uFillTx/>
                <a:latin typeface="Calibri" panose="020F0502020204030204"/>
                <a:ea typeface="+mn-ea"/>
                <a:cs typeface="Arial" panose="020B0604020202020204" pitchFamily="34" charset="0"/>
              </a:rPr>
              <a:t>tr</a:t>
            </a:r>
            <a:r>
              <a:rPr kumimoji="0" lang="en-GB" sz="1200" b="1"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-SFX</a:t>
            </a:r>
            <a:r>
              <a:rPr kumimoji="0" lang="en-GB" sz="120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 </a:t>
            </a:r>
            <a:r>
              <a:rPr kumimoji="0" lang="en-GB" sz="105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(Diffraction/nanocrystals)  [High rep sample delivery/High data rate detectors]</a:t>
            </a:r>
          </a:p>
        </p:txBody>
      </p:sp>
      <p:sp>
        <p:nvSpPr>
          <p:cNvPr id="100" name="Rounded Rectangle 99">
            <a:extLst>
              <a:ext uri="{FF2B5EF4-FFF2-40B4-BE49-F238E27FC236}">
                <a16:creationId xmlns:a16="http://schemas.microsoft.com/office/drawing/2014/main" id="{D06A6DD1-85A6-50EC-F876-0898985521A0}"/>
              </a:ext>
            </a:extLst>
          </p:cNvPr>
          <p:cNvSpPr/>
          <p:nvPr/>
        </p:nvSpPr>
        <p:spPr>
          <a:xfrm>
            <a:off x="4801212" y="3226905"/>
            <a:ext cx="2498793" cy="408623"/>
          </a:xfrm>
          <a:prstGeom prst="roundRect">
            <a:avLst/>
          </a:prstGeom>
          <a:solidFill>
            <a:srgbClr val="0070C0"/>
          </a:solidFill>
          <a:ln>
            <a:solidFill>
              <a:srgbClr val="2E2C61"/>
            </a:solidFill>
          </a:ln>
        </p:spPr>
        <p:style>
          <a:lnRef idx="2">
            <a:schemeClr val="accent1"/>
          </a:lnRef>
          <a:fillRef idx="1">
            <a:schemeClr val="lt1"/>
          </a:fillRef>
          <a:effectRef idx="0">
            <a:schemeClr val="accent1"/>
          </a:effectRef>
          <a:fontRef idx="minor">
            <a:schemeClr val="dk1"/>
          </a:fontRef>
        </p:style>
        <p:txBody>
          <a:bodyPr wrap="square" lIns="36000" tIns="0" rIns="3600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2-colour </a:t>
            </a:r>
            <a:r>
              <a:rPr kumimoji="0" lang="en-GB" sz="120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rPr>
              <a:t>(Scattering, spectroscopy, X-ray pump-probe, UV-MIR/THz pump)</a:t>
            </a:r>
            <a:endParaRPr kumimoji="0" lang="en-GB" sz="1050" b="0" i="0" u="none" strike="noStrike" kern="1200" cap="none" spc="0" normalizeH="0" baseline="0" noProof="0">
              <a:ln>
                <a:noFill/>
              </a:ln>
              <a:solidFill>
                <a:srgbClr val="FFFFFF"/>
              </a:solidFill>
              <a:effectLst/>
              <a:uLnTx/>
              <a:uFillTx/>
              <a:latin typeface="Calibri" panose="020F0502020204030204"/>
              <a:ea typeface="+mn-ea"/>
              <a:cs typeface="Arial" panose="020B0604020202020204" pitchFamily="34" charset="0"/>
            </a:endParaRPr>
          </a:p>
        </p:txBody>
      </p:sp>
      <p:sp>
        <p:nvSpPr>
          <p:cNvPr id="3" name="Rectangle 2"/>
          <p:cNvSpPr/>
          <p:nvPr/>
        </p:nvSpPr>
        <p:spPr>
          <a:xfrm>
            <a:off x="9818008" y="-9349"/>
            <a:ext cx="2364750" cy="369332"/>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Photon Energy [</a:t>
            </a:r>
            <a:r>
              <a:rPr kumimoji="0" lang="en-GB" sz="1800" b="0" i="0" u="none" strike="noStrike" kern="1200" cap="none" spc="0" normalizeH="0" baseline="0" noProof="0" err="1">
                <a:ln>
                  <a:noFill/>
                </a:ln>
                <a:solidFill>
                  <a:srgbClr val="2E2D62"/>
                </a:solidFill>
                <a:effectLst/>
                <a:uLnTx/>
                <a:uFillTx/>
                <a:latin typeface="Arial" panose="020B0604020202020204" pitchFamily="34" charset="0"/>
                <a:ea typeface="+mn-ea"/>
                <a:cs typeface="Arial" panose="020B0604020202020204" pitchFamily="34" charset="0"/>
              </a:rPr>
              <a:t>keV</a:t>
            </a:r>
            <a:r>
              <a:rPr kumimoji="0" lang="en-GB" sz="1800" b="0" i="0" u="none" strike="noStrike" kern="1200" cap="none" spc="0" normalizeH="0" baseline="0" noProof="0">
                <a:ln>
                  <a:noFill/>
                </a:ln>
                <a:solidFill>
                  <a:srgbClr val="2E2D62"/>
                </a:solidFill>
                <a:effectLst/>
                <a:uLnTx/>
                <a:uFillTx/>
                <a:latin typeface="Arial" panose="020B0604020202020204" pitchFamily="34" charset="0"/>
                <a:ea typeface="+mn-ea"/>
                <a:cs typeface="Arial" panose="020B0604020202020204" pitchFamily="34" charset="0"/>
              </a:rPr>
              <a:t>]</a:t>
            </a:r>
            <a:r>
              <a:rPr kumimoji="0" lang="en-GB" sz="1800" b="0" i="0" u="none" strike="noStrike" kern="1200" cap="none" spc="0" normalizeH="0" baseline="0" noProof="0">
                <a:ln>
                  <a:noFill/>
                </a:ln>
                <a:solidFill>
                  <a:srgbClr val="2E2C61"/>
                </a:solidFill>
                <a:effectLst/>
                <a:uLnTx/>
                <a:uFillTx/>
                <a:latin typeface="Arial" panose="020B0604020202020204" pitchFamily="34" charset="0"/>
                <a:ea typeface="+mn-ea"/>
                <a:cs typeface="Arial" panose="020B0604020202020204" pitchFamily="34" charset="0"/>
              </a:rPr>
              <a:t> </a:t>
            </a: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74" name="TextBox 73"/>
          <p:cNvSpPr txBox="1"/>
          <p:nvPr/>
        </p:nvSpPr>
        <p:spPr>
          <a:xfrm>
            <a:off x="6860311" y="4436054"/>
            <a:ext cx="4997114" cy="830997"/>
          </a:xfrm>
          <a:prstGeom prst="rect">
            <a:avLst/>
          </a:prstGeom>
          <a:solidFill>
            <a:schemeClr val="bg1"/>
          </a:solidFill>
          <a:ln>
            <a:solidFill>
              <a:schemeClr val="accent1"/>
            </a:solidFill>
          </a:ln>
        </p:spPr>
        <p:style>
          <a:lnRef idx="2">
            <a:schemeClr val="dk1">
              <a:shade val="50000"/>
            </a:schemeClr>
          </a:lnRef>
          <a:fillRef idx="1">
            <a:schemeClr val="dk1"/>
          </a:fillRef>
          <a:effectRef idx="0">
            <a:schemeClr val="dk1"/>
          </a:effectRef>
          <a:fontRef idx="minor">
            <a:schemeClr val="lt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a:ln>
                  <a:noFill/>
                </a:ln>
                <a:solidFill>
                  <a:srgbClr val="4472C4"/>
                </a:solidFill>
                <a:effectLst/>
                <a:uLnTx/>
                <a:uFillTx/>
                <a:latin typeface="Calibri" panose="020F0502020204030204"/>
                <a:ea typeface="+mn-ea"/>
                <a:cs typeface="+mn-cs"/>
              </a:rPr>
              <a:t>It is recognised that present levels of demand could call for </a:t>
            </a:r>
            <a:r>
              <a:rPr kumimoji="0" lang="en-GB" sz="1600" b="1" i="1" u="none" strike="noStrike" kern="1200" cap="none" spc="0" normalizeH="0" baseline="0" noProof="0" dirty="0">
                <a:ln>
                  <a:noFill/>
                </a:ln>
                <a:solidFill>
                  <a:srgbClr val="4472C4"/>
                </a:solidFill>
                <a:effectLst/>
                <a:uLnTx/>
                <a:uFillTx/>
                <a:latin typeface="Calibri" panose="020F0502020204030204"/>
                <a:ea typeface="+mn-ea"/>
                <a:cs typeface="+mn-cs"/>
              </a:rPr>
              <a:t>duplicating</a:t>
            </a:r>
            <a:r>
              <a:rPr kumimoji="0" lang="en-GB" sz="1600" b="1" i="0" u="none" strike="noStrike" kern="1200" cap="none" spc="0" normalizeH="0" baseline="0" noProof="0" dirty="0">
                <a:ln>
                  <a:noFill/>
                </a:ln>
                <a:solidFill>
                  <a:srgbClr val="4472C4"/>
                </a:solidFill>
                <a:effectLst/>
                <a:uLnTx/>
                <a:uFillTx/>
                <a:latin typeface="Calibri" panose="020F0502020204030204"/>
                <a:ea typeface="+mn-ea"/>
                <a:cs typeface="+mn-cs"/>
              </a:rPr>
              <a:t> some capabilities (e.g. FEL-2) instead of or ahead of implementing others (e.g. </a:t>
            </a:r>
            <a:r>
              <a:rPr kumimoji="0" lang="en-GB" sz="1600" b="1" i="0" u="none" strike="noStrike" kern="1200" cap="none" spc="0" normalizeH="0" baseline="0" noProof="0">
                <a:ln>
                  <a:noFill/>
                </a:ln>
                <a:solidFill>
                  <a:srgbClr val="4472C4"/>
                </a:solidFill>
                <a:effectLst/>
                <a:uLnTx/>
                <a:uFillTx/>
                <a:latin typeface="Calibri" panose="020F0502020204030204"/>
                <a:ea typeface="+mn-ea"/>
                <a:cs typeface="+mn-cs"/>
              </a:rPr>
              <a:t>FEL-4)</a:t>
            </a:r>
            <a:endParaRPr kumimoji="0" lang="en-GB" sz="1600" b="1" i="0" u="none" strike="noStrike" kern="1200" cap="none" spc="0" normalizeH="0" baseline="0" noProof="0" dirty="0">
              <a:ln>
                <a:noFill/>
              </a:ln>
              <a:solidFill>
                <a:srgbClr val="4472C4"/>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7324271"/>
      </p:ext>
    </p:extLst>
  </p:cSld>
  <p:clrMapOvr>
    <a:masterClrMapping/>
  </p:clrMapOvr>
  <p:timing>
    <p:tnLst>
      <p:par>
        <p:cTn id="1" dur="indefinite" restart="never" nodeType="tmRoot"/>
      </p:par>
    </p:tnLst>
  </p:timing>
  <p:extLst>
    <p:ext uri="{6950BFC3-D8DA-4A85-94F7-54DA5524770B}">
      <p188:commentRel xmlns:p188="http://schemas.microsoft.com/office/powerpoint/2018/8/main" xmlns="" r:id="rId4"/>
    </p:ext>
  </p:extLs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11" name="Google Shape;319;p9">
            <a:extLst>
              <a:ext uri="{FF2B5EF4-FFF2-40B4-BE49-F238E27FC236}">
                <a16:creationId xmlns:a16="http://schemas.microsoft.com/office/drawing/2014/main" id="{A808AD88-8231-460B-9142-F8087030B739}"/>
              </a:ext>
            </a:extLst>
          </p:cNvPr>
          <p:cNvSpPr/>
          <p:nvPr/>
        </p:nvSpPr>
        <p:spPr>
          <a:xfrm>
            <a:off x="272791" y="718587"/>
            <a:ext cx="12015621" cy="5570715"/>
          </a:xfrm>
          <a:prstGeom prst="rect">
            <a:avLst/>
          </a:prstGeom>
          <a:noFill/>
          <a:ln>
            <a:noFill/>
          </a:ln>
        </p:spPr>
        <p:txBody>
          <a:bodyPr spcFirstLastPara="1" wrap="square" lIns="91425" tIns="45700" rIns="91425" bIns="45700" anchor="t" anchorCtr="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D5DF9"/>
                </a:solidFill>
                <a:effectLst/>
                <a:uLnTx/>
                <a:uFillTx/>
                <a:latin typeface="Calibri" panose="020F0502020204030204"/>
                <a:ea typeface="+mn-ea"/>
                <a:cs typeface="Arial"/>
              </a:rPr>
              <a:t>Current facilities provide 100 – 4,000 pulses per second ------- require to go to 100,000 per second</a:t>
            </a:r>
          </a:p>
          <a:p>
            <a:pPr marL="742950" marR="0" lvl="1" indent="-285750" algn="l" defTabSz="914400" rtl="0" eaLnBrk="1" fontAlgn="auto" latinLnBrk="0" hangingPunct="1">
              <a:lnSpc>
                <a:spcPct val="100000"/>
              </a:lnSpc>
              <a:spcBef>
                <a:spcPts val="0"/>
              </a:spcBef>
              <a:spcAft>
                <a:spcPts val="0"/>
              </a:spcAft>
              <a:buClrTx/>
              <a:buSzTx/>
              <a:buFont typeface="Wingdings" panose="020B0604020202020204" pitchFamily="34" charset="0"/>
              <a:buChar char="§"/>
              <a:tabLst/>
              <a:defRPr/>
            </a:pPr>
            <a:r>
              <a:rPr kumimoji="0" lang="en-GB" sz="1800" b="1" i="0" u="none" strike="noStrike" kern="1200" cap="none" spc="0" normalizeH="0" baseline="0" noProof="0" dirty="0">
                <a:ln>
                  <a:noFill/>
                </a:ln>
                <a:solidFill>
                  <a:srgbClr val="626262"/>
                </a:solidFill>
                <a:effectLst/>
                <a:uLnTx/>
                <a:uFillTx/>
                <a:latin typeface="Calibri" panose="020F0502020204030204"/>
                <a:ea typeface="+mn-ea"/>
                <a:cs typeface="Arial"/>
              </a:rPr>
              <a:t>Evenly spaced, high repetition rate pulses to match samples, lasers, and detectors</a:t>
            </a:r>
          </a:p>
          <a:p>
            <a:pPr marL="742950" marR="0" lvl="1" indent="-285750" algn="l" defTabSz="914400" rtl="0" eaLnBrk="1" fontAlgn="auto" latinLnBrk="0" hangingPunct="1">
              <a:lnSpc>
                <a:spcPct val="100000"/>
              </a:lnSpc>
              <a:spcBef>
                <a:spcPts val="0"/>
              </a:spcBef>
              <a:spcAft>
                <a:spcPts val="0"/>
              </a:spcAft>
              <a:buClrTx/>
              <a:buSzTx/>
              <a:buFont typeface="Wingdings" panose="020B0604020202020204" pitchFamily="34" charset="0"/>
              <a:buChar char="§"/>
              <a:tabLst/>
              <a:defRPr/>
            </a:pPr>
            <a:r>
              <a:rPr kumimoji="0" lang="en-GB" sz="1800" b="1" i="0" u="none" strike="noStrike" kern="1200" cap="none" spc="0" normalizeH="0" baseline="0" noProof="0" dirty="0">
                <a:ln>
                  <a:noFill/>
                </a:ln>
                <a:solidFill>
                  <a:srgbClr val="626262"/>
                </a:solidFill>
                <a:effectLst/>
                <a:uLnTx/>
                <a:uFillTx/>
                <a:latin typeface="Calibri" panose="020F0502020204030204"/>
                <a:ea typeface="+mn-ea"/>
                <a:cs typeface="Arial"/>
              </a:rPr>
              <a:t>Will generate huge data volumes enabling new approaches for data</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srgbClr val="1D5DF9"/>
              </a:solidFill>
              <a:effectLst/>
              <a:uLnTx/>
              <a:uFillTx/>
              <a:latin typeface="Calibri" panose="020F0502020204030204"/>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D5DF9"/>
                </a:solidFill>
                <a:effectLst/>
                <a:uLnTx/>
                <a:uFillTx/>
                <a:latin typeface="Calibri" panose="020F0502020204030204"/>
                <a:ea typeface="+mn-ea"/>
                <a:cs typeface="Arial"/>
              </a:rPr>
              <a:t>Current facilities a few dozen experiments per-year --------- widening access require to go to many hundred per year</a:t>
            </a:r>
          </a:p>
          <a:p>
            <a:pPr marL="800100" marR="0" lvl="1" indent="-342900" algn="l" defTabSz="914400" rtl="0" eaLnBrk="1" fontAlgn="auto" latinLnBrk="0" hangingPunct="1">
              <a:lnSpc>
                <a:spcPct val="100000"/>
              </a:lnSpc>
              <a:spcBef>
                <a:spcPts val="0"/>
              </a:spcBef>
              <a:spcAft>
                <a:spcPts val="0"/>
              </a:spcAft>
              <a:buClrTx/>
              <a:buSzTx/>
              <a:buFont typeface="Wingdings" panose="020B0604020202020204" pitchFamily="34" charset="0"/>
              <a:buChar char="§"/>
              <a:tabLst/>
              <a:defRPr/>
            </a:pPr>
            <a:r>
              <a:rPr kumimoji="0" lang="en-GB" sz="1800" b="1" i="0" u="none" strike="noStrike" kern="1200" cap="none" spc="0" normalizeH="0" baseline="0" noProof="0" dirty="0">
                <a:ln>
                  <a:noFill/>
                </a:ln>
                <a:solidFill>
                  <a:srgbClr val="626262"/>
                </a:solidFill>
                <a:effectLst/>
                <a:uLnTx/>
                <a:uFillTx/>
                <a:latin typeface="Calibri" panose="020F0502020204030204"/>
                <a:ea typeface="+mn-ea"/>
                <a:cs typeface="Arial"/>
              </a:rPr>
              <a:t>High efficiency facility, with a step-change in the simultaneous operation of multiple end stations</a:t>
            </a:r>
            <a:r>
              <a:rPr kumimoji="0" lang="en-GB" sz="1800" b="0" i="0" u="none" strike="noStrike" kern="1200" cap="none" spc="0" normalizeH="0" baseline="0" noProof="0" dirty="0">
                <a:ln>
                  <a:noFill/>
                </a:ln>
                <a:solidFill>
                  <a:srgbClr val="626262"/>
                </a:solidFill>
                <a:effectLst/>
                <a:uLnTx/>
                <a:uFillTx/>
                <a:latin typeface="Calibri" panose="020F0502020204030204"/>
                <a:ea typeface="+mn-ea"/>
                <a:cs typeface="Arial"/>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srgbClr val="1D5DF9"/>
              </a:solidFill>
              <a:effectLst/>
              <a:uLnTx/>
              <a:uFillTx/>
              <a:latin typeface="Calibri" panose="020F0502020204030204"/>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1D5DF9"/>
                </a:solidFill>
                <a:effectLst/>
                <a:uLnTx/>
                <a:uFillTx/>
                <a:latin typeface="Calibri" panose="020F0502020204030204"/>
                <a:ea typeface="+mn-ea"/>
                <a:cs typeface="Arial"/>
              </a:rPr>
              <a:t>Current </a:t>
            </a:r>
            <a:r>
              <a:rPr kumimoji="0" lang="en-GB" sz="1800" b="0" i="0" u="none" strike="noStrike" kern="1200" cap="none" spc="0" normalizeH="0" baseline="0" noProof="0" dirty="0">
                <a:ln>
                  <a:noFill/>
                </a:ln>
                <a:solidFill>
                  <a:srgbClr val="1D5DF9"/>
                </a:solidFill>
                <a:effectLst/>
                <a:uLnTx/>
                <a:uFillTx/>
                <a:latin typeface="Calibri" panose="020F0502020204030204"/>
                <a:ea typeface="+mn-ea"/>
                <a:cs typeface="Arial"/>
              </a:rPr>
              <a:t>X-ray output very noisy --------- advanced measurements require smooth reproducible pulses like a laser</a:t>
            </a: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Arial"/>
            </a:endParaRPr>
          </a:p>
          <a:p>
            <a:pPr marL="800100" marR="0" lvl="1" indent="-342900" algn="l" defTabSz="914400" rtl="0" eaLnBrk="1" fontAlgn="auto" latinLnBrk="0" hangingPunct="1">
              <a:lnSpc>
                <a:spcPct val="100000"/>
              </a:lnSpc>
              <a:spcBef>
                <a:spcPts val="0"/>
              </a:spcBef>
              <a:spcAft>
                <a:spcPts val="0"/>
              </a:spcAft>
              <a:buClrTx/>
              <a:buSzTx/>
              <a:buFont typeface="Wingdings" panose="020B0604020202020204" pitchFamily="34" charset="0"/>
              <a:buChar char="§"/>
              <a:tabLst/>
              <a:defRPr/>
            </a:pPr>
            <a:r>
              <a:rPr kumimoji="0" lang="en-GB" sz="1800" b="1" i="0" u="none" strike="noStrike" kern="1200" cap="none" spc="0" normalizeH="0" baseline="0" noProof="0" dirty="0">
                <a:ln>
                  <a:noFill/>
                </a:ln>
                <a:solidFill>
                  <a:srgbClr val="626262"/>
                </a:solidFill>
                <a:effectLst/>
                <a:uLnTx/>
                <a:uFillTx/>
                <a:latin typeface="Calibri" panose="020F0502020204030204"/>
                <a:ea typeface="+mn-ea"/>
                <a:cs typeface="Arial"/>
              </a:rPr>
              <a:t>Near transform-limited operation across the X-ray range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595959"/>
              </a:solidFill>
              <a:effectLst/>
              <a:uLnTx/>
              <a:uFillTx/>
              <a:latin typeface="Calibri" panose="020F0502020204030204"/>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1D5DF9"/>
                </a:solidFill>
                <a:effectLst/>
                <a:uLnTx/>
                <a:uFillTx/>
                <a:latin typeface="Calibri" panose="020F0502020204030204"/>
                <a:ea typeface="+mn-ea"/>
                <a:cs typeface="Arial"/>
              </a:rPr>
              <a:t>Current facilities deliver 2 similar X-ray colours --------- require also to combine 2 very different X-ray colours</a:t>
            </a:r>
          </a:p>
          <a:p>
            <a:pPr marL="742950" marR="0" lvl="1" indent="-285750" algn="l" defTabSz="914400" rtl="0" eaLnBrk="1" fontAlgn="auto" latinLnBrk="0" hangingPunct="1">
              <a:lnSpc>
                <a:spcPct val="100000"/>
              </a:lnSpc>
              <a:spcBef>
                <a:spcPts val="0"/>
              </a:spcBef>
              <a:spcAft>
                <a:spcPts val="0"/>
              </a:spcAft>
              <a:buClrTx/>
              <a:buSzTx/>
              <a:buFont typeface="Wingdings" panose="020B0604020202020204" pitchFamily="34" charset="0"/>
              <a:buChar char="§"/>
              <a:tabLst/>
              <a:defRPr/>
            </a:pPr>
            <a:r>
              <a:rPr kumimoji="0" lang="en-GB" sz="1800" b="1" i="0" u="none" strike="noStrike" kern="1200" cap="none" spc="0" normalizeH="0" baseline="0" noProof="0" dirty="0">
                <a:ln>
                  <a:noFill/>
                </a:ln>
                <a:solidFill>
                  <a:srgbClr val="626262"/>
                </a:solidFill>
                <a:effectLst/>
                <a:uLnTx/>
                <a:uFillTx/>
                <a:latin typeface="Calibri" panose="020F0502020204030204"/>
                <a:ea typeface="+mn-ea"/>
                <a:cs typeface="Arial"/>
              </a:rPr>
              <a:t>Widely separated, multiple colour X-rays to at least one end station</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srgbClr val="1D5DF9"/>
              </a:solidFill>
              <a:effectLst/>
              <a:uLnTx/>
              <a:uFillTx/>
              <a:latin typeface="Calibri" panose="020F0502020204030204"/>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1D5DF9"/>
                </a:solidFill>
                <a:effectLst/>
                <a:uLnTx/>
                <a:uFillTx/>
                <a:latin typeface="Calibri" panose="020F0502020204030204"/>
                <a:ea typeface="+mn-ea"/>
                <a:cs typeface="Arial"/>
              </a:rPr>
              <a:t>Current </a:t>
            </a:r>
            <a:r>
              <a:rPr kumimoji="0" lang="en-GB" sz="1800" b="0" i="0" u="none" strike="noStrike" kern="1200" cap="none" spc="0" normalizeH="0" baseline="0" noProof="0" dirty="0">
                <a:ln>
                  <a:noFill/>
                </a:ln>
                <a:solidFill>
                  <a:srgbClr val="1D5DF9"/>
                </a:solidFill>
                <a:effectLst/>
                <a:uLnTx/>
                <a:uFillTx/>
                <a:latin typeface="Calibri" panose="020F0502020204030204"/>
                <a:ea typeface="+mn-ea"/>
                <a:cs typeface="Arial"/>
              </a:rPr>
              <a:t>facilities have a limited range of pump options --------- require pumps from XUV – THz + particle beams</a:t>
            </a:r>
          </a:p>
          <a:p>
            <a:pPr marL="800100" marR="0" lvl="1" indent="-342900" algn="l" defTabSz="914400" rtl="0" eaLnBrk="1" fontAlgn="auto" latinLnBrk="0" hangingPunct="1">
              <a:lnSpc>
                <a:spcPct val="100000"/>
              </a:lnSpc>
              <a:spcBef>
                <a:spcPts val="0"/>
              </a:spcBef>
              <a:spcAft>
                <a:spcPts val="0"/>
              </a:spcAft>
              <a:buClrTx/>
              <a:buSzTx/>
              <a:buFont typeface="Wingdings" panose="020B0604020202020204" pitchFamily="34" charset="0"/>
              <a:buChar char="§"/>
              <a:tabLst/>
              <a:defRPr/>
            </a:pPr>
            <a:r>
              <a:rPr kumimoji="0" lang="en-GB" sz="1800" b="1" i="0" u="none" strike="noStrike" kern="1200" cap="none" spc="0" normalizeH="0" baseline="0" noProof="0" dirty="0">
                <a:ln>
                  <a:noFill/>
                </a:ln>
                <a:solidFill>
                  <a:srgbClr val="626262"/>
                </a:solidFill>
                <a:effectLst/>
                <a:uLnTx/>
                <a:uFillTx/>
                <a:latin typeface="Calibri" panose="020F0502020204030204"/>
                <a:ea typeface="+mn-ea"/>
                <a:cs typeface="Arial"/>
              </a:rPr>
              <a:t>Full array of synchronised source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smtClean="0">
              <a:ln>
                <a:noFill/>
              </a:ln>
              <a:solidFill>
                <a:srgbClr val="1D5DF9"/>
              </a:solidFill>
              <a:effectLst/>
              <a:uLnTx/>
              <a:uFillTx/>
              <a:latin typeface="Calibri" panose="020F0502020204030204"/>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smtClean="0">
                <a:ln>
                  <a:noFill/>
                </a:ln>
                <a:solidFill>
                  <a:srgbClr val="1D5DF9"/>
                </a:solidFill>
                <a:effectLst/>
                <a:uLnTx/>
                <a:uFillTx/>
                <a:latin typeface="Calibri" panose="020F0502020204030204"/>
                <a:ea typeface="+mn-ea"/>
                <a:cs typeface="Arial"/>
              </a:rPr>
              <a:t>Current </a:t>
            </a:r>
            <a:r>
              <a:rPr kumimoji="0" lang="en-GB" sz="1800" b="0" i="0" u="none" strike="noStrike" kern="1200" cap="none" spc="0" normalizeH="0" baseline="0" noProof="0" dirty="0">
                <a:ln>
                  <a:noFill/>
                </a:ln>
                <a:solidFill>
                  <a:srgbClr val="1D5DF9"/>
                </a:solidFill>
                <a:effectLst/>
                <a:uLnTx/>
                <a:uFillTx/>
                <a:latin typeface="Calibri" panose="020F0502020204030204"/>
                <a:ea typeface="+mn-ea"/>
                <a:cs typeface="Arial"/>
              </a:rPr>
              <a:t>facilities synchronisation/timing to ~ 50 fs --------- require to go to &lt; 1 fs</a:t>
            </a:r>
          </a:p>
          <a:p>
            <a:pPr marL="800100" marR="0" lvl="1" indent="-342900" algn="l" defTabSz="914400" rtl="0" eaLnBrk="1" fontAlgn="auto" latinLnBrk="0" hangingPunct="1">
              <a:lnSpc>
                <a:spcPct val="100000"/>
              </a:lnSpc>
              <a:spcBef>
                <a:spcPts val="0"/>
              </a:spcBef>
              <a:spcAft>
                <a:spcPts val="0"/>
              </a:spcAft>
              <a:buClrTx/>
              <a:buSzTx/>
              <a:buFont typeface="Wingdings" panose="020B0604020202020204" pitchFamily="34" charset="0"/>
              <a:buChar char="§"/>
              <a:tabLst/>
              <a:defRPr/>
            </a:pPr>
            <a:r>
              <a:rPr kumimoji="0" lang="en-GB" sz="1800" b="1" i="0" u="none" strike="noStrike" kern="1200" cap="none" spc="0" normalizeH="0" baseline="0" noProof="0" dirty="0">
                <a:ln>
                  <a:noFill/>
                </a:ln>
                <a:solidFill>
                  <a:srgbClr val="626262"/>
                </a:solidFill>
                <a:effectLst/>
                <a:uLnTx/>
                <a:uFillTx/>
                <a:latin typeface="Calibri" panose="020F0502020204030204"/>
                <a:ea typeface="+mn-ea"/>
                <a:cs typeface="Arial"/>
              </a:rPr>
              <a:t>Improved synchronisation/timing data with external lasers to &lt;1 </a:t>
            </a:r>
            <a:r>
              <a:rPr kumimoji="0" lang="en-GB" sz="1800" b="1" i="0" u="none" strike="noStrike" kern="1200" cap="none" spc="0" normalizeH="0" baseline="0" noProof="0" dirty="0" smtClean="0">
                <a:ln>
                  <a:noFill/>
                </a:ln>
                <a:solidFill>
                  <a:srgbClr val="626262"/>
                </a:solidFill>
                <a:effectLst/>
                <a:uLnTx/>
                <a:uFillTx/>
                <a:latin typeface="Calibri" panose="020F0502020204030204"/>
                <a:ea typeface="+mn-ea"/>
                <a:cs typeface="Arial"/>
              </a:rPr>
              <a:t>fs</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1" i="0" u="none" strike="noStrike" kern="1200" cap="none" spc="0" normalizeH="0" baseline="0" noProof="0" dirty="0">
              <a:ln>
                <a:noFill/>
              </a:ln>
              <a:solidFill>
                <a:srgbClr val="000000"/>
              </a:solidFill>
              <a:effectLst/>
              <a:uLnTx/>
              <a:uFillTx/>
              <a:latin typeface="Calibri" panose="020F0502020204030204"/>
              <a:ea typeface="+mn-ea"/>
              <a:cs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1200" cap="none" spc="0" normalizeH="0" baseline="0" noProof="0" dirty="0" smtClean="0">
                <a:ln>
                  <a:noFill/>
                </a:ln>
                <a:solidFill>
                  <a:prstClr val="black"/>
                </a:solidFill>
                <a:effectLst/>
                <a:uLnTx/>
                <a:uFillTx/>
                <a:latin typeface="Calibri" panose="020F0502020204030204"/>
                <a:ea typeface="+mn-ea"/>
                <a:cs typeface="Arial"/>
              </a:rPr>
              <a:t>ALL OF THIS MUST BE SUSTAINABLY DELIVERED</a:t>
            </a:r>
            <a:endParaRPr kumimoji="0" lang="en-GB" sz="1600" b="1" i="0" u="none" strike="noStrike" kern="1200" cap="none" spc="0" normalizeH="0" baseline="0" noProof="0" dirty="0">
              <a:ln>
                <a:noFill/>
              </a:ln>
              <a:solidFill>
                <a:prstClr val="black"/>
              </a:solidFill>
              <a:effectLst/>
              <a:uLnTx/>
              <a:uFillTx/>
              <a:latin typeface="Calibri" panose="020F0502020204030204"/>
              <a:ea typeface="+mn-ea"/>
              <a:cs typeface="Arial"/>
            </a:endParaRPr>
          </a:p>
        </p:txBody>
      </p:sp>
      <p:sp>
        <p:nvSpPr>
          <p:cNvPr id="8" name="Title 7">
            <a:extLst>
              <a:ext uri="{FF2B5EF4-FFF2-40B4-BE49-F238E27FC236}">
                <a16:creationId xmlns:a16="http://schemas.microsoft.com/office/drawing/2014/main" id="{F02A8752-6255-54FF-E426-345258C8458E}"/>
              </a:ext>
            </a:extLst>
          </p:cNvPr>
          <p:cNvSpPr>
            <a:spLocks noGrp="1"/>
          </p:cNvSpPr>
          <p:nvPr>
            <p:ph type="title"/>
          </p:nvPr>
        </p:nvSpPr>
        <p:spPr/>
        <p:txBody>
          <a:bodyPr/>
          <a:lstStyle/>
          <a:p>
            <a:r>
              <a:rPr lang="en-GB"/>
              <a:t>UK XFEL next generation capabilities from 2020 Science Case</a:t>
            </a:r>
          </a:p>
        </p:txBody>
      </p:sp>
    </p:spTree>
    <p:extLst>
      <p:ext uri="{BB962C8B-B14F-4D97-AF65-F5344CB8AC3E}">
        <p14:creationId xmlns:p14="http://schemas.microsoft.com/office/powerpoint/2010/main" val="18455089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normAutofit/>
          </a:bodyPr>
          <a:lstStyle/>
          <a:p>
            <a:r>
              <a:rPr lang="en-US" dirty="0"/>
              <a:t>Sustainability</a:t>
            </a:r>
          </a:p>
        </p:txBody>
      </p:sp>
      <p:sp>
        <p:nvSpPr>
          <p:cNvPr id="3" name="Content Placeholder 2"/>
          <p:cNvSpPr>
            <a:spLocks noGrp="1"/>
          </p:cNvSpPr>
          <p:nvPr>
            <p:ph idx="1"/>
          </p:nvPr>
        </p:nvSpPr>
        <p:spPr>
          <a:xfrm>
            <a:off x="218661" y="902750"/>
            <a:ext cx="11579087" cy="5274213"/>
          </a:xfrm>
        </p:spPr>
        <p:txBody>
          <a:bodyPr vert="horz" lIns="91440" tIns="45720" rIns="91440" bIns="45720" rtlCol="0" anchor="t">
            <a:normAutofit/>
          </a:bodyPr>
          <a:lstStyle/>
          <a:p>
            <a:pPr marL="0" indent="0">
              <a:buNone/>
            </a:pPr>
            <a:r>
              <a:rPr lang="en-GB" sz="1800" dirty="0">
                <a:solidFill>
                  <a:srgbClr val="000000"/>
                </a:solidFill>
                <a:latin typeface="Calibri" panose="020F0502020204030204" pitchFamily="34" charset="0"/>
                <a:cs typeface="Calibri" panose="020F0502020204030204" pitchFamily="34" charset="0"/>
              </a:rPr>
              <a:t>The UK accelerator community is already very active in developing more sustainable technologies:</a:t>
            </a:r>
          </a:p>
          <a:p>
            <a:pPr lvl="1">
              <a:buFont typeface="Arial" panose="020B0604020202020204" pitchFamily="34" charset="0"/>
              <a:buChar char="•"/>
            </a:pPr>
            <a:r>
              <a:rPr lang="en-GB" sz="1800" dirty="0">
                <a:solidFill>
                  <a:srgbClr val="000000"/>
                </a:solidFill>
                <a:latin typeface="Calibri" panose="020F0502020204030204" pitchFamily="34" charset="0"/>
                <a:cs typeface="Calibri" panose="020F0502020204030204" pitchFamily="34" charset="0"/>
              </a:rPr>
              <a:t>Using permanent magnets instead of electromagnets</a:t>
            </a:r>
          </a:p>
          <a:p>
            <a:pPr lvl="1">
              <a:buFont typeface="Arial" panose="020B0604020202020204" pitchFamily="34" charset="0"/>
              <a:buChar char="•"/>
            </a:pPr>
            <a:r>
              <a:rPr lang="en-GB" sz="1800" dirty="0">
                <a:solidFill>
                  <a:srgbClr val="000000"/>
                </a:solidFill>
                <a:latin typeface="Calibri" panose="020F0502020204030204" pitchFamily="34" charset="0"/>
                <a:cs typeface="Calibri" panose="020F0502020204030204" pitchFamily="34" charset="0"/>
              </a:rPr>
              <a:t>Making use of different superconducting materials and coatings for RF cavities so that they can operate at 4K instead of 2K</a:t>
            </a:r>
          </a:p>
          <a:p>
            <a:pPr lvl="1">
              <a:buFont typeface="Arial" panose="020B0604020202020204" pitchFamily="34" charset="0"/>
              <a:buChar char="•"/>
            </a:pPr>
            <a:r>
              <a:rPr lang="en-GB" sz="1800" dirty="0">
                <a:solidFill>
                  <a:srgbClr val="000000"/>
                </a:solidFill>
                <a:latin typeface="Calibri" panose="020F0502020204030204" pitchFamily="34" charset="0"/>
                <a:cs typeface="Calibri" panose="020F0502020204030204" pitchFamily="34" charset="0"/>
              </a:rPr>
              <a:t>Developing more efficient RF power sources and much faster RF cavity tuners</a:t>
            </a:r>
          </a:p>
          <a:p>
            <a:pPr marL="0" indent="0">
              <a:spcBef>
                <a:spcPts val="1800"/>
              </a:spcBef>
              <a:buNone/>
            </a:pPr>
            <a:r>
              <a:rPr lang="en-GB" sz="1800" dirty="0">
                <a:solidFill>
                  <a:srgbClr val="000000"/>
                </a:solidFill>
                <a:latin typeface="Calibri" panose="020F0502020204030204" pitchFamily="34" charset="0"/>
                <a:cs typeface="Calibri" panose="020F0502020204030204" pitchFamily="34" charset="0"/>
              </a:rPr>
              <a:t>In addition we are assessing accelerators more broadly in terms of carbon footprint throughout the full project life cycles (</a:t>
            </a:r>
            <a:r>
              <a:rPr lang="en-GB" sz="1800" u="sng" dirty="0">
                <a:solidFill>
                  <a:srgbClr val="000000"/>
                </a:solidFill>
                <a:latin typeface="Calibri" panose="020F0502020204030204" pitchFamily="34" charset="0"/>
                <a:cs typeface="Calibri" panose="020F0502020204030204" pitchFamily="34" charset="0"/>
              </a:rPr>
              <a:t>many other factors besides accelerator technology: buildings, travel, data centres etc</a:t>
            </a:r>
            <a:r>
              <a:rPr lang="en-GB" sz="1800" dirty="0">
                <a:solidFill>
                  <a:srgbClr val="000000"/>
                </a:solidFill>
                <a:latin typeface="Calibri" panose="020F0502020204030204" pitchFamily="34" charset="0"/>
                <a:cs typeface="Calibri" panose="020F0502020204030204" pitchFamily="34" charset="0"/>
              </a:rPr>
              <a:t>.). This analysis will continue and feed directly into the CDOA project.</a:t>
            </a:r>
          </a:p>
          <a:p>
            <a:pPr>
              <a:buFont typeface="Arial" panose="020B0604020202020204" pitchFamily="34" charset="0"/>
              <a:buChar char="•"/>
            </a:pPr>
            <a:endParaRPr lang="en-GB" sz="1800" dirty="0">
              <a:solidFill>
                <a:srgbClr val="000000"/>
              </a:solidFill>
              <a:latin typeface="Calibri" panose="020F0502020204030204" pitchFamily="34" charset="0"/>
              <a:cs typeface="Calibri" panose="020F0502020204030204" pitchFamily="34" charset="0"/>
            </a:endParaRPr>
          </a:p>
          <a:p>
            <a:pPr>
              <a:buFont typeface="Arial" panose="020B0604020202020204" pitchFamily="34" charset="0"/>
              <a:buChar char="•"/>
            </a:pPr>
            <a:endParaRPr lang="en-GB" sz="1800" dirty="0">
              <a:solidFill>
                <a:srgbClr val="000000"/>
              </a:solidFill>
              <a:latin typeface="Calibri" panose="020F0502020204030204" pitchFamily="34" charset="0"/>
              <a:cs typeface="Calibri" panose="020F0502020204030204" pitchFamily="34" charset="0"/>
            </a:endParaRPr>
          </a:p>
        </p:txBody>
      </p:sp>
      <p:sp>
        <p:nvSpPr>
          <p:cNvPr id="8" name="Slide Number Placeholder 3"/>
          <p:cNvSpPr>
            <a:spLocks noGrp="1"/>
          </p:cNvSpPr>
          <p:nvPr>
            <p:ph type="sldNum" sz="quarter" idx="4294967295"/>
          </p:nvPr>
        </p:nvSpPr>
        <p:spPr>
          <a:xfrm>
            <a:off x="9448800" y="6356350"/>
            <a:ext cx="27432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BAAB195-B577-5546-8349-9DDA93B6129E}" type="slidenum">
              <a:rPr kumimoji="0" lang="en-US" sz="1200" b="0" i="0" u="none" strike="noStrike" kern="1200" cap="none" spc="0" normalizeH="0" baseline="0" noProof="0" smtClean="0">
                <a:ln>
                  <a:noFill/>
                </a:ln>
                <a:solidFill>
                  <a:srgbClr val="2E2C61">
                    <a:tint val="75000"/>
                  </a:srgb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srgbClr val="2E2C61">
                  <a:tint val="75000"/>
                </a:srgbClr>
              </a:solidFill>
              <a:effectLst/>
              <a:uLnTx/>
              <a:uFillTx/>
              <a:latin typeface="Calibri" panose="020F0502020204030204"/>
              <a:ea typeface="+mn-ea"/>
              <a:cs typeface="+mn-cs"/>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536060" y="3634790"/>
            <a:ext cx="4914066" cy="2429616"/>
          </a:xfrm>
          <a:prstGeom prst="rect">
            <a:avLst/>
          </a:prstGeom>
          <a:effectLst>
            <a:outerShdw blurRad="63500" sx="102000" sy="102000" algn="ctr" rotWithShape="0">
              <a:prstClr val="black">
                <a:alpha val="40000"/>
              </a:prstClr>
            </a:outerShdw>
          </a:effectLst>
        </p:spPr>
      </p:pic>
      <p:pic>
        <p:nvPicPr>
          <p:cNvPr id="5" name="Picture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397240" y="3634791"/>
            <a:ext cx="1795020" cy="2429616"/>
          </a:xfrm>
          <a:prstGeom prst="rect">
            <a:avLst/>
          </a:prstGeom>
        </p:spPr>
      </p:pic>
      <p:pic>
        <p:nvPicPr>
          <p:cNvPr id="6" name="Picture 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70989" y="3634790"/>
            <a:ext cx="3091505" cy="2429616"/>
          </a:xfrm>
          <a:prstGeom prst="rect">
            <a:avLst/>
          </a:prstGeom>
        </p:spPr>
      </p:pic>
    </p:spTree>
    <p:extLst>
      <p:ext uri="{BB962C8B-B14F-4D97-AF65-F5344CB8AC3E}">
        <p14:creationId xmlns:p14="http://schemas.microsoft.com/office/powerpoint/2010/main" val="64807128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078216-94E7-541D-6D2F-7E7D72173DBC}"/>
            </a:ext>
          </a:extLst>
        </p:cNvPr>
        <p:cNvGrpSpPr/>
        <p:nvPr/>
      </p:nvGrpSpPr>
      <p:grpSpPr>
        <a:xfrm>
          <a:off x="0" y="0"/>
          <a:ext cx="0" cy="0"/>
          <a:chOff x="0" y="0"/>
          <a:chExt cx="0" cy="0"/>
        </a:xfrm>
      </p:grpSpPr>
      <p:sp>
        <p:nvSpPr>
          <p:cNvPr id="60" name="Rectangle 59"/>
          <p:cNvSpPr/>
          <p:nvPr/>
        </p:nvSpPr>
        <p:spPr>
          <a:xfrm>
            <a:off x="5275090" y="4847106"/>
            <a:ext cx="1212188"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dirty="0">
                <a:solidFill>
                  <a:prstClr val="black"/>
                </a:solidFill>
                <a:latin typeface="Arial" panose="020B0604020202020204" pitchFamily="34" charset="0"/>
                <a:cs typeface="Arial" panose="020B0604020202020204" pitchFamily="34" charset="0"/>
              </a:rPr>
              <a:t>“Lasing”</a:t>
            </a:r>
            <a:endParaRPr kumimoji="0" lang="en-GB"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graphicFrame>
        <p:nvGraphicFramePr>
          <p:cNvPr id="59" name="Diagram 58">
            <a:extLst>
              <a:ext uri="{FF2B5EF4-FFF2-40B4-BE49-F238E27FC236}">
                <a16:creationId xmlns:a16="http://schemas.microsoft.com/office/drawing/2014/main" id="{68F44D09-A71E-0137-2EE5-66573D8EC7DF}"/>
              </a:ext>
            </a:extLst>
          </p:cNvPr>
          <p:cNvGraphicFramePr/>
          <p:nvPr>
            <p:extLst>
              <p:ext uri="{D42A27DB-BD31-4B8C-83A1-F6EECF244321}">
                <p14:modId xmlns:p14="http://schemas.microsoft.com/office/powerpoint/2010/main" val="1955383671"/>
              </p:ext>
            </p:extLst>
          </p:nvPr>
        </p:nvGraphicFramePr>
        <p:xfrm>
          <a:off x="4442348" y="3704650"/>
          <a:ext cx="2888974" cy="242514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a:extLst>
              <a:ext uri="{FF2B5EF4-FFF2-40B4-BE49-F238E27FC236}">
                <a16:creationId xmlns:a16="http://schemas.microsoft.com/office/drawing/2014/main" id="{243231B8-0D55-3876-F2BE-9849BB60CC19}"/>
              </a:ext>
            </a:extLst>
          </p:cNvPr>
          <p:cNvSpPr/>
          <p:nvPr/>
        </p:nvSpPr>
        <p:spPr>
          <a:xfrm>
            <a:off x="613458" y="1585732"/>
            <a:ext cx="1898248" cy="1446835"/>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08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11266" name="Picture 2">
            <a:extLst>
              <a:ext uri="{FF2B5EF4-FFF2-40B4-BE49-F238E27FC236}">
                <a16:creationId xmlns:a16="http://schemas.microsoft.com/office/drawing/2014/main" id="{5035AAB1-69AC-BB98-6647-70C5C9299600}"/>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a:stretch/>
        </p:blipFill>
        <p:spPr bwMode="auto">
          <a:xfrm>
            <a:off x="2477926" y="886413"/>
            <a:ext cx="7348045" cy="2623704"/>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3463679-DF86-6A71-FA08-705BFD693921}"/>
              </a:ext>
            </a:extLst>
          </p:cNvPr>
          <p:cNvSpPr>
            <a:spLocks noGrp="1"/>
          </p:cNvSpPr>
          <p:nvPr>
            <p:ph type="title"/>
          </p:nvPr>
        </p:nvSpPr>
        <p:spPr/>
        <p:txBody>
          <a:bodyPr>
            <a:normAutofit/>
          </a:bodyPr>
          <a:lstStyle/>
          <a:p>
            <a:r>
              <a:rPr lang="en-GB"/>
              <a:t>How XFELs work </a:t>
            </a:r>
            <a:r>
              <a:rPr lang="en-GB" i="1"/>
              <a:t>- and why it matters</a:t>
            </a:r>
          </a:p>
        </p:txBody>
      </p:sp>
      <p:sp>
        <p:nvSpPr>
          <p:cNvPr id="6" name="TextBox 5">
            <a:extLst>
              <a:ext uri="{FF2B5EF4-FFF2-40B4-BE49-F238E27FC236}">
                <a16:creationId xmlns:a16="http://schemas.microsoft.com/office/drawing/2014/main" id="{C419B47E-E987-6CAB-4BEA-A3BF4957E30A}"/>
              </a:ext>
            </a:extLst>
          </p:cNvPr>
          <p:cNvSpPr txBox="1"/>
          <p:nvPr/>
        </p:nvSpPr>
        <p:spPr>
          <a:xfrm>
            <a:off x="8183301" y="1099595"/>
            <a:ext cx="184858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Dumped electrons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00183E39-7E10-4E26-39A3-E0709365D761}"/>
              </a:ext>
            </a:extLst>
          </p:cNvPr>
          <p:cNvSpPr txBox="1"/>
          <p:nvPr/>
        </p:nvSpPr>
        <p:spPr>
          <a:xfrm>
            <a:off x="878941" y="1967697"/>
            <a:ext cx="1351652" cy="646331"/>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Particle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Accelerator</a:t>
            </a:r>
          </a:p>
        </p:txBody>
      </p:sp>
      <p:grpSp>
        <p:nvGrpSpPr>
          <p:cNvPr id="46" name="Group 45">
            <a:extLst>
              <a:ext uri="{FF2B5EF4-FFF2-40B4-BE49-F238E27FC236}">
                <a16:creationId xmlns:a16="http://schemas.microsoft.com/office/drawing/2014/main" id="{A7EB1270-FA2E-DC33-A338-031E64EB1F15}"/>
              </a:ext>
            </a:extLst>
          </p:cNvPr>
          <p:cNvGrpSpPr/>
          <p:nvPr/>
        </p:nvGrpSpPr>
        <p:grpSpPr>
          <a:xfrm>
            <a:off x="3796490" y="1817227"/>
            <a:ext cx="4129759" cy="269325"/>
            <a:chOff x="3796490" y="1817227"/>
            <a:chExt cx="4129759" cy="269325"/>
          </a:xfrm>
        </p:grpSpPr>
        <p:sp>
          <p:nvSpPr>
            <p:cNvPr id="13" name="TextBox 12">
              <a:extLst>
                <a:ext uri="{FF2B5EF4-FFF2-40B4-BE49-F238E27FC236}">
                  <a16:creationId xmlns:a16="http://schemas.microsoft.com/office/drawing/2014/main" id="{8380E40C-AC2B-A94B-4E44-BC1D7C02FBFE}"/>
                </a:ext>
              </a:extLst>
            </p:cNvPr>
            <p:cNvSpPr txBox="1"/>
            <p:nvPr/>
          </p:nvSpPr>
          <p:spPr>
            <a:xfrm>
              <a:off x="3796490" y="1817227"/>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14" name="TextBox 13">
              <a:extLst>
                <a:ext uri="{FF2B5EF4-FFF2-40B4-BE49-F238E27FC236}">
                  <a16:creationId xmlns:a16="http://schemas.microsoft.com/office/drawing/2014/main" id="{8465EF3A-8177-D1DC-BF4B-D1C74E45390C}"/>
                </a:ext>
              </a:extLst>
            </p:cNvPr>
            <p:cNvSpPr txBox="1"/>
            <p:nvPr/>
          </p:nvSpPr>
          <p:spPr>
            <a:xfrm>
              <a:off x="4064639" y="1819153"/>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15" name="TextBox 14">
              <a:extLst>
                <a:ext uri="{FF2B5EF4-FFF2-40B4-BE49-F238E27FC236}">
                  <a16:creationId xmlns:a16="http://schemas.microsoft.com/office/drawing/2014/main" id="{08AB0724-769B-3CFC-113A-FA22AF6E0DE7}"/>
                </a:ext>
              </a:extLst>
            </p:cNvPr>
            <p:cNvSpPr txBox="1"/>
            <p:nvPr/>
          </p:nvSpPr>
          <p:spPr>
            <a:xfrm>
              <a:off x="4307706" y="1819156"/>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16" name="TextBox 15">
              <a:extLst>
                <a:ext uri="{FF2B5EF4-FFF2-40B4-BE49-F238E27FC236}">
                  <a16:creationId xmlns:a16="http://schemas.microsoft.com/office/drawing/2014/main" id="{F3A8B5F0-72DD-88FA-FB94-97FF6C360309}"/>
                </a:ext>
              </a:extLst>
            </p:cNvPr>
            <p:cNvSpPr txBox="1"/>
            <p:nvPr/>
          </p:nvSpPr>
          <p:spPr>
            <a:xfrm>
              <a:off x="4575855" y="1821082"/>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17" name="TextBox 16">
              <a:extLst>
                <a:ext uri="{FF2B5EF4-FFF2-40B4-BE49-F238E27FC236}">
                  <a16:creationId xmlns:a16="http://schemas.microsoft.com/office/drawing/2014/main" id="{F9589A69-62AD-7864-A2DA-7A22621F0F29}"/>
                </a:ext>
              </a:extLst>
            </p:cNvPr>
            <p:cNvSpPr txBox="1"/>
            <p:nvPr/>
          </p:nvSpPr>
          <p:spPr>
            <a:xfrm>
              <a:off x="4828566" y="1819157"/>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18" name="TextBox 17">
              <a:extLst>
                <a:ext uri="{FF2B5EF4-FFF2-40B4-BE49-F238E27FC236}">
                  <a16:creationId xmlns:a16="http://schemas.microsoft.com/office/drawing/2014/main" id="{EF04AB9D-09D0-DBD6-2011-FA9AA1A4EED9}"/>
                </a:ext>
              </a:extLst>
            </p:cNvPr>
            <p:cNvSpPr txBox="1"/>
            <p:nvPr/>
          </p:nvSpPr>
          <p:spPr>
            <a:xfrm>
              <a:off x="5096715" y="1821083"/>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19" name="TextBox 18">
              <a:extLst>
                <a:ext uri="{FF2B5EF4-FFF2-40B4-BE49-F238E27FC236}">
                  <a16:creationId xmlns:a16="http://schemas.microsoft.com/office/drawing/2014/main" id="{90652EA2-8B56-FEB4-2EB2-F376C682FB27}"/>
                </a:ext>
              </a:extLst>
            </p:cNvPr>
            <p:cNvSpPr txBox="1"/>
            <p:nvPr/>
          </p:nvSpPr>
          <p:spPr>
            <a:xfrm>
              <a:off x="5326278" y="1819156"/>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20" name="TextBox 19">
              <a:extLst>
                <a:ext uri="{FF2B5EF4-FFF2-40B4-BE49-F238E27FC236}">
                  <a16:creationId xmlns:a16="http://schemas.microsoft.com/office/drawing/2014/main" id="{B622ED14-003E-77EF-DCA4-D1E5E41ECF7E}"/>
                </a:ext>
              </a:extLst>
            </p:cNvPr>
            <p:cNvSpPr txBox="1"/>
            <p:nvPr/>
          </p:nvSpPr>
          <p:spPr>
            <a:xfrm>
              <a:off x="5594427" y="1821082"/>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21" name="TextBox 20">
              <a:extLst>
                <a:ext uri="{FF2B5EF4-FFF2-40B4-BE49-F238E27FC236}">
                  <a16:creationId xmlns:a16="http://schemas.microsoft.com/office/drawing/2014/main" id="{47BCEACB-537A-1330-7330-AD9AFA7D9209}"/>
                </a:ext>
              </a:extLst>
            </p:cNvPr>
            <p:cNvSpPr txBox="1"/>
            <p:nvPr/>
          </p:nvSpPr>
          <p:spPr>
            <a:xfrm>
              <a:off x="5837494" y="1821085"/>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22" name="TextBox 21">
              <a:extLst>
                <a:ext uri="{FF2B5EF4-FFF2-40B4-BE49-F238E27FC236}">
                  <a16:creationId xmlns:a16="http://schemas.microsoft.com/office/drawing/2014/main" id="{77C2659A-3EA5-16F1-18C0-FEC675EEA4CB}"/>
                </a:ext>
              </a:extLst>
            </p:cNvPr>
            <p:cNvSpPr txBox="1"/>
            <p:nvPr/>
          </p:nvSpPr>
          <p:spPr>
            <a:xfrm>
              <a:off x="6105643" y="1823011"/>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23" name="TextBox 22">
              <a:extLst>
                <a:ext uri="{FF2B5EF4-FFF2-40B4-BE49-F238E27FC236}">
                  <a16:creationId xmlns:a16="http://schemas.microsoft.com/office/drawing/2014/main" id="{A68DED7E-9945-7941-C72F-D7F074B7A4EA}"/>
                </a:ext>
              </a:extLst>
            </p:cNvPr>
            <p:cNvSpPr txBox="1"/>
            <p:nvPr/>
          </p:nvSpPr>
          <p:spPr>
            <a:xfrm>
              <a:off x="6358354" y="1821086"/>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24" name="TextBox 23">
              <a:extLst>
                <a:ext uri="{FF2B5EF4-FFF2-40B4-BE49-F238E27FC236}">
                  <a16:creationId xmlns:a16="http://schemas.microsoft.com/office/drawing/2014/main" id="{29EB1E1B-BB71-6B74-18FB-954F90CC9C46}"/>
                </a:ext>
              </a:extLst>
            </p:cNvPr>
            <p:cNvSpPr txBox="1"/>
            <p:nvPr/>
          </p:nvSpPr>
          <p:spPr>
            <a:xfrm>
              <a:off x="6626503" y="1823012"/>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25" name="TextBox 24">
              <a:extLst>
                <a:ext uri="{FF2B5EF4-FFF2-40B4-BE49-F238E27FC236}">
                  <a16:creationId xmlns:a16="http://schemas.microsoft.com/office/drawing/2014/main" id="{461427C6-AC70-626D-97B6-3CD6DE7702EF}"/>
                </a:ext>
              </a:extLst>
            </p:cNvPr>
            <p:cNvSpPr txBox="1"/>
            <p:nvPr/>
          </p:nvSpPr>
          <p:spPr>
            <a:xfrm>
              <a:off x="6857996" y="1823015"/>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26" name="TextBox 25">
              <a:extLst>
                <a:ext uri="{FF2B5EF4-FFF2-40B4-BE49-F238E27FC236}">
                  <a16:creationId xmlns:a16="http://schemas.microsoft.com/office/drawing/2014/main" id="{CA320A25-4F5D-CC58-5382-5FBEB1E52CEC}"/>
                </a:ext>
              </a:extLst>
            </p:cNvPr>
            <p:cNvSpPr txBox="1"/>
            <p:nvPr/>
          </p:nvSpPr>
          <p:spPr>
            <a:xfrm>
              <a:off x="7126145" y="1824941"/>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27" name="TextBox 26">
              <a:extLst>
                <a:ext uri="{FF2B5EF4-FFF2-40B4-BE49-F238E27FC236}">
                  <a16:creationId xmlns:a16="http://schemas.microsoft.com/office/drawing/2014/main" id="{893B61D7-28ED-A4E2-AAA8-680F7F41DA94}"/>
                </a:ext>
              </a:extLst>
            </p:cNvPr>
            <p:cNvSpPr txBox="1"/>
            <p:nvPr/>
          </p:nvSpPr>
          <p:spPr>
            <a:xfrm>
              <a:off x="7378856" y="1823016"/>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28" name="TextBox 27">
              <a:extLst>
                <a:ext uri="{FF2B5EF4-FFF2-40B4-BE49-F238E27FC236}">
                  <a16:creationId xmlns:a16="http://schemas.microsoft.com/office/drawing/2014/main" id="{3828BB96-4E45-4331-5584-253E4EEE23E9}"/>
                </a:ext>
              </a:extLst>
            </p:cNvPr>
            <p:cNvSpPr txBox="1"/>
            <p:nvPr/>
          </p:nvSpPr>
          <p:spPr>
            <a:xfrm>
              <a:off x="7647005" y="1824942"/>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grpSp>
      <p:grpSp>
        <p:nvGrpSpPr>
          <p:cNvPr id="45" name="Group 44">
            <a:extLst>
              <a:ext uri="{FF2B5EF4-FFF2-40B4-BE49-F238E27FC236}">
                <a16:creationId xmlns:a16="http://schemas.microsoft.com/office/drawing/2014/main" id="{0C601A70-F735-6ECF-320A-056159E7B8AD}"/>
              </a:ext>
            </a:extLst>
          </p:cNvPr>
          <p:cNvGrpSpPr/>
          <p:nvPr/>
        </p:nvGrpSpPr>
        <p:grpSpPr>
          <a:xfrm>
            <a:off x="3811925" y="2666034"/>
            <a:ext cx="4104972" cy="271259"/>
            <a:chOff x="4217039" y="1971553"/>
            <a:chExt cx="4104972" cy="271259"/>
          </a:xfrm>
        </p:grpSpPr>
        <p:sp>
          <p:nvSpPr>
            <p:cNvPr id="29" name="TextBox 28">
              <a:extLst>
                <a:ext uri="{FF2B5EF4-FFF2-40B4-BE49-F238E27FC236}">
                  <a16:creationId xmlns:a16="http://schemas.microsoft.com/office/drawing/2014/main" id="{F5F059BA-0A9D-52D4-8EE9-42FF65FA25C8}"/>
                </a:ext>
              </a:extLst>
            </p:cNvPr>
            <p:cNvSpPr txBox="1"/>
            <p:nvPr/>
          </p:nvSpPr>
          <p:spPr>
            <a:xfrm>
              <a:off x="8034753" y="1981202"/>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30" name="TextBox 29">
              <a:extLst>
                <a:ext uri="{FF2B5EF4-FFF2-40B4-BE49-F238E27FC236}">
                  <a16:creationId xmlns:a16="http://schemas.microsoft.com/office/drawing/2014/main" id="{0EBE40B7-BFCF-485D-F4B9-0C6EA6789F70}"/>
                </a:ext>
              </a:extLst>
            </p:cNvPr>
            <p:cNvSpPr txBox="1"/>
            <p:nvPr/>
          </p:nvSpPr>
          <p:spPr>
            <a:xfrm>
              <a:off x="4217039" y="1971553"/>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31" name="TextBox 30">
              <a:extLst>
                <a:ext uri="{FF2B5EF4-FFF2-40B4-BE49-F238E27FC236}">
                  <a16:creationId xmlns:a16="http://schemas.microsoft.com/office/drawing/2014/main" id="{9174B61A-BD91-2E69-29AF-41DD6B9692AC}"/>
                </a:ext>
              </a:extLst>
            </p:cNvPr>
            <p:cNvSpPr txBox="1"/>
            <p:nvPr/>
          </p:nvSpPr>
          <p:spPr>
            <a:xfrm>
              <a:off x="4460106" y="1971556"/>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32" name="TextBox 31">
              <a:extLst>
                <a:ext uri="{FF2B5EF4-FFF2-40B4-BE49-F238E27FC236}">
                  <a16:creationId xmlns:a16="http://schemas.microsoft.com/office/drawing/2014/main" id="{AFD2492A-8FE3-4F7D-BEC8-217909F5F7F8}"/>
                </a:ext>
              </a:extLst>
            </p:cNvPr>
            <p:cNvSpPr txBox="1"/>
            <p:nvPr/>
          </p:nvSpPr>
          <p:spPr>
            <a:xfrm>
              <a:off x="4728255" y="1973482"/>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33" name="TextBox 32">
              <a:extLst>
                <a:ext uri="{FF2B5EF4-FFF2-40B4-BE49-F238E27FC236}">
                  <a16:creationId xmlns:a16="http://schemas.microsoft.com/office/drawing/2014/main" id="{F1BECE90-86CE-1EF8-FE99-53AA27B51DBA}"/>
                </a:ext>
              </a:extLst>
            </p:cNvPr>
            <p:cNvSpPr txBox="1"/>
            <p:nvPr/>
          </p:nvSpPr>
          <p:spPr>
            <a:xfrm>
              <a:off x="4980966" y="1971557"/>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34" name="TextBox 33">
              <a:extLst>
                <a:ext uri="{FF2B5EF4-FFF2-40B4-BE49-F238E27FC236}">
                  <a16:creationId xmlns:a16="http://schemas.microsoft.com/office/drawing/2014/main" id="{02C2F10E-26AE-A6C9-0338-A7AD4AB93059}"/>
                </a:ext>
              </a:extLst>
            </p:cNvPr>
            <p:cNvSpPr txBox="1"/>
            <p:nvPr/>
          </p:nvSpPr>
          <p:spPr>
            <a:xfrm>
              <a:off x="5249115" y="1973483"/>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35" name="TextBox 34">
              <a:extLst>
                <a:ext uri="{FF2B5EF4-FFF2-40B4-BE49-F238E27FC236}">
                  <a16:creationId xmlns:a16="http://schemas.microsoft.com/office/drawing/2014/main" id="{0E568059-4411-FA78-732F-E8CC8EE29B40}"/>
                </a:ext>
              </a:extLst>
            </p:cNvPr>
            <p:cNvSpPr txBox="1"/>
            <p:nvPr/>
          </p:nvSpPr>
          <p:spPr>
            <a:xfrm>
              <a:off x="5478678" y="1971556"/>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36" name="TextBox 35">
              <a:extLst>
                <a:ext uri="{FF2B5EF4-FFF2-40B4-BE49-F238E27FC236}">
                  <a16:creationId xmlns:a16="http://schemas.microsoft.com/office/drawing/2014/main" id="{A6A387A0-E124-D085-7739-6DB92B637F14}"/>
                </a:ext>
              </a:extLst>
            </p:cNvPr>
            <p:cNvSpPr txBox="1"/>
            <p:nvPr/>
          </p:nvSpPr>
          <p:spPr>
            <a:xfrm>
              <a:off x="5746827" y="1973482"/>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37" name="TextBox 36">
              <a:extLst>
                <a:ext uri="{FF2B5EF4-FFF2-40B4-BE49-F238E27FC236}">
                  <a16:creationId xmlns:a16="http://schemas.microsoft.com/office/drawing/2014/main" id="{4A21E227-ABD9-5912-884C-4DA0CA81A8B2}"/>
                </a:ext>
              </a:extLst>
            </p:cNvPr>
            <p:cNvSpPr txBox="1"/>
            <p:nvPr/>
          </p:nvSpPr>
          <p:spPr>
            <a:xfrm>
              <a:off x="5989894" y="1973485"/>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38" name="TextBox 37">
              <a:extLst>
                <a:ext uri="{FF2B5EF4-FFF2-40B4-BE49-F238E27FC236}">
                  <a16:creationId xmlns:a16="http://schemas.microsoft.com/office/drawing/2014/main" id="{D8055F1B-37D6-A3D7-32D8-4A6EBCB7902A}"/>
                </a:ext>
              </a:extLst>
            </p:cNvPr>
            <p:cNvSpPr txBox="1"/>
            <p:nvPr/>
          </p:nvSpPr>
          <p:spPr>
            <a:xfrm>
              <a:off x="6258043" y="1975411"/>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39" name="TextBox 38">
              <a:extLst>
                <a:ext uri="{FF2B5EF4-FFF2-40B4-BE49-F238E27FC236}">
                  <a16:creationId xmlns:a16="http://schemas.microsoft.com/office/drawing/2014/main" id="{85AF5FC0-6904-6B3E-6148-F1F87CBDF4F1}"/>
                </a:ext>
              </a:extLst>
            </p:cNvPr>
            <p:cNvSpPr txBox="1"/>
            <p:nvPr/>
          </p:nvSpPr>
          <p:spPr>
            <a:xfrm>
              <a:off x="6510754" y="1973486"/>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40" name="TextBox 39">
              <a:extLst>
                <a:ext uri="{FF2B5EF4-FFF2-40B4-BE49-F238E27FC236}">
                  <a16:creationId xmlns:a16="http://schemas.microsoft.com/office/drawing/2014/main" id="{2B7CB3C9-41E1-A59B-6CE7-68F9D2DFB44F}"/>
                </a:ext>
              </a:extLst>
            </p:cNvPr>
            <p:cNvSpPr txBox="1"/>
            <p:nvPr/>
          </p:nvSpPr>
          <p:spPr>
            <a:xfrm>
              <a:off x="6778903" y="1975412"/>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41" name="TextBox 40">
              <a:extLst>
                <a:ext uri="{FF2B5EF4-FFF2-40B4-BE49-F238E27FC236}">
                  <a16:creationId xmlns:a16="http://schemas.microsoft.com/office/drawing/2014/main" id="{39ADCD12-B096-FA4D-982E-12D04EE87F2E}"/>
                </a:ext>
              </a:extLst>
            </p:cNvPr>
            <p:cNvSpPr txBox="1"/>
            <p:nvPr/>
          </p:nvSpPr>
          <p:spPr>
            <a:xfrm>
              <a:off x="7010396" y="1975415"/>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42" name="TextBox 41">
              <a:extLst>
                <a:ext uri="{FF2B5EF4-FFF2-40B4-BE49-F238E27FC236}">
                  <a16:creationId xmlns:a16="http://schemas.microsoft.com/office/drawing/2014/main" id="{CBC066C3-6AAD-86A1-D348-448691FFFEE1}"/>
                </a:ext>
              </a:extLst>
            </p:cNvPr>
            <p:cNvSpPr txBox="1"/>
            <p:nvPr/>
          </p:nvSpPr>
          <p:spPr>
            <a:xfrm>
              <a:off x="7278545" y="1977341"/>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sp>
          <p:nvSpPr>
            <p:cNvPr id="43" name="TextBox 42">
              <a:extLst>
                <a:ext uri="{FF2B5EF4-FFF2-40B4-BE49-F238E27FC236}">
                  <a16:creationId xmlns:a16="http://schemas.microsoft.com/office/drawing/2014/main" id="{C9F7CDC2-1211-D495-B924-D515A7FFA90A}"/>
                </a:ext>
              </a:extLst>
            </p:cNvPr>
            <p:cNvSpPr txBox="1"/>
            <p:nvPr/>
          </p:nvSpPr>
          <p:spPr>
            <a:xfrm>
              <a:off x="7531256" y="1975416"/>
              <a:ext cx="28725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a:t>
              </a:r>
            </a:p>
          </p:txBody>
        </p:sp>
        <p:sp>
          <p:nvSpPr>
            <p:cNvPr id="44" name="TextBox 43">
              <a:extLst>
                <a:ext uri="{FF2B5EF4-FFF2-40B4-BE49-F238E27FC236}">
                  <a16:creationId xmlns:a16="http://schemas.microsoft.com/office/drawing/2014/main" id="{41034740-644D-D50B-6321-3F676DC3AFBB}"/>
                </a:ext>
              </a:extLst>
            </p:cNvPr>
            <p:cNvSpPr txBox="1"/>
            <p:nvPr/>
          </p:nvSpPr>
          <p:spPr>
            <a:xfrm>
              <a:off x="7799405" y="1977342"/>
              <a:ext cx="27924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S</a:t>
              </a:r>
            </a:p>
          </p:txBody>
        </p:sp>
      </p:grpSp>
      <p:sp>
        <p:nvSpPr>
          <p:cNvPr id="47" name="Rectangle 46">
            <a:extLst>
              <a:ext uri="{FF2B5EF4-FFF2-40B4-BE49-F238E27FC236}">
                <a16:creationId xmlns:a16="http://schemas.microsoft.com/office/drawing/2014/main" id="{364E88CE-ACCD-E6F0-AF9E-7935BFCEA4C4}"/>
              </a:ext>
            </a:extLst>
          </p:cNvPr>
          <p:cNvSpPr/>
          <p:nvPr/>
        </p:nvSpPr>
        <p:spPr>
          <a:xfrm>
            <a:off x="9145929" y="1564511"/>
            <a:ext cx="1898248" cy="1446835"/>
          </a:xfrm>
          <a:prstGeom prst="rect">
            <a:avLst/>
          </a:prstGeom>
          <a:gradFill flip="none" rotWithShape="1">
            <a:gsLst>
              <a:gs pos="0">
                <a:schemeClr val="accent6">
                  <a:lumMod val="40000"/>
                  <a:lumOff val="60000"/>
                  <a:shade val="30000"/>
                  <a:satMod val="115000"/>
                </a:schemeClr>
              </a:gs>
              <a:gs pos="50000">
                <a:schemeClr val="accent6">
                  <a:lumMod val="40000"/>
                  <a:lumOff val="60000"/>
                  <a:shade val="67500"/>
                  <a:satMod val="115000"/>
                </a:schemeClr>
              </a:gs>
              <a:gs pos="100000">
                <a:schemeClr val="accent6">
                  <a:lumMod val="40000"/>
                  <a:lumOff val="60000"/>
                  <a:shade val="100000"/>
                  <a:satMod val="115000"/>
                </a:schemeClr>
              </a:gs>
            </a:gsLst>
            <a:lin ang="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pic>
        <p:nvPicPr>
          <p:cNvPr id="48" name="Picture 2">
            <a:extLst>
              <a:ext uri="{FF2B5EF4-FFF2-40B4-BE49-F238E27FC236}">
                <a16:creationId xmlns:a16="http://schemas.microsoft.com/office/drawing/2014/main" id="{613299A6-B8F1-DB16-4D05-49ACF1066D72}"/>
              </a:ext>
            </a:extLst>
          </p:cNvPr>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a:stretch/>
        </p:blipFill>
        <p:spPr bwMode="auto">
          <a:xfrm>
            <a:off x="8958805" y="888341"/>
            <a:ext cx="869095" cy="4732951"/>
          </a:xfrm>
          <a:prstGeom prst="rect">
            <a:avLst/>
          </a:prstGeom>
          <a:noFill/>
          <a:extLst>
            <a:ext uri="{909E8E84-426E-40DD-AFC4-6F175D3DCCD1}">
              <a14:hiddenFill xmlns:a14="http://schemas.microsoft.com/office/drawing/2010/main">
                <a:solidFill>
                  <a:srgbClr val="FFFFFF"/>
                </a:solidFill>
              </a14:hiddenFill>
            </a:ext>
          </a:extLst>
        </p:spPr>
      </p:pic>
      <p:sp>
        <p:nvSpPr>
          <p:cNvPr id="49" name="TextBox 48">
            <a:extLst>
              <a:ext uri="{FF2B5EF4-FFF2-40B4-BE49-F238E27FC236}">
                <a16:creationId xmlns:a16="http://schemas.microsoft.com/office/drawing/2014/main" id="{066FB720-5BD3-DD84-498B-210D0D132CFB}"/>
              </a:ext>
            </a:extLst>
          </p:cNvPr>
          <p:cNvSpPr txBox="1"/>
          <p:nvPr/>
        </p:nvSpPr>
        <p:spPr>
          <a:xfrm>
            <a:off x="8613493" y="2108521"/>
            <a:ext cx="856325"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X-Rays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1EB9B7B5-D0AE-61E8-36FC-6A56005FEA48}"/>
              </a:ext>
            </a:extLst>
          </p:cNvPr>
          <p:cNvSpPr txBox="1"/>
          <p:nvPr/>
        </p:nvSpPr>
        <p:spPr>
          <a:xfrm>
            <a:off x="9411579" y="1969627"/>
            <a:ext cx="1467068" cy="92333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Experiments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(Detectors)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endParaRPr>
          </a:p>
        </p:txBody>
      </p:sp>
      <p:pic>
        <p:nvPicPr>
          <p:cNvPr id="53" name="Picture 2">
            <a:extLst>
              <a:ext uri="{FF2B5EF4-FFF2-40B4-BE49-F238E27FC236}">
                <a16:creationId xmlns:a16="http://schemas.microsoft.com/office/drawing/2014/main" id="{5035AAB1-69AC-BB98-6647-70C5C9299600}"/>
              </a:ext>
            </a:extLst>
          </p:cNvPr>
          <p:cNvPicPr>
            <a:picLocks noChangeAspect="1" noChangeArrowheads="1"/>
          </p:cNvPicPr>
          <p:nvPr/>
        </p:nvPicPr>
        <p:blipFill rotWithShape="1">
          <a:blip r:embed="rId10" cstate="print">
            <a:extLst>
              <a:ext uri="{28A0092B-C50C-407E-A947-70E740481C1C}">
                <a14:useLocalDpi xmlns:a14="http://schemas.microsoft.com/office/drawing/2010/main"/>
              </a:ext>
            </a:extLst>
          </a:blip>
          <a:srcRect b="-2831"/>
          <a:stretch/>
        </p:blipFill>
        <p:spPr bwMode="auto">
          <a:xfrm>
            <a:off x="1305784" y="4209436"/>
            <a:ext cx="2664542" cy="2133600"/>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
            <a:extLst>
              <a:ext uri="{FF2B5EF4-FFF2-40B4-BE49-F238E27FC236}">
                <a16:creationId xmlns:a16="http://schemas.microsoft.com/office/drawing/2014/main" id="{5035AAB1-69AC-BB98-6647-70C5C9299600}"/>
              </a:ext>
            </a:extLst>
          </p:cNvPr>
          <p:cNvPicPr>
            <a:picLocks noChangeAspect="1" noChangeArrowheads="1"/>
          </p:cNvPicPr>
          <p:nvPr/>
        </p:nvPicPr>
        <p:blipFill rotWithShape="1">
          <a:blip r:embed="rId11" cstate="print">
            <a:extLst>
              <a:ext uri="{28A0092B-C50C-407E-A947-70E740481C1C}">
                <a14:useLocalDpi xmlns:a14="http://schemas.microsoft.com/office/drawing/2010/main"/>
              </a:ext>
            </a:extLst>
          </a:blip>
          <a:srcRect b="-2831"/>
          <a:stretch/>
        </p:blipFill>
        <p:spPr bwMode="auto">
          <a:xfrm>
            <a:off x="7697244" y="4209436"/>
            <a:ext cx="2910349" cy="2133600"/>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a:grpSpLocks noChangeAspect="1"/>
          </p:cNvGrpSpPr>
          <p:nvPr/>
        </p:nvGrpSpPr>
        <p:grpSpPr>
          <a:xfrm>
            <a:off x="3987211" y="3526602"/>
            <a:ext cx="3642624" cy="2733343"/>
            <a:chOff x="3699873" y="3445066"/>
            <a:chExt cx="4548290" cy="3412934"/>
          </a:xfrm>
          <a:solidFill>
            <a:schemeClr val="bg1"/>
          </a:solidFill>
          <a:effectLst>
            <a:outerShdw blurRad="63500" sx="102000" sy="102000" algn="ctr" rotWithShape="0">
              <a:prstClr val="black">
                <a:alpha val="40000"/>
              </a:prstClr>
            </a:outerShdw>
          </a:effectLst>
        </p:grpSpPr>
        <p:pic>
          <p:nvPicPr>
            <p:cNvPr id="1026" name="Picture 2" descr="https://media.springernature.com/lw685/springer-static/image/art%3A10.1038%2Fnphoton.2010.176/MediaObjects/41566_2010_Article_BFnphoton2010176_Fig4_HTML.jpg"/>
            <p:cNvPicPr>
              <a:picLocks noChangeAspect="1" noChangeArrowheads="1"/>
            </p:cNvPicPr>
            <p:nvPr/>
          </p:nvPicPr>
          <p:blipFill rotWithShape="1">
            <a:blip r:embed="rId12" cstate="print">
              <a:extLst>
                <a:ext uri="{28A0092B-C50C-407E-A947-70E740481C1C}">
                  <a14:useLocalDpi xmlns:a14="http://schemas.microsoft.com/office/drawing/2010/main"/>
                </a:ext>
              </a:extLst>
            </a:blip>
            <a:srcRect r="-4545"/>
            <a:stretch/>
          </p:blipFill>
          <p:spPr bwMode="auto">
            <a:xfrm>
              <a:off x="3699873" y="3445066"/>
              <a:ext cx="4548290" cy="3412934"/>
            </a:xfrm>
            <a:prstGeom prst="rect">
              <a:avLst/>
            </a:prstGeom>
            <a:grpFill/>
          </p:spPr>
        </p:pic>
        <p:sp>
          <p:nvSpPr>
            <p:cNvPr id="52" name="Rectangle 51"/>
            <p:cNvSpPr/>
            <p:nvPr/>
          </p:nvSpPr>
          <p:spPr>
            <a:xfrm>
              <a:off x="6115472" y="3805083"/>
              <a:ext cx="1859581" cy="2556387"/>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grpSp>
      <p:sp>
        <p:nvSpPr>
          <p:cNvPr id="57" name="TextBox 56"/>
          <p:cNvSpPr txBox="1"/>
          <p:nvPr/>
        </p:nvSpPr>
        <p:spPr>
          <a:xfrm>
            <a:off x="5592595" y="4780011"/>
            <a:ext cx="1809070" cy="101211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nchor="ctr">
            <a:noAutofit/>
          </a:bodyPr>
          <a:lstStyle/>
          <a:p>
            <a:pPr marL="0" marR="0" lvl="0" indent="0" algn="ctr" defTabSz="914400" rtl="0" eaLnBrk="1" fontAlgn="auto" latinLnBrk="0" hangingPunct="1">
              <a:lnSpc>
                <a:spcPts val="23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X-ray intensity </a:t>
            </a:r>
            <a:r>
              <a:rPr kumimoji="0" lang="en-GB" sz="16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increases exponentially</a:t>
            </a:r>
          </a:p>
        </p:txBody>
      </p:sp>
      <p:sp>
        <p:nvSpPr>
          <p:cNvPr id="58" name="Rectangle 57"/>
          <p:cNvSpPr/>
          <p:nvPr/>
        </p:nvSpPr>
        <p:spPr>
          <a:xfrm>
            <a:off x="116615" y="643083"/>
            <a:ext cx="5504341" cy="400110"/>
          </a:xfrm>
          <a:prstGeom prst="rect">
            <a:avLst/>
          </a:prstGeom>
        </p:spPr>
        <p:txBody>
          <a:bodyPr wrap="square">
            <a:spAutoFit/>
          </a:bodyPr>
          <a:lstStyle/>
          <a:p>
            <a:pPr lvl="0">
              <a:defRPr/>
            </a:pPr>
            <a:r>
              <a:rPr lang="en-GB" sz="2000" b="1" dirty="0">
                <a:solidFill>
                  <a:srgbClr val="1D5DF9"/>
                </a:solidFill>
                <a:latin typeface="Arial" panose="020B0604020202020204" pitchFamily="34" charset="0"/>
                <a:cs typeface="Arial" panose="020B0604020202020204" pitchFamily="34" charset="0"/>
              </a:rPr>
              <a:t>Short </a:t>
            </a:r>
            <a:r>
              <a:rPr lang="en-GB" sz="2000" b="1" dirty="0" smtClean="0">
                <a:solidFill>
                  <a:srgbClr val="1D5DF9"/>
                </a:solidFill>
                <a:latin typeface="Arial" panose="020B0604020202020204" pitchFamily="34" charset="0"/>
                <a:cs typeface="Arial" panose="020B0604020202020204" pitchFamily="34" charset="0"/>
              </a:rPr>
              <a:t>Wavelength and </a:t>
            </a:r>
            <a:r>
              <a:rPr lang="en-GB" sz="2000" b="1" dirty="0">
                <a:solidFill>
                  <a:srgbClr val="1D5DF9"/>
                </a:solidFill>
                <a:latin typeface="Arial" panose="020B0604020202020204" pitchFamily="34" charset="0"/>
                <a:cs typeface="Arial" panose="020B0604020202020204" pitchFamily="34" charset="0"/>
              </a:rPr>
              <a:t>High Brightness</a:t>
            </a:r>
            <a:endParaRPr lang="en-GB" sz="2000" b="1" dirty="0">
              <a:solidFill>
                <a:srgbClr val="1D5DF9"/>
              </a:solidFill>
              <a:latin typeface="Arial" panose="020B0604020202020204" pitchFamily="34" charset="0"/>
              <a:cs typeface="Arial" panose="020B0604020202020204" pitchFamily="34" charset="0"/>
            </a:endParaRPr>
          </a:p>
        </p:txBody>
      </p:sp>
      <p:pic>
        <p:nvPicPr>
          <p:cNvPr id="55" name="Picture 6" descr="Before you Arrive - - Diamond Light Source">
            <a:extLst>
              <a:ext uri="{FF2B5EF4-FFF2-40B4-BE49-F238E27FC236}">
                <a16:creationId xmlns:a16="http://schemas.microsoft.com/office/drawing/2014/main" id="{1418E2B6-9061-AA63-8DA0-336161F00B6B}"/>
              </a:ext>
            </a:extLst>
          </p:cNvPr>
          <p:cNvPicPr>
            <a:picLocks noChangeAspect="1" noChangeArrowheads="1"/>
          </p:cNvPicPr>
          <p:nvPr/>
        </p:nvPicPr>
        <p:blipFill rotWithShape="1">
          <a:blip r:embed="rId13" cstate="print">
            <a:extLst>
              <a:ext uri="{28A0092B-C50C-407E-A947-70E740481C1C}">
                <a14:useLocalDpi xmlns:a14="http://schemas.microsoft.com/office/drawing/2010/main"/>
              </a:ext>
            </a:extLst>
          </a:blip>
          <a:srcRect t="17693"/>
          <a:stretch/>
        </p:blipFill>
        <p:spPr bwMode="auto">
          <a:xfrm>
            <a:off x="1791679" y="3349487"/>
            <a:ext cx="1648764" cy="904836"/>
          </a:xfrm>
          <a:prstGeom prst="rect">
            <a:avLst/>
          </a:prstGeom>
          <a:noFill/>
          <a:extLst>
            <a:ext uri="{909E8E84-426E-40DD-AFC4-6F175D3DCCD1}">
              <a14:hiddenFill xmlns:a14="http://schemas.microsoft.com/office/drawing/2010/main">
                <a:solidFill>
                  <a:srgbClr val="FFFFFF"/>
                </a:solidFill>
              </a14:hiddenFill>
            </a:ext>
          </a:extLst>
        </p:spPr>
      </p:pic>
      <p:sp>
        <p:nvSpPr>
          <p:cNvPr id="56" name="Rectangle 55"/>
          <p:cNvSpPr/>
          <p:nvPr/>
        </p:nvSpPr>
        <p:spPr>
          <a:xfrm>
            <a:off x="1540937" y="3929274"/>
            <a:ext cx="2150247" cy="307777"/>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dirty="0">
                <a:solidFill>
                  <a:schemeClr val="bg1"/>
                </a:solidFill>
                <a:latin typeface="Arial" panose="020B0604020202020204" pitchFamily="34" charset="0"/>
                <a:cs typeface="Arial" panose="020B0604020202020204" pitchFamily="34" charset="0"/>
              </a:rPr>
              <a:t>(like a synchrotron)</a:t>
            </a:r>
            <a:endParaRPr kumimoji="0" lang="en-GB" sz="1400" b="0" i="0" u="none" strike="noStrike" kern="120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pic>
        <p:nvPicPr>
          <p:cNvPr id="63" name="Picture 62"/>
          <p:cNvPicPr>
            <a:picLocks noChangeAspect="1"/>
          </p:cNvPicPr>
          <p:nvPr/>
        </p:nvPicPr>
        <p:blipFill rotWithShape="1">
          <a:blip r:embed="rId14" cstate="print">
            <a:extLst>
              <a:ext uri="{28A0092B-C50C-407E-A947-70E740481C1C}">
                <a14:useLocalDpi xmlns:a14="http://schemas.microsoft.com/office/drawing/2010/main"/>
              </a:ext>
            </a:extLst>
          </a:blip>
          <a:srcRect/>
          <a:stretch/>
        </p:blipFill>
        <p:spPr>
          <a:xfrm>
            <a:off x="10830375" y="19050"/>
            <a:ext cx="1257796" cy="1011384"/>
          </a:xfrm>
          <a:prstGeom prst="rect">
            <a:avLst/>
          </a:prstGeom>
        </p:spPr>
      </p:pic>
      <p:sp>
        <p:nvSpPr>
          <p:cNvPr id="64" name="Rectangle 63"/>
          <p:cNvSpPr/>
          <p:nvPr/>
        </p:nvSpPr>
        <p:spPr>
          <a:xfrm>
            <a:off x="7532082" y="-1"/>
            <a:ext cx="4659917" cy="1030435"/>
          </a:xfrm>
          <a:prstGeom prst="rect">
            <a:avLst/>
          </a:prstGeom>
          <a:noFill/>
          <a:ln>
            <a:solidFill>
              <a:schemeClr val="bg1">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65" name="Rectangle 64"/>
          <p:cNvSpPr/>
          <p:nvPr/>
        </p:nvSpPr>
        <p:spPr>
          <a:xfrm>
            <a:off x="7629639" y="88261"/>
            <a:ext cx="3414538" cy="830997"/>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Laser colour (</a:t>
            </a:r>
            <a:r>
              <a:rPr lang="en-GB" sz="1600" dirty="0">
                <a:solidFill>
                  <a:prstClr val="black"/>
                </a:solidFill>
                <a:latin typeface="Arial" panose="020B0604020202020204" pitchFamily="34" charset="0"/>
                <a:cs typeface="Arial" panose="020B0604020202020204" pitchFamily="34" charset="0"/>
              </a:rPr>
              <a:t>wavelength</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is </a:t>
            </a:r>
            <a:r>
              <a:rPr kumimoji="0" lang="en-GB" sz="1600" b="1"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usually</a:t>
            </a:r>
            <a:r>
              <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constrained </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by differences between energy levels in an atom</a:t>
            </a:r>
          </a:p>
        </p:txBody>
      </p:sp>
      <p:sp>
        <p:nvSpPr>
          <p:cNvPr id="66" name="Rectangle 65"/>
          <p:cNvSpPr/>
          <p:nvPr/>
        </p:nvSpPr>
        <p:spPr>
          <a:xfrm>
            <a:off x="135804" y="1120718"/>
            <a:ext cx="4079580" cy="584775"/>
          </a:xfrm>
          <a:prstGeom prst="rect">
            <a:avLst/>
          </a:prstGeom>
        </p:spPr>
        <p:txBody>
          <a:bodyPr wrap="square">
            <a:spAutoFit/>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XFEL</a:t>
            </a:r>
            <a:r>
              <a:rPr kumimoji="0" lang="en-GB" sz="1600" b="0" i="0" u="none" strike="noStrike" kern="1200" cap="none" spc="0" normalizeH="0" noProof="0" dirty="0">
                <a:ln>
                  <a:noFill/>
                </a:ln>
                <a:solidFill>
                  <a:prstClr val="black"/>
                </a:solidFill>
                <a:effectLst/>
                <a:uLnTx/>
                <a:uFillTx/>
                <a:latin typeface="Arial" panose="020B0604020202020204" pitchFamily="34" charset="0"/>
                <a:cs typeface="Arial" panose="020B0604020202020204" pitchFamily="34" charset="0"/>
              </a:rPr>
              <a:t> = X-ray Free-Electron Laser</a:t>
            </a:r>
            <a:endParaRPr lang="en-GB" sz="1600" noProof="0" dirty="0">
              <a:solidFill>
                <a:prstClr val="black"/>
              </a:solidFill>
              <a:latin typeface="Arial" panose="020B0604020202020204" pitchFamily="34" charset="0"/>
              <a:cs typeface="Arial" panose="020B0604020202020204" pitchFamily="34" charset="0"/>
            </a:endParaRPr>
          </a:p>
          <a:p>
            <a:pPr marL="0" marR="0" lvl="0" indent="0"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a:t>
            </a:r>
          </a:p>
        </p:txBody>
      </p:sp>
      <p:sp>
        <p:nvSpPr>
          <p:cNvPr id="67" name="Rectangle 66"/>
          <p:cNvSpPr/>
          <p:nvPr/>
        </p:nvSpPr>
        <p:spPr>
          <a:xfrm>
            <a:off x="298308" y="2743839"/>
            <a:ext cx="2513397" cy="584775"/>
          </a:xfrm>
          <a:prstGeom prst="rect">
            <a:avLst/>
          </a:prstGeom>
        </p:spPr>
        <p:txBody>
          <a:bodyPr wrap="square">
            <a:spAutoFit/>
          </a:bodyPr>
          <a:lstStyle/>
          <a:p>
            <a:pPr lvl="0" algn="ctr">
              <a:defRPr/>
            </a:pPr>
            <a:r>
              <a:rPr lang="en-GB" sz="1600" b="1" dirty="0">
                <a:solidFill>
                  <a:srgbClr val="1D5DF9"/>
                </a:solidFill>
                <a:latin typeface="Arial" panose="020B0604020202020204" pitchFamily="34" charset="0"/>
                <a:cs typeface="Arial" panose="020B0604020202020204" pitchFamily="34" charset="0"/>
              </a:rPr>
              <a:t>‘Free electrons’ </a:t>
            </a:r>
            <a:r>
              <a:rPr lang="en-GB" sz="1600" dirty="0">
                <a:solidFill>
                  <a:prstClr val="black"/>
                </a:solidFill>
                <a:latin typeface="Arial" panose="020B0604020202020204" pitchFamily="34" charset="0"/>
                <a:cs typeface="Arial" panose="020B0604020202020204" pitchFamily="34" charset="0"/>
              </a:rPr>
              <a:t>= dissociated from atoms</a:t>
            </a:r>
          </a:p>
        </p:txBody>
      </p:sp>
    </p:spTree>
    <p:extLst>
      <p:ext uri="{BB962C8B-B14F-4D97-AF65-F5344CB8AC3E}">
        <p14:creationId xmlns:p14="http://schemas.microsoft.com/office/powerpoint/2010/main" val="66745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 grpId="0"/>
      <p:bldGraphic spid="59" grpId="0">
        <p:bldAsOne/>
      </p:bldGraphic>
      <p:bldP spid="57" grpId="0" animBg="1"/>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XFELs vs other types of facility</a:t>
            </a:r>
          </a:p>
        </p:txBody>
      </p:sp>
      <p:sp>
        <p:nvSpPr>
          <p:cNvPr id="3" name="Content Placeholder 2"/>
          <p:cNvSpPr>
            <a:spLocks noGrp="1"/>
          </p:cNvSpPr>
          <p:nvPr>
            <p:ph idx="1"/>
          </p:nvPr>
        </p:nvSpPr>
        <p:spPr/>
        <p:txBody>
          <a:bodyPr>
            <a:normAutofit/>
          </a:bodyPr>
          <a:lstStyle/>
          <a:p>
            <a:r>
              <a:rPr lang="en-US" sz="1600" dirty="0" smtClean="0">
                <a:latin typeface="Arial" panose="020B0604020202020204" pitchFamily="34" charset="0"/>
                <a:cs typeface="Arial" panose="020B0604020202020204" pitchFamily="34" charset="0"/>
              </a:rPr>
              <a:t>The </a:t>
            </a:r>
            <a:r>
              <a:rPr lang="en-US" sz="1600" dirty="0">
                <a:latin typeface="Arial" panose="020B0604020202020204" pitchFamily="34" charset="0"/>
                <a:cs typeface="Arial" panose="020B0604020202020204" pitchFamily="34" charset="0"/>
              </a:rPr>
              <a:t>next generation of XFELs will be the most advanced light sources the world has ever seen. They will have an average x-ray brightness more than a thousand times higher than 4th generation storage </a:t>
            </a:r>
            <a:r>
              <a:rPr lang="en-US" sz="1600" dirty="0" smtClean="0">
                <a:latin typeface="Arial" panose="020B0604020202020204" pitchFamily="34" charset="0"/>
                <a:cs typeface="Arial" panose="020B0604020202020204" pitchFamily="34" charset="0"/>
              </a:rPr>
              <a:t>rings, </a:t>
            </a:r>
            <a:r>
              <a:rPr lang="en-US" sz="1600" dirty="0">
                <a:latin typeface="Arial" panose="020B0604020202020204" pitchFamily="34" charset="0"/>
                <a:cs typeface="Arial" panose="020B0604020202020204" pitchFamily="34" charset="0"/>
              </a:rPr>
              <a:t>and a peak brightest a billion times higher</a:t>
            </a:r>
            <a:r>
              <a:rPr lang="en-US" sz="1600" dirty="0" smtClean="0">
                <a:latin typeface="Arial" panose="020B0604020202020204" pitchFamily="34" charset="0"/>
                <a:cs typeface="Arial" panose="020B0604020202020204" pitchFamily="34" charset="0"/>
              </a:rPr>
              <a:t>. </a:t>
            </a:r>
            <a:endParaRPr lang="en-US" sz="1600"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a:blip r:embed="rId2"/>
          <a:stretch>
            <a:fillRect/>
          </a:stretch>
        </p:blipFill>
        <p:spPr>
          <a:xfrm>
            <a:off x="334564" y="2463469"/>
            <a:ext cx="3179928" cy="3791154"/>
          </a:xfrm>
          <a:prstGeom prst="rect">
            <a:avLst/>
          </a:prstGeom>
          <a:ln>
            <a:noFill/>
          </a:ln>
          <a:effectLst>
            <a:outerShdw blurRad="63500" sx="102000" sy="102000" algn="ctr" rotWithShape="0">
              <a:prstClr val="black">
                <a:alpha val="40000"/>
              </a:prstClr>
            </a:outerShdw>
          </a:effectLst>
        </p:spPr>
      </p:pic>
      <p:pic>
        <p:nvPicPr>
          <p:cNvPr id="6" name="Picture 2" descr="LCLS-II-HE Image">
            <a:extLst>
              <a:ext uri="{FF2B5EF4-FFF2-40B4-BE49-F238E27FC236}">
                <a16:creationId xmlns:a16="http://schemas.microsoft.com/office/drawing/2014/main" id="{E9FDB5D7-705E-EC55-094E-53D7C23EC88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4041" y="2881316"/>
            <a:ext cx="3814001" cy="2961827"/>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2" descr="image004"/>
          <p:cNvPicPr>
            <a:picLocks noChangeAspect="1" noChangeArrowheads="1"/>
          </p:cNvPicPr>
          <p:nvPr/>
        </p:nvPicPr>
        <p:blipFill rotWithShape="1">
          <a:blip r:embed="rId4">
            <a:extLst>
              <a:ext uri="{28A0092B-C50C-407E-A947-70E740481C1C}">
                <a14:useLocalDpi xmlns:a14="http://schemas.microsoft.com/office/drawing/2010/main" val="0"/>
              </a:ext>
            </a:extLst>
          </a:blip>
          <a:srcRect t="1395"/>
          <a:stretch/>
        </p:blipFill>
        <p:spPr bwMode="auto">
          <a:xfrm>
            <a:off x="8372700" y="2564053"/>
            <a:ext cx="3704504" cy="3425394"/>
          </a:xfrm>
          <a:prstGeom prst="rect">
            <a:avLst/>
          </a:prstGeom>
          <a:noFill/>
          <a:ln>
            <a:noFill/>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560832" y="1608593"/>
            <a:ext cx="2542032" cy="7386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GB" sz="1400" dirty="0" smtClean="0">
                <a:latin typeface="Arial" panose="020B0604020202020204" pitchFamily="34" charset="0"/>
                <a:cs typeface="Arial" panose="020B0604020202020204" pitchFamily="34" charset="0"/>
              </a:rPr>
              <a:t>A </a:t>
            </a:r>
            <a:r>
              <a:rPr lang="en-GB" sz="1400" dirty="0">
                <a:latin typeface="Arial" panose="020B0604020202020204" pitchFamily="34" charset="0"/>
                <a:cs typeface="Arial" panose="020B0604020202020204" pitchFamily="34" charset="0"/>
              </a:rPr>
              <a:t>billion times higher </a:t>
            </a:r>
            <a:r>
              <a:rPr lang="en-GB" sz="1400" b="1" dirty="0">
                <a:latin typeface="Arial" panose="020B0604020202020204" pitchFamily="34" charset="0"/>
                <a:cs typeface="Arial" panose="020B0604020202020204" pitchFamily="34" charset="0"/>
              </a:rPr>
              <a:t>peak brightness </a:t>
            </a:r>
            <a:r>
              <a:rPr lang="en-GB" sz="1400" dirty="0">
                <a:latin typeface="Arial" panose="020B0604020202020204" pitchFamily="34" charset="0"/>
                <a:cs typeface="Arial" panose="020B0604020202020204" pitchFamily="34" charset="0"/>
              </a:rPr>
              <a:t>compared with synchrotrons</a:t>
            </a:r>
            <a:endParaRPr lang="en-GB" sz="1400" dirty="0">
              <a:latin typeface="Arial" panose="020B0604020202020204" pitchFamily="34" charset="0"/>
              <a:cs typeface="Arial" panose="020B0604020202020204" pitchFamily="34" charset="0"/>
            </a:endParaRPr>
          </a:p>
        </p:txBody>
      </p:sp>
      <p:sp>
        <p:nvSpPr>
          <p:cNvPr id="9" name="Rectangle 8"/>
          <p:cNvSpPr/>
          <p:nvPr/>
        </p:nvSpPr>
        <p:spPr>
          <a:xfrm>
            <a:off x="4900273" y="1608593"/>
            <a:ext cx="1912007" cy="7386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GB" sz="1400" b="1" dirty="0" smtClean="0">
                <a:latin typeface="Arial" panose="020B0604020202020204" pitchFamily="34" charset="0"/>
                <a:cs typeface="Arial" panose="020B0604020202020204" pitchFamily="34" charset="0"/>
              </a:rPr>
              <a:t>Average brightness </a:t>
            </a:r>
            <a:r>
              <a:rPr lang="en-GB" sz="1400" dirty="0" smtClean="0">
                <a:latin typeface="Arial" panose="020B0604020202020204" pitchFamily="34" charset="0"/>
                <a:cs typeface="Arial" panose="020B0604020202020204" pitchFamily="34" charset="0"/>
              </a:rPr>
              <a:t>&gt;1000 times higher than synchrotrons</a:t>
            </a:r>
            <a:endParaRPr lang="en-GB" sz="1400" dirty="0">
              <a:latin typeface="Arial" panose="020B0604020202020204" pitchFamily="34" charset="0"/>
              <a:cs typeface="Arial" panose="020B0604020202020204" pitchFamily="34" charset="0"/>
            </a:endParaRPr>
          </a:p>
        </p:txBody>
      </p:sp>
      <p:sp>
        <p:nvSpPr>
          <p:cNvPr id="10" name="Rectangle 9"/>
          <p:cNvSpPr/>
          <p:nvPr/>
        </p:nvSpPr>
        <p:spPr>
          <a:xfrm>
            <a:off x="8948017" y="1608593"/>
            <a:ext cx="2722471" cy="738664"/>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GB" sz="1400" b="1" dirty="0" err="1" smtClean="0">
                <a:latin typeface="Arial" panose="020B0604020202020204" pitchFamily="34" charset="0"/>
                <a:cs typeface="Arial" panose="020B0604020202020204" pitchFamily="34" charset="0"/>
              </a:rPr>
              <a:t>Attosecond</a:t>
            </a:r>
            <a:r>
              <a:rPr lang="en-GB" sz="1400" b="1" dirty="0" smtClean="0">
                <a:latin typeface="Arial" panose="020B0604020202020204" pitchFamily="34" charset="0"/>
                <a:cs typeface="Arial" panose="020B0604020202020204" pitchFamily="34" charset="0"/>
              </a:rPr>
              <a:t> pulses </a:t>
            </a:r>
            <a:r>
              <a:rPr lang="en-GB" sz="1400" dirty="0" smtClean="0">
                <a:latin typeface="Arial" panose="020B0604020202020204" pitchFamily="34" charset="0"/>
                <a:cs typeface="Arial" panose="020B0604020202020204" pitchFamily="34" charset="0"/>
              </a:rPr>
              <a:t>with higher pulse energy at higher photon energies than HHG</a:t>
            </a:r>
            <a:endParaRPr lang="en-GB"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19766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5742040" y="-7246"/>
            <a:ext cx="6449960" cy="125998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latin typeface="Arial" panose="020B0604020202020204" pitchFamily="34" charset="0"/>
              <a:cs typeface="Arial" panose="020B0604020202020204" pitchFamily="34" charset="0"/>
            </a:endParaRPr>
          </a:p>
        </p:txBody>
      </p:sp>
      <p:sp>
        <p:nvSpPr>
          <p:cNvPr id="2" name="Title 1"/>
          <p:cNvSpPr>
            <a:spLocks noGrp="1"/>
          </p:cNvSpPr>
          <p:nvPr>
            <p:ph type="title"/>
          </p:nvPr>
        </p:nvSpPr>
        <p:spPr/>
        <p:txBody>
          <a:bodyPr/>
          <a:lstStyle/>
          <a:p>
            <a:r>
              <a:rPr lang="en-GB" dirty="0"/>
              <a:t>XFEL size in context</a:t>
            </a:r>
          </a:p>
        </p:txBody>
      </p:sp>
      <p:sp>
        <p:nvSpPr>
          <p:cNvPr id="3" name="Content Placeholder 2"/>
          <p:cNvSpPr>
            <a:spLocks noGrp="1"/>
          </p:cNvSpPr>
          <p:nvPr>
            <p:ph idx="1"/>
          </p:nvPr>
        </p:nvSpPr>
        <p:spPr>
          <a:xfrm>
            <a:off x="106879" y="1482849"/>
            <a:ext cx="11970325" cy="5274213"/>
          </a:xfrm>
        </p:spPr>
        <p:txBody>
          <a:bodyPr/>
          <a:lstStyle/>
          <a:p>
            <a:endParaRPr lang="en-GB" dirty="0">
              <a:latin typeface="Arial" panose="020B0604020202020204" pitchFamily="34" charset="0"/>
              <a:cs typeface="Arial" panose="020B0604020202020204" pitchFamily="34" charset="0"/>
            </a:endParaRPr>
          </a:p>
        </p:txBody>
      </p:sp>
      <p:pic>
        <p:nvPicPr>
          <p:cNvPr id="4" name="Picture 3"/>
          <p:cNvPicPr>
            <a:picLocks noChangeAspect="1"/>
          </p:cNvPicPr>
          <p:nvPr/>
        </p:nvPicPr>
        <p:blipFill rotWithShape="1">
          <a:blip r:embed="rId2"/>
          <a:srcRect l="5562" t="1" r="8705" b="12112"/>
          <a:stretch/>
        </p:blipFill>
        <p:spPr>
          <a:xfrm>
            <a:off x="106879" y="1357704"/>
            <a:ext cx="5812140" cy="2693182"/>
          </a:xfrm>
          <a:prstGeom prst="rect">
            <a:avLst/>
          </a:prstGeom>
          <a:effectLst>
            <a:outerShdw blurRad="63500" sx="102000" sy="102000" algn="ctr" rotWithShape="0">
              <a:prstClr val="black">
                <a:alpha val="40000"/>
              </a:prstClr>
            </a:outerShdw>
          </a:effectLst>
        </p:spPr>
      </p:pic>
      <p:sp>
        <p:nvSpPr>
          <p:cNvPr id="5" name="Left-Right Arrow 4"/>
          <p:cNvSpPr/>
          <p:nvPr/>
        </p:nvSpPr>
        <p:spPr>
          <a:xfrm>
            <a:off x="1666536" y="2133845"/>
            <a:ext cx="3277312" cy="393745"/>
          </a:xfrm>
          <a:prstGeom prst="leftRightArrow">
            <a:avLst/>
          </a:prstGeom>
          <a:solidFill>
            <a:srgbClr val="1D5DF9">
              <a:alpha val="70000"/>
            </a:srgbClr>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Fermi Avenue: ~1 km</a:t>
            </a:r>
          </a:p>
        </p:txBody>
      </p:sp>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l="5586" t="3474"/>
          <a:stretch/>
        </p:blipFill>
        <p:spPr>
          <a:xfrm>
            <a:off x="6243484" y="1327716"/>
            <a:ext cx="5761704" cy="2707797"/>
          </a:xfrm>
          <a:prstGeom prst="rect">
            <a:avLst/>
          </a:prstGeom>
          <a:effectLst>
            <a:outerShdw blurRad="63500" sx="102000" sy="102000" algn="ctr" rotWithShape="0">
              <a:prstClr val="black">
                <a:alpha val="40000"/>
              </a:prstClr>
            </a:outerShdw>
          </a:effectLst>
        </p:spPr>
      </p:pic>
      <p:sp>
        <p:nvSpPr>
          <p:cNvPr id="7" name="Left-Right Arrow 6"/>
          <p:cNvSpPr/>
          <p:nvPr/>
        </p:nvSpPr>
        <p:spPr>
          <a:xfrm>
            <a:off x="8547272" y="2420294"/>
            <a:ext cx="344263" cy="143565"/>
          </a:xfrm>
          <a:prstGeom prst="leftRightArrow">
            <a:avLst/>
          </a:prstGeom>
          <a:solidFill>
            <a:schemeClr val="accent1">
              <a:alpha val="70000"/>
            </a:schemeClr>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8" name="Rectangle 7"/>
          <p:cNvSpPr/>
          <p:nvPr/>
        </p:nvSpPr>
        <p:spPr>
          <a:xfrm>
            <a:off x="7636577" y="2595548"/>
            <a:ext cx="2165657" cy="215444"/>
          </a:xfrm>
          <a:prstGeom prst="rect">
            <a:avLst/>
          </a:prstGeom>
          <a:solidFill>
            <a:schemeClr val="tx1">
              <a:alpha val="44000"/>
            </a:schemeClr>
          </a:solidFill>
        </p:spPr>
        <p:txBody>
          <a:bodyPr wrap="none" lIns="0" tIns="0" rIns="0" bIns="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CLARA: ~100 m, 250 MeV</a:t>
            </a:r>
          </a:p>
        </p:txBody>
      </p:sp>
      <p:pic>
        <p:nvPicPr>
          <p:cNvPr id="9" name="Picture 8"/>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30000"/>
                    </a14:imgEffect>
                  </a14:imgLayer>
                </a14:imgProps>
              </a:ext>
            </a:extLst>
          </a:blip>
          <a:srcRect l="23591" t="1054" r="29115" b="79430"/>
          <a:stretch/>
        </p:blipFill>
        <p:spPr>
          <a:xfrm>
            <a:off x="600617" y="4427136"/>
            <a:ext cx="3128037" cy="624311"/>
          </a:xfrm>
          <a:prstGeom prst="rect">
            <a:avLst/>
          </a:prstGeom>
          <a:effectLst>
            <a:outerShdw blurRad="63500" sx="102000" sy="102000" algn="ctr" rotWithShape="0">
              <a:prstClr val="black">
                <a:alpha val="40000"/>
              </a:prstClr>
            </a:outerShdw>
          </a:effectLst>
        </p:spPr>
      </p:pic>
      <p:sp>
        <p:nvSpPr>
          <p:cNvPr id="10" name="Left-Right Arrow 9"/>
          <p:cNvSpPr/>
          <p:nvPr/>
        </p:nvSpPr>
        <p:spPr>
          <a:xfrm>
            <a:off x="925586" y="4281301"/>
            <a:ext cx="2458800" cy="393745"/>
          </a:xfrm>
          <a:prstGeom prst="leftRightArrow">
            <a:avLst/>
          </a:prstGeom>
          <a:solidFill>
            <a:srgbClr val="1D5DF9">
              <a:alpha val="70000"/>
            </a:srgbClr>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err="1">
                <a:ln>
                  <a:noFill/>
                </a:ln>
                <a:solidFill>
                  <a:prstClr val="white"/>
                </a:solidFill>
                <a:effectLst/>
                <a:uLnTx/>
                <a:uFillTx/>
                <a:latin typeface="Arial" panose="020B0604020202020204" pitchFamily="34" charset="0"/>
                <a:cs typeface="Arial" panose="020B0604020202020204" pitchFamily="34" charset="0"/>
              </a:rPr>
              <a:t>SwissFEL</a:t>
            </a:r>
            <a:r>
              <a:rPr kumimoji="0" lang="en-GB" sz="1400" b="1"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 ~750 m</a:t>
            </a:r>
          </a:p>
        </p:txBody>
      </p:sp>
      <p:grpSp>
        <p:nvGrpSpPr>
          <p:cNvPr id="11" name="Group 10"/>
          <p:cNvGrpSpPr/>
          <p:nvPr/>
        </p:nvGrpSpPr>
        <p:grpSpPr>
          <a:xfrm>
            <a:off x="49481" y="5460522"/>
            <a:ext cx="12085120" cy="1371204"/>
            <a:chOff x="49481" y="4850276"/>
            <a:chExt cx="12085120" cy="1371204"/>
          </a:xfrm>
        </p:grpSpPr>
        <p:pic>
          <p:nvPicPr>
            <p:cNvPr id="12" name="Picture 2" descr="https://www.fels-of-europe.eu/sites/site_fels-of-europe/content/e212729/e214590/e226828/e229313/XFEL_Luftbild_2014_1_parallel_50x16_rgb.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l="6023" t="41882" r="11286" b="28898"/>
            <a:stretch/>
          </p:blipFill>
          <p:spPr bwMode="auto">
            <a:xfrm>
              <a:off x="49481" y="4850276"/>
              <a:ext cx="12085120" cy="1368855"/>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3" name="Picture 2" descr="https://www.fels-of-europe.eu/sites/site_fels-of-europe/content/e212729/e214590/e226828/e229313/XFEL_Luftbild_2014_1_parallel_50x16_rgb.jpg"/>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l="6023" t="67494" r="86891" b="27414"/>
            <a:stretch/>
          </p:blipFill>
          <p:spPr bwMode="auto">
            <a:xfrm>
              <a:off x="49481" y="5982941"/>
              <a:ext cx="1035624" cy="238539"/>
            </a:xfrm>
            <a:prstGeom prst="rect">
              <a:avLst/>
            </a:prstGeom>
            <a:noFill/>
            <a:effectLst/>
            <a:extLst>
              <a:ext uri="{909E8E84-426E-40DD-AFC4-6F175D3DCCD1}">
                <a14:hiddenFill xmlns:a14="http://schemas.microsoft.com/office/drawing/2010/main">
                  <a:solidFill>
                    <a:srgbClr val="FFFFFF"/>
                  </a:solidFill>
                </a14:hiddenFill>
              </a:ext>
            </a:extLst>
          </p:spPr>
        </p:pic>
      </p:grpSp>
      <p:sp>
        <p:nvSpPr>
          <p:cNvPr id="14" name="Left-Right Arrow 13"/>
          <p:cNvSpPr/>
          <p:nvPr/>
        </p:nvSpPr>
        <p:spPr>
          <a:xfrm>
            <a:off x="344061" y="5313289"/>
            <a:ext cx="11138400" cy="393745"/>
          </a:xfrm>
          <a:prstGeom prst="leftRightArrow">
            <a:avLst/>
          </a:prstGeom>
          <a:solidFill>
            <a:srgbClr val="1D5DF9">
              <a:alpha val="70000"/>
            </a:srgbClr>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rPr>
              <a:t>European FEL: ~3.4 km</a:t>
            </a:r>
          </a:p>
        </p:txBody>
      </p:sp>
      <p:pic>
        <p:nvPicPr>
          <p:cNvPr id="30" name="Picture 29"/>
          <p:cNvPicPr>
            <a:picLocks noChangeAspect="1"/>
          </p:cNvPicPr>
          <p:nvPr/>
        </p:nvPicPr>
        <p:blipFill rotWithShape="1">
          <a:blip r:embed="rId7"/>
          <a:srcRect b="21726"/>
          <a:stretch/>
        </p:blipFill>
        <p:spPr>
          <a:xfrm>
            <a:off x="4989531" y="4421604"/>
            <a:ext cx="6132392" cy="842242"/>
          </a:xfrm>
          <a:prstGeom prst="rect">
            <a:avLst/>
          </a:prstGeom>
          <a:solidFill>
            <a:schemeClr val="bg1"/>
          </a:solidFill>
          <a:effectLst>
            <a:outerShdw blurRad="63500" sx="102000" sy="102000" algn="ctr" rotWithShape="0">
              <a:prstClr val="black">
                <a:alpha val="40000"/>
              </a:prstClr>
            </a:outerShdw>
          </a:effectLst>
        </p:spPr>
      </p:pic>
      <p:sp>
        <p:nvSpPr>
          <p:cNvPr id="31" name="Left-Right Arrow 30"/>
          <p:cNvSpPr/>
          <p:nvPr/>
        </p:nvSpPr>
        <p:spPr>
          <a:xfrm>
            <a:off x="4932134" y="4110495"/>
            <a:ext cx="6189789" cy="393745"/>
          </a:xfrm>
          <a:prstGeom prst="leftRightArrow">
            <a:avLst/>
          </a:prstGeom>
          <a:solidFill>
            <a:srgbClr val="1D5DF9">
              <a:alpha val="70000"/>
            </a:srgbClr>
          </a:solidFill>
          <a:ln>
            <a:solidFill>
              <a:schemeClr val="bg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noProof="0" dirty="0" smtClean="0">
                <a:solidFill>
                  <a:prstClr val="white"/>
                </a:solidFill>
                <a:latin typeface="Arial" panose="020B0604020202020204" pitchFamily="34" charset="0"/>
                <a:cs typeface="Arial" panose="020B0604020202020204" pitchFamily="34" charset="0"/>
              </a:rPr>
              <a:t>UK XFEL design</a:t>
            </a:r>
            <a:r>
              <a:rPr kumimoji="0" lang="en-GB" sz="14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 ~</a:t>
            </a:r>
            <a:r>
              <a:rPr lang="en-GB" sz="1400" b="1" dirty="0" smtClean="0">
                <a:solidFill>
                  <a:prstClr val="white"/>
                </a:solidFill>
                <a:latin typeface="Arial" panose="020B0604020202020204" pitchFamily="34" charset="0"/>
                <a:cs typeface="Arial" panose="020B0604020202020204" pitchFamily="34" charset="0"/>
              </a:rPr>
              <a:t>1.8</a:t>
            </a:r>
            <a:r>
              <a:rPr kumimoji="0" lang="en-GB" sz="14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 km</a:t>
            </a:r>
            <a:endParaRPr kumimoji="0" lang="en-GB" sz="1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pic>
        <p:nvPicPr>
          <p:cNvPr id="32" name="Picture 31"/>
          <p:cNvPicPr>
            <a:picLocks noChangeAspect="1"/>
          </p:cNvPicPr>
          <p:nvPr/>
        </p:nvPicPr>
        <p:blipFill rotWithShape="1">
          <a:blip r:embed="rId8"/>
          <a:srcRect l="-1" t="3885" r="66694" b="2708"/>
          <a:stretch/>
        </p:blipFill>
        <p:spPr>
          <a:xfrm>
            <a:off x="8882829" y="-7246"/>
            <a:ext cx="1657026" cy="1212481"/>
          </a:xfrm>
          <a:prstGeom prst="rect">
            <a:avLst/>
          </a:prstGeom>
        </p:spPr>
      </p:pic>
      <p:pic>
        <p:nvPicPr>
          <p:cNvPr id="33" name="Picture 32"/>
          <p:cNvPicPr>
            <a:picLocks noChangeAspect="1"/>
          </p:cNvPicPr>
          <p:nvPr/>
        </p:nvPicPr>
        <p:blipFill rotWithShape="1">
          <a:blip r:embed="rId8"/>
          <a:srcRect l="33993" t="3885" r="32915" b="2708"/>
          <a:stretch/>
        </p:blipFill>
        <p:spPr>
          <a:xfrm>
            <a:off x="10533932" y="-7246"/>
            <a:ext cx="1646348" cy="1212482"/>
          </a:xfrm>
          <a:prstGeom prst="rect">
            <a:avLst/>
          </a:prstGeom>
        </p:spPr>
      </p:pic>
      <p:sp>
        <p:nvSpPr>
          <p:cNvPr id="36" name="TextBox 35"/>
          <p:cNvSpPr txBox="1"/>
          <p:nvPr/>
        </p:nvSpPr>
        <p:spPr>
          <a:xfrm>
            <a:off x="5899263" y="32559"/>
            <a:ext cx="2788912" cy="1064742"/>
          </a:xfrm>
          <a:prstGeom prst="rect">
            <a:avLst/>
          </a:prstGeom>
        </p:spPr>
        <p:style>
          <a:lnRef idx="2">
            <a:schemeClr val="dk1">
              <a:shade val="50000"/>
            </a:schemeClr>
          </a:lnRef>
          <a:fillRef idx="1">
            <a:schemeClr val="dk1"/>
          </a:fillRef>
          <a:effectRef idx="0">
            <a:schemeClr val="dk1"/>
          </a:effectRef>
          <a:fontRef idx="minor">
            <a:schemeClr val="lt1"/>
          </a:fontRef>
        </p:style>
        <p:txBody>
          <a:bodyPr wrap="square" lIns="72000" tIns="36000" rIns="72000" bIns="36000" rtlCol="0" anchor="ctr">
            <a:noAutofit/>
          </a:bodyPr>
          <a:lstStyle/>
          <a:p>
            <a:pPr marL="0" marR="0" lvl="0" indent="0" algn="ctr" defTabSz="914400" rtl="0" eaLnBrk="1" fontAlgn="auto" latinLnBrk="0" hangingPunct="1">
              <a:lnSpc>
                <a:spcPts val="2300"/>
              </a:lnSpc>
              <a:spcBef>
                <a:spcPts val="0"/>
              </a:spcBef>
              <a:spcAft>
                <a:spcPts val="0"/>
              </a:spcAft>
              <a:buClrTx/>
              <a:buSzTx/>
              <a:buFontTx/>
              <a:buNone/>
              <a:tabLst/>
              <a:defRPr/>
            </a:pPr>
            <a:r>
              <a:rPr lang="en-GB" sz="1400" b="1" dirty="0" smtClean="0">
                <a:solidFill>
                  <a:prstClr val="white"/>
                </a:solidFill>
                <a:latin typeface="Arial" panose="020B0604020202020204" pitchFamily="34" charset="0"/>
                <a:cs typeface="Arial" panose="020B0604020202020204" pitchFamily="34" charset="0"/>
              </a:rPr>
              <a:t>XFELs are </a:t>
            </a:r>
            <a:r>
              <a:rPr kumimoji="0" lang="en-GB" sz="14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based</a:t>
            </a:r>
            <a:r>
              <a:rPr kumimoji="0" lang="en-GB" sz="1400" b="1" i="0" u="none" strike="noStrike" kern="1200" cap="none" spc="0" normalizeH="0" noProof="0" dirty="0" smtClean="0">
                <a:ln>
                  <a:noFill/>
                </a:ln>
                <a:solidFill>
                  <a:prstClr val="white"/>
                </a:solidFill>
                <a:effectLst/>
                <a:uLnTx/>
                <a:uFillTx/>
                <a:latin typeface="Arial" panose="020B0604020202020204" pitchFamily="34" charset="0"/>
                <a:cs typeface="Arial" panose="020B0604020202020204" pitchFamily="34" charset="0"/>
              </a:rPr>
              <a:t> on </a:t>
            </a:r>
            <a:r>
              <a:rPr kumimoji="0" lang="en-GB" sz="1400" b="1" i="1"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linear accelerators</a:t>
            </a:r>
            <a:r>
              <a:rPr kumimoji="0" lang="en-GB" sz="1400" b="1" i="0" u="none" strike="noStrike" kern="120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 because</a:t>
            </a:r>
            <a:r>
              <a:rPr kumimoji="0" lang="en-GB" sz="1400" b="1" i="0" u="none" strike="noStrike" kern="1200" cap="none" spc="0" normalizeH="0" noProof="0" dirty="0" smtClean="0">
                <a:ln>
                  <a:noFill/>
                </a:ln>
                <a:solidFill>
                  <a:prstClr val="white"/>
                </a:solidFill>
                <a:effectLst/>
                <a:uLnTx/>
                <a:uFillTx/>
                <a:latin typeface="Arial" panose="020B0604020202020204" pitchFamily="34" charset="0"/>
                <a:cs typeface="Arial" panose="020B0604020202020204" pitchFamily="34" charset="0"/>
              </a:rPr>
              <a:t> lasing blows up the energy spread</a:t>
            </a:r>
            <a:endParaRPr kumimoji="0" lang="en-GB" sz="1400" b="1" i="0" u="none" strike="noStrike" kern="120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80760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C13F62-C873-A5BE-2655-5EDF58FD6352}"/>
            </a:ext>
          </a:extLst>
        </p:cNvPr>
        <p:cNvGrpSpPr/>
        <p:nvPr/>
      </p:nvGrpSpPr>
      <p:grpSpPr>
        <a:xfrm>
          <a:off x="0" y="0"/>
          <a:ext cx="0" cy="0"/>
          <a:chOff x="0" y="0"/>
          <a:chExt cx="0" cy="0"/>
        </a:xfrm>
      </p:grpSpPr>
      <p:pic>
        <p:nvPicPr>
          <p:cNvPr id="4" name="Content Placeholder 5">
            <a:extLst>
              <a:ext uri="{FF2B5EF4-FFF2-40B4-BE49-F238E27FC236}">
                <a16:creationId xmlns:a16="http://schemas.microsoft.com/office/drawing/2014/main" id="{109941DA-BCC7-CB8F-C42C-2A82FD6205C3}"/>
              </a:ext>
            </a:extLst>
          </p:cNvPr>
          <p:cNvPicPr>
            <a:picLocks noChangeAspect="1"/>
          </p:cNvPicPr>
          <p:nvPr/>
        </p:nvPicPr>
        <p:blipFill>
          <a:blip r:embed="rId3">
            <a:extLst>
              <a:ext uri="{96DAC541-7B7A-43D3-8B79-37D633B846F1}">
                <asvg:svgBlip xmlns:asvg="http://schemas.microsoft.com/office/drawing/2016/SVG/main" xmlns="" r:embed="rId4"/>
              </a:ext>
            </a:extLst>
          </a:blip>
          <a:stretch>
            <a:fillRect/>
          </a:stretch>
        </p:blipFill>
        <p:spPr>
          <a:xfrm>
            <a:off x="2472327" y="2270939"/>
            <a:ext cx="7899094" cy="3912404"/>
          </a:xfrm>
          <a:prstGeom prst="rect">
            <a:avLst/>
          </a:prstGeom>
        </p:spPr>
      </p:pic>
      <p:pic>
        <p:nvPicPr>
          <p:cNvPr id="3080" name="Picture 8" descr="Breaking in the XFEL | Feature | Chemistry World">
            <a:extLst>
              <a:ext uri="{FF2B5EF4-FFF2-40B4-BE49-F238E27FC236}">
                <a16:creationId xmlns:a16="http://schemas.microsoft.com/office/drawing/2014/main" id="{57990947-71D3-4C0B-5FFF-23911C102D5B}"/>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t="7800" b="7800"/>
          <a:stretch/>
        </p:blipFill>
        <p:spPr bwMode="auto">
          <a:xfrm>
            <a:off x="2620004" y="1035902"/>
            <a:ext cx="2160000" cy="1215000"/>
          </a:xfrm>
          <a:prstGeom prst="rect">
            <a:avLst/>
          </a:prstGeom>
          <a:noFill/>
          <a:ln w="38100">
            <a:solidFill>
              <a:srgbClr val="FF0000"/>
            </a:solidFill>
          </a:ln>
          <a:extLst>
            <a:ext uri="{909E8E84-426E-40DD-AFC4-6F175D3DCCD1}">
              <a14:hiddenFill xmlns:a14="http://schemas.microsoft.com/office/drawing/2010/main">
                <a:solidFill>
                  <a:srgbClr val="FFFFFF"/>
                </a:solidFill>
              </a14:hiddenFill>
            </a:ext>
          </a:extLst>
        </p:spPr>
      </p:pic>
      <p:pic>
        <p:nvPicPr>
          <p:cNvPr id="3082" name="Picture 10" descr="SLAC marries old particle accelerator to new X-ray laser - CNET">
            <a:extLst>
              <a:ext uri="{FF2B5EF4-FFF2-40B4-BE49-F238E27FC236}">
                <a16:creationId xmlns:a16="http://schemas.microsoft.com/office/drawing/2014/main" id="{387D5131-7F66-AAAD-2DD9-D9B170AAF7DC}"/>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t="7598" b="7598"/>
          <a:stretch/>
        </p:blipFill>
        <p:spPr bwMode="auto">
          <a:xfrm>
            <a:off x="140933" y="2022614"/>
            <a:ext cx="2160000" cy="1215000"/>
          </a:xfrm>
          <a:prstGeom prst="rect">
            <a:avLst/>
          </a:prstGeom>
          <a:noFill/>
          <a:ln w="38100">
            <a:solidFill>
              <a:srgbClr val="FF0000"/>
            </a:solidFill>
          </a:ln>
          <a:extLst>
            <a:ext uri="{909E8E84-426E-40DD-AFC4-6F175D3DCCD1}">
              <a14:hiddenFill xmlns:a14="http://schemas.microsoft.com/office/drawing/2010/main">
                <a:solidFill>
                  <a:srgbClr val="FFFFFF"/>
                </a:solidFill>
              </a14:hiddenFill>
            </a:ext>
          </a:extLst>
        </p:spPr>
      </p:pic>
      <p:pic>
        <p:nvPicPr>
          <p:cNvPr id="3084" name="Picture 12" descr="Construction and Commissioning of PAL-XFEL Facility">
            <a:extLst>
              <a:ext uri="{FF2B5EF4-FFF2-40B4-BE49-F238E27FC236}">
                <a16:creationId xmlns:a16="http://schemas.microsoft.com/office/drawing/2014/main" id="{BCC6C0DA-33CD-368F-CE06-F1086B82F9C5}"/>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7958" t="8002" r="3094" b="4338"/>
          <a:stretch/>
        </p:blipFill>
        <p:spPr bwMode="auto">
          <a:xfrm>
            <a:off x="9910810" y="2986563"/>
            <a:ext cx="2160000" cy="1215000"/>
          </a:xfrm>
          <a:prstGeom prst="rect">
            <a:avLst/>
          </a:prstGeom>
          <a:noFill/>
          <a:ln w="38100">
            <a:solidFill>
              <a:srgbClr val="00B050"/>
            </a:solidFill>
          </a:ln>
          <a:extLst>
            <a:ext uri="{909E8E84-426E-40DD-AFC4-6F175D3DCCD1}">
              <a14:hiddenFill xmlns:a14="http://schemas.microsoft.com/office/drawing/2010/main">
                <a:solidFill>
                  <a:srgbClr val="FFFFFF"/>
                </a:solidFill>
              </a14:hiddenFill>
            </a:ext>
          </a:extLst>
        </p:spPr>
      </p:pic>
      <p:pic>
        <p:nvPicPr>
          <p:cNvPr id="3086" name="Picture 14" descr="SACLA hard-X-ray compact FEL | Nature Photonics">
            <a:extLst>
              <a:ext uri="{FF2B5EF4-FFF2-40B4-BE49-F238E27FC236}">
                <a16:creationId xmlns:a16="http://schemas.microsoft.com/office/drawing/2014/main" id="{A98D1E7E-A240-0E2B-1B7D-D8312DD66F36}"/>
              </a:ext>
            </a:extLst>
          </p:cNvPr>
          <p:cNvPicPr>
            <a:picLocks noChangeAspect="1" noChangeArrowheads="1"/>
          </p:cNvPicPr>
          <p:nvPr/>
        </p:nvPicPr>
        <p:blipFill rotWithShape="1">
          <a:blip r:embed="rId8" cstate="print">
            <a:extLst>
              <a:ext uri="{28A0092B-C50C-407E-A947-70E740481C1C}">
                <a14:useLocalDpi xmlns:a14="http://schemas.microsoft.com/office/drawing/2010/main"/>
              </a:ext>
            </a:extLst>
          </a:blip>
          <a:srcRect t="7283" b="7283"/>
          <a:stretch/>
        </p:blipFill>
        <p:spPr bwMode="auto">
          <a:xfrm>
            <a:off x="7047204" y="1010674"/>
            <a:ext cx="2160000" cy="1215000"/>
          </a:xfrm>
          <a:prstGeom prst="rect">
            <a:avLst/>
          </a:prstGeom>
          <a:noFill/>
          <a:ln w="38100">
            <a:solidFill>
              <a:srgbClr val="00B050"/>
            </a:solidFill>
          </a:ln>
          <a:extLst>
            <a:ext uri="{909E8E84-426E-40DD-AFC4-6F175D3DCCD1}">
              <a14:hiddenFill xmlns:a14="http://schemas.microsoft.com/office/drawing/2010/main">
                <a:solidFill>
                  <a:srgbClr val="FFFFFF"/>
                </a:solidFill>
              </a14:hiddenFill>
            </a:ext>
          </a:extLst>
        </p:spPr>
      </p:pic>
      <p:pic>
        <p:nvPicPr>
          <p:cNvPr id="3088" name="Picture 16" descr="SwissFEL – Swiss X-ray Free Electron Laser | PSI">
            <a:extLst>
              <a:ext uri="{FF2B5EF4-FFF2-40B4-BE49-F238E27FC236}">
                <a16:creationId xmlns:a16="http://schemas.microsoft.com/office/drawing/2014/main" id="{602D5E3E-762F-2896-D72F-682430F3F55F}"/>
              </a:ext>
            </a:extLst>
          </p:cNvPr>
          <p:cNvPicPr>
            <a:picLocks noChangeAspect="1" noChangeArrowheads="1"/>
          </p:cNvPicPr>
          <p:nvPr/>
        </p:nvPicPr>
        <p:blipFill rotWithShape="1">
          <a:blip r:embed="rId9" cstate="print">
            <a:extLst>
              <a:ext uri="{28A0092B-C50C-407E-A947-70E740481C1C}">
                <a14:useLocalDpi xmlns:a14="http://schemas.microsoft.com/office/drawing/2010/main"/>
              </a:ext>
            </a:extLst>
          </a:blip>
          <a:srcRect/>
          <a:stretch/>
        </p:blipFill>
        <p:spPr bwMode="auto">
          <a:xfrm>
            <a:off x="5830429" y="4485712"/>
            <a:ext cx="2160000" cy="1215000"/>
          </a:xfrm>
          <a:prstGeom prst="rect">
            <a:avLst/>
          </a:prstGeom>
          <a:noFill/>
          <a:ln w="38100">
            <a:solidFill>
              <a:srgbClr val="00B050"/>
            </a:solidFill>
          </a:ln>
        </p:spPr>
      </p:pic>
      <p:sp>
        <p:nvSpPr>
          <p:cNvPr id="21" name="TextBox 20">
            <a:extLst>
              <a:ext uri="{FF2B5EF4-FFF2-40B4-BE49-F238E27FC236}">
                <a16:creationId xmlns:a16="http://schemas.microsoft.com/office/drawing/2014/main" id="{4FAB04F2-BE7D-CED4-7B66-F16E93CBA511}"/>
              </a:ext>
            </a:extLst>
          </p:cNvPr>
          <p:cNvSpPr txBox="1"/>
          <p:nvPr/>
        </p:nvSpPr>
        <p:spPr>
          <a:xfrm>
            <a:off x="74236" y="1050865"/>
            <a:ext cx="1518364"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LCLS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LCLS-II</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(LCLS-II-HE)</a:t>
            </a:r>
          </a:p>
        </p:txBody>
      </p:sp>
      <p:sp>
        <p:nvSpPr>
          <p:cNvPr id="22" name="TextBox 21">
            <a:extLst>
              <a:ext uri="{FF2B5EF4-FFF2-40B4-BE49-F238E27FC236}">
                <a16:creationId xmlns:a16="http://schemas.microsoft.com/office/drawing/2014/main" id="{6E83ABCE-E15F-51FF-665F-99F752A1D7D5}"/>
              </a:ext>
            </a:extLst>
          </p:cNvPr>
          <p:cNvSpPr txBox="1"/>
          <p:nvPr/>
        </p:nvSpPr>
        <p:spPr>
          <a:xfrm>
            <a:off x="5777350" y="5693799"/>
            <a:ext cx="121058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err="1" smtClean="0">
                <a:ln>
                  <a:noFill/>
                </a:ln>
                <a:solidFill>
                  <a:prstClr val="black"/>
                </a:solidFill>
                <a:effectLst/>
                <a:uLnTx/>
                <a:uFillTx/>
                <a:latin typeface="Arial" panose="020B0604020202020204" pitchFamily="34" charset="0"/>
                <a:cs typeface="Arial" panose="020B0604020202020204" pitchFamily="34" charset="0"/>
              </a:rPr>
              <a:t>SwissFEL</a:t>
            </a:r>
            <a:endParaRPr kumimoji="0" lang="en-GB" sz="18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8C59ECEF-1123-5E55-6245-1702172C1DB9}"/>
              </a:ext>
            </a:extLst>
          </p:cNvPr>
          <p:cNvSpPr txBox="1"/>
          <p:nvPr/>
        </p:nvSpPr>
        <p:spPr>
          <a:xfrm>
            <a:off x="2539134" y="702958"/>
            <a:ext cx="182614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European XFEL</a:t>
            </a:r>
          </a:p>
        </p:txBody>
      </p:sp>
      <p:pic>
        <p:nvPicPr>
          <p:cNvPr id="24" name="Picture 23">
            <a:extLst>
              <a:ext uri="{FF2B5EF4-FFF2-40B4-BE49-F238E27FC236}">
                <a16:creationId xmlns:a16="http://schemas.microsoft.com/office/drawing/2014/main" id="{B0A2ECCF-8BD8-F722-0734-1ACD444FD78C}"/>
              </a:ext>
            </a:extLst>
          </p:cNvPr>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9697681" y="5038019"/>
            <a:ext cx="2160000" cy="1215000"/>
          </a:xfrm>
          <a:prstGeom prst="rect">
            <a:avLst/>
          </a:prstGeom>
          <a:ln w="38100">
            <a:solidFill>
              <a:srgbClr val="FF0000"/>
            </a:solidFill>
          </a:ln>
        </p:spPr>
      </p:pic>
      <p:sp>
        <p:nvSpPr>
          <p:cNvPr id="25" name="TextBox 24">
            <a:extLst>
              <a:ext uri="{FF2B5EF4-FFF2-40B4-BE49-F238E27FC236}">
                <a16:creationId xmlns:a16="http://schemas.microsoft.com/office/drawing/2014/main" id="{29BCC58F-2AAC-2E77-4501-FA4BF77B000F}"/>
              </a:ext>
            </a:extLst>
          </p:cNvPr>
          <p:cNvSpPr txBox="1"/>
          <p:nvPr/>
        </p:nvSpPr>
        <p:spPr>
          <a:xfrm>
            <a:off x="6982913" y="654317"/>
            <a:ext cx="123617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PAL XFEL</a:t>
            </a:r>
          </a:p>
        </p:txBody>
      </p:sp>
      <p:sp>
        <p:nvSpPr>
          <p:cNvPr id="26" name="TextBox 25">
            <a:extLst>
              <a:ext uri="{FF2B5EF4-FFF2-40B4-BE49-F238E27FC236}">
                <a16:creationId xmlns:a16="http://schemas.microsoft.com/office/drawing/2014/main" id="{F4051882-663B-968A-D850-C483476E582D}"/>
              </a:ext>
            </a:extLst>
          </p:cNvPr>
          <p:cNvSpPr txBox="1"/>
          <p:nvPr/>
        </p:nvSpPr>
        <p:spPr>
          <a:xfrm>
            <a:off x="9801954" y="2664460"/>
            <a:ext cx="9412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SACLA</a:t>
            </a:r>
          </a:p>
        </p:txBody>
      </p:sp>
      <p:sp>
        <p:nvSpPr>
          <p:cNvPr id="27" name="TextBox 26">
            <a:extLst>
              <a:ext uri="{FF2B5EF4-FFF2-40B4-BE49-F238E27FC236}">
                <a16:creationId xmlns:a16="http://schemas.microsoft.com/office/drawing/2014/main" id="{D5047F50-9294-C990-789B-84060CD10287}"/>
              </a:ext>
            </a:extLst>
          </p:cNvPr>
          <p:cNvSpPr txBox="1"/>
          <p:nvPr/>
        </p:nvSpPr>
        <p:spPr>
          <a:xfrm>
            <a:off x="10997377" y="4683786"/>
            <a:ext cx="104387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(SHINE)</a:t>
            </a:r>
          </a:p>
        </p:txBody>
      </p:sp>
      <p:cxnSp>
        <p:nvCxnSpPr>
          <p:cNvPr id="29" name="Straight Connector 28">
            <a:extLst>
              <a:ext uri="{FF2B5EF4-FFF2-40B4-BE49-F238E27FC236}">
                <a16:creationId xmlns:a16="http://schemas.microsoft.com/office/drawing/2014/main" id="{B5E0771A-A76A-62E5-0703-4E87AF02F17A}"/>
              </a:ext>
            </a:extLst>
          </p:cNvPr>
          <p:cNvCxnSpPr>
            <a:cxnSpLocks/>
            <a:stCxn id="3082" idx="3"/>
            <a:endCxn id="7" idx="1"/>
          </p:cNvCxnSpPr>
          <p:nvPr/>
        </p:nvCxnSpPr>
        <p:spPr>
          <a:xfrm>
            <a:off x="2300933" y="2630114"/>
            <a:ext cx="780338" cy="778154"/>
          </a:xfrm>
          <a:prstGeom prst="line">
            <a:avLst/>
          </a:prstGeom>
          <a:ln w="12700"/>
        </p:spPr>
        <p:style>
          <a:lnRef idx="1">
            <a:schemeClr val="dk1"/>
          </a:lnRef>
          <a:fillRef idx="0">
            <a:schemeClr val="dk1"/>
          </a:fillRef>
          <a:effectRef idx="0">
            <a:schemeClr val="dk1"/>
          </a:effectRef>
          <a:fontRef idx="minor">
            <a:schemeClr val="tx1"/>
          </a:fontRef>
        </p:style>
      </p:cxnSp>
      <p:cxnSp>
        <p:nvCxnSpPr>
          <p:cNvPr id="31" name="Straight Connector 30">
            <a:extLst>
              <a:ext uri="{FF2B5EF4-FFF2-40B4-BE49-F238E27FC236}">
                <a16:creationId xmlns:a16="http://schemas.microsoft.com/office/drawing/2014/main" id="{D2BC6AA0-50FB-4FBB-D50A-61057FA4C1EC}"/>
              </a:ext>
            </a:extLst>
          </p:cNvPr>
          <p:cNvCxnSpPr>
            <a:cxnSpLocks/>
          </p:cNvCxnSpPr>
          <p:nvPr/>
        </p:nvCxnSpPr>
        <p:spPr>
          <a:xfrm flipH="1" flipV="1">
            <a:off x="6336718" y="3100357"/>
            <a:ext cx="513652" cy="1377353"/>
          </a:xfrm>
          <a:prstGeom prst="line">
            <a:avLst/>
          </a:prstGeom>
          <a:ln w="12700"/>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A97D5E5A-7236-9CC0-647D-5B5B86CDE149}"/>
              </a:ext>
            </a:extLst>
          </p:cNvPr>
          <p:cNvCxnSpPr>
            <a:cxnSpLocks/>
          </p:cNvCxnSpPr>
          <p:nvPr/>
        </p:nvCxnSpPr>
        <p:spPr>
          <a:xfrm flipH="1" flipV="1">
            <a:off x="3838250" y="2201263"/>
            <a:ext cx="2328189" cy="832529"/>
          </a:xfrm>
          <a:prstGeom prst="line">
            <a:avLst/>
          </a:prstGeom>
          <a:ln w="12700"/>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59BA176E-CD82-F481-339A-8D450E42CEFD}"/>
              </a:ext>
            </a:extLst>
          </p:cNvPr>
          <p:cNvCxnSpPr>
            <a:cxnSpLocks/>
            <a:endCxn id="3086" idx="2"/>
          </p:cNvCxnSpPr>
          <p:nvPr/>
        </p:nvCxnSpPr>
        <p:spPr>
          <a:xfrm flipH="1" flipV="1">
            <a:off x="8127204" y="2225674"/>
            <a:ext cx="1080290" cy="1294093"/>
          </a:xfrm>
          <a:prstGeom prst="line">
            <a:avLst/>
          </a:prstGeom>
          <a:ln w="12700"/>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19698A1B-7A84-44B7-57ED-81049F697005}"/>
              </a:ext>
            </a:extLst>
          </p:cNvPr>
          <p:cNvCxnSpPr>
            <a:cxnSpLocks/>
            <a:endCxn id="3084" idx="1"/>
          </p:cNvCxnSpPr>
          <p:nvPr/>
        </p:nvCxnSpPr>
        <p:spPr>
          <a:xfrm>
            <a:off x="9280967" y="3441422"/>
            <a:ext cx="629843" cy="152641"/>
          </a:xfrm>
          <a:prstGeom prst="line">
            <a:avLst/>
          </a:prstGeom>
          <a:ln w="12700"/>
        </p:spPr>
        <p:style>
          <a:lnRef idx="1">
            <a:schemeClr val="dk1"/>
          </a:lnRef>
          <a:fillRef idx="0">
            <a:schemeClr val="dk1"/>
          </a:fillRef>
          <a:effectRef idx="0">
            <a:schemeClr val="dk1"/>
          </a:effectRef>
          <a:fontRef idx="minor">
            <a:schemeClr val="tx1"/>
          </a:fontRef>
        </p:style>
      </p:cxnSp>
      <p:cxnSp>
        <p:nvCxnSpPr>
          <p:cNvPr id="40" name="Straight Connector 39">
            <a:extLst>
              <a:ext uri="{FF2B5EF4-FFF2-40B4-BE49-F238E27FC236}">
                <a16:creationId xmlns:a16="http://schemas.microsoft.com/office/drawing/2014/main" id="{362F15C8-9F94-65D5-FAE8-F2049EBBC3C3}"/>
              </a:ext>
            </a:extLst>
          </p:cNvPr>
          <p:cNvCxnSpPr>
            <a:cxnSpLocks/>
            <a:stCxn id="24" idx="0"/>
            <a:endCxn id="12" idx="1"/>
          </p:cNvCxnSpPr>
          <p:nvPr/>
        </p:nvCxnSpPr>
        <p:spPr>
          <a:xfrm flipH="1" flipV="1">
            <a:off x="8978218" y="3638423"/>
            <a:ext cx="1799463" cy="1399596"/>
          </a:xfrm>
          <a:prstGeom prst="line">
            <a:avLst/>
          </a:prstGeom>
          <a:ln w="12700"/>
        </p:spPr>
        <p:style>
          <a:lnRef idx="1">
            <a:schemeClr val="dk1"/>
          </a:lnRef>
          <a:fillRef idx="0">
            <a:schemeClr val="dk1"/>
          </a:fillRef>
          <a:effectRef idx="0">
            <a:schemeClr val="dk1"/>
          </a:effectRef>
          <a:fontRef idx="minor">
            <a:schemeClr val="tx1"/>
          </a:fontRef>
        </p:style>
      </p:cxnSp>
      <p:sp>
        <p:nvSpPr>
          <p:cNvPr id="7" name="Oval 6">
            <a:extLst>
              <a:ext uri="{FF2B5EF4-FFF2-40B4-BE49-F238E27FC236}">
                <a16:creationId xmlns:a16="http://schemas.microsoft.com/office/drawing/2014/main" id="{5831ABA1-FD05-49C5-D4EB-1DB4B2FD53B0}"/>
              </a:ext>
            </a:extLst>
          </p:cNvPr>
          <p:cNvSpPr/>
          <p:nvPr/>
        </p:nvSpPr>
        <p:spPr>
          <a:xfrm>
            <a:off x="3062141" y="3389138"/>
            <a:ext cx="130629" cy="130629"/>
          </a:xfrm>
          <a:prstGeom prst="ellipse">
            <a:avLst/>
          </a:prstGeom>
          <a:solidFill>
            <a:srgbClr val="FFC000"/>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8" name="Oval 7">
            <a:extLst>
              <a:ext uri="{FF2B5EF4-FFF2-40B4-BE49-F238E27FC236}">
                <a16:creationId xmlns:a16="http://schemas.microsoft.com/office/drawing/2014/main" id="{6C37198C-D77B-BE57-7956-E19E3132CBED}"/>
              </a:ext>
            </a:extLst>
          </p:cNvPr>
          <p:cNvSpPr/>
          <p:nvPr/>
        </p:nvSpPr>
        <p:spPr>
          <a:xfrm>
            <a:off x="6122678" y="2964546"/>
            <a:ext cx="130629" cy="130629"/>
          </a:xfrm>
          <a:prstGeom prst="ellipse">
            <a:avLst/>
          </a:prstGeom>
          <a:solidFill>
            <a:srgbClr val="FFC000"/>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9" name="Oval 8">
            <a:extLst>
              <a:ext uri="{FF2B5EF4-FFF2-40B4-BE49-F238E27FC236}">
                <a16:creationId xmlns:a16="http://schemas.microsoft.com/office/drawing/2014/main" id="{5AE76472-4E1A-F865-96A6-DA40AB289FF0}"/>
              </a:ext>
            </a:extLst>
          </p:cNvPr>
          <p:cNvSpPr/>
          <p:nvPr/>
        </p:nvSpPr>
        <p:spPr>
          <a:xfrm>
            <a:off x="9217234" y="3373588"/>
            <a:ext cx="130629" cy="130629"/>
          </a:xfrm>
          <a:prstGeom prst="ellipse">
            <a:avLst/>
          </a:prstGeom>
          <a:solidFill>
            <a:srgbClr val="FFC000"/>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0" name="Oval 9">
            <a:extLst>
              <a:ext uri="{FF2B5EF4-FFF2-40B4-BE49-F238E27FC236}">
                <a16:creationId xmlns:a16="http://schemas.microsoft.com/office/drawing/2014/main" id="{F0F9C470-37F9-77EA-B976-4A1690F784BB}"/>
              </a:ext>
            </a:extLst>
          </p:cNvPr>
          <p:cNvSpPr/>
          <p:nvPr/>
        </p:nvSpPr>
        <p:spPr>
          <a:xfrm>
            <a:off x="9046174" y="3339375"/>
            <a:ext cx="130629" cy="130629"/>
          </a:xfrm>
          <a:prstGeom prst="ellipse">
            <a:avLst/>
          </a:prstGeom>
          <a:solidFill>
            <a:srgbClr val="FFC000"/>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1" name="Oval 10">
            <a:extLst>
              <a:ext uri="{FF2B5EF4-FFF2-40B4-BE49-F238E27FC236}">
                <a16:creationId xmlns:a16="http://schemas.microsoft.com/office/drawing/2014/main" id="{46B650B1-62FB-3233-BE95-3D9988AC61BB}"/>
              </a:ext>
            </a:extLst>
          </p:cNvPr>
          <p:cNvSpPr/>
          <p:nvPr/>
        </p:nvSpPr>
        <p:spPr>
          <a:xfrm>
            <a:off x="6262541" y="3037685"/>
            <a:ext cx="130629" cy="130629"/>
          </a:xfrm>
          <a:prstGeom prst="ellipse">
            <a:avLst/>
          </a:prstGeom>
          <a:solidFill>
            <a:srgbClr val="FFC000"/>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2" name="Oval 11">
            <a:extLst>
              <a:ext uri="{FF2B5EF4-FFF2-40B4-BE49-F238E27FC236}">
                <a16:creationId xmlns:a16="http://schemas.microsoft.com/office/drawing/2014/main" id="{15D160D3-466E-DC1E-3C74-CAEFC172CD59}"/>
              </a:ext>
            </a:extLst>
          </p:cNvPr>
          <p:cNvSpPr/>
          <p:nvPr/>
        </p:nvSpPr>
        <p:spPr>
          <a:xfrm>
            <a:off x="8959088" y="3619293"/>
            <a:ext cx="130629" cy="130629"/>
          </a:xfrm>
          <a:prstGeom prst="ellipse">
            <a:avLst/>
          </a:prstGeom>
          <a:solidFill>
            <a:srgbClr val="FFC000"/>
          </a:solidFill>
          <a:ln w="127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itle 13">
            <a:extLst>
              <a:ext uri="{FF2B5EF4-FFF2-40B4-BE49-F238E27FC236}">
                <a16:creationId xmlns:a16="http://schemas.microsoft.com/office/drawing/2014/main" id="{DC5F26DA-49FD-00E1-9383-BF31521C8BAE}"/>
              </a:ext>
            </a:extLst>
          </p:cNvPr>
          <p:cNvSpPr>
            <a:spLocks noGrp="1"/>
          </p:cNvSpPr>
          <p:nvPr>
            <p:ph type="title"/>
          </p:nvPr>
        </p:nvSpPr>
        <p:spPr/>
        <p:txBody>
          <a:bodyPr/>
          <a:lstStyle/>
          <a:p>
            <a:r>
              <a:rPr lang="en-GB"/>
              <a:t>XFELs of the World</a:t>
            </a:r>
          </a:p>
        </p:txBody>
      </p:sp>
      <p:sp>
        <p:nvSpPr>
          <p:cNvPr id="6" name="TextBox 5">
            <a:extLst>
              <a:ext uri="{FF2B5EF4-FFF2-40B4-BE49-F238E27FC236}">
                <a16:creationId xmlns:a16="http://schemas.microsoft.com/office/drawing/2014/main" id="{1E33530D-D146-F556-31AF-92A24673B5AB}"/>
              </a:ext>
            </a:extLst>
          </p:cNvPr>
          <p:cNvSpPr txBox="1"/>
          <p:nvPr/>
        </p:nvSpPr>
        <p:spPr>
          <a:xfrm>
            <a:off x="9528048" y="642960"/>
            <a:ext cx="2583819" cy="523220"/>
          </a:xfrm>
          <a:prstGeom prst="rect">
            <a:avLst/>
          </a:prstGeom>
          <a:noFill/>
          <a:ln w="38100">
            <a:solidFill>
              <a:srgbClr val="00B05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Normal Conducting and thus low repetition rate (~100 Hz) </a:t>
            </a:r>
          </a:p>
        </p:txBody>
      </p:sp>
      <p:sp>
        <p:nvSpPr>
          <p:cNvPr id="13" name="TextBox 12">
            <a:extLst>
              <a:ext uri="{FF2B5EF4-FFF2-40B4-BE49-F238E27FC236}">
                <a16:creationId xmlns:a16="http://schemas.microsoft.com/office/drawing/2014/main" id="{471F8511-BAA1-6B43-B114-BF61B1F8BA3E}"/>
              </a:ext>
            </a:extLst>
          </p:cNvPr>
          <p:cNvSpPr txBox="1"/>
          <p:nvPr/>
        </p:nvSpPr>
        <p:spPr>
          <a:xfrm>
            <a:off x="9526315" y="1417816"/>
            <a:ext cx="2583819" cy="523220"/>
          </a:xfrm>
          <a:prstGeom prst="rect">
            <a:avLst/>
          </a:prstGeom>
          <a:noFill/>
          <a:ln w="38100">
            <a:solidFill>
              <a:srgbClr val="FF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Super Conducting and thus high repetition rate (&gt;100 kHz) </a:t>
            </a:r>
          </a:p>
        </p:txBody>
      </p:sp>
      <p:sp>
        <p:nvSpPr>
          <p:cNvPr id="17" name="TextBox 16">
            <a:extLst>
              <a:ext uri="{FF2B5EF4-FFF2-40B4-BE49-F238E27FC236}">
                <a16:creationId xmlns:a16="http://schemas.microsoft.com/office/drawing/2014/main" id="{007FCF02-C5C1-5C6C-CB83-67D55EECF1F3}"/>
              </a:ext>
            </a:extLst>
          </p:cNvPr>
          <p:cNvSpPr txBox="1"/>
          <p:nvPr/>
        </p:nvSpPr>
        <p:spPr>
          <a:xfrm>
            <a:off x="28949" y="3540865"/>
            <a:ext cx="3877172" cy="2554545"/>
          </a:xfrm>
          <a:prstGeom prst="rect">
            <a:avLst/>
          </a:prstGeom>
          <a:solidFill>
            <a:schemeClr val="bg1">
              <a:alpha val="27000"/>
            </a:schemeClr>
          </a:solidFill>
        </p:spPr>
        <p:txBody>
          <a:bodyPr wrap="square" lIns="91440" tIns="45720" rIns="91440" bIns="45720" rtlCol="0" anchor="t">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There are not many XFELs in the world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They have been scientifically pioneering </a:t>
            </a: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Yet, they are all </a:t>
            </a:r>
            <a:r>
              <a:rPr kumimoji="0" lang="en-GB" sz="1600" b="1"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constrained</a:t>
            </a: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 in some way, sometimes reusing existing civil and physical infrastructure</a:t>
            </a: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Calibri"/>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0" i="0" u="none" strike="noStrike" kern="1200" cap="none" spc="0" normalizeH="0" baseline="0" noProof="0" dirty="0">
                <a:ln>
                  <a:noFill/>
                </a:ln>
                <a:solidFill>
                  <a:prstClr val="black"/>
                </a:solidFill>
                <a:effectLst/>
                <a:uLnTx/>
                <a:uFillTx/>
                <a:latin typeface="Arial" panose="020B0604020202020204" pitchFamily="34" charset="0"/>
                <a:cs typeface="Arial" panose="020B0604020202020204" pitchFamily="34" charset="0"/>
              </a:rPr>
              <a:t>Access is very challenging because efficiency is very limited – very few end stations operate at a </a:t>
            </a:r>
            <a:r>
              <a:rPr kumimoji="0" lang="en-GB" sz="1600" b="0" i="0" u="none" strike="noStrike" kern="1200" cap="none" spc="0" normalizeH="0" baseline="0" noProof="0" dirty="0" smtClean="0">
                <a:ln>
                  <a:noFill/>
                </a:ln>
                <a:solidFill>
                  <a:prstClr val="black"/>
                </a:solidFill>
                <a:effectLst/>
                <a:uLnTx/>
                <a:uFillTx/>
                <a:latin typeface="Arial" panose="020B0604020202020204" pitchFamily="34" charset="0"/>
                <a:cs typeface="Arial" panose="020B0604020202020204" pitchFamily="34" charset="0"/>
              </a:rPr>
              <a:t>time</a:t>
            </a:r>
            <a:endParaRPr kumimoji="0" lang="en-GB" sz="1600" b="0" i="0" u="none" strike="noStrike" kern="1200" cap="none" spc="0" normalizeH="0" baseline="0" noProof="0" dirty="0">
              <a:ln>
                <a:noFill/>
              </a:ln>
              <a:solidFill>
                <a:prstClr val="black"/>
              </a:solidFill>
              <a:effectLst/>
              <a:uLnTx/>
              <a:uFillTx/>
              <a:latin typeface="Arial" panose="020B0604020202020204" pitchFamily="34" charset="0"/>
              <a:ea typeface="Calibri" panose="020F0502020204030204"/>
              <a:cs typeface="Arial" panose="020B0604020202020204" pitchFamily="34" charset="0"/>
            </a:endParaRPr>
          </a:p>
        </p:txBody>
      </p:sp>
    </p:spTree>
    <p:extLst>
      <p:ext uri="{BB962C8B-B14F-4D97-AF65-F5344CB8AC3E}">
        <p14:creationId xmlns:p14="http://schemas.microsoft.com/office/powerpoint/2010/main" val="12818795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938" y="1723534"/>
            <a:ext cx="6792149" cy="4708981"/>
          </a:xfrm>
          <a:prstGeom prst="rect">
            <a:avLst/>
          </a:prstGeom>
        </p:spPr>
        <p:txBody>
          <a:bodyPr wrap="square" lIns="91440" tIns="45720" rIns="91440" bIns="45720" anchor="t">
            <a:spAutoFit/>
          </a:bodyPr>
          <a:lstStyle/>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i="0" u="none" strike="noStrike" kern="1200" cap="none" spc="-150" normalizeH="0" baseline="0" noProof="0" dirty="0">
                <a:ln>
                  <a:noFill/>
                </a:ln>
                <a:solidFill>
                  <a:srgbClr val="B4C7E7"/>
                </a:solidFill>
                <a:effectLst/>
                <a:uLnTx/>
                <a:uFillTx/>
                <a:latin typeface="Arial"/>
                <a:cs typeface="Arial"/>
              </a:rPr>
              <a:t> </a:t>
            </a:r>
            <a:r>
              <a:rPr kumimoji="0" lang="en-GB" sz="3000" i="0" u="none" strike="noStrike" kern="1200" cap="none" spc="-150" normalizeH="0" baseline="0" noProof="0" dirty="0" smtClean="0">
                <a:ln>
                  <a:noFill/>
                </a:ln>
                <a:solidFill>
                  <a:srgbClr val="B4C7E7"/>
                </a:solidFill>
                <a:effectLst/>
                <a:uLnTx/>
                <a:uFillTx/>
                <a:latin typeface="Arial"/>
                <a:cs typeface="Arial"/>
              </a:rPr>
              <a:t>Introduction</a:t>
            </a:r>
            <a:endParaRPr kumimoji="0" lang="en-US" sz="3000" i="0" u="none" strike="noStrike" kern="1200" cap="none" spc="-150" normalizeH="0" baseline="0" noProof="0" dirty="0">
              <a:ln>
                <a:noFill/>
              </a:ln>
              <a:solidFill>
                <a:srgbClr val="B4C7E7"/>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GB" sz="3000" b="1" i="0" u="none" strike="noStrike" kern="1200" cap="none" spc="-150" normalizeH="0" baseline="0" noProof="0" dirty="0">
                <a:ln>
                  <a:noFill/>
                </a:ln>
                <a:solidFill>
                  <a:srgbClr val="2E2D62"/>
                </a:solidFill>
                <a:effectLst/>
                <a:uLnTx/>
                <a:uFillTx/>
                <a:latin typeface="Arial"/>
                <a:cs typeface="Arial"/>
              </a:rPr>
              <a:t> </a:t>
            </a:r>
            <a:r>
              <a:rPr lang="en-GB" sz="3000" b="1" spc="-150" dirty="0" smtClean="0">
                <a:solidFill>
                  <a:srgbClr val="2E2D62"/>
                </a:solidFill>
                <a:latin typeface="Arial"/>
                <a:cs typeface="Arial"/>
              </a:rPr>
              <a:t>Science Case to CDOA</a:t>
            </a:r>
            <a:endParaRPr kumimoji="0" lang="en-GB" sz="3000" b="1" i="0" u="none" strike="noStrike" kern="1200" cap="none" spc="-150" normalizeH="0" baseline="0" noProof="0" dirty="0">
              <a:ln>
                <a:noFill/>
              </a:ln>
              <a:solidFill>
                <a:srgbClr val="2E2D62"/>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0" i="0" u="none" strike="noStrike" kern="1200" cap="none" spc="-150" normalizeH="0" baseline="0" noProof="0" dirty="0" smtClean="0">
                <a:ln>
                  <a:noFill/>
                </a:ln>
                <a:solidFill>
                  <a:srgbClr val="B4C7E7"/>
                </a:solidFill>
                <a:effectLst/>
                <a:uLnTx/>
                <a:uFillTx/>
                <a:latin typeface="Arial"/>
                <a:ea typeface="+mn-ea"/>
                <a:cs typeface="Arial"/>
              </a:rPr>
              <a:t>Conceptual </a:t>
            </a:r>
            <a:r>
              <a:rPr kumimoji="0" lang="en-US" sz="3000" b="0" i="0" u="none" strike="noStrike" kern="1200" cap="none" spc="-150" normalizeH="0" baseline="0" noProof="0" dirty="0">
                <a:ln>
                  <a:noFill/>
                </a:ln>
                <a:solidFill>
                  <a:srgbClr val="B4C7E7"/>
                </a:solidFill>
                <a:effectLst/>
                <a:uLnTx/>
                <a:uFillTx/>
                <a:latin typeface="Arial"/>
                <a:ea typeface="+mn-ea"/>
                <a:cs typeface="Arial"/>
              </a:rPr>
              <a:t>Design </a:t>
            </a:r>
            <a:endParaRPr kumimoji="0" lang="en-US" sz="3000" b="0" i="0" u="none" strike="noStrike" kern="1200" cap="none" spc="-150" normalizeH="0" baseline="0" noProof="0" dirty="0" smtClean="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kumimoji="0" lang="en-US" sz="3000" b="0" i="0" u="none" strike="noStrike" kern="1200" cap="none" spc="-150" normalizeH="0" baseline="0" noProof="0" dirty="0" smtClean="0">
                <a:ln>
                  <a:noFill/>
                </a:ln>
                <a:solidFill>
                  <a:srgbClr val="B4C7E7"/>
                </a:solidFill>
                <a:effectLst/>
                <a:uLnTx/>
                <a:uFillTx/>
                <a:latin typeface="Arial"/>
                <a:ea typeface="+mn-ea"/>
                <a:cs typeface="Arial"/>
              </a:rPr>
              <a:t>Options Analysis</a:t>
            </a: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r>
              <a:rPr lang="en-US" sz="3000" spc="-150" dirty="0" smtClean="0">
                <a:solidFill>
                  <a:srgbClr val="B4C7E7"/>
                </a:solidFill>
                <a:latin typeface="Arial"/>
                <a:cs typeface="Arial"/>
              </a:rPr>
              <a:t>Conclusions and </a:t>
            </a:r>
            <a:r>
              <a:rPr lang="en-US" sz="3000" spc="-150" dirty="0">
                <a:solidFill>
                  <a:srgbClr val="B4C7E7"/>
                </a:solidFill>
                <a:latin typeface="Arial"/>
                <a:cs typeface="Arial"/>
              </a:rPr>
              <a:t>N</a:t>
            </a:r>
            <a:r>
              <a:rPr lang="en-US" sz="3000" spc="-150" dirty="0" smtClean="0">
                <a:solidFill>
                  <a:srgbClr val="B4C7E7"/>
                </a:solidFill>
                <a:latin typeface="Arial"/>
                <a:cs typeface="Arial"/>
              </a:rPr>
              <a:t>ext Steps</a:t>
            </a:r>
            <a:endParaRPr kumimoji="0" lang="en-US" sz="3000" b="0" i="0" u="none" strike="noStrike" kern="1200" cap="none" spc="-150" normalizeH="0" baseline="0" noProof="0" dirty="0" smtClean="0">
              <a:ln>
                <a:noFill/>
              </a:ln>
              <a:solidFill>
                <a:srgbClr val="B4C7E7"/>
              </a:solidFill>
              <a:effectLst/>
              <a:uLnTx/>
              <a:uFillTx/>
              <a:latin typeface="Arial"/>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US" sz="3000" b="0" i="0" u="none" strike="noStrike" kern="1200" cap="none" spc="-150" normalizeH="0" baseline="0" noProof="0" dirty="0">
              <a:ln>
                <a:noFill/>
              </a:ln>
              <a:solidFill>
                <a:srgbClr val="B4C7E7"/>
              </a:solidFill>
              <a:effectLst/>
              <a:uLnTx/>
              <a:uFillTx/>
              <a:latin typeface="Arial"/>
              <a:ea typeface="+mn-ea"/>
              <a:cs typeface="Arial"/>
            </a:endParaRPr>
          </a:p>
          <a:p>
            <a:pPr marL="342900" marR="0" lvl="0" indent="-342900" algn="l" defTabSz="914400" rtl="0" eaLnBrk="1" fontAlgn="auto" latinLnBrk="0" hangingPunct="1">
              <a:lnSpc>
                <a:spcPct val="100000"/>
              </a:lnSpc>
              <a:spcBef>
                <a:spcPts val="0"/>
              </a:spcBef>
              <a:spcAft>
                <a:spcPts val="1800"/>
              </a:spcAft>
              <a:buClrTx/>
              <a:buSzTx/>
              <a:buFont typeface="+mj-lt"/>
              <a:buAutoNum type="arabicPeriod"/>
              <a:tabLst/>
              <a:defRPr/>
            </a:pPr>
            <a:endParaRPr kumimoji="0" lang="en-GB" sz="3000" b="0" i="0" u="none" strike="noStrike" kern="1200" cap="none" spc="-150" normalizeH="0" baseline="0" noProof="0" dirty="0">
              <a:ln>
                <a:noFill/>
              </a:ln>
              <a:solidFill>
                <a:srgbClr val="4472C4">
                  <a:lumMod val="40000"/>
                  <a:lumOff val="60000"/>
                </a:srgbClr>
              </a:solidFill>
              <a:effectLst/>
              <a:uLnTx/>
              <a:uFillTx/>
              <a:latin typeface="Arial"/>
              <a:ea typeface="+mn-ea"/>
              <a:cs typeface="Arial"/>
            </a:endParaRPr>
          </a:p>
        </p:txBody>
      </p:sp>
    </p:spTree>
    <p:extLst>
      <p:ext uri="{BB962C8B-B14F-4D97-AF65-F5344CB8AC3E}">
        <p14:creationId xmlns:p14="http://schemas.microsoft.com/office/powerpoint/2010/main" val="1783610462"/>
      </p:ext>
    </p:extLst>
  </p:cSld>
  <p:clrMapOvr>
    <a:masterClrMapping/>
  </p:clrMapOvr>
  <p:timing>
    <p:tnLst>
      <p:par>
        <p:cTn id="1" dur="indefinite" restart="never" nodeType="tmRoot"/>
      </p:par>
    </p:tnLst>
  </p:timing>
  <p:extLst mod="1">
    <p:ext uri="{6950BFC3-D8DA-4A85-94F7-54DA5524770B}">
      <p188:commentRel xmlns:p188="http://schemas.microsoft.com/office/powerpoint/2018/8/main" xmlns="" r:id="rId2"/>
    </p:ext>
  </p:extLs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C5E688FE-230B-C027-F23C-61C17FBF4F5D}"/>
              </a:ext>
            </a:extLst>
          </p:cNvPr>
          <p:cNvSpPr>
            <a:spLocks noGrp="1"/>
          </p:cNvSpPr>
          <p:nvPr>
            <p:ph type="title"/>
          </p:nvPr>
        </p:nvSpPr>
        <p:spPr/>
        <p:txBody>
          <a:bodyPr/>
          <a:lstStyle/>
          <a:p>
            <a:r>
              <a:rPr lang="en-GB" dirty="0"/>
              <a:t>The UK’s XFEL user community</a:t>
            </a:r>
          </a:p>
        </p:txBody>
      </p:sp>
      <p:sp>
        <p:nvSpPr>
          <p:cNvPr id="4" name="Content Placeholder 3"/>
          <p:cNvSpPr>
            <a:spLocks noGrp="1"/>
          </p:cNvSpPr>
          <p:nvPr>
            <p:ph idx="1"/>
          </p:nvPr>
        </p:nvSpPr>
        <p:spPr/>
        <p:txBody>
          <a:bodyPr>
            <a:normAutofit/>
          </a:bodyPr>
          <a:lstStyle/>
          <a:p>
            <a:r>
              <a:rPr lang="en-GB" sz="2000" dirty="0">
                <a:latin typeface="Arial" panose="020B0604020202020204" pitchFamily="34" charset="0"/>
                <a:cs typeface="Arial" panose="020B0604020202020204" pitchFamily="34" charset="0"/>
              </a:rPr>
              <a:t>The UK has a very strong XFEL user community: </a:t>
            </a:r>
            <a:r>
              <a:rPr lang="en-GB" sz="2000" dirty="0" smtClean="0">
                <a:latin typeface="Arial" panose="020B0604020202020204" pitchFamily="34" charset="0"/>
                <a:cs typeface="Arial" panose="020B0604020202020204" pitchFamily="34" charset="0"/>
              </a:rPr>
              <a:t>the second largest non-domestic user nation at both </a:t>
            </a:r>
            <a:r>
              <a:rPr lang="en-GB" sz="2000" dirty="0" err="1" smtClean="0">
                <a:latin typeface="Arial" panose="020B0604020202020204" pitchFamily="34" charset="0"/>
                <a:cs typeface="Arial" panose="020B0604020202020204" pitchFamily="34" charset="0"/>
              </a:rPr>
              <a:t>Eu</a:t>
            </a:r>
            <a:r>
              <a:rPr lang="en-GB" sz="2000" dirty="0" smtClean="0">
                <a:latin typeface="Arial" panose="020B0604020202020204" pitchFamily="34" charset="0"/>
                <a:cs typeface="Arial" panose="020B0604020202020204" pitchFamily="34" charset="0"/>
              </a:rPr>
              <a:t>-XFEL and LCLS</a:t>
            </a:r>
            <a:endParaRPr lang="en-GB" sz="200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04CBCCE7-3884-DC59-760D-72114B33E60B}"/>
              </a:ext>
            </a:extLst>
          </p:cNvPr>
          <p:cNvSpPr txBox="1">
            <a:spLocks/>
          </p:cNvSpPr>
          <p:nvPr/>
        </p:nvSpPr>
        <p:spPr>
          <a:xfrm>
            <a:off x="291684" y="186427"/>
            <a:ext cx="10515600" cy="68673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GB" sz="2800" b="1" i="0" u="none" strike="noStrike" kern="1200" cap="none" spc="-150" normalizeH="0" baseline="0" noProof="0">
              <a:ln>
                <a:noFill/>
              </a:ln>
              <a:solidFill>
                <a:srgbClr val="2E2D62"/>
              </a:solidFill>
              <a:effectLst/>
              <a:uLnTx/>
              <a:uFillTx/>
              <a:latin typeface="Arial" panose="020B0604020202020204" pitchFamily="34" charset="0"/>
              <a:cs typeface="Arial" panose="020B0604020202020204" pitchFamily="34" charset="0"/>
            </a:endParaRPr>
          </a:p>
        </p:txBody>
      </p:sp>
      <p:pic>
        <p:nvPicPr>
          <p:cNvPr id="3" name="Picture 5">
            <a:extLst>
              <a:ext uri="{FF2B5EF4-FFF2-40B4-BE49-F238E27FC236}">
                <a16:creationId xmlns:a16="http://schemas.microsoft.com/office/drawing/2014/main" id="{A610889B-5922-265B-8497-F7895E29883B}"/>
              </a:ext>
            </a:extLst>
          </p:cNvPr>
          <p:cNvPicPr>
            <a:picLocks noChangeAspect="1"/>
          </p:cNvPicPr>
          <p:nvPr/>
        </p:nvPicPr>
        <p:blipFill>
          <a:blip r:embed="rId3" cstate="print">
            <a:extLst>
              <a:ext uri="{28A0092B-C50C-407E-A947-70E740481C1C}">
                <a14:useLocalDpi xmlns:a14="http://schemas.microsoft.com/office/drawing/2010/main"/>
              </a:ext>
            </a:extLst>
          </a:blip>
          <a:srcRect l="1651" t="1565" r="1313" b="636"/>
          <a:stretch/>
        </p:blipFill>
        <p:spPr>
          <a:xfrm>
            <a:off x="6630266" y="2091129"/>
            <a:ext cx="4416057" cy="3657600"/>
          </a:xfrm>
          <a:prstGeom prst="rect">
            <a:avLst/>
          </a:prstGeom>
        </p:spPr>
      </p:pic>
      <p:pic>
        <p:nvPicPr>
          <p:cNvPr id="5" name="Picture 13">
            <a:extLst>
              <a:ext uri="{FF2B5EF4-FFF2-40B4-BE49-F238E27FC236}">
                <a16:creationId xmlns:a16="http://schemas.microsoft.com/office/drawing/2014/main" id="{08E8725A-D164-AE2B-B31A-93A9A531AB1C}"/>
              </a:ext>
            </a:extLst>
          </p:cNvPr>
          <p:cNvPicPr>
            <a:picLocks noChangeAspect="1"/>
          </p:cNvPicPr>
          <p:nvPr/>
        </p:nvPicPr>
        <p:blipFill>
          <a:blip r:embed="rId4" cstate="print">
            <a:extLst>
              <a:ext uri="{28A0092B-C50C-407E-A947-70E740481C1C}">
                <a14:useLocalDpi xmlns:a14="http://schemas.microsoft.com/office/drawing/2010/main"/>
              </a:ext>
            </a:extLst>
          </a:blip>
          <a:srcRect l="1092" t="982" r="958" b="1240"/>
          <a:stretch/>
        </p:blipFill>
        <p:spPr>
          <a:xfrm>
            <a:off x="1051718" y="2076953"/>
            <a:ext cx="4401880" cy="3657600"/>
          </a:xfrm>
          <a:prstGeom prst="rect">
            <a:avLst/>
          </a:prstGeom>
        </p:spPr>
      </p:pic>
      <p:sp>
        <p:nvSpPr>
          <p:cNvPr id="9" name="TextBox 15">
            <a:extLst>
              <a:ext uri="{FF2B5EF4-FFF2-40B4-BE49-F238E27FC236}">
                <a16:creationId xmlns:a16="http://schemas.microsoft.com/office/drawing/2014/main" id="{175131AF-23EE-58E5-6FFC-1C06B614A2F1}"/>
              </a:ext>
            </a:extLst>
          </p:cNvPr>
          <p:cNvSpPr txBox="1"/>
          <p:nvPr/>
        </p:nvSpPr>
        <p:spPr>
          <a:xfrm>
            <a:off x="5806874" y="1916472"/>
            <a:ext cx="2460806" cy="400110"/>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Eu XFEL (2023)</a:t>
            </a:r>
          </a:p>
        </p:txBody>
      </p:sp>
      <p:sp>
        <p:nvSpPr>
          <p:cNvPr id="12" name="TextBox 11">
            <a:extLst>
              <a:ext uri="{FF2B5EF4-FFF2-40B4-BE49-F238E27FC236}">
                <a16:creationId xmlns:a16="http://schemas.microsoft.com/office/drawing/2014/main" id="{7D287A60-8229-D892-A03F-01AC910D58C2}"/>
              </a:ext>
            </a:extLst>
          </p:cNvPr>
          <p:cNvSpPr txBox="1"/>
          <p:nvPr/>
        </p:nvSpPr>
        <p:spPr>
          <a:xfrm>
            <a:off x="0" y="1474769"/>
            <a:ext cx="12192000" cy="400110"/>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1D5DF9"/>
                </a:solidFill>
                <a:effectLst/>
                <a:uLnTx/>
                <a:uFillTx/>
                <a:latin typeface="Arial" panose="020B0604020202020204" pitchFamily="34" charset="0"/>
                <a:cs typeface="Arial" panose="020B0604020202020204" pitchFamily="34" charset="0"/>
              </a:rPr>
              <a:t>Non-domestic users of LCLS and </a:t>
            </a:r>
            <a:r>
              <a:rPr kumimoji="0" lang="en-GB" sz="2000" b="0" i="0" u="none" strike="noStrike" kern="1200" cap="none" spc="0" normalizeH="0" baseline="0" noProof="0" dirty="0" err="1">
                <a:ln>
                  <a:noFill/>
                </a:ln>
                <a:solidFill>
                  <a:srgbClr val="1D5DF9"/>
                </a:solidFill>
                <a:effectLst/>
                <a:uLnTx/>
                <a:uFillTx/>
                <a:latin typeface="Arial" panose="020B0604020202020204" pitchFamily="34" charset="0"/>
                <a:cs typeface="Arial" panose="020B0604020202020204" pitchFamily="34" charset="0"/>
              </a:rPr>
              <a:t>Eu</a:t>
            </a:r>
            <a:r>
              <a:rPr kumimoji="0" lang="en-GB" sz="2000" b="0" i="0" u="none" strike="noStrike" kern="1200" cap="none" spc="0" normalizeH="0" baseline="0" noProof="0" dirty="0">
                <a:ln>
                  <a:noFill/>
                </a:ln>
                <a:solidFill>
                  <a:srgbClr val="1D5DF9"/>
                </a:solidFill>
                <a:effectLst/>
                <a:uLnTx/>
                <a:uFillTx/>
                <a:latin typeface="Arial" panose="020B0604020202020204" pitchFamily="34" charset="0"/>
                <a:cs typeface="Arial" panose="020B0604020202020204" pitchFamily="34" charset="0"/>
              </a:rPr>
              <a:t> XFEL:</a:t>
            </a:r>
          </a:p>
        </p:txBody>
      </p:sp>
      <p:sp>
        <p:nvSpPr>
          <p:cNvPr id="15" name="TextBox 14">
            <a:extLst>
              <a:ext uri="{FF2B5EF4-FFF2-40B4-BE49-F238E27FC236}">
                <a16:creationId xmlns:a16="http://schemas.microsoft.com/office/drawing/2014/main" id="{9C05FA96-1A1D-D3AC-A704-567747B8E59E}"/>
              </a:ext>
            </a:extLst>
          </p:cNvPr>
          <p:cNvSpPr txBox="1"/>
          <p:nvPr/>
        </p:nvSpPr>
        <p:spPr>
          <a:xfrm>
            <a:off x="590975" y="1921547"/>
            <a:ext cx="1997875" cy="400110"/>
          </a:xfrm>
          <a:prstGeom prst="rect">
            <a:avLst/>
          </a:prstGeom>
          <a:noFill/>
        </p:spPr>
        <p:txBody>
          <a:bodyPr wrap="square" lIns="91440" tIns="45720" rIns="91440" bIns="4572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a:ln>
                  <a:noFill/>
                </a:ln>
                <a:solidFill>
                  <a:prstClr val="black"/>
                </a:solidFill>
                <a:effectLst/>
                <a:uLnTx/>
                <a:uFillTx/>
                <a:latin typeface="Arial" panose="020B0604020202020204" pitchFamily="34" charset="0"/>
                <a:cs typeface="Arial" panose="020B0604020202020204" pitchFamily="34" charset="0"/>
              </a:rPr>
              <a:t>LCLS (2024)</a:t>
            </a:r>
          </a:p>
        </p:txBody>
      </p:sp>
      <p:sp>
        <p:nvSpPr>
          <p:cNvPr id="6" name="Rectangle 5"/>
          <p:cNvSpPr/>
          <p:nvPr/>
        </p:nvSpPr>
        <p:spPr>
          <a:xfrm>
            <a:off x="106879" y="5936627"/>
            <a:ext cx="11900316" cy="369332"/>
          </a:xfrm>
          <a:prstGeom prst="rect">
            <a:avLst/>
          </a:prstGeom>
        </p:spPr>
        <p:txBody>
          <a:bodyPr wrap="square">
            <a:spAutoFit/>
          </a:bodyPr>
          <a:lstStyle/>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Community growth – supported by the XFEL Hubs run by CLF (Physical Sciences) and Diamond (Life Sciences) </a:t>
            </a:r>
          </a:p>
        </p:txBody>
      </p:sp>
    </p:spTree>
    <p:extLst>
      <p:ext uri="{BB962C8B-B14F-4D97-AF65-F5344CB8AC3E}">
        <p14:creationId xmlns:p14="http://schemas.microsoft.com/office/powerpoint/2010/main" val="337024499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7.3"/>
</p:tagLst>
</file>

<file path=ppt/theme/theme1.xml><?xml version="1.0" encoding="utf-8"?>
<a:theme xmlns:a="http://schemas.openxmlformats.org/drawingml/2006/main" name="3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Font and logo master">
  <a:themeElements>
    <a:clrScheme name="STFC theme">
      <a:dk1>
        <a:srgbClr val="2E2C61"/>
      </a:dk1>
      <a:lt1>
        <a:srgbClr val="FFFFFF"/>
      </a:lt1>
      <a:dk2>
        <a:srgbClr val="2E2C61"/>
      </a:dk2>
      <a:lt2>
        <a:srgbClr val="FFFFFF"/>
      </a:lt2>
      <a:accent1>
        <a:srgbClr val="1E5DF8"/>
      </a:accent1>
      <a:accent2>
        <a:srgbClr val="003088"/>
      </a:accent2>
      <a:accent3>
        <a:srgbClr val="F08900"/>
      </a:accent3>
      <a:accent4>
        <a:srgbClr val="616161"/>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1274-WP1-prs-0053-1.0 - DL Day template" id="{AC4780BA-FD62-4E5B-819A-8F14C8E55793}" vid="{09715D5B-3414-4B9A-9A02-2CFA5DF11DAA}"/>
    </a:ext>
  </a:extLst>
</a:theme>
</file>

<file path=ppt/theme/theme6.xml><?xml version="1.0" encoding="utf-8"?>
<a:theme xmlns:a="http://schemas.openxmlformats.org/drawingml/2006/main" name="6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5543</TotalTime>
  <Words>4123</Words>
  <Application>Microsoft Office PowerPoint</Application>
  <PresentationFormat>Widescreen</PresentationFormat>
  <Paragraphs>685</Paragraphs>
  <Slides>35</Slides>
  <Notes>12</Notes>
  <HiddenSlides>1</HiddenSlides>
  <MMClips>0</MMClips>
  <ScaleCrop>false</ScaleCrop>
  <HeadingPairs>
    <vt:vector size="6" baseType="variant">
      <vt:variant>
        <vt:lpstr>Fonts Used</vt:lpstr>
      </vt:variant>
      <vt:variant>
        <vt:i4>7</vt:i4>
      </vt:variant>
      <vt:variant>
        <vt:lpstr>Theme</vt:lpstr>
      </vt:variant>
      <vt:variant>
        <vt:i4>6</vt:i4>
      </vt:variant>
      <vt:variant>
        <vt:lpstr>Slide Titles</vt:lpstr>
      </vt:variant>
      <vt:variant>
        <vt:i4>35</vt:i4>
      </vt:variant>
    </vt:vector>
  </HeadingPairs>
  <TitlesOfParts>
    <vt:vector size="48" baseType="lpstr">
      <vt:lpstr>Arial</vt:lpstr>
      <vt:lpstr>Arial Regular</vt:lpstr>
      <vt:lpstr>Calibri</vt:lpstr>
      <vt:lpstr>Calibri Light</vt:lpstr>
      <vt:lpstr>Courier New</vt:lpstr>
      <vt:lpstr>Moderat Medium</vt:lpstr>
      <vt:lpstr>Wingdings</vt:lpstr>
      <vt:lpstr>3_Font and logo master</vt:lpstr>
      <vt:lpstr>2_Office Theme</vt:lpstr>
      <vt:lpstr>3_Office Theme</vt:lpstr>
      <vt:lpstr>4_Office Theme</vt:lpstr>
      <vt:lpstr>6_Font and logo master</vt:lpstr>
      <vt:lpstr>6_Office Theme</vt:lpstr>
      <vt:lpstr>PowerPoint Presentation</vt:lpstr>
      <vt:lpstr>PowerPoint Presentation</vt:lpstr>
      <vt:lpstr>Introduction</vt:lpstr>
      <vt:lpstr>How XFELs work - and why it matters</vt:lpstr>
      <vt:lpstr>XFELs vs other types of facility</vt:lpstr>
      <vt:lpstr>XFEL size in context</vt:lpstr>
      <vt:lpstr>XFELs of the World</vt:lpstr>
      <vt:lpstr>PowerPoint Presentation</vt:lpstr>
      <vt:lpstr>The UK’s XFEL user community</vt:lpstr>
      <vt:lpstr>Eu-XFEL</vt:lpstr>
      <vt:lpstr>The Science and Technology Case</vt:lpstr>
      <vt:lpstr>From Science Case to Conceptual Design and Options Analysis</vt:lpstr>
      <vt:lpstr>CDOA Timeline</vt:lpstr>
      <vt:lpstr>PowerPoint Presentation</vt:lpstr>
      <vt:lpstr>UK XFEL next generation capabilities</vt:lpstr>
      <vt:lpstr>Extremely high pulse repetition rate</vt:lpstr>
      <vt:lpstr>PowerPoint Presentation</vt:lpstr>
      <vt:lpstr>High data rate synergy with AI</vt:lpstr>
      <vt:lpstr>Significantly increasing capacity</vt:lpstr>
      <vt:lpstr>Facility concept</vt:lpstr>
      <vt:lpstr>Facility concept: booster</vt:lpstr>
      <vt:lpstr>Key facility design features</vt:lpstr>
      <vt:lpstr>PowerPoint Presentation</vt:lpstr>
      <vt:lpstr>Options Analysis</vt:lpstr>
      <vt:lpstr>Socioeconomic impact study</vt:lpstr>
      <vt:lpstr>Environmental sustainability</vt:lpstr>
      <vt:lpstr>PowerPoint Presentation</vt:lpstr>
      <vt:lpstr>Conclusions and next steps</vt:lpstr>
      <vt:lpstr>PowerPoint Presentation</vt:lpstr>
      <vt:lpstr>PowerPoint Presentation</vt:lpstr>
      <vt:lpstr>PowerPoint Presentation</vt:lpstr>
      <vt:lpstr>Next-Generation XFEL capability – FEL output estimates</vt:lpstr>
      <vt:lpstr>PowerPoint Presentation</vt:lpstr>
      <vt:lpstr>UK XFEL next generation capabilities from 2020 Science Case</vt:lpstr>
      <vt:lpstr>Sustainability</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Dunning, David (STFC,DL,AST)</dc:creator>
  <cp:lastModifiedBy>Dunning, David (STFC,DL,AST)</cp:lastModifiedBy>
  <cp:revision>63</cp:revision>
  <dcterms:created xsi:type="dcterms:W3CDTF">2025-07-04T14:27:16Z</dcterms:created>
  <dcterms:modified xsi:type="dcterms:W3CDTF">2025-07-08T10:51:09Z</dcterms:modified>
</cp:coreProperties>
</file>