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76" r:id="rId3"/>
    <p:sldId id="277" r:id="rId4"/>
    <p:sldId id="283" r:id="rId5"/>
    <p:sldId id="258" r:id="rId6"/>
    <p:sldId id="259" r:id="rId7"/>
    <p:sldId id="265" r:id="rId8"/>
    <p:sldId id="278" r:id="rId9"/>
    <p:sldId id="266" r:id="rId10"/>
    <p:sldId id="268" r:id="rId11"/>
    <p:sldId id="281" r:id="rId12"/>
    <p:sldId id="285" r:id="rId13"/>
    <p:sldId id="284" r:id="rId14"/>
    <p:sldId id="262" r:id="rId15"/>
    <p:sldId id="282" r:id="rId16"/>
    <p:sldId id="267" r:id="rId17"/>
    <p:sldId id="286" r:id="rId18"/>
    <p:sldId id="273" r:id="rId19"/>
    <p:sldId id="279" r:id="rId20"/>
    <p:sldId id="272" r:id="rId21"/>
    <p:sldId id="261" r:id="rId22"/>
    <p:sldId id="280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cGuigan, Ryan (Postgraduate Researcher)" initials="MR(R" lastIdx="2" clrIdx="0">
    <p:extLst>
      <p:ext uri="{19B8F6BF-5375-455C-9EA6-DF929625EA0E}">
        <p15:presenceInfo xmlns:p15="http://schemas.microsoft.com/office/powerpoint/2012/main" userId="S::mcguiga1@lancaster.ac.uk::c4f5ac5a-37be-427a-8a95-92a725cf19e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345BD"/>
    <a:srgbClr val="9999FF"/>
    <a:srgbClr val="FF5050"/>
    <a:srgbClr val="1706BA"/>
    <a:srgbClr val="ED8383"/>
    <a:srgbClr val="FFC7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1" autoAdjust="0"/>
    <p:restoredTop sz="94660"/>
  </p:normalViewPr>
  <p:slideViewPr>
    <p:cSldViewPr snapToGrid="0">
      <p:cViewPr varScale="1">
        <p:scale>
          <a:sx n="66" d="100"/>
          <a:sy n="66" d="100"/>
        </p:scale>
        <p:origin x="636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882C-451E-4D93-BA21-E1095DB7EDE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97FB0-AD0A-48FC-822D-AFF15AFC2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088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882C-451E-4D93-BA21-E1095DB7EDE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97FB0-AD0A-48FC-822D-AFF15AFC2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691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882C-451E-4D93-BA21-E1095DB7EDE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97FB0-AD0A-48FC-822D-AFF15AFC2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035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882C-451E-4D93-BA21-E1095DB7EDE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97FB0-AD0A-48FC-822D-AFF15AFC2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81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882C-451E-4D93-BA21-E1095DB7EDE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97FB0-AD0A-48FC-822D-AFF15AFC2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6570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882C-451E-4D93-BA21-E1095DB7EDE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97FB0-AD0A-48FC-822D-AFF15AFC2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320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882C-451E-4D93-BA21-E1095DB7EDE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97FB0-AD0A-48FC-822D-AFF15AFC2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12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882C-451E-4D93-BA21-E1095DB7EDE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97FB0-AD0A-48FC-822D-AFF15AFC2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464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882C-451E-4D93-BA21-E1095DB7EDE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97FB0-AD0A-48FC-822D-AFF15AFC2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47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882C-451E-4D93-BA21-E1095DB7EDE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97FB0-AD0A-48FC-822D-AFF15AFC2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212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882C-451E-4D93-BA21-E1095DB7EDE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97FB0-AD0A-48FC-822D-AFF15AFC2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22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882C-451E-4D93-BA21-E1095DB7EDE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97FB0-AD0A-48FC-822D-AFF15AFC2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775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882C-451E-4D93-BA21-E1095DB7EDE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97FB0-AD0A-48FC-822D-AFF15AFC2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78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882C-451E-4D93-BA21-E1095DB7EDE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97FB0-AD0A-48FC-822D-AFF15AFC2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331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882C-451E-4D93-BA21-E1095DB7EDE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97FB0-AD0A-48FC-822D-AFF15AFC2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432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8882C-451E-4D93-BA21-E1095DB7EDE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97FB0-AD0A-48FC-822D-AFF15AFC2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8085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5018882C-451E-4D93-BA21-E1095DB7EDE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FF497FB0-AD0A-48FC-822D-AFF15AFC2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057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5018882C-451E-4D93-BA21-E1095DB7EDE7}" type="datetimeFigureOut">
              <a:rPr lang="en-GB" smtClean="0"/>
              <a:t>08/07/2025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FF497FB0-AD0A-48FC-822D-AFF15AFC2F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11890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1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0.png"/><Relationship Id="rId4" Type="http://schemas.openxmlformats.org/officeDocument/2006/relationships/image" Target="../media/image3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61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7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1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28000"/>
                <a:satMod val="94000"/>
                <a:lumMod val="20000"/>
              </a:schemeClr>
              <a:schemeClr val="bg2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3B0B8-C4DB-4999-A911-197163FFAD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6107" y="1811146"/>
            <a:ext cx="8676222" cy="3200400"/>
          </a:xfrm>
        </p:spPr>
        <p:txBody>
          <a:bodyPr>
            <a:normAutofit/>
          </a:bodyPr>
          <a:lstStyle/>
          <a:p>
            <a:r>
              <a:rPr lang="en-US" dirty="0"/>
              <a:t>Acceleration-Induced Self-Interactions of Ultra-Short Electron Bunches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0E8891-D6BE-4E89-81FE-8C7532854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351782" y="5137300"/>
            <a:ext cx="12192000" cy="2971801"/>
          </a:xfrm>
        </p:spPr>
        <p:txBody>
          <a:bodyPr>
            <a:normAutofit/>
          </a:bodyPr>
          <a:lstStyle/>
          <a:p>
            <a:r>
              <a:rPr lang="en-US" sz="2400" dirty="0"/>
              <a:t>Ryan J. McGuigan</a:t>
            </a:r>
          </a:p>
          <a:p>
            <a:r>
              <a:rPr lang="en-GB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Supervisor: Prof. Steven P. Jamison</a:t>
            </a:r>
          </a:p>
          <a:p>
            <a:endParaRPr lang="en-GB" dirty="0"/>
          </a:p>
          <a:p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32" name="Picture 8" descr="lancaster university">
            <a:extLst>
              <a:ext uri="{FF2B5EF4-FFF2-40B4-BE49-F238E27FC236}">
                <a16:creationId xmlns:a16="http://schemas.microsoft.com/office/drawing/2014/main" id="{F6DAD106-F37E-40BE-8BFD-68AD9EA20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786" y="0"/>
            <a:ext cx="1681213" cy="168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0855E721-5DBA-4514-AF5B-034E568188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97" b="14429"/>
          <a:stretch/>
        </p:blipFill>
        <p:spPr bwMode="auto">
          <a:xfrm>
            <a:off x="0" y="0"/>
            <a:ext cx="2164823" cy="151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530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91C75-E9DA-41EC-923D-87ACCDE73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76" y="503616"/>
            <a:ext cx="11987447" cy="92333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Summary</a:t>
            </a:r>
            <a:endParaRPr lang="en-GB" sz="4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091B296-6219-4A3F-B998-AF3F84EDB195}"/>
                  </a:ext>
                </a:extLst>
              </p:cNvPr>
              <p:cNvSpPr txBox="1"/>
              <p:nvPr/>
            </p:nvSpPr>
            <p:spPr>
              <a:xfrm>
                <a:off x="449981" y="1359569"/>
                <a:ext cx="10349564" cy="73775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dirty="0">
                    <a:ea typeface="Cambria Math" panose="02040503050406030204" pitchFamily="18" charset="0"/>
                  </a:rPr>
                  <a:t>What have we shown</a:t>
                </a:r>
              </a:p>
              <a:p>
                <a:endParaRPr lang="en-US" sz="2800" dirty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ea typeface="Cambria Math" panose="02040503050406030204" pitchFamily="18" charset="0"/>
                  </a:rPr>
                  <a:t>Acceleration induces </a:t>
                </a:r>
                <a:r>
                  <a:rPr lang="en-US" sz="2800" b="1" dirty="0">
                    <a:ea typeface="Cambria Math" panose="02040503050406030204" pitchFamily="18" charset="0"/>
                  </a:rPr>
                  <a:t>asymmetric longitudinal self-fields</a:t>
                </a:r>
              </a:p>
              <a:p>
                <a:endParaRPr lang="en-US" sz="2800" dirty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ea typeface="Cambria Math" panose="02040503050406030204" pitchFamily="18" charset="0"/>
                  </a:rPr>
                  <a:t>Self-fields </a:t>
                </a:r>
                <a:r>
                  <a:rPr lang="en-US" sz="2800" b="1" dirty="0">
                    <a:ea typeface="Cambria Math" panose="02040503050406030204" pitchFamily="18" charset="0"/>
                  </a:rPr>
                  <a:t>degrade</a:t>
                </a:r>
                <a:r>
                  <a:rPr lang="en-US" sz="2800" dirty="0">
                    <a:ea typeface="Cambria Math" panose="02040503050406030204" pitchFamily="18" charset="0"/>
                  </a:rPr>
                  <a:t> the bunch inducing losses and chirp (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𝑂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(1%) </m:t>
                    </m:r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Q</m:t>
                    </m:r>
                    <m:r>
                      <a:rPr lang="en-US" sz="2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</m:t>
                    </m:r>
                    <m:r>
                      <m:rPr>
                        <m:sty m:val="p"/>
                      </m:rPr>
                      <a:rPr lang="en-US" sz="280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pC</m:t>
                    </m:r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8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US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m charge)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800" dirty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ea typeface="Cambria Math" panose="02040503050406030204" pitchFamily="18" charset="0"/>
                  </a:rPr>
                  <a:t>Loss scales ~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den>
                    </m:f>
                  </m:oMath>
                </a14:m>
                <a:endParaRPr lang="en-US" sz="2800" dirty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800" dirty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ea typeface="Cambria Math" panose="02040503050406030204" pitchFamily="18" charset="0"/>
                  </a:rPr>
                  <a:t>For shorter bunches, field contributions </a:t>
                </a:r>
                <a:r>
                  <a:rPr lang="en-US" sz="2800" b="1" dirty="0">
                    <a:ea typeface="Cambria Math" panose="02040503050406030204" pitchFamily="18" charset="0"/>
                  </a:rPr>
                  <a:t>during</a:t>
                </a:r>
                <a:r>
                  <a:rPr lang="en-US" sz="2800" dirty="0">
                    <a:ea typeface="Cambria Math" panose="02040503050406030204" pitchFamily="18" charset="0"/>
                  </a:rPr>
                  <a:t> the acceleration process are increasingly important</a:t>
                </a: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endParaRPr lang="en-GB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091B296-6219-4A3F-B998-AF3F84EDB1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81" y="1359569"/>
                <a:ext cx="10349564" cy="7377532"/>
              </a:xfrm>
              <a:prstGeom prst="rect">
                <a:avLst/>
              </a:prstGeom>
              <a:blipFill>
                <a:blip r:embed="rId2"/>
                <a:stretch>
                  <a:fillRect l="-1237" t="-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4949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91C75-E9DA-41EC-923D-87ACCDE73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66" y="129125"/>
            <a:ext cx="11854312" cy="923330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Summary</a:t>
            </a:r>
            <a:endParaRPr lang="en-GB" sz="4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91B296-6219-4A3F-B998-AF3F84EDB195}"/>
              </a:ext>
            </a:extLst>
          </p:cNvPr>
          <p:cNvSpPr txBox="1"/>
          <p:nvPr/>
        </p:nvSpPr>
        <p:spPr>
          <a:xfrm>
            <a:off x="269508" y="1052455"/>
            <a:ext cx="11783726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400" dirty="0">
              <a:ea typeface="Cambria Math" panose="02040503050406030204" pitchFamily="18" charset="0"/>
            </a:endParaRPr>
          </a:p>
          <a:p>
            <a:endParaRPr lang="en-US" sz="2400" dirty="0">
              <a:ea typeface="Cambria Math" panose="02040503050406030204" pitchFamily="18" charset="0"/>
            </a:endParaRPr>
          </a:p>
          <a:p>
            <a:endParaRPr lang="en-US" sz="2400" dirty="0">
              <a:ea typeface="Cambria Math" panose="02040503050406030204" pitchFamily="18" charset="0"/>
            </a:endParaRPr>
          </a:p>
          <a:p>
            <a:r>
              <a:rPr lang="en-US" sz="2800" dirty="0">
                <a:ea typeface="Cambria Math" panose="02040503050406030204" pitchFamily="18" charset="0"/>
              </a:rPr>
              <a:t>Key Takeaway</a:t>
            </a:r>
          </a:p>
          <a:p>
            <a:r>
              <a:rPr lang="en-US" sz="2800" b="1" dirty="0">
                <a:ea typeface="Cambria Math" panose="02040503050406030204" pitchFamily="18" charset="0"/>
              </a:rPr>
              <a:t>This model points to an inherent vacuum beam-loading process that is exacerbated rather than compensated by higher-gradient accelerating fields</a:t>
            </a:r>
          </a:p>
          <a:p>
            <a:endParaRPr lang="en-US" dirty="0">
              <a:ea typeface="Cambria Math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ea typeface="Cambria Math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ea typeface="Cambria Math" panose="02040503050406030204" pitchFamily="18" charset="0"/>
            </a:endParaRPr>
          </a:p>
          <a:p>
            <a:endParaRPr lang="en-US" dirty="0">
              <a:ea typeface="Cambria Math" panose="02040503050406030204" pitchFamily="18" charset="0"/>
            </a:endParaRPr>
          </a:p>
          <a:p>
            <a:endParaRPr lang="en-US" dirty="0">
              <a:ea typeface="Cambria Math" panose="02040503050406030204" pitchFamily="18" charset="0"/>
            </a:endParaRPr>
          </a:p>
          <a:p>
            <a:endParaRPr lang="en-US" dirty="0">
              <a:ea typeface="Cambria Math" panose="02040503050406030204" pitchFamily="18" charset="0"/>
            </a:endParaRPr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09347D-55EE-4B20-949D-7EB3A164F0A4}"/>
              </a:ext>
            </a:extLst>
          </p:cNvPr>
          <p:cNvSpPr txBox="1"/>
          <p:nvPr/>
        </p:nvSpPr>
        <p:spPr>
          <a:xfrm>
            <a:off x="0" y="6072122"/>
            <a:ext cx="9740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LWFA image credits: A. Debus, et. al., “</a:t>
            </a:r>
            <a:r>
              <a:rPr lang="en-US" i="1" dirty="0"/>
              <a:t>Circumventing the Dephasing and Depletion Limits of Laser-Wakefield Acceleration</a:t>
            </a:r>
            <a:r>
              <a:rPr lang="en-US" dirty="0"/>
              <a:t>”, (2019), Phys. Rev. X, Vol. 9, </a:t>
            </a:r>
            <a:r>
              <a:rPr lang="en-US" dirty="0" err="1"/>
              <a:t>Iss</a:t>
            </a:r>
            <a:r>
              <a:rPr lang="en-US" dirty="0"/>
              <a:t>.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638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237DB-9DB7-48EB-92F6-ABC3CE926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775" y="397844"/>
            <a:ext cx="9905998" cy="853440"/>
          </a:xfrm>
        </p:spPr>
        <p:txBody>
          <a:bodyPr/>
          <a:lstStyle/>
          <a:p>
            <a:r>
              <a:rPr lang="en-US" dirty="0"/>
              <a:t>Gaussian Bunch (LOSSES)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CB991EB-ACE9-4921-8E55-7C49CD2879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8168"/>
            <a:ext cx="7038882" cy="5269832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34A2165-35AE-414B-88D1-F1A2B75FA599}"/>
                  </a:ext>
                </a:extLst>
              </p:cNvPr>
              <p:cNvSpPr txBox="1"/>
              <p:nvPr/>
            </p:nvSpPr>
            <p:spPr>
              <a:xfrm>
                <a:off x="7449953" y="1588168"/>
                <a:ext cx="4196615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 more extreme case for bunches of lengths </a:t>
                </a:r>
                <a:r>
                  <a:rPr lang="en-US" dirty="0">
                    <a:solidFill>
                      <a:srgbClr val="FF0000"/>
                    </a:solidFill>
                  </a:rPr>
                  <a:t>0.1μm</a:t>
                </a:r>
                <a:r>
                  <a:rPr lang="en-US" dirty="0"/>
                  <a:t>, </a:t>
                </a:r>
                <a:r>
                  <a:rPr lang="en-US" dirty="0">
                    <a:solidFill>
                      <a:srgbClr val="92D050"/>
                    </a:solidFill>
                  </a:rPr>
                  <a:t>0.075μm</a:t>
                </a:r>
                <a:r>
                  <a:rPr lang="en-US" dirty="0"/>
                  <a:t>, </a:t>
                </a:r>
                <a:r>
                  <a:rPr lang="en-US" dirty="0">
                    <a:solidFill>
                      <a:srgbClr val="00B0F0"/>
                    </a:solidFill>
                  </a:rPr>
                  <a:t>0.05μm</a:t>
                </a:r>
              </a:p>
              <a:p>
                <a:endParaRPr lang="en-US" dirty="0">
                  <a:solidFill>
                    <a:srgbClr val="00B0F0"/>
                  </a:solidFill>
                </a:endParaRPr>
              </a:p>
              <a:p>
                <a:r>
                  <a:rPr lang="en-US" dirty="0"/>
                  <a:t>Increasingly significant bunch losses arise </a:t>
                </a:r>
                <a:r>
                  <a:rPr lang="en-US" b="1" dirty="0"/>
                  <a:t>during</a:t>
                </a:r>
                <a:r>
                  <a:rPr lang="en-US" dirty="0"/>
                  <a:t> the acceleration relative to the transients.</a:t>
                </a:r>
              </a:p>
              <a:p>
                <a:endParaRPr lang="en-US" dirty="0"/>
              </a:p>
              <a:p>
                <a:r>
                  <a:rPr lang="en-US" dirty="0"/>
                  <a:t>For especially short bunches losses approach O(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10%</m:t>
                    </m:r>
                  </m:oMath>
                </a14:m>
                <a:r>
                  <a:rPr lang="en-US" dirty="0"/>
                  <a:t>) of the total energy of the bunch.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34A2165-35AE-414B-88D1-F1A2B75FA5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9953" y="1588168"/>
                <a:ext cx="4196615" cy="3139321"/>
              </a:xfrm>
              <a:prstGeom prst="rect">
                <a:avLst/>
              </a:prstGeom>
              <a:blipFill>
                <a:blip r:embed="rId3"/>
                <a:stretch>
                  <a:fillRect l="-1161" t="-1165" r="-11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29204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5E5A5-2475-4C3B-A4BA-6E7A06EA9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5998" cy="1209575"/>
          </a:xfrm>
        </p:spPr>
        <p:txBody>
          <a:bodyPr/>
          <a:lstStyle/>
          <a:p>
            <a:r>
              <a:rPr lang="en-US" dirty="0"/>
              <a:t>Transverse Scaling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0027B72-0340-4AE8-A1C0-BC97CB0DC2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77" y="1209575"/>
            <a:ext cx="7227429" cy="540407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A1DFF2-13E6-44D8-9B94-2BD268DAC4EA}"/>
              </a:ext>
            </a:extLst>
          </p:cNvPr>
          <p:cNvSpPr txBox="1"/>
          <p:nvPr/>
        </p:nvSpPr>
        <p:spPr>
          <a:xfrm>
            <a:off x="7729087" y="1386038"/>
            <a:ext cx="324371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Longitudinal momentum chirp for various transverse bunch lengths</a:t>
            </a:r>
          </a:p>
          <a:p>
            <a:endParaRPr lang="en-US" dirty="0"/>
          </a:p>
          <a:p>
            <a:r>
              <a:rPr lang="en-US" dirty="0"/>
              <a:t>The scaling with the transverse bunch length appears to be quite weak</a:t>
            </a:r>
          </a:p>
          <a:p>
            <a:endParaRPr lang="en-US" dirty="0"/>
          </a:p>
          <a:p>
            <a:r>
              <a:rPr lang="en-US" dirty="0"/>
              <a:t>A bunch only needs to be “compact” in the longitudinal dimension to experience these self-effects.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0136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BCB53-FFD1-4E36-B756-D1A31E5F5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5998" cy="1066800"/>
          </a:xfrm>
        </p:spPr>
        <p:txBody>
          <a:bodyPr/>
          <a:lstStyle/>
          <a:p>
            <a:r>
              <a:rPr lang="en-US" dirty="0"/>
              <a:t>Retarded fields of a charge distribution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B0B0811-177D-4E98-9506-DDAF77BB6B67}"/>
                  </a:ext>
                </a:extLst>
              </p:cNvPr>
              <p:cNvSpPr txBox="1"/>
              <p:nvPr/>
            </p:nvSpPr>
            <p:spPr>
              <a:xfrm>
                <a:off x="351322" y="1074240"/>
                <a:ext cx="1138668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We promote the single-particle LW fields to an integral in the time domain. By exploiting the rigidity of the bunch, we can write the solution for the field about the </a:t>
                </a:r>
                <a:r>
                  <a:rPr lang="en-US" sz="2400" dirty="0" err="1"/>
                  <a:t>centre</a:t>
                </a:r>
                <a:r>
                  <a:rPr lang="en-US" sz="2400" dirty="0"/>
                  <a:t> of the bunch (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dirty="0"/>
                  <a:t>)</a:t>
                </a:r>
                <a:endParaRPr lang="en-GB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B0B0811-177D-4E98-9506-DDAF77BB6B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322" y="1074240"/>
                <a:ext cx="11386686" cy="1200329"/>
              </a:xfrm>
              <a:prstGeom prst="rect">
                <a:avLst/>
              </a:prstGeom>
              <a:blipFill>
                <a:blip r:embed="rId2"/>
                <a:stretch>
                  <a:fillRect l="-857" t="-4061" r="-321" b="-10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C01B5452-6B64-484A-A891-F69A72336823}"/>
              </a:ext>
            </a:extLst>
          </p:cNvPr>
          <p:cNvSpPr txBox="1"/>
          <p:nvPr/>
        </p:nvSpPr>
        <p:spPr>
          <a:xfrm>
            <a:off x="351322" y="3722968"/>
            <a:ext cx="11223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Where the integral kernel is</a:t>
            </a:r>
            <a:endParaRPr lang="en-GB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36A03C-21AE-45B7-8C21-6C29B017B9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4" t="10752" b="-9668"/>
          <a:stretch/>
        </p:blipFill>
        <p:spPr>
          <a:xfrm>
            <a:off x="534624" y="4406280"/>
            <a:ext cx="10368024" cy="7670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D72A067-A0F1-4F14-B30E-55342198F3D0}"/>
                  </a:ext>
                </a:extLst>
              </p:cNvPr>
              <p:cNvSpPr txBox="1"/>
              <p:nvPr/>
            </p:nvSpPr>
            <p:spPr>
              <a:xfrm>
                <a:off x="442762" y="5553777"/>
                <a:ext cx="11386686" cy="862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Form is convenient for numerical evaluation in the near-field as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1/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1/</m:t>
                    </m:r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/>
                  <a:t> infinities have been eliminated!</a:t>
                </a:r>
                <a:endParaRPr lang="en-GB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D72A067-A0F1-4F14-B30E-55342198F3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62" y="5553777"/>
                <a:ext cx="11386686" cy="862608"/>
              </a:xfrm>
              <a:prstGeom prst="rect">
                <a:avLst/>
              </a:prstGeom>
              <a:blipFill>
                <a:blip r:embed="rId4"/>
                <a:stretch>
                  <a:fillRect l="-857" t="-5634" b="-112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73C9DF0A-715E-49D6-909C-B576D6862D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762" y="2541852"/>
            <a:ext cx="9644514" cy="79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0401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C5B6B-7755-472E-89B5-BA798A26F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5998" cy="936057"/>
          </a:xfrm>
        </p:spPr>
        <p:txBody>
          <a:bodyPr/>
          <a:lstStyle/>
          <a:p>
            <a:r>
              <a:rPr lang="en-US" dirty="0"/>
              <a:t>Gaussian Bunch (LOSSES)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EAF3B7-28E4-4538-BFEA-3AF2BAD750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94" y="2270301"/>
            <a:ext cx="6107224" cy="6111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D1DED69-B245-4211-9590-3075336A42F0}"/>
              </a:ext>
            </a:extLst>
          </p:cNvPr>
          <p:cNvSpPr txBox="1"/>
          <p:nvPr/>
        </p:nvSpPr>
        <p:spPr>
          <a:xfrm>
            <a:off x="82043" y="1263759"/>
            <a:ext cx="60494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Integrate over the longitudinal fields to </a:t>
            </a:r>
          </a:p>
          <a:p>
            <a:r>
              <a:rPr lang="en-US" sz="2400" dirty="0"/>
              <a:t>obtain individual electron losses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FCF13B-B20B-4EAD-B196-AE72CA563032}"/>
              </a:ext>
            </a:extLst>
          </p:cNvPr>
          <p:cNvSpPr txBox="1"/>
          <p:nvPr/>
        </p:nvSpPr>
        <p:spPr>
          <a:xfrm>
            <a:off x="6277274" y="5460372"/>
            <a:ext cx="5309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Figure11: Losses per electron as a ratio of final energy at different times up to 1ns.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DA311D-8EB4-413A-83D0-4027B3D6AD5D}"/>
              </a:ext>
            </a:extLst>
          </p:cNvPr>
          <p:cNvSpPr txBox="1"/>
          <p:nvPr/>
        </p:nvSpPr>
        <p:spPr>
          <a:xfrm>
            <a:off x="31635" y="3070790"/>
            <a:ext cx="5836117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Charge at the back and center</a:t>
            </a:r>
            <a:r>
              <a:rPr lang="en-US" sz="2400" b="1" dirty="0"/>
              <a:t> loses </a:t>
            </a:r>
            <a:r>
              <a:rPr lang="en-US" sz="2400" dirty="0"/>
              <a:t>energy whilst charge at the front </a:t>
            </a:r>
            <a:r>
              <a:rPr lang="en-US" sz="2400" b="1" dirty="0"/>
              <a:t>gains</a:t>
            </a:r>
            <a:r>
              <a:rPr lang="en-US" sz="2400" dirty="0"/>
              <a:t> energy due to space-charge. </a:t>
            </a:r>
          </a:p>
          <a:p>
            <a:endParaRPr lang="en-US" sz="2400" dirty="0"/>
          </a:p>
          <a:p>
            <a:r>
              <a:rPr lang="en-US" sz="2400" dirty="0"/>
              <a:t>Asymmetric dispersion reflects asymmetry in the fields, with net loss in energy overall. </a:t>
            </a:r>
            <a:r>
              <a:rPr lang="en-US" sz="2400" b="1" dirty="0"/>
              <a:t>Peak losses exceed 1% of total energy.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534124-A037-4167-B502-68BF3C67D9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98"/>
          <a:stretch/>
        </p:blipFill>
        <p:spPr>
          <a:xfrm>
            <a:off x="6395282" y="936057"/>
            <a:ext cx="5765083" cy="452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893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31069-7530-46F7-B6B7-AEBD5E4D9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6201"/>
            <a:ext cx="9905998" cy="990599"/>
          </a:xfrm>
        </p:spPr>
        <p:txBody>
          <a:bodyPr/>
          <a:lstStyle/>
          <a:p>
            <a:r>
              <a:rPr lang="en-US" dirty="0"/>
              <a:t>Example: Gaussian Bunch (TOTAL LOSSES)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8F8E84-ABA7-402F-9398-6117AA85C5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0" t="1691" r="5159"/>
          <a:stretch/>
        </p:blipFill>
        <p:spPr>
          <a:xfrm>
            <a:off x="5640405" y="1066800"/>
            <a:ext cx="5552170" cy="44832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A36EA9-3A5A-412B-B36F-8D62D42B51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731"/>
          <a:stretch/>
        </p:blipFill>
        <p:spPr>
          <a:xfrm>
            <a:off x="643290" y="2182490"/>
            <a:ext cx="3907856" cy="6388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0122A2-2305-4404-A64E-BBDC92AAE14D}"/>
              </a:ext>
            </a:extLst>
          </p:cNvPr>
          <p:cNvSpPr txBox="1"/>
          <p:nvPr/>
        </p:nvSpPr>
        <p:spPr>
          <a:xfrm>
            <a:off x="173255" y="1347537"/>
            <a:ext cx="5216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Integrate over the bunch to find the total losses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ACE999A-F244-4022-88A3-7210A139750E}"/>
                  </a:ext>
                </a:extLst>
              </p:cNvPr>
              <p:cNvSpPr txBox="1"/>
              <p:nvPr/>
            </p:nvSpPr>
            <p:spPr>
              <a:xfrm>
                <a:off x="173255" y="3105834"/>
                <a:ext cx="5216892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Varies as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, </a:t>
                </a:r>
                <a:r>
                  <a:rPr lang="en-GB" b="1" dirty="0"/>
                  <a:t>same as coherent radiation losses</a:t>
                </a:r>
              </a:p>
              <a:p>
                <a:endParaRPr lang="en-GB" dirty="0"/>
              </a:p>
              <a:p>
                <a:r>
                  <a:rPr lang="en-GB" dirty="0"/>
                  <a:t>Depending on formation length, </a:t>
                </a:r>
                <a:r>
                  <a:rPr lang="en-GB" b="1" dirty="0"/>
                  <a:t>losses continue long after acceleration has ceased</a:t>
                </a:r>
              </a:p>
              <a:p>
                <a:endParaRPr lang="en-GB" dirty="0"/>
              </a:p>
              <a:p>
                <a:r>
                  <a:rPr lang="en-GB" dirty="0"/>
                  <a:t>However shorter, denser bunches experience dramatically </a:t>
                </a:r>
                <a:r>
                  <a:rPr lang="en-GB" b="1" dirty="0"/>
                  <a:t>greater losses in less time</a:t>
                </a:r>
                <a:r>
                  <a:rPr lang="en-GB" dirty="0"/>
                  <a:t>.</a:t>
                </a:r>
              </a:p>
              <a:p>
                <a:endParaRPr lang="en-GB" dirty="0"/>
              </a:p>
              <a:p>
                <a:r>
                  <a:rPr lang="en-GB" dirty="0"/>
                  <a:t>(corresponds to shorter and more energetic </a:t>
                </a:r>
              </a:p>
              <a:p>
                <a:r>
                  <a:rPr lang="en-GB" dirty="0"/>
                  <a:t>radiation pulse)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ACE999A-F244-4022-88A3-7210A13975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255" y="3105834"/>
                <a:ext cx="5216892" cy="3139321"/>
              </a:xfrm>
              <a:prstGeom prst="rect">
                <a:avLst/>
              </a:prstGeom>
              <a:blipFill>
                <a:blip r:embed="rId4"/>
                <a:stretch>
                  <a:fillRect l="-935" t="-971" r="-1986" b="-21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A52F0BF-4298-4E96-9EC2-7628A1216F1E}"/>
                  </a:ext>
                </a:extLst>
              </p:cNvPr>
              <p:cNvSpPr txBox="1"/>
              <p:nvPr/>
            </p:nvSpPr>
            <p:spPr>
              <a:xfrm>
                <a:off x="5640405" y="5606534"/>
                <a:ext cx="602541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Figure12: Total bunch losses after acceleration has finished for various bunch lengths. </a:t>
                </a:r>
              </a:p>
              <a:p>
                <a:r>
                  <a:rPr lang="en-US" dirty="0"/>
                  <a:t>Gain ~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6.5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GB" dirty="0" err="1"/>
                  <a:t>nJ</a:t>
                </a:r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~1%</m:t>
                    </m:r>
                  </m:oMath>
                </a14:m>
                <a:r>
                  <a:rPr lang="en-GB" dirty="0"/>
                  <a:t> energy loss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US" dirty="0"/>
                  <a:t>m</a:t>
                </a:r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A52F0BF-4298-4E96-9EC2-7628A1216F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0405" y="5606534"/>
                <a:ext cx="6025413" cy="923330"/>
              </a:xfrm>
              <a:prstGeom prst="rect">
                <a:avLst/>
              </a:prstGeom>
              <a:blipFill>
                <a:blip r:embed="rId5"/>
                <a:stretch>
                  <a:fillRect l="-809" t="-3974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14706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9826A-6802-43E3-BFB4-B5D616AE4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6462"/>
            <a:ext cx="9905998" cy="1122948"/>
          </a:xfrm>
        </p:spPr>
        <p:txBody>
          <a:bodyPr/>
          <a:lstStyle/>
          <a:p>
            <a:r>
              <a:rPr lang="en-US" dirty="0"/>
              <a:t>Fields of a Gaussian Bunch</a:t>
            </a:r>
            <a:endParaRPr lang="en-GB" dirty="0"/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C641D8E1-5E9E-431C-B3A4-F94A66A199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" r="3544"/>
          <a:stretch/>
        </p:blipFill>
        <p:spPr>
          <a:xfrm>
            <a:off x="192504" y="1026486"/>
            <a:ext cx="7720661" cy="5634196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65646D2-349F-4688-8F4B-4103BB1006C2}"/>
              </a:ext>
            </a:extLst>
          </p:cNvPr>
          <p:cNvSpPr txBox="1"/>
          <p:nvPr/>
        </p:nvSpPr>
        <p:spPr>
          <a:xfrm>
            <a:off x="8200724" y="1193533"/>
            <a:ext cx="36287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Contributions from the Velocity term and the Acceleration term to the overall field. </a:t>
            </a:r>
          </a:p>
          <a:p>
            <a:endParaRPr lang="en-US" dirty="0"/>
          </a:p>
          <a:p>
            <a:r>
              <a:rPr lang="en-US" dirty="0"/>
              <a:t>The velocity term is dominated by space-charge fields from charge behind the observer, which does not appear to accelerate.</a:t>
            </a:r>
            <a:endParaRPr lang="en-GB" dirty="0"/>
          </a:p>
          <a:p>
            <a:endParaRPr lang="en-GB" dirty="0"/>
          </a:p>
          <a:p>
            <a:r>
              <a:rPr lang="en-GB" dirty="0"/>
              <a:t>The negative field is compensated for by the positive acceleration field.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2989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A3574-4058-49A5-AFF2-E741AC1D0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4701"/>
            <a:ext cx="8026400" cy="843044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Lienard</a:t>
            </a:r>
            <a:r>
              <a:rPr lang="en-US" dirty="0"/>
              <a:t> Weichert Equations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B0614E-BB4E-4732-A223-7DC8402E01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798" y="-43181"/>
            <a:ext cx="3919202" cy="38201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0D207C-153A-4275-A981-D191959A8375}"/>
              </a:ext>
            </a:extLst>
          </p:cNvPr>
          <p:cNvSpPr txBox="1"/>
          <p:nvPr/>
        </p:nvSpPr>
        <p:spPr>
          <a:xfrm>
            <a:off x="8971804" y="3855338"/>
            <a:ext cx="3149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Lienard</a:t>
            </a:r>
            <a:r>
              <a:rPr lang="en-US" dirty="0"/>
              <a:t> Weichert Fields of point charge accelerated for finite time. </a:t>
            </a:r>
          </a:p>
          <a:p>
            <a:r>
              <a:rPr lang="en-US" dirty="0"/>
              <a:t>Transparent </a:t>
            </a:r>
            <a:r>
              <a:rPr lang="en-US" dirty="0">
                <a:solidFill>
                  <a:srgbClr val="9999FF"/>
                </a:solidFill>
              </a:rPr>
              <a:t>retarded charge </a:t>
            </a:r>
            <a:r>
              <a:rPr lang="en-US" dirty="0"/>
              <a:t>coulomb field observed in region I. Radiation observed in II. Fields of </a:t>
            </a:r>
            <a:r>
              <a:rPr lang="en-US" dirty="0">
                <a:solidFill>
                  <a:srgbClr val="00B0F0"/>
                </a:solidFill>
              </a:rPr>
              <a:t>charge at present time </a:t>
            </a:r>
            <a:r>
              <a:rPr lang="en-US" dirty="0"/>
              <a:t>observed in III</a:t>
            </a:r>
            <a:endParaRPr lang="en-GB" dirty="0">
              <a:solidFill>
                <a:srgbClr val="00B0F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ECACCE-E6A9-4485-B120-EE408EAA83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11" b="1648"/>
          <a:stretch/>
        </p:blipFill>
        <p:spPr>
          <a:xfrm>
            <a:off x="-20048" y="4610629"/>
            <a:ext cx="8494296" cy="7453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F73BDA0-E00F-4FF5-A789-045D129D39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02"/>
          <a:stretch/>
        </p:blipFill>
        <p:spPr>
          <a:xfrm>
            <a:off x="0" y="5503073"/>
            <a:ext cx="8728489" cy="8972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09D883F-70E8-44A6-A46E-D0A1253D81A5}"/>
                  </a:ext>
                </a:extLst>
              </p:cNvPr>
              <p:cNvSpPr txBox="1"/>
              <p:nvPr/>
            </p:nvSpPr>
            <p:spPr>
              <a:xfrm>
                <a:off x="70596" y="797510"/>
                <a:ext cx="7598600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Fields of a point charge moving with a trajectory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400" dirty="0"/>
                  <a:t> described by the “</a:t>
                </a:r>
                <a:r>
                  <a:rPr lang="en-GB" sz="2400" dirty="0" err="1"/>
                  <a:t>Lienard</a:t>
                </a:r>
                <a:r>
                  <a:rPr lang="en-GB" sz="2400" dirty="0"/>
                  <a:t> Weichert Fields”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The fields are </a:t>
                </a:r>
                <a:r>
                  <a:rPr lang="en-GB" sz="2400" b="1" dirty="0"/>
                  <a:t>retarded; </a:t>
                </a:r>
                <a:r>
                  <a:rPr lang="en-GB" sz="2400" dirty="0"/>
                  <a:t>they appear to emanate from a charge source at a previous or “retarded” time,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ret</m:t>
                        </m:r>
                      </m:sup>
                    </m:sSup>
                  </m:oMath>
                </a14:m>
                <a:endParaRPr lang="en-GB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LW fields composed of </a:t>
                </a:r>
                <a:r>
                  <a:rPr lang="en-GB" sz="2400" b="1" dirty="0"/>
                  <a:t>velocity</a:t>
                </a:r>
                <a:r>
                  <a:rPr lang="en-GB" sz="2400" dirty="0"/>
                  <a:t> term and </a:t>
                </a:r>
                <a:r>
                  <a:rPr lang="en-GB" sz="2400" b="1" dirty="0"/>
                  <a:t>acceleration dependent </a:t>
                </a:r>
                <a:r>
                  <a:rPr lang="en-GB" sz="2400" dirty="0"/>
                  <a:t>term.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400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09D883F-70E8-44A6-A46E-D0A1253D81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96" y="797510"/>
                <a:ext cx="7598600" cy="5262979"/>
              </a:xfrm>
              <a:prstGeom prst="rect">
                <a:avLst/>
              </a:prstGeom>
              <a:blipFill>
                <a:blip r:embed="rId5"/>
                <a:stretch>
                  <a:fillRect l="-1124" t="-927" r="-2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0155E43-48F8-4AF3-BF49-4462EC0E6343}"/>
                  </a:ext>
                </a:extLst>
              </p:cNvPr>
              <p:cNvSpPr txBox="1"/>
              <p:nvPr/>
            </p:nvSpPr>
            <p:spPr>
              <a:xfrm>
                <a:off x="70596" y="6400371"/>
                <a:ext cx="72381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dirty="0"/>
                  <a:t>, observer position,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en-GB" dirty="0"/>
                  <a:t> unit vector from charge to observer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0155E43-48F8-4AF3-BF49-4462EC0E63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96" y="6400371"/>
                <a:ext cx="7238198" cy="369332"/>
              </a:xfrm>
              <a:prstGeom prst="rect">
                <a:avLst/>
              </a:prstGeom>
              <a:blipFill>
                <a:blip r:embed="rId6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67551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83737-2EF9-4D1A-97C2-5F7E5A318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148" y="263090"/>
            <a:ext cx="9905998" cy="1905000"/>
          </a:xfrm>
        </p:spPr>
        <p:txBody>
          <a:bodyPr/>
          <a:lstStyle/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C3BD6-692A-49D1-844F-FEE983072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47" y="1742173"/>
            <a:ext cx="11342553" cy="46297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[1] </a:t>
            </a:r>
            <a:r>
              <a:rPr lang="fr-FR" i="1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Félicie Albert et al, (</a:t>
            </a:r>
            <a:r>
              <a:rPr lang="en-US" i="1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2020) roadmap on plasma accelerators</a:t>
            </a:r>
            <a:r>
              <a:rPr lang="fr-FR" i="1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, 2021 New J. Phys. 23 031101</a:t>
            </a:r>
          </a:p>
          <a:p>
            <a:pPr marL="0" indent="0">
              <a:buNone/>
            </a:pPr>
            <a:r>
              <a:rPr lang="fr-FR" i="1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[2] R.J. McGuigan, S.P. Jamison, Coherent Radiation Of Ultra-Short Bunches from Linear Acceleration Processes (unpublished)</a:t>
            </a:r>
          </a:p>
          <a:p>
            <a:pPr marL="0" indent="0">
              <a:buNone/>
            </a:pPr>
            <a:r>
              <a:rPr lang="fr-FR" i="1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[3] </a:t>
            </a:r>
            <a:r>
              <a:rPr lang="en-US" i="1" dirty="0"/>
              <a:t>Zangwill, A. (2012). Modern Electrodynamics. Cambridge: Cambridge University Press. </a:t>
            </a:r>
          </a:p>
          <a:p>
            <a:pPr marL="0" indent="0">
              <a:buNone/>
            </a:pPr>
            <a:r>
              <a:rPr lang="en-US" i="1" dirty="0"/>
              <a:t>[4] Gianluca </a:t>
            </a:r>
            <a:r>
              <a:rPr lang="en-US" i="1" dirty="0" err="1"/>
              <a:t>Geloni</a:t>
            </a:r>
            <a:r>
              <a:rPr lang="en-US" i="1" dirty="0"/>
              <a:t>, et. al. (2007), Longitudinal wake field for an electron beam accelerated through an ultrahigh field gradient, </a:t>
            </a:r>
            <a:r>
              <a:rPr lang="en-US" i="1" dirty="0" err="1"/>
              <a:t>Nuc</a:t>
            </a:r>
            <a:r>
              <a:rPr lang="en-US" i="1" dirty="0"/>
              <a:t>. Instr. Research Sec. A, Vol. 578, </a:t>
            </a:r>
            <a:r>
              <a:rPr lang="en-US" i="1" dirty="0" err="1"/>
              <a:t>Iss</a:t>
            </a:r>
            <a:r>
              <a:rPr lang="en-US" i="1" dirty="0"/>
              <a:t>. 1,Pg. 34-46,</a:t>
            </a:r>
          </a:p>
          <a:p>
            <a:pPr marL="0" indent="0">
              <a:buNone/>
            </a:pPr>
            <a:endParaRPr lang="en-GB" i="1" dirty="0"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1037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7073F-C309-48B2-AB3B-6119714C7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24" y="57180"/>
            <a:ext cx="9905998" cy="984183"/>
          </a:xfrm>
        </p:spPr>
        <p:txBody>
          <a:bodyPr/>
          <a:lstStyle/>
          <a:p>
            <a:r>
              <a:rPr lang="en-US" dirty="0"/>
              <a:t>Background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0C34669-EAB1-4F54-85E8-B0E60FC9CE00}"/>
                  </a:ext>
                </a:extLst>
              </p:cNvPr>
              <p:cNvSpPr txBox="1"/>
              <p:nvPr/>
            </p:nvSpPr>
            <p:spPr>
              <a:xfrm>
                <a:off x="188895" y="637575"/>
                <a:ext cx="5178714" cy="68018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New generation of novel acceleration methods (Plasma </a:t>
                </a:r>
                <a:r>
                  <a:rPr lang="en-US" sz="2000" dirty="0" err="1"/>
                  <a:t>Wakefield,THz</a:t>
                </a:r>
                <a:r>
                  <a:rPr lang="en-US" sz="2000" dirty="0"/>
                  <a:t> etc.) utilizing high electric fields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</m:oMath>
                </a14:m>
                <a:r>
                  <a:rPr lang="en-US" sz="2000" dirty="0"/>
                  <a:t>=1-100GeV/m)</a:t>
                </a:r>
              </a:p>
              <a:p>
                <a:endParaRPr lang="en-US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High performance expectations for novel accelerators</a:t>
                </a:r>
              </a:p>
              <a:p>
                <a:r>
                  <a:rPr lang="en-US" sz="2000" dirty="0"/>
                  <a:t>    (e.g. Successful demonstration of an       	FEL requires, low-energy-spread 	(&lt;0.5%), beams with high charge 	(&gt;30 </a:t>
                </a:r>
                <a:r>
                  <a:rPr lang="en-US" sz="2000" dirty="0" err="1"/>
                  <a:t>pC</a:t>
                </a:r>
                <a:r>
                  <a:rPr lang="en-US" sz="2000" dirty="0"/>
                  <a:t>))</a:t>
                </a:r>
              </a:p>
              <a:p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800" b="1" dirty="0"/>
                  <a:t>What are the fundamental performance limitations of high-field gradient accelerators?</a:t>
                </a:r>
              </a:p>
              <a:p>
                <a:endParaRPr lang="en-US" sz="2000" dirty="0"/>
              </a:p>
              <a:p>
                <a:endParaRPr lang="en-US" sz="2400" dirty="0"/>
              </a:p>
              <a:p>
                <a:endParaRPr lang="en-US" sz="20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0C34669-EAB1-4F54-85E8-B0E60FC9CE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895" y="637575"/>
                <a:ext cx="5178714" cy="6801862"/>
              </a:xfrm>
              <a:prstGeom prst="rect">
                <a:avLst/>
              </a:prstGeom>
              <a:blipFill>
                <a:blip r:embed="rId2"/>
                <a:stretch>
                  <a:fillRect l="-2118" r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0BBE23B8-C9BD-4F70-86B4-6D93776DCE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048" y="1168151"/>
            <a:ext cx="5926985" cy="34033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76058F-58DE-462C-BBBD-4869E3205120}"/>
              </a:ext>
            </a:extLst>
          </p:cNvPr>
          <p:cNvSpPr txBox="1"/>
          <p:nvPr/>
        </p:nvSpPr>
        <p:spPr>
          <a:xfrm>
            <a:off x="6118203" y="4710036"/>
            <a:ext cx="51787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Bunch of electrons accelerated by wake-field of laser propagating through plasma; the basic idea of Laser Wakefield Acceleration (LWFA). (Image credits at end of presentation)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B4F767-73F1-45F6-B2A1-481D0E68E433}"/>
              </a:ext>
            </a:extLst>
          </p:cNvPr>
          <p:cNvSpPr txBox="1"/>
          <p:nvPr/>
        </p:nvSpPr>
        <p:spPr>
          <a:xfrm>
            <a:off x="163624" y="6535533"/>
            <a:ext cx="683554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fr-FR" sz="1000" i="1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Félicie Albert et al,</a:t>
            </a:r>
            <a:r>
              <a:rPr lang="en-US" sz="1000" i="1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 2020 Roadmap on plasma accelerators</a:t>
            </a:r>
            <a:r>
              <a:rPr lang="fr-FR" sz="1000" i="1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</a:rPr>
              <a:t>, New J. Phys., (2021)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C8289A-1267-4A33-86FF-A74089E37301}"/>
              </a:ext>
            </a:extLst>
          </p:cNvPr>
          <p:cNvSpPr txBox="1"/>
          <p:nvPr/>
        </p:nvSpPr>
        <p:spPr>
          <a:xfrm>
            <a:off x="1807143" y="3968014"/>
            <a:ext cx="3777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i="1" dirty="0"/>
              <a:t>1</a:t>
            </a:r>
            <a:endParaRPr lang="fr-FR" i="1" dirty="0"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E4D57E-213C-4AFF-97B6-6EEE8B3FFAAF}"/>
              </a:ext>
            </a:extLst>
          </p:cNvPr>
          <p:cNvSpPr txBox="1"/>
          <p:nvPr/>
        </p:nvSpPr>
        <p:spPr>
          <a:xfrm>
            <a:off x="0" y="6397033"/>
            <a:ext cx="37779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200" i="1" dirty="0"/>
              <a:t>1</a:t>
            </a:r>
            <a:endParaRPr lang="fr-FR" sz="1200" i="1" dirty="0"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45742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F20A1AC-5E76-4BBB-AB7F-2F41EA0BA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435840" cy="731520"/>
          </a:xfrm>
        </p:spPr>
        <p:txBody>
          <a:bodyPr>
            <a:normAutofit/>
          </a:bodyPr>
          <a:lstStyle/>
          <a:p>
            <a:r>
              <a:rPr lang="en-US" dirty="0"/>
              <a:t>Model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163A5C-9741-4B15-84F1-E89020B31FCC}"/>
              </a:ext>
            </a:extLst>
          </p:cNvPr>
          <p:cNvSpPr txBox="1"/>
          <p:nvPr/>
        </p:nvSpPr>
        <p:spPr>
          <a:xfrm>
            <a:off x="606392" y="6289778"/>
            <a:ext cx="7337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Acceleration of radiating charge (fields view)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16131EC-5895-4848-9BA5-DB824C9E4064}"/>
                  </a:ext>
                </a:extLst>
              </p:cNvPr>
              <p:cNvSpPr txBox="1"/>
              <p:nvPr/>
            </p:nvSpPr>
            <p:spPr>
              <a:xfrm>
                <a:off x="211756" y="799808"/>
                <a:ext cx="11550316" cy="1212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Relativistic, “compact” electron bunch (longitudinal/transverse length scales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el-GR" sz="1800" dirty="0"/>
                  <a:t>μ</a:t>
                </a:r>
                <a:r>
                  <a:rPr lang="en-US" sz="1800" dirty="0"/>
                  <a:t>m)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Constant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</m:oMath>
                </a14:m>
                <a:r>
                  <a:rPr lang="en-US" sz="1800" dirty="0"/>
                  <a:t> is applied for a </a:t>
                </a:r>
                <a:r>
                  <a:rPr lang="en-US" sz="1800" b="1" dirty="0"/>
                  <a:t>finite duration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800" dirty="0"/>
                  <a:t>; acceleration across a distance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endParaRPr lang="en-US" sz="1800" dirty="0"/>
              </a:p>
              <a:p>
                <a:endParaRPr lang="en-US" sz="18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D16131EC-5895-4848-9BA5-DB824C9E4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756" y="799808"/>
                <a:ext cx="11550316" cy="1212511"/>
              </a:xfrm>
              <a:prstGeom prst="rect">
                <a:avLst/>
              </a:prstGeom>
              <a:blipFill>
                <a:blip r:embed="rId2"/>
                <a:stretch>
                  <a:fillRect l="-370" t="-30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C9905558-8981-4121-BB3F-5BD0FAEECF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7086"/>
            <a:ext cx="12192000" cy="446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4982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CF565-2310-400D-81F9-E864AB5C4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82566"/>
          </a:xfrm>
        </p:spPr>
        <p:txBody>
          <a:bodyPr/>
          <a:lstStyle/>
          <a:p>
            <a:r>
              <a:rPr lang="en-US" dirty="0"/>
              <a:t>Retardation of a relativistic, accelerated bunch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8762C7-70CE-456E-9822-7092B6C30D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6" r="10581"/>
          <a:stretch/>
        </p:blipFill>
        <p:spPr>
          <a:xfrm>
            <a:off x="93045" y="1701609"/>
            <a:ext cx="7295949" cy="45392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A759035-FF9D-4E9A-A4AB-2F4801ADAFF6}"/>
              </a:ext>
            </a:extLst>
          </p:cNvPr>
          <p:cNvSpPr txBox="1"/>
          <p:nvPr/>
        </p:nvSpPr>
        <p:spPr>
          <a:xfrm>
            <a:off x="7738711" y="1536174"/>
            <a:ext cx="43602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Due to lack of simultaneity, a test charge observes surrounding </a:t>
            </a:r>
            <a:r>
              <a:rPr lang="en-US" sz="2400" b="1" dirty="0"/>
              <a:t>charge  in different phases of motion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r>
              <a:rPr lang="en-US" sz="2400" dirty="0"/>
              <a:t>The back of the bunch appears to lag behind, whereas charge closer to the observer appears to radiate</a:t>
            </a:r>
          </a:p>
        </p:txBody>
      </p:sp>
    </p:spTree>
    <p:extLst>
      <p:ext uri="{BB962C8B-B14F-4D97-AF65-F5344CB8AC3E}">
        <p14:creationId xmlns:p14="http://schemas.microsoft.com/office/powerpoint/2010/main" val="16817527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F20A1AC-5E76-4BBB-AB7F-2F41EA0BA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435840" cy="731520"/>
          </a:xfrm>
        </p:spPr>
        <p:txBody>
          <a:bodyPr>
            <a:normAutofit/>
          </a:bodyPr>
          <a:lstStyle/>
          <a:p>
            <a:r>
              <a:rPr lang="en-US" dirty="0"/>
              <a:t>Model 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163A5C-9741-4B15-84F1-E89020B31FCC}"/>
              </a:ext>
            </a:extLst>
          </p:cNvPr>
          <p:cNvSpPr txBox="1"/>
          <p:nvPr/>
        </p:nvSpPr>
        <p:spPr>
          <a:xfrm>
            <a:off x="539015" y="6280152"/>
            <a:ext cx="7337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Acceleration of radiating charge (forces view)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D196F23-C28A-4B96-8E31-0AFDB09161FB}"/>
                  </a:ext>
                </a:extLst>
              </p:cNvPr>
              <p:cNvSpPr txBox="1"/>
              <p:nvPr/>
            </p:nvSpPr>
            <p:spPr>
              <a:xfrm>
                <a:off x="211756" y="799808"/>
                <a:ext cx="11550316" cy="1212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Relativistic, “compact” electron bunch (longitudinal/transverse length scales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&lt;1</m:t>
                    </m:r>
                  </m:oMath>
                </a14:m>
                <a:r>
                  <a:rPr lang="el-GR" sz="1800" dirty="0"/>
                  <a:t>μ</a:t>
                </a:r>
                <a:r>
                  <a:rPr lang="en-US" sz="1800" dirty="0"/>
                  <a:t>m)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Constant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</m:oMath>
                </a14:m>
                <a:r>
                  <a:rPr lang="en-US" sz="1800" dirty="0"/>
                  <a:t> is applied for a </a:t>
                </a:r>
                <a:r>
                  <a:rPr lang="en-US" sz="1800" b="1" dirty="0"/>
                  <a:t>finite duration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800" dirty="0"/>
                  <a:t>; acceleration across a distance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endParaRPr lang="en-US" sz="1800" dirty="0"/>
              </a:p>
              <a:p>
                <a:endParaRPr lang="en-US" sz="18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D196F23-C28A-4B96-8E31-0AFDB09161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756" y="799808"/>
                <a:ext cx="11550316" cy="1212511"/>
              </a:xfrm>
              <a:prstGeom prst="rect">
                <a:avLst/>
              </a:prstGeom>
              <a:blipFill>
                <a:blip r:embed="rId2"/>
                <a:stretch>
                  <a:fillRect l="-370" t="-30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D2DD93C1-050A-4303-BD46-5ED27ED5E9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7086"/>
            <a:ext cx="12192000" cy="446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898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09CCAFC-7B98-49A6-AF7F-7D730F293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350" y="260776"/>
            <a:ext cx="9905998" cy="984183"/>
          </a:xfrm>
        </p:spPr>
        <p:txBody>
          <a:bodyPr/>
          <a:lstStyle/>
          <a:p>
            <a:r>
              <a:rPr lang="en-US" dirty="0"/>
              <a:t>Background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920B403-146D-49AD-8C53-52E5289EEB55}"/>
                  </a:ext>
                </a:extLst>
              </p:cNvPr>
              <p:cNvSpPr txBox="1"/>
              <p:nvPr/>
            </p:nvSpPr>
            <p:spPr>
              <a:xfrm>
                <a:off x="662350" y="1173986"/>
                <a:ext cx="5433650" cy="4585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In previous work we demonstrated that </a:t>
                </a:r>
                <a:r>
                  <a:rPr lang="en-US" sz="2000" b="1" dirty="0"/>
                  <a:t>compact bunches emit a significant quantity of coherent radiation </a:t>
                </a:r>
                <a:r>
                  <a:rPr lang="en-US" sz="2000" dirty="0"/>
                  <a:t>into the far field e.g.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(100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J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Power of coherent radiation scales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b="1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The emission process is understood to be related to the </a:t>
                </a:r>
                <a:r>
                  <a:rPr lang="en-US" sz="2000" b="1" dirty="0"/>
                  <a:t>self-interaction</a:t>
                </a:r>
                <a:r>
                  <a:rPr lang="en-US" sz="2000" dirty="0"/>
                  <a:t> of the bunch. </a:t>
                </a:r>
              </a:p>
              <a:p>
                <a:endParaRPr lang="en-US" sz="2000" dirty="0"/>
              </a:p>
              <a:p>
                <a:r>
                  <a:rPr lang="en-US" sz="2400" b="1" dirty="0"/>
                  <a:t>How does an accelerating bunch interact with itself during high-field gradient acceleration processes?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920B403-146D-49AD-8C53-52E5289EEB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350" y="1173986"/>
                <a:ext cx="5433650" cy="4585871"/>
              </a:xfrm>
              <a:prstGeom prst="rect">
                <a:avLst/>
              </a:prstGeom>
              <a:blipFill>
                <a:blip r:embed="rId2"/>
                <a:stretch>
                  <a:fillRect l="-1796" t="-798" r="-449" b="-21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92A96F6A-5DB0-413A-AB77-B3B91352E7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053" y="96251"/>
            <a:ext cx="5491634" cy="527945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ECFA0FC-C88D-4A9D-BE65-24D452AACE00}"/>
                  </a:ext>
                </a:extLst>
              </p:cNvPr>
              <p:cNvSpPr txBox="1"/>
              <p:nvPr/>
            </p:nvSpPr>
            <p:spPr>
              <a:xfrm>
                <a:off x="6591053" y="5457524"/>
                <a:ext cx="532277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Predicted scaling of losses associated with coherent emission with external acceleration field for different values of bunch length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.</a:t>
                </a:r>
              </a:p>
              <a:p>
                <a:r>
                  <a:rPr lang="en-GB" dirty="0"/>
                  <a:t>Accelerator length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GB" dirty="0"/>
                  <a:t>cm,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=6.25×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ECFA0FC-C88D-4A9D-BE65-24D452AACE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1053" y="5457524"/>
                <a:ext cx="5322771" cy="1200329"/>
              </a:xfrm>
              <a:prstGeom prst="rect">
                <a:avLst/>
              </a:prstGeom>
              <a:blipFill>
                <a:blip r:embed="rId4"/>
                <a:stretch>
                  <a:fillRect l="-916" t="-2538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343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A3574-4058-49A5-AFF2-E741AC1D0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4701"/>
            <a:ext cx="8026400" cy="843044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Lienard</a:t>
            </a:r>
            <a:r>
              <a:rPr lang="en-US" dirty="0"/>
              <a:t> Weichert Equations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B0614E-BB4E-4732-A223-7DC8402E01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798" y="-43181"/>
            <a:ext cx="3919202" cy="38201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0D207C-153A-4275-A981-D191959A8375}"/>
              </a:ext>
            </a:extLst>
          </p:cNvPr>
          <p:cNvSpPr txBox="1"/>
          <p:nvPr/>
        </p:nvSpPr>
        <p:spPr>
          <a:xfrm>
            <a:off x="8971804" y="3855338"/>
            <a:ext cx="3149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Lienard</a:t>
            </a:r>
            <a:r>
              <a:rPr lang="en-US" dirty="0"/>
              <a:t> Weichert Fields of point charge accelerated for finite time. </a:t>
            </a:r>
          </a:p>
          <a:p>
            <a:r>
              <a:rPr lang="en-US" dirty="0"/>
              <a:t>Transparent </a:t>
            </a:r>
            <a:r>
              <a:rPr lang="en-US" dirty="0">
                <a:solidFill>
                  <a:srgbClr val="9999FF"/>
                </a:solidFill>
              </a:rPr>
              <a:t>retarded charge </a:t>
            </a:r>
            <a:r>
              <a:rPr lang="en-US" dirty="0"/>
              <a:t>coulomb field observed in region I. Radiation observed in II. Fields of </a:t>
            </a:r>
            <a:r>
              <a:rPr lang="en-US" dirty="0">
                <a:solidFill>
                  <a:srgbClr val="00B0F0"/>
                </a:solidFill>
              </a:rPr>
              <a:t>charge at present time </a:t>
            </a:r>
            <a:r>
              <a:rPr lang="en-US" dirty="0"/>
              <a:t>observed in III</a:t>
            </a:r>
            <a:endParaRPr lang="en-GB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09D883F-70E8-44A6-A46E-D0A1253D81A5}"/>
                  </a:ext>
                </a:extLst>
              </p:cNvPr>
              <p:cNvSpPr txBox="1"/>
              <p:nvPr/>
            </p:nvSpPr>
            <p:spPr>
              <a:xfrm>
                <a:off x="0" y="609614"/>
                <a:ext cx="7598600" cy="23751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Fundamental description of the electric field of a point charge with trajectory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is the </a:t>
                </a:r>
                <a:r>
                  <a:rPr lang="en-GB" dirty="0" err="1"/>
                  <a:t>Lienard</a:t>
                </a:r>
                <a:r>
                  <a:rPr lang="en-GB" dirty="0"/>
                  <a:t>-Weichert Field. </a:t>
                </a:r>
              </a:p>
              <a:p>
                <a:r>
                  <a:rPr lang="en-GB" dirty="0"/>
                  <a:t>These fields appear to arise from a source in the </a:t>
                </a:r>
                <a:r>
                  <a:rPr lang="en-GB" b="1" dirty="0"/>
                  <a:t>past, </a:t>
                </a:r>
                <a:r>
                  <a:rPr lang="en-GB" dirty="0"/>
                  <a:t>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ret</m:t>
                        </m:r>
                      </m:sup>
                    </m:sSup>
                    <m:r>
                      <a:rPr lang="en-US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) .</a:t>
                </a:r>
              </a:p>
              <a:p>
                <a:r>
                  <a:rPr lang="en-GB" dirty="0"/>
                  <a:t>This is known as </a:t>
                </a:r>
                <a:r>
                  <a:rPr lang="en-GB" b="1" dirty="0"/>
                  <a:t>retardation.</a:t>
                </a:r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09D883F-70E8-44A6-A46E-D0A1253D81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9614"/>
                <a:ext cx="7598600" cy="2375137"/>
              </a:xfrm>
              <a:prstGeom prst="rect">
                <a:avLst/>
              </a:prstGeom>
              <a:blipFill>
                <a:blip r:embed="rId3"/>
                <a:stretch>
                  <a:fillRect l="-642" t="-1282" b="-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0851FD7-C8A9-4BBE-BEB5-D65B741A5FEC}"/>
              </a:ext>
            </a:extLst>
          </p:cNvPr>
          <p:cNvCxnSpPr>
            <a:cxnSpLocks/>
          </p:cNvCxnSpPr>
          <p:nvPr/>
        </p:nvCxnSpPr>
        <p:spPr>
          <a:xfrm>
            <a:off x="3753853" y="3031958"/>
            <a:ext cx="0" cy="74502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5F4D8A9-9CA8-49F2-8DF9-0C29A5D99FBB}"/>
              </a:ext>
            </a:extLst>
          </p:cNvPr>
          <p:cNvSpPr txBox="1"/>
          <p:nvPr/>
        </p:nvSpPr>
        <p:spPr>
          <a:xfrm>
            <a:off x="3869895" y="2927270"/>
            <a:ext cx="40035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Integrate over the retarded-charge bunch over shells of fixed retarded distance R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B67587B-F41F-48DC-A729-3C70474E57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71" t="11025" r="347" b="7869"/>
          <a:stretch/>
        </p:blipFill>
        <p:spPr>
          <a:xfrm>
            <a:off x="0" y="1800710"/>
            <a:ext cx="8272798" cy="101065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33D2C2D-76DF-42E9-B6E8-C99045DC0F9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37" t="10970"/>
          <a:stretch/>
        </p:blipFill>
        <p:spPr>
          <a:xfrm>
            <a:off x="0" y="3966507"/>
            <a:ext cx="8181474" cy="18596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9FB60BC-A949-474A-A47E-69877A71E58B}"/>
                  </a:ext>
                </a:extLst>
              </p:cNvPr>
              <p:cNvSpPr txBox="1"/>
              <p:nvPr/>
            </p:nvSpPr>
            <p:spPr>
              <a:xfrm>
                <a:off x="70595" y="5940129"/>
                <a:ext cx="820220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s</a:t>
                </a:r>
                <a:r>
                  <a:rPr lang="en-US" dirty="0"/>
                  <a:t> is a co-moving coordinate,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acc>
                  </m:oMath>
                </a14:m>
                <a:r>
                  <a:rPr lang="en-US" dirty="0"/>
                  <a:t> is a unit vector from source to observer</a:t>
                </a:r>
              </a:p>
              <a:p>
                <a:r>
                  <a:rPr lang="en-US" i="1" dirty="0"/>
                  <a:t>ρ </a:t>
                </a:r>
                <a:r>
                  <a:rPr lang="en-US" dirty="0"/>
                  <a:t>is charge density, </a:t>
                </a:r>
                <a:r>
                  <a:rPr lang="en-US" i="1" dirty="0"/>
                  <a:t>c</a:t>
                </a:r>
                <a:r>
                  <a:rPr lang="en-US" dirty="0"/>
                  <a:t> is the speed of light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b="1" i="1" dirty="0"/>
                  <a:t> </a:t>
                </a:r>
                <a:r>
                  <a:rPr lang="en-GB" dirty="0"/>
                  <a:t>is vacuum permittivity</a:t>
                </a:r>
                <a:endParaRPr lang="en-GB" b="1" i="1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9FB60BC-A949-474A-A47E-69877A71E5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95" y="5940129"/>
                <a:ext cx="8202203" cy="646331"/>
              </a:xfrm>
              <a:prstGeom prst="rect">
                <a:avLst/>
              </a:prstGeom>
              <a:blipFill>
                <a:blip r:embed="rId6"/>
                <a:stretch>
                  <a:fillRect l="-669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1629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456A4-7D3C-4011-8837-4D3267708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1800573" cy="1199949"/>
          </a:xfrm>
        </p:spPr>
        <p:txBody>
          <a:bodyPr/>
          <a:lstStyle/>
          <a:p>
            <a:r>
              <a:rPr lang="en-US" dirty="0"/>
              <a:t>Retardation of a relativistic, accelerated bunch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8AC491E-E86E-4579-B8CA-D4E7000754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0" y="2117560"/>
            <a:ext cx="7135710" cy="380197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5E502D-B635-489A-8698-BF808DB16959}"/>
                  </a:ext>
                </a:extLst>
              </p:cNvPr>
              <p:cNvSpPr txBox="1"/>
              <p:nvPr/>
            </p:nvSpPr>
            <p:spPr>
              <a:xfrm>
                <a:off x="0" y="6025411"/>
                <a:ext cx="655600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Transversely offset charges on the RHS are co-accelerating at the same rate in the same plane. Neighboring charge is observed at an earlier retarded time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ret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400" i="1">
                        <a:latin typeface="Cambria Math" panose="02040503050406030204" pitchFamily="18" charset="0"/>
                      </a:rPr>
                      <m:t>−|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|/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sz="1400" dirty="0"/>
                  <a:t>, . </a:t>
                </a:r>
                <a:r>
                  <a:rPr lang="en-US" sz="1400" dirty="0">
                    <a:solidFill>
                      <a:srgbClr val="FF5050"/>
                    </a:solidFill>
                  </a:rPr>
                  <a:t>Test charge </a:t>
                </a:r>
                <a:r>
                  <a:rPr lang="en-US" sz="1400" dirty="0"/>
                  <a:t>in red, </a:t>
                </a:r>
                <a:r>
                  <a:rPr lang="en-US" sz="1400" dirty="0">
                    <a:solidFill>
                      <a:srgbClr val="00B0F0"/>
                    </a:solidFill>
                  </a:rPr>
                  <a:t>forces </a:t>
                </a:r>
                <a:r>
                  <a:rPr lang="en-US" sz="1400" dirty="0"/>
                  <a:t>in blue.</a:t>
                </a:r>
                <a:endParaRPr lang="en-GB" sz="1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35E502D-B635-489A-8698-BF808DB169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25411"/>
                <a:ext cx="6556008" cy="738664"/>
              </a:xfrm>
              <a:prstGeom prst="rect">
                <a:avLst/>
              </a:prstGeom>
              <a:blipFill>
                <a:blip r:embed="rId3"/>
                <a:stretch>
                  <a:fillRect l="-279" t="-820" b="-7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B6BD8BE7-4651-4B43-90BB-68721600B8FE}"/>
              </a:ext>
            </a:extLst>
          </p:cNvPr>
          <p:cNvSpPr txBox="1"/>
          <p:nvPr/>
        </p:nvSpPr>
        <p:spPr>
          <a:xfrm>
            <a:off x="7360919" y="1107616"/>
            <a:ext cx="46685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Space-time diagram of longitudinally off-set charge about a </a:t>
            </a:r>
            <a:r>
              <a:rPr lang="en-US" sz="1400" dirty="0">
                <a:solidFill>
                  <a:srgbClr val="FF5050"/>
                </a:solidFill>
              </a:rPr>
              <a:t>test charge </a:t>
            </a:r>
            <a:r>
              <a:rPr lang="en-US" sz="1400" dirty="0">
                <a:solidFill>
                  <a:srgbClr val="FF3300"/>
                </a:solidFill>
              </a:rPr>
              <a:t>. </a:t>
            </a:r>
            <a:r>
              <a:rPr lang="en-US" sz="1400" dirty="0"/>
              <a:t>Retarded time given by reading off intersection of the </a:t>
            </a:r>
            <a:r>
              <a:rPr lang="en-US" sz="1400" dirty="0">
                <a:solidFill>
                  <a:srgbClr val="00B0F0"/>
                </a:solidFill>
              </a:rPr>
              <a:t>blue curve </a:t>
            </a:r>
            <a:r>
              <a:rPr lang="en-US" sz="1400" dirty="0"/>
              <a:t>with the charged source trajectories trajectories.</a:t>
            </a:r>
            <a:endParaRPr lang="en-US" sz="1400" dirty="0">
              <a:solidFill>
                <a:srgbClr val="00B0F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C48B80-807C-48AE-B132-4C016F529C4A}"/>
              </a:ext>
            </a:extLst>
          </p:cNvPr>
          <p:cNvSpPr txBox="1"/>
          <p:nvPr/>
        </p:nvSpPr>
        <p:spPr>
          <a:xfrm>
            <a:off x="0" y="1107616"/>
            <a:ext cx="6786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Retardation property is key to understanding the self-interaction</a:t>
            </a:r>
            <a:endParaRPr lang="en-GB" sz="2400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62CD372-5A98-4DFB-8909-262653D7A66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" t="4772" r="2748"/>
          <a:stretch/>
        </p:blipFill>
        <p:spPr>
          <a:xfrm>
            <a:off x="7354866" y="2042472"/>
            <a:ext cx="4814834" cy="479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368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EE88B-0547-4E88-BB67-17C1DAFBF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5998" cy="758727"/>
          </a:xfrm>
        </p:spPr>
        <p:txBody>
          <a:bodyPr/>
          <a:lstStyle/>
          <a:p>
            <a:r>
              <a:rPr lang="en-US" dirty="0"/>
              <a:t>EXAMPLE: Charge annulus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C67078-D4D2-4C72-83E9-EC3263FA53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544" y="-1"/>
            <a:ext cx="5647456" cy="41749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56965B9-55D0-43D3-BCAD-98165020A98C}"/>
                  </a:ext>
                </a:extLst>
              </p:cNvPr>
              <p:cNvSpPr txBox="1"/>
              <p:nvPr/>
            </p:nvSpPr>
            <p:spPr>
              <a:xfrm>
                <a:off x="6252577" y="5103673"/>
                <a:ext cx="5939423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Figure 7: Electric field for a charge annulus of initial energy 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50MeV, a=50</a:t>
                </a:r>
                <a:r>
                  <a:rPr lang="el-G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μ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 b=80</a:t>
                </a:r>
                <a:r>
                  <a:rPr lang="el-G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μ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</a:t>
                </a:r>
                <a:r>
                  <a:rPr lang="en-US" dirty="0"/>
                  <a:t>, surface charge density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3.5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US" dirty="0"/>
                  <a:t>C/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,at time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=50ps for different values of acceleration. Field becomes </a:t>
                </a:r>
                <a:r>
                  <a:rPr lang="en-US" b="1" dirty="0"/>
                  <a:t>asymmetric</a:t>
                </a:r>
                <a:r>
                  <a:rPr lang="en-US" dirty="0"/>
                  <a:t> at higher field strengths, such that the energy gain is comparable to energy at injection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𝑚𝑐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56965B9-55D0-43D3-BCAD-98165020A9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2577" y="5103673"/>
                <a:ext cx="5939423" cy="1754326"/>
              </a:xfrm>
              <a:prstGeom prst="rect">
                <a:avLst/>
              </a:prstGeom>
              <a:blipFill>
                <a:blip r:embed="rId3"/>
                <a:stretch>
                  <a:fillRect l="-924" t="-1736" r="-411" b="-45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880D9C8E-6103-458C-AD4B-4FA1BD2C3186}"/>
              </a:ext>
            </a:extLst>
          </p:cNvPr>
          <p:cNvSpPr txBox="1"/>
          <p:nvPr/>
        </p:nvSpPr>
        <p:spPr>
          <a:xfrm>
            <a:off x="0" y="737808"/>
            <a:ext cx="6006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consider an accelerated charge annulus and a test-charge that can be moved along</a:t>
            </a:r>
          </a:p>
          <a:p>
            <a:r>
              <a:rPr lang="en-US" dirty="0"/>
              <a:t>the longitudinal axis.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95C622-9D5F-4C71-868E-CDC738B218EE}"/>
              </a:ext>
            </a:extLst>
          </p:cNvPr>
          <p:cNvSpPr txBox="1"/>
          <p:nvPr/>
        </p:nvSpPr>
        <p:spPr>
          <a:xfrm>
            <a:off x="6544544" y="4174946"/>
            <a:ext cx="5457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Charge annulus with inner and outer radii a and b</a:t>
            </a:r>
            <a:r>
              <a:rPr lang="en-US" sz="1300" dirty="0"/>
              <a:t>. </a:t>
            </a:r>
            <a:endParaRPr lang="en-GB" sz="13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9A8556B-5645-439B-AF20-C5859530839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7" t="1994" r="6275"/>
          <a:stretch/>
        </p:blipFill>
        <p:spPr>
          <a:xfrm>
            <a:off x="0" y="1771485"/>
            <a:ext cx="6275672" cy="5096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65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C5B6B-7755-472E-89B5-BA798A26F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89539"/>
            <a:ext cx="9905998" cy="936057"/>
          </a:xfrm>
        </p:spPr>
        <p:txBody>
          <a:bodyPr/>
          <a:lstStyle/>
          <a:p>
            <a:r>
              <a:rPr lang="en-US" dirty="0"/>
              <a:t>Fields of a Gaussian Bunch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F753B75-3D20-4784-A928-CE1B7BE3B428}"/>
                  </a:ext>
                </a:extLst>
              </p:cNvPr>
              <p:cNvSpPr txBox="1"/>
              <p:nvPr/>
            </p:nvSpPr>
            <p:spPr>
              <a:xfrm>
                <a:off x="76522" y="670715"/>
                <a:ext cx="6298611" cy="14895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Charge: Q=100pC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=6.25×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Bunch Dimensions: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External Field: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ext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20</m:t>
                    </m:r>
                  </m:oMath>
                </a14:m>
                <a:r>
                  <a:rPr lang="en-US" dirty="0"/>
                  <a:t>GeV/m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dirty="0">
                    <a:ea typeface="Cambria Math" panose="02040503050406030204" pitchFamily="18" charset="0"/>
                  </a:rPr>
                  <a:t>Accelerator Length: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=10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/>
                  <a:t>ps (3cm)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Initial Energy: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=100</m:t>
                    </m:r>
                  </m:oMath>
                </a14:m>
                <a:r>
                  <a:rPr lang="en-US" dirty="0"/>
                  <a:t> (50MeV)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F753B75-3D20-4784-A928-CE1B7BE3B4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22" y="670715"/>
                <a:ext cx="6298611" cy="1489510"/>
              </a:xfrm>
              <a:prstGeom prst="rect">
                <a:avLst/>
              </a:prstGeom>
              <a:blipFill>
                <a:blip r:embed="rId2"/>
                <a:stretch>
                  <a:fillRect l="-678" t="-2049" b="-57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69A4FF0-641C-44F3-8D9D-C10F7C8C9421}"/>
                  </a:ext>
                </a:extLst>
              </p:cNvPr>
              <p:cNvSpPr txBox="1"/>
              <p:nvPr/>
            </p:nvSpPr>
            <p:spPr>
              <a:xfrm>
                <a:off x="5918255" y="4777115"/>
                <a:ext cx="5603185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Longitudinal electric field of an accelerated bunch in vacuum up-to 100ps.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Initial symmetric dipole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Asymmetric dipole field for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en-US" sz="1800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800" dirty="0"/>
                  <a:t>Gradually </a:t>
                </a:r>
                <a:r>
                  <a:rPr lang="en-US" sz="1800" b="1" dirty="0"/>
                  <a:t>reduces</a:t>
                </a:r>
                <a:r>
                  <a:rPr lang="en-US" sz="1800" dirty="0"/>
                  <a:t> in magnitude as energy of the bunch increases</a:t>
                </a:r>
                <a:endParaRPr lang="en-GB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69A4FF0-641C-44F3-8D9D-C10F7C8C94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255" y="4777115"/>
                <a:ext cx="5603185" cy="1754326"/>
              </a:xfrm>
              <a:prstGeom prst="rect">
                <a:avLst/>
              </a:prstGeom>
              <a:blipFill>
                <a:blip r:embed="rId3"/>
                <a:stretch>
                  <a:fillRect l="-979" t="-2091" r="-326" b="-48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492ECE94-8750-473A-924A-593CBC9553BE}"/>
              </a:ext>
            </a:extLst>
          </p:cNvPr>
          <p:cNvSpPr txBox="1"/>
          <p:nvPr/>
        </p:nvSpPr>
        <p:spPr>
          <a:xfrm>
            <a:off x="6375133" y="4353082"/>
            <a:ext cx="4272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Animation of field evolution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C89F74-D01F-48F4-A51F-07F8F63CF3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6" t="1078" r="5829"/>
          <a:stretch/>
        </p:blipFill>
        <p:spPr>
          <a:xfrm>
            <a:off x="76523" y="2521818"/>
            <a:ext cx="5426276" cy="42795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21861BF-B9A8-431D-9B01-339DCD34D0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596" y="-1"/>
            <a:ext cx="5797616" cy="434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501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A329606-56B1-480A-81D6-42E1FB259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189539"/>
            <a:ext cx="11531065" cy="936057"/>
          </a:xfrm>
        </p:spPr>
        <p:txBody>
          <a:bodyPr>
            <a:normAutofit/>
          </a:bodyPr>
          <a:lstStyle/>
          <a:p>
            <a:r>
              <a:rPr lang="en-US" dirty="0"/>
              <a:t>Fields of a Gaussian Bunch (Post-Acceleration)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C62E037-BF43-4080-A334-2056FF39DDA0}"/>
                  </a:ext>
                </a:extLst>
              </p:cNvPr>
              <p:cNvSpPr txBox="1"/>
              <p:nvPr/>
            </p:nvSpPr>
            <p:spPr>
              <a:xfrm>
                <a:off x="6872437" y="1001028"/>
                <a:ext cx="5207268" cy="380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Even after the acceleration, the induced field </a:t>
                </a:r>
                <a:r>
                  <a:rPr lang="en-US" sz="2400" b="1" dirty="0"/>
                  <a:t>continues to propagate</a:t>
                </a:r>
                <a:r>
                  <a:rPr lang="en-US" sz="2400" dirty="0"/>
                  <a:t> up-to the radiation formation length,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fin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GB" sz="2400" dirty="0"/>
              </a:p>
              <a:p>
                <a:endParaRPr lang="en-GB" sz="2400" dirty="0"/>
              </a:p>
              <a:p>
                <a:r>
                  <a:rPr lang="en-GB" sz="2400" dirty="0"/>
                  <a:t>Remarked upon by </a:t>
                </a:r>
                <a:r>
                  <a:rPr lang="en-GB" sz="2400" dirty="0" err="1"/>
                  <a:t>Geloni</a:t>
                </a:r>
                <a:r>
                  <a:rPr lang="en-GB" sz="2400" dirty="0"/>
                  <a:t> et. al.</a:t>
                </a:r>
              </a:p>
              <a:p>
                <a:endParaRPr lang="en-GB" sz="2400" dirty="0"/>
              </a:p>
              <a:p>
                <a:r>
                  <a:rPr lang="en-GB" sz="2400" dirty="0"/>
                  <a:t>We account for additional contributions from the acceleration region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C62E037-BF43-4080-A334-2056FF39DD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2437" y="1001028"/>
                <a:ext cx="5207268" cy="3809376"/>
              </a:xfrm>
              <a:prstGeom prst="rect">
                <a:avLst/>
              </a:prstGeom>
              <a:blipFill>
                <a:blip r:embed="rId2"/>
                <a:stretch>
                  <a:fillRect l="-1754" t="-1280" b="-27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EADD1C3D-F3AD-4B09-AAA9-7727D8AAAD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" t="674" r="3568"/>
          <a:stretch/>
        </p:blipFill>
        <p:spPr>
          <a:xfrm>
            <a:off x="0" y="746518"/>
            <a:ext cx="6757338" cy="517357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0D425E1-ACC5-41D7-B1FA-B51E381B4100}"/>
              </a:ext>
            </a:extLst>
          </p:cNvPr>
          <p:cNvSpPr txBox="1"/>
          <p:nvPr/>
        </p:nvSpPr>
        <p:spPr>
          <a:xfrm>
            <a:off x="0" y="6111482"/>
            <a:ext cx="6593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Evolution of transient longitudinal field after the acceleration process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1FB0AF-CB4A-4D92-9E61-C0C94DEF624D}"/>
              </a:ext>
            </a:extLst>
          </p:cNvPr>
          <p:cNvSpPr txBox="1"/>
          <p:nvPr/>
        </p:nvSpPr>
        <p:spPr>
          <a:xfrm>
            <a:off x="5467554" y="6377456"/>
            <a:ext cx="687203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/>
              <a:t>G. </a:t>
            </a:r>
            <a:r>
              <a:rPr lang="en-GB" sz="1000" i="1" dirty="0" err="1"/>
              <a:t>Geloni</a:t>
            </a:r>
            <a:r>
              <a:rPr lang="en-GB" sz="1000" i="1" dirty="0"/>
              <a:t>, E. </a:t>
            </a:r>
            <a:r>
              <a:rPr lang="en-GB" sz="1000" i="1" dirty="0" err="1"/>
              <a:t>Saldin</a:t>
            </a:r>
            <a:r>
              <a:rPr lang="en-GB" sz="1000" i="1" dirty="0"/>
              <a:t>, E. </a:t>
            </a:r>
            <a:r>
              <a:rPr lang="en-GB" sz="1000" i="1" dirty="0" err="1"/>
              <a:t>Schneidmiller</a:t>
            </a:r>
            <a:r>
              <a:rPr lang="en-GB" sz="1000" i="1" dirty="0"/>
              <a:t>, M. </a:t>
            </a:r>
            <a:r>
              <a:rPr lang="en-GB" sz="1000" i="1" dirty="0" err="1"/>
              <a:t>Yurkov</a:t>
            </a:r>
            <a:r>
              <a:rPr lang="en-GB" sz="1000" i="1" dirty="0"/>
              <a:t>, Longitudinal wake field for an electron beam accelerated through an ultrahigh field gradient, </a:t>
            </a:r>
            <a:r>
              <a:rPr lang="en-GB" sz="1000" i="1" dirty="0" err="1"/>
              <a:t>Nuc</a:t>
            </a:r>
            <a:r>
              <a:rPr lang="en-GB" sz="1000" i="1" dirty="0"/>
              <a:t>. Instr. and Methods Sec. A:, Vol. 578, </a:t>
            </a:r>
            <a:r>
              <a:rPr lang="en-GB" sz="1000" i="1" dirty="0" err="1"/>
              <a:t>Iss</a:t>
            </a:r>
            <a:r>
              <a:rPr lang="en-GB" sz="1000" i="1" dirty="0"/>
              <a:t>. 1, (2007), </a:t>
            </a:r>
            <a:r>
              <a:rPr lang="en-GB" sz="1000" i="1" dirty="0" err="1"/>
              <a:t>pgs</a:t>
            </a:r>
            <a:r>
              <a:rPr lang="en-GB" sz="1000" i="1" dirty="0"/>
              <a:t> 34-46,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7BE238-98BA-46E6-8694-48691D044E57}"/>
              </a:ext>
            </a:extLst>
          </p:cNvPr>
          <p:cNvSpPr txBox="1"/>
          <p:nvPr/>
        </p:nvSpPr>
        <p:spPr>
          <a:xfrm>
            <a:off x="11608067" y="2721050"/>
            <a:ext cx="471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0C1FA3-48C3-434E-B8DF-91287D6B73B6}"/>
              </a:ext>
            </a:extLst>
          </p:cNvPr>
          <p:cNvSpPr txBox="1"/>
          <p:nvPr/>
        </p:nvSpPr>
        <p:spPr>
          <a:xfrm>
            <a:off x="5399770" y="6238956"/>
            <a:ext cx="4716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53256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C5B6B-7755-472E-89B5-BA798A26F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905998" cy="936057"/>
          </a:xfrm>
        </p:spPr>
        <p:txBody>
          <a:bodyPr/>
          <a:lstStyle/>
          <a:p>
            <a:r>
              <a:rPr lang="en-US" dirty="0"/>
              <a:t>Gaussian Bunch (LOSSES)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EAF3B7-28E4-4538-BFEA-3AF2BAD750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25" y="1273966"/>
            <a:ext cx="6107224" cy="6111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D1DED69-B245-4211-9590-3075336A42F0}"/>
              </a:ext>
            </a:extLst>
          </p:cNvPr>
          <p:cNvSpPr txBox="1"/>
          <p:nvPr/>
        </p:nvSpPr>
        <p:spPr>
          <a:xfrm>
            <a:off x="0" y="751391"/>
            <a:ext cx="6344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Integrate over the fields to obtain the longitudinal chirp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FCF13B-B20B-4EAD-B196-AE72CA563032}"/>
              </a:ext>
            </a:extLst>
          </p:cNvPr>
          <p:cNvSpPr txBox="1"/>
          <p:nvPr/>
        </p:nvSpPr>
        <p:spPr>
          <a:xfrm>
            <a:off x="4647459" y="4118804"/>
            <a:ext cx="19265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Losses per electron as a ratio of final energy at different times up </a:t>
            </a:r>
            <a:r>
              <a:rPr lang="en-US"/>
              <a:t>to 10ns</a:t>
            </a:r>
            <a:r>
              <a:rPr lang="en-US" dirty="0"/>
              <a:t>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0DA311D-8EB4-413A-83D0-4027B3D6AD5D}"/>
                  </a:ext>
                </a:extLst>
              </p:cNvPr>
              <p:cNvSpPr txBox="1"/>
              <p:nvPr/>
            </p:nvSpPr>
            <p:spPr>
              <a:xfrm>
                <a:off x="0" y="2194104"/>
                <a:ext cx="5836117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Acceleration induced chirp is asymmetric </a:t>
                </a:r>
                <a:r>
                  <a:rPr lang="en-US" dirty="0" err="1"/>
                  <a:t>wrt</a:t>
                </a:r>
                <a:r>
                  <a:rPr lang="en-US" dirty="0"/>
                  <a:t>. to the bunch centroid, with energy spread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(1%)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0DA311D-8EB4-413A-83D0-4027B3D6AD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194104"/>
                <a:ext cx="5836117" cy="1200329"/>
              </a:xfrm>
              <a:prstGeom prst="rect">
                <a:avLst/>
              </a:prstGeom>
              <a:blipFill>
                <a:blip r:embed="rId3"/>
                <a:stretch>
                  <a:fillRect l="-836" t="-30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98534124-A037-4167-B502-68BF3C67D9D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98"/>
          <a:stretch/>
        </p:blipFill>
        <p:spPr>
          <a:xfrm>
            <a:off x="39616" y="3209668"/>
            <a:ext cx="4602647" cy="36120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C476D2B-25B7-496C-9796-F4901F9A8777}"/>
                  </a:ext>
                </a:extLst>
              </p:cNvPr>
              <p:cNvSpPr txBox="1"/>
              <p:nvPr/>
            </p:nvSpPr>
            <p:spPr>
              <a:xfrm>
                <a:off x="6770556" y="4449074"/>
                <a:ext cx="5421444" cy="20981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Depending on formation length, losses continue long after acceleration has ceased. However shorter, denser bunches experience dramatically greater losses in less time. </a:t>
                </a:r>
              </a:p>
              <a:p>
                <a:r>
                  <a:rPr lang="en-US" dirty="0"/>
                  <a:t>Gain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60000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en-US" i="0" dirty="0" err="1">
                        <a:latin typeface="Cambria Math" panose="02040503050406030204" pitchFamily="18" charset="0"/>
                      </a:rPr>
                      <m:t>J</m:t>
                    </m:r>
                  </m:oMath>
                </a14:m>
                <a:r>
                  <a:rPr lang="en-US" dirty="0"/>
                  <a:t>, ~1% energy loss for 1μm</a:t>
                </a:r>
              </a:p>
              <a:p>
                <a:r>
                  <a:rPr lang="en-US" dirty="0"/>
                  <a:t>Overall loss scales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~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C476D2B-25B7-496C-9796-F4901F9A87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0556" y="4449074"/>
                <a:ext cx="5421444" cy="2098138"/>
              </a:xfrm>
              <a:prstGeom prst="rect">
                <a:avLst/>
              </a:prstGeom>
              <a:blipFill>
                <a:blip r:embed="rId5"/>
                <a:stretch>
                  <a:fillRect l="-1012" t="-1744" b="-14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64D2E835-F58A-4239-A7B8-0C14EB251E2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" t="2887" r="7082"/>
          <a:stretch/>
        </p:blipFill>
        <p:spPr>
          <a:xfrm>
            <a:off x="6715085" y="1"/>
            <a:ext cx="5482831" cy="44490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5537C9-2D48-46C3-8836-4AF70E71F2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25030" y="2418094"/>
            <a:ext cx="1352739" cy="106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190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Mesh</Template>
  <TotalTime>4317</TotalTime>
  <Words>1705</Words>
  <Application>Microsoft Office PowerPoint</Application>
  <PresentationFormat>Widescreen</PresentationFormat>
  <Paragraphs>180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Cambria Math</vt:lpstr>
      <vt:lpstr>Century Gothic</vt:lpstr>
      <vt:lpstr>Mesh</vt:lpstr>
      <vt:lpstr>Acceleration-Induced Self-Interactions of Ultra-Short Electron Bunches</vt:lpstr>
      <vt:lpstr>Background</vt:lpstr>
      <vt:lpstr>Background</vt:lpstr>
      <vt:lpstr>The Lienard Weichert Equations</vt:lpstr>
      <vt:lpstr>Retardation of a relativistic, accelerated bunch</vt:lpstr>
      <vt:lpstr>EXAMPLE: Charge annulus</vt:lpstr>
      <vt:lpstr>Fields of a Gaussian Bunch</vt:lpstr>
      <vt:lpstr>Fields of a Gaussian Bunch (Post-Acceleration)</vt:lpstr>
      <vt:lpstr>Gaussian Bunch (LOSSES)</vt:lpstr>
      <vt:lpstr>Summary</vt:lpstr>
      <vt:lpstr>Summary</vt:lpstr>
      <vt:lpstr>Gaussian Bunch (LOSSES)</vt:lpstr>
      <vt:lpstr>Transverse Scaling</vt:lpstr>
      <vt:lpstr>Retarded fields of a charge distribution</vt:lpstr>
      <vt:lpstr>Gaussian Bunch (LOSSES)</vt:lpstr>
      <vt:lpstr>Example: Gaussian Bunch (TOTAL LOSSES)</vt:lpstr>
      <vt:lpstr>Fields of a Gaussian Bunch</vt:lpstr>
      <vt:lpstr>The Lienard Weichert Equations</vt:lpstr>
      <vt:lpstr>REFERENCES</vt:lpstr>
      <vt:lpstr>Model</vt:lpstr>
      <vt:lpstr>Retardation of a relativistic, accelerated bunch</vt:lpstr>
      <vt:lpstr>Model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Acceleration-Induced Self-Interactions of Ultra-Short Electron Bunches</dc:title>
  <dc:creator>McGuigan, Ryan (Postgraduate Researcher)</dc:creator>
  <cp:lastModifiedBy>McGuigan, Ryan (Postgraduate Researcher)</cp:lastModifiedBy>
  <cp:revision>197</cp:revision>
  <dcterms:created xsi:type="dcterms:W3CDTF">2025-03-27T10:24:55Z</dcterms:created>
  <dcterms:modified xsi:type="dcterms:W3CDTF">2025-07-08T21:49:56Z</dcterms:modified>
</cp:coreProperties>
</file>