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5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68" r:id="rId3"/>
    <p:sldId id="284" r:id="rId4"/>
    <p:sldId id="285" r:id="rId5"/>
    <p:sldId id="264" r:id="rId6"/>
    <p:sldId id="271" r:id="rId7"/>
    <p:sldId id="292" r:id="rId8"/>
    <p:sldId id="270" r:id="rId9"/>
    <p:sldId id="289" r:id="rId10"/>
    <p:sldId id="276" r:id="rId11"/>
    <p:sldId id="291" r:id="rId12"/>
    <p:sldId id="293" r:id="rId13"/>
    <p:sldId id="28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7A1"/>
    <a:srgbClr val="0029F4"/>
    <a:srgbClr val="002ADD"/>
    <a:srgbClr val="FF0000"/>
    <a:srgbClr val="0F7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14"/>
    <p:restoredTop sz="94719"/>
  </p:normalViewPr>
  <p:slideViewPr>
    <p:cSldViewPr snapToGrid="0">
      <p:cViewPr>
        <p:scale>
          <a:sx n="67" d="100"/>
          <a:sy n="67" d="100"/>
        </p:scale>
        <p:origin x="14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3T17:56:59.751"/>
    </inkml:context>
    <inkml:brush xml:id="br0">
      <inkml:brushProperty name="width" value="0.07938" units="cm"/>
      <inkml:brushProperty name="height" value="0.07938" units="cm"/>
      <inkml:brushProperty name="color" value="#00A0D7"/>
    </inkml:brush>
  </inkml:definitions>
  <inkml:trace contextRef="#ctx0" brushRef="#br0">60 2 24575,'-24'0'0,"2"-1"0,8 0 0,27 3 0,-7-1 0,0 1 0,0-1 0,0 1 0,0 0 0,0 0 0,7 3 0,23 9 0,141 18 0,-129-25 0,0 1 0,-1 2 0,60 19 0,-92-23 0,1 0 0,-2 1 0,1 1 0,20 13 0,47 41 0,-68-50 0,-1 0 0,-1 0 0,-1 1 0,0 0 0,-1 0 0,-1 1 0,9 18 0,-13-20 0,-1 0 0,0 0 0,-1 1 0,-1-1 0,-1 1 0,0 0 0,-1-1 0,-1 1 0,-4 15 0,-63 218 0,45-170 0,-9 28 0,-20 68 0,39-116 0,-4 63 0,17-61 0,2-1 0,4 1 0,20 71 0,-19-105 0,1 0 0,1-1 0,20 34 0,-21-45 0,0 1 0,1-1 0,1 0 0,1-1 0,0 1 0,1-2 0,22 16 0,-25-20 0,1-1 0,0 1 0,1-1 0,13 4 0,-18-6 0,1-1 0,0 0 0,-1-1 0,1 1 0,0-1 0,0 0 0,0 0 0,13 0 0,-14-2 0,0 0 0,0 0 0,0 0 0,0-1 0,0 0 0,-1 0 0,1 0 0,-1 0 0,1-1 0,6-4 0,-11 7 0,-22 5 0,5 3 0,0 0 0,1 1 0,0 1 0,0 0 0,2 0 0,0 1 0,-15 15 0,10-6 0,0 1 0,2 0 0,-19 35 0,26-37 0,1 0 0,1 0 0,-4 24 0,-3 62 0,12-70 0,3 0 0,2 0 0,2 0 0,2 0 0,2-1 0,17 39 0,114 194 0,-3-8 0,-110-186 0,24 120 0,-45-152 0,-1-1 0,-4 51 0,-4-63 0,-1-1 0,-1 0 0,-3 0 0,-14 33 0,15-44 0,0-1 0,-2 0 0,-1 0 0,0-1 0,-1 0 0,-1 0 0,-1-1 0,-1 0 0,0-1 0,-1 0 0,-33 20 0,22-18 0,-1 0 0,0-1 0,-1-1 0,-55 16 0,59-21 0,0-1 0,-1-1 0,0-1 0,0-1 0,-1 0 0,-41 0 0,50-3 0,7 0 0,1 0 0,0 0 0,-1 0 0,1-1 0,0 0 0,0 0 0,0-1 0,0 0 0,0 0 0,-13-4 0,-140-64-614,137 59-137,-73-33-6075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4:12.5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1 651 24575,'0'-16'0,"0"3"0,0 9 0,0-1 0,0-1 0,0-2 0,0 1 0,0-2 0,0 1 0,0-1 0,0-1 0,0 0 0,0 1 0,0-1 0,0 1 0,0 1 0,0 1 0,0 1 0,0 1 0,1-1 0,0 0 0,1-1 0,-2 1 0,0-1 0,0-1 0,0-1 0,0 1 0,0 0 0,0 1 0,0 0 0,0 0 0,0-1 0,0 0 0,0 1 0,0 0 0,0-1 0,0 1 0,1 1 0,0 0 0,1 2 0,0-1 0,0 0 0,-1-2 0,-1 2 0,1-1 0,0 0 0,0 0 0,0-1 0,-1 1 0,1 0 0,1 0 0,-1 1 0,1-1 0,-1 1 0,0-1 0,0 0 0,-1 0 0,0-2 0,0 2 0,0-1 0,0 1 0,0-1 0,0-2 0,0 1 0,1 0 0,0 0 0,1 0 0,-1 1 0,-1 0 0,0 0 0,0 0 0,0-1 0,0 1 0,0-2 0,1 1 0,1 0 0,0 1 0,0 1 0,-1 2 0,-1-1 0,0 0 0,1 0 0,-1-2 0,0 0 0,0 0 0,0 1 0,0 1 0,0-2 0,0 2 0,0-3 0,0 2 0,0 1 0,0-2 0,0 23 0,0-14 0,0 19 0,0-16 0,-3 0 0,1 1 0,-1-1 0,1 0 0,2 0 0,0 1 0,0 0 0,0 0 0,0-1 0,2 1 0,-1 0 0,2 0 0,-2-1 0,1 0 0,0 1 0,0 0 0,0-1 0,-1 1 0,1 1 0,-2 0 0,0-2 0,0 0 0,0 1 0,0 0 0,0 0 0,0-1 0,0 0 0,1 3 0,2 7 0,-1-8 0,0 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4:16.6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34 1 24575,'0'18'0,"0"-2"0,0-7 0,0 1 0,0-1 0,0-2 0,0-2 0,0 0 0,0 0 0,0 2 0,0 0 0,0 2 0,0-1 0,0-1 0,0-1 0,0-1 0,0 0 0,0 2 0,0 0 0,0 1 0,0-2 0,0 0 0,0 0 0,0 1 0,0 1 0,0 0 0,0 1 0,0-1 0,0-2 0,0 1 0,0-1 0,0-1 0,0 1 0,0-1 0,0 1 0,0 0 0,0 1 0,0 0 0,0-1 0,0 2 0,0-2 0,0 1 0,0 1 0,0-1 0,0 1 0,0-1 0,0-1 0,0 1 0,0 0 0,0-1 0,0 0 0,0-1 0,0 1 0,0 0 0,0 2 0,0-1 0,0 0 0,0 0 0,0 1 0,0-1 0,0 0 0,0 0 0,0-1 0,0 1 0,0 0 0,0 0 0,0 1 0,0-1 0,0 2 0,0-2 0,0 0 0,0 0 0,0 0 0,0 0 0,0 0 0,0 0 0,0-2 0,0 1 0,0-1 0,0 1 0,0-2 0,0 3 0,0-1 0,0 1 0,0-1 0,0 1 0,0 1 0,0 0 0,0 1 0,0 0 0,0 1 0,0 0 0,0 0 0,0 1 0,0 2 0,0 6 0,2 1 0,-1 2 0,0-2 0,0-4 0,-2-3 0,-3-5 0,-1-2 0,-3-3 0,1 2 0,0 1 0,3-2 0,1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9:04.7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1 632 24575,'0'-14'0,"1"2"0,1 6 0,1 0 0,-1 0 0,0 0 0,0 2 0,-2-2 0,2 2 0,1-1 0,1 1 0,0 0 0,-1 0 0,-1 0 0,0-2 0,-1 2 0,0-2 0,-1 0 0,0 1 0,1-1 0,0 1 0,0-1 0,0 1 0,0-2 0,1 1 0,-1 0 0,1-1 0,0 1 0,0-1 0,-1 1 0,0-1 0,-1 0 0,1-1 0,1 1 0,-1-1 0,0 0 0,1 0 0,0 1 0,1 1 0,-1 0 0,0 2 0,0-1 0,0-1 0,0 0 0,0 0 0,-1 0 0,0 1 0,1 1 0,0-2 0,1 2 0,-1-2 0,0 0 0,-1 1 0,1-1 0,-2 1 0,2 1 0,0-3 0,-1 3 0,1-3 0,-1 3 0,1-1 0,-1-1 0,-1 1 0,2-1 0,-2 1 0,2 1 0,-1-3 0,-1 2 0,1 0 0,0 0 0,0 1 0,2-2 0,-1 1 0,0 0 0,0 0 0,0 0 0,0 0 0,-1 0 0,1 0 0,-1 0 0,0-1 0,-1 1 0,1 0 0,0-1 0,0 3 0,1-4 0,-1 3 0,0-3 0,0 2 0,0 0 0,1 0 0,-1 0 0,2 0 0,-2 0 0,0-1 0,-1 1 0,0-1 0,0 1 0,0 1 0,1-3 0,0 3 0,1-1 0,0 0 0,-2-1 0,2 1 0,-2-1 0,2 1 0,-1-1 0,0 0 0,-1 1 0,0-1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3T19:57:51.43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931 0 24575,'0'0'0,"0"0"0,0 0 0,0 0 0,0 0 0,-15 0 0,5 1 0,1 1 0,0 0 0,0 0 0,1 1 0,-1 0 0,0 1 0,-14 8 0,-20 7 0,-22 6 0,1 3 0,1 3 0,2 2 0,1 4 0,2 1 0,-64 57 0,95-72 0,2 2 0,1 1 0,0 1 0,2 0 0,2 2 0,0 1 0,2 0 0,1 1 0,2 1 0,-17 49 0,20-41 0,1 0 0,2 0 0,2 1 0,2 0 0,1 0 0,2 0 0,3 1 0,8 68 0,-3-66 0,3 0 0,21 68 0,-20-87 0,1 1 0,0-2 0,2 1 0,1-2 0,25 33 0,-9-18 0,3-2 0,1-2 0,1 0 0,65 45 0,-48-44 0,1-2 0,3-2 0,63 25 0,-16-17 0,1-4 0,1-5 0,118 18 0,330 23 0,-550-71 0,490 22 0,-341-23-1365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3T19:57:58.70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110 1 24575,'5'-1'0,"0"1"0,0 1 0,-1-1 0,1 1 0,0 0 0,0 0 0,-1 0 0,1 0 0,-1 1 0,9 4 0,33 14 0,60 18 0,-68-27 0,-2 2 0,0 1 0,56 32 0,-62-28 0,-12-8 0,-1 0 0,-1 2 0,0-1 0,28 28 0,-43-36 0,1 0 0,0 0 0,-1 0 0,0 0 0,0 1 0,0-1 0,0 0 0,0 1 0,-1-1 0,1 1 0,-1-1 0,0 7 0,-4 43 0,2-48 0,1-1 0,-1 1 0,0 0 0,0-1 0,0 1 0,-1-1 0,0 1 0,1-1 0,-2 0 0,1 0 0,-4 4 0,-6 4 0,-25 21 0,-41 24 0,-2-2 0,-2-5 0,-3-3 0,-121 48 0,163-82-1365,35-11-5461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13T20:14:35.67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0 24575,'0'0'0,"0"0"0,0 0 0,0 0 0,0 0 0,0 0 0,0 0 0,0 0 0,0 0 0,0 0 0,21 0 0,-6 0 0,0 0 0,0 1 0,0 1 0,21 5 0,-23-4 0,-2 1 0,-1-1 0,1-1 0,0 0 0,1-1 0,13 1 0,69-2 0,137 17 0,91 6 0,2-23 0,-134-2 0,2134 2 0,-2168 7 0,6-1 0,1883-6 0,-1925 7 0,-2 0 0,36-1 0,15 0 0,-113-6 0,255 8 0,42 0 0,-212-10 0,692 2 0,-726-7 0,2-1 0,90-4 0,23 2 0,-53 6 0,36-3 0,-114 1 0,108 5 0,-80 3 0,854-2 0,-970 0 0,1 0 0,-1-1 0,0 0 0,0 0 0,0 0 0,5-2 0,18-4 0,21-5 0,-47 12-33,1-1-1,-1 1 0,0 0 1,0 0-1,0 0 0,1 0 1,-1 0-1,0-1 0,0 1 1,0 0-1,0 0 0,1 0 1,-1 0-1,0-1 0,0 1 1,0 0-1,0 0 1,0-1-1,0 1 0,0 0 1,0 0-1,1 0 0,-1-1 1,0 1-1,0 0 0,0 0 1,0-1-1,0 1 0,0 0 1,0 0-1,-1-1 0,1 1 1,0 0-1,0-1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3:27.6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139 80 24575,'0'146'0,"0"-47"0,0-1 0,0-48 0,0-2 0,0 0 0,0-3 0,-7-4 0,-3-3 0,0-4 0,2 0 0,6-1 0,2-2 0,0-3 0,0-1 0,0-4 0,0-3 0,0-2 0,0-3 0,-6 6 0,3-4 0,-7 5 0,5-4 0,-4 2 0,1 5 0,3 4 0,-2 2 0,2 2 0,-3 0 0,-2 1 0,2-3 0,-3-7 0,6-9 0,6-59 0,3 18 0,3-39 0,-3 38 0,-4 2 0,4 3 0,-1 3 0,8 0 0,-6 3 0,5-1 0,2-4 0,-3 5 0,5-6 0,-10 6 0,0 2 0,-4-11 0,0 9 0,0-9 0,0 10 0,0 0 0,0-12 0,0 8 0,0-9 0,0 7 0,0-3 0,0-3 0,0 1 0,0 5 0,0 3 0,0 0 0,0-3 0,0-3 0,0-2 0,0 0 0,0 0 0,0 4 0,0 3 0,0 2 0,0 1 0,3-3 0,1 3 0,1-2 0,0-2 0,0 3 0,-1-5 0,-1 2 0,-2 3 0,3-2 0,0-4 0,0 7 0,-1-8 0,-2 9 0,-1-1 0,0-5 0,0 2 0,0-1 0,0 3 0,0-3 0,0 1 0,0-3 0,0 4 0,0 74 0,-3-39 0,-2 58 0,1-57 0,0 2 0,3 4 0,1 2 0,0 1 0,0-2 0,0 4 0,0-3 0,-1 2 0,0-1 0,-3-2 0,-3 0 0,-3-4 0,1-2 0,2-2 0,-2-2 0,3 1 0,1 0 0,-5 0 0,8 7 0,-5-6 0,6 6 0,1-2 0,-1-1 0,1 0 0,0 1 0,0-4 0,0 1 0,0 9 0,0-11 0,0 8 0,0-4 0,0-4 0,0 5 0,0-5 0,0 5 0,0 1 0,0 2 0,2 1 0,2-2 0,4 1 0,5 5 0,2-2 0,4 1 0,-9-14 0,1-3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4:12.5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1 651 24575,'0'-16'0,"0"3"0,0 9 0,0-1 0,0-1 0,0-2 0,0 1 0,0-2 0,0 1 0,0-1 0,0-1 0,0 0 0,0 1 0,0-1 0,0 1 0,0 1 0,0 1 0,0 1 0,0 1 0,1-1 0,0 0 0,1-1 0,-2 1 0,0-1 0,0-1 0,0-1 0,0 1 0,0 0 0,0 1 0,0 0 0,0 0 0,0-1 0,0 0 0,0 1 0,0 0 0,0-1 0,0 1 0,1 1 0,0 0 0,1 2 0,0-1 0,0 0 0,-1-2 0,-1 2 0,1-1 0,0 0 0,0 0 0,0-1 0,-1 1 0,1 0 0,1 0 0,-1 1 0,1-1 0,-1 1 0,0-1 0,0 0 0,-1 0 0,0-2 0,0 2 0,0-1 0,0 1 0,0-1 0,0-2 0,0 1 0,1 0 0,0 0 0,1 0 0,-1 1 0,-1 0 0,0 0 0,0 0 0,0-1 0,0 1 0,0-2 0,1 1 0,1 0 0,0 1 0,0 1 0,-1 2 0,-1-1 0,0 0 0,1 0 0,-1-2 0,0 0 0,0 0 0,0 1 0,0 1 0,0-2 0,0 2 0,0-3 0,0 2 0,0 1 0,0-2 0,0 23 0,0-14 0,0 19 0,0-16 0,-3 0 0,1 1 0,-1-1 0,1 0 0,2 0 0,0 1 0,0 0 0,0 0 0,0-1 0,2 1 0,-1 0 0,2 0 0,-2-1 0,1 0 0,0 1 0,0 0 0,0-1 0,-1 1 0,1 1 0,-2 0 0,0-2 0,0 0 0,0 1 0,0 0 0,0 0 0,0-1 0,0 0 0,1 3 0,2 7 0,-1-8 0,0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4:16.6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34 1 24575,'0'18'0,"0"-2"0,0-7 0,0 1 0,0-1 0,0-2 0,0-2 0,0 0 0,0 0 0,0 2 0,0 0 0,0 2 0,0-1 0,0-1 0,0-1 0,0-1 0,0 0 0,0 2 0,0 0 0,0 1 0,0-2 0,0 0 0,0 0 0,0 1 0,0 1 0,0 0 0,0 1 0,0-1 0,0-2 0,0 1 0,0-1 0,0-1 0,0 1 0,0-1 0,0 1 0,0 0 0,0 1 0,0 0 0,0-1 0,0 2 0,0-2 0,0 1 0,0 1 0,0-1 0,0 1 0,0-1 0,0-1 0,0 1 0,0 0 0,0-1 0,0 0 0,0-1 0,0 1 0,0 0 0,0 2 0,0-1 0,0 0 0,0 0 0,0 1 0,0-1 0,0 0 0,0 0 0,0-1 0,0 1 0,0 0 0,0 0 0,0 1 0,0-1 0,0 2 0,0-2 0,0 0 0,0 0 0,0 0 0,0 0 0,0 0 0,0 0 0,0-2 0,0 1 0,0-1 0,0 1 0,0-2 0,0 3 0,0-1 0,0 1 0,0-1 0,0 1 0,0 1 0,0 0 0,0 1 0,0 0 0,0 1 0,0 0 0,0 0 0,0 1 0,0 2 0,0 6 0,2 1 0,-1 2 0,0-2 0,0-4 0,-2-3 0,-3-5 0,-1-2 0,-3-3 0,1 2 0,0 1 0,3-2 0,1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9:04.7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1 632 24575,'0'-14'0,"1"2"0,1 6 0,1 0 0,-1 0 0,0 0 0,0 2 0,-2-2 0,2 2 0,1-1 0,1 1 0,0 0 0,-1 0 0,-1 0 0,0-2 0,-1 2 0,0-2 0,-1 0 0,0 1 0,1-1 0,0 1 0,0-1 0,0 1 0,0-2 0,1 1 0,-1 0 0,1-1 0,0 1 0,0-1 0,-1 1 0,0-1 0,-1 0 0,1-1 0,1 1 0,-1-1 0,0 0 0,1 0 0,0 1 0,1 1 0,-1 0 0,0 2 0,0-1 0,0-1 0,0 0 0,0 0 0,-1 0 0,0 1 0,1 1 0,0-2 0,1 2 0,-1-2 0,0 0 0,-1 1 0,1-1 0,-2 1 0,2 1 0,0-3 0,-1 3 0,1-3 0,-1 3 0,1-1 0,-1-1 0,-1 1 0,2-1 0,-2 1 0,2 1 0,-1-3 0,-1 2 0,1 0 0,0 0 0,0 1 0,2-2 0,-1 1 0,0 0 0,0 0 0,0 0 0,0 0 0,-1 0 0,1 0 0,-1 0 0,0-1 0,-1 1 0,1 0 0,0-1 0,0 3 0,1-4 0,-1 3 0,0-3 0,0 2 0,0 0 0,1 0 0,-1 0 0,2 0 0,-2 0 0,0-1 0,-1 1 0,0-1 0,0 1 0,0 1 0,1-3 0,0 3 0,1-1 0,0 0 0,-2-1 0,2 1 0,-2-1 0,2 1 0,-1-1 0,0 0 0,-1 1 0,0-1 0,0-1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5T21:13:27.6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139 80 24575,'0'146'0,"0"-47"0,0-1 0,0-48 0,0-2 0,0 0 0,0-3 0,-7-4 0,-3-3 0,0-4 0,2 0 0,6-1 0,2-2 0,0-3 0,0-1 0,0-4 0,0-3 0,0-2 0,0-3 0,-6 6 0,3-4 0,-7 5 0,5-4 0,-4 2 0,1 5 0,3 4 0,-2 2 0,2 2 0,-3 0 0,-2 1 0,2-3 0,-3-7 0,6-9 0,6-59 0,3 18 0,3-39 0,-3 38 0,-4 2 0,4 3 0,-1 3 0,8 0 0,-6 3 0,5-1 0,2-4 0,-3 5 0,5-6 0,-10 6 0,0 2 0,-4-11 0,0 9 0,0-9 0,0 10 0,0 0 0,0-12 0,0 8 0,0-9 0,0 7 0,0-3 0,0-3 0,0 1 0,0 5 0,0 3 0,0 0 0,0-3 0,0-3 0,0-2 0,0 0 0,0 0 0,0 4 0,0 3 0,0 2 0,0 1 0,3-3 0,1 3 0,1-2 0,0-2 0,0 3 0,-1-5 0,-1 2 0,-2 3 0,3-2 0,0-4 0,0 7 0,-1-8 0,-2 9 0,-1-1 0,0-5 0,0 2 0,0-1 0,0 3 0,0-3 0,0 1 0,0-3 0,0 4 0,0 74 0,-3-39 0,-2 58 0,1-57 0,0 2 0,3 4 0,1 2 0,0 1 0,0-2 0,0 4 0,0-3 0,-1 2 0,0-1 0,-3-2 0,-3 0 0,-3-4 0,1-2 0,2-2 0,-2-2 0,3 1 0,1 0 0,-5 0 0,8 7 0,-5-6 0,6 6 0,1-2 0,-1-1 0,1 0 0,0 1 0,0-4 0,0 1 0,0 9 0,0-11 0,0 8 0,0-4 0,0-4 0,0 5 0,0-5 0,0 5 0,0 1 0,0 2 0,2 1 0,2-2 0,4 1 0,5 5 0,2-2 0,4 1 0,-9-14 0,1-3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927B2-9FF3-43F8-B844-1EDFEE80D4C2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54C93-EFDD-4BF2-BF07-A05843C5B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8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4C93-EFDD-4BF2-BF07-A05843C5BC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83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centroids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4C93-EFDD-4BF2-BF07-A05843C5BC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28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in the morning plot divergence vs </a:t>
            </a:r>
            <a:r>
              <a:rPr lang="en-US" dirty="0" err="1"/>
              <a:t>prepulse</a:t>
            </a:r>
            <a:r>
              <a:rPr lang="en-US" dirty="0"/>
              <a:t> energy!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4C93-EFDD-4BF2-BF07-A05843C5BC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36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A6745-D144-0299-4B48-E7A8F9CE6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4533C3-B21A-976A-77D9-CF2C324977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B2138E-DD30-AD5C-D1B6-BEC696189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in the morning plot divergence vs </a:t>
            </a:r>
            <a:r>
              <a:rPr lang="en-US" dirty="0" err="1"/>
              <a:t>prepulse</a:t>
            </a:r>
            <a:r>
              <a:rPr lang="en-US" dirty="0"/>
              <a:t> energy!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0A17B-C06C-7B52-DEC7-D2E1CCCB29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4C93-EFDD-4BF2-BF07-A05843C5BC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03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B3E3E-F927-E37E-8FF6-0FDE0E6AF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5C44E6-DA8D-5577-FB89-C6A2290420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C1F170-F3D6-19B8-44E1-F3B864BCA0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in the morning plot divergence vs </a:t>
            </a:r>
            <a:r>
              <a:rPr lang="en-US" dirty="0" err="1"/>
              <a:t>prepulse</a:t>
            </a:r>
            <a:r>
              <a:rPr lang="en-US" dirty="0"/>
              <a:t> energy!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34753-1474-11E6-E4AF-3D42F9E3DA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4C93-EFDD-4BF2-BF07-A05843C5BC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8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431F0-7E8A-5BC6-B61B-BE7E7C5C2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EB5B1F-F893-189B-C568-8FCF55B79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1E672-FFD5-049E-097A-6654C34D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3E6BB-F00E-C2CB-312D-576FA9F1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151AD-2EE4-9CA4-5D73-5F9CF73B7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79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DEBF6-AD99-39E1-9ADD-AF3A22B07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096179-26AF-CA28-14AF-7AC19EB12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B99B5-6FAE-6F3F-C528-C62E54D1F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DCA28-DC06-06F4-9F49-41DD598F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50D1C-75A1-BE70-B283-AF2DA34FB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D5786A-5BBE-70E3-D14B-4D3F22530F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2D2A1C-338D-B812-1301-998ECE9E5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26E95-1AB0-02AF-6151-2FB051F25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FE5B2-5345-FCEF-36A5-BEE0090F5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F56C6-5B15-045F-EFE4-AEDB952FC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4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FAF32-9B6E-1009-B851-FFE8B5235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7C68F-2362-0E8D-3166-0EEB04F00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ABC84-41F1-AE37-DE94-423BE3B40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22CEA-86A6-8DFF-5A34-EB8D96B0C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9B730-8FE1-D0D2-F5CA-910BE7253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2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6843C-88AA-0A93-1AAB-56292DE4A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C29623-DFDE-99DF-3133-73F22605A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C6431-915C-FC41-75BF-88028B07F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57AE6-F22C-0CE1-A6AA-1DC0D6346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B14C6-4A13-39B8-4C04-1DADD063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4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E69C4-2D17-02DD-3EB4-C37E16402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09F4C-FE51-7314-CFB9-CE9AAB58F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5421A8-5299-7B0E-9669-3120883D4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233D4-FA5C-1772-9EA3-8F19F449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62808-3890-75F2-07EA-B0A5135FF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D6473-C5A3-172B-3549-81096AA0C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4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16CEC-C2E9-D7A1-ED21-28F3E19D0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D9D6D-B4A0-40D8-5C9D-EB8A91844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EE5A4-6345-3D5E-5B85-EA38649BD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F3A5F-0271-BA2E-D1F2-12BA0A2948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5B5077-8984-29E8-F556-5B11E00E56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8B52AB-3CF4-7ED0-BFCA-6118E11C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62FABF-D756-199A-FFD6-8170A7B7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1BB0C7-851E-2014-33B8-175EBD979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1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F3A8A-F360-65D8-B638-719DC322E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2430E2-2010-690B-452F-8C41A99E8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87544-DA0A-F23F-BAEE-54B4ED3D2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9AD93-7E13-3E93-BF48-0D68D1B7B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BAB05E-520D-E2FF-EE04-6C43C6358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822660-4A23-5F33-D201-84E8E7CAD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83EBA-7374-C0A5-0ACA-CF4758E0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5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B2F77-7185-67EC-A5BD-DF88C1CB9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F6A41-3ACB-FDD1-A536-3CD2CFB34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342F-2D29-A651-8A9B-1D0FF8174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815CE3-174C-5A03-B1AF-6A2F68960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ABE5F-97D0-4EC6-FE63-D0CA69F4D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7B7843-1A20-90C5-EE59-EE4B12F4E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8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16233-BD10-7E33-32BA-F7EBC0632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E859F4-A7B6-391E-98E2-732E2AF6F7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1C368-75C5-3A39-A57F-84A506DD4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DDE391-FC03-51EA-278A-4E5481096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2177B-9D94-322C-07D0-3430756D8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611F2-83E7-1D2E-6A06-8C7E79F7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8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CC536-8D55-33EC-9D1F-B20113A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CC664-7128-E615-9816-216F1135B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31012-47DD-0E4A-F2A0-2F1AE5816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84D9A9-4F93-421E-B428-0BBFED46955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DD8EC-12D4-256D-A8D6-D231FC8CB6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8E06D-C281-CE41-597C-0C3418A8A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F208C-DF03-4695-8B46-BC3DC65B6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3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31.png"/><Relationship Id="rId7" Type="http://schemas.openxmlformats.org/officeDocument/2006/relationships/image" Target="../media/image290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11" Type="http://schemas.openxmlformats.org/officeDocument/2006/relationships/image" Target="../media/image310.png"/><Relationship Id="rId5" Type="http://schemas.openxmlformats.org/officeDocument/2006/relationships/image" Target="../media/image280.png"/><Relationship Id="rId10" Type="http://schemas.openxmlformats.org/officeDocument/2006/relationships/customXml" Target="../ink/ink8.xml"/><Relationship Id="rId4" Type="http://schemas.openxmlformats.org/officeDocument/2006/relationships/customXml" Target="../ink/ink5.xml"/><Relationship Id="rId9" Type="http://schemas.openxmlformats.org/officeDocument/2006/relationships/image" Target="../media/image3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image" Target="../media/image34.png"/><Relationship Id="rId3" Type="http://schemas.openxmlformats.org/officeDocument/2006/relationships/customXml" Target="../ink/ink9.xml"/><Relationship Id="rId7" Type="http://schemas.openxmlformats.org/officeDocument/2006/relationships/image" Target="../media/image290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310.png"/><Relationship Id="rId5" Type="http://schemas.openxmlformats.org/officeDocument/2006/relationships/image" Target="../media/image280.png"/><Relationship Id="rId10" Type="http://schemas.openxmlformats.org/officeDocument/2006/relationships/customXml" Target="../ink/ink12.xml"/><Relationship Id="rId9" Type="http://schemas.openxmlformats.org/officeDocument/2006/relationships/image" Target="../media/image30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2.xml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customXml" Target="../ink/ink3.xml"/><Relationship Id="rId10" Type="http://schemas.openxmlformats.org/officeDocument/2006/relationships/image" Target="../media/image8.png"/><Relationship Id="rId4" Type="http://schemas.openxmlformats.org/officeDocument/2006/relationships/image" Target="../media/image81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832A80-6AE7-AFA3-0880-76DB53DA6A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655" y="2854892"/>
            <a:ext cx="9914828" cy="1727259"/>
          </a:xfrm>
        </p:spPr>
        <p:txBody>
          <a:bodyPr anchor="b">
            <a:normAutofit fontScale="90000"/>
          </a:bodyPr>
          <a:lstStyle/>
          <a:p>
            <a:pPr algn="l"/>
            <a:br>
              <a:rPr lang="en-US" sz="5600" dirty="0"/>
            </a:br>
            <a:r>
              <a:rPr lang="en-GB" sz="5700" dirty="0"/>
              <a:t>Proton beam divergence measurements from radiation pressure driven shock acceleration</a:t>
            </a:r>
            <a:endParaRPr lang="en-US" sz="5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661105-46EC-5434-43AA-572663C7A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655" y="4715708"/>
            <a:ext cx="8722034" cy="794762"/>
          </a:xfrm>
        </p:spPr>
        <p:txBody>
          <a:bodyPr anchor="t">
            <a:noAutofit/>
          </a:bodyPr>
          <a:lstStyle/>
          <a:p>
            <a:pPr algn="l"/>
            <a:r>
              <a:rPr lang="en-US" dirty="0"/>
              <a:t>Ginevra Casati, Nicholas Dover, Oliver Ettlinger, Charlotte Palmer, </a:t>
            </a:r>
            <a:r>
              <a:rPr lang="en-GB" dirty="0">
                <a:solidFill>
                  <a:srgbClr val="000000"/>
                </a:solidFill>
                <a:effectLst/>
              </a:rPr>
              <a:t>Igor </a:t>
            </a:r>
            <a:r>
              <a:rPr lang="en-GB" dirty="0" err="1">
                <a:solidFill>
                  <a:srgbClr val="000000"/>
                </a:solidFill>
                <a:effectLst/>
              </a:rPr>
              <a:t>Pogorelsky</a:t>
            </a:r>
            <a:r>
              <a:rPr lang="en-GB" dirty="0">
                <a:solidFill>
                  <a:srgbClr val="000000"/>
                </a:solidFill>
                <a:effectLst/>
              </a:rPr>
              <a:t>, Mikhael </a:t>
            </a:r>
            <a:r>
              <a:rPr lang="en-GB" dirty="0" err="1">
                <a:solidFill>
                  <a:srgbClr val="000000"/>
                </a:solidFill>
                <a:effectLst/>
              </a:rPr>
              <a:t>Polyanskiy</a:t>
            </a:r>
            <a:r>
              <a:rPr lang="en-US" dirty="0">
                <a:solidFill>
                  <a:srgbClr val="000000"/>
                </a:solidFill>
                <a:effectLst/>
              </a:rPr>
              <a:t>, Zulfikar </a:t>
            </a:r>
            <a:r>
              <a:rPr lang="en-US" dirty="0" err="1">
                <a:solidFill>
                  <a:srgbClr val="000000"/>
                </a:solidFill>
                <a:effectLst/>
              </a:rPr>
              <a:t>Najmudin</a:t>
            </a:r>
            <a:r>
              <a:rPr lang="en-US" dirty="0">
                <a:solidFill>
                  <a:srgbClr val="000000"/>
                </a:solidFill>
                <a:effectLst/>
              </a:rPr>
              <a:t>.</a:t>
            </a:r>
            <a:endParaRPr lang="en-GB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0B307-B215-104C-25FC-717A01476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4689" y="4887261"/>
            <a:ext cx="1669112" cy="100821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6600">
              <a:solidFill>
                <a:srgbClr val="FFFF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2C2056-A98A-BC38-7104-E8F027811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94" y="635000"/>
            <a:ext cx="10836612" cy="129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61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8F88DB-18F9-C167-AA74-331101FE3E21}"/>
              </a:ext>
            </a:extLst>
          </p:cNvPr>
          <p:cNvSpPr/>
          <p:nvPr/>
        </p:nvSpPr>
        <p:spPr>
          <a:xfrm>
            <a:off x="-5472" y="-5024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904B7F-8E33-7532-1C70-1F56A9794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Divergence data 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E61466A2-715E-3E63-6F58-312BD9778B25}"/>
              </a:ext>
            </a:extLst>
          </p:cNvPr>
          <p:cNvSpPr txBox="1">
            <a:spLocks/>
          </p:cNvSpPr>
          <p:nvPr/>
        </p:nvSpPr>
        <p:spPr>
          <a:xfrm>
            <a:off x="8763926" y="6375257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Picture 17" descr="A close-up of an ultrasound&#10;&#10;Description automatically generated">
            <a:extLst>
              <a:ext uri="{FF2B5EF4-FFF2-40B4-BE49-F238E27FC236}">
                <a16:creationId xmlns:a16="http://schemas.microsoft.com/office/drawing/2014/main" id="{57731D00-E868-A65C-80F7-C6ADBF6EC4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7" r="46130"/>
          <a:stretch/>
        </p:blipFill>
        <p:spPr>
          <a:xfrm>
            <a:off x="7900819" y="4245111"/>
            <a:ext cx="2926080" cy="24520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4B4A40B-1FAD-2654-A5DC-80B38D96CE12}"/>
              </a:ext>
            </a:extLst>
          </p:cNvPr>
          <p:cNvSpPr txBox="1"/>
          <p:nvPr/>
        </p:nvSpPr>
        <p:spPr>
          <a:xfrm>
            <a:off x="1691440" y="1386840"/>
            <a:ext cx="464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Deflection angles vs gas density</a:t>
            </a:r>
          </a:p>
        </p:txBody>
      </p:sp>
      <p:pic>
        <p:nvPicPr>
          <p:cNvPr id="9" name="Picture 8" descr="ProtSpat697cmax0.png">
            <a:extLst>
              <a:ext uri="{FF2B5EF4-FFF2-40B4-BE49-F238E27FC236}">
                <a16:creationId xmlns:a16="http://schemas.microsoft.com/office/drawing/2014/main" id="{24A2A634-41AE-0878-8386-26B82F5B63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33" t="12954" r="13738" b="13500"/>
          <a:stretch/>
        </p:blipFill>
        <p:spPr>
          <a:xfrm>
            <a:off x="7900819" y="1386840"/>
            <a:ext cx="3444906" cy="2760280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6754F0E-2EBB-F812-9BF4-908956C5E91D}"/>
              </a:ext>
            </a:extLst>
          </p:cNvPr>
          <p:cNvCxnSpPr>
            <a:cxnSpLocks/>
          </p:cNvCxnSpPr>
          <p:nvPr/>
        </p:nvCxnSpPr>
        <p:spPr>
          <a:xfrm>
            <a:off x="10966599" y="1386840"/>
            <a:ext cx="16194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of gas density&#10;&#10;Description automatically generated">
            <a:extLst>
              <a:ext uri="{FF2B5EF4-FFF2-40B4-BE49-F238E27FC236}">
                <a16:creationId xmlns:a16="http://schemas.microsoft.com/office/drawing/2014/main" id="{57729734-0D21-63F1-AE46-B08B7A825A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90" y="1912424"/>
            <a:ext cx="6762722" cy="461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8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89E356-22FE-B294-7E83-26F204138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46128C-74F1-A172-299F-ED1DE70C707A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85B545-56D7-29A2-FC98-42DE0E19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Divergence data and explanation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138E75-B283-BA61-2577-9ED647B24B92}"/>
              </a:ext>
            </a:extLst>
          </p:cNvPr>
          <p:cNvSpPr/>
          <p:nvPr/>
        </p:nvSpPr>
        <p:spPr>
          <a:xfrm>
            <a:off x="3347049" y="6107502"/>
            <a:ext cx="250166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661B3BFD-1D19-A8C7-63ED-8029DCB0DA4B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 descr="A graph of data points and numbers&#10;&#10;Description automatically generated">
            <a:extLst>
              <a:ext uri="{FF2B5EF4-FFF2-40B4-BE49-F238E27FC236}">
                <a16:creationId xmlns:a16="http://schemas.microsoft.com/office/drawing/2014/main" id="{91B067A0-FA14-A3E7-0A45-603050B9F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50" y="1782601"/>
            <a:ext cx="6472529" cy="443036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4C2F29B3-4938-6AB3-5DCF-D20ABA92C51B}"/>
                  </a:ext>
                </a:extLst>
              </p14:cNvPr>
              <p14:cNvContentPartPr/>
              <p14:nvPr/>
            </p14:nvContentPartPr>
            <p14:xfrm>
              <a:off x="10600253" y="3428155"/>
              <a:ext cx="51522" cy="472285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2F29B3-4938-6AB3-5DCF-D20ABA92C51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63557" y="3392103"/>
                <a:ext cx="125284" cy="5440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2475A579-F759-76EF-3757-38490601CCED}"/>
                  </a:ext>
                </a:extLst>
              </p14:cNvPr>
              <p14:cNvContentPartPr/>
              <p14:nvPr/>
            </p14:nvContentPartPr>
            <p14:xfrm>
              <a:off x="10602052" y="3610471"/>
              <a:ext cx="20520" cy="2347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475A579-F759-76EF-3757-38490601CCE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566412" y="3574831"/>
                <a:ext cx="92160" cy="30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96CE6406-30B1-68D3-C957-0A50B7928006}"/>
                  </a:ext>
                </a:extLst>
              </p14:cNvPr>
              <p14:cNvContentPartPr/>
              <p14:nvPr/>
            </p14:nvContentPartPr>
            <p14:xfrm>
              <a:off x="10588372" y="3614791"/>
              <a:ext cx="14400" cy="3013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96CE6406-30B1-68D3-C957-0A50B792800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552372" y="3579151"/>
                <a:ext cx="86040" cy="37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FA3E5F3A-862C-913D-27EE-68C36EB39383}"/>
                  </a:ext>
                </a:extLst>
              </p14:cNvPr>
              <p14:cNvContentPartPr/>
              <p14:nvPr/>
            </p14:nvContentPartPr>
            <p14:xfrm>
              <a:off x="10526713" y="3883844"/>
              <a:ext cx="56520" cy="22788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FA3E5F3A-862C-913D-27EE-68C36EB3938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91073" y="3847844"/>
                <a:ext cx="128160" cy="299520"/>
              </a:xfrm>
              <a:prstGeom prst="rect">
                <a:avLst/>
              </a:prstGeom>
            </p:spPr>
          </p:pic>
        </mc:Fallback>
      </mc:AlternateContent>
      <p:pic>
        <p:nvPicPr>
          <p:cNvPr id="43" name="Picture 42" descr="A diagram of a circle with text&#10;&#10;Description automatically generated">
            <a:extLst>
              <a:ext uri="{FF2B5EF4-FFF2-40B4-BE49-F238E27FC236}">
                <a16:creationId xmlns:a16="http://schemas.microsoft.com/office/drawing/2014/main" id="{A35646AA-EBFF-9029-6643-5EBD2DC55B3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3" y="2061947"/>
            <a:ext cx="5071683" cy="370832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59F92D3-C458-9261-2673-6594BDC05E92}"/>
              </a:ext>
            </a:extLst>
          </p:cNvPr>
          <p:cNvSpPr txBox="1"/>
          <p:nvPr/>
        </p:nvSpPr>
        <p:spPr>
          <a:xfrm>
            <a:off x="7732284" y="3428155"/>
            <a:ext cx="1923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153434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ED3D5-7FF1-DB53-2EB5-EB2043B2D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711ED3-B0D9-C0F8-F5ED-28B26F4EC912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FDACAE-97A1-4200-D6A9-D25CA31B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Divergence data simulations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A2CB4-CFA5-2123-8F05-7F35235B5062}"/>
              </a:ext>
            </a:extLst>
          </p:cNvPr>
          <p:cNvSpPr/>
          <p:nvPr/>
        </p:nvSpPr>
        <p:spPr>
          <a:xfrm>
            <a:off x="3347049" y="6107502"/>
            <a:ext cx="250166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8880C83-5DC3-370B-4A66-7B1018FD6C38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CE774A7-B4E9-746C-B986-523F52427E0C}"/>
                  </a:ext>
                </a:extLst>
              </p14:cNvPr>
              <p14:cNvContentPartPr/>
              <p14:nvPr/>
            </p14:nvContentPartPr>
            <p14:xfrm>
              <a:off x="10600253" y="3428155"/>
              <a:ext cx="51522" cy="472285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2F29B3-4938-6AB3-5DCF-D20ABA92C51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63557" y="3392103"/>
                <a:ext cx="125284" cy="5440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E2B95F2-DE60-5660-BACC-AFF400CF2330}"/>
                  </a:ext>
                </a:extLst>
              </p14:cNvPr>
              <p14:cNvContentPartPr/>
              <p14:nvPr/>
            </p14:nvContentPartPr>
            <p14:xfrm>
              <a:off x="10602052" y="3610471"/>
              <a:ext cx="20520" cy="2347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475A579-F759-76EF-3757-38490601CCE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566412" y="3574831"/>
                <a:ext cx="92160" cy="30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B8AC4C0B-9545-D7BE-92AF-1FC0ED8045E6}"/>
                  </a:ext>
                </a:extLst>
              </p14:cNvPr>
              <p14:cNvContentPartPr/>
              <p14:nvPr/>
            </p14:nvContentPartPr>
            <p14:xfrm>
              <a:off x="10588372" y="3614791"/>
              <a:ext cx="14400" cy="3013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96CE6406-30B1-68D3-C957-0A50B792800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552372" y="3579151"/>
                <a:ext cx="86040" cy="37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F0E416AF-48F3-94F2-A5B5-4BF8F135E029}"/>
                  </a:ext>
                </a:extLst>
              </p14:cNvPr>
              <p14:cNvContentPartPr/>
              <p14:nvPr/>
            </p14:nvContentPartPr>
            <p14:xfrm>
              <a:off x="10526713" y="3883844"/>
              <a:ext cx="56520" cy="22788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FA3E5F3A-862C-913D-27EE-68C36EB3938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91073" y="3847844"/>
                <a:ext cx="128160" cy="2995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3BF08A0-3DBB-DE73-CA2A-6987AC03A1BC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b="25696"/>
          <a:stretch/>
        </p:blipFill>
        <p:spPr>
          <a:xfrm>
            <a:off x="676883" y="1566750"/>
            <a:ext cx="5590497" cy="4322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682258-94D8-5A17-8CEF-BDF37B9FFF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08150" y="4870091"/>
            <a:ext cx="2070100" cy="50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433C7A-4524-A28A-51B6-232FD6943291}"/>
              </a:ext>
            </a:extLst>
          </p:cNvPr>
          <p:cNvSpPr txBox="1"/>
          <p:nvPr/>
        </p:nvSpPr>
        <p:spPr>
          <a:xfrm>
            <a:off x="7246377" y="1952365"/>
            <a:ext cx="41234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r>
              <a:rPr lang="en-US" sz="2400" dirty="0" err="1"/>
              <a:t>OPENfoam</a:t>
            </a:r>
            <a:r>
              <a:rPr lang="en-US" sz="2400" dirty="0"/>
              <a:t> used to simulate the density profile </a:t>
            </a:r>
          </a:p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endParaRPr lang="en-US" sz="2400" dirty="0"/>
          </a:p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r>
              <a:rPr lang="en-US" sz="2400" dirty="0"/>
              <a:t>FLASH simulations of </a:t>
            </a:r>
            <a:r>
              <a:rPr lang="en-US" sz="2400" dirty="0" err="1"/>
              <a:t>realisitic</a:t>
            </a:r>
            <a:r>
              <a:rPr lang="en-US" sz="2400" dirty="0"/>
              <a:t> BW formation using  the </a:t>
            </a:r>
            <a:r>
              <a:rPr lang="en-US" sz="2400" dirty="0" err="1"/>
              <a:t>OPENfoam</a:t>
            </a:r>
            <a:r>
              <a:rPr lang="en-US" sz="2400" dirty="0"/>
              <a:t> profiles </a:t>
            </a:r>
          </a:p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endParaRPr lang="en-US" sz="2400" dirty="0"/>
          </a:p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r>
              <a:rPr lang="en-US" sz="2400" dirty="0"/>
              <a:t>SMILEI simulations using the FLASH BW </a:t>
            </a:r>
          </a:p>
        </p:txBody>
      </p:sp>
    </p:spTree>
    <p:extLst>
      <p:ext uri="{BB962C8B-B14F-4D97-AF65-F5344CB8AC3E}">
        <p14:creationId xmlns:p14="http://schemas.microsoft.com/office/powerpoint/2010/main" val="3185684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4305DB-145E-57B1-6DD4-476AD290AACA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0F5B83-B24B-E8E0-D2F2-4F2504039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Conclusions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922DCA-0900-E01D-4C0D-A9F78E635762}"/>
              </a:ext>
            </a:extLst>
          </p:cNvPr>
          <p:cNvSpPr txBox="1"/>
          <p:nvPr/>
        </p:nvSpPr>
        <p:spPr>
          <a:xfrm>
            <a:off x="803188" y="1705232"/>
            <a:ext cx="1066388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We gained better understanding of the behavior of ion beams produced through CSA, we measured their deflection and divergence angles, crucial properties for all applications.</a:t>
            </a:r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Blast-wave pulse shaping improves beam divergence. </a:t>
            </a:r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The ion beams showed a lot of structure, simulations are underway to explore possible causes.</a:t>
            </a:r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We found that both ion and electron beams are deflected </a:t>
            </a:r>
            <a:r>
              <a:rPr lang="en-US" sz="2400" dirty="0" err="1"/>
              <a:t>wrt</a:t>
            </a:r>
            <a:r>
              <a:rPr lang="en-US" sz="2400" dirty="0"/>
              <a:t> the laser axis and that there is a negative correlation between the two deflection angles.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FBB3103-9A24-C07A-F7E8-3ADFED0409B2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58377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9742004-C2F1-D879-1015-DCC8CCDAF643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887985-2947-F219-6B99-58A2AF3DDC12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BF5BAC-0343-88A0-D748-19234600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772B6BC-CFA4-C174-2F2F-5DD85433B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670" y="1862429"/>
            <a:ext cx="11238020" cy="4615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buClr>
                <a:srgbClr val="00B0F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    Laser driven ion sources and </a:t>
            </a:r>
            <a:r>
              <a:rPr lang="en-US" dirty="0" err="1"/>
              <a:t>collisionless</a:t>
            </a:r>
            <a:r>
              <a:rPr lang="en-US" dirty="0"/>
              <a:t> shock acceleration  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US" dirty="0"/>
              <a:t>    Previous work and main results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US" dirty="0"/>
              <a:t>    Importance of divergence measurement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US" dirty="0"/>
              <a:t>    Experimental set-up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US" dirty="0"/>
              <a:t>    Divergence data and analysis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US" dirty="0"/>
              <a:t>    Further work and Conclusions     </a:t>
            </a:r>
          </a:p>
          <a:p>
            <a:pPr marL="0" indent="0" algn="just">
              <a:buClr>
                <a:srgbClr val="00B0F0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1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D096A16-8657-C467-5E5E-B879254A3783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439FDE2-9044-281F-073D-E0D82E1B1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</a:rPr>
              <a:t>Why laser driven ion acceleration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5355F5-D464-AF52-007F-F64E77AFDE10}"/>
                  </a:ext>
                </a:extLst>
              </p:cNvPr>
              <p:cNvSpPr txBox="1"/>
              <p:nvPr/>
            </p:nvSpPr>
            <p:spPr>
              <a:xfrm>
                <a:off x="526211" y="1259784"/>
                <a:ext cx="6745858" cy="33617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200" b="1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Laser driven ion sources: </a:t>
                </a:r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compact sources </a:t>
                </a:r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high energy ions – </a:t>
                </a:r>
                <a:r>
                  <a:rPr lang="en-US" sz="2000" dirty="0"/>
                  <a:t>above 100MeV</a:t>
                </a:r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high peak currents </a:t>
                </a:r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Low emittance </a:t>
                </a:r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Short ion beams -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 to ns</a:t>
                </a:r>
                <a:endParaRPr lang="en-US" sz="2000" b="1" dirty="0"/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high divergence beams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altLang="ja-JP" sz="2000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US" altLang="ja-JP" sz="2400" b="0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US" altLang="ja-JP" sz="2400" b="0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US" sz="22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5355F5-D464-AF52-007F-F64E77AFD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11" y="1259784"/>
                <a:ext cx="6745858" cy="3361754"/>
              </a:xfrm>
              <a:prstGeom prst="rect">
                <a:avLst/>
              </a:prstGeom>
              <a:blipFill>
                <a:blip r:embed="rId2"/>
                <a:stretch>
                  <a:fillRect l="-1880" t="-1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9D52D97-31B8-01FE-0BBA-EAA8D9F8B24B}"/>
                  </a:ext>
                </a:extLst>
              </p14:cNvPr>
              <p14:cNvContentPartPr/>
              <p14:nvPr/>
            </p14:nvContentPartPr>
            <p14:xfrm>
              <a:off x="4734891" y="1643069"/>
              <a:ext cx="408991" cy="1422883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9D52D97-31B8-01FE-0BBA-EAA8D9F8B24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0503" y="1628671"/>
                <a:ext cx="437048" cy="1450959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8795F1B-7375-5D09-1985-FC9728D8415A}"/>
              </a:ext>
            </a:extLst>
          </p:cNvPr>
          <p:cNvSpPr txBox="1"/>
          <p:nvPr/>
        </p:nvSpPr>
        <p:spPr>
          <a:xfrm>
            <a:off x="5270740" y="2208362"/>
            <a:ext cx="4304581" cy="46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5AD01F-68D0-3919-6BD2-32EE596678B2}"/>
              </a:ext>
            </a:extLst>
          </p:cNvPr>
          <p:cNvSpPr txBox="1"/>
          <p:nvPr/>
        </p:nvSpPr>
        <p:spPr>
          <a:xfrm>
            <a:off x="5426015" y="1839037"/>
            <a:ext cx="5564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Desirable characteristics for </a:t>
            </a:r>
            <a:r>
              <a:rPr lang="en-US" sz="2000" b="1" dirty="0"/>
              <a:t>radiobiological</a:t>
            </a:r>
            <a:r>
              <a:rPr lang="en-US" sz="2000" dirty="0"/>
              <a:t> and </a:t>
            </a:r>
            <a:r>
              <a:rPr lang="en-US" sz="2000" b="1" dirty="0"/>
              <a:t>material sciences</a:t>
            </a:r>
            <a:r>
              <a:rPr lang="en-US" sz="2000" dirty="0"/>
              <a:t> applications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D181A8-2304-9B55-8CB9-70919413BBD1}"/>
              </a:ext>
            </a:extLst>
          </p:cNvPr>
          <p:cNvSpPr txBox="1"/>
          <p:nvPr/>
        </p:nvSpPr>
        <p:spPr>
          <a:xfrm>
            <a:off x="474073" y="3600353"/>
            <a:ext cx="5602857" cy="3200876"/>
          </a:xfrm>
          <a:custGeom>
            <a:avLst/>
            <a:gdLst>
              <a:gd name="connsiteX0" fmla="*/ 0 w 5602857"/>
              <a:gd name="connsiteY0" fmla="*/ 0 h 3200876"/>
              <a:gd name="connsiteX1" fmla="*/ 734597 w 5602857"/>
              <a:gd name="connsiteY1" fmla="*/ 0 h 3200876"/>
              <a:gd name="connsiteX2" fmla="*/ 1301108 w 5602857"/>
              <a:gd name="connsiteY2" fmla="*/ 0 h 3200876"/>
              <a:gd name="connsiteX3" fmla="*/ 2035705 w 5602857"/>
              <a:gd name="connsiteY3" fmla="*/ 0 h 3200876"/>
              <a:gd name="connsiteX4" fmla="*/ 2770302 w 5602857"/>
              <a:gd name="connsiteY4" fmla="*/ 0 h 3200876"/>
              <a:gd name="connsiteX5" fmla="*/ 3504898 w 5602857"/>
              <a:gd name="connsiteY5" fmla="*/ 0 h 3200876"/>
              <a:gd name="connsiteX6" fmla="*/ 3959352 w 5602857"/>
              <a:gd name="connsiteY6" fmla="*/ 0 h 3200876"/>
              <a:gd name="connsiteX7" fmla="*/ 4525863 w 5602857"/>
              <a:gd name="connsiteY7" fmla="*/ 0 h 3200876"/>
              <a:gd name="connsiteX8" fmla="*/ 5602857 w 5602857"/>
              <a:gd name="connsiteY8" fmla="*/ 0 h 3200876"/>
              <a:gd name="connsiteX9" fmla="*/ 5602857 w 5602857"/>
              <a:gd name="connsiteY9" fmla="*/ 544149 h 3200876"/>
              <a:gd name="connsiteX10" fmla="*/ 5602857 w 5602857"/>
              <a:gd name="connsiteY10" fmla="*/ 1120307 h 3200876"/>
              <a:gd name="connsiteX11" fmla="*/ 5602857 w 5602857"/>
              <a:gd name="connsiteY11" fmla="*/ 1696464 h 3200876"/>
              <a:gd name="connsiteX12" fmla="*/ 5602857 w 5602857"/>
              <a:gd name="connsiteY12" fmla="*/ 2272622 h 3200876"/>
              <a:gd name="connsiteX13" fmla="*/ 5602857 w 5602857"/>
              <a:gd name="connsiteY13" fmla="*/ 3200876 h 3200876"/>
              <a:gd name="connsiteX14" fmla="*/ 4868260 w 5602857"/>
              <a:gd name="connsiteY14" fmla="*/ 3200876 h 3200876"/>
              <a:gd name="connsiteX15" fmla="*/ 4245721 w 5602857"/>
              <a:gd name="connsiteY15" fmla="*/ 3200876 h 3200876"/>
              <a:gd name="connsiteX16" fmla="*/ 3623181 w 5602857"/>
              <a:gd name="connsiteY16" fmla="*/ 3200876 h 3200876"/>
              <a:gd name="connsiteX17" fmla="*/ 3056670 w 5602857"/>
              <a:gd name="connsiteY17" fmla="*/ 3200876 h 3200876"/>
              <a:gd name="connsiteX18" fmla="*/ 2434130 w 5602857"/>
              <a:gd name="connsiteY18" fmla="*/ 3200876 h 3200876"/>
              <a:gd name="connsiteX19" fmla="*/ 1811590 w 5602857"/>
              <a:gd name="connsiteY19" fmla="*/ 3200876 h 3200876"/>
              <a:gd name="connsiteX20" fmla="*/ 1076994 w 5602857"/>
              <a:gd name="connsiteY20" fmla="*/ 3200876 h 3200876"/>
              <a:gd name="connsiteX21" fmla="*/ 0 w 5602857"/>
              <a:gd name="connsiteY21" fmla="*/ 3200876 h 3200876"/>
              <a:gd name="connsiteX22" fmla="*/ 0 w 5602857"/>
              <a:gd name="connsiteY22" fmla="*/ 2624718 h 3200876"/>
              <a:gd name="connsiteX23" fmla="*/ 0 w 5602857"/>
              <a:gd name="connsiteY23" fmla="*/ 2048561 h 3200876"/>
              <a:gd name="connsiteX24" fmla="*/ 0 w 5602857"/>
              <a:gd name="connsiteY24" fmla="*/ 1408385 h 3200876"/>
              <a:gd name="connsiteX25" fmla="*/ 0 w 5602857"/>
              <a:gd name="connsiteY25" fmla="*/ 768210 h 3200876"/>
              <a:gd name="connsiteX26" fmla="*/ 0 w 5602857"/>
              <a:gd name="connsiteY26" fmla="*/ 0 h 320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602857" h="3200876" fill="none" extrusionOk="0">
                <a:moveTo>
                  <a:pt x="0" y="0"/>
                </a:moveTo>
                <a:cubicBezTo>
                  <a:pt x="210069" y="18882"/>
                  <a:pt x="445527" y="9402"/>
                  <a:pt x="734597" y="0"/>
                </a:cubicBezTo>
                <a:cubicBezTo>
                  <a:pt x="1023667" y="-9402"/>
                  <a:pt x="1083567" y="-19024"/>
                  <a:pt x="1301108" y="0"/>
                </a:cubicBezTo>
                <a:cubicBezTo>
                  <a:pt x="1518649" y="19024"/>
                  <a:pt x="1857231" y="-18245"/>
                  <a:pt x="2035705" y="0"/>
                </a:cubicBezTo>
                <a:cubicBezTo>
                  <a:pt x="2214179" y="18245"/>
                  <a:pt x="2570422" y="-2564"/>
                  <a:pt x="2770302" y="0"/>
                </a:cubicBezTo>
                <a:cubicBezTo>
                  <a:pt x="2970182" y="2564"/>
                  <a:pt x="3257257" y="13692"/>
                  <a:pt x="3504898" y="0"/>
                </a:cubicBezTo>
                <a:cubicBezTo>
                  <a:pt x="3752539" y="-13692"/>
                  <a:pt x="3820433" y="-293"/>
                  <a:pt x="3959352" y="0"/>
                </a:cubicBezTo>
                <a:cubicBezTo>
                  <a:pt x="4098271" y="293"/>
                  <a:pt x="4345085" y="2044"/>
                  <a:pt x="4525863" y="0"/>
                </a:cubicBezTo>
                <a:cubicBezTo>
                  <a:pt x="4706641" y="-2044"/>
                  <a:pt x="5185821" y="-6234"/>
                  <a:pt x="5602857" y="0"/>
                </a:cubicBezTo>
                <a:cubicBezTo>
                  <a:pt x="5609831" y="137592"/>
                  <a:pt x="5594070" y="422881"/>
                  <a:pt x="5602857" y="544149"/>
                </a:cubicBezTo>
                <a:cubicBezTo>
                  <a:pt x="5611644" y="665417"/>
                  <a:pt x="5628638" y="866525"/>
                  <a:pt x="5602857" y="1120307"/>
                </a:cubicBezTo>
                <a:cubicBezTo>
                  <a:pt x="5577076" y="1374089"/>
                  <a:pt x="5620540" y="1569456"/>
                  <a:pt x="5602857" y="1696464"/>
                </a:cubicBezTo>
                <a:cubicBezTo>
                  <a:pt x="5585174" y="1823472"/>
                  <a:pt x="5587998" y="2122242"/>
                  <a:pt x="5602857" y="2272622"/>
                </a:cubicBezTo>
                <a:cubicBezTo>
                  <a:pt x="5617716" y="2423002"/>
                  <a:pt x="5598397" y="2765031"/>
                  <a:pt x="5602857" y="3200876"/>
                </a:cubicBezTo>
                <a:cubicBezTo>
                  <a:pt x="5302607" y="3181624"/>
                  <a:pt x="5100507" y="3219833"/>
                  <a:pt x="4868260" y="3200876"/>
                </a:cubicBezTo>
                <a:cubicBezTo>
                  <a:pt x="4636013" y="3181919"/>
                  <a:pt x="4445033" y="3221795"/>
                  <a:pt x="4245721" y="3200876"/>
                </a:cubicBezTo>
                <a:cubicBezTo>
                  <a:pt x="4046409" y="3179957"/>
                  <a:pt x="3778619" y="3180262"/>
                  <a:pt x="3623181" y="3200876"/>
                </a:cubicBezTo>
                <a:cubicBezTo>
                  <a:pt x="3467743" y="3221490"/>
                  <a:pt x="3300243" y="3222211"/>
                  <a:pt x="3056670" y="3200876"/>
                </a:cubicBezTo>
                <a:cubicBezTo>
                  <a:pt x="2813097" y="3179541"/>
                  <a:pt x="2710276" y="3170902"/>
                  <a:pt x="2434130" y="3200876"/>
                </a:cubicBezTo>
                <a:cubicBezTo>
                  <a:pt x="2157984" y="3230850"/>
                  <a:pt x="1967233" y="3189937"/>
                  <a:pt x="1811590" y="3200876"/>
                </a:cubicBezTo>
                <a:cubicBezTo>
                  <a:pt x="1655947" y="3211815"/>
                  <a:pt x="1357512" y="3205887"/>
                  <a:pt x="1076994" y="3200876"/>
                </a:cubicBezTo>
                <a:cubicBezTo>
                  <a:pt x="796476" y="3195865"/>
                  <a:pt x="257567" y="3221067"/>
                  <a:pt x="0" y="3200876"/>
                </a:cubicBezTo>
                <a:cubicBezTo>
                  <a:pt x="-6524" y="3013285"/>
                  <a:pt x="-26388" y="2799870"/>
                  <a:pt x="0" y="2624718"/>
                </a:cubicBezTo>
                <a:cubicBezTo>
                  <a:pt x="26388" y="2449566"/>
                  <a:pt x="25924" y="2306222"/>
                  <a:pt x="0" y="2048561"/>
                </a:cubicBezTo>
                <a:cubicBezTo>
                  <a:pt x="-25924" y="1790900"/>
                  <a:pt x="14616" y="1699069"/>
                  <a:pt x="0" y="1408385"/>
                </a:cubicBezTo>
                <a:cubicBezTo>
                  <a:pt x="-14616" y="1117701"/>
                  <a:pt x="-28935" y="988972"/>
                  <a:pt x="0" y="768210"/>
                </a:cubicBezTo>
                <a:cubicBezTo>
                  <a:pt x="28935" y="547449"/>
                  <a:pt x="-36340" y="290380"/>
                  <a:pt x="0" y="0"/>
                </a:cubicBezTo>
                <a:close/>
              </a:path>
              <a:path w="5602857" h="3200876" stroke="0" extrusionOk="0">
                <a:moveTo>
                  <a:pt x="0" y="0"/>
                </a:moveTo>
                <a:cubicBezTo>
                  <a:pt x="207574" y="10436"/>
                  <a:pt x="271856" y="-11895"/>
                  <a:pt x="510483" y="0"/>
                </a:cubicBezTo>
                <a:cubicBezTo>
                  <a:pt x="749110" y="11895"/>
                  <a:pt x="1086451" y="-4447"/>
                  <a:pt x="1245079" y="0"/>
                </a:cubicBezTo>
                <a:cubicBezTo>
                  <a:pt x="1403707" y="4447"/>
                  <a:pt x="1590381" y="-2731"/>
                  <a:pt x="1811590" y="0"/>
                </a:cubicBezTo>
                <a:cubicBezTo>
                  <a:pt x="2032799" y="2731"/>
                  <a:pt x="2138652" y="-124"/>
                  <a:pt x="2322073" y="0"/>
                </a:cubicBezTo>
                <a:cubicBezTo>
                  <a:pt x="2505494" y="124"/>
                  <a:pt x="2596137" y="-23979"/>
                  <a:pt x="2832555" y="0"/>
                </a:cubicBezTo>
                <a:cubicBezTo>
                  <a:pt x="3068973" y="23979"/>
                  <a:pt x="3063906" y="15323"/>
                  <a:pt x="3287009" y="0"/>
                </a:cubicBezTo>
                <a:cubicBezTo>
                  <a:pt x="3510112" y="-15323"/>
                  <a:pt x="3609674" y="-14874"/>
                  <a:pt x="3797492" y="0"/>
                </a:cubicBezTo>
                <a:cubicBezTo>
                  <a:pt x="3985310" y="14874"/>
                  <a:pt x="4321610" y="14909"/>
                  <a:pt x="4532089" y="0"/>
                </a:cubicBezTo>
                <a:cubicBezTo>
                  <a:pt x="4742568" y="-14909"/>
                  <a:pt x="5202326" y="45031"/>
                  <a:pt x="5602857" y="0"/>
                </a:cubicBezTo>
                <a:cubicBezTo>
                  <a:pt x="5577222" y="208507"/>
                  <a:pt x="5614048" y="288339"/>
                  <a:pt x="5602857" y="576158"/>
                </a:cubicBezTo>
                <a:cubicBezTo>
                  <a:pt x="5591666" y="863977"/>
                  <a:pt x="5625927" y="979547"/>
                  <a:pt x="5602857" y="1280350"/>
                </a:cubicBezTo>
                <a:cubicBezTo>
                  <a:pt x="5579787" y="1581153"/>
                  <a:pt x="5627444" y="1720510"/>
                  <a:pt x="5602857" y="1920526"/>
                </a:cubicBezTo>
                <a:cubicBezTo>
                  <a:pt x="5578270" y="2120542"/>
                  <a:pt x="5609236" y="2362626"/>
                  <a:pt x="5602857" y="2560701"/>
                </a:cubicBezTo>
                <a:cubicBezTo>
                  <a:pt x="5596478" y="2758776"/>
                  <a:pt x="5614459" y="3030470"/>
                  <a:pt x="5602857" y="3200876"/>
                </a:cubicBezTo>
                <a:cubicBezTo>
                  <a:pt x="5374933" y="3220129"/>
                  <a:pt x="5130033" y="3216647"/>
                  <a:pt x="4868260" y="3200876"/>
                </a:cubicBezTo>
                <a:cubicBezTo>
                  <a:pt x="4606487" y="3185105"/>
                  <a:pt x="4463578" y="3200208"/>
                  <a:pt x="4189692" y="3200876"/>
                </a:cubicBezTo>
                <a:cubicBezTo>
                  <a:pt x="3915806" y="3201544"/>
                  <a:pt x="3720276" y="3208876"/>
                  <a:pt x="3455095" y="3200876"/>
                </a:cubicBezTo>
                <a:cubicBezTo>
                  <a:pt x="3189914" y="3192876"/>
                  <a:pt x="3058302" y="3198651"/>
                  <a:pt x="2776527" y="3200876"/>
                </a:cubicBezTo>
                <a:cubicBezTo>
                  <a:pt x="2494752" y="3203101"/>
                  <a:pt x="2455241" y="3194536"/>
                  <a:pt x="2322073" y="3200876"/>
                </a:cubicBezTo>
                <a:cubicBezTo>
                  <a:pt x="2188905" y="3207216"/>
                  <a:pt x="1874996" y="3202485"/>
                  <a:pt x="1699533" y="3200876"/>
                </a:cubicBezTo>
                <a:cubicBezTo>
                  <a:pt x="1524070" y="3199267"/>
                  <a:pt x="1382641" y="3217990"/>
                  <a:pt x="1076994" y="3200876"/>
                </a:cubicBezTo>
                <a:cubicBezTo>
                  <a:pt x="771347" y="3183762"/>
                  <a:pt x="488528" y="3185314"/>
                  <a:pt x="0" y="3200876"/>
                </a:cubicBezTo>
                <a:cubicBezTo>
                  <a:pt x="32899" y="2931559"/>
                  <a:pt x="26263" y="2671441"/>
                  <a:pt x="0" y="2528692"/>
                </a:cubicBezTo>
                <a:cubicBezTo>
                  <a:pt x="-26263" y="2385943"/>
                  <a:pt x="-35153" y="2162239"/>
                  <a:pt x="0" y="1824499"/>
                </a:cubicBezTo>
                <a:cubicBezTo>
                  <a:pt x="35153" y="1486759"/>
                  <a:pt x="-21558" y="1417495"/>
                  <a:pt x="0" y="1216333"/>
                </a:cubicBezTo>
                <a:cubicBezTo>
                  <a:pt x="21558" y="1015171"/>
                  <a:pt x="-2859" y="857915"/>
                  <a:pt x="0" y="672184"/>
                </a:cubicBezTo>
                <a:cubicBezTo>
                  <a:pt x="2859" y="486453"/>
                  <a:pt x="17901" y="292058"/>
                  <a:pt x="0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2916457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000"/>
              <a:t>                     Flash Irradiation therapy [1]</a:t>
            </a:r>
          </a:p>
          <a:p>
            <a:endParaRPr lang="en-US" sz="20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ABEA9A-2494-4C32-87D3-D209B3AF2138}"/>
              </a:ext>
            </a:extLst>
          </p:cNvPr>
          <p:cNvSpPr txBox="1"/>
          <p:nvPr/>
        </p:nvSpPr>
        <p:spPr>
          <a:xfrm>
            <a:off x="6403001" y="3569575"/>
            <a:ext cx="5227608" cy="3262432"/>
          </a:xfrm>
          <a:custGeom>
            <a:avLst/>
            <a:gdLst>
              <a:gd name="connsiteX0" fmla="*/ 0 w 5227608"/>
              <a:gd name="connsiteY0" fmla="*/ 0 h 3262432"/>
              <a:gd name="connsiteX1" fmla="*/ 601175 w 5227608"/>
              <a:gd name="connsiteY1" fmla="*/ 0 h 3262432"/>
              <a:gd name="connsiteX2" fmla="*/ 1359178 w 5227608"/>
              <a:gd name="connsiteY2" fmla="*/ 0 h 3262432"/>
              <a:gd name="connsiteX3" fmla="*/ 1855801 w 5227608"/>
              <a:gd name="connsiteY3" fmla="*/ 0 h 3262432"/>
              <a:gd name="connsiteX4" fmla="*/ 2352424 w 5227608"/>
              <a:gd name="connsiteY4" fmla="*/ 0 h 3262432"/>
              <a:gd name="connsiteX5" fmla="*/ 2953599 w 5227608"/>
              <a:gd name="connsiteY5" fmla="*/ 0 h 3262432"/>
              <a:gd name="connsiteX6" fmla="*/ 3711602 w 5227608"/>
              <a:gd name="connsiteY6" fmla="*/ 0 h 3262432"/>
              <a:gd name="connsiteX7" fmla="*/ 4469605 w 5227608"/>
              <a:gd name="connsiteY7" fmla="*/ 0 h 3262432"/>
              <a:gd name="connsiteX8" fmla="*/ 5227608 w 5227608"/>
              <a:gd name="connsiteY8" fmla="*/ 0 h 3262432"/>
              <a:gd name="connsiteX9" fmla="*/ 5227608 w 5227608"/>
              <a:gd name="connsiteY9" fmla="*/ 554613 h 3262432"/>
              <a:gd name="connsiteX10" fmla="*/ 5227608 w 5227608"/>
              <a:gd name="connsiteY10" fmla="*/ 1141851 h 3262432"/>
              <a:gd name="connsiteX11" fmla="*/ 5227608 w 5227608"/>
              <a:gd name="connsiteY11" fmla="*/ 1826962 h 3262432"/>
              <a:gd name="connsiteX12" fmla="*/ 5227608 w 5227608"/>
              <a:gd name="connsiteY12" fmla="*/ 2414200 h 3262432"/>
              <a:gd name="connsiteX13" fmla="*/ 5227608 w 5227608"/>
              <a:gd name="connsiteY13" fmla="*/ 3262432 h 3262432"/>
              <a:gd name="connsiteX14" fmla="*/ 4678709 w 5227608"/>
              <a:gd name="connsiteY14" fmla="*/ 3262432 h 3262432"/>
              <a:gd name="connsiteX15" fmla="*/ 4182086 w 5227608"/>
              <a:gd name="connsiteY15" fmla="*/ 3262432 h 3262432"/>
              <a:gd name="connsiteX16" fmla="*/ 3424083 w 5227608"/>
              <a:gd name="connsiteY16" fmla="*/ 3262432 h 3262432"/>
              <a:gd name="connsiteX17" fmla="*/ 2666080 w 5227608"/>
              <a:gd name="connsiteY17" fmla="*/ 3262432 h 3262432"/>
              <a:gd name="connsiteX18" fmla="*/ 2012629 w 5227608"/>
              <a:gd name="connsiteY18" fmla="*/ 3262432 h 3262432"/>
              <a:gd name="connsiteX19" fmla="*/ 1359178 w 5227608"/>
              <a:gd name="connsiteY19" fmla="*/ 3262432 h 3262432"/>
              <a:gd name="connsiteX20" fmla="*/ 758003 w 5227608"/>
              <a:gd name="connsiteY20" fmla="*/ 3262432 h 3262432"/>
              <a:gd name="connsiteX21" fmla="*/ 0 w 5227608"/>
              <a:gd name="connsiteY21" fmla="*/ 3262432 h 3262432"/>
              <a:gd name="connsiteX22" fmla="*/ 0 w 5227608"/>
              <a:gd name="connsiteY22" fmla="*/ 2609946 h 3262432"/>
              <a:gd name="connsiteX23" fmla="*/ 0 w 5227608"/>
              <a:gd name="connsiteY23" fmla="*/ 1990084 h 3262432"/>
              <a:gd name="connsiteX24" fmla="*/ 0 w 5227608"/>
              <a:gd name="connsiteY24" fmla="*/ 1272348 h 3262432"/>
              <a:gd name="connsiteX25" fmla="*/ 0 w 5227608"/>
              <a:gd name="connsiteY25" fmla="*/ 652486 h 3262432"/>
              <a:gd name="connsiteX26" fmla="*/ 0 w 5227608"/>
              <a:gd name="connsiteY26" fmla="*/ 0 h 326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227608" h="3262432" fill="none" extrusionOk="0">
                <a:moveTo>
                  <a:pt x="0" y="0"/>
                </a:moveTo>
                <a:cubicBezTo>
                  <a:pt x="161601" y="13659"/>
                  <a:pt x="306784" y="11420"/>
                  <a:pt x="601175" y="0"/>
                </a:cubicBezTo>
                <a:cubicBezTo>
                  <a:pt x="895566" y="-11420"/>
                  <a:pt x="1169250" y="-12150"/>
                  <a:pt x="1359178" y="0"/>
                </a:cubicBezTo>
                <a:cubicBezTo>
                  <a:pt x="1549106" y="12150"/>
                  <a:pt x="1649139" y="20078"/>
                  <a:pt x="1855801" y="0"/>
                </a:cubicBezTo>
                <a:cubicBezTo>
                  <a:pt x="2062463" y="-20078"/>
                  <a:pt x="2112635" y="18267"/>
                  <a:pt x="2352424" y="0"/>
                </a:cubicBezTo>
                <a:cubicBezTo>
                  <a:pt x="2592213" y="-18267"/>
                  <a:pt x="2681056" y="-28442"/>
                  <a:pt x="2953599" y="0"/>
                </a:cubicBezTo>
                <a:cubicBezTo>
                  <a:pt x="3226142" y="28442"/>
                  <a:pt x="3339355" y="23014"/>
                  <a:pt x="3711602" y="0"/>
                </a:cubicBezTo>
                <a:cubicBezTo>
                  <a:pt x="4083849" y="-23014"/>
                  <a:pt x="4125787" y="-2564"/>
                  <a:pt x="4469605" y="0"/>
                </a:cubicBezTo>
                <a:cubicBezTo>
                  <a:pt x="4813423" y="2564"/>
                  <a:pt x="5002149" y="-1319"/>
                  <a:pt x="5227608" y="0"/>
                </a:cubicBezTo>
                <a:cubicBezTo>
                  <a:pt x="5223216" y="217235"/>
                  <a:pt x="5207366" y="397271"/>
                  <a:pt x="5227608" y="554613"/>
                </a:cubicBezTo>
                <a:cubicBezTo>
                  <a:pt x="5247850" y="711955"/>
                  <a:pt x="5230144" y="920246"/>
                  <a:pt x="5227608" y="1141851"/>
                </a:cubicBezTo>
                <a:cubicBezTo>
                  <a:pt x="5225072" y="1363456"/>
                  <a:pt x="5212876" y="1642698"/>
                  <a:pt x="5227608" y="1826962"/>
                </a:cubicBezTo>
                <a:cubicBezTo>
                  <a:pt x="5242340" y="2011226"/>
                  <a:pt x="5216824" y="2153899"/>
                  <a:pt x="5227608" y="2414200"/>
                </a:cubicBezTo>
                <a:cubicBezTo>
                  <a:pt x="5238392" y="2674501"/>
                  <a:pt x="5253117" y="2838563"/>
                  <a:pt x="5227608" y="3262432"/>
                </a:cubicBezTo>
                <a:cubicBezTo>
                  <a:pt x="5115862" y="3284487"/>
                  <a:pt x="4869667" y="3265523"/>
                  <a:pt x="4678709" y="3262432"/>
                </a:cubicBezTo>
                <a:cubicBezTo>
                  <a:pt x="4487751" y="3259341"/>
                  <a:pt x="4340946" y="3256134"/>
                  <a:pt x="4182086" y="3262432"/>
                </a:cubicBezTo>
                <a:cubicBezTo>
                  <a:pt x="4023226" y="3268730"/>
                  <a:pt x="3696937" y="3245908"/>
                  <a:pt x="3424083" y="3262432"/>
                </a:cubicBezTo>
                <a:cubicBezTo>
                  <a:pt x="3151229" y="3278956"/>
                  <a:pt x="3042841" y="3227254"/>
                  <a:pt x="2666080" y="3262432"/>
                </a:cubicBezTo>
                <a:cubicBezTo>
                  <a:pt x="2289319" y="3297610"/>
                  <a:pt x="2209815" y="3260889"/>
                  <a:pt x="2012629" y="3262432"/>
                </a:cubicBezTo>
                <a:cubicBezTo>
                  <a:pt x="1815443" y="3263975"/>
                  <a:pt x="1666285" y="3284904"/>
                  <a:pt x="1359178" y="3262432"/>
                </a:cubicBezTo>
                <a:cubicBezTo>
                  <a:pt x="1052071" y="3239960"/>
                  <a:pt x="879628" y="3242337"/>
                  <a:pt x="758003" y="3262432"/>
                </a:cubicBezTo>
                <a:cubicBezTo>
                  <a:pt x="636378" y="3282527"/>
                  <a:pt x="214217" y="3290464"/>
                  <a:pt x="0" y="3262432"/>
                </a:cubicBezTo>
                <a:cubicBezTo>
                  <a:pt x="-28647" y="3038080"/>
                  <a:pt x="-30007" y="2913777"/>
                  <a:pt x="0" y="2609946"/>
                </a:cubicBezTo>
                <a:cubicBezTo>
                  <a:pt x="30007" y="2306115"/>
                  <a:pt x="-21801" y="2229976"/>
                  <a:pt x="0" y="1990084"/>
                </a:cubicBezTo>
                <a:cubicBezTo>
                  <a:pt x="21801" y="1750192"/>
                  <a:pt x="18912" y="1537988"/>
                  <a:pt x="0" y="1272348"/>
                </a:cubicBezTo>
                <a:cubicBezTo>
                  <a:pt x="-18912" y="1006708"/>
                  <a:pt x="20553" y="909193"/>
                  <a:pt x="0" y="652486"/>
                </a:cubicBezTo>
                <a:cubicBezTo>
                  <a:pt x="-20553" y="395779"/>
                  <a:pt x="25983" y="235358"/>
                  <a:pt x="0" y="0"/>
                </a:cubicBezTo>
                <a:close/>
              </a:path>
              <a:path w="5227608" h="3262432" stroke="0" extrusionOk="0">
                <a:moveTo>
                  <a:pt x="0" y="0"/>
                </a:moveTo>
                <a:cubicBezTo>
                  <a:pt x="190992" y="-10507"/>
                  <a:pt x="437717" y="18303"/>
                  <a:pt x="548899" y="0"/>
                </a:cubicBezTo>
                <a:cubicBezTo>
                  <a:pt x="660081" y="-18303"/>
                  <a:pt x="984441" y="17527"/>
                  <a:pt x="1306902" y="0"/>
                </a:cubicBezTo>
                <a:cubicBezTo>
                  <a:pt x="1629363" y="-17527"/>
                  <a:pt x="1710215" y="-27607"/>
                  <a:pt x="1908077" y="0"/>
                </a:cubicBezTo>
                <a:cubicBezTo>
                  <a:pt x="2105939" y="27607"/>
                  <a:pt x="2246399" y="-20556"/>
                  <a:pt x="2456976" y="0"/>
                </a:cubicBezTo>
                <a:cubicBezTo>
                  <a:pt x="2667553" y="20556"/>
                  <a:pt x="2741313" y="-15638"/>
                  <a:pt x="3005875" y="0"/>
                </a:cubicBezTo>
                <a:cubicBezTo>
                  <a:pt x="3270437" y="15638"/>
                  <a:pt x="3299398" y="18690"/>
                  <a:pt x="3502497" y="0"/>
                </a:cubicBezTo>
                <a:cubicBezTo>
                  <a:pt x="3705596" y="-18690"/>
                  <a:pt x="3884312" y="-2651"/>
                  <a:pt x="4051396" y="0"/>
                </a:cubicBezTo>
                <a:cubicBezTo>
                  <a:pt x="4218480" y="2651"/>
                  <a:pt x="4859972" y="-57"/>
                  <a:pt x="5227608" y="0"/>
                </a:cubicBezTo>
                <a:cubicBezTo>
                  <a:pt x="5221774" y="341694"/>
                  <a:pt x="5236137" y="495585"/>
                  <a:pt x="5227608" y="717735"/>
                </a:cubicBezTo>
                <a:cubicBezTo>
                  <a:pt x="5219079" y="939885"/>
                  <a:pt x="5212857" y="1141534"/>
                  <a:pt x="5227608" y="1370221"/>
                </a:cubicBezTo>
                <a:cubicBezTo>
                  <a:pt x="5242359" y="1598908"/>
                  <a:pt x="5207061" y="1802161"/>
                  <a:pt x="5227608" y="2087956"/>
                </a:cubicBezTo>
                <a:cubicBezTo>
                  <a:pt x="5248155" y="2373752"/>
                  <a:pt x="5197972" y="2749871"/>
                  <a:pt x="5227608" y="3262432"/>
                </a:cubicBezTo>
                <a:cubicBezTo>
                  <a:pt x="5010925" y="3277064"/>
                  <a:pt x="4867023" y="3265586"/>
                  <a:pt x="4574157" y="3262432"/>
                </a:cubicBezTo>
                <a:cubicBezTo>
                  <a:pt x="4281291" y="3259278"/>
                  <a:pt x="4119181" y="3266984"/>
                  <a:pt x="3816154" y="3262432"/>
                </a:cubicBezTo>
                <a:cubicBezTo>
                  <a:pt x="3513127" y="3257880"/>
                  <a:pt x="3320738" y="3241388"/>
                  <a:pt x="3110427" y="3262432"/>
                </a:cubicBezTo>
                <a:cubicBezTo>
                  <a:pt x="2900116" y="3283476"/>
                  <a:pt x="2695057" y="3270757"/>
                  <a:pt x="2404700" y="3262432"/>
                </a:cubicBezTo>
                <a:cubicBezTo>
                  <a:pt x="2114343" y="3254107"/>
                  <a:pt x="1845537" y="3278807"/>
                  <a:pt x="1646697" y="3262432"/>
                </a:cubicBezTo>
                <a:cubicBezTo>
                  <a:pt x="1447857" y="3246057"/>
                  <a:pt x="1163044" y="3268100"/>
                  <a:pt x="940969" y="3262432"/>
                </a:cubicBezTo>
                <a:cubicBezTo>
                  <a:pt x="718894" y="3256764"/>
                  <a:pt x="401336" y="3234117"/>
                  <a:pt x="0" y="3262432"/>
                </a:cubicBezTo>
                <a:cubicBezTo>
                  <a:pt x="7966" y="3102091"/>
                  <a:pt x="226" y="2758231"/>
                  <a:pt x="0" y="2609946"/>
                </a:cubicBezTo>
                <a:cubicBezTo>
                  <a:pt x="-226" y="2461661"/>
                  <a:pt x="20515" y="2176074"/>
                  <a:pt x="0" y="2022708"/>
                </a:cubicBezTo>
                <a:cubicBezTo>
                  <a:pt x="-20515" y="1869342"/>
                  <a:pt x="5333" y="1480780"/>
                  <a:pt x="0" y="1304973"/>
                </a:cubicBezTo>
                <a:cubicBezTo>
                  <a:pt x="-5333" y="1129166"/>
                  <a:pt x="-7285" y="938870"/>
                  <a:pt x="0" y="750359"/>
                </a:cubicBezTo>
                <a:cubicBezTo>
                  <a:pt x="7285" y="561848"/>
                  <a:pt x="-12091" y="321897"/>
                  <a:pt x="0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2916457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i="0" dirty="0">
                <a:solidFill>
                  <a:srgbClr val="222222"/>
                </a:solidFill>
                <a:effectLst/>
              </a:rPr>
              <a:t>              </a:t>
            </a:r>
            <a:r>
              <a:rPr lang="en-US" sz="2200" dirty="0">
                <a:solidFill>
                  <a:srgbClr val="222222"/>
                </a:solidFill>
              </a:rPr>
              <a:t>S</a:t>
            </a:r>
            <a:r>
              <a:rPr lang="en-US" sz="2200" i="0" dirty="0">
                <a:solidFill>
                  <a:srgbClr val="222222"/>
                </a:solidFill>
                <a:effectLst/>
              </a:rPr>
              <a:t>tress testing of materials [2]</a:t>
            </a:r>
          </a:p>
          <a:p>
            <a:pPr algn="l"/>
            <a:endParaRPr lang="en-US" sz="2200" i="0" dirty="0">
              <a:solidFill>
                <a:srgbClr val="222222"/>
              </a:solidFill>
              <a:effectLst/>
            </a:endParaRPr>
          </a:p>
          <a:p>
            <a:pPr algn="l"/>
            <a:endParaRPr lang="en-US" sz="2000" b="1" dirty="0">
              <a:solidFill>
                <a:srgbClr val="222222"/>
              </a:solidFill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i="0" dirty="0">
              <a:solidFill>
                <a:srgbClr val="222222"/>
              </a:solidFill>
              <a:effectLst/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dirty="0">
              <a:solidFill>
                <a:srgbClr val="222222"/>
              </a:solidFill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i="0" dirty="0">
              <a:solidFill>
                <a:srgbClr val="222222"/>
              </a:solidFill>
              <a:effectLst/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dirty="0">
              <a:solidFill>
                <a:srgbClr val="222222"/>
              </a:solidFill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i="0" dirty="0">
              <a:solidFill>
                <a:srgbClr val="222222"/>
              </a:solidFill>
              <a:effectLst/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dirty="0">
              <a:solidFill>
                <a:srgbClr val="222222"/>
              </a:solidFill>
              <a:highlight>
                <a:srgbClr val="FFFFFF"/>
              </a:highlight>
              <a:latin typeface="Harding"/>
            </a:endParaRPr>
          </a:p>
          <a:p>
            <a:pPr algn="l"/>
            <a:endParaRPr lang="en-US" sz="2000" b="1" i="0" dirty="0">
              <a:solidFill>
                <a:srgbClr val="222222"/>
              </a:solidFill>
              <a:effectLst/>
              <a:highlight>
                <a:srgbClr val="FFFFFF"/>
              </a:highlight>
              <a:latin typeface="Harding"/>
            </a:endParaRPr>
          </a:p>
        </p:txBody>
      </p:sp>
      <p:pic>
        <p:nvPicPr>
          <p:cNvPr id="1028" name="Picture 4" descr=" ">
            <a:extLst>
              <a:ext uri="{FF2B5EF4-FFF2-40B4-BE49-F238E27FC236}">
                <a16:creationId xmlns:a16="http://schemas.microsoft.com/office/drawing/2014/main" id="{7816DC59-FB0A-34DC-E3B0-6AB8D227D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6"/>
          <a:stretch/>
        </p:blipFill>
        <p:spPr bwMode="auto">
          <a:xfrm>
            <a:off x="561391" y="4078941"/>
            <a:ext cx="2440705" cy="243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6E92B6-DA9F-3340-8D0B-DBA7BFC1B7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3129" y="4078941"/>
            <a:ext cx="2919089" cy="243324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29B430C-3686-589F-63B3-20051BADCB6B}"/>
              </a:ext>
            </a:extLst>
          </p:cNvPr>
          <p:cNvSpPr txBox="1"/>
          <p:nvPr/>
        </p:nvSpPr>
        <p:spPr>
          <a:xfrm>
            <a:off x="2236544" y="4880063"/>
            <a:ext cx="105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NTCP</a:t>
            </a:r>
          </a:p>
          <a:p>
            <a:r>
              <a:rPr lang="en-US" sz="1600">
                <a:solidFill>
                  <a:schemeClr val="accent4"/>
                </a:solidFill>
              </a:rPr>
              <a:t>w</a:t>
            </a:r>
            <a:r>
              <a:rPr lang="en-US" sz="1600"/>
              <a:t> or </a:t>
            </a:r>
            <a:r>
              <a:rPr lang="en-US" sz="1600">
                <a:solidFill>
                  <a:srgbClr val="C00000"/>
                </a:solidFill>
              </a:rPr>
              <a:t>w/ </a:t>
            </a:r>
            <a:r>
              <a:rPr lang="en-US" sz="1600"/>
              <a:t>FLASH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9752F77B-9280-8598-D99A-E24AE08AD239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 descr="Diagram of a diagram of a sample&#10;&#10;Description automatically generated">
            <a:extLst>
              <a:ext uri="{FF2B5EF4-FFF2-40B4-BE49-F238E27FC236}">
                <a16:creationId xmlns:a16="http://schemas.microsoft.com/office/drawing/2014/main" id="{230A74D1-4492-B861-58DD-A422577E1F4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7324" b="5808"/>
          <a:stretch/>
        </p:blipFill>
        <p:spPr>
          <a:xfrm>
            <a:off x="6577858" y="4078942"/>
            <a:ext cx="4651235" cy="25464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8851CB9-0C42-D41D-6AF1-01A00AD1CDA9}"/>
              </a:ext>
            </a:extLst>
          </p:cNvPr>
          <p:cNvSpPr/>
          <p:nvPr/>
        </p:nvSpPr>
        <p:spPr>
          <a:xfrm>
            <a:off x="6577858" y="4880063"/>
            <a:ext cx="432543" cy="6900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4D56B2-3201-11F2-1EFD-81F6089814A5}"/>
              </a:ext>
            </a:extLst>
          </p:cNvPr>
          <p:cNvSpPr/>
          <p:nvPr/>
        </p:nvSpPr>
        <p:spPr>
          <a:xfrm flipV="1">
            <a:off x="6801852" y="4880063"/>
            <a:ext cx="590766" cy="194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5" grpId="0"/>
      <p:bldP spid="3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64C19C-27EB-E2C8-D71A-F09F083713DF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BBA5C5E-9E79-AD6A-F53B-6C1EF6850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</a:rPr>
              <a:t>Why we chose the BNL ATF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141D9D-F649-5DD3-168E-18694BD62BF5}"/>
                  </a:ext>
                </a:extLst>
              </p:cNvPr>
              <p:cNvSpPr txBox="1"/>
              <p:nvPr/>
            </p:nvSpPr>
            <p:spPr>
              <a:xfrm>
                <a:off x="840787" y="1343914"/>
                <a:ext cx="807432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The main reasons why we chose BNL:</a:t>
                </a:r>
              </a:p>
              <a:p>
                <a:endParaRPr lang="en-US" sz="2200" b="1" dirty="0"/>
              </a:p>
              <a:p>
                <a:pPr marL="342900" indent="-342900">
                  <a:buClr>
                    <a:schemeClr val="accent4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200" dirty="0"/>
                  <a:t>It is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  <m:sub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 laser             </a:t>
                </a:r>
                <a:r>
                  <a:rPr lang="en-US" sz="2200" b="1" dirty="0"/>
                  <a:t>Very long wavelength ~ 9.2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en-US" sz="2200" b="1" dirty="0"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4"/>
                  </a:buClr>
                  <a:buSzPct val="150000"/>
                </a:pPr>
                <a:endParaRPr lang="en-US" sz="2200" b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141D9D-F649-5DD3-168E-18694BD62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787" y="1343914"/>
                <a:ext cx="8074324" cy="1446550"/>
              </a:xfrm>
              <a:prstGeom prst="rect">
                <a:avLst/>
              </a:prstGeom>
              <a:blipFill>
                <a:blip r:embed="rId2"/>
                <a:stretch>
                  <a:fillRect l="-1887" t="-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DB206E-E839-DAFC-661D-E32C62C20649}"/>
              </a:ext>
            </a:extLst>
          </p:cNvPr>
          <p:cNvCxnSpPr/>
          <p:nvPr/>
        </p:nvCxnSpPr>
        <p:spPr>
          <a:xfrm>
            <a:off x="3243870" y="2237962"/>
            <a:ext cx="4140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7EB089B-24EA-1BDC-CA49-EF82F26D379F}"/>
                  </a:ext>
                </a:extLst>
              </p14:cNvPr>
              <p14:cNvContentPartPr/>
              <p14:nvPr/>
            </p14:nvContentPartPr>
            <p14:xfrm>
              <a:off x="401108" y="2299362"/>
              <a:ext cx="864360" cy="7675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7EB089B-24EA-1BDC-CA49-EF82F26D379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112" y="2290366"/>
                <a:ext cx="881993" cy="7851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3449DE79-C67D-9325-F122-C1C4A5975383}"/>
                  </a:ext>
                </a:extLst>
              </p14:cNvPr>
              <p14:cNvContentPartPr/>
              <p14:nvPr/>
            </p14:nvContentPartPr>
            <p14:xfrm>
              <a:off x="1297488" y="2926482"/>
              <a:ext cx="243720" cy="2808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3449DE79-C67D-9325-F122-C1C4A597538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88501" y="2917482"/>
                <a:ext cx="261334" cy="29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FC51C59-605F-B7EE-7583-A593B3568412}"/>
                  </a:ext>
                </a:extLst>
              </p:cNvPr>
              <p:cNvSpPr txBox="1"/>
              <p:nvPr/>
            </p:nvSpPr>
            <p:spPr>
              <a:xfrm>
                <a:off x="1652617" y="2722902"/>
                <a:ext cx="10161004" cy="1430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This has several implications: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 the </a:t>
                </a:r>
                <a:r>
                  <a:rPr lang="en-US" sz="2000" b="1" dirty="0"/>
                  <a:t>a0</a:t>
                </a:r>
                <a:r>
                  <a:rPr lang="en-US" sz="2000" dirty="0"/>
                  <a:t> of the laser scales favorably as: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altLang="en-US" sz="2200" b="0" i="1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200" b="0" i="1" smtClean="0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en-US" sz="2200" b="0" i="1" smtClean="0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altLang="en-US" sz="2200" b="0" i="1" smtClean="0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2200" i="1"/>
                          <m:t>λ</m:t>
                        </m:r>
                      </m:num>
                      <m:den>
                        <m:sSub>
                          <m:sSubPr>
                            <m:ctrlPr>
                              <a:rPr lang="en-US" altLang="en-US" sz="220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altLang="en-US" sz="2200" b="0" i="1" smtClean="0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 the </a:t>
                </a:r>
                <a:r>
                  <a:rPr lang="en-US" sz="2000" b="1" dirty="0"/>
                  <a:t>critical density is 100 times lower </a:t>
                </a:r>
                <a:r>
                  <a:rPr lang="en-US" sz="2000" dirty="0"/>
                  <a:t>than for Ti-</a:t>
                </a:r>
                <a:r>
                  <a:rPr lang="en-US" sz="2000" dirty="0" err="1"/>
                  <a:t>sapph</a:t>
                </a:r>
                <a:r>
                  <a:rPr lang="en-US" sz="2000" dirty="0"/>
                  <a:t> lasers: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0" lang="en-US" altLang="en-US" sz="22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2222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0" lang="en-US" altLang="en-US" sz="2200" b="0" i="1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200" b="0" i="1" smtClean="0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b>
                          <m:sSubPr>
                            <m:ctrlP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en-US" sz="22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en-US" sz="220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l-GR" sz="2200" i="1"/>
                              <m:t>λ</m:t>
                            </m:r>
                          </m:e>
                          <m:sup>
                            <m:r>
                              <a:rPr lang="en-US" altLang="en-US" sz="2200" b="0" i="1" smtClean="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/>
                  <a:t> 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FC51C59-605F-B7EE-7583-A593B35684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617" y="2722902"/>
                <a:ext cx="10161004" cy="1430905"/>
              </a:xfrm>
              <a:prstGeom prst="rect">
                <a:avLst/>
              </a:prstGeom>
              <a:blipFill>
                <a:blip r:embed="rId7"/>
                <a:stretch>
                  <a:fillRect l="-624" t="-2655" b="-2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79D49FA-44B8-2C98-70AE-EE4C195BB146}"/>
                  </a:ext>
                </a:extLst>
              </p14:cNvPr>
              <p14:cNvContentPartPr/>
              <p14:nvPr/>
            </p14:nvContentPartPr>
            <p14:xfrm>
              <a:off x="2595325" y="4067537"/>
              <a:ext cx="3891600" cy="435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79D49FA-44B8-2C98-70AE-EE4C195BB14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86326" y="4058537"/>
                <a:ext cx="3909238" cy="61200"/>
              </a:xfrm>
              <a:prstGeom prst="rect">
                <a:avLst/>
              </a:prstGeom>
            </p:spPr>
          </p:pic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2984666-25D0-B4AA-9D59-A2DE612C40CA}"/>
              </a:ext>
            </a:extLst>
          </p:cNvPr>
          <p:cNvCxnSpPr>
            <a:cxnSpLocks/>
          </p:cNvCxnSpPr>
          <p:nvPr/>
        </p:nvCxnSpPr>
        <p:spPr>
          <a:xfrm>
            <a:off x="4541125" y="4153807"/>
            <a:ext cx="0" cy="586812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B86FC9A-CAEA-955B-41BC-7DA9D623796F}"/>
              </a:ext>
            </a:extLst>
          </p:cNvPr>
          <p:cNvSpPr txBox="1"/>
          <p:nvPr/>
        </p:nvSpPr>
        <p:spPr>
          <a:xfrm>
            <a:off x="1541208" y="4798007"/>
            <a:ext cx="8907956" cy="1754326"/>
          </a:xfrm>
          <a:custGeom>
            <a:avLst/>
            <a:gdLst>
              <a:gd name="connsiteX0" fmla="*/ 0 w 8907956"/>
              <a:gd name="connsiteY0" fmla="*/ 0 h 1754326"/>
              <a:gd name="connsiteX1" fmla="*/ 685227 w 8907956"/>
              <a:gd name="connsiteY1" fmla="*/ 0 h 1754326"/>
              <a:gd name="connsiteX2" fmla="*/ 1459534 w 8907956"/>
              <a:gd name="connsiteY2" fmla="*/ 0 h 1754326"/>
              <a:gd name="connsiteX3" fmla="*/ 1877523 w 8907956"/>
              <a:gd name="connsiteY3" fmla="*/ 0 h 1754326"/>
              <a:gd name="connsiteX4" fmla="*/ 2740910 w 8907956"/>
              <a:gd name="connsiteY4" fmla="*/ 0 h 1754326"/>
              <a:gd name="connsiteX5" fmla="*/ 3337057 w 8907956"/>
              <a:gd name="connsiteY5" fmla="*/ 0 h 1754326"/>
              <a:gd name="connsiteX6" fmla="*/ 4200444 w 8907956"/>
              <a:gd name="connsiteY6" fmla="*/ 0 h 1754326"/>
              <a:gd name="connsiteX7" fmla="*/ 4885671 w 8907956"/>
              <a:gd name="connsiteY7" fmla="*/ 0 h 1754326"/>
              <a:gd name="connsiteX8" fmla="*/ 5659978 w 8907956"/>
              <a:gd name="connsiteY8" fmla="*/ 0 h 1754326"/>
              <a:gd name="connsiteX9" fmla="*/ 6167046 w 8907956"/>
              <a:gd name="connsiteY9" fmla="*/ 0 h 1754326"/>
              <a:gd name="connsiteX10" fmla="*/ 6763194 w 8907956"/>
              <a:gd name="connsiteY10" fmla="*/ 0 h 1754326"/>
              <a:gd name="connsiteX11" fmla="*/ 7537501 w 8907956"/>
              <a:gd name="connsiteY11" fmla="*/ 0 h 1754326"/>
              <a:gd name="connsiteX12" fmla="*/ 8907956 w 8907956"/>
              <a:gd name="connsiteY12" fmla="*/ 0 h 1754326"/>
              <a:gd name="connsiteX13" fmla="*/ 8907956 w 8907956"/>
              <a:gd name="connsiteY13" fmla="*/ 619862 h 1754326"/>
              <a:gd name="connsiteX14" fmla="*/ 8907956 w 8907956"/>
              <a:gd name="connsiteY14" fmla="*/ 1239724 h 1754326"/>
              <a:gd name="connsiteX15" fmla="*/ 8907956 w 8907956"/>
              <a:gd name="connsiteY15" fmla="*/ 1754326 h 1754326"/>
              <a:gd name="connsiteX16" fmla="*/ 8044569 w 8907956"/>
              <a:gd name="connsiteY16" fmla="*/ 1754326 h 1754326"/>
              <a:gd name="connsiteX17" fmla="*/ 7448422 w 8907956"/>
              <a:gd name="connsiteY17" fmla="*/ 1754326 h 1754326"/>
              <a:gd name="connsiteX18" fmla="*/ 6585035 w 8907956"/>
              <a:gd name="connsiteY18" fmla="*/ 1754326 h 1754326"/>
              <a:gd name="connsiteX19" fmla="*/ 5721649 w 8907956"/>
              <a:gd name="connsiteY19" fmla="*/ 1754326 h 1754326"/>
              <a:gd name="connsiteX20" fmla="*/ 5125501 w 8907956"/>
              <a:gd name="connsiteY20" fmla="*/ 1754326 h 1754326"/>
              <a:gd name="connsiteX21" fmla="*/ 4440273 w 8907956"/>
              <a:gd name="connsiteY21" fmla="*/ 1754326 h 1754326"/>
              <a:gd name="connsiteX22" fmla="*/ 4022285 w 8907956"/>
              <a:gd name="connsiteY22" fmla="*/ 1754326 h 1754326"/>
              <a:gd name="connsiteX23" fmla="*/ 3604296 w 8907956"/>
              <a:gd name="connsiteY23" fmla="*/ 1754326 h 1754326"/>
              <a:gd name="connsiteX24" fmla="*/ 3008148 w 8907956"/>
              <a:gd name="connsiteY24" fmla="*/ 1754326 h 1754326"/>
              <a:gd name="connsiteX25" fmla="*/ 2412000 w 8907956"/>
              <a:gd name="connsiteY25" fmla="*/ 1754326 h 1754326"/>
              <a:gd name="connsiteX26" fmla="*/ 1726773 w 8907956"/>
              <a:gd name="connsiteY26" fmla="*/ 1754326 h 1754326"/>
              <a:gd name="connsiteX27" fmla="*/ 1219705 w 8907956"/>
              <a:gd name="connsiteY27" fmla="*/ 1754326 h 1754326"/>
              <a:gd name="connsiteX28" fmla="*/ 801716 w 8907956"/>
              <a:gd name="connsiteY28" fmla="*/ 1754326 h 1754326"/>
              <a:gd name="connsiteX29" fmla="*/ 0 w 8907956"/>
              <a:gd name="connsiteY29" fmla="*/ 1754326 h 1754326"/>
              <a:gd name="connsiteX30" fmla="*/ 0 w 8907956"/>
              <a:gd name="connsiteY30" fmla="*/ 1169551 h 1754326"/>
              <a:gd name="connsiteX31" fmla="*/ 0 w 8907956"/>
              <a:gd name="connsiteY31" fmla="*/ 567232 h 1754326"/>
              <a:gd name="connsiteX32" fmla="*/ 0 w 8907956"/>
              <a:gd name="connsiteY32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907956" h="1754326" fill="none" extrusionOk="0">
                <a:moveTo>
                  <a:pt x="0" y="0"/>
                </a:moveTo>
                <a:cubicBezTo>
                  <a:pt x="224488" y="31696"/>
                  <a:pt x="385330" y="-1231"/>
                  <a:pt x="685227" y="0"/>
                </a:cubicBezTo>
                <a:cubicBezTo>
                  <a:pt x="985124" y="1231"/>
                  <a:pt x="1204637" y="-23258"/>
                  <a:pt x="1459534" y="0"/>
                </a:cubicBezTo>
                <a:cubicBezTo>
                  <a:pt x="1714431" y="23258"/>
                  <a:pt x="1743492" y="18178"/>
                  <a:pt x="1877523" y="0"/>
                </a:cubicBezTo>
                <a:cubicBezTo>
                  <a:pt x="2011554" y="-18178"/>
                  <a:pt x="2418934" y="8036"/>
                  <a:pt x="2740910" y="0"/>
                </a:cubicBezTo>
                <a:cubicBezTo>
                  <a:pt x="3062886" y="-8036"/>
                  <a:pt x="3199597" y="-19694"/>
                  <a:pt x="3337057" y="0"/>
                </a:cubicBezTo>
                <a:cubicBezTo>
                  <a:pt x="3474517" y="19694"/>
                  <a:pt x="3855672" y="-36864"/>
                  <a:pt x="4200444" y="0"/>
                </a:cubicBezTo>
                <a:cubicBezTo>
                  <a:pt x="4545216" y="36864"/>
                  <a:pt x="4712943" y="11253"/>
                  <a:pt x="4885671" y="0"/>
                </a:cubicBezTo>
                <a:cubicBezTo>
                  <a:pt x="5058399" y="-11253"/>
                  <a:pt x="5386859" y="-18150"/>
                  <a:pt x="5659978" y="0"/>
                </a:cubicBezTo>
                <a:cubicBezTo>
                  <a:pt x="5933097" y="18150"/>
                  <a:pt x="5978021" y="-7871"/>
                  <a:pt x="6167046" y="0"/>
                </a:cubicBezTo>
                <a:cubicBezTo>
                  <a:pt x="6356071" y="7871"/>
                  <a:pt x="6621504" y="11027"/>
                  <a:pt x="6763194" y="0"/>
                </a:cubicBezTo>
                <a:cubicBezTo>
                  <a:pt x="6904884" y="-11027"/>
                  <a:pt x="7220825" y="3566"/>
                  <a:pt x="7537501" y="0"/>
                </a:cubicBezTo>
                <a:cubicBezTo>
                  <a:pt x="7854177" y="-3566"/>
                  <a:pt x="8425799" y="56492"/>
                  <a:pt x="8907956" y="0"/>
                </a:cubicBezTo>
                <a:cubicBezTo>
                  <a:pt x="8890014" y="143645"/>
                  <a:pt x="8934579" y="346922"/>
                  <a:pt x="8907956" y="619862"/>
                </a:cubicBezTo>
                <a:cubicBezTo>
                  <a:pt x="8881333" y="892802"/>
                  <a:pt x="8912255" y="979004"/>
                  <a:pt x="8907956" y="1239724"/>
                </a:cubicBezTo>
                <a:cubicBezTo>
                  <a:pt x="8903657" y="1500444"/>
                  <a:pt x="8891517" y="1508294"/>
                  <a:pt x="8907956" y="1754326"/>
                </a:cubicBezTo>
                <a:cubicBezTo>
                  <a:pt x="8647962" y="1737092"/>
                  <a:pt x="8241184" y="1749442"/>
                  <a:pt x="8044569" y="1754326"/>
                </a:cubicBezTo>
                <a:cubicBezTo>
                  <a:pt x="7847954" y="1759210"/>
                  <a:pt x="7741902" y="1752780"/>
                  <a:pt x="7448422" y="1754326"/>
                </a:cubicBezTo>
                <a:cubicBezTo>
                  <a:pt x="7154942" y="1755872"/>
                  <a:pt x="6823823" y="1722050"/>
                  <a:pt x="6585035" y="1754326"/>
                </a:cubicBezTo>
                <a:cubicBezTo>
                  <a:pt x="6346247" y="1786602"/>
                  <a:pt x="5902891" y="1770098"/>
                  <a:pt x="5721649" y="1754326"/>
                </a:cubicBezTo>
                <a:cubicBezTo>
                  <a:pt x="5540407" y="1738554"/>
                  <a:pt x="5337844" y="1747596"/>
                  <a:pt x="5125501" y="1754326"/>
                </a:cubicBezTo>
                <a:cubicBezTo>
                  <a:pt x="4913158" y="1761056"/>
                  <a:pt x="4672998" y="1735679"/>
                  <a:pt x="4440273" y="1754326"/>
                </a:cubicBezTo>
                <a:cubicBezTo>
                  <a:pt x="4207548" y="1772973"/>
                  <a:pt x="4182130" y="1735395"/>
                  <a:pt x="4022285" y="1754326"/>
                </a:cubicBezTo>
                <a:cubicBezTo>
                  <a:pt x="3862440" y="1773257"/>
                  <a:pt x="3753127" y="1733471"/>
                  <a:pt x="3604296" y="1754326"/>
                </a:cubicBezTo>
                <a:cubicBezTo>
                  <a:pt x="3455465" y="1775181"/>
                  <a:pt x="3177954" y="1735215"/>
                  <a:pt x="3008148" y="1754326"/>
                </a:cubicBezTo>
                <a:cubicBezTo>
                  <a:pt x="2838342" y="1773437"/>
                  <a:pt x="2649243" y="1758583"/>
                  <a:pt x="2412000" y="1754326"/>
                </a:cubicBezTo>
                <a:cubicBezTo>
                  <a:pt x="2174757" y="1750069"/>
                  <a:pt x="2016576" y="1742764"/>
                  <a:pt x="1726773" y="1754326"/>
                </a:cubicBezTo>
                <a:cubicBezTo>
                  <a:pt x="1436970" y="1765888"/>
                  <a:pt x="1458646" y="1751806"/>
                  <a:pt x="1219705" y="1754326"/>
                </a:cubicBezTo>
                <a:cubicBezTo>
                  <a:pt x="980764" y="1756846"/>
                  <a:pt x="896168" y="1756959"/>
                  <a:pt x="801716" y="1754326"/>
                </a:cubicBezTo>
                <a:cubicBezTo>
                  <a:pt x="707264" y="1751693"/>
                  <a:pt x="248691" y="1777130"/>
                  <a:pt x="0" y="1754326"/>
                </a:cubicBezTo>
                <a:cubicBezTo>
                  <a:pt x="-23974" y="1565112"/>
                  <a:pt x="-23354" y="1408115"/>
                  <a:pt x="0" y="1169551"/>
                </a:cubicBezTo>
                <a:cubicBezTo>
                  <a:pt x="23354" y="930988"/>
                  <a:pt x="24388" y="692196"/>
                  <a:pt x="0" y="567232"/>
                </a:cubicBezTo>
                <a:cubicBezTo>
                  <a:pt x="-24388" y="442268"/>
                  <a:pt x="21950" y="140952"/>
                  <a:pt x="0" y="0"/>
                </a:cubicBezTo>
                <a:close/>
              </a:path>
              <a:path w="8907956" h="1754326" stroke="0" extrusionOk="0">
                <a:moveTo>
                  <a:pt x="0" y="0"/>
                </a:moveTo>
                <a:cubicBezTo>
                  <a:pt x="420518" y="22748"/>
                  <a:pt x="690060" y="26563"/>
                  <a:pt x="863387" y="0"/>
                </a:cubicBezTo>
                <a:cubicBezTo>
                  <a:pt x="1036714" y="-26563"/>
                  <a:pt x="1252467" y="37366"/>
                  <a:pt x="1637693" y="0"/>
                </a:cubicBezTo>
                <a:cubicBezTo>
                  <a:pt x="2022919" y="-37366"/>
                  <a:pt x="2020662" y="19599"/>
                  <a:pt x="2233841" y="0"/>
                </a:cubicBezTo>
                <a:cubicBezTo>
                  <a:pt x="2447020" y="-19599"/>
                  <a:pt x="2510779" y="3987"/>
                  <a:pt x="2651830" y="0"/>
                </a:cubicBezTo>
                <a:cubicBezTo>
                  <a:pt x="2792881" y="-3987"/>
                  <a:pt x="3041592" y="8311"/>
                  <a:pt x="3158898" y="0"/>
                </a:cubicBezTo>
                <a:cubicBezTo>
                  <a:pt x="3276204" y="-8311"/>
                  <a:pt x="3600376" y="8620"/>
                  <a:pt x="3755046" y="0"/>
                </a:cubicBezTo>
                <a:cubicBezTo>
                  <a:pt x="3909716" y="-8620"/>
                  <a:pt x="4031666" y="-6186"/>
                  <a:pt x="4173035" y="0"/>
                </a:cubicBezTo>
                <a:cubicBezTo>
                  <a:pt x="4314404" y="6186"/>
                  <a:pt x="4548082" y="-8064"/>
                  <a:pt x="4858262" y="0"/>
                </a:cubicBezTo>
                <a:cubicBezTo>
                  <a:pt x="5168442" y="8064"/>
                  <a:pt x="5343530" y="38021"/>
                  <a:pt x="5632569" y="0"/>
                </a:cubicBezTo>
                <a:cubicBezTo>
                  <a:pt x="5921608" y="-38021"/>
                  <a:pt x="5943272" y="-5976"/>
                  <a:pt x="6050558" y="0"/>
                </a:cubicBezTo>
                <a:cubicBezTo>
                  <a:pt x="6157844" y="5976"/>
                  <a:pt x="6313394" y="-21108"/>
                  <a:pt x="6557626" y="0"/>
                </a:cubicBezTo>
                <a:cubicBezTo>
                  <a:pt x="6801858" y="21108"/>
                  <a:pt x="6849521" y="-2824"/>
                  <a:pt x="7064694" y="0"/>
                </a:cubicBezTo>
                <a:cubicBezTo>
                  <a:pt x="7279867" y="2824"/>
                  <a:pt x="7392496" y="2674"/>
                  <a:pt x="7571763" y="0"/>
                </a:cubicBezTo>
                <a:cubicBezTo>
                  <a:pt x="7751030" y="-2674"/>
                  <a:pt x="7928763" y="1227"/>
                  <a:pt x="8078831" y="0"/>
                </a:cubicBezTo>
                <a:cubicBezTo>
                  <a:pt x="8228899" y="-1227"/>
                  <a:pt x="8573683" y="-35722"/>
                  <a:pt x="8907956" y="0"/>
                </a:cubicBezTo>
                <a:cubicBezTo>
                  <a:pt x="8913118" y="144916"/>
                  <a:pt x="8927501" y="408131"/>
                  <a:pt x="8907956" y="602319"/>
                </a:cubicBezTo>
                <a:cubicBezTo>
                  <a:pt x="8888411" y="796507"/>
                  <a:pt x="8880258" y="1041820"/>
                  <a:pt x="8907956" y="1222180"/>
                </a:cubicBezTo>
                <a:cubicBezTo>
                  <a:pt x="8935654" y="1402540"/>
                  <a:pt x="8924083" y="1549290"/>
                  <a:pt x="8907956" y="1754326"/>
                </a:cubicBezTo>
                <a:cubicBezTo>
                  <a:pt x="8691271" y="1726038"/>
                  <a:pt x="8572588" y="1745566"/>
                  <a:pt x="8311808" y="1754326"/>
                </a:cubicBezTo>
                <a:cubicBezTo>
                  <a:pt x="8051028" y="1763086"/>
                  <a:pt x="7920661" y="1773844"/>
                  <a:pt x="7537501" y="1754326"/>
                </a:cubicBezTo>
                <a:cubicBezTo>
                  <a:pt x="7154341" y="1734808"/>
                  <a:pt x="7187084" y="1727001"/>
                  <a:pt x="6852274" y="1754326"/>
                </a:cubicBezTo>
                <a:cubicBezTo>
                  <a:pt x="6517464" y="1781651"/>
                  <a:pt x="6320533" y="1771605"/>
                  <a:pt x="6167046" y="1754326"/>
                </a:cubicBezTo>
                <a:cubicBezTo>
                  <a:pt x="6013559" y="1737047"/>
                  <a:pt x="5679645" y="1790247"/>
                  <a:pt x="5392740" y="1754326"/>
                </a:cubicBezTo>
                <a:cubicBezTo>
                  <a:pt x="5105835" y="1718405"/>
                  <a:pt x="4846281" y="1757824"/>
                  <a:pt x="4707512" y="1754326"/>
                </a:cubicBezTo>
                <a:cubicBezTo>
                  <a:pt x="4568743" y="1750828"/>
                  <a:pt x="4392478" y="1772293"/>
                  <a:pt x="4111364" y="1754326"/>
                </a:cubicBezTo>
                <a:cubicBezTo>
                  <a:pt x="3830250" y="1736359"/>
                  <a:pt x="3497791" y="1764981"/>
                  <a:pt x="3247978" y="1754326"/>
                </a:cubicBezTo>
                <a:cubicBezTo>
                  <a:pt x="2998165" y="1743671"/>
                  <a:pt x="2990007" y="1758401"/>
                  <a:pt x="2829989" y="1754326"/>
                </a:cubicBezTo>
                <a:cubicBezTo>
                  <a:pt x="2669971" y="1750251"/>
                  <a:pt x="2396793" y="1783392"/>
                  <a:pt x="2144762" y="1754326"/>
                </a:cubicBezTo>
                <a:cubicBezTo>
                  <a:pt x="1892731" y="1725260"/>
                  <a:pt x="1872867" y="1768282"/>
                  <a:pt x="1726773" y="1754326"/>
                </a:cubicBezTo>
                <a:cubicBezTo>
                  <a:pt x="1580679" y="1740370"/>
                  <a:pt x="1412824" y="1780944"/>
                  <a:pt x="1130625" y="1754326"/>
                </a:cubicBezTo>
                <a:cubicBezTo>
                  <a:pt x="848426" y="1727708"/>
                  <a:pt x="241791" y="1775227"/>
                  <a:pt x="0" y="1754326"/>
                </a:cubicBezTo>
                <a:cubicBezTo>
                  <a:pt x="5437" y="1507220"/>
                  <a:pt x="5617" y="1313540"/>
                  <a:pt x="0" y="1152007"/>
                </a:cubicBezTo>
                <a:cubicBezTo>
                  <a:pt x="-5617" y="990474"/>
                  <a:pt x="-3928" y="821435"/>
                  <a:pt x="0" y="602319"/>
                </a:cubicBezTo>
                <a:cubicBezTo>
                  <a:pt x="3928" y="383203"/>
                  <a:pt x="21516" y="179547"/>
                  <a:pt x="0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29015975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dirty="0"/>
              <a:t>Hence gas targets can be used and still be  in the critical density regime 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5D9D8F-1333-BD30-0E28-C6CBE2BAB887}"/>
              </a:ext>
            </a:extLst>
          </p:cNvPr>
          <p:cNvSpPr txBox="1"/>
          <p:nvPr/>
        </p:nvSpPr>
        <p:spPr>
          <a:xfrm>
            <a:off x="1652617" y="5187188"/>
            <a:ext cx="92800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Gas targets are important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they can produce pure beams, in particular the medical field wants pure He beams,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they don’t generate debris,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And they can operate at high rep rates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2" name="Slide Number Placeholder 4">
            <a:extLst>
              <a:ext uri="{FF2B5EF4-FFF2-40B4-BE49-F238E27FC236}">
                <a16:creationId xmlns:a16="http://schemas.microsoft.com/office/drawing/2014/main" id="{390068AD-4E1B-D886-3928-20475BB245D7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 descr="A blue and red cross shaped object&#10;&#10;Description automatically generated with medium confidence">
            <a:extLst>
              <a:ext uri="{FF2B5EF4-FFF2-40B4-BE49-F238E27FC236}">
                <a16:creationId xmlns:a16="http://schemas.microsoft.com/office/drawing/2014/main" id="{867C2D9B-E55E-6C4C-1B2B-9FA407D045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39"/>
          <a:stretch/>
        </p:blipFill>
        <p:spPr>
          <a:xfrm>
            <a:off x="8763926" y="1173989"/>
            <a:ext cx="1813073" cy="2307241"/>
          </a:xfrm>
          <a:prstGeom prst="rect">
            <a:avLst/>
          </a:prstGeom>
        </p:spPr>
      </p:pic>
      <p:pic>
        <p:nvPicPr>
          <p:cNvPr id="12" name="Picture 11" descr="A red and blue gradient with black text&#10;&#10;Description automatically generated">
            <a:extLst>
              <a:ext uri="{FF2B5EF4-FFF2-40B4-BE49-F238E27FC236}">
                <a16:creationId xmlns:a16="http://schemas.microsoft.com/office/drawing/2014/main" id="{99AD5D68-5B31-3E9A-0F00-52BF06FADF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33" y="1260593"/>
            <a:ext cx="1144199" cy="1891238"/>
          </a:xfrm>
          <a:prstGeom prst="rect">
            <a:avLst/>
          </a:prstGeom>
        </p:spPr>
      </p:pic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32263B9B-C7D8-4791-E66D-5F29CE511C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538" y="-44960"/>
            <a:ext cx="3329632" cy="111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8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5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Radiation pressure acceleration of protons to 93 MeV with circularly ...">
            <a:extLst>
              <a:ext uri="{FF2B5EF4-FFF2-40B4-BE49-F238E27FC236}">
                <a16:creationId xmlns:a16="http://schemas.microsoft.com/office/drawing/2014/main" id="{8F35AD9E-9C8C-1953-2981-01F43650F2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90"/>
          <a:stretch/>
        </p:blipFill>
        <p:spPr bwMode="auto">
          <a:xfrm>
            <a:off x="270533" y="2266721"/>
            <a:ext cx="3286008" cy="327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9742004-C2F1-D879-1015-DCC8CCDAF643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0CD4E7-30C4-74F9-4B5E-33861CE2347A}"/>
              </a:ext>
            </a:extLst>
          </p:cNvPr>
          <p:cNvSpPr txBox="1"/>
          <p:nvPr/>
        </p:nvSpPr>
        <p:spPr>
          <a:xfrm>
            <a:off x="383934" y="1429022"/>
            <a:ext cx="4943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Radiation Pressure Acc. (RPA)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887985-2947-F219-6B99-58A2AF3DDC12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BF5BAC-0343-88A0-D748-19234600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Collisionless</a:t>
            </a:r>
            <a:r>
              <a:rPr lang="en-US" dirty="0">
                <a:solidFill>
                  <a:schemeClr val="bg1"/>
                </a:solidFill>
              </a:rPr>
              <a:t> shock acceleration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A5874E-1FC6-582D-EDA3-015798A9A071}"/>
              </a:ext>
            </a:extLst>
          </p:cNvPr>
          <p:cNvSpPr txBox="1"/>
          <p:nvPr/>
        </p:nvSpPr>
        <p:spPr>
          <a:xfrm>
            <a:off x="3678206" y="2402407"/>
            <a:ext cx="16340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Very high intensities are required. In this regime a </a:t>
            </a:r>
            <a:r>
              <a:rPr lang="en-US" sz="2000" dirty="0" err="1"/>
              <a:t>collisionless</a:t>
            </a:r>
            <a:r>
              <a:rPr lang="en-US" sz="2000" dirty="0"/>
              <a:t> shock can arise.</a:t>
            </a:r>
          </a:p>
        </p:txBody>
      </p:sp>
      <p:pic>
        <p:nvPicPr>
          <p:cNvPr id="12" name="0030overlay.pdf" descr="0030overlay.pdf">
            <a:extLst>
              <a:ext uri="{FF2B5EF4-FFF2-40B4-BE49-F238E27FC236}">
                <a16:creationId xmlns:a16="http://schemas.microsoft.com/office/drawing/2014/main" id="{E4589FAB-0846-746C-585E-2285FC60F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5073" y="-867246"/>
            <a:ext cx="6138559" cy="8686836"/>
          </a:xfrm>
          <a:prstGeom prst="rect">
            <a:avLst/>
          </a:prstGeom>
          <a:ln w="12700">
            <a:miter lim="400000"/>
          </a:ln>
          <a:effectLst>
            <a:outerShdw blurRad="76200" dist="63500" dir="5400000" rotWithShape="0">
              <a:srgbClr val="000000">
                <a:alpha val="4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B576B4-FF49-6271-0A31-B7FC8D54B491}"/>
              </a:ext>
            </a:extLst>
          </p:cNvPr>
          <p:cNvSpPr txBox="1"/>
          <p:nvPr/>
        </p:nvSpPr>
        <p:spPr>
          <a:xfrm>
            <a:off x="6529311" y="2057056"/>
            <a:ext cx="190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C1D4C2-B971-8A91-F2EF-4ECCBC53D75A}"/>
              </a:ext>
            </a:extLst>
          </p:cNvPr>
          <p:cNvSpPr txBox="1"/>
          <p:nvPr/>
        </p:nvSpPr>
        <p:spPr>
          <a:xfrm>
            <a:off x="8365816" y="2061543"/>
            <a:ext cx="190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Opaque plasma</a:t>
            </a:r>
          </a:p>
        </p:txBody>
      </p:sp>
      <p:sp>
        <p:nvSpPr>
          <p:cNvPr id="16" name="Electrostatic shock front">
            <a:extLst>
              <a:ext uri="{FF2B5EF4-FFF2-40B4-BE49-F238E27FC236}">
                <a16:creationId xmlns:a16="http://schemas.microsoft.com/office/drawing/2014/main" id="{B70AB94C-5370-DADF-E29E-14A39ABDFE69}"/>
              </a:ext>
            </a:extLst>
          </p:cNvPr>
          <p:cNvSpPr/>
          <p:nvPr/>
        </p:nvSpPr>
        <p:spPr>
          <a:xfrm>
            <a:off x="8229476" y="2598990"/>
            <a:ext cx="195580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>
            <a:lvl1pPr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rPr sz="2000" dirty="0"/>
              <a:t>Electrostatic shock front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0E2F4803-4CE7-79B4-B192-A812166CE26B}"/>
              </a:ext>
            </a:extLst>
          </p:cNvPr>
          <p:cNvSpPr/>
          <p:nvPr/>
        </p:nvSpPr>
        <p:spPr>
          <a:xfrm flipV="1">
            <a:off x="7882810" y="2994310"/>
            <a:ext cx="274321" cy="18288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457200">
              <a:defRPr sz="1200"/>
            </a:pPr>
            <a:endParaRPr/>
          </a:p>
        </p:txBody>
      </p:sp>
      <p:sp>
        <p:nvSpPr>
          <p:cNvPr id="18" name="Shock velocity…">
            <a:extLst>
              <a:ext uri="{FF2B5EF4-FFF2-40B4-BE49-F238E27FC236}">
                <a16:creationId xmlns:a16="http://schemas.microsoft.com/office/drawing/2014/main" id="{9A9E9450-6FE8-7BD0-7DD3-A45BED33C798}"/>
              </a:ext>
            </a:extLst>
          </p:cNvPr>
          <p:cNvSpPr/>
          <p:nvPr/>
        </p:nvSpPr>
        <p:spPr>
          <a:xfrm>
            <a:off x="8275154" y="3476172"/>
            <a:ext cx="234950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</a:defRPr>
            </a:pPr>
            <a:r>
              <a:rPr sz="2000" dirty="0"/>
              <a:t>Shock velocity</a:t>
            </a:r>
          </a:p>
          <a:p>
            <a:pPr>
              <a:buClr>
                <a:srgbClr val="000000"/>
              </a:buClr>
              <a:defRPr sz="2400" i="1">
                <a:uFill>
                  <a:solidFill>
                    <a:srgbClr val="000000"/>
                  </a:solidFill>
                </a:uFill>
              </a:defRPr>
            </a:pPr>
            <a:r>
              <a:rPr sz="2000" dirty="0"/>
              <a:t>v</a:t>
            </a:r>
            <a:r>
              <a:rPr sz="2000" baseline="-5999" dirty="0"/>
              <a:t>s</a:t>
            </a:r>
            <a:r>
              <a:rPr sz="2000" dirty="0"/>
              <a:t> = </a:t>
            </a:r>
            <a:r>
              <a:rPr sz="2000" dirty="0" err="1"/>
              <a:t>Mc</a:t>
            </a:r>
            <a:r>
              <a:rPr sz="2000" baseline="-5999" dirty="0" err="1"/>
              <a:t>s</a:t>
            </a:r>
            <a:r>
              <a:rPr sz="2000" baseline="-5999" dirty="0"/>
              <a:t> </a:t>
            </a:r>
          </a:p>
        </p:txBody>
      </p:sp>
      <p:sp>
        <p:nvSpPr>
          <p:cNvPr id="3" name="Shock velocity…">
            <a:extLst>
              <a:ext uri="{FF2B5EF4-FFF2-40B4-BE49-F238E27FC236}">
                <a16:creationId xmlns:a16="http://schemas.microsoft.com/office/drawing/2014/main" id="{E1C9D814-D54D-057C-1214-100866C90560}"/>
              </a:ext>
            </a:extLst>
          </p:cNvPr>
          <p:cNvSpPr/>
          <p:nvPr/>
        </p:nvSpPr>
        <p:spPr>
          <a:xfrm>
            <a:off x="8275154" y="4353354"/>
            <a:ext cx="234950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</a:defRPr>
            </a:pPr>
            <a:r>
              <a:rPr lang="en-GB" sz="2000" dirty="0"/>
              <a:t>Ions’ </a:t>
            </a:r>
            <a:r>
              <a:rPr sz="2000" dirty="0"/>
              <a:t>velocity</a:t>
            </a:r>
          </a:p>
          <a:p>
            <a:pPr>
              <a:buClr>
                <a:srgbClr val="000000"/>
              </a:buClr>
              <a:defRPr sz="2400" i="1">
                <a:uFill>
                  <a:solidFill>
                    <a:srgbClr val="000000"/>
                  </a:solidFill>
                </a:uFill>
              </a:defRPr>
            </a:pPr>
            <a:r>
              <a:rPr sz="2000" dirty="0"/>
              <a:t>v</a:t>
            </a:r>
            <a:r>
              <a:rPr lang="en-GB" sz="2000" baseline="-5999" dirty="0"/>
              <a:t>i</a:t>
            </a:r>
            <a:r>
              <a:rPr sz="2000" dirty="0"/>
              <a:t> = </a:t>
            </a:r>
            <a:r>
              <a:rPr lang="en-GB" sz="2000" dirty="0"/>
              <a:t>2v</a:t>
            </a:r>
            <a:r>
              <a:rPr sz="2000" baseline="-5999" dirty="0"/>
              <a:t>s </a:t>
            </a:r>
          </a:p>
        </p:txBody>
      </p:sp>
      <p:sp>
        <p:nvSpPr>
          <p:cNvPr id="4" name="Line">
            <a:extLst>
              <a:ext uri="{FF2B5EF4-FFF2-40B4-BE49-F238E27FC236}">
                <a16:creationId xmlns:a16="http://schemas.microsoft.com/office/drawing/2014/main" id="{4242B1D0-F173-8A6D-23E2-C3D27AB11D1E}"/>
              </a:ext>
            </a:extLst>
          </p:cNvPr>
          <p:cNvSpPr/>
          <p:nvPr/>
        </p:nvSpPr>
        <p:spPr>
          <a:xfrm flipV="1">
            <a:off x="5932278" y="4956951"/>
            <a:ext cx="2227307" cy="1123964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457200">
              <a:defRPr sz="1200"/>
            </a:pP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F1D1B8-5740-9D75-FCC7-76D7CEC32DC0}"/>
              </a:ext>
            </a:extLst>
          </p:cNvPr>
          <p:cNvSpPr txBox="1"/>
          <p:nvPr/>
        </p:nvSpPr>
        <p:spPr>
          <a:xfrm>
            <a:off x="3264473" y="5513103"/>
            <a:ext cx="2552236" cy="1061829"/>
          </a:xfrm>
          <a:custGeom>
            <a:avLst/>
            <a:gdLst>
              <a:gd name="connsiteX0" fmla="*/ 0 w 2552236"/>
              <a:gd name="connsiteY0" fmla="*/ 0 h 1061829"/>
              <a:gd name="connsiteX1" fmla="*/ 612537 w 2552236"/>
              <a:gd name="connsiteY1" fmla="*/ 0 h 1061829"/>
              <a:gd name="connsiteX2" fmla="*/ 1250596 w 2552236"/>
              <a:gd name="connsiteY2" fmla="*/ 0 h 1061829"/>
              <a:gd name="connsiteX3" fmla="*/ 1914177 w 2552236"/>
              <a:gd name="connsiteY3" fmla="*/ 0 h 1061829"/>
              <a:gd name="connsiteX4" fmla="*/ 2552236 w 2552236"/>
              <a:gd name="connsiteY4" fmla="*/ 0 h 1061829"/>
              <a:gd name="connsiteX5" fmla="*/ 2552236 w 2552236"/>
              <a:gd name="connsiteY5" fmla="*/ 541533 h 1061829"/>
              <a:gd name="connsiteX6" fmla="*/ 2552236 w 2552236"/>
              <a:gd name="connsiteY6" fmla="*/ 1061829 h 1061829"/>
              <a:gd name="connsiteX7" fmla="*/ 1863132 w 2552236"/>
              <a:gd name="connsiteY7" fmla="*/ 1061829 h 1061829"/>
              <a:gd name="connsiteX8" fmla="*/ 1174029 w 2552236"/>
              <a:gd name="connsiteY8" fmla="*/ 1061829 h 1061829"/>
              <a:gd name="connsiteX9" fmla="*/ 0 w 2552236"/>
              <a:gd name="connsiteY9" fmla="*/ 1061829 h 1061829"/>
              <a:gd name="connsiteX10" fmla="*/ 0 w 2552236"/>
              <a:gd name="connsiteY10" fmla="*/ 541533 h 1061829"/>
              <a:gd name="connsiteX11" fmla="*/ 0 w 2552236"/>
              <a:gd name="connsiteY11" fmla="*/ 0 h 106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52236" h="1061829" fill="none" extrusionOk="0">
                <a:moveTo>
                  <a:pt x="0" y="0"/>
                </a:moveTo>
                <a:cubicBezTo>
                  <a:pt x="156975" y="-21735"/>
                  <a:pt x="320964" y="20466"/>
                  <a:pt x="612537" y="0"/>
                </a:cubicBezTo>
                <a:cubicBezTo>
                  <a:pt x="904110" y="-20466"/>
                  <a:pt x="1072892" y="-30062"/>
                  <a:pt x="1250596" y="0"/>
                </a:cubicBezTo>
                <a:cubicBezTo>
                  <a:pt x="1428300" y="30062"/>
                  <a:pt x="1728945" y="14776"/>
                  <a:pt x="1914177" y="0"/>
                </a:cubicBezTo>
                <a:cubicBezTo>
                  <a:pt x="2099409" y="-14776"/>
                  <a:pt x="2262889" y="19779"/>
                  <a:pt x="2552236" y="0"/>
                </a:cubicBezTo>
                <a:cubicBezTo>
                  <a:pt x="2546727" y="249090"/>
                  <a:pt x="2556153" y="332991"/>
                  <a:pt x="2552236" y="541533"/>
                </a:cubicBezTo>
                <a:cubicBezTo>
                  <a:pt x="2548319" y="750075"/>
                  <a:pt x="2532406" y="937793"/>
                  <a:pt x="2552236" y="1061829"/>
                </a:cubicBezTo>
                <a:cubicBezTo>
                  <a:pt x="2269254" y="1073119"/>
                  <a:pt x="2145665" y="1053159"/>
                  <a:pt x="1863132" y="1061829"/>
                </a:cubicBezTo>
                <a:cubicBezTo>
                  <a:pt x="1580599" y="1070499"/>
                  <a:pt x="1452765" y="1035458"/>
                  <a:pt x="1174029" y="1061829"/>
                </a:cubicBezTo>
                <a:cubicBezTo>
                  <a:pt x="895293" y="1088200"/>
                  <a:pt x="510693" y="1081169"/>
                  <a:pt x="0" y="1061829"/>
                </a:cubicBezTo>
                <a:cubicBezTo>
                  <a:pt x="15405" y="809502"/>
                  <a:pt x="-18176" y="683523"/>
                  <a:pt x="0" y="541533"/>
                </a:cubicBezTo>
                <a:cubicBezTo>
                  <a:pt x="18176" y="399543"/>
                  <a:pt x="-6644" y="144427"/>
                  <a:pt x="0" y="0"/>
                </a:cubicBezTo>
                <a:close/>
              </a:path>
              <a:path w="2552236" h="1061829" stroke="0" extrusionOk="0">
                <a:moveTo>
                  <a:pt x="0" y="0"/>
                </a:moveTo>
                <a:cubicBezTo>
                  <a:pt x="126493" y="-9519"/>
                  <a:pt x="443228" y="-20710"/>
                  <a:pt x="612537" y="0"/>
                </a:cubicBezTo>
                <a:cubicBezTo>
                  <a:pt x="781846" y="20710"/>
                  <a:pt x="896529" y="-21021"/>
                  <a:pt x="1174029" y="0"/>
                </a:cubicBezTo>
                <a:cubicBezTo>
                  <a:pt x="1451529" y="21021"/>
                  <a:pt x="1590993" y="-8874"/>
                  <a:pt x="1863132" y="0"/>
                </a:cubicBezTo>
                <a:cubicBezTo>
                  <a:pt x="2135271" y="8874"/>
                  <a:pt x="2342288" y="-25754"/>
                  <a:pt x="2552236" y="0"/>
                </a:cubicBezTo>
                <a:cubicBezTo>
                  <a:pt x="2540963" y="186018"/>
                  <a:pt x="2537700" y="349770"/>
                  <a:pt x="2552236" y="520296"/>
                </a:cubicBezTo>
                <a:cubicBezTo>
                  <a:pt x="2566772" y="690822"/>
                  <a:pt x="2573847" y="935575"/>
                  <a:pt x="2552236" y="1061829"/>
                </a:cubicBezTo>
                <a:cubicBezTo>
                  <a:pt x="2383905" y="1040047"/>
                  <a:pt x="2090203" y="1049558"/>
                  <a:pt x="1914177" y="1061829"/>
                </a:cubicBezTo>
                <a:cubicBezTo>
                  <a:pt x="1738151" y="1074100"/>
                  <a:pt x="1459032" y="1095376"/>
                  <a:pt x="1225073" y="1061829"/>
                </a:cubicBezTo>
                <a:cubicBezTo>
                  <a:pt x="991114" y="1028282"/>
                  <a:pt x="886313" y="1036809"/>
                  <a:pt x="663581" y="1061829"/>
                </a:cubicBezTo>
                <a:cubicBezTo>
                  <a:pt x="440849" y="1086849"/>
                  <a:pt x="318338" y="1083923"/>
                  <a:pt x="0" y="1061829"/>
                </a:cubicBezTo>
                <a:cubicBezTo>
                  <a:pt x="-9504" y="949625"/>
                  <a:pt x="14365" y="714884"/>
                  <a:pt x="0" y="530915"/>
                </a:cubicBezTo>
                <a:cubicBezTo>
                  <a:pt x="-14365" y="346946"/>
                  <a:pt x="-17266" y="141737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100" dirty="0"/>
              <a:t>Mono energetic ions great for medical applications!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6DB0AEA-4DE8-5847-46BC-2FC31376E090}"/>
              </a:ext>
            </a:extLst>
          </p:cNvPr>
          <p:cNvSpPr/>
          <p:nvPr/>
        </p:nvSpPr>
        <p:spPr>
          <a:xfrm>
            <a:off x="7882810" y="4256086"/>
            <a:ext cx="2227307" cy="86061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7BAFEB2-9A78-17B0-CC65-24185E72BABE}"/>
              </a:ext>
            </a:extLst>
          </p:cNvPr>
          <p:cNvSpPr/>
          <p:nvPr/>
        </p:nvSpPr>
        <p:spPr>
          <a:xfrm>
            <a:off x="5217689" y="3334140"/>
            <a:ext cx="762622" cy="692497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56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 animBg="1"/>
      <p:bldP spid="18" grpId="0" animBg="1"/>
      <p:bldP spid="3" grpId="0" animBg="1"/>
      <p:bldP spid="4" grpId="0" animBg="1"/>
      <p:bldP spid="5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0E8460-1471-538C-6480-9BB0FDCFE7F3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FDE9BE-38AF-0491-AB94-357E57E45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/>
              <a:t>  </a:t>
            </a:r>
            <a:r>
              <a:rPr lang="en-US">
                <a:solidFill>
                  <a:schemeClr val="bg1"/>
                </a:solidFill>
              </a:rPr>
              <a:t>Previous work on CSA </a:t>
            </a:r>
          </a:p>
        </p:txBody>
      </p:sp>
      <p:pic>
        <p:nvPicPr>
          <p:cNvPr id="8" name="Screenshot 2023-02-27 at 18.03.08.png" descr="Screenshot 2023-02-27 at 18.03.08.png">
            <a:extLst>
              <a:ext uri="{FF2B5EF4-FFF2-40B4-BE49-F238E27FC236}">
                <a16:creationId xmlns:a16="http://schemas.microsoft.com/office/drawing/2014/main" id="{AAFF7AFD-93E2-04C7-100B-3D91B0F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71" y="1494027"/>
            <a:ext cx="4478091" cy="526636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Palmer+, Phys. Rev. Lett. 106, 014801 (2011)">
            <a:extLst>
              <a:ext uri="{FF2B5EF4-FFF2-40B4-BE49-F238E27FC236}">
                <a16:creationId xmlns:a16="http://schemas.microsoft.com/office/drawing/2014/main" id="{8AF2FB94-853C-33C4-A760-4960623A1543}"/>
              </a:ext>
            </a:extLst>
          </p:cNvPr>
          <p:cNvSpPr txBox="1"/>
          <p:nvPr/>
        </p:nvSpPr>
        <p:spPr>
          <a:xfrm>
            <a:off x="933063" y="1127488"/>
            <a:ext cx="3165589" cy="76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4186" tIns="54186" rIns="54186" bIns="54186" anchor="ctr"/>
          <a:lstStyle>
            <a:lvl1pPr>
              <a:buClr>
                <a:srgbClr val="000000"/>
              </a:buClr>
              <a:defRPr sz="1600" i="1"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Palmer+, Phys. Rev. Lett. 106, 014801 (2011)</a:t>
            </a:r>
          </a:p>
        </p:txBody>
      </p:sp>
      <p:pic>
        <p:nvPicPr>
          <p:cNvPr id="10" name="Screenshot 2024-04-17 at 18.24.38.png" descr="Screenshot 2024-04-17 at 18.24.38.png">
            <a:extLst>
              <a:ext uri="{FF2B5EF4-FFF2-40B4-BE49-F238E27FC236}">
                <a16:creationId xmlns:a16="http://schemas.microsoft.com/office/drawing/2014/main" id="{0D7DE7FD-4DDD-CBCB-F28E-7191752F2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272" y="1703033"/>
            <a:ext cx="3853105" cy="314963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Haberberger+, Nat. Phys. 8, 95 (2012)">
            <a:extLst>
              <a:ext uri="{FF2B5EF4-FFF2-40B4-BE49-F238E27FC236}">
                <a16:creationId xmlns:a16="http://schemas.microsoft.com/office/drawing/2014/main" id="{B3094340-F5FC-013E-50F8-87DA2E53475E}"/>
              </a:ext>
            </a:extLst>
          </p:cNvPr>
          <p:cNvSpPr txBox="1"/>
          <p:nvPr/>
        </p:nvSpPr>
        <p:spPr>
          <a:xfrm>
            <a:off x="5028230" y="1052114"/>
            <a:ext cx="3440799" cy="763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4186" tIns="54186" rIns="54186" bIns="54186" anchor="ctr"/>
          <a:lstStyle>
            <a:lvl1pPr>
              <a:buClr>
                <a:srgbClr val="000000"/>
              </a:buClr>
              <a:defRPr sz="1600" i="1"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rPr dirty="0" err="1"/>
              <a:t>Haberberger</a:t>
            </a:r>
            <a:r>
              <a:rPr dirty="0"/>
              <a:t>+, Nat. Phys. 8, 95 (2012)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86135-3F49-B689-6E28-F208B9D26D0E}"/>
              </a:ext>
            </a:extLst>
          </p:cNvPr>
          <p:cNvSpPr txBox="1"/>
          <p:nvPr/>
        </p:nvSpPr>
        <p:spPr>
          <a:xfrm>
            <a:off x="4627168" y="5205721"/>
            <a:ext cx="3687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First two major results in CSA: First monoenergetic ions (Palmer+) and </a:t>
            </a:r>
            <a:r>
              <a:rPr lang="en-US" err="1"/>
              <a:t>monoenrgetic</a:t>
            </a:r>
            <a:r>
              <a:rPr lang="en-US"/>
              <a:t> ions exceeding 20MeV (</a:t>
            </a:r>
            <a:r>
              <a:rPr lang="en-US" err="1"/>
              <a:t>Haberberger</a:t>
            </a:r>
            <a:r>
              <a:rPr lang="en-US"/>
              <a:t>+)</a:t>
            </a:r>
          </a:p>
        </p:txBody>
      </p:sp>
      <p:pic>
        <p:nvPicPr>
          <p:cNvPr id="13" name="Screenshot 2024-04-17 at 18.27.45.png" descr="Screenshot 2024-04-17 at 18.27.45.png">
            <a:extLst>
              <a:ext uri="{FF2B5EF4-FFF2-40B4-BE49-F238E27FC236}">
                <a16:creationId xmlns:a16="http://schemas.microsoft.com/office/drawing/2014/main" id="{6CBB1DE2-C639-AEE8-9968-E86350418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6025" y="1190484"/>
            <a:ext cx="2360202" cy="38855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Screenshot 2024-04-17 at 18.27.33.png" descr="Screenshot 2024-04-17 at 18.27.33.png">
            <a:extLst>
              <a:ext uri="{FF2B5EF4-FFF2-40B4-BE49-F238E27FC236}">
                <a16:creationId xmlns:a16="http://schemas.microsoft.com/office/drawing/2014/main" id="{48496200-F463-0BC3-C0B6-B4E078B7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4479" y="4852666"/>
            <a:ext cx="1972030" cy="1931784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resca+, Phys. Rev. Lett. 115, 094802 (2015)">
            <a:extLst>
              <a:ext uri="{FF2B5EF4-FFF2-40B4-BE49-F238E27FC236}">
                <a16:creationId xmlns:a16="http://schemas.microsoft.com/office/drawing/2014/main" id="{44AA0994-D145-1CE7-1424-9295C42F813E}"/>
              </a:ext>
            </a:extLst>
          </p:cNvPr>
          <p:cNvSpPr txBox="1"/>
          <p:nvPr/>
        </p:nvSpPr>
        <p:spPr>
          <a:xfrm>
            <a:off x="10286509" y="5818558"/>
            <a:ext cx="2181814" cy="76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4186" tIns="54186" rIns="54186" bIns="54186" anchor="ctr"/>
          <a:lstStyle>
            <a:lvl1pPr>
              <a:buClr>
                <a:srgbClr val="000000"/>
              </a:buClr>
              <a:defRPr sz="1600" i="1"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rPr dirty="0" err="1"/>
              <a:t>Tresca</a:t>
            </a:r>
            <a:r>
              <a:rPr dirty="0"/>
              <a:t>+, Phys. Rev. Lett. 115, 094802 (2015)</a:t>
            </a:r>
          </a:p>
        </p:txBody>
      </p:sp>
      <p:sp>
        <p:nvSpPr>
          <p:cNvPr id="16" name="Dover+, J. Plasma Phys. 82, 415820101 (2016)">
            <a:extLst>
              <a:ext uri="{FF2B5EF4-FFF2-40B4-BE49-F238E27FC236}">
                <a16:creationId xmlns:a16="http://schemas.microsoft.com/office/drawing/2014/main" id="{7AFA9DB6-02A8-65CC-626C-442D18C51175}"/>
              </a:ext>
            </a:extLst>
          </p:cNvPr>
          <p:cNvSpPr txBox="1"/>
          <p:nvPr/>
        </p:nvSpPr>
        <p:spPr>
          <a:xfrm>
            <a:off x="10286509" y="5075986"/>
            <a:ext cx="1740864" cy="76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4186" tIns="54186" rIns="54186" bIns="54186" anchor="ctr"/>
          <a:lstStyle>
            <a:lvl1pPr>
              <a:buClr>
                <a:srgbClr val="000000"/>
              </a:buClr>
              <a:defRPr sz="1600" i="1"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rPr dirty="0"/>
              <a:t>Dover+, J. Plasma Phys. 82, 415820101 (2016)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B59C1B4-FD76-36B0-61B9-F4CFABE20C37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2C563-6678-6152-CCA8-F88166EAE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DA04FE-E1F7-E8C8-C97B-AD00A133E92C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4B1010-2FC8-7A66-1509-C395326AD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</a:rPr>
              <a:t>Divergence and transport lines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8AB6785A-A715-5F07-CD42-4521229FB5C5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878D52-8B2F-52A0-D245-BD800ED9ED07}"/>
              </a:ext>
            </a:extLst>
          </p:cNvPr>
          <p:cNvSpPr txBox="1"/>
          <p:nvPr/>
        </p:nvSpPr>
        <p:spPr>
          <a:xfrm>
            <a:off x="5800795" y="4208538"/>
            <a:ext cx="57334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The first step to improve the divergence is    measuring it in a reliable way.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F33DCF9-D9BA-EB74-017A-6BF1DFB8BB23}"/>
                  </a:ext>
                </a:extLst>
              </p:cNvPr>
              <p:cNvSpPr txBox="1"/>
              <p:nvPr/>
            </p:nvSpPr>
            <p:spPr>
              <a:xfrm>
                <a:off x="817504" y="1577362"/>
                <a:ext cx="4243226" cy="1404487"/>
              </a:xfrm>
              <a:custGeom>
                <a:avLst/>
                <a:gdLst>
                  <a:gd name="connsiteX0" fmla="*/ 0 w 4243226"/>
                  <a:gd name="connsiteY0" fmla="*/ 0 h 1404487"/>
                  <a:gd name="connsiteX1" fmla="*/ 563743 w 4243226"/>
                  <a:gd name="connsiteY1" fmla="*/ 0 h 1404487"/>
                  <a:gd name="connsiteX2" fmla="*/ 1169918 w 4243226"/>
                  <a:gd name="connsiteY2" fmla="*/ 0 h 1404487"/>
                  <a:gd name="connsiteX3" fmla="*/ 1818525 w 4243226"/>
                  <a:gd name="connsiteY3" fmla="*/ 0 h 1404487"/>
                  <a:gd name="connsiteX4" fmla="*/ 2339836 w 4243226"/>
                  <a:gd name="connsiteY4" fmla="*/ 0 h 1404487"/>
                  <a:gd name="connsiteX5" fmla="*/ 2988443 w 4243226"/>
                  <a:gd name="connsiteY5" fmla="*/ 0 h 1404487"/>
                  <a:gd name="connsiteX6" fmla="*/ 3509754 w 4243226"/>
                  <a:gd name="connsiteY6" fmla="*/ 0 h 1404487"/>
                  <a:gd name="connsiteX7" fmla="*/ 4243226 w 4243226"/>
                  <a:gd name="connsiteY7" fmla="*/ 0 h 1404487"/>
                  <a:gd name="connsiteX8" fmla="*/ 4243226 w 4243226"/>
                  <a:gd name="connsiteY8" fmla="*/ 440073 h 1404487"/>
                  <a:gd name="connsiteX9" fmla="*/ 4243226 w 4243226"/>
                  <a:gd name="connsiteY9" fmla="*/ 908235 h 1404487"/>
                  <a:gd name="connsiteX10" fmla="*/ 4243226 w 4243226"/>
                  <a:gd name="connsiteY10" fmla="*/ 1404487 h 1404487"/>
                  <a:gd name="connsiteX11" fmla="*/ 3679483 w 4243226"/>
                  <a:gd name="connsiteY11" fmla="*/ 1404487 h 1404487"/>
                  <a:gd name="connsiteX12" fmla="*/ 3200605 w 4243226"/>
                  <a:gd name="connsiteY12" fmla="*/ 1404487 h 1404487"/>
                  <a:gd name="connsiteX13" fmla="*/ 2509565 w 4243226"/>
                  <a:gd name="connsiteY13" fmla="*/ 1404487 h 1404487"/>
                  <a:gd name="connsiteX14" fmla="*/ 2030687 w 4243226"/>
                  <a:gd name="connsiteY14" fmla="*/ 1404487 h 1404487"/>
                  <a:gd name="connsiteX15" fmla="*/ 1339647 w 4243226"/>
                  <a:gd name="connsiteY15" fmla="*/ 1404487 h 1404487"/>
                  <a:gd name="connsiteX16" fmla="*/ 691040 w 4243226"/>
                  <a:gd name="connsiteY16" fmla="*/ 1404487 h 1404487"/>
                  <a:gd name="connsiteX17" fmla="*/ 0 w 4243226"/>
                  <a:gd name="connsiteY17" fmla="*/ 1404487 h 1404487"/>
                  <a:gd name="connsiteX18" fmla="*/ 0 w 4243226"/>
                  <a:gd name="connsiteY18" fmla="*/ 908235 h 1404487"/>
                  <a:gd name="connsiteX19" fmla="*/ 0 w 4243226"/>
                  <a:gd name="connsiteY19" fmla="*/ 468162 h 1404487"/>
                  <a:gd name="connsiteX20" fmla="*/ 0 w 4243226"/>
                  <a:gd name="connsiteY20" fmla="*/ 0 h 14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43226" h="1404487" fill="none" extrusionOk="0">
                    <a:moveTo>
                      <a:pt x="0" y="0"/>
                    </a:moveTo>
                    <a:cubicBezTo>
                      <a:pt x="153473" y="6497"/>
                      <a:pt x="450851" y="23213"/>
                      <a:pt x="563743" y="0"/>
                    </a:cubicBezTo>
                    <a:cubicBezTo>
                      <a:pt x="676635" y="-23213"/>
                      <a:pt x="961262" y="10058"/>
                      <a:pt x="1169918" y="0"/>
                    </a:cubicBezTo>
                    <a:cubicBezTo>
                      <a:pt x="1378574" y="-10058"/>
                      <a:pt x="1615987" y="-16520"/>
                      <a:pt x="1818525" y="0"/>
                    </a:cubicBezTo>
                    <a:cubicBezTo>
                      <a:pt x="2021063" y="16520"/>
                      <a:pt x="2205820" y="-14341"/>
                      <a:pt x="2339836" y="0"/>
                    </a:cubicBezTo>
                    <a:cubicBezTo>
                      <a:pt x="2473852" y="14341"/>
                      <a:pt x="2806173" y="21133"/>
                      <a:pt x="2988443" y="0"/>
                    </a:cubicBezTo>
                    <a:cubicBezTo>
                      <a:pt x="3170713" y="-21133"/>
                      <a:pt x="3315122" y="4726"/>
                      <a:pt x="3509754" y="0"/>
                    </a:cubicBezTo>
                    <a:cubicBezTo>
                      <a:pt x="3704386" y="-4726"/>
                      <a:pt x="4024598" y="-9093"/>
                      <a:pt x="4243226" y="0"/>
                    </a:cubicBezTo>
                    <a:cubicBezTo>
                      <a:pt x="4254859" y="165911"/>
                      <a:pt x="4242420" y="251849"/>
                      <a:pt x="4243226" y="440073"/>
                    </a:cubicBezTo>
                    <a:cubicBezTo>
                      <a:pt x="4244032" y="628297"/>
                      <a:pt x="4221234" y="749739"/>
                      <a:pt x="4243226" y="908235"/>
                    </a:cubicBezTo>
                    <a:cubicBezTo>
                      <a:pt x="4265218" y="1066731"/>
                      <a:pt x="4245076" y="1217899"/>
                      <a:pt x="4243226" y="1404487"/>
                    </a:cubicBezTo>
                    <a:cubicBezTo>
                      <a:pt x="4076770" y="1383596"/>
                      <a:pt x="3949378" y="1402720"/>
                      <a:pt x="3679483" y="1404487"/>
                    </a:cubicBezTo>
                    <a:cubicBezTo>
                      <a:pt x="3409588" y="1406254"/>
                      <a:pt x="3343105" y="1407687"/>
                      <a:pt x="3200605" y="1404487"/>
                    </a:cubicBezTo>
                    <a:cubicBezTo>
                      <a:pt x="3058105" y="1401287"/>
                      <a:pt x="2775460" y="1396871"/>
                      <a:pt x="2509565" y="1404487"/>
                    </a:cubicBezTo>
                    <a:cubicBezTo>
                      <a:pt x="2243670" y="1412103"/>
                      <a:pt x="2130078" y="1382135"/>
                      <a:pt x="2030687" y="1404487"/>
                    </a:cubicBezTo>
                    <a:cubicBezTo>
                      <a:pt x="1931296" y="1426839"/>
                      <a:pt x="1671828" y="1402865"/>
                      <a:pt x="1339647" y="1404487"/>
                    </a:cubicBezTo>
                    <a:cubicBezTo>
                      <a:pt x="1007466" y="1406109"/>
                      <a:pt x="966822" y="1429928"/>
                      <a:pt x="691040" y="1404487"/>
                    </a:cubicBezTo>
                    <a:cubicBezTo>
                      <a:pt x="415258" y="1379046"/>
                      <a:pt x="296396" y="1386544"/>
                      <a:pt x="0" y="1404487"/>
                    </a:cubicBezTo>
                    <a:cubicBezTo>
                      <a:pt x="-12000" y="1238434"/>
                      <a:pt x="-23195" y="1032024"/>
                      <a:pt x="0" y="908235"/>
                    </a:cubicBezTo>
                    <a:cubicBezTo>
                      <a:pt x="23195" y="784446"/>
                      <a:pt x="-66" y="586503"/>
                      <a:pt x="0" y="468162"/>
                    </a:cubicBezTo>
                    <a:cubicBezTo>
                      <a:pt x="66" y="349821"/>
                      <a:pt x="3744" y="99865"/>
                      <a:pt x="0" y="0"/>
                    </a:cubicBezTo>
                    <a:close/>
                  </a:path>
                  <a:path w="4243226" h="1404487" stroke="0" extrusionOk="0">
                    <a:moveTo>
                      <a:pt x="0" y="0"/>
                    </a:moveTo>
                    <a:cubicBezTo>
                      <a:pt x="204919" y="27607"/>
                      <a:pt x="294707" y="-17304"/>
                      <a:pt x="563743" y="0"/>
                    </a:cubicBezTo>
                    <a:cubicBezTo>
                      <a:pt x="832779" y="17304"/>
                      <a:pt x="1073918" y="20181"/>
                      <a:pt x="1212350" y="0"/>
                    </a:cubicBezTo>
                    <a:cubicBezTo>
                      <a:pt x="1350782" y="-20181"/>
                      <a:pt x="1635340" y="-23936"/>
                      <a:pt x="1776093" y="0"/>
                    </a:cubicBezTo>
                    <a:cubicBezTo>
                      <a:pt x="1916846" y="23936"/>
                      <a:pt x="2094119" y="21943"/>
                      <a:pt x="2254972" y="0"/>
                    </a:cubicBezTo>
                    <a:cubicBezTo>
                      <a:pt x="2415825" y="-21943"/>
                      <a:pt x="2667897" y="-30173"/>
                      <a:pt x="2861147" y="0"/>
                    </a:cubicBezTo>
                    <a:cubicBezTo>
                      <a:pt x="3054398" y="30173"/>
                      <a:pt x="3273301" y="-8193"/>
                      <a:pt x="3467322" y="0"/>
                    </a:cubicBezTo>
                    <a:cubicBezTo>
                      <a:pt x="3661343" y="8193"/>
                      <a:pt x="3989745" y="-13138"/>
                      <a:pt x="4243226" y="0"/>
                    </a:cubicBezTo>
                    <a:cubicBezTo>
                      <a:pt x="4258101" y="146293"/>
                      <a:pt x="4236355" y="273099"/>
                      <a:pt x="4243226" y="426028"/>
                    </a:cubicBezTo>
                    <a:cubicBezTo>
                      <a:pt x="4250097" y="578957"/>
                      <a:pt x="4224892" y="759354"/>
                      <a:pt x="4243226" y="894190"/>
                    </a:cubicBezTo>
                    <a:cubicBezTo>
                      <a:pt x="4261560" y="1029026"/>
                      <a:pt x="4254159" y="1283907"/>
                      <a:pt x="4243226" y="1404487"/>
                    </a:cubicBezTo>
                    <a:cubicBezTo>
                      <a:pt x="4038694" y="1382552"/>
                      <a:pt x="3885597" y="1410662"/>
                      <a:pt x="3721915" y="1404487"/>
                    </a:cubicBezTo>
                    <a:cubicBezTo>
                      <a:pt x="3558233" y="1398312"/>
                      <a:pt x="3429983" y="1428581"/>
                      <a:pt x="3200605" y="1404487"/>
                    </a:cubicBezTo>
                    <a:cubicBezTo>
                      <a:pt x="2971227" y="1380394"/>
                      <a:pt x="2829686" y="1413165"/>
                      <a:pt x="2721726" y="1404487"/>
                    </a:cubicBezTo>
                    <a:cubicBezTo>
                      <a:pt x="2613766" y="1395809"/>
                      <a:pt x="2341827" y="1396792"/>
                      <a:pt x="2242848" y="1404487"/>
                    </a:cubicBezTo>
                    <a:cubicBezTo>
                      <a:pt x="2143869" y="1412182"/>
                      <a:pt x="1810192" y="1436552"/>
                      <a:pt x="1594241" y="1404487"/>
                    </a:cubicBezTo>
                    <a:cubicBezTo>
                      <a:pt x="1378290" y="1372422"/>
                      <a:pt x="1238489" y="1391649"/>
                      <a:pt x="1030498" y="1404487"/>
                    </a:cubicBezTo>
                    <a:cubicBezTo>
                      <a:pt x="822507" y="1417325"/>
                      <a:pt x="692152" y="1383774"/>
                      <a:pt x="551619" y="1404487"/>
                    </a:cubicBezTo>
                    <a:cubicBezTo>
                      <a:pt x="411086" y="1425200"/>
                      <a:pt x="235097" y="1397329"/>
                      <a:pt x="0" y="1404487"/>
                    </a:cubicBezTo>
                    <a:cubicBezTo>
                      <a:pt x="-22554" y="1257676"/>
                      <a:pt x="-20469" y="1090521"/>
                      <a:pt x="0" y="936325"/>
                    </a:cubicBezTo>
                    <a:cubicBezTo>
                      <a:pt x="20469" y="782129"/>
                      <a:pt x="-5690" y="617341"/>
                      <a:pt x="0" y="468162"/>
                    </a:cubicBezTo>
                    <a:cubicBezTo>
                      <a:pt x="5690" y="318983"/>
                      <a:pt x="-11005" y="156674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lumMod val="10000"/>
                  <a:lumOff val="90000"/>
                </a:schemeClr>
              </a:solid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74026758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Beam divergence: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e>
                      <m:sup>
                        <m: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GB" altLang="ja-JP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endParaRPr lang="en-US" sz="2800" dirty="0"/>
              </a:p>
              <a:p>
                <a:r>
                  <a:rPr lang="en-US" sz="2800" dirty="0"/>
                  <a:t>Acceptance angle: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ja-JP" sz="2800" b="0" i="1" smtClean="0">
                            <a:latin typeface="Cambria Math" panose="02040503050406030204" pitchFamily="18" charset="0"/>
                          </a:rPr>
                          <m:t>&lt;1</m:t>
                        </m:r>
                      </m:e>
                      <m:sup>
                        <m:r>
                          <a:rPr lang="en-US" altLang="ja-JP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F33DCF9-D9BA-EB74-017A-6BF1DFB8BB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04" y="1577362"/>
                <a:ext cx="4243226" cy="1404487"/>
              </a:xfrm>
              <a:prstGeom prst="rect">
                <a:avLst/>
              </a:prstGeom>
              <a:blipFill>
                <a:blip r:embed="rId2"/>
                <a:stretch>
                  <a:fillRect l="-2367" t="-1739" b="-10435"/>
                </a:stretch>
              </a:blip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74026758">
                      <a:custGeom>
                        <a:avLst/>
                        <a:gdLst>
                          <a:gd name="connsiteX0" fmla="*/ 0 w 4243226"/>
                          <a:gd name="connsiteY0" fmla="*/ 0 h 1404487"/>
                          <a:gd name="connsiteX1" fmla="*/ 563743 w 4243226"/>
                          <a:gd name="connsiteY1" fmla="*/ 0 h 1404487"/>
                          <a:gd name="connsiteX2" fmla="*/ 1169918 w 4243226"/>
                          <a:gd name="connsiteY2" fmla="*/ 0 h 1404487"/>
                          <a:gd name="connsiteX3" fmla="*/ 1818525 w 4243226"/>
                          <a:gd name="connsiteY3" fmla="*/ 0 h 1404487"/>
                          <a:gd name="connsiteX4" fmla="*/ 2339836 w 4243226"/>
                          <a:gd name="connsiteY4" fmla="*/ 0 h 1404487"/>
                          <a:gd name="connsiteX5" fmla="*/ 2988443 w 4243226"/>
                          <a:gd name="connsiteY5" fmla="*/ 0 h 1404487"/>
                          <a:gd name="connsiteX6" fmla="*/ 3509754 w 4243226"/>
                          <a:gd name="connsiteY6" fmla="*/ 0 h 1404487"/>
                          <a:gd name="connsiteX7" fmla="*/ 4243226 w 4243226"/>
                          <a:gd name="connsiteY7" fmla="*/ 0 h 1404487"/>
                          <a:gd name="connsiteX8" fmla="*/ 4243226 w 4243226"/>
                          <a:gd name="connsiteY8" fmla="*/ 440073 h 1404487"/>
                          <a:gd name="connsiteX9" fmla="*/ 4243226 w 4243226"/>
                          <a:gd name="connsiteY9" fmla="*/ 908235 h 1404487"/>
                          <a:gd name="connsiteX10" fmla="*/ 4243226 w 4243226"/>
                          <a:gd name="connsiteY10" fmla="*/ 1404487 h 1404487"/>
                          <a:gd name="connsiteX11" fmla="*/ 3679483 w 4243226"/>
                          <a:gd name="connsiteY11" fmla="*/ 1404487 h 1404487"/>
                          <a:gd name="connsiteX12" fmla="*/ 3200605 w 4243226"/>
                          <a:gd name="connsiteY12" fmla="*/ 1404487 h 1404487"/>
                          <a:gd name="connsiteX13" fmla="*/ 2509565 w 4243226"/>
                          <a:gd name="connsiteY13" fmla="*/ 1404487 h 1404487"/>
                          <a:gd name="connsiteX14" fmla="*/ 2030687 w 4243226"/>
                          <a:gd name="connsiteY14" fmla="*/ 1404487 h 1404487"/>
                          <a:gd name="connsiteX15" fmla="*/ 1339647 w 4243226"/>
                          <a:gd name="connsiteY15" fmla="*/ 1404487 h 1404487"/>
                          <a:gd name="connsiteX16" fmla="*/ 691040 w 4243226"/>
                          <a:gd name="connsiteY16" fmla="*/ 1404487 h 1404487"/>
                          <a:gd name="connsiteX17" fmla="*/ 0 w 4243226"/>
                          <a:gd name="connsiteY17" fmla="*/ 1404487 h 1404487"/>
                          <a:gd name="connsiteX18" fmla="*/ 0 w 4243226"/>
                          <a:gd name="connsiteY18" fmla="*/ 908235 h 1404487"/>
                          <a:gd name="connsiteX19" fmla="*/ 0 w 4243226"/>
                          <a:gd name="connsiteY19" fmla="*/ 468162 h 1404487"/>
                          <a:gd name="connsiteX20" fmla="*/ 0 w 4243226"/>
                          <a:gd name="connsiteY20" fmla="*/ 0 h 14044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4243226" h="1404487" fill="none" extrusionOk="0">
                            <a:moveTo>
                              <a:pt x="0" y="0"/>
                            </a:moveTo>
                            <a:cubicBezTo>
                              <a:pt x="153473" y="6497"/>
                              <a:pt x="450851" y="23213"/>
                              <a:pt x="563743" y="0"/>
                            </a:cubicBezTo>
                            <a:cubicBezTo>
                              <a:pt x="676635" y="-23213"/>
                              <a:pt x="961262" y="10058"/>
                              <a:pt x="1169918" y="0"/>
                            </a:cubicBezTo>
                            <a:cubicBezTo>
                              <a:pt x="1378574" y="-10058"/>
                              <a:pt x="1615987" y="-16520"/>
                              <a:pt x="1818525" y="0"/>
                            </a:cubicBezTo>
                            <a:cubicBezTo>
                              <a:pt x="2021063" y="16520"/>
                              <a:pt x="2205820" y="-14341"/>
                              <a:pt x="2339836" y="0"/>
                            </a:cubicBezTo>
                            <a:cubicBezTo>
                              <a:pt x="2473852" y="14341"/>
                              <a:pt x="2806173" y="21133"/>
                              <a:pt x="2988443" y="0"/>
                            </a:cubicBezTo>
                            <a:cubicBezTo>
                              <a:pt x="3170713" y="-21133"/>
                              <a:pt x="3315122" y="4726"/>
                              <a:pt x="3509754" y="0"/>
                            </a:cubicBezTo>
                            <a:cubicBezTo>
                              <a:pt x="3704386" y="-4726"/>
                              <a:pt x="4024598" y="-9093"/>
                              <a:pt x="4243226" y="0"/>
                            </a:cubicBezTo>
                            <a:cubicBezTo>
                              <a:pt x="4254859" y="165911"/>
                              <a:pt x="4242420" y="251849"/>
                              <a:pt x="4243226" y="440073"/>
                            </a:cubicBezTo>
                            <a:cubicBezTo>
                              <a:pt x="4244032" y="628297"/>
                              <a:pt x="4221234" y="749739"/>
                              <a:pt x="4243226" y="908235"/>
                            </a:cubicBezTo>
                            <a:cubicBezTo>
                              <a:pt x="4265218" y="1066731"/>
                              <a:pt x="4245076" y="1217899"/>
                              <a:pt x="4243226" y="1404487"/>
                            </a:cubicBezTo>
                            <a:cubicBezTo>
                              <a:pt x="4076770" y="1383596"/>
                              <a:pt x="3949378" y="1402720"/>
                              <a:pt x="3679483" y="1404487"/>
                            </a:cubicBezTo>
                            <a:cubicBezTo>
                              <a:pt x="3409588" y="1406254"/>
                              <a:pt x="3343105" y="1407687"/>
                              <a:pt x="3200605" y="1404487"/>
                            </a:cubicBezTo>
                            <a:cubicBezTo>
                              <a:pt x="3058105" y="1401287"/>
                              <a:pt x="2775460" y="1396871"/>
                              <a:pt x="2509565" y="1404487"/>
                            </a:cubicBezTo>
                            <a:cubicBezTo>
                              <a:pt x="2243670" y="1412103"/>
                              <a:pt x="2130078" y="1382135"/>
                              <a:pt x="2030687" y="1404487"/>
                            </a:cubicBezTo>
                            <a:cubicBezTo>
                              <a:pt x="1931296" y="1426839"/>
                              <a:pt x="1671828" y="1402865"/>
                              <a:pt x="1339647" y="1404487"/>
                            </a:cubicBezTo>
                            <a:cubicBezTo>
                              <a:pt x="1007466" y="1406109"/>
                              <a:pt x="966822" y="1429928"/>
                              <a:pt x="691040" y="1404487"/>
                            </a:cubicBezTo>
                            <a:cubicBezTo>
                              <a:pt x="415258" y="1379046"/>
                              <a:pt x="296396" y="1386544"/>
                              <a:pt x="0" y="1404487"/>
                            </a:cubicBezTo>
                            <a:cubicBezTo>
                              <a:pt x="-12000" y="1238434"/>
                              <a:pt x="-23195" y="1032024"/>
                              <a:pt x="0" y="908235"/>
                            </a:cubicBezTo>
                            <a:cubicBezTo>
                              <a:pt x="23195" y="784446"/>
                              <a:pt x="-66" y="586503"/>
                              <a:pt x="0" y="468162"/>
                            </a:cubicBezTo>
                            <a:cubicBezTo>
                              <a:pt x="66" y="349821"/>
                              <a:pt x="3744" y="99865"/>
                              <a:pt x="0" y="0"/>
                            </a:cubicBezTo>
                            <a:close/>
                          </a:path>
                          <a:path w="4243226" h="1404487" stroke="0" extrusionOk="0">
                            <a:moveTo>
                              <a:pt x="0" y="0"/>
                            </a:moveTo>
                            <a:cubicBezTo>
                              <a:pt x="204919" y="27607"/>
                              <a:pt x="294707" y="-17304"/>
                              <a:pt x="563743" y="0"/>
                            </a:cubicBezTo>
                            <a:cubicBezTo>
                              <a:pt x="832779" y="17304"/>
                              <a:pt x="1073918" y="20181"/>
                              <a:pt x="1212350" y="0"/>
                            </a:cubicBezTo>
                            <a:cubicBezTo>
                              <a:pt x="1350782" y="-20181"/>
                              <a:pt x="1635340" y="-23936"/>
                              <a:pt x="1776093" y="0"/>
                            </a:cubicBezTo>
                            <a:cubicBezTo>
                              <a:pt x="1916846" y="23936"/>
                              <a:pt x="2094119" y="21943"/>
                              <a:pt x="2254972" y="0"/>
                            </a:cubicBezTo>
                            <a:cubicBezTo>
                              <a:pt x="2415825" y="-21943"/>
                              <a:pt x="2667897" y="-30173"/>
                              <a:pt x="2861147" y="0"/>
                            </a:cubicBezTo>
                            <a:cubicBezTo>
                              <a:pt x="3054398" y="30173"/>
                              <a:pt x="3273301" y="-8193"/>
                              <a:pt x="3467322" y="0"/>
                            </a:cubicBezTo>
                            <a:cubicBezTo>
                              <a:pt x="3661343" y="8193"/>
                              <a:pt x="3989745" y="-13138"/>
                              <a:pt x="4243226" y="0"/>
                            </a:cubicBezTo>
                            <a:cubicBezTo>
                              <a:pt x="4258101" y="146293"/>
                              <a:pt x="4236355" y="273099"/>
                              <a:pt x="4243226" y="426028"/>
                            </a:cubicBezTo>
                            <a:cubicBezTo>
                              <a:pt x="4250097" y="578957"/>
                              <a:pt x="4224892" y="759354"/>
                              <a:pt x="4243226" y="894190"/>
                            </a:cubicBezTo>
                            <a:cubicBezTo>
                              <a:pt x="4261560" y="1029026"/>
                              <a:pt x="4254159" y="1283907"/>
                              <a:pt x="4243226" y="1404487"/>
                            </a:cubicBezTo>
                            <a:cubicBezTo>
                              <a:pt x="4038694" y="1382552"/>
                              <a:pt x="3885597" y="1410662"/>
                              <a:pt x="3721915" y="1404487"/>
                            </a:cubicBezTo>
                            <a:cubicBezTo>
                              <a:pt x="3558233" y="1398312"/>
                              <a:pt x="3429983" y="1428581"/>
                              <a:pt x="3200605" y="1404487"/>
                            </a:cubicBezTo>
                            <a:cubicBezTo>
                              <a:pt x="2971227" y="1380394"/>
                              <a:pt x="2829686" y="1413165"/>
                              <a:pt x="2721726" y="1404487"/>
                            </a:cubicBezTo>
                            <a:cubicBezTo>
                              <a:pt x="2613766" y="1395809"/>
                              <a:pt x="2341827" y="1396792"/>
                              <a:pt x="2242848" y="1404487"/>
                            </a:cubicBezTo>
                            <a:cubicBezTo>
                              <a:pt x="2143869" y="1412182"/>
                              <a:pt x="1810192" y="1436552"/>
                              <a:pt x="1594241" y="1404487"/>
                            </a:cubicBezTo>
                            <a:cubicBezTo>
                              <a:pt x="1378290" y="1372422"/>
                              <a:pt x="1238489" y="1391649"/>
                              <a:pt x="1030498" y="1404487"/>
                            </a:cubicBezTo>
                            <a:cubicBezTo>
                              <a:pt x="822507" y="1417325"/>
                              <a:pt x="692152" y="1383774"/>
                              <a:pt x="551619" y="1404487"/>
                            </a:cubicBezTo>
                            <a:cubicBezTo>
                              <a:pt x="411086" y="1425200"/>
                              <a:pt x="235097" y="1397329"/>
                              <a:pt x="0" y="1404487"/>
                            </a:cubicBezTo>
                            <a:cubicBezTo>
                              <a:pt x="-22554" y="1257676"/>
                              <a:pt x="-20469" y="1090521"/>
                              <a:pt x="0" y="936325"/>
                            </a:cubicBezTo>
                            <a:cubicBezTo>
                              <a:pt x="20469" y="782129"/>
                              <a:pt x="-5690" y="617341"/>
                              <a:pt x="0" y="468162"/>
                            </a:cubicBezTo>
                            <a:cubicBezTo>
                              <a:pt x="5690" y="318983"/>
                              <a:pt x="-11005" y="156674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machine with round metal parts&#10;&#10;Description automatically generated with medium confidence">
            <a:extLst>
              <a:ext uri="{FF2B5EF4-FFF2-40B4-BE49-F238E27FC236}">
                <a16:creationId xmlns:a16="http://schemas.microsoft.com/office/drawing/2014/main" id="{7B421B38-D2F7-0EBE-A555-BC00267D4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11" r="25283"/>
          <a:stretch/>
        </p:blipFill>
        <p:spPr>
          <a:xfrm>
            <a:off x="1424999" y="3461551"/>
            <a:ext cx="3333036" cy="3065313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CA7C38-A683-D95D-16BA-8BD9826F00B9}"/>
              </a:ext>
            </a:extLst>
          </p:cNvPr>
          <p:cNvCxnSpPr>
            <a:cxnSpLocks/>
          </p:cNvCxnSpPr>
          <p:nvPr/>
        </p:nvCxnSpPr>
        <p:spPr>
          <a:xfrm>
            <a:off x="8667534" y="5100684"/>
            <a:ext cx="0" cy="668935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FB655E1-0B61-8B1C-920B-EEADE4F701BB}"/>
              </a:ext>
            </a:extLst>
          </p:cNvPr>
          <p:cNvSpPr txBox="1"/>
          <p:nvPr/>
        </p:nvSpPr>
        <p:spPr>
          <a:xfrm>
            <a:off x="5528764" y="5769619"/>
            <a:ext cx="6795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Nick designed a novel proton spatial diagnostic </a:t>
            </a:r>
          </a:p>
          <a:p>
            <a:endParaRPr lang="en-US" dirty="0"/>
          </a:p>
        </p:txBody>
      </p:sp>
      <p:pic>
        <p:nvPicPr>
          <p:cNvPr id="9" name="Picture 8" descr="Diagram of a beam cone&#10;&#10;Description automatically generated">
            <a:extLst>
              <a:ext uri="{FF2B5EF4-FFF2-40B4-BE49-F238E27FC236}">
                <a16:creationId xmlns:a16="http://schemas.microsoft.com/office/drawing/2014/main" id="{ED44769B-5261-0DF9-F7AE-1F5C5102F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9"/>
          <a:stretch/>
        </p:blipFill>
        <p:spPr>
          <a:xfrm>
            <a:off x="5564532" y="1279144"/>
            <a:ext cx="5440049" cy="294095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F0F9CBF-9A19-DCE5-E062-1D49E2F30D36}"/>
              </a:ext>
            </a:extLst>
          </p:cNvPr>
          <p:cNvSpPr/>
          <p:nvPr/>
        </p:nvSpPr>
        <p:spPr>
          <a:xfrm>
            <a:off x="9431867" y="1837200"/>
            <a:ext cx="1349963" cy="6947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F90A24-5BE4-F5CB-28A4-E2A10D775947}"/>
              </a:ext>
            </a:extLst>
          </p:cNvPr>
          <p:cNvSpPr txBox="1"/>
          <p:nvPr/>
        </p:nvSpPr>
        <p:spPr>
          <a:xfrm>
            <a:off x="9326113" y="1953736"/>
            <a:ext cx="2363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Transport line</a:t>
            </a:r>
          </a:p>
        </p:txBody>
      </p:sp>
    </p:spTree>
    <p:extLst>
      <p:ext uri="{BB962C8B-B14F-4D97-AF65-F5344CB8AC3E}">
        <p14:creationId xmlns:p14="http://schemas.microsoft.com/office/powerpoint/2010/main" val="17402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7" grpId="0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737EC2-79A3-605A-2927-48F6A40B332F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9427802E-1867-7D95-A24F-B8B7E71907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5471" y="-37840"/>
                <a:ext cx="12191999" cy="1089954"/>
              </a:xfrm>
            </p:spPr>
            <p:txBody>
              <a:bodyPr/>
              <a:lstStyle/>
              <a:p>
                <a:r>
                  <a:rPr lang="en-US" dirty="0"/>
                  <a:t>  </a:t>
                </a:r>
                <a:r>
                  <a:rPr lang="en-US" dirty="0">
                    <a:solidFill>
                      <a:schemeClr val="bg1"/>
                    </a:solidFill>
                  </a:rPr>
                  <a:t>BNL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CO</m:t>
                        </m:r>
                      </m:e>
                      <m:sub>
                        <m: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laser facility 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9427802E-1867-7D95-A24F-B8B7E71907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5471" y="-37840"/>
                <a:ext cx="12191999" cy="1089954"/>
              </a:xfrm>
              <a:blipFill>
                <a:blip r:embed="rId2"/>
                <a:stretch>
                  <a:fillRect l="-208" b="-8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Experimental_Layout_Annotated_v3.pdf" descr="Experimental_Layout_Annotated_v3.pdf">
            <a:extLst>
              <a:ext uri="{FF2B5EF4-FFF2-40B4-BE49-F238E27FC236}">
                <a16:creationId xmlns:a16="http://schemas.microsoft.com/office/drawing/2014/main" id="{FC0AEDB5-6C1D-3270-FE14-9EEB9BBF65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273" b="3778"/>
          <a:stretch/>
        </p:blipFill>
        <p:spPr>
          <a:xfrm>
            <a:off x="2205867" y="1830247"/>
            <a:ext cx="9521720" cy="504600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6FFD4A-1C5D-DA0E-1019-C4D4CE11F23E}"/>
              </a:ext>
            </a:extLst>
          </p:cNvPr>
          <p:cNvSpPr txBox="1"/>
          <p:nvPr/>
        </p:nvSpPr>
        <p:spPr>
          <a:xfrm>
            <a:off x="121394" y="6400641"/>
            <a:ext cx="218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Credits to Nick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AAF32C-95DC-EB8D-6699-23832330FB7A}"/>
              </a:ext>
            </a:extLst>
          </p:cNvPr>
          <p:cNvSpPr/>
          <p:nvPr/>
        </p:nvSpPr>
        <p:spPr>
          <a:xfrm>
            <a:off x="2505817" y="1671080"/>
            <a:ext cx="3411903" cy="1289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5F54F0-B40D-FCDE-DB2E-744066615A66}"/>
              </a:ext>
            </a:extLst>
          </p:cNvPr>
          <p:cNvSpPr/>
          <p:nvPr/>
        </p:nvSpPr>
        <p:spPr>
          <a:xfrm>
            <a:off x="4453589" y="5934974"/>
            <a:ext cx="3273878" cy="9230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0D405B-5D49-72A2-A1E7-C7D662EFA86A}"/>
              </a:ext>
            </a:extLst>
          </p:cNvPr>
          <p:cNvSpPr/>
          <p:nvPr/>
        </p:nvSpPr>
        <p:spPr>
          <a:xfrm>
            <a:off x="7606115" y="4599558"/>
            <a:ext cx="3399342" cy="2276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2 laser:…">
                <a:extLst>
                  <a:ext uri="{FF2B5EF4-FFF2-40B4-BE49-F238E27FC236}">
                    <a16:creationId xmlns:a16="http://schemas.microsoft.com/office/drawing/2014/main" id="{B3C33773-48AF-1B01-1E0B-95C7871CDDB2}"/>
                  </a:ext>
                </a:extLst>
              </p:cNvPr>
              <p:cNvSpPr txBox="1"/>
              <p:nvPr/>
            </p:nvSpPr>
            <p:spPr>
              <a:xfrm>
                <a:off x="519750" y="1868586"/>
                <a:ext cx="3141004" cy="237513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="http://schemas.openxmlformats.org/officeDocument/2006/math" xmlns:ma14="http://schemas.microsoft.com/office/mac/drawingml/2011/main" xmlns="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>
                  <a:defRPr b="1"/>
                </a:pPr>
                <a:r>
                  <a:rPr lang="en-US" dirty="0"/>
                  <a:t>CO</a:t>
                </a:r>
                <a:r>
                  <a:rPr lang="en-US" baseline="-5999" dirty="0"/>
                  <a:t>2</a:t>
                </a:r>
                <a:r>
                  <a:rPr lang="en-US" dirty="0"/>
                  <a:t> laser:</a:t>
                </a:r>
              </a:p>
              <a:p>
                <a:pPr>
                  <a:defRPr b="1"/>
                </a:pPr>
                <a:r>
                  <a:rPr lang="en-US" dirty="0"/>
                  <a:t>~ 9.2 </a:t>
                </a:r>
                <a:r>
                  <a:rPr lang="el-GR" dirty="0"/>
                  <a:t>μ</a:t>
                </a:r>
                <a:r>
                  <a:rPr lang="en-US" dirty="0"/>
                  <a:t>m wavelength </a:t>
                </a:r>
              </a:p>
              <a:p>
                <a:pPr>
                  <a:defRPr b="1"/>
                </a:pPr>
                <a:r>
                  <a:rPr lang="en-US" dirty="0"/>
                  <a:t>~ 3 </a:t>
                </a:r>
                <a:r>
                  <a:rPr lang="en-US" dirty="0" err="1"/>
                  <a:t>ps</a:t>
                </a:r>
                <a:r>
                  <a:rPr lang="en-US" dirty="0"/>
                  <a:t> pulse length</a:t>
                </a:r>
              </a:p>
              <a:p>
                <a:pPr>
                  <a:defRPr b="1"/>
                </a:pPr>
                <a:r>
                  <a:rPr lang="en-US" dirty="0"/>
                  <a:t>~ 5J  Energy on target</a:t>
                </a:r>
              </a:p>
              <a:p>
                <a:pPr>
                  <a:defRPr b="1"/>
                </a:pPr>
                <a:r>
                  <a:rPr lang="en-US" dirty="0"/>
                  <a:t>~ 25 </a:t>
                </a:r>
                <a:r>
                  <a:rPr lang="el-GR" dirty="0"/>
                  <a:t>μ</a:t>
                </a:r>
                <a:r>
                  <a:rPr lang="en-US" dirty="0"/>
                  <a:t>m focal spot size </a:t>
                </a:r>
              </a:p>
              <a:p>
                <a:pPr>
                  <a:defRPr b="1"/>
                </a:pPr>
                <a:r>
                  <a:rPr lang="en-US" dirty="0"/>
                  <a:t>~ 9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p>
                    </m:sSup>
                  </m:oMath>
                </a14:m>
                <a:r>
                  <a:rPr lang="en-US" dirty="0"/>
                  <a:t>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defRPr b="1"/>
                </a:pPr>
                <a:r>
                  <a:rPr lang="en-US" dirty="0"/>
                  <a:t>~ 5.4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ar-AE" dirty="0"/>
              </a:p>
              <a:p>
                <a:pPr>
                  <a:defRPr b="1"/>
                </a:pPr>
                <a:endParaRPr dirty="0"/>
              </a:p>
            </p:txBody>
          </p:sp>
        </mc:Choice>
        <mc:Fallback xmlns="">
          <p:sp>
            <p:nvSpPr>
              <p:cNvPr id="16" name="CO2 laser:…">
                <a:extLst>
                  <a:ext uri="{FF2B5EF4-FFF2-40B4-BE49-F238E27FC236}">
                    <a16:creationId xmlns:a16="http://schemas.microsoft.com/office/drawing/2014/main" id="{B3C33773-48AF-1B01-1E0B-95C7871CD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50" y="1868586"/>
                <a:ext cx="3141004" cy="2375137"/>
              </a:xfrm>
              <a:prstGeom prst="rect">
                <a:avLst/>
              </a:prstGeom>
              <a:blipFill>
                <a:blip r:embed="rId4"/>
                <a:stretch>
                  <a:fillRect l="-2811" t="-159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Line">
            <a:extLst>
              <a:ext uri="{FF2B5EF4-FFF2-40B4-BE49-F238E27FC236}">
                <a16:creationId xmlns:a16="http://schemas.microsoft.com/office/drawing/2014/main" id="{5CE7BA75-7203-E435-D0FC-625D1C51B6B8}"/>
              </a:ext>
            </a:extLst>
          </p:cNvPr>
          <p:cNvSpPr/>
          <p:nvPr/>
        </p:nvSpPr>
        <p:spPr>
          <a:xfrm flipH="1">
            <a:off x="2703758" y="1942482"/>
            <a:ext cx="551767" cy="363867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457200">
              <a:defRPr sz="1200"/>
            </a:pPr>
            <a:endParaRPr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01CD3F-51E0-22F1-23A8-04D1B2618AB4}"/>
              </a:ext>
            </a:extLst>
          </p:cNvPr>
          <p:cNvSpPr txBox="1"/>
          <p:nvPr/>
        </p:nvSpPr>
        <p:spPr>
          <a:xfrm>
            <a:off x="3446169" y="1378863"/>
            <a:ext cx="20785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</a:rPr>
              <a:t>Favorable scaling:  </a:t>
            </a:r>
          </a:p>
          <a:p>
            <a:endParaRPr lang="en-US"/>
          </a:p>
        </p:txBody>
      </p:sp>
      <p:pic>
        <p:nvPicPr>
          <p:cNvPr id="27" name="Picture 26" descr="A close-up of a graph&#10;&#10;Description automatically generated">
            <a:extLst>
              <a:ext uri="{FF2B5EF4-FFF2-40B4-BE49-F238E27FC236}">
                <a16:creationId xmlns:a16="http://schemas.microsoft.com/office/drawing/2014/main" id="{C2A2D1A8-DAE5-CEE8-9D31-A07EB6C7B5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4" t="13987" r="28020" b="14449"/>
          <a:stretch/>
        </p:blipFill>
        <p:spPr>
          <a:xfrm>
            <a:off x="8382082" y="2687540"/>
            <a:ext cx="750944" cy="783940"/>
          </a:xfrm>
          <a:prstGeom prst="rect">
            <a:avLst/>
          </a:prstGeom>
          <a:scene3d>
            <a:camera prst="orthographicFront">
              <a:rot lat="20699998" lon="17999977" rev="0"/>
            </a:camera>
            <a:lightRig rig="threePt" dir="t"/>
          </a:scene3d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A3B5D94-5D23-C4B7-8C86-28BEF0F63479}"/>
              </a:ext>
            </a:extLst>
          </p:cNvPr>
          <p:cNvCxnSpPr>
            <a:cxnSpLocks/>
          </p:cNvCxnSpPr>
          <p:nvPr/>
        </p:nvCxnSpPr>
        <p:spPr>
          <a:xfrm flipH="1" flipV="1">
            <a:off x="8966381" y="3505947"/>
            <a:ext cx="727441" cy="1105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C880E4D-20B6-66FE-429A-82005073D9E7}"/>
              </a:ext>
            </a:extLst>
          </p:cNvPr>
          <p:cNvSpPr txBox="1"/>
          <p:nvPr/>
        </p:nvSpPr>
        <p:spPr>
          <a:xfrm>
            <a:off x="9266481" y="4581304"/>
            <a:ext cx="2100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Proton Spatial </a:t>
            </a:r>
          </a:p>
          <a:p>
            <a:r>
              <a:rPr lang="en-US">
                <a:solidFill>
                  <a:srgbClr val="FF0000"/>
                </a:solidFill>
              </a:rPr>
              <a:t>Scintillator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FD83D7-9A21-48B9-6265-93D240FF5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69" y="3942959"/>
            <a:ext cx="3103701" cy="227669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F44C566-E8BF-390C-97C0-839E0C8DC63B}"/>
              </a:ext>
            </a:extLst>
          </p:cNvPr>
          <p:cNvSpPr txBox="1"/>
          <p:nvPr/>
        </p:nvSpPr>
        <p:spPr>
          <a:xfrm>
            <a:off x="3334729" y="1253271"/>
            <a:ext cx="2301428" cy="1149641"/>
          </a:xfrm>
          <a:custGeom>
            <a:avLst/>
            <a:gdLst>
              <a:gd name="connsiteX0" fmla="*/ 0 w 2301428"/>
              <a:gd name="connsiteY0" fmla="*/ 0 h 1149641"/>
              <a:gd name="connsiteX1" fmla="*/ 598371 w 2301428"/>
              <a:gd name="connsiteY1" fmla="*/ 0 h 1149641"/>
              <a:gd name="connsiteX2" fmla="*/ 1219757 w 2301428"/>
              <a:gd name="connsiteY2" fmla="*/ 0 h 1149641"/>
              <a:gd name="connsiteX3" fmla="*/ 1795114 w 2301428"/>
              <a:gd name="connsiteY3" fmla="*/ 0 h 1149641"/>
              <a:gd name="connsiteX4" fmla="*/ 2301428 w 2301428"/>
              <a:gd name="connsiteY4" fmla="*/ 0 h 1149641"/>
              <a:gd name="connsiteX5" fmla="*/ 2301428 w 2301428"/>
              <a:gd name="connsiteY5" fmla="*/ 551828 h 1149641"/>
              <a:gd name="connsiteX6" fmla="*/ 2301428 w 2301428"/>
              <a:gd name="connsiteY6" fmla="*/ 1149641 h 1149641"/>
              <a:gd name="connsiteX7" fmla="*/ 1772100 w 2301428"/>
              <a:gd name="connsiteY7" fmla="*/ 1149641 h 1149641"/>
              <a:gd name="connsiteX8" fmla="*/ 1265785 w 2301428"/>
              <a:gd name="connsiteY8" fmla="*/ 1149641 h 1149641"/>
              <a:gd name="connsiteX9" fmla="*/ 667414 w 2301428"/>
              <a:gd name="connsiteY9" fmla="*/ 1149641 h 1149641"/>
              <a:gd name="connsiteX10" fmla="*/ 0 w 2301428"/>
              <a:gd name="connsiteY10" fmla="*/ 1149641 h 1149641"/>
              <a:gd name="connsiteX11" fmla="*/ 0 w 2301428"/>
              <a:gd name="connsiteY11" fmla="*/ 551828 h 1149641"/>
              <a:gd name="connsiteX12" fmla="*/ 0 w 2301428"/>
              <a:gd name="connsiteY12" fmla="*/ 0 h 114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1428" h="1149641" extrusionOk="0">
                <a:moveTo>
                  <a:pt x="0" y="0"/>
                </a:moveTo>
                <a:cubicBezTo>
                  <a:pt x="162770" y="6080"/>
                  <a:pt x="398106" y="-14831"/>
                  <a:pt x="598371" y="0"/>
                </a:cubicBezTo>
                <a:cubicBezTo>
                  <a:pt x="798636" y="14831"/>
                  <a:pt x="1006933" y="22656"/>
                  <a:pt x="1219757" y="0"/>
                </a:cubicBezTo>
                <a:cubicBezTo>
                  <a:pt x="1432581" y="-22656"/>
                  <a:pt x="1675261" y="18667"/>
                  <a:pt x="1795114" y="0"/>
                </a:cubicBezTo>
                <a:cubicBezTo>
                  <a:pt x="1914967" y="-18667"/>
                  <a:pt x="2186446" y="-12533"/>
                  <a:pt x="2301428" y="0"/>
                </a:cubicBezTo>
                <a:cubicBezTo>
                  <a:pt x="2310842" y="185341"/>
                  <a:pt x="2311125" y="315691"/>
                  <a:pt x="2301428" y="551828"/>
                </a:cubicBezTo>
                <a:cubicBezTo>
                  <a:pt x="2291731" y="787965"/>
                  <a:pt x="2329481" y="981761"/>
                  <a:pt x="2301428" y="1149641"/>
                </a:cubicBezTo>
                <a:cubicBezTo>
                  <a:pt x="2120152" y="1137008"/>
                  <a:pt x="1945919" y="1130625"/>
                  <a:pt x="1772100" y="1149641"/>
                </a:cubicBezTo>
                <a:cubicBezTo>
                  <a:pt x="1598281" y="1168657"/>
                  <a:pt x="1400540" y="1135147"/>
                  <a:pt x="1265785" y="1149641"/>
                </a:cubicBezTo>
                <a:cubicBezTo>
                  <a:pt x="1131031" y="1164135"/>
                  <a:pt x="936408" y="1141707"/>
                  <a:pt x="667414" y="1149641"/>
                </a:cubicBezTo>
                <a:cubicBezTo>
                  <a:pt x="398420" y="1157575"/>
                  <a:pt x="277473" y="1166972"/>
                  <a:pt x="0" y="1149641"/>
                </a:cubicBezTo>
                <a:cubicBezTo>
                  <a:pt x="13906" y="941840"/>
                  <a:pt x="-1267" y="709499"/>
                  <a:pt x="0" y="551828"/>
                </a:cubicBezTo>
                <a:cubicBezTo>
                  <a:pt x="1267" y="394157"/>
                  <a:pt x="3520" y="157015"/>
                  <a:pt x="0" y="0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AB353-522F-97C7-8807-41EE7F4434A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693" b="8427"/>
          <a:stretch/>
        </p:blipFill>
        <p:spPr>
          <a:xfrm>
            <a:off x="3624194" y="1761313"/>
            <a:ext cx="1645531" cy="484460"/>
          </a:xfrm>
          <a:prstGeom prst="rect">
            <a:avLst/>
          </a:prstGeom>
        </p:spPr>
      </p:pic>
      <p:sp>
        <p:nvSpPr>
          <p:cNvPr id="14" name="Rectangle: Top Corners Snipped 13">
            <a:extLst>
              <a:ext uri="{FF2B5EF4-FFF2-40B4-BE49-F238E27FC236}">
                <a16:creationId xmlns:a16="http://schemas.microsoft.com/office/drawing/2014/main" id="{F1332934-2087-093C-00CF-A4280A2FCF9D}"/>
              </a:ext>
            </a:extLst>
          </p:cNvPr>
          <p:cNvSpPr/>
          <p:nvPr/>
        </p:nvSpPr>
        <p:spPr>
          <a:xfrm rot="10800000">
            <a:off x="10175262" y="3296627"/>
            <a:ext cx="750943" cy="646332"/>
          </a:xfrm>
          <a:prstGeom prst="snip2Same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46F170-CB4E-E899-E09C-2EB20EF1A93C}"/>
              </a:ext>
            </a:extLst>
          </p:cNvPr>
          <p:cNvSpPr txBox="1"/>
          <p:nvPr/>
        </p:nvSpPr>
        <p:spPr>
          <a:xfrm>
            <a:off x="9980579" y="3395303"/>
            <a:ext cx="106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Ti-</a:t>
            </a:r>
            <a:r>
              <a:rPr lang="en-US" b="1" err="1"/>
              <a:t>Saph</a:t>
            </a:r>
            <a:endParaRPr lang="en-US" b="1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852F20D-021C-4B54-8A00-E8D43B33BA2C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FF69CA-AA19-C098-5FF9-29138D0FB1BF}"/>
              </a:ext>
            </a:extLst>
          </p:cNvPr>
          <p:cNvSpPr/>
          <p:nvPr/>
        </p:nvSpPr>
        <p:spPr>
          <a:xfrm>
            <a:off x="4396255" y="4695825"/>
            <a:ext cx="422496" cy="2734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1FEA6F-2FC7-8CD6-4DAF-9F053233C3FA}"/>
              </a:ext>
            </a:extLst>
          </p:cNvPr>
          <p:cNvSpPr txBox="1"/>
          <p:nvPr/>
        </p:nvSpPr>
        <p:spPr>
          <a:xfrm>
            <a:off x="4396255" y="4647899"/>
            <a:ext cx="68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f/1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97FBEA-0099-E49B-21F0-DFB8051EBD5D}"/>
              </a:ext>
            </a:extLst>
          </p:cNvPr>
          <p:cNvSpPr txBox="1"/>
          <p:nvPr/>
        </p:nvSpPr>
        <p:spPr>
          <a:xfrm>
            <a:off x="10335894" y="3698112"/>
            <a:ext cx="106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100fs</a:t>
            </a:r>
          </a:p>
        </p:txBody>
      </p:sp>
    </p:spTree>
    <p:extLst>
      <p:ext uri="{BB962C8B-B14F-4D97-AF65-F5344CB8AC3E}">
        <p14:creationId xmlns:p14="http://schemas.microsoft.com/office/powerpoint/2010/main" val="2133004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F9303-F0B0-3DD1-0FC0-FB20034E5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E5A319-E75F-C14B-5248-6A2324225D01}"/>
              </a:ext>
            </a:extLst>
          </p:cNvPr>
          <p:cNvSpPr/>
          <p:nvPr/>
        </p:nvSpPr>
        <p:spPr>
          <a:xfrm>
            <a:off x="3484" y="-26945"/>
            <a:ext cx="12192000" cy="109444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9C0F6B-720C-2A1E-5186-BD67332F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71" y="-37840"/>
            <a:ext cx="12191999" cy="108995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</a:rPr>
              <a:t>Effect of </a:t>
            </a:r>
            <a:r>
              <a:rPr lang="en-US" dirty="0" err="1">
                <a:solidFill>
                  <a:schemeClr val="bg1"/>
                </a:solidFill>
              </a:rPr>
              <a:t>prepulse</a:t>
            </a:r>
            <a:r>
              <a:rPr lang="en-US" dirty="0">
                <a:solidFill>
                  <a:schemeClr val="bg1"/>
                </a:solidFill>
              </a:rPr>
              <a:t> on ion beams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652F3466-CE1A-D400-EEB3-E71FFFDBD1B2}"/>
              </a:ext>
            </a:extLst>
          </p:cNvPr>
          <p:cNvSpPr txBox="1">
            <a:spLocks/>
          </p:cNvSpPr>
          <p:nvPr/>
        </p:nvSpPr>
        <p:spPr>
          <a:xfrm>
            <a:off x="8763926" y="6291863"/>
            <a:ext cx="2926080" cy="56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defPPr>
              <a:defRPr lang="en-US"/>
            </a:defPPr>
            <a:lvl1pPr marL="0" algn="r" defTabSz="457200" rtl="0" eaLnBrk="1" latinLnBrk="0" hangingPunct="1">
              <a:defRPr sz="10300" b="0" kern="120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CE5A9A0F-4399-446A-98B4-14358729F994}" type="slidenum">
              <a:rPr lang="en-US" sz="9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 sz="3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 descr="A collage of images of a nuclear energy&#10;&#10;Description automatically generated">
            <a:extLst>
              <a:ext uri="{FF2B5EF4-FFF2-40B4-BE49-F238E27FC236}">
                <a16:creationId xmlns:a16="http://schemas.microsoft.com/office/drawing/2014/main" id="{133D1F2D-6D51-3D07-AC06-4B2FF4970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72"/>
          <a:stretch/>
        </p:blipFill>
        <p:spPr>
          <a:xfrm>
            <a:off x="730646" y="1170996"/>
            <a:ext cx="3818468" cy="5586796"/>
          </a:xfrm>
          <a:prstGeom prst="rect">
            <a:avLst/>
          </a:prstGeom>
        </p:spPr>
      </p:pic>
      <p:pic>
        <p:nvPicPr>
          <p:cNvPr id="10" name="Picture 9" descr="A collage of images of a nuclear energy&#10;&#10;Description automatically generated">
            <a:extLst>
              <a:ext uri="{FF2B5EF4-FFF2-40B4-BE49-F238E27FC236}">
                <a16:creationId xmlns:a16="http://schemas.microsoft.com/office/drawing/2014/main" id="{6C66B00A-A4FE-E300-5A72-D9DCA0530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6"/>
          <a:stretch/>
        </p:blipFill>
        <p:spPr>
          <a:xfrm>
            <a:off x="4699272" y="1169586"/>
            <a:ext cx="3947903" cy="5586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DA4D39-A46F-0B44-78BC-CBE44E920A69}"/>
              </a:ext>
            </a:extLst>
          </p:cNvPr>
          <p:cNvSpPr txBox="1"/>
          <p:nvPr/>
        </p:nvSpPr>
        <p:spPr>
          <a:xfrm>
            <a:off x="2272300" y="1265127"/>
            <a:ext cx="1941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5mJ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EF6D94-C1EF-2D9E-5ED1-C4B5966C00D8}"/>
              </a:ext>
            </a:extLst>
          </p:cNvPr>
          <p:cNvSpPr txBox="1"/>
          <p:nvPr/>
        </p:nvSpPr>
        <p:spPr>
          <a:xfrm>
            <a:off x="6338976" y="1265127"/>
            <a:ext cx="1941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40mJ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B98F77-F21E-E57F-411B-9EE38DF9A3B9}"/>
              </a:ext>
            </a:extLst>
          </p:cNvPr>
          <p:cNvSpPr txBox="1"/>
          <p:nvPr/>
        </p:nvSpPr>
        <p:spPr>
          <a:xfrm>
            <a:off x="2064079" y="2384596"/>
            <a:ext cx="98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10º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BBB077-741F-EC53-FA94-A154EDC248DE}"/>
              </a:ext>
            </a:extLst>
          </p:cNvPr>
          <p:cNvSpPr txBox="1"/>
          <p:nvPr/>
        </p:nvSpPr>
        <p:spPr>
          <a:xfrm>
            <a:off x="3578347" y="2107597"/>
            <a:ext cx="85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20º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5F3C05-DF9D-EEBB-B6A2-C57BA605B5F8}"/>
              </a:ext>
            </a:extLst>
          </p:cNvPr>
          <p:cNvSpPr txBox="1"/>
          <p:nvPr/>
        </p:nvSpPr>
        <p:spPr>
          <a:xfrm>
            <a:off x="8810897" y="3943338"/>
            <a:ext cx="2992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Font typeface="Wingdings" pitchFamily="2" charset="2"/>
              <a:buChar char="q"/>
            </a:pPr>
            <a:r>
              <a:rPr lang="en-US" sz="2400" dirty="0"/>
              <a:t>b) </a:t>
            </a:r>
            <a:r>
              <a:rPr lang="en-US" sz="2400" b="1" dirty="0"/>
              <a:t>Low</a:t>
            </a:r>
            <a:r>
              <a:rPr lang="en-US" sz="2400" dirty="0"/>
              <a:t> divergence beam with spatial </a:t>
            </a:r>
            <a:r>
              <a:rPr lang="en-US" sz="2400" b="1" dirty="0"/>
              <a:t>structure</a:t>
            </a:r>
            <a:r>
              <a:rPr lang="en-US" sz="2400" dirty="0"/>
              <a:t>  and spectral variation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78276B-3043-0615-12B8-6B5257F1CEC6}"/>
              </a:ext>
            </a:extLst>
          </p:cNvPr>
          <p:cNvSpPr txBox="1"/>
          <p:nvPr/>
        </p:nvSpPr>
        <p:spPr>
          <a:xfrm>
            <a:off x="8810897" y="1972320"/>
            <a:ext cx="3033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SzPct val="100000"/>
              <a:buFont typeface="Wingdings" pitchFamily="2" charset="2"/>
              <a:buChar char="q"/>
            </a:pPr>
            <a:r>
              <a:rPr lang="en-US" sz="2400" dirty="0"/>
              <a:t>a) </a:t>
            </a:r>
            <a:r>
              <a:rPr lang="en-US" sz="2400" b="1" dirty="0"/>
              <a:t>High</a:t>
            </a:r>
            <a:r>
              <a:rPr lang="en-US" sz="2400" dirty="0"/>
              <a:t> divergence </a:t>
            </a:r>
            <a:r>
              <a:rPr lang="en-US" sz="2400" b="1" dirty="0"/>
              <a:t>Smooth</a:t>
            </a:r>
            <a:r>
              <a:rPr lang="en-US" sz="2400" dirty="0"/>
              <a:t> thermal ion beam </a:t>
            </a:r>
          </a:p>
        </p:txBody>
      </p:sp>
    </p:spTree>
    <p:extLst>
      <p:ext uri="{BB962C8B-B14F-4D97-AF65-F5344CB8AC3E}">
        <p14:creationId xmlns:p14="http://schemas.microsoft.com/office/powerpoint/2010/main" val="192186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103978</TotalTime>
  <Words>673</Words>
  <Application>Microsoft Macintosh PowerPoint</Application>
  <PresentationFormat>Widescreen</PresentationFormat>
  <Paragraphs>142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Aptos Display</vt:lpstr>
      <vt:lpstr>Arial</vt:lpstr>
      <vt:lpstr>Cambria Math</vt:lpstr>
      <vt:lpstr>Courier New</vt:lpstr>
      <vt:lpstr>Harding</vt:lpstr>
      <vt:lpstr>Wingdings</vt:lpstr>
      <vt:lpstr>Office Theme</vt:lpstr>
      <vt:lpstr> Proton beam divergence measurements from radiation pressure driven shock acceleration</vt:lpstr>
      <vt:lpstr>  Overview</vt:lpstr>
      <vt:lpstr>  Why laser driven ion acceleration ?</vt:lpstr>
      <vt:lpstr>  Why we chose the BNL ATF  </vt:lpstr>
      <vt:lpstr>  Collisionless shock acceleration</vt:lpstr>
      <vt:lpstr>  Previous work on CSA </vt:lpstr>
      <vt:lpstr>  Divergence and transport lines</vt:lpstr>
      <vt:lpstr>  BNL CO_2 laser facility </vt:lpstr>
      <vt:lpstr>  Effect of prepulse on ion beams</vt:lpstr>
      <vt:lpstr>  Divergence data </vt:lpstr>
      <vt:lpstr>  Divergence data and explanation</vt:lpstr>
      <vt:lpstr>  Divergence data simulations</vt:lpstr>
      <vt:lpstr>  Conclusions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Radiation pressure driven collisionless shock ion acceleration: Ion energy and divergence</dc:title>
  <dc:creator>Casati, Ginevra</dc:creator>
  <cp:lastModifiedBy>Casati, Ginevra</cp:lastModifiedBy>
  <cp:revision>19</cp:revision>
  <dcterms:created xsi:type="dcterms:W3CDTF">2024-05-12T19:38:17Z</dcterms:created>
  <dcterms:modified xsi:type="dcterms:W3CDTF">2025-04-30T19:43:28Z</dcterms:modified>
</cp:coreProperties>
</file>