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rison, Andrew (DLSLtd,RAL,CEO)" initials="HA(" lastIdx="2" clrIdx="0">
    <p:extLst>
      <p:ext uri="{19B8F6BF-5375-455C-9EA6-DF929625EA0E}">
        <p15:presenceInfo xmlns:p15="http://schemas.microsoft.com/office/powerpoint/2012/main" userId="S::andrew.harrison@diamond.ac.uk::cbc88a90-b110-41e2-a069-18a49e6e3433" providerId="AD"/>
      </p:ext>
    </p:extLst>
  </p:cmAuthor>
  <p:cmAuthor id="2" name="Walker, Richard (DLSLtd,RAL,TEC)" initials="RPW" lastIdx="9" clrIdx="1">
    <p:extLst>
      <p:ext uri="{19B8F6BF-5375-455C-9EA6-DF929625EA0E}">
        <p15:presenceInfo xmlns:p15="http://schemas.microsoft.com/office/powerpoint/2012/main" userId="Walker, Richard (DLSLtd,RAL,TEC)" providerId="None"/>
      </p:ext>
    </p:extLst>
  </p:cmAuthor>
  <p:cmAuthor id="3" name="Ward, Andrea (DLSLtd,RAL,FCS)" initials="WA(" lastIdx="2" clrIdx="2">
    <p:extLst>
      <p:ext uri="{19B8F6BF-5375-455C-9EA6-DF929625EA0E}">
        <p15:presenceInfo xmlns:p15="http://schemas.microsoft.com/office/powerpoint/2012/main" userId="S::andrea.ward@diamond.ac.uk::cbd0f11d-7c28-4333-8149-d74bc4ff15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73CE4-EC84-4735-A6D0-174C69B3558A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41DD2-89C4-40A5-9847-70F35BD001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022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60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A466D-DF86-2574-8C93-4FECC73B9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19CB1E-60F2-972A-E62A-44A443865B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7FBEE8-9CAB-4473-AC96-A30ACC224A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C0E7E-90BD-C000-B325-7BE85B2044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730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78A2D-D34A-A47A-7269-A61B0C305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FECD5F-DF8D-3F60-6911-55CF68A38C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0BC96B-47DB-8EFB-69B2-DB825D71AB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8C20F-3B6F-9592-B748-9F4239088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27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C4724-29AF-68A2-06C0-2A13ABB32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AA8548-85B3-2029-4F62-C5098C50AE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A155E1-2AAF-BF3F-762D-CDEA61D4F4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3E63A-DBD4-3B9C-C794-D783071BE9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76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BF89E-3760-BE20-69A3-21E42338C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C4D8C2-5D91-CFA3-6AB8-C99FCFD757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397C54-C613-21EC-A228-7454C2535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7A0AC-D98E-153D-D0BF-C76477EE13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102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8111A-14A5-27C0-41ED-48B2B9560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97D312-A21E-65A6-7559-1BE409458C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B4948C-D584-4E42-A682-6B0DBBDFD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C72C3-6ECD-C029-2C7B-6CBF81A4DE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629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5EE3F-2E49-239B-2ECD-C6CA3C87F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85BA2C-D4C1-125F-2A5B-AD84A6BB29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07CAAE-D893-020B-CAA1-E9D7A04E24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B5585-28AF-A990-038C-DB9C0ABEF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21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8B7DD-DF2E-7C88-64CE-8D48CB007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B42C23-9ACE-585B-A314-3F55FE448C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2B81BA-40B7-D800-750A-B9FC84FC4C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35EEAF-0E5A-16D4-5712-725821058A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431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74077-96FC-122D-3F2C-D9EE80C14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A0CD16-5031-4099-159E-BBF1E1ADDE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C7191A-0E06-92E4-9889-FBA85A7EA3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EF2FE-07AA-21B0-FABF-C1889A6ECB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452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B9E59-6C95-548D-0564-AAB15352C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90D972-4B5A-CC39-CC84-F5203828EB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F9C97B-D4EB-37FB-3774-0FBFD6272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F7BC2-EB39-F1AB-B6F0-6808EB67B3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41DD2-89C4-40A5-9847-70F35BD001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6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2" y="6180408"/>
            <a:ext cx="1263383" cy="365125"/>
          </a:xfrm>
        </p:spPr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2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2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4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5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2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D56066-B700-9C41-B9FA-B834435A4C7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1878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C36D-A734-B041-BD16-08361CD43950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892" y="6187843"/>
            <a:ext cx="171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2FCE9E1-15CC-4E34-A46D-53AD6BB2C3B0}"/>
              </a:ext>
            </a:extLst>
          </p:cNvPr>
          <p:cNvSpPr txBox="1">
            <a:spLocks/>
          </p:cNvSpPr>
          <p:nvPr/>
        </p:nvSpPr>
        <p:spPr>
          <a:xfrm>
            <a:off x="431648" y="2072310"/>
            <a:ext cx="11328704" cy="13015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+mn-lt"/>
                <a:cs typeface="Arial" panose="020B0604020202020204" pitchFamily="34" charset="0"/>
              </a:rPr>
              <a:t>Microwave instability driven by terahertz-scale resistive-wall impedance in electron synchrotrons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D3745814-8FAA-DA98-1180-E8A929D26195}"/>
              </a:ext>
            </a:extLst>
          </p:cNvPr>
          <p:cNvSpPr txBox="1">
            <a:spLocks/>
          </p:cNvSpPr>
          <p:nvPr/>
        </p:nvSpPr>
        <p:spPr>
          <a:xfrm>
            <a:off x="2735147" y="3641454"/>
            <a:ext cx="6721705" cy="504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Dmitrii Rabusov</a:t>
            </a:r>
          </a:p>
        </p:txBody>
      </p:sp>
    </p:spTree>
    <p:extLst>
      <p:ext uri="{BB962C8B-B14F-4D97-AF65-F5344CB8AC3E}">
        <p14:creationId xmlns:p14="http://schemas.microsoft.com/office/powerpoint/2010/main" val="157006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11996-21B8-1C1A-49E9-21F5AB834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F77344-602E-1FD8-11FA-A116DB54DA79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AFC4C8-51C0-FB31-A118-C86405432C5F}"/>
              </a:ext>
            </a:extLst>
          </p:cNvPr>
          <p:cNvSpPr txBox="1"/>
          <p:nvPr/>
        </p:nvSpPr>
        <p:spPr>
          <a:xfrm>
            <a:off x="3927764" y="-10544"/>
            <a:ext cx="4128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Backup slides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11A5CC8-6124-B46E-9660-2185B1C41C44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7167152-97E9-E542-252F-768FBFC51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10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A2E162-0862-2706-6D4B-D9EC77DC8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254" y="1131505"/>
            <a:ext cx="5762625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52950C7-6EA4-98F5-EBCC-65267B071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505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070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1266C-F743-5465-6CA2-A516181E9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6EF44B-9E11-8501-CA55-28FF68929C57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A9EB3F-998C-4E8E-975C-9C770183C7B4}"/>
              </a:ext>
            </a:extLst>
          </p:cNvPr>
          <p:cNvSpPr txBox="1"/>
          <p:nvPr/>
        </p:nvSpPr>
        <p:spPr>
          <a:xfrm>
            <a:off x="3927764" y="-10544"/>
            <a:ext cx="4128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Backup slides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A55E3FC-01DA-DE36-3921-3C6F5B3B37DC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04CB7A9D-C255-D077-852D-9AF705144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11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DEAE626-6163-C7EA-3E54-CF4E6590E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39527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F60F3A8-4982-4A17-B6B7-DFF7752AD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41" y="939527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9445C1-2E84-DD2A-DDBE-918B311970DF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F4A0B0-2282-576F-7E5B-F06563D6C39C}"/>
              </a:ext>
            </a:extLst>
          </p:cNvPr>
          <p:cNvSpPr txBox="1"/>
          <p:nvPr/>
        </p:nvSpPr>
        <p:spPr>
          <a:xfrm>
            <a:off x="3927764" y="-10544"/>
            <a:ext cx="4128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Talk outline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12CE857-C4C2-7372-53F9-BDDACC314237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D4DAB63F-563A-03A4-CBAF-F0063B84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2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2054D4-3D89-6D87-3464-D747D0DAEA35}"/>
              </a:ext>
            </a:extLst>
          </p:cNvPr>
          <p:cNvSpPr txBox="1"/>
          <p:nvPr/>
        </p:nvSpPr>
        <p:spPr>
          <a:xfrm>
            <a:off x="1246909" y="1461655"/>
            <a:ext cx="923716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Motivation. NEG coating and resistive-wall impedance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Simulation setup and convergence studies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Parameters of NEG coating and Diamond-II example case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Variation of coating thickness and the microwave instability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Multipeak structure of longitudinal impedance and momentum-spread growth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321184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616AB-9E5A-0636-4762-F37EB6F0D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453B8D-64C0-C794-1A68-C9328F70309A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B1C2B4-C604-F43D-49DF-D7338D9AFB0A}"/>
              </a:ext>
            </a:extLst>
          </p:cNvPr>
          <p:cNvSpPr txBox="1"/>
          <p:nvPr/>
        </p:nvSpPr>
        <p:spPr>
          <a:xfrm>
            <a:off x="0" y="-10544"/>
            <a:ext cx="12194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Metallic coatings (NEG) and longitudinal impedance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29323C3-48D7-ADC7-0468-212E4170981A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28E35B06-C6B6-8DA9-EB32-19FEE7334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3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1CEF36-2089-53EA-4416-D7AE2035F3D2}"/>
              </a:ext>
            </a:extLst>
          </p:cNvPr>
          <p:cNvSpPr txBox="1"/>
          <p:nvPr/>
        </p:nvSpPr>
        <p:spPr>
          <a:xfrm>
            <a:off x="316743" y="783737"/>
            <a:ext cx="547708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Nonevaporable getter (NEG) coated vacuum vessels providing distributed wall pumping for residual gases</a:t>
            </a:r>
          </a:p>
          <a:p>
            <a:pPr>
              <a:spcAft>
                <a:spcPts val="600"/>
              </a:spcAft>
            </a:pPr>
            <a:r>
              <a:rPr lang="en-GB" sz="1400" i="1" dirty="0"/>
              <a:t>C. Benvenuti, P. </a:t>
            </a:r>
            <a:r>
              <a:rPr lang="en-GB" sz="1400" i="1" dirty="0" err="1"/>
              <a:t>Chiggiato</a:t>
            </a:r>
            <a:r>
              <a:rPr lang="en-GB" sz="1400" i="1" dirty="0"/>
              <a:t>, F. </a:t>
            </a:r>
            <a:r>
              <a:rPr lang="en-GB" sz="1400" i="1" dirty="0" err="1"/>
              <a:t>Cicoira</a:t>
            </a:r>
            <a:r>
              <a:rPr lang="en-GB" sz="1400" i="1" dirty="0"/>
              <a:t>, Y. </a:t>
            </a:r>
            <a:r>
              <a:rPr lang="en-GB" sz="1400" i="1" dirty="0" err="1"/>
              <a:t>L’Aminot</a:t>
            </a:r>
            <a:r>
              <a:rPr lang="en-GB" sz="1400" i="1" dirty="0"/>
              <a:t>; Nonevaporable getter films for ultrahigh vacuum applications. J. Vac. Sci. Technol. A 1 January 1998; 16 (1): 148–154. https://doi.org/10.1116/1.580963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Metallic coatings contribute to the resistive-wall component of the impedance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Resonant-like peak in the longitudinal impedance on a terahertz (THz) scale</a:t>
            </a:r>
          </a:p>
          <a:p>
            <a:pPr>
              <a:spcAft>
                <a:spcPts val="600"/>
              </a:spcAft>
            </a:pPr>
            <a:r>
              <a:rPr lang="en-GB" sz="1400" i="1" dirty="0" err="1"/>
              <a:t>Migliorati</a:t>
            </a:r>
            <a:r>
              <a:rPr lang="en-GB" sz="1400" i="1" dirty="0"/>
              <a:t>, M., Belli, E., &amp; </a:t>
            </a:r>
            <a:r>
              <a:rPr lang="en-GB" sz="1400" i="1" dirty="0" err="1"/>
              <a:t>Zobov</a:t>
            </a:r>
            <a:r>
              <a:rPr lang="en-GB" sz="1400" i="1" dirty="0"/>
              <a:t>, M. (2018). Impact of the resistive wall impedance on beam dynamics in the Future Circular </a:t>
            </a:r>
            <a:r>
              <a:rPr lang="en-GB" sz="1400" i="1" dirty="0" err="1"/>
              <a:t>e+e</a:t>
            </a:r>
            <a:r>
              <a:rPr lang="en-GB" sz="1400" i="1" dirty="0"/>
              <a:t>- Collider. Phys. Rev. Accel. Beams, 21(4), 041001. https://doi.org/10.1103/PhysRevAccelBeams.21.041001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THz-scale impedance driving microwave instability</a:t>
            </a:r>
          </a:p>
          <a:p>
            <a:pPr>
              <a:spcAft>
                <a:spcPts val="600"/>
              </a:spcAft>
            </a:pPr>
            <a:r>
              <a:rPr lang="en-GB" sz="1400" i="1" dirty="0"/>
              <a:t>Gamelin, A., &amp; </a:t>
            </a:r>
            <a:r>
              <a:rPr lang="en-GB" sz="1400" i="1" dirty="0" err="1"/>
              <a:t>Foosang</a:t>
            </a:r>
            <a:r>
              <a:rPr lang="en-GB" sz="1400" i="1" dirty="0"/>
              <a:t>, W. (2023). Influence of the coating resistivity on beam dynamics. Phys. Rev. Accel. Beams, 26(5), 054401. https://doi.org/10.1103/PhysRevAccelBeams.26.054401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6A3665-C0E0-21E3-B7CF-E5DE46FB0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5" y="2190864"/>
            <a:ext cx="4777408" cy="351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41D36F-D060-D332-7084-EE2AEDE6C52B}"/>
                  </a:ext>
                </a:extLst>
              </p:cNvPr>
              <p:cNvSpPr txBox="1"/>
              <p:nvPr/>
            </p:nvSpPr>
            <p:spPr>
              <a:xfrm>
                <a:off x="7001460" y="867694"/>
                <a:ext cx="4223388" cy="1000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dirty="0"/>
                  <a:t>= 12.5 </a:t>
                </a:r>
                <a:r>
                  <a:rPr lang="en-GB" dirty="0" err="1"/>
                  <a:t>ps</a:t>
                </a:r>
                <a:r>
                  <a:rPr lang="en-GB" dirty="0"/>
                  <a:t>, 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dirty="0"/>
                  <a:t>= 0.5 THz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/>
                  <a:t>Bunches can be elongated by using harmonic cavities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41D36F-D060-D332-7084-EE2AEDE6C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460" y="867694"/>
                <a:ext cx="4223388" cy="1000274"/>
              </a:xfrm>
              <a:prstGeom prst="rect">
                <a:avLst/>
              </a:prstGeom>
              <a:blipFill>
                <a:blip r:embed="rId4"/>
                <a:stretch>
                  <a:fillRect l="-1012" t="-3049" b="-91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67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6A5B8-100B-0341-C450-E40BE3FB2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7E5FE5-8D5E-1FB7-34FC-8249207FBE06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01C802-C9F1-4A62-7D2C-7FD3752B884C}"/>
              </a:ext>
            </a:extLst>
          </p:cNvPr>
          <p:cNvSpPr txBox="1"/>
          <p:nvPr/>
        </p:nvSpPr>
        <p:spPr>
          <a:xfrm>
            <a:off x="2276" y="-10544"/>
            <a:ext cx="12187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Simulation setup and convergence studies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12F9E04-ADCF-DACD-7A8E-C38435D05CA8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B1592FE4-8365-B406-87AA-B9E264EB6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4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75C458-8CC0-A6C1-939B-9492B7536142}"/>
              </a:ext>
            </a:extLst>
          </p:cNvPr>
          <p:cNvSpPr txBox="1"/>
          <p:nvPr/>
        </p:nvSpPr>
        <p:spPr>
          <a:xfrm>
            <a:off x="163151" y="4146833"/>
            <a:ext cx="6553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Coating thickness h, conductivity </a:t>
            </a:r>
            <a:r>
              <a:rPr lang="el-GR" sz="2000" dirty="0"/>
              <a:t>σ</a:t>
            </a:r>
            <a:endParaRPr lang="en-GB" sz="20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h=1 </a:t>
            </a:r>
            <a:r>
              <a:rPr lang="el-GR" sz="2000" dirty="0"/>
              <a:t>μ</a:t>
            </a:r>
            <a:r>
              <a:rPr lang="en-GB" sz="2000" dirty="0"/>
              <a:t>m, </a:t>
            </a:r>
            <a:r>
              <a:rPr lang="el-GR" sz="2000" dirty="0"/>
              <a:t>σ</a:t>
            </a:r>
            <a:r>
              <a:rPr lang="en-GB" sz="2000" dirty="0"/>
              <a:t>=1e5 S reference case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i="1" dirty="0"/>
              <a:t>Columnar</a:t>
            </a:r>
            <a:r>
              <a:rPr lang="en-GB" sz="2000" dirty="0"/>
              <a:t> NEG </a:t>
            </a:r>
            <a:r>
              <a:rPr lang="el-GR" sz="2000" dirty="0"/>
              <a:t>σ</a:t>
            </a:r>
            <a:r>
              <a:rPr lang="en-GB" sz="2000" dirty="0"/>
              <a:t>=0.14e5 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i="1" dirty="0"/>
              <a:t>Dense</a:t>
            </a:r>
            <a:r>
              <a:rPr lang="en-GB" sz="2000" dirty="0"/>
              <a:t> NEG </a:t>
            </a:r>
            <a:r>
              <a:rPr lang="el-GR" sz="2000" dirty="0"/>
              <a:t>σ</a:t>
            </a:r>
            <a:r>
              <a:rPr lang="en-GB" sz="2000" dirty="0"/>
              <a:t>=8e5 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3HC = 3</a:t>
            </a:r>
            <a:r>
              <a:rPr lang="en-GB" sz="2000" baseline="30000" dirty="0"/>
              <a:t>rd</a:t>
            </a:r>
            <a:r>
              <a:rPr lang="en-GB" sz="2000" dirty="0"/>
              <a:t> harmonic cavity used in simulations</a:t>
            </a:r>
          </a:p>
          <a:p>
            <a:endParaRPr lang="en-GB" sz="20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BE5D464-9380-B937-8D2D-CEEFF4EAA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830" y="523220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4B6C927-0AEE-E826-2549-61E17BC21E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812491"/>
              </p:ext>
            </p:extLst>
          </p:nvPr>
        </p:nvGraphicFramePr>
        <p:xfrm>
          <a:off x="163151" y="715053"/>
          <a:ext cx="4450282" cy="276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5141">
                  <a:extLst>
                    <a:ext uri="{9D8B030D-6E8A-4147-A177-3AD203B41FA5}">
                      <a16:colId xmlns:a16="http://schemas.microsoft.com/office/drawing/2014/main" val="153804015"/>
                    </a:ext>
                  </a:extLst>
                </a:gridCol>
                <a:gridCol w="2225141">
                  <a:extLst>
                    <a:ext uri="{9D8B030D-6E8A-4147-A177-3AD203B41FA5}">
                      <a16:colId xmlns:a16="http://schemas.microsoft.com/office/drawing/2014/main" val="3120105538"/>
                    </a:ext>
                  </a:extLst>
                </a:gridCol>
              </a:tblGrid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Length [m]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050035"/>
                  </a:ext>
                </a:extLst>
              </a:tr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NEG-coated 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423.9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241153"/>
                  </a:ext>
                </a:extLst>
              </a:tr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Stainless 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45.67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925522"/>
                  </a:ext>
                </a:extLst>
              </a:tr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602308"/>
                  </a:ext>
                </a:extLst>
              </a:tr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NEG-coated aluminium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43.04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674416"/>
                  </a:ext>
                </a:extLst>
              </a:tr>
              <a:tr h="424772">
                <a:tc>
                  <a:txBody>
                    <a:bodyPr/>
                    <a:lstStyle/>
                    <a:p>
                      <a:r>
                        <a:rPr lang="en-GB" dirty="0"/>
                        <a:t>Ti-coated alumina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7240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BE192A8-1686-58E0-C949-55CAC8652FDD}"/>
              </a:ext>
            </a:extLst>
          </p:cNvPr>
          <p:cNvSpPr txBox="1"/>
          <p:nvPr/>
        </p:nvSpPr>
        <p:spPr>
          <a:xfrm>
            <a:off x="2276" y="3520663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Based on Diamond-II impedance database in 2024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9F45BE-FD67-0E89-9D9B-0382CD660057}"/>
                  </a:ext>
                </a:extLst>
              </p:cNvPr>
              <p:cNvSpPr txBox="1"/>
              <p:nvPr/>
            </p:nvSpPr>
            <p:spPr>
              <a:xfrm>
                <a:off x="6622364" y="4917316"/>
                <a:ext cx="5482616" cy="13809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/>
                  <a:t>Bin size </a:t>
                </a:r>
                <a:r>
                  <a:rPr lang="el-G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Δ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 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1800" dirty="0">
                    <a:ea typeface="Cambria Math" panose="02040503050406030204" pitchFamily="18" charset="0"/>
                  </a:rPr>
                  <a:t>and </a:t>
                </a:r>
                <a:r>
                  <a:rPr lang="en-GB" dirty="0"/>
                  <a:t>number of bins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bins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dirty="0"/>
                  <a:t> </a:t>
                </a:r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/>
                  <a:t>Particles-per-slice preferred to be 1000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/>
                  <a:t>N</a:t>
                </a:r>
                <a:r>
                  <a:rPr lang="en-GB" sz="1800" dirty="0"/>
                  <a:t>umber of particles </a:t>
                </a:r>
                <a:r>
                  <a:rPr lang="en-GB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 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&gt; 1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e6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9F45BE-FD67-0E89-9D9B-0382CD660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364" y="4917316"/>
                <a:ext cx="5482616" cy="1380955"/>
              </a:xfrm>
              <a:prstGeom prst="rect">
                <a:avLst/>
              </a:prstGeom>
              <a:blipFill>
                <a:blip r:embed="rId4"/>
                <a:stretch>
                  <a:fillRect l="-667" b="-66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571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9B5B3-81EB-B080-387C-E244F5A9C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C87F0C-2158-7099-CCE8-396A0C06C5E2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FE2D29-17D7-2E17-2241-30869EA6FC73}"/>
              </a:ext>
            </a:extLst>
          </p:cNvPr>
          <p:cNvSpPr txBox="1"/>
          <p:nvPr/>
        </p:nvSpPr>
        <p:spPr>
          <a:xfrm>
            <a:off x="2276" y="-10544"/>
            <a:ext cx="12187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Parameters of NEG coating and Diamond-II example case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71B635B-B344-50A0-3FCB-4DD9B4943C36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8A5FEB70-EAF3-35BF-FFC7-A35ECB36A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5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75EF7A2-BBE7-0DB4-FCEC-8E7D9FF26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512676"/>
            <a:ext cx="111823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2E6FEC-2538-9B03-1D58-3FCA63C33FDB}"/>
                  </a:ext>
                </a:extLst>
              </p:cNvPr>
              <p:cNvSpPr txBox="1"/>
              <p:nvPr/>
            </p:nvSpPr>
            <p:spPr>
              <a:xfrm>
                <a:off x="402222" y="4292535"/>
                <a:ext cx="11097846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Used IDs open for this study as the worst-case scenario, compared with and w/o the harmonic cavity</a:t>
                </a:r>
              </a:p>
              <a:p>
                <a:pPr marL="742950" lvl="1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Closing the IDs reduces the damping times and is found to help suppress the microwave instability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Dense NEG coating with h=0.5 </a:t>
                </a:r>
                <a:r>
                  <a:rPr lang="en-GB" sz="2000" dirty="0" err="1"/>
                  <a:t>μm</a:t>
                </a:r>
                <a:r>
                  <a:rPr lang="en-GB" sz="2000" dirty="0"/>
                  <a:t> thickness providing the smallest momentum-spread growth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Results converge at </a:t>
                </a:r>
                <a:r>
                  <a:rPr lang="el-G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Δ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t=0.15 </a:t>
                </a:r>
                <a:r>
                  <a:rPr lang="en-GB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ps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/>
                  <a:t>(bin size),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bins</m:t>
                        </m:r>
                      </m:sub>
                    </m:sSub>
                  </m:oMath>
                </a14:m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=2048 </a:t>
                </a:r>
                <a:r>
                  <a:rPr lang="en-GB" sz="2000" dirty="0"/>
                  <a:t>(number of bins),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N=3e6 </a:t>
                </a:r>
                <a:r>
                  <a:rPr lang="en-GB" sz="2000" dirty="0"/>
                  <a:t>(number of particles)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2E6FEC-2538-9B03-1D58-3FCA63C33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22" y="4292535"/>
                <a:ext cx="11097846" cy="1785104"/>
              </a:xfrm>
              <a:prstGeom prst="rect">
                <a:avLst/>
              </a:prstGeom>
              <a:blipFill>
                <a:blip r:embed="rId4"/>
                <a:stretch>
                  <a:fillRect l="-495" t="-1706" r="-165" b="-51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253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51BD-4C09-61FA-590E-87EE0DE9D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A15C61-E8B5-10E7-6BE5-B3CB660825FD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3BB273-B034-DED1-7AC3-BF26B89B117B}"/>
              </a:ext>
            </a:extLst>
          </p:cNvPr>
          <p:cNvSpPr txBox="1"/>
          <p:nvPr/>
        </p:nvSpPr>
        <p:spPr>
          <a:xfrm>
            <a:off x="2276" y="-1054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Variation of coating thickness and the microwave instability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6F2472F-506C-5E24-4E6F-74C163FF36DE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6196D879-7F8A-07CD-6A07-92D978EC0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6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5C075A-5620-27F9-45CD-0276EEBB16BA}"/>
                  </a:ext>
                </a:extLst>
              </p:cNvPr>
              <p:cNvSpPr txBox="1"/>
              <p:nvPr/>
            </p:nvSpPr>
            <p:spPr>
              <a:xfrm>
                <a:off x="6067425" y="927849"/>
                <a:ext cx="6067425" cy="4428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Motivation. Expecting manufacturing imperfections, coating thickness can vary from 0.5 to 1.0 micron </a:t>
                </a:r>
              </a:p>
              <a:p>
                <a:pPr marL="342900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Two example cases with randomly distributed coating thickness throughout the ring</a:t>
                </a:r>
              </a:p>
              <a:p>
                <a:pPr marL="342900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Coating thickness of an element defined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GB" sz="2000" dirty="0"/>
                  <a:t> </a:t>
                </a:r>
                <a:r>
                  <a:rPr lang="el-GR" sz="2000" dirty="0"/>
                  <a:t>μ</a:t>
                </a:r>
                <a:r>
                  <a:rPr lang="en-GB" sz="2000" dirty="0"/>
                  <a:t>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=|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0, 0.3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=|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0, 0.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2000" dirty="0"/>
                  <a:t> is Gaussian (normal) distribution</a:t>
                </a:r>
              </a:p>
              <a:p>
                <a:pPr marL="342900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narrow-band peak becomes wider and smaller</a:t>
                </a:r>
              </a:p>
              <a:p>
                <a:pPr marL="342900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Potentially the overlap between beam frequencies and the impedance is larger!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5C075A-5620-27F9-45CD-0276EEBB1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7425" y="927849"/>
                <a:ext cx="6067425" cy="4428007"/>
              </a:xfrm>
              <a:prstGeom prst="rect">
                <a:avLst/>
              </a:prstGeom>
              <a:blipFill>
                <a:blip r:embed="rId3"/>
                <a:stretch>
                  <a:fillRect l="-904" t="-688" r="-1707" b="-13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985294B5-A3EC-63D0-DB6C-E33175B17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3385"/>
            <a:ext cx="60674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75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D3536-651B-522D-7EC9-7CEA0116B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D54534-B2E1-7006-31E1-A45E4027ECB4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70D892-F1A7-EE52-C478-BE8B2B76DF47}"/>
              </a:ext>
            </a:extLst>
          </p:cNvPr>
          <p:cNvSpPr txBox="1"/>
          <p:nvPr/>
        </p:nvSpPr>
        <p:spPr>
          <a:xfrm>
            <a:off x="2275" y="-1054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Variation of coating thickness and the microwave instability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2FA8964-A9CC-8B08-3670-277A8279A022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06513F45-0106-3A6A-6676-04B6741E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7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D9ADC9-6D07-B169-CE6A-43AC6850106D}"/>
              </a:ext>
            </a:extLst>
          </p:cNvPr>
          <p:cNvSpPr txBox="1"/>
          <p:nvPr/>
        </p:nvSpPr>
        <p:spPr>
          <a:xfrm>
            <a:off x="389299" y="5252717"/>
            <a:ext cx="108732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Narrower peaks leading to larger momentum-spread growth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Deliberately varying the coating thickness when designing elements of the vacuum chamber of a synchrotron light source can be used as a microwave-instability mitigation measure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0E9D2F-BC7A-7453-6B1A-76F9BE157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12676"/>
            <a:ext cx="603885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F3243CE-677B-05DE-908C-ABB91E4FA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" y="512676"/>
            <a:ext cx="60674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520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A2FE7-7ECA-EED2-306C-06EDE88D3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A90C5E-4180-16E8-416C-8E13CEB83BEF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C3A45B-2016-CE8C-1742-2E65C2D81202}"/>
              </a:ext>
            </a:extLst>
          </p:cNvPr>
          <p:cNvSpPr txBox="1"/>
          <p:nvPr/>
        </p:nvSpPr>
        <p:spPr>
          <a:xfrm>
            <a:off x="0" y="-10544"/>
            <a:ext cx="1218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Multipeak structure of longitudinal impedance and momentum-spread growth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827A50E-D672-05C4-D836-30DB33ED2A22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18E635A-8225-00AF-D5B3-DB692A5C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8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27B4E-2A18-FAD4-BFD6-EE928CCF2BA5}"/>
              </a:ext>
            </a:extLst>
          </p:cNvPr>
          <p:cNvSpPr txBox="1"/>
          <p:nvPr/>
        </p:nvSpPr>
        <p:spPr>
          <a:xfrm>
            <a:off x="368917" y="4967773"/>
            <a:ext cx="1063104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Using dense NEG instead of columnar as a coating material reduces the multi-peak structure in the longitudinal impedance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Special attention should be paid when amplitude of the peaks caused by ID vessels is comparable to the amplitude of the main peak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1B82BB0-CFCC-0144-42DB-C7C3097FD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" y="512676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453B77E-F89F-7184-8F54-E16EE622A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125" y="523220"/>
            <a:ext cx="57721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851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CEB47-8545-4D1C-82F3-714942BF8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B63BA1-9064-9AFC-6AAF-AA148FA1C8F6}"/>
              </a:ext>
            </a:extLst>
          </p:cNvPr>
          <p:cNvSpPr/>
          <p:nvPr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773B0F-8F54-7DBF-D9FB-FF4BF6AC79C7}"/>
              </a:ext>
            </a:extLst>
          </p:cNvPr>
          <p:cNvSpPr txBox="1"/>
          <p:nvPr/>
        </p:nvSpPr>
        <p:spPr>
          <a:xfrm>
            <a:off x="2275" y="-10544"/>
            <a:ext cx="1218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+mj-lt"/>
              </a:rPr>
              <a:t>Summary and conclusions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7CF2567-30AF-3DD4-BE49-605588ED3EA8}"/>
              </a:ext>
            </a:extLst>
          </p:cNvPr>
          <p:cNvSpPr txBox="1">
            <a:spLocks/>
          </p:cNvSpPr>
          <p:nvPr/>
        </p:nvSpPr>
        <p:spPr>
          <a:xfrm>
            <a:off x="163151" y="6385593"/>
            <a:ext cx="8211922" cy="382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Dmitrii Rabusov, Particle Accelerator and Beams Conference, Oxford, 2025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7C9F23D-6F93-F2C4-0473-39E692418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905" y="6385593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pPr/>
              <a:t>9</a:t>
            </a:fld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4D400B-4E62-A34A-FB3D-B4875171920A}"/>
              </a:ext>
            </a:extLst>
          </p:cNvPr>
          <p:cNvSpPr txBox="1"/>
          <p:nvPr/>
        </p:nvSpPr>
        <p:spPr>
          <a:xfrm>
            <a:off x="576953" y="766732"/>
            <a:ext cx="108666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Longitudinal impedance corresponding to different vacuum vessels with various parameters of NEG coating was compared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NEG-coated components of the vacuum chamber might cause a resonator-like peak or in some cases even a multi-peak structure in the total longitudinal impedance.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Higher conductivities with a smaller coating thickness are beneficial for suppressing the microwave instability.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Variation in the coating thickness throughout the ring results in reduced momentum-spread growth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Including randomised coating when designing vacuum components is beneficial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Insertion devices featuring rectangular geometry and NEG coating with low conductivity might cause a multi-peak structure of the longitudinal impedance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When the additional peaks have a comparable strength to the main peak, the microwave instability is stronger. </a:t>
            </a:r>
          </a:p>
        </p:txBody>
      </p:sp>
    </p:spTree>
    <p:extLst>
      <p:ext uri="{BB962C8B-B14F-4D97-AF65-F5344CB8AC3E}">
        <p14:creationId xmlns:p14="http://schemas.microsoft.com/office/powerpoint/2010/main" val="121430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A8A8B91A78D84A8E4E740900E5BBAE" ma:contentTypeVersion="14" ma:contentTypeDescription="Create a new document." ma:contentTypeScope="" ma:versionID="091b35bf1b639fbc49900cb416a38f3b">
  <xsd:schema xmlns:xsd="http://www.w3.org/2001/XMLSchema" xmlns:xs="http://www.w3.org/2001/XMLSchema" xmlns:p="http://schemas.microsoft.com/office/2006/metadata/properties" xmlns:ns2="4efff595-9748-44a8-a7f7-a5326e5a18d5" xmlns:ns3="b9e61a8e-ce37-4f6f-ab37-54558243974f" targetNamespace="http://schemas.microsoft.com/office/2006/metadata/properties" ma:root="true" ma:fieldsID="f6bad3525a1fac20860898d41a179a2a" ns2:_="" ns3:_="">
    <xsd:import namespace="4efff595-9748-44a8-a7f7-a5326e5a18d5"/>
    <xsd:import namespace="b9e61a8e-ce37-4f6f-ab37-5455824397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ink_x0028_test_x0029_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ff595-9748-44a8-a7f7-a5326e5a1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ink_x0028_test_x0029_" ma:index="20" nillable="true" ma:displayName="link (test)" ma:format="Hyperlink" ma:internalName="link_x0028_test_x0029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61a8e-ce37-4f6f-ab37-54558243974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_x0028_test_x0029_ xmlns="4efff595-9748-44a8-a7f7-a5326e5a18d5">
      <Url xsi:nil="true"/>
      <Description xsi:nil="true"/>
    </link_x0028_test_x0029_>
  </documentManagement>
</p:properties>
</file>

<file path=customXml/itemProps1.xml><?xml version="1.0" encoding="utf-8"?>
<ds:datastoreItem xmlns:ds="http://schemas.openxmlformats.org/officeDocument/2006/customXml" ds:itemID="{4D00783D-FE98-4847-A477-121E0714E5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fff595-9748-44a8-a7f7-a5326e5a18d5"/>
    <ds:schemaRef ds:uri="b9e61a8e-ce37-4f6f-ab37-5455824397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B9EE8B-AF86-4B5B-9A7A-74D8528F9F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440920-8707-4BEF-9203-A5F303816824}">
  <ds:schemaRefs>
    <ds:schemaRef ds:uri="http://schemas.microsoft.com/office/2006/documentManagement/types"/>
    <ds:schemaRef ds:uri="http://purl.org/dc/terms/"/>
    <ds:schemaRef ds:uri="http://purl.org/dc/dcmitype/"/>
    <ds:schemaRef ds:uri="4efff595-9748-44a8-a7f7-a5326e5a18d5"/>
    <ds:schemaRef ds:uri="b9e61a8e-ce37-4f6f-ab37-54558243974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4155</TotalTime>
  <Words>890</Words>
  <Application>Microsoft Office PowerPoint</Application>
  <PresentationFormat>Widescreen</PresentationFormat>
  <Paragraphs>98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Matthews</dc:creator>
  <cp:lastModifiedBy>Rabusov, Dmitrii (DLSLtd,RAL,TEC)</cp:lastModifiedBy>
  <cp:revision>80</cp:revision>
  <cp:lastPrinted>2022-06-25T13:24:21Z</cp:lastPrinted>
  <dcterms:created xsi:type="dcterms:W3CDTF">2017-11-16T11:38:27Z</dcterms:created>
  <dcterms:modified xsi:type="dcterms:W3CDTF">2025-07-08T21:28:59Z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0x010100F1A8A8B91A78D84A8E4E740900E5BBAE</vt:lpwstr>
  </property>
</Properties>
</file>