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  <p:sldMasterId id="2147483676" r:id="rId2"/>
  </p:sldMasterIdLst>
  <p:notesMasterIdLst>
    <p:notesMasterId r:id="rId22"/>
  </p:notesMasterIdLst>
  <p:handoutMasterIdLst>
    <p:handoutMasterId r:id="rId23"/>
  </p:handoutMasterIdLst>
  <p:sldIdLst>
    <p:sldId id="256" r:id="rId3"/>
    <p:sldId id="315" r:id="rId4"/>
    <p:sldId id="316" r:id="rId5"/>
    <p:sldId id="324" r:id="rId6"/>
    <p:sldId id="318" r:id="rId7"/>
    <p:sldId id="317" r:id="rId8"/>
    <p:sldId id="320" r:id="rId9"/>
    <p:sldId id="321" r:id="rId10"/>
    <p:sldId id="322" r:id="rId11"/>
    <p:sldId id="323" r:id="rId12"/>
    <p:sldId id="325" r:id="rId13"/>
    <p:sldId id="329" r:id="rId14"/>
    <p:sldId id="303" r:id="rId15"/>
    <p:sldId id="305" r:id="rId16"/>
    <p:sldId id="301" r:id="rId17"/>
    <p:sldId id="307" r:id="rId18"/>
    <p:sldId id="312" r:id="rId19"/>
    <p:sldId id="335" r:id="rId20"/>
    <p:sldId id="33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5121B"/>
    <a:srgbClr val="578BC9"/>
    <a:srgbClr val="CE4A42"/>
    <a:srgbClr val="9DDD58"/>
    <a:srgbClr val="B3B3B3"/>
    <a:srgbClr val="D48080"/>
    <a:srgbClr val="70B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9651FC-F783-41D9-881B-3AD94661547B}" v="43" dt="2025-07-08T18:23:24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7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psimon, Robert" userId="c556cabc-f4f8-4c45-8c42-d0ad4e6ea223" providerId="ADAL" clId="{379651FC-F783-41D9-881B-3AD94661547B}"/>
    <pc:docChg chg="undo redo custSel addSld delSld modSld modMainMaster">
      <pc:chgData name="Apsimon, Robert" userId="c556cabc-f4f8-4c45-8c42-d0ad4e6ea223" providerId="ADAL" clId="{379651FC-F783-41D9-881B-3AD94661547B}" dt="2025-07-08T18:33:44.309" v="226" actId="478"/>
      <pc:docMkLst>
        <pc:docMk/>
      </pc:docMkLst>
      <pc:sldChg chg="modSp mod">
        <pc:chgData name="Apsimon, Robert" userId="c556cabc-f4f8-4c45-8c42-d0ad4e6ea223" providerId="ADAL" clId="{379651FC-F783-41D9-881B-3AD94661547B}" dt="2025-07-08T17:57:42.112" v="153" actId="20577"/>
        <pc:sldMkLst>
          <pc:docMk/>
          <pc:sldMk cId="2064085954" sldId="256"/>
        </pc:sldMkLst>
        <pc:spChg chg="mod">
          <ac:chgData name="Apsimon, Robert" userId="c556cabc-f4f8-4c45-8c42-d0ad4e6ea223" providerId="ADAL" clId="{379651FC-F783-41D9-881B-3AD94661547B}" dt="2025-07-04T11:43:56.138" v="2" actId="20577"/>
          <ac:spMkLst>
            <pc:docMk/>
            <pc:sldMk cId="2064085954" sldId="256"/>
            <ac:spMk id="2" creationId="{00000000-0000-0000-0000-000000000000}"/>
          </ac:spMkLst>
        </pc:spChg>
        <pc:spChg chg="mod">
          <ac:chgData name="Apsimon, Robert" userId="c556cabc-f4f8-4c45-8c42-d0ad4e6ea223" providerId="ADAL" clId="{379651FC-F783-41D9-881B-3AD94661547B}" dt="2025-07-08T17:57:42.112" v="153" actId="20577"/>
          <ac:spMkLst>
            <pc:docMk/>
            <pc:sldMk cId="2064085954" sldId="256"/>
            <ac:spMk id="3" creationId="{00000000-0000-0000-0000-000000000000}"/>
          </ac:spMkLst>
        </pc:spChg>
      </pc:sldChg>
      <pc:sldChg chg="modSp mod">
        <pc:chgData name="Apsimon, Robert" userId="c556cabc-f4f8-4c45-8c42-d0ad4e6ea223" providerId="ADAL" clId="{379651FC-F783-41D9-881B-3AD94661547B}" dt="2025-07-08T18:12:55.168" v="154" actId="20577"/>
        <pc:sldMkLst>
          <pc:docMk/>
          <pc:sldMk cId="4040049268" sldId="307"/>
        </pc:sldMkLst>
        <pc:spChg chg="mod">
          <ac:chgData name="Apsimon, Robert" userId="c556cabc-f4f8-4c45-8c42-d0ad4e6ea223" providerId="ADAL" clId="{379651FC-F783-41D9-881B-3AD94661547B}" dt="2025-07-08T18:12:55.168" v="154" actId="20577"/>
          <ac:spMkLst>
            <pc:docMk/>
            <pc:sldMk cId="4040049268" sldId="307"/>
            <ac:spMk id="5" creationId="{DF103336-5A18-8C96-DBC4-771CA8CD0599}"/>
          </ac:spMkLst>
        </pc:spChg>
      </pc:sldChg>
      <pc:sldChg chg="addSp delSp modSp new mod">
        <pc:chgData name="Apsimon, Robert" userId="c556cabc-f4f8-4c45-8c42-d0ad4e6ea223" providerId="ADAL" clId="{379651FC-F783-41D9-881B-3AD94661547B}" dt="2025-07-08T18:23:24.251" v="202" actId="1076"/>
        <pc:sldMkLst>
          <pc:docMk/>
          <pc:sldMk cId="2079726883" sldId="335"/>
        </pc:sldMkLst>
        <pc:spChg chg="del">
          <ac:chgData name="Apsimon, Robert" userId="c556cabc-f4f8-4c45-8c42-d0ad4e6ea223" providerId="ADAL" clId="{379651FC-F783-41D9-881B-3AD94661547B}" dt="2025-07-08T18:20:05.029" v="168" actId="478"/>
          <ac:spMkLst>
            <pc:docMk/>
            <pc:sldMk cId="2079726883" sldId="335"/>
            <ac:spMk id="2" creationId="{58204919-9B95-BBE0-9A7E-C6A909F5F3C7}"/>
          </ac:spMkLst>
        </pc:spChg>
        <pc:spChg chg="mod">
          <ac:chgData name="Apsimon, Robert" userId="c556cabc-f4f8-4c45-8c42-d0ad4e6ea223" providerId="ADAL" clId="{379651FC-F783-41D9-881B-3AD94661547B}" dt="2025-07-08T18:19:58.517" v="167" actId="20577"/>
          <ac:spMkLst>
            <pc:docMk/>
            <pc:sldMk cId="2079726883" sldId="335"/>
            <ac:spMk id="4" creationId="{4A1562D6-637D-077F-4907-A6514FE05038}"/>
          </ac:spMkLst>
        </pc:spChg>
        <pc:spChg chg="add mod">
          <ac:chgData name="Apsimon, Robert" userId="c556cabc-f4f8-4c45-8c42-d0ad4e6ea223" providerId="ADAL" clId="{379651FC-F783-41D9-881B-3AD94661547B}" dt="2025-07-08T18:21:26.453" v="177" actId="14100"/>
          <ac:spMkLst>
            <pc:docMk/>
            <pc:sldMk cId="2079726883" sldId="335"/>
            <ac:spMk id="5" creationId="{9C38BC79-B4E1-4720-1765-2B9B47C9D995}"/>
          </ac:spMkLst>
        </pc:spChg>
        <pc:spChg chg="add mod">
          <ac:chgData name="Apsimon, Robert" userId="c556cabc-f4f8-4c45-8c42-d0ad4e6ea223" providerId="ADAL" clId="{379651FC-F783-41D9-881B-3AD94661547B}" dt="2025-07-08T18:21:26.453" v="177" actId="14100"/>
          <ac:spMkLst>
            <pc:docMk/>
            <pc:sldMk cId="2079726883" sldId="335"/>
            <ac:spMk id="6" creationId="{85C98D04-525D-B943-4A04-FB934CD0E8C0}"/>
          </ac:spMkLst>
        </pc:spChg>
        <pc:spChg chg="add del mod">
          <ac:chgData name="Apsimon, Robert" userId="c556cabc-f4f8-4c45-8c42-d0ad4e6ea223" providerId="ADAL" clId="{379651FC-F783-41D9-881B-3AD94661547B}" dt="2025-07-08T18:21:42.908" v="179" actId="478"/>
          <ac:spMkLst>
            <pc:docMk/>
            <pc:sldMk cId="2079726883" sldId="335"/>
            <ac:spMk id="7" creationId="{D3D75970-44FE-EE30-A873-6769D50F1C17}"/>
          </ac:spMkLst>
        </pc:spChg>
        <pc:spChg chg="add del mod">
          <ac:chgData name="Apsimon, Robert" userId="c556cabc-f4f8-4c45-8c42-d0ad4e6ea223" providerId="ADAL" clId="{379651FC-F783-41D9-881B-3AD94661547B}" dt="2025-07-08T18:21:36.087" v="178" actId="478"/>
          <ac:spMkLst>
            <pc:docMk/>
            <pc:sldMk cId="2079726883" sldId="335"/>
            <ac:spMk id="8" creationId="{7F8D3926-02C8-C0F7-C6E4-0A7D734C34D8}"/>
          </ac:spMkLst>
        </pc:spChg>
        <pc:spChg chg="add del mod">
          <ac:chgData name="Apsimon, Robert" userId="c556cabc-f4f8-4c45-8c42-d0ad4e6ea223" providerId="ADAL" clId="{379651FC-F783-41D9-881B-3AD94661547B}" dt="2025-07-08T18:21:52.691" v="180" actId="478"/>
          <ac:spMkLst>
            <pc:docMk/>
            <pc:sldMk cId="2079726883" sldId="335"/>
            <ac:spMk id="9" creationId="{67F492E2-E435-AE07-6330-460BCD742DA9}"/>
          </ac:spMkLst>
        </pc:spChg>
        <pc:picChg chg="add mod">
          <ac:chgData name="Apsimon, Robert" userId="c556cabc-f4f8-4c45-8c42-d0ad4e6ea223" providerId="ADAL" clId="{379651FC-F783-41D9-881B-3AD94661547B}" dt="2025-07-08T18:22:46.758" v="194" actId="14100"/>
          <ac:picMkLst>
            <pc:docMk/>
            <pc:sldMk cId="2079726883" sldId="335"/>
            <ac:picMk id="1025" creationId="{168633C5-1B61-0BA6-438C-A7A422762A16}"/>
          </ac:picMkLst>
        </pc:picChg>
        <pc:picChg chg="add mod">
          <ac:chgData name="Apsimon, Robert" userId="c556cabc-f4f8-4c45-8c42-d0ad4e6ea223" providerId="ADAL" clId="{379651FC-F783-41D9-881B-3AD94661547B}" dt="2025-07-08T18:22:19.336" v="187" actId="14100"/>
          <ac:picMkLst>
            <pc:docMk/>
            <pc:sldMk cId="2079726883" sldId="335"/>
            <ac:picMk id="1027" creationId="{F531FCBD-23BF-00A1-87C9-B5549D0A0D65}"/>
          </ac:picMkLst>
        </pc:picChg>
        <pc:picChg chg="add mod">
          <ac:chgData name="Apsimon, Robert" userId="c556cabc-f4f8-4c45-8c42-d0ad4e6ea223" providerId="ADAL" clId="{379651FC-F783-41D9-881B-3AD94661547B}" dt="2025-07-08T18:22:29.081" v="189" actId="14100"/>
          <ac:picMkLst>
            <pc:docMk/>
            <pc:sldMk cId="2079726883" sldId="335"/>
            <ac:picMk id="1029" creationId="{FB8BF039-C5A1-B939-7F0A-51DD00421F7B}"/>
          </ac:picMkLst>
        </pc:picChg>
        <pc:picChg chg="add mod">
          <ac:chgData name="Apsimon, Robert" userId="c556cabc-f4f8-4c45-8c42-d0ad4e6ea223" providerId="ADAL" clId="{379651FC-F783-41D9-881B-3AD94661547B}" dt="2025-07-08T18:23:24.251" v="202" actId="1076"/>
          <ac:picMkLst>
            <pc:docMk/>
            <pc:sldMk cId="2079726883" sldId="335"/>
            <ac:picMk id="1031" creationId="{0EFF4206-9451-DEC8-EED2-55F7F040A891}"/>
          </ac:picMkLst>
        </pc:picChg>
        <pc:picChg chg="add mod">
          <ac:chgData name="Apsimon, Robert" userId="c556cabc-f4f8-4c45-8c42-d0ad4e6ea223" providerId="ADAL" clId="{379651FC-F783-41D9-881B-3AD94661547B}" dt="2025-07-08T18:23:07.808" v="200" actId="167"/>
          <ac:picMkLst>
            <pc:docMk/>
            <pc:sldMk cId="2079726883" sldId="335"/>
            <ac:picMk id="1033" creationId="{049D8CBD-60CC-B13D-5DCD-74980BFB8E1A}"/>
          </ac:picMkLst>
        </pc:picChg>
      </pc:sldChg>
      <pc:sldChg chg="modSp new del mod">
        <pc:chgData name="Apsimon, Robert" userId="c556cabc-f4f8-4c45-8c42-d0ad4e6ea223" providerId="ADAL" clId="{379651FC-F783-41D9-881B-3AD94661547B}" dt="2025-07-08T18:32:24.869" v="224" actId="2696"/>
        <pc:sldMkLst>
          <pc:docMk/>
          <pc:sldMk cId="2835993178" sldId="336"/>
        </pc:sldMkLst>
        <pc:spChg chg="mod">
          <ac:chgData name="Apsimon, Robert" userId="c556cabc-f4f8-4c45-8c42-d0ad4e6ea223" providerId="ADAL" clId="{379651FC-F783-41D9-881B-3AD94661547B}" dt="2025-07-08T18:23:32.199" v="223" actId="20577"/>
          <ac:spMkLst>
            <pc:docMk/>
            <pc:sldMk cId="2835993178" sldId="336"/>
            <ac:spMk id="4" creationId="{B8F1A1B6-BD8E-2A54-8B2C-B9E917CE0CBC}"/>
          </ac:spMkLst>
        </pc:spChg>
      </pc:sldChg>
      <pc:sldMasterChg chg="delSp modSp mod">
        <pc:chgData name="Apsimon, Robert" userId="c556cabc-f4f8-4c45-8c42-d0ad4e6ea223" providerId="ADAL" clId="{379651FC-F783-41D9-881B-3AD94661547B}" dt="2025-07-08T18:33:44.309" v="226" actId="478"/>
        <pc:sldMasterMkLst>
          <pc:docMk/>
          <pc:sldMasterMk cId="3427906070" sldId="2147483663"/>
        </pc:sldMasterMkLst>
        <pc:spChg chg="del">
          <ac:chgData name="Apsimon, Robert" userId="c556cabc-f4f8-4c45-8c42-d0ad4e6ea223" providerId="ADAL" clId="{379651FC-F783-41D9-881B-3AD94661547B}" dt="2025-07-08T18:33:44.309" v="226" actId="478"/>
          <ac:spMkLst>
            <pc:docMk/>
            <pc:sldMasterMk cId="3427906070" sldId="2147483663"/>
            <ac:spMk id="11" creationId="{C51B28EF-6BA2-BF8D-0703-D5DC9CE196C1}"/>
          </ac:spMkLst>
        </pc:spChg>
        <pc:picChg chg="mod">
          <ac:chgData name="Apsimon, Robert" userId="c556cabc-f4f8-4c45-8c42-d0ad4e6ea223" providerId="ADAL" clId="{379651FC-F783-41D9-881B-3AD94661547B}" dt="2025-07-08T17:51:43.173" v="15" actId="1076"/>
          <ac:picMkLst>
            <pc:docMk/>
            <pc:sldMasterMk cId="3427906070" sldId="2147483663"/>
            <ac:picMk id="4" creationId="{19CFD2D0-6EDF-599A-E0AB-B5E95EE1E87C}"/>
          </ac:picMkLst>
        </pc:picChg>
        <pc:picChg chg="mod">
          <ac:chgData name="Apsimon, Robert" userId="c556cabc-f4f8-4c45-8c42-d0ad4e6ea223" providerId="ADAL" clId="{379651FC-F783-41D9-881B-3AD94661547B}" dt="2025-07-08T17:51:37.636" v="14" actId="1076"/>
          <ac:picMkLst>
            <pc:docMk/>
            <pc:sldMasterMk cId="3427906070" sldId="2147483663"/>
            <ac:picMk id="9" creationId="{E81F4387-DF3B-A1E1-3335-38D83018C6B3}"/>
          </ac:picMkLst>
        </pc:picChg>
        <pc:picChg chg="del">
          <ac:chgData name="Apsimon, Robert" userId="c556cabc-f4f8-4c45-8c42-d0ad4e6ea223" providerId="ADAL" clId="{379651FC-F783-41D9-881B-3AD94661547B}" dt="2025-07-08T17:51:30.077" v="13" actId="478"/>
          <ac:picMkLst>
            <pc:docMk/>
            <pc:sldMasterMk cId="3427906070" sldId="2147483663"/>
            <ac:picMk id="10" creationId="{998FB36C-D939-2D62-C114-E59858E8B9CE}"/>
          </ac:picMkLst>
        </pc:picChg>
      </pc:sldMasterChg>
      <pc:sldMasterChg chg="addSp delSp modSp mod">
        <pc:chgData name="Apsimon, Robert" userId="c556cabc-f4f8-4c45-8c42-d0ad4e6ea223" providerId="ADAL" clId="{379651FC-F783-41D9-881B-3AD94661547B}" dt="2025-07-08T18:33:37.527" v="225" actId="478"/>
        <pc:sldMasterMkLst>
          <pc:docMk/>
          <pc:sldMasterMk cId="1781136250" sldId="2147483676"/>
        </pc:sldMasterMkLst>
        <pc:spChg chg="del">
          <ac:chgData name="Apsimon, Robert" userId="c556cabc-f4f8-4c45-8c42-d0ad4e6ea223" providerId="ADAL" clId="{379651FC-F783-41D9-881B-3AD94661547B}" dt="2025-07-08T18:33:37.527" v="225" actId="478"/>
          <ac:spMkLst>
            <pc:docMk/>
            <pc:sldMasterMk cId="1781136250" sldId="2147483676"/>
            <ac:spMk id="10" creationId="{297CA607-70E5-5CF7-84E6-E65D17300BAD}"/>
          </ac:spMkLst>
        </pc:spChg>
        <pc:picChg chg="add mod">
          <ac:chgData name="Apsimon, Robert" userId="c556cabc-f4f8-4c45-8c42-d0ad4e6ea223" providerId="ADAL" clId="{379651FC-F783-41D9-881B-3AD94661547B}" dt="2025-07-08T17:52:10.508" v="17"/>
          <ac:picMkLst>
            <pc:docMk/>
            <pc:sldMasterMk cId="1781136250" sldId="2147483676"/>
            <ac:picMk id="2" creationId="{440D0668-C0D3-0DEB-2CDF-04EDE9B0DE07}"/>
          </ac:picMkLst>
        </pc:picChg>
        <pc:picChg chg="add mod">
          <ac:chgData name="Apsimon, Robert" userId="c556cabc-f4f8-4c45-8c42-d0ad4e6ea223" providerId="ADAL" clId="{379651FC-F783-41D9-881B-3AD94661547B}" dt="2025-07-08T17:52:10.508" v="17"/>
          <ac:picMkLst>
            <pc:docMk/>
            <pc:sldMasterMk cId="1781136250" sldId="2147483676"/>
            <ac:picMk id="3" creationId="{2D7AE036-70A4-7DEE-7D96-6D158283C4B5}"/>
          </ac:picMkLst>
        </pc:picChg>
        <pc:picChg chg="del">
          <ac:chgData name="Apsimon, Robert" userId="c556cabc-f4f8-4c45-8c42-d0ad4e6ea223" providerId="ADAL" clId="{379651FC-F783-41D9-881B-3AD94661547B}" dt="2025-07-08T17:52:09.671" v="16" actId="478"/>
          <ac:picMkLst>
            <pc:docMk/>
            <pc:sldMasterMk cId="1781136250" sldId="2147483676"/>
            <ac:picMk id="6" creationId="{815BFBCE-ED7D-EC88-E0B2-7C364BC97B7F}"/>
          </ac:picMkLst>
        </pc:picChg>
        <pc:picChg chg="del">
          <ac:chgData name="Apsimon, Robert" userId="c556cabc-f4f8-4c45-8c42-d0ad4e6ea223" providerId="ADAL" clId="{379651FC-F783-41D9-881B-3AD94661547B}" dt="2025-07-08T17:52:09.671" v="16" actId="478"/>
          <ac:picMkLst>
            <pc:docMk/>
            <pc:sldMasterMk cId="1781136250" sldId="2147483676"/>
            <ac:picMk id="8" creationId="{C918A328-449F-18E6-0AA4-806C54A4CEAF}"/>
          </ac:picMkLst>
        </pc:picChg>
        <pc:picChg chg="del">
          <ac:chgData name="Apsimon, Robert" userId="c556cabc-f4f8-4c45-8c42-d0ad4e6ea223" providerId="ADAL" clId="{379651FC-F783-41D9-881B-3AD94661547B}" dt="2025-07-08T17:52:09.671" v="16" actId="478"/>
          <ac:picMkLst>
            <pc:docMk/>
            <pc:sldMasterMk cId="1781136250" sldId="2147483676"/>
            <ac:picMk id="9" creationId="{5EE19F88-2D33-F731-45B8-F108721394D8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3C4D7A-02B0-D9A3-84DD-28F041DA57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B7F5E9-B503-D605-6BC5-BA8DDA47C40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A8532-5AF6-4392-9778-28D4C8242C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9E7EC2-C4A3-9EAC-1B93-E99F255042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58AB5-3150-783E-7EDA-F2994C7E47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15E3C-C7E5-4ED5-AE09-51C3F4028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69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B7002-6FE1-4A9B-9D24-0973B2DE27DB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B124B-3144-4661-8190-1EE7B54C2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1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B124B-3144-4661-8190-1EE7B54C24D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9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7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87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53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11867"/>
            <a:ext cx="4038600" cy="4314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11867"/>
            <a:ext cx="4038600" cy="4314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2CB6840-33D9-474B-A7E4-8F57EBB8441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801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94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7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91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7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08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844677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3" y="3660229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042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844677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55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057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62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F19A1344-C9B1-4166-9A12-84679BD6898B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60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C1934ABB-53FC-49BA-8E90-BC9452CADFE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95536" y="897466"/>
            <a:ext cx="6768752" cy="803341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586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23" y="3879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1675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8CE5561-0C34-4C51-BFB0-087922859D0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4" descr="University Of Huddersfield Logo Png Transparent ...">
            <a:extLst>
              <a:ext uri="{FF2B5EF4-FFF2-40B4-BE49-F238E27FC236}">
                <a16:creationId xmlns:a16="http://schemas.microsoft.com/office/drawing/2014/main" id="{E81F4387-DF3B-A1E1-3335-38D83018C6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85" y="277160"/>
            <a:ext cx="1155535" cy="6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CFD2D0-6EDF-599A-E0AB-B5E95EE1E8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8551" y="261653"/>
            <a:ext cx="1115761" cy="64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0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3" r:id="rId9"/>
    <p:sldLayoutId id="2147483675" r:id="rId10"/>
    <p:sldLayoutId id="2147483679" r:id="rId1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1103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University Of Huddersfield Logo Png Transparent ...">
            <a:extLst>
              <a:ext uri="{FF2B5EF4-FFF2-40B4-BE49-F238E27FC236}">
                <a16:creationId xmlns:a16="http://schemas.microsoft.com/office/drawing/2014/main" id="{440D0668-C0D3-0DEB-2CDF-04EDE9B0DE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85" y="277160"/>
            <a:ext cx="1155535" cy="6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7AE036-70A4-7DEE-7D96-6D158283C4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8551" y="261653"/>
            <a:ext cx="1115761" cy="64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3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cid:FF899859-D7AE-4D43-8249-5A2627D58831" TargetMode="External"/><Relationship Id="rId7" Type="http://schemas.openxmlformats.org/officeDocument/2006/relationships/image" Target="cid:AEC6F688-A1E8-483F-B2FC-DE058A58C56B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cid:2EEFA85D-F437-46E4-834A-ED24A1AE04F1" TargetMode="External"/><Relationship Id="rId5" Type="http://schemas.openxmlformats.org/officeDocument/2006/relationships/image" Target="cid:A0B9EF9F-04A9-4DDF-8794-CCC4CCB061FD" TargetMode="External"/><Relationship Id="rId10" Type="http://schemas.openxmlformats.org/officeDocument/2006/relationships/image" Target="../media/image29.jpeg"/><Relationship Id="rId4" Type="http://schemas.openxmlformats.org/officeDocument/2006/relationships/image" Target="../media/image26.jpeg"/><Relationship Id="rId9" Type="http://schemas.openxmlformats.org/officeDocument/2006/relationships/image" Target="cid:02D28FCD-6B85-4ADE-AC60-6DB273473541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hemistry2.csudh.edu/rpendarvis/Polymer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ther-dictionary.com/index.php/Tannins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virotech.com/wastewater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ur02.safelinks.protection.outlook.com/?url=https%3A%2F%2Fwww.miottisrl.com%2Fen%2Fdoes-the-radox-cable-radiation-cross-linking-process-occur%2F&amp;data=05%7C01%7Cr.apsimon%40lancaster.ac.uk%7C72e7aefcc97b400624d208da70b7f050%7C9c9bcd11977a4e9ca9a0bc734090164a%7C0%7C0%7C637946232549091516%7CUnknown%7CTWFpbGZsb3d8eyJWIjoiMC4wLjAwMDAiLCJQIjoiV2luMzIiLCJBTiI6Ik1haWwiLCJXVCI6Mn0%3D%7C3000%7C%7C%7C&amp;sdata=YqupM52nCfC%2FrkvnZMfeZ%2FDBEJ3GKfYg%2BvQq1UomeVk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8208912" cy="714855"/>
          </a:xfrm>
        </p:spPr>
        <p:txBody>
          <a:bodyPr/>
          <a:lstStyle/>
          <a:p>
            <a:r>
              <a:rPr lang="en-GB" dirty="0"/>
              <a:t>RELIEF: Tanning of Leather using electron beams</a:t>
            </a:r>
            <a:br>
              <a:rPr lang="en-GB" dirty="0"/>
            </a:br>
            <a:r>
              <a:rPr lang="en-GB" sz="1800" dirty="0"/>
              <a:t>PAB 2025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271649"/>
            <a:ext cx="8208912" cy="1301368"/>
          </a:xfrm>
        </p:spPr>
        <p:txBody>
          <a:bodyPr/>
          <a:lstStyle/>
          <a:p>
            <a:r>
              <a:rPr lang="en-GB" b="1" dirty="0"/>
              <a:t>Rob Apsimon</a:t>
            </a:r>
            <a:r>
              <a:rPr lang="en-GB" b="1" baseline="30000" dirty="0"/>
              <a:t>1</a:t>
            </a:r>
            <a:r>
              <a:rPr lang="en-GB" sz="1200" b="1" dirty="0"/>
              <a:t>, Kay Dewhurst</a:t>
            </a:r>
            <a:r>
              <a:rPr lang="en-GB" sz="1200" b="1" baseline="30000" dirty="0"/>
              <a:t>1*</a:t>
            </a:r>
            <a:r>
              <a:rPr lang="en-GB" sz="1200" b="1" dirty="0"/>
              <a:t>, Sadiq Setiniyaz</a:t>
            </a:r>
            <a:r>
              <a:rPr lang="en-GB" sz="1200" b="1" baseline="30000" dirty="0"/>
              <a:t>1**</a:t>
            </a:r>
            <a:r>
              <a:rPr lang="en-GB" sz="1200" b="1" dirty="0"/>
              <a:t>, Rebecca Seviour</a:t>
            </a:r>
            <a:r>
              <a:rPr lang="en-GB" sz="1200" b="1" baseline="30000" dirty="0"/>
              <a:t>2</a:t>
            </a:r>
            <a:r>
              <a:rPr lang="en-GB" sz="1200" b="1" dirty="0"/>
              <a:t>, Matt Southerby</a:t>
            </a:r>
            <a:r>
              <a:rPr lang="en-GB" sz="1200" b="1" baseline="30000" dirty="0"/>
              <a:t>1+</a:t>
            </a:r>
            <a:r>
              <a:rPr lang="en-GB" sz="1200" b="1" dirty="0"/>
              <a:t>, Dan Turner</a:t>
            </a:r>
            <a:r>
              <a:rPr lang="en-GB" sz="1200" b="1" baseline="30000" dirty="0"/>
              <a:t>1++</a:t>
            </a:r>
          </a:p>
          <a:p>
            <a:r>
              <a:rPr lang="en-GB" sz="1100" baseline="30000" dirty="0"/>
              <a:t>1</a:t>
            </a:r>
            <a:r>
              <a:rPr lang="en-GB" sz="1100" dirty="0"/>
              <a:t>Lancaster University and Cockcroft Institute, Lancaster, UK</a:t>
            </a:r>
          </a:p>
          <a:p>
            <a:r>
              <a:rPr lang="en-GB" sz="1100" baseline="30000" dirty="0"/>
              <a:t>2</a:t>
            </a:r>
            <a:r>
              <a:rPr lang="en-GB" sz="1100" dirty="0"/>
              <a:t>University of Huddersfield, Huddersfield, UK</a:t>
            </a:r>
          </a:p>
          <a:p>
            <a:r>
              <a:rPr lang="en-GB" sz="1100" baseline="30000" dirty="0"/>
              <a:t>*     </a:t>
            </a:r>
            <a:r>
              <a:rPr lang="en-GB" sz="1100" dirty="0"/>
              <a:t>Now at Dalton Cumbria Facility, University of Manchester, UK</a:t>
            </a:r>
          </a:p>
          <a:p>
            <a:r>
              <a:rPr lang="en-GB" sz="1100" baseline="30000" dirty="0"/>
              <a:t>**   </a:t>
            </a:r>
            <a:r>
              <a:rPr lang="en-GB" sz="1100" dirty="0"/>
              <a:t>Now at </a:t>
            </a:r>
            <a:r>
              <a:rPr lang="en-GB" sz="1100" dirty="0" err="1"/>
              <a:t>JLab</a:t>
            </a:r>
            <a:r>
              <a:rPr lang="en-GB" sz="1100" dirty="0"/>
              <a:t>, Virginia, US</a:t>
            </a:r>
          </a:p>
          <a:p>
            <a:r>
              <a:rPr lang="en-GB" sz="1100" baseline="30000" dirty="0"/>
              <a:t>+     </a:t>
            </a:r>
            <a:r>
              <a:rPr lang="en-GB" sz="1100" dirty="0"/>
              <a:t>Now at UCLH, London, UK</a:t>
            </a:r>
          </a:p>
          <a:p>
            <a:r>
              <a:rPr lang="en-GB" sz="1100" baseline="30000" dirty="0"/>
              <a:t>++   </a:t>
            </a:r>
            <a:r>
              <a:rPr lang="en-GB" sz="1100" dirty="0"/>
              <a:t>Now at CERN, </a:t>
            </a:r>
            <a:r>
              <a:rPr lang="en-GB" sz="1100" dirty="0" err="1"/>
              <a:t>Meyrin</a:t>
            </a:r>
            <a:r>
              <a:rPr lang="en-GB" sz="1100" dirty="0"/>
              <a:t>, Geneva, Switzerland</a:t>
            </a:r>
          </a:p>
          <a:p>
            <a:endParaRPr lang="en-GB" sz="1100" baseline="30000" dirty="0"/>
          </a:p>
        </p:txBody>
      </p:sp>
    </p:spTree>
    <p:extLst>
      <p:ext uri="{BB962C8B-B14F-4D97-AF65-F5344CB8AC3E}">
        <p14:creationId xmlns:p14="http://schemas.microsoft.com/office/powerpoint/2010/main" val="206408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44"/>
    </mc:Choice>
    <mc:Fallback xmlns="">
      <p:transition spd="slow" advTm="1194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5D45F-A0DD-5085-9061-3A3C13B6B4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Compared to conventional drum tanning, e-beam tanning has the following benefits:</a:t>
            </a:r>
          </a:p>
          <a:p>
            <a:pPr lvl="1"/>
            <a:r>
              <a:rPr lang="en-GB" sz="1800" dirty="0"/>
              <a:t>~90% reduction in wastewater production</a:t>
            </a:r>
          </a:p>
          <a:p>
            <a:pPr lvl="2"/>
            <a:r>
              <a:rPr lang="en-GB" sz="1800" dirty="0">
                <a:solidFill>
                  <a:srgbClr val="B5121B"/>
                </a:solidFill>
              </a:rPr>
              <a:t>Any drippage pre-irradiation can be recycled</a:t>
            </a:r>
          </a:p>
          <a:p>
            <a:pPr lvl="1"/>
            <a:r>
              <a:rPr lang="en-GB" sz="1800" dirty="0"/>
              <a:t>Reduction in water (~50%) and energy (~10%) consumption during tanning stages</a:t>
            </a:r>
          </a:p>
          <a:p>
            <a:pPr lvl="2"/>
            <a:r>
              <a:rPr lang="en-GB" sz="1800" dirty="0">
                <a:solidFill>
                  <a:srgbClr val="B5121B"/>
                </a:solidFill>
              </a:rPr>
              <a:t>This excludes </a:t>
            </a:r>
            <a:r>
              <a:rPr lang="en-GB" sz="1800" dirty="0" err="1">
                <a:solidFill>
                  <a:srgbClr val="B5121B"/>
                </a:solidFill>
              </a:rPr>
              <a:t>indirects</a:t>
            </a:r>
            <a:r>
              <a:rPr lang="en-GB" sz="1800" dirty="0">
                <a:solidFill>
                  <a:srgbClr val="B5121B"/>
                </a:solidFill>
              </a:rPr>
              <a:t> such as wastewater treatment</a:t>
            </a:r>
          </a:p>
          <a:p>
            <a:pPr lvl="1"/>
            <a:r>
              <a:rPr lang="en-GB" sz="1800" dirty="0"/>
              <a:t>Turns tanning from a batch process to a continuous process</a:t>
            </a:r>
          </a:p>
          <a:p>
            <a:pPr lvl="1"/>
            <a:r>
              <a:rPr lang="en-GB" sz="1800" dirty="0"/>
              <a:t>By instantaneously tanning (rather than taking 12 – 36 hours), novel tanning agents could be used which are too unstable for conventional tanning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C874D5-3EB1-8EA2-6790-70BC48B9B8F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88ADE9-9CA2-7596-2BEE-2B5CDEE5E3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E-beam tanning: benefits</a:t>
            </a:r>
          </a:p>
        </p:txBody>
      </p:sp>
    </p:spTree>
    <p:extLst>
      <p:ext uri="{BB962C8B-B14F-4D97-AF65-F5344CB8AC3E}">
        <p14:creationId xmlns:p14="http://schemas.microsoft.com/office/powerpoint/2010/main" val="1660257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B7835C-F1BA-5DD8-FDCE-86C3C234E7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Conventional tanning:</a:t>
            </a:r>
          </a:p>
          <a:p>
            <a:pPr lvl="1"/>
            <a:r>
              <a:rPr lang="en-GB" sz="1800" dirty="0"/>
              <a:t>1 tanning drum tans 500 – 600 hides in 12 – 36 hours (~1 – 3 minutes per hide)</a:t>
            </a:r>
          </a:p>
          <a:p>
            <a:pPr lvl="1"/>
            <a:r>
              <a:rPr lang="en-GB" sz="1800" dirty="0"/>
              <a:t>Requires 20 – 40 tons of water</a:t>
            </a:r>
          </a:p>
          <a:p>
            <a:pPr lvl="1"/>
            <a:r>
              <a:rPr lang="en-GB" sz="1800" dirty="0"/>
              <a:t>150 – 250 kW of power to run the tanning drums</a:t>
            </a:r>
          </a:p>
          <a:p>
            <a:pPr lvl="1"/>
            <a:r>
              <a:rPr lang="en-GB" sz="1800" dirty="0"/>
              <a:t>A tanning drum costs ~£100k – 250k and will last ~10 years</a:t>
            </a:r>
          </a:p>
          <a:p>
            <a:endParaRPr lang="en-GB" dirty="0"/>
          </a:p>
          <a:p>
            <a:r>
              <a:rPr lang="en-GB" dirty="0"/>
              <a:t>E-beam tanning:</a:t>
            </a:r>
          </a:p>
          <a:p>
            <a:pPr lvl="1"/>
            <a:r>
              <a:rPr lang="en-GB" sz="1800" dirty="0"/>
              <a:t>~ 0.4 MeV/mm of hide thickness (2 – 10 mm depending on requirements)</a:t>
            </a:r>
          </a:p>
          <a:p>
            <a:pPr lvl="1"/>
            <a:r>
              <a:rPr lang="en-GB" sz="1800" dirty="0"/>
              <a:t>Assume 200 </a:t>
            </a:r>
            <a:r>
              <a:rPr lang="en-GB" sz="1800" dirty="0" err="1"/>
              <a:t>kGy</a:t>
            </a:r>
            <a:r>
              <a:rPr lang="en-GB" sz="1800" dirty="0"/>
              <a:t> required dose, need ~45 kW beam power to tan 1 hide in 90 s</a:t>
            </a:r>
          </a:p>
          <a:p>
            <a:pPr lvl="2"/>
            <a:r>
              <a:rPr lang="en-GB" sz="1800" dirty="0">
                <a:solidFill>
                  <a:srgbClr val="B5121B"/>
                </a:solidFill>
              </a:rPr>
              <a:t>For a 2 mm thick hide</a:t>
            </a:r>
          </a:p>
          <a:p>
            <a:pPr lvl="1"/>
            <a:r>
              <a:rPr lang="en-GB" sz="1800" dirty="0"/>
              <a:t>Accelerator costs &gt;£1M depending on specific requirements</a:t>
            </a:r>
          </a:p>
          <a:p>
            <a:pPr lvl="2"/>
            <a:r>
              <a:rPr lang="en-GB" sz="1800" dirty="0">
                <a:solidFill>
                  <a:srgbClr val="B5121B"/>
                </a:solidFill>
              </a:rPr>
              <a:t>E-beam tanning cost effective for medium/large tanneries (&gt;200k hides/year)</a:t>
            </a:r>
          </a:p>
          <a:p>
            <a:pPr lvl="1"/>
            <a:r>
              <a:rPr lang="en-GB" sz="1800" dirty="0"/>
              <a:t>Need to optimise dose distribution and energy efficiency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7121C9-E8C0-3D8F-83A2-2F6D2F67FE3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B97DBB-CC33-80B6-3B05-2DC984DD84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Accelerator requirements</a:t>
            </a:r>
          </a:p>
        </p:txBody>
      </p:sp>
    </p:spTree>
    <p:extLst>
      <p:ext uri="{BB962C8B-B14F-4D97-AF65-F5344CB8AC3E}">
        <p14:creationId xmlns:p14="http://schemas.microsoft.com/office/powerpoint/2010/main" val="2540764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2993D6-57B5-C0CC-E9B7-41CD823270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Simulations in G4Beamline allow us to determine the relationship between dose uniformity and energy deposition efficiency.</a:t>
            </a:r>
          </a:p>
          <a:p>
            <a:r>
              <a:rPr lang="en-GB" dirty="0"/>
              <a:t>For optimal beam energy, the required energy scales linearly with hide thickness</a:t>
            </a: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Higher deposition efficiency can result in a 20 – 30% reduction in beam current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83DA5-CA86-A2E9-3716-9E8056468F8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97DE0D-721E-80C6-BD3F-11260FED9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Optimisation of beam parameters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B9A0030-F90E-6532-901F-48B6F743C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280" y="3777798"/>
            <a:ext cx="3761238" cy="281985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B1260F-602E-5357-9776-D11608AC8DA9}"/>
              </a:ext>
            </a:extLst>
          </p:cNvPr>
          <p:cNvSpPr/>
          <p:nvPr/>
        </p:nvSpPr>
        <p:spPr>
          <a:xfrm rot="20598236">
            <a:off x="5812173" y="4159933"/>
            <a:ext cx="2189748" cy="365125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83636D-A455-8B9D-EEAA-0CA47BE58824}"/>
              </a:ext>
            </a:extLst>
          </p:cNvPr>
          <p:cNvSpPr/>
          <p:nvPr/>
        </p:nvSpPr>
        <p:spPr>
          <a:xfrm rot="18603648">
            <a:off x="4985527" y="4864264"/>
            <a:ext cx="890577" cy="36512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3C125F-4DC3-3B87-99E3-426CF602F34D}"/>
              </a:ext>
            </a:extLst>
          </p:cNvPr>
          <p:cNvSpPr/>
          <p:nvPr/>
        </p:nvSpPr>
        <p:spPr>
          <a:xfrm rot="15991109">
            <a:off x="5089105" y="5705848"/>
            <a:ext cx="683419" cy="36512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D3881E-C0A0-0306-FBA5-A46F8E775C13}"/>
              </a:ext>
            </a:extLst>
          </p:cNvPr>
          <p:cNvSpPr txBox="1"/>
          <p:nvPr/>
        </p:nvSpPr>
        <p:spPr>
          <a:xfrm>
            <a:off x="6482269" y="4576505"/>
            <a:ext cx="177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Poor dose uniformity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119B8F-2826-1FF3-2070-A30EC9D3A867}"/>
              </a:ext>
            </a:extLst>
          </p:cNvPr>
          <p:cNvSpPr txBox="1"/>
          <p:nvPr/>
        </p:nvSpPr>
        <p:spPr>
          <a:xfrm>
            <a:off x="5878972" y="5014634"/>
            <a:ext cx="991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92D050"/>
                </a:solidFill>
              </a:rPr>
              <a:t>optimum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E9EF21-AD6E-94B0-33BA-F769A058E77B}"/>
              </a:ext>
            </a:extLst>
          </p:cNvPr>
          <p:cNvSpPr txBox="1"/>
          <p:nvPr/>
        </p:nvSpPr>
        <p:spPr>
          <a:xfrm>
            <a:off x="5954723" y="5583115"/>
            <a:ext cx="1918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Poor efficiency and dose uniformity</a:t>
            </a:r>
          </a:p>
        </p:txBody>
      </p: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9A1C5241-BF6C-8A84-7B00-1E405FE5C2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99" y="3609630"/>
            <a:ext cx="4142823" cy="310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029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7AE87-FF98-895E-9FAE-E81D352E86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Heating test results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A0FA6D78-5491-9027-9DF8-6D45F43CDC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4478" y="1698794"/>
                <a:ext cx="7891038" cy="2507904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Samples were irradiated with 50 </a:t>
                </a:r>
                <a:r>
                  <a:rPr lang="en-US" sz="1350" dirty="0" err="1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kGy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 dose. Temperature assumed to decay exponentially with time:</a:t>
                </a:r>
              </a:p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b="0" i="1" smtClean="0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icrosoft Uighur" panose="02000000000000000000" pitchFamily="2" charset="-78"/>
                        </a:rPr>
                        <m:t>𝑇</m:t>
                      </m:r>
                      <m:d>
                        <m:dPr>
                          <m:ctrlP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</m:ctrlPr>
                        </m:dPr>
                        <m:e>
                          <m: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𝑡</m:t>
                          </m:r>
                        </m:e>
                      </m:d>
                      <m:r>
                        <a:rPr lang="en-US" sz="1350" b="0" i="1" smtClean="0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icrosoft Uighur" panose="02000000000000000000" pitchFamily="2" charset="-78"/>
                        </a:rPr>
                        <m:t>−</m:t>
                      </m:r>
                      <m:sSub>
                        <m:sSubPr>
                          <m:ctrlP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</m:ctrlPr>
                        </m:sSubPr>
                        <m:e>
                          <m: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𝑇</m:t>
                          </m:r>
                        </m:e>
                        <m:sub>
                          <m: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𝑎𝑚𝑏𝑖𝑒𝑛𝑡</m:t>
                          </m:r>
                        </m:sub>
                      </m:sSub>
                      <m:r>
                        <a:rPr lang="en-US" sz="1350" b="0" i="1" smtClean="0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icrosoft Uighur" panose="02000000000000000000" pitchFamily="2" charset="-78"/>
                        </a:rPr>
                        <m:t>=</m:t>
                      </m:r>
                      <m:d>
                        <m:dPr>
                          <m:ctrlP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b="0" i="1" smtClean="0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icrosoft Uighur" panose="02000000000000000000" pitchFamily="2" charset="-78"/>
                                </a:rPr>
                              </m:ctrlPr>
                            </m:sSubPr>
                            <m:e>
                              <m:r>
                                <a:rPr lang="en-US" sz="1350" b="0" i="1" smtClean="0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icrosoft Uighur" panose="02000000000000000000" pitchFamily="2" charset="-78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350" b="0" i="1" smtClean="0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icrosoft Uighur" panose="02000000000000000000" pitchFamily="2" charset="-78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350" b="0" i="1" smtClean="0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icrosoft Uighur" panose="02000000000000000000" pitchFamily="2" charset="-78"/>
                                </a:rPr>
                              </m:ctrlPr>
                            </m:sSubPr>
                            <m:e>
                              <m:r>
                                <a:rPr lang="en-US" sz="1350" b="0" i="1" smtClean="0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icrosoft Uighur" panose="02000000000000000000" pitchFamily="2" charset="-78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350" b="0" i="1" smtClean="0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icrosoft Uighur" panose="02000000000000000000" pitchFamily="2" charset="-78"/>
                                </a:rPr>
                                <m:t>𝑎𝑚𝑏𝑖𝑒𝑛𝑡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</m:ctrlPr>
                        </m:sSupPr>
                        <m:e>
                          <m: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𝑒</m:t>
                          </m:r>
                        </m:e>
                        <m:sup>
                          <m:r>
                            <a:rPr lang="en-US" sz="135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𝑘𝑡</m:t>
                          </m:r>
                        </m:sup>
                      </m:sSup>
                    </m:oMath>
                  </m:oMathPara>
                </a14:m>
                <a:endParaRPr lang="en-US" sz="1350" dirty="0">
                  <a:latin typeface="Calibri" panose="020F0502020204030204" pitchFamily="34" charset="0"/>
                  <a:ea typeface="DengXian" panose="02010600030101010101" pitchFamily="2" charset="-122"/>
                  <a:cs typeface="Microsoft Uighur" panose="02000000000000000000" pitchFamily="2" charset="-78"/>
                </a:endParaRPr>
              </a:p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Temperature right after irradiation, T</a:t>
                </a:r>
                <a:r>
                  <a:rPr lang="en-US" sz="1350" baseline="-2500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0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, estimated to be around 33-38</a:t>
                </a:r>
                <a:r>
                  <a:rPr lang="en-US" sz="135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°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C.</a:t>
                </a:r>
              </a:p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The ambient temperature of the lab was 14.5</a:t>
                </a:r>
                <a:r>
                  <a:rPr lang="en-US" sz="135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°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C.</a:t>
                </a:r>
              </a:p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  <a:sym typeface="Wingdings" panose="05000000000000000000" pitchFamily="2" charset="2"/>
                  </a:rPr>
                  <a:t>So, temperature dose relation is: ~21.1</a:t>
                </a:r>
                <a:r>
                  <a:rPr lang="en-US" sz="135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°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C/(50 </a:t>
                </a:r>
                <a:r>
                  <a:rPr lang="en-US" sz="1350" dirty="0" err="1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kGy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)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  <a:sym typeface="Wingdings" panose="05000000000000000000" pitchFamily="2" charset="2"/>
                  </a:rPr>
                  <a:t>17</a:t>
                </a:r>
                <a:r>
                  <a:rPr lang="en-US" sz="135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°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C/(40 </a:t>
                </a:r>
                <a:r>
                  <a:rPr lang="en-US" sz="1350" dirty="0" err="1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kGy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)</a:t>
                </a:r>
              </a:p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Decided to irradiate </a:t>
                </a:r>
                <a14:m>
                  <m:oMath xmlns:m="http://schemas.openxmlformats.org/officeDocument/2006/math">
                    <m:r>
                      <a:rPr lang="en-US" sz="135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Uighur" panose="02000000000000000000" pitchFamily="2" charset="-78"/>
                      </a:rPr>
                      <m:t>≤</m:t>
                    </m:r>
                  </m:oMath>
                </a14:m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40 </a:t>
                </a:r>
                <a:r>
                  <a:rPr lang="en-US" sz="1350" dirty="0" err="1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kGy</a:t>
                </a: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/irradiation.</a:t>
                </a:r>
              </a:p>
              <a:p>
                <a:pPr marL="0" indent="0">
                  <a:lnSpc>
                    <a:spcPct val="107000"/>
                  </a:lnSpc>
                  <a:buNone/>
                </a:pPr>
                <a:r>
                  <a:rPr lang="en-US" sz="1350" dirty="0">
                    <a:latin typeface="Calibri" panose="020F0502020204030204" pitchFamily="34" charset="0"/>
                    <a:ea typeface="DengXian" panose="02010600030101010101" pitchFamily="2" charset="-122"/>
                    <a:cs typeface="Microsoft Uighur" panose="02000000000000000000" pitchFamily="2" charset="-78"/>
                  </a:rPr>
                  <a:t>It takes ~5 mins for conveyor to retrieve samples. 10 minutes is enough for sample cooling.</a:t>
                </a:r>
              </a:p>
              <a:p>
                <a:pPr marL="0" indent="0">
                  <a:lnSpc>
                    <a:spcPct val="107000"/>
                  </a:lnSpc>
                  <a:buFont typeface="Arial" panose="020B0604020202020204" pitchFamily="34" charset="0"/>
                  <a:buNone/>
                </a:pPr>
                <a:endParaRPr lang="en-GB" sz="1350" dirty="0">
                  <a:latin typeface="Calibri" panose="020F0502020204030204" pitchFamily="34" charset="0"/>
                  <a:ea typeface="DengXian" panose="02010600030101010101" pitchFamily="2" charset="-122"/>
                  <a:cs typeface="Microsoft Uighur" panose="02000000000000000000" pitchFamily="2" charset="-78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sz="135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A0FA6D78-5491-9027-9DF8-6D45F43CD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78" y="1698794"/>
                <a:ext cx="7891038" cy="2507904"/>
              </a:xfrm>
              <a:prstGeom prst="rect">
                <a:avLst/>
              </a:prstGeom>
              <a:blipFill>
                <a:blip r:embed="rId2"/>
                <a:stretch>
                  <a:fillRect l="-154" t="-2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21" descr="Chart, line chart&#10;&#10;Description automatically generated">
            <a:extLst>
              <a:ext uri="{FF2B5EF4-FFF2-40B4-BE49-F238E27FC236}">
                <a16:creationId xmlns:a16="http://schemas.microsoft.com/office/drawing/2014/main" id="{B11563F2-F323-8140-5A25-304B9FD48F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000" y="4374369"/>
            <a:ext cx="3030041" cy="2271665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3B157E16-C23B-9EB2-3FBC-1E78964D72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0" y="4375582"/>
            <a:ext cx="3030041" cy="2271665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0AB9668E-DD11-17E9-EDB5-CDB93E69F9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82" y="4375439"/>
            <a:ext cx="3031843" cy="22730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CA5D5F-86D0-A24E-C878-6291F6551675}"/>
                  </a:ext>
                </a:extLst>
              </p:cNvPr>
              <p:cNvSpPr txBox="1"/>
              <p:nvPr/>
            </p:nvSpPr>
            <p:spPr>
              <a:xfrm>
                <a:off x="6150803" y="4618486"/>
                <a:ext cx="303004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icrosoft Uighur" panose="02000000000000000000" pitchFamily="2" charset="-78"/>
                        </a:rPr>
                        <m:t>𝑇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icrosoft Uighur" panose="02000000000000000000" pitchFamily="2" charset="-78"/>
                        </a:rPr>
                        <m:t>=14.5+21.1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−0.0021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icrosoft Uighur" panose="02000000000000000000" pitchFamily="2" charset="-78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CA5D5F-86D0-A24E-C878-6291F6551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803" y="4618486"/>
                <a:ext cx="3030041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4057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3F88B-C895-174F-9D24-BC78D0850A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Dose scan test results</a:t>
            </a:r>
            <a:endParaRPr lang="en-GB" dirty="0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6E4A2FA-7A35-F140-BC9E-762B511A8C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37713"/>
            <a:ext cx="3091536" cy="2319896"/>
          </a:xfrm>
          <a:prstGeom prst="rect">
            <a:avLst/>
          </a:prstGeom>
        </p:spPr>
      </p:pic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17F37800-D588-39C8-8FBC-7D084B61CC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903" y="4563690"/>
            <a:ext cx="3091536" cy="2319896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A7C14B6-28F1-5734-73B0-798C02C2DE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465" y="4537713"/>
            <a:ext cx="3091536" cy="231989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E94127-4D96-8EAF-74E7-6D67018BD41D}"/>
              </a:ext>
            </a:extLst>
          </p:cNvPr>
          <p:cNvSpPr txBox="1">
            <a:spLocks/>
          </p:cNvSpPr>
          <p:nvPr/>
        </p:nvSpPr>
        <p:spPr>
          <a:xfrm>
            <a:off x="159995" y="1644956"/>
            <a:ext cx="6884073" cy="277427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Control samples (CTRL) are not irradiated. Higher dose samples stay under ozone for longer, can cause </a:t>
            </a:r>
            <a:r>
              <a:rPr lang="en-US" sz="1500" dirty="0" err="1"/>
              <a:t>oxidisation</a:t>
            </a:r>
            <a:r>
              <a:rPr lang="en-US" sz="1500" dirty="0"/>
              <a:t>.</a:t>
            </a:r>
          </a:p>
          <a:p>
            <a:r>
              <a:rPr lang="en-US" sz="1500" dirty="0"/>
              <a:t>Doses &lt; 40-60 </a:t>
            </a:r>
            <a:r>
              <a:rPr lang="en-US" sz="1500" dirty="0" err="1"/>
              <a:t>kGy</a:t>
            </a:r>
            <a:r>
              <a:rPr lang="en-US" sz="1500" dirty="0"/>
              <a:t>: less </a:t>
            </a:r>
            <a:r>
              <a:rPr lang="en-US" sz="1500" dirty="0" err="1"/>
              <a:t>oxidisation</a:t>
            </a:r>
            <a:r>
              <a:rPr lang="en-US" sz="1500" dirty="0"/>
              <a:t> damage, samples slowly tan over the 2-3 weeks until </a:t>
            </a:r>
            <a:r>
              <a:rPr lang="en-US" sz="1500" dirty="0" err="1"/>
              <a:t>analysed</a:t>
            </a:r>
            <a:endParaRPr lang="en-US" sz="1500" dirty="0"/>
          </a:p>
          <a:p>
            <a:r>
              <a:rPr lang="en-US" sz="1500" dirty="0"/>
              <a:t>Doses &gt; 40-60 </a:t>
            </a:r>
            <a:r>
              <a:rPr lang="en-US" sz="1500" dirty="0" err="1"/>
              <a:t>kGy</a:t>
            </a:r>
            <a:r>
              <a:rPr lang="en-US" sz="1500" dirty="0"/>
              <a:t>: more tanning starts to offset damage from </a:t>
            </a:r>
            <a:r>
              <a:rPr lang="en-US" sz="1500" dirty="0" err="1"/>
              <a:t>oxidisation</a:t>
            </a:r>
            <a:endParaRPr lang="en-US" sz="1500" dirty="0"/>
          </a:p>
          <a:p>
            <a:endParaRPr lang="en-US" sz="1500" dirty="0">
              <a:cs typeface="Calibri" panose="020F0502020204030204"/>
            </a:endParaRPr>
          </a:p>
          <a:p>
            <a:r>
              <a:rPr lang="en-US" sz="1500" dirty="0">
                <a:cs typeface="Calibri" panose="020F0502020204030204"/>
              </a:rPr>
              <a:t>We expect the damage to be primarily due to </a:t>
            </a:r>
            <a:r>
              <a:rPr lang="en-US" sz="1500" dirty="0" err="1">
                <a:cs typeface="Calibri" panose="020F0502020204030204"/>
              </a:rPr>
              <a:t>oxidisation</a:t>
            </a:r>
            <a:r>
              <a:rPr lang="en-US" sz="1500" dirty="0">
                <a:cs typeface="Calibri" panose="020F0502020204030204"/>
              </a:rPr>
              <a:t>, but it’s likely that the chemistry is more complicated than this and there will be other effects too.</a:t>
            </a:r>
          </a:p>
          <a:p>
            <a:pPr marL="0" indent="0">
              <a:buNone/>
            </a:pPr>
            <a:endParaRPr lang="en-US" sz="1800" dirty="0">
              <a:cs typeface="Calibri" panose="020F0502020204030204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2693846-5AFE-DB2C-6AD9-E0106D8F87B1}"/>
              </a:ext>
            </a:extLst>
          </p:cNvPr>
          <p:cNvGraphicFramePr>
            <a:graphicFrameLocks noGrp="1"/>
          </p:cNvGraphicFramePr>
          <p:nvPr/>
        </p:nvGraphicFramePr>
        <p:xfrm>
          <a:off x="7065590" y="2479987"/>
          <a:ext cx="1763486" cy="1893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743">
                  <a:extLst>
                    <a:ext uri="{9D8B030D-6E8A-4147-A177-3AD203B41FA5}">
                      <a16:colId xmlns:a16="http://schemas.microsoft.com/office/drawing/2014/main" val="1470548202"/>
                    </a:ext>
                  </a:extLst>
                </a:gridCol>
                <a:gridCol w="881743">
                  <a:extLst>
                    <a:ext uri="{9D8B030D-6E8A-4147-A177-3AD203B41FA5}">
                      <a16:colId xmlns:a16="http://schemas.microsoft.com/office/drawing/2014/main" val="1340365559"/>
                    </a:ext>
                  </a:extLst>
                </a:gridCol>
              </a:tblGrid>
              <a:tr h="3729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Total Dose (</a:t>
                      </a:r>
                      <a:r>
                        <a:rPr lang="en-GB" sz="1200" u="none" strike="noStrike" dirty="0" err="1">
                          <a:effectLst/>
                        </a:rPr>
                        <a:t>kGy</a:t>
                      </a:r>
                      <a:r>
                        <a:rPr lang="en-GB" sz="1200" u="none" strike="noStrike" dirty="0">
                          <a:effectLst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Beam Current (mA)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874645406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550812326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444515178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86584595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855233031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726494204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51654871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873006821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0.85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711255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844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8C260-6B4D-5540-8930-0F46C9D89E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Inert atmosphere samples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5CD0C48-A928-5552-B678-63E04547D09B}"/>
              </a:ext>
            </a:extLst>
          </p:cNvPr>
          <p:cNvSpPr txBox="1">
            <a:spLocks/>
          </p:cNvSpPr>
          <p:nvPr/>
        </p:nvSpPr>
        <p:spPr>
          <a:xfrm>
            <a:off x="283866" y="1665393"/>
            <a:ext cx="4288134" cy="1517435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/>
              <a:t>Electron beam can create ozone in the air, which can cause oxidization in the samples.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/>
              <a:t>2-mm thick Cr samples were used to test tanning without ozone.</a:t>
            </a:r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57331546-865D-3D78-B4FE-EA526002A6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t="27074" r="19911" b="15402"/>
          <a:stretch/>
        </p:blipFill>
        <p:spPr>
          <a:xfrm rot="10800000">
            <a:off x="3725448" y="3727952"/>
            <a:ext cx="5322284" cy="29603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C3D214-9C17-DB60-3CC0-D1BF57170F93}"/>
              </a:ext>
            </a:extLst>
          </p:cNvPr>
          <p:cNvSpPr txBox="1"/>
          <p:nvPr/>
        </p:nvSpPr>
        <p:spPr>
          <a:xfrm>
            <a:off x="5064371" y="1665394"/>
            <a:ext cx="330590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Samples placed inside the vacuum sealer, which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first sucks out the air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then replenishes with nitrogen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then sucks out most nitrogen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finally seals the samples in bag</a:t>
            </a:r>
            <a:endParaRPr lang="en-GB" sz="1800" dirty="0"/>
          </a:p>
        </p:txBody>
      </p:sp>
      <p:pic>
        <p:nvPicPr>
          <p:cNvPr id="7" name="Picture 6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DFD233FE-F44E-4560-03FD-6DA31C4DA5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4"/>
          <a:stretch/>
        </p:blipFill>
        <p:spPr>
          <a:xfrm rot="5400000">
            <a:off x="50589" y="3389562"/>
            <a:ext cx="3827682" cy="318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54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71E0A-092E-6921-6C0C-6E1C8A1CA1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Inert atmosphere test results</a:t>
            </a:r>
            <a:endParaRPr lang="en-GB" dirty="0"/>
          </a:p>
        </p:txBody>
      </p:sp>
      <p:pic>
        <p:nvPicPr>
          <p:cNvPr id="4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53207883-7D38-90BB-C467-AE76CF1E7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965" y="1690689"/>
            <a:ext cx="4000169" cy="299898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103336-5A18-8C96-DBC4-771CA8CD0599}"/>
              </a:ext>
            </a:extLst>
          </p:cNvPr>
          <p:cNvSpPr txBox="1">
            <a:spLocks/>
          </p:cNvSpPr>
          <p:nvPr/>
        </p:nvSpPr>
        <p:spPr>
          <a:xfrm>
            <a:off x="301866" y="1826181"/>
            <a:ext cx="4032742" cy="29304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Strong positive correlation between shrinkage temperature and dose, as expected.</a:t>
            </a:r>
          </a:p>
          <a:p>
            <a:r>
              <a:rPr lang="en-US" sz="2000" dirty="0"/>
              <a:t>Inert atmospheric environment prevented ozone oxidization to damage the hide.</a:t>
            </a:r>
          </a:p>
          <a:p>
            <a:r>
              <a:rPr lang="en-US" sz="2000" dirty="0"/>
              <a:t>Appears to prevent any further tanning once sealed.</a:t>
            </a:r>
          </a:p>
          <a:p>
            <a:pPr lvl="1"/>
            <a:r>
              <a:rPr lang="en-US" sz="1600" dirty="0"/>
              <a:t>Is oxygen involved in tanning process?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0AD05A3-209D-56CA-36FC-A1A907855576}"/>
              </a:ext>
            </a:extLst>
          </p:cNvPr>
          <p:cNvGraphicFramePr>
            <a:graphicFrameLocks noGrp="1"/>
          </p:cNvGraphicFramePr>
          <p:nvPr/>
        </p:nvGraphicFramePr>
        <p:xfrm>
          <a:off x="5871211" y="5070919"/>
          <a:ext cx="1763486" cy="1513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743">
                  <a:extLst>
                    <a:ext uri="{9D8B030D-6E8A-4147-A177-3AD203B41FA5}">
                      <a16:colId xmlns:a16="http://schemas.microsoft.com/office/drawing/2014/main" val="1470548202"/>
                    </a:ext>
                  </a:extLst>
                </a:gridCol>
                <a:gridCol w="881743">
                  <a:extLst>
                    <a:ext uri="{9D8B030D-6E8A-4147-A177-3AD203B41FA5}">
                      <a16:colId xmlns:a16="http://schemas.microsoft.com/office/drawing/2014/main" val="1340365559"/>
                    </a:ext>
                  </a:extLst>
                </a:gridCol>
              </a:tblGrid>
              <a:tr h="3729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Total Dose (</a:t>
                      </a:r>
                      <a:r>
                        <a:rPr lang="en-GB" sz="1200" u="none" strike="noStrike" dirty="0" err="1">
                          <a:effectLst/>
                        </a:rPr>
                        <a:t>kGy</a:t>
                      </a:r>
                      <a:r>
                        <a:rPr lang="en-GB" sz="1200" u="none" strike="noStrike" dirty="0">
                          <a:effectLst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Beam Current (mA)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874645406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160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550812326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444515178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86584595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855233031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726494204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51654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049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1BB6-424E-1E97-7509-85E3DCCC37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Comparison of inert atmosphere tests vs in-air tests</a:t>
            </a:r>
            <a:endParaRPr lang="en-GB" dirty="0"/>
          </a:p>
        </p:txBody>
      </p:sp>
      <p:pic>
        <p:nvPicPr>
          <p:cNvPr id="5" name="Picture 4" descr="A graph of a graph with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B69C82BD-BA07-10B4-F1CD-B79513E22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491" y="2140324"/>
            <a:ext cx="5534797" cy="422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00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FF899859-D7AE-4D43-8249-5A2627D58831" descr="IMG_0999.jpg">
            <a:extLst>
              <a:ext uri="{FF2B5EF4-FFF2-40B4-BE49-F238E27FC236}">
                <a16:creationId xmlns:a16="http://schemas.microsoft.com/office/drawing/2014/main" id="{049D8CBD-60CC-B13D-5DCD-74980BFB8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940" y="1700807"/>
            <a:ext cx="3153519" cy="420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42B581-520C-6C45-9D58-975EBA477D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1562D6-637D-077F-4907-A6514FE050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Latest tests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C38BC79-B4E1-4720-1765-2B9B47C9D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34" y="-574431"/>
            <a:ext cx="321075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A0B9EF9F-04A9-4DDF-8794-CCC4CCB061FD" descr="IMG_0973.jpg">
            <a:extLst>
              <a:ext uri="{FF2B5EF4-FFF2-40B4-BE49-F238E27FC236}">
                <a16:creationId xmlns:a16="http://schemas.microsoft.com/office/drawing/2014/main" id="{168633C5-1B61-0BA6-438C-A7A422762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861" y="1709719"/>
            <a:ext cx="2442270" cy="183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85C98D04-525D-B943-4A04-FB934CD0E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9134" y="-422031"/>
            <a:ext cx="321075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AEC6F688-A1E8-483F-B2FC-DE058A58C56B" descr="IMG_0974.jpg">
            <a:extLst>
              <a:ext uri="{FF2B5EF4-FFF2-40B4-BE49-F238E27FC236}">
                <a16:creationId xmlns:a16="http://schemas.microsoft.com/office/drawing/2014/main" id="{F531FCBD-23BF-00A1-87C9-B5549D0A0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8" y="1709719"/>
            <a:ext cx="2419620" cy="181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02D28FCD-6B85-4ADE-AC60-6DB273473541" descr="IMG_0980.jpg">
            <a:extLst>
              <a:ext uri="{FF2B5EF4-FFF2-40B4-BE49-F238E27FC236}">
                <a16:creationId xmlns:a16="http://schemas.microsoft.com/office/drawing/2014/main" id="{FB8BF039-C5A1-B939-7F0A-51DD00421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0" y="3541422"/>
            <a:ext cx="2446159" cy="326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2EEFA85D-F437-46E4-834A-ED24A1AE04F1" descr="IMG_0993.jpg">
            <a:extLst>
              <a:ext uri="{FF2B5EF4-FFF2-40B4-BE49-F238E27FC236}">
                <a16:creationId xmlns:a16="http://schemas.microsoft.com/office/drawing/2014/main" id="{0EFF4206-9451-DEC8-EED2-55F7F040A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61042" y="3560236"/>
            <a:ext cx="2539998" cy="338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726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AB47A7-4D54-11B8-6E8C-3FC2FD05B82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9ACB52-E650-052E-D12E-3BF3CF0D9420}"/>
              </a:ext>
            </a:extLst>
          </p:cNvPr>
          <p:cNvSpPr txBox="1"/>
          <p:nvPr/>
        </p:nvSpPr>
        <p:spPr>
          <a:xfrm>
            <a:off x="448407" y="3543300"/>
            <a:ext cx="8269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Thank you!</a:t>
            </a:r>
          </a:p>
          <a:p>
            <a:pPr algn="ctr"/>
            <a:r>
              <a:rPr lang="en-GB" sz="2400" dirty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15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CF0AA2-99E6-3563-8A80-C59D060EE3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Tanning is a chemical process to modify the physical and chemical properties of hides</a:t>
            </a: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Prevent biological degradation (putrefaction)</a:t>
            </a: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Improve durability, tensile strength etc (depends on end user requirements)</a:t>
            </a:r>
          </a:p>
          <a:p>
            <a:r>
              <a:rPr lang="en-GB" dirty="0"/>
              <a:t>This involves creating branching and/or crosslinking between protein chains</a:t>
            </a: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This depends on which tanning agents are used.</a:t>
            </a:r>
          </a:p>
          <a:p>
            <a:pPr lvl="2"/>
            <a:r>
              <a:rPr lang="en-GB" sz="1800" dirty="0">
                <a:solidFill>
                  <a:srgbClr val="578BC9"/>
                </a:solidFill>
              </a:rPr>
              <a:t>Branching: results in more flexible leather for handbags, jackets etc</a:t>
            </a:r>
          </a:p>
          <a:p>
            <a:pPr lvl="2"/>
            <a:r>
              <a:rPr lang="en-GB" sz="1800" dirty="0">
                <a:solidFill>
                  <a:srgbClr val="578BC9"/>
                </a:solidFill>
              </a:rPr>
              <a:t>Crosslinking: stiffer, more durable leather, used for boots and furniture</a:t>
            </a:r>
            <a:endParaRPr lang="en-GB" sz="1600" dirty="0">
              <a:solidFill>
                <a:srgbClr val="578BC9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B38281-850C-7961-054D-5D47D17A6DC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41ADCF-C23F-1C16-8B7E-471E69DE5A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tanning?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873EE3-1992-47B2-9604-4FFA0DB728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061" y="4935414"/>
            <a:ext cx="8072509" cy="12250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F51707-25DF-F2D5-68A2-49CCBDFDAB5B}"/>
              </a:ext>
            </a:extLst>
          </p:cNvPr>
          <p:cNvSpPr txBox="1"/>
          <p:nvPr/>
        </p:nvSpPr>
        <p:spPr>
          <a:xfrm>
            <a:off x="69850" y="6521548"/>
            <a:ext cx="816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Image source: </a:t>
            </a:r>
            <a:r>
              <a:rPr lang="en-GB" sz="1400" dirty="0">
                <a:hlinkClick r:id="rId3"/>
              </a:rPr>
              <a:t>http://chemistry2.csudh.edu/rpendarvis/Polymer.html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2346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3AA87F-74E2-FD41-F31F-3473C2F8BE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Tanning is achieved by adding chemicals to the hides, which bind to the proteins.</a:t>
            </a: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The chemicals are called tanning agents, tannins or tannages.</a:t>
            </a:r>
          </a:p>
          <a:p>
            <a:r>
              <a:rPr lang="en-GB" dirty="0"/>
              <a:t>There are three main classes of tanning agents:</a:t>
            </a: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80% of the world’s leather is produced </a:t>
            </a:r>
            <a:br>
              <a:rPr lang="en-GB" sz="1800" dirty="0">
                <a:solidFill>
                  <a:srgbClr val="B5121B"/>
                </a:solidFill>
              </a:rPr>
            </a:br>
            <a:r>
              <a:rPr lang="en-GB" sz="1800" dirty="0">
                <a:solidFill>
                  <a:srgbClr val="B5121B"/>
                </a:solidFill>
              </a:rPr>
              <a:t>with chrome (III) sulphate due to the high</a:t>
            </a:r>
            <a:br>
              <a:rPr lang="en-GB" sz="1800" dirty="0">
                <a:solidFill>
                  <a:srgbClr val="B5121B"/>
                </a:solidFill>
              </a:rPr>
            </a:br>
            <a:r>
              <a:rPr lang="en-GB" sz="1800" dirty="0">
                <a:solidFill>
                  <a:srgbClr val="B5121B"/>
                </a:solidFill>
              </a:rPr>
              <a:t>quality end product.</a:t>
            </a:r>
          </a:p>
          <a:p>
            <a:pPr lvl="1"/>
            <a:endParaRPr lang="en-GB" sz="1800" dirty="0">
              <a:solidFill>
                <a:srgbClr val="B5121B"/>
              </a:solidFill>
            </a:endParaRPr>
          </a:p>
          <a:p>
            <a:pPr lvl="1"/>
            <a:r>
              <a:rPr lang="en-GB" sz="1800" dirty="0">
                <a:solidFill>
                  <a:srgbClr val="B5121B"/>
                </a:solidFill>
              </a:rPr>
              <a:t>These chemicals can have an acute impact</a:t>
            </a:r>
            <a:br>
              <a:rPr lang="en-GB" sz="1800" dirty="0">
                <a:solidFill>
                  <a:srgbClr val="B5121B"/>
                </a:solidFill>
              </a:rPr>
            </a:br>
            <a:r>
              <a:rPr lang="en-GB" sz="1800" dirty="0">
                <a:solidFill>
                  <a:srgbClr val="B5121B"/>
                </a:solidFill>
              </a:rPr>
              <a:t>to the local environment if not properly</a:t>
            </a:r>
            <a:br>
              <a:rPr lang="en-GB" sz="1800" dirty="0">
                <a:solidFill>
                  <a:srgbClr val="B5121B"/>
                </a:solidFill>
              </a:rPr>
            </a:br>
            <a:r>
              <a:rPr lang="en-GB" sz="1800" dirty="0">
                <a:solidFill>
                  <a:srgbClr val="B5121B"/>
                </a:solidFill>
              </a:rPr>
              <a:t>treated and disposed of.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61614-B5FA-6BD4-FB87-0B76C666093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3E62FE-D320-3F0D-3278-C0862E5BDC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tanning?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1F8340F-7BA6-C39E-1E8D-2F5D30B95E7D}"/>
              </a:ext>
            </a:extLst>
          </p:cNvPr>
          <p:cNvGrpSpPr/>
          <p:nvPr/>
        </p:nvGrpSpPr>
        <p:grpSpPr>
          <a:xfrm>
            <a:off x="5317040" y="3588507"/>
            <a:ext cx="3304503" cy="3009145"/>
            <a:chOff x="257682" y="1174929"/>
            <a:chExt cx="3304503" cy="3009145"/>
          </a:xfrm>
        </p:grpSpPr>
        <p:pic>
          <p:nvPicPr>
            <p:cNvPr id="8" name="Picture 7" descr="A picture containing indoor, different, lined, several&#10;&#10;Description automatically generated">
              <a:extLst>
                <a:ext uri="{FF2B5EF4-FFF2-40B4-BE49-F238E27FC236}">
                  <a16:creationId xmlns:a16="http://schemas.microsoft.com/office/drawing/2014/main" id="{BBB1D8A1-7454-A2CB-7C61-05592ADC9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682" y="1174929"/>
              <a:ext cx="3304503" cy="2478378"/>
            </a:xfrm>
            <a:prstGeom prst="rect">
              <a:avLst/>
            </a:prstGeom>
          </p:spPr>
        </p:pic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BA84C6CD-E84C-0D05-7ECD-3FEA1F67C7C6}"/>
                </a:ext>
              </a:extLst>
            </p:cNvPr>
            <p:cNvSpPr txBox="1">
              <a:spLocks/>
            </p:cNvSpPr>
            <p:nvPr/>
          </p:nvSpPr>
          <p:spPr>
            <a:xfrm>
              <a:off x="475950" y="3653131"/>
              <a:ext cx="1141090" cy="53094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1400" dirty="0">
                  <a:solidFill>
                    <a:schemeClr val="accent6">
                      <a:lumMod val="75000"/>
                    </a:schemeClr>
                  </a:solidFill>
                </a:rPr>
                <a:t>Synthetic tannins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2000" dirty="0">
                <a:solidFill>
                  <a:srgbClr val="000000"/>
                </a:solidFill>
                <a:latin typeface="Arimo"/>
              </a:endParaRPr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6E9F6CAB-FC25-F179-232A-4A3B48C8DA8D}"/>
                </a:ext>
              </a:extLst>
            </p:cNvPr>
            <p:cNvSpPr txBox="1">
              <a:spLocks/>
            </p:cNvSpPr>
            <p:nvPr/>
          </p:nvSpPr>
          <p:spPr>
            <a:xfrm>
              <a:off x="2483122" y="3655091"/>
              <a:ext cx="913628" cy="5210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1400" dirty="0">
                  <a:solidFill>
                    <a:schemeClr val="accent2"/>
                  </a:solidFill>
                  <a:latin typeface="Arimo"/>
                </a:rPr>
                <a:t>Vegetable tannins</a:t>
              </a:r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759A422A-7E88-9A0D-B0C1-7A4A5F11B637}"/>
                </a:ext>
              </a:extLst>
            </p:cNvPr>
            <p:cNvSpPr txBox="1">
              <a:spLocks/>
            </p:cNvSpPr>
            <p:nvPr/>
          </p:nvSpPr>
          <p:spPr>
            <a:xfrm>
              <a:off x="1617040" y="3663041"/>
              <a:ext cx="990989" cy="52103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1400" dirty="0">
                  <a:solidFill>
                    <a:srgbClr val="008080"/>
                  </a:solidFill>
                  <a:latin typeface="Arimo"/>
                </a:rPr>
                <a:t>Metal tannins</a:t>
              </a:r>
              <a:endParaRPr lang="en-GB" sz="2000" dirty="0">
                <a:solidFill>
                  <a:srgbClr val="000000"/>
                </a:solidFill>
                <a:latin typeface="Arimo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B0FBD73-A517-EDB3-1784-4B2D07964628}"/>
              </a:ext>
            </a:extLst>
          </p:cNvPr>
          <p:cNvSpPr txBox="1"/>
          <p:nvPr/>
        </p:nvSpPr>
        <p:spPr>
          <a:xfrm>
            <a:off x="69850" y="6521548"/>
            <a:ext cx="816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Image source: </a:t>
            </a:r>
            <a:r>
              <a:rPr lang="en-GB" sz="1400" dirty="0">
                <a:hlinkClick r:id="rId3"/>
              </a:rPr>
              <a:t>https://www.leather-dictionary.com/index.php/Tannins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706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94266C-9E81-89E1-65DF-D8A6A6DBCE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Hides are conventionally tanned in large drums, which can hold up to 500 – 600 hides and 20 – 40 tons of water and chemicals.</a:t>
            </a:r>
          </a:p>
          <a:p>
            <a:r>
              <a:rPr lang="en-GB" dirty="0"/>
              <a:t>The process takes 12 – 36 hours for metal and synthetic tannins</a:t>
            </a:r>
          </a:p>
          <a:p>
            <a:pPr lvl="1"/>
            <a:r>
              <a:rPr lang="en-GB" sz="1800" dirty="0"/>
              <a:t>Veg tanning can take up to 1 year</a:t>
            </a:r>
            <a:endParaRPr lang="en-GB" dirty="0"/>
          </a:p>
          <a:p>
            <a:r>
              <a:rPr lang="en-GB" dirty="0"/>
              <a:t>Tanning drums use 150 – 250 kW of power to mix hides and tanning solution</a:t>
            </a:r>
          </a:p>
          <a:p>
            <a:pPr lvl="1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35248D-C6BC-769D-01B5-3F199917CC7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433FF9-9492-933D-88D7-4C69551338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Conventional tanning</a:t>
            </a:r>
          </a:p>
        </p:txBody>
      </p:sp>
      <p:pic>
        <p:nvPicPr>
          <p:cNvPr id="6" name="Picture 5" descr="A picture containing factory, indoor, warehouse&#10;&#10;Description automatically generated">
            <a:extLst>
              <a:ext uri="{FF2B5EF4-FFF2-40B4-BE49-F238E27FC236}">
                <a16:creationId xmlns:a16="http://schemas.microsoft.com/office/drawing/2014/main" id="{73F7D683-634B-3B61-6C90-856B536F46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454" y="3626827"/>
            <a:ext cx="4202721" cy="31520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458477-C6AD-6C91-6278-DD79D9344C40}"/>
              </a:ext>
            </a:extLst>
          </p:cNvPr>
          <p:cNvSpPr txBox="1"/>
          <p:nvPr/>
        </p:nvSpPr>
        <p:spPr>
          <a:xfrm>
            <a:off x="464875" y="3802673"/>
            <a:ext cx="39842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666666"/>
                </a:solidFill>
              </a:rPr>
              <a:t>The mechanical action of turning the drums produces heat, to keep the mixture at ~30</a:t>
            </a:r>
            <a:r>
              <a:rPr lang="en-GB" baseline="30000" dirty="0">
                <a:solidFill>
                  <a:srgbClr val="666666"/>
                </a:solidFill>
              </a:rPr>
              <a:t>o</a:t>
            </a:r>
            <a:r>
              <a:rPr lang="en-GB" dirty="0">
                <a:solidFill>
                  <a:srgbClr val="666666"/>
                </a:solidFill>
              </a:rPr>
              <a:t>C.</a:t>
            </a:r>
          </a:p>
          <a:p>
            <a:endParaRPr lang="en-GB" dirty="0">
              <a:solidFill>
                <a:srgbClr val="666666"/>
              </a:solidFill>
            </a:endParaRPr>
          </a:p>
          <a:p>
            <a:r>
              <a:rPr lang="en-GB" dirty="0">
                <a:solidFill>
                  <a:srgbClr val="666666"/>
                </a:solidFill>
              </a:rPr>
              <a:t>Most large tanneries use conveyor systems to transport hides from one area to the next.</a:t>
            </a:r>
          </a:p>
          <a:p>
            <a:endParaRPr lang="en-GB" dirty="0">
              <a:solidFill>
                <a:srgbClr val="666666"/>
              </a:solidFill>
            </a:endParaRPr>
          </a:p>
          <a:p>
            <a:r>
              <a:rPr lang="en-GB" dirty="0">
                <a:solidFill>
                  <a:srgbClr val="666666"/>
                </a:solidFill>
              </a:rPr>
              <a:t>This is a picture of a tannery we visited in Mexico.</a:t>
            </a:r>
          </a:p>
        </p:txBody>
      </p:sp>
    </p:spTree>
    <p:extLst>
      <p:ext uri="{BB962C8B-B14F-4D97-AF65-F5344CB8AC3E}">
        <p14:creationId xmlns:p14="http://schemas.microsoft.com/office/powerpoint/2010/main" val="115555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Most common oxidisation states are Cr(III) and Cr(VI)</a:t>
            </a:r>
          </a:p>
          <a:p>
            <a:pPr lvl="1"/>
            <a:r>
              <a:rPr lang="en-GB" sz="1800" dirty="0"/>
              <a:t>Cr(III) is stable, 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green</a:t>
            </a: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dirty="0"/>
              <a:t>in colour and benign as it can’t pass through cell membrane.</a:t>
            </a:r>
          </a:p>
          <a:p>
            <a:pPr lvl="1"/>
            <a:r>
              <a:rPr lang="en-GB" sz="1800" dirty="0"/>
              <a:t>Cr(VI) is less stable, </a:t>
            </a:r>
            <a:r>
              <a:rPr lang="en-GB" sz="1800" b="1" dirty="0">
                <a:solidFill>
                  <a:srgbClr val="CE4A42"/>
                </a:solidFill>
              </a:rPr>
              <a:t>red or </a:t>
            </a:r>
            <a:r>
              <a:rPr lang="en-GB" sz="1800" b="1" dirty="0">
                <a:solidFill>
                  <a:srgbClr val="FFC000"/>
                </a:solidFill>
              </a:rPr>
              <a:t>orangey-yellow</a:t>
            </a:r>
            <a:r>
              <a:rPr lang="en-GB" sz="1800" dirty="0"/>
              <a:t> in colour and is </a:t>
            </a:r>
            <a:r>
              <a:rPr lang="en-GB" sz="1800" b="1" dirty="0"/>
              <a:t>hemotoxic, genotoxic and carcinogenic</a:t>
            </a:r>
            <a:r>
              <a:rPr lang="en-GB" sz="1800" dirty="0"/>
              <a:t>.</a:t>
            </a:r>
          </a:p>
          <a:p>
            <a:pPr lvl="2"/>
            <a:r>
              <a:rPr lang="en-GB" sz="1800" dirty="0"/>
              <a:t>Small enough to pass through cell membrane, reduces to Cr(III) and tans DNA!</a:t>
            </a:r>
          </a:p>
          <a:p>
            <a:pPr lvl="1"/>
            <a:r>
              <a:rPr lang="en-GB" sz="1800" dirty="0"/>
              <a:t>Cr(III) can be oxidised to Cr(VI) by sunlight or acidic conditions</a:t>
            </a:r>
          </a:p>
          <a:p>
            <a:endParaRPr lang="en-GB" dirty="0"/>
          </a:p>
          <a:p>
            <a:r>
              <a:rPr lang="en-GB" dirty="0"/>
              <a:t>What if chromium wastewater is improperly disposed of in the local environment?</a:t>
            </a:r>
          </a:p>
          <a:p>
            <a:pPr lvl="1"/>
            <a:r>
              <a:rPr lang="en-GB" sz="1800" dirty="0"/>
              <a:t>Chromium contaminates water supplies</a:t>
            </a:r>
          </a:p>
          <a:p>
            <a:pPr lvl="1"/>
            <a:r>
              <a:rPr lang="en-GB" sz="1800" dirty="0"/>
              <a:t>Ingested by animals and absorbed by plants within the watershed</a:t>
            </a:r>
          </a:p>
          <a:p>
            <a:pPr lvl="1"/>
            <a:r>
              <a:rPr lang="en-GB" sz="1800" dirty="0"/>
              <a:t>By contaminating food and water supplies, chromium persists within the local environment.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Environmental impact: chromium</a:t>
            </a:r>
          </a:p>
        </p:txBody>
      </p:sp>
    </p:spTree>
    <p:extLst>
      <p:ext uri="{BB962C8B-B14F-4D97-AF65-F5344CB8AC3E}">
        <p14:creationId xmlns:p14="http://schemas.microsoft.com/office/powerpoint/2010/main" val="48841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2C8E69-57F2-5D96-70F9-18F347F92C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844677"/>
            <a:ext cx="8425184" cy="4752975"/>
          </a:xfrm>
        </p:spPr>
        <p:txBody>
          <a:bodyPr/>
          <a:lstStyle/>
          <a:p>
            <a:r>
              <a:rPr lang="en-GB" dirty="0"/>
              <a:t>How wastewater and effluent is dealt with can vary significantly around the world, depending on factors such as environmental policies, regulation and enforcement.</a:t>
            </a:r>
          </a:p>
          <a:p>
            <a:pPr lvl="1"/>
            <a:r>
              <a:rPr lang="en-GB" sz="1800" dirty="0"/>
              <a:t>However, regardless of whether wastewater is disposed of in a lake/river, or treated in a specialist effluent treatment plant, there is still an environmental impact to consider.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6353CB-3096-6D26-9070-610426E2786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7C3CFF-24F1-2138-6902-059B470717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Environmental impact: wastewater/effluent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DEAE21-997F-8377-C0DC-8968563A499D}"/>
              </a:ext>
            </a:extLst>
          </p:cNvPr>
          <p:cNvGrpSpPr/>
          <p:nvPr/>
        </p:nvGrpSpPr>
        <p:grpSpPr>
          <a:xfrm>
            <a:off x="539918" y="3802368"/>
            <a:ext cx="7566596" cy="2600767"/>
            <a:chOff x="666436" y="2141615"/>
            <a:chExt cx="11668533" cy="4010672"/>
          </a:xfrm>
        </p:grpSpPr>
        <p:pic>
          <p:nvPicPr>
            <p:cNvPr id="7" name="Content Placeholder 11" descr="A picture containing outdoor, several&#10;&#10;Description automatically generated">
              <a:extLst>
                <a:ext uri="{FF2B5EF4-FFF2-40B4-BE49-F238E27FC236}">
                  <a16:creationId xmlns:a16="http://schemas.microsoft.com/office/drawing/2014/main" id="{2BD73ECF-4B99-FB3B-9C1F-47309C7DF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5445" y="2688031"/>
              <a:ext cx="5409524" cy="3444526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4DDF380-7938-7CA3-A71A-ED9B1FF89DFD}"/>
                </a:ext>
              </a:extLst>
            </p:cNvPr>
            <p:cNvGrpSpPr/>
            <p:nvPr/>
          </p:nvGrpSpPr>
          <p:grpSpPr>
            <a:xfrm>
              <a:off x="666436" y="2141615"/>
              <a:ext cx="5245082" cy="4010672"/>
              <a:chOff x="2901376" y="4549899"/>
              <a:chExt cx="2537742" cy="2264213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1424122-86FD-C44B-607A-845871625F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1376" y="4869515"/>
                <a:ext cx="2537742" cy="1944597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CBE24B-559C-FB24-4134-587BD687EE8E}"/>
                  </a:ext>
                </a:extLst>
              </p:cNvPr>
              <p:cNvSpPr txBox="1"/>
              <p:nvPr/>
            </p:nvSpPr>
            <p:spPr>
              <a:xfrm>
                <a:off x="2901376" y="4549899"/>
                <a:ext cx="2537742" cy="3739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b="0" i="1" dirty="0">
                    <a:solidFill>
                      <a:srgbClr val="000000"/>
                    </a:solidFill>
                    <a:effectLst/>
                    <a:latin typeface="Arimo"/>
                  </a:rPr>
                  <a:t>Guanajuato, Mexico</a:t>
                </a:r>
                <a:endParaRPr lang="en-GB" sz="2400" dirty="0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AC935D-E7D0-BD6C-FFCC-2F304CE9949B}"/>
                </a:ext>
              </a:extLst>
            </p:cNvPr>
            <p:cNvSpPr txBox="1"/>
            <p:nvPr/>
          </p:nvSpPr>
          <p:spPr>
            <a:xfrm>
              <a:off x="6925443" y="2141615"/>
              <a:ext cx="5409523" cy="66239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400" i="1" dirty="0">
                  <a:solidFill>
                    <a:srgbClr val="000000"/>
                  </a:solidFill>
                  <a:latin typeface="Arimo"/>
                </a:rPr>
                <a:t>Water</a:t>
              </a:r>
              <a:r>
                <a:rPr lang="en-GB" sz="2400" i="1" dirty="0">
                  <a:solidFill>
                    <a:srgbClr val="000000"/>
                  </a:solidFill>
                  <a:latin typeface="Arimo"/>
                </a:rPr>
                <a:t> treatment plant</a:t>
              </a:r>
              <a:endParaRPr lang="en-GB" sz="2400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1F63ECD-FF71-4B06-D57F-090007805E04}"/>
              </a:ext>
            </a:extLst>
          </p:cNvPr>
          <p:cNvSpPr txBox="1"/>
          <p:nvPr/>
        </p:nvSpPr>
        <p:spPr>
          <a:xfrm>
            <a:off x="69850" y="6521548"/>
            <a:ext cx="816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Image source (right image): </a:t>
            </a:r>
            <a:r>
              <a:rPr lang="en-GB" sz="1400" dirty="0">
                <a:hlinkClick r:id="rId4"/>
              </a:rPr>
              <a:t>https://envirotech.com/wastewater/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81711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613470-EAF7-648B-4CA3-35FF8299F4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1" dirty="0"/>
              <a:t>Improper disposal/discharge of effluent</a:t>
            </a:r>
          </a:p>
          <a:p>
            <a:pPr lvl="1"/>
            <a:r>
              <a:rPr lang="en-GB" sz="1800" dirty="0"/>
              <a:t>This may be discharged into lakes/rivers or a domestic sewage treatment plant</a:t>
            </a:r>
          </a:p>
          <a:p>
            <a:pPr lvl="1"/>
            <a:r>
              <a:rPr lang="en-GB" sz="1800" dirty="0"/>
              <a:t>Long-term contamination of local food and water supplies</a:t>
            </a:r>
          </a:p>
          <a:p>
            <a:pPr lvl="1"/>
            <a:r>
              <a:rPr lang="en-GB" sz="1800" dirty="0"/>
              <a:t>Increasing focus on green credentials</a:t>
            </a:r>
          </a:p>
          <a:p>
            <a:pPr lvl="1"/>
            <a:r>
              <a:rPr lang="en-GB" sz="1800" dirty="0"/>
              <a:t>Enforcement of policies requires resources and will impact leather industry</a:t>
            </a:r>
          </a:p>
          <a:p>
            <a:pPr lvl="2"/>
            <a:r>
              <a:rPr lang="en-GB" sz="1800" dirty="0"/>
              <a:t>This may have major consequences on economy in lower-income countries.</a:t>
            </a:r>
          </a:p>
          <a:p>
            <a:endParaRPr lang="en-GB" dirty="0"/>
          </a:p>
          <a:p>
            <a:r>
              <a:rPr lang="en-GB" b="1" dirty="0"/>
              <a:t>Wastewater treatment</a:t>
            </a:r>
          </a:p>
          <a:p>
            <a:pPr lvl="1"/>
            <a:r>
              <a:rPr lang="en-GB" sz="1800" dirty="0"/>
              <a:t>Removes hazardous chemicals from wastewater that domestic sewage treatment plants can’t</a:t>
            </a:r>
          </a:p>
          <a:p>
            <a:pPr lvl="1"/>
            <a:r>
              <a:rPr lang="en-GB" sz="1800" dirty="0"/>
              <a:t>Energy intensive process with large carbon footprint</a:t>
            </a:r>
          </a:p>
          <a:p>
            <a:pPr lvl="1"/>
            <a:r>
              <a:rPr lang="en-GB" sz="1800" dirty="0"/>
              <a:t>Significant cost to tanneries (~30% of total production cost of leather)</a:t>
            </a:r>
          </a:p>
          <a:p>
            <a:endParaRPr lang="en-GB" dirty="0"/>
          </a:p>
          <a:p>
            <a:r>
              <a:rPr lang="en-GB" b="1" dirty="0">
                <a:solidFill>
                  <a:srgbClr val="B5121B"/>
                </a:solidFill>
              </a:rPr>
              <a:t>Solution to both problems is to eliminate wastewater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9E81A-8362-E6EA-8D1F-91485AE6B66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5FADC3-07FA-606B-6269-992065A666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Environmental impact: wastewater/effluent</a:t>
            </a:r>
          </a:p>
        </p:txBody>
      </p:sp>
    </p:spTree>
    <p:extLst>
      <p:ext uri="{BB962C8B-B14F-4D97-AF65-F5344CB8AC3E}">
        <p14:creationId xmlns:p14="http://schemas.microsoft.com/office/powerpoint/2010/main" val="1371247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1C9E4C-8C26-C4C3-161A-60FED07B58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Our solution: soak the hides in the required tanning agents, then irradiate with an electron beam to tan the hides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87B091-BF9E-1CA7-D025-A9D65C25C05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7E16E1-F2DE-6ABB-045B-1B931AD60B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E-beam tanning: concept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EE0396-B292-0730-752E-900A48939D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64" t="24017" r="10513" b="2022"/>
          <a:stretch/>
        </p:blipFill>
        <p:spPr>
          <a:xfrm>
            <a:off x="272196" y="2871297"/>
            <a:ext cx="7719646" cy="38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77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9ACC64-04A1-7665-0102-85355CA1D7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Our process is inspired by the industrial crosslinking of polymers to modify its material properties</a:t>
            </a:r>
          </a:p>
          <a:p>
            <a:pPr lvl="1"/>
            <a:r>
              <a:rPr lang="en-GB" sz="1800" dirty="0"/>
              <a:t>This is very often achieved with electron beams</a:t>
            </a:r>
          </a:p>
          <a:p>
            <a:pPr lvl="1"/>
            <a:r>
              <a:rPr lang="en-GB" sz="1800" dirty="0"/>
              <a:t>Instead of polymers, we are modifying proteins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678343-334C-0109-3446-DB18D4BEF39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E5561-0C34-4C51-BFB0-087922859D0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B9E9BA-4A9D-5E2A-515D-4A43E9915D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E-beam tanning: concept</a:t>
            </a: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E533344D-CADE-9E0F-029F-06A52FE3D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4" y="2838510"/>
            <a:ext cx="4033338" cy="33738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57FE3F-5DA6-10FD-03A7-7A755BF6D9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10" t="13041" r="7895" b="28246"/>
          <a:stretch/>
        </p:blipFill>
        <p:spPr>
          <a:xfrm>
            <a:off x="586993" y="3219797"/>
            <a:ext cx="3192919" cy="29792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37822D-8F1E-72DD-5800-551B0F73363C}"/>
              </a:ext>
            </a:extLst>
          </p:cNvPr>
          <p:cNvSpPr txBox="1"/>
          <p:nvPr/>
        </p:nvSpPr>
        <p:spPr>
          <a:xfrm>
            <a:off x="69850" y="6333968"/>
            <a:ext cx="8212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Image source (right image): </a:t>
            </a:r>
            <a:r>
              <a:rPr lang="en-GB" sz="1400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hlinkClick r:id="rId4"/>
              </a:rPr>
              <a:t>https://www.miottisrl.com/en/does-the-radox-cable-radiation-cross-linking-process-occur/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71139967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1454</Words>
  <Application>Microsoft Office PowerPoint</Application>
  <PresentationFormat>On-screen Show (4:3)</PresentationFormat>
  <Paragraphs>183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Arimo</vt:lpstr>
      <vt:lpstr>Calibri</vt:lpstr>
      <vt:lpstr>Cambria Math</vt:lpstr>
      <vt:lpstr>Times New Roman</vt:lpstr>
      <vt:lpstr>Slide 2: Text Only</vt:lpstr>
      <vt:lpstr>1_Office Theme</vt:lpstr>
      <vt:lpstr>RELIEF: Tanning of Leather using electron beams PAB 2025</vt:lpstr>
      <vt:lpstr>What is tanning?</vt:lpstr>
      <vt:lpstr>What is tanning?</vt:lpstr>
      <vt:lpstr>Conventional tanning</vt:lpstr>
      <vt:lpstr>Environmental impact: chromium</vt:lpstr>
      <vt:lpstr>Environmental impact: wastewater/effluent</vt:lpstr>
      <vt:lpstr>Environmental impact: wastewater/effluent</vt:lpstr>
      <vt:lpstr>E-beam tanning: concept</vt:lpstr>
      <vt:lpstr>E-beam tanning: concept</vt:lpstr>
      <vt:lpstr>E-beam tanning: benefits</vt:lpstr>
      <vt:lpstr>Accelerator requirements</vt:lpstr>
      <vt:lpstr>Optimisation of beam parameters</vt:lpstr>
      <vt:lpstr>Heating test results</vt:lpstr>
      <vt:lpstr>Dose scan test results</vt:lpstr>
      <vt:lpstr>Inert atmosphere samples</vt:lpstr>
      <vt:lpstr>Inert atmosphere test results</vt:lpstr>
      <vt:lpstr>Comparison of inert atmosphere tests vs in-air tests</vt:lpstr>
      <vt:lpstr>Latest tests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Apsimon, Robert</cp:lastModifiedBy>
  <cp:revision>333</cp:revision>
  <dcterms:created xsi:type="dcterms:W3CDTF">2015-08-05T18:33:57Z</dcterms:created>
  <dcterms:modified xsi:type="dcterms:W3CDTF">2025-07-08T18:33:46Z</dcterms:modified>
</cp:coreProperties>
</file>