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6"/>
  </p:sldMasterIdLst>
  <p:notesMasterIdLst>
    <p:notesMasterId r:id="rId32"/>
  </p:notesMasterIdLst>
  <p:handoutMasterIdLst>
    <p:handoutMasterId r:id="rId33"/>
  </p:handoutMasterIdLst>
  <p:sldIdLst>
    <p:sldId id="257" r:id="rId7"/>
    <p:sldId id="258" r:id="rId8"/>
    <p:sldId id="283" r:id="rId9"/>
    <p:sldId id="260" r:id="rId10"/>
    <p:sldId id="272" r:id="rId11"/>
    <p:sldId id="259" r:id="rId12"/>
    <p:sldId id="284" r:id="rId13"/>
    <p:sldId id="261" r:id="rId14"/>
    <p:sldId id="262" r:id="rId15"/>
    <p:sldId id="264" r:id="rId16"/>
    <p:sldId id="263" r:id="rId17"/>
    <p:sldId id="273" r:id="rId18"/>
    <p:sldId id="274" r:id="rId19"/>
    <p:sldId id="275" r:id="rId20"/>
    <p:sldId id="276" r:id="rId21"/>
    <p:sldId id="277" r:id="rId22"/>
    <p:sldId id="278" r:id="rId23"/>
    <p:sldId id="265" r:id="rId24"/>
    <p:sldId id="270" r:id="rId25"/>
    <p:sldId id="282" r:id="rId26"/>
    <p:sldId id="266" r:id="rId27"/>
    <p:sldId id="267" r:id="rId28"/>
    <p:sldId id="269" r:id="rId29"/>
    <p:sldId id="268" r:id="rId30"/>
    <p:sldId id="280" r:id="rId31"/>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rrison, Andrew (DLSLtd,RAL,CEO)" initials="HA(" lastIdx="2" clrIdx="0">
    <p:extLst>
      <p:ext uri="{19B8F6BF-5375-455C-9EA6-DF929625EA0E}">
        <p15:presenceInfo xmlns:p15="http://schemas.microsoft.com/office/powerpoint/2012/main" userId="S::andrew.harrison@diamond.ac.uk::cbc88a90-b110-41e2-a069-18a49e6e3433" providerId="AD"/>
      </p:ext>
    </p:extLst>
  </p:cmAuthor>
  <p:cmAuthor id="2" name="Walker, Richard (DLSLtd,RAL,TEC)" initials="RPW" lastIdx="9" clrIdx="1">
    <p:extLst>
      <p:ext uri="{19B8F6BF-5375-455C-9EA6-DF929625EA0E}">
        <p15:presenceInfo xmlns:p15="http://schemas.microsoft.com/office/powerpoint/2012/main" userId="Walker, Richard (DLSLtd,RAL,TEC)" providerId="None"/>
      </p:ext>
    </p:extLst>
  </p:cmAuthor>
  <p:cmAuthor id="3" name="Ward, Andrea (DLSLtd,RAL,FCS)" initials="WA(" lastIdx="2" clrIdx="2">
    <p:extLst>
      <p:ext uri="{19B8F6BF-5375-455C-9EA6-DF929625EA0E}">
        <p15:presenceInfo xmlns:p15="http://schemas.microsoft.com/office/powerpoint/2012/main" userId="S::andrea.ward@diamond.ac.uk::cbd0f11d-7c28-4333-8149-d74bc4ff152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AF8AFC-18CD-4747-9ADC-2451DC0966FA}" v="11" dt="2025-07-08T11:29:01.703"/>
    <p1510:client id="{E1F5C84F-41E4-44B2-9DE4-7845C657DD08}" v="657" dt="2025-07-08T19:09:50.7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859" autoAdjust="0"/>
  </p:normalViewPr>
  <p:slideViewPr>
    <p:cSldViewPr snapToGrid="0">
      <p:cViewPr varScale="1">
        <p:scale>
          <a:sx n="86" d="100"/>
          <a:sy n="86" d="100"/>
        </p:scale>
        <p:origin x="85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microsoft.com/office/2015/10/relationships/revisionInfo" Target="revisionInfo.xml"/><Relationship Id="rId21" Type="http://schemas.openxmlformats.org/officeDocument/2006/relationships/slide" Target="slides/slide15.xml"/><Relationship Id="rId34"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855BE8C-FE29-41B1-B848-F3515DB75564}" type="doc">
      <dgm:prSet loTypeId="urn:microsoft.com/office/officeart/2005/8/layout/chevron2" loCatId="process" qsTypeId="urn:microsoft.com/office/officeart/2005/8/quickstyle/simple3" qsCatId="simple" csTypeId="urn:microsoft.com/office/officeart/2005/8/colors/accent6_2" csCatId="accent6" phldr="1"/>
      <dgm:spPr/>
      <dgm:t>
        <a:bodyPr/>
        <a:lstStyle/>
        <a:p>
          <a:endParaRPr lang="en-GB"/>
        </a:p>
      </dgm:t>
    </dgm:pt>
    <dgm:pt modelId="{A45E59C6-13DD-4FBB-A842-0D24F1134709}">
      <dgm:prSet phldrT="[Text]" custT="1"/>
      <dgm:spPr/>
      <dgm:t>
        <a:bodyPr/>
        <a:lstStyle/>
        <a:p>
          <a:r>
            <a:rPr lang="en-GB" sz="1800" b="1"/>
            <a:t>ITT</a:t>
          </a:r>
        </a:p>
      </dgm:t>
    </dgm:pt>
    <dgm:pt modelId="{2CA8BCD4-7CDE-4269-AF4A-DFAD2F6C9611}" type="parTrans" cxnId="{E6E93A0C-5A3C-4E45-8D10-96C3082F41EA}">
      <dgm:prSet/>
      <dgm:spPr/>
      <dgm:t>
        <a:bodyPr/>
        <a:lstStyle/>
        <a:p>
          <a:endParaRPr lang="en-GB"/>
        </a:p>
      </dgm:t>
    </dgm:pt>
    <dgm:pt modelId="{FB4C749C-CD2E-4288-A512-F6F58F80BAA5}" type="sibTrans" cxnId="{E6E93A0C-5A3C-4E45-8D10-96C3082F41EA}">
      <dgm:prSet/>
      <dgm:spPr/>
      <dgm:t>
        <a:bodyPr/>
        <a:lstStyle/>
        <a:p>
          <a:endParaRPr lang="en-GB"/>
        </a:p>
      </dgm:t>
    </dgm:pt>
    <dgm:pt modelId="{54A354B7-3F9E-4A7B-925A-4F0550AFC6DF}">
      <dgm:prSet phldrT="[Text]" custT="1"/>
      <dgm:spPr>
        <a:ln>
          <a:noFill/>
        </a:ln>
      </dgm:spPr>
      <dgm:t>
        <a:bodyPr/>
        <a:lstStyle/>
        <a:p>
          <a:pPr>
            <a:buFontTx/>
            <a:buNone/>
          </a:pPr>
          <a:r>
            <a:rPr lang="en-GB" sz="1600" i="1"/>
            <a:t>Sent on</a:t>
          </a:r>
        </a:p>
      </dgm:t>
    </dgm:pt>
    <dgm:pt modelId="{F77764C1-DE03-44B0-87BD-06C4071D62D2}" type="parTrans" cxnId="{8617A771-6C5D-4BA0-89F0-D07F30B6DC05}">
      <dgm:prSet/>
      <dgm:spPr/>
      <dgm:t>
        <a:bodyPr/>
        <a:lstStyle/>
        <a:p>
          <a:endParaRPr lang="en-GB"/>
        </a:p>
      </dgm:t>
    </dgm:pt>
    <dgm:pt modelId="{5114A31C-DF42-4BE0-AD9C-6588D2E96FF0}" type="sibTrans" cxnId="{8617A771-6C5D-4BA0-89F0-D07F30B6DC05}">
      <dgm:prSet/>
      <dgm:spPr/>
      <dgm:t>
        <a:bodyPr/>
        <a:lstStyle/>
        <a:p>
          <a:endParaRPr lang="en-GB"/>
        </a:p>
      </dgm:t>
    </dgm:pt>
    <dgm:pt modelId="{8A9DAADC-0EB0-4DA6-99C4-C1669D5F255B}">
      <dgm:prSet phldrT="[Text]" custT="1"/>
      <dgm:spPr/>
      <dgm:t>
        <a:bodyPr/>
        <a:lstStyle/>
        <a:p>
          <a:r>
            <a:rPr lang="en-GB" sz="1200" b="1"/>
            <a:t>Contract </a:t>
          </a:r>
        </a:p>
      </dgm:t>
    </dgm:pt>
    <dgm:pt modelId="{A067B2D5-362F-4372-8654-483F4005AAED}" type="parTrans" cxnId="{8388D10B-AED5-4A91-ACBA-7AF51615FDD6}">
      <dgm:prSet/>
      <dgm:spPr/>
      <dgm:t>
        <a:bodyPr/>
        <a:lstStyle/>
        <a:p>
          <a:endParaRPr lang="en-GB"/>
        </a:p>
      </dgm:t>
    </dgm:pt>
    <dgm:pt modelId="{66C79892-DDDB-4C8B-8547-7FBB6C34D78D}" type="sibTrans" cxnId="{8388D10B-AED5-4A91-ACBA-7AF51615FDD6}">
      <dgm:prSet/>
      <dgm:spPr/>
      <dgm:t>
        <a:bodyPr/>
        <a:lstStyle/>
        <a:p>
          <a:endParaRPr lang="en-GB"/>
        </a:p>
      </dgm:t>
    </dgm:pt>
    <dgm:pt modelId="{929787E8-C17A-4D4F-9352-159FAB6E8310}">
      <dgm:prSet phldrT="[Text]" custT="1"/>
      <dgm:spPr>
        <a:ln>
          <a:noFill/>
        </a:ln>
      </dgm:spPr>
      <dgm:t>
        <a:bodyPr/>
        <a:lstStyle/>
        <a:p>
          <a:pPr>
            <a:buFontTx/>
            <a:buNone/>
          </a:pPr>
          <a:r>
            <a:rPr lang="en-GB" sz="1600" i="1" dirty="0"/>
            <a:t>Signed on</a:t>
          </a:r>
        </a:p>
      </dgm:t>
    </dgm:pt>
    <dgm:pt modelId="{BAF3B8F6-5C4B-4CB0-BDAE-ACB49AF83288}" type="parTrans" cxnId="{8B624430-4129-44F0-B510-C9E2FB6CAB67}">
      <dgm:prSet/>
      <dgm:spPr/>
      <dgm:t>
        <a:bodyPr/>
        <a:lstStyle/>
        <a:p>
          <a:endParaRPr lang="en-GB"/>
        </a:p>
      </dgm:t>
    </dgm:pt>
    <dgm:pt modelId="{332FE8E1-8AB4-454D-ADA4-99C86FFCCB26}" type="sibTrans" cxnId="{8B624430-4129-44F0-B510-C9E2FB6CAB67}">
      <dgm:prSet/>
      <dgm:spPr/>
      <dgm:t>
        <a:bodyPr/>
        <a:lstStyle/>
        <a:p>
          <a:endParaRPr lang="en-GB"/>
        </a:p>
      </dgm:t>
    </dgm:pt>
    <dgm:pt modelId="{3984895D-ECC2-4B38-B66B-3B87E4B1A406}">
      <dgm:prSet phldrT="[Text]" custT="1"/>
      <dgm:spPr/>
      <dgm:t>
        <a:bodyPr/>
        <a:lstStyle/>
        <a:p>
          <a:r>
            <a:rPr lang="en-GB" sz="1400" b="1"/>
            <a:t>Kick-off</a:t>
          </a:r>
        </a:p>
      </dgm:t>
    </dgm:pt>
    <dgm:pt modelId="{0C145704-E3C3-4A0A-A98C-0C434AF37062}" type="parTrans" cxnId="{3B4F86DF-60A1-4CA3-8227-E2CC573C656C}">
      <dgm:prSet/>
      <dgm:spPr/>
      <dgm:t>
        <a:bodyPr/>
        <a:lstStyle/>
        <a:p>
          <a:endParaRPr lang="en-GB"/>
        </a:p>
      </dgm:t>
    </dgm:pt>
    <dgm:pt modelId="{510B2F08-0F6B-4E9B-9E20-230383550400}" type="sibTrans" cxnId="{3B4F86DF-60A1-4CA3-8227-E2CC573C656C}">
      <dgm:prSet/>
      <dgm:spPr/>
      <dgm:t>
        <a:bodyPr/>
        <a:lstStyle/>
        <a:p>
          <a:endParaRPr lang="en-GB"/>
        </a:p>
      </dgm:t>
    </dgm:pt>
    <dgm:pt modelId="{FAB83E66-C07E-47A4-AAF8-E57E390E30D1}">
      <dgm:prSet phldrT="[Text]" custT="1"/>
      <dgm:spPr>
        <a:solidFill>
          <a:schemeClr val="accent6">
            <a:lumMod val="60000"/>
            <a:lumOff val="40000"/>
          </a:schemeClr>
        </a:solidFill>
      </dgm:spPr>
      <dgm:t>
        <a:bodyPr/>
        <a:lstStyle/>
        <a:p>
          <a:r>
            <a:rPr lang="en-GB" sz="1800" b="1"/>
            <a:t>PDR</a:t>
          </a:r>
        </a:p>
      </dgm:t>
    </dgm:pt>
    <dgm:pt modelId="{77E7CDEF-B7A0-433E-91F4-F50FBDB221EF}" type="parTrans" cxnId="{AD91B39F-1BDF-47A6-B35B-57DE9F200F12}">
      <dgm:prSet/>
      <dgm:spPr/>
      <dgm:t>
        <a:bodyPr/>
        <a:lstStyle/>
        <a:p>
          <a:endParaRPr lang="en-GB"/>
        </a:p>
      </dgm:t>
    </dgm:pt>
    <dgm:pt modelId="{D6FA15B0-E5FA-45AC-85E9-C9D4CAF0F153}" type="sibTrans" cxnId="{AD91B39F-1BDF-47A6-B35B-57DE9F200F12}">
      <dgm:prSet/>
      <dgm:spPr/>
      <dgm:t>
        <a:bodyPr/>
        <a:lstStyle/>
        <a:p>
          <a:endParaRPr lang="en-GB"/>
        </a:p>
      </dgm:t>
    </dgm:pt>
    <dgm:pt modelId="{95CB582D-B2EB-4268-AF54-50631F8BD12A}">
      <dgm:prSet phldrT="[Text]" custT="1"/>
      <dgm:spPr>
        <a:ln>
          <a:noFill/>
        </a:ln>
      </dgm:spPr>
      <dgm:t>
        <a:bodyPr/>
        <a:lstStyle/>
        <a:p>
          <a:pPr>
            <a:buFontTx/>
            <a:buNone/>
          </a:pPr>
          <a:r>
            <a:rPr lang="en-GB" sz="1600" i="1"/>
            <a:t>Held on</a:t>
          </a:r>
        </a:p>
      </dgm:t>
    </dgm:pt>
    <dgm:pt modelId="{83CC4BA7-918A-463D-AFF2-90CD7B3089DD}" type="parTrans" cxnId="{7AF05306-BCC2-4EF7-857F-769AFFC39CBA}">
      <dgm:prSet/>
      <dgm:spPr/>
      <dgm:t>
        <a:bodyPr/>
        <a:lstStyle/>
        <a:p>
          <a:endParaRPr lang="en-GB"/>
        </a:p>
      </dgm:t>
    </dgm:pt>
    <dgm:pt modelId="{701E0745-3F2F-4E53-B9CD-A612987A0B88}" type="sibTrans" cxnId="{7AF05306-BCC2-4EF7-857F-769AFFC39CBA}">
      <dgm:prSet/>
      <dgm:spPr/>
      <dgm:t>
        <a:bodyPr/>
        <a:lstStyle/>
        <a:p>
          <a:endParaRPr lang="en-GB"/>
        </a:p>
      </dgm:t>
    </dgm:pt>
    <dgm:pt modelId="{B247568D-5269-42E4-9776-EA7590B92011}">
      <dgm:prSet phldrT="[Text]" custT="1"/>
      <dgm:spPr>
        <a:solidFill>
          <a:schemeClr val="accent6">
            <a:lumMod val="60000"/>
            <a:lumOff val="40000"/>
          </a:schemeClr>
        </a:solidFill>
      </dgm:spPr>
      <dgm:t>
        <a:bodyPr/>
        <a:lstStyle/>
        <a:p>
          <a:r>
            <a:rPr lang="en-GB" sz="1800" b="1"/>
            <a:t>FDR</a:t>
          </a:r>
        </a:p>
      </dgm:t>
    </dgm:pt>
    <dgm:pt modelId="{FD004CA9-46D1-4530-9087-6A2D323954D9}" type="parTrans" cxnId="{E0B21780-382C-4A48-AECA-1A2E1B37C49A}">
      <dgm:prSet/>
      <dgm:spPr/>
      <dgm:t>
        <a:bodyPr/>
        <a:lstStyle/>
        <a:p>
          <a:endParaRPr lang="en-GB"/>
        </a:p>
      </dgm:t>
    </dgm:pt>
    <dgm:pt modelId="{C7DEA69A-A050-4B87-AA65-18A5D70C6D29}" type="sibTrans" cxnId="{E0B21780-382C-4A48-AECA-1A2E1B37C49A}">
      <dgm:prSet/>
      <dgm:spPr/>
      <dgm:t>
        <a:bodyPr/>
        <a:lstStyle/>
        <a:p>
          <a:endParaRPr lang="en-GB"/>
        </a:p>
      </dgm:t>
    </dgm:pt>
    <dgm:pt modelId="{77E4A60D-299B-4633-88D3-D1A2D4F5A20D}">
      <dgm:prSet phldrT="[Text]" custT="1"/>
      <dgm:spPr>
        <a:ln>
          <a:noFill/>
        </a:ln>
      </dgm:spPr>
      <dgm:t>
        <a:bodyPr/>
        <a:lstStyle/>
        <a:p>
          <a:pPr>
            <a:buFontTx/>
            <a:buNone/>
          </a:pPr>
          <a:r>
            <a:rPr lang="en-GB" sz="1600" i="1"/>
            <a:t>Held on</a:t>
          </a:r>
        </a:p>
      </dgm:t>
    </dgm:pt>
    <dgm:pt modelId="{2DFBC2AD-38B6-4DD8-A15C-75C52741B47A}" type="parTrans" cxnId="{62482AF3-7468-46E9-8ECB-F159F1F9483B}">
      <dgm:prSet/>
      <dgm:spPr/>
      <dgm:t>
        <a:bodyPr/>
        <a:lstStyle/>
        <a:p>
          <a:endParaRPr lang="en-GB"/>
        </a:p>
      </dgm:t>
    </dgm:pt>
    <dgm:pt modelId="{BFC20795-912F-488D-A73B-63C4F9A96414}" type="sibTrans" cxnId="{62482AF3-7468-46E9-8ECB-F159F1F9483B}">
      <dgm:prSet/>
      <dgm:spPr/>
      <dgm:t>
        <a:bodyPr/>
        <a:lstStyle/>
        <a:p>
          <a:endParaRPr lang="en-GB"/>
        </a:p>
      </dgm:t>
    </dgm:pt>
    <dgm:pt modelId="{EB930EDB-B8CA-4E49-9FEB-706DB6680E2F}">
      <dgm:prSet phldrT="[Text]" custT="1"/>
      <dgm:spPr>
        <a:ln>
          <a:noFill/>
        </a:ln>
      </dgm:spPr>
      <dgm:t>
        <a:bodyPr/>
        <a:lstStyle/>
        <a:p>
          <a:pPr>
            <a:buFontTx/>
            <a:buNone/>
          </a:pPr>
          <a:r>
            <a:rPr lang="en-GB" sz="1600" i="1"/>
            <a:t>Held on</a:t>
          </a:r>
        </a:p>
      </dgm:t>
    </dgm:pt>
    <dgm:pt modelId="{A1C1F086-4A23-47A2-B8C3-2BDC2AFFBED8}" type="parTrans" cxnId="{78D968CC-EB22-4BF3-8CE0-22012B9EF600}">
      <dgm:prSet/>
      <dgm:spPr/>
      <dgm:t>
        <a:bodyPr/>
        <a:lstStyle/>
        <a:p>
          <a:endParaRPr lang="en-GB"/>
        </a:p>
      </dgm:t>
    </dgm:pt>
    <dgm:pt modelId="{25FA08E7-1720-472A-8EC9-272097FB36DF}" type="sibTrans" cxnId="{78D968CC-EB22-4BF3-8CE0-22012B9EF600}">
      <dgm:prSet/>
      <dgm:spPr/>
      <dgm:t>
        <a:bodyPr/>
        <a:lstStyle/>
        <a:p>
          <a:endParaRPr lang="en-GB"/>
        </a:p>
      </dgm:t>
    </dgm:pt>
    <dgm:pt modelId="{8425E713-1C16-40F9-AC17-844819B665A0}">
      <dgm:prSet phldrT="[Text]" custT="1"/>
      <dgm:spPr>
        <a:ln>
          <a:noFill/>
        </a:ln>
      </dgm:spPr>
      <dgm:t>
        <a:bodyPr/>
        <a:lstStyle/>
        <a:p>
          <a:pPr>
            <a:buFontTx/>
            <a:buNone/>
          </a:pPr>
          <a:r>
            <a:rPr lang="en-GB" sz="2000"/>
            <a:t>April 2024</a:t>
          </a:r>
        </a:p>
      </dgm:t>
    </dgm:pt>
    <dgm:pt modelId="{3C70E5BA-12AD-475A-8563-F7B51670C8AD}" type="parTrans" cxnId="{BBC34429-14DF-44EF-897D-95738351E8A7}">
      <dgm:prSet/>
      <dgm:spPr/>
      <dgm:t>
        <a:bodyPr/>
        <a:lstStyle/>
        <a:p>
          <a:endParaRPr lang="en-GB"/>
        </a:p>
      </dgm:t>
    </dgm:pt>
    <dgm:pt modelId="{5D1EE725-8598-40B2-88FA-DB9EAC230A5C}" type="sibTrans" cxnId="{BBC34429-14DF-44EF-897D-95738351E8A7}">
      <dgm:prSet/>
      <dgm:spPr/>
      <dgm:t>
        <a:bodyPr/>
        <a:lstStyle/>
        <a:p>
          <a:endParaRPr lang="en-GB"/>
        </a:p>
      </dgm:t>
    </dgm:pt>
    <dgm:pt modelId="{A7C4BC8B-8BCB-421F-AE8B-B8161ED68B30}">
      <dgm:prSet phldrT="[Text]" custT="1"/>
      <dgm:spPr>
        <a:ln>
          <a:noFill/>
        </a:ln>
      </dgm:spPr>
      <dgm:t>
        <a:bodyPr/>
        <a:lstStyle/>
        <a:p>
          <a:pPr>
            <a:buFontTx/>
            <a:buNone/>
          </a:pPr>
          <a:r>
            <a:rPr lang="en-GB" sz="2000"/>
            <a:t>August 2024</a:t>
          </a:r>
        </a:p>
      </dgm:t>
    </dgm:pt>
    <dgm:pt modelId="{84E52B63-DDA6-421D-BB7C-81B0503CF7D9}" type="parTrans" cxnId="{D5E48B4E-20D1-4083-8E47-57E99FE743FA}">
      <dgm:prSet/>
      <dgm:spPr/>
      <dgm:t>
        <a:bodyPr/>
        <a:lstStyle/>
        <a:p>
          <a:endParaRPr lang="en-GB"/>
        </a:p>
      </dgm:t>
    </dgm:pt>
    <dgm:pt modelId="{66E1B50C-4014-4A11-AC92-13B6DE0B667C}" type="sibTrans" cxnId="{D5E48B4E-20D1-4083-8E47-57E99FE743FA}">
      <dgm:prSet/>
      <dgm:spPr/>
      <dgm:t>
        <a:bodyPr/>
        <a:lstStyle/>
        <a:p>
          <a:endParaRPr lang="en-GB"/>
        </a:p>
      </dgm:t>
    </dgm:pt>
    <dgm:pt modelId="{CCC0A8F4-7E2A-43D1-A008-214F25885D7A}">
      <dgm:prSet phldrT="[Text]" custT="1"/>
      <dgm:spPr>
        <a:ln>
          <a:noFill/>
        </a:ln>
      </dgm:spPr>
      <dgm:t>
        <a:bodyPr/>
        <a:lstStyle/>
        <a:p>
          <a:pPr>
            <a:buFontTx/>
            <a:buNone/>
          </a:pPr>
          <a:r>
            <a:rPr lang="en-GB" sz="2000"/>
            <a:t>August 2024</a:t>
          </a:r>
        </a:p>
      </dgm:t>
    </dgm:pt>
    <dgm:pt modelId="{A405C45A-10BB-4963-8D2A-AC4E624C1A14}" type="parTrans" cxnId="{58D4C7B3-5DB1-4F87-8B1E-76F1B16F899A}">
      <dgm:prSet/>
      <dgm:spPr/>
      <dgm:t>
        <a:bodyPr/>
        <a:lstStyle/>
        <a:p>
          <a:endParaRPr lang="en-GB"/>
        </a:p>
      </dgm:t>
    </dgm:pt>
    <dgm:pt modelId="{BB360CE9-C036-459A-80F2-A43C3ED97206}" type="sibTrans" cxnId="{58D4C7B3-5DB1-4F87-8B1E-76F1B16F899A}">
      <dgm:prSet/>
      <dgm:spPr/>
      <dgm:t>
        <a:bodyPr/>
        <a:lstStyle/>
        <a:p>
          <a:endParaRPr lang="en-GB"/>
        </a:p>
      </dgm:t>
    </dgm:pt>
    <dgm:pt modelId="{80931221-1CA4-40BE-B92A-AB54748C6E95}">
      <dgm:prSet phldrT="[Text]" custT="1"/>
      <dgm:spPr>
        <a:ln>
          <a:noFill/>
        </a:ln>
      </dgm:spPr>
      <dgm:t>
        <a:bodyPr/>
        <a:lstStyle/>
        <a:p>
          <a:pPr>
            <a:buFontTx/>
            <a:buNone/>
          </a:pPr>
          <a:r>
            <a:rPr lang="en-GB" sz="2000"/>
            <a:t>October 2024</a:t>
          </a:r>
        </a:p>
      </dgm:t>
    </dgm:pt>
    <dgm:pt modelId="{3683B85E-90D5-4F93-961E-B6C94BE59627}" type="parTrans" cxnId="{AE658EC4-B679-4315-92A2-FFCEB8FF3AA5}">
      <dgm:prSet/>
      <dgm:spPr/>
      <dgm:t>
        <a:bodyPr/>
        <a:lstStyle/>
        <a:p>
          <a:endParaRPr lang="en-GB"/>
        </a:p>
      </dgm:t>
    </dgm:pt>
    <dgm:pt modelId="{DF306FB2-8A96-484F-AABE-2539A8B79F78}" type="sibTrans" cxnId="{AE658EC4-B679-4315-92A2-FFCEB8FF3AA5}">
      <dgm:prSet/>
      <dgm:spPr/>
      <dgm:t>
        <a:bodyPr/>
        <a:lstStyle/>
        <a:p>
          <a:endParaRPr lang="en-GB"/>
        </a:p>
      </dgm:t>
    </dgm:pt>
    <dgm:pt modelId="{C9C6656D-C2D7-402C-8B6E-A01F3FA24BCA}">
      <dgm:prSet phldrT="[Text]" custT="1"/>
      <dgm:spPr>
        <a:ln>
          <a:noFill/>
        </a:ln>
      </dgm:spPr>
      <dgm:t>
        <a:bodyPr/>
        <a:lstStyle/>
        <a:p>
          <a:pPr>
            <a:buFontTx/>
            <a:buNone/>
          </a:pPr>
          <a:r>
            <a:rPr lang="en-GB" sz="2000" strike="sngStrike" baseline="0"/>
            <a:t>April</a:t>
          </a:r>
          <a:r>
            <a:rPr lang="en-GB" sz="2000"/>
            <a:t> March 2025</a:t>
          </a:r>
        </a:p>
      </dgm:t>
    </dgm:pt>
    <dgm:pt modelId="{FD888487-7FC4-4A39-8A85-5468CD53935D}" type="parTrans" cxnId="{D78AB0F9-5429-48B0-9559-D0732670F84D}">
      <dgm:prSet/>
      <dgm:spPr/>
      <dgm:t>
        <a:bodyPr/>
        <a:lstStyle/>
        <a:p>
          <a:endParaRPr lang="en-GB"/>
        </a:p>
      </dgm:t>
    </dgm:pt>
    <dgm:pt modelId="{818CFC88-F644-4459-AAEC-3D5BE53E65B6}" type="sibTrans" cxnId="{D78AB0F9-5429-48B0-9559-D0732670F84D}">
      <dgm:prSet/>
      <dgm:spPr/>
      <dgm:t>
        <a:bodyPr/>
        <a:lstStyle/>
        <a:p>
          <a:endParaRPr lang="en-GB"/>
        </a:p>
      </dgm:t>
    </dgm:pt>
    <dgm:pt modelId="{8AE951A6-AB74-499C-86BC-275796C250E8}">
      <dgm:prSet phldrT="[Text]" custT="1"/>
      <dgm:spPr>
        <a:solidFill>
          <a:schemeClr val="accent6">
            <a:lumMod val="20000"/>
            <a:lumOff val="80000"/>
          </a:schemeClr>
        </a:solidFill>
      </dgm:spPr>
      <dgm:t>
        <a:bodyPr/>
        <a:lstStyle/>
        <a:p>
          <a:pPr>
            <a:buFontTx/>
            <a:buNone/>
          </a:pPr>
          <a:r>
            <a:rPr lang="en-GB" sz="2000" b="1"/>
            <a:t>FAT</a:t>
          </a:r>
          <a:r>
            <a:rPr lang="en-GB" sz="1400"/>
            <a:t> </a:t>
          </a:r>
          <a:r>
            <a:rPr lang="en-GB" sz="1400" b="1"/>
            <a:t>Magnets</a:t>
          </a:r>
        </a:p>
      </dgm:t>
    </dgm:pt>
    <dgm:pt modelId="{95C9F85C-0D51-4BA9-A456-917B35CBA2D2}" type="parTrans" cxnId="{3512EF0D-3F72-4AE1-9AA7-8930F2BB3BAF}">
      <dgm:prSet/>
      <dgm:spPr/>
      <dgm:t>
        <a:bodyPr/>
        <a:lstStyle/>
        <a:p>
          <a:endParaRPr lang="en-GB"/>
        </a:p>
      </dgm:t>
    </dgm:pt>
    <dgm:pt modelId="{7AD51FB6-C5D3-4541-93CF-57FF521ED2AD}" type="sibTrans" cxnId="{3512EF0D-3F72-4AE1-9AA7-8930F2BB3BAF}">
      <dgm:prSet/>
      <dgm:spPr/>
      <dgm:t>
        <a:bodyPr/>
        <a:lstStyle/>
        <a:p>
          <a:endParaRPr lang="en-GB"/>
        </a:p>
      </dgm:t>
    </dgm:pt>
    <dgm:pt modelId="{9ABED136-B01B-4404-A862-B3C7DB88A099}">
      <dgm:prSet phldrT="[Text]" custT="1"/>
      <dgm:spPr>
        <a:ln>
          <a:noFill/>
        </a:ln>
      </dgm:spPr>
      <dgm:t>
        <a:bodyPr/>
        <a:lstStyle/>
        <a:p>
          <a:pPr>
            <a:buFontTx/>
            <a:buNone/>
          </a:pPr>
          <a:r>
            <a:rPr lang="en-GB" sz="2000" b="0"/>
            <a:t>September 2025</a:t>
          </a:r>
        </a:p>
      </dgm:t>
    </dgm:pt>
    <dgm:pt modelId="{83C72720-EF2C-418E-8979-1E5A7AF5A6B0}" type="parTrans" cxnId="{96489F6F-927B-4B16-850B-1953364E8359}">
      <dgm:prSet/>
      <dgm:spPr/>
      <dgm:t>
        <a:bodyPr/>
        <a:lstStyle/>
        <a:p>
          <a:endParaRPr lang="en-GB"/>
        </a:p>
      </dgm:t>
    </dgm:pt>
    <dgm:pt modelId="{89E46461-978E-479F-9AF7-8D90D1BEF55B}" type="sibTrans" cxnId="{96489F6F-927B-4B16-850B-1953364E8359}">
      <dgm:prSet/>
      <dgm:spPr/>
      <dgm:t>
        <a:bodyPr/>
        <a:lstStyle/>
        <a:p>
          <a:endParaRPr lang="en-GB"/>
        </a:p>
      </dgm:t>
    </dgm:pt>
    <dgm:pt modelId="{DACBE5E1-BF68-4919-812D-A871DA71E34E}">
      <dgm:prSet phldrT="[Text]" custT="1"/>
      <dgm:spPr>
        <a:solidFill>
          <a:schemeClr val="accent6">
            <a:lumMod val="20000"/>
            <a:lumOff val="80000"/>
          </a:schemeClr>
        </a:solidFill>
      </dgm:spPr>
      <dgm:t>
        <a:bodyPr/>
        <a:lstStyle/>
        <a:p>
          <a:pPr>
            <a:buFontTx/>
            <a:buNone/>
          </a:pPr>
          <a:r>
            <a:rPr lang="en-GB" sz="2000" b="1"/>
            <a:t>FAT</a:t>
          </a:r>
          <a:r>
            <a:rPr lang="en-GB" sz="2000"/>
            <a:t> </a:t>
          </a:r>
          <a:r>
            <a:rPr lang="en-GB" sz="1200" b="1"/>
            <a:t>Vacuum</a:t>
          </a:r>
        </a:p>
      </dgm:t>
    </dgm:pt>
    <dgm:pt modelId="{58A1777A-6365-46A5-8A6E-3B54AF9A5321}" type="parTrans" cxnId="{B45B4461-0BDF-44DF-ABE8-7B92E4855FD8}">
      <dgm:prSet/>
      <dgm:spPr/>
      <dgm:t>
        <a:bodyPr/>
        <a:lstStyle/>
        <a:p>
          <a:endParaRPr lang="en-GB"/>
        </a:p>
      </dgm:t>
    </dgm:pt>
    <dgm:pt modelId="{4BCE9A7C-9AF0-405D-982B-9CC6CFC9E192}" type="sibTrans" cxnId="{B45B4461-0BDF-44DF-ABE8-7B92E4855FD8}">
      <dgm:prSet/>
      <dgm:spPr/>
      <dgm:t>
        <a:bodyPr/>
        <a:lstStyle/>
        <a:p>
          <a:endParaRPr lang="en-GB"/>
        </a:p>
      </dgm:t>
    </dgm:pt>
    <dgm:pt modelId="{185E9619-E214-4EB4-8F9E-7369D44FA317}">
      <dgm:prSet phldrT="[Text]" custT="1"/>
      <dgm:spPr>
        <a:ln>
          <a:noFill/>
        </a:ln>
      </dgm:spPr>
      <dgm:t>
        <a:bodyPr/>
        <a:lstStyle/>
        <a:p>
          <a:pPr>
            <a:buFontTx/>
            <a:buNone/>
          </a:pPr>
          <a:r>
            <a:rPr lang="en-GB" sz="2000"/>
            <a:t>July 2025</a:t>
          </a:r>
        </a:p>
      </dgm:t>
    </dgm:pt>
    <dgm:pt modelId="{F76E8FA3-3A7C-44BA-8A69-D4A19B090F76}" type="parTrans" cxnId="{CA64E717-FA85-483E-81B7-9FA25F2FE144}">
      <dgm:prSet/>
      <dgm:spPr/>
      <dgm:t>
        <a:bodyPr/>
        <a:lstStyle/>
        <a:p>
          <a:endParaRPr lang="en-GB"/>
        </a:p>
      </dgm:t>
    </dgm:pt>
    <dgm:pt modelId="{E691DDFD-622F-48FA-A7FD-B89500D95554}" type="sibTrans" cxnId="{CA64E717-FA85-483E-81B7-9FA25F2FE144}">
      <dgm:prSet/>
      <dgm:spPr/>
      <dgm:t>
        <a:bodyPr/>
        <a:lstStyle/>
        <a:p>
          <a:endParaRPr lang="en-GB"/>
        </a:p>
      </dgm:t>
    </dgm:pt>
    <dgm:pt modelId="{F6CA224B-909C-4BD2-9240-26152E70B8E5}">
      <dgm:prSet phldrT="[Text]" custT="1"/>
      <dgm:spPr>
        <a:ln>
          <a:noFill/>
        </a:ln>
      </dgm:spPr>
      <dgm:t>
        <a:bodyPr/>
        <a:lstStyle/>
        <a:p>
          <a:pPr>
            <a:buFontTx/>
            <a:buNone/>
          </a:pPr>
          <a:r>
            <a:rPr lang="en-GB" sz="1600" i="1"/>
            <a:t>Planned for</a:t>
          </a:r>
        </a:p>
      </dgm:t>
    </dgm:pt>
    <dgm:pt modelId="{EE81772A-6B42-498A-86A2-81EB72DE9A34}" type="parTrans" cxnId="{E99BBA37-32ED-40E7-81A7-C2CD6008E4A3}">
      <dgm:prSet/>
      <dgm:spPr/>
      <dgm:t>
        <a:bodyPr/>
        <a:lstStyle/>
        <a:p>
          <a:endParaRPr lang="en-GB"/>
        </a:p>
      </dgm:t>
    </dgm:pt>
    <dgm:pt modelId="{C2BB31CA-D9AD-41F8-A8D7-6980B0741790}" type="sibTrans" cxnId="{E99BBA37-32ED-40E7-81A7-C2CD6008E4A3}">
      <dgm:prSet/>
      <dgm:spPr/>
      <dgm:t>
        <a:bodyPr/>
        <a:lstStyle/>
        <a:p>
          <a:endParaRPr lang="en-GB"/>
        </a:p>
      </dgm:t>
    </dgm:pt>
    <dgm:pt modelId="{9E536734-0955-40C0-A7F6-973C7B3EACD9}">
      <dgm:prSet phldrT="[Text]" custT="1"/>
      <dgm:spPr>
        <a:ln>
          <a:noFill/>
        </a:ln>
      </dgm:spPr>
      <dgm:t>
        <a:bodyPr/>
        <a:lstStyle/>
        <a:p>
          <a:pPr>
            <a:buFontTx/>
            <a:buNone/>
          </a:pPr>
          <a:r>
            <a:rPr lang="en-GB" sz="1600" b="0" i="1"/>
            <a:t>Planned for</a:t>
          </a:r>
        </a:p>
      </dgm:t>
    </dgm:pt>
    <dgm:pt modelId="{9D5EF286-2221-41B2-B51B-119AF6A5C66C}" type="parTrans" cxnId="{19D18427-9166-4629-B3B1-287A7C5E47E1}">
      <dgm:prSet/>
      <dgm:spPr/>
      <dgm:t>
        <a:bodyPr/>
        <a:lstStyle/>
        <a:p>
          <a:endParaRPr lang="en-GB"/>
        </a:p>
      </dgm:t>
    </dgm:pt>
    <dgm:pt modelId="{C2132471-87CC-4EAD-ABEC-520F93603867}" type="sibTrans" cxnId="{19D18427-9166-4629-B3B1-287A7C5E47E1}">
      <dgm:prSet/>
      <dgm:spPr/>
      <dgm:t>
        <a:bodyPr/>
        <a:lstStyle/>
        <a:p>
          <a:endParaRPr lang="en-GB"/>
        </a:p>
      </dgm:t>
    </dgm:pt>
    <dgm:pt modelId="{64784FF1-AF34-4AAA-9B20-527209A4062C}" type="pres">
      <dgm:prSet presAssocID="{8855BE8C-FE29-41B1-B848-F3515DB75564}" presName="linearFlow" presStyleCnt="0">
        <dgm:presLayoutVars>
          <dgm:dir/>
          <dgm:animLvl val="lvl"/>
          <dgm:resizeHandles val="exact"/>
        </dgm:presLayoutVars>
      </dgm:prSet>
      <dgm:spPr/>
    </dgm:pt>
    <dgm:pt modelId="{B44D6224-83D1-4981-BD75-08D3B3957C18}" type="pres">
      <dgm:prSet presAssocID="{A45E59C6-13DD-4FBB-A842-0D24F1134709}" presName="composite" presStyleCnt="0"/>
      <dgm:spPr/>
    </dgm:pt>
    <dgm:pt modelId="{F8A0C342-8DF4-446E-BE8B-B8FF16F0802A}" type="pres">
      <dgm:prSet presAssocID="{A45E59C6-13DD-4FBB-A842-0D24F1134709}" presName="parentText" presStyleLbl="alignNode1" presStyleIdx="0" presStyleCnt="7" custScaleX="118445" custLinFactNeighborX="0" custLinFactNeighborY="-143">
        <dgm:presLayoutVars>
          <dgm:chMax val="1"/>
          <dgm:bulletEnabled val="1"/>
        </dgm:presLayoutVars>
      </dgm:prSet>
      <dgm:spPr/>
    </dgm:pt>
    <dgm:pt modelId="{627E63A0-7731-48F4-8F8E-7ECAAC290A48}" type="pres">
      <dgm:prSet presAssocID="{A45E59C6-13DD-4FBB-A842-0D24F1134709}" presName="descendantText" presStyleLbl="alignAcc1" presStyleIdx="0" presStyleCnt="7" custScaleX="82122" custLinFactNeighborX="-5292">
        <dgm:presLayoutVars>
          <dgm:bulletEnabled val="1"/>
        </dgm:presLayoutVars>
      </dgm:prSet>
      <dgm:spPr/>
    </dgm:pt>
    <dgm:pt modelId="{7467FF73-35D4-4961-88B9-5A2006C70993}" type="pres">
      <dgm:prSet presAssocID="{FB4C749C-CD2E-4288-A512-F6F58F80BAA5}" presName="sp" presStyleCnt="0"/>
      <dgm:spPr/>
    </dgm:pt>
    <dgm:pt modelId="{4AAB2DC9-C7C8-44D6-AD6B-15127E5FE0E3}" type="pres">
      <dgm:prSet presAssocID="{8A9DAADC-0EB0-4DA6-99C4-C1669D5F255B}" presName="composite" presStyleCnt="0"/>
      <dgm:spPr/>
    </dgm:pt>
    <dgm:pt modelId="{662A839B-20D8-4883-A58A-2ED5CA93C1E1}" type="pres">
      <dgm:prSet presAssocID="{8A9DAADC-0EB0-4DA6-99C4-C1669D5F255B}" presName="parentText" presStyleLbl="alignNode1" presStyleIdx="1" presStyleCnt="7" custScaleX="118445" custLinFactNeighborX="0" custLinFactNeighborY="-143">
        <dgm:presLayoutVars>
          <dgm:chMax val="1"/>
          <dgm:bulletEnabled val="1"/>
        </dgm:presLayoutVars>
      </dgm:prSet>
      <dgm:spPr/>
    </dgm:pt>
    <dgm:pt modelId="{B9880BD1-4805-46EB-BE0B-C62578C763C1}" type="pres">
      <dgm:prSet presAssocID="{8A9DAADC-0EB0-4DA6-99C4-C1669D5F255B}" presName="descendantText" presStyleLbl="alignAcc1" presStyleIdx="1" presStyleCnt="7" custScaleX="82122" custLinFactNeighborX="-5292">
        <dgm:presLayoutVars>
          <dgm:bulletEnabled val="1"/>
        </dgm:presLayoutVars>
      </dgm:prSet>
      <dgm:spPr/>
    </dgm:pt>
    <dgm:pt modelId="{341D02DA-DA97-4A20-80FF-691DACC30C43}" type="pres">
      <dgm:prSet presAssocID="{66C79892-DDDB-4C8B-8547-7FBB6C34D78D}" presName="sp" presStyleCnt="0"/>
      <dgm:spPr/>
    </dgm:pt>
    <dgm:pt modelId="{12F6D7F7-72C6-4FBE-AFE3-2DDE90645A38}" type="pres">
      <dgm:prSet presAssocID="{3984895D-ECC2-4B38-B66B-3B87E4B1A406}" presName="composite" presStyleCnt="0"/>
      <dgm:spPr/>
    </dgm:pt>
    <dgm:pt modelId="{D60A4599-2033-43FB-B56C-39AFE63B3F51}" type="pres">
      <dgm:prSet presAssocID="{3984895D-ECC2-4B38-B66B-3B87E4B1A406}" presName="parentText" presStyleLbl="alignNode1" presStyleIdx="2" presStyleCnt="7" custScaleX="118445">
        <dgm:presLayoutVars>
          <dgm:chMax val="1"/>
          <dgm:bulletEnabled val="1"/>
        </dgm:presLayoutVars>
      </dgm:prSet>
      <dgm:spPr/>
    </dgm:pt>
    <dgm:pt modelId="{DC8C3A0C-1673-4429-89A1-BA6A1AED0E12}" type="pres">
      <dgm:prSet presAssocID="{3984895D-ECC2-4B38-B66B-3B87E4B1A406}" presName="descendantText" presStyleLbl="alignAcc1" presStyleIdx="2" presStyleCnt="7" custScaleX="82122" custLinFactNeighborX="-5292">
        <dgm:presLayoutVars>
          <dgm:bulletEnabled val="1"/>
        </dgm:presLayoutVars>
      </dgm:prSet>
      <dgm:spPr/>
    </dgm:pt>
    <dgm:pt modelId="{E153D7EF-89A0-4DAB-A691-4DC6C58EBC71}" type="pres">
      <dgm:prSet presAssocID="{510B2F08-0F6B-4E9B-9E20-230383550400}" presName="sp" presStyleCnt="0"/>
      <dgm:spPr/>
    </dgm:pt>
    <dgm:pt modelId="{0C0F0513-A1FA-443D-BA25-234AFAD09422}" type="pres">
      <dgm:prSet presAssocID="{FAB83E66-C07E-47A4-AAF8-E57E390E30D1}" presName="composite" presStyleCnt="0"/>
      <dgm:spPr/>
    </dgm:pt>
    <dgm:pt modelId="{8397BB18-BCCA-4D4F-B8E4-79EF511BFFAA}" type="pres">
      <dgm:prSet presAssocID="{FAB83E66-C07E-47A4-AAF8-E57E390E30D1}" presName="parentText" presStyleLbl="alignNode1" presStyleIdx="3" presStyleCnt="7" custScaleX="118445">
        <dgm:presLayoutVars>
          <dgm:chMax val="1"/>
          <dgm:bulletEnabled val="1"/>
        </dgm:presLayoutVars>
      </dgm:prSet>
      <dgm:spPr/>
    </dgm:pt>
    <dgm:pt modelId="{341871C8-6165-49B8-9381-7956382E6151}" type="pres">
      <dgm:prSet presAssocID="{FAB83E66-C07E-47A4-AAF8-E57E390E30D1}" presName="descendantText" presStyleLbl="alignAcc1" presStyleIdx="3" presStyleCnt="7" custScaleX="82122" custLinFactNeighborX="-5292" custLinFactNeighborY="814">
        <dgm:presLayoutVars>
          <dgm:bulletEnabled val="1"/>
        </dgm:presLayoutVars>
      </dgm:prSet>
      <dgm:spPr/>
    </dgm:pt>
    <dgm:pt modelId="{0FE77E81-CC93-43A0-AAD3-2B8AEBEF7D22}" type="pres">
      <dgm:prSet presAssocID="{D6FA15B0-E5FA-45AC-85E9-C9D4CAF0F153}" presName="sp" presStyleCnt="0"/>
      <dgm:spPr/>
    </dgm:pt>
    <dgm:pt modelId="{B9C13AD0-AC75-4546-8C6A-CAED493B9F0C}" type="pres">
      <dgm:prSet presAssocID="{B247568D-5269-42E4-9776-EA7590B92011}" presName="composite" presStyleCnt="0"/>
      <dgm:spPr/>
    </dgm:pt>
    <dgm:pt modelId="{23000B4E-FF7F-4624-9712-1E9B5C6B585E}" type="pres">
      <dgm:prSet presAssocID="{B247568D-5269-42E4-9776-EA7590B92011}" presName="parentText" presStyleLbl="alignNode1" presStyleIdx="4" presStyleCnt="7" custScaleX="118445">
        <dgm:presLayoutVars>
          <dgm:chMax val="1"/>
          <dgm:bulletEnabled val="1"/>
        </dgm:presLayoutVars>
      </dgm:prSet>
      <dgm:spPr/>
    </dgm:pt>
    <dgm:pt modelId="{2EABB3E5-AE8B-4919-A138-A6BE0131C617}" type="pres">
      <dgm:prSet presAssocID="{B247568D-5269-42E4-9776-EA7590B92011}" presName="descendantText" presStyleLbl="alignAcc1" presStyleIdx="4" presStyleCnt="7" custScaleX="82122" custLinFactNeighborX="-5292">
        <dgm:presLayoutVars>
          <dgm:bulletEnabled val="1"/>
        </dgm:presLayoutVars>
      </dgm:prSet>
      <dgm:spPr/>
    </dgm:pt>
    <dgm:pt modelId="{BD154ABC-DE5F-4F74-A30A-2DF255536DDB}" type="pres">
      <dgm:prSet presAssocID="{C7DEA69A-A050-4B87-AA65-18A5D70C6D29}" presName="sp" presStyleCnt="0"/>
      <dgm:spPr/>
    </dgm:pt>
    <dgm:pt modelId="{DBDA074C-5906-4071-8B64-5C5891AD643A}" type="pres">
      <dgm:prSet presAssocID="{DACBE5E1-BF68-4919-812D-A871DA71E34E}" presName="composite" presStyleCnt="0"/>
      <dgm:spPr/>
    </dgm:pt>
    <dgm:pt modelId="{741B5C72-4335-42E7-A9F6-35652A1F32FB}" type="pres">
      <dgm:prSet presAssocID="{DACBE5E1-BF68-4919-812D-A871DA71E34E}" presName="parentText" presStyleLbl="alignNode1" presStyleIdx="5" presStyleCnt="7" custScaleX="121822">
        <dgm:presLayoutVars>
          <dgm:chMax val="1"/>
          <dgm:bulletEnabled val="1"/>
        </dgm:presLayoutVars>
      </dgm:prSet>
      <dgm:spPr/>
    </dgm:pt>
    <dgm:pt modelId="{A3442782-BC71-4305-A494-018F4E13B04A}" type="pres">
      <dgm:prSet presAssocID="{DACBE5E1-BF68-4919-812D-A871DA71E34E}" presName="descendantText" presStyleLbl="alignAcc1" presStyleIdx="5" presStyleCnt="7" custScaleX="74628" custLinFactNeighborX="-8634" custLinFactNeighborY="-6268">
        <dgm:presLayoutVars>
          <dgm:bulletEnabled val="1"/>
        </dgm:presLayoutVars>
      </dgm:prSet>
      <dgm:spPr/>
    </dgm:pt>
    <dgm:pt modelId="{2D16E405-A5A6-432C-93BB-6E73F0AEAE20}" type="pres">
      <dgm:prSet presAssocID="{4BCE9A7C-9AF0-405D-982B-9CC6CFC9E192}" presName="sp" presStyleCnt="0"/>
      <dgm:spPr/>
    </dgm:pt>
    <dgm:pt modelId="{37B65472-37C9-4DD3-837D-D6CC34D5D303}" type="pres">
      <dgm:prSet presAssocID="{8AE951A6-AB74-499C-86BC-275796C250E8}" presName="composite" presStyleCnt="0"/>
      <dgm:spPr/>
    </dgm:pt>
    <dgm:pt modelId="{190F1EAD-FEE0-4609-A690-3BA5764069F2}" type="pres">
      <dgm:prSet presAssocID="{8AE951A6-AB74-499C-86BC-275796C250E8}" presName="parentText" presStyleLbl="alignNode1" presStyleIdx="6" presStyleCnt="7" custScaleX="143377">
        <dgm:presLayoutVars>
          <dgm:chMax val="1"/>
          <dgm:bulletEnabled val="1"/>
        </dgm:presLayoutVars>
      </dgm:prSet>
      <dgm:spPr/>
    </dgm:pt>
    <dgm:pt modelId="{E231BAA7-3CB6-43E0-9CAD-B7071BF29B09}" type="pres">
      <dgm:prSet presAssocID="{8AE951A6-AB74-499C-86BC-275796C250E8}" presName="descendantText" presStyleLbl="alignAcc1" presStyleIdx="6" presStyleCnt="7" custScaleX="82122" custLinFactNeighborX="-5145" custLinFactNeighborY="-6268">
        <dgm:presLayoutVars>
          <dgm:bulletEnabled val="1"/>
        </dgm:presLayoutVars>
      </dgm:prSet>
      <dgm:spPr/>
    </dgm:pt>
  </dgm:ptLst>
  <dgm:cxnLst>
    <dgm:cxn modelId="{7AF05306-BCC2-4EF7-857F-769AFFC39CBA}" srcId="{FAB83E66-C07E-47A4-AAF8-E57E390E30D1}" destId="{95CB582D-B2EB-4268-AF54-50631F8BD12A}" srcOrd="0" destOrd="0" parTransId="{83CC4BA7-918A-463D-AFF2-90CD7B3089DD}" sibTransId="{701E0745-3F2F-4E53-B9CD-A612987A0B88}"/>
    <dgm:cxn modelId="{8388D10B-AED5-4A91-ACBA-7AF51615FDD6}" srcId="{8855BE8C-FE29-41B1-B848-F3515DB75564}" destId="{8A9DAADC-0EB0-4DA6-99C4-C1669D5F255B}" srcOrd="1" destOrd="0" parTransId="{A067B2D5-362F-4372-8654-483F4005AAED}" sibTransId="{66C79892-DDDB-4C8B-8547-7FBB6C34D78D}"/>
    <dgm:cxn modelId="{E6E93A0C-5A3C-4E45-8D10-96C3082F41EA}" srcId="{8855BE8C-FE29-41B1-B848-F3515DB75564}" destId="{A45E59C6-13DD-4FBB-A842-0D24F1134709}" srcOrd="0" destOrd="0" parTransId="{2CA8BCD4-7CDE-4269-AF4A-DFAD2F6C9611}" sibTransId="{FB4C749C-CD2E-4288-A512-F6F58F80BAA5}"/>
    <dgm:cxn modelId="{3512EF0D-3F72-4AE1-9AA7-8930F2BB3BAF}" srcId="{8855BE8C-FE29-41B1-B848-F3515DB75564}" destId="{8AE951A6-AB74-499C-86BC-275796C250E8}" srcOrd="6" destOrd="0" parTransId="{95C9F85C-0D51-4BA9-A456-917B35CBA2D2}" sibTransId="{7AD51FB6-C5D3-4541-93CF-57FF521ED2AD}"/>
    <dgm:cxn modelId="{3D68E40F-D07D-40F2-B5EA-511ABEB88746}" type="presOf" srcId="{C9C6656D-C2D7-402C-8B6E-A01F3FA24BCA}" destId="{2EABB3E5-AE8B-4919-A138-A6BE0131C617}" srcOrd="0" destOrd="1" presId="urn:microsoft.com/office/officeart/2005/8/layout/chevron2"/>
    <dgm:cxn modelId="{CA64E717-FA85-483E-81B7-9FA25F2FE144}" srcId="{DACBE5E1-BF68-4919-812D-A871DA71E34E}" destId="{185E9619-E214-4EB4-8F9E-7369D44FA317}" srcOrd="1" destOrd="0" parTransId="{F76E8FA3-3A7C-44BA-8A69-D4A19B090F76}" sibTransId="{E691DDFD-622F-48FA-A7FD-B89500D95554}"/>
    <dgm:cxn modelId="{F1C96D1A-5988-4404-B08D-FBD976A314D2}" type="presOf" srcId="{95CB582D-B2EB-4268-AF54-50631F8BD12A}" destId="{341871C8-6165-49B8-9381-7956382E6151}" srcOrd="0" destOrd="0" presId="urn:microsoft.com/office/officeart/2005/8/layout/chevron2"/>
    <dgm:cxn modelId="{19D18427-9166-4629-B3B1-287A7C5E47E1}" srcId="{8AE951A6-AB74-499C-86BC-275796C250E8}" destId="{9E536734-0955-40C0-A7F6-973C7B3EACD9}" srcOrd="0" destOrd="0" parTransId="{9D5EF286-2221-41B2-B51B-119AF6A5C66C}" sibTransId="{C2132471-87CC-4EAD-ABEC-520F93603867}"/>
    <dgm:cxn modelId="{EEC4C527-3B39-415C-91FB-58CF45963B36}" type="presOf" srcId="{F6CA224B-909C-4BD2-9240-26152E70B8E5}" destId="{A3442782-BC71-4305-A494-018F4E13B04A}" srcOrd="0" destOrd="0" presId="urn:microsoft.com/office/officeart/2005/8/layout/chevron2"/>
    <dgm:cxn modelId="{BBC34429-14DF-44EF-897D-95738351E8A7}" srcId="{A45E59C6-13DD-4FBB-A842-0D24F1134709}" destId="{8425E713-1C16-40F9-AC17-844819B665A0}" srcOrd="1" destOrd="0" parTransId="{3C70E5BA-12AD-475A-8563-F7B51670C8AD}" sibTransId="{5D1EE725-8598-40B2-88FA-DB9EAC230A5C}"/>
    <dgm:cxn modelId="{8B624430-4129-44F0-B510-C9E2FB6CAB67}" srcId="{8A9DAADC-0EB0-4DA6-99C4-C1669D5F255B}" destId="{929787E8-C17A-4D4F-9352-159FAB6E8310}" srcOrd="0" destOrd="0" parTransId="{BAF3B8F6-5C4B-4CB0-BDAE-ACB49AF83288}" sibTransId="{332FE8E1-8AB4-454D-ADA4-99C86FFCCB26}"/>
    <dgm:cxn modelId="{9E9CF936-81FE-48D6-A166-8F00C0F20E26}" type="presOf" srcId="{3984895D-ECC2-4B38-B66B-3B87E4B1A406}" destId="{D60A4599-2033-43FB-B56C-39AFE63B3F51}" srcOrd="0" destOrd="0" presId="urn:microsoft.com/office/officeart/2005/8/layout/chevron2"/>
    <dgm:cxn modelId="{E99BBA37-32ED-40E7-81A7-C2CD6008E4A3}" srcId="{DACBE5E1-BF68-4919-812D-A871DA71E34E}" destId="{F6CA224B-909C-4BD2-9240-26152E70B8E5}" srcOrd="0" destOrd="0" parTransId="{EE81772A-6B42-498A-86A2-81EB72DE9A34}" sibTransId="{C2BB31CA-D9AD-41F8-A8D7-6980B0741790}"/>
    <dgm:cxn modelId="{34C83D3F-16A0-45A3-93E1-B44B7E2DBD95}" type="presOf" srcId="{77E4A60D-299B-4633-88D3-D1A2D4F5A20D}" destId="{DC8C3A0C-1673-4429-89A1-BA6A1AED0E12}" srcOrd="0" destOrd="0" presId="urn:microsoft.com/office/officeart/2005/8/layout/chevron2"/>
    <dgm:cxn modelId="{B45B4461-0BDF-44DF-ABE8-7B92E4855FD8}" srcId="{8855BE8C-FE29-41B1-B848-F3515DB75564}" destId="{DACBE5E1-BF68-4919-812D-A871DA71E34E}" srcOrd="5" destOrd="0" parTransId="{58A1777A-6365-46A5-8A6E-3B54AF9A5321}" sibTransId="{4BCE9A7C-9AF0-405D-982B-9CC6CFC9E192}"/>
    <dgm:cxn modelId="{C59F5764-8810-4F41-81B3-BB5A0A6D14DB}" type="presOf" srcId="{B247568D-5269-42E4-9776-EA7590B92011}" destId="{23000B4E-FF7F-4624-9712-1E9B5C6B585E}" srcOrd="0" destOrd="0" presId="urn:microsoft.com/office/officeart/2005/8/layout/chevron2"/>
    <dgm:cxn modelId="{F5A60146-D760-48DC-AA27-48B07B99F466}" type="presOf" srcId="{A45E59C6-13DD-4FBB-A842-0D24F1134709}" destId="{F8A0C342-8DF4-446E-BE8B-B8FF16F0802A}" srcOrd="0" destOrd="0" presId="urn:microsoft.com/office/officeart/2005/8/layout/chevron2"/>
    <dgm:cxn modelId="{B9473347-D26A-4207-A2F7-755C7C9075E0}" type="presOf" srcId="{8855BE8C-FE29-41B1-B848-F3515DB75564}" destId="{64784FF1-AF34-4AAA-9B20-527209A4062C}" srcOrd="0" destOrd="0" presId="urn:microsoft.com/office/officeart/2005/8/layout/chevron2"/>
    <dgm:cxn modelId="{29683369-8A18-4DDB-9C7B-C5452D539804}" type="presOf" srcId="{8AE951A6-AB74-499C-86BC-275796C250E8}" destId="{190F1EAD-FEE0-4609-A690-3BA5764069F2}" srcOrd="0" destOrd="0" presId="urn:microsoft.com/office/officeart/2005/8/layout/chevron2"/>
    <dgm:cxn modelId="{D5E48B4E-20D1-4083-8E47-57E99FE743FA}" srcId="{8A9DAADC-0EB0-4DA6-99C4-C1669D5F255B}" destId="{A7C4BC8B-8BCB-421F-AE8B-B8161ED68B30}" srcOrd="1" destOrd="0" parTransId="{84E52B63-DDA6-421D-BB7C-81B0503CF7D9}" sibTransId="{66E1B50C-4014-4A11-AC92-13B6DE0B667C}"/>
    <dgm:cxn modelId="{96489F6F-927B-4B16-850B-1953364E8359}" srcId="{8AE951A6-AB74-499C-86BC-275796C250E8}" destId="{9ABED136-B01B-4404-A862-B3C7DB88A099}" srcOrd="1" destOrd="0" parTransId="{83C72720-EF2C-418E-8979-1E5A7AF5A6B0}" sibTransId="{89E46461-978E-479F-9AF7-8D90D1BEF55B}"/>
    <dgm:cxn modelId="{C0141870-85B4-42B9-AE3C-5DB94ADDC7A8}" type="presOf" srcId="{8A9DAADC-0EB0-4DA6-99C4-C1669D5F255B}" destId="{662A839B-20D8-4883-A58A-2ED5CA93C1E1}" srcOrd="0" destOrd="0" presId="urn:microsoft.com/office/officeart/2005/8/layout/chevron2"/>
    <dgm:cxn modelId="{8617A771-6C5D-4BA0-89F0-D07F30B6DC05}" srcId="{A45E59C6-13DD-4FBB-A842-0D24F1134709}" destId="{54A354B7-3F9E-4A7B-925A-4F0550AFC6DF}" srcOrd="0" destOrd="0" parTransId="{F77764C1-DE03-44B0-87BD-06C4071D62D2}" sibTransId="{5114A31C-DF42-4BE0-AD9C-6588D2E96FF0}"/>
    <dgm:cxn modelId="{D328DE72-62A6-4886-93A2-D2A9B506D5FB}" type="presOf" srcId="{80931221-1CA4-40BE-B92A-AB54748C6E95}" destId="{341871C8-6165-49B8-9381-7956382E6151}" srcOrd="0" destOrd="1" presId="urn:microsoft.com/office/officeart/2005/8/layout/chevron2"/>
    <dgm:cxn modelId="{5E868058-6AF8-4E8D-823A-574F8788F3F5}" type="presOf" srcId="{54A354B7-3F9E-4A7B-925A-4F0550AFC6DF}" destId="{627E63A0-7731-48F4-8F8E-7ECAAC290A48}" srcOrd="0" destOrd="0" presId="urn:microsoft.com/office/officeart/2005/8/layout/chevron2"/>
    <dgm:cxn modelId="{ABBAB27D-2D08-4989-97CA-5C5D76160DF7}" type="presOf" srcId="{FAB83E66-C07E-47A4-AAF8-E57E390E30D1}" destId="{8397BB18-BCCA-4D4F-B8E4-79EF511BFFAA}" srcOrd="0" destOrd="0" presId="urn:microsoft.com/office/officeart/2005/8/layout/chevron2"/>
    <dgm:cxn modelId="{E0B21780-382C-4A48-AECA-1A2E1B37C49A}" srcId="{8855BE8C-FE29-41B1-B848-F3515DB75564}" destId="{B247568D-5269-42E4-9776-EA7590B92011}" srcOrd="4" destOrd="0" parTransId="{FD004CA9-46D1-4530-9087-6A2D323954D9}" sibTransId="{C7DEA69A-A050-4B87-AA65-18A5D70C6D29}"/>
    <dgm:cxn modelId="{C2537585-42A9-4B5F-836A-BAAE5C7A91E8}" type="presOf" srcId="{9ABED136-B01B-4404-A862-B3C7DB88A099}" destId="{E231BAA7-3CB6-43E0-9CAD-B7071BF29B09}" srcOrd="0" destOrd="1" presId="urn:microsoft.com/office/officeart/2005/8/layout/chevron2"/>
    <dgm:cxn modelId="{099D258D-74D5-4825-BDA0-D270320D0C06}" type="presOf" srcId="{EB930EDB-B8CA-4E49-9FEB-706DB6680E2F}" destId="{2EABB3E5-AE8B-4919-A138-A6BE0131C617}" srcOrd="0" destOrd="0" presId="urn:microsoft.com/office/officeart/2005/8/layout/chevron2"/>
    <dgm:cxn modelId="{6CD8538F-AC34-4EE4-8576-A1AE9D5CC475}" type="presOf" srcId="{929787E8-C17A-4D4F-9352-159FAB6E8310}" destId="{B9880BD1-4805-46EB-BE0B-C62578C763C1}" srcOrd="0" destOrd="0" presId="urn:microsoft.com/office/officeart/2005/8/layout/chevron2"/>
    <dgm:cxn modelId="{A6465199-C6AB-4CD7-BFA9-106111D02742}" type="presOf" srcId="{8425E713-1C16-40F9-AC17-844819B665A0}" destId="{627E63A0-7731-48F4-8F8E-7ECAAC290A48}" srcOrd="0" destOrd="1" presId="urn:microsoft.com/office/officeart/2005/8/layout/chevron2"/>
    <dgm:cxn modelId="{AD91B39F-1BDF-47A6-B35B-57DE9F200F12}" srcId="{8855BE8C-FE29-41B1-B848-F3515DB75564}" destId="{FAB83E66-C07E-47A4-AAF8-E57E390E30D1}" srcOrd="3" destOrd="0" parTransId="{77E7CDEF-B7A0-433E-91F4-F50FBDB221EF}" sibTransId="{D6FA15B0-E5FA-45AC-85E9-C9D4CAF0F153}"/>
    <dgm:cxn modelId="{58D4C7B3-5DB1-4F87-8B1E-76F1B16F899A}" srcId="{3984895D-ECC2-4B38-B66B-3B87E4B1A406}" destId="{CCC0A8F4-7E2A-43D1-A008-214F25885D7A}" srcOrd="1" destOrd="0" parTransId="{A405C45A-10BB-4963-8D2A-AC4E624C1A14}" sibTransId="{BB360CE9-C036-459A-80F2-A43C3ED97206}"/>
    <dgm:cxn modelId="{418DE5BE-C058-4FA4-B466-1E0F746AA926}" type="presOf" srcId="{A7C4BC8B-8BCB-421F-AE8B-B8161ED68B30}" destId="{B9880BD1-4805-46EB-BE0B-C62578C763C1}" srcOrd="0" destOrd="1" presId="urn:microsoft.com/office/officeart/2005/8/layout/chevron2"/>
    <dgm:cxn modelId="{AE658EC4-B679-4315-92A2-FFCEB8FF3AA5}" srcId="{FAB83E66-C07E-47A4-AAF8-E57E390E30D1}" destId="{80931221-1CA4-40BE-B92A-AB54748C6E95}" srcOrd="1" destOrd="0" parTransId="{3683B85E-90D5-4F93-961E-B6C94BE59627}" sibTransId="{DF306FB2-8A96-484F-AABE-2539A8B79F78}"/>
    <dgm:cxn modelId="{78D968CC-EB22-4BF3-8CE0-22012B9EF600}" srcId="{B247568D-5269-42E4-9776-EA7590B92011}" destId="{EB930EDB-B8CA-4E49-9FEB-706DB6680E2F}" srcOrd="0" destOrd="0" parTransId="{A1C1F086-4A23-47A2-B8C3-2BDC2AFFBED8}" sibTransId="{25FA08E7-1720-472A-8EC9-272097FB36DF}"/>
    <dgm:cxn modelId="{3F2313D6-DF8E-422B-ACDA-7635170DF798}" type="presOf" srcId="{185E9619-E214-4EB4-8F9E-7369D44FA317}" destId="{A3442782-BC71-4305-A494-018F4E13B04A}" srcOrd="0" destOrd="1" presId="urn:microsoft.com/office/officeart/2005/8/layout/chevron2"/>
    <dgm:cxn modelId="{3B4F86DF-60A1-4CA3-8227-E2CC573C656C}" srcId="{8855BE8C-FE29-41B1-B848-F3515DB75564}" destId="{3984895D-ECC2-4B38-B66B-3B87E4B1A406}" srcOrd="2" destOrd="0" parTransId="{0C145704-E3C3-4A0A-A98C-0C434AF37062}" sibTransId="{510B2F08-0F6B-4E9B-9E20-230383550400}"/>
    <dgm:cxn modelId="{800F05E1-2F47-4CD5-8EE4-44039959073E}" type="presOf" srcId="{DACBE5E1-BF68-4919-812D-A871DA71E34E}" destId="{741B5C72-4335-42E7-A9F6-35652A1F32FB}" srcOrd="0" destOrd="0" presId="urn:microsoft.com/office/officeart/2005/8/layout/chevron2"/>
    <dgm:cxn modelId="{62482AF3-7468-46E9-8ECB-F159F1F9483B}" srcId="{3984895D-ECC2-4B38-B66B-3B87E4B1A406}" destId="{77E4A60D-299B-4633-88D3-D1A2D4F5A20D}" srcOrd="0" destOrd="0" parTransId="{2DFBC2AD-38B6-4DD8-A15C-75C52741B47A}" sibTransId="{BFC20795-912F-488D-A73B-63C4F9A96414}"/>
    <dgm:cxn modelId="{29D17CF7-6F20-4DD0-892D-4830EF22F7E4}" type="presOf" srcId="{9E536734-0955-40C0-A7F6-973C7B3EACD9}" destId="{E231BAA7-3CB6-43E0-9CAD-B7071BF29B09}" srcOrd="0" destOrd="0" presId="urn:microsoft.com/office/officeart/2005/8/layout/chevron2"/>
    <dgm:cxn modelId="{9BE254F8-13A2-4B45-85F4-4B9C1280E3A8}" type="presOf" srcId="{CCC0A8F4-7E2A-43D1-A008-214F25885D7A}" destId="{DC8C3A0C-1673-4429-89A1-BA6A1AED0E12}" srcOrd="0" destOrd="1" presId="urn:microsoft.com/office/officeart/2005/8/layout/chevron2"/>
    <dgm:cxn modelId="{D78AB0F9-5429-48B0-9559-D0732670F84D}" srcId="{B247568D-5269-42E4-9776-EA7590B92011}" destId="{C9C6656D-C2D7-402C-8B6E-A01F3FA24BCA}" srcOrd="1" destOrd="0" parTransId="{FD888487-7FC4-4A39-8A85-5468CD53935D}" sibTransId="{818CFC88-F644-4459-AAEC-3D5BE53E65B6}"/>
    <dgm:cxn modelId="{58EEEC7B-CDFD-4083-97C1-D40CD678D667}" type="presParOf" srcId="{64784FF1-AF34-4AAA-9B20-527209A4062C}" destId="{B44D6224-83D1-4981-BD75-08D3B3957C18}" srcOrd="0" destOrd="0" presId="urn:microsoft.com/office/officeart/2005/8/layout/chevron2"/>
    <dgm:cxn modelId="{24DDAFD1-17F0-43A2-A962-8DA47C2C61C2}" type="presParOf" srcId="{B44D6224-83D1-4981-BD75-08D3B3957C18}" destId="{F8A0C342-8DF4-446E-BE8B-B8FF16F0802A}" srcOrd="0" destOrd="0" presId="urn:microsoft.com/office/officeart/2005/8/layout/chevron2"/>
    <dgm:cxn modelId="{0FAA2910-538B-4399-B7C3-A1BAEDE4E547}" type="presParOf" srcId="{B44D6224-83D1-4981-BD75-08D3B3957C18}" destId="{627E63A0-7731-48F4-8F8E-7ECAAC290A48}" srcOrd="1" destOrd="0" presId="urn:microsoft.com/office/officeart/2005/8/layout/chevron2"/>
    <dgm:cxn modelId="{F690F79D-2C56-499B-B87C-97E6F3547599}" type="presParOf" srcId="{64784FF1-AF34-4AAA-9B20-527209A4062C}" destId="{7467FF73-35D4-4961-88B9-5A2006C70993}" srcOrd="1" destOrd="0" presId="urn:microsoft.com/office/officeart/2005/8/layout/chevron2"/>
    <dgm:cxn modelId="{32CE9F0E-31FF-4320-8591-0494E189F8FD}" type="presParOf" srcId="{64784FF1-AF34-4AAA-9B20-527209A4062C}" destId="{4AAB2DC9-C7C8-44D6-AD6B-15127E5FE0E3}" srcOrd="2" destOrd="0" presId="urn:microsoft.com/office/officeart/2005/8/layout/chevron2"/>
    <dgm:cxn modelId="{009DD6E8-26EB-4691-A975-05064E24D577}" type="presParOf" srcId="{4AAB2DC9-C7C8-44D6-AD6B-15127E5FE0E3}" destId="{662A839B-20D8-4883-A58A-2ED5CA93C1E1}" srcOrd="0" destOrd="0" presId="urn:microsoft.com/office/officeart/2005/8/layout/chevron2"/>
    <dgm:cxn modelId="{B7899E73-68ED-4917-8BC1-F41639238954}" type="presParOf" srcId="{4AAB2DC9-C7C8-44D6-AD6B-15127E5FE0E3}" destId="{B9880BD1-4805-46EB-BE0B-C62578C763C1}" srcOrd="1" destOrd="0" presId="urn:microsoft.com/office/officeart/2005/8/layout/chevron2"/>
    <dgm:cxn modelId="{A510C1C1-056C-4AA0-B819-B1798497D12D}" type="presParOf" srcId="{64784FF1-AF34-4AAA-9B20-527209A4062C}" destId="{341D02DA-DA97-4A20-80FF-691DACC30C43}" srcOrd="3" destOrd="0" presId="urn:microsoft.com/office/officeart/2005/8/layout/chevron2"/>
    <dgm:cxn modelId="{5E735A1D-37D6-48FA-B0D4-5DC8FD29CCF4}" type="presParOf" srcId="{64784FF1-AF34-4AAA-9B20-527209A4062C}" destId="{12F6D7F7-72C6-4FBE-AFE3-2DDE90645A38}" srcOrd="4" destOrd="0" presId="urn:microsoft.com/office/officeart/2005/8/layout/chevron2"/>
    <dgm:cxn modelId="{8A57C49C-D0D0-4E6F-89E6-21FCA986225E}" type="presParOf" srcId="{12F6D7F7-72C6-4FBE-AFE3-2DDE90645A38}" destId="{D60A4599-2033-43FB-B56C-39AFE63B3F51}" srcOrd="0" destOrd="0" presId="urn:microsoft.com/office/officeart/2005/8/layout/chevron2"/>
    <dgm:cxn modelId="{B8CA9FBA-90CC-48EC-BF21-0FAAD2AE29AF}" type="presParOf" srcId="{12F6D7F7-72C6-4FBE-AFE3-2DDE90645A38}" destId="{DC8C3A0C-1673-4429-89A1-BA6A1AED0E12}" srcOrd="1" destOrd="0" presId="urn:microsoft.com/office/officeart/2005/8/layout/chevron2"/>
    <dgm:cxn modelId="{F0C645AD-2889-4AF8-8157-E83DDDA2D752}" type="presParOf" srcId="{64784FF1-AF34-4AAA-9B20-527209A4062C}" destId="{E153D7EF-89A0-4DAB-A691-4DC6C58EBC71}" srcOrd="5" destOrd="0" presId="urn:microsoft.com/office/officeart/2005/8/layout/chevron2"/>
    <dgm:cxn modelId="{D7D4C8F9-CEC7-4622-9296-619E38782E0E}" type="presParOf" srcId="{64784FF1-AF34-4AAA-9B20-527209A4062C}" destId="{0C0F0513-A1FA-443D-BA25-234AFAD09422}" srcOrd="6" destOrd="0" presId="urn:microsoft.com/office/officeart/2005/8/layout/chevron2"/>
    <dgm:cxn modelId="{B079B12D-55F0-4224-9D68-F1E2E74625C7}" type="presParOf" srcId="{0C0F0513-A1FA-443D-BA25-234AFAD09422}" destId="{8397BB18-BCCA-4D4F-B8E4-79EF511BFFAA}" srcOrd="0" destOrd="0" presId="urn:microsoft.com/office/officeart/2005/8/layout/chevron2"/>
    <dgm:cxn modelId="{6D7B9B02-2EBF-457F-A513-0C6DD24077DE}" type="presParOf" srcId="{0C0F0513-A1FA-443D-BA25-234AFAD09422}" destId="{341871C8-6165-49B8-9381-7956382E6151}" srcOrd="1" destOrd="0" presId="urn:microsoft.com/office/officeart/2005/8/layout/chevron2"/>
    <dgm:cxn modelId="{30CF1BE8-704F-4B67-AD11-0026E9C168C4}" type="presParOf" srcId="{64784FF1-AF34-4AAA-9B20-527209A4062C}" destId="{0FE77E81-CC93-43A0-AAD3-2B8AEBEF7D22}" srcOrd="7" destOrd="0" presId="urn:microsoft.com/office/officeart/2005/8/layout/chevron2"/>
    <dgm:cxn modelId="{8B7A1A00-B6A6-48EA-B2BF-3614535B5629}" type="presParOf" srcId="{64784FF1-AF34-4AAA-9B20-527209A4062C}" destId="{B9C13AD0-AC75-4546-8C6A-CAED493B9F0C}" srcOrd="8" destOrd="0" presId="urn:microsoft.com/office/officeart/2005/8/layout/chevron2"/>
    <dgm:cxn modelId="{E0969CF5-A52A-49FB-A0FA-25AC81866D54}" type="presParOf" srcId="{B9C13AD0-AC75-4546-8C6A-CAED493B9F0C}" destId="{23000B4E-FF7F-4624-9712-1E9B5C6B585E}" srcOrd="0" destOrd="0" presId="urn:microsoft.com/office/officeart/2005/8/layout/chevron2"/>
    <dgm:cxn modelId="{047FE49C-A075-477F-9E9C-204A64E58150}" type="presParOf" srcId="{B9C13AD0-AC75-4546-8C6A-CAED493B9F0C}" destId="{2EABB3E5-AE8B-4919-A138-A6BE0131C617}" srcOrd="1" destOrd="0" presId="urn:microsoft.com/office/officeart/2005/8/layout/chevron2"/>
    <dgm:cxn modelId="{C36DB67B-55C0-4199-9280-98C03B4CFC67}" type="presParOf" srcId="{64784FF1-AF34-4AAA-9B20-527209A4062C}" destId="{BD154ABC-DE5F-4F74-A30A-2DF255536DDB}" srcOrd="9" destOrd="0" presId="urn:microsoft.com/office/officeart/2005/8/layout/chevron2"/>
    <dgm:cxn modelId="{3F1C05EB-B7D6-4140-A57B-D3438037843A}" type="presParOf" srcId="{64784FF1-AF34-4AAA-9B20-527209A4062C}" destId="{DBDA074C-5906-4071-8B64-5C5891AD643A}" srcOrd="10" destOrd="0" presId="urn:microsoft.com/office/officeart/2005/8/layout/chevron2"/>
    <dgm:cxn modelId="{A3B5A998-83B2-4EDA-8481-C057F94EA587}" type="presParOf" srcId="{DBDA074C-5906-4071-8B64-5C5891AD643A}" destId="{741B5C72-4335-42E7-A9F6-35652A1F32FB}" srcOrd="0" destOrd="0" presId="urn:microsoft.com/office/officeart/2005/8/layout/chevron2"/>
    <dgm:cxn modelId="{C6CA224A-8A91-4A55-AAE3-6C75A84CF45F}" type="presParOf" srcId="{DBDA074C-5906-4071-8B64-5C5891AD643A}" destId="{A3442782-BC71-4305-A494-018F4E13B04A}" srcOrd="1" destOrd="0" presId="urn:microsoft.com/office/officeart/2005/8/layout/chevron2"/>
    <dgm:cxn modelId="{A209C06F-1415-440C-AEC1-9DF366416500}" type="presParOf" srcId="{64784FF1-AF34-4AAA-9B20-527209A4062C}" destId="{2D16E405-A5A6-432C-93BB-6E73F0AEAE20}" srcOrd="11" destOrd="0" presId="urn:microsoft.com/office/officeart/2005/8/layout/chevron2"/>
    <dgm:cxn modelId="{2C2A756A-CADF-41E8-94AE-4311671A18A3}" type="presParOf" srcId="{64784FF1-AF34-4AAA-9B20-527209A4062C}" destId="{37B65472-37C9-4DD3-837D-D6CC34D5D303}" srcOrd="12" destOrd="0" presId="urn:microsoft.com/office/officeart/2005/8/layout/chevron2"/>
    <dgm:cxn modelId="{08542384-3A60-4090-860C-60402FB57071}" type="presParOf" srcId="{37B65472-37C9-4DD3-837D-D6CC34D5D303}" destId="{190F1EAD-FEE0-4609-A690-3BA5764069F2}" srcOrd="0" destOrd="0" presId="urn:microsoft.com/office/officeart/2005/8/layout/chevron2"/>
    <dgm:cxn modelId="{C444055F-3D7B-4DA7-A308-B025758CD2DC}" type="presParOf" srcId="{37B65472-37C9-4DD3-837D-D6CC34D5D303}" destId="{E231BAA7-3CB6-43E0-9CAD-B7071BF29B09}"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A0C342-8DF4-446E-BE8B-B8FF16F0802A}">
      <dsp:nvSpPr>
        <dsp:cNvPr id="0" name=""/>
        <dsp:cNvSpPr/>
      </dsp:nvSpPr>
      <dsp:spPr>
        <a:xfrm rot="5400000">
          <a:off x="25899" y="79028"/>
          <a:ext cx="886859" cy="735308"/>
        </a:xfrm>
        <a:prstGeom prst="chevron">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a:t>ITT</a:t>
          </a:r>
        </a:p>
      </dsp:txBody>
      <dsp:txXfrm rot="-5400000">
        <a:off x="101675" y="370906"/>
        <a:ext cx="735308" cy="151551"/>
      </dsp:txXfrm>
    </dsp:sp>
    <dsp:sp modelId="{627E63A0-7731-48F4-8F8E-7ECAAC290A48}">
      <dsp:nvSpPr>
        <dsp:cNvPr id="0" name=""/>
        <dsp:cNvSpPr/>
      </dsp:nvSpPr>
      <dsp:spPr>
        <a:xfrm rot="5400000">
          <a:off x="1887217" y="-989100"/>
          <a:ext cx="576761" cy="2564003"/>
        </a:xfrm>
        <a:prstGeom prst="round2SameRect">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FontTx/>
            <a:buNone/>
          </a:pPr>
          <a:r>
            <a:rPr lang="en-GB" sz="1600" i="1" kern="1200"/>
            <a:t>Sent on</a:t>
          </a:r>
        </a:p>
        <a:p>
          <a:pPr marL="228600" lvl="1" indent="-228600" algn="l" defTabSz="889000">
            <a:lnSpc>
              <a:spcPct val="90000"/>
            </a:lnSpc>
            <a:spcBef>
              <a:spcPct val="0"/>
            </a:spcBef>
            <a:spcAft>
              <a:spcPct val="15000"/>
            </a:spcAft>
            <a:buFontTx/>
            <a:buNone/>
          </a:pPr>
          <a:r>
            <a:rPr lang="en-GB" sz="2000" kern="1200"/>
            <a:t>April 2024</a:t>
          </a:r>
        </a:p>
      </dsp:txBody>
      <dsp:txXfrm rot="-5400000">
        <a:off x="893597" y="32675"/>
        <a:ext cx="2535848" cy="520451"/>
      </dsp:txXfrm>
    </dsp:sp>
    <dsp:sp modelId="{662A839B-20D8-4883-A58A-2ED5CA93C1E1}">
      <dsp:nvSpPr>
        <dsp:cNvPr id="0" name=""/>
        <dsp:cNvSpPr/>
      </dsp:nvSpPr>
      <dsp:spPr>
        <a:xfrm rot="5400000">
          <a:off x="25899" y="861757"/>
          <a:ext cx="886859" cy="735308"/>
        </a:xfrm>
        <a:prstGeom prst="chevron">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GB" sz="1200" b="1" kern="1200"/>
            <a:t>Contract </a:t>
          </a:r>
        </a:p>
      </dsp:txBody>
      <dsp:txXfrm rot="-5400000">
        <a:off x="101675" y="1153635"/>
        <a:ext cx="735308" cy="151551"/>
      </dsp:txXfrm>
    </dsp:sp>
    <dsp:sp modelId="{B9880BD1-4805-46EB-BE0B-C62578C763C1}">
      <dsp:nvSpPr>
        <dsp:cNvPr id="0" name=""/>
        <dsp:cNvSpPr/>
      </dsp:nvSpPr>
      <dsp:spPr>
        <a:xfrm rot="5400000">
          <a:off x="1887369" y="-206522"/>
          <a:ext cx="576458" cy="2564003"/>
        </a:xfrm>
        <a:prstGeom prst="round2SameRect">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FontTx/>
            <a:buNone/>
          </a:pPr>
          <a:r>
            <a:rPr lang="en-GB" sz="1600" i="1" kern="1200" dirty="0"/>
            <a:t>Signed on</a:t>
          </a:r>
        </a:p>
        <a:p>
          <a:pPr marL="228600" lvl="1" indent="-228600" algn="l" defTabSz="889000">
            <a:lnSpc>
              <a:spcPct val="90000"/>
            </a:lnSpc>
            <a:spcBef>
              <a:spcPct val="0"/>
            </a:spcBef>
            <a:spcAft>
              <a:spcPct val="15000"/>
            </a:spcAft>
            <a:buFontTx/>
            <a:buNone/>
          </a:pPr>
          <a:r>
            <a:rPr lang="en-GB" sz="2000" kern="1200"/>
            <a:t>August 2024</a:t>
          </a:r>
        </a:p>
      </dsp:txBody>
      <dsp:txXfrm rot="-5400000">
        <a:off x="893597" y="815390"/>
        <a:ext cx="2535863" cy="520178"/>
      </dsp:txXfrm>
    </dsp:sp>
    <dsp:sp modelId="{D60A4599-2033-43FB-B56C-39AFE63B3F51}">
      <dsp:nvSpPr>
        <dsp:cNvPr id="0" name=""/>
        <dsp:cNvSpPr/>
      </dsp:nvSpPr>
      <dsp:spPr>
        <a:xfrm rot="5400000">
          <a:off x="25899" y="1645754"/>
          <a:ext cx="886859" cy="735308"/>
        </a:xfrm>
        <a:prstGeom prst="chevron">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b="1" kern="1200"/>
            <a:t>Kick-off</a:t>
          </a:r>
        </a:p>
      </dsp:txBody>
      <dsp:txXfrm rot="-5400000">
        <a:off x="101675" y="1937632"/>
        <a:ext cx="735308" cy="151551"/>
      </dsp:txXfrm>
    </dsp:sp>
    <dsp:sp modelId="{DC8C3A0C-1673-4429-89A1-BA6A1AED0E12}">
      <dsp:nvSpPr>
        <dsp:cNvPr id="0" name=""/>
        <dsp:cNvSpPr/>
      </dsp:nvSpPr>
      <dsp:spPr>
        <a:xfrm rot="5400000">
          <a:off x="1887369" y="576206"/>
          <a:ext cx="576458" cy="2564003"/>
        </a:xfrm>
        <a:prstGeom prst="round2SameRect">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FontTx/>
            <a:buNone/>
          </a:pPr>
          <a:r>
            <a:rPr lang="en-GB" sz="1600" i="1" kern="1200"/>
            <a:t>Held on</a:t>
          </a:r>
        </a:p>
        <a:p>
          <a:pPr marL="228600" lvl="1" indent="-228600" algn="l" defTabSz="889000">
            <a:lnSpc>
              <a:spcPct val="90000"/>
            </a:lnSpc>
            <a:spcBef>
              <a:spcPct val="0"/>
            </a:spcBef>
            <a:spcAft>
              <a:spcPct val="15000"/>
            </a:spcAft>
            <a:buFontTx/>
            <a:buNone/>
          </a:pPr>
          <a:r>
            <a:rPr lang="en-GB" sz="2000" kern="1200"/>
            <a:t>August 2024</a:t>
          </a:r>
        </a:p>
      </dsp:txBody>
      <dsp:txXfrm rot="-5400000">
        <a:off x="893597" y="1598118"/>
        <a:ext cx="2535863" cy="520178"/>
      </dsp:txXfrm>
    </dsp:sp>
    <dsp:sp modelId="{8397BB18-BCCA-4D4F-B8E4-79EF511BFFAA}">
      <dsp:nvSpPr>
        <dsp:cNvPr id="0" name=""/>
        <dsp:cNvSpPr/>
      </dsp:nvSpPr>
      <dsp:spPr>
        <a:xfrm rot="5400000">
          <a:off x="25899" y="2428483"/>
          <a:ext cx="886859" cy="735308"/>
        </a:xfrm>
        <a:prstGeom prst="chevron">
          <a:avLst/>
        </a:prstGeom>
        <a:solidFill>
          <a:schemeClr val="accent6">
            <a:lumMod val="60000"/>
            <a:lumOff val="4000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a:t>PDR</a:t>
          </a:r>
        </a:p>
      </dsp:txBody>
      <dsp:txXfrm rot="-5400000">
        <a:off x="101675" y="2720361"/>
        <a:ext cx="735308" cy="151551"/>
      </dsp:txXfrm>
    </dsp:sp>
    <dsp:sp modelId="{341871C8-6165-49B8-9381-7956382E6151}">
      <dsp:nvSpPr>
        <dsp:cNvPr id="0" name=""/>
        <dsp:cNvSpPr/>
      </dsp:nvSpPr>
      <dsp:spPr>
        <a:xfrm rot="5400000">
          <a:off x="1887369" y="1363627"/>
          <a:ext cx="576458" cy="2564003"/>
        </a:xfrm>
        <a:prstGeom prst="round2SameRect">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FontTx/>
            <a:buNone/>
          </a:pPr>
          <a:r>
            <a:rPr lang="en-GB" sz="1600" i="1" kern="1200"/>
            <a:t>Held on</a:t>
          </a:r>
        </a:p>
        <a:p>
          <a:pPr marL="228600" lvl="1" indent="-228600" algn="l" defTabSz="889000">
            <a:lnSpc>
              <a:spcPct val="90000"/>
            </a:lnSpc>
            <a:spcBef>
              <a:spcPct val="0"/>
            </a:spcBef>
            <a:spcAft>
              <a:spcPct val="15000"/>
            </a:spcAft>
            <a:buFontTx/>
            <a:buNone/>
          </a:pPr>
          <a:r>
            <a:rPr lang="en-GB" sz="2000" kern="1200"/>
            <a:t>October 2024</a:t>
          </a:r>
        </a:p>
      </dsp:txBody>
      <dsp:txXfrm rot="-5400000">
        <a:off x="893597" y="2385539"/>
        <a:ext cx="2535863" cy="520178"/>
      </dsp:txXfrm>
    </dsp:sp>
    <dsp:sp modelId="{23000B4E-FF7F-4624-9712-1E9B5C6B585E}">
      <dsp:nvSpPr>
        <dsp:cNvPr id="0" name=""/>
        <dsp:cNvSpPr/>
      </dsp:nvSpPr>
      <dsp:spPr>
        <a:xfrm rot="5400000">
          <a:off x="25899" y="3211212"/>
          <a:ext cx="886859" cy="735308"/>
        </a:xfrm>
        <a:prstGeom prst="chevron">
          <a:avLst/>
        </a:prstGeom>
        <a:solidFill>
          <a:schemeClr val="accent6">
            <a:lumMod val="60000"/>
            <a:lumOff val="4000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b="1" kern="1200"/>
            <a:t>FDR</a:t>
          </a:r>
        </a:p>
      </dsp:txBody>
      <dsp:txXfrm rot="-5400000">
        <a:off x="101675" y="3503090"/>
        <a:ext cx="735308" cy="151551"/>
      </dsp:txXfrm>
    </dsp:sp>
    <dsp:sp modelId="{2EABB3E5-AE8B-4919-A138-A6BE0131C617}">
      <dsp:nvSpPr>
        <dsp:cNvPr id="0" name=""/>
        <dsp:cNvSpPr/>
      </dsp:nvSpPr>
      <dsp:spPr>
        <a:xfrm rot="5400000">
          <a:off x="1887369" y="2141663"/>
          <a:ext cx="576458" cy="2564003"/>
        </a:xfrm>
        <a:prstGeom prst="round2SameRect">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FontTx/>
            <a:buNone/>
          </a:pPr>
          <a:r>
            <a:rPr lang="en-GB" sz="1600" i="1" kern="1200"/>
            <a:t>Held on</a:t>
          </a:r>
        </a:p>
        <a:p>
          <a:pPr marL="228600" lvl="1" indent="-228600" algn="l" defTabSz="889000">
            <a:lnSpc>
              <a:spcPct val="90000"/>
            </a:lnSpc>
            <a:spcBef>
              <a:spcPct val="0"/>
            </a:spcBef>
            <a:spcAft>
              <a:spcPct val="15000"/>
            </a:spcAft>
            <a:buFontTx/>
            <a:buNone/>
          </a:pPr>
          <a:r>
            <a:rPr lang="en-GB" sz="2000" strike="sngStrike" kern="1200" baseline="0"/>
            <a:t>April</a:t>
          </a:r>
          <a:r>
            <a:rPr lang="en-GB" sz="2000" kern="1200"/>
            <a:t> March 2025</a:t>
          </a:r>
        </a:p>
      </dsp:txBody>
      <dsp:txXfrm rot="-5400000">
        <a:off x="893597" y="3163575"/>
        <a:ext cx="2535863" cy="520178"/>
      </dsp:txXfrm>
    </dsp:sp>
    <dsp:sp modelId="{741B5C72-4335-42E7-A9F6-35652A1F32FB}">
      <dsp:nvSpPr>
        <dsp:cNvPr id="0" name=""/>
        <dsp:cNvSpPr/>
      </dsp:nvSpPr>
      <dsp:spPr>
        <a:xfrm rot="5400000">
          <a:off x="36381" y="3983458"/>
          <a:ext cx="886859" cy="756273"/>
        </a:xfrm>
        <a:prstGeom prst="chevron">
          <a:avLst/>
        </a:prstGeom>
        <a:solidFill>
          <a:schemeClr val="accent6">
            <a:lumMod val="20000"/>
            <a:lumOff val="8000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FontTx/>
            <a:buNone/>
          </a:pPr>
          <a:r>
            <a:rPr lang="en-GB" sz="2000" b="1" kern="1200"/>
            <a:t>FAT</a:t>
          </a:r>
          <a:r>
            <a:rPr lang="en-GB" sz="2000" kern="1200"/>
            <a:t> </a:t>
          </a:r>
          <a:r>
            <a:rPr lang="en-GB" sz="1200" b="1" kern="1200"/>
            <a:t>Vacuum</a:t>
          </a:r>
        </a:p>
      </dsp:txBody>
      <dsp:txXfrm rot="-5400000">
        <a:off x="101675" y="4296302"/>
        <a:ext cx="756273" cy="130586"/>
      </dsp:txXfrm>
    </dsp:sp>
    <dsp:sp modelId="{A3442782-BC71-4305-A494-018F4E13B04A}">
      <dsp:nvSpPr>
        <dsp:cNvPr id="0" name=""/>
        <dsp:cNvSpPr/>
      </dsp:nvSpPr>
      <dsp:spPr>
        <a:xfrm rot="5400000">
          <a:off x="1675650" y="3111561"/>
          <a:ext cx="576458" cy="2117401"/>
        </a:xfrm>
        <a:prstGeom prst="round2SameRect">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FontTx/>
            <a:buNone/>
          </a:pPr>
          <a:r>
            <a:rPr lang="en-GB" sz="1600" i="1" kern="1200"/>
            <a:t>Planned for</a:t>
          </a:r>
        </a:p>
        <a:p>
          <a:pPr marL="228600" lvl="1" indent="-228600" algn="l" defTabSz="889000">
            <a:lnSpc>
              <a:spcPct val="90000"/>
            </a:lnSpc>
            <a:spcBef>
              <a:spcPct val="0"/>
            </a:spcBef>
            <a:spcAft>
              <a:spcPct val="15000"/>
            </a:spcAft>
            <a:buFontTx/>
            <a:buNone/>
          </a:pPr>
          <a:r>
            <a:rPr lang="en-GB" sz="2000" kern="1200"/>
            <a:t>July 2025</a:t>
          </a:r>
        </a:p>
      </dsp:txBody>
      <dsp:txXfrm rot="-5400000">
        <a:off x="905179" y="3910172"/>
        <a:ext cx="2089261" cy="520178"/>
      </dsp:txXfrm>
    </dsp:sp>
    <dsp:sp modelId="{190F1EAD-FEE0-4609-A690-3BA5764069F2}">
      <dsp:nvSpPr>
        <dsp:cNvPr id="0" name=""/>
        <dsp:cNvSpPr/>
      </dsp:nvSpPr>
      <dsp:spPr>
        <a:xfrm rot="5400000">
          <a:off x="103288" y="4699280"/>
          <a:ext cx="886859" cy="890087"/>
        </a:xfrm>
        <a:prstGeom prst="chevron">
          <a:avLst/>
        </a:prstGeom>
        <a:solidFill>
          <a:schemeClr val="accent6">
            <a:lumMod val="20000"/>
            <a:lumOff val="80000"/>
          </a:schemeClr>
        </a:solidFill>
        <a:ln w="6350" cap="flat" cmpd="sng" algn="ctr">
          <a:solidFill>
            <a:schemeClr val="accent6">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FontTx/>
            <a:buNone/>
          </a:pPr>
          <a:r>
            <a:rPr lang="en-GB" sz="2000" b="1" kern="1200"/>
            <a:t>FAT</a:t>
          </a:r>
          <a:r>
            <a:rPr lang="en-GB" sz="1400" kern="1200"/>
            <a:t> </a:t>
          </a:r>
          <a:r>
            <a:rPr lang="en-GB" sz="1400" b="1" kern="1200"/>
            <a:t>Magnets</a:t>
          </a:r>
        </a:p>
      </dsp:txBody>
      <dsp:txXfrm rot="-5400000">
        <a:off x="101674" y="4700894"/>
        <a:ext cx="890087" cy="886859"/>
      </dsp:txXfrm>
    </dsp:sp>
    <dsp:sp modelId="{E231BAA7-3CB6-43E0-9CAD-B7071BF29B09}">
      <dsp:nvSpPr>
        <dsp:cNvPr id="0" name=""/>
        <dsp:cNvSpPr/>
      </dsp:nvSpPr>
      <dsp:spPr>
        <a:xfrm rot="5400000">
          <a:off x="1969347" y="3670989"/>
          <a:ext cx="576458" cy="2564003"/>
        </a:xfrm>
        <a:prstGeom prst="round2SameRect">
          <a:avLst/>
        </a:prstGeom>
        <a:solidFill>
          <a:schemeClr val="lt1">
            <a:alpha val="90000"/>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FontTx/>
            <a:buNone/>
          </a:pPr>
          <a:r>
            <a:rPr lang="en-GB" sz="1600" b="0" i="1" kern="1200"/>
            <a:t>Planned for</a:t>
          </a:r>
        </a:p>
        <a:p>
          <a:pPr marL="228600" lvl="1" indent="-228600" algn="l" defTabSz="889000">
            <a:lnSpc>
              <a:spcPct val="90000"/>
            </a:lnSpc>
            <a:spcBef>
              <a:spcPct val="0"/>
            </a:spcBef>
            <a:spcAft>
              <a:spcPct val="15000"/>
            </a:spcAft>
            <a:buFontTx/>
            <a:buNone/>
          </a:pPr>
          <a:r>
            <a:rPr lang="en-GB" sz="2000" b="0" kern="1200"/>
            <a:t>September 2025</a:t>
          </a:r>
        </a:p>
      </dsp:txBody>
      <dsp:txXfrm rot="-5400000">
        <a:off x="975575" y="4692901"/>
        <a:ext cx="2535863" cy="520178"/>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E2A3E42-BF39-89D7-1E74-3D9A4F2F74FF}"/>
              </a:ext>
            </a:extLst>
          </p:cNvPr>
          <p:cNvSpPr>
            <a:spLocks noGrp="1"/>
          </p:cNvSpPr>
          <p:nvPr>
            <p:ph type="hdr" sz="quarter"/>
          </p:nvPr>
        </p:nvSpPr>
        <p:spPr>
          <a:xfrm>
            <a:off x="0" y="0"/>
            <a:ext cx="4279230" cy="341031"/>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4563D41-7A81-21CA-A60F-52F461B576C7}"/>
              </a:ext>
            </a:extLst>
          </p:cNvPr>
          <p:cNvSpPr>
            <a:spLocks noGrp="1"/>
          </p:cNvSpPr>
          <p:nvPr>
            <p:ph type="dt" sz="quarter" idx="1"/>
          </p:nvPr>
        </p:nvSpPr>
        <p:spPr>
          <a:xfrm>
            <a:off x="5591128" y="0"/>
            <a:ext cx="4279230" cy="341031"/>
          </a:xfrm>
          <a:prstGeom prst="rect">
            <a:avLst/>
          </a:prstGeom>
        </p:spPr>
        <p:txBody>
          <a:bodyPr vert="horz" lIns="91440" tIns="45720" rIns="91440" bIns="45720" rtlCol="0"/>
          <a:lstStyle>
            <a:lvl1pPr algn="r">
              <a:defRPr sz="1200"/>
            </a:lvl1pPr>
          </a:lstStyle>
          <a:p>
            <a:fld id="{FA535F70-6C00-4299-BC35-6F7D528C865A}" type="datetimeFigureOut">
              <a:rPr lang="en-GB" smtClean="0"/>
              <a:t>08/07/2025</a:t>
            </a:fld>
            <a:endParaRPr lang="en-GB"/>
          </a:p>
        </p:txBody>
      </p:sp>
      <p:sp>
        <p:nvSpPr>
          <p:cNvPr id="4" name="Footer Placeholder 3">
            <a:extLst>
              <a:ext uri="{FF2B5EF4-FFF2-40B4-BE49-F238E27FC236}">
                <a16:creationId xmlns:a16="http://schemas.microsoft.com/office/drawing/2014/main" id="{60CD39C4-980A-7AE8-3F61-0B7A2E0BAD59}"/>
              </a:ext>
            </a:extLst>
          </p:cNvPr>
          <p:cNvSpPr>
            <a:spLocks noGrp="1"/>
          </p:cNvSpPr>
          <p:nvPr>
            <p:ph type="ftr" sz="quarter" idx="2"/>
          </p:nvPr>
        </p:nvSpPr>
        <p:spPr>
          <a:xfrm>
            <a:off x="0" y="6456644"/>
            <a:ext cx="4279230" cy="34103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1FD1DB7-7EFA-0D9F-7FCD-31475E552E60}"/>
              </a:ext>
            </a:extLst>
          </p:cNvPr>
          <p:cNvSpPr>
            <a:spLocks noGrp="1"/>
          </p:cNvSpPr>
          <p:nvPr>
            <p:ph type="sldNum" sz="quarter" idx="3"/>
          </p:nvPr>
        </p:nvSpPr>
        <p:spPr>
          <a:xfrm>
            <a:off x="5591128" y="6456644"/>
            <a:ext cx="4279230" cy="341031"/>
          </a:xfrm>
          <a:prstGeom prst="rect">
            <a:avLst/>
          </a:prstGeom>
        </p:spPr>
        <p:txBody>
          <a:bodyPr vert="horz" lIns="91440" tIns="45720" rIns="91440" bIns="45720" rtlCol="0" anchor="b"/>
          <a:lstStyle>
            <a:lvl1pPr algn="r">
              <a:defRPr sz="1200"/>
            </a:lvl1pPr>
          </a:lstStyle>
          <a:p>
            <a:fld id="{7C272FED-7B6D-4BD0-8ED8-7B69B2E14D7B}" type="slidenum">
              <a:rPr lang="en-GB" smtClean="0"/>
              <a:t>‹#›</a:t>
            </a:fld>
            <a:endParaRPr lang="en-GB"/>
          </a:p>
        </p:txBody>
      </p:sp>
    </p:spTree>
    <p:extLst>
      <p:ext uri="{BB962C8B-B14F-4D97-AF65-F5344CB8AC3E}">
        <p14:creationId xmlns:p14="http://schemas.microsoft.com/office/powerpoint/2010/main" val="17675169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4278154"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92225" y="2"/>
            <a:ext cx="4278154" cy="341064"/>
          </a:xfrm>
          <a:prstGeom prst="rect">
            <a:avLst/>
          </a:prstGeom>
        </p:spPr>
        <p:txBody>
          <a:bodyPr vert="horz" lIns="91440" tIns="45720" rIns="91440" bIns="45720" rtlCol="0"/>
          <a:lstStyle>
            <a:lvl1pPr algn="r">
              <a:defRPr sz="1200"/>
            </a:lvl1pPr>
          </a:lstStyle>
          <a:p>
            <a:fld id="{E9373CE4-EC84-4735-A6D0-174C69B3558A}" type="datetimeFigureOut">
              <a:rPr lang="en-GB" smtClean="0"/>
              <a:t>08/07/2025</a:t>
            </a:fld>
            <a:endParaRPr lang="en-GB"/>
          </a:p>
        </p:txBody>
      </p:sp>
      <p:sp>
        <p:nvSpPr>
          <p:cNvPr id="4" name="Slide Image Placeholder 3"/>
          <p:cNvSpPr>
            <a:spLocks noGrp="1" noRot="1" noChangeAspect="1"/>
          </p:cNvSpPr>
          <p:nvPr>
            <p:ph type="sldImg" idx="2"/>
          </p:nvPr>
        </p:nvSpPr>
        <p:spPr>
          <a:xfrm>
            <a:off x="2897188" y="849313"/>
            <a:ext cx="4078287"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267" y="3271382"/>
            <a:ext cx="789813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6456613"/>
            <a:ext cx="4278154" cy="34106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92225" y="6456613"/>
            <a:ext cx="4278154" cy="341063"/>
          </a:xfrm>
          <a:prstGeom prst="rect">
            <a:avLst/>
          </a:prstGeom>
        </p:spPr>
        <p:txBody>
          <a:bodyPr vert="horz" lIns="91440" tIns="45720" rIns="91440" bIns="45720" rtlCol="0" anchor="b"/>
          <a:lstStyle>
            <a:lvl1pPr algn="r">
              <a:defRPr sz="1200"/>
            </a:lvl1pPr>
          </a:lstStyle>
          <a:p>
            <a:fld id="{79441DD2-89C4-40A5-9847-70F35BD001EE}" type="slidenum">
              <a:rPr lang="en-GB" smtClean="0"/>
              <a:t>‹#›</a:t>
            </a:fld>
            <a:endParaRPr lang="en-GB"/>
          </a:p>
        </p:txBody>
      </p:sp>
    </p:spTree>
    <p:extLst>
      <p:ext uri="{BB962C8B-B14F-4D97-AF65-F5344CB8AC3E}">
        <p14:creationId xmlns:p14="http://schemas.microsoft.com/office/powerpoint/2010/main" val="12640224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29CE8F8-E837-4E4C-B558-05B49E998FA4}" type="slidenum">
              <a:rPr lang="en-GB" smtClean="0"/>
              <a:t>1</a:t>
            </a:fld>
            <a:endParaRPr lang="en-GB"/>
          </a:p>
        </p:txBody>
      </p:sp>
    </p:spTree>
    <p:extLst>
      <p:ext uri="{BB962C8B-B14F-4D97-AF65-F5344CB8AC3E}">
        <p14:creationId xmlns:p14="http://schemas.microsoft.com/office/powerpoint/2010/main" val="2915312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10</a:t>
            </a:fld>
            <a:endParaRPr lang="en-GB"/>
          </a:p>
        </p:txBody>
      </p:sp>
    </p:spTree>
    <p:extLst>
      <p:ext uri="{BB962C8B-B14F-4D97-AF65-F5344CB8AC3E}">
        <p14:creationId xmlns:p14="http://schemas.microsoft.com/office/powerpoint/2010/main" val="3652891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11</a:t>
            </a:fld>
            <a:endParaRPr lang="en-GB"/>
          </a:p>
        </p:txBody>
      </p:sp>
    </p:spTree>
    <p:extLst>
      <p:ext uri="{BB962C8B-B14F-4D97-AF65-F5344CB8AC3E}">
        <p14:creationId xmlns:p14="http://schemas.microsoft.com/office/powerpoint/2010/main" val="13832037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12</a:t>
            </a:fld>
            <a:endParaRPr lang="en-GB"/>
          </a:p>
        </p:txBody>
      </p:sp>
    </p:spTree>
    <p:extLst>
      <p:ext uri="{BB962C8B-B14F-4D97-AF65-F5344CB8AC3E}">
        <p14:creationId xmlns:p14="http://schemas.microsoft.com/office/powerpoint/2010/main" val="518958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new storage ring for D-II enables 24 new mid straights which enables new beamline such as K14/Swift but also enables 8 RF cavities, this includes redundancy to maintain maximum machine uptime.</a:t>
            </a:r>
          </a:p>
          <a:p>
            <a:r>
              <a:rPr lang="en-GB" dirty="0"/>
              <a:t>The removal of the existing machine is a significant task in itself, in the storage ring 71 girders and their associated equipment removed and the floor made good ready to accept the new machine, there is a significant logistical challenge in organising the removal and installation hence various internation workshops on the topic have been held.</a:t>
            </a:r>
          </a:p>
        </p:txBody>
      </p:sp>
      <p:sp>
        <p:nvSpPr>
          <p:cNvPr id="4" name="Slide Number Placeholder 3"/>
          <p:cNvSpPr>
            <a:spLocks noGrp="1"/>
          </p:cNvSpPr>
          <p:nvPr>
            <p:ph type="sldNum" sz="quarter" idx="5"/>
          </p:nvPr>
        </p:nvSpPr>
        <p:spPr/>
        <p:txBody>
          <a:bodyPr/>
          <a:lstStyle/>
          <a:p>
            <a:fld id="{79441DD2-89C4-40A5-9847-70F35BD001EE}" type="slidenum">
              <a:rPr lang="en-GB" smtClean="0"/>
              <a:t>13</a:t>
            </a:fld>
            <a:endParaRPr lang="en-GB"/>
          </a:p>
        </p:txBody>
      </p:sp>
    </p:spTree>
    <p:extLst>
      <p:ext uri="{BB962C8B-B14F-4D97-AF65-F5344CB8AC3E}">
        <p14:creationId xmlns:p14="http://schemas.microsoft.com/office/powerpoint/2010/main" val="14216860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Summary of differences form D-I to D-II with example layout of cell 4/5 and long straight between them showing..</a:t>
            </a:r>
            <a:br>
              <a:rPr lang="en-GB" dirty="0"/>
            </a:br>
            <a:r>
              <a:rPr lang="en-GB" dirty="0"/>
              <a:t>DL permanent magnet dipole also shown which is unusual in that it fully detailed design produced by DLS and manufactured to print whereas most magnets are </a:t>
            </a:r>
            <a:r>
              <a:rPr lang="en-GB" dirty="0" err="1"/>
              <a:t>refercne</a:t>
            </a:r>
            <a:r>
              <a:rPr lang="en-GB" dirty="0"/>
              <a:t> designs with magnet suppliers defining final details, the first production magnet is currently having permanent magnet blocks installed at Diamond.</a:t>
            </a:r>
          </a:p>
        </p:txBody>
      </p:sp>
      <p:sp>
        <p:nvSpPr>
          <p:cNvPr id="4" name="Slide Number Placeholder 3"/>
          <p:cNvSpPr>
            <a:spLocks noGrp="1"/>
          </p:cNvSpPr>
          <p:nvPr>
            <p:ph type="sldNum" sz="quarter" idx="5"/>
          </p:nvPr>
        </p:nvSpPr>
        <p:spPr/>
        <p:txBody>
          <a:bodyPr/>
          <a:lstStyle/>
          <a:p>
            <a:fld id="{79441DD2-89C4-40A5-9847-70F35BD001EE}" type="slidenum">
              <a:rPr lang="en-GB" smtClean="0"/>
              <a:t>14</a:t>
            </a:fld>
            <a:endParaRPr lang="en-GB"/>
          </a:p>
        </p:txBody>
      </p:sp>
    </p:spTree>
    <p:extLst>
      <p:ext uri="{BB962C8B-B14F-4D97-AF65-F5344CB8AC3E}">
        <p14:creationId xmlns:p14="http://schemas.microsoft.com/office/powerpoint/2010/main" val="40135225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 mentioned stability is one of the key factors which is considered in everything we design.</a:t>
            </a:r>
            <a:br>
              <a:rPr lang="en-GB" dirty="0"/>
            </a:br>
            <a:r>
              <a:rPr lang="en-GB" dirty="0"/>
              <a:t>We have installed 100’s of air and surface mount temperature sensors in the Diamond storage ring to understand how the temperature changes both spatially and temporally during startup, steady state and beam loss. The air handling system is outside the scope of the D-II upgrade and so we have used the measured data from Diamond to model the expected </a:t>
            </a:r>
            <a:r>
              <a:rPr lang="en-GB" dirty="0" err="1"/>
              <a:t>displacemnts</a:t>
            </a:r>
            <a:r>
              <a:rPr lang="en-GB" dirty="0"/>
              <a:t> on our new girders and magnets and believe they are acceptably small currently. </a:t>
            </a:r>
            <a:br>
              <a:rPr lang="en-GB" dirty="0"/>
            </a:br>
            <a:r>
              <a:rPr lang="en-GB" dirty="0"/>
              <a:t>There are potential future upgrades to improve the air handling systems which have already been identified.</a:t>
            </a:r>
            <a:br>
              <a:rPr lang="en-GB" dirty="0"/>
            </a:br>
            <a:br>
              <a:rPr lang="en-GB" dirty="0"/>
            </a:br>
            <a:r>
              <a:rPr lang="en-GB" dirty="0"/>
              <a:t>The plot shows the temperature rise of various locations on a girder and the concrete floor during startup – its clear there is not insignificant variation which is what prompted us to look into this in more detail. We have subsequently also looked at the impact of cable heating also. </a:t>
            </a:r>
            <a:br>
              <a:rPr lang="en-GB" dirty="0"/>
            </a:br>
            <a:br>
              <a:rPr lang="en-GB" dirty="0"/>
            </a:br>
            <a:r>
              <a:rPr lang="en-GB" dirty="0"/>
              <a:t>Vibration is another significant concern, significant lessons have been learnt from Diamond to minimise the impact of sources of vibration o the girder assemblies and thus electron beam, this includes:</a:t>
            </a:r>
            <a:br>
              <a:rPr lang="en-GB" dirty="0"/>
            </a:br>
            <a:r>
              <a:rPr lang="en-GB" dirty="0"/>
              <a:t>* Change to an over constrained girder mover system – Diamonds kinematic mover system is good from a motion and alignment perspective but not good from a vibration perspective with its 1</a:t>
            </a:r>
            <a:r>
              <a:rPr lang="en-GB" baseline="30000" dirty="0"/>
              <a:t>st</a:t>
            </a:r>
            <a:r>
              <a:rPr lang="en-GB" dirty="0"/>
              <a:t> eigen frequency around 12Hz</a:t>
            </a:r>
            <a:br>
              <a:rPr lang="en-GB" dirty="0"/>
            </a:br>
            <a:r>
              <a:rPr lang="en-GB" dirty="0"/>
              <a:t>	* D-II system ~doubles this 1</a:t>
            </a:r>
            <a:r>
              <a:rPr lang="en-GB" baseline="30000" dirty="0"/>
              <a:t>st</a:t>
            </a:r>
            <a:r>
              <a:rPr lang="en-GB" dirty="0"/>
              <a:t> eigen Frequency</a:t>
            </a:r>
          </a:p>
          <a:p>
            <a:r>
              <a:rPr lang="en-GB" dirty="0"/>
              <a:t>	* The vibration analysis and experimental data have been included in AP models to verify that we can meet our required beam stability</a:t>
            </a:r>
          </a:p>
          <a:p>
            <a:pPr marL="171450" indent="-171450">
              <a:buFont typeface="Arial" panose="020B0604020202020204" pitchFamily="34" charset="0"/>
              <a:buChar char="•"/>
            </a:pPr>
            <a:r>
              <a:rPr lang="en-GB" dirty="0"/>
              <a:t>Water handling – in Diamond extensive on girder </a:t>
            </a:r>
            <a:r>
              <a:rPr lang="en-GB" dirty="0" err="1"/>
              <a:t>watermanifolds</a:t>
            </a:r>
            <a:r>
              <a:rPr lang="en-GB" dirty="0"/>
              <a:t> were used often with orifice plates causing significant flow induced vibration which has been isolated as a key source in testing on Diamond</a:t>
            </a:r>
          </a:p>
          <a:p>
            <a:pPr marL="628650" lvl="1" indent="-171450">
              <a:buFont typeface="Arial" panose="020B0604020202020204" pitchFamily="34" charset="0"/>
              <a:buChar char="•"/>
            </a:pPr>
            <a:r>
              <a:rPr lang="en-GB" dirty="0"/>
              <a:t>For Diamond II the water manifolds have been moved off the girder and all connections to the girder are made with flexible hoses only</a:t>
            </a:r>
          </a:p>
          <a:p>
            <a:pPr marL="628650" lvl="1" indent="-171450">
              <a:buFont typeface="Arial" panose="020B0604020202020204" pitchFamily="34" charset="0"/>
              <a:buChar char="•"/>
            </a:pPr>
            <a:r>
              <a:rPr lang="en-GB" dirty="0"/>
              <a:t>All </a:t>
            </a:r>
            <a:r>
              <a:rPr lang="en-GB" dirty="0" err="1"/>
              <a:t>watercooled</a:t>
            </a:r>
            <a:r>
              <a:rPr lang="en-GB" dirty="0"/>
              <a:t> magnets have been designed to have a common 6bar pressure drop negating the need for flow balancing such as orifice plates on magnet circuits</a:t>
            </a:r>
          </a:p>
          <a:p>
            <a:pPr marL="628650" lvl="1" indent="-171450">
              <a:buFont typeface="Arial" panose="020B0604020202020204" pitchFamily="34" charset="0"/>
              <a:buChar char="•"/>
            </a:pPr>
            <a:r>
              <a:rPr lang="en-GB" dirty="0"/>
              <a:t>Vessel circuits still require some flow balancing but this will be achieved on the off girder manifold.</a:t>
            </a:r>
          </a:p>
          <a:p>
            <a:pPr marL="628650" lvl="1" indent="-171450">
              <a:buFont typeface="Arial" panose="020B0604020202020204" pitchFamily="34" charset="0"/>
              <a:buChar char="•"/>
            </a:pPr>
            <a:r>
              <a:rPr lang="en-GB" dirty="0"/>
              <a:t>Water flow velocity limit has also been reduced to 2.5 m/s to minimise flow induced vibration</a:t>
            </a:r>
            <a:br>
              <a:rPr lang="en-GB" dirty="0"/>
            </a:br>
            <a:endParaRPr lang="en-GB" dirty="0"/>
          </a:p>
        </p:txBody>
      </p:sp>
      <p:sp>
        <p:nvSpPr>
          <p:cNvPr id="4" name="Slide Number Placeholder 3"/>
          <p:cNvSpPr>
            <a:spLocks noGrp="1"/>
          </p:cNvSpPr>
          <p:nvPr>
            <p:ph type="sldNum" sz="quarter" idx="5"/>
          </p:nvPr>
        </p:nvSpPr>
        <p:spPr/>
        <p:txBody>
          <a:bodyPr/>
          <a:lstStyle/>
          <a:p>
            <a:fld id="{79441DD2-89C4-40A5-9847-70F35BD001EE}" type="slidenum">
              <a:rPr lang="en-GB" smtClean="0"/>
              <a:t>15</a:t>
            </a:fld>
            <a:endParaRPr lang="en-GB"/>
          </a:p>
        </p:txBody>
      </p:sp>
    </p:spTree>
    <p:extLst>
      <p:ext uri="{BB962C8B-B14F-4D97-AF65-F5344CB8AC3E}">
        <p14:creationId xmlns:p14="http://schemas.microsoft.com/office/powerpoint/2010/main" val="3043126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alignment requirements for all 4</a:t>
            </a:r>
            <a:r>
              <a:rPr lang="en-GB" baseline="30000" dirty="0"/>
              <a:t>th</a:t>
            </a:r>
            <a:r>
              <a:rPr lang="en-GB" dirty="0"/>
              <a:t> generation facilities are pushing the limits of available measurement technologies. </a:t>
            </a:r>
            <a:br>
              <a:rPr lang="en-GB" dirty="0"/>
            </a:br>
            <a:r>
              <a:rPr lang="en-GB" dirty="0"/>
              <a:t>* Our magnet alignment budget is 0.038 mm which is made up of various factors in the table here, (summed in quadrature)</a:t>
            </a:r>
          </a:p>
          <a:p>
            <a:pPr marL="171450" indent="-171450">
              <a:buFont typeface="Arial" panose="020B0604020202020204" pitchFamily="34" charset="0"/>
              <a:buChar char="•"/>
            </a:pPr>
            <a:r>
              <a:rPr lang="en-GB" dirty="0"/>
              <a:t>The ellipse here shows visually what the typical laser tracker (our typical measurement instrument) measurement uncertainty looks like with the long axis in the laser direction</a:t>
            </a:r>
          </a:p>
          <a:p>
            <a:pPr marL="171450" indent="-171450">
              <a:buFont typeface="Arial" panose="020B0604020202020204" pitchFamily="34" charset="0"/>
              <a:buChar char="•"/>
            </a:pPr>
            <a:r>
              <a:rPr lang="en-GB" dirty="0"/>
              <a:t>By taking multiple measurements from different positions and with different instruments we can combine these together in a unified spatial metrology network to reduce the measurement uncertainty to &lt;0.025 mm  depending on the environment &lt;0.015 mm can be achieved.</a:t>
            </a:r>
          </a:p>
          <a:p>
            <a:pPr marL="171450" indent="-171450">
              <a:buFont typeface="Arial" panose="020B0604020202020204" pitchFamily="34" charset="0"/>
              <a:buChar char="•"/>
            </a:pPr>
            <a:r>
              <a:rPr lang="en-GB" dirty="0"/>
              <a:t>We are limited in the tunnel to perform such multi position </a:t>
            </a:r>
            <a:r>
              <a:rPr lang="en-GB" dirty="0" err="1"/>
              <a:t>measurmenets</a:t>
            </a:r>
            <a:r>
              <a:rPr lang="en-GB" dirty="0"/>
              <a:t> and so have to work to a looser tolerance here of 0.075 mm</a:t>
            </a:r>
          </a:p>
          <a:p>
            <a:pPr marL="171450" indent="-171450">
              <a:buFont typeface="Arial" panose="020B0604020202020204" pitchFamily="34" charset="0"/>
              <a:buChar char="•"/>
            </a:pPr>
            <a:r>
              <a:rPr lang="en-GB" dirty="0"/>
              <a:t>However we have a requirement for being able to make relative movements of the girder assemblies with an accuracy of &lt;0.010 mm</a:t>
            </a:r>
          </a:p>
          <a:p>
            <a:pPr marL="628650" lvl="1" indent="-171450">
              <a:buFont typeface="Arial" panose="020B0604020202020204" pitchFamily="34" charset="0"/>
              <a:buChar char="•"/>
            </a:pPr>
            <a:r>
              <a:rPr lang="en-GB" dirty="0"/>
              <a:t>Laser trackers are not able to measure this with any certainty and so we utilise a series of encoders on the girder to make such moves</a:t>
            </a:r>
          </a:p>
          <a:p>
            <a:pPr marL="628650" lvl="1" indent="-171450">
              <a:buFont typeface="Arial" panose="020B0604020202020204" pitchFamily="34" charset="0"/>
              <a:buChar char="•"/>
            </a:pPr>
            <a:r>
              <a:rPr lang="en-GB" dirty="0"/>
              <a:t>Extensive testing has been carried out to confirm that these moves can be made the magnet string kept in alignment with this plot showing the deviation of the whole test girder string following a full alignment trial</a:t>
            </a:r>
          </a:p>
          <a:p>
            <a:pPr marL="171450" lvl="0" indent="-171450">
              <a:buFont typeface="Arial" panose="020B0604020202020204" pitchFamily="34" charset="0"/>
              <a:buChar char="•"/>
            </a:pPr>
            <a:endParaRPr lang="en-GB" dirty="0"/>
          </a:p>
          <a:p>
            <a:pPr marL="171450" indent="-171450">
              <a:buFont typeface="Arial" panose="020B0604020202020204" pitchFamily="34" charset="0"/>
              <a:buChar char="•"/>
            </a:pPr>
            <a:r>
              <a:rPr lang="en-GB" dirty="0"/>
              <a:t>All key beam handling </a:t>
            </a:r>
            <a:r>
              <a:rPr lang="en-GB" dirty="0" err="1"/>
              <a:t>componentns</a:t>
            </a:r>
            <a:r>
              <a:rPr lang="en-GB" dirty="0"/>
              <a:t> are individual aligned on the girder also such as the crotch absorbers shown </a:t>
            </a:r>
            <a:br>
              <a:rPr lang="en-GB" dirty="0"/>
            </a:br>
            <a:br>
              <a:rPr lang="en-GB" dirty="0"/>
            </a:br>
            <a:br>
              <a:rPr lang="en-GB" dirty="0"/>
            </a:br>
            <a:br>
              <a:rPr lang="en-GB" dirty="0"/>
            </a:br>
            <a:r>
              <a:rPr lang="en-GB" dirty="0"/>
              <a:t>The primary tool we use is a laser tracker which is well known and understood however by using new methodologies to combine multiple </a:t>
            </a:r>
            <a:r>
              <a:rPr lang="en-GB" dirty="0" err="1"/>
              <a:t>measurmeents</a:t>
            </a:r>
            <a:r>
              <a:rPr lang="en-GB" dirty="0"/>
              <a:t> w</a:t>
            </a:r>
          </a:p>
        </p:txBody>
      </p:sp>
      <p:sp>
        <p:nvSpPr>
          <p:cNvPr id="4" name="Slide Number Placeholder 3"/>
          <p:cNvSpPr>
            <a:spLocks noGrp="1"/>
          </p:cNvSpPr>
          <p:nvPr>
            <p:ph type="sldNum" sz="quarter" idx="5"/>
          </p:nvPr>
        </p:nvSpPr>
        <p:spPr/>
        <p:txBody>
          <a:bodyPr/>
          <a:lstStyle/>
          <a:p>
            <a:fld id="{79441DD2-89C4-40A5-9847-70F35BD001EE}" type="slidenum">
              <a:rPr lang="en-GB" smtClean="0"/>
              <a:t>16</a:t>
            </a:fld>
            <a:endParaRPr lang="en-GB"/>
          </a:p>
        </p:txBody>
      </p:sp>
    </p:spTree>
    <p:extLst>
      <p:ext uri="{BB962C8B-B14F-4D97-AF65-F5344CB8AC3E}">
        <p14:creationId xmlns:p14="http://schemas.microsoft.com/office/powerpoint/2010/main" val="41251055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There is much less ‘free’ space in Diamond-II which is challenging from an assembly and </a:t>
            </a:r>
            <a:r>
              <a:rPr lang="en-GB" dirty="0" err="1"/>
              <a:t>mainatenance</a:t>
            </a:r>
            <a:r>
              <a:rPr lang="en-GB" dirty="0"/>
              <a:t> perspective with many </a:t>
            </a:r>
            <a:r>
              <a:rPr lang="en-GB" dirty="0" err="1"/>
              <a:t>mockups</a:t>
            </a:r>
            <a:r>
              <a:rPr lang="en-GB" dirty="0"/>
              <a:t> being produced to ensure we can get tools where required</a:t>
            </a:r>
          </a:p>
          <a:p>
            <a:pPr marL="171450" indent="-171450">
              <a:buFont typeface="Arial" panose="020B0604020202020204" pitchFamily="34" charset="0"/>
              <a:buChar char="•"/>
            </a:pPr>
            <a:r>
              <a:rPr lang="en-GB" dirty="0"/>
              <a:t>There are as mentioned lots of special elements which need to be designed for Day 1 operations which includes 6 collimators, IR extraction for B22 and visible light extraction for diagnostics to name a few.</a:t>
            </a:r>
          </a:p>
          <a:p>
            <a:pPr marL="171450" indent="-171450">
              <a:buFont typeface="Arial" panose="020B0604020202020204" pitchFamily="34" charset="0"/>
              <a:buChar char="•"/>
            </a:pPr>
            <a:r>
              <a:rPr lang="en-GB" dirty="0"/>
              <a:t>As mentioned the power load and power density has increased for Diamond-II in the most challenging locations a single crotch absorber received 3.6kW</a:t>
            </a:r>
          </a:p>
          <a:p>
            <a:pPr marL="628650" lvl="1" indent="-171450">
              <a:buFont typeface="Arial" panose="020B0604020202020204" pitchFamily="34" charset="0"/>
              <a:buChar char="•"/>
            </a:pPr>
            <a:r>
              <a:rPr lang="en-GB" dirty="0"/>
              <a:t>Reflected power is also a significant concern as while the percentage reflected is low when the total power is very high it can lead to uncooled sections receiving not </a:t>
            </a:r>
            <a:r>
              <a:rPr lang="en-GB" dirty="0" err="1"/>
              <a:t>insiginifcant</a:t>
            </a:r>
            <a:r>
              <a:rPr lang="en-GB" dirty="0"/>
              <a:t> amounts of power</a:t>
            </a:r>
          </a:p>
          <a:p>
            <a:pPr marL="628650" lvl="1" indent="-171450">
              <a:buFont typeface="Arial" panose="020B0604020202020204" pitchFamily="34" charset="0"/>
              <a:buChar char="•"/>
            </a:pPr>
            <a:r>
              <a:rPr lang="en-GB" dirty="0"/>
              <a:t>Significant effort has gone into understanding the surface roughness and reflectivity properties for our vessels which are then modelled in </a:t>
            </a:r>
            <a:r>
              <a:rPr lang="en-GB" dirty="0" err="1"/>
              <a:t>synrad</a:t>
            </a:r>
            <a:r>
              <a:rPr lang="en-GB" dirty="0"/>
              <a:t> to simulate photon load on the whole vessel string and identify and hot spots</a:t>
            </a:r>
          </a:p>
          <a:p>
            <a:pPr marL="171450" lvl="0" indent="-171450">
              <a:buFont typeface="Arial" panose="020B0604020202020204" pitchFamily="34" charset="0"/>
              <a:buChar char="•"/>
            </a:pPr>
            <a:endParaRPr lang="en-GB" dirty="0"/>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79441DD2-89C4-40A5-9847-70F35BD001EE}" type="slidenum">
              <a:rPr lang="en-GB" smtClean="0"/>
              <a:t>17</a:t>
            </a:fld>
            <a:endParaRPr lang="en-GB"/>
          </a:p>
        </p:txBody>
      </p:sp>
    </p:spTree>
    <p:extLst>
      <p:ext uri="{BB962C8B-B14F-4D97-AF65-F5344CB8AC3E}">
        <p14:creationId xmlns:p14="http://schemas.microsoft.com/office/powerpoint/2010/main" val="2848073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Our PEBPM’s are our master reference point for the beam position as such we want them to remain as stable as possible over all timescales</a:t>
            </a:r>
          </a:p>
          <a:p>
            <a:pPr marL="171450" indent="-171450">
              <a:buFont typeface="Arial" panose="020B0604020202020204" pitchFamily="34" charset="0"/>
              <a:buChar char="•"/>
            </a:pPr>
            <a:r>
              <a:rPr lang="en-GB" dirty="0"/>
              <a:t>To enable this we have followed on from work done by APS-U and NSLS-II and used invar columns and bracing</a:t>
            </a:r>
          </a:p>
          <a:p>
            <a:pPr marL="171450" indent="-171450">
              <a:buFont typeface="Arial" panose="020B0604020202020204" pitchFamily="34" charset="0"/>
              <a:buChar char="•"/>
            </a:pPr>
            <a:r>
              <a:rPr lang="en-GB" dirty="0"/>
              <a:t>Invar has a very low CTE, so the temperature rise in the machine you saw in the earlier slide will have minimal (&lt;5 microns) impact on the BPM position</a:t>
            </a:r>
          </a:p>
          <a:p>
            <a:pPr marL="171450" indent="-171450">
              <a:buFont typeface="Arial" panose="020B0604020202020204" pitchFamily="34" charset="0"/>
              <a:buChar char="•"/>
            </a:pPr>
            <a:r>
              <a:rPr lang="en-GB" dirty="0"/>
              <a:t>Space for the BPM’s is very constrained and so following testing we have identified changes to improve its vibration stability further also.</a:t>
            </a:r>
          </a:p>
        </p:txBody>
      </p:sp>
      <p:sp>
        <p:nvSpPr>
          <p:cNvPr id="4" name="Slide Number Placeholder 3"/>
          <p:cNvSpPr>
            <a:spLocks noGrp="1"/>
          </p:cNvSpPr>
          <p:nvPr>
            <p:ph type="sldNum" sz="quarter" idx="5"/>
          </p:nvPr>
        </p:nvSpPr>
        <p:spPr/>
        <p:txBody>
          <a:bodyPr/>
          <a:lstStyle/>
          <a:p>
            <a:fld id="{79441DD2-89C4-40A5-9847-70F35BD001EE}" type="slidenum">
              <a:rPr lang="en-GB" smtClean="0"/>
              <a:t>18</a:t>
            </a:fld>
            <a:endParaRPr lang="en-GB"/>
          </a:p>
        </p:txBody>
      </p:sp>
    </p:spTree>
    <p:extLst>
      <p:ext uri="{BB962C8B-B14F-4D97-AF65-F5344CB8AC3E}">
        <p14:creationId xmlns:p14="http://schemas.microsoft.com/office/powerpoint/2010/main" val="35856496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19</a:t>
            </a:fld>
            <a:endParaRPr lang="en-GB"/>
          </a:p>
        </p:txBody>
      </p:sp>
    </p:spTree>
    <p:extLst>
      <p:ext uri="{BB962C8B-B14F-4D97-AF65-F5344CB8AC3E}">
        <p14:creationId xmlns:p14="http://schemas.microsoft.com/office/powerpoint/2010/main" val="15496546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an overview drawing of Diamond, the orange sections highlight sections of the machine which are to be completely replaced for D-II – Booster, Transfer lines and storage ring.</a:t>
            </a:r>
          </a:p>
        </p:txBody>
      </p:sp>
      <p:sp>
        <p:nvSpPr>
          <p:cNvPr id="4" name="Slide Number Placeholder 3"/>
          <p:cNvSpPr>
            <a:spLocks noGrp="1"/>
          </p:cNvSpPr>
          <p:nvPr>
            <p:ph type="sldNum" sz="quarter" idx="5"/>
          </p:nvPr>
        </p:nvSpPr>
        <p:spPr/>
        <p:txBody>
          <a:bodyPr/>
          <a:lstStyle/>
          <a:p>
            <a:fld id="{79441DD2-89C4-40A5-9847-70F35BD001EE}" type="slidenum">
              <a:rPr lang="en-GB" smtClean="0"/>
              <a:t>2</a:t>
            </a:fld>
            <a:endParaRPr lang="en-GB"/>
          </a:p>
        </p:txBody>
      </p:sp>
    </p:spTree>
    <p:extLst>
      <p:ext uri="{BB962C8B-B14F-4D97-AF65-F5344CB8AC3E}">
        <p14:creationId xmlns:p14="http://schemas.microsoft.com/office/powerpoint/2010/main" val="6924954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There are 31 front ends installed in the ring. This slides shows the scope of the D-II upgrading work for all the existing FEs. </a:t>
            </a:r>
          </a:p>
        </p:txBody>
      </p:sp>
      <p:sp>
        <p:nvSpPr>
          <p:cNvPr id="4" name="Slide Number Placeholder 3"/>
          <p:cNvSpPr>
            <a:spLocks noGrp="1"/>
          </p:cNvSpPr>
          <p:nvPr>
            <p:ph type="sldNum" sz="quarter" idx="5"/>
          </p:nvPr>
        </p:nvSpPr>
        <p:spPr/>
        <p:txBody>
          <a:bodyPr/>
          <a:lstStyle/>
          <a:p>
            <a:fld id="{79441DD2-89C4-40A5-9847-70F35BD001EE}" type="slidenum">
              <a:rPr lang="en-GB" smtClean="0"/>
              <a:t>20</a:t>
            </a:fld>
            <a:endParaRPr lang="en-GB"/>
          </a:p>
        </p:txBody>
      </p:sp>
    </p:spTree>
    <p:extLst>
      <p:ext uri="{BB962C8B-B14F-4D97-AF65-F5344CB8AC3E}">
        <p14:creationId xmlns:p14="http://schemas.microsoft.com/office/powerpoint/2010/main" val="25194661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shows the delivery approach FE team employed. We are delivering new front ends for D-II flagship beamlines. We also delivery new front end for the Dipole beamline changing to ID beamline. Front end I13 will need major redesign due to significantly increased photon beam power. </a:t>
            </a:r>
          </a:p>
        </p:txBody>
      </p:sp>
      <p:sp>
        <p:nvSpPr>
          <p:cNvPr id="4" name="Slide Number Placeholder 3"/>
          <p:cNvSpPr>
            <a:spLocks noGrp="1"/>
          </p:cNvSpPr>
          <p:nvPr>
            <p:ph type="sldNum" sz="quarter" idx="5"/>
          </p:nvPr>
        </p:nvSpPr>
        <p:spPr/>
        <p:txBody>
          <a:bodyPr/>
          <a:lstStyle/>
          <a:p>
            <a:fld id="{79441DD2-89C4-40A5-9847-70F35BD001EE}" type="slidenum">
              <a:rPr lang="en-GB" smtClean="0"/>
              <a:t>21</a:t>
            </a:fld>
            <a:endParaRPr lang="en-GB"/>
          </a:p>
        </p:txBody>
      </p:sp>
    </p:spTree>
    <p:extLst>
      <p:ext uri="{BB962C8B-B14F-4D97-AF65-F5344CB8AC3E}">
        <p14:creationId xmlns:p14="http://schemas.microsoft.com/office/powerpoint/2010/main" val="21812956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predevelopment is for the use on two front ends with different requirements. I13 beamline uses the front end slits as its virtual source. The existing I13 slits has to be changed due to increased beam power in Diamond-II. But the traditional front ends slits configuration – with two pairs of blade placed more than 500mm away, could not be used as the virtual focal point. The traditional slits would not suit the available space in K07. K07 beamline has space shortage because of dual branch geometry. A compact slits design is required. The rotatable slits assembly has a compact geometry. It only half the length of a traditional slits, yet handles all the beam power. </a:t>
            </a:r>
          </a:p>
        </p:txBody>
      </p:sp>
      <p:sp>
        <p:nvSpPr>
          <p:cNvPr id="4" name="Slide Number Placeholder 3"/>
          <p:cNvSpPr>
            <a:spLocks noGrp="1"/>
          </p:cNvSpPr>
          <p:nvPr>
            <p:ph type="sldNum" sz="quarter" idx="5"/>
          </p:nvPr>
        </p:nvSpPr>
        <p:spPr/>
        <p:txBody>
          <a:bodyPr/>
          <a:lstStyle/>
          <a:p>
            <a:fld id="{79441DD2-89C4-40A5-9847-70F35BD001EE}" type="slidenum">
              <a:rPr lang="en-GB" smtClean="0"/>
              <a:t>22</a:t>
            </a:fld>
            <a:endParaRPr lang="en-GB"/>
          </a:p>
        </p:txBody>
      </p:sp>
    </p:spTree>
    <p:extLst>
      <p:ext uri="{BB962C8B-B14F-4D97-AF65-F5344CB8AC3E}">
        <p14:creationId xmlns:p14="http://schemas.microsoft.com/office/powerpoint/2010/main" val="38074440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 keep having new challenges. This is a recent R&amp;D project. </a:t>
            </a:r>
          </a:p>
        </p:txBody>
      </p:sp>
      <p:sp>
        <p:nvSpPr>
          <p:cNvPr id="4" name="Slide Number Placeholder 3"/>
          <p:cNvSpPr>
            <a:spLocks noGrp="1"/>
          </p:cNvSpPr>
          <p:nvPr>
            <p:ph type="sldNum" sz="quarter" idx="5"/>
          </p:nvPr>
        </p:nvSpPr>
        <p:spPr/>
        <p:txBody>
          <a:bodyPr/>
          <a:lstStyle/>
          <a:p>
            <a:fld id="{79441DD2-89C4-40A5-9847-70F35BD001EE}" type="slidenum">
              <a:rPr lang="en-GB" smtClean="0"/>
              <a:t>23</a:t>
            </a:fld>
            <a:endParaRPr lang="en-GB"/>
          </a:p>
        </p:txBody>
      </p:sp>
    </p:spTree>
    <p:extLst>
      <p:ext uri="{BB962C8B-B14F-4D97-AF65-F5344CB8AC3E}">
        <p14:creationId xmlns:p14="http://schemas.microsoft.com/office/powerpoint/2010/main" val="39523712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24</a:t>
            </a:fld>
            <a:endParaRPr lang="en-GB"/>
          </a:p>
        </p:txBody>
      </p:sp>
    </p:spTree>
    <p:extLst>
      <p:ext uri="{BB962C8B-B14F-4D97-AF65-F5344CB8AC3E}">
        <p14:creationId xmlns:p14="http://schemas.microsoft.com/office/powerpoint/2010/main" val="21805541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5" name="Slide Number Placeholder 4"/>
          <p:cNvSpPr>
            <a:spLocks noGrp="1"/>
          </p:cNvSpPr>
          <p:nvPr>
            <p:ph type="sldNum" sz="quarter" idx="5"/>
          </p:nvPr>
        </p:nvSpPr>
        <p:spPr/>
        <p:txBody>
          <a:bodyPr/>
          <a:lstStyle/>
          <a:p>
            <a:fld id="{79441DD2-89C4-40A5-9847-70F35BD001EE}" type="slidenum">
              <a:rPr lang="en-GB" smtClean="0"/>
              <a:t>25</a:t>
            </a:fld>
            <a:endParaRPr lang="en-GB"/>
          </a:p>
        </p:txBody>
      </p:sp>
    </p:spTree>
    <p:extLst>
      <p:ext uri="{BB962C8B-B14F-4D97-AF65-F5344CB8AC3E}">
        <p14:creationId xmlns:p14="http://schemas.microsoft.com/office/powerpoint/2010/main" val="2035103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19BEC-4F26-042D-C43D-0C75ACBC20D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965F2E-6F58-2AED-6E18-15DF6922BC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83B38E-4DD5-0B01-6B46-F400FED74B00}"/>
              </a:ext>
            </a:extLst>
          </p:cNvPr>
          <p:cNvSpPr>
            <a:spLocks noGrp="1"/>
          </p:cNvSpPr>
          <p:nvPr>
            <p:ph type="body" idx="1"/>
          </p:nvPr>
        </p:nvSpPr>
        <p:spPr/>
        <p:txBody>
          <a:bodyPr/>
          <a:lstStyle/>
          <a:p>
            <a:r>
              <a:rPr lang="en-GB" dirty="0"/>
              <a:t>The overall drive for Diamond-II is to enable improved experimental outcomes for users to do this from a machine perspective the key requirements is increasing X-ray brightness and coherence.</a:t>
            </a:r>
            <a:br>
              <a:rPr lang="en-GB" dirty="0"/>
            </a:br>
            <a:r>
              <a:rPr lang="en-GB" dirty="0"/>
              <a:t>To do this though requires many mechanical design aspects to be considered carefully.</a:t>
            </a:r>
          </a:p>
        </p:txBody>
      </p:sp>
      <p:sp>
        <p:nvSpPr>
          <p:cNvPr id="4" name="Slide Number Placeholder 3">
            <a:extLst>
              <a:ext uri="{FF2B5EF4-FFF2-40B4-BE49-F238E27FC236}">
                <a16:creationId xmlns:a16="http://schemas.microsoft.com/office/drawing/2014/main" id="{5D6282C8-77B2-21A4-A1F9-EABA57A81E41}"/>
              </a:ext>
            </a:extLst>
          </p:cNvPr>
          <p:cNvSpPr>
            <a:spLocks noGrp="1"/>
          </p:cNvSpPr>
          <p:nvPr>
            <p:ph type="sldNum" sz="quarter" idx="5"/>
          </p:nvPr>
        </p:nvSpPr>
        <p:spPr/>
        <p:txBody>
          <a:bodyPr/>
          <a:lstStyle/>
          <a:p>
            <a:fld id="{79441DD2-89C4-40A5-9847-70F35BD001EE}" type="slidenum">
              <a:rPr lang="en-GB" smtClean="0"/>
              <a:t>3</a:t>
            </a:fld>
            <a:endParaRPr lang="en-GB"/>
          </a:p>
        </p:txBody>
      </p:sp>
    </p:spTree>
    <p:extLst>
      <p:ext uri="{BB962C8B-B14F-4D97-AF65-F5344CB8AC3E}">
        <p14:creationId xmlns:p14="http://schemas.microsoft.com/office/powerpoint/2010/main" val="372286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4</a:t>
            </a:fld>
            <a:endParaRPr lang="en-GB"/>
          </a:p>
        </p:txBody>
      </p:sp>
    </p:spTree>
    <p:extLst>
      <p:ext uri="{BB962C8B-B14F-4D97-AF65-F5344CB8AC3E}">
        <p14:creationId xmlns:p14="http://schemas.microsoft.com/office/powerpoint/2010/main" val="16780082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 have laser scanned the whole machine to help with development of D-II, this is a walk through of the laser scan model from the LINAC to the Booster.</a:t>
            </a:r>
          </a:p>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5</a:t>
            </a:fld>
            <a:endParaRPr lang="en-GB"/>
          </a:p>
        </p:txBody>
      </p:sp>
    </p:spTree>
    <p:extLst>
      <p:ext uri="{BB962C8B-B14F-4D97-AF65-F5344CB8AC3E}">
        <p14:creationId xmlns:p14="http://schemas.microsoft.com/office/powerpoint/2010/main" val="263068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6</a:t>
            </a:fld>
            <a:endParaRPr lang="en-GB"/>
          </a:p>
        </p:txBody>
      </p:sp>
    </p:spTree>
    <p:extLst>
      <p:ext uri="{BB962C8B-B14F-4D97-AF65-F5344CB8AC3E}">
        <p14:creationId xmlns:p14="http://schemas.microsoft.com/office/powerpoint/2010/main" val="1376031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DFC602-3EFF-38D7-F61D-149A176989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641AB8-9CEA-D935-DED7-FEDAD4E7F38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7BBFA66-CA86-D9CB-6D3D-A21B502EA245}"/>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AD2400E-7697-EC42-4409-9E514517C2EF}"/>
              </a:ext>
            </a:extLst>
          </p:cNvPr>
          <p:cNvSpPr>
            <a:spLocks noGrp="1"/>
          </p:cNvSpPr>
          <p:nvPr>
            <p:ph type="sldNum" sz="quarter" idx="5"/>
          </p:nvPr>
        </p:nvSpPr>
        <p:spPr/>
        <p:txBody>
          <a:bodyPr/>
          <a:lstStyle/>
          <a:p>
            <a:fld id="{79441DD2-89C4-40A5-9847-70F35BD001EE}" type="slidenum">
              <a:rPr lang="en-GB" smtClean="0"/>
              <a:t>7</a:t>
            </a:fld>
            <a:endParaRPr lang="en-GB"/>
          </a:p>
        </p:txBody>
      </p:sp>
    </p:spTree>
    <p:extLst>
      <p:ext uri="{BB962C8B-B14F-4D97-AF65-F5344CB8AC3E}">
        <p14:creationId xmlns:p14="http://schemas.microsoft.com/office/powerpoint/2010/main" val="3090637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8</a:t>
            </a:fld>
            <a:endParaRPr lang="en-GB"/>
          </a:p>
        </p:txBody>
      </p:sp>
    </p:spTree>
    <p:extLst>
      <p:ext uri="{BB962C8B-B14F-4D97-AF65-F5344CB8AC3E}">
        <p14:creationId xmlns:p14="http://schemas.microsoft.com/office/powerpoint/2010/main" val="2186264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9441DD2-89C4-40A5-9847-70F35BD001EE}" type="slidenum">
              <a:rPr lang="en-GB" smtClean="0"/>
              <a:t>9</a:t>
            </a:fld>
            <a:endParaRPr lang="en-GB"/>
          </a:p>
        </p:txBody>
      </p:sp>
    </p:spTree>
    <p:extLst>
      <p:ext uri="{BB962C8B-B14F-4D97-AF65-F5344CB8AC3E}">
        <p14:creationId xmlns:p14="http://schemas.microsoft.com/office/powerpoint/2010/main" val="4138493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157C36D-A734-B041-BD16-08361CD43950}" type="datetimeFigureOut">
              <a:rPr lang="en-US" smtClean="0"/>
              <a:t>7/8/2025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2" y="6180408"/>
            <a:ext cx="1263383" cy="365125"/>
          </a:xfrm>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2129126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57C36D-A734-B041-BD16-08361CD43950}" type="datetimeFigureOut">
              <a:rPr lang="en-US" smtClean="0"/>
              <a:t>7/8/2025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973126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57C36D-A734-B041-BD16-08361CD43950}" type="datetimeFigureOut">
              <a:rPr lang="en-US" smtClean="0"/>
              <a:t>7/8/2025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03461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57C36D-A734-B041-BD16-08361CD43950}" type="datetimeFigureOut">
              <a:rPr lang="en-US" smtClean="0"/>
              <a:t>7/8/2025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212B95-9EC4-9549-A171-044945CECD55}" type="slidenum">
              <a:rPr lang="en-US" smtClean="0"/>
              <a:t>‹#›</a:t>
            </a:fld>
            <a:endParaRPr lang="en-US"/>
          </a:p>
        </p:txBody>
      </p:sp>
      <p:sp>
        <p:nvSpPr>
          <p:cNvPr id="6" name="Content Placeholder 5">
            <a:extLst>
              <a:ext uri="{FF2B5EF4-FFF2-40B4-BE49-F238E27FC236}">
                <a16:creationId xmlns:a16="http://schemas.microsoft.com/office/drawing/2014/main" id="{A82753E0-9F1B-AAFE-EA40-BF94198D2D28}"/>
              </a:ext>
            </a:extLst>
          </p:cNvPr>
          <p:cNvSpPr>
            <a:spLocks noGrp="1"/>
          </p:cNvSpPr>
          <p:nvPr>
            <p:ph sz="quarter" idx="13"/>
          </p:nvPr>
        </p:nvSpPr>
        <p:spPr>
          <a:xfrm>
            <a:off x="-1565275" y="1371600"/>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66611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57C36D-A734-B041-BD16-08361CD43950}" type="datetimeFigureOut">
              <a:rPr lang="en-US" smtClean="0"/>
              <a:t>7/8/2025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708319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157C36D-A734-B041-BD16-08361CD43950}" type="datetimeFigureOut">
              <a:rPr lang="en-US" smtClean="0"/>
              <a:t>7/8/2025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219342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157C36D-A734-B041-BD16-08361CD43950}" type="datetimeFigureOut">
              <a:rPr lang="en-US" smtClean="0"/>
              <a:t>7/8/2025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52063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157C36D-A734-B041-BD16-08361CD43950}" type="datetimeFigureOut">
              <a:rPr lang="en-US" smtClean="0"/>
              <a:t>7/8/2025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003853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157C36D-A734-B041-BD16-08361CD43950}" type="datetimeFigureOut">
              <a:rPr lang="en-US" smtClean="0"/>
              <a:t>7/8/2025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141420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57C36D-A734-B041-BD16-08361CD43950}" type="datetimeFigureOut">
              <a:rPr lang="en-US" smtClean="0"/>
              <a:t>7/8/2025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378840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57C36D-A734-B041-BD16-08361CD43950}" type="datetimeFigureOut">
              <a:rPr lang="en-US" smtClean="0"/>
              <a:t>7/8/2025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2034921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157C36D-A734-B041-BD16-08361CD43950}" type="datetimeFigureOut">
              <a:rPr lang="en-US" smtClean="0"/>
              <a:t>7/8/2025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12B95-9EC4-9549-A171-044945CECD55}" type="slidenum">
              <a:rPr lang="en-US" smtClean="0"/>
              <a:t>‹#›</a:t>
            </a:fld>
            <a:endParaRPr lang="en-US"/>
          </a:p>
        </p:txBody>
      </p:sp>
    </p:spTree>
    <p:extLst>
      <p:ext uri="{BB962C8B-B14F-4D97-AF65-F5344CB8AC3E}">
        <p14:creationId xmlns:p14="http://schemas.microsoft.com/office/powerpoint/2010/main" val="108281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8D56066-B700-9C41-B9FA-B834435A4C7A}"/>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18784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57C36D-A734-B041-BD16-08361CD43950}" type="datetimeFigureOut">
              <a:rPr lang="en-US" smtClean="0"/>
              <a:t>7/8/2025</a:t>
            </a:fld>
            <a:endParaRPr lang="en-US"/>
          </a:p>
        </p:txBody>
      </p:sp>
      <p:sp>
        <p:nvSpPr>
          <p:cNvPr id="5" name="Footer Placeholder 4"/>
          <p:cNvSpPr>
            <a:spLocks noGrp="1"/>
          </p:cNvSpPr>
          <p:nvPr>
            <p:ph type="ftr" sz="quarter" idx="3"/>
          </p:nvPr>
        </p:nvSpPr>
        <p:spPr>
          <a:xfrm>
            <a:off x="3843746" y="6180409"/>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220892" y="6187843"/>
            <a:ext cx="171776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212B95-9EC4-9549-A171-044945CECD55}" type="slidenum">
              <a:rPr lang="en-US" smtClean="0"/>
              <a:t>‹#›</a:t>
            </a:fld>
            <a:endParaRPr lang="en-US"/>
          </a:p>
        </p:txBody>
      </p:sp>
    </p:spTree>
    <p:extLst>
      <p:ext uri="{BB962C8B-B14F-4D97-AF65-F5344CB8AC3E}">
        <p14:creationId xmlns:p14="http://schemas.microsoft.com/office/powerpoint/2010/main" val="1788813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6.gif"/><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gif"/></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jpeg"/><Relationship Id="rId9"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33.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media" Target="../media/media1.mp4"/><Relationship Id="rId1" Type="http://schemas.openxmlformats.org/officeDocument/2006/relationships/video" Target="NULL" TargetMode="External"/><Relationship Id="rId5" Type="http://schemas.openxmlformats.org/officeDocument/2006/relationships/image" Target="../media/image4.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40AAA3-322C-C94F-940E-B68FC7542D37}"/>
              </a:ext>
            </a:extLst>
          </p:cNvPr>
          <p:cNvSpPr/>
          <p:nvPr/>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6D445D83-86CF-0D43-9DBF-2760A9BC5F34}"/>
              </a:ext>
            </a:extLst>
          </p:cNvPr>
          <p:cNvPicPr>
            <a:picLocks noChangeAspect="1"/>
          </p:cNvPicPr>
          <p:nvPr/>
        </p:nvPicPr>
        <p:blipFill>
          <a:blip r:embed="rId3"/>
          <a:stretch>
            <a:fillRect/>
          </a:stretch>
        </p:blipFill>
        <p:spPr>
          <a:xfrm>
            <a:off x="-1" y="0"/>
            <a:ext cx="12192000" cy="6858000"/>
          </a:xfrm>
          <a:prstGeom prst="rect">
            <a:avLst/>
          </a:prstGeom>
        </p:spPr>
      </p:pic>
      <p:sp>
        <p:nvSpPr>
          <p:cNvPr id="4" name="Slide Number Placeholder 3">
            <a:extLst>
              <a:ext uri="{FF2B5EF4-FFF2-40B4-BE49-F238E27FC236}">
                <a16:creationId xmlns:a16="http://schemas.microsoft.com/office/drawing/2014/main" id="{CDC55441-5405-F6D6-52DA-B2796A84B0CB}"/>
              </a:ext>
            </a:extLst>
          </p:cNvPr>
          <p:cNvSpPr>
            <a:spLocks noGrp="1"/>
          </p:cNvSpPr>
          <p:nvPr>
            <p:ph type="sldNum" sz="quarter" idx="12"/>
          </p:nvPr>
        </p:nvSpPr>
        <p:spPr/>
        <p:txBody>
          <a:bodyPr/>
          <a:lstStyle/>
          <a:p>
            <a:fld id="{76BFFB71-6365-C148-BC0F-BE43D6BEA5E3}" type="slidenum">
              <a:rPr lang="en-US" smtClean="0"/>
              <a:t>1</a:t>
            </a:fld>
            <a:endParaRPr lang="en-US"/>
          </a:p>
        </p:txBody>
      </p:sp>
      <p:sp>
        <p:nvSpPr>
          <p:cNvPr id="2" name="Title 1">
            <a:extLst>
              <a:ext uri="{FF2B5EF4-FFF2-40B4-BE49-F238E27FC236}">
                <a16:creationId xmlns:a16="http://schemas.microsoft.com/office/drawing/2014/main" id="{9BBCDEAB-5EDE-3F4A-B867-E9BA3387A0C8}"/>
              </a:ext>
            </a:extLst>
          </p:cNvPr>
          <p:cNvSpPr>
            <a:spLocks noGrp="1"/>
          </p:cNvSpPr>
          <p:nvPr>
            <p:ph type="ctrTitle"/>
          </p:nvPr>
        </p:nvSpPr>
        <p:spPr>
          <a:xfrm>
            <a:off x="0" y="2508007"/>
            <a:ext cx="12192003" cy="887023"/>
          </a:xfrm>
        </p:spPr>
        <p:txBody>
          <a:bodyPr>
            <a:normAutofit fontScale="90000"/>
          </a:bodyPr>
          <a:lstStyle/>
          <a:p>
            <a:br>
              <a:rPr lang="en-GB" sz="5400" b="1" dirty="0"/>
            </a:br>
            <a:br>
              <a:rPr lang="en-GB" sz="5400" b="1" dirty="0"/>
            </a:br>
            <a:r>
              <a:rPr lang="en-GB" sz="5400" b="1" dirty="0">
                <a:solidFill>
                  <a:srgbClr val="002060"/>
                </a:solidFill>
                <a:latin typeface="+mn-lt"/>
                <a:cs typeface="Arial" panose="020B0604020202020204" pitchFamily="34" charset="0"/>
              </a:rPr>
              <a:t>Diamond II Mechanical Engineering</a:t>
            </a:r>
            <a:endParaRPr lang="en-US" sz="5400" dirty="0">
              <a:solidFill>
                <a:schemeClr val="accent1">
                  <a:lumMod val="50000"/>
                </a:schemeClr>
              </a:solidFill>
            </a:endParaRPr>
          </a:p>
        </p:txBody>
      </p:sp>
      <p:sp>
        <p:nvSpPr>
          <p:cNvPr id="8" name="TextBox 7">
            <a:extLst>
              <a:ext uri="{FF2B5EF4-FFF2-40B4-BE49-F238E27FC236}">
                <a16:creationId xmlns:a16="http://schemas.microsoft.com/office/drawing/2014/main" id="{C3D6C1D4-BA80-CF39-8F21-BF21CC8F5FDC}"/>
              </a:ext>
            </a:extLst>
          </p:cNvPr>
          <p:cNvSpPr txBox="1"/>
          <p:nvPr/>
        </p:nvSpPr>
        <p:spPr>
          <a:xfrm>
            <a:off x="-3" y="3429000"/>
            <a:ext cx="12192000" cy="1384995"/>
          </a:xfrm>
          <a:prstGeom prst="rect">
            <a:avLst/>
          </a:prstGeom>
          <a:solidFill>
            <a:schemeClr val="bg1"/>
          </a:solidFill>
        </p:spPr>
        <p:txBody>
          <a:bodyPr wrap="square" lIns="91440" tIns="45720" rIns="91440" bIns="45720" rtlCol="0" anchor="t">
            <a:spAutoFit/>
          </a:bodyPr>
          <a:lstStyle/>
          <a:p>
            <a:pPr algn="ctr"/>
            <a:r>
              <a:rPr lang="en-GB" sz="2800" dirty="0">
                <a:solidFill>
                  <a:schemeClr val="bg1">
                    <a:lumMod val="50000"/>
                  </a:schemeClr>
                </a:solidFill>
              </a:rPr>
              <a:t>Paul Vivian</a:t>
            </a:r>
          </a:p>
          <a:p>
            <a:pPr algn="ctr"/>
            <a:r>
              <a:rPr lang="en-GB" sz="2800" dirty="0">
                <a:solidFill>
                  <a:schemeClr val="bg1">
                    <a:lumMod val="50000"/>
                  </a:schemeClr>
                </a:solidFill>
                <a:ea typeface="Calibri"/>
                <a:cs typeface="Calibri"/>
              </a:rPr>
              <a:t>With contributions from Walter Tizzano, Xia Liu and the wider Accelerator Mechanical Team</a:t>
            </a:r>
          </a:p>
        </p:txBody>
      </p:sp>
      <p:sp>
        <p:nvSpPr>
          <p:cNvPr id="10" name="TextBox 9">
            <a:extLst>
              <a:ext uri="{FF2B5EF4-FFF2-40B4-BE49-F238E27FC236}">
                <a16:creationId xmlns:a16="http://schemas.microsoft.com/office/drawing/2014/main" id="{C3DC6F10-3FB1-0A71-B566-58FD1FD25F4E}"/>
              </a:ext>
            </a:extLst>
          </p:cNvPr>
          <p:cNvSpPr txBox="1"/>
          <p:nvPr/>
        </p:nvSpPr>
        <p:spPr>
          <a:xfrm>
            <a:off x="2255574" y="4672303"/>
            <a:ext cx="7680853" cy="1508105"/>
          </a:xfrm>
          <a:prstGeom prst="rect">
            <a:avLst/>
          </a:prstGeom>
          <a:noFill/>
        </p:spPr>
        <p:txBody>
          <a:bodyPr wrap="square" rtlCol="0">
            <a:spAutoFit/>
          </a:bodyPr>
          <a:lstStyle/>
          <a:p>
            <a:pPr algn="ctr">
              <a:spcAft>
                <a:spcPts val="1200"/>
              </a:spcAft>
            </a:pPr>
            <a:r>
              <a:rPr lang="en-GB" sz="2400" baseline="0" dirty="0">
                <a:solidFill>
                  <a:schemeClr val="bg1">
                    <a:lumMod val="50000"/>
                  </a:schemeClr>
                </a:solidFill>
              </a:rPr>
              <a:t>Particle Accelerators and Beams Conference 2025</a:t>
            </a:r>
          </a:p>
          <a:p>
            <a:pPr algn="ctr">
              <a:spcAft>
                <a:spcPts val="1200"/>
              </a:spcAft>
            </a:pPr>
            <a:r>
              <a:rPr lang="en-GB" sz="2400" dirty="0">
                <a:solidFill>
                  <a:schemeClr val="bg1">
                    <a:lumMod val="50000"/>
                  </a:schemeClr>
                </a:solidFill>
              </a:rPr>
              <a:t>09/07/25</a:t>
            </a:r>
            <a:endParaRPr lang="en-GB" sz="2400" baseline="0" dirty="0">
              <a:solidFill>
                <a:schemeClr val="bg1">
                  <a:lumMod val="50000"/>
                </a:schemeClr>
              </a:solidFill>
            </a:endParaRPr>
          </a:p>
          <a:p>
            <a:pPr algn="ctr"/>
            <a:endParaRPr lang="en-GB" sz="2400" dirty="0">
              <a:solidFill>
                <a:schemeClr val="bg1">
                  <a:lumMod val="50000"/>
                </a:schemeClr>
              </a:solidFill>
            </a:endParaRPr>
          </a:p>
        </p:txBody>
      </p:sp>
    </p:spTree>
    <p:extLst>
      <p:ext uri="{BB962C8B-B14F-4D97-AF65-F5344CB8AC3E}">
        <p14:creationId xmlns:p14="http://schemas.microsoft.com/office/powerpoint/2010/main" val="422423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10</a:t>
            </a:fld>
            <a:endParaRPr lang="en-GB" sz="1800">
              <a:solidFill>
                <a:schemeClr val="bg1">
                  <a:lumMod val="65000"/>
                </a:schemeClr>
              </a:solidFill>
            </a:endParaRPr>
          </a:p>
        </p:txBody>
      </p:sp>
      <p:sp>
        <p:nvSpPr>
          <p:cNvPr id="3" name="TextBox 2">
            <a:extLst>
              <a:ext uri="{FF2B5EF4-FFF2-40B4-BE49-F238E27FC236}">
                <a16:creationId xmlns:a16="http://schemas.microsoft.com/office/drawing/2014/main" id="{DA27FCD6-C1CC-19F0-ADB9-75DD0831AA5C}"/>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SR Injection Straights I01 - Status</a:t>
            </a:r>
            <a:endParaRPr lang="en-GB" sz="3600">
              <a:solidFill>
                <a:schemeClr val="bg1"/>
              </a:solidFill>
              <a:latin typeface="+mj-lt"/>
            </a:endParaRPr>
          </a:p>
        </p:txBody>
      </p:sp>
      <p:sp>
        <p:nvSpPr>
          <p:cNvPr id="6" name="TextBox 5">
            <a:extLst>
              <a:ext uri="{FF2B5EF4-FFF2-40B4-BE49-F238E27FC236}">
                <a16:creationId xmlns:a16="http://schemas.microsoft.com/office/drawing/2014/main" id="{8E1EDD8B-C245-F8B3-DCA7-64AC9A30E4C2}"/>
              </a:ext>
            </a:extLst>
          </p:cNvPr>
          <p:cNvSpPr txBox="1"/>
          <p:nvPr/>
        </p:nvSpPr>
        <p:spPr>
          <a:xfrm>
            <a:off x="346177" y="1104552"/>
            <a:ext cx="5203286" cy="4401205"/>
          </a:xfrm>
          <a:prstGeom prst="rect">
            <a:avLst/>
          </a:prstGeom>
          <a:noFill/>
        </p:spPr>
        <p:txBody>
          <a:bodyPr wrap="square" rtlCol="0">
            <a:spAutoFit/>
          </a:bodyPr>
          <a:lstStyle/>
          <a:p>
            <a:pPr>
              <a:spcAft>
                <a:spcPts val="600"/>
              </a:spcAft>
            </a:pPr>
            <a:endParaRPr lang="en-GB" sz="2000" dirty="0">
              <a:cs typeface="Calibri" panose="020F0502020204030204" pitchFamily="34" charset="0"/>
            </a:endParaRPr>
          </a:p>
          <a:p>
            <a:pPr marL="342900" indent="-342900">
              <a:spcAft>
                <a:spcPts val="600"/>
              </a:spcAft>
              <a:buFont typeface="Arial" panose="020B0604020202020204" pitchFamily="34" charset="0"/>
              <a:buChar char="•"/>
            </a:pPr>
            <a:r>
              <a:rPr lang="en-GB" sz="2000" dirty="0">
                <a:cs typeface="Calibri" panose="020F0502020204030204" pitchFamily="34" charset="0"/>
              </a:rPr>
              <a:t>A layout has been proposed and can be finalised once the septum design is available</a:t>
            </a:r>
          </a:p>
          <a:p>
            <a:pPr marL="342900" indent="-342900">
              <a:spcAft>
                <a:spcPts val="600"/>
              </a:spcAft>
              <a:buFont typeface="Arial" panose="020B0604020202020204" pitchFamily="34" charset="0"/>
              <a:buChar char="•"/>
            </a:pPr>
            <a:r>
              <a:rPr lang="en-GB" sz="2000" dirty="0">
                <a:cs typeface="Calibri" panose="020F0502020204030204" pitchFamily="34" charset="0"/>
              </a:rPr>
              <a:t>Raytracing will be needed to confirm thermal and vacuum performance</a:t>
            </a:r>
          </a:p>
          <a:p>
            <a:pPr marL="342900" indent="-342900">
              <a:spcAft>
                <a:spcPts val="600"/>
              </a:spcAft>
              <a:buFont typeface="Arial" panose="020B0604020202020204" pitchFamily="34" charset="0"/>
              <a:buChar char="•"/>
            </a:pPr>
            <a:r>
              <a:rPr lang="en-GB" sz="2000" dirty="0">
                <a:cs typeface="Calibri" panose="020F0502020204030204" pitchFamily="34" charset="0"/>
              </a:rPr>
              <a:t>The ceramic kicker vessels are notoriously challenging components and require a conductive layer on the inner surface, generally consisting in Titanium coating</a:t>
            </a:r>
          </a:p>
          <a:p>
            <a:pPr marL="342900" indent="-342900">
              <a:spcAft>
                <a:spcPts val="600"/>
              </a:spcAft>
              <a:buFont typeface="Arial" panose="020B0604020202020204" pitchFamily="34" charset="0"/>
              <a:buChar char="•"/>
            </a:pPr>
            <a:r>
              <a:rPr lang="en-GB" sz="2000" dirty="0">
                <a:cs typeface="Calibri" panose="020F0502020204030204" pitchFamily="34" charset="0"/>
              </a:rPr>
              <a:t>We have prototypes for the ceramic kicker vessels and bonding to the Ti flanges is being tested by an external company. Coating trials will follow</a:t>
            </a:r>
          </a:p>
        </p:txBody>
      </p:sp>
      <p:pic>
        <p:nvPicPr>
          <p:cNvPr id="7" name="Immagine 5" descr="Immagine che contiene pavimento, cilindro, terreno, interno&#10;&#10;Descrizione generata automaticamente">
            <a:extLst>
              <a:ext uri="{FF2B5EF4-FFF2-40B4-BE49-F238E27FC236}">
                <a16:creationId xmlns:a16="http://schemas.microsoft.com/office/drawing/2014/main" id="{353AA31E-3650-7C94-BAAD-47670F9B8D58}"/>
              </a:ext>
            </a:extLst>
          </p:cNvPr>
          <p:cNvPicPr>
            <a:picLocks noChangeAspect="1"/>
          </p:cNvPicPr>
          <p:nvPr/>
        </p:nvPicPr>
        <p:blipFill>
          <a:blip r:embed="rId3"/>
          <a:stretch>
            <a:fillRect/>
          </a:stretch>
        </p:blipFill>
        <p:spPr>
          <a:xfrm>
            <a:off x="6096000" y="1185582"/>
            <a:ext cx="5280379" cy="4471821"/>
          </a:xfrm>
          <a:prstGeom prst="rect">
            <a:avLst/>
          </a:prstGeom>
        </p:spPr>
      </p:pic>
      <p:sp>
        <p:nvSpPr>
          <p:cNvPr id="8" name="TextBox 7">
            <a:extLst>
              <a:ext uri="{FF2B5EF4-FFF2-40B4-BE49-F238E27FC236}">
                <a16:creationId xmlns:a16="http://schemas.microsoft.com/office/drawing/2014/main" id="{91DAFA33-943D-BAA7-19BA-F0D188D2CECB}"/>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10671366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4" name="Footer Placeholder 2">
            <a:extLst>
              <a:ext uri="{FF2B5EF4-FFF2-40B4-BE49-F238E27FC236}">
                <a16:creationId xmlns:a16="http://schemas.microsoft.com/office/drawing/2014/main" id="{E12CE857-C4C2-7372-53F9-BDDACC314237}"/>
              </a:ext>
            </a:extLst>
          </p:cNvPr>
          <p:cNvSpPr txBox="1">
            <a:spLocks/>
          </p:cNvSpPr>
          <p:nvPr/>
        </p:nvSpPr>
        <p:spPr>
          <a:xfrm>
            <a:off x="163151" y="6385593"/>
            <a:ext cx="8211922" cy="382352"/>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1">
                    <a:lumMod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800"/>
              <a:t>Walter Tizzano, Tech. Away Day 2024</a:t>
            </a: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11</a:t>
            </a:fld>
            <a:endParaRPr lang="en-GB" sz="1800">
              <a:solidFill>
                <a:schemeClr val="bg1">
                  <a:lumMod val="65000"/>
                </a:schemeClr>
              </a:solidFill>
            </a:endParaRPr>
          </a:p>
        </p:txBody>
      </p:sp>
      <p:sp>
        <p:nvSpPr>
          <p:cNvPr id="3" name="TextBox 2">
            <a:extLst>
              <a:ext uri="{FF2B5EF4-FFF2-40B4-BE49-F238E27FC236}">
                <a16:creationId xmlns:a16="http://schemas.microsoft.com/office/drawing/2014/main" id="{D8FB3562-2C68-CFED-78C9-82255EE983DC}"/>
              </a:ext>
            </a:extLst>
          </p:cNvPr>
          <p:cNvSpPr txBox="1"/>
          <p:nvPr/>
        </p:nvSpPr>
        <p:spPr>
          <a:xfrm>
            <a:off x="346177" y="768221"/>
            <a:ext cx="6159805" cy="4247317"/>
          </a:xfrm>
          <a:prstGeom prst="rect">
            <a:avLst/>
          </a:prstGeom>
          <a:noFill/>
        </p:spPr>
        <p:txBody>
          <a:bodyPr wrap="square" rtlCol="0">
            <a:spAutoFit/>
          </a:bodyPr>
          <a:lstStyle/>
          <a:p>
            <a:pPr>
              <a:spcAft>
                <a:spcPts val="600"/>
              </a:spcAft>
            </a:pPr>
            <a:r>
              <a:rPr lang="en-GB" sz="2000" dirty="0">
                <a:cs typeface="Calibri" panose="020F0502020204030204" pitchFamily="34" charset="0"/>
              </a:rPr>
              <a:t>Specifications:</a:t>
            </a:r>
          </a:p>
          <a:p>
            <a:pPr marL="342900" indent="-342900">
              <a:spcAft>
                <a:spcPts val="600"/>
              </a:spcAft>
              <a:buFont typeface="Arial" panose="020B0604020202020204" pitchFamily="34" charset="0"/>
              <a:buChar char="•"/>
            </a:pPr>
            <a:r>
              <a:rPr lang="en-GB" sz="2000" dirty="0">
                <a:cs typeface="Calibri" panose="020F0502020204030204" pitchFamily="34" charset="0"/>
              </a:rPr>
              <a:t>K01 mid-straight will host </a:t>
            </a:r>
            <a:r>
              <a:rPr lang="en-GB" sz="2000" dirty="0" err="1">
                <a:cs typeface="Calibri" panose="020F0502020204030204" pitchFamily="34" charset="0"/>
              </a:rPr>
              <a:t>stripline</a:t>
            </a:r>
            <a:r>
              <a:rPr lang="en-GB" sz="2000" dirty="0">
                <a:cs typeface="Calibri" panose="020F0502020204030204" pitchFamily="34" charset="0"/>
              </a:rPr>
              <a:t> kickers that will enable transparent injection</a:t>
            </a:r>
          </a:p>
          <a:p>
            <a:pPr marL="342900" indent="-342900">
              <a:spcAft>
                <a:spcPts val="600"/>
              </a:spcAft>
              <a:buFont typeface="Arial" panose="020B0604020202020204" pitchFamily="34" charset="0"/>
              <a:buChar char="•"/>
            </a:pPr>
            <a:r>
              <a:rPr lang="en-GB" sz="2000" dirty="0">
                <a:cs typeface="Calibri" panose="020F0502020204030204" pitchFamily="34" charset="0"/>
              </a:rPr>
              <a:t>The </a:t>
            </a:r>
            <a:r>
              <a:rPr lang="en-GB" sz="2000" dirty="0" err="1">
                <a:cs typeface="Calibri" panose="020F0502020204030204" pitchFamily="34" charset="0"/>
              </a:rPr>
              <a:t>striplines</a:t>
            </a:r>
            <a:r>
              <a:rPr lang="en-GB" sz="2000" dirty="0">
                <a:cs typeface="Calibri" panose="020F0502020204030204" pitchFamily="34" charset="0"/>
              </a:rPr>
              <a:t> include a ‘notch’ to protect them from dipole radiation </a:t>
            </a:r>
          </a:p>
          <a:p>
            <a:pPr>
              <a:spcAft>
                <a:spcPts val="600"/>
              </a:spcAft>
            </a:pPr>
            <a:endParaRPr lang="en-GB" sz="2000" dirty="0">
              <a:cs typeface="Calibri" panose="020F0502020204030204" pitchFamily="34" charset="0"/>
            </a:endParaRPr>
          </a:p>
          <a:p>
            <a:pPr>
              <a:spcAft>
                <a:spcPts val="600"/>
              </a:spcAft>
            </a:pPr>
            <a:r>
              <a:rPr lang="en-GB" sz="2000" dirty="0">
                <a:cs typeface="Calibri" panose="020F0502020204030204" pitchFamily="34" charset="0"/>
              </a:rPr>
              <a:t>Status:</a:t>
            </a:r>
          </a:p>
          <a:p>
            <a:pPr marL="342900" indent="-342900">
              <a:spcAft>
                <a:spcPts val="600"/>
              </a:spcAft>
              <a:buFont typeface="Arial" panose="020B0604020202020204" pitchFamily="34" charset="0"/>
              <a:buChar char="•"/>
            </a:pPr>
            <a:r>
              <a:rPr lang="en-GB" sz="2000" dirty="0">
                <a:cs typeface="Calibri" panose="020F0502020204030204" pitchFamily="34" charset="0"/>
              </a:rPr>
              <a:t>The </a:t>
            </a:r>
            <a:r>
              <a:rPr lang="en-GB" sz="2000" dirty="0" err="1">
                <a:cs typeface="Calibri" panose="020F0502020204030204" pitchFamily="34" charset="0"/>
              </a:rPr>
              <a:t>stripline</a:t>
            </a:r>
            <a:r>
              <a:rPr lang="en-GB" sz="2000" dirty="0">
                <a:cs typeface="Calibri" panose="020F0502020204030204" pitchFamily="34" charset="0"/>
              </a:rPr>
              <a:t> design is progressing well and a prototype has already been tested in the booster to storage ring transfer line and is currently installed in straight I19 for further testing</a:t>
            </a:r>
          </a:p>
          <a:p>
            <a:pPr>
              <a:spcAft>
                <a:spcPts val="600"/>
              </a:spcAft>
            </a:pPr>
            <a:endParaRPr lang="en-GB" sz="2000" dirty="0">
              <a:cs typeface="Calibri" panose="020F0502020204030204" pitchFamily="34" charset="0"/>
            </a:endParaRPr>
          </a:p>
        </p:txBody>
      </p:sp>
      <p:pic>
        <p:nvPicPr>
          <p:cNvPr id="7" name="Picture 2">
            <a:extLst>
              <a:ext uri="{FF2B5EF4-FFF2-40B4-BE49-F238E27FC236}">
                <a16:creationId xmlns:a16="http://schemas.microsoft.com/office/drawing/2014/main" id="{EFBCA561-D2FF-3F26-7DFE-7804BA7E3E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210608"/>
            <a:ext cx="12192000" cy="15573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692C75F0-D864-158B-C915-FD216DD14A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0532" y="512676"/>
            <a:ext cx="5679193" cy="3579532"/>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2">
            <a:extLst>
              <a:ext uri="{FF2B5EF4-FFF2-40B4-BE49-F238E27FC236}">
                <a16:creationId xmlns:a16="http://schemas.microsoft.com/office/drawing/2014/main" id="{FE2DF992-A43C-FBAE-BE09-B3F0FD1DD899}"/>
              </a:ext>
            </a:extLst>
          </p:cNvPr>
          <p:cNvSpPr txBox="1"/>
          <p:nvPr/>
        </p:nvSpPr>
        <p:spPr>
          <a:xfrm>
            <a:off x="3581862" y="4556623"/>
            <a:ext cx="1736373" cy="369332"/>
          </a:xfrm>
          <a:prstGeom prst="rect">
            <a:avLst/>
          </a:prstGeom>
          <a:noFill/>
        </p:spPr>
        <p:txBody>
          <a:bodyPr wrap="none" rtlCol="0">
            <a:spAutoFit/>
          </a:bodyPr>
          <a:lstStyle/>
          <a:p>
            <a:r>
              <a:rPr lang="en-GB" err="1"/>
              <a:t>Stripline</a:t>
            </a:r>
            <a:r>
              <a:rPr lang="en-GB"/>
              <a:t> module</a:t>
            </a:r>
          </a:p>
        </p:txBody>
      </p:sp>
      <p:cxnSp>
        <p:nvCxnSpPr>
          <p:cNvPr id="10" name="Connettore 2 8">
            <a:extLst>
              <a:ext uri="{FF2B5EF4-FFF2-40B4-BE49-F238E27FC236}">
                <a16:creationId xmlns:a16="http://schemas.microsoft.com/office/drawing/2014/main" id="{B2ACAE02-BD6A-6226-8516-C8AD2D3D62A0}"/>
              </a:ext>
            </a:extLst>
          </p:cNvPr>
          <p:cNvCxnSpPr>
            <a:cxnSpLocks/>
            <a:stCxn id="9" idx="3"/>
          </p:cNvCxnSpPr>
          <p:nvPr/>
        </p:nvCxnSpPr>
        <p:spPr>
          <a:xfrm>
            <a:off x="5318235" y="4741289"/>
            <a:ext cx="578068" cy="7747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asellaDiTesto 11">
            <a:extLst>
              <a:ext uri="{FF2B5EF4-FFF2-40B4-BE49-F238E27FC236}">
                <a16:creationId xmlns:a16="http://schemas.microsoft.com/office/drawing/2014/main" id="{F666673E-FF8A-0B4B-468E-1D4ACDC4BEDF}"/>
              </a:ext>
            </a:extLst>
          </p:cNvPr>
          <p:cNvSpPr txBox="1"/>
          <p:nvPr/>
        </p:nvSpPr>
        <p:spPr>
          <a:xfrm>
            <a:off x="1501897" y="4588591"/>
            <a:ext cx="1047531" cy="369332"/>
          </a:xfrm>
          <a:prstGeom prst="rect">
            <a:avLst/>
          </a:prstGeom>
          <a:noFill/>
        </p:spPr>
        <p:txBody>
          <a:bodyPr wrap="none" rtlCol="0">
            <a:spAutoFit/>
          </a:bodyPr>
          <a:lstStyle/>
          <a:p>
            <a:r>
              <a:rPr lang="en-GB"/>
              <a:t>Absorber</a:t>
            </a:r>
          </a:p>
        </p:txBody>
      </p:sp>
      <p:cxnSp>
        <p:nvCxnSpPr>
          <p:cNvPr id="12" name="Connettore 2 12">
            <a:extLst>
              <a:ext uri="{FF2B5EF4-FFF2-40B4-BE49-F238E27FC236}">
                <a16:creationId xmlns:a16="http://schemas.microsoft.com/office/drawing/2014/main" id="{85566E89-CFBC-82AB-DD87-2DBBC7864EAA}"/>
              </a:ext>
            </a:extLst>
          </p:cNvPr>
          <p:cNvCxnSpPr>
            <a:cxnSpLocks/>
            <a:stCxn id="11" idx="3"/>
          </p:cNvCxnSpPr>
          <p:nvPr/>
        </p:nvCxnSpPr>
        <p:spPr>
          <a:xfrm>
            <a:off x="2549428" y="4773257"/>
            <a:ext cx="1266910" cy="7747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CasellaDiTesto 13">
            <a:extLst>
              <a:ext uri="{FF2B5EF4-FFF2-40B4-BE49-F238E27FC236}">
                <a16:creationId xmlns:a16="http://schemas.microsoft.com/office/drawing/2014/main" id="{CB3E6335-1C45-7946-8146-0876A0FDAF22}"/>
              </a:ext>
            </a:extLst>
          </p:cNvPr>
          <p:cNvSpPr txBox="1"/>
          <p:nvPr/>
        </p:nvSpPr>
        <p:spPr>
          <a:xfrm>
            <a:off x="6968359" y="4371957"/>
            <a:ext cx="2042717" cy="369332"/>
          </a:xfrm>
          <a:prstGeom prst="rect">
            <a:avLst/>
          </a:prstGeom>
          <a:noFill/>
        </p:spPr>
        <p:txBody>
          <a:bodyPr wrap="square" rtlCol="0">
            <a:spAutoFit/>
          </a:bodyPr>
          <a:lstStyle/>
          <a:p>
            <a:r>
              <a:rPr lang="en-GB" err="1"/>
              <a:t>Stripline</a:t>
            </a:r>
            <a:r>
              <a:rPr lang="en-GB"/>
              <a:t> with notch</a:t>
            </a:r>
          </a:p>
        </p:txBody>
      </p:sp>
      <p:cxnSp>
        <p:nvCxnSpPr>
          <p:cNvPr id="14" name="Connettore 2 14">
            <a:extLst>
              <a:ext uri="{FF2B5EF4-FFF2-40B4-BE49-F238E27FC236}">
                <a16:creationId xmlns:a16="http://schemas.microsoft.com/office/drawing/2014/main" id="{EA3A630E-175E-C385-6025-CF3D06BC2F69}"/>
              </a:ext>
            </a:extLst>
          </p:cNvPr>
          <p:cNvCxnSpPr>
            <a:cxnSpLocks/>
            <a:stCxn id="13" idx="3"/>
          </p:cNvCxnSpPr>
          <p:nvPr/>
        </p:nvCxnSpPr>
        <p:spPr>
          <a:xfrm flipV="1">
            <a:off x="9011076" y="1707899"/>
            <a:ext cx="1835600" cy="284872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70AB0E80-A207-0C5D-50F0-D4B1C2242404}"/>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SR Injection Straights K01 - Status</a:t>
            </a:r>
            <a:endParaRPr lang="en-GB" sz="3600">
              <a:solidFill>
                <a:schemeClr val="bg1"/>
              </a:solidFill>
              <a:latin typeface="+mj-lt"/>
            </a:endParaRPr>
          </a:p>
        </p:txBody>
      </p:sp>
    </p:spTree>
    <p:extLst>
      <p:ext uri="{BB962C8B-B14F-4D97-AF65-F5344CB8AC3E}">
        <p14:creationId xmlns:p14="http://schemas.microsoft.com/office/powerpoint/2010/main" val="3716425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12</a:t>
            </a:fld>
            <a:endParaRPr lang="en-GB" sz="1800">
              <a:solidFill>
                <a:schemeClr val="bg1">
                  <a:lumMod val="65000"/>
                </a:schemeClr>
              </a:solidFill>
            </a:endParaRPr>
          </a:p>
        </p:txBody>
      </p:sp>
      <p:sp>
        <p:nvSpPr>
          <p:cNvPr id="6" name="Title 1">
            <a:extLst>
              <a:ext uri="{FF2B5EF4-FFF2-40B4-BE49-F238E27FC236}">
                <a16:creationId xmlns:a16="http://schemas.microsoft.com/office/drawing/2014/main" id="{922A94BF-1279-057B-3B27-CEC001172BD8}"/>
              </a:ext>
            </a:extLst>
          </p:cNvPr>
          <p:cNvSpPr txBox="1">
            <a:spLocks/>
          </p:cNvSpPr>
          <p:nvPr/>
        </p:nvSpPr>
        <p:spPr>
          <a:xfrm>
            <a:off x="0" y="2762835"/>
            <a:ext cx="12192000" cy="137259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000" b="1">
                <a:latin typeface="+mn-lt"/>
                <a:cs typeface="Arial" panose="020B0604020202020204" pitchFamily="34" charset="0"/>
              </a:rPr>
              <a:t>Storage Ring</a:t>
            </a:r>
          </a:p>
        </p:txBody>
      </p:sp>
      <p:sp>
        <p:nvSpPr>
          <p:cNvPr id="3" name="TextBox 2">
            <a:extLst>
              <a:ext uri="{FF2B5EF4-FFF2-40B4-BE49-F238E27FC236}">
                <a16:creationId xmlns:a16="http://schemas.microsoft.com/office/drawing/2014/main" id="{30B034F4-45EA-3167-4919-F2CC759F6E4F}"/>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133049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13</a:t>
            </a:fld>
            <a:endParaRPr lang="en-GB" sz="1800">
              <a:solidFill>
                <a:schemeClr val="bg1">
                  <a:lumMod val="65000"/>
                </a:schemeClr>
              </a:solidFill>
            </a:endParaRPr>
          </a:p>
        </p:txBody>
      </p:sp>
      <p:sp>
        <p:nvSpPr>
          <p:cNvPr id="7" name="TextBox 6">
            <a:extLst>
              <a:ext uri="{FF2B5EF4-FFF2-40B4-BE49-F238E27FC236}">
                <a16:creationId xmlns:a16="http://schemas.microsoft.com/office/drawing/2014/main" id="{A47FFB87-7E84-77FB-F3AE-1CF0548A8CED}"/>
              </a:ext>
            </a:extLst>
          </p:cNvPr>
          <p:cNvSpPr txBox="1"/>
          <p:nvPr/>
        </p:nvSpPr>
        <p:spPr>
          <a:xfrm>
            <a:off x="346177" y="794854"/>
            <a:ext cx="10759788" cy="5016758"/>
          </a:xfrm>
          <a:prstGeom prst="rect">
            <a:avLst/>
          </a:prstGeom>
          <a:noFill/>
        </p:spPr>
        <p:txBody>
          <a:bodyPr wrap="square" rtlCol="0">
            <a:spAutoFit/>
          </a:bodyPr>
          <a:lstStyle/>
          <a:p>
            <a:pPr>
              <a:spcAft>
                <a:spcPts val="600"/>
              </a:spcAft>
            </a:pPr>
            <a:r>
              <a:rPr lang="en-GB" sz="2000" dirty="0">
                <a:cs typeface="Calibri" panose="020F0502020204030204" pitchFamily="34" charset="0"/>
              </a:rPr>
              <a:t>The D-II Storage Ring:</a:t>
            </a:r>
          </a:p>
          <a:p>
            <a:pPr marL="342900" indent="-342900">
              <a:spcAft>
                <a:spcPts val="600"/>
              </a:spcAft>
              <a:buFont typeface="Arial" panose="020B0604020202020204" pitchFamily="34" charset="0"/>
              <a:buChar char="•"/>
            </a:pPr>
            <a:r>
              <a:rPr lang="en-GB" sz="2000" dirty="0">
                <a:cs typeface="Calibri" panose="020F0502020204030204" pitchFamily="34" charset="0"/>
              </a:rPr>
              <a:t>Maintain 3.5 GeV low emittance beam at 300 mA</a:t>
            </a:r>
          </a:p>
          <a:p>
            <a:pPr marL="342900" indent="-342900">
              <a:spcAft>
                <a:spcPts val="600"/>
              </a:spcAft>
              <a:buFont typeface="Arial" panose="020B0604020202020204" pitchFamily="34" charset="0"/>
              <a:buChar char="•"/>
            </a:pPr>
            <a:r>
              <a:rPr lang="en-GB" sz="2000" dirty="0">
                <a:cs typeface="Calibri" panose="020F0502020204030204" pitchFamily="34" charset="0"/>
              </a:rPr>
              <a:t>Freeing space for 24 mid-straights</a:t>
            </a:r>
          </a:p>
          <a:p>
            <a:pPr marL="800100" lvl="1" indent="-342900">
              <a:spcAft>
                <a:spcPts val="600"/>
              </a:spcAft>
              <a:buFont typeface="Arial" panose="020B0604020202020204" pitchFamily="34" charset="0"/>
              <a:buChar char="•"/>
            </a:pPr>
            <a:r>
              <a:rPr lang="en-GB" sz="2000" dirty="0">
                <a:cs typeface="Calibri" panose="020F0502020204030204" pitchFamily="34" charset="0"/>
              </a:rPr>
              <a:t>Enabling new beamlines and additional RF cavities</a:t>
            </a:r>
          </a:p>
          <a:p>
            <a:pPr>
              <a:spcAft>
                <a:spcPts val="600"/>
              </a:spcAft>
            </a:pPr>
            <a:endParaRPr lang="en-GB" sz="2000" dirty="0">
              <a:cs typeface="Calibri" panose="020F0502020204030204" pitchFamily="34" charset="0"/>
            </a:endParaRPr>
          </a:p>
          <a:p>
            <a:pPr>
              <a:spcAft>
                <a:spcPts val="600"/>
              </a:spcAft>
            </a:pPr>
            <a:r>
              <a:rPr lang="en-GB" sz="2000" dirty="0">
                <a:cs typeface="Calibri" panose="020F0502020204030204" pitchFamily="34" charset="0"/>
              </a:rPr>
              <a:t>To make this possible:</a:t>
            </a:r>
          </a:p>
          <a:p>
            <a:pPr marL="342900" indent="-342900">
              <a:spcAft>
                <a:spcPts val="600"/>
              </a:spcAft>
              <a:buFont typeface="Arial" panose="020B0604020202020204" pitchFamily="34" charset="0"/>
              <a:buChar char="•"/>
            </a:pPr>
            <a:r>
              <a:rPr lang="en-GB" sz="2000" dirty="0">
                <a:cs typeface="Calibri" panose="020F0502020204030204" pitchFamily="34" charset="0"/>
              </a:rPr>
              <a:t>Complete removal and replacement of D-I storage ring</a:t>
            </a:r>
          </a:p>
          <a:p>
            <a:pPr marL="342900" indent="-342900">
              <a:spcAft>
                <a:spcPts val="600"/>
              </a:spcAft>
              <a:buFont typeface="Arial" panose="020B0604020202020204" pitchFamily="34" charset="0"/>
              <a:buChar char="•"/>
            </a:pPr>
            <a:r>
              <a:rPr lang="en-GB" sz="2000" dirty="0">
                <a:cs typeface="Calibri" panose="020F0502020204030204" pitchFamily="34" charset="0"/>
              </a:rPr>
              <a:t>52 new girder assemblies (48 installed + 4 Spare)</a:t>
            </a:r>
          </a:p>
          <a:p>
            <a:pPr marL="800100" lvl="1" indent="-342900">
              <a:spcAft>
                <a:spcPts val="600"/>
              </a:spcAft>
              <a:buFont typeface="Arial" panose="020B0604020202020204" pitchFamily="34" charset="0"/>
              <a:buChar char="•"/>
            </a:pPr>
            <a:r>
              <a:rPr lang="en-GB" sz="2000" dirty="0">
                <a:cs typeface="Calibri" panose="020F0502020204030204" pitchFamily="34" charset="0"/>
              </a:rPr>
              <a:t>12 ‘Special’ Girder assemblies</a:t>
            </a:r>
          </a:p>
          <a:p>
            <a:pPr marL="342900" indent="-342900">
              <a:spcAft>
                <a:spcPts val="600"/>
              </a:spcAft>
              <a:buFont typeface="Arial" panose="020B0604020202020204" pitchFamily="34" charset="0"/>
              <a:buChar char="•"/>
            </a:pPr>
            <a:r>
              <a:rPr lang="en-GB" sz="2000" dirty="0">
                <a:cs typeface="Calibri" panose="020F0502020204030204" pitchFamily="34" charset="0"/>
              </a:rPr>
              <a:t>~4000 new floor anchors to be installed</a:t>
            </a:r>
          </a:p>
          <a:p>
            <a:pPr marL="342900" indent="-342900">
              <a:spcAft>
                <a:spcPts val="600"/>
              </a:spcAft>
              <a:buFont typeface="Arial" panose="020B0604020202020204" pitchFamily="34" charset="0"/>
              <a:buChar char="•"/>
            </a:pPr>
            <a:r>
              <a:rPr lang="en-GB" sz="2000" dirty="0">
                <a:cs typeface="Calibri" panose="020F0502020204030204" pitchFamily="34" charset="0"/>
              </a:rPr>
              <a:t>100 new </a:t>
            </a:r>
            <a:r>
              <a:rPr lang="en-GB" sz="2000" dirty="0" err="1">
                <a:cs typeface="Calibri" panose="020F0502020204030204" pitchFamily="34" charset="0"/>
              </a:rPr>
              <a:t>PeBPM’s</a:t>
            </a:r>
            <a:endParaRPr lang="en-GB" sz="2000" dirty="0">
              <a:cs typeface="Calibri" panose="020F0502020204030204" pitchFamily="34" charset="0"/>
            </a:endParaRPr>
          </a:p>
          <a:p>
            <a:pPr marL="342900" indent="-342900">
              <a:spcAft>
                <a:spcPts val="600"/>
              </a:spcAft>
              <a:buFont typeface="Arial" panose="020B0604020202020204" pitchFamily="34" charset="0"/>
              <a:buChar char="•"/>
            </a:pPr>
            <a:r>
              <a:rPr lang="en-GB" sz="2000" dirty="0">
                <a:cs typeface="Calibri" panose="020F0502020204030204" pitchFamily="34" charset="0"/>
              </a:rPr>
              <a:t>47 new straight assemblies</a:t>
            </a:r>
          </a:p>
          <a:p>
            <a:pPr marL="342900" indent="-342900">
              <a:spcAft>
                <a:spcPts val="600"/>
              </a:spcAft>
              <a:buFont typeface="Arial" panose="020B0604020202020204" pitchFamily="34" charset="0"/>
              <a:buChar char="•"/>
            </a:pPr>
            <a:r>
              <a:rPr lang="en-GB" sz="2000" dirty="0">
                <a:cs typeface="Calibri" panose="020F0502020204030204" pitchFamily="34" charset="0"/>
              </a:rPr>
              <a:t>Modifications to numerous FE components</a:t>
            </a:r>
          </a:p>
        </p:txBody>
      </p:sp>
      <p:sp>
        <p:nvSpPr>
          <p:cNvPr id="8" name="TextBox 7">
            <a:extLst>
              <a:ext uri="{FF2B5EF4-FFF2-40B4-BE49-F238E27FC236}">
                <a16:creationId xmlns:a16="http://schemas.microsoft.com/office/drawing/2014/main" id="{C5350DBF-F44B-85B5-E27F-9292B2F496E8}"/>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Storage Ring</a:t>
            </a:r>
            <a:endParaRPr lang="en-GB" sz="3600">
              <a:solidFill>
                <a:schemeClr val="bg1"/>
              </a:solidFill>
              <a:latin typeface="+mj-lt"/>
            </a:endParaRPr>
          </a:p>
        </p:txBody>
      </p:sp>
      <p:sp>
        <p:nvSpPr>
          <p:cNvPr id="3" name="TextBox 2">
            <a:extLst>
              <a:ext uri="{FF2B5EF4-FFF2-40B4-BE49-F238E27FC236}">
                <a16:creationId xmlns:a16="http://schemas.microsoft.com/office/drawing/2014/main" id="{4314FABB-0CF9-F85B-8F4E-02FFEDA70307}"/>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2738875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14</a:t>
            </a:fld>
            <a:endParaRPr lang="en-GB" sz="1800">
              <a:solidFill>
                <a:schemeClr val="bg1">
                  <a:lumMod val="65000"/>
                </a:schemeClr>
              </a:solidFill>
            </a:endParaRPr>
          </a:p>
        </p:txBody>
      </p:sp>
      <p:sp>
        <p:nvSpPr>
          <p:cNvPr id="7" name="TextBox 6">
            <a:extLst>
              <a:ext uri="{FF2B5EF4-FFF2-40B4-BE49-F238E27FC236}">
                <a16:creationId xmlns:a16="http://schemas.microsoft.com/office/drawing/2014/main" id="{A47FFB87-7E84-77FB-F3AE-1CF0548A8CED}"/>
              </a:ext>
            </a:extLst>
          </p:cNvPr>
          <p:cNvSpPr txBox="1"/>
          <p:nvPr/>
        </p:nvSpPr>
        <p:spPr>
          <a:xfrm>
            <a:off x="328422" y="631063"/>
            <a:ext cx="7434834" cy="5786199"/>
          </a:xfrm>
          <a:prstGeom prst="rect">
            <a:avLst/>
          </a:prstGeom>
          <a:noFill/>
        </p:spPr>
        <p:txBody>
          <a:bodyPr wrap="square" rtlCol="0">
            <a:spAutoFit/>
          </a:bodyPr>
          <a:lstStyle/>
          <a:p>
            <a:pPr>
              <a:spcAft>
                <a:spcPts val="600"/>
              </a:spcAft>
            </a:pPr>
            <a:r>
              <a:rPr lang="en-GB" sz="2000" b="1" dirty="0">
                <a:cs typeface="Calibri" panose="020F0502020204030204" pitchFamily="34" charset="0"/>
              </a:rPr>
              <a:t>Key Differences to D-I</a:t>
            </a:r>
          </a:p>
          <a:p>
            <a:pPr marL="342900" indent="-342900">
              <a:spcAft>
                <a:spcPts val="600"/>
              </a:spcAft>
              <a:buFont typeface="Arial" panose="020B0604020202020204" pitchFamily="34" charset="0"/>
              <a:buChar char="•"/>
            </a:pPr>
            <a:r>
              <a:rPr lang="en-GB" sz="2000" dirty="0">
                <a:cs typeface="Calibri" panose="020F0502020204030204" pitchFamily="34" charset="0"/>
              </a:rPr>
              <a:t>2x 8m long Girders per cell vs 3 Girders</a:t>
            </a:r>
          </a:p>
          <a:p>
            <a:pPr marL="342900" indent="-342900">
              <a:spcAft>
                <a:spcPts val="600"/>
              </a:spcAft>
              <a:buFont typeface="Arial" panose="020B0604020202020204" pitchFamily="34" charset="0"/>
              <a:buChar char="•"/>
            </a:pPr>
            <a:r>
              <a:rPr lang="en-GB" sz="2000" dirty="0">
                <a:cs typeface="Calibri" panose="020F0502020204030204" pitchFamily="34" charset="0"/>
              </a:rPr>
              <a:t>New mid straights between girders in cell</a:t>
            </a:r>
          </a:p>
          <a:p>
            <a:pPr marL="342900" indent="-342900">
              <a:spcAft>
                <a:spcPts val="600"/>
              </a:spcAft>
              <a:buFont typeface="Arial" panose="020B0604020202020204" pitchFamily="34" charset="0"/>
              <a:buChar char="•"/>
            </a:pPr>
            <a:r>
              <a:rPr lang="en-GB" sz="2000" dirty="0">
                <a:cs typeface="Calibri" panose="020F0502020204030204" pitchFamily="34" charset="0"/>
              </a:rPr>
              <a:t>Standard and long straights between cells</a:t>
            </a:r>
          </a:p>
          <a:p>
            <a:pPr marL="342900" indent="-342900">
              <a:spcAft>
                <a:spcPts val="600"/>
              </a:spcAft>
              <a:buFont typeface="Arial" panose="020B0604020202020204" pitchFamily="34" charset="0"/>
              <a:buChar char="•"/>
            </a:pPr>
            <a:r>
              <a:rPr lang="en-GB" sz="2000" dirty="0">
                <a:cs typeface="Calibri" panose="020F0502020204030204" pitchFamily="34" charset="0"/>
              </a:rPr>
              <a:t>Similar to previous DDBA upgrade</a:t>
            </a:r>
          </a:p>
          <a:p>
            <a:pPr marL="342900" indent="-342900">
              <a:spcAft>
                <a:spcPts val="600"/>
              </a:spcAft>
              <a:buFont typeface="Arial" panose="020B0604020202020204" pitchFamily="34" charset="0"/>
              <a:buChar char="•"/>
            </a:pPr>
            <a:r>
              <a:rPr lang="en-GB" sz="2000" dirty="0">
                <a:cs typeface="Calibri" panose="020F0502020204030204" pitchFamily="34" charset="0"/>
              </a:rPr>
              <a:t>Vessel diameters smaller – conductance limited</a:t>
            </a:r>
          </a:p>
          <a:p>
            <a:pPr marL="342900" indent="-342900">
              <a:spcAft>
                <a:spcPts val="600"/>
              </a:spcAft>
              <a:buFont typeface="Arial" panose="020B0604020202020204" pitchFamily="34" charset="0"/>
              <a:buChar char="•"/>
            </a:pPr>
            <a:r>
              <a:rPr lang="en-GB" sz="2000" dirty="0">
                <a:cs typeface="Calibri" panose="020F0502020204030204" pitchFamily="34" charset="0"/>
              </a:rPr>
              <a:t>Power loads higher</a:t>
            </a:r>
          </a:p>
          <a:p>
            <a:pPr marL="342900" indent="-342900">
              <a:spcAft>
                <a:spcPts val="600"/>
              </a:spcAft>
              <a:buFont typeface="Arial" panose="020B0604020202020204" pitchFamily="34" charset="0"/>
              <a:buChar char="•"/>
            </a:pPr>
            <a:r>
              <a:rPr lang="en-GB" sz="2000" dirty="0">
                <a:cs typeface="Calibri" panose="020F0502020204030204" pitchFamily="34" charset="0"/>
              </a:rPr>
              <a:t>Higher power densities</a:t>
            </a:r>
          </a:p>
          <a:p>
            <a:pPr marL="342900" indent="-342900">
              <a:spcAft>
                <a:spcPts val="600"/>
              </a:spcAft>
              <a:buFont typeface="Arial" panose="020B0604020202020204" pitchFamily="34" charset="0"/>
              <a:buChar char="•"/>
            </a:pPr>
            <a:r>
              <a:rPr lang="en-GB" sz="2000" dirty="0">
                <a:cs typeface="Calibri" panose="020F0502020204030204" pitchFamily="34" charset="0"/>
              </a:rPr>
              <a:t>More types of magnet</a:t>
            </a:r>
          </a:p>
          <a:p>
            <a:pPr marL="800100" lvl="1" indent="-342900">
              <a:spcAft>
                <a:spcPts val="600"/>
              </a:spcAft>
              <a:buFont typeface="Arial" panose="020B0604020202020204" pitchFamily="34" charset="0"/>
              <a:buChar char="•"/>
            </a:pPr>
            <a:r>
              <a:rPr lang="en-GB" sz="2000" dirty="0">
                <a:cs typeface="Calibri" panose="020F0502020204030204" pitchFamily="34" charset="0"/>
              </a:rPr>
              <a:t>Octupoles</a:t>
            </a:r>
          </a:p>
          <a:p>
            <a:pPr marL="800100" lvl="1" indent="-342900">
              <a:spcAft>
                <a:spcPts val="600"/>
              </a:spcAft>
              <a:buFont typeface="Arial" panose="020B0604020202020204" pitchFamily="34" charset="0"/>
              <a:buChar char="•"/>
            </a:pPr>
            <a:r>
              <a:rPr lang="en-GB" sz="2000" dirty="0">
                <a:cs typeface="Calibri" panose="020F0502020204030204" pitchFamily="34" charset="0"/>
              </a:rPr>
              <a:t>Octupole Correctors</a:t>
            </a:r>
          </a:p>
          <a:p>
            <a:pPr marL="800100" lvl="1" indent="-342900">
              <a:spcAft>
                <a:spcPts val="600"/>
              </a:spcAft>
              <a:buFont typeface="Arial" panose="020B0604020202020204" pitchFamily="34" charset="0"/>
              <a:buChar char="•"/>
            </a:pPr>
            <a:r>
              <a:rPr lang="en-GB" sz="2000" dirty="0">
                <a:cs typeface="Calibri" panose="020F0502020204030204" pitchFamily="34" charset="0"/>
              </a:rPr>
              <a:t>Fast correctors</a:t>
            </a:r>
          </a:p>
          <a:p>
            <a:pPr marL="800100" lvl="1" indent="-342900">
              <a:spcAft>
                <a:spcPts val="600"/>
              </a:spcAft>
              <a:buFont typeface="Arial" panose="020B0604020202020204" pitchFamily="34" charset="0"/>
              <a:buChar char="•"/>
            </a:pPr>
            <a:r>
              <a:rPr lang="en-GB" sz="2000" dirty="0">
                <a:cs typeface="Calibri" panose="020F0502020204030204" pitchFamily="34" charset="0"/>
              </a:rPr>
              <a:t>Dipole-Quadrupole – DQ</a:t>
            </a:r>
          </a:p>
          <a:p>
            <a:pPr marL="800100" lvl="1" indent="-342900">
              <a:spcAft>
                <a:spcPts val="600"/>
              </a:spcAft>
              <a:buFont typeface="Arial" panose="020B0604020202020204" pitchFamily="34" charset="0"/>
              <a:buChar char="•"/>
            </a:pPr>
            <a:r>
              <a:rPr lang="en-GB" sz="2000" dirty="0">
                <a:cs typeface="Calibri" panose="020F0502020204030204" pitchFamily="34" charset="0"/>
              </a:rPr>
              <a:t>Longitudinal gradient permeant magnet dipoles - DL (4 types)</a:t>
            </a:r>
          </a:p>
          <a:p>
            <a:pPr marL="800100" lvl="1" indent="-342900">
              <a:spcAft>
                <a:spcPts val="600"/>
              </a:spcAft>
              <a:buFont typeface="Arial" panose="020B0604020202020204" pitchFamily="34" charset="0"/>
              <a:buChar char="•"/>
            </a:pPr>
            <a:r>
              <a:rPr lang="en-GB" sz="2000" dirty="0">
                <a:cs typeface="Calibri" panose="020F0502020204030204" pitchFamily="34" charset="0"/>
              </a:rPr>
              <a:t>All magnets individually aligned on girder</a:t>
            </a:r>
          </a:p>
        </p:txBody>
      </p:sp>
      <p:sp>
        <p:nvSpPr>
          <p:cNvPr id="8" name="TextBox 7">
            <a:extLst>
              <a:ext uri="{FF2B5EF4-FFF2-40B4-BE49-F238E27FC236}">
                <a16:creationId xmlns:a16="http://schemas.microsoft.com/office/drawing/2014/main" id="{C5350DBF-F44B-85B5-E27F-9292B2F496E8}"/>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Girder Assemblies</a:t>
            </a:r>
            <a:endParaRPr lang="en-GB" sz="3600">
              <a:solidFill>
                <a:schemeClr val="bg1"/>
              </a:solidFill>
              <a:latin typeface="+mj-lt"/>
            </a:endParaRPr>
          </a:p>
        </p:txBody>
      </p:sp>
      <p:pic>
        <p:nvPicPr>
          <p:cNvPr id="3" name="Picture 2">
            <a:extLst>
              <a:ext uri="{FF2B5EF4-FFF2-40B4-BE49-F238E27FC236}">
                <a16:creationId xmlns:a16="http://schemas.microsoft.com/office/drawing/2014/main" id="{94078750-2651-6DD2-2C92-E42C594A5E43}"/>
              </a:ext>
            </a:extLst>
          </p:cNvPr>
          <p:cNvPicPr>
            <a:picLocks noChangeAspect="1"/>
          </p:cNvPicPr>
          <p:nvPr/>
        </p:nvPicPr>
        <p:blipFill rotWithShape="1">
          <a:blip r:embed="rId3"/>
          <a:srcRect l="9053" r="2693" b="18613"/>
          <a:stretch/>
        </p:blipFill>
        <p:spPr>
          <a:xfrm>
            <a:off x="5815584" y="842111"/>
            <a:ext cx="6217868" cy="2343050"/>
          </a:xfrm>
          <a:prstGeom prst="rect">
            <a:avLst/>
          </a:prstGeom>
        </p:spPr>
      </p:pic>
      <p:pic>
        <p:nvPicPr>
          <p:cNvPr id="9" name="Picture 8" descr="A green and white machine&#10;&#10;Description automatically generated with medium confidence">
            <a:extLst>
              <a:ext uri="{FF2B5EF4-FFF2-40B4-BE49-F238E27FC236}">
                <a16:creationId xmlns:a16="http://schemas.microsoft.com/office/drawing/2014/main" id="{76AC7A18-CE5B-2B21-4EAF-B004DE0EF84A}"/>
              </a:ext>
            </a:extLst>
          </p:cNvPr>
          <p:cNvPicPr>
            <a:picLocks noChangeAspect="1"/>
          </p:cNvPicPr>
          <p:nvPr/>
        </p:nvPicPr>
        <p:blipFill rotWithShape="1">
          <a:blip r:embed="rId4">
            <a:clrChange>
              <a:clrFrom>
                <a:srgbClr val="FFFFFF"/>
              </a:clrFrom>
              <a:clrTo>
                <a:srgbClr val="FFFFFF">
                  <a:alpha val="0"/>
                </a:srgbClr>
              </a:clrTo>
            </a:clrChange>
          </a:blip>
          <a:srcRect l="29385" t="19333" r="34790" b="19600"/>
          <a:stretch/>
        </p:blipFill>
        <p:spPr>
          <a:xfrm>
            <a:off x="7523222" y="3185161"/>
            <a:ext cx="2802591" cy="3377859"/>
          </a:xfrm>
          <a:prstGeom prst="rect">
            <a:avLst/>
          </a:prstGeom>
        </p:spPr>
      </p:pic>
      <p:sp>
        <p:nvSpPr>
          <p:cNvPr id="6" name="TextBox 5">
            <a:extLst>
              <a:ext uri="{FF2B5EF4-FFF2-40B4-BE49-F238E27FC236}">
                <a16:creationId xmlns:a16="http://schemas.microsoft.com/office/drawing/2014/main" id="{9223ECB0-0C03-984E-6239-A107ECBC4CA2}"/>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
        <p:nvSpPr>
          <p:cNvPr id="10" name="TextBox 9">
            <a:extLst>
              <a:ext uri="{FF2B5EF4-FFF2-40B4-BE49-F238E27FC236}">
                <a16:creationId xmlns:a16="http://schemas.microsoft.com/office/drawing/2014/main" id="{3E171DE5-C416-0DA5-AA78-09076B50FFB4}"/>
              </a:ext>
            </a:extLst>
          </p:cNvPr>
          <p:cNvSpPr txBox="1"/>
          <p:nvPr/>
        </p:nvSpPr>
        <p:spPr>
          <a:xfrm>
            <a:off x="8952344" y="704692"/>
            <a:ext cx="1676400" cy="369332"/>
          </a:xfrm>
          <a:prstGeom prst="rect">
            <a:avLst/>
          </a:prstGeom>
          <a:noFill/>
        </p:spPr>
        <p:txBody>
          <a:bodyPr wrap="square" rtlCol="0">
            <a:spAutoFit/>
          </a:bodyPr>
          <a:lstStyle/>
          <a:p>
            <a:r>
              <a:rPr lang="en-GB" dirty="0"/>
              <a:t>Front End</a:t>
            </a:r>
          </a:p>
        </p:txBody>
      </p:sp>
      <p:sp>
        <p:nvSpPr>
          <p:cNvPr id="11" name="TextBox 10">
            <a:extLst>
              <a:ext uri="{FF2B5EF4-FFF2-40B4-BE49-F238E27FC236}">
                <a16:creationId xmlns:a16="http://schemas.microsoft.com/office/drawing/2014/main" id="{7592DC39-DA2D-C833-4740-06050152784E}"/>
              </a:ext>
            </a:extLst>
          </p:cNvPr>
          <p:cNvSpPr txBox="1"/>
          <p:nvPr/>
        </p:nvSpPr>
        <p:spPr>
          <a:xfrm>
            <a:off x="7035925" y="3211543"/>
            <a:ext cx="1676400" cy="369332"/>
          </a:xfrm>
          <a:prstGeom prst="rect">
            <a:avLst/>
          </a:prstGeom>
          <a:noFill/>
        </p:spPr>
        <p:txBody>
          <a:bodyPr wrap="square" rtlCol="0">
            <a:spAutoFit/>
          </a:bodyPr>
          <a:lstStyle/>
          <a:p>
            <a:r>
              <a:rPr lang="en-GB" dirty="0"/>
              <a:t>Long Straight</a:t>
            </a:r>
          </a:p>
        </p:txBody>
      </p:sp>
      <p:sp>
        <p:nvSpPr>
          <p:cNvPr id="12" name="TextBox 11">
            <a:extLst>
              <a:ext uri="{FF2B5EF4-FFF2-40B4-BE49-F238E27FC236}">
                <a16:creationId xmlns:a16="http://schemas.microsoft.com/office/drawing/2014/main" id="{FACC2A7D-AC5B-6A2A-442D-F986385E51F2}"/>
              </a:ext>
            </a:extLst>
          </p:cNvPr>
          <p:cNvSpPr txBox="1"/>
          <p:nvPr/>
        </p:nvSpPr>
        <p:spPr>
          <a:xfrm>
            <a:off x="4816600" y="589499"/>
            <a:ext cx="1676400" cy="369332"/>
          </a:xfrm>
          <a:prstGeom prst="rect">
            <a:avLst/>
          </a:prstGeom>
          <a:noFill/>
        </p:spPr>
        <p:txBody>
          <a:bodyPr wrap="square" rtlCol="0">
            <a:spAutoFit/>
          </a:bodyPr>
          <a:lstStyle/>
          <a:p>
            <a:r>
              <a:rPr lang="en-GB" dirty="0"/>
              <a:t>Mid-Straight</a:t>
            </a:r>
          </a:p>
        </p:txBody>
      </p:sp>
      <p:sp>
        <p:nvSpPr>
          <p:cNvPr id="13" name="TextBox 12">
            <a:extLst>
              <a:ext uri="{FF2B5EF4-FFF2-40B4-BE49-F238E27FC236}">
                <a16:creationId xmlns:a16="http://schemas.microsoft.com/office/drawing/2014/main" id="{9AF137E5-E9DA-A99D-3710-A21BFEAA89A1}"/>
              </a:ext>
            </a:extLst>
          </p:cNvPr>
          <p:cNvSpPr txBox="1"/>
          <p:nvPr/>
        </p:nvSpPr>
        <p:spPr>
          <a:xfrm>
            <a:off x="5843200" y="2374381"/>
            <a:ext cx="1676400" cy="369332"/>
          </a:xfrm>
          <a:prstGeom prst="rect">
            <a:avLst/>
          </a:prstGeom>
          <a:noFill/>
        </p:spPr>
        <p:txBody>
          <a:bodyPr wrap="square" rtlCol="0">
            <a:spAutoFit/>
          </a:bodyPr>
          <a:lstStyle/>
          <a:p>
            <a:r>
              <a:rPr lang="en-GB" dirty="0"/>
              <a:t>ML Girder</a:t>
            </a:r>
          </a:p>
        </p:txBody>
      </p:sp>
      <p:sp>
        <p:nvSpPr>
          <p:cNvPr id="14" name="TextBox 13">
            <a:extLst>
              <a:ext uri="{FF2B5EF4-FFF2-40B4-BE49-F238E27FC236}">
                <a16:creationId xmlns:a16="http://schemas.microsoft.com/office/drawing/2014/main" id="{830CA8F8-B8D3-CB3F-15F5-87A253E7D242}"/>
              </a:ext>
            </a:extLst>
          </p:cNvPr>
          <p:cNvSpPr txBox="1"/>
          <p:nvPr/>
        </p:nvSpPr>
        <p:spPr>
          <a:xfrm>
            <a:off x="10515600" y="3303508"/>
            <a:ext cx="1676400" cy="369332"/>
          </a:xfrm>
          <a:prstGeom prst="rect">
            <a:avLst/>
          </a:prstGeom>
          <a:noFill/>
        </p:spPr>
        <p:txBody>
          <a:bodyPr wrap="square" rtlCol="0">
            <a:spAutoFit/>
          </a:bodyPr>
          <a:lstStyle/>
          <a:p>
            <a:r>
              <a:rPr lang="en-GB" dirty="0"/>
              <a:t>LM Girder</a:t>
            </a:r>
          </a:p>
        </p:txBody>
      </p:sp>
      <p:cxnSp>
        <p:nvCxnSpPr>
          <p:cNvPr id="16" name="Straight Arrow Connector 15">
            <a:extLst>
              <a:ext uri="{FF2B5EF4-FFF2-40B4-BE49-F238E27FC236}">
                <a16:creationId xmlns:a16="http://schemas.microsoft.com/office/drawing/2014/main" id="{0277FCF5-CD83-0F55-2C24-2E00339255C8}"/>
              </a:ext>
            </a:extLst>
          </p:cNvPr>
          <p:cNvCxnSpPr/>
          <p:nvPr/>
        </p:nvCxnSpPr>
        <p:spPr>
          <a:xfrm flipV="1">
            <a:off x="6419850" y="2085975"/>
            <a:ext cx="361950" cy="28840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18E06D4-0BAA-8FDF-4078-FA2D8E797B2C}"/>
              </a:ext>
            </a:extLst>
          </p:cNvPr>
          <p:cNvCxnSpPr>
            <a:cxnSpLocks/>
          </p:cNvCxnSpPr>
          <p:nvPr/>
        </p:nvCxnSpPr>
        <p:spPr>
          <a:xfrm flipV="1">
            <a:off x="7791831" y="2457450"/>
            <a:ext cx="876466" cy="74090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37FE319-BB70-36BC-6F79-332B5FBEB47E}"/>
              </a:ext>
            </a:extLst>
          </p:cNvPr>
          <p:cNvCxnSpPr>
            <a:cxnSpLocks/>
          </p:cNvCxnSpPr>
          <p:nvPr/>
        </p:nvCxnSpPr>
        <p:spPr>
          <a:xfrm flipV="1">
            <a:off x="10987112" y="2821306"/>
            <a:ext cx="59875" cy="50127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68A8DD8A-C939-C565-552E-C8D29D7759D1}"/>
              </a:ext>
            </a:extLst>
          </p:cNvPr>
          <p:cNvCxnSpPr>
            <a:cxnSpLocks/>
          </p:cNvCxnSpPr>
          <p:nvPr/>
        </p:nvCxnSpPr>
        <p:spPr>
          <a:xfrm flipH="1">
            <a:off x="9311425" y="1092748"/>
            <a:ext cx="189787" cy="67025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2D1D08E-2035-12B8-73E3-16DB5522F766}"/>
              </a:ext>
            </a:extLst>
          </p:cNvPr>
          <p:cNvCxnSpPr>
            <a:cxnSpLocks/>
          </p:cNvCxnSpPr>
          <p:nvPr/>
        </p:nvCxnSpPr>
        <p:spPr>
          <a:xfrm>
            <a:off x="5415773" y="941127"/>
            <a:ext cx="499650" cy="98031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F97A5BAE-AD82-B302-15B5-849EF52383FD}"/>
              </a:ext>
            </a:extLst>
          </p:cNvPr>
          <p:cNvSpPr txBox="1"/>
          <p:nvPr/>
        </p:nvSpPr>
        <p:spPr>
          <a:xfrm>
            <a:off x="10847780" y="1201519"/>
            <a:ext cx="1676400" cy="369332"/>
          </a:xfrm>
          <a:prstGeom prst="rect">
            <a:avLst/>
          </a:prstGeom>
          <a:noFill/>
        </p:spPr>
        <p:txBody>
          <a:bodyPr wrap="square" rtlCol="0">
            <a:spAutoFit/>
          </a:bodyPr>
          <a:lstStyle/>
          <a:p>
            <a:r>
              <a:rPr lang="en-GB" dirty="0"/>
              <a:t>Mid-Straight</a:t>
            </a:r>
          </a:p>
        </p:txBody>
      </p:sp>
      <p:cxnSp>
        <p:nvCxnSpPr>
          <p:cNvPr id="26" name="Straight Arrow Connector 25">
            <a:extLst>
              <a:ext uri="{FF2B5EF4-FFF2-40B4-BE49-F238E27FC236}">
                <a16:creationId xmlns:a16="http://schemas.microsoft.com/office/drawing/2014/main" id="{9BA94F7C-EBC3-6B5C-D8E7-E1ECB38E68AC}"/>
              </a:ext>
            </a:extLst>
          </p:cNvPr>
          <p:cNvCxnSpPr>
            <a:cxnSpLocks/>
          </p:cNvCxnSpPr>
          <p:nvPr/>
        </p:nvCxnSpPr>
        <p:spPr>
          <a:xfrm>
            <a:off x="11446953" y="1553147"/>
            <a:ext cx="614115" cy="11100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0871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15</a:t>
            </a:fld>
            <a:endParaRPr lang="en-GB" sz="1800">
              <a:solidFill>
                <a:schemeClr val="bg1">
                  <a:lumMod val="65000"/>
                </a:schemeClr>
              </a:solidFill>
            </a:endParaRPr>
          </a:p>
        </p:txBody>
      </p:sp>
      <p:sp>
        <p:nvSpPr>
          <p:cNvPr id="7" name="TextBox 6">
            <a:extLst>
              <a:ext uri="{FF2B5EF4-FFF2-40B4-BE49-F238E27FC236}">
                <a16:creationId xmlns:a16="http://schemas.microsoft.com/office/drawing/2014/main" id="{A47FFB87-7E84-77FB-F3AE-1CF0548A8CED}"/>
              </a:ext>
            </a:extLst>
          </p:cNvPr>
          <p:cNvSpPr txBox="1"/>
          <p:nvPr/>
        </p:nvSpPr>
        <p:spPr>
          <a:xfrm>
            <a:off x="328422" y="631063"/>
            <a:ext cx="10759788" cy="2708434"/>
          </a:xfrm>
          <a:prstGeom prst="rect">
            <a:avLst/>
          </a:prstGeom>
          <a:noFill/>
        </p:spPr>
        <p:txBody>
          <a:bodyPr wrap="square" rtlCol="0">
            <a:spAutoFit/>
          </a:bodyPr>
          <a:lstStyle/>
          <a:p>
            <a:pPr>
              <a:spcAft>
                <a:spcPts val="600"/>
              </a:spcAft>
            </a:pPr>
            <a:r>
              <a:rPr lang="en-GB" sz="2000" b="1">
                <a:cs typeface="Calibri" panose="020F0502020204030204" pitchFamily="34" charset="0"/>
              </a:rPr>
              <a:t>Stability</a:t>
            </a:r>
          </a:p>
          <a:p>
            <a:pPr marL="342900" indent="-342900">
              <a:spcAft>
                <a:spcPts val="600"/>
              </a:spcAft>
              <a:buFont typeface="Arial" panose="020B0604020202020204" pitchFamily="34" charset="0"/>
              <a:buChar char="•"/>
            </a:pPr>
            <a:r>
              <a:rPr lang="en-GB" sz="2000">
                <a:cs typeface="Calibri" panose="020F0502020204030204" pitchFamily="34" charset="0"/>
              </a:rPr>
              <a:t>Thermal</a:t>
            </a:r>
          </a:p>
          <a:p>
            <a:pPr marL="800100" lvl="1" indent="-342900">
              <a:spcAft>
                <a:spcPts val="600"/>
              </a:spcAft>
              <a:buFont typeface="Arial" panose="020B0604020202020204" pitchFamily="34" charset="0"/>
              <a:buChar char="•"/>
            </a:pPr>
            <a:r>
              <a:rPr lang="en-GB" sz="2000">
                <a:cs typeface="Calibri" panose="020F0502020204030204" pitchFamily="34" charset="0"/>
              </a:rPr>
              <a:t>Differential expansion</a:t>
            </a:r>
          </a:p>
          <a:p>
            <a:pPr marL="800100" lvl="1" indent="-342900">
              <a:spcAft>
                <a:spcPts val="600"/>
              </a:spcAft>
              <a:buFont typeface="Arial" panose="020B0604020202020204" pitchFamily="34" charset="0"/>
              <a:buChar char="•"/>
            </a:pPr>
            <a:r>
              <a:rPr lang="en-GB" sz="2000">
                <a:cs typeface="Calibri" panose="020F0502020204030204" pitchFamily="34" charset="0"/>
              </a:rPr>
              <a:t>Air Handling variability</a:t>
            </a:r>
          </a:p>
          <a:p>
            <a:pPr marL="342900" indent="-342900">
              <a:spcAft>
                <a:spcPts val="600"/>
              </a:spcAft>
              <a:buFont typeface="Arial" panose="020B0604020202020204" pitchFamily="34" charset="0"/>
              <a:buChar char="•"/>
            </a:pPr>
            <a:r>
              <a:rPr lang="en-GB" sz="2000">
                <a:cs typeface="Calibri" panose="020F0502020204030204" pitchFamily="34" charset="0"/>
              </a:rPr>
              <a:t>Vibration</a:t>
            </a:r>
          </a:p>
          <a:p>
            <a:pPr marL="800100" lvl="1" indent="-342900">
              <a:spcAft>
                <a:spcPts val="600"/>
              </a:spcAft>
              <a:buFont typeface="Arial" panose="020B0604020202020204" pitchFamily="34" charset="0"/>
              <a:buChar char="•"/>
            </a:pPr>
            <a:r>
              <a:rPr lang="en-GB" sz="2000">
                <a:cs typeface="Calibri" panose="020F0502020204030204" pitchFamily="34" charset="0"/>
              </a:rPr>
              <a:t>Floor</a:t>
            </a:r>
          </a:p>
          <a:p>
            <a:pPr marL="800100" lvl="1" indent="-342900">
              <a:spcAft>
                <a:spcPts val="600"/>
              </a:spcAft>
              <a:buFont typeface="Arial" panose="020B0604020202020204" pitchFamily="34" charset="0"/>
              <a:buChar char="•"/>
            </a:pPr>
            <a:r>
              <a:rPr lang="en-GB" sz="2000">
                <a:cs typeface="Calibri" panose="020F0502020204030204" pitchFamily="34" charset="0"/>
              </a:rPr>
              <a:t>Water Flow induced</a:t>
            </a:r>
          </a:p>
        </p:txBody>
      </p:sp>
      <p:sp>
        <p:nvSpPr>
          <p:cNvPr id="8" name="TextBox 7">
            <a:extLst>
              <a:ext uri="{FF2B5EF4-FFF2-40B4-BE49-F238E27FC236}">
                <a16:creationId xmlns:a16="http://schemas.microsoft.com/office/drawing/2014/main" id="{C5350DBF-F44B-85B5-E27F-9292B2F496E8}"/>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Key Challenges</a:t>
            </a:r>
            <a:endParaRPr lang="en-GB" sz="3600">
              <a:solidFill>
                <a:schemeClr val="bg1"/>
              </a:solidFill>
              <a:latin typeface="+mj-lt"/>
            </a:endParaRPr>
          </a:p>
        </p:txBody>
      </p:sp>
      <p:pic>
        <p:nvPicPr>
          <p:cNvPr id="6" name="VIBE 2" descr="A multicolored machine with text&#10;&#10;Description automatically generated">
            <a:extLst>
              <a:ext uri="{FF2B5EF4-FFF2-40B4-BE49-F238E27FC236}">
                <a16:creationId xmlns:a16="http://schemas.microsoft.com/office/drawing/2014/main" id="{EC4E67C8-35F5-E488-501C-DD63BFAC6B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0343" y="732004"/>
            <a:ext cx="3832911" cy="3049167"/>
          </a:xfrm>
          <a:prstGeom prst="rect">
            <a:avLst/>
          </a:prstGeom>
        </p:spPr>
      </p:pic>
      <p:pic>
        <p:nvPicPr>
          <p:cNvPr id="9" name="VIBE_1" descr="A rainbow colored machine with black text&#10;&#10;Description automatically generated">
            <a:extLst>
              <a:ext uri="{FF2B5EF4-FFF2-40B4-BE49-F238E27FC236}">
                <a16:creationId xmlns:a16="http://schemas.microsoft.com/office/drawing/2014/main" id="{783495DF-6943-CA20-573A-E3D7E6FCD65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9833" y="2882005"/>
            <a:ext cx="3962456" cy="3073518"/>
          </a:xfrm>
          <a:prstGeom prst="rect">
            <a:avLst/>
          </a:prstGeom>
        </p:spPr>
      </p:pic>
      <p:pic>
        <p:nvPicPr>
          <p:cNvPr id="13" name="PLOT" descr="A graph of different colored lines&#10;&#10;Description automatically generated">
            <a:extLst>
              <a:ext uri="{FF2B5EF4-FFF2-40B4-BE49-F238E27FC236}">
                <a16:creationId xmlns:a16="http://schemas.microsoft.com/office/drawing/2014/main" id="{46717FAF-DB8E-2242-419A-F92C5879DB93}"/>
              </a:ext>
            </a:extLst>
          </p:cNvPr>
          <p:cNvPicPr>
            <a:picLocks noChangeAspect="1"/>
          </p:cNvPicPr>
          <p:nvPr/>
        </p:nvPicPr>
        <p:blipFill>
          <a:blip r:embed="rId5"/>
          <a:stretch>
            <a:fillRect/>
          </a:stretch>
        </p:blipFill>
        <p:spPr>
          <a:xfrm>
            <a:off x="5162406" y="551740"/>
            <a:ext cx="6962546" cy="4641697"/>
          </a:xfrm>
          <a:prstGeom prst="rect">
            <a:avLst/>
          </a:prstGeom>
        </p:spPr>
      </p:pic>
      <p:pic>
        <p:nvPicPr>
          <p:cNvPr id="10" name="FEA_Thermal">
            <a:extLst>
              <a:ext uri="{FF2B5EF4-FFF2-40B4-BE49-F238E27FC236}">
                <a16:creationId xmlns:a16="http://schemas.microsoft.com/office/drawing/2014/main" id="{D64533AE-CB13-9C6C-04C0-AF7DAA9513B9}"/>
              </a:ext>
            </a:extLst>
          </p:cNvPr>
          <p:cNvPicPr>
            <a:picLocks noChangeAspect="1"/>
          </p:cNvPicPr>
          <p:nvPr/>
        </p:nvPicPr>
        <p:blipFill rotWithShape="1">
          <a:blip r:embed="rId6">
            <a:extLst>
              <a:ext uri="{28A0092B-C50C-407E-A947-70E740481C1C}">
                <a14:useLocalDpi xmlns:a14="http://schemas.microsoft.com/office/drawing/2010/main" val="0"/>
              </a:ext>
            </a:extLst>
          </a:blip>
          <a:srcRect l="18611" t="33034" r="1250" b="11682"/>
          <a:stretch/>
        </p:blipFill>
        <p:spPr>
          <a:xfrm>
            <a:off x="727969" y="4081760"/>
            <a:ext cx="6051619" cy="2260730"/>
          </a:xfrm>
          <a:prstGeom prst="rect">
            <a:avLst/>
          </a:prstGeom>
        </p:spPr>
      </p:pic>
      <p:pic>
        <p:nvPicPr>
          <p:cNvPr id="1026" name="ASSY 1">
            <a:extLst>
              <a:ext uri="{FF2B5EF4-FFF2-40B4-BE49-F238E27FC236}">
                <a16:creationId xmlns:a16="http://schemas.microsoft.com/office/drawing/2014/main" id="{36DB1504-12F4-4DF3-F0F1-D3261A5D6580}"/>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1753" t="28608" r="9136" b="28131"/>
          <a:stretch/>
        </p:blipFill>
        <p:spPr bwMode="auto">
          <a:xfrm>
            <a:off x="299245" y="3372747"/>
            <a:ext cx="6829524" cy="302308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ABF438F-7A01-97D8-8E10-69BE74475F14}"/>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2260450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13"/>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0"/>
                                        </p:tgtEl>
                                        <p:attrNameLst>
                                          <p:attrName>style.visibility</p:attrName>
                                        </p:attrNameLst>
                                      </p:cBhvr>
                                      <p:to>
                                        <p:strVal val="hidden"/>
                                      </p:to>
                                    </p:set>
                                  </p:childTnLst>
                                </p:cTn>
                              </p:par>
                              <p:par>
                                <p:cTn id="27" presetID="1"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16</a:t>
            </a:fld>
            <a:endParaRPr lang="en-GB" sz="1800">
              <a:solidFill>
                <a:schemeClr val="bg1">
                  <a:lumMod val="65000"/>
                </a:schemeClr>
              </a:solidFill>
            </a:endParaRPr>
          </a:p>
        </p:txBody>
      </p:sp>
      <p:sp>
        <p:nvSpPr>
          <p:cNvPr id="7" name="TextBox 6">
            <a:extLst>
              <a:ext uri="{FF2B5EF4-FFF2-40B4-BE49-F238E27FC236}">
                <a16:creationId xmlns:a16="http://schemas.microsoft.com/office/drawing/2014/main" id="{A47FFB87-7E84-77FB-F3AE-1CF0548A8CED}"/>
              </a:ext>
            </a:extLst>
          </p:cNvPr>
          <p:cNvSpPr txBox="1"/>
          <p:nvPr/>
        </p:nvSpPr>
        <p:spPr>
          <a:xfrm>
            <a:off x="328422" y="631063"/>
            <a:ext cx="8235789" cy="2631490"/>
          </a:xfrm>
          <a:prstGeom prst="rect">
            <a:avLst/>
          </a:prstGeom>
          <a:noFill/>
        </p:spPr>
        <p:txBody>
          <a:bodyPr wrap="square" rtlCol="0">
            <a:spAutoFit/>
          </a:bodyPr>
          <a:lstStyle/>
          <a:p>
            <a:pPr>
              <a:spcAft>
                <a:spcPts val="600"/>
              </a:spcAft>
            </a:pPr>
            <a:r>
              <a:rPr lang="en-GB" sz="2000" b="1">
                <a:cs typeface="Calibri" panose="020F0502020204030204" pitchFamily="34" charset="0"/>
              </a:rPr>
              <a:t>Alignment Requirements</a:t>
            </a:r>
          </a:p>
          <a:p>
            <a:pPr marL="342900" indent="-342900">
              <a:spcAft>
                <a:spcPts val="600"/>
              </a:spcAft>
              <a:buFont typeface="Arial" panose="020B0604020202020204" pitchFamily="34" charset="0"/>
              <a:buChar char="•"/>
            </a:pPr>
            <a:r>
              <a:rPr lang="en-GB" sz="2000">
                <a:cs typeface="Calibri" panose="020F0502020204030204" pitchFamily="34" charset="0"/>
              </a:rPr>
              <a:t>Magnet alignment uncertainty budget – 0.038 mm</a:t>
            </a:r>
          </a:p>
          <a:p>
            <a:pPr marL="342900" indent="-342900">
              <a:spcAft>
                <a:spcPts val="600"/>
              </a:spcAft>
              <a:buFont typeface="Arial" panose="020B0604020202020204" pitchFamily="34" charset="0"/>
              <a:buChar char="•"/>
            </a:pPr>
            <a:r>
              <a:rPr lang="en-GB" sz="2000">
                <a:cs typeface="Calibri" panose="020F0502020204030204" pitchFamily="34" charset="0"/>
              </a:rPr>
              <a:t>Girder Initial installation global position tolerance +/- 0.075 mm</a:t>
            </a:r>
          </a:p>
          <a:p>
            <a:pPr marL="342900" indent="-342900">
              <a:spcAft>
                <a:spcPts val="600"/>
              </a:spcAft>
              <a:buFont typeface="Arial" panose="020B0604020202020204" pitchFamily="34" charset="0"/>
              <a:buChar char="•"/>
            </a:pPr>
            <a:r>
              <a:rPr lang="en-GB" sz="2000">
                <a:cs typeface="Calibri" panose="020F0502020204030204" pitchFamily="34" charset="0"/>
              </a:rPr>
              <a:t>Post initial commissioning relative girder move accuracy - +/- 0.010 mm</a:t>
            </a:r>
          </a:p>
          <a:p>
            <a:pPr marL="342900" indent="-342900">
              <a:spcAft>
                <a:spcPts val="600"/>
              </a:spcAft>
              <a:buFont typeface="Arial" panose="020B0604020202020204" pitchFamily="34" charset="0"/>
              <a:buChar char="•"/>
            </a:pPr>
            <a:r>
              <a:rPr lang="en-GB" sz="2000">
                <a:cs typeface="Calibri" panose="020F0502020204030204" pitchFamily="34" charset="0"/>
              </a:rPr>
              <a:t>All magnets and key component such as crotch absorbers individually aligned</a:t>
            </a:r>
          </a:p>
          <a:p>
            <a:pPr marL="342900" indent="-342900">
              <a:spcAft>
                <a:spcPts val="600"/>
              </a:spcAft>
              <a:buFont typeface="Arial" panose="020B0604020202020204" pitchFamily="34" charset="0"/>
              <a:buChar char="•"/>
            </a:pPr>
            <a:endParaRPr lang="en-GB" sz="2000">
              <a:cs typeface="Calibri" panose="020F0502020204030204" pitchFamily="34" charset="0"/>
            </a:endParaRPr>
          </a:p>
        </p:txBody>
      </p:sp>
      <p:sp>
        <p:nvSpPr>
          <p:cNvPr id="8" name="TextBox 7">
            <a:extLst>
              <a:ext uri="{FF2B5EF4-FFF2-40B4-BE49-F238E27FC236}">
                <a16:creationId xmlns:a16="http://schemas.microsoft.com/office/drawing/2014/main" id="{C5350DBF-F44B-85B5-E27F-9292B2F496E8}"/>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Key Challenges</a:t>
            </a:r>
            <a:endParaRPr lang="en-GB" sz="3600">
              <a:solidFill>
                <a:schemeClr val="bg1"/>
              </a:solidFill>
              <a:latin typeface="+mj-lt"/>
            </a:endParaRPr>
          </a:p>
        </p:txBody>
      </p:sp>
      <p:graphicFrame>
        <p:nvGraphicFramePr>
          <p:cNvPr id="3" name="Content Placeholder 3">
            <a:extLst>
              <a:ext uri="{FF2B5EF4-FFF2-40B4-BE49-F238E27FC236}">
                <a16:creationId xmlns:a16="http://schemas.microsoft.com/office/drawing/2014/main" id="{AE5780B4-F103-209D-0B1F-4C68DF4C62ED}"/>
              </a:ext>
            </a:extLst>
          </p:cNvPr>
          <p:cNvGraphicFramePr>
            <a:graphicFrameLocks/>
          </p:cNvGraphicFramePr>
          <p:nvPr>
            <p:extLst>
              <p:ext uri="{D42A27DB-BD31-4B8C-83A1-F6EECF244321}">
                <p14:modId xmlns:p14="http://schemas.microsoft.com/office/powerpoint/2010/main" val="3212962733"/>
              </p:ext>
            </p:extLst>
          </p:nvPr>
        </p:nvGraphicFramePr>
        <p:xfrm>
          <a:off x="8570362" y="24395"/>
          <a:ext cx="3613212" cy="3362483"/>
        </p:xfrm>
        <a:graphic>
          <a:graphicData uri="http://schemas.openxmlformats.org/drawingml/2006/table">
            <a:tbl>
              <a:tblPr>
                <a:tableStyleId>{00A15C55-8517-42AA-B614-E9B94910E393}</a:tableStyleId>
              </a:tblPr>
              <a:tblGrid>
                <a:gridCol w="2833649">
                  <a:extLst>
                    <a:ext uri="{9D8B030D-6E8A-4147-A177-3AD203B41FA5}">
                      <a16:colId xmlns:a16="http://schemas.microsoft.com/office/drawing/2014/main" val="4005747461"/>
                    </a:ext>
                  </a:extLst>
                </a:gridCol>
                <a:gridCol w="779563">
                  <a:extLst>
                    <a:ext uri="{9D8B030D-6E8A-4147-A177-3AD203B41FA5}">
                      <a16:colId xmlns:a16="http://schemas.microsoft.com/office/drawing/2014/main" val="2695171822"/>
                    </a:ext>
                  </a:extLst>
                </a:gridCol>
              </a:tblGrid>
              <a:tr h="302244">
                <a:tc>
                  <a:txBody>
                    <a:bodyPr/>
                    <a:lstStyle/>
                    <a:p>
                      <a:pPr algn="ctr" fontAlgn="b"/>
                      <a:r>
                        <a:rPr lang="en-GB" sz="1100" u="none" strike="noStrike">
                          <a:effectLst/>
                        </a:rPr>
                        <a:t>Wire position measurement</a:t>
                      </a:r>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en-GB" sz="1100" b="0" u="none" strike="noStrike">
                          <a:solidFill>
                            <a:srgbClr val="000000"/>
                          </a:solidFill>
                          <a:effectLst/>
                        </a:rPr>
                        <a:t>5</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11988632"/>
                  </a:ext>
                </a:extLst>
              </a:tr>
              <a:tr h="302244">
                <a:tc>
                  <a:txBody>
                    <a:bodyPr/>
                    <a:lstStyle/>
                    <a:p>
                      <a:pPr algn="ctr" fontAlgn="b"/>
                      <a:r>
                        <a:rPr lang="en-GB" sz="1100" u="none" strike="noStrike">
                          <a:effectLst/>
                        </a:rPr>
                        <a:t>Magnetic measurement</a:t>
                      </a:r>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en-GB" sz="1100" b="0" u="none" strike="noStrike">
                          <a:solidFill>
                            <a:srgbClr val="000000"/>
                          </a:solidFill>
                          <a:effectLst/>
                        </a:rPr>
                        <a:t>5</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007862120"/>
                  </a:ext>
                </a:extLst>
              </a:tr>
              <a:tr h="302244">
                <a:tc>
                  <a:txBody>
                    <a:bodyPr/>
                    <a:lstStyle/>
                    <a:p>
                      <a:pPr algn="ctr" fontAlgn="b"/>
                      <a:r>
                        <a:rPr lang="en-GB" sz="1100" b="0" u="none" strike="noStrike">
                          <a:solidFill>
                            <a:srgbClr val="000000"/>
                          </a:solidFill>
                          <a:effectLst/>
                        </a:rPr>
                        <a:t>Survey Feature position measurement</a:t>
                      </a:r>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en-GB" sz="1100" b="0" u="none" strike="noStrike">
                          <a:solidFill>
                            <a:srgbClr val="000000"/>
                          </a:solidFill>
                          <a:effectLst/>
                        </a:rPr>
                        <a:t>5</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236335928"/>
                  </a:ext>
                </a:extLst>
              </a:tr>
              <a:tr h="302244">
                <a:tc>
                  <a:txBody>
                    <a:bodyPr/>
                    <a:lstStyle/>
                    <a:p>
                      <a:pPr algn="ctr" fontAlgn="b"/>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54519154"/>
                  </a:ext>
                </a:extLst>
              </a:tr>
              <a:tr h="302244">
                <a:tc>
                  <a:txBody>
                    <a:bodyPr/>
                    <a:lstStyle/>
                    <a:p>
                      <a:pPr algn="ctr" fontAlgn="b"/>
                      <a:r>
                        <a:rPr lang="en-GB" sz="1100" u="none" strike="noStrike">
                          <a:effectLst/>
                        </a:rPr>
                        <a:t>Magnet surveyed into position on girder</a:t>
                      </a:r>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en-GB" sz="1100" b="0" u="none" strike="noStrike">
                          <a:solidFill>
                            <a:srgbClr val="000000"/>
                          </a:solidFill>
                          <a:effectLst/>
                        </a:rPr>
                        <a:t>25</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46410097"/>
                  </a:ext>
                </a:extLst>
              </a:tr>
              <a:tr h="302244">
                <a:tc>
                  <a:txBody>
                    <a:bodyPr/>
                    <a:lstStyle/>
                    <a:p>
                      <a:pPr algn="ctr" fontAlgn="b"/>
                      <a:r>
                        <a:rPr lang="en-GB" sz="1100" u="none" strike="noStrike">
                          <a:effectLst/>
                        </a:rPr>
                        <a:t>Splitting/joining Of Magnet</a:t>
                      </a:r>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en-GB" sz="1100" b="0" u="none" strike="noStrike">
                          <a:solidFill>
                            <a:srgbClr val="000000"/>
                          </a:solidFill>
                          <a:effectLst/>
                        </a:rPr>
                        <a:t>8</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102653610"/>
                  </a:ext>
                </a:extLst>
              </a:tr>
              <a:tr h="302244">
                <a:tc>
                  <a:txBody>
                    <a:bodyPr/>
                    <a:lstStyle/>
                    <a:p>
                      <a:pPr algn="ctr" fontAlgn="b"/>
                      <a:r>
                        <a:rPr lang="en-GB" sz="1100" u="none" strike="noStrike">
                          <a:effectLst/>
                        </a:rPr>
                        <a:t>Survey ball in cone repeatability</a:t>
                      </a:r>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en-GB" sz="1100" b="0" u="none" strike="noStrike">
                          <a:solidFill>
                            <a:srgbClr val="000000"/>
                          </a:solidFill>
                          <a:effectLst/>
                        </a:rPr>
                        <a:t>3</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47956991"/>
                  </a:ext>
                </a:extLst>
              </a:tr>
              <a:tr h="302244">
                <a:tc>
                  <a:txBody>
                    <a:bodyPr/>
                    <a:lstStyle/>
                    <a:p>
                      <a:pPr algn="ctr" fontAlgn="b"/>
                      <a:r>
                        <a:rPr lang="en-GB" sz="1100" u="none" strike="noStrike">
                          <a:effectLst/>
                        </a:rPr>
                        <a:t>Transport</a:t>
                      </a:r>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en-GB" sz="1100" b="0" u="none" strike="noStrike">
                          <a:solidFill>
                            <a:srgbClr val="000000"/>
                          </a:solidFill>
                          <a:effectLst/>
                        </a:rPr>
                        <a:t>25</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218272878"/>
                  </a:ext>
                </a:extLst>
              </a:tr>
              <a:tr h="302244">
                <a:tc>
                  <a:txBody>
                    <a:bodyPr/>
                    <a:lstStyle/>
                    <a:p>
                      <a:pPr algn="ctr" fontAlgn="b"/>
                      <a:r>
                        <a:rPr lang="en-GB" sz="1100" b="0" u="none" strike="noStrike">
                          <a:solidFill>
                            <a:srgbClr val="000000"/>
                          </a:solidFill>
                          <a:effectLst/>
                        </a:rPr>
                        <a:t>SMR </a:t>
                      </a:r>
                      <a:r>
                        <a:rPr lang="en-GB" sz="1100" b="0" u="none" strike="noStrike" err="1">
                          <a:solidFill>
                            <a:srgbClr val="000000"/>
                          </a:solidFill>
                          <a:effectLst/>
                        </a:rPr>
                        <a:t>Centering</a:t>
                      </a:r>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en-GB" sz="1100" b="0" u="none" strike="noStrike">
                          <a:solidFill>
                            <a:srgbClr val="000000"/>
                          </a:solidFill>
                          <a:effectLst/>
                        </a:rPr>
                        <a:t>3</a:t>
                      </a:r>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1740669"/>
                  </a:ext>
                </a:extLst>
              </a:tr>
              <a:tr h="302244">
                <a:tc>
                  <a:txBody>
                    <a:bodyPr/>
                    <a:lstStyle/>
                    <a:p>
                      <a:pPr algn="ctr" fontAlgn="b"/>
                      <a:endParaRPr lang="en-GB" sz="1100" b="0"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619250861"/>
                  </a:ext>
                </a:extLst>
              </a:tr>
              <a:tr h="302244">
                <a:tc>
                  <a:txBody>
                    <a:bodyPr/>
                    <a:lstStyle/>
                    <a:p>
                      <a:pPr algn="ctr" fontAlgn="b"/>
                      <a:r>
                        <a:rPr lang="en-GB" sz="1100" b="1" u="none" strike="noStrike">
                          <a:solidFill>
                            <a:srgbClr val="000000"/>
                          </a:solidFill>
                          <a:effectLst/>
                        </a:rPr>
                        <a:t>Combined Uncertainty of magnet position on Girder</a:t>
                      </a:r>
                      <a:endParaRPr lang="en-GB" sz="1100" b="1" i="0" u="none" strike="noStrike">
                        <a:solidFill>
                          <a:srgbClr val="000000"/>
                        </a:solidFill>
                        <a:effectLst/>
                        <a:latin typeface="Calibri" panose="020F0502020204030204" pitchFamily="34" charset="0"/>
                      </a:endParaRPr>
                    </a:p>
                  </a:txBody>
                  <a:tcPr marL="4763" marR="4763" marT="4763" marB="0" anchor="ctr"/>
                </a:tc>
                <a:tc>
                  <a:txBody>
                    <a:bodyPr/>
                    <a:lstStyle/>
                    <a:p>
                      <a:pPr algn="ctr" fontAlgn="b"/>
                      <a:r>
                        <a:rPr lang="en-GB" sz="1100" b="1" u="none" strike="noStrike">
                          <a:solidFill>
                            <a:srgbClr val="000000"/>
                          </a:solidFill>
                          <a:effectLst/>
                        </a:rPr>
                        <a:t>38</a:t>
                      </a:r>
                      <a:endParaRPr lang="en-GB" sz="1100" b="1" i="0" u="none" strike="noStrike">
                        <a:solidFill>
                          <a:srgbClr val="000000"/>
                        </a:solidFill>
                        <a:effectLst/>
                        <a:latin typeface="Calibri" panose="020F0502020204030204" pitchFamily="34" charset="0"/>
                      </a:endParaRPr>
                    </a:p>
                  </a:txBody>
                  <a:tcPr marL="4763" marR="4763" marT="4763" marB="0" anchor="ctr"/>
                </a:tc>
                <a:extLst>
                  <a:ext uri="{0D108BD9-81ED-4DB2-BD59-A6C34878D82A}">
                    <a16:rowId xmlns:a16="http://schemas.microsoft.com/office/drawing/2014/main" val="2148920382"/>
                  </a:ext>
                </a:extLst>
              </a:tr>
            </a:tbl>
          </a:graphicData>
        </a:graphic>
      </p:graphicFrame>
      <p:sp>
        <p:nvSpPr>
          <p:cNvPr id="6" name="Oval 5">
            <a:extLst>
              <a:ext uri="{FF2B5EF4-FFF2-40B4-BE49-F238E27FC236}">
                <a16:creationId xmlns:a16="http://schemas.microsoft.com/office/drawing/2014/main" id="{DF8679E1-7240-015D-C990-EE933C570364}"/>
              </a:ext>
            </a:extLst>
          </p:cNvPr>
          <p:cNvSpPr/>
          <p:nvPr/>
        </p:nvSpPr>
        <p:spPr>
          <a:xfrm>
            <a:off x="4398927" y="1418018"/>
            <a:ext cx="1173963" cy="4807874"/>
          </a:xfrm>
          <a:prstGeom prst="ellipse">
            <a:avLst/>
          </a:prstGeom>
          <a:gradFill flip="none" rotWithShape="1">
            <a:gsLst>
              <a:gs pos="0">
                <a:srgbClr val="FFC000"/>
              </a:gs>
              <a:gs pos="26000">
                <a:srgbClr val="FFC000">
                  <a:alpha val="90000"/>
                </a:srgbClr>
              </a:gs>
              <a:gs pos="47000">
                <a:srgbClr val="FFC000">
                  <a:alpha val="50000"/>
                </a:srgbClr>
              </a:gs>
              <a:gs pos="70000">
                <a:srgbClr val="FFC000">
                  <a:alpha val="50000"/>
                </a:srgb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BC9D1E16-9EE1-2FEC-641C-D86994CBD102}"/>
              </a:ext>
            </a:extLst>
          </p:cNvPr>
          <p:cNvSpPr/>
          <p:nvPr/>
        </p:nvSpPr>
        <p:spPr>
          <a:xfrm rot="18778091">
            <a:off x="4398926" y="1418017"/>
            <a:ext cx="1173963" cy="4807874"/>
          </a:xfrm>
          <a:prstGeom prst="ellipse">
            <a:avLst/>
          </a:prstGeom>
          <a:gradFill flip="none" rotWithShape="1">
            <a:gsLst>
              <a:gs pos="0">
                <a:srgbClr val="FFC000"/>
              </a:gs>
              <a:gs pos="26000">
                <a:srgbClr val="FFC000">
                  <a:alpha val="90000"/>
                </a:srgbClr>
              </a:gs>
              <a:gs pos="47000">
                <a:srgbClr val="FFC000">
                  <a:alpha val="50000"/>
                </a:srgbClr>
              </a:gs>
              <a:gs pos="70000">
                <a:srgbClr val="FFC000">
                  <a:alpha val="50000"/>
                </a:srgb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C55C6A7C-0764-47E0-3BE8-AC336CE0B40C}"/>
              </a:ext>
            </a:extLst>
          </p:cNvPr>
          <p:cNvSpPr/>
          <p:nvPr/>
        </p:nvSpPr>
        <p:spPr>
          <a:xfrm rot="14618755">
            <a:off x="4398924" y="1418016"/>
            <a:ext cx="1173963" cy="4807874"/>
          </a:xfrm>
          <a:prstGeom prst="ellipse">
            <a:avLst/>
          </a:prstGeom>
          <a:gradFill flip="none" rotWithShape="1">
            <a:gsLst>
              <a:gs pos="0">
                <a:srgbClr val="FFC000"/>
              </a:gs>
              <a:gs pos="26000">
                <a:srgbClr val="FFC000">
                  <a:alpha val="90000"/>
                </a:srgbClr>
              </a:gs>
              <a:gs pos="47000">
                <a:srgbClr val="FFC000">
                  <a:alpha val="50000"/>
                </a:srgbClr>
              </a:gs>
              <a:gs pos="70000">
                <a:srgbClr val="FFC000">
                  <a:alpha val="50000"/>
                </a:srgbClr>
              </a:gs>
            </a:gsLst>
            <a:path path="circle">
              <a:fillToRect l="50000" t="50000" r="50000" b="50000"/>
            </a:path>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LOT" descr="A graph with different colored lines&#10;&#10;Description automatically generated">
            <a:extLst>
              <a:ext uri="{FF2B5EF4-FFF2-40B4-BE49-F238E27FC236}">
                <a16:creationId xmlns:a16="http://schemas.microsoft.com/office/drawing/2014/main" id="{F182F4E2-DE97-3BA9-2976-A7BB94FA0FFB}"/>
              </a:ext>
            </a:extLst>
          </p:cNvPr>
          <p:cNvPicPr>
            <a:picLocks noChangeAspect="1"/>
          </p:cNvPicPr>
          <p:nvPr/>
        </p:nvPicPr>
        <p:blipFill>
          <a:blip r:embed="rId3"/>
          <a:stretch>
            <a:fillRect/>
          </a:stretch>
        </p:blipFill>
        <p:spPr>
          <a:xfrm>
            <a:off x="1785060" y="2492207"/>
            <a:ext cx="5972619" cy="3981746"/>
          </a:xfrm>
          <a:prstGeom prst="rect">
            <a:avLst/>
          </a:prstGeom>
        </p:spPr>
      </p:pic>
      <p:pic>
        <p:nvPicPr>
          <p:cNvPr id="18" name="Picture 17">
            <a:extLst>
              <a:ext uri="{FF2B5EF4-FFF2-40B4-BE49-F238E27FC236}">
                <a16:creationId xmlns:a16="http://schemas.microsoft.com/office/drawing/2014/main" id="{CC7E7594-0041-B554-DC16-4436CE2D0AA8}"/>
              </a:ext>
            </a:extLst>
          </p:cNvPr>
          <p:cNvPicPr>
            <a:picLocks noChangeAspect="1"/>
          </p:cNvPicPr>
          <p:nvPr/>
        </p:nvPicPr>
        <p:blipFill rotWithShape="1">
          <a:blip r:embed="rId4">
            <a:clrChange>
              <a:clrFrom>
                <a:srgbClr val="FBFBFC"/>
              </a:clrFrom>
              <a:clrTo>
                <a:srgbClr val="FBFBFC">
                  <a:alpha val="0"/>
                </a:srgbClr>
              </a:clrTo>
            </a:clrChange>
          </a:blip>
          <a:srcRect l="21848" t="18192" r="5807" b="16271"/>
          <a:stretch/>
        </p:blipFill>
        <p:spPr>
          <a:xfrm>
            <a:off x="222836" y="2724912"/>
            <a:ext cx="6877863" cy="3764359"/>
          </a:xfrm>
          <a:prstGeom prst="rect">
            <a:avLst/>
          </a:prstGeom>
        </p:spPr>
      </p:pic>
      <p:pic>
        <p:nvPicPr>
          <p:cNvPr id="19" name="CROTCH_ASSY">
            <a:extLst>
              <a:ext uri="{FF2B5EF4-FFF2-40B4-BE49-F238E27FC236}">
                <a16:creationId xmlns:a16="http://schemas.microsoft.com/office/drawing/2014/main" id="{38FB0C13-D4A0-9150-551C-94FE2E3B230B}"/>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946911" y="2228827"/>
            <a:ext cx="5340472" cy="2894869"/>
          </a:xfrm>
          <a:prstGeom prst="rect">
            <a:avLst/>
          </a:prstGeom>
        </p:spPr>
      </p:pic>
      <p:sp>
        <p:nvSpPr>
          <p:cNvPr id="9" name="TextBox 8">
            <a:extLst>
              <a:ext uri="{FF2B5EF4-FFF2-40B4-BE49-F238E27FC236}">
                <a16:creationId xmlns:a16="http://schemas.microsoft.com/office/drawing/2014/main" id="{4D10021F-A44E-60D7-C82B-C31467827A6D}"/>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4188226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6"/>
                                        </p:tgtEl>
                                        <p:attrNameLst>
                                          <p:attrName>style.visibility</p:attrName>
                                        </p:attrNameLst>
                                      </p:cBhvr>
                                      <p:to>
                                        <p:strVal val="hidden"/>
                                      </p:to>
                                    </p:set>
                                  </p:childTnLst>
                                </p:cTn>
                              </p:par>
                              <p:par>
                                <p:cTn id="29" presetID="1" presetClass="exit" presetSubtype="0" fill="hold" grpId="1" nodeType="withEffect">
                                  <p:stCondLst>
                                    <p:cond delay="0"/>
                                  </p:stCondLst>
                                  <p:childTnLst>
                                    <p:set>
                                      <p:cBhvr>
                                        <p:cTn id="30" dur="1" fill="hold">
                                          <p:stCondLst>
                                            <p:cond delay="0"/>
                                          </p:stCondLst>
                                        </p:cTn>
                                        <p:tgtEl>
                                          <p:spTgt spid="11"/>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10"/>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xEl>
                                              <p:pRg st="4" end="4"/>
                                            </p:txEl>
                                          </p:spTgt>
                                        </p:tgtEl>
                                        <p:attrNameLst>
                                          <p:attrName>style.visibility</p:attrName>
                                        </p:attrNameLst>
                                      </p:cBhvr>
                                      <p:to>
                                        <p:strVal val="visible"/>
                                      </p:to>
                                    </p:set>
                                  </p:childTnLst>
                                </p:cTn>
                              </p:par>
                              <p:par>
                                <p:cTn id="43" presetID="1" presetClass="exit" presetSubtype="0" fill="hold" nodeType="withEffect">
                                  <p:stCondLst>
                                    <p:cond delay="0"/>
                                  </p:stCondLst>
                                  <p:childTnLst>
                                    <p:set>
                                      <p:cBhvr>
                                        <p:cTn id="44" dur="1" fill="hold">
                                          <p:stCondLst>
                                            <p:cond delay="0"/>
                                          </p:stCondLst>
                                        </p:cTn>
                                        <p:tgtEl>
                                          <p:spTgt spid="15"/>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3"/>
                                        </p:tgtEl>
                                        <p:attrNameLst>
                                          <p:attrName>style.visibility</p:attrName>
                                        </p:attrNameLst>
                                      </p:cBhvr>
                                      <p:to>
                                        <p:strVal val="hidden"/>
                                      </p:to>
                                    </p:set>
                                  </p:childTnLst>
                                </p:cTn>
                              </p:par>
                              <p:par>
                                <p:cTn id="47" presetID="1"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6" grpId="0" uiExpand="1" animBg="1"/>
      <p:bldP spid="6" grpId="1" uiExpand="1" animBg="1"/>
      <p:bldP spid="10" grpId="0" uiExpand="1" animBg="1"/>
      <p:bldP spid="10" grpId="1" uiExpand="1" animBg="1"/>
      <p:bldP spid="11" grpId="0" uiExpand="1" animBg="1"/>
      <p:bldP spid="11" grpId="1" uiExpan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17</a:t>
            </a:fld>
            <a:endParaRPr lang="en-GB" sz="1800">
              <a:solidFill>
                <a:schemeClr val="bg1">
                  <a:lumMod val="65000"/>
                </a:schemeClr>
              </a:solidFill>
            </a:endParaRPr>
          </a:p>
        </p:txBody>
      </p:sp>
      <p:sp>
        <p:nvSpPr>
          <p:cNvPr id="7" name="TextBox 6">
            <a:extLst>
              <a:ext uri="{FF2B5EF4-FFF2-40B4-BE49-F238E27FC236}">
                <a16:creationId xmlns:a16="http://schemas.microsoft.com/office/drawing/2014/main" id="{A47FFB87-7E84-77FB-F3AE-1CF0548A8CED}"/>
              </a:ext>
            </a:extLst>
          </p:cNvPr>
          <p:cNvSpPr txBox="1"/>
          <p:nvPr/>
        </p:nvSpPr>
        <p:spPr>
          <a:xfrm>
            <a:off x="328422" y="631063"/>
            <a:ext cx="10759788" cy="5016758"/>
          </a:xfrm>
          <a:prstGeom prst="rect">
            <a:avLst/>
          </a:prstGeom>
          <a:noFill/>
        </p:spPr>
        <p:txBody>
          <a:bodyPr wrap="square" rtlCol="0">
            <a:spAutoFit/>
          </a:bodyPr>
          <a:lstStyle/>
          <a:p>
            <a:pPr>
              <a:spcAft>
                <a:spcPts val="600"/>
              </a:spcAft>
            </a:pPr>
            <a:r>
              <a:rPr lang="en-GB" sz="2000" b="1">
                <a:cs typeface="Calibri" panose="020F0502020204030204" pitchFamily="34" charset="0"/>
              </a:rPr>
              <a:t>Space</a:t>
            </a:r>
          </a:p>
          <a:p>
            <a:pPr marL="342900" indent="-342900">
              <a:spcAft>
                <a:spcPts val="600"/>
              </a:spcAft>
              <a:buFont typeface="Arial" panose="020B0604020202020204" pitchFamily="34" charset="0"/>
              <a:buChar char="•"/>
            </a:pPr>
            <a:r>
              <a:rPr lang="en-GB" sz="2000">
                <a:cs typeface="Calibri" panose="020F0502020204030204" pitchFamily="34" charset="0"/>
              </a:rPr>
              <a:t>More magnets in less space!</a:t>
            </a:r>
          </a:p>
          <a:p>
            <a:pPr marL="342900" indent="-342900">
              <a:spcAft>
                <a:spcPts val="600"/>
              </a:spcAft>
              <a:buFont typeface="Arial" panose="020B0604020202020204" pitchFamily="34" charset="0"/>
              <a:buChar char="•"/>
            </a:pPr>
            <a:r>
              <a:rPr lang="en-GB" sz="2000">
                <a:cs typeface="Calibri" panose="020F0502020204030204" pitchFamily="34" charset="0"/>
              </a:rPr>
              <a:t>Numerous ‘special’ elements</a:t>
            </a:r>
          </a:p>
          <a:p>
            <a:pPr marL="800100" lvl="1" indent="-342900">
              <a:spcAft>
                <a:spcPts val="600"/>
              </a:spcAft>
              <a:buFont typeface="Arial" panose="020B0604020202020204" pitchFamily="34" charset="0"/>
              <a:buChar char="•"/>
            </a:pPr>
            <a:r>
              <a:rPr lang="en-GB" sz="2000">
                <a:cs typeface="Calibri" panose="020F0502020204030204" pitchFamily="34" charset="0"/>
              </a:rPr>
              <a:t>B22 IR Extraction</a:t>
            </a:r>
          </a:p>
          <a:p>
            <a:pPr marL="800100" lvl="1" indent="-342900">
              <a:spcAft>
                <a:spcPts val="600"/>
              </a:spcAft>
              <a:buFont typeface="Arial" panose="020B0604020202020204" pitchFamily="34" charset="0"/>
              <a:buChar char="•"/>
            </a:pPr>
            <a:r>
              <a:rPr lang="en-GB" sz="2000">
                <a:cs typeface="Calibri" panose="020F0502020204030204" pitchFamily="34" charset="0"/>
              </a:rPr>
              <a:t>Visible Light Extraction</a:t>
            </a:r>
          </a:p>
          <a:p>
            <a:pPr marL="800100" lvl="1" indent="-342900">
              <a:spcAft>
                <a:spcPts val="600"/>
              </a:spcAft>
              <a:buFont typeface="Arial" panose="020B0604020202020204" pitchFamily="34" charset="0"/>
              <a:buChar char="•"/>
            </a:pPr>
            <a:r>
              <a:rPr lang="en-GB" sz="2000">
                <a:cs typeface="Calibri" panose="020F0502020204030204" pitchFamily="34" charset="0"/>
              </a:rPr>
              <a:t>Collimators</a:t>
            </a:r>
          </a:p>
          <a:p>
            <a:pPr marL="342900" indent="-342900">
              <a:spcAft>
                <a:spcPts val="600"/>
              </a:spcAft>
              <a:buFont typeface="Arial" panose="020B0604020202020204" pitchFamily="34" charset="0"/>
              <a:buChar char="•"/>
            </a:pPr>
            <a:r>
              <a:rPr lang="en-GB" sz="2000">
                <a:cs typeface="Calibri" panose="020F0502020204030204" pitchFamily="34" charset="0"/>
              </a:rPr>
              <a:t>Accessibility for assembly and maintenance</a:t>
            </a:r>
          </a:p>
          <a:p>
            <a:pPr>
              <a:spcAft>
                <a:spcPts val="600"/>
              </a:spcAft>
            </a:pPr>
            <a:r>
              <a:rPr lang="en-GB" sz="2000" b="1">
                <a:cs typeface="Calibri" panose="020F0502020204030204" pitchFamily="34" charset="0"/>
              </a:rPr>
              <a:t>Power Loads</a:t>
            </a:r>
          </a:p>
          <a:p>
            <a:pPr marL="342900" indent="-342900">
              <a:spcAft>
                <a:spcPts val="600"/>
              </a:spcAft>
              <a:buFont typeface="Arial" panose="020B0604020202020204" pitchFamily="34" charset="0"/>
              <a:buChar char="•"/>
            </a:pPr>
            <a:r>
              <a:rPr lang="en-GB" sz="2000">
                <a:cs typeface="Calibri" panose="020F0502020204030204" pitchFamily="34" charset="0"/>
              </a:rPr>
              <a:t>Each girder vessel string and absorbers need to manage 5-12 kW of thermal power</a:t>
            </a:r>
          </a:p>
          <a:p>
            <a:pPr marL="342900" indent="-342900">
              <a:spcAft>
                <a:spcPts val="600"/>
              </a:spcAft>
              <a:buFont typeface="Arial" panose="020B0604020202020204" pitchFamily="34" charset="0"/>
              <a:buChar char="•"/>
            </a:pPr>
            <a:r>
              <a:rPr lang="en-GB" sz="2000">
                <a:cs typeface="Calibri" panose="020F0502020204030204" pitchFamily="34" charset="0"/>
              </a:rPr>
              <a:t>I05 is particularly challenging with 3.6 kW on the crotch alone</a:t>
            </a:r>
          </a:p>
          <a:p>
            <a:pPr>
              <a:spcAft>
                <a:spcPts val="600"/>
              </a:spcAft>
            </a:pPr>
            <a:endParaRPr lang="en-GB" sz="2000" b="1">
              <a:cs typeface="Calibri" panose="020F0502020204030204" pitchFamily="34" charset="0"/>
            </a:endParaRPr>
          </a:p>
          <a:p>
            <a:pPr>
              <a:spcAft>
                <a:spcPts val="600"/>
              </a:spcAft>
            </a:pPr>
            <a:endParaRPr lang="en-GB" sz="2000" b="1">
              <a:cs typeface="Calibri" panose="020F0502020204030204" pitchFamily="34" charset="0"/>
            </a:endParaRPr>
          </a:p>
          <a:p>
            <a:pPr marL="342900" indent="-342900">
              <a:spcAft>
                <a:spcPts val="600"/>
              </a:spcAft>
              <a:buFont typeface="Arial" panose="020B0604020202020204" pitchFamily="34" charset="0"/>
              <a:buChar char="•"/>
            </a:pPr>
            <a:endParaRPr lang="en-GB" sz="2000">
              <a:cs typeface="Calibri" panose="020F0502020204030204" pitchFamily="34" charset="0"/>
            </a:endParaRPr>
          </a:p>
        </p:txBody>
      </p:sp>
      <p:sp>
        <p:nvSpPr>
          <p:cNvPr id="8" name="TextBox 7">
            <a:extLst>
              <a:ext uri="{FF2B5EF4-FFF2-40B4-BE49-F238E27FC236}">
                <a16:creationId xmlns:a16="http://schemas.microsoft.com/office/drawing/2014/main" id="{C5350DBF-F44B-85B5-E27F-9292B2F496E8}"/>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Key Challenges</a:t>
            </a:r>
            <a:endParaRPr lang="en-GB" sz="3600">
              <a:solidFill>
                <a:schemeClr val="bg1"/>
              </a:solidFill>
              <a:latin typeface="+mj-lt"/>
            </a:endParaRPr>
          </a:p>
        </p:txBody>
      </p:sp>
      <p:pic>
        <p:nvPicPr>
          <p:cNvPr id="12" name="TEETH">
            <a:extLst>
              <a:ext uri="{FF2B5EF4-FFF2-40B4-BE49-F238E27FC236}">
                <a16:creationId xmlns:a16="http://schemas.microsoft.com/office/drawing/2014/main" id="{D2D601BD-3FF2-9FB7-62B7-7BBB074A5B31}"/>
              </a:ext>
            </a:extLst>
          </p:cNvPr>
          <p:cNvPicPr>
            <a:picLocks noChangeAspect="1"/>
          </p:cNvPicPr>
          <p:nvPr/>
        </p:nvPicPr>
        <p:blipFill rotWithShape="1">
          <a:blip r:embed="rId3"/>
          <a:srcRect t="3473" b="4940"/>
          <a:stretch/>
        </p:blipFill>
        <p:spPr>
          <a:xfrm>
            <a:off x="163151" y="4766280"/>
            <a:ext cx="3915974" cy="981378"/>
          </a:xfrm>
          <a:prstGeom prst="rect">
            <a:avLst/>
          </a:prstGeom>
          <a:ln>
            <a:solidFill>
              <a:schemeClr val="tx1"/>
            </a:solidFill>
          </a:ln>
        </p:spPr>
      </p:pic>
      <p:pic>
        <p:nvPicPr>
          <p:cNvPr id="9" name="Girder" descr="A diagram of a machine&#10;&#10;Description automatically generated">
            <a:extLst>
              <a:ext uri="{FF2B5EF4-FFF2-40B4-BE49-F238E27FC236}">
                <a16:creationId xmlns:a16="http://schemas.microsoft.com/office/drawing/2014/main" id="{5F1A8BEA-CEB8-27B6-372F-354FCE7EDDAA}"/>
              </a:ext>
            </a:extLst>
          </p:cNvPr>
          <p:cNvPicPr>
            <a:picLocks noChangeAspect="1"/>
          </p:cNvPicPr>
          <p:nvPr/>
        </p:nvPicPr>
        <p:blipFill rotWithShape="1">
          <a:blip r:embed="rId4">
            <a:clrChange>
              <a:clrFrom>
                <a:srgbClr val="FFFFFF"/>
              </a:clrFrom>
              <a:clrTo>
                <a:srgbClr val="FFFFFF">
                  <a:alpha val="0"/>
                </a:srgbClr>
              </a:clrTo>
            </a:clrChange>
          </a:blip>
          <a:srcRect l="3119" t="2977" r="12156" b="37864"/>
          <a:stretch/>
        </p:blipFill>
        <p:spPr>
          <a:xfrm>
            <a:off x="-62145" y="496832"/>
            <a:ext cx="12004736" cy="6477173"/>
          </a:xfrm>
          <a:prstGeom prst="rect">
            <a:avLst/>
          </a:prstGeom>
        </p:spPr>
      </p:pic>
      <p:pic>
        <p:nvPicPr>
          <p:cNvPr id="13" name="FEA_TEETH" descr="A colorful rainbow colored lines&#10;&#10;Description automatically generated with medium confidence">
            <a:extLst>
              <a:ext uri="{FF2B5EF4-FFF2-40B4-BE49-F238E27FC236}">
                <a16:creationId xmlns:a16="http://schemas.microsoft.com/office/drawing/2014/main" id="{37818824-1CCB-D5E1-8B05-E10F985839C5}"/>
              </a:ext>
            </a:extLst>
          </p:cNvPr>
          <p:cNvPicPr>
            <a:picLocks noChangeAspect="1"/>
          </p:cNvPicPr>
          <p:nvPr/>
        </p:nvPicPr>
        <p:blipFill rotWithShape="1">
          <a:blip r:embed="rId5">
            <a:extLst>
              <a:ext uri="{28A0092B-C50C-407E-A947-70E740481C1C}">
                <a14:useLocalDpi xmlns:a14="http://schemas.microsoft.com/office/drawing/2010/main" val="0"/>
              </a:ext>
            </a:extLst>
          </a:blip>
          <a:srcRect l="11768" t="6067" r="14451" b="10200"/>
          <a:stretch/>
        </p:blipFill>
        <p:spPr>
          <a:xfrm>
            <a:off x="6008180" y="828992"/>
            <a:ext cx="4931902" cy="2518938"/>
          </a:xfrm>
          <a:prstGeom prst="ellipse">
            <a:avLst/>
          </a:prstGeom>
          <a:ln w="63500" cap="rnd">
            <a:noFill/>
          </a:ln>
          <a:effectLst>
            <a:softEdge rad="635000"/>
          </a:effectLst>
          <a:scene3d>
            <a:camera prst="orthographicFront"/>
            <a:lightRig rig="contrasting" dir="t">
              <a:rot lat="0" lon="0" rev="3000000"/>
            </a:lightRig>
          </a:scene3d>
          <a:sp3d contourW="7620">
            <a:bevelT w="95250" h="31750"/>
            <a:contourClr>
              <a:srgbClr val="333333"/>
            </a:contourClr>
          </a:sp3d>
        </p:spPr>
      </p:pic>
      <p:pic>
        <p:nvPicPr>
          <p:cNvPr id="14" name="FEA_Crotch" descr="A close-up of a metal object&#10;&#10;Description automatically generated">
            <a:extLst>
              <a:ext uri="{FF2B5EF4-FFF2-40B4-BE49-F238E27FC236}">
                <a16:creationId xmlns:a16="http://schemas.microsoft.com/office/drawing/2014/main" id="{9F76AB1C-467A-E3FF-6528-4841F987051F}"/>
              </a:ext>
            </a:extLst>
          </p:cNvPr>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31518" t="11786" r="24254" b="10983"/>
          <a:stretch/>
        </p:blipFill>
        <p:spPr>
          <a:xfrm>
            <a:off x="8252549" y="3428999"/>
            <a:ext cx="3915338" cy="3076839"/>
          </a:xfrm>
          <a:prstGeom prst="rect">
            <a:avLst/>
          </a:prstGeom>
        </p:spPr>
      </p:pic>
      <p:pic>
        <p:nvPicPr>
          <p:cNvPr id="17" name="Picture 16">
            <a:extLst>
              <a:ext uri="{FF2B5EF4-FFF2-40B4-BE49-F238E27FC236}">
                <a16:creationId xmlns:a16="http://schemas.microsoft.com/office/drawing/2014/main" id="{45D293D9-6180-BC05-A6AC-0ED937A4ADE7}"/>
              </a:ext>
            </a:extLst>
          </p:cNvPr>
          <p:cNvPicPr>
            <a:picLocks noChangeAspect="1"/>
          </p:cNvPicPr>
          <p:nvPr/>
        </p:nvPicPr>
        <p:blipFill>
          <a:blip r:embed="rId7"/>
          <a:stretch>
            <a:fillRect/>
          </a:stretch>
        </p:blipFill>
        <p:spPr>
          <a:xfrm>
            <a:off x="4262392" y="4769539"/>
            <a:ext cx="3990157" cy="978119"/>
          </a:xfrm>
          <a:prstGeom prst="rect">
            <a:avLst/>
          </a:prstGeom>
          <a:ln>
            <a:solidFill>
              <a:schemeClr val="tx1"/>
            </a:solidFill>
          </a:ln>
        </p:spPr>
      </p:pic>
      <p:pic>
        <p:nvPicPr>
          <p:cNvPr id="18" name="Collimators">
            <a:extLst>
              <a:ext uri="{FF2B5EF4-FFF2-40B4-BE49-F238E27FC236}">
                <a16:creationId xmlns:a16="http://schemas.microsoft.com/office/drawing/2014/main" id="{7B4B7AA1-87ED-AA7B-430D-C13B3641C776}"/>
              </a:ext>
            </a:extLst>
          </p:cNvPr>
          <p:cNvPicPr>
            <a:picLocks noChangeAspect="1"/>
          </p:cNvPicPr>
          <p:nvPr/>
        </p:nvPicPr>
        <p:blipFill>
          <a:blip r:embed="rId8">
            <a:clrChange>
              <a:clrFrom>
                <a:srgbClr val="000000"/>
              </a:clrFrom>
              <a:clrTo>
                <a:srgbClr val="000000">
                  <a:alpha val="0"/>
                </a:srgbClr>
              </a:clrTo>
            </a:clrChange>
          </a:blip>
          <a:stretch>
            <a:fillRect/>
          </a:stretch>
        </p:blipFill>
        <p:spPr>
          <a:xfrm flipH="1">
            <a:off x="1186843" y="2353132"/>
            <a:ext cx="6265845" cy="4702797"/>
          </a:xfrm>
          <a:prstGeom prst="rect">
            <a:avLst/>
          </a:prstGeom>
        </p:spPr>
      </p:pic>
      <p:pic>
        <p:nvPicPr>
          <p:cNvPr id="20" name="B22">
            <a:extLst>
              <a:ext uri="{FF2B5EF4-FFF2-40B4-BE49-F238E27FC236}">
                <a16:creationId xmlns:a16="http://schemas.microsoft.com/office/drawing/2014/main" id="{9AA29D71-5346-E7A2-2017-EDE7BCA48FA8}"/>
              </a:ext>
            </a:extLst>
          </p:cNvPr>
          <p:cNvPicPr>
            <a:picLocks noChangeAspect="1"/>
          </p:cNvPicPr>
          <p:nvPr/>
        </p:nvPicPr>
        <p:blipFill rotWithShape="1">
          <a:blip r:embed="rId9">
            <a:clrChange>
              <a:clrFrom>
                <a:srgbClr val="000000"/>
              </a:clrFrom>
              <a:clrTo>
                <a:srgbClr val="000000">
                  <a:alpha val="0"/>
                </a:srgbClr>
              </a:clrTo>
            </a:clrChange>
          </a:blip>
          <a:srcRect l="35953" t="18175" r="23275" b="15772"/>
          <a:stretch/>
        </p:blipFill>
        <p:spPr>
          <a:xfrm>
            <a:off x="7591725" y="496832"/>
            <a:ext cx="4615857" cy="4050571"/>
          </a:xfrm>
          <a:prstGeom prst="rect">
            <a:avLst/>
          </a:prstGeom>
        </p:spPr>
      </p:pic>
      <p:sp>
        <p:nvSpPr>
          <p:cNvPr id="3" name="TextBox 2">
            <a:extLst>
              <a:ext uri="{FF2B5EF4-FFF2-40B4-BE49-F238E27FC236}">
                <a16:creationId xmlns:a16="http://schemas.microsoft.com/office/drawing/2014/main" id="{BB67B759-B4A5-ACF8-34C6-07BD331BB8E6}"/>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13337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9"/>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childTnLst>
                                </p:cTn>
                              </p:par>
                              <p:par>
                                <p:cTn id="33" presetID="1" presetClass="exit" presetSubtype="0" fill="hold" nodeType="withEffect">
                                  <p:stCondLst>
                                    <p:cond delay="0"/>
                                  </p:stCondLst>
                                  <p:childTnLst>
                                    <p:set>
                                      <p:cBhvr>
                                        <p:cTn id="34" dur="1" fill="hold">
                                          <p:stCondLst>
                                            <p:cond delay="0"/>
                                          </p:stCondLst>
                                        </p:cTn>
                                        <p:tgtEl>
                                          <p:spTgt spid="18"/>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20"/>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
                                            <p:txEl>
                                              <p:pRg st="7" end="7"/>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
                                            <p:txEl>
                                              <p:pRg st="8" end="8"/>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
                                            <p:txEl>
                                              <p:pRg st="9" end="9"/>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18</a:t>
            </a:fld>
            <a:endParaRPr lang="en-GB" sz="1800">
              <a:solidFill>
                <a:schemeClr val="bg1">
                  <a:lumMod val="65000"/>
                </a:schemeClr>
              </a:solidFill>
            </a:endParaRPr>
          </a:p>
        </p:txBody>
      </p:sp>
      <p:sp>
        <p:nvSpPr>
          <p:cNvPr id="3" name="Rectangle 2">
            <a:extLst>
              <a:ext uri="{FF2B5EF4-FFF2-40B4-BE49-F238E27FC236}">
                <a16:creationId xmlns:a16="http://schemas.microsoft.com/office/drawing/2014/main" id="{35E3A303-90D7-C041-30D9-AF8535805357}"/>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400" b="0" i="0" u="none" strike="noStrike" cap="none" normalizeH="0" baseline="0">
                <a:ln>
                  <a:noFill/>
                </a:ln>
                <a:solidFill>
                  <a:schemeClr val="bg1"/>
                </a:solidFill>
                <a:effectLst/>
                <a:cs typeface="Arial" panose="020B0604020202020204" pitchFamily="34" charset="0"/>
              </a:rPr>
              <a:t>PeBPM Mechanical Testing</a:t>
            </a:r>
          </a:p>
        </p:txBody>
      </p:sp>
      <p:sp>
        <p:nvSpPr>
          <p:cNvPr id="7" name="TextBox 6">
            <a:extLst>
              <a:ext uri="{FF2B5EF4-FFF2-40B4-BE49-F238E27FC236}">
                <a16:creationId xmlns:a16="http://schemas.microsoft.com/office/drawing/2014/main" id="{EFFDA751-955E-F5FF-99E4-5D00E893F260}"/>
              </a:ext>
            </a:extLst>
          </p:cNvPr>
          <p:cNvSpPr txBox="1"/>
          <p:nvPr/>
        </p:nvSpPr>
        <p:spPr>
          <a:xfrm>
            <a:off x="346177" y="768221"/>
            <a:ext cx="7845870" cy="4708981"/>
          </a:xfrm>
          <a:prstGeom prst="rect">
            <a:avLst/>
          </a:prstGeom>
          <a:solidFill>
            <a:schemeClr val="bg1"/>
          </a:solidFill>
        </p:spPr>
        <p:txBody>
          <a:bodyPr wrap="square" rtlCol="0">
            <a:spAutoFit/>
          </a:bodyPr>
          <a:lstStyle/>
          <a:p>
            <a:pPr marL="342900" indent="-342900">
              <a:spcAft>
                <a:spcPts val="600"/>
              </a:spcAft>
              <a:buFont typeface="Arial" panose="020B0604020202020204" pitchFamily="34" charset="0"/>
              <a:buChar char="•"/>
            </a:pPr>
            <a:r>
              <a:rPr lang="en-GB" sz="2000" dirty="0">
                <a:cs typeface="Calibri" panose="020F0502020204030204" pitchFamily="34" charset="0"/>
              </a:rPr>
              <a:t>Primary Electron Beam Position Monitors (</a:t>
            </a:r>
            <a:r>
              <a:rPr lang="en-GB" sz="2000" dirty="0" err="1">
                <a:cs typeface="Calibri" panose="020F0502020204030204" pitchFamily="34" charset="0"/>
              </a:rPr>
              <a:t>PeBPM</a:t>
            </a:r>
            <a:r>
              <a:rPr lang="en-GB" sz="2000" dirty="0">
                <a:cs typeface="Calibri" panose="020F0502020204030204" pitchFamily="34" charset="0"/>
              </a:rPr>
              <a:t>) monitor the position of the electron beam in a fixed plane in the new storage ring</a:t>
            </a:r>
          </a:p>
          <a:p>
            <a:pPr marL="342900" indent="-342900">
              <a:spcAft>
                <a:spcPts val="600"/>
              </a:spcAft>
              <a:buFont typeface="Arial" panose="020B0604020202020204" pitchFamily="34" charset="0"/>
              <a:buChar char="•"/>
            </a:pPr>
            <a:r>
              <a:rPr lang="en-GB" sz="2000" dirty="0">
                <a:cs typeface="Calibri" panose="020F0502020204030204" pitchFamily="34" charset="0"/>
              </a:rPr>
              <a:t>The major concerns of the design are structural and thermal stability</a:t>
            </a:r>
          </a:p>
          <a:p>
            <a:pPr marL="800100" lvl="1" indent="-342900">
              <a:spcAft>
                <a:spcPts val="600"/>
              </a:spcAft>
              <a:buFont typeface="Arial" panose="020B0604020202020204" pitchFamily="34" charset="0"/>
              <a:buChar char="•"/>
            </a:pPr>
            <a:r>
              <a:rPr lang="en-GB" sz="2000" dirty="0">
                <a:cs typeface="Calibri" panose="020F0502020204030204" pitchFamily="34" charset="0"/>
              </a:rPr>
              <a:t>Invar 36 is used as main structural material to minimise thermal expansion effects on BPM position</a:t>
            </a:r>
          </a:p>
          <a:p>
            <a:pPr marL="342900" indent="-342900">
              <a:spcAft>
                <a:spcPts val="600"/>
              </a:spcAft>
              <a:buFont typeface="Arial" panose="020B0604020202020204" pitchFamily="34" charset="0"/>
              <a:buChar char="•"/>
            </a:pPr>
            <a:r>
              <a:rPr lang="en-GB" sz="2000" dirty="0">
                <a:cs typeface="Calibri" panose="020F0502020204030204" pitchFamily="34" charset="0"/>
              </a:rPr>
              <a:t>Design was influenced by those used at APS-U and NSLS-II</a:t>
            </a:r>
          </a:p>
          <a:p>
            <a:pPr marL="342900" indent="-342900">
              <a:spcAft>
                <a:spcPts val="600"/>
              </a:spcAft>
              <a:buFont typeface="Arial" panose="020B0604020202020204" pitchFamily="34" charset="0"/>
              <a:buChar char="•"/>
            </a:pPr>
            <a:r>
              <a:rPr lang="en-GB" sz="2000" dirty="0">
                <a:cs typeface="Calibri" panose="020F0502020204030204" pitchFamily="34" charset="0"/>
              </a:rPr>
              <a:t>Extensive experimental testing carried out to establish vibration performance</a:t>
            </a:r>
          </a:p>
          <a:p>
            <a:pPr marL="800100" lvl="1" indent="-342900">
              <a:spcAft>
                <a:spcPts val="600"/>
              </a:spcAft>
              <a:buFont typeface="Arial" panose="020B0604020202020204" pitchFamily="34" charset="0"/>
              <a:buChar char="•"/>
            </a:pPr>
            <a:r>
              <a:rPr lang="en-GB" sz="2000" dirty="0">
                <a:cs typeface="Calibri" panose="020F0502020204030204" pitchFamily="34" charset="0"/>
              </a:rPr>
              <a:t>Data being integrated into diagnostics simulation models</a:t>
            </a:r>
          </a:p>
          <a:p>
            <a:pPr marL="342900" indent="-342900">
              <a:spcAft>
                <a:spcPts val="600"/>
              </a:spcAft>
              <a:buFont typeface="Arial" panose="020B0604020202020204" pitchFamily="34" charset="0"/>
              <a:buChar char="•"/>
            </a:pPr>
            <a:r>
              <a:rPr lang="en-GB" sz="2000" dirty="0">
                <a:cs typeface="Calibri" panose="020F0502020204030204" pitchFamily="34" charset="0"/>
              </a:rPr>
              <a:t>Testing has identified opportunities to improve the designs vibration performance</a:t>
            </a:r>
          </a:p>
          <a:p>
            <a:pPr marL="800100" lvl="1" indent="-342900">
              <a:spcAft>
                <a:spcPts val="600"/>
              </a:spcAft>
              <a:buFont typeface="Arial" panose="020B0604020202020204" pitchFamily="34" charset="0"/>
              <a:buChar char="•"/>
            </a:pPr>
            <a:r>
              <a:rPr lang="en-GB" sz="2000" dirty="0">
                <a:cs typeface="Calibri" panose="020F0502020204030204" pitchFamily="34" charset="0"/>
              </a:rPr>
              <a:t>Geometry tweaks</a:t>
            </a:r>
          </a:p>
          <a:p>
            <a:pPr marL="800100" lvl="1" indent="-342900">
              <a:spcAft>
                <a:spcPts val="600"/>
              </a:spcAft>
              <a:buFont typeface="Arial" panose="020B0604020202020204" pitchFamily="34" charset="0"/>
              <a:buChar char="•"/>
            </a:pPr>
            <a:r>
              <a:rPr lang="en-GB" sz="2000" dirty="0">
                <a:cs typeface="Calibri" panose="020F0502020204030204" pitchFamily="34" charset="0"/>
              </a:rPr>
              <a:t>Addition of bracing plates</a:t>
            </a:r>
          </a:p>
        </p:txBody>
      </p:sp>
      <p:pic>
        <p:nvPicPr>
          <p:cNvPr id="8" name="Picture 7" descr="Seismic Testing of PeBPM">
            <a:extLst>
              <a:ext uri="{FF2B5EF4-FFF2-40B4-BE49-F238E27FC236}">
                <a16:creationId xmlns:a16="http://schemas.microsoft.com/office/drawing/2014/main" id="{7297A9BA-728B-FA98-B7BA-84597464E9E9}"/>
              </a:ext>
            </a:extLst>
          </p:cNvPr>
          <p:cNvPicPr>
            <a:picLocks noChangeAspect="1"/>
          </p:cNvPicPr>
          <p:nvPr/>
        </p:nvPicPr>
        <p:blipFill rotWithShape="1">
          <a:blip r:embed="rId5"/>
          <a:srcRect l="26495" r="24845"/>
          <a:stretch/>
        </p:blipFill>
        <p:spPr>
          <a:xfrm>
            <a:off x="10378440" y="1771079"/>
            <a:ext cx="1563624" cy="4284482"/>
          </a:xfrm>
          <a:prstGeom prst="rect">
            <a:avLst/>
          </a:prstGeom>
        </p:spPr>
      </p:pic>
      <p:pic>
        <p:nvPicPr>
          <p:cNvPr id="10" name="Picture 9" descr="A multicolored ladder with columns&#10;&#10;Description automatically generated">
            <a:extLst>
              <a:ext uri="{FF2B5EF4-FFF2-40B4-BE49-F238E27FC236}">
                <a16:creationId xmlns:a16="http://schemas.microsoft.com/office/drawing/2014/main" id="{AEA88718-DFDB-7C22-D510-027A358F94C4}"/>
              </a:ext>
            </a:extLst>
          </p:cNvPr>
          <p:cNvPicPr>
            <a:picLocks noChangeAspect="1"/>
          </p:cNvPicPr>
          <p:nvPr/>
        </p:nvPicPr>
        <p:blipFill rotWithShape="1">
          <a:blip r:embed="rId6"/>
          <a:srcRect l="46378" b="3380"/>
          <a:stretch/>
        </p:blipFill>
        <p:spPr>
          <a:xfrm>
            <a:off x="8647718" y="651625"/>
            <a:ext cx="1516731" cy="3310775"/>
          </a:xfrm>
          <a:prstGeom prst="rect">
            <a:avLst/>
          </a:prstGeom>
        </p:spPr>
      </p:pic>
      <p:sp>
        <p:nvSpPr>
          <p:cNvPr id="6" name="TextBox 5">
            <a:extLst>
              <a:ext uri="{FF2B5EF4-FFF2-40B4-BE49-F238E27FC236}">
                <a16:creationId xmlns:a16="http://schemas.microsoft.com/office/drawing/2014/main" id="{E682CE46-6A67-6A85-E27C-B48DCBEDB082}"/>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pic>
        <p:nvPicPr>
          <p:cNvPr id="9" name="SHAKER (2)">
            <a:hlinkClick r:id="" action="ppaction://media"/>
            <a:extLst>
              <a:ext uri="{FF2B5EF4-FFF2-40B4-BE49-F238E27FC236}">
                <a16:creationId xmlns:a16="http://schemas.microsoft.com/office/drawing/2014/main" id="{E8A7EBE4-A85F-2FA8-2840-F0F96E3B19FB}"/>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t="4925" b="20295"/>
          <a:stretch/>
        </p:blipFill>
        <p:spPr>
          <a:xfrm>
            <a:off x="5029199" y="4303593"/>
            <a:ext cx="4832953" cy="2032920"/>
          </a:xfrm>
          <a:prstGeom prst="rect">
            <a:avLst/>
          </a:prstGeom>
        </p:spPr>
      </p:pic>
    </p:spTree>
    <p:extLst>
      <p:ext uri="{BB962C8B-B14F-4D97-AF65-F5344CB8AC3E}">
        <p14:creationId xmlns:p14="http://schemas.microsoft.com/office/powerpoint/2010/main" val="1711403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39"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80000">
                <p:cTn id="12" fill="hold" display="0">
                  <p:stCondLst>
                    <p:cond delay="indefinite"/>
                  </p:stCondLst>
                </p:cTn>
                <p:tgtEl>
                  <p:spTgt spid="9"/>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19</a:t>
            </a:fld>
            <a:endParaRPr lang="en-GB" sz="1800">
              <a:solidFill>
                <a:schemeClr val="bg1">
                  <a:lumMod val="65000"/>
                </a:schemeClr>
              </a:solidFill>
            </a:endParaRPr>
          </a:p>
        </p:txBody>
      </p:sp>
      <p:sp>
        <p:nvSpPr>
          <p:cNvPr id="6" name="Title 1">
            <a:extLst>
              <a:ext uri="{FF2B5EF4-FFF2-40B4-BE49-F238E27FC236}">
                <a16:creationId xmlns:a16="http://schemas.microsoft.com/office/drawing/2014/main" id="{922A94BF-1279-057B-3B27-CEC001172BD8}"/>
              </a:ext>
            </a:extLst>
          </p:cNvPr>
          <p:cNvSpPr txBox="1">
            <a:spLocks/>
          </p:cNvSpPr>
          <p:nvPr/>
        </p:nvSpPr>
        <p:spPr>
          <a:xfrm>
            <a:off x="0" y="2742701"/>
            <a:ext cx="12192000" cy="137259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000" b="1">
                <a:latin typeface="+mn-lt"/>
                <a:cs typeface="Arial" panose="020B0604020202020204" pitchFamily="34" charset="0"/>
              </a:rPr>
              <a:t>Front Ends</a:t>
            </a:r>
          </a:p>
        </p:txBody>
      </p:sp>
      <p:sp>
        <p:nvSpPr>
          <p:cNvPr id="3" name="TextBox 2">
            <a:extLst>
              <a:ext uri="{FF2B5EF4-FFF2-40B4-BE49-F238E27FC236}">
                <a16:creationId xmlns:a16="http://schemas.microsoft.com/office/drawing/2014/main" id="{EFC9868E-2F02-4D88-E7E2-FD662ED4222F}"/>
              </a:ext>
            </a:extLst>
          </p:cNvPr>
          <p:cNvSpPr txBox="1"/>
          <p:nvPr/>
        </p:nvSpPr>
        <p:spPr>
          <a:xfrm>
            <a:off x="0" y="3873823"/>
            <a:ext cx="12192000" cy="523220"/>
          </a:xfrm>
          <a:prstGeom prst="rect">
            <a:avLst/>
          </a:prstGeom>
          <a:solidFill>
            <a:schemeClr val="bg1"/>
          </a:solidFill>
        </p:spPr>
        <p:txBody>
          <a:bodyPr wrap="square" lIns="91440" tIns="45720" rIns="91440" bIns="45720" rtlCol="0" anchor="t">
            <a:spAutoFit/>
          </a:bodyPr>
          <a:lstStyle/>
          <a:p>
            <a:pPr algn="ctr"/>
            <a:r>
              <a:rPr lang="en-GB" sz="2800" dirty="0">
                <a:solidFill>
                  <a:schemeClr val="bg1">
                    <a:lumMod val="50000"/>
                  </a:schemeClr>
                </a:solidFill>
                <a:ea typeface="Calibri"/>
                <a:cs typeface="Calibri"/>
              </a:rPr>
              <a:t>Xia Liu</a:t>
            </a:r>
          </a:p>
        </p:txBody>
      </p:sp>
      <p:sp>
        <p:nvSpPr>
          <p:cNvPr id="7" name="TextBox 6">
            <a:extLst>
              <a:ext uri="{FF2B5EF4-FFF2-40B4-BE49-F238E27FC236}">
                <a16:creationId xmlns:a16="http://schemas.microsoft.com/office/drawing/2014/main" id="{A63DA91B-8502-FD47-3933-92435CEDB421}"/>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3560639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2</a:t>
            </a:fld>
            <a:endParaRPr lang="en-GB" sz="1800">
              <a:solidFill>
                <a:schemeClr val="bg1">
                  <a:lumMod val="65000"/>
                </a:schemeClr>
              </a:solidFill>
            </a:endParaRPr>
          </a:p>
        </p:txBody>
      </p:sp>
      <p:pic>
        <p:nvPicPr>
          <p:cNvPr id="3" name="Picture 2">
            <a:extLst>
              <a:ext uri="{FF2B5EF4-FFF2-40B4-BE49-F238E27FC236}">
                <a16:creationId xmlns:a16="http://schemas.microsoft.com/office/drawing/2014/main" id="{AAD180F8-607B-6FF5-2CD2-8A5E0FC0F5DE}"/>
              </a:ext>
            </a:extLst>
          </p:cNvPr>
          <p:cNvPicPr>
            <a:picLocks noChangeAspect="1"/>
          </p:cNvPicPr>
          <p:nvPr/>
        </p:nvPicPr>
        <p:blipFill rotWithShape="1">
          <a:blip r:embed="rId3"/>
          <a:srcRect l="25437" t="6187" r="37872" b="4375"/>
          <a:stretch/>
        </p:blipFill>
        <p:spPr>
          <a:xfrm>
            <a:off x="3022088" y="669043"/>
            <a:ext cx="6147824" cy="6098902"/>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TextBox 6">
            <a:extLst>
              <a:ext uri="{FF2B5EF4-FFF2-40B4-BE49-F238E27FC236}">
                <a16:creationId xmlns:a16="http://schemas.microsoft.com/office/drawing/2014/main" id="{E469136D-F6C2-78FA-E2E7-DA87E4605E56}"/>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Accelerator Mech Eng Introduction</a:t>
            </a:r>
            <a:endParaRPr lang="en-GB" sz="3600">
              <a:solidFill>
                <a:schemeClr val="bg1"/>
              </a:solidFill>
              <a:latin typeface="+mj-lt"/>
            </a:endParaRPr>
          </a:p>
        </p:txBody>
      </p:sp>
      <p:grpSp>
        <p:nvGrpSpPr>
          <p:cNvPr id="30" name="Group 29">
            <a:extLst>
              <a:ext uri="{FF2B5EF4-FFF2-40B4-BE49-F238E27FC236}">
                <a16:creationId xmlns:a16="http://schemas.microsoft.com/office/drawing/2014/main" id="{78DC6207-E768-6313-8D5D-1A83CD84167A}"/>
              </a:ext>
            </a:extLst>
          </p:cNvPr>
          <p:cNvGrpSpPr/>
          <p:nvPr/>
        </p:nvGrpSpPr>
        <p:grpSpPr>
          <a:xfrm>
            <a:off x="3693110" y="1322772"/>
            <a:ext cx="4802819" cy="4802819"/>
            <a:chOff x="3693110" y="1322772"/>
            <a:chExt cx="4802819" cy="4802819"/>
          </a:xfrm>
          <a:effectLst>
            <a:glow rad="101600">
              <a:schemeClr val="accent1">
                <a:satMod val="175000"/>
                <a:alpha val="40000"/>
              </a:schemeClr>
            </a:glow>
          </a:effectLst>
        </p:grpSpPr>
        <p:sp>
          <p:nvSpPr>
            <p:cNvPr id="9" name="Circle: Hollow 8">
              <a:extLst>
                <a:ext uri="{FF2B5EF4-FFF2-40B4-BE49-F238E27FC236}">
                  <a16:creationId xmlns:a16="http://schemas.microsoft.com/office/drawing/2014/main" id="{108D7314-EC1D-D532-FBB1-CBBB9958A5BB}"/>
                </a:ext>
              </a:extLst>
            </p:cNvPr>
            <p:cNvSpPr/>
            <p:nvPr/>
          </p:nvSpPr>
          <p:spPr>
            <a:xfrm>
              <a:off x="3693110" y="1322772"/>
              <a:ext cx="4802819" cy="4802819"/>
            </a:xfrm>
            <a:prstGeom prst="donut">
              <a:avLst>
                <a:gd name="adj" fmla="val 2397"/>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0" name="Arc 9">
              <a:extLst>
                <a:ext uri="{FF2B5EF4-FFF2-40B4-BE49-F238E27FC236}">
                  <a16:creationId xmlns:a16="http://schemas.microsoft.com/office/drawing/2014/main" id="{42267568-D2E8-11F5-55BB-94D31FFF69D7}"/>
                </a:ext>
              </a:extLst>
            </p:cNvPr>
            <p:cNvSpPr/>
            <p:nvPr/>
          </p:nvSpPr>
          <p:spPr>
            <a:xfrm rot="20007694">
              <a:off x="4228661" y="2783538"/>
              <a:ext cx="1136787" cy="981248"/>
            </a:xfrm>
            <a:prstGeom prst="arc">
              <a:avLst>
                <a:gd name="adj1" fmla="val 11187505"/>
                <a:gd name="adj2" fmla="val 0"/>
              </a:avLst>
            </a:prstGeom>
            <a:ln w="762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Arc 10">
              <a:extLst>
                <a:ext uri="{FF2B5EF4-FFF2-40B4-BE49-F238E27FC236}">
                  <a16:creationId xmlns:a16="http://schemas.microsoft.com/office/drawing/2014/main" id="{7096B256-B0E8-F824-436B-39A65F4F1DB8}"/>
                </a:ext>
              </a:extLst>
            </p:cNvPr>
            <p:cNvSpPr/>
            <p:nvPr/>
          </p:nvSpPr>
          <p:spPr>
            <a:xfrm rot="9592429">
              <a:off x="4414751" y="3227301"/>
              <a:ext cx="1130928" cy="998101"/>
            </a:xfrm>
            <a:prstGeom prst="arc">
              <a:avLst>
                <a:gd name="adj1" fmla="val 10770457"/>
                <a:gd name="adj2" fmla="val 0"/>
              </a:avLst>
            </a:prstGeom>
            <a:ln w="7620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B752FECD-F04A-19F2-3362-E31DB60A27C4}"/>
                </a:ext>
              </a:extLst>
            </p:cNvPr>
            <p:cNvCxnSpPr>
              <a:cxnSpLocks/>
              <a:stCxn id="10" idx="0"/>
              <a:endCxn id="11" idx="2"/>
            </p:cNvCxnSpPr>
            <p:nvPr/>
          </p:nvCxnSpPr>
          <p:spPr>
            <a:xfrm>
              <a:off x="4264363" y="3468889"/>
              <a:ext cx="184917" cy="45203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A1059A8-EA40-4A58-5A5D-660677A50C0A}"/>
                </a:ext>
              </a:extLst>
            </p:cNvPr>
            <p:cNvCxnSpPr>
              <a:cxnSpLocks/>
              <a:stCxn id="10" idx="2"/>
              <a:endCxn id="11" idx="0"/>
            </p:cNvCxnSpPr>
            <p:nvPr/>
          </p:nvCxnSpPr>
          <p:spPr>
            <a:xfrm>
              <a:off x="5305559" y="3020205"/>
              <a:ext cx="203894" cy="507023"/>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F1A30D0-6C7C-4F16-64FD-FD8228337171}"/>
                </a:ext>
              </a:extLst>
            </p:cNvPr>
            <p:cNvCxnSpPr>
              <a:cxnSpLocks/>
            </p:cNvCxnSpPr>
            <p:nvPr/>
          </p:nvCxnSpPr>
          <p:spPr>
            <a:xfrm>
              <a:off x="5033639" y="2175029"/>
              <a:ext cx="363984" cy="639192"/>
            </a:xfrm>
            <a:prstGeom prst="line">
              <a:avLst/>
            </a:prstGeom>
            <a:ln w="762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69D30F4-C335-A39D-C5B1-F9109FF7ACA7}"/>
                </a:ext>
              </a:extLst>
            </p:cNvPr>
            <p:cNvCxnSpPr>
              <a:cxnSpLocks/>
            </p:cNvCxnSpPr>
            <p:nvPr/>
          </p:nvCxnSpPr>
          <p:spPr>
            <a:xfrm>
              <a:off x="5388746" y="2769833"/>
              <a:ext cx="26633" cy="514905"/>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B2BF9CA-950F-B422-AE63-475281DE5C5A}"/>
                </a:ext>
              </a:extLst>
            </p:cNvPr>
            <p:cNvCxnSpPr>
              <a:cxnSpLocks/>
              <a:endCxn id="10" idx="0"/>
            </p:cNvCxnSpPr>
            <p:nvPr/>
          </p:nvCxnSpPr>
          <p:spPr>
            <a:xfrm>
              <a:off x="3938407" y="2743608"/>
              <a:ext cx="325956" cy="725281"/>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6" name="TextBox 5">
            <a:extLst>
              <a:ext uri="{FF2B5EF4-FFF2-40B4-BE49-F238E27FC236}">
                <a16:creationId xmlns:a16="http://schemas.microsoft.com/office/drawing/2014/main" id="{20E162AE-148E-3D30-8D9F-27B237D17FC6}"/>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277538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circle(in)">
                                      <p:cBhvr>
                                        <p:cTn id="7" dur="3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20</a:t>
            </a:fld>
            <a:endParaRPr lang="en-GB" sz="1800">
              <a:solidFill>
                <a:schemeClr val="bg1">
                  <a:lumMod val="65000"/>
                </a:schemeClr>
              </a:solidFill>
            </a:endParaRPr>
          </a:p>
        </p:txBody>
      </p:sp>
      <p:sp>
        <p:nvSpPr>
          <p:cNvPr id="7" name="TextBox 6">
            <a:extLst>
              <a:ext uri="{FF2B5EF4-FFF2-40B4-BE49-F238E27FC236}">
                <a16:creationId xmlns:a16="http://schemas.microsoft.com/office/drawing/2014/main" id="{47A8A226-5FE1-5946-0AF3-942C0F3FB4F3}"/>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31 Existing Front Ends </a:t>
            </a:r>
            <a:r>
              <a:rPr lang="en-GB" sz="3600">
                <a:solidFill>
                  <a:schemeClr val="bg1"/>
                </a:solidFill>
                <a:latin typeface="+mj-lt"/>
              </a:rPr>
              <a:t>Diamond-II Upgrade</a:t>
            </a:r>
          </a:p>
        </p:txBody>
      </p:sp>
      <p:pic>
        <p:nvPicPr>
          <p:cNvPr id="10" name="Picture 9">
            <a:extLst>
              <a:ext uri="{FF2B5EF4-FFF2-40B4-BE49-F238E27FC236}">
                <a16:creationId xmlns:a16="http://schemas.microsoft.com/office/drawing/2014/main" id="{C0F21D06-3E46-C3AB-B162-EB9992BBE59B}"/>
              </a:ext>
            </a:extLst>
          </p:cNvPr>
          <p:cNvPicPr>
            <a:picLocks noChangeAspect="1"/>
          </p:cNvPicPr>
          <p:nvPr/>
        </p:nvPicPr>
        <p:blipFill>
          <a:blip r:embed="rId3"/>
          <a:stretch>
            <a:fillRect/>
          </a:stretch>
        </p:blipFill>
        <p:spPr>
          <a:xfrm>
            <a:off x="4315386" y="533102"/>
            <a:ext cx="7845561" cy="5050952"/>
          </a:xfrm>
          <a:prstGeom prst="rect">
            <a:avLst/>
          </a:prstGeom>
        </p:spPr>
      </p:pic>
      <p:sp>
        <p:nvSpPr>
          <p:cNvPr id="13" name="TextBox 12">
            <a:extLst>
              <a:ext uri="{FF2B5EF4-FFF2-40B4-BE49-F238E27FC236}">
                <a16:creationId xmlns:a16="http://schemas.microsoft.com/office/drawing/2014/main" id="{2B855D62-93E9-D055-D399-C9CAC68414BE}"/>
              </a:ext>
            </a:extLst>
          </p:cNvPr>
          <p:cNvSpPr txBox="1"/>
          <p:nvPr/>
        </p:nvSpPr>
        <p:spPr>
          <a:xfrm>
            <a:off x="8440757" y="594221"/>
            <a:ext cx="3695700" cy="646331"/>
          </a:xfrm>
          <a:prstGeom prst="rect">
            <a:avLst/>
          </a:prstGeom>
          <a:solidFill>
            <a:srgbClr val="002060"/>
          </a:solidFill>
        </p:spPr>
        <p:txBody>
          <a:bodyPr wrap="square" rtlCol="0">
            <a:spAutoFit/>
          </a:bodyPr>
          <a:lstStyle/>
          <a:p>
            <a:r>
              <a:rPr lang="en-GB">
                <a:solidFill>
                  <a:schemeClr val="bg1"/>
                </a:solidFill>
              </a:rPr>
              <a:t>K11 Front Ends shown with the I12 ID in Diamond Storage Ring </a:t>
            </a:r>
          </a:p>
        </p:txBody>
      </p:sp>
      <p:sp>
        <p:nvSpPr>
          <p:cNvPr id="6" name="TextBox 5">
            <a:extLst>
              <a:ext uri="{FF2B5EF4-FFF2-40B4-BE49-F238E27FC236}">
                <a16:creationId xmlns:a16="http://schemas.microsoft.com/office/drawing/2014/main" id="{53994747-8724-FF6D-8ED7-04CAF9E023DF}"/>
              </a:ext>
            </a:extLst>
          </p:cNvPr>
          <p:cNvSpPr txBox="1"/>
          <p:nvPr/>
        </p:nvSpPr>
        <p:spPr>
          <a:xfrm>
            <a:off x="33237" y="533102"/>
            <a:ext cx="4947137" cy="3247043"/>
          </a:xfrm>
          <a:prstGeom prst="rect">
            <a:avLst/>
          </a:prstGeom>
          <a:solidFill>
            <a:schemeClr val="accent5">
              <a:lumMod val="20000"/>
              <a:lumOff val="80000"/>
            </a:schemeClr>
          </a:solidFill>
          <a:ln w="9525">
            <a:solidFill>
              <a:schemeClr val="tx1"/>
            </a:solidFill>
          </a:ln>
        </p:spPr>
        <p:txBody>
          <a:bodyPr wrap="square" rtlCol="0">
            <a:spAutoFit/>
          </a:bodyPr>
          <a:lstStyle/>
          <a:p>
            <a:pPr marL="342900" indent="-342900">
              <a:spcAft>
                <a:spcPts val="1000"/>
              </a:spcAft>
              <a:buFont typeface="Wingdings" panose="05000000000000000000" pitchFamily="2" charset="2"/>
              <a:buChar char="Ø"/>
            </a:pPr>
            <a:r>
              <a:rPr lang="en-GB" sz="2000"/>
              <a:t>24 existing insertion device front end will be upgraded – FE I13 has major redesigns.</a:t>
            </a:r>
          </a:p>
          <a:p>
            <a:pPr marL="342900" indent="-342900">
              <a:spcAft>
                <a:spcPts val="1000"/>
              </a:spcAft>
              <a:buFont typeface="Wingdings" panose="05000000000000000000" pitchFamily="2" charset="2"/>
              <a:buChar char="Ø"/>
            </a:pPr>
            <a:r>
              <a:rPr lang="en-GB" sz="2000"/>
              <a:t>New design for converting Dipole FE to ID FE in 7 beamlines. </a:t>
            </a:r>
          </a:p>
          <a:p>
            <a:pPr marL="342900" indent="-342900">
              <a:spcAft>
                <a:spcPts val="1000"/>
              </a:spcAft>
              <a:buFont typeface="Wingdings" panose="05000000000000000000" pitchFamily="2" charset="2"/>
              <a:buChar char="Ø"/>
            </a:pPr>
            <a:r>
              <a:rPr lang="en-GB" sz="2000"/>
              <a:t>Added insertion device branch to FE B07 is technically very challenging.</a:t>
            </a:r>
          </a:p>
          <a:p>
            <a:pPr marL="342900" indent="-342900">
              <a:spcAft>
                <a:spcPts val="1000"/>
              </a:spcAft>
              <a:buFont typeface="Wingdings" panose="05000000000000000000" pitchFamily="2" charset="2"/>
              <a:buChar char="Ø"/>
            </a:pPr>
            <a:r>
              <a:rPr lang="en-GB" sz="2000"/>
              <a:t>Three dipole front ends upgrade –Special efforts made for bespoke designs of  B22, B23 and B24.</a:t>
            </a:r>
          </a:p>
        </p:txBody>
      </p:sp>
      <p:grpSp>
        <p:nvGrpSpPr>
          <p:cNvPr id="17" name="Group 16">
            <a:extLst>
              <a:ext uri="{FF2B5EF4-FFF2-40B4-BE49-F238E27FC236}">
                <a16:creationId xmlns:a16="http://schemas.microsoft.com/office/drawing/2014/main" id="{C1D3523F-C21B-D9E3-780B-2F8321E64D77}"/>
              </a:ext>
            </a:extLst>
          </p:cNvPr>
          <p:cNvGrpSpPr/>
          <p:nvPr/>
        </p:nvGrpSpPr>
        <p:grpSpPr>
          <a:xfrm>
            <a:off x="31053" y="4043573"/>
            <a:ext cx="7840581" cy="2555440"/>
            <a:chOff x="149362" y="4203627"/>
            <a:chExt cx="7840581" cy="2555440"/>
          </a:xfrm>
        </p:grpSpPr>
        <p:sp>
          <p:nvSpPr>
            <p:cNvPr id="14" name="TextBox 13">
              <a:extLst>
                <a:ext uri="{FF2B5EF4-FFF2-40B4-BE49-F238E27FC236}">
                  <a16:creationId xmlns:a16="http://schemas.microsoft.com/office/drawing/2014/main" id="{10E5CD4B-C448-517F-D678-5D25897E8BD3}"/>
                </a:ext>
              </a:extLst>
            </p:cNvPr>
            <p:cNvSpPr txBox="1"/>
            <p:nvPr/>
          </p:nvSpPr>
          <p:spPr>
            <a:xfrm>
              <a:off x="163151" y="4917949"/>
              <a:ext cx="3713094" cy="1561005"/>
            </a:xfrm>
            <a:prstGeom prst="rect">
              <a:avLst/>
            </a:prstGeom>
            <a:solidFill>
              <a:schemeClr val="bg2"/>
            </a:solidFill>
            <a:ln w="9525">
              <a:solidFill>
                <a:schemeClr val="accent1"/>
              </a:solidFill>
            </a:ln>
          </p:spPr>
          <p:txBody>
            <a:bodyPr wrap="square" rtlCol="0">
              <a:spAutoFit/>
            </a:bodyPr>
            <a:lstStyle/>
            <a:p>
              <a:pPr marL="180000" lvl="1">
                <a:lnSpc>
                  <a:spcPct val="107000"/>
                </a:lnSpc>
              </a:pPr>
              <a:r>
                <a:rPr lang="en-GB" i="1">
                  <a:effectLst/>
                  <a:ea typeface="Times New Roman" panose="02020603050405020304" pitchFamily="18" charset="0"/>
                </a:rPr>
                <a:t>1: New m</a:t>
              </a:r>
              <a:r>
                <a:rPr lang="en-GB" i="1">
                  <a:solidFill>
                    <a:srgbClr val="000000"/>
                  </a:solidFill>
                  <a:effectLst/>
                  <a:ea typeface="Times New Roman" panose="02020603050405020304" pitchFamily="18" charset="0"/>
                </a:rPr>
                <a:t>odule zero</a:t>
              </a:r>
              <a:endParaRPr lang="en-GB" i="1">
                <a:effectLst/>
                <a:ea typeface="Times New Roman" panose="02020603050405020304" pitchFamily="18" charset="0"/>
              </a:endParaRPr>
            </a:p>
            <a:p>
              <a:pPr marL="180000" lvl="1">
                <a:lnSpc>
                  <a:spcPct val="107000"/>
                </a:lnSpc>
              </a:pPr>
              <a:r>
                <a:rPr lang="en-GB" i="1">
                  <a:effectLst/>
                  <a:ea typeface="Times New Roman" panose="02020603050405020304" pitchFamily="18" charset="0"/>
                </a:rPr>
                <a:t>2: </a:t>
              </a:r>
              <a:r>
                <a:rPr lang="en-GB" i="1">
                  <a:solidFill>
                    <a:srgbClr val="000000"/>
                  </a:solidFill>
                  <a:effectLst/>
                  <a:ea typeface="Times New Roman" panose="02020603050405020304" pitchFamily="18" charset="0"/>
                </a:rPr>
                <a:t>Accommodating NC cavity</a:t>
              </a:r>
              <a:endParaRPr lang="en-GB" i="1">
                <a:effectLst/>
                <a:ea typeface="Times New Roman" panose="02020603050405020304" pitchFamily="18" charset="0"/>
              </a:endParaRPr>
            </a:p>
            <a:p>
              <a:pPr marL="180000" lvl="1">
                <a:lnSpc>
                  <a:spcPct val="107000"/>
                </a:lnSpc>
              </a:pPr>
              <a:r>
                <a:rPr lang="en-GB" i="1">
                  <a:solidFill>
                    <a:srgbClr val="000000"/>
                  </a:solidFill>
                  <a:effectLst/>
                  <a:ea typeface="Times New Roman" panose="02020603050405020304" pitchFamily="18" charset="0"/>
                </a:rPr>
                <a:t>3: Front end realignment</a:t>
              </a:r>
              <a:endParaRPr lang="en-GB" i="1">
                <a:effectLst/>
                <a:ea typeface="Times New Roman" panose="02020603050405020304" pitchFamily="18" charset="0"/>
              </a:endParaRPr>
            </a:p>
            <a:p>
              <a:pPr marL="180000" lvl="1">
                <a:lnSpc>
                  <a:spcPct val="107000"/>
                </a:lnSpc>
              </a:pPr>
              <a:r>
                <a:rPr lang="en-GB" i="1">
                  <a:solidFill>
                    <a:srgbClr val="000000"/>
                  </a:solidFill>
                  <a:effectLst/>
                  <a:ea typeface="Times New Roman" panose="02020603050405020304" pitchFamily="18" charset="0"/>
                </a:rPr>
                <a:t>4: Changes to wall penetration shielding</a:t>
              </a:r>
              <a:endParaRPr lang="en-GB" i="1">
                <a:effectLst/>
                <a:ea typeface="Times New Roman" panose="02020603050405020304" pitchFamily="18" charset="0"/>
              </a:endParaRPr>
            </a:p>
          </p:txBody>
        </p:sp>
        <p:sp>
          <p:nvSpPr>
            <p:cNvPr id="16" name="TextBox 15">
              <a:extLst>
                <a:ext uri="{FF2B5EF4-FFF2-40B4-BE49-F238E27FC236}">
                  <a16:creationId xmlns:a16="http://schemas.microsoft.com/office/drawing/2014/main" id="{B5BEBA3B-CF42-9DC5-65BF-7004C4CF3658}"/>
                </a:ext>
              </a:extLst>
            </p:cNvPr>
            <p:cNvSpPr txBox="1"/>
            <p:nvPr/>
          </p:nvSpPr>
          <p:spPr>
            <a:xfrm>
              <a:off x="149362" y="4203627"/>
              <a:ext cx="6628313" cy="646331"/>
            </a:xfrm>
            <a:prstGeom prst="rect">
              <a:avLst/>
            </a:prstGeom>
            <a:solidFill>
              <a:schemeClr val="accent3">
                <a:lumMod val="20000"/>
                <a:lumOff val="80000"/>
              </a:schemeClr>
            </a:solidFill>
            <a:ln w="3175">
              <a:solidFill>
                <a:srgbClr val="0070C0"/>
              </a:solidFill>
            </a:ln>
          </p:spPr>
          <p:txBody>
            <a:bodyPr wrap="square" rtlCol="0">
              <a:spAutoFit/>
            </a:bodyPr>
            <a:lstStyle/>
            <a:p>
              <a:pPr marL="285750" indent="-285750">
                <a:buFont typeface="Wingdings" panose="05000000000000000000" pitchFamily="2" charset="2"/>
                <a:buChar char="Ø"/>
              </a:pPr>
              <a:r>
                <a:rPr lang="en-GB"/>
                <a:t>The changes of the existing front end upgrade are summarised in 10 categories. The project work are deployed accordingly.</a:t>
              </a:r>
            </a:p>
          </p:txBody>
        </p:sp>
        <p:sp>
          <p:nvSpPr>
            <p:cNvPr id="15" name="TextBox 14">
              <a:extLst>
                <a:ext uri="{FF2B5EF4-FFF2-40B4-BE49-F238E27FC236}">
                  <a16:creationId xmlns:a16="http://schemas.microsoft.com/office/drawing/2014/main" id="{09312FCB-4367-AF07-90F8-FA62A499AD83}"/>
                </a:ext>
              </a:extLst>
            </p:cNvPr>
            <p:cNvSpPr txBox="1"/>
            <p:nvPr/>
          </p:nvSpPr>
          <p:spPr>
            <a:xfrm>
              <a:off x="3941725" y="4907919"/>
              <a:ext cx="4048218" cy="1851148"/>
            </a:xfrm>
            <a:prstGeom prst="rect">
              <a:avLst/>
            </a:prstGeom>
            <a:solidFill>
              <a:schemeClr val="bg2"/>
            </a:solidFill>
            <a:ln w="9525">
              <a:solidFill>
                <a:schemeClr val="accent1"/>
              </a:solidFill>
            </a:ln>
          </p:spPr>
          <p:txBody>
            <a:bodyPr wrap="square" rtlCol="0">
              <a:spAutoFit/>
            </a:bodyPr>
            <a:lstStyle/>
            <a:p>
              <a:pPr marL="180000" lvl="1">
                <a:lnSpc>
                  <a:spcPct val="107000"/>
                </a:lnSpc>
              </a:pPr>
              <a:r>
                <a:rPr lang="en-GB" i="1">
                  <a:solidFill>
                    <a:srgbClr val="000000"/>
                  </a:solidFill>
                  <a:ea typeface="Times New Roman" panose="02020603050405020304" pitchFamily="18" charset="0"/>
                </a:rPr>
                <a:t>5</a:t>
              </a:r>
              <a:r>
                <a:rPr lang="en-GB" i="1">
                  <a:solidFill>
                    <a:srgbClr val="000000"/>
                  </a:solidFill>
                  <a:effectLst/>
                  <a:ea typeface="Times New Roman" panose="02020603050405020304" pitchFamily="18" charset="0"/>
                </a:rPr>
                <a:t>: Wall hole modification</a:t>
              </a:r>
              <a:endParaRPr lang="en-GB" i="1">
                <a:effectLst/>
                <a:ea typeface="Times New Roman" panose="02020603050405020304" pitchFamily="18" charset="0"/>
              </a:endParaRPr>
            </a:p>
            <a:p>
              <a:pPr marL="180000" lvl="1">
                <a:lnSpc>
                  <a:spcPct val="107000"/>
                </a:lnSpc>
              </a:pPr>
              <a:r>
                <a:rPr lang="en-GB" i="1">
                  <a:solidFill>
                    <a:srgbClr val="000000"/>
                  </a:solidFill>
                  <a:effectLst/>
                  <a:ea typeface="Times New Roman" panose="02020603050405020304" pitchFamily="18" charset="0"/>
                </a:rPr>
                <a:t>6: Change of photon exit aperture</a:t>
              </a:r>
              <a:endParaRPr lang="en-GB" i="1">
                <a:effectLst/>
                <a:ea typeface="Times New Roman" panose="02020603050405020304" pitchFamily="18" charset="0"/>
              </a:endParaRPr>
            </a:p>
            <a:p>
              <a:pPr marL="180000" lvl="1">
                <a:lnSpc>
                  <a:spcPct val="107000"/>
                </a:lnSpc>
              </a:pPr>
              <a:r>
                <a:rPr lang="en-GB" i="1">
                  <a:solidFill>
                    <a:srgbClr val="000000"/>
                  </a:solidFill>
                  <a:effectLst/>
                  <a:ea typeface="Times New Roman" panose="02020603050405020304" pitchFamily="18" charset="0"/>
                </a:rPr>
                <a:t>7: Upgrade of Absorbers </a:t>
              </a:r>
              <a:endParaRPr lang="en-GB" i="1">
                <a:effectLst/>
                <a:ea typeface="Times New Roman" panose="02020603050405020304" pitchFamily="18" charset="0"/>
              </a:endParaRPr>
            </a:p>
            <a:p>
              <a:pPr marL="180000" lvl="1">
                <a:lnSpc>
                  <a:spcPct val="107000"/>
                </a:lnSpc>
              </a:pPr>
              <a:r>
                <a:rPr lang="en-GB" i="1">
                  <a:solidFill>
                    <a:srgbClr val="000000"/>
                  </a:solidFill>
                  <a:effectLst/>
                  <a:ea typeface="Times New Roman" panose="02020603050405020304" pitchFamily="18" charset="0"/>
                </a:rPr>
                <a:t>8: Change of beam splitters</a:t>
              </a:r>
            </a:p>
            <a:p>
              <a:pPr marL="180000" lvl="1">
                <a:lnSpc>
                  <a:spcPct val="107000"/>
                </a:lnSpc>
              </a:pPr>
              <a:r>
                <a:rPr lang="en-GB" i="1">
                  <a:solidFill>
                    <a:srgbClr val="000000"/>
                  </a:solidFill>
                  <a:ea typeface="Times New Roman" panose="02020603050405020304" pitchFamily="18" charset="0"/>
                </a:rPr>
                <a:t>9: New first aperture</a:t>
              </a:r>
              <a:endParaRPr lang="en-GB" i="1">
                <a:effectLst/>
                <a:ea typeface="Times New Roman" panose="02020603050405020304" pitchFamily="18" charset="0"/>
              </a:endParaRPr>
            </a:p>
            <a:p>
              <a:pPr marL="180000" lvl="1"/>
              <a:r>
                <a:rPr lang="en-GB" i="1">
                  <a:solidFill>
                    <a:srgbClr val="000000"/>
                  </a:solidFill>
                  <a:effectLst/>
                  <a:ea typeface="Calibri" panose="020F0502020204030204" pitchFamily="34" charset="0"/>
                </a:rPr>
                <a:t>10: Additional lead shielding</a:t>
              </a:r>
              <a:endParaRPr lang="en-GB" i="1"/>
            </a:p>
          </p:txBody>
        </p:sp>
      </p:grpSp>
      <p:sp>
        <p:nvSpPr>
          <p:cNvPr id="3" name="TextBox 2">
            <a:extLst>
              <a:ext uri="{FF2B5EF4-FFF2-40B4-BE49-F238E27FC236}">
                <a16:creationId xmlns:a16="http://schemas.microsoft.com/office/drawing/2014/main" id="{5134FA89-AE2F-5B70-7510-9DD05165F4B5}"/>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37749915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21</a:t>
            </a:fld>
            <a:endParaRPr lang="en-GB" sz="1800">
              <a:solidFill>
                <a:schemeClr val="bg1">
                  <a:lumMod val="65000"/>
                </a:schemeClr>
              </a:solidFill>
            </a:endParaRPr>
          </a:p>
        </p:txBody>
      </p:sp>
      <p:sp>
        <p:nvSpPr>
          <p:cNvPr id="3" name="TextBox 2">
            <a:extLst>
              <a:ext uri="{FF2B5EF4-FFF2-40B4-BE49-F238E27FC236}">
                <a16:creationId xmlns:a16="http://schemas.microsoft.com/office/drawing/2014/main" id="{2FBAF84F-7CD2-BAAE-F0EA-743F46C2B144}"/>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Diamond-II New Insertion Device Front Ends</a:t>
            </a:r>
            <a:endParaRPr lang="en-GB" sz="3600">
              <a:solidFill>
                <a:schemeClr val="bg1"/>
              </a:solidFill>
              <a:latin typeface="+mj-lt"/>
            </a:endParaRPr>
          </a:p>
        </p:txBody>
      </p:sp>
      <p:pic>
        <p:nvPicPr>
          <p:cNvPr id="7" name="Picture 6">
            <a:extLst>
              <a:ext uri="{FF2B5EF4-FFF2-40B4-BE49-F238E27FC236}">
                <a16:creationId xmlns:a16="http://schemas.microsoft.com/office/drawing/2014/main" id="{E2490041-74F1-52A4-D2B2-4C549460A9A5}"/>
              </a:ext>
            </a:extLst>
          </p:cNvPr>
          <p:cNvPicPr>
            <a:picLocks noChangeAspect="1"/>
          </p:cNvPicPr>
          <p:nvPr/>
        </p:nvPicPr>
        <p:blipFill>
          <a:blip r:embed="rId3"/>
          <a:stretch>
            <a:fillRect/>
          </a:stretch>
        </p:blipFill>
        <p:spPr>
          <a:xfrm>
            <a:off x="3461800" y="502680"/>
            <a:ext cx="8727925" cy="5806090"/>
          </a:xfrm>
          <a:prstGeom prst="rect">
            <a:avLst/>
          </a:prstGeom>
        </p:spPr>
      </p:pic>
      <p:sp>
        <p:nvSpPr>
          <p:cNvPr id="8" name="TextBox 7">
            <a:extLst>
              <a:ext uri="{FF2B5EF4-FFF2-40B4-BE49-F238E27FC236}">
                <a16:creationId xmlns:a16="http://schemas.microsoft.com/office/drawing/2014/main" id="{CDAAE19D-74A1-DEBE-29E2-A157D78C4F5A}"/>
              </a:ext>
            </a:extLst>
          </p:cNvPr>
          <p:cNvSpPr txBox="1"/>
          <p:nvPr/>
        </p:nvSpPr>
        <p:spPr>
          <a:xfrm>
            <a:off x="24359" y="545109"/>
            <a:ext cx="3355075" cy="2246769"/>
          </a:xfrm>
          <a:prstGeom prst="rect">
            <a:avLst/>
          </a:prstGeom>
          <a:solidFill>
            <a:schemeClr val="accent5">
              <a:lumMod val="20000"/>
              <a:lumOff val="80000"/>
            </a:schemeClr>
          </a:solidFill>
        </p:spPr>
        <p:txBody>
          <a:bodyPr wrap="square" rtlCol="0">
            <a:spAutoFit/>
          </a:bodyPr>
          <a:lstStyle/>
          <a:p>
            <a:pPr marL="342900" indent="-342900">
              <a:buFont typeface="Wingdings" panose="05000000000000000000" pitchFamily="2" charset="2"/>
              <a:buChar char="Ø"/>
            </a:pPr>
            <a:r>
              <a:rPr lang="en-GB" sz="2000"/>
              <a:t>Delivering 8 new insertion device front ends in Diamond-II. This includes 3 Diamond-II flagship lines, 4 front ends for converting existing dipole lines and FE I13 major redesign.</a:t>
            </a:r>
          </a:p>
        </p:txBody>
      </p:sp>
      <p:sp>
        <p:nvSpPr>
          <p:cNvPr id="10" name="TextBox 9">
            <a:extLst>
              <a:ext uri="{FF2B5EF4-FFF2-40B4-BE49-F238E27FC236}">
                <a16:creationId xmlns:a16="http://schemas.microsoft.com/office/drawing/2014/main" id="{244EC15B-B673-7EEC-DC88-549FBD614D52}"/>
              </a:ext>
            </a:extLst>
          </p:cNvPr>
          <p:cNvSpPr txBox="1"/>
          <p:nvPr/>
        </p:nvSpPr>
        <p:spPr>
          <a:xfrm>
            <a:off x="8494025" y="5440680"/>
            <a:ext cx="3695700" cy="369332"/>
          </a:xfrm>
          <a:prstGeom prst="rect">
            <a:avLst/>
          </a:prstGeom>
          <a:solidFill>
            <a:srgbClr val="002060"/>
          </a:solidFill>
        </p:spPr>
        <p:txBody>
          <a:bodyPr wrap="square" rtlCol="0">
            <a:spAutoFit/>
          </a:bodyPr>
          <a:lstStyle/>
          <a:p>
            <a:r>
              <a:rPr lang="en-GB">
                <a:solidFill>
                  <a:schemeClr val="bg1"/>
                </a:solidFill>
              </a:rPr>
              <a:t>K04 Front Ends shown with the I05 ID </a:t>
            </a:r>
          </a:p>
        </p:txBody>
      </p:sp>
      <p:sp>
        <p:nvSpPr>
          <p:cNvPr id="6" name="TextBox 5">
            <a:extLst>
              <a:ext uri="{FF2B5EF4-FFF2-40B4-BE49-F238E27FC236}">
                <a16:creationId xmlns:a16="http://schemas.microsoft.com/office/drawing/2014/main" id="{58B3A187-B16D-5BBF-1F20-FE46F22A4EB0}"/>
              </a:ext>
            </a:extLst>
          </p:cNvPr>
          <p:cNvSpPr txBox="1"/>
          <p:nvPr/>
        </p:nvSpPr>
        <p:spPr>
          <a:xfrm>
            <a:off x="24359" y="2830774"/>
            <a:ext cx="3355075" cy="3554819"/>
          </a:xfrm>
          <a:prstGeom prst="rect">
            <a:avLst/>
          </a:prstGeom>
          <a:solidFill>
            <a:schemeClr val="bg2"/>
          </a:solidFill>
        </p:spPr>
        <p:txBody>
          <a:bodyPr wrap="square" rtlCol="0">
            <a:spAutoFit/>
          </a:bodyPr>
          <a:lstStyle/>
          <a:p>
            <a:pPr marL="342900" indent="-342900">
              <a:spcAft>
                <a:spcPts val="600"/>
              </a:spcAft>
              <a:buFont typeface="Wingdings" panose="05000000000000000000" pitchFamily="2" charset="2"/>
              <a:buChar char="Ø"/>
            </a:pPr>
            <a:r>
              <a:rPr lang="en-GB" sz="2000"/>
              <a:t>Design standardization is employed to deliver efficiently.</a:t>
            </a:r>
          </a:p>
          <a:p>
            <a:pPr marL="342900" indent="-342900">
              <a:buFont typeface="Arial" panose="020B0604020202020204" pitchFamily="34" charset="0"/>
              <a:buChar char="•"/>
            </a:pPr>
            <a:r>
              <a:rPr lang="en-GB" sz="2000" i="1"/>
              <a:t>K04, K16 and K21 have identical designs.</a:t>
            </a:r>
          </a:p>
          <a:p>
            <a:pPr marL="342900" indent="-342900">
              <a:buFont typeface="Arial" panose="020B0604020202020204" pitchFamily="34" charset="0"/>
              <a:buChar char="•"/>
            </a:pPr>
            <a:r>
              <a:rPr lang="en-GB" sz="2000" i="1"/>
              <a:t>K14, K18 and I17 will be 70% similar to the identical design.</a:t>
            </a:r>
          </a:p>
          <a:p>
            <a:pPr marL="342900" indent="-342900">
              <a:buFont typeface="Arial" panose="020B0604020202020204" pitchFamily="34" charset="0"/>
              <a:buChar char="•"/>
            </a:pPr>
            <a:r>
              <a:rPr lang="en-GB" sz="2000" i="1"/>
              <a:t>Bespoke FE K07 is using standard design modules where possible.  </a:t>
            </a:r>
          </a:p>
        </p:txBody>
      </p:sp>
      <p:sp>
        <p:nvSpPr>
          <p:cNvPr id="9" name="TextBox 8">
            <a:extLst>
              <a:ext uri="{FF2B5EF4-FFF2-40B4-BE49-F238E27FC236}">
                <a16:creationId xmlns:a16="http://schemas.microsoft.com/office/drawing/2014/main" id="{F5D72F37-52A2-C667-89CC-86A3EAA207B4}"/>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37515724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22</a:t>
            </a:fld>
            <a:endParaRPr lang="en-GB" sz="1800">
              <a:solidFill>
                <a:schemeClr val="bg1">
                  <a:lumMod val="65000"/>
                </a:schemeClr>
              </a:solidFill>
            </a:endParaRPr>
          </a:p>
        </p:txBody>
      </p:sp>
      <p:pic>
        <p:nvPicPr>
          <p:cNvPr id="3" name="Picture 2" descr="A close-up of a watch&#10;&#10;Description automatically generated with medium confidence">
            <a:extLst>
              <a:ext uri="{FF2B5EF4-FFF2-40B4-BE49-F238E27FC236}">
                <a16:creationId xmlns:a16="http://schemas.microsoft.com/office/drawing/2014/main" id="{3DF2C294-3839-AEB2-1139-62D60AD65954}"/>
              </a:ext>
            </a:extLst>
          </p:cNvPr>
          <p:cNvPicPr>
            <a:picLocks noChangeAspect="1"/>
          </p:cNvPicPr>
          <p:nvPr/>
        </p:nvPicPr>
        <p:blipFill>
          <a:blip r:embed="rId3"/>
          <a:stretch>
            <a:fillRect/>
          </a:stretch>
        </p:blipFill>
        <p:spPr>
          <a:xfrm>
            <a:off x="2661052" y="943255"/>
            <a:ext cx="4445373" cy="2250678"/>
          </a:xfrm>
          <a:prstGeom prst="rect">
            <a:avLst/>
          </a:prstGeom>
        </p:spPr>
      </p:pic>
      <p:sp>
        <p:nvSpPr>
          <p:cNvPr id="7" name="TextBox 6">
            <a:extLst>
              <a:ext uri="{FF2B5EF4-FFF2-40B4-BE49-F238E27FC236}">
                <a16:creationId xmlns:a16="http://schemas.microsoft.com/office/drawing/2014/main" id="{072E86D5-FC3E-58DD-7588-AA2445C59932}"/>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Technology Predevelopment - Rotatable Slit Prototype</a:t>
            </a:r>
            <a:endParaRPr lang="en-GB" sz="3600">
              <a:solidFill>
                <a:schemeClr val="bg1"/>
              </a:solidFill>
              <a:latin typeface="+mj-lt"/>
            </a:endParaRPr>
          </a:p>
        </p:txBody>
      </p:sp>
      <p:sp>
        <p:nvSpPr>
          <p:cNvPr id="8" name="TextBox 7">
            <a:extLst>
              <a:ext uri="{FF2B5EF4-FFF2-40B4-BE49-F238E27FC236}">
                <a16:creationId xmlns:a16="http://schemas.microsoft.com/office/drawing/2014/main" id="{5C5CD08D-BB8C-76B6-0C70-7AE75B6C1957}"/>
              </a:ext>
            </a:extLst>
          </p:cNvPr>
          <p:cNvSpPr txBox="1"/>
          <p:nvPr/>
        </p:nvSpPr>
        <p:spPr>
          <a:xfrm>
            <a:off x="4543" y="535536"/>
            <a:ext cx="3470177" cy="3862596"/>
          </a:xfrm>
          <a:prstGeom prst="rect">
            <a:avLst/>
          </a:prstGeom>
          <a:solidFill>
            <a:schemeClr val="bg1"/>
          </a:solidFill>
          <a:ln w="9525">
            <a:solidFill>
              <a:schemeClr val="tx1"/>
            </a:solidFill>
          </a:ln>
        </p:spPr>
        <p:txBody>
          <a:bodyPr wrap="square" rtlCol="0">
            <a:spAutoFit/>
          </a:bodyPr>
          <a:lstStyle/>
          <a:p>
            <a:pPr marL="342900" indent="-342900">
              <a:spcAft>
                <a:spcPts val="600"/>
              </a:spcAft>
              <a:buFont typeface="Wingdings" panose="05000000000000000000" pitchFamily="2" charset="2"/>
              <a:buChar char="Ø"/>
            </a:pPr>
            <a:r>
              <a:rPr lang="en-GB" sz="2000">
                <a:cs typeface="Calibri" panose="020F0502020204030204" pitchFamily="34" charset="0"/>
              </a:rPr>
              <a:t>In-air measurements shows good correlation between commanded values and measured values with total errors of +/- 5 microns at full deflection.</a:t>
            </a:r>
          </a:p>
          <a:p>
            <a:pPr marL="342900" indent="-342900">
              <a:spcAft>
                <a:spcPts val="600"/>
              </a:spcAft>
              <a:buFont typeface="Wingdings" panose="05000000000000000000" pitchFamily="2" charset="2"/>
              <a:buChar char="Ø"/>
            </a:pPr>
            <a:r>
              <a:rPr lang="en-GB" sz="2000">
                <a:cs typeface="Calibri" panose="020F0502020204030204" pitchFamily="34" charset="0"/>
              </a:rPr>
              <a:t>In-vac measurements are proving more difficult to measure as the extra vacuum equipment puts the Keyence optical micrometre outside its focal range.</a:t>
            </a:r>
          </a:p>
        </p:txBody>
      </p:sp>
      <p:pic>
        <p:nvPicPr>
          <p:cNvPr id="9" name="Picture 8">
            <a:extLst>
              <a:ext uri="{FF2B5EF4-FFF2-40B4-BE49-F238E27FC236}">
                <a16:creationId xmlns:a16="http://schemas.microsoft.com/office/drawing/2014/main" id="{7C917FE3-C163-12DB-8DB1-B492FE0A925A}"/>
              </a:ext>
            </a:extLst>
          </p:cNvPr>
          <p:cNvPicPr>
            <a:picLocks noChangeAspect="1"/>
          </p:cNvPicPr>
          <p:nvPr/>
        </p:nvPicPr>
        <p:blipFill>
          <a:blip r:embed="rId4"/>
          <a:stretch>
            <a:fillRect/>
          </a:stretch>
        </p:blipFill>
        <p:spPr>
          <a:xfrm>
            <a:off x="-2275" y="4533950"/>
            <a:ext cx="12192000" cy="1486215"/>
          </a:xfrm>
          <a:prstGeom prst="rect">
            <a:avLst/>
          </a:prstGeom>
        </p:spPr>
      </p:pic>
      <p:pic>
        <p:nvPicPr>
          <p:cNvPr id="10" name="Picture 9">
            <a:extLst>
              <a:ext uri="{FF2B5EF4-FFF2-40B4-BE49-F238E27FC236}">
                <a16:creationId xmlns:a16="http://schemas.microsoft.com/office/drawing/2014/main" id="{5A7E4410-B21B-E4F5-F46F-E60F546057C6}"/>
              </a:ext>
            </a:extLst>
          </p:cNvPr>
          <p:cNvPicPr>
            <a:picLocks noChangeAspect="1"/>
          </p:cNvPicPr>
          <p:nvPr/>
        </p:nvPicPr>
        <p:blipFill>
          <a:blip r:embed="rId5"/>
          <a:stretch>
            <a:fillRect/>
          </a:stretch>
        </p:blipFill>
        <p:spPr>
          <a:xfrm>
            <a:off x="5783250" y="707886"/>
            <a:ext cx="6158974" cy="3700908"/>
          </a:xfrm>
          <a:prstGeom prst="rect">
            <a:avLst/>
          </a:prstGeom>
        </p:spPr>
      </p:pic>
      <p:sp>
        <p:nvSpPr>
          <p:cNvPr id="6" name="TextBox 5">
            <a:extLst>
              <a:ext uri="{FF2B5EF4-FFF2-40B4-BE49-F238E27FC236}">
                <a16:creationId xmlns:a16="http://schemas.microsoft.com/office/drawing/2014/main" id="{602F215C-4E4D-0451-CAAA-0DBF3F2E4686}"/>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26049160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23</a:t>
            </a:fld>
            <a:endParaRPr lang="en-GB" sz="1800">
              <a:solidFill>
                <a:schemeClr val="bg1">
                  <a:lumMod val="65000"/>
                </a:schemeClr>
              </a:solidFill>
            </a:endParaRPr>
          </a:p>
        </p:txBody>
      </p:sp>
      <p:sp>
        <p:nvSpPr>
          <p:cNvPr id="3" name="TextBox 2">
            <a:extLst>
              <a:ext uri="{FF2B5EF4-FFF2-40B4-BE49-F238E27FC236}">
                <a16:creationId xmlns:a16="http://schemas.microsoft.com/office/drawing/2014/main" id="{E12286E8-BD2C-1755-DE10-144FF30CD6E7}"/>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Beam Absorbing Components on I02 Front End</a:t>
            </a:r>
            <a:endParaRPr lang="en-GB" sz="3600">
              <a:solidFill>
                <a:schemeClr val="bg1"/>
              </a:solidFill>
              <a:latin typeface="+mj-lt"/>
            </a:endParaRPr>
          </a:p>
        </p:txBody>
      </p:sp>
      <p:sp>
        <p:nvSpPr>
          <p:cNvPr id="7" name="TextBox 6">
            <a:extLst>
              <a:ext uri="{FF2B5EF4-FFF2-40B4-BE49-F238E27FC236}">
                <a16:creationId xmlns:a16="http://schemas.microsoft.com/office/drawing/2014/main" id="{E54C4DF2-74B1-2E35-A891-224BE2577317}"/>
              </a:ext>
            </a:extLst>
          </p:cNvPr>
          <p:cNvSpPr txBox="1"/>
          <p:nvPr/>
        </p:nvSpPr>
        <p:spPr>
          <a:xfrm>
            <a:off x="346177" y="768220"/>
            <a:ext cx="10789755" cy="1708160"/>
          </a:xfrm>
          <a:prstGeom prst="rect">
            <a:avLst/>
          </a:prstGeom>
          <a:solidFill>
            <a:schemeClr val="bg1"/>
          </a:solidFill>
        </p:spPr>
        <p:txBody>
          <a:bodyPr wrap="square" rtlCol="0">
            <a:spAutoFit/>
          </a:bodyPr>
          <a:lstStyle/>
          <a:p>
            <a:pPr>
              <a:spcAft>
                <a:spcPts val="600"/>
              </a:spcAft>
            </a:pPr>
            <a:r>
              <a:rPr lang="en-GB" sz="2000"/>
              <a:t>British Pressure Vessel Standard (EN BS 13445) requires safety coefficients in both strain range and number of cycles using the factor </a:t>
            </a:r>
            <a:r>
              <a:rPr lang="en-GB" sz="2000" b="1"/>
              <a:t>x1.5 strain range + x10 number of cycles</a:t>
            </a:r>
            <a:r>
              <a:rPr lang="en-GB" sz="2000" i="1"/>
              <a:t>. </a:t>
            </a:r>
            <a:r>
              <a:rPr lang="en-GB" sz="2000"/>
              <a:t>Annealed OFHC strain range limit is 0.13% when these safety factors are applied.</a:t>
            </a:r>
          </a:p>
          <a:p>
            <a:pPr>
              <a:spcAft>
                <a:spcPts val="600"/>
              </a:spcAft>
            </a:pPr>
            <a:r>
              <a:rPr lang="en-US" sz="2000">
                <a:cs typeface="Calibri" panose="020F0502020204030204" pitchFamily="34" charset="0"/>
              </a:rPr>
              <a:t>F</a:t>
            </a:r>
            <a:r>
              <a:rPr lang="en-GB" sz="2000">
                <a:cs typeface="Calibri" panose="020F0502020204030204" pitchFamily="34" charset="0"/>
              </a:rPr>
              <a:t>EA analysis of I02 Front End beam absorbing components with Diamond II increased energies show this strain range limit is exceeded for OFHC material</a:t>
            </a:r>
          </a:p>
        </p:txBody>
      </p:sp>
      <p:pic>
        <p:nvPicPr>
          <p:cNvPr id="8" name="Picture 7">
            <a:extLst>
              <a:ext uri="{FF2B5EF4-FFF2-40B4-BE49-F238E27FC236}">
                <a16:creationId xmlns:a16="http://schemas.microsoft.com/office/drawing/2014/main" id="{0AEE9518-42DB-A933-549C-D8D7CFED86E4}"/>
              </a:ext>
            </a:extLst>
          </p:cNvPr>
          <p:cNvPicPr>
            <a:picLocks noChangeAspect="1"/>
          </p:cNvPicPr>
          <p:nvPr/>
        </p:nvPicPr>
        <p:blipFill>
          <a:blip r:embed="rId3"/>
          <a:stretch>
            <a:fillRect/>
          </a:stretch>
        </p:blipFill>
        <p:spPr>
          <a:xfrm>
            <a:off x="487844" y="3463281"/>
            <a:ext cx="4762443" cy="2011690"/>
          </a:xfrm>
          <a:prstGeom prst="rect">
            <a:avLst/>
          </a:prstGeom>
        </p:spPr>
      </p:pic>
      <p:pic>
        <p:nvPicPr>
          <p:cNvPr id="9" name="Picture 8">
            <a:extLst>
              <a:ext uri="{FF2B5EF4-FFF2-40B4-BE49-F238E27FC236}">
                <a16:creationId xmlns:a16="http://schemas.microsoft.com/office/drawing/2014/main" id="{6578402A-7ADF-B41D-9CB1-0AF9B40512DF}"/>
              </a:ext>
            </a:extLst>
          </p:cNvPr>
          <p:cNvPicPr>
            <a:picLocks noChangeAspect="1"/>
          </p:cNvPicPr>
          <p:nvPr/>
        </p:nvPicPr>
        <p:blipFill>
          <a:blip r:embed="rId4"/>
          <a:stretch>
            <a:fillRect/>
          </a:stretch>
        </p:blipFill>
        <p:spPr>
          <a:xfrm>
            <a:off x="5944323" y="3157783"/>
            <a:ext cx="4543373" cy="2544289"/>
          </a:xfrm>
          <a:prstGeom prst="rect">
            <a:avLst/>
          </a:prstGeom>
        </p:spPr>
      </p:pic>
      <p:sp>
        <p:nvSpPr>
          <p:cNvPr id="6" name="TextBox 5">
            <a:extLst>
              <a:ext uri="{FF2B5EF4-FFF2-40B4-BE49-F238E27FC236}">
                <a16:creationId xmlns:a16="http://schemas.microsoft.com/office/drawing/2014/main" id="{B08D67F4-8FE0-DC76-8198-E7E2E6D73630}"/>
              </a:ext>
            </a:extLst>
          </p:cNvPr>
          <p:cNvSpPr txBox="1"/>
          <p:nvPr/>
        </p:nvSpPr>
        <p:spPr>
          <a:xfrm>
            <a:off x="596701" y="5702072"/>
            <a:ext cx="2679293" cy="369332"/>
          </a:xfrm>
          <a:prstGeom prst="rect">
            <a:avLst/>
          </a:prstGeom>
          <a:noFill/>
        </p:spPr>
        <p:txBody>
          <a:bodyPr wrap="square" lIns="91440" tIns="45720" rIns="91440" bIns="45720" rtlCol="0" anchor="t">
            <a:spAutoFit/>
          </a:bodyPr>
          <a:lstStyle/>
          <a:p>
            <a:r>
              <a:rPr lang="en-GB"/>
              <a:t>Courtesy of J. Linde Cerezo</a:t>
            </a:r>
            <a:endParaRPr lang="en-GB">
              <a:cs typeface="Calibri"/>
            </a:endParaRPr>
          </a:p>
        </p:txBody>
      </p:sp>
      <p:sp>
        <p:nvSpPr>
          <p:cNvPr id="10" name="TextBox 9">
            <a:extLst>
              <a:ext uri="{FF2B5EF4-FFF2-40B4-BE49-F238E27FC236}">
                <a16:creationId xmlns:a16="http://schemas.microsoft.com/office/drawing/2014/main" id="{1AFD7AC7-2802-983A-CC48-802E9C3A3FB1}"/>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35497144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24</a:t>
            </a:fld>
            <a:endParaRPr lang="en-GB" sz="1800">
              <a:solidFill>
                <a:schemeClr val="bg1">
                  <a:lumMod val="65000"/>
                </a:schemeClr>
              </a:solidFill>
            </a:endParaRPr>
          </a:p>
        </p:txBody>
      </p:sp>
      <p:sp>
        <p:nvSpPr>
          <p:cNvPr id="3" name="TextBox 2">
            <a:extLst>
              <a:ext uri="{FF2B5EF4-FFF2-40B4-BE49-F238E27FC236}">
                <a16:creationId xmlns:a16="http://schemas.microsoft.com/office/drawing/2014/main" id="{7A8E3F69-C3B5-1A81-BC1F-6FE2A63C4AEE}"/>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Beam Absorbing Components on I02 Front End</a:t>
            </a:r>
            <a:endParaRPr lang="en-GB" sz="3600">
              <a:solidFill>
                <a:schemeClr val="bg1"/>
              </a:solidFill>
              <a:latin typeface="+mj-lt"/>
            </a:endParaRPr>
          </a:p>
        </p:txBody>
      </p:sp>
      <p:sp>
        <p:nvSpPr>
          <p:cNvPr id="7" name="TextBox 6">
            <a:extLst>
              <a:ext uri="{FF2B5EF4-FFF2-40B4-BE49-F238E27FC236}">
                <a16:creationId xmlns:a16="http://schemas.microsoft.com/office/drawing/2014/main" id="{FC3C0E57-49CB-BF66-B449-5C41BA0E580C}"/>
              </a:ext>
            </a:extLst>
          </p:cNvPr>
          <p:cNvSpPr txBox="1"/>
          <p:nvPr/>
        </p:nvSpPr>
        <p:spPr>
          <a:xfrm>
            <a:off x="346177" y="768221"/>
            <a:ext cx="11116020" cy="2554545"/>
          </a:xfrm>
          <a:prstGeom prst="rect">
            <a:avLst/>
          </a:prstGeom>
          <a:solidFill>
            <a:schemeClr val="bg1"/>
          </a:solidFill>
        </p:spPr>
        <p:txBody>
          <a:bodyPr wrap="square" rtlCol="0">
            <a:spAutoFit/>
          </a:bodyPr>
          <a:lstStyle/>
          <a:p>
            <a:r>
              <a:rPr lang="en-GB" sz="2000" err="1"/>
              <a:t>CuCrZr</a:t>
            </a:r>
            <a:r>
              <a:rPr lang="en-GB" sz="2000"/>
              <a:t> (annealed) or </a:t>
            </a:r>
            <a:r>
              <a:rPr lang="en-GB" sz="2000" err="1"/>
              <a:t>Glidcop</a:t>
            </a:r>
            <a:r>
              <a:rPr lang="en-GB" sz="2000"/>
              <a:t> AL15 offer similar performance in terms of strain range. However, higher temperatures are reached because of the reduced thermal conductivity but fatigue strength is doubled at 20000 cycles.</a:t>
            </a:r>
          </a:p>
          <a:p>
            <a:endParaRPr lang="en-GB" sz="2000"/>
          </a:p>
          <a:p>
            <a:r>
              <a:rPr lang="en-GB" sz="2000"/>
              <a:t>Two designs are being proposed using </a:t>
            </a:r>
            <a:r>
              <a:rPr lang="en-GB" sz="2000" err="1"/>
              <a:t>CuCrZr</a:t>
            </a:r>
            <a:r>
              <a:rPr lang="en-GB" sz="2000"/>
              <a:t>. One is an electron beam welded (EBW) assembly while the other is a flange bolted assembly. The flange bolted assembly has potential issues with maintaining vacuum at elevated temperatures whereas the EBW assembly has process difficulties. Discussion is ongoing with FMB Berlin to agree the EBW process.</a:t>
            </a:r>
          </a:p>
        </p:txBody>
      </p:sp>
      <p:pic>
        <p:nvPicPr>
          <p:cNvPr id="8" name="Picture 7">
            <a:extLst>
              <a:ext uri="{FF2B5EF4-FFF2-40B4-BE49-F238E27FC236}">
                <a16:creationId xmlns:a16="http://schemas.microsoft.com/office/drawing/2014/main" id="{7FCDCA7E-B7E3-3876-56FA-B6F6BF67E293}"/>
              </a:ext>
            </a:extLst>
          </p:cNvPr>
          <p:cNvPicPr>
            <a:picLocks noChangeAspect="1"/>
          </p:cNvPicPr>
          <p:nvPr/>
        </p:nvPicPr>
        <p:blipFill>
          <a:blip r:embed="rId3"/>
          <a:stretch>
            <a:fillRect/>
          </a:stretch>
        </p:blipFill>
        <p:spPr>
          <a:xfrm>
            <a:off x="250075" y="3836831"/>
            <a:ext cx="3639792" cy="2386208"/>
          </a:xfrm>
          <a:prstGeom prst="rect">
            <a:avLst/>
          </a:prstGeom>
        </p:spPr>
      </p:pic>
      <p:pic>
        <p:nvPicPr>
          <p:cNvPr id="9" name="Picture 8">
            <a:extLst>
              <a:ext uri="{FF2B5EF4-FFF2-40B4-BE49-F238E27FC236}">
                <a16:creationId xmlns:a16="http://schemas.microsoft.com/office/drawing/2014/main" id="{87BE7946-E80B-BA69-33A2-BBE37F83D12E}"/>
              </a:ext>
            </a:extLst>
          </p:cNvPr>
          <p:cNvPicPr>
            <a:picLocks noChangeAspect="1"/>
          </p:cNvPicPr>
          <p:nvPr/>
        </p:nvPicPr>
        <p:blipFill>
          <a:blip r:embed="rId4"/>
          <a:stretch>
            <a:fillRect/>
          </a:stretch>
        </p:blipFill>
        <p:spPr>
          <a:xfrm>
            <a:off x="4167954" y="3825434"/>
            <a:ext cx="7571467" cy="1223084"/>
          </a:xfrm>
          <a:prstGeom prst="rect">
            <a:avLst/>
          </a:prstGeom>
        </p:spPr>
      </p:pic>
      <p:sp>
        <p:nvSpPr>
          <p:cNvPr id="6" name="TextBox 5">
            <a:extLst>
              <a:ext uri="{FF2B5EF4-FFF2-40B4-BE49-F238E27FC236}">
                <a16:creationId xmlns:a16="http://schemas.microsoft.com/office/drawing/2014/main" id="{5BE9F1B2-6239-6DB7-AAD6-E18176FF52F7}"/>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41000283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D8D89-3BAB-DB40-6398-C94944D19FF8}"/>
              </a:ext>
            </a:extLst>
          </p:cNvPr>
          <p:cNvSpPr txBox="1">
            <a:spLocks/>
          </p:cNvSpPr>
          <p:nvPr/>
        </p:nvSpPr>
        <p:spPr>
          <a:xfrm>
            <a:off x="0" y="2742701"/>
            <a:ext cx="12192000" cy="137259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000" b="1">
                <a:latin typeface="+mn-lt"/>
                <a:cs typeface="Arial" panose="020B0604020202020204" pitchFamily="34" charset="0"/>
              </a:rPr>
              <a:t>Thank you</a:t>
            </a:r>
          </a:p>
        </p:txBody>
      </p:sp>
      <p:sp>
        <p:nvSpPr>
          <p:cNvPr id="3" name="TextBox 2">
            <a:extLst>
              <a:ext uri="{FF2B5EF4-FFF2-40B4-BE49-F238E27FC236}">
                <a16:creationId xmlns:a16="http://schemas.microsoft.com/office/drawing/2014/main" id="{4BE073F5-FAD3-73CA-6DAB-8C42506B9964}"/>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1786149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3F9573-79B8-0485-2E69-F8F5C721244B}"/>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D3722158-604F-2F97-55AD-ECF268CA66BD}"/>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2009BE23-BE7B-4EFD-B633-69D41ED8BD94}"/>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3</a:t>
            </a:fld>
            <a:endParaRPr lang="en-GB" sz="1800">
              <a:solidFill>
                <a:schemeClr val="bg1">
                  <a:lumMod val="65000"/>
                </a:schemeClr>
              </a:solidFill>
            </a:endParaRPr>
          </a:p>
        </p:txBody>
      </p:sp>
      <p:sp>
        <p:nvSpPr>
          <p:cNvPr id="7" name="TextBox 6">
            <a:extLst>
              <a:ext uri="{FF2B5EF4-FFF2-40B4-BE49-F238E27FC236}">
                <a16:creationId xmlns:a16="http://schemas.microsoft.com/office/drawing/2014/main" id="{30EEACFD-83FF-80BF-166D-DA9B7480EE16}"/>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Key Mechanical Requirements for Diamond II</a:t>
            </a:r>
            <a:endParaRPr lang="en-GB" sz="3600" dirty="0">
              <a:solidFill>
                <a:schemeClr val="bg1"/>
              </a:solidFill>
              <a:latin typeface="+mj-lt"/>
            </a:endParaRPr>
          </a:p>
        </p:txBody>
      </p:sp>
      <p:sp>
        <p:nvSpPr>
          <p:cNvPr id="6" name="TextBox 5">
            <a:extLst>
              <a:ext uri="{FF2B5EF4-FFF2-40B4-BE49-F238E27FC236}">
                <a16:creationId xmlns:a16="http://schemas.microsoft.com/office/drawing/2014/main" id="{CE663733-EE84-1A67-EF74-82647359AF50}"/>
              </a:ext>
            </a:extLst>
          </p:cNvPr>
          <p:cNvSpPr txBox="1"/>
          <p:nvPr/>
        </p:nvSpPr>
        <p:spPr>
          <a:xfrm>
            <a:off x="234221" y="631063"/>
            <a:ext cx="11152062" cy="5709255"/>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000" dirty="0">
                <a:cs typeface="Calibri" panose="020F0502020204030204" pitchFamily="34" charset="0"/>
              </a:rPr>
              <a:t>Improved Stability to enable reduced emittance</a:t>
            </a:r>
          </a:p>
          <a:p>
            <a:pPr marL="800100" lvl="1" indent="-342900">
              <a:spcAft>
                <a:spcPts val="600"/>
              </a:spcAft>
              <a:buFont typeface="Arial" panose="020B0604020202020204" pitchFamily="34" charset="0"/>
              <a:buChar char="•"/>
            </a:pPr>
            <a:r>
              <a:rPr lang="en-GB" sz="2000" dirty="0">
                <a:cs typeface="Calibri" panose="020F0502020204030204" pitchFamily="34" charset="0"/>
              </a:rPr>
              <a:t>Short term – vibration</a:t>
            </a:r>
          </a:p>
          <a:p>
            <a:pPr marL="1257300" lvl="2" indent="-342900">
              <a:spcAft>
                <a:spcPts val="600"/>
              </a:spcAft>
              <a:buFont typeface="Arial" panose="020B0604020202020204" pitchFamily="34" charset="0"/>
              <a:buChar char="•"/>
            </a:pPr>
            <a:r>
              <a:rPr lang="en-GB" sz="2000" dirty="0">
                <a:cs typeface="Calibri" panose="020F0502020204030204" pitchFamily="34" charset="0"/>
              </a:rPr>
              <a:t>Ground and cooling water driven</a:t>
            </a:r>
          </a:p>
          <a:p>
            <a:pPr marL="800100" lvl="1" indent="-342900">
              <a:spcAft>
                <a:spcPts val="600"/>
              </a:spcAft>
              <a:buFont typeface="Arial" panose="020B0604020202020204" pitchFamily="34" charset="0"/>
              <a:buChar char="•"/>
            </a:pPr>
            <a:r>
              <a:rPr lang="en-GB" sz="2000" dirty="0">
                <a:cs typeface="Calibri" panose="020F0502020204030204" pitchFamily="34" charset="0"/>
              </a:rPr>
              <a:t>Medium term – Thermal effects</a:t>
            </a:r>
          </a:p>
          <a:p>
            <a:pPr marL="800100" lvl="1" indent="-342900">
              <a:spcAft>
                <a:spcPts val="600"/>
              </a:spcAft>
              <a:buFont typeface="Arial" panose="020B0604020202020204" pitchFamily="34" charset="0"/>
              <a:buChar char="•"/>
            </a:pPr>
            <a:r>
              <a:rPr lang="en-GB" sz="2000" dirty="0">
                <a:cs typeface="Calibri" panose="020F0502020204030204" pitchFamily="34" charset="0"/>
              </a:rPr>
              <a:t>Long Term – Drift</a:t>
            </a:r>
          </a:p>
          <a:p>
            <a:pPr marL="1257300" lvl="2" indent="-342900">
              <a:spcAft>
                <a:spcPts val="600"/>
              </a:spcAft>
              <a:buFont typeface="Arial" panose="020B0604020202020204" pitchFamily="34" charset="0"/>
              <a:buChar char="•"/>
            </a:pPr>
            <a:r>
              <a:rPr lang="en-GB" sz="2000" dirty="0">
                <a:cs typeface="Calibri" panose="020F0502020204030204" pitchFamily="34" charset="0"/>
              </a:rPr>
              <a:t>Thermal &amp; radiation effects</a:t>
            </a:r>
          </a:p>
          <a:p>
            <a:pPr marL="342900" indent="-342900">
              <a:spcAft>
                <a:spcPts val="600"/>
              </a:spcAft>
              <a:buFont typeface="Arial" panose="020B0604020202020204" pitchFamily="34" charset="0"/>
              <a:buChar char="•"/>
            </a:pPr>
            <a:r>
              <a:rPr lang="en-GB" sz="2000" dirty="0">
                <a:cs typeface="Calibri" panose="020F0502020204030204" pitchFamily="34" charset="0"/>
              </a:rPr>
              <a:t>Assembly and installation alignment accuracy</a:t>
            </a:r>
          </a:p>
          <a:p>
            <a:pPr marL="800100" lvl="1" indent="-342900">
              <a:spcAft>
                <a:spcPts val="600"/>
              </a:spcAft>
              <a:buFont typeface="Arial" panose="020B0604020202020204" pitchFamily="34" charset="0"/>
              <a:buChar char="•"/>
            </a:pPr>
            <a:r>
              <a:rPr lang="en-GB" sz="2000" dirty="0">
                <a:cs typeface="Calibri" panose="020F0502020204030204" pitchFamily="34" charset="0"/>
              </a:rPr>
              <a:t>Both for Accelerator Physics requirements and physical constraints</a:t>
            </a:r>
          </a:p>
          <a:p>
            <a:pPr marL="800100" lvl="1" indent="-342900">
              <a:spcAft>
                <a:spcPts val="600"/>
              </a:spcAft>
              <a:buFont typeface="Arial" panose="020B0604020202020204" pitchFamily="34" charset="0"/>
              <a:buChar char="•"/>
            </a:pPr>
            <a:r>
              <a:rPr lang="en-GB" sz="2000" dirty="0">
                <a:cs typeface="Calibri" panose="020F0502020204030204" pitchFamily="34" charset="0"/>
              </a:rPr>
              <a:t>Reduced clearances and integration	</a:t>
            </a:r>
          </a:p>
          <a:p>
            <a:pPr marL="1257300" lvl="2" indent="-342900">
              <a:spcAft>
                <a:spcPts val="600"/>
              </a:spcAft>
              <a:buFont typeface="Arial" panose="020B0604020202020204" pitchFamily="34" charset="0"/>
              <a:buChar char="•"/>
            </a:pPr>
            <a:r>
              <a:rPr lang="en-GB" sz="2000" dirty="0">
                <a:cs typeface="Calibri" panose="020F0502020204030204" pitchFamily="34" charset="0"/>
              </a:rPr>
              <a:t>Assembly and maintenance challenges</a:t>
            </a:r>
          </a:p>
          <a:p>
            <a:pPr marL="342900" indent="-342900">
              <a:spcAft>
                <a:spcPts val="600"/>
              </a:spcAft>
              <a:buFont typeface="Arial" panose="020B0604020202020204" pitchFamily="34" charset="0"/>
              <a:buChar char="•"/>
            </a:pPr>
            <a:r>
              <a:rPr lang="en-GB" sz="2000" dirty="0">
                <a:cs typeface="Calibri" panose="020F0502020204030204" pitchFamily="34" charset="0"/>
              </a:rPr>
              <a:t>Design to enable swift installation and commissioning</a:t>
            </a:r>
          </a:p>
          <a:p>
            <a:pPr marL="800100" lvl="1" indent="-342900">
              <a:spcAft>
                <a:spcPts val="600"/>
              </a:spcAft>
              <a:buFont typeface="Arial" panose="020B0604020202020204" pitchFamily="34" charset="0"/>
              <a:buChar char="•"/>
            </a:pPr>
            <a:r>
              <a:rPr lang="en-GB" sz="2000" dirty="0">
                <a:cs typeface="Calibri" panose="020F0502020204030204" pitchFamily="34" charset="0"/>
              </a:rPr>
              <a:t>Minimise dark period as far as possible</a:t>
            </a:r>
          </a:p>
          <a:p>
            <a:pPr marL="342900" indent="-342900">
              <a:spcAft>
                <a:spcPts val="600"/>
              </a:spcAft>
              <a:buFont typeface="Arial" panose="020B0604020202020204" pitchFamily="34" charset="0"/>
              <a:buChar char="•"/>
            </a:pPr>
            <a:r>
              <a:rPr lang="en-GB" sz="2000" dirty="0">
                <a:cs typeface="Calibri" panose="020F0502020204030204" pitchFamily="34" charset="0"/>
              </a:rPr>
              <a:t>Special photon extractions</a:t>
            </a:r>
          </a:p>
          <a:p>
            <a:pPr marL="800100" lvl="1" indent="-342900">
              <a:spcAft>
                <a:spcPts val="600"/>
              </a:spcAft>
              <a:buFont typeface="Arial" panose="020B0604020202020204" pitchFamily="34" charset="0"/>
              <a:buChar char="•"/>
            </a:pPr>
            <a:r>
              <a:rPr lang="en-GB" sz="2000" dirty="0">
                <a:cs typeface="Calibri" panose="020F0502020204030204" pitchFamily="34" charset="0"/>
              </a:rPr>
              <a:t>Diamond underwent incremental upgrades over many years enabling numerous unique photon extractions – Diamond II needs to enable all of these from Day 1</a:t>
            </a:r>
          </a:p>
        </p:txBody>
      </p:sp>
      <p:sp>
        <p:nvSpPr>
          <p:cNvPr id="4" name="TextBox 3">
            <a:extLst>
              <a:ext uri="{FF2B5EF4-FFF2-40B4-BE49-F238E27FC236}">
                <a16:creationId xmlns:a16="http://schemas.microsoft.com/office/drawing/2014/main" id="{172B974B-F9E5-E2BB-B4ED-F103BCD36E9C}"/>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826556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4</a:t>
            </a:fld>
            <a:endParaRPr lang="en-GB" sz="1800">
              <a:solidFill>
                <a:schemeClr val="bg1">
                  <a:lumMod val="65000"/>
                </a:schemeClr>
              </a:solidFill>
            </a:endParaRPr>
          </a:p>
        </p:txBody>
      </p:sp>
      <p:sp>
        <p:nvSpPr>
          <p:cNvPr id="6" name="Title 1">
            <a:extLst>
              <a:ext uri="{FF2B5EF4-FFF2-40B4-BE49-F238E27FC236}">
                <a16:creationId xmlns:a16="http://schemas.microsoft.com/office/drawing/2014/main" id="{922A94BF-1279-057B-3B27-CEC001172BD8}"/>
              </a:ext>
            </a:extLst>
          </p:cNvPr>
          <p:cNvSpPr txBox="1">
            <a:spLocks/>
          </p:cNvSpPr>
          <p:nvPr/>
        </p:nvSpPr>
        <p:spPr>
          <a:xfrm>
            <a:off x="0" y="2762835"/>
            <a:ext cx="12192000" cy="1372598"/>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4000" b="1">
                <a:latin typeface="+mn-lt"/>
                <a:cs typeface="Arial" panose="020B0604020202020204" pitchFamily="34" charset="0"/>
              </a:rPr>
              <a:t>Injection</a:t>
            </a:r>
          </a:p>
        </p:txBody>
      </p:sp>
      <p:sp>
        <p:nvSpPr>
          <p:cNvPr id="3" name="TextBox 2">
            <a:extLst>
              <a:ext uri="{FF2B5EF4-FFF2-40B4-BE49-F238E27FC236}">
                <a16:creationId xmlns:a16="http://schemas.microsoft.com/office/drawing/2014/main" id="{6BCC39DA-A5D7-73FC-0339-8A1614395BB8}"/>
              </a:ext>
            </a:extLst>
          </p:cNvPr>
          <p:cNvSpPr txBox="1"/>
          <p:nvPr/>
        </p:nvSpPr>
        <p:spPr>
          <a:xfrm>
            <a:off x="0" y="3873823"/>
            <a:ext cx="12192000" cy="523220"/>
          </a:xfrm>
          <a:prstGeom prst="rect">
            <a:avLst/>
          </a:prstGeom>
          <a:solidFill>
            <a:schemeClr val="bg1"/>
          </a:solidFill>
        </p:spPr>
        <p:txBody>
          <a:bodyPr wrap="square" lIns="91440" tIns="45720" rIns="91440" bIns="45720" rtlCol="0" anchor="t">
            <a:spAutoFit/>
          </a:bodyPr>
          <a:lstStyle/>
          <a:p>
            <a:pPr algn="ctr"/>
            <a:r>
              <a:rPr lang="en-GB" sz="2800" dirty="0">
                <a:solidFill>
                  <a:schemeClr val="bg1">
                    <a:lumMod val="50000"/>
                  </a:schemeClr>
                </a:solidFill>
                <a:ea typeface="Calibri"/>
                <a:cs typeface="Calibri"/>
              </a:rPr>
              <a:t>Walter Tizzano</a:t>
            </a:r>
          </a:p>
        </p:txBody>
      </p:sp>
      <p:sp>
        <p:nvSpPr>
          <p:cNvPr id="7" name="TextBox 6">
            <a:extLst>
              <a:ext uri="{FF2B5EF4-FFF2-40B4-BE49-F238E27FC236}">
                <a16:creationId xmlns:a16="http://schemas.microsoft.com/office/drawing/2014/main" id="{DFD4E862-E340-AEE2-4BDF-AA4400626FEA}"/>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3254047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5</a:t>
            </a:fld>
            <a:endParaRPr lang="en-GB" sz="1800">
              <a:solidFill>
                <a:schemeClr val="bg1">
                  <a:lumMod val="65000"/>
                </a:schemeClr>
              </a:solidFill>
            </a:endParaRPr>
          </a:p>
        </p:txBody>
      </p:sp>
      <p:pic>
        <p:nvPicPr>
          <p:cNvPr id="6" name="Screen Recording 5">
            <a:hlinkClick r:id="" action="ppaction://media"/>
            <a:extLst>
              <a:ext uri="{FF2B5EF4-FFF2-40B4-BE49-F238E27FC236}">
                <a16:creationId xmlns:a16="http://schemas.microsoft.com/office/drawing/2014/main" id="{F0081709-FC1E-8E07-C08F-8C75BB3F2A16}"/>
              </a:ext>
            </a:extLst>
          </p:cNvPr>
          <p:cNvPicPr>
            <a:picLocks noChangeAspect="1"/>
          </p:cNvPicPr>
          <p:nvPr>
            <a:videoFile r:link="rId1"/>
            <p:extLst>
              <p:ext uri="{DAA4B4D4-6D71-4841-9C94-3DE7FCFB9230}">
                <p14:media xmlns:p14="http://schemas.microsoft.com/office/powerpoint/2010/main" r:embed="rId2">
                  <p14:trim st="1734" end="2335"/>
                </p14:media>
              </p:ext>
            </p:extLst>
          </p:nvPr>
        </p:nvPicPr>
        <p:blipFill>
          <a:blip r:embed="rId5"/>
          <a:stretch>
            <a:fillRect/>
          </a:stretch>
        </p:blipFill>
        <p:spPr>
          <a:xfrm>
            <a:off x="1555858" y="512676"/>
            <a:ext cx="9080284" cy="5745836"/>
          </a:xfrm>
          <a:prstGeom prst="rect">
            <a:avLst/>
          </a:prstGeom>
        </p:spPr>
      </p:pic>
      <p:sp>
        <p:nvSpPr>
          <p:cNvPr id="7" name="TextBox 6">
            <a:extLst>
              <a:ext uri="{FF2B5EF4-FFF2-40B4-BE49-F238E27FC236}">
                <a16:creationId xmlns:a16="http://schemas.microsoft.com/office/drawing/2014/main" id="{5D300551-5B06-DD5A-FF36-F1B4033FFC27}"/>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Injection Introduction</a:t>
            </a:r>
            <a:endParaRPr lang="en-GB" sz="3600">
              <a:solidFill>
                <a:schemeClr val="bg1"/>
              </a:solidFill>
              <a:latin typeface="+mj-lt"/>
            </a:endParaRPr>
          </a:p>
        </p:txBody>
      </p:sp>
      <p:sp>
        <p:nvSpPr>
          <p:cNvPr id="3" name="TextBox 2">
            <a:extLst>
              <a:ext uri="{FF2B5EF4-FFF2-40B4-BE49-F238E27FC236}">
                <a16:creationId xmlns:a16="http://schemas.microsoft.com/office/drawing/2014/main" id="{DE128538-2044-FA82-CB20-1757D7065E21}"/>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2536440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1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6</a:t>
            </a:fld>
            <a:endParaRPr lang="en-GB" sz="1800">
              <a:solidFill>
                <a:schemeClr val="bg1">
                  <a:lumMod val="65000"/>
                </a:schemeClr>
              </a:solidFill>
            </a:endParaRPr>
          </a:p>
        </p:txBody>
      </p:sp>
      <p:sp>
        <p:nvSpPr>
          <p:cNvPr id="6" name="TextBox 5">
            <a:extLst>
              <a:ext uri="{FF2B5EF4-FFF2-40B4-BE49-F238E27FC236}">
                <a16:creationId xmlns:a16="http://schemas.microsoft.com/office/drawing/2014/main" id="{174CBA4D-6469-7CD6-26EE-A09BF09F4E5A}"/>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D-II Booster</a:t>
            </a:r>
            <a:endParaRPr lang="en-GB" sz="3600">
              <a:solidFill>
                <a:schemeClr val="bg1"/>
              </a:solidFill>
              <a:latin typeface="+mj-lt"/>
            </a:endParaRPr>
          </a:p>
        </p:txBody>
      </p:sp>
      <p:sp>
        <p:nvSpPr>
          <p:cNvPr id="3" name="Content Placeholder 3">
            <a:extLst>
              <a:ext uri="{FF2B5EF4-FFF2-40B4-BE49-F238E27FC236}">
                <a16:creationId xmlns:a16="http://schemas.microsoft.com/office/drawing/2014/main" id="{2D469BF4-A638-6F3E-E90E-45C06DABF72D}"/>
              </a:ext>
            </a:extLst>
          </p:cNvPr>
          <p:cNvSpPr txBox="1">
            <a:spLocks/>
          </p:cNvSpPr>
          <p:nvPr/>
        </p:nvSpPr>
        <p:spPr>
          <a:xfrm>
            <a:off x="420987" y="944923"/>
            <a:ext cx="11350025" cy="208440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cs typeface="Arial"/>
              </a:rPr>
              <a:t>To ensure high injection efficiency into the Diamond-II Storage Ring, a new booster with reduced extracted beam emittance and bunch length compared with existing values is required [1]</a:t>
            </a:r>
          </a:p>
          <a:p>
            <a:r>
              <a:rPr lang="en-GB" sz="1800" dirty="0">
                <a:cs typeface="Arial"/>
              </a:rPr>
              <a:t>The new booster will also have an increased extraction energy, to match the 3.5 GeV energy of the new Storage Ring</a:t>
            </a:r>
          </a:p>
          <a:p>
            <a:r>
              <a:rPr lang="en-GB" sz="1800" dirty="0">
                <a:cs typeface="Arial"/>
              </a:rPr>
              <a:t>The new booster will be made up of 50 girders of 8 functionally different types</a:t>
            </a:r>
          </a:p>
          <a:p>
            <a:r>
              <a:rPr lang="en-GB" sz="1800" dirty="0">
                <a:cs typeface="Arial"/>
              </a:rPr>
              <a:t>The gaps in the straights are for pulsed magnets (septa and kickers), RF and additional diagnostics.</a:t>
            </a:r>
          </a:p>
        </p:txBody>
      </p:sp>
      <p:graphicFrame>
        <p:nvGraphicFramePr>
          <p:cNvPr id="8" name="Table 7">
            <a:extLst>
              <a:ext uri="{FF2B5EF4-FFF2-40B4-BE49-F238E27FC236}">
                <a16:creationId xmlns:a16="http://schemas.microsoft.com/office/drawing/2014/main" id="{AAEE25C9-FAE8-6B1A-E980-DF69C31E275C}"/>
              </a:ext>
            </a:extLst>
          </p:cNvPr>
          <p:cNvGraphicFramePr>
            <a:graphicFrameLocks noGrp="1"/>
          </p:cNvGraphicFramePr>
          <p:nvPr>
            <p:extLst>
              <p:ext uri="{D42A27DB-BD31-4B8C-83A1-F6EECF244321}">
                <p14:modId xmlns:p14="http://schemas.microsoft.com/office/powerpoint/2010/main" val="464439931"/>
              </p:ext>
            </p:extLst>
          </p:nvPr>
        </p:nvGraphicFramePr>
        <p:xfrm>
          <a:off x="4047980" y="4185759"/>
          <a:ext cx="4362594" cy="1431932"/>
        </p:xfrm>
        <a:graphic>
          <a:graphicData uri="http://schemas.openxmlformats.org/drawingml/2006/table">
            <a:tbl>
              <a:tblPr firstRow="1" bandRow="1">
                <a:tableStyleId>{5C22544A-7EE6-4342-B048-85BDC9FD1C3A}</a:tableStyleId>
              </a:tblPr>
              <a:tblGrid>
                <a:gridCol w="924070">
                  <a:extLst>
                    <a:ext uri="{9D8B030D-6E8A-4147-A177-3AD203B41FA5}">
                      <a16:colId xmlns:a16="http://schemas.microsoft.com/office/drawing/2014/main" val="273528088"/>
                    </a:ext>
                  </a:extLst>
                </a:gridCol>
                <a:gridCol w="1666875">
                  <a:extLst>
                    <a:ext uri="{9D8B030D-6E8A-4147-A177-3AD203B41FA5}">
                      <a16:colId xmlns:a16="http://schemas.microsoft.com/office/drawing/2014/main" val="3180929013"/>
                    </a:ext>
                  </a:extLst>
                </a:gridCol>
                <a:gridCol w="1771649">
                  <a:extLst>
                    <a:ext uri="{9D8B030D-6E8A-4147-A177-3AD203B41FA5}">
                      <a16:colId xmlns:a16="http://schemas.microsoft.com/office/drawing/2014/main" val="964208767"/>
                    </a:ext>
                  </a:extLst>
                </a:gridCol>
              </a:tblGrid>
              <a:tr h="357983">
                <a:tc>
                  <a:txBody>
                    <a:bodyPr/>
                    <a:lstStyle/>
                    <a:p>
                      <a:pPr algn="ctr"/>
                      <a:r>
                        <a:rPr lang="en-GB" sz="1600" b="0">
                          <a:solidFill>
                            <a:schemeClr val="tx1"/>
                          </a:solidFill>
                        </a:rPr>
                        <a:t>GeV</a:t>
                      </a:r>
                    </a:p>
                  </a:txBody>
                  <a:tcPr anchor="ctr">
                    <a:solidFill>
                      <a:schemeClr val="bg2">
                        <a:lumMod val="85000"/>
                      </a:schemeClr>
                    </a:solidFill>
                  </a:tcPr>
                </a:tc>
                <a:tc>
                  <a:txBody>
                    <a:bodyPr/>
                    <a:lstStyle/>
                    <a:p>
                      <a:pPr algn="ctr"/>
                      <a:r>
                        <a:rPr lang="en-GB" sz="1600" b="0">
                          <a:solidFill>
                            <a:schemeClr val="tx1"/>
                          </a:solidFill>
                        </a:rPr>
                        <a:t>0.15 – 3.5</a:t>
                      </a:r>
                    </a:p>
                  </a:txBody>
                  <a:tcPr anchor="ctr">
                    <a:solidFill>
                      <a:schemeClr val="bg2">
                        <a:lumMod val="85000"/>
                      </a:schemeClr>
                    </a:solidFill>
                  </a:tcPr>
                </a:tc>
                <a:tc>
                  <a:txBody>
                    <a:bodyPr/>
                    <a:lstStyle/>
                    <a:p>
                      <a:pPr algn="ctr"/>
                      <a:r>
                        <a:rPr lang="en-GB" sz="1600" b="0">
                          <a:solidFill>
                            <a:schemeClr val="tx1"/>
                          </a:solidFill>
                        </a:rPr>
                        <a:t>0.1 – 3</a:t>
                      </a:r>
                    </a:p>
                  </a:txBody>
                  <a:tcPr anchor="ctr">
                    <a:solidFill>
                      <a:schemeClr val="bg2">
                        <a:lumMod val="85000"/>
                      </a:schemeClr>
                    </a:solidFill>
                  </a:tcPr>
                </a:tc>
                <a:extLst>
                  <a:ext uri="{0D108BD9-81ED-4DB2-BD59-A6C34878D82A}">
                    <a16:rowId xmlns:a16="http://schemas.microsoft.com/office/drawing/2014/main" val="4265657538"/>
                  </a:ext>
                </a:extLst>
              </a:tr>
              <a:tr h="357983">
                <a:tc>
                  <a:txBody>
                    <a:bodyPr/>
                    <a:lstStyle/>
                    <a:p>
                      <a:pPr algn="ctr"/>
                      <a:r>
                        <a:rPr lang="en-GB" sz="1600" err="1"/>
                        <a:t>nm.rad</a:t>
                      </a:r>
                      <a:endParaRPr lang="en-GB" sz="1600"/>
                    </a:p>
                  </a:txBody>
                  <a:tcPr anchor="ctr">
                    <a:solidFill>
                      <a:schemeClr val="bg2">
                        <a:lumMod val="95000"/>
                      </a:schemeClr>
                    </a:solidFill>
                  </a:tcPr>
                </a:tc>
                <a:tc>
                  <a:txBody>
                    <a:bodyPr/>
                    <a:lstStyle/>
                    <a:p>
                      <a:pPr algn="ctr"/>
                      <a:r>
                        <a:rPr lang="en-GB" sz="1600"/>
                        <a:t>17.4</a:t>
                      </a:r>
                    </a:p>
                  </a:txBody>
                  <a:tcPr anchor="ctr">
                    <a:solidFill>
                      <a:schemeClr val="bg2">
                        <a:lumMod val="95000"/>
                      </a:schemeClr>
                    </a:solidFill>
                  </a:tcPr>
                </a:tc>
                <a:tc>
                  <a:txBody>
                    <a:bodyPr/>
                    <a:lstStyle/>
                    <a:p>
                      <a:pPr algn="ctr"/>
                      <a:r>
                        <a:rPr lang="en-GB" sz="1600"/>
                        <a:t>134</a:t>
                      </a:r>
                    </a:p>
                  </a:txBody>
                  <a:tcPr anchor="ctr">
                    <a:solidFill>
                      <a:schemeClr val="bg2">
                        <a:lumMod val="95000"/>
                      </a:schemeClr>
                    </a:solidFill>
                  </a:tcPr>
                </a:tc>
                <a:extLst>
                  <a:ext uri="{0D108BD9-81ED-4DB2-BD59-A6C34878D82A}">
                    <a16:rowId xmlns:a16="http://schemas.microsoft.com/office/drawing/2014/main" val="3118623074"/>
                  </a:ext>
                </a:extLst>
              </a:tr>
              <a:tr h="357983">
                <a:tc>
                  <a:txBody>
                    <a:bodyPr/>
                    <a:lstStyle/>
                    <a:p>
                      <a:pPr algn="ctr"/>
                      <a:r>
                        <a:rPr lang="en-GB" sz="1600" err="1"/>
                        <a:t>ps</a:t>
                      </a:r>
                      <a:endParaRPr lang="en-GB" sz="1600"/>
                    </a:p>
                  </a:txBody>
                  <a:tcPr anchor="ctr">
                    <a:solidFill>
                      <a:schemeClr val="bg2">
                        <a:lumMod val="85000"/>
                      </a:schemeClr>
                    </a:solidFill>
                  </a:tcPr>
                </a:tc>
                <a:tc>
                  <a:txBody>
                    <a:bodyPr/>
                    <a:lstStyle/>
                    <a:p>
                      <a:pPr algn="ctr"/>
                      <a:r>
                        <a:rPr lang="en-GB" sz="1600"/>
                        <a:t>38</a:t>
                      </a:r>
                    </a:p>
                  </a:txBody>
                  <a:tcPr anchor="ctr">
                    <a:solidFill>
                      <a:schemeClr val="bg2">
                        <a:lumMod val="85000"/>
                      </a:schemeClr>
                    </a:solidFill>
                  </a:tcPr>
                </a:tc>
                <a:tc>
                  <a:txBody>
                    <a:bodyPr/>
                    <a:lstStyle/>
                    <a:p>
                      <a:pPr algn="ctr"/>
                      <a:r>
                        <a:rPr lang="en-GB" sz="1600"/>
                        <a:t>100</a:t>
                      </a:r>
                    </a:p>
                  </a:txBody>
                  <a:tcPr anchor="ctr">
                    <a:solidFill>
                      <a:schemeClr val="bg2">
                        <a:lumMod val="85000"/>
                      </a:schemeClr>
                    </a:solidFill>
                  </a:tcPr>
                </a:tc>
                <a:extLst>
                  <a:ext uri="{0D108BD9-81ED-4DB2-BD59-A6C34878D82A}">
                    <a16:rowId xmlns:a16="http://schemas.microsoft.com/office/drawing/2014/main" val="4147527511"/>
                  </a:ext>
                </a:extLst>
              </a:tr>
              <a:tr h="357983">
                <a:tc>
                  <a:txBody>
                    <a:bodyPr/>
                    <a:lstStyle/>
                    <a:p>
                      <a:pPr algn="ctr"/>
                      <a:r>
                        <a:rPr lang="en-GB" sz="1600"/>
                        <a:t>m</a:t>
                      </a:r>
                    </a:p>
                  </a:txBody>
                  <a:tcPr anchor="ctr">
                    <a:solidFill>
                      <a:schemeClr val="bg2">
                        <a:lumMod val="95000"/>
                      </a:schemeClr>
                    </a:solidFill>
                  </a:tcPr>
                </a:tc>
                <a:tc>
                  <a:txBody>
                    <a:bodyPr/>
                    <a:lstStyle/>
                    <a:p>
                      <a:pPr algn="ctr"/>
                      <a:r>
                        <a:rPr lang="en-GB" sz="1600"/>
                        <a:t>163.8</a:t>
                      </a:r>
                    </a:p>
                  </a:txBody>
                  <a:tcPr anchor="ctr">
                    <a:solidFill>
                      <a:schemeClr val="bg2">
                        <a:lumMod val="95000"/>
                      </a:schemeClr>
                    </a:solidFill>
                  </a:tcPr>
                </a:tc>
                <a:tc>
                  <a:txBody>
                    <a:bodyPr/>
                    <a:lstStyle/>
                    <a:p>
                      <a:pPr algn="ctr"/>
                      <a:r>
                        <a:rPr lang="en-GB" sz="1600"/>
                        <a:t>158.4</a:t>
                      </a:r>
                    </a:p>
                  </a:txBody>
                  <a:tcPr anchor="ctr">
                    <a:solidFill>
                      <a:schemeClr val="bg2">
                        <a:lumMod val="95000"/>
                      </a:schemeClr>
                    </a:solidFill>
                  </a:tcPr>
                </a:tc>
                <a:extLst>
                  <a:ext uri="{0D108BD9-81ED-4DB2-BD59-A6C34878D82A}">
                    <a16:rowId xmlns:a16="http://schemas.microsoft.com/office/drawing/2014/main" val="42381074"/>
                  </a:ext>
                </a:extLst>
              </a:tr>
            </a:tbl>
          </a:graphicData>
        </a:graphic>
      </p:graphicFrame>
      <p:sp>
        <p:nvSpPr>
          <p:cNvPr id="9" name="Arrow: Pentagon 8">
            <a:extLst>
              <a:ext uri="{FF2B5EF4-FFF2-40B4-BE49-F238E27FC236}">
                <a16:creationId xmlns:a16="http://schemas.microsoft.com/office/drawing/2014/main" id="{DF54DC75-4210-D431-43AC-9E5E8AEAA685}"/>
              </a:ext>
            </a:extLst>
          </p:cNvPr>
          <p:cNvSpPr/>
          <p:nvPr/>
        </p:nvSpPr>
        <p:spPr>
          <a:xfrm>
            <a:off x="2104235" y="4187255"/>
            <a:ext cx="1740194" cy="313159"/>
          </a:xfrm>
          <a:prstGeom prst="homePlate">
            <a:avLst/>
          </a:prstGeom>
          <a:solidFill>
            <a:srgbClr val="1DA28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sp>
        <p:nvSpPr>
          <p:cNvPr id="10" name="TextBox 9">
            <a:extLst>
              <a:ext uri="{FF2B5EF4-FFF2-40B4-BE49-F238E27FC236}">
                <a16:creationId xmlns:a16="http://schemas.microsoft.com/office/drawing/2014/main" id="{C73F357C-28B6-943D-A132-BA23C8BFF751}"/>
              </a:ext>
            </a:extLst>
          </p:cNvPr>
          <p:cNvSpPr txBox="1"/>
          <p:nvPr/>
        </p:nvSpPr>
        <p:spPr>
          <a:xfrm>
            <a:off x="2139051" y="4152164"/>
            <a:ext cx="1828800" cy="369332"/>
          </a:xfrm>
          <a:prstGeom prst="rect">
            <a:avLst/>
          </a:prstGeom>
          <a:noFill/>
          <a:ln>
            <a:noFill/>
          </a:ln>
        </p:spPr>
        <p:txBody>
          <a:bodyPr wrap="square" rtlCol="0">
            <a:spAutoFit/>
          </a:bodyPr>
          <a:lstStyle/>
          <a:p>
            <a:r>
              <a:rPr lang="en-GB">
                <a:solidFill>
                  <a:schemeClr val="bg1"/>
                </a:solidFill>
              </a:rPr>
              <a:t>Energy range</a:t>
            </a:r>
          </a:p>
        </p:txBody>
      </p:sp>
      <p:sp>
        <p:nvSpPr>
          <p:cNvPr id="11" name="Flowchart: Off-page Connector 10">
            <a:extLst>
              <a:ext uri="{FF2B5EF4-FFF2-40B4-BE49-F238E27FC236}">
                <a16:creationId xmlns:a16="http://schemas.microsoft.com/office/drawing/2014/main" id="{BCB1944D-DBC4-EED8-DF5F-7FCDC924BE8E}"/>
              </a:ext>
            </a:extLst>
          </p:cNvPr>
          <p:cNvSpPr/>
          <p:nvPr/>
        </p:nvSpPr>
        <p:spPr>
          <a:xfrm>
            <a:off x="4988125" y="3604482"/>
            <a:ext cx="1642297" cy="415066"/>
          </a:xfrm>
          <a:prstGeom prst="flowChartOffpageConnector">
            <a:avLst/>
          </a:prstGeom>
          <a:solidFill>
            <a:srgbClr val="0E514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tx1"/>
              </a:solidFill>
            </a:endParaRPr>
          </a:p>
        </p:txBody>
      </p:sp>
      <p:sp>
        <p:nvSpPr>
          <p:cNvPr id="12" name="Flowchart: Off-page Connector 11">
            <a:extLst>
              <a:ext uri="{FF2B5EF4-FFF2-40B4-BE49-F238E27FC236}">
                <a16:creationId xmlns:a16="http://schemas.microsoft.com/office/drawing/2014/main" id="{A1E8BB51-4F09-0BDA-F8E3-83060DC40E81}"/>
              </a:ext>
            </a:extLst>
          </p:cNvPr>
          <p:cNvSpPr/>
          <p:nvPr/>
        </p:nvSpPr>
        <p:spPr>
          <a:xfrm>
            <a:off x="6660543" y="3604483"/>
            <a:ext cx="1750031" cy="415066"/>
          </a:xfrm>
          <a:prstGeom prst="flowChartOffpageConnector">
            <a:avLst/>
          </a:prstGeom>
          <a:solidFill>
            <a:srgbClr val="7B4A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tx1"/>
              </a:solidFill>
            </a:endParaRPr>
          </a:p>
        </p:txBody>
      </p:sp>
      <p:sp>
        <p:nvSpPr>
          <p:cNvPr id="13" name="TextBox 12">
            <a:extLst>
              <a:ext uri="{FF2B5EF4-FFF2-40B4-BE49-F238E27FC236}">
                <a16:creationId xmlns:a16="http://schemas.microsoft.com/office/drawing/2014/main" id="{B3ED2305-C592-D4AC-9DE5-ECEF3DCE430C}"/>
              </a:ext>
            </a:extLst>
          </p:cNvPr>
          <p:cNvSpPr txBox="1"/>
          <p:nvPr/>
        </p:nvSpPr>
        <p:spPr>
          <a:xfrm>
            <a:off x="5120631" y="3574849"/>
            <a:ext cx="1501813" cy="369332"/>
          </a:xfrm>
          <a:prstGeom prst="rect">
            <a:avLst/>
          </a:prstGeom>
          <a:noFill/>
          <a:ln>
            <a:noFill/>
          </a:ln>
        </p:spPr>
        <p:txBody>
          <a:bodyPr wrap="square" rtlCol="0">
            <a:spAutoFit/>
          </a:bodyPr>
          <a:lstStyle/>
          <a:p>
            <a:r>
              <a:rPr lang="en-GB">
                <a:solidFill>
                  <a:schemeClr val="bg1"/>
                </a:solidFill>
              </a:rPr>
              <a:t>D-II Booster</a:t>
            </a:r>
          </a:p>
        </p:txBody>
      </p:sp>
      <p:sp>
        <p:nvSpPr>
          <p:cNvPr id="14" name="TextBox 13">
            <a:extLst>
              <a:ext uri="{FF2B5EF4-FFF2-40B4-BE49-F238E27FC236}">
                <a16:creationId xmlns:a16="http://schemas.microsoft.com/office/drawing/2014/main" id="{567BD5FD-F3C4-DA7B-1F3B-B7A43795A503}"/>
              </a:ext>
            </a:extLst>
          </p:cNvPr>
          <p:cNvSpPr txBox="1"/>
          <p:nvPr/>
        </p:nvSpPr>
        <p:spPr>
          <a:xfrm>
            <a:off x="6614068" y="3594957"/>
            <a:ext cx="2015887" cy="369332"/>
          </a:xfrm>
          <a:prstGeom prst="rect">
            <a:avLst/>
          </a:prstGeom>
          <a:noFill/>
          <a:ln>
            <a:noFill/>
          </a:ln>
        </p:spPr>
        <p:txBody>
          <a:bodyPr wrap="square" rtlCol="0">
            <a:spAutoFit/>
          </a:bodyPr>
          <a:lstStyle/>
          <a:p>
            <a:r>
              <a:rPr lang="en-GB">
                <a:solidFill>
                  <a:schemeClr val="bg1"/>
                </a:solidFill>
              </a:rPr>
              <a:t>Existing Booster</a:t>
            </a:r>
          </a:p>
        </p:txBody>
      </p:sp>
      <p:sp>
        <p:nvSpPr>
          <p:cNvPr id="15" name="Flowchart: Off-page Connector 14">
            <a:extLst>
              <a:ext uri="{FF2B5EF4-FFF2-40B4-BE49-F238E27FC236}">
                <a16:creationId xmlns:a16="http://schemas.microsoft.com/office/drawing/2014/main" id="{C8D8049D-60FF-9A86-152C-98A0217C410B}"/>
              </a:ext>
            </a:extLst>
          </p:cNvPr>
          <p:cNvSpPr/>
          <p:nvPr/>
        </p:nvSpPr>
        <p:spPr>
          <a:xfrm>
            <a:off x="4047980" y="3594508"/>
            <a:ext cx="927924" cy="425041"/>
          </a:xfrm>
          <a:prstGeom prst="flowChartOffpageConnector">
            <a:avLst/>
          </a:prstGeom>
          <a:solidFill>
            <a:srgbClr val="73281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tx1"/>
              </a:solidFill>
            </a:endParaRPr>
          </a:p>
        </p:txBody>
      </p:sp>
      <p:sp>
        <p:nvSpPr>
          <p:cNvPr id="16" name="TextBox 15">
            <a:extLst>
              <a:ext uri="{FF2B5EF4-FFF2-40B4-BE49-F238E27FC236}">
                <a16:creationId xmlns:a16="http://schemas.microsoft.com/office/drawing/2014/main" id="{D4753DF3-41B7-D676-0746-A7BB73464E0A}"/>
              </a:ext>
            </a:extLst>
          </p:cNvPr>
          <p:cNvSpPr txBox="1"/>
          <p:nvPr/>
        </p:nvSpPr>
        <p:spPr>
          <a:xfrm>
            <a:off x="4206879" y="3583109"/>
            <a:ext cx="667791" cy="369332"/>
          </a:xfrm>
          <a:prstGeom prst="rect">
            <a:avLst/>
          </a:prstGeom>
          <a:noFill/>
          <a:ln>
            <a:noFill/>
          </a:ln>
        </p:spPr>
        <p:txBody>
          <a:bodyPr wrap="square" rtlCol="0">
            <a:spAutoFit/>
          </a:bodyPr>
          <a:lstStyle/>
          <a:p>
            <a:r>
              <a:rPr lang="en-GB">
                <a:solidFill>
                  <a:schemeClr val="bg1"/>
                </a:solidFill>
              </a:rPr>
              <a:t>Unit</a:t>
            </a:r>
          </a:p>
        </p:txBody>
      </p:sp>
      <p:sp>
        <p:nvSpPr>
          <p:cNvPr id="17" name="Arrow: Pentagon 16">
            <a:extLst>
              <a:ext uri="{FF2B5EF4-FFF2-40B4-BE49-F238E27FC236}">
                <a16:creationId xmlns:a16="http://schemas.microsoft.com/office/drawing/2014/main" id="{BB9ADD3E-6787-45CD-5969-A9455806C75C}"/>
              </a:ext>
            </a:extLst>
          </p:cNvPr>
          <p:cNvSpPr/>
          <p:nvPr/>
        </p:nvSpPr>
        <p:spPr>
          <a:xfrm>
            <a:off x="2104235" y="4549457"/>
            <a:ext cx="1740194" cy="313159"/>
          </a:xfrm>
          <a:prstGeom prst="homePlate">
            <a:avLst/>
          </a:prstGeom>
          <a:solidFill>
            <a:srgbClr val="E0532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sp>
        <p:nvSpPr>
          <p:cNvPr id="18" name="Arrow: Pentagon 17">
            <a:extLst>
              <a:ext uri="{FF2B5EF4-FFF2-40B4-BE49-F238E27FC236}">
                <a16:creationId xmlns:a16="http://schemas.microsoft.com/office/drawing/2014/main" id="{211852D6-C8FC-FF51-A303-C036F36E68E1}"/>
              </a:ext>
            </a:extLst>
          </p:cNvPr>
          <p:cNvSpPr/>
          <p:nvPr/>
        </p:nvSpPr>
        <p:spPr>
          <a:xfrm>
            <a:off x="2104235" y="4911659"/>
            <a:ext cx="1740194" cy="313159"/>
          </a:xfrm>
          <a:prstGeom prst="homePlate">
            <a:avLst/>
          </a:prstGeom>
          <a:solidFill>
            <a:srgbClr val="276C9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sp>
        <p:nvSpPr>
          <p:cNvPr id="19" name="Arrow: Pentagon 18">
            <a:extLst>
              <a:ext uri="{FF2B5EF4-FFF2-40B4-BE49-F238E27FC236}">
                <a16:creationId xmlns:a16="http://schemas.microsoft.com/office/drawing/2014/main" id="{F560C062-5B6D-A960-F25A-65797B9ADFF9}"/>
              </a:ext>
            </a:extLst>
          </p:cNvPr>
          <p:cNvSpPr/>
          <p:nvPr/>
        </p:nvSpPr>
        <p:spPr>
          <a:xfrm>
            <a:off x="2104235" y="5264805"/>
            <a:ext cx="1740194" cy="313159"/>
          </a:xfrm>
          <a:prstGeom prst="homePlate">
            <a:avLst/>
          </a:prstGeom>
          <a:solidFill>
            <a:srgbClr val="F693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endParaRPr>
          </a:p>
        </p:txBody>
      </p:sp>
      <p:sp>
        <p:nvSpPr>
          <p:cNvPr id="20" name="TextBox 19">
            <a:extLst>
              <a:ext uri="{FF2B5EF4-FFF2-40B4-BE49-F238E27FC236}">
                <a16:creationId xmlns:a16="http://schemas.microsoft.com/office/drawing/2014/main" id="{388A8444-2A26-C4BC-0EAD-FCB085233322}"/>
              </a:ext>
            </a:extLst>
          </p:cNvPr>
          <p:cNvSpPr txBox="1"/>
          <p:nvPr/>
        </p:nvSpPr>
        <p:spPr>
          <a:xfrm>
            <a:off x="2139051" y="4517806"/>
            <a:ext cx="1828800" cy="369332"/>
          </a:xfrm>
          <a:prstGeom prst="rect">
            <a:avLst/>
          </a:prstGeom>
          <a:noFill/>
          <a:ln>
            <a:noFill/>
          </a:ln>
        </p:spPr>
        <p:txBody>
          <a:bodyPr wrap="square" rtlCol="0">
            <a:spAutoFit/>
          </a:bodyPr>
          <a:lstStyle/>
          <a:p>
            <a:r>
              <a:rPr lang="en-GB">
                <a:solidFill>
                  <a:schemeClr val="bg1"/>
                </a:solidFill>
              </a:rPr>
              <a:t>Emittance</a:t>
            </a:r>
          </a:p>
        </p:txBody>
      </p:sp>
      <p:sp>
        <p:nvSpPr>
          <p:cNvPr id="21" name="TextBox 20">
            <a:extLst>
              <a:ext uri="{FF2B5EF4-FFF2-40B4-BE49-F238E27FC236}">
                <a16:creationId xmlns:a16="http://schemas.microsoft.com/office/drawing/2014/main" id="{804B0CF1-10AA-FD3C-2F5C-A81118D41125}"/>
              </a:ext>
            </a:extLst>
          </p:cNvPr>
          <p:cNvSpPr txBox="1"/>
          <p:nvPr/>
        </p:nvSpPr>
        <p:spPr>
          <a:xfrm>
            <a:off x="2139051" y="4893915"/>
            <a:ext cx="1828800" cy="369332"/>
          </a:xfrm>
          <a:prstGeom prst="rect">
            <a:avLst/>
          </a:prstGeom>
          <a:noFill/>
          <a:ln>
            <a:noFill/>
          </a:ln>
        </p:spPr>
        <p:txBody>
          <a:bodyPr wrap="square" rtlCol="0">
            <a:spAutoFit/>
          </a:bodyPr>
          <a:lstStyle/>
          <a:p>
            <a:r>
              <a:rPr lang="en-GB">
                <a:solidFill>
                  <a:schemeClr val="bg1"/>
                </a:solidFill>
              </a:rPr>
              <a:t>Bunch Length</a:t>
            </a:r>
          </a:p>
        </p:txBody>
      </p:sp>
      <p:sp>
        <p:nvSpPr>
          <p:cNvPr id="22" name="TextBox 21">
            <a:extLst>
              <a:ext uri="{FF2B5EF4-FFF2-40B4-BE49-F238E27FC236}">
                <a16:creationId xmlns:a16="http://schemas.microsoft.com/office/drawing/2014/main" id="{D7CA8073-E14B-375E-C549-81BE641D78DC}"/>
              </a:ext>
            </a:extLst>
          </p:cNvPr>
          <p:cNvSpPr txBox="1"/>
          <p:nvPr/>
        </p:nvSpPr>
        <p:spPr>
          <a:xfrm>
            <a:off x="2117247" y="5249339"/>
            <a:ext cx="1828800" cy="369332"/>
          </a:xfrm>
          <a:prstGeom prst="rect">
            <a:avLst/>
          </a:prstGeom>
          <a:noFill/>
          <a:ln>
            <a:noFill/>
          </a:ln>
        </p:spPr>
        <p:txBody>
          <a:bodyPr wrap="square" rtlCol="0">
            <a:spAutoFit/>
          </a:bodyPr>
          <a:lstStyle/>
          <a:p>
            <a:r>
              <a:rPr lang="en-GB">
                <a:solidFill>
                  <a:schemeClr val="bg1"/>
                </a:solidFill>
              </a:rPr>
              <a:t>Circumference</a:t>
            </a:r>
          </a:p>
        </p:txBody>
      </p:sp>
      <p:sp>
        <p:nvSpPr>
          <p:cNvPr id="23" name="TextBox 22">
            <a:extLst>
              <a:ext uri="{FF2B5EF4-FFF2-40B4-BE49-F238E27FC236}">
                <a16:creationId xmlns:a16="http://schemas.microsoft.com/office/drawing/2014/main" id="{4DDF074F-5B77-0640-97CA-56475A8A1D42}"/>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3890208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B8262-DC86-EE82-2C9D-BC8B2C107EE7}"/>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73F9AD13-4285-25ED-BB1A-F3282941500E}"/>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7D6AB1E3-64BA-104E-3DB9-3FC397ACC85B}"/>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7</a:t>
            </a:fld>
            <a:endParaRPr lang="en-GB" sz="1800">
              <a:solidFill>
                <a:schemeClr val="bg1">
                  <a:lumMod val="65000"/>
                </a:schemeClr>
              </a:solidFill>
            </a:endParaRPr>
          </a:p>
        </p:txBody>
      </p:sp>
      <p:sp>
        <p:nvSpPr>
          <p:cNvPr id="3" name="TextBox 2">
            <a:extLst>
              <a:ext uri="{FF2B5EF4-FFF2-40B4-BE49-F238E27FC236}">
                <a16:creationId xmlns:a16="http://schemas.microsoft.com/office/drawing/2014/main" id="{1DF6E95B-41A9-7FAF-73D4-FEC5F2BEC114}"/>
              </a:ext>
            </a:extLst>
          </p:cNvPr>
          <p:cNvSpPr txBox="1"/>
          <p:nvPr/>
        </p:nvSpPr>
        <p:spPr>
          <a:xfrm>
            <a:off x="2275" y="-118387"/>
            <a:ext cx="12187450" cy="707886"/>
          </a:xfrm>
          <a:prstGeom prst="rect">
            <a:avLst/>
          </a:prstGeom>
          <a:noFill/>
        </p:spPr>
        <p:txBody>
          <a:bodyPr wrap="square" rtlCol="0">
            <a:spAutoFit/>
          </a:bodyPr>
          <a:lstStyle/>
          <a:p>
            <a:pPr algn="ctr"/>
            <a:r>
              <a:rPr lang="en-GB" sz="4000" dirty="0">
                <a:solidFill>
                  <a:schemeClr val="bg1"/>
                </a:solidFill>
                <a:latin typeface="+mj-lt"/>
              </a:rPr>
              <a:t>Booster Girders</a:t>
            </a:r>
            <a:endParaRPr lang="en-GB" sz="3600" dirty="0">
              <a:solidFill>
                <a:schemeClr val="bg1"/>
              </a:solidFill>
              <a:latin typeface="+mj-lt"/>
            </a:endParaRPr>
          </a:p>
        </p:txBody>
      </p:sp>
      <p:pic>
        <p:nvPicPr>
          <p:cNvPr id="12" name="Picture 1" descr="A machine with wires on it&#10;&#10;Description automatically generated">
            <a:extLst>
              <a:ext uri="{FF2B5EF4-FFF2-40B4-BE49-F238E27FC236}">
                <a16:creationId xmlns:a16="http://schemas.microsoft.com/office/drawing/2014/main" id="{3BE91702-CC96-A9B5-771B-361A67114BEE}"/>
              </a:ext>
            </a:extLst>
          </p:cNvPr>
          <p:cNvPicPr>
            <a:picLocks noChangeAspect="1"/>
          </p:cNvPicPr>
          <p:nvPr/>
        </p:nvPicPr>
        <p:blipFill>
          <a:blip r:embed="rId3"/>
          <a:stretch>
            <a:fillRect/>
          </a:stretch>
        </p:blipFill>
        <p:spPr>
          <a:xfrm>
            <a:off x="8630704" y="2345245"/>
            <a:ext cx="3273271" cy="2890820"/>
          </a:xfrm>
          <a:prstGeom prst="rect">
            <a:avLst/>
          </a:prstGeom>
        </p:spPr>
      </p:pic>
      <p:pic>
        <p:nvPicPr>
          <p:cNvPr id="39" name="Picture 38">
            <a:extLst>
              <a:ext uri="{FF2B5EF4-FFF2-40B4-BE49-F238E27FC236}">
                <a16:creationId xmlns:a16="http://schemas.microsoft.com/office/drawing/2014/main" id="{5DA4577E-11A2-05C4-3002-6FF30E229C46}"/>
              </a:ext>
            </a:extLst>
          </p:cNvPr>
          <p:cNvPicPr>
            <a:picLocks noChangeAspect="1"/>
          </p:cNvPicPr>
          <p:nvPr/>
        </p:nvPicPr>
        <p:blipFill>
          <a:blip r:embed="rId4"/>
          <a:stretch>
            <a:fillRect/>
          </a:stretch>
        </p:blipFill>
        <p:spPr>
          <a:xfrm>
            <a:off x="0" y="816834"/>
            <a:ext cx="7835171" cy="4379087"/>
          </a:xfrm>
          <a:prstGeom prst="rect">
            <a:avLst/>
          </a:prstGeom>
        </p:spPr>
      </p:pic>
      <p:sp>
        <p:nvSpPr>
          <p:cNvPr id="4" name="Content Placeholder 3">
            <a:extLst>
              <a:ext uri="{FF2B5EF4-FFF2-40B4-BE49-F238E27FC236}">
                <a16:creationId xmlns:a16="http://schemas.microsoft.com/office/drawing/2014/main" id="{F2A5DFD9-674C-A583-2A00-A9D62D008F99}"/>
              </a:ext>
            </a:extLst>
          </p:cNvPr>
          <p:cNvSpPr txBox="1">
            <a:spLocks/>
          </p:cNvSpPr>
          <p:nvPr/>
        </p:nvSpPr>
        <p:spPr>
          <a:xfrm>
            <a:off x="0" y="5195922"/>
            <a:ext cx="7972425" cy="2331408"/>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dirty="0">
                <a:cs typeface="Arial"/>
              </a:rPr>
              <a:t>Design is based on the existing booster with some changes to improve stability such as the adjustment system</a:t>
            </a:r>
          </a:p>
          <a:p>
            <a:r>
              <a:rPr lang="en-GB" sz="1800" dirty="0">
                <a:cs typeface="Arial"/>
              </a:rPr>
              <a:t>Extensive vibration analysis and measurements have been carried out and combined with accelerator physics models to confirm required performance can be met</a:t>
            </a:r>
          </a:p>
        </p:txBody>
      </p:sp>
      <p:sp>
        <p:nvSpPr>
          <p:cNvPr id="6" name="TextBox 5">
            <a:extLst>
              <a:ext uri="{FF2B5EF4-FFF2-40B4-BE49-F238E27FC236}">
                <a16:creationId xmlns:a16="http://schemas.microsoft.com/office/drawing/2014/main" id="{2D1AF596-7E7D-A99F-75CD-D3CAA56F133F}"/>
              </a:ext>
            </a:extLst>
          </p:cNvPr>
          <p:cNvSpPr txBox="1"/>
          <p:nvPr/>
        </p:nvSpPr>
        <p:spPr>
          <a:xfrm>
            <a:off x="5627167" y="631063"/>
            <a:ext cx="6578573" cy="1754326"/>
          </a:xfrm>
          <a:prstGeom prst="rect">
            <a:avLst/>
          </a:prstGeom>
          <a:noFill/>
        </p:spPr>
        <p:txBody>
          <a:bodyPr wrap="square" rtlCol="0">
            <a:spAutoFit/>
          </a:bodyPr>
          <a:lstStyle/>
          <a:p>
            <a:pPr marL="285750" indent="-285750">
              <a:buFont typeface="Arial" panose="020B0604020202020204" pitchFamily="34" charset="0"/>
              <a:buChar char="•"/>
            </a:pPr>
            <a:r>
              <a:rPr lang="en-GB" dirty="0"/>
              <a:t>Pre-assembled/pre-aligned by supplier using shims</a:t>
            </a:r>
          </a:p>
          <a:p>
            <a:pPr marL="285750" indent="-285750">
              <a:buFont typeface="Arial" panose="020B0604020202020204" pitchFamily="34" charset="0"/>
              <a:buChar char="•"/>
            </a:pPr>
            <a:r>
              <a:rPr lang="en-GB" dirty="0"/>
              <a:t>Combined function dipoles</a:t>
            </a:r>
          </a:p>
          <a:p>
            <a:pPr marL="285750" indent="-285750">
              <a:buFont typeface="Arial" panose="020B0604020202020204" pitchFamily="34" charset="0"/>
              <a:buChar char="•"/>
            </a:pPr>
            <a:r>
              <a:rPr lang="en-GB" dirty="0"/>
              <a:t>Girder adjustment uses a combination of vertical adjustors and lateral push blocks</a:t>
            </a:r>
          </a:p>
          <a:p>
            <a:pPr marL="285750" indent="-285750">
              <a:buFont typeface="Arial" panose="020B0604020202020204" pitchFamily="34" charset="0"/>
              <a:buChar char="•"/>
            </a:pPr>
            <a:r>
              <a:rPr lang="en-GB" dirty="0"/>
              <a:t>A pumping vessel with integrated RF bellows acts as interface between girders</a:t>
            </a:r>
          </a:p>
        </p:txBody>
      </p:sp>
      <p:sp>
        <p:nvSpPr>
          <p:cNvPr id="7" name="TextBox 6">
            <a:extLst>
              <a:ext uri="{FF2B5EF4-FFF2-40B4-BE49-F238E27FC236}">
                <a16:creationId xmlns:a16="http://schemas.microsoft.com/office/drawing/2014/main" id="{48AA55D5-6BBD-1B16-18DC-BB36D4F941A5}"/>
              </a:ext>
            </a:extLst>
          </p:cNvPr>
          <p:cNvSpPr txBox="1"/>
          <p:nvPr/>
        </p:nvSpPr>
        <p:spPr>
          <a:xfrm>
            <a:off x="8630704" y="5225207"/>
            <a:ext cx="3273271" cy="584775"/>
          </a:xfrm>
          <a:prstGeom prst="rect">
            <a:avLst/>
          </a:prstGeom>
          <a:noFill/>
        </p:spPr>
        <p:txBody>
          <a:bodyPr wrap="square" rtlCol="0">
            <a:spAutoFit/>
          </a:bodyPr>
          <a:lstStyle/>
          <a:p>
            <a:pPr algn="ctr"/>
            <a:r>
              <a:rPr lang="en-GB" sz="1600" dirty="0"/>
              <a:t>Vibration test of prototype girder with dummy magnet masses</a:t>
            </a:r>
          </a:p>
        </p:txBody>
      </p:sp>
      <p:sp>
        <p:nvSpPr>
          <p:cNvPr id="8" name="TextBox 7">
            <a:extLst>
              <a:ext uri="{FF2B5EF4-FFF2-40B4-BE49-F238E27FC236}">
                <a16:creationId xmlns:a16="http://schemas.microsoft.com/office/drawing/2014/main" id="{96B49B65-1A4C-FAB1-AC10-D0F18CBF2ABC}"/>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2091545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8</a:t>
            </a:fld>
            <a:endParaRPr lang="en-GB" sz="1800">
              <a:solidFill>
                <a:schemeClr val="bg1">
                  <a:lumMod val="65000"/>
                </a:schemeClr>
              </a:solidFill>
            </a:endParaRPr>
          </a:p>
        </p:txBody>
      </p:sp>
      <p:sp>
        <p:nvSpPr>
          <p:cNvPr id="3" name="TextBox 2">
            <a:extLst>
              <a:ext uri="{FF2B5EF4-FFF2-40B4-BE49-F238E27FC236}">
                <a16:creationId xmlns:a16="http://schemas.microsoft.com/office/drawing/2014/main" id="{C6231120-9077-2D59-C836-5B374B9D91C7}"/>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Booster Current </a:t>
            </a:r>
            <a:r>
              <a:rPr lang="en-GB" sz="4000" dirty="0">
                <a:solidFill>
                  <a:schemeClr val="bg1"/>
                </a:solidFill>
                <a:latin typeface="+mj-lt"/>
              </a:rPr>
              <a:t>Status</a:t>
            </a:r>
            <a:endParaRPr lang="en-GB" sz="3600">
              <a:solidFill>
                <a:schemeClr val="bg1"/>
              </a:solidFill>
              <a:latin typeface="+mj-lt"/>
            </a:endParaRPr>
          </a:p>
        </p:txBody>
      </p:sp>
      <p:graphicFrame>
        <p:nvGraphicFramePr>
          <p:cNvPr id="6" name="Diagram 5">
            <a:extLst>
              <a:ext uri="{FF2B5EF4-FFF2-40B4-BE49-F238E27FC236}">
                <a16:creationId xmlns:a16="http://schemas.microsoft.com/office/drawing/2014/main" id="{877B988F-E6BC-5041-EFDA-D2025EEE2E21}"/>
              </a:ext>
            </a:extLst>
          </p:cNvPr>
          <p:cNvGraphicFramePr/>
          <p:nvPr>
            <p:extLst>
              <p:ext uri="{D42A27DB-BD31-4B8C-83A1-F6EECF244321}">
                <p14:modId xmlns:p14="http://schemas.microsoft.com/office/powerpoint/2010/main" val="4135323015"/>
              </p:ext>
            </p:extLst>
          </p:nvPr>
        </p:nvGraphicFramePr>
        <p:xfrm>
          <a:off x="55526" y="793318"/>
          <a:ext cx="3801891" cy="55922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1" name="Picture 20">
            <a:extLst>
              <a:ext uri="{FF2B5EF4-FFF2-40B4-BE49-F238E27FC236}">
                <a16:creationId xmlns:a16="http://schemas.microsoft.com/office/drawing/2014/main" id="{2E63D099-ED8E-1E51-F436-D4550916668D}"/>
              </a:ext>
            </a:extLst>
          </p:cNvPr>
          <p:cNvPicPr>
            <a:picLocks noChangeAspect="1"/>
          </p:cNvPicPr>
          <p:nvPr/>
        </p:nvPicPr>
        <p:blipFill>
          <a:blip r:embed="rId8"/>
          <a:stretch>
            <a:fillRect/>
          </a:stretch>
        </p:blipFill>
        <p:spPr>
          <a:xfrm>
            <a:off x="7834799" y="512676"/>
            <a:ext cx="4330439" cy="2244172"/>
          </a:xfrm>
          <a:prstGeom prst="rect">
            <a:avLst/>
          </a:prstGeom>
        </p:spPr>
      </p:pic>
      <p:pic>
        <p:nvPicPr>
          <p:cNvPr id="23" name="Picture 22">
            <a:extLst>
              <a:ext uri="{FF2B5EF4-FFF2-40B4-BE49-F238E27FC236}">
                <a16:creationId xmlns:a16="http://schemas.microsoft.com/office/drawing/2014/main" id="{1E5BDAE8-4F1A-6286-CCF3-2E04B5516BC7}"/>
              </a:ext>
            </a:extLst>
          </p:cNvPr>
          <p:cNvPicPr>
            <a:picLocks noChangeAspect="1"/>
          </p:cNvPicPr>
          <p:nvPr/>
        </p:nvPicPr>
        <p:blipFill>
          <a:blip r:embed="rId9"/>
          <a:stretch>
            <a:fillRect/>
          </a:stretch>
        </p:blipFill>
        <p:spPr>
          <a:xfrm>
            <a:off x="2970312" y="2895279"/>
            <a:ext cx="5423061" cy="3592198"/>
          </a:xfrm>
          <a:prstGeom prst="rect">
            <a:avLst/>
          </a:prstGeom>
        </p:spPr>
      </p:pic>
      <p:sp>
        <p:nvSpPr>
          <p:cNvPr id="22" name="TextBox 21">
            <a:extLst>
              <a:ext uri="{FF2B5EF4-FFF2-40B4-BE49-F238E27FC236}">
                <a16:creationId xmlns:a16="http://schemas.microsoft.com/office/drawing/2014/main" id="{13ABB1FD-8476-275D-531E-F40695AB5B40}"/>
              </a:ext>
            </a:extLst>
          </p:cNvPr>
          <p:cNvSpPr txBox="1"/>
          <p:nvPr/>
        </p:nvSpPr>
        <p:spPr>
          <a:xfrm>
            <a:off x="8216403" y="2756848"/>
            <a:ext cx="4098847" cy="36933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Calibri" panose="020F0502020204030204"/>
              </a:rPr>
              <a:t>Booster multipoles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Courtesy of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Danfysik</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Calibri"/>
            </a:endParaRPr>
          </a:p>
        </p:txBody>
      </p:sp>
      <p:sp>
        <p:nvSpPr>
          <p:cNvPr id="24" name="TextBox 23">
            <a:extLst>
              <a:ext uri="{FF2B5EF4-FFF2-40B4-BE49-F238E27FC236}">
                <a16:creationId xmlns:a16="http://schemas.microsoft.com/office/drawing/2014/main" id="{655C1193-1096-7D93-1051-6445790B8948}"/>
              </a:ext>
            </a:extLst>
          </p:cNvPr>
          <p:cNvSpPr txBox="1"/>
          <p:nvPr/>
        </p:nvSpPr>
        <p:spPr>
          <a:xfrm>
            <a:off x="3059980" y="780298"/>
            <a:ext cx="4624808" cy="646331"/>
          </a:xfrm>
          <a:prstGeom prst="rect">
            <a:avLst/>
          </a:prstGeom>
          <a:noFill/>
        </p:spPr>
        <p:txBody>
          <a:bodyPr wrap="square" rtlCol="0">
            <a:spAutoFit/>
          </a:bodyPr>
          <a:lstStyle/>
          <a:p>
            <a:pPr marL="285750" indent="-285750">
              <a:buFont typeface="Arial" panose="020B0604020202020204" pitchFamily="34" charset="0"/>
              <a:buChar char="•"/>
            </a:pPr>
            <a:r>
              <a:rPr lang="en-GB" dirty="0"/>
              <a:t>Contract is current on schedule with the first FAT’s due this month</a:t>
            </a:r>
          </a:p>
        </p:txBody>
      </p:sp>
      <p:sp>
        <p:nvSpPr>
          <p:cNvPr id="25" name="TextBox 24">
            <a:extLst>
              <a:ext uri="{FF2B5EF4-FFF2-40B4-BE49-F238E27FC236}">
                <a16:creationId xmlns:a16="http://schemas.microsoft.com/office/drawing/2014/main" id="{58A2A1B6-3E12-E501-357F-D73744F17747}"/>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
        <p:nvSpPr>
          <p:cNvPr id="7" name="TextBox 6">
            <a:extLst>
              <a:ext uri="{FF2B5EF4-FFF2-40B4-BE49-F238E27FC236}">
                <a16:creationId xmlns:a16="http://schemas.microsoft.com/office/drawing/2014/main" id="{5EB037BC-7589-E134-F8C3-7DCA1E34AB7E}"/>
              </a:ext>
            </a:extLst>
          </p:cNvPr>
          <p:cNvSpPr txBox="1"/>
          <p:nvPr/>
        </p:nvSpPr>
        <p:spPr>
          <a:xfrm>
            <a:off x="4882709" y="5431960"/>
            <a:ext cx="3778987" cy="369332"/>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Girders 1 and 6, Courtesy of </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Danfysik</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Calibri"/>
            </a:endParaRPr>
          </a:p>
        </p:txBody>
      </p:sp>
    </p:spTree>
    <p:extLst>
      <p:ext uri="{BB962C8B-B14F-4D97-AF65-F5344CB8AC3E}">
        <p14:creationId xmlns:p14="http://schemas.microsoft.com/office/powerpoint/2010/main" val="6797571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19445C1-2E84-DD2A-DDBE-918B311970DF}"/>
              </a:ext>
            </a:extLst>
          </p:cNvPr>
          <p:cNvSpPr/>
          <p:nvPr/>
        </p:nvSpPr>
        <p:spPr bwMode="auto">
          <a:xfrm>
            <a:off x="2275" y="0"/>
            <a:ext cx="12192000" cy="512676"/>
          </a:xfrm>
          <a:prstGeom prst="rect">
            <a:avLst/>
          </a:prstGeom>
          <a:solidFill>
            <a:srgbClr val="26267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5" name="Slide Number Placeholder 6">
            <a:extLst>
              <a:ext uri="{FF2B5EF4-FFF2-40B4-BE49-F238E27FC236}">
                <a16:creationId xmlns:a16="http://schemas.microsoft.com/office/drawing/2014/main" id="{D4DAB63F-563A-03A4-CBAF-F0063B84773A}"/>
              </a:ext>
            </a:extLst>
          </p:cNvPr>
          <p:cNvSpPr>
            <a:spLocks noGrp="1"/>
          </p:cNvSpPr>
          <p:nvPr>
            <p:ph type="sldNum" sz="quarter" idx="12"/>
          </p:nvPr>
        </p:nvSpPr>
        <p:spPr>
          <a:xfrm>
            <a:off x="9218905" y="6385593"/>
            <a:ext cx="839295" cy="382352"/>
          </a:xfrm>
          <a:prstGeom prst="rect">
            <a:avLst/>
          </a:prstGeom>
        </p:spPr>
        <p:txBody>
          <a:bodyPr/>
          <a:lstStyle>
            <a:lvl1pPr>
              <a:defRPr>
                <a:solidFill>
                  <a:schemeClr val="bg1">
                    <a:lumMod val="50000"/>
                  </a:schemeClr>
                </a:solidFill>
              </a:defRPr>
            </a:lvl1pPr>
          </a:lstStyle>
          <a:p>
            <a:fld id="{58EEFB2D-35A7-4BFF-A166-F5B8E811460E}" type="slidenum">
              <a:rPr lang="en-GB" sz="1800" smtClean="0">
                <a:solidFill>
                  <a:schemeClr val="bg1">
                    <a:lumMod val="65000"/>
                  </a:schemeClr>
                </a:solidFill>
              </a:rPr>
              <a:pPr/>
              <a:t>9</a:t>
            </a:fld>
            <a:endParaRPr lang="en-GB" sz="1800">
              <a:solidFill>
                <a:schemeClr val="bg1">
                  <a:lumMod val="65000"/>
                </a:schemeClr>
              </a:solidFill>
            </a:endParaRPr>
          </a:p>
        </p:txBody>
      </p:sp>
      <p:sp>
        <p:nvSpPr>
          <p:cNvPr id="3" name="TextBox 2">
            <a:extLst>
              <a:ext uri="{FF2B5EF4-FFF2-40B4-BE49-F238E27FC236}">
                <a16:creationId xmlns:a16="http://schemas.microsoft.com/office/drawing/2014/main" id="{CF30FB6F-A5A2-FAF4-3D52-D1E6510865FF}"/>
              </a:ext>
            </a:extLst>
          </p:cNvPr>
          <p:cNvSpPr txBox="1"/>
          <p:nvPr/>
        </p:nvSpPr>
        <p:spPr>
          <a:xfrm>
            <a:off x="2275" y="-118387"/>
            <a:ext cx="12187450" cy="707886"/>
          </a:xfrm>
          <a:prstGeom prst="rect">
            <a:avLst/>
          </a:prstGeom>
          <a:noFill/>
        </p:spPr>
        <p:txBody>
          <a:bodyPr wrap="square" rtlCol="0">
            <a:spAutoFit/>
          </a:bodyPr>
          <a:lstStyle/>
          <a:p>
            <a:pPr algn="ctr"/>
            <a:r>
              <a:rPr lang="en-GB" sz="4000">
                <a:solidFill>
                  <a:schemeClr val="bg1"/>
                </a:solidFill>
                <a:latin typeface="+mj-lt"/>
              </a:rPr>
              <a:t>SR Injection Straights I01 - Specifications</a:t>
            </a:r>
            <a:endParaRPr lang="en-GB" sz="3600">
              <a:solidFill>
                <a:schemeClr val="bg1"/>
              </a:solidFill>
              <a:latin typeface="+mj-lt"/>
            </a:endParaRPr>
          </a:p>
        </p:txBody>
      </p:sp>
      <p:sp>
        <p:nvSpPr>
          <p:cNvPr id="7" name="TextBox 6">
            <a:extLst>
              <a:ext uri="{FF2B5EF4-FFF2-40B4-BE49-F238E27FC236}">
                <a16:creationId xmlns:a16="http://schemas.microsoft.com/office/drawing/2014/main" id="{D56C1036-9F1A-F2B8-2E13-4211E4F20232}"/>
              </a:ext>
            </a:extLst>
          </p:cNvPr>
          <p:cNvSpPr txBox="1"/>
          <p:nvPr/>
        </p:nvSpPr>
        <p:spPr>
          <a:xfrm>
            <a:off x="342806" y="528987"/>
            <a:ext cx="7988199" cy="2708434"/>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GB" sz="2000" dirty="0">
                <a:cs typeface="Calibri" panose="020F0502020204030204" pitchFamily="34" charset="0"/>
              </a:rPr>
              <a:t>I01 is functionally similar to the current injection straight and a four-kicker bump will be used for off-axis injection during commissioning and to fill the storage ring</a:t>
            </a:r>
          </a:p>
          <a:p>
            <a:pPr marL="342900" indent="-342900">
              <a:spcAft>
                <a:spcPts val="600"/>
              </a:spcAft>
              <a:buFont typeface="Arial" panose="020B0604020202020204" pitchFamily="34" charset="0"/>
              <a:buChar char="•"/>
            </a:pPr>
            <a:r>
              <a:rPr lang="en-GB" sz="2000" dirty="0">
                <a:cs typeface="Calibri" panose="020F0502020204030204" pitchFamily="34" charset="0"/>
              </a:rPr>
              <a:t>The  reduced dynamic aperture requires a more sophisticated SR Injection Septum, which will include an out of vacuum thick septum with permanent magnets and an in-vacuum thin septum</a:t>
            </a:r>
          </a:p>
          <a:p>
            <a:pPr marL="342900" indent="-342900">
              <a:spcAft>
                <a:spcPts val="600"/>
              </a:spcAft>
              <a:buFont typeface="Arial" panose="020B0604020202020204" pitchFamily="34" charset="0"/>
              <a:buChar char="•"/>
            </a:pPr>
            <a:r>
              <a:rPr lang="en-GB" sz="2000" dirty="0">
                <a:cs typeface="Calibri" panose="020F0502020204030204" pitchFamily="34" charset="0"/>
              </a:rPr>
              <a:t>The position of the electron beam with regards to the septum will be fine-tuned by using chicane magnets operated in DC. </a:t>
            </a:r>
          </a:p>
        </p:txBody>
      </p:sp>
      <p:pic>
        <p:nvPicPr>
          <p:cNvPr id="8" name="Picture 2">
            <a:extLst>
              <a:ext uri="{FF2B5EF4-FFF2-40B4-BE49-F238E27FC236}">
                <a16:creationId xmlns:a16="http://schemas.microsoft.com/office/drawing/2014/main" id="{D9BBB116-4810-CC40-3341-746D71E57775}"/>
              </a:ext>
            </a:extLst>
          </p:cNvPr>
          <p:cNvPicPr>
            <a:picLocks noChangeAspect="1" noChangeArrowheads="1"/>
          </p:cNvPicPr>
          <p:nvPr/>
        </p:nvPicPr>
        <p:blipFill>
          <a:blip r:embed="rId3">
            <a:clrChange>
              <a:clrFrom>
                <a:srgbClr val="F3F4F6"/>
              </a:clrFrom>
              <a:clrTo>
                <a:srgbClr val="F3F4F6">
                  <a:alpha val="0"/>
                </a:srgbClr>
              </a:clrTo>
            </a:clrChange>
            <a:extLst>
              <a:ext uri="{28A0092B-C50C-407E-A947-70E740481C1C}">
                <a14:useLocalDpi xmlns:a14="http://schemas.microsoft.com/office/drawing/2010/main" val="0"/>
              </a:ext>
            </a:extLst>
          </a:blip>
          <a:srcRect/>
          <a:stretch>
            <a:fillRect/>
          </a:stretch>
        </p:blipFill>
        <p:spPr bwMode="auto">
          <a:xfrm>
            <a:off x="0" y="3743993"/>
            <a:ext cx="12192000" cy="2641600"/>
          </a:xfrm>
          <a:prstGeom prst="rect">
            <a:avLst/>
          </a:prstGeom>
          <a:noFill/>
          <a:extLst>
            <a:ext uri="{909E8E84-426E-40DD-AFC4-6F175D3DCCD1}">
              <a14:hiddenFill xmlns:a14="http://schemas.microsoft.com/office/drawing/2010/main">
                <a:solidFill>
                  <a:srgbClr val="FFFFFF"/>
                </a:solidFill>
              </a14:hiddenFill>
            </a:ext>
          </a:extLst>
        </p:spPr>
      </p:pic>
      <p:sp>
        <p:nvSpPr>
          <p:cNvPr id="9" name="CasellaDiTesto 8">
            <a:extLst>
              <a:ext uri="{FF2B5EF4-FFF2-40B4-BE49-F238E27FC236}">
                <a16:creationId xmlns:a16="http://schemas.microsoft.com/office/drawing/2014/main" id="{2D8CCB76-AC19-1BDE-B932-36BAFA4129AC}"/>
              </a:ext>
            </a:extLst>
          </p:cNvPr>
          <p:cNvSpPr txBox="1"/>
          <p:nvPr/>
        </p:nvSpPr>
        <p:spPr>
          <a:xfrm>
            <a:off x="1196014" y="3155160"/>
            <a:ext cx="1517723" cy="369332"/>
          </a:xfrm>
          <a:prstGeom prst="rect">
            <a:avLst/>
          </a:prstGeom>
          <a:noFill/>
        </p:spPr>
        <p:txBody>
          <a:bodyPr wrap="none" rtlCol="0">
            <a:spAutoFit/>
          </a:bodyPr>
          <a:lstStyle/>
          <a:p>
            <a:r>
              <a:rPr lang="en-GB"/>
              <a:t>Kicker magnet</a:t>
            </a:r>
          </a:p>
        </p:txBody>
      </p:sp>
      <p:cxnSp>
        <p:nvCxnSpPr>
          <p:cNvPr id="10" name="Connettore 2 9">
            <a:extLst>
              <a:ext uri="{FF2B5EF4-FFF2-40B4-BE49-F238E27FC236}">
                <a16:creationId xmlns:a16="http://schemas.microsoft.com/office/drawing/2014/main" id="{518EA73C-E019-C8D7-ADAD-D98799FCA4BA}"/>
              </a:ext>
            </a:extLst>
          </p:cNvPr>
          <p:cNvCxnSpPr>
            <a:cxnSpLocks/>
            <a:stCxn id="9" idx="3"/>
          </p:cNvCxnSpPr>
          <p:nvPr/>
        </p:nvCxnSpPr>
        <p:spPr>
          <a:xfrm>
            <a:off x="2713737" y="3339826"/>
            <a:ext cx="639063" cy="9511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asellaDiTesto 11">
            <a:extLst>
              <a:ext uri="{FF2B5EF4-FFF2-40B4-BE49-F238E27FC236}">
                <a16:creationId xmlns:a16="http://schemas.microsoft.com/office/drawing/2014/main" id="{8C3D65EF-CFB4-5677-5753-9DCC79B7E0B0}"/>
              </a:ext>
            </a:extLst>
          </p:cNvPr>
          <p:cNvSpPr txBox="1"/>
          <p:nvPr/>
        </p:nvSpPr>
        <p:spPr>
          <a:xfrm>
            <a:off x="3608138" y="3162505"/>
            <a:ext cx="1517723" cy="369332"/>
          </a:xfrm>
          <a:prstGeom prst="rect">
            <a:avLst/>
          </a:prstGeom>
          <a:noFill/>
        </p:spPr>
        <p:txBody>
          <a:bodyPr wrap="square" rtlCol="0">
            <a:spAutoFit/>
          </a:bodyPr>
          <a:lstStyle/>
          <a:p>
            <a:r>
              <a:rPr lang="en-GB"/>
              <a:t>Thick septum</a:t>
            </a:r>
          </a:p>
        </p:txBody>
      </p:sp>
      <p:cxnSp>
        <p:nvCxnSpPr>
          <p:cNvPr id="12" name="Connettore 2 12">
            <a:extLst>
              <a:ext uri="{FF2B5EF4-FFF2-40B4-BE49-F238E27FC236}">
                <a16:creationId xmlns:a16="http://schemas.microsoft.com/office/drawing/2014/main" id="{DAB79784-B508-DAC1-0BC0-3BB607AD9EFD}"/>
              </a:ext>
            </a:extLst>
          </p:cNvPr>
          <p:cNvCxnSpPr>
            <a:cxnSpLocks/>
            <a:stCxn id="11" idx="3"/>
          </p:cNvCxnSpPr>
          <p:nvPr/>
        </p:nvCxnSpPr>
        <p:spPr>
          <a:xfrm>
            <a:off x="5125861" y="3347171"/>
            <a:ext cx="749422" cy="13204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CasellaDiTesto 14">
            <a:extLst>
              <a:ext uri="{FF2B5EF4-FFF2-40B4-BE49-F238E27FC236}">
                <a16:creationId xmlns:a16="http://schemas.microsoft.com/office/drawing/2014/main" id="{04AF664C-EB4F-DD5F-C049-DA35B23CC43B}"/>
              </a:ext>
            </a:extLst>
          </p:cNvPr>
          <p:cNvSpPr txBox="1"/>
          <p:nvPr/>
        </p:nvSpPr>
        <p:spPr>
          <a:xfrm>
            <a:off x="5644055" y="3171516"/>
            <a:ext cx="1370943" cy="369332"/>
          </a:xfrm>
          <a:prstGeom prst="rect">
            <a:avLst/>
          </a:prstGeom>
          <a:noFill/>
        </p:spPr>
        <p:txBody>
          <a:bodyPr wrap="square" rtlCol="0">
            <a:spAutoFit/>
          </a:bodyPr>
          <a:lstStyle/>
          <a:p>
            <a:r>
              <a:rPr lang="en-GB"/>
              <a:t>Thin septum</a:t>
            </a:r>
          </a:p>
        </p:txBody>
      </p:sp>
      <p:cxnSp>
        <p:nvCxnSpPr>
          <p:cNvPr id="14" name="Connettore 2 15">
            <a:extLst>
              <a:ext uri="{FF2B5EF4-FFF2-40B4-BE49-F238E27FC236}">
                <a16:creationId xmlns:a16="http://schemas.microsoft.com/office/drawing/2014/main" id="{9F577E30-B71C-2EE7-726D-F2A0A793F729}"/>
              </a:ext>
            </a:extLst>
          </p:cNvPr>
          <p:cNvCxnSpPr>
            <a:cxnSpLocks/>
            <a:stCxn id="13" idx="3"/>
          </p:cNvCxnSpPr>
          <p:nvPr/>
        </p:nvCxnSpPr>
        <p:spPr>
          <a:xfrm>
            <a:off x="7014998" y="3356182"/>
            <a:ext cx="468368" cy="11779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CasellaDiTesto 18">
            <a:extLst>
              <a:ext uri="{FF2B5EF4-FFF2-40B4-BE49-F238E27FC236}">
                <a16:creationId xmlns:a16="http://schemas.microsoft.com/office/drawing/2014/main" id="{4B20ADB1-7AF1-E76E-E34D-42FAB78C3FA7}"/>
              </a:ext>
            </a:extLst>
          </p:cNvPr>
          <p:cNvSpPr txBox="1"/>
          <p:nvPr/>
        </p:nvSpPr>
        <p:spPr>
          <a:xfrm>
            <a:off x="7483366" y="3155160"/>
            <a:ext cx="1695279" cy="369332"/>
          </a:xfrm>
          <a:prstGeom prst="rect">
            <a:avLst/>
          </a:prstGeom>
          <a:noFill/>
        </p:spPr>
        <p:txBody>
          <a:bodyPr wrap="square" rtlCol="0">
            <a:spAutoFit/>
          </a:bodyPr>
          <a:lstStyle/>
          <a:p>
            <a:r>
              <a:rPr lang="en-GB" dirty="0"/>
              <a:t>Chicane magnet</a:t>
            </a:r>
          </a:p>
        </p:txBody>
      </p:sp>
      <p:cxnSp>
        <p:nvCxnSpPr>
          <p:cNvPr id="16" name="Connettore 2 19">
            <a:extLst>
              <a:ext uri="{FF2B5EF4-FFF2-40B4-BE49-F238E27FC236}">
                <a16:creationId xmlns:a16="http://schemas.microsoft.com/office/drawing/2014/main" id="{0C6C7C3F-7882-4209-293B-BBCF51A0CCB0}"/>
              </a:ext>
            </a:extLst>
          </p:cNvPr>
          <p:cNvCxnSpPr>
            <a:cxnSpLocks/>
            <a:stCxn id="15" idx="3"/>
          </p:cNvCxnSpPr>
          <p:nvPr/>
        </p:nvCxnSpPr>
        <p:spPr>
          <a:xfrm>
            <a:off x="9178645" y="3339826"/>
            <a:ext cx="459341" cy="95113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D166ED63-724F-5726-9FFB-9B92438A2019}"/>
              </a:ext>
            </a:extLst>
          </p:cNvPr>
          <p:cNvPicPr>
            <a:picLocks noChangeAspect="1"/>
          </p:cNvPicPr>
          <p:nvPr/>
        </p:nvPicPr>
        <p:blipFill>
          <a:blip r:embed="rId4">
            <a:clrChange>
              <a:clrFrom>
                <a:srgbClr val="FFFFFF"/>
              </a:clrFrom>
              <a:clrTo>
                <a:srgbClr val="FFFFFF">
                  <a:alpha val="0"/>
                </a:srgbClr>
              </a:clrTo>
            </a:clrChange>
          </a:blip>
          <a:srcRect l="15794"/>
          <a:stretch/>
        </p:blipFill>
        <p:spPr>
          <a:xfrm>
            <a:off x="9218905" y="512676"/>
            <a:ext cx="2967738" cy="2708001"/>
          </a:xfrm>
          <a:prstGeom prst="rect">
            <a:avLst/>
          </a:prstGeom>
        </p:spPr>
      </p:pic>
      <p:sp>
        <p:nvSpPr>
          <p:cNvPr id="17" name="TextBox 16">
            <a:extLst>
              <a:ext uri="{FF2B5EF4-FFF2-40B4-BE49-F238E27FC236}">
                <a16:creationId xmlns:a16="http://schemas.microsoft.com/office/drawing/2014/main" id="{FFDC573F-9D71-A6E4-E298-ADB524A72D0C}"/>
              </a:ext>
            </a:extLst>
          </p:cNvPr>
          <p:cNvSpPr txBox="1"/>
          <p:nvPr/>
        </p:nvSpPr>
        <p:spPr>
          <a:xfrm>
            <a:off x="9278026" y="3114007"/>
            <a:ext cx="2733771" cy="584775"/>
          </a:xfrm>
          <a:prstGeom prst="rect">
            <a:avLst/>
          </a:prstGeom>
          <a:noFill/>
        </p:spPr>
        <p:txBody>
          <a:bodyPr wrap="square" rtlCol="0">
            <a:spAutoFit/>
          </a:bodyPr>
          <a:lstStyle/>
          <a:p>
            <a:pPr algn="ctr"/>
            <a:r>
              <a:rPr lang="en-GB" sz="1600" dirty="0"/>
              <a:t>Thin Septum Magnet Engineering Concept</a:t>
            </a:r>
          </a:p>
        </p:txBody>
      </p:sp>
      <p:sp>
        <p:nvSpPr>
          <p:cNvPr id="18" name="TextBox 17">
            <a:extLst>
              <a:ext uri="{FF2B5EF4-FFF2-40B4-BE49-F238E27FC236}">
                <a16:creationId xmlns:a16="http://schemas.microsoft.com/office/drawing/2014/main" id="{BC99DCEC-62C9-E960-040E-D2D704F9B577}"/>
              </a:ext>
            </a:extLst>
          </p:cNvPr>
          <p:cNvSpPr txBox="1"/>
          <p:nvPr/>
        </p:nvSpPr>
        <p:spPr>
          <a:xfrm>
            <a:off x="-62145" y="6507639"/>
            <a:ext cx="4163530" cy="369332"/>
          </a:xfrm>
          <a:prstGeom prst="rect">
            <a:avLst/>
          </a:prstGeom>
          <a:noFill/>
        </p:spPr>
        <p:txBody>
          <a:bodyPr wrap="square" rtlCol="0">
            <a:spAutoFit/>
          </a:bodyPr>
          <a:lstStyle/>
          <a:p>
            <a:r>
              <a:rPr lang="en-GB" dirty="0">
                <a:solidFill>
                  <a:schemeClr val="bg1">
                    <a:lumMod val="50000"/>
                  </a:schemeClr>
                </a:solidFill>
              </a:rPr>
              <a:t>P. Vivian, W. Tizzano, X. Liu PAB 2025</a:t>
            </a:r>
          </a:p>
        </p:txBody>
      </p:sp>
    </p:spTree>
    <p:extLst>
      <p:ext uri="{BB962C8B-B14F-4D97-AF65-F5344CB8AC3E}">
        <p14:creationId xmlns:p14="http://schemas.microsoft.com/office/powerpoint/2010/main" val="20839224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II Standard Report" ma:contentTypeID="0x0101009238F627CD9B07489351605E1AA54EE302000238FB45A821404795D866FEF6B869AE" ma:contentTypeVersion="108" ma:contentTypeDescription="" ma:contentTypeScope="" ma:versionID="b6fdb280f455a5ff8d8441f539ae77c1">
  <xsd:schema xmlns:xsd="http://www.w3.org/2001/XMLSchema" xmlns:xs="http://www.w3.org/2001/XMLSchema" xmlns:p="http://schemas.microsoft.com/office/2006/metadata/properties" xmlns:ns2="5c0669a9-1f0e-4bf0-b923-4ef2d9164cd6" xmlns:ns3="f62b9a1b-2048-4605-a0d7-43d1cc7aaadd" xmlns:ns4="d0cc1e2d-d40d-4929-aa3e-46f1c80575ab" targetNamespace="http://schemas.microsoft.com/office/2006/metadata/properties" ma:root="true" ma:fieldsID="bb6813c4f44c60ce0d4f735ca488c80e" ns2:_="" ns3:_="" ns4:_="">
    <xsd:import namespace="5c0669a9-1f0e-4bf0-b923-4ef2d9164cd6"/>
    <xsd:import namespace="f62b9a1b-2048-4605-a0d7-43d1cc7aaadd"/>
    <xsd:import namespace="d0cc1e2d-d40d-4929-aa3e-46f1c80575ab"/>
    <xsd:element name="properties">
      <xsd:complexType>
        <xsd:sequence>
          <xsd:element name="documentManagement">
            <xsd:complexType>
              <xsd:all>
                <xsd:element ref="ns2:TaxCatchAll" minOccurs="0"/>
                <xsd:element ref="ns2:TaxCatchAllLabel" minOccurs="0"/>
                <xsd:element ref="ns3:_dlc_DocId" minOccurs="0"/>
                <xsd:element ref="ns3:_dlc_DocIdUrl" minOccurs="0"/>
                <xsd:element ref="ns3:_dlc_DocIdPersistId" minOccurs="0"/>
                <xsd:element ref="ns3:SharedWithUsers" minOccurs="0"/>
                <xsd:element ref="ns3:SharedWithDetails" minOccurs="0"/>
                <xsd:element ref="ns4:MediaServiceDateTaken" minOccurs="0"/>
                <xsd:element ref="ns4:MediaServiceLocation" minOccurs="0"/>
                <xsd:element ref="ns4:MediaServiceGenerationTime" minOccurs="0"/>
                <xsd:element ref="ns4:MediaServiceEventHashCode" minOccurs="0"/>
                <xsd:element ref="ns4:MediaLengthInSeconds" minOccurs="0"/>
                <xsd:element ref="ns3:k5dbafcf3a124d64b6e375fae6597315" minOccurs="0"/>
                <xsd:element ref="ns3:Project_x0020_Name" minOccurs="0"/>
                <xsd:element ref="ns3:Sub-Domain" minOccurs="0"/>
                <xsd:element ref="ns4:lcf76f155ced4ddcb4097134ff3c332f" minOccurs="0"/>
                <xsd:element ref="ns4:MediaServiceOCR" minOccurs="0"/>
                <xsd:element ref="ns4:MediaServiceSearchProperties" minOccurs="0"/>
                <xsd:element ref="ns4:_Flow_SignoffStatus" minOccurs="0"/>
                <xsd:element ref="ns4: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0669a9-1f0e-4bf0-b923-4ef2d9164cd6" elementFormDefault="qualified">
    <xsd:import namespace="http://schemas.microsoft.com/office/2006/documentManagement/types"/>
    <xsd:import namespace="http://schemas.microsoft.com/office/infopath/2007/PartnerControls"/>
    <xsd:element name="TaxCatchAll" ma:index="8" nillable="true" ma:displayName="Taxonomy Catch All Column" ma:hidden="true" ma:list="{4f23bb73-c981-464d-b4f1-4a942f03461a}" ma:internalName="TaxCatchAll" ma:showField="CatchAllData" ma:web="f62b9a1b-2048-4605-a0d7-43d1cc7aaadd">
      <xsd:complexType>
        <xsd:complexContent>
          <xsd:extension base="dms:MultiChoiceLookup">
            <xsd:sequence>
              <xsd:element name="Value" type="dms:Lookup" maxOccurs="unbounded" minOccurs="0" nillable="true"/>
            </xsd:sequence>
          </xsd:extension>
        </xsd:complexContent>
      </xsd:complexType>
    </xsd:element>
    <xsd:element name="TaxCatchAllLabel" ma:index="9" nillable="true" ma:displayName="Taxonomy Catch All Column1" ma:hidden="true" ma:list="{4f23bb73-c981-464d-b4f1-4a942f03461a}" ma:internalName="TaxCatchAllLabel" ma:readOnly="true" ma:showField="CatchAllDataLabel" ma:web="f62b9a1b-2048-4605-a0d7-43d1cc7aaad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62b9a1b-2048-4605-a0d7-43d1cc7aaadd" elementFormDefault="qualified">
    <xsd:import namespace="http://schemas.microsoft.com/office/2006/documentManagement/types"/>
    <xsd:import namespace="http://schemas.microsoft.com/office/infopath/2007/PartnerControls"/>
    <xsd:element name="_dlc_DocId" ma:index="10" nillable="true" ma:displayName="Document ID Value" ma:description="The value of the document ID assigned to this item." ma:indexed="true" ma:internalName="_dlc_DocId" ma:readOnly="true">
      <xsd:simpleType>
        <xsd:restriction base="dms:Text"/>
      </xsd:simpleType>
    </xsd:element>
    <xsd:element name="_dlc_DocIdUrl" ma:index="1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2" nillable="true" ma:displayName="Persist ID" ma:description="Keep ID on add." ma:hidden="true" ma:internalName="_dlc_DocIdPersistId" ma:readOnly="true">
      <xsd:simpleType>
        <xsd:restriction base="dms:Boolean"/>
      </xsd:simpleType>
    </xsd:element>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k5dbafcf3a124d64b6e375fae6597315" ma:index="20" nillable="true" ma:taxonomy="true" ma:internalName="k5dbafcf3a124d64b6e375fae6597315" ma:taxonomyFieldName="Group1" ma:displayName="Group" ma:default="" ma:fieldId="{45dbafcf-3a12-4d64-b6e3-75fae6597315}" ma:sspId="337dacbd-2312-46d0-8090-5db071459bc6" ma:termSetId="cdfd3c66-97f1-4942-9f43-be074496eaa2" ma:anchorId="00000000-0000-0000-0000-000000000000" ma:open="false" ma:isKeyword="false">
      <xsd:complexType>
        <xsd:sequence>
          <xsd:element ref="pc:Terms" minOccurs="0" maxOccurs="1"/>
        </xsd:sequence>
      </xsd:complexType>
    </xsd:element>
    <xsd:element name="Project_x0020_Name" ma:index="22" nillable="true" ma:displayName="Project Name" ma:internalName="Project_x0020_Name">
      <xsd:simpleType>
        <xsd:restriction base="dms:Text">
          <xsd:maxLength value="255"/>
        </xsd:restriction>
      </xsd:simpleType>
    </xsd:element>
    <xsd:element name="Sub-Domain" ma:index="23" nillable="true" ma:displayName="Sub-Domain" ma:internalName="Sub_x002d_Domain">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0cc1e2d-d40d-4929-aa3e-46f1c80575ab" elementFormDefault="qualified">
    <xsd:import namespace="http://schemas.microsoft.com/office/2006/documentManagement/types"/>
    <xsd:import namespace="http://schemas.microsoft.com/office/infopath/2007/PartnerControls"/>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337dacbd-2312-46d0-8090-5db071459bc6" ma:termSetId="09814cd3-568e-fe90-9814-8d621ff8fb84" ma:anchorId="fba54fb3-c3e1-fe81-a776-ca4b69148c4d" ma:open="true" ma:isKeyword="false">
      <xsd:complexType>
        <xsd:sequence>
          <xsd:element ref="pc:Terms" minOccurs="0" maxOccurs="1"/>
        </xsd:sequence>
      </xsd:complexType>
    </xsd:element>
    <xsd:element name="MediaServiceOCR" ma:index="26" nillable="true" ma:displayName="Extracted Text" ma:internalName="MediaServiceOCR" ma:readOnly="true">
      <xsd:simpleType>
        <xsd:restriction base="dms:Note">
          <xsd:maxLength value="255"/>
        </xsd:restriction>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_Flow_SignoffStatus" ma:index="28" nillable="true" ma:displayName="Sign-off status" ma:internalName="Sign_x002d_off_x0020_status">
      <xsd:simpleType>
        <xsd:restriction base="dms:Text"/>
      </xsd:simpleType>
    </xsd:element>
    <xsd:element name="Date" ma:index="29" nillable="true" ma:displayName="Date"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SharedContentType xmlns="Microsoft.SharePoint.Taxonomy.ContentTypeSync" SourceId="337dacbd-2312-46d0-8090-5db071459bc6" ContentTypeId="0x0101009238F627CD9B07489351605E1AA54EE302" PreviousValue="false"/>
</file>

<file path=customXml/item5.xml><?xml version="1.0" encoding="utf-8"?>
<p:properties xmlns:p="http://schemas.microsoft.com/office/2006/metadata/properties" xmlns:xsi="http://www.w3.org/2001/XMLSchema-instance" xmlns:pc="http://schemas.microsoft.com/office/infopath/2007/PartnerControls">
  <documentManagement>
    <lcf76f155ced4ddcb4097134ff3c332f xmlns="d0cc1e2d-d40d-4929-aa3e-46f1c80575ab">
      <Terms xmlns="http://schemas.microsoft.com/office/infopath/2007/PartnerControls"/>
    </lcf76f155ced4ddcb4097134ff3c332f>
    <k5dbafcf3a124d64b6e375fae6597315 xmlns="f62b9a1b-2048-4605-a0d7-43d1cc7aaadd">
      <Terms xmlns="http://schemas.microsoft.com/office/infopath/2007/PartnerControls"/>
    </k5dbafcf3a124d64b6e375fae6597315>
    <Project_x0020_Name xmlns="f62b9a1b-2048-4605-a0d7-43d1cc7aaadd">Diamond-II Machine</Project_x0020_Name>
    <TaxCatchAll xmlns="5c0669a9-1f0e-4bf0-b923-4ef2d9164cd6" xsi:nil="true"/>
    <Sub-Domain xmlns="f62b9a1b-2048-4605-a0d7-43d1cc7aaadd">Mechanical Engineering</Sub-Domain>
    <_dlc_DocId xmlns="f62b9a1b-2048-4605-a0d7-43d1cc7aaadd">HF77H52TNQDN-535557205-5146</_dlc_DocId>
    <_dlc_DocIdUrl xmlns="f62b9a1b-2048-4605-a0d7-43d1cc7aaadd">
      <Url>https://dlsltd.sharepoint.com/sites/D-IIWBS11Machine-OPN/_layouts/15/DocIdRedir.aspx?ID=HF77H52TNQDN-535557205-5146</Url>
      <Description>HF77H52TNQDN-535557205-5146</Description>
    </_dlc_DocIdUrl>
    <Date xmlns="d0cc1e2d-d40d-4929-aa3e-46f1c80575ab" xsi:nil="true"/>
    <_Flow_SignoffStatus xmlns="d0cc1e2d-d40d-4929-aa3e-46f1c80575ab" xsi:nil="true"/>
  </documentManagement>
</p:properties>
</file>

<file path=customXml/itemProps1.xml><?xml version="1.0" encoding="utf-8"?>
<ds:datastoreItem xmlns:ds="http://schemas.openxmlformats.org/officeDocument/2006/customXml" ds:itemID="{27B9EE8B-AF86-4B5B-9A7A-74D8528F9F15}">
  <ds:schemaRefs>
    <ds:schemaRef ds:uri="http://schemas.microsoft.com/sharepoint/v3/contenttype/forms"/>
  </ds:schemaRefs>
</ds:datastoreItem>
</file>

<file path=customXml/itemProps2.xml><?xml version="1.0" encoding="utf-8"?>
<ds:datastoreItem xmlns:ds="http://schemas.openxmlformats.org/officeDocument/2006/customXml" ds:itemID="{14B92F4E-6326-4DA3-B437-BC06478CC7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0669a9-1f0e-4bf0-b923-4ef2d9164cd6"/>
    <ds:schemaRef ds:uri="f62b9a1b-2048-4605-a0d7-43d1cc7aaadd"/>
    <ds:schemaRef ds:uri="d0cc1e2d-d40d-4929-aa3e-46f1c80575a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6E2060C-2C9C-4E00-A692-6C50E05CAF9B}">
  <ds:schemaRefs>
    <ds:schemaRef ds:uri="http://schemas.microsoft.com/sharepoint/events"/>
  </ds:schemaRefs>
</ds:datastoreItem>
</file>

<file path=customXml/itemProps4.xml><?xml version="1.0" encoding="utf-8"?>
<ds:datastoreItem xmlns:ds="http://schemas.openxmlformats.org/officeDocument/2006/customXml" ds:itemID="{3B91B514-B6AB-44E1-BB06-78AAFAFC51B8}">
  <ds:schemaRefs>
    <ds:schemaRef ds:uri="Microsoft.SharePoint.Taxonomy.ContentTypeSync"/>
  </ds:schemaRefs>
</ds:datastoreItem>
</file>

<file path=customXml/itemProps5.xml><?xml version="1.0" encoding="utf-8"?>
<ds:datastoreItem xmlns:ds="http://schemas.openxmlformats.org/officeDocument/2006/customXml" ds:itemID="{23440920-8707-4BEF-9203-A5F303816824}">
  <ds:schemaRef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f62b9a1b-2048-4605-a0d7-43d1cc7aaadd"/>
    <ds:schemaRef ds:uri="5c0669a9-1f0e-4bf0-b923-4ef2d9164cd6"/>
    <ds:schemaRef ds:uri="http://purl.org/dc/terms/"/>
    <ds:schemaRef ds:uri="d0cc1e2d-d40d-4929-aa3e-46f1c80575ab"/>
    <ds:schemaRef ds:uri="http://purl.org/dc/dcmitype/"/>
    <ds:schemaRef ds:uri="http://schemas.microsoft.com/office/infopath/2007/PartnerControls"/>
    <ds:schemaRef ds:uri="http://www.w3.org/XML/1998/namespace"/>
  </ds:schemaRefs>
</ds:datastoreItem>
</file>

<file path=docMetadata/LabelInfo.xml><?xml version="1.0" encoding="utf-8"?>
<clbl:labelList xmlns:clbl="http://schemas.microsoft.com/office/2020/mipLabelMetadata">
  <clbl:label id="{9d27ba74-0100-4d0d-81ff-1d728dae8df6}" enabled="0" method="" siteId="{9d27ba74-0100-4d0d-81ff-1d728dae8df6}" removed="1"/>
</clbl:labelList>
</file>

<file path=docProps/app.xml><?xml version="1.0" encoding="utf-8"?>
<Properties xmlns="http://schemas.openxmlformats.org/officeDocument/2006/extended-properties" xmlns:vt="http://schemas.openxmlformats.org/officeDocument/2006/docPropsVTypes">
  <TotalTime>214</TotalTime>
  <Words>3326</Words>
  <Application>Microsoft Office PowerPoint</Application>
  <PresentationFormat>Widescreen</PresentationFormat>
  <Paragraphs>343</Paragraphs>
  <Slides>25</Slides>
  <Notes>25</Notes>
  <HiddenSlides>0</HiddenSlides>
  <MMClips>2</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  Diamond II Mechanical Engineering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Matthews</dc:creator>
  <cp:lastModifiedBy>Vivian, Paul (DLSLtd,RAL,TEC)</cp:lastModifiedBy>
  <cp:revision>3</cp:revision>
  <cp:lastPrinted>2022-06-25T13:24:21Z</cp:lastPrinted>
  <dcterms:created xsi:type="dcterms:W3CDTF">2017-11-16T11:38:27Z</dcterms:created>
  <dcterms:modified xsi:type="dcterms:W3CDTF">2025-07-08T19:33:13Z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0x0101009238F627CD9B07489351605E1AA54EE302000238FB45A821404795D866FEF6B869AE</vt:lpwstr>
  </property>
  <property fmtid="{D5CDD505-2E9C-101B-9397-08002B2CF9AE}" pid="3" name="MediaServiceImageTags">
    <vt:lpwstr/>
  </property>
  <property fmtid="{D5CDD505-2E9C-101B-9397-08002B2CF9AE}" pid="4" name="a3ed9cf795e64e29996e0a316cc99e7d">
    <vt:lpwstr/>
  </property>
  <property fmtid="{D5CDD505-2E9C-101B-9397-08002B2CF9AE}" pid="5" name="Group1">
    <vt:lpwstr/>
  </property>
  <property fmtid="{D5CDD505-2E9C-101B-9397-08002B2CF9AE}" pid="6" name="D_x002d_II_x0020_General_x0020_Terms">
    <vt:lpwstr/>
  </property>
  <property fmtid="{D5CDD505-2E9C-101B-9397-08002B2CF9AE}" pid="7" name="D-II General Terms">
    <vt:lpwstr/>
  </property>
  <property fmtid="{D5CDD505-2E9C-101B-9397-08002B2CF9AE}" pid="8" name="_dlc_DocIdItemGuid">
    <vt:lpwstr>0380c7b1-b673-4da9-8967-815c7de11156</vt:lpwstr>
  </property>
</Properties>
</file>