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27" r:id="rId4"/>
    <p:sldMasterId id="2147483719" r:id="rId5"/>
    <p:sldMasterId id="2147483663" r:id="rId6"/>
    <p:sldMasterId id="2147483734" r:id="rId7"/>
  </p:sldMasterIdLst>
  <p:notesMasterIdLst>
    <p:notesMasterId r:id="rId29"/>
  </p:notesMasterIdLst>
  <p:handoutMasterIdLst>
    <p:handoutMasterId r:id="rId30"/>
  </p:handoutMasterIdLst>
  <p:sldIdLst>
    <p:sldId id="256" r:id="rId8"/>
    <p:sldId id="266" r:id="rId9"/>
    <p:sldId id="262" r:id="rId10"/>
    <p:sldId id="258" r:id="rId11"/>
    <p:sldId id="269" r:id="rId12"/>
    <p:sldId id="270" r:id="rId13"/>
    <p:sldId id="273" r:id="rId14"/>
    <p:sldId id="272" r:id="rId15"/>
    <p:sldId id="263" r:id="rId16"/>
    <p:sldId id="260" r:id="rId17"/>
    <p:sldId id="274" r:id="rId18"/>
    <p:sldId id="1645" r:id="rId19"/>
    <p:sldId id="259" r:id="rId20"/>
    <p:sldId id="261" r:id="rId21"/>
    <p:sldId id="1646" r:id="rId22"/>
    <p:sldId id="1647" r:id="rId23"/>
    <p:sldId id="1649" r:id="rId24"/>
    <p:sldId id="264" r:id="rId25"/>
    <p:sldId id="265" r:id="rId26"/>
    <p:sldId id="271" r:id="rId27"/>
    <p:sldId id="268" r:id="rId28"/>
  </p:sldIdLst>
  <p:sldSz cx="12192000" cy="6858000"/>
  <p:notesSz cx="6858000" cy="9144000"/>
  <p:embeddedFontLst>
    <p:embeddedFont>
      <p:font typeface="Comic Sans MS" panose="030F0702030302020204" pitchFamily="66" charset="0"/>
      <p:regular r:id="rId31"/>
      <p:bold r:id="rId32"/>
      <p:italic r:id="rId33"/>
      <p:boldItalic r:id="rId34"/>
    </p:embeddedFont>
    <p:embeddedFont>
      <p:font typeface="Roboto" panose="02000000000000000000" pitchFamily="2" charset="0"/>
      <p:regular r:id="rId35"/>
      <p:bold r:id="rId36"/>
      <p:italic r:id="rId37"/>
      <p:boldItalic r:id="rId3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1E5C"/>
    <a:srgbClr val="0033A0"/>
    <a:srgbClr val="1A64A0"/>
    <a:srgbClr val="FF9D1B"/>
    <a:srgbClr val="676767"/>
    <a:srgbClr val="0030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25C2B4A-486F-4F96-BA80-A77DEA667113}" v="3" dt="2023-08-11T19:17:55.75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489" autoAdjust="0"/>
    <p:restoredTop sz="87409" autoAdjust="0"/>
  </p:normalViewPr>
  <p:slideViewPr>
    <p:cSldViewPr snapToGrid="0">
      <p:cViewPr varScale="1">
        <p:scale>
          <a:sx n="97" d="100"/>
          <a:sy n="97" d="100"/>
        </p:scale>
        <p:origin x="45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presProps" Target="presProps.xml"/><Relationship Id="rId21" Type="http://schemas.openxmlformats.org/officeDocument/2006/relationships/slide" Target="slides/slide14.xml"/><Relationship Id="rId34" Type="http://schemas.openxmlformats.org/officeDocument/2006/relationships/font" Target="fonts/font4.fntdata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notesMaster" Target="notesMasters/notesMaster1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font" Target="fonts/font2.fntdata"/><Relationship Id="rId37" Type="http://schemas.openxmlformats.org/officeDocument/2006/relationships/font" Target="fonts/font7.fntdata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font" Target="fonts/font6.fntdata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font" Target="fonts/font1.fntdata"/><Relationship Id="rId44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handoutMaster" Target="handoutMasters/handoutMaster1.xml"/><Relationship Id="rId35" Type="http://schemas.openxmlformats.org/officeDocument/2006/relationships/font" Target="fonts/font5.fntdata"/><Relationship Id="rId43" Type="http://schemas.microsoft.com/office/2016/11/relationships/changesInfo" Target="changesInfos/changesInfo1.xml"/><Relationship Id="rId8" Type="http://schemas.openxmlformats.org/officeDocument/2006/relationships/slide" Target="slides/slide1.xml"/><Relationship Id="rId3" Type="http://schemas.openxmlformats.org/officeDocument/2006/relationships/customXml" Target="../customXml/item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font" Target="fonts/font3.fntdata"/><Relationship Id="rId38" Type="http://schemas.openxmlformats.org/officeDocument/2006/relationships/font" Target="fonts/font8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chardson, Stephanie (STFC,RAL,ISIS)" userId="fb9e1876-ffcf-45bf-abd9-b21078f88f3e" providerId="ADAL" clId="{425C2B4A-486F-4F96-BA80-A77DEA667113}"/>
    <pc:docChg chg="modMainMaster">
      <pc:chgData name="Richardson, Stephanie (STFC,RAL,ISIS)" userId="fb9e1876-ffcf-45bf-abd9-b21078f88f3e" providerId="ADAL" clId="{425C2B4A-486F-4F96-BA80-A77DEA667113}" dt="2023-08-11T19:17:55.756" v="2" actId="14826"/>
      <pc:docMkLst>
        <pc:docMk/>
      </pc:docMkLst>
      <pc:sldMasterChg chg="modSp">
        <pc:chgData name="Richardson, Stephanie (STFC,RAL,ISIS)" userId="fb9e1876-ffcf-45bf-abd9-b21078f88f3e" providerId="ADAL" clId="{425C2B4A-486F-4F96-BA80-A77DEA667113}" dt="2023-08-11T19:17:16.339" v="1" actId="14826"/>
        <pc:sldMasterMkLst>
          <pc:docMk/>
          <pc:sldMasterMk cId="3837374745" sldId="2147483663"/>
        </pc:sldMasterMkLst>
        <pc:picChg chg="mod">
          <ac:chgData name="Richardson, Stephanie (STFC,RAL,ISIS)" userId="fb9e1876-ffcf-45bf-abd9-b21078f88f3e" providerId="ADAL" clId="{425C2B4A-486F-4F96-BA80-A77DEA667113}" dt="2023-08-11T19:17:16.339" v="1" actId="14826"/>
          <ac:picMkLst>
            <pc:docMk/>
            <pc:sldMasterMk cId="3837374745" sldId="2147483663"/>
            <ac:picMk id="7" creationId="{52AB5F44-508E-D5E3-9686-E5DB5331D657}"/>
          </ac:picMkLst>
        </pc:picChg>
      </pc:sldMasterChg>
      <pc:sldMasterChg chg="modSp">
        <pc:chgData name="Richardson, Stephanie (STFC,RAL,ISIS)" userId="fb9e1876-ffcf-45bf-abd9-b21078f88f3e" providerId="ADAL" clId="{425C2B4A-486F-4F96-BA80-A77DEA667113}" dt="2023-08-11T19:17:04.472" v="0" actId="14826"/>
        <pc:sldMasterMkLst>
          <pc:docMk/>
          <pc:sldMasterMk cId="2232557041" sldId="2147483719"/>
        </pc:sldMasterMkLst>
        <pc:picChg chg="mod">
          <ac:chgData name="Richardson, Stephanie (STFC,RAL,ISIS)" userId="fb9e1876-ffcf-45bf-abd9-b21078f88f3e" providerId="ADAL" clId="{425C2B4A-486F-4F96-BA80-A77DEA667113}" dt="2023-08-11T19:17:04.472" v="0" actId="14826"/>
          <ac:picMkLst>
            <pc:docMk/>
            <pc:sldMasterMk cId="2232557041" sldId="2147483719"/>
            <ac:picMk id="4" creationId="{C5EE97D3-004E-241C-1F4D-DA2001CE0425}"/>
          </ac:picMkLst>
        </pc:picChg>
      </pc:sldMasterChg>
      <pc:sldMasterChg chg="modSp">
        <pc:chgData name="Richardson, Stephanie (STFC,RAL,ISIS)" userId="fb9e1876-ffcf-45bf-abd9-b21078f88f3e" providerId="ADAL" clId="{425C2B4A-486F-4F96-BA80-A77DEA667113}" dt="2023-08-11T19:17:55.756" v="2" actId="14826"/>
        <pc:sldMasterMkLst>
          <pc:docMk/>
          <pc:sldMasterMk cId="3562387349" sldId="2147483734"/>
        </pc:sldMasterMkLst>
        <pc:picChg chg="mod">
          <ac:chgData name="Richardson, Stephanie (STFC,RAL,ISIS)" userId="fb9e1876-ffcf-45bf-abd9-b21078f88f3e" providerId="ADAL" clId="{425C2B4A-486F-4F96-BA80-A77DEA667113}" dt="2023-08-11T19:17:55.756" v="2" actId="14826"/>
          <ac:picMkLst>
            <pc:docMk/>
            <pc:sldMasterMk cId="3562387349" sldId="2147483734"/>
            <ac:picMk id="7" creationId="{52AB5F44-508E-D5E3-9686-E5DB5331D657}"/>
          </ac:picMkLst>
        </pc:picChg>
      </pc:sldMasterChg>
    </pc:docChg>
  </pc:docChgLst>
  <pc:docChgLst>
    <pc:chgData name="Richardson, Stephanie (STFC,RAL,ISIS)" userId="fb9e1876-ffcf-45bf-abd9-b21078f88f3e" providerId="ADAL" clId="{9AD97143-98FB-4579-9750-783D5C12E4A2}"/>
    <pc:docChg chg="undo custSel addSld delSld modSld sldOrd addMainMaster delMainMaster modMainMaster">
      <pc:chgData name="Richardson, Stephanie (STFC,RAL,ISIS)" userId="fb9e1876-ffcf-45bf-abd9-b21078f88f3e" providerId="ADAL" clId="{9AD97143-98FB-4579-9750-783D5C12E4A2}" dt="2023-06-13T10:37:38.715" v="172" actId="14826"/>
      <pc:docMkLst>
        <pc:docMk/>
      </pc:docMkLst>
      <pc:sldChg chg="del">
        <pc:chgData name="Richardson, Stephanie (STFC,RAL,ISIS)" userId="fb9e1876-ffcf-45bf-abd9-b21078f88f3e" providerId="ADAL" clId="{9AD97143-98FB-4579-9750-783D5C12E4A2}" dt="2023-06-13T09:44:59.998" v="5" actId="47"/>
        <pc:sldMkLst>
          <pc:docMk/>
          <pc:sldMk cId="1229566265" sldId="256"/>
        </pc:sldMkLst>
      </pc:sldChg>
      <pc:sldChg chg="modSp new mod">
        <pc:chgData name="Richardson, Stephanie (STFC,RAL,ISIS)" userId="fb9e1876-ffcf-45bf-abd9-b21078f88f3e" providerId="ADAL" clId="{9AD97143-98FB-4579-9750-783D5C12E4A2}" dt="2023-06-13T09:57:56.830" v="159" actId="27636"/>
        <pc:sldMkLst>
          <pc:docMk/>
          <pc:sldMk cId="1481826788" sldId="256"/>
        </pc:sldMkLst>
        <pc:spChg chg="mod">
          <ac:chgData name="Richardson, Stephanie (STFC,RAL,ISIS)" userId="fb9e1876-ffcf-45bf-abd9-b21078f88f3e" providerId="ADAL" clId="{9AD97143-98FB-4579-9750-783D5C12E4A2}" dt="2023-06-13T09:57:56.830" v="159" actId="27636"/>
          <ac:spMkLst>
            <pc:docMk/>
            <pc:sldMk cId="1481826788" sldId="256"/>
            <ac:spMk id="4" creationId="{F317514D-CA92-5C28-8A6F-C434B7EF14DE}"/>
          </ac:spMkLst>
        </pc:spChg>
        <pc:spChg chg="mod">
          <ac:chgData name="Richardson, Stephanie (STFC,RAL,ISIS)" userId="fb9e1876-ffcf-45bf-abd9-b21078f88f3e" providerId="ADAL" clId="{9AD97143-98FB-4579-9750-783D5C12E4A2}" dt="2023-06-13T09:57:56.820" v="158" actId="27636"/>
          <ac:spMkLst>
            <pc:docMk/>
            <pc:sldMk cId="1481826788" sldId="256"/>
            <ac:spMk id="5" creationId="{F4CC80D5-0EB8-807C-B0E7-140CDCF28F4C}"/>
          </ac:spMkLst>
        </pc:spChg>
      </pc:sldChg>
      <pc:sldChg chg="new del">
        <pc:chgData name="Richardson, Stephanie (STFC,RAL,ISIS)" userId="fb9e1876-ffcf-45bf-abd9-b21078f88f3e" providerId="ADAL" clId="{9AD97143-98FB-4579-9750-783D5C12E4A2}" dt="2023-06-13T09:50:27.893" v="42" actId="47"/>
        <pc:sldMkLst>
          <pc:docMk/>
          <pc:sldMk cId="3957375093" sldId="256"/>
        </pc:sldMkLst>
      </pc:sldChg>
      <pc:sldChg chg="new del">
        <pc:chgData name="Richardson, Stephanie (STFC,RAL,ISIS)" userId="fb9e1876-ffcf-45bf-abd9-b21078f88f3e" providerId="ADAL" clId="{9AD97143-98FB-4579-9750-783D5C12E4A2}" dt="2023-06-13T09:58:26.490" v="161" actId="47"/>
        <pc:sldMkLst>
          <pc:docMk/>
          <pc:sldMk cId="487648230" sldId="257"/>
        </pc:sldMkLst>
      </pc:sldChg>
      <pc:sldChg chg="new">
        <pc:chgData name="Richardson, Stephanie (STFC,RAL,ISIS)" userId="fb9e1876-ffcf-45bf-abd9-b21078f88f3e" providerId="ADAL" clId="{9AD97143-98FB-4579-9750-783D5C12E4A2}" dt="2023-06-13T10:05:27.475" v="169" actId="680"/>
        <pc:sldMkLst>
          <pc:docMk/>
          <pc:sldMk cId="583982086" sldId="257"/>
        </pc:sldMkLst>
      </pc:sldChg>
      <pc:sldChg chg="new">
        <pc:chgData name="Richardson, Stephanie (STFC,RAL,ISIS)" userId="fb9e1876-ffcf-45bf-abd9-b21078f88f3e" providerId="ADAL" clId="{9AD97143-98FB-4579-9750-783D5C12E4A2}" dt="2023-06-13T10:05:34.385" v="170" actId="680"/>
        <pc:sldMkLst>
          <pc:docMk/>
          <pc:sldMk cId="3699373884" sldId="258"/>
        </pc:sldMkLst>
      </pc:sldChg>
      <pc:sldChg chg="new">
        <pc:chgData name="Richardson, Stephanie (STFC,RAL,ISIS)" userId="fb9e1876-ffcf-45bf-abd9-b21078f88f3e" providerId="ADAL" clId="{9AD97143-98FB-4579-9750-783D5C12E4A2}" dt="2023-06-13T10:05:37.535" v="171" actId="680"/>
        <pc:sldMkLst>
          <pc:docMk/>
          <pc:sldMk cId="67218123" sldId="259"/>
        </pc:sldMkLst>
      </pc:sldChg>
      <pc:sldChg chg="del">
        <pc:chgData name="Richardson, Stephanie (STFC,RAL,ISIS)" userId="fb9e1876-ffcf-45bf-abd9-b21078f88f3e" providerId="ADAL" clId="{9AD97143-98FB-4579-9750-783D5C12E4A2}" dt="2023-06-13T09:45:00.983" v="6" actId="47"/>
        <pc:sldMkLst>
          <pc:docMk/>
          <pc:sldMk cId="1187316113" sldId="263"/>
        </pc:sldMkLst>
      </pc:sldChg>
      <pc:sldChg chg="new del ord">
        <pc:chgData name="Richardson, Stephanie (STFC,RAL,ISIS)" userId="fb9e1876-ffcf-45bf-abd9-b21078f88f3e" providerId="ADAL" clId="{9AD97143-98FB-4579-9750-783D5C12E4A2}" dt="2023-06-13T09:46:03.793" v="18" actId="47"/>
        <pc:sldMkLst>
          <pc:docMk/>
          <pc:sldMk cId="2346451150" sldId="264"/>
        </pc:sldMkLst>
      </pc:sldChg>
      <pc:sldChg chg="new del ord">
        <pc:chgData name="Richardson, Stephanie (STFC,RAL,ISIS)" userId="fb9e1876-ffcf-45bf-abd9-b21078f88f3e" providerId="ADAL" clId="{9AD97143-98FB-4579-9750-783D5C12E4A2}" dt="2023-06-13T09:46:04.716" v="19" actId="47"/>
        <pc:sldMkLst>
          <pc:docMk/>
          <pc:sldMk cId="869075889" sldId="265"/>
        </pc:sldMkLst>
      </pc:sldChg>
      <pc:sldChg chg="new del ord">
        <pc:chgData name="Richardson, Stephanie (STFC,RAL,ISIS)" userId="fb9e1876-ffcf-45bf-abd9-b21078f88f3e" providerId="ADAL" clId="{9AD97143-98FB-4579-9750-783D5C12E4A2}" dt="2023-06-13T09:46:06.077" v="21" actId="47"/>
        <pc:sldMkLst>
          <pc:docMk/>
          <pc:sldMk cId="3532201644" sldId="266"/>
        </pc:sldMkLst>
      </pc:sldChg>
      <pc:sldChg chg="new del ord">
        <pc:chgData name="Richardson, Stephanie (STFC,RAL,ISIS)" userId="fb9e1876-ffcf-45bf-abd9-b21078f88f3e" providerId="ADAL" clId="{9AD97143-98FB-4579-9750-783D5C12E4A2}" dt="2023-06-13T09:46:05.263" v="20" actId="47"/>
        <pc:sldMkLst>
          <pc:docMk/>
          <pc:sldMk cId="1735777302" sldId="267"/>
        </pc:sldMkLst>
      </pc:sldChg>
      <pc:sldMasterChg chg="modSp mod addSldLayout delSldLayout modSldLayout">
        <pc:chgData name="Richardson, Stephanie (STFC,RAL,ISIS)" userId="fb9e1876-ffcf-45bf-abd9-b21078f88f3e" providerId="ADAL" clId="{9AD97143-98FB-4579-9750-783D5C12E4A2}" dt="2023-06-13T10:04:03.236" v="167" actId="6014"/>
        <pc:sldMasterMkLst>
          <pc:docMk/>
          <pc:sldMasterMk cId="3837374745" sldId="2147483663"/>
        </pc:sldMasterMkLst>
        <pc:picChg chg="mod">
          <ac:chgData name="Richardson, Stephanie (STFC,RAL,ISIS)" userId="fb9e1876-ffcf-45bf-abd9-b21078f88f3e" providerId="ADAL" clId="{9AD97143-98FB-4579-9750-783D5C12E4A2}" dt="2023-06-13T09:55:44.891" v="153" actId="14826"/>
          <ac:picMkLst>
            <pc:docMk/>
            <pc:sldMasterMk cId="3837374745" sldId="2147483663"/>
            <ac:picMk id="7" creationId="{52AB5F44-508E-D5E3-9686-E5DB5331D657}"/>
          </ac:picMkLst>
        </pc:picChg>
        <pc:sldLayoutChg chg="del">
          <pc:chgData name="Richardson, Stephanie (STFC,RAL,ISIS)" userId="fb9e1876-ffcf-45bf-abd9-b21078f88f3e" providerId="ADAL" clId="{9AD97143-98FB-4579-9750-783D5C12E4A2}" dt="2023-06-13T09:58:47.520" v="164" actId="2696"/>
          <pc:sldLayoutMkLst>
            <pc:docMk/>
            <pc:sldMasterMk cId="3837374745" sldId="2147483663"/>
            <pc:sldLayoutMk cId="1028419414" sldId="2147483670"/>
          </pc:sldLayoutMkLst>
        </pc:sldLayoutChg>
        <pc:sldLayoutChg chg="modSp mod">
          <pc:chgData name="Richardson, Stephanie (STFC,RAL,ISIS)" userId="fb9e1876-ffcf-45bf-abd9-b21078f88f3e" providerId="ADAL" clId="{9AD97143-98FB-4579-9750-783D5C12E4A2}" dt="2023-06-13T09:49:08.927" v="36" actId="14100"/>
          <pc:sldLayoutMkLst>
            <pc:docMk/>
            <pc:sldMasterMk cId="3837374745" sldId="2147483663"/>
            <pc:sldLayoutMk cId="1309071196" sldId="2147483671"/>
          </pc:sldLayoutMkLst>
          <pc:spChg chg="mod">
            <ac:chgData name="Richardson, Stephanie (STFC,RAL,ISIS)" userId="fb9e1876-ffcf-45bf-abd9-b21078f88f3e" providerId="ADAL" clId="{9AD97143-98FB-4579-9750-783D5C12E4A2}" dt="2023-06-13T09:49:02.437" v="34" actId="14100"/>
            <ac:spMkLst>
              <pc:docMk/>
              <pc:sldMasterMk cId="3837374745" sldId="2147483663"/>
              <pc:sldLayoutMk cId="1309071196" sldId="2147483671"/>
              <ac:spMk id="3" creationId="{D0882BAE-96E7-8067-F384-6C81451D56C7}"/>
            </ac:spMkLst>
          </pc:spChg>
          <pc:spChg chg="mod">
            <ac:chgData name="Richardson, Stephanie (STFC,RAL,ISIS)" userId="fb9e1876-ffcf-45bf-abd9-b21078f88f3e" providerId="ADAL" clId="{9AD97143-98FB-4579-9750-783D5C12E4A2}" dt="2023-06-13T09:49:05.097" v="35" actId="14100"/>
            <ac:spMkLst>
              <pc:docMk/>
              <pc:sldMasterMk cId="3837374745" sldId="2147483663"/>
              <pc:sldLayoutMk cId="1309071196" sldId="2147483671"/>
              <ac:spMk id="4" creationId="{F017ED95-2655-DA64-A0CC-0DB50CEC6D30}"/>
            </ac:spMkLst>
          </pc:spChg>
          <pc:spChg chg="mod">
            <ac:chgData name="Richardson, Stephanie (STFC,RAL,ISIS)" userId="fb9e1876-ffcf-45bf-abd9-b21078f88f3e" providerId="ADAL" clId="{9AD97143-98FB-4579-9750-783D5C12E4A2}" dt="2023-06-13T09:49:08.927" v="36" actId="14100"/>
            <ac:spMkLst>
              <pc:docMk/>
              <pc:sldMasterMk cId="3837374745" sldId="2147483663"/>
              <pc:sldLayoutMk cId="1309071196" sldId="2147483671"/>
              <ac:spMk id="8" creationId="{57006FAE-DBD1-BA77-7F74-11A8DCE9D304}"/>
            </ac:spMkLst>
          </pc:spChg>
        </pc:sldLayoutChg>
        <pc:sldLayoutChg chg="modSp del mod">
          <pc:chgData name="Richardson, Stephanie (STFC,RAL,ISIS)" userId="fb9e1876-ffcf-45bf-abd9-b21078f88f3e" providerId="ADAL" clId="{9AD97143-98FB-4579-9750-783D5C12E4A2}" dt="2023-06-13T09:49:19.383" v="38" actId="2696"/>
          <pc:sldLayoutMkLst>
            <pc:docMk/>
            <pc:sldMasterMk cId="3837374745" sldId="2147483663"/>
            <pc:sldLayoutMk cId="131455711" sldId="2147483673"/>
          </pc:sldLayoutMkLst>
          <pc:spChg chg="mod">
            <ac:chgData name="Richardson, Stephanie (STFC,RAL,ISIS)" userId="fb9e1876-ffcf-45bf-abd9-b21078f88f3e" providerId="ADAL" clId="{9AD97143-98FB-4579-9750-783D5C12E4A2}" dt="2023-06-13T09:49:17.923" v="37" actId="14100"/>
            <ac:spMkLst>
              <pc:docMk/>
              <pc:sldMasterMk cId="3837374745" sldId="2147483663"/>
              <pc:sldLayoutMk cId="131455711" sldId="2147483673"/>
              <ac:spMk id="3" creationId="{4CC73CB0-95F2-D5D0-1F36-A5C150CB2F7E}"/>
            </ac:spMkLst>
          </pc:spChg>
        </pc:sldLayoutChg>
        <pc:sldLayoutChg chg="del">
          <pc:chgData name="Richardson, Stephanie (STFC,RAL,ISIS)" userId="fb9e1876-ffcf-45bf-abd9-b21078f88f3e" providerId="ADAL" clId="{9AD97143-98FB-4579-9750-783D5C12E4A2}" dt="2023-06-13T09:49:21.023" v="39" actId="2696"/>
          <pc:sldLayoutMkLst>
            <pc:docMk/>
            <pc:sldMasterMk cId="3837374745" sldId="2147483663"/>
            <pc:sldLayoutMk cId="3491272922" sldId="2147483674"/>
          </pc:sldLayoutMkLst>
        </pc:sldLayoutChg>
        <pc:sldLayoutChg chg="add del mod">
          <pc:chgData name="Richardson, Stephanie (STFC,RAL,ISIS)" userId="fb9e1876-ffcf-45bf-abd9-b21078f88f3e" providerId="ADAL" clId="{9AD97143-98FB-4579-9750-783D5C12E4A2}" dt="2023-06-13T10:04:03.236" v="167" actId="6014"/>
          <pc:sldLayoutMkLst>
            <pc:docMk/>
            <pc:sldMasterMk cId="3837374745" sldId="2147483663"/>
            <pc:sldLayoutMk cId="1238967463" sldId="2147483744"/>
          </pc:sldLayoutMkLst>
        </pc:sldLayoutChg>
      </pc:sldMasterChg>
      <pc:sldMasterChg chg="del addSldLayout delSldLayout modSldLayout sldLayoutOrd">
        <pc:chgData name="Richardson, Stephanie (STFC,RAL,ISIS)" userId="fb9e1876-ffcf-45bf-abd9-b21078f88f3e" providerId="ADAL" clId="{9AD97143-98FB-4579-9750-783D5C12E4A2}" dt="2023-06-13T09:55:33.113" v="151" actId="2696"/>
        <pc:sldMasterMkLst>
          <pc:docMk/>
          <pc:sldMasterMk cId="1988553359" sldId="2147483712"/>
        </pc:sldMasterMkLst>
        <pc:sldLayoutChg chg="del">
          <pc:chgData name="Richardson, Stephanie (STFC,RAL,ISIS)" userId="fb9e1876-ffcf-45bf-abd9-b21078f88f3e" providerId="ADAL" clId="{9AD97143-98FB-4579-9750-783D5C12E4A2}" dt="2023-06-13T09:55:33.102" v="148" actId="2696"/>
          <pc:sldLayoutMkLst>
            <pc:docMk/>
            <pc:sldMasterMk cId="1988553359" sldId="2147483712"/>
            <pc:sldLayoutMk cId="3192206052" sldId="2147483713"/>
          </pc:sldLayoutMkLst>
        </pc:sldLayoutChg>
        <pc:sldLayoutChg chg="del">
          <pc:chgData name="Richardson, Stephanie (STFC,RAL,ISIS)" userId="fb9e1876-ffcf-45bf-abd9-b21078f88f3e" providerId="ADAL" clId="{9AD97143-98FB-4579-9750-783D5C12E4A2}" dt="2023-06-13T09:47:34.623" v="27" actId="2696"/>
          <pc:sldLayoutMkLst>
            <pc:docMk/>
            <pc:sldMasterMk cId="1988553359" sldId="2147483712"/>
            <pc:sldLayoutMk cId="2853269508" sldId="2147483714"/>
          </pc:sldLayoutMkLst>
        </pc:sldLayoutChg>
        <pc:sldLayoutChg chg="del">
          <pc:chgData name="Richardson, Stephanie (STFC,RAL,ISIS)" userId="fb9e1876-ffcf-45bf-abd9-b21078f88f3e" providerId="ADAL" clId="{9AD97143-98FB-4579-9750-783D5C12E4A2}" dt="2023-06-13T09:55:33.102" v="149" actId="2696"/>
          <pc:sldLayoutMkLst>
            <pc:docMk/>
            <pc:sldMasterMk cId="1988553359" sldId="2147483712"/>
            <pc:sldLayoutMk cId="4126579370" sldId="2147483715"/>
          </pc:sldLayoutMkLst>
        </pc:sldLayoutChg>
        <pc:sldLayoutChg chg="del">
          <pc:chgData name="Richardson, Stephanie (STFC,RAL,ISIS)" userId="fb9e1876-ffcf-45bf-abd9-b21078f88f3e" providerId="ADAL" clId="{9AD97143-98FB-4579-9750-783D5C12E4A2}" dt="2023-06-13T09:47:35.553" v="28" actId="2696"/>
          <pc:sldLayoutMkLst>
            <pc:docMk/>
            <pc:sldMasterMk cId="1988553359" sldId="2147483712"/>
            <pc:sldLayoutMk cId="2480453323" sldId="2147483716"/>
          </pc:sldLayoutMkLst>
        </pc:sldLayoutChg>
        <pc:sldLayoutChg chg="del">
          <pc:chgData name="Richardson, Stephanie (STFC,RAL,ISIS)" userId="fb9e1876-ffcf-45bf-abd9-b21078f88f3e" providerId="ADAL" clId="{9AD97143-98FB-4579-9750-783D5C12E4A2}" dt="2023-06-13T09:55:33.102" v="150" actId="2696"/>
          <pc:sldLayoutMkLst>
            <pc:docMk/>
            <pc:sldMasterMk cId="1988553359" sldId="2147483712"/>
            <pc:sldLayoutMk cId="2368600610" sldId="2147483717"/>
          </pc:sldLayoutMkLst>
        </pc:sldLayoutChg>
        <pc:sldLayoutChg chg="del ord">
          <pc:chgData name="Richardson, Stephanie (STFC,RAL,ISIS)" userId="fb9e1876-ffcf-45bf-abd9-b21078f88f3e" providerId="ADAL" clId="{9AD97143-98FB-4579-9750-783D5C12E4A2}" dt="2023-06-13T09:48:14.183" v="32" actId="2696"/>
          <pc:sldLayoutMkLst>
            <pc:docMk/>
            <pc:sldMasterMk cId="1988553359" sldId="2147483712"/>
            <pc:sldLayoutMk cId="1429509868" sldId="2147483718"/>
          </pc:sldLayoutMkLst>
        </pc:sldLayoutChg>
        <pc:sldLayoutChg chg="new del mod replId">
          <pc:chgData name="Richardson, Stephanie (STFC,RAL,ISIS)" userId="fb9e1876-ffcf-45bf-abd9-b21078f88f3e" providerId="ADAL" clId="{9AD97143-98FB-4579-9750-783D5C12E4A2}" dt="2023-06-13T09:47:51.505" v="31" actId="2696"/>
          <pc:sldLayoutMkLst>
            <pc:docMk/>
            <pc:sldMasterMk cId="1988553359" sldId="2147483712"/>
            <pc:sldLayoutMk cId="2225168723" sldId="2147483734"/>
          </pc:sldLayoutMkLst>
        </pc:sldLayoutChg>
      </pc:sldMasterChg>
      <pc:sldMasterChg chg="mod addSldLayout delSldLayout modSldLayout">
        <pc:chgData name="Richardson, Stephanie (STFC,RAL,ISIS)" userId="fb9e1876-ffcf-45bf-abd9-b21078f88f3e" providerId="ADAL" clId="{9AD97143-98FB-4579-9750-783D5C12E4A2}" dt="2023-06-13T10:00:01.010" v="166"/>
        <pc:sldMasterMkLst>
          <pc:docMk/>
          <pc:sldMasterMk cId="2232557041" sldId="2147483719"/>
        </pc:sldMasterMkLst>
        <pc:sldLayoutChg chg="modSp mod">
          <pc:chgData name="Richardson, Stephanie (STFC,RAL,ISIS)" userId="fb9e1876-ffcf-45bf-abd9-b21078f88f3e" providerId="ADAL" clId="{9AD97143-98FB-4579-9750-783D5C12E4A2}" dt="2023-06-13T09:53:08.643" v="53" actId="14100"/>
          <pc:sldLayoutMkLst>
            <pc:docMk/>
            <pc:sldMasterMk cId="2232557041" sldId="2147483719"/>
            <pc:sldLayoutMk cId="1675949791" sldId="2147483721"/>
          </pc:sldLayoutMkLst>
          <pc:spChg chg="mod">
            <ac:chgData name="Richardson, Stephanie (STFC,RAL,ISIS)" userId="fb9e1876-ffcf-45bf-abd9-b21078f88f3e" providerId="ADAL" clId="{9AD97143-98FB-4579-9750-783D5C12E4A2}" dt="2023-06-13T09:53:02.219" v="51" actId="14100"/>
            <ac:spMkLst>
              <pc:docMk/>
              <pc:sldMasterMk cId="2232557041" sldId="2147483719"/>
              <pc:sldLayoutMk cId="1675949791" sldId="2147483721"/>
              <ac:spMk id="5" creationId="{BCE196B2-446B-C638-E24B-42F7A659B1DC}"/>
            </ac:spMkLst>
          </pc:spChg>
          <pc:spChg chg="mod">
            <ac:chgData name="Richardson, Stephanie (STFC,RAL,ISIS)" userId="fb9e1876-ffcf-45bf-abd9-b21078f88f3e" providerId="ADAL" clId="{9AD97143-98FB-4579-9750-783D5C12E4A2}" dt="2023-06-13T09:53:08.643" v="53" actId="14100"/>
            <ac:spMkLst>
              <pc:docMk/>
              <pc:sldMasterMk cId="2232557041" sldId="2147483719"/>
              <pc:sldLayoutMk cId="1675949791" sldId="2147483721"/>
              <ac:spMk id="6" creationId="{9E2D15B4-3C1F-6E32-114C-0E3C063437E2}"/>
            </ac:spMkLst>
          </pc:spChg>
          <pc:spChg chg="mod">
            <ac:chgData name="Richardson, Stephanie (STFC,RAL,ISIS)" userId="fb9e1876-ffcf-45bf-abd9-b21078f88f3e" providerId="ADAL" clId="{9AD97143-98FB-4579-9750-783D5C12E4A2}" dt="2023-06-13T09:53:00.202" v="50" actId="14100"/>
            <ac:spMkLst>
              <pc:docMk/>
              <pc:sldMasterMk cId="2232557041" sldId="2147483719"/>
              <pc:sldLayoutMk cId="1675949791" sldId="2147483721"/>
              <ac:spMk id="7" creationId="{6D58FB62-6305-D775-94D1-00380F2AC31D}"/>
            </ac:spMkLst>
          </pc:spChg>
        </pc:sldLayoutChg>
        <pc:sldLayoutChg chg="del">
          <pc:chgData name="Richardson, Stephanie (STFC,RAL,ISIS)" userId="fb9e1876-ffcf-45bf-abd9-b21078f88f3e" providerId="ADAL" clId="{9AD97143-98FB-4579-9750-783D5C12E4A2}" dt="2023-06-13T09:47:24.373" v="26" actId="2696"/>
          <pc:sldLayoutMkLst>
            <pc:docMk/>
            <pc:sldMasterMk cId="2232557041" sldId="2147483719"/>
            <pc:sldLayoutMk cId="1922209044" sldId="2147483722"/>
          </pc:sldLayoutMkLst>
        </pc:sldLayoutChg>
        <pc:sldLayoutChg chg="del">
          <pc:chgData name="Richardson, Stephanie (STFC,RAL,ISIS)" userId="fb9e1876-ffcf-45bf-abd9-b21078f88f3e" providerId="ADAL" clId="{9AD97143-98FB-4579-9750-783D5C12E4A2}" dt="2023-06-13T09:50:02.353" v="40" actId="2696"/>
          <pc:sldLayoutMkLst>
            <pc:docMk/>
            <pc:sldMasterMk cId="2232557041" sldId="2147483719"/>
            <pc:sldLayoutMk cId="1863908208" sldId="2147483723"/>
          </pc:sldLayoutMkLst>
        </pc:sldLayoutChg>
        <pc:sldLayoutChg chg="modSp mod">
          <pc:chgData name="Richardson, Stephanie (STFC,RAL,ISIS)" userId="fb9e1876-ffcf-45bf-abd9-b21078f88f3e" providerId="ADAL" clId="{9AD97143-98FB-4579-9750-783D5C12E4A2}" dt="2023-06-13T09:55:17.820" v="147" actId="14100"/>
          <pc:sldLayoutMkLst>
            <pc:docMk/>
            <pc:sldMasterMk cId="2232557041" sldId="2147483719"/>
            <pc:sldLayoutMk cId="1747815310" sldId="2147483724"/>
          </pc:sldLayoutMkLst>
          <pc:spChg chg="mod">
            <ac:chgData name="Richardson, Stephanie (STFC,RAL,ISIS)" userId="fb9e1876-ffcf-45bf-abd9-b21078f88f3e" providerId="ADAL" clId="{9AD97143-98FB-4579-9750-783D5C12E4A2}" dt="2023-06-13T09:55:17.820" v="147" actId="14100"/>
            <ac:spMkLst>
              <pc:docMk/>
              <pc:sldMasterMk cId="2232557041" sldId="2147483719"/>
              <pc:sldLayoutMk cId="1747815310" sldId="2147483724"/>
              <ac:spMk id="4" creationId="{D3A8A21F-2C7D-3EED-D3DE-935B34DCFB6C}"/>
            </ac:spMkLst>
          </pc:spChg>
        </pc:sldLayoutChg>
        <pc:sldLayoutChg chg="mod">
          <pc:chgData name="Richardson, Stephanie (STFC,RAL,ISIS)" userId="fb9e1876-ffcf-45bf-abd9-b21078f88f3e" providerId="ADAL" clId="{9AD97143-98FB-4579-9750-783D5C12E4A2}" dt="2023-06-13T09:52:36.938" v="49" actId="6014"/>
          <pc:sldLayoutMkLst>
            <pc:docMk/>
            <pc:sldMasterMk cId="2232557041" sldId="2147483719"/>
            <pc:sldLayoutMk cId="3910029188" sldId="2147483725"/>
          </pc:sldLayoutMkLst>
        </pc:sldLayoutChg>
        <pc:sldLayoutChg chg="del">
          <pc:chgData name="Richardson, Stephanie (STFC,RAL,ISIS)" userId="fb9e1876-ffcf-45bf-abd9-b21078f88f3e" providerId="ADAL" clId="{9AD97143-98FB-4579-9750-783D5C12E4A2}" dt="2023-06-13T09:44:59.998" v="5" actId="47"/>
          <pc:sldLayoutMkLst>
            <pc:docMk/>
            <pc:sldMasterMk cId="2232557041" sldId="2147483719"/>
            <pc:sldLayoutMk cId="963376447" sldId="2147483726"/>
          </pc:sldLayoutMkLst>
        </pc:sldLayoutChg>
        <pc:sldLayoutChg chg="new del mod">
          <pc:chgData name="Richardson, Stephanie (STFC,RAL,ISIS)" userId="fb9e1876-ffcf-45bf-abd9-b21078f88f3e" providerId="ADAL" clId="{9AD97143-98FB-4579-9750-783D5C12E4A2}" dt="2023-06-13T09:51:18.793" v="46" actId="2696"/>
          <pc:sldLayoutMkLst>
            <pc:docMk/>
            <pc:sldMasterMk cId="2232557041" sldId="2147483719"/>
            <pc:sldLayoutMk cId="2812007920" sldId="2147483726"/>
          </pc:sldLayoutMkLst>
        </pc:sldLayoutChg>
        <pc:sldLayoutChg chg="addSp delSp modSp add mod modTransition">
          <pc:chgData name="Richardson, Stephanie (STFC,RAL,ISIS)" userId="fb9e1876-ffcf-45bf-abd9-b21078f88f3e" providerId="ADAL" clId="{9AD97143-98FB-4579-9750-783D5C12E4A2}" dt="2023-06-13T09:55:09.755" v="146" actId="6014"/>
          <pc:sldLayoutMkLst>
            <pc:docMk/>
            <pc:sldMasterMk cId="2232557041" sldId="2147483719"/>
            <pc:sldLayoutMk cId="3623609204" sldId="2147483726"/>
          </pc:sldLayoutMkLst>
          <pc:spChg chg="add mod">
            <ac:chgData name="Richardson, Stephanie (STFC,RAL,ISIS)" userId="fb9e1876-ffcf-45bf-abd9-b21078f88f3e" providerId="ADAL" clId="{9AD97143-98FB-4579-9750-783D5C12E4A2}" dt="2023-06-13T09:54:20.608" v="129" actId="14100"/>
            <ac:spMkLst>
              <pc:docMk/>
              <pc:sldMasterMk cId="2232557041" sldId="2147483719"/>
              <pc:sldLayoutMk cId="3623609204" sldId="2147483726"/>
              <ac:spMk id="2" creationId="{39A72C94-07DD-E2CA-345A-A35125CE44A6}"/>
            </ac:spMkLst>
          </pc:spChg>
          <pc:spChg chg="add mod">
            <ac:chgData name="Richardson, Stephanie (STFC,RAL,ISIS)" userId="fb9e1876-ffcf-45bf-abd9-b21078f88f3e" providerId="ADAL" clId="{9AD97143-98FB-4579-9750-783D5C12E4A2}" dt="2023-06-13T09:54:25.892" v="133" actId="408"/>
            <ac:spMkLst>
              <pc:docMk/>
              <pc:sldMasterMk cId="2232557041" sldId="2147483719"/>
              <pc:sldLayoutMk cId="3623609204" sldId="2147483726"/>
              <ac:spMk id="3" creationId="{1BFA7CDF-E186-FDDF-CF2E-0B3F10DB84DD}"/>
            </ac:spMkLst>
          </pc:spChg>
          <pc:spChg chg="add del">
            <ac:chgData name="Richardson, Stephanie (STFC,RAL,ISIS)" userId="fb9e1876-ffcf-45bf-abd9-b21078f88f3e" providerId="ADAL" clId="{9AD97143-98FB-4579-9750-783D5C12E4A2}" dt="2023-06-13T09:54:32.809" v="134" actId="11529"/>
            <ac:spMkLst>
              <pc:docMk/>
              <pc:sldMasterMk cId="2232557041" sldId="2147483719"/>
              <pc:sldLayoutMk cId="3623609204" sldId="2147483726"/>
              <ac:spMk id="4" creationId="{97D7855A-65D1-22A7-5579-ACA2935602DA}"/>
            </ac:spMkLst>
          </pc:spChg>
          <pc:spChg chg="mod">
            <ac:chgData name="Richardson, Stephanie (STFC,RAL,ISIS)" userId="fb9e1876-ffcf-45bf-abd9-b21078f88f3e" providerId="ADAL" clId="{9AD97143-98FB-4579-9750-783D5C12E4A2}" dt="2023-06-13T09:54:22.662" v="132" actId="1038"/>
            <ac:spMkLst>
              <pc:docMk/>
              <pc:sldMasterMk cId="2232557041" sldId="2147483719"/>
              <pc:sldLayoutMk cId="3623609204" sldId="2147483726"/>
              <ac:spMk id="6" creationId="{9E2D15B4-3C1F-6E32-114C-0E3C063437E2}"/>
            </ac:spMkLst>
          </pc:spChg>
          <pc:spChg chg="del">
            <ac:chgData name="Richardson, Stephanie (STFC,RAL,ISIS)" userId="fb9e1876-ffcf-45bf-abd9-b21078f88f3e" providerId="ADAL" clId="{9AD97143-98FB-4579-9750-783D5C12E4A2}" dt="2023-06-13T09:53:29.553" v="56" actId="478"/>
            <ac:spMkLst>
              <pc:docMk/>
              <pc:sldMasterMk cId="2232557041" sldId="2147483719"/>
              <pc:sldLayoutMk cId="3623609204" sldId="2147483726"/>
              <ac:spMk id="7" creationId="{6D58FB62-6305-D775-94D1-00380F2AC31D}"/>
            </ac:spMkLst>
          </pc:spChg>
          <pc:spChg chg="add mod">
            <ac:chgData name="Richardson, Stephanie (STFC,RAL,ISIS)" userId="fb9e1876-ffcf-45bf-abd9-b21078f88f3e" providerId="ADAL" clId="{9AD97143-98FB-4579-9750-783D5C12E4A2}" dt="2023-06-13T09:54:56.659" v="145" actId="14100"/>
            <ac:spMkLst>
              <pc:docMk/>
              <pc:sldMasterMk cId="2232557041" sldId="2147483719"/>
              <pc:sldLayoutMk cId="3623609204" sldId="2147483726"/>
              <ac:spMk id="8" creationId="{4A93167B-5805-9EBB-6E54-360D545AFA15}"/>
            </ac:spMkLst>
          </pc:spChg>
        </pc:sldLayoutChg>
        <pc:sldLayoutChg chg="modSp">
          <pc:chgData name="Richardson, Stephanie (STFC,RAL,ISIS)" userId="fb9e1876-ffcf-45bf-abd9-b21078f88f3e" providerId="ADAL" clId="{9AD97143-98FB-4579-9750-783D5C12E4A2}" dt="2023-06-13T10:00:01.010" v="166"/>
          <pc:sldLayoutMkLst>
            <pc:docMk/>
            <pc:sldMasterMk cId="2232557041" sldId="2147483719"/>
            <pc:sldLayoutMk cId="2652264531" sldId="2147483754"/>
          </pc:sldLayoutMkLst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2652264531" sldId="2147483754"/>
              <ac:spMk id="4" creationId="{B7783C9B-D14B-899C-B084-D233E5CF9D89}"/>
            </ac:spMkLst>
          </pc:spChg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2652264531" sldId="2147483754"/>
              <ac:spMk id="5" creationId="{2E2C38EF-93AE-9214-FDFE-009AE71CD7A1}"/>
            </ac:spMkLst>
          </pc:spChg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2652264531" sldId="2147483754"/>
              <ac:spMk id="6" creationId="{4E881CBA-3EB3-43A7-D2FA-2410CF2BAE2D}"/>
            </ac:spMkLst>
          </pc:spChg>
        </pc:sldLayoutChg>
        <pc:sldLayoutChg chg="modSp">
          <pc:chgData name="Richardson, Stephanie (STFC,RAL,ISIS)" userId="fb9e1876-ffcf-45bf-abd9-b21078f88f3e" providerId="ADAL" clId="{9AD97143-98FB-4579-9750-783D5C12E4A2}" dt="2023-06-13T10:00:01.010" v="166"/>
          <pc:sldLayoutMkLst>
            <pc:docMk/>
            <pc:sldMasterMk cId="2232557041" sldId="2147483719"/>
            <pc:sldLayoutMk cId="3831121784" sldId="2147483755"/>
          </pc:sldLayoutMkLst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3831121784" sldId="2147483755"/>
              <ac:spMk id="4" creationId="{0311ECD2-7228-FC6F-D057-E1D381721D2D}"/>
            </ac:spMkLst>
          </pc:spChg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3831121784" sldId="2147483755"/>
              <ac:spMk id="5" creationId="{A0501347-B148-1746-115D-B3672939A7E1}"/>
            </ac:spMkLst>
          </pc:spChg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3831121784" sldId="2147483755"/>
              <ac:spMk id="6" creationId="{E474C7FE-56F7-317A-6A29-7F808D2B3C8A}"/>
            </ac:spMkLst>
          </pc:spChg>
        </pc:sldLayoutChg>
        <pc:sldLayoutChg chg="modSp">
          <pc:chgData name="Richardson, Stephanie (STFC,RAL,ISIS)" userId="fb9e1876-ffcf-45bf-abd9-b21078f88f3e" providerId="ADAL" clId="{9AD97143-98FB-4579-9750-783D5C12E4A2}" dt="2023-06-13T10:00:01.010" v="166"/>
          <pc:sldLayoutMkLst>
            <pc:docMk/>
            <pc:sldMasterMk cId="2232557041" sldId="2147483719"/>
            <pc:sldLayoutMk cId="1672187643" sldId="2147483756"/>
          </pc:sldLayoutMkLst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1672187643" sldId="2147483756"/>
              <ac:spMk id="4" creationId="{DC61FB1F-7BDA-DC86-9EF3-DB36350C8D2F}"/>
            </ac:spMkLst>
          </pc:spChg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1672187643" sldId="2147483756"/>
              <ac:spMk id="5" creationId="{C77E4339-5CB2-7EDB-C9AA-C007FA14F698}"/>
            </ac:spMkLst>
          </pc:spChg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1672187643" sldId="2147483756"/>
              <ac:spMk id="6" creationId="{1B47BCC8-EC59-1A12-7C24-DEA423BC7F75}"/>
            </ac:spMkLst>
          </pc:spChg>
        </pc:sldLayoutChg>
        <pc:sldLayoutChg chg="modSp">
          <pc:chgData name="Richardson, Stephanie (STFC,RAL,ISIS)" userId="fb9e1876-ffcf-45bf-abd9-b21078f88f3e" providerId="ADAL" clId="{9AD97143-98FB-4579-9750-783D5C12E4A2}" dt="2023-06-13T10:00:01.010" v="166"/>
          <pc:sldLayoutMkLst>
            <pc:docMk/>
            <pc:sldMasterMk cId="2232557041" sldId="2147483719"/>
            <pc:sldLayoutMk cId="1546897535" sldId="2147483757"/>
          </pc:sldLayoutMkLst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1546897535" sldId="2147483757"/>
              <ac:spMk id="5" creationId="{C400EE24-2BFB-8E46-2E66-3BA36D59A1CA}"/>
            </ac:spMkLst>
          </pc:spChg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1546897535" sldId="2147483757"/>
              <ac:spMk id="6" creationId="{F5F2556D-B5E1-EF44-908B-500C8837B6D3}"/>
            </ac:spMkLst>
          </pc:spChg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1546897535" sldId="2147483757"/>
              <ac:spMk id="7" creationId="{36B4910F-1642-C042-4D26-BC4F3A55A63E}"/>
            </ac:spMkLst>
          </pc:spChg>
        </pc:sldLayoutChg>
        <pc:sldLayoutChg chg="modSp">
          <pc:chgData name="Richardson, Stephanie (STFC,RAL,ISIS)" userId="fb9e1876-ffcf-45bf-abd9-b21078f88f3e" providerId="ADAL" clId="{9AD97143-98FB-4579-9750-783D5C12E4A2}" dt="2023-06-13T10:00:01.010" v="166"/>
          <pc:sldLayoutMkLst>
            <pc:docMk/>
            <pc:sldMasterMk cId="2232557041" sldId="2147483719"/>
            <pc:sldLayoutMk cId="3075672927" sldId="2147483758"/>
          </pc:sldLayoutMkLst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3075672927" sldId="2147483758"/>
              <ac:spMk id="7" creationId="{CF70523E-13BC-6AF4-F44B-1E81F5078040}"/>
            </ac:spMkLst>
          </pc:spChg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3075672927" sldId="2147483758"/>
              <ac:spMk id="8" creationId="{22ACC21D-81ED-0C7F-2CF7-CFDE23016EBF}"/>
            </ac:spMkLst>
          </pc:spChg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3075672927" sldId="2147483758"/>
              <ac:spMk id="9" creationId="{A75BA4D1-1395-871F-083F-CCC3ADAA7675}"/>
            </ac:spMkLst>
          </pc:spChg>
        </pc:sldLayoutChg>
        <pc:sldLayoutChg chg="modSp">
          <pc:chgData name="Richardson, Stephanie (STFC,RAL,ISIS)" userId="fb9e1876-ffcf-45bf-abd9-b21078f88f3e" providerId="ADAL" clId="{9AD97143-98FB-4579-9750-783D5C12E4A2}" dt="2023-06-13T10:00:01.010" v="166"/>
          <pc:sldLayoutMkLst>
            <pc:docMk/>
            <pc:sldMasterMk cId="2232557041" sldId="2147483719"/>
            <pc:sldLayoutMk cId="107841998" sldId="2147483759"/>
          </pc:sldLayoutMkLst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107841998" sldId="2147483759"/>
              <ac:spMk id="3" creationId="{ACA4210A-8AD6-DB76-6435-6F1565CF23B3}"/>
            </ac:spMkLst>
          </pc:spChg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107841998" sldId="2147483759"/>
              <ac:spMk id="4" creationId="{E65DFFE2-973C-8808-2027-0A0826D0678B}"/>
            </ac:spMkLst>
          </pc:spChg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107841998" sldId="2147483759"/>
              <ac:spMk id="5" creationId="{2827C7D8-7501-4918-C3A4-210FC2D1AD31}"/>
            </ac:spMkLst>
          </pc:spChg>
        </pc:sldLayoutChg>
        <pc:sldLayoutChg chg="modSp">
          <pc:chgData name="Richardson, Stephanie (STFC,RAL,ISIS)" userId="fb9e1876-ffcf-45bf-abd9-b21078f88f3e" providerId="ADAL" clId="{9AD97143-98FB-4579-9750-783D5C12E4A2}" dt="2023-06-13T10:00:01.010" v="166"/>
          <pc:sldLayoutMkLst>
            <pc:docMk/>
            <pc:sldMasterMk cId="2232557041" sldId="2147483719"/>
            <pc:sldLayoutMk cId="528458597" sldId="2147483760"/>
          </pc:sldLayoutMkLst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528458597" sldId="2147483760"/>
              <ac:spMk id="5" creationId="{0BBF7D06-9178-0519-324E-D3FAE1553A1C}"/>
            </ac:spMkLst>
          </pc:spChg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528458597" sldId="2147483760"/>
              <ac:spMk id="6" creationId="{DDED0C21-14CC-0A4D-09D2-207115B3D4DC}"/>
            </ac:spMkLst>
          </pc:spChg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528458597" sldId="2147483760"/>
              <ac:spMk id="7" creationId="{094D343D-82C5-3AAA-AADD-2197F991E673}"/>
            </ac:spMkLst>
          </pc:spChg>
        </pc:sldLayoutChg>
        <pc:sldLayoutChg chg="modSp">
          <pc:chgData name="Richardson, Stephanie (STFC,RAL,ISIS)" userId="fb9e1876-ffcf-45bf-abd9-b21078f88f3e" providerId="ADAL" clId="{9AD97143-98FB-4579-9750-783D5C12E4A2}" dt="2023-06-13T10:00:01.010" v="166"/>
          <pc:sldLayoutMkLst>
            <pc:docMk/>
            <pc:sldMasterMk cId="2232557041" sldId="2147483719"/>
            <pc:sldLayoutMk cId="3264549565" sldId="2147483761"/>
          </pc:sldLayoutMkLst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3264549565" sldId="2147483761"/>
              <ac:spMk id="5" creationId="{687748DA-A10C-6B03-FEDA-D99AE6E85A9B}"/>
            </ac:spMkLst>
          </pc:spChg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3264549565" sldId="2147483761"/>
              <ac:spMk id="6" creationId="{5009BA5F-3B12-9A62-2D70-80CF77B9951B}"/>
            </ac:spMkLst>
          </pc:spChg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3264549565" sldId="2147483761"/>
              <ac:spMk id="7" creationId="{361A75CB-A493-E2D5-0C56-6C9F25C86CA4}"/>
            </ac:spMkLst>
          </pc:spChg>
        </pc:sldLayoutChg>
      </pc:sldMasterChg>
      <pc:sldMasterChg chg="modSp mod modSldLayout">
        <pc:chgData name="Richardson, Stephanie (STFC,RAL,ISIS)" userId="fb9e1876-ffcf-45bf-abd9-b21078f88f3e" providerId="ADAL" clId="{9AD97143-98FB-4579-9750-783D5C12E4A2}" dt="2023-06-13T10:37:38.715" v="172" actId="14826"/>
        <pc:sldMasterMkLst>
          <pc:docMk/>
          <pc:sldMasterMk cId="3796829732" sldId="2147483727"/>
        </pc:sldMasterMkLst>
        <pc:picChg chg="mod">
          <ac:chgData name="Richardson, Stephanie (STFC,RAL,ISIS)" userId="fb9e1876-ffcf-45bf-abd9-b21078f88f3e" providerId="ADAL" clId="{9AD97143-98FB-4579-9750-783D5C12E4A2}" dt="2023-06-13T10:37:38.715" v="172" actId="14826"/>
          <ac:picMkLst>
            <pc:docMk/>
            <pc:sldMasterMk cId="3796829732" sldId="2147483727"/>
            <ac:picMk id="4" creationId="{C5EE97D3-004E-241C-1F4D-DA2001CE0425}"/>
          </ac:picMkLst>
        </pc:picChg>
        <pc:sldLayoutChg chg="mod">
          <pc:chgData name="Richardson, Stephanie (STFC,RAL,ISIS)" userId="fb9e1876-ffcf-45bf-abd9-b21078f88f3e" providerId="ADAL" clId="{9AD97143-98FB-4579-9750-783D5C12E4A2}" dt="2023-06-13T09:47:07.019" v="25" actId="6014"/>
          <pc:sldLayoutMkLst>
            <pc:docMk/>
            <pc:sldMasterMk cId="3796829732" sldId="2147483727"/>
            <pc:sldLayoutMk cId="1361455900" sldId="2147483733"/>
          </pc:sldLayoutMkLst>
        </pc:sldLayoutChg>
      </pc:sldMasterChg>
      <pc:sldMasterChg chg="new del mod addSldLayout delSldLayout">
        <pc:chgData name="Richardson, Stephanie (STFC,RAL,ISIS)" userId="fb9e1876-ffcf-45bf-abd9-b21078f88f3e" providerId="ADAL" clId="{9AD97143-98FB-4579-9750-783D5C12E4A2}" dt="2023-06-13T09:50:58.333" v="44" actId="6938"/>
        <pc:sldMasterMkLst>
          <pc:docMk/>
          <pc:sldMasterMk cId="2547378874" sldId="2147483734"/>
        </pc:sldMasterMkLst>
        <pc:sldLayoutChg chg="new del replId">
          <pc:chgData name="Richardson, Stephanie (STFC,RAL,ISIS)" userId="fb9e1876-ffcf-45bf-abd9-b21078f88f3e" providerId="ADAL" clId="{9AD97143-98FB-4579-9750-783D5C12E4A2}" dt="2023-06-13T09:50:58.333" v="44" actId="6938"/>
          <pc:sldLayoutMkLst>
            <pc:docMk/>
            <pc:sldMasterMk cId="2547378874" sldId="2147483734"/>
            <pc:sldLayoutMk cId="1173839450" sldId="2147483735"/>
          </pc:sldLayoutMkLst>
        </pc:sldLayoutChg>
        <pc:sldLayoutChg chg="new del replId">
          <pc:chgData name="Richardson, Stephanie (STFC,RAL,ISIS)" userId="fb9e1876-ffcf-45bf-abd9-b21078f88f3e" providerId="ADAL" clId="{9AD97143-98FB-4579-9750-783D5C12E4A2}" dt="2023-06-13T09:50:58.333" v="44" actId="6938"/>
          <pc:sldLayoutMkLst>
            <pc:docMk/>
            <pc:sldMasterMk cId="2547378874" sldId="2147483734"/>
            <pc:sldLayoutMk cId="2467079635" sldId="2147483736"/>
          </pc:sldLayoutMkLst>
        </pc:sldLayoutChg>
        <pc:sldLayoutChg chg="new del replId">
          <pc:chgData name="Richardson, Stephanie (STFC,RAL,ISIS)" userId="fb9e1876-ffcf-45bf-abd9-b21078f88f3e" providerId="ADAL" clId="{9AD97143-98FB-4579-9750-783D5C12E4A2}" dt="2023-06-13T09:50:58.333" v="44" actId="6938"/>
          <pc:sldLayoutMkLst>
            <pc:docMk/>
            <pc:sldMasterMk cId="2547378874" sldId="2147483734"/>
            <pc:sldLayoutMk cId="2881842932" sldId="2147483737"/>
          </pc:sldLayoutMkLst>
        </pc:sldLayoutChg>
        <pc:sldLayoutChg chg="new del replId">
          <pc:chgData name="Richardson, Stephanie (STFC,RAL,ISIS)" userId="fb9e1876-ffcf-45bf-abd9-b21078f88f3e" providerId="ADAL" clId="{9AD97143-98FB-4579-9750-783D5C12E4A2}" dt="2023-06-13T09:50:58.333" v="44" actId="6938"/>
          <pc:sldLayoutMkLst>
            <pc:docMk/>
            <pc:sldMasterMk cId="2547378874" sldId="2147483734"/>
            <pc:sldLayoutMk cId="509497509" sldId="2147483738"/>
          </pc:sldLayoutMkLst>
        </pc:sldLayoutChg>
        <pc:sldLayoutChg chg="new del replId">
          <pc:chgData name="Richardson, Stephanie (STFC,RAL,ISIS)" userId="fb9e1876-ffcf-45bf-abd9-b21078f88f3e" providerId="ADAL" clId="{9AD97143-98FB-4579-9750-783D5C12E4A2}" dt="2023-06-13T09:50:58.333" v="44" actId="6938"/>
          <pc:sldLayoutMkLst>
            <pc:docMk/>
            <pc:sldMasterMk cId="2547378874" sldId="2147483734"/>
            <pc:sldLayoutMk cId="1104118082" sldId="2147483739"/>
          </pc:sldLayoutMkLst>
        </pc:sldLayoutChg>
        <pc:sldLayoutChg chg="new del replId">
          <pc:chgData name="Richardson, Stephanie (STFC,RAL,ISIS)" userId="fb9e1876-ffcf-45bf-abd9-b21078f88f3e" providerId="ADAL" clId="{9AD97143-98FB-4579-9750-783D5C12E4A2}" dt="2023-06-13T09:50:58.333" v="44" actId="6938"/>
          <pc:sldLayoutMkLst>
            <pc:docMk/>
            <pc:sldMasterMk cId="2547378874" sldId="2147483734"/>
            <pc:sldLayoutMk cId="3458179380" sldId="2147483740"/>
          </pc:sldLayoutMkLst>
        </pc:sldLayoutChg>
        <pc:sldLayoutChg chg="new del replId">
          <pc:chgData name="Richardson, Stephanie (STFC,RAL,ISIS)" userId="fb9e1876-ffcf-45bf-abd9-b21078f88f3e" providerId="ADAL" clId="{9AD97143-98FB-4579-9750-783D5C12E4A2}" dt="2023-06-13T09:50:58.333" v="44" actId="6938"/>
          <pc:sldLayoutMkLst>
            <pc:docMk/>
            <pc:sldMasterMk cId="2547378874" sldId="2147483734"/>
            <pc:sldLayoutMk cId="2874716688" sldId="2147483741"/>
          </pc:sldLayoutMkLst>
        </pc:sldLayoutChg>
        <pc:sldLayoutChg chg="new del replId">
          <pc:chgData name="Richardson, Stephanie (STFC,RAL,ISIS)" userId="fb9e1876-ffcf-45bf-abd9-b21078f88f3e" providerId="ADAL" clId="{9AD97143-98FB-4579-9750-783D5C12E4A2}" dt="2023-06-13T09:50:58.333" v="44" actId="6938"/>
          <pc:sldLayoutMkLst>
            <pc:docMk/>
            <pc:sldMasterMk cId="2547378874" sldId="2147483734"/>
            <pc:sldLayoutMk cId="1545531455" sldId="2147483742"/>
          </pc:sldLayoutMkLst>
        </pc:sldLayoutChg>
        <pc:sldLayoutChg chg="new del replId">
          <pc:chgData name="Richardson, Stephanie (STFC,RAL,ISIS)" userId="fb9e1876-ffcf-45bf-abd9-b21078f88f3e" providerId="ADAL" clId="{9AD97143-98FB-4579-9750-783D5C12E4A2}" dt="2023-06-13T09:50:58.333" v="44" actId="6938"/>
          <pc:sldLayoutMkLst>
            <pc:docMk/>
            <pc:sldMasterMk cId="2547378874" sldId="2147483734"/>
            <pc:sldLayoutMk cId="3260352868" sldId="2147483743"/>
          </pc:sldLayoutMkLst>
        </pc:sldLayoutChg>
        <pc:sldLayoutChg chg="new del replId">
          <pc:chgData name="Richardson, Stephanie (STFC,RAL,ISIS)" userId="fb9e1876-ffcf-45bf-abd9-b21078f88f3e" providerId="ADAL" clId="{9AD97143-98FB-4579-9750-783D5C12E4A2}" dt="2023-06-13T09:50:58.333" v="44" actId="6938"/>
          <pc:sldLayoutMkLst>
            <pc:docMk/>
            <pc:sldMasterMk cId="2547378874" sldId="2147483734"/>
            <pc:sldLayoutMk cId="325583450" sldId="2147483744"/>
          </pc:sldLayoutMkLst>
        </pc:sldLayoutChg>
        <pc:sldLayoutChg chg="new del replId">
          <pc:chgData name="Richardson, Stephanie (STFC,RAL,ISIS)" userId="fb9e1876-ffcf-45bf-abd9-b21078f88f3e" providerId="ADAL" clId="{9AD97143-98FB-4579-9750-783D5C12E4A2}" dt="2023-06-13T09:50:58.333" v="44" actId="6938"/>
          <pc:sldLayoutMkLst>
            <pc:docMk/>
            <pc:sldMasterMk cId="2547378874" sldId="2147483734"/>
            <pc:sldLayoutMk cId="2583740436" sldId="2147483745"/>
          </pc:sldLayoutMkLst>
        </pc:sldLayoutChg>
      </pc:sldMasterChg>
      <pc:sldMasterChg chg="add mod addSldLayout delSldLayout modSldLayout">
        <pc:chgData name="Richardson, Stephanie (STFC,RAL,ISIS)" userId="fb9e1876-ffcf-45bf-abd9-b21078f88f3e" providerId="ADAL" clId="{9AD97143-98FB-4579-9750-783D5C12E4A2}" dt="2023-06-13T10:04:22.250" v="168" actId="6014"/>
        <pc:sldMasterMkLst>
          <pc:docMk/>
          <pc:sldMasterMk cId="3562387349" sldId="2147483734"/>
        </pc:sldMasterMkLst>
        <pc:sldLayoutChg chg="add mod replId">
          <pc:chgData name="Richardson, Stephanie (STFC,RAL,ISIS)" userId="fb9e1876-ffcf-45bf-abd9-b21078f88f3e" providerId="ADAL" clId="{9AD97143-98FB-4579-9750-783D5C12E4A2}" dt="2023-06-13T09:55:35.765" v="152" actId="2890"/>
          <pc:sldLayoutMkLst>
            <pc:docMk/>
            <pc:sldMasterMk cId="3562387349" sldId="2147483734"/>
            <pc:sldLayoutMk cId="379747361" sldId="2147483735"/>
          </pc:sldLayoutMkLst>
        </pc:sldLayoutChg>
        <pc:sldLayoutChg chg="add mod replId">
          <pc:chgData name="Richardson, Stephanie (STFC,RAL,ISIS)" userId="fb9e1876-ffcf-45bf-abd9-b21078f88f3e" providerId="ADAL" clId="{9AD97143-98FB-4579-9750-783D5C12E4A2}" dt="2023-06-13T09:55:35.765" v="152" actId="2890"/>
          <pc:sldLayoutMkLst>
            <pc:docMk/>
            <pc:sldMasterMk cId="3562387349" sldId="2147483734"/>
            <pc:sldLayoutMk cId="180950474" sldId="2147483736"/>
          </pc:sldLayoutMkLst>
        </pc:sldLayoutChg>
        <pc:sldLayoutChg chg="add mod replId">
          <pc:chgData name="Richardson, Stephanie (STFC,RAL,ISIS)" userId="fb9e1876-ffcf-45bf-abd9-b21078f88f3e" providerId="ADAL" clId="{9AD97143-98FB-4579-9750-783D5C12E4A2}" dt="2023-06-13T09:55:35.765" v="152" actId="2890"/>
          <pc:sldLayoutMkLst>
            <pc:docMk/>
            <pc:sldMasterMk cId="3562387349" sldId="2147483734"/>
            <pc:sldLayoutMk cId="2187053031" sldId="2147483737"/>
          </pc:sldLayoutMkLst>
        </pc:sldLayoutChg>
        <pc:sldLayoutChg chg="add mod replId">
          <pc:chgData name="Richardson, Stephanie (STFC,RAL,ISIS)" userId="fb9e1876-ffcf-45bf-abd9-b21078f88f3e" providerId="ADAL" clId="{9AD97143-98FB-4579-9750-783D5C12E4A2}" dt="2023-06-13T09:55:35.765" v="152" actId="2890"/>
          <pc:sldLayoutMkLst>
            <pc:docMk/>
            <pc:sldMasterMk cId="3562387349" sldId="2147483734"/>
            <pc:sldLayoutMk cId="1905161976" sldId="2147483738"/>
          </pc:sldLayoutMkLst>
        </pc:sldLayoutChg>
        <pc:sldLayoutChg chg="add mod replId">
          <pc:chgData name="Richardson, Stephanie (STFC,RAL,ISIS)" userId="fb9e1876-ffcf-45bf-abd9-b21078f88f3e" providerId="ADAL" clId="{9AD97143-98FB-4579-9750-783D5C12E4A2}" dt="2023-06-13T09:55:35.765" v="152" actId="2890"/>
          <pc:sldLayoutMkLst>
            <pc:docMk/>
            <pc:sldMasterMk cId="3562387349" sldId="2147483734"/>
            <pc:sldLayoutMk cId="3538624153" sldId="2147483739"/>
          </pc:sldLayoutMkLst>
        </pc:sldLayoutChg>
        <pc:sldLayoutChg chg="add mod replId">
          <pc:chgData name="Richardson, Stephanie (STFC,RAL,ISIS)" userId="fb9e1876-ffcf-45bf-abd9-b21078f88f3e" providerId="ADAL" clId="{9AD97143-98FB-4579-9750-783D5C12E4A2}" dt="2023-06-13T09:55:35.765" v="152" actId="2890"/>
          <pc:sldLayoutMkLst>
            <pc:docMk/>
            <pc:sldMasterMk cId="3562387349" sldId="2147483734"/>
            <pc:sldLayoutMk cId="2831710968" sldId="2147483740"/>
          </pc:sldLayoutMkLst>
        </pc:sldLayoutChg>
        <pc:sldLayoutChg chg="add del mod replId">
          <pc:chgData name="Richardson, Stephanie (STFC,RAL,ISIS)" userId="fb9e1876-ffcf-45bf-abd9-b21078f88f3e" providerId="ADAL" clId="{9AD97143-98FB-4579-9750-783D5C12E4A2}" dt="2023-06-13T09:58:53.153" v="165" actId="2696"/>
          <pc:sldLayoutMkLst>
            <pc:docMk/>
            <pc:sldMasterMk cId="3562387349" sldId="2147483734"/>
            <pc:sldLayoutMk cId="532212873" sldId="2147483741"/>
          </pc:sldLayoutMkLst>
        </pc:sldLayoutChg>
        <pc:sldLayoutChg chg="add mod replId">
          <pc:chgData name="Richardson, Stephanie (STFC,RAL,ISIS)" userId="fb9e1876-ffcf-45bf-abd9-b21078f88f3e" providerId="ADAL" clId="{9AD97143-98FB-4579-9750-783D5C12E4A2}" dt="2023-06-13T09:55:35.765" v="152" actId="2890"/>
          <pc:sldLayoutMkLst>
            <pc:docMk/>
            <pc:sldMasterMk cId="3562387349" sldId="2147483734"/>
            <pc:sldLayoutMk cId="2539774327" sldId="2147483742"/>
          </pc:sldLayoutMkLst>
        </pc:sldLayoutChg>
        <pc:sldLayoutChg chg="add mod replId">
          <pc:chgData name="Richardson, Stephanie (STFC,RAL,ISIS)" userId="fb9e1876-ffcf-45bf-abd9-b21078f88f3e" providerId="ADAL" clId="{9AD97143-98FB-4579-9750-783D5C12E4A2}" dt="2023-06-13T09:55:35.765" v="152" actId="2890"/>
          <pc:sldLayoutMkLst>
            <pc:docMk/>
            <pc:sldMasterMk cId="3562387349" sldId="2147483734"/>
            <pc:sldLayoutMk cId="2219480384" sldId="2147483743"/>
          </pc:sldLayoutMkLst>
        </pc:sldLayoutChg>
        <pc:sldLayoutChg chg="mod">
          <pc:chgData name="Richardson, Stephanie (STFC,RAL,ISIS)" userId="fb9e1876-ffcf-45bf-abd9-b21078f88f3e" providerId="ADAL" clId="{9AD97143-98FB-4579-9750-783D5C12E4A2}" dt="2023-06-13T10:04:22.250" v="168" actId="6014"/>
          <pc:sldLayoutMkLst>
            <pc:docMk/>
            <pc:sldMasterMk cId="3562387349" sldId="2147483734"/>
            <pc:sldLayoutMk cId="3840627009" sldId="2147483749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1C82ED0-7452-4354-A24E-35FB24BF9AE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6969E9-2182-2FF9-A02F-A1842CE2A4F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D66A77-BC89-4E24-A414-B6543411FF58}" type="datetimeFigureOut">
              <a:rPr lang="en-GB" smtClean="0"/>
              <a:t>08/07/2025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E84D48-5E89-47EA-5EE7-5780CF041D6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69F5C8-55D8-4294-92FA-96C28702B9F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4A80C6-5E9B-493C-B5B8-6FAC8DE86E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078357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4E475C-0005-4055-A503-7A818DF0C8B0}" type="datetimeFigureOut">
              <a:rPr lang="en-GB" smtClean="0"/>
              <a:t>08/07/2025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255ECB-5888-47C0-AA65-95D3CD5EE0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731477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ECFA functions as the </a:t>
            </a:r>
            <a:r>
              <a:rPr lang="en-GB" b="1" dirty="0"/>
              <a:t>strategic steering committee</a:t>
            </a:r>
            <a:r>
              <a:rPr lang="en-GB" dirty="0"/>
              <a:t> for Europe’s high-energy accelerator projects—guiding long-range planning, fostering equitable international collaboration, balancing research infrastructure, and ensuring alignment with broader European strategy through continual review and engagement.</a:t>
            </a:r>
          </a:p>
        </p:txBody>
      </p:sp>
    </p:spTree>
    <p:extLst>
      <p:ext uri="{BB962C8B-B14F-4D97-AF65-F5344CB8AC3E}">
        <p14:creationId xmlns:p14="http://schemas.microsoft.com/office/powerpoint/2010/main" val="7708476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Thanks to Abi, Becky, Steph and team for putting these slides together</a:t>
            </a:r>
          </a:p>
        </p:txBody>
      </p:sp>
    </p:spTree>
    <p:extLst>
      <p:ext uri="{BB962C8B-B14F-4D97-AF65-F5344CB8AC3E}">
        <p14:creationId xmlns:p14="http://schemas.microsoft.com/office/powerpoint/2010/main" val="30841529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Low return on investment – make a plan to get more out of our £180 mill spend</a:t>
            </a:r>
          </a:p>
          <a:p>
            <a:r>
              <a:rPr lang="en-GB" dirty="0"/>
              <a:t>Plenty of opportunities, supported by a soon to be UK DG</a:t>
            </a:r>
          </a:p>
        </p:txBody>
      </p:sp>
    </p:spTree>
    <p:extLst>
      <p:ext uri="{BB962C8B-B14F-4D97-AF65-F5344CB8AC3E}">
        <p14:creationId xmlns:p14="http://schemas.microsoft.com/office/powerpoint/2010/main" val="26868011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Accelerators can benefit strongly from</a:t>
            </a:r>
          </a:p>
          <a:p>
            <a:r>
              <a:rPr lang="en-GB" dirty="0"/>
              <a:t>skills pipeline</a:t>
            </a:r>
          </a:p>
          <a:p>
            <a:r>
              <a:rPr lang="en-GB" dirty="0"/>
              <a:t>how do we get UK companies involved in R&amp;D / production for &lt;whatever CERN builds next&gt;</a:t>
            </a:r>
          </a:p>
          <a:p>
            <a:r>
              <a:rPr lang="en-GB" dirty="0"/>
              <a:t>International partnerships – what we’re good at</a:t>
            </a:r>
          </a:p>
          <a:p>
            <a:r>
              <a:rPr lang="en-GB" dirty="0"/>
              <a:t>etc</a:t>
            </a:r>
          </a:p>
        </p:txBody>
      </p:sp>
    </p:spTree>
    <p:extLst>
      <p:ext uri="{BB962C8B-B14F-4D97-AF65-F5344CB8AC3E}">
        <p14:creationId xmlns:p14="http://schemas.microsoft.com/office/powerpoint/2010/main" val="2978257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Mapping CERN connections across STFC</a:t>
            </a:r>
          </a:p>
          <a:p>
            <a:r>
              <a:rPr lang="en-GB" dirty="0"/>
              <a:t>Enhancing balance of industrial returns</a:t>
            </a:r>
          </a:p>
        </p:txBody>
      </p:sp>
    </p:spTree>
    <p:extLst>
      <p:ext uri="{BB962C8B-B14F-4D97-AF65-F5344CB8AC3E}">
        <p14:creationId xmlns:p14="http://schemas.microsoft.com/office/powerpoint/2010/main" val="29847853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Improve skills return</a:t>
            </a:r>
          </a:p>
          <a:p>
            <a:r>
              <a:rPr lang="en-GB" dirty="0"/>
              <a:t>Better ways to connect UK engineering community with CERN</a:t>
            </a:r>
          </a:p>
          <a:p>
            <a:r>
              <a:rPr lang="en-GB" dirty="0"/>
              <a:t>Technical roadshow</a:t>
            </a:r>
          </a:p>
          <a:p>
            <a:r>
              <a:rPr lang="en-GB" dirty="0"/>
              <a:t>Industrial liaison: looking for academics working with industry</a:t>
            </a:r>
          </a:p>
        </p:txBody>
      </p:sp>
    </p:spTree>
    <p:extLst>
      <p:ext uri="{BB962C8B-B14F-4D97-AF65-F5344CB8AC3E}">
        <p14:creationId xmlns:p14="http://schemas.microsoft.com/office/powerpoint/2010/main" val="21519522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Share CERN stories with the strategy delivery team – encourage more ROI</a:t>
            </a:r>
          </a:p>
          <a:p>
            <a:r>
              <a:rPr lang="en-GB" dirty="0"/>
              <a:t>Share CERN opportunities with students, technicians, etc – benefit from skills pipeline</a:t>
            </a:r>
          </a:p>
          <a:p>
            <a:r>
              <a:rPr lang="en-GB" dirty="0"/>
              <a:t>Foster industry links (get in early for CERNs next project)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33309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Not just physics</a:t>
            </a:r>
          </a:p>
          <a:p>
            <a:r>
              <a:rPr lang="en-GB" dirty="0"/>
              <a:t>All levels</a:t>
            </a:r>
          </a:p>
          <a:p>
            <a:r>
              <a:rPr lang="en-GB" dirty="0"/>
              <a:t>Share and apply</a:t>
            </a:r>
          </a:p>
        </p:txBody>
      </p:sp>
    </p:spTree>
    <p:extLst>
      <p:ext uri="{BB962C8B-B14F-4D97-AF65-F5344CB8AC3E}">
        <p14:creationId xmlns:p14="http://schemas.microsoft.com/office/powerpoint/2010/main" val="24150549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CERN Fellowships revamped</a:t>
            </a:r>
          </a:p>
          <a:p>
            <a:r>
              <a:rPr lang="en-GB" dirty="0"/>
              <a:t>A selection of relevant positions</a:t>
            </a:r>
          </a:p>
          <a:p>
            <a:r>
              <a:rPr lang="en-GB" dirty="0"/>
              <a:t>Talk to Barbara</a:t>
            </a:r>
          </a:p>
        </p:txBody>
      </p:sp>
    </p:spTree>
    <p:extLst>
      <p:ext uri="{BB962C8B-B14F-4D97-AF65-F5344CB8AC3E}">
        <p14:creationId xmlns:p14="http://schemas.microsoft.com/office/powerpoint/2010/main" val="22340365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dirty="0"/>
              <a:t>Need input for plan B and next UK drafting meeting – please attend</a:t>
            </a:r>
          </a:p>
          <a:p>
            <a:pPr marL="171450" indent="-171450">
              <a:buFontTx/>
              <a:buChar char="-"/>
            </a:pPr>
            <a:r>
              <a:rPr lang="en-GB" dirty="0"/>
              <a:t>JENAS showed synergies particularly in computing infrastructure</a:t>
            </a:r>
          </a:p>
          <a:p>
            <a:pPr marL="171450" indent="-171450">
              <a:buFontTx/>
              <a:buChar char="-"/>
            </a:pPr>
            <a:r>
              <a:rPr lang="en-GB" dirty="0"/>
              <a:t>RECFA encouraged funding</a:t>
            </a:r>
          </a:p>
          <a:p>
            <a:pPr marL="171450" indent="-171450">
              <a:buFontTx/>
              <a:buChar char="-"/>
            </a:pPr>
            <a:r>
              <a:rPr lang="en-GB" dirty="0"/>
              <a:t>Strategy: plan in place, improving UK return</a:t>
            </a:r>
          </a:p>
        </p:txBody>
      </p:sp>
    </p:spTree>
    <p:extLst>
      <p:ext uri="{BB962C8B-B14F-4D97-AF65-F5344CB8AC3E}">
        <p14:creationId xmlns:p14="http://schemas.microsoft.com/office/powerpoint/2010/main" val="191227167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Big questions in physics</a:t>
            </a:r>
          </a:p>
          <a:p>
            <a:r>
              <a:rPr lang="en-GB" dirty="0"/>
              <a:t>Nice discovery</a:t>
            </a:r>
          </a:p>
        </p:txBody>
      </p:sp>
    </p:spTree>
    <p:extLst>
      <p:ext uri="{BB962C8B-B14F-4D97-AF65-F5344CB8AC3E}">
        <p14:creationId xmlns:p14="http://schemas.microsoft.com/office/powerpoint/2010/main" val="7018692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/>
              <a:t>What will CERN build next? What experiments are needed to answer the big questions in physics?</a:t>
            </a:r>
          </a:p>
          <a:p>
            <a:r>
              <a:rPr lang="en-GB" dirty="0"/>
              <a:t>The </a:t>
            </a:r>
            <a:r>
              <a:rPr lang="en-GB" b="1" dirty="0"/>
              <a:t>ESPP</a:t>
            </a:r>
            <a:r>
              <a:rPr lang="en-GB" dirty="0"/>
              <a:t> is Europe's long-term plan for particle physics. It sets scientific priorities, </a:t>
            </a:r>
            <a:r>
              <a:rPr lang="en-GB" b="1" dirty="0"/>
              <a:t>guides investments </a:t>
            </a:r>
            <a:r>
              <a:rPr lang="en-GB" dirty="0"/>
              <a:t>in accelerators, experiments, and R&amp;D, and </a:t>
            </a:r>
            <a:r>
              <a:rPr lang="en-GB" b="1" dirty="0"/>
              <a:t>aligns national efforts with global projects</a:t>
            </a:r>
            <a:r>
              <a:rPr lang="en-GB" dirty="0"/>
              <a:t>.</a:t>
            </a:r>
          </a:p>
          <a:p>
            <a:r>
              <a:rPr lang="en-GB" dirty="0"/>
              <a:t>The </a:t>
            </a:r>
            <a:r>
              <a:rPr lang="en-GB" b="1" dirty="0"/>
              <a:t>ESPPU</a:t>
            </a:r>
            <a:r>
              <a:rPr lang="en-GB" dirty="0"/>
              <a:t> is the periodic update of the ESPP—typically every 7–8 years. </a:t>
            </a:r>
            <a:r>
              <a:rPr lang="en-GB" b="1" dirty="0"/>
              <a:t>It collects community input</a:t>
            </a:r>
            <a:r>
              <a:rPr lang="en-GB" dirty="0"/>
              <a:t>, </a:t>
            </a:r>
            <a:r>
              <a:rPr lang="en-GB" b="1" dirty="0"/>
              <a:t>evaluates progress</a:t>
            </a:r>
            <a:r>
              <a:rPr lang="en-GB" dirty="0"/>
              <a:t>, and </a:t>
            </a:r>
            <a:r>
              <a:rPr lang="en-GB" b="1" dirty="0"/>
              <a:t>recommends future directions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732320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Process so far involved …</a:t>
            </a:r>
          </a:p>
          <a:p>
            <a:r>
              <a:rPr lang="en-GB" dirty="0"/>
              <a:t>Available here with the update</a:t>
            </a:r>
          </a:p>
          <a:p>
            <a:r>
              <a:rPr lang="en-GB" dirty="0"/>
              <a:t>Thanks to drafting team</a:t>
            </a:r>
          </a:p>
        </p:txBody>
      </p:sp>
    </p:spTree>
    <p:extLst>
      <p:ext uri="{BB962C8B-B14F-4D97-AF65-F5344CB8AC3E}">
        <p14:creationId xmlns:p14="http://schemas.microsoft.com/office/powerpoint/2010/main" val="3001297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22508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Significant expertise in the UK – Accelerators, Computational, Detectors, various aspects of PP</a:t>
            </a:r>
          </a:p>
        </p:txBody>
      </p:sp>
    </p:spTree>
    <p:extLst>
      <p:ext uri="{BB962C8B-B14F-4D97-AF65-F5344CB8AC3E}">
        <p14:creationId xmlns:p14="http://schemas.microsoft.com/office/powerpoint/2010/main" val="6455707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Strong UK representation in ESPP, PPG who prepare the Briefing Book, and ESG who will compile the update </a:t>
            </a:r>
          </a:p>
        </p:txBody>
      </p:sp>
    </p:spTree>
    <p:extLst>
      <p:ext uri="{BB962C8B-B14F-4D97-AF65-F5344CB8AC3E}">
        <p14:creationId xmlns:p14="http://schemas.microsoft.com/office/powerpoint/2010/main" val="27048750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RECFA meetings ensure that </a:t>
            </a:r>
            <a:r>
              <a:rPr lang="en-GB" b="1" dirty="0"/>
              <a:t>European particle physics planning reflects the realities and needs of individual countries</a:t>
            </a:r>
            <a:r>
              <a:rPr lang="en-GB" dirty="0"/>
              <a:t>, promotes balanced development, and strengthens collaborative ties across Europe.</a:t>
            </a:r>
          </a:p>
        </p:txBody>
      </p:sp>
    </p:spTree>
    <p:extLst>
      <p:ext uri="{BB962C8B-B14F-4D97-AF65-F5344CB8AC3E}">
        <p14:creationId xmlns:p14="http://schemas.microsoft.com/office/powerpoint/2010/main" val="4224170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What are the big questions in physics? </a:t>
            </a:r>
          </a:p>
          <a:p>
            <a:r>
              <a:rPr lang="en-GB" dirty="0"/>
              <a:t>Where are the synergies? How can we support each other in European big science?</a:t>
            </a:r>
          </a:p>
          <a:p>
            <a:r>
              <a:rPr lang="en-GB" dirty="0"/>
              <a:t>Lots of overlap in computing infrastructures – LIGO, CERN, national facilities all based on large data</a:t>
            </a:r>
          </a:p>
        </p:txBody>
      </p:sp>
    </p:spTree>
    <p:extLst>
      <p:ext uri="{BB962C8B-B14F-4D97-AF65-F5344CB8AC3E}">
        <p14:creationId xmlns:p14="http://schemas.microsoft.com/office/powerpoint/2010/main" val="12057368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62292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5D46A-4F53-F706-E005-3B7F94B067A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03200" y="2557461"/>
            <a:ext cx="9144000" cy="1138240"/>
          </a:xfrm>
        </p:spPr>
        <p:txBody>
          <a:bodyPr anchor="t" anchorCtr="0">
            <a:normAutofit/>
          </a:bodyPr>
          <a:lstStyle>
            <a:lvl1pPr algn="l">
              <a:defRPr sz="3600" b="0">
                <a:latin typeface="+mj-lt"/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C7060A-4567-A74A-3AF0-E66CB6AC334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03200" y="3929062"/>
            <a:ext cx="9144000" cy="43134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speaker name</a:t>
            </a:r>
            <a:endParaRPr lang="en-GB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C9208F-2B17-BF13-15F3-C2942141E5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03200" y="4610100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location 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633D74CF-0634-649D-508B-5F74DC1A060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3200" y="4930325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date </a:t>
            </a:r>
          </a:p>
        </p:txBody>
      </p:sp>
    </p:spTree>
    <p:extLst>
      <p:ext uri="{BB962C8B-B14F-4D97-AF65-F5344CB8AC3E}">
        <p14:creationId xmlns:p14="http://schemas.microsoft.com/office/powerpoint/2010/main" val="1361455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73409-495B-2752-6BF2-B1848FDE6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F4D184-1DF7-03BD-F6A8-1290E291CF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6700" y="1304925"/>
            <a:ext cx="5580000" cy="385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F207A8-6978-C1D1-B0D6-FDA0CC1F42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1383" y="1304925"/>
            <a:ext cx="5580000" cy="385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00EE24-2BFB-8E46-2E66-3BA36D59A1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IOP PAB @ Oxford 9 - 10 July 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F2556D-B5E1-EF44-908B-500C8837B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Haroon Rafique - ECFA-UK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B4910F-1642-C042-4D26-BC4F3A55A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6897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38E961-1532-85E1-EF19-CD6FD29F8D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701" y="1304925"/>
            <a:ext cx="5580000" cy="7457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52AB67-467B-B4C7-6EEB-C8D144E364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66700" y="2330075"/>
            <a:ext cx="5580000" cy="28467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F16626-4911-CA49-90C2-CE3262F728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1380" y="1304925"/>
            <a:ext cx="5580001" cy="7457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2FF839-783C-36FF-2F59-B33FD00F2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1379" y="2330075"/>
            <a:ext cx="5580003" cy="28467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70523E-13BC-6AF4-F44B-1E81F50780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IOP PAB @ Oxford 9 - 10 July 2025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ACC21D-81ED-0C7F-2CF7-CFDE23016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Haroon Rafique - ECFA-UK Update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5BA4D1-1395-871F-083F-CCC3ADAA7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86479E40-CA8C-9DEB-E10E-9B0E9423E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56729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A4210A-8AD6-DB76-6435-6F1565CF23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IOP PAB @ Oxford 9 - 10 July 2025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5DFFE2-973C-8808-2027-0A0826D06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Haroon Rafique - ECFA-UK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27C7D8-7501-4918-C3A4-210FC2D1A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53C41D6-330E-7D22-3BA7-5AD129D23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8419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882BAE-96E7-8067-F384-6C81451D56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365125"/>
            <a:ext cx="5825382" cy="481428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676767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17ED95-2655-DA64-A0CC-0DB50CEC6D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6700" y="1418324"/>
            <a:ext cx="5588000" cy="37610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BF7D06-9178-0519-324E-D3FAE1553A1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IOP PAB @ Oxford 9 - 10 July 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ED0C21-14CC-0A4D-09D2-207115B3D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Haroon Rafique - ECFA-UK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4D343D-82C5-3AAA-AADD-2197F991E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7006FAE-DBD1-BA77-7F74-11A8DCE9D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5588000" cy="8654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84585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03EE30-E243-DD16-09E0-8B68AEC324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7" y="365125"/>
            <a:ext cx="6738195" cy="47881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7748DA-A10C-6B03-FEDA-D99AE6E85A9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IOP PAB @ Oxford 9 - 10 July 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09BA5F-3B12-9A62-2D70-80CF77B99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Haroon Rafique - ECFA-UK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1A75CB-A493-E2D5-0C56-6C9F25C86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DEDEF678-90EE-1594-AB80-39E97C15D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6700" y="1418324"/>
            <a:ext cx="4638586" cy="37610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BA06E30-B013-E2B6-FBD1-5AB600612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4638586" cy="8654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45495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97343B06-E3E7-8DEC-8D2D-B5C65444A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53797" y="6392616"/>
            <a:ext cx="2586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B0055B42-D0C9-B3A9-75C8-A266E71A96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47265" y="639261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IOP PAB @ Oxford 9 - 10 July 2025</a:t>
            </a:r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C7D5F00-55E2-ACD3-8951-14E77037D3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07006" y="639642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Haroon Rafique - ECFA-UK Update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89674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88100" y="1304922"/>
            <a:ext cx="4025900" cy="4351339"/>
          </a:xfrm>
        </p:spPr>
        <p:txBody>
          <a:bodyPr/>
          <a:lstStyle/>
          <a:p>
            <a:endParaRPr lang="en-GB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6D58FB62-6305-D775-94D1-00380F2AC3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58293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body text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8EBC66B3-88F7-6549-E799-6D8EE588C8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53797" y="6392616"/>
            <a:ext cx="2586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F09E2F90-BDB4-26B7-D8AD-15D5EAE275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47265" y="639261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IOP PAB @ Oxford 9 - 10 July 2025</a:t>
            </a:r>
            <a:endParaRPr lang="en-GB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A974D5D3-42A7-6122-5752-1AAE33DB27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07006" y="639642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Haroon Rafique - ECFA-UK Update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30548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8980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39A72C94-07DD-E2CA-345A-A35125CE44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670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1BFA7CDF-E186-FDDF-CF2E-0B3F10DB84D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77825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A93167B-5805-9EBB-6E54-360D545AFA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6700" y="1117600"/>
            <a:ext cx="10223500" cy="838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body text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ABFA18BA-8480-7827-3BE6-18A7080060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53797" y="6392616"/>
            <a:ext cx="2586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01C38B79-7E53-DBE6-5189-9288D50E8F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47265" y="639261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IOP PAB @ Oxford 9 - 10 July 2025</a:t>
            </a:r>
            <a:endParaRPr lang="en-GB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70C7C3D8-4D1B-1AD6-6DAE-D2FF6052D1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07006" y="639642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Haroon Rafique - ECFA-UK Update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28763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8">
            <a:extLst>
              <a:ext uri="{FF2B5EF4-FFF2-40B4-BE49-F238E27FC236}">
                <a16:creationId xmlns:a16="http://schemas.microsoft.com/office/drawing/2014/main" id="{3BF16C2F-A1C7-9D4A-331C-5D46DAAB20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63246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D3A8A21F-2C7D-3EED-D3DE-935B34DCFB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10261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body text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5B2069F8-5C31-5711-88D5-3FCD221C45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53797" y="6392616"/>
            <a:ext cx="2586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D66A84F5-1861-F613-D7C2-AFC774DB5A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47265" y="639261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IOP PAB @ Oxford 9 - 10 July 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213559-1129-2219-70A1-FD22372206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07006" y="639642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Haroon Rafique - ECFA-UK Update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2252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5D46A-4F53-F706-E005-3B7F94B067A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03200" y="2557461"/>
            <a:ext cx="9144000" cy="1138240"/>
          </a:xfrm>
        </p:spPr>
        <p:txBody>
          <a:bodyPr anchor="t" anchorCtr="0">
            <a:normAutofit/>
          </a:bodyPr>
          <a:lstStyle>
            <a:lvl1pPr algn="l">
              <a:defRPr sz="3600" b="0">
                <a:latin typeface="+mj-lt"/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C7060A-4567-A74A-3AF0-E66CB6AC334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03200" y="3929062"/>
            <a:ext cx="9144000" cy="43134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speaker name</a:t>
            </a:r>
            <a:endParaRPr lang="en-GB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C9208F-2B17-BF13-15F3-C2942141E5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03200" y="4610100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location 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633D74CF-0634-649D-508B-5F74DC1A060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3200" y="4930325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date 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E9909B4-D43B-7BEF-4F71-AA1453E7BC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53797" y="6392616"/>
            <a:ext cx="2586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81FB6B7-9B82-C5D6-E3CB-B03A0E9B88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47265" y="639261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IOP PAB @ Oxford 9 - 10 July 2025</a:t>
            </a:r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8BFBD4A-57F4-5C01-4928-E035C961F7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07006" y="639642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Haroon Rafique - ECFA-UK Update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7778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67808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B4CB8-F44D-BEE4-6DCA-1B2662AB00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6699" y="1122363"/>
            <a:ext cx="1165468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BCF0F3-44B5-9EF2-3A88-E4424DDC89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6700" y="3602038"/>
            <a:ext cx="11654682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783C9B-D14B-899C-B084-D233E5CF9D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IOP PAB @ Oxford 9 - 10 July 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C38EF-93AE-9214-FDFE-009AE71CD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Haroon Rafique - ECFA-UK Update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881CBA-3EB3-43A7-D2FA-2410CF2BA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06707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4E776-F347-2357-03E5-35C58A736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654682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132FCD-286F-104A-BCF2-B9138BD0B6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699" y="1304925"/>
            <a:ext cx="11654683" cy="386559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11ECD2-7228-FC6F-D057-E1D381721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IOP PAB @ Oxford 9 - 10 July 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501347-B148-1746-115D-B3672939A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Haroon Rafique - ECFA-UK Update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74C7FE-56F7-317A-6A29-7F808D2B3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59000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941C41-E6F8-8CDB-15CB-AFE023C13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1709738"/>
            <a:ext cx="11654682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9976CA-B5E0-87F5-9BB8-567EA6D050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699" y="4700187"/>
            <a:ext cx="11654683" cy="448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61FB1F-7BDA-DC86-9EF3-DB36350C8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IOP PAB @ Oxford 9 - 10 July 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E4339-5CB2-7EDB-C9AA-C007FA14F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Haroon Rafique - ECFA-UK Update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47BCC8-EC59-1A12-7C24-DEA423BC7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31343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73409-495B-2752-6BF2-B1848FDE6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F4D184-1DF7-03BD-F6A8-1290E291CF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6700" y="1304925"/>
            <a:ext cx="5580000" cy="385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F207A8-6978-C1D1-B0D6-FDA0CC1F42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1383" y="1304925"/>
            <a:ext cx="5580000" cy="385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00EE24-2BFB-8E46-2E66-3BA36D59A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IOP PAB @ Oxford 9 - 10 July 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F2556D-B5E1-EF44-908B-500C8837B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Haroon Rafique - ECFA-UK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B4910F-1642-C042-4D26-BC4F3A55A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</p:spPr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497945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38E961-1532-85E1-EF19-CD6FD29F8D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701" y="1304925"/>
            <a:ext cx="5580000" cy="7457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52AB67-467B-B4C7-6EEB-C8D144E364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66700" y="2330075"/>
            <a:ext cx="5580000" cy="28467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F16626-4911-CA49-90C2-CE3262F728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1380" y="1304925"/>
            <a:ext cx="5580001" cy="7457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2FF839-783C-36FF-2F59-B33FD00F2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1379" y="2330075"/>
            <a:ext cx="5580003" cy="28467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70523E-13BC-6AF4-F44B-1E81F5078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IOP PAB @ Oxford 9 - 10 July 2025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ACC21D-81ED-0C7F-2CF7-CFDE23016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Haroon Rafique - ECFA-UK Update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5BA4D1-1395-871F-083F-CCC3ADAA7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86479E40-CA8C-9DEB-E10E-9B0E9423E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63157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A4210A-8AD6-DB76-6435-6F1565CF2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IOP PAB @ Oxford 9 - 10 July 2025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5DFFE2-973C-8808-2027-0A0826D06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Haroon Rafique - ECFA-UK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27C7D8-7501-4918-C3A4-210FC2D1A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53C41D6-330E-7D22-3BA7-5AD129D23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015038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882BAE-96E7-8067-F384-6C81451D56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365125"/>
            <a:ext cx="5825382" cy="481428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676767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17ED95-2655-DA64-A0CC-0DB50CEC6D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6700" y="1418324"/>
            <a:ext cx="5588000" cy="37610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BF7D06-9178-0519-324E-D3FAE1553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IOP PAB @ Oxford 9 - 10 July 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ED0C21-14CC-0A4D-09D2-207115B3D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Haroon Rafique - ECFA-UK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4D343D-82C5-3AAA-AADD-2197F991E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7006FAE-DBD1-BA77-7F74-11A8DCE9D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5588000" cy="8654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90711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03EE30-E243-DD16-09E0-8B68AEC324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7" y="365125"/>
            <a:ext cx="6738195" cy="47881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7748DA-A10C-6B03-FEDA-D99AE6E85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IOP PAB @ Oxford 9 - 10 July 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09BA5F-3B12-9A62-2D70-80CF77B99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Haroon Rafique - ECFA-UK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1A75CB-A493-E2D5-0C56-6C9F25C86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DEDEF678-90EE-1594-AB80-39E97C15D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6700" y="1418324"/>
            <a:ext cx="4638586" cy="37610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BA06E30-B013-E2B6-FBD1-5AB600612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4638586" cy="8654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619910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32945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0627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88100" y="1304922"/>
            <a:ext cx="4025900" cy="4351339"/>
          </a:xfrm>
        </p:spPr>
        <p:txBody>
          <a:bodyPr/>
          <a:lstStyle/>
          <a:p>
            <a:endParaRPr lang="en-GB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6D58FB62-6305-D775-94D1-00380F2AC3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58293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167594979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88100" y="1304922"/>
            <a:ext cx="4025900" cy="4351339"/>
          </a:xfrm>
        </p:spPr>
        <p:txBody>
          <a:bodyPr/>
          <a:lstStyle/>
          <a:p>
            <a:endParaRPr lang="en-GB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6D58FB62-6305-D775-94D1-00380F2AC3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58293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328347996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8980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39A72C94-07DD-E2CA-345A-A35125CE44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670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1BFA7CDF-E186-FDDF-CF2E-0B3F10DB84D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77825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A93167B-5805-9EBB-6E54-360D545AFA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6700" y="1117600"/>
            <a:ext cx="10223500" cy="838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315547079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8">
            <a:extLst>
              <a:ext uri="{FF2B5EF4-FFF2-40B4-BE49-F238E27FC236}">
                <a16:creationId xmlns:a16="http://schemas.microsoft.com/office/drawing/2014/main" id="{3BF16C2F-A1C7-9D4A-331C-5D46DAAB20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63246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D3A8A21F-2C7D-3EED-D3DE-935B34DCFB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10261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91630272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5D46A-4F53-F706-E005-3B7F94B067A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03200" y="2557461"/>
            <a:ext cx="9144000" cy="1138240"/>
          </a:xfrm>
        </p:spPr>
        <p:txBody>
          <a:bodyPr anchor="t" anchorCtr="0">
            <a:normAutofit/>
          </a:bodyPr>
          <a:lstStyle>
            <a:lvl1pPr algn="l">
              <a:defRPr sz="3600" b="0">
                <a:latin typeface="+mj-lt"/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C7060A-4567-A74A-3AF0-E66CB6AC334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03200" y="3929062"/>
            <a:ext cx="9144000" cy="43134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speaker name</a:t>
            </a:r>
            <a:endParaRPr lang="en-GB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C9208F-2B17-BF13-15F3-C2942141E5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03200" y="4610100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location 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633D74CF-0634-649D-508B-5F74DC1A060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3200" y="4930325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date </a:t>
            </a:r>
          </a:p>
        </p:txBody>
      </p:sp>
    </p:spTree>
    <p:extLst>
      <p:ext uri="{BB962C8B-B14F-4D97-AF65-F5344CB8AC3E}">
        <p14:creationId xmlns:p14="http://schemas.microsoft.com/office/powerpoint/2010/main" val="78431079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B4CB8-F44D-BEE4-6DCA-1B2662AB00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6699" y="1122363"/>
            <a:ext cx="1165468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BCF0F3-44B5-9EF2-3A88-E4424DDC89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6700" y="3602038"/>
            <a:ext cx="11654682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783C9B-D14B-899C-B084-D233E5CF9D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IOP PAB @ Oxford 9 - 10 July 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C38EF-93AE-9214-FDFE-009AE71CD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Haroon Rafique - ECFA-UK Update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881CBA-3EB3-43A7-D2FA-2410CF2BA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74736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4E776-F347-2357-03E5-35C58A736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654682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132FCD-286F-104A-BCF2-B9138BD0B6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699" y="1304925"/>
            <a:ext cx="11654683" cy="386559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11ECD2-7228-FC6F-D057-E1D381721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IOP PAB @ Oxford 9 - 10 July 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501347-B148-1746-115D-B3672939A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Haroon Rafique - ECFA-UK Update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74C7FE-56F7-317A-6A29-7F808D2B3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95047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941C41-E6F8-8CDB-15CB-AFE023C13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1709738"/>
            <a:ext cx="11654682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9976CA-B5E0-87F5-9BB8-567EA6D050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699" y="4700187"/>
            <a:ext cx="11654683" cy="448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61FB1F-7BDA-DC86-9EF3-DB36350C8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IOP PAB @ Oxford 9 - 10 July 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E4339-5CB2-7EDB-C9AA-C007FA14F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Haroon Rafique - ECFA-UK Update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47BCC8-EC59-1A12-7C24-DEA423BC7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705303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73409-495B-2752-6BF2-B1848FDE6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F4D184-1DF7-03BD-F6A8-1290E291CF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6700" y="1304925"/>
            <a:ext cx="5580000" cy="385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F207A8-6978-C1D1-B0D6-FDA0CC1F42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1383" y="1304925"/>
            <a:ext cx="5580000" cy="385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00EE24-2BFB-8E46-2E66-3BA36D59A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IOP PAB @ Oxford 9 - 10 July 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F2556D-B5E1-EF44-908B-500C8837B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Haroon Rafique - ECFA-UK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B4910F-1642-C042-4D26-BC4F3A55A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</p:spPr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516197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38E961-1532-85E1-EF19-CD6FD29F8D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701" y="1304925"/>
            <a:ext cx="5580000" cy="7457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52AB67-467B-B4C7-6EEB-C8D144E364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66700" y="2330075"/>
            <a:ext cx="5580000" cy="28467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F16626-4911-CA49-90C2-CE3262F728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1380" y="1304925"/>
            <a:ext cx="5580001" cy="7457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2FF839-783C-36FF-2F59-B33FD00F2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1379" y="2330075"/>
            <a:ext cx="5580003" cy="28467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70523E-13BC-6AF4-F44B-1E81F5078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IOP PAB @ Oxford 9 - 10 July 2025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ACC21D-81ED-0C7F-2CF7-CFDE23016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Haroon Rafique - ECFA-UK Update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5BA4D1-1395-871F-083F-CCC3ADAA7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86479E40-CA8C-9DEB-E10E-9B0E9423E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862415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A4210A-8AD6-DB76-6435-6F1565CF2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IOP PAB @ Oxford 9 - 10 July 2025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5DFFE2-973C-8808-2027-0A0826D06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Haroon Rafique - ECFA-UK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27C7D8-7501-4918-C3A4-210FC2D1A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53C41D6-330E-7D22-3BA7-5AD129D23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1710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8980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39A72C94-07DD-E2CA-345A-A35125CE44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670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1BFA7CDF-E186-FDDF-CF2E-0B3F10DB84D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77825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A93167B-5805-9EBB-6E54-360D545AFA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6700" y="1117600"/>
            <a:ext cx="10223500" cy="838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362360920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882BAE-96E7-8067-F384-6C81451D56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365125"/>
            <a:ext cx="5825382" cy="481428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676767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17ED95-2655-DA64-A0CC-0DB50CEC6D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6700" y="1418324"/>
            <a:ext cx="5588000" cy="37610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BF7D06-9178-0519-324E-D3FAE1553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IOP PAB @ Oxford 9 - 10 July 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ED0C21-14CC-0A4D-09D2-207115B3D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Haroon Rafique - ECFA-UK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4D343D-82C5-3AAA-AADD-2197F991E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7006FAE-DBD1-BA77-7F74-11A8DCE9D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5588000" cy="8654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977432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03EE30-E243-DD16-09E0-8B68AEC324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7" y="365125"/>
            <a:ext cx="6738195" cy="47881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7748DA-A10C-6B03-FEDA-D99AE6E85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IOP PAB @ Oxford 9 - 10 July 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09BA5F-3B12-9A62-2D70-80CF77B99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Haroon Rafique - ECFA-UK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1A75CB-A493-E2D5-0C56-6C9F25C86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DEDEF678-90EE-1594-AB80-39E97C15D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6700" y="1418324"/>
            <a:ext cx="4638586" cy="37610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BA06E30-B013-E2B6-FBD1-5AB600612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4638586" cy="8654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9480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8">
            <a:extLst>
              <a:ext uri="{FF2B5EF4-FFF2-40B4-BE49-F238E27FC236}">
                <a16:creationId xmlns:a16="http://schemas.microsoft.com/office/drawing/2014/main" id="{3BF16C2F-A1C7-9D4A-331C-5D46DAAB20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63246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D3A8A21F-2C7D-3EED-D3DE-935B34DCFB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10261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1747815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5D46A-4F53-F706-E005-3B7F94B067A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03200" y="2557461"/>
            <a:ext cx="9144000" cy="1138240"/>
          </a:xfrm>
        </p:spPr>
        <p:txBody>
          <a:bodyPr anchor="t" anchorCtr="0">
            <a:normAutofit/>
          </a:bodyPr>
          <a:lstStyle>
            <a:lvl1pPr algn="l">
              <a:defRPr sz="3600" b="0">
                <a:latin typeface="+mj-lt"/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C7060A-4567-A74A-3AF0-E66CB6AC334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03200" y="3929062"/>
            <a:ext cx="9144000" cy="43134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speaker name</a:t>
            </a:r>
            <a:endParaRPr lang="en-GB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C9208F-2B17-BF13-15F3-C2942141E5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03200" y="4610100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location 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633D74CF-0634-649D-508B-5F74DC1A060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3200" y="4930325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date </a:t>
            </a:r>
          </a:p>
        </p:txBody>
      </p:sp>
    </p:spTree>
    <p:extLst>
      <p:ext uri="{BB962C8B-B14F-4D97-AF65-F5344CB8AC3E}">
        <p14:creationId xmlns:p14="http://schemas.microsoft.com/office/powerpoint/2010/main" val="3910029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B4CB8-F44D-BEE4-6DCA-1B2662AB00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6699" y="1122363"/>
            <a:ext cx="1165468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BCF0F3-44B5-9EF2-3A88-E4424DDC89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6700" y="3602038"/>
            <a:ext cx="11654682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783C9B-D14B-899C-B084-D233E5CF9D8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IOP PAB @ Oxford 9 - 10 July 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C38EF-93AE-9214-FDFE-009AE71CD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Haroon Rafique - ECFA-UK Update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881CBA-3EB3-43A7-D2FA-2410CF2BA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264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4E776-F347-2357-03E5-35C58A736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654682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132FCD-286F-104A-BCF2-B9138BD0B6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699" y="1304925"/>
            <a:ext cx="11654683" cy="386559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11ECD2-7228-FC6F-D057-E1D381721D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IOP PAB @ Oxford 9 - 10 July 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501347-B148-1746-115D-B3672939A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Haroon Rafique - ECFA-UK Update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74C7FE-56F7-317A-6A29-7F808D2B3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1121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941C41-E6F8-8CDB-15CB-AFE023C13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1709738"/>
            <a:ext cx="11654682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9976CA-B5E0-87F5-9BB8-567EA6D050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699" y="4700187"/>
            <a:ext cx="11654683" cy="448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61FB1F-7BDA-DC86-9EF3-DB36350C8D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IOP PAB @ Oxford 9 - 10 July 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E4339-5CB2-7EDB-C9AA-C007FA14F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Haroon Rafique - ECFA-UK Update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47BCC8-EC59-1A12-7C24-DEA423BC7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187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5EE97D3-004E-241C-1F4D-DA2001CE042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4" y="0"/>
            <a:ext cx="12190811" cy="6857998"/>
          </a:xfrm>
          <a:prstGeom prst="rect">
            <a:avLst/>
          </a:prstGeom>
        </p:spPr>
      </p:pic>
      <p:sp>
        <p:nvSpPr>
          <p:cNvPr id="9" name="Title Placeholder 8">
            <a:extLst>
              <a:ext uri="{FF2B5EF4-FFF2-40B4-BE49-F238E27FC236}">
                <a16:creationId xmlns:a16="http://schemas.microsoft.com/office/drawing/2014/main" id="{D0781EEC-C938-86FA-B882-0B112DC0D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70866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6BCFD7A-BAD1-80E9-241B-1E0D4B057C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8659" y="1304925"/>
            <a:ext cx="1165468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379682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0" kern="1200">
          <a:solidFill>
            <a:schemeClr val="accent3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600" kern="1200">
          <a:solidFill>
            <a:schemeClr val="tx2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5EE97D3-004E-241C-1F4D-DA2001CE0425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3" y="0"/>
            <a:ext cx="12190813" cy="6857998"/>
          </a:xfrm>
          <a:prstGeom prst="rect">
            <a:avLst/>
          </a:prstGeom>
        </p:spPr>
      </p:pic>
      <p:sp>
        <p:nvSpPr>
          <p:cNvPr id="9" name="Title Placeholder 8">
            <a:extLst>
              <a:ext uri="{FF2B5EF4-FFF2-40B4-BE49-F238E27FC236}">
                <a16:creationId xmlns:a16="http://schemas.microsoft.com/office/drawing/2014/main" id="{D0781EEC-C938-86FA-B882-0B112DC0D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70866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6BCFD7A-BAD1-80E9-241B-1E0D4B057C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8659" y="1304925"/>
            <a:ext cx="1165468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2232557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6" r:id="rId3"/>
    <p:sldLayoutId id="2147483724" r:id="rId4"/>
    <p:sldLayoutId id="2147483725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  <p:sldLayoutId id="2147483761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0" kern="1200">
          <a:solidFill>
            <a:schemeClr val="accent3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600" kern="1200">
          <a:solidFill>
            <a:schemeClr val="tx2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2AB5F44-508E-D5E3-9686-E5DB5331D657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55" y="0"/>
            <a:ext cx="12189289" cy="6857998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592D61-4A60-6946-D1E3-5AC93DE86E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654682" cy="4723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F6D9DA-6B18-0AEA-604C-ADB3F8C641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53797" y="6392616"/>
            <a:ext cx="2586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7E71A0C6-6FDD-31C0-2DA4-598F590530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700" y="1304925"/>
            <a:ext cx="11654683" cy="3865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7FF8F8B-B4B6-0B8A-8B73-C72D64BFF40B}"/>
              </a:ext>
            </a:extLst>
          </p:cNvPr>
          <p:cNvSpPr/>
          <p:nvPr userDrawn="1"/>
        </p:nvSpPr>
        <p:spPr>
          <a:xfrm>
            <a:off x="2268071" y="5818094"/>
            <a:ext cx="3675529" cy="9323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1C4AB4-12A7-2444-B999-E190C2D007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47265" y="639261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IOP PAB @ Oxford 9 - 10 July 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C43241-55FA-000D-E911-88A86A203D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07006" y="639642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GB" dirty="0"/>
              <a:t>Haroon Rafique - ECFA-UK Update</a:t>
            </a:r>
          </a:p>
        </p:txBody>
      </p:sp>
    </p:spTree>
    <p:extLst>
      <p:ext uri="{BB962C8B-B14F-4D97-AF65-F5344CB8AC3E}">
        <p14:creationId xmlns:p14="http://schemas.microsoft.com/office/powerpoint/2010/main" val="3837374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1" r:id="rId12"/>
    <p:sldLayoutId id="2147483672" r:id="rId13"/>
    <p:sldLayoutId id="2147483762" r:id="rId1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003088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accent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67676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67676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67676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67676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2AB5F44-508E-D5E3-9686-E5DB5331D657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55" y="0"/>
            <a:ext cx="12189289" cy="6857999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592D61-4A60-6946-D1E3-5AC93DE86E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654682" cy="4723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1C4AB4-12A7-2444-B999-E190C2D007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IOP PAB @ Oxford 9 - 10 July 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C43241-55FA-000D-E911-88A86A203D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Haroon Rafique - ECFA-UK Update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F6D9DA-6B18-0AEA-604C-ADB3F8C641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7E71A0C6-6FDD-31C0-2DA4-598F590530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700" y="1304925"/>
            <a:ext cx="11654683" cy="3865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2387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2" r:id="rId12"/>
    <p:sldLayoutId id="2147483743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003088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accent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67676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67676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67676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67676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49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51.png"/><Relationship Id="rId5" Type="http://schemas.openxmlformats.org/officeDocument/2006/relationships/hyperlink" Target="https://indico.global/event/5574/overview" TargetMode="External"/><Relationship Id="rId4" Type="http://schemas.openxmlformats.org/officeDocument/2006/relationships/image" Target="../media/image5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emf"/><Relationship Id="rId9" Type="http://schemas.openxmlformats.org/officeDocument/2006/relationships/image" Target="../media/image6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6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hyperlink" Target="https://assets.publishing.service.gov.uk/media/6516a9bb6a423b0014f4c604/uk_strategy_for_engagement_with_cern.pdf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hyperlink" Target="http://www.uk-ilo.org/" TargetMode="External"/><Relationship Id="rId7" Type="http://schemas.openxmlformats.org/officeDocument/2006/relationships/image" Target="../media/image68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67.emf"/><Relationship Id="rId5" Type="http://schemas.openxmlformats.org/officeDocument/2006/relationships/image" Target="../media/image66.emf"/><Relationship Id="rId4" Type="http://schemas.openxmlformats.org/officeDocument/2006/relationships/hyperlink" Target="mailto:UKatCERN@stfc.ukri.org" TargetMode="External"/><Relationship Id="rId9" Type="http://schemas.openxmlformats.org/officeDocument/2006/relationships/image" Target="../media/image6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careers.cern/summer" TargetMode="External"/><Relationship Id="rId13" Type="http://schemas.openxmlformats.org/officeDocument/2006/relationships/image" Target="../media/image71.png"/><Relationship Id="rId3" Type="http://schemas.openxmlformats.org/officeDocument/2006/relationships/hyperlink" Target="https://careers.smartrecruiters.com/CERN/staff" TargetMode="External"/><Relationship Id="rId7" Type="http://schemas.openxmlformats.org/officeDocument/2006/relationships/hyperlink" Target="https://careers.smartrecruiters.com/CERN/tech" TargetMode="External"/><Relationship Id="rId12" Type="http://schemas.openxmlformats.org/officeDocument/2006/relationships/image" Target="../media/image7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Relationship Id="rId6" Type="http://schemas.openxmlformats.org/officeDocument/2006/relationships/hyperlink" Target="https://careers.smartrecruiters.com/CERN/entry-levels" TargetMode="External"/><Relationship Id="rId11" Type="http://schemas.openxmlformats.org/officeDocument/2006/relationships/image" Target="../media/image69.png"/><Relationship Id="rId5" Type="http://schemas.openxmlformats.org/officeDocument/2006/relationships/hyperlink" Target="https://jobs.smartrecruiters.com/CERN/744000066291646-doctoral-student-programme-2025-3" TargetMode="External"/><Relationship Id="rId10" Type="http://schemas.openxmlformats.org/officeDocument/2006/relationships/hyperlink" Target="https://www.linkedin.com/in/barbara-jc-binder/" TargetMode="External"/><Relationship Id="rId4" Type="http://schemas.openxmlformats.org/officeDocument/2006/relationships/hyperlink" Target="https://careers.smartrecruiters.com/CERN/experienced-graduates" TargetMode="External"/><Relationship Id="rId9" Type="http://schemas.openxmlformats.org/officeDocument/2006/relationships/hyperlink" Target="https://jobs.smartrecruiters.com/CERN/744000066298255-administrative-student-programme-2025-3" TargetMode="External"/><Relationship Id="rId1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13" Type="http://schemas.openxmlformats.org/officeDocument/2006/relationships/hyperlink" Target="https://jobs.smartrecruiters.com/CERN/744000066351605-computational-physicist-sy-abt-btp-2025-101-grap-?trid=12762ced-2d90-4456-9eb4-f1ee8699d2c6" TargetMode="External"/><Relationship Id="rId18" Type="http://schemas.openxmlformats.org/officeDocument/2006/relationships/image" Target="../media/image78.png"/><Relationship Id="rId3" Type="http://schemas.openxmlformats.org/officeDocument/2006/relationships/hyperlink" Target="https://jobs.smartrecruiters.com/CERN/744000067937672-mechanical-technician-superconducting-magnets-te-msc-smt-2025-34-ld-?trid=08c65188-8d9e-4a09-bff1-3337c1661b63" TargetMode="External"/><Relationship Id="rId7" Type="http://schemas.openxmlformats.org/officeDocument/2006/relationships/hyperlink" Target="https://jobs.smartrecruiters.com/CERN/744000065665685-hvac-sanitary-operations-technician-sce-sam-in-2025-127-ld-?trid=08c65188-8d9e-4a09-bff1-3337c1661b63" TargetMode="External"/><Relationship Id="rId12" Type="http://schemas.openxmlformats.org/officeDocument/2006/relationships/image" Target="../media/image76.png"/><Relationship Id="rId17" Type="http://schemas.openxmlformats.org/officeDocument/2006/relationships/hyperlink" Target="https://careers.smartrecruiters.com/CERN/entry-levels" TargetMode="External"/><Relationship Id="rId2" Type="http://schemas.openxmlformats.org/officeDocument/2006/relationships/notesSlide" Target="../notesSlides/notesSlide17.xml"/><Relationship Id="rId16" Type="http://schemas.openxmlformats.org/officeDocument/2006/relationships/image" Target="../media/image69.png"/><Relationship Id="rId20" Type="http://schemas.openxmlformats.org/officeDocument/2006/relationships/image" Target="../media/image79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73.png"/><Relationship Id="rId11" Type="http://schemas.openxmlformats.org/officeDocument/2006/relationships/hyperlink" Target="https://jobs.smartrecruiters.com/CERN/744000066883165-applied-physicist-for-mc-simulations-sy-sti-bmi-2025-104-grap-?trid=12762ced-2d90-4456-9eb4-f1ee8699d2c6" TargetMode="External"/><Relationship Id="rId5" Type="http://schemas.openxmlformats.org/officeDocument/2006/relationships/hyperlink" Target="https://jobs.smartrecruiters.com/CERN/744000065704870-mechanical-technical-engineer-3d-integration-for-accelerators-en-ace-int-2025-116-ld-?trid=08c65188-8d9e-4a09-bff1-3337c1661b63" TargetMode="External"/><Relationship Id="rId15" Type="http://schemas.openxmlformats.org/officeDocument/2006/relationships/hyperlink" Target="https://www.linkedin.com/in/barbara-jc-binder/" TargetMode="External"/><Relationship Id="rId10" Type="http://schemas.openxmlformats.org/officeDocument/2006/relationships/image" Target="../media/image75.png"/><Relationship Id="rId19" Type="http://schemas.openxmlformats.org/officeDocument/2006/relationships/hyperlink" Target="https://careers.smartrecruiters.com/CERN/experienced-graduates" TargetMode="External"/><Relationship Id="rId4" Type="http://schemas.openxmlformats.org/officeDocument/2006/relationships/image" Target="../media/image72.png"/><Relationship Id="rId9" Type="http://schemas.openxmlformats.org/officeDocument/2006/relationships/hyperlink" Target="https://jobs.smartrecruiters.com/CERN/744000065726481-junior-labview-developer-be-cem-mta-2025-81-grae-?trid=a647ddec-0061-40e3-8b5d-56e42e188dac" TargetMode="External"/><Relationship Id="rId14" Type="http://schemas.openxmlformats.org/officeDocument/2006/relationships/image" Target="../media/image7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hyperlink" Target="http://www.uk-ilo.org/" TargetMode="External"/><Relationship Id="rId7" Type="http://schemas.openxmlformats.org/officeDocument/2006/relationships/image" Target="../media/image59.png"/><Relationship Id="rId12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48.png"/><Relationship Id="rId11" Type="http://schemas.openxmlformats.org/officeDocument/2006/relationships/hyperlink" Target="https://indico.cern.ch/event/1439855/contributions/6461578/" TargetMode="External"/><Relationship Id="rId5" Type="http://schemas.openxmlformats.org/officeDocument/2006/relationships/image" Target="../media/image46.png"/><Relationship Id="rId10" Type="http://schemas.openxmlformats.org/officeDocument/2006/relationships/image" Target="../media/image7.png"/><Relationship Id="rId4" Type="http://schemas.openxmlformats.org/officeDocument/2006/relationships/hyperlink" Target="https://cds.cern.ch/record/2922249/files/English.pdf" TargetMode="External"/><Relationship Id="rId9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80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10" Type="http://schemas.openxmlformats.org/officeDocument/2006/relationships/image" Target="../media/image14.png"/><Relationship Id="rId4" Type="http://schemas.openxmlformats.org/officeDocument/2006/relationships/image" Target="../media/image81.png"/><Relationship Id="rId9" Type="http://schemas.openxmlformats.org/officeDocument/2006/relationships/hyperlink" Target="https://www.linkedin.com/in/haroonrafique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3" Type="http://schemas.openxmlformats.org/officeDocument/2006/relationships/hyperlink" Target="https://ecfa.web.cern.ch/plenary-ecfa-composition" TargetMode="External"/><Relationship Id="rId7" Type="http://schemas.openxmlformats.org/officeDocument/2006/relationships/image" Target="../media/image9.png"/><Relationship Id="rId12" Type="http://schemas.openxmlformats.org/officeDocument/2006/relationships/hyperlink" Target="https://www.linkedin.com/in/haroonrafique/" TargetMode="External"/><Relationship Id="rId17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5.jpeg"/><Relationship Id="rId15" Type="http://schemas.openxmlformats.org/officeDocument/2006/relationships/image" Target="../media/image16.png"/><Relationship Id="rId10" Type="http://schemas.openxmlformats.org/officeDocument/2006/relationships/image" Target="../media/image12.png"/><Relationship Id="rId4" Type="http://schemas.openxmlformats.org/officeDocument/2006/relationships/hyperlink" Target="https://ecfa.web.cern.ch/restricted-ecfa-composition" TargetMode="External"/><Relationship Id="rId9" Type="http://schemas.openxmlformats.org/officeDocument/2006/relationships/image" Target="../media/image11.png"/><Relationship Id="rId1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5" Type="http://schemas.openxmlformats.org/officeDocument/2006/relationships/hyperlink" Target="https://agenda.infn.it/event/44943/overview" TargetMode="External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39855/contributions/6461578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Relationship Id="rId5" Type="http://schemas.openxmlformats.org/officeDocument/2006/relationships/hyperlink" Target="https://indico.cern.ch/event/1439855/contributions/" TargetMode="External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stfc.ac.uk/event/1430/" TargetMode="External"/><Relationship Id="rId3" Type="http://schemas.openxmlformats.org/officeDocument/2006/relationships/hyperlink" Target="https://conference.ippp.dur.ac.uk/event/1357/overview" TargetMode="External"/><Relationship Id="rId7" Type="http://schemas.openxmlformats.org/officeDocument/2006/relationships/hyperlink" Target="https://docs.google.com/document/d/1x06rtoT4GVsCg3zM4CMtiH8NErcjlXf2Uw5UhnsWNlc/edit?tab=t.0#heading=h.hqvvkmtkvmp3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Relationship Id="rId6" Type="http://schemas.openxmlformats.org/officeDocument/2006/relationships/hyperlink" Target="https://indico.stfc.ac.uk/event/1183/" TargetMode="External"/><Relationship Id="rId5" Type="http://schemas.openxmlformats.org/officeDocument/2006/relationships/hyperlink" Target="https://docs.google.com/document/d/1EoBGgoDTXbbNbktkWiBVlZhkmDcv1550jL3ozzccbvQ/edit?tab=t.0" TargetMode="External"/><Relationship Id="rId10" Type="http://schemas.openxmlformats.org/officeDocument/2006/relationships/image" Target="../media/image23.png"/><Relationship Id="rId4" Type="http://schemas.openxmlformats.org/officeDocument/2006/relationships/hyperlink" Target="https://conference.ippp.dur.ac.uk/event/1391/" TargetMode="External"/><Relationship Id="rId9" Type="http://schemas.openxmlformats.org/officeDocument/2006/relationships/hyperlink" Target="https://docs.google.com/document/d/1MbpAx0Nb0MV2Oa3AVITzSBrWpMRUvzaiBRVqA601huo/edit?tab=t.0#heading=h.45bv3msezrex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hyperlink" Target="https://agenda.infn.it/event/44943/contributions/266401/" TargetMode="External"/><Relationship Id="rId18" Type="http://schemas.openxmlformats.org/officeDocument/2006/relationships/image" Target="../media/image31.png"/><Relationship Id="rId26" Type="http://schemas.openxmlformats.org/officeDocument/2006/relationships/hyperlink" Target="https://agenda.infn.it/event/44943/contributions/263378/" TargetMode="External"/><Relationship Id="rId3" Type="http://schemas.openxmlformats.org/officeDocument/2006/relationships/hyperlink" Target="https://agenda.infn.it/event/44943/contributions/265967/" TargetMode="External"/><Relationship Id="rId21" Type="http://schemas.openxmlformats.org/officeDocument/2006/relationships/hyperlink" Target="https://agenda.infn.it/event/44943/contributions/266590/" TargetMode="External"/><Relationship Id="rId7" Type="http://schemas.openxmlformats.org/officeDocument/2006/relationships/hyperlink" Target="https://agenda.infn.it/event/44943/contributions/263358/" TargetMode="External"/><Relationship Id="rId12" Type="http://schemas.openxmlformats.org/officeDocument/2006/relationships/image" Target="../media/image28.png"/><Relationship Id="rId17" Type="http://schemas.openxmlformats.org/officeDocument/2006/relationships/hyperlink" Target="https://agenda.infn.it/event/44943/contributions/266017/" TargetMode="External"/><Relationship Id="rId25" Type="http://schemas.openxmlformats.org/officeDocument/2006/relationships/image" Target="../media/image35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30.png"/><Relationship Id="rId20" Type="http://schemas.openxmlformats.org/officeDocument/2006/relationships/image" Target="../media/image32.png"/><Relationship Id="rId29" Type="http://schemas.openxmlformats.org/officeDocument/2006/relationships/hyperlink" Target="https://agenda.infn.it/event/44943/contributions/263369/" TargetMode="Externa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5.png"/><Relationship Id="rId11" Type="http://schemas.openxmlformats.org/officeDocument/2006/relationships/hyperlink" Target="https://agenda.infn.it/event/44943/contributions/266400/" TargetMode="External"/><Relationship Id="rId24" Type="http://schemas.openxmlformats.org/officeDocument/2006/relationships/image" Target="../media/image34.png"/><Relationship Id="rId32" Type="http://schemas.openxmlformats.org/officeDocument/2006/relationships/image" Target="../media/image40.png"/><Relationship Id="rId5" Type="http://schemas.openxmlformats.org/officeDocument/2006/relationships/hyperlink" Target="https://agenda.infn.it/event/44943/contributions/263359/" TargetMode="External"/><Relationship Id="rId15" Type="http://schemas.openxmlformats.org/officeDocument/2006/relationships/hyperlink" Target="https://agenda.infn.it/event/44943/contributions/266422/" TargetMode="External"/><Relationship Id="rId23" Type="http://schemas.openxmlformats.org/officeDocument/2006/relationships/hyperlink" Target="https://agenda.infn.it/event/44943/contributions/263375/" TargetMode="External"/><Relationship Id="rId28" Type="http://schemas.openxmlformats.org/officeDocument/2006/relationships/image" Target="../media/image37.png"/><Relationship Id="rId10" Type="http://schemas.openxmlformats.org/officeDocument/2006/relationships/image" Target="../media/image27.png"/><Relationship Id="rId19" Type="http://schemas.openxmlformats.org/officeDocument/2006/relationships/hyperlink" Target="https://agenda.infn.it/event/44943/contributions/266677/" TargetMode="External"/><Relationship Id="rId31" Type="http://schemas.openxmlformats.org/officeDocument/2006/relationships/image" Target="../media/image39.png"/><Relationship Id="rId4" Type="http://schemas.openxmlformats.org/officeDocument/2006/relationships/image" Target="../media/image24.png"/><Relationship Id="rId9" Type="http://schemas.openxmlformats.org/officeDocument/2006/relationships/hyperlink" Target="https://agenda.infn.it/event/44943/contributions/265978/" TargetMode="External"/><Relationship Id="rId14" Type="http://schemas.openxmlformats.org/officeDocument/2006/relationships/image" Target="../media/image29.png"/><Relationship Id="rId22" Type="http://schemas.openxmlformats.org/officeDocument/2006/relationships/image" Target="../media/image33.png"/><Relationship Id="rId27" Type="http://schemas.openxmlformats.org/officeDocument/2006/relationships/image" Target="../media/image36.png"/><Relationship Id="rId30" Type="http://schemas.openxmlformats.org/officeDocument/2006/relationships/image" Target="../media/image3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922249/files/English.pdf" TargetMode="External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47.png"/><Relationship Id="rId5" Type="http://schemas.openxmlformats.org/officeDocument/2006/relationships/hyperlink" Target="https://indico.cern.ch/event/1348500/overview" TargetMode="External"/><Relationship Id="rId4" Type="http://schemas.openxmlformats.org/officeDocument/2006/relationships/image" Target="../media/image4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9B5CD0-94BB-02A9-D0D6-755513A291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3200" y="3162215"/>
            <a:ext cx="8117840" cy="1138240"/>
          </a:xfrm>
        </p:spPr>
        <p:txBody>
          <a:bodyPr>
            <a:normAutofit fontScale="90000"/>
          </a:bodyPr>
          <a:lstStyle/>
          <a:p>
            <a:r>
              <a:rPr lang="en-GB" dirty="0"/>
              <a:t>ECFA-UK: Lessons, Progress, and Opportunities for UK Accelerator Science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A80B9D-A009-468E-DD38-1C459E82E2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3200" y="4823479"/>
            <a:ext cx="9144000" cy="431349"/>
          </a:xfrm>
        </p:spPr>
        <p:txBody>
          <a:bodyPr/>
          <a:lstStyle/>
          <a:p>
            <a:r>
              <a:rPr lang="en-GB" dirty="0">
                <a:latin typeface="+mn-lt"/>
              </a:rPr>
              <a:t>Haroon Rafique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17514D-CA92-5C28-8A6F-C434B7EF14D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03200" y="5771388"/>
            <a:ext cx="8648700" cy="263975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IOP PAB Conference, Oxford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CC80D5-0EB8-807C-B0E7-140CDCF28F4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03200" y="6003125"/>
            <a:ext cx="8648700" cy="263975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9 – 10 July 2025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47854B31-B9A1-4C7C-7162-5BC8B87E168A}"/>
              </a:ext>
            </a:extLst>
          </p:cNvPr>
          <p:cNvSpPr txBox="1">
            <a:spLocks/>
          </p:cNvSpPr>
          <p:nvPr/>
        </p:nvSpPr>
        <p:spPr>
          <a:xfrm>
            <a:off x="203200" y="4173280"/>
            <a:ext cx="2515348" cy="43134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accent3"/>
                </a:solidFill>
                <a:latin typeface="+mn-lt"/>
              </a:rPr>
              <a:t>(ECFA-UK Update)</a:t>
            </a:r>
          </a:p>
        </p:txBody>
      </p:sp>
      <p:pic>
        <p:nvPicPr>
          <p:cNvPr id="7" name="Picture 2" descr="home">
            <a:extLst>
              <a:ext uri="{FF2B5EF4-FFF2-40B4-BE49-F238E27FC236}">
                <a16:creationId xmlns:a16="http://schemas.microsoft.com/office/drawing/2014/main" id="{FC4CC5FD-2498-B568-FF49-EF0792E52A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3921" y="6349010"/>
            <a:ext cx="4872234" cy="501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9C22FC65-1423-FBEC-ACEF-1D803AEB7D39}"/>
              </a:ext>
            </a:extLst>
          </p:cNvPr>
          <p:cNvSpPr txBox="1">
            <a:spLocks/>
          </p:cNvSpPr>
          <p:nvPr/>
        </p:nvSpPr>
        <p:spPr>
          <a:xfrm>
            <a:off x="203200" y="5184345"/>
            <a:ext cx="9144000" cy="4313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>
                <a:latin typeface="+mn-lt"/>
              </a:rPr>
              <a:t>ISIS Accelerator Physics Group – Plenary ECFA (UK)</a:t>
            </a:r>
            <a:endParaRPr lang="en-GB" dirty="0">
              <a:latin typeface="+mn-lt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D158B0C-44B4-E14F-9414-ED3F4E26421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46482"/>
          <a:stretch/>
        </p:blipFill>
        <p:spPr>
          <a:xfrm>
            <a:off x="-85048" y="6267100"/>
            <a:ext cx="2166021" cy="597914"/>
          </a:xfrm>
          <a:prstGeom prst="rect">
            <a:avLst/>
          </a:prstGeom>
        </p:spPr>
      </p:pic>
      <p:pic>
        <p:nvPicPr>
          <p:cNvPr id="5122" name="Picture 2" descr="Disciplines | Careers at CERN">
            <a:extLst>
              <a:ext uri="{FF2B5EF4-FFF2-40B4-BE49-F238E27FC236}">
                <a16:creationId xmlns:a16="http://schemas.microsoft.com/office/drawing/2014/main" id="{1939C425-22F7-4066-E7C1-7E46A3DA36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3125" y="6370464"/>
            <a:ext cx="457427" cy="459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18267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DC444F-9FD8-584B-6968-4763A3ED9A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398" y="1284788"/>
            <a:ext cx="1273142" cy="574675"/>
          </a:xfrm>
        </p:spPr>
        <p:txBody>
          <a:bodyPr/>
          <a:lstStyle/>
          <a:p>
            <a:r>
              <a:rPr lang="en-GB" b="1" i="1" dirty="0">
                <a:solidFill>
                  <a:srgbClr val="1A64A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JENAS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82731D-9BCD-32B0-1362-327D8FE1A0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3E29869-B8D8-1EFD-4A36-64F25BDF1F4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IOP PAB @ Oxford 9 - 10 July 2025</a:t>
            </a:r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1B523B8-87BF-8A50-2446-903827FA85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Haroon Rafique - ECFA-UK Update</a:t>
            </a:r>
            <a:endParaRPr lang="en-GB" dirty="0"/>
          </a:p>
        </p:txBody>
      </p:sp>
      <p:pic>
        <p:nvPicPr>
          <p:cNvPr id="3074" name="Picture 2" descr="JENAS 2025">
            <a:extLst>
              <a:ext uri="{FF2B5EF4-FFF2-40B4-BE49-F238E27FC236}">
                <a16:creationId xmlns:a16="http://schemas.microsoft.com/office/drawing/2014/main" id="{BD695956-8244-8146-EE8B-1DD05538BB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162" y="239799"/>
            <a:ext cx="1015962" cy="1044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DA9737A-2681-25CD-57B7-20EE2A1EB7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7265" y="239798"/>
            <a:ext cx="8572500" cy="695325"/>
          </a:xfrm>
          <a:prstGeom prst="rect">
            <a:avLst/>
          </a:prstGeom>
        </p:spPr>
      </p:pic>
      <p:pic>
        <p:nvPicPr>
          <p:cNvPr id="11" name="Picture 10">
            <a:hlinkClick r:id="rId5"/>
            <a:extLst>
              <a:ext uri="{FF2B5EF4-FFF2-40B4-BE49-F238E27FC236}">
                <a16:creationId xmlns:a16="http://schemas.microsoft.com/office/drawing/2014/main" id="{CAFD8B70-5547-5614-B5CB-1A99E3A4EF5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3971" y="2825345"/>
            <a:ext cx="5309787" cy="2813394"/>
          </a:xfrm>
          <a:prstGeom prst="rect">
            <a:avLst/>
          </a:prstGeom>
        </p:spPr>
      </p:pic>
      <p:pic>
        <p:nvPicPr>
          <p:cNvPr id="13" name="Picture 12">
            <a:hlinkClick r:id="rId5"/>
            <a:extLst>
              <a:ext uri="{FF2B5EF4-FFF2-40B4-BE49-F238E27FC236}">
                <a16:creationId xmlns:a16="http://schemas.microsoft.com/office/drawing/2014/main" id="{0F90E3E3-E14A-5A34-A0B1-EE1D36418DE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96000" y="2456856"/>
            <a:ext cx="4582894" cy="3431939"/>
          </a:xfrm>
          <a:prstGeom prst="rect">
            <a:avLst/>
          </a:prstGeom>
        </p:spPr>
      </p:pic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6D912E75-85D2-0A62-2C18-AB5447B94469}"/>
              </a:ext>
            </a:extLst>
          </p:cNvPr>
          <p:cNvSpPr txBox="1">
            <a:spLocks/>
          </p:cNvSpPr>
          <p:nvPr/>
        </p:nvSpPr>
        <p:spPr>
          <a:xfrm>
            <a:off x="1647265" y="1025489"/>
            <a:ext cx="9113531" cy="949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7676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dirty="0">
                <a:solidFill>
                  <a:srgbClr val="777777"/>
                </a:solidFill>
                <a:latin typeface="Roboto" panose="02000000000000000000" pitchFamily="2" charset="0"/>
              </a:rPr>
              <a:t>The 3rd Joint ECFA-</a:t>
            </a:r>
            <a:r>
              <a:rPr lang="en-GB" sz="1600" dirty="0" err="1">
                <a:solidFill>
                  <a:srgbClr val="777777"/>
                </a:solidFill>
                <a:latin typeface="Roboto" panose="02000000000000000000" pitchFamily="2" charset="0"/>
              </a:rPr>
              <a:t>NuPECC</a:t>
            </a:r>
            <a:r>
              <a:rPr lang="en-GB" sz="1600" dirty="0">
                <a:solidFill>
                  <a:srgbClr val="777777"/>
                </a:solidFill>
                <a:latin typeface="Roboto" panose="02000000000000000000" pitchFamily="2" charset="0"/>
              </a:rPr>
              <a:t>-</a:t>
            </a:r>
            <a:r>
              <a:rPr lang="en-GB" sz="1600" dirty="0" err="1">
                <a:solidFill>
                  <a:srgbClr val="777777"/>
                </a:solidFill>
                <a:latin typeface="Roboto" panose="02000000000000000000" pitchFamily="2" charset="0"/>
              </a:rPr>
              <a:t>ApPEC</a:t>
            </a:r>
            <a:r>
              <a:rPr lang="en-GB" sz="1600" dirty="0">
                <a:solidFill>
                  <a:srgbClr val="777777"/>
                </a:solidFill>
                <a:latin typeface="Roboto" panose="02000000000000000000" pitchFamily="2" charset="0"/>
              </a:rPr>
              <a:t> Symposium </a:t>
            </a:r>
            <a:r>
              <a:rPr lang="en-GB" sz="1600" b="1" i="1" dirty="0">
                <a:solidFill>
                  <a:srgbClr val="777777"/>
                </a:solidFill>
                <a:latin typeface="Roboto" panose="02000000000000000000" pitchFamily="2" charset="0"/>
              </a:rPr>
              <a:t>JENAS</a:t>
            </a:r>
            <a:r>
              <a:rPr lang="en-GB" sz="1600" dirty="0">
                <a:solidFill>
                  <a:srgbClr val="777777"/>
                </a:solidFill>
                <a:latin typeface="Roboto" panose="02000000000000000000" pitchFamily="2" charset="0"/>
              </a:rPr>
              <a:t> is a prestigious joint meeting of particle, nuclear and </a:t>
            </a:r>
            <a:r>
              <a:rPr lang="en-GB" sz="1600" dirty="0" err="1">
                <a:solidFill>
                  <a:srgbClr val="777777"/>
                </a:solidFill>
                <a:latin typeface="Roboto" panose="02000000000000000000" pitchFamily="2" charset="0"/>
              </a:rPr>
              <a:t>astroparticle</a:t>
            </a:r>
            <a:r>
              <a:rPr lang="en-GB" sz="1600" dirty="0">
                <a:solidFill>
                  <a:srgbClr val="777777"/>
                </a:solidFill>
                <a:latin typeface="Roboto" panose="02000000000000000000" pitchFamily="2" charset="0"/>
              </a:rPr>
              <a:t> physics scientific communities exploring synergies and highlighting recent achievements and challenges. (April 2025)</a:t>
            </a:r>
            <a:endParaRPr lang="en-GB" sz="16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46899FE-97FC-11D1-5E98-7D85F4E8EBDB}"/>
              </a:ext>
            </a:extLst>
          </p:cNvPr>
          <p:cNvSpPr txBox="1"/>
          <p:nvPr/>
        </p:nvSpPr>
        <p:spPr>
          <a:xfrm>
            <a:off x="7264561" y="1451393"/>
            <a:ext cx="34962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hlinkClick r:id="rId5"/>
              </a:rPr>
              <a:t>https://indico.global/event/5574/overview</a:t>
            </a:r>
            <a:endParaRPr lang="en-GB" sz="1400" dirty="0"/>
          </a:p>
          <a:p>
            <a:endParaRPr lang="en-GB" sz="1400" dirty="0"/>
          </a:p>
        </p:txBody>
      </p:sp>
      <p:pic>
        <p:nvPicPr>
          <p:cNvPr id="4" name="Picture 3" descr="A group of people standing in front of a wall&#10;&#10;AI-generated content may be incorrect.">
            <a:extLst>
              <a:ext uri="{FF2B5EF4-FFF2-40B4-BE49-F238E27FC236}">
                <a16:creationId xmlns:a16="http://schemas.microsoft.com/office/drawing/2014/main" id="{8523C580-5FD4-4920-41D9-5E7768394BF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039"/>
          <a:stretch/>
        </p:blipFill>
        <p:spPr>
          <a:xfrm>
            <a:off x="1438713" y="2071977"/>
            <a:ext cx="9901640" cy="381681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C1A74B2-3390-2E7C-3840-7676547CE4F0}"/>
              </a:ext>
            </a:extLst>
          </p:cNvPr>
          <p:cNvSpPr txBox="1"/>
          <p:nvPr/>
        </p:nvSpPr>
        <p:spPr>
          <a:xfrm>
            <a:off x="8611210" y="5888795"/>
            <a:ext cx="23984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Photo credit: STFC, Kai Gregory</a:t>
            </a:r>
          </a:p>
        </p:txBody>
      </p:sp>
    </p:spTree>
    <p:extLst>
      <p:ext uri="{BB962C8B-B14F-4D97-AF65-F5344CB8AC3E}">
        <p14:creationId xmlns:p14="http://schemas.microsoft.com/office/powerpoint/2010/main" val="500455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159E85F-170D-B94D-BA35-E3F2E3C164E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24146" y="4127252"/>
            <a:ext cx="8567854" cy="273074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09F6FCA-AE41-185B-E15B-40658EC63D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937" y="385417"/>
            <a:ext cx="4572000" cy="8128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98769FB-81B0-8C35-E0C1-E1983FCA2E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" y="0"/>
            <a:ext cx="12192000" cy="6858001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4C4BA56B-A9F0-A3A1-67F7-E2CAD55963B9}"/>
              </a:ext>
            </a:extLst>
          </p:cNvPr>
          <p:cNvGrpSpPr/>
          <p:nvPr/>
        </p:nvGrpSpPr>
        <p:grpSpPr>
          <a:xfrm>
            <a:off x="566002" y="4543826"/>
            <a:ext cx="1866784" cy="2063518"/>
            <a:chOff x="392323" y="488513"/>
            <a:chExt cx="1866784" cy="2063518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F00F996-2C27-9CC6-804C-41E8015BCF7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92323" y="488513"/>
              <a:ext cx="1866784" cy="206351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D7C0DDEC-FC11-E521-A6D0-139699B2179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630425" y="510925"/>
              <a:ext cx="628682" cy="190510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EA8B768-7996-5AD4-EF53-CA3B4C7D616E}"/>
              </a:ext>
            </a:extLst>
          </p:cNvPr>
          <p:cNvGrpSpPr/>
          <p:nvPr/>
        </p:nvGrpSpPr>
        <p:grpSpPr>
          <a:xfrm>
            <a:off x="354671" y="348988"/>
            <a:ext cx="5044644" cy="975533"/>
            <a:chOff x="615928" y="-1475995"/>
            <a:chExt cx="6323682" cy="1222873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70406CD-85E3-2B86-C42C-42BD40BD813B}"/>
                </a:ext>
              </a:extLst>
            </p:cNvPr>
            <p:cNvSpPr/>
            <p:nvPr/>
          </p:nvSpPr>
          <p:spPr>
            <a:xfrm>
              <a:off x="615928" y="-1475995"/>
              <a:ext cx="6323682" cy="122287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390127D2-C94C-D4EF-BA34-95EC6F69AD1F}"/>
                </a:ext>
              </a:extLst>
            </p:cNvPr>
            <p:cNvGrpSpPr/>
            <p:nvPr/>
          </p:nvGrpSpPr>
          <p:grpSpPr>
            <a:xfrm>
              <a:off x="699063" y="-1382208"/>
              <a:ext cx="6157412" cy="1035298"/>
              <a:chOff x="782198" y="2305784"/>
              <a:chExt cx="6157412" cy="1035298"/>
            </a:xfrm>
          </p:grpSpPr>
          <p:pic>
            <p:nvPicPr>
              <p:cNvPr id="17" name="Picture 2" descr="Department for Science, Innovation and Technology - Wikipedia">
                <a:extLst>
                  <a:ext uri="{FF2B5EF4-FFF2-40B4-BE49-F238E27FC236}">
                    <a16:creationId xmlns:a16="http://schemas.microsoft.com/office/drawing/2014/main" id="{29A0CFB6-D8DC-C4B9-70BF-3A00252595E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07225" y="2305784"/>
                <a:ext cx="1832385" cy="10352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8" name="Picture 2">
                <a:extLst>
                  <a:ext uri="{FF2B5EF4-FFF2-40B4-BE49-F238E27FC236}">
                    <a16:creationId xmlns:a16="http://schemas.microsoft.com/office/drawing/2014/main" id="{6241BFD1-32E5-9B7C-7AD8-93A683220CB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82198" y="2305784"/>
                <a:ext cx="4027907" cy="10352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31881454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A1B2FB3-CFC9-01D9-4CE1-2A402696269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IOP PAB @ Oxford 9 - 10 July 2025</a:t>
            </a:r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E8427F5-35DD-004E-E026-6F82B5007C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Haroon Rafique - ECFA-UK Update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4C79A03-152E-3EE1-755A-1AFACDCCFB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28" y="-297"/>
            <a:ext cx="12192528" cy="6858297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C75768-1378-39CD-5237-BC1DCCB1D2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pPr/>
              <a:t>12</a:t>
            </a:fld>
            <a:endParaRPr lang="en-GB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AE645CD-451C-E801-B344-367AD9964BF4}"/>
              </a:ext>
            </a:extLst>
          </p:cNvPr>
          <p:cNvGrpSpPr/>
          <p:nvPr/>
        </p:nvGrpSpPr>
        <p:grpSpPr>
          <a:xfrm>
            <a:off x="394503" y="5990234"/>
            <a:ext cx="2371587" cy="686167"/>
            <a:chOff x="615928" y="-1475995"/>
            <a:chExt cx="4226594" cy="1222873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5C7FDB9-AD53-128A-FE24-8329CE42762D}"/>
                </a:ext>
              </a:extLst>
            </p:cNvPr>
            <p:cNvSpPr/>
            <p:nvPr/>
          </p:nvSpPr>
          <p:spPr>
            <a:xfrm>
              <a:off x="615928" y="-1475995"/>
              <a:ext cx="4226594" cy="122287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5" name="Picture 2">
              <a:extLst>
                <a:ext uri="{FF2B5EF4-FFF2-40B4-BE49-F238E27FC236}">
                  <a16:creationId xmlns:a16="http://schemas.microsoft.com/office/drawing/2014/main" id="{88C89F2F-E3E5-127B-E584-B689C478EBC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9063" y="-1382208"/>
              <a:ext cx="4027907" cy="10352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8E2325D5-1FB5-C8C6-70D4-F43661AE3A60}"/>
              </a:ext>
            </a:extLst>
          </p:cNvPr>
          <p:cNvSpPr txBox="1"/>
          <p:nvPr/>
        </p:nvSpPr>
        <p:spPr>
          <a:xfrm>
            <a:off x="-1" y="6536891"/>
            <a:ext cx="56067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accent3"/>
                </a:solidFill>
              </a:rPr>
              <a:t>Slides courtesy of the STFC CERN Strategy Delivery Team </a:t>
            </a:r>
          </a:p>
        </p:txBody>
      </p:sp>
    </p:spTree>
    <p:extLst>
      <p:ext uri="{BB962C8B-B14F-4D97-AF65-F5344CB8AC3E}">
        <p14:creationId xmlns:p14="http://schemas.microsoft.com/office/powerpoint/2010/main" val="1621441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108043-5738-E4AD-43C9-672A0C27D0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Haroon Rafique - ECFA-UK Update</a:t>
            </a:r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37C2525-692A-4C4E-F568-9F008C03F9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63806" y="6492875"/>
            <a:ext cx="2743200" cy="365125"/>
          </a:xfrm>
        </p:spPr>
        <p:txBody>
          <a:bodyPr/>
          <a:lstStyle/>
          <a:p>
            <a:r>
              <a:rPr lang="en-US" dirty="0"/>
              <a:t>IOP PAB @ Oxford 9 - 10 July 2025</a:t>
            </a:r>
            <a:endParaRPr lang="en-GB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3369F8AF-6DD5-6756-A0BC-C58DD1FF31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D91416-A4ED-B177-47B6-76AAD2D12C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F8751016-8420-1B5A-AF47-1F6B6F790C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7299" y="5912406"/>
            <a:ext cx="7835001" cy="5804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100" dirty="0">
                <a:latin typeface="+mn-lt"/>
                <a:hlinkClick r:id="rId4"/>
              </a:rPr>
              <a:t>https://assets.publishing.service.gov.uk/media/6516a9bb6a423b0014f4c604/uk_strategy_for_engagement_with_cern.pdf</a:t>
            </a:r>
            <a:endParaRPr lang="en-GB" sz="4000" dirty="0">
              <a:latin typeface="+mn-lt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AB3D283-EE89-7450-F6B4-2E3C3C459F4B}"/>
              </a:ext>
            </a:extLst>
          </p:cNvPr>
          <p:cNvGrpSpPr/>
          <p:nvPr/>
        </p:nvGrpSpPr>
        <p:grpSpPr>
          <a:xfrm>
            <a:off x="158639" y="5822971"/>
            <a:ext cx="3926669" cy="759339"/>
            <a:chOff x="615928" y="-1475995"/>
            <a:chExt cx="6323682" cy="1222873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AF09DD9D-8C31-A486-3BA7-73CBC7244D3A}"/>
                </a:ext>
              </a:extLst>
            </p:cNvPr>
            <p:cNvSpPr/>
            <p:nvPr/>
          </p:nvSpPr>
          <p:spPr>
            <a:xfrm>
              <a:off x="615928" y="-1475995"/>
              <a:ext cx="6323682" cy="122287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50C24385-91AE-FA1F-5FDF-CE3697A252B1}"/>
                </a:ext>
              </a:extLst>
            </p:cNvPr>
            <p:cNvGrpSpPr/>
            <p:nvPr/>
          </p:nvGrpSpPr>
          <p:grpSpPr>
            <a:xfrm>
              <a:off x="699063" y="-1382208"/>
              <a:ext cx="6157412" cy="1035298"/>
              <a:chOff x="782198" y="2305784"/>
              <a:chExt cx="6157412" cy="1035298"/>
            </a:xfrm>
          </p:grpSpPr>
          <p:pic>
            <p:nvPicPr>
              <p:cNvPr id="26" name="Picture 2" descr="Department for Science, Innovation and Technology - Wikipedia">
                <a:extLst>
                  <a:ext uri="{FF2B5EF4-FFF2-40B4-BE49-F238E27FC236}">
                    <a16:creationId xmlns:a16="http://schemas.microsoft.com/office/drawing/2014/main" id="{0463CED9-2CF8-1CCC-C6EA-746D9B14C69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07225" y="2305784"/>
                <a:ext cx="1832385" cy="10352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7" name="Picture 2">
                <a:extLst>
                  <a:ext uri="{FF2B5EF4-FFF2-40B4-BE49-F238E27FC236}">
                    <a16:creationId xmlns:a16="http://schemas.microsoft.com/office/drawing/2014/main" id="{98D05420-3126-37D2-2711-1D588ABEBFF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82198" y="2305784"/>
                <a:ext cx="4027907" cy="10352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48712AFE-C16C-7CEC-E00C-ACF9713B57BA}"/>
              </a:ext>
            </a:extLst>
          </p:cNvPr>
          <p:cNvSpPr txBox="1"/>
          <p:nvPr/>
        </p:nvSpPr>
        <p:spPr>
          <a:xfrm>
            <a:off x="-1" y="6536891"/>
            <a:ext cx="56067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accent3"/>
                </a:solidFill>
              </a:rPr>
              <a:t>Slides courtesy of the STFC CERN Strategy Delivery Team </a:t>
            </a:r>
          </a:p>
        </p:txBody>
      </p:sp>
    </p:spTree>
    <p:extLst>
      <p:ext uri="{BB962C8B-B14F-4D97-AF65-F5344CB8AC3E}">
        <p14:creationId xmlns:p14="http://schemas.microsoft.com/office/powerpoint/2010/main" val="7131621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35583-FEE0-C19D-23CC-1B4F5D5195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Implementation of Strategy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EBD561D-55D4-450B-4977-C687CEE257C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IOP PAB @ Oxford 9 - 10 July 2025</a:t>
            </a:r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7FCBFB5-CA35-7341-C76B-A386437AF3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Haroon Rafique - ECFA-UK Update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2521D87-7739-6307-5BF2-DBC1A9E977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1B0C57-02B5-5FCB-4C89-28989C9AEB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4085BC7-3594-8869-3989-702AA5B71B26}"/>
              </a:ext>
            </a:extLst>
          </p:cNvPr>
          <p:cNvSpPr txBox="1"/>
          <p:nvPr/>
        </p:nvSpPr>
        <p:spPr>
          <a:xfrm>
            <a:off x="-1" y="6536891"/>
            <a:ext cx="56067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accent3"/>
                </a:solidFill>
              </a:rPr>
              <a:t>Slides courtesy of the STFC CERN Strategy Delivery Team 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75CC18D-F9E1-EC44-40C9-957E2F202308}"/>
              </a:ext>
            </a:extLst>
          </p:cNvPr>
          <p:cNvGrpSpPr/>
          <p:nvPr/>
        </p:nvGrpSpPr>
        <p:grpSpPr>
          <a:xfrm>
            <a:off x="158639" y="5822971"/>
            <a:ext cx="3926669" cy="759339"/>
            <a:chOff x="615928" y="-1475995"/>
            <a:chExt cx="6323682" cy="1222873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F88F8DB-C96B-F0D3-2087-E2063035834F}"/>
                </a:ext>
              </a:extLst>
            </p:cNvPr>
            <p:cNvSpPr/>
            <p:nvPr/>
          </p:nvSpPr>
          <p:spPr>
            <a:xfrm>
              <a:off x="615928" y="-1475995"/>
              <a:ext cx="6323682" cy="122287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B3675DEF-6BD1-8D4C-CC84-670EA49AD389}"/>
                </a:ext>
              </a:extLst>
            </p:cNvPr>
            <p:cNvGrpSpPr/>
            <p:nvPr/>
          </p:nvGrpSpPr>
          <p:grpSpPr>
            <a:xfrm>
              <a:off x="699063" y="-1382208"/>
              <a:ext cx="6157412" cy="1035298"/>
              <a:chOff x="782198" y="2305784"/>
              <a:chExt cx="6157412" cy="1035298"/>
            </a:xfrm>
          </p:grpSpPr>
          <p:pic>
            <p:nvPicPr>
              <p:cNvPr id="18" name="Picture 2" descr="Department for Science, Innovation and Technology - Wikipedia">
                <a:extLst>
                  <a:ext uri="{FF2B5EF4-FFF2-40B4-BE49-F238E27FC236}">
                    <a16:creationId xmlns:a16="http://schemas.microsoft.com/office/drawing/2014/main" id="{463D0092-FFD4-83E7-FFF8-E2A5D8293AF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07225" y="2305784"/>
                <a:ext cx="1832385" cy="10352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9" name="Picture 2">
                <a:extLst>
                  <a:ext uri="{FF2B5EF4-FFF2-40B4-BE49-F238E27FC236}">
                    <a16:creationId xmlns:a16="http://schemas.microsoft.com/office/drawing/2014/main" id="{97F6E22E-F50A-4451-4141-2F8ABA9FD28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82198" y="2305784"/>
                <a:ext cx="4027907" cy="10352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20574085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C0DA4D-4A8A-EA2A-17A2-CE56D21A52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53A26F1-0386-913F-2EE6-1AD793157BD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B09169-FE7C-AD1E-7817-08C3E970E0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BDBD41A-12AD-193E-D58A-C2A1193FF8E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IOP PAB @ Oxford 9 - 10 July 2025</a:t>
            </a:r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F0EC80B-517C-9012-9B67-016A68B922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Haroon Rafique - ECFA-UK Update</a:t>
            </a:r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0B5118D-2ABC-CD49-03B9-0FA8B9C9A8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28" y="-297"/>
            <a:ext cx="12192528" cy="6858297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022605-862D-B785-1E96-B8D985FAB6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pPr/>
              <a:t>15</a:t>
            </a:fld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9E87831-20BD-2AF4-65FC-DDA9CFBB4685}"/>
              </a:ext>
            </a:extLst>
          </p:cNvPr>
          <p:cNvGrpSpPr/>
          <p:nvPr/>
        </p:nvGrpSpPr>
        <p:grpSpPr>
          <a:xfrm>
            <a:off x="158639" y="5837485"/>
            <a:ext cx="3926669" cy="759339"/>
            <a:chOff x="615928" y="-1475995"/>
            <a:chExt cx="6323682" cy="1222873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B18E2C8-7D9F-0D1B-8FF8-3F9FC6D96459}"/>
                </a:ext>
              </a:extLst>
            </p:cNvPr>
            <p:cNvSpPr/>
            <p:nvPr/>
          </p:nvSpPr>
          <p:spPr>
            <a:xfrm>
              <a:off x="615928" y="-1475995"/>
              <a:ext cx="6323682" cy="122287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A8DFE136-5FB3-3313-9AD6-B1ECE7209CEF}"/>
                </a:ext>
              </a:extLst>
            </p:cNvPr>
            <p:cNvGrpSpPr/>
            <p:nvPr/>
          </p:nvGrpSpPr>
          <p:grpSpPr>
            <a:xfrm>
              <a:off x="699063" y="-1382208"/>
              <a:ext cx="6157412" cy="1035298"/>
              <a:chOff x="782198" y="2305784"/>
              <a:chExt cx="6157412" cy="1035298"/>
            </a:xfrm>
          </p:grpSpPr>
          <p:pic>
            <p:nvPicPr>
              <p:cNvPr id="13" name="Picture 2" descr="Department for Science, Innovation and Technology - Wikipedia">
                <a:extLst>
                  <a:ext uri="{FF2B5EF4-FFF2-40B4-BE49-F238E27FC236}">
                    <a16:creationId xmlns:a16="http://schemas.microsoft.com/office/drawing/2014/main" id="{E9773D8F-3CCF-811A-D7D3-7C8A947DD5A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07225" y="2305784"/>
                <a:ext cx="1832385" cy="10352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" name="Picture 2">
                <a:extLst>
                  <a:ext uri="{FF2B5EF4-FFF2-40B4-BE49-F238E27FC236}">
                    <a16:creationId xmlns:a16="http://schemas.microsoft.com/office/drawing/2014/main" id="{8B56C83F-6721-6E55-0A97-C8298E8F1BC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82198" y="2305784"/>
                <a:ext cx="4027907" cy="10352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0D80E6BD-768E-32BA-C320-98E73F3C3A75}"/>
              </a:ext>
            </a:extLst>
          </p:cNvPr>
          <p:cNvSpPr txBox="1"/>
          <p:nvPr/>
        </p:nvSpPr>
        <p:spPr>
          <a:xfrm>
            <a:off x="-1" y="6536891"/>
            <a:ext cx="56067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accent3"/>
                </a:solidFill>
              </a:rPr>
              <a:t>Slides courtesy of the STFC CERN Strategy Delivery Team </a:t>
            </a:r>
          </a:p>
        </p:txBody>
      </p:sp>
    </p:spTree>
    <p:extLst>
      <p:ext uri="{BB962C8B-B14F-4D97-AF65-F5344CB8AC3E}">
        <p14:creationId xmlns:p14="http://schemas.microsoft.com/office/powerpoint/2010/main" val="21569552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352302-BEC9-64A4-8572-CC4EC1D960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90E14C-5EE6-97B0-10F4-2C8FA3A94DB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3F29A4-55E1-9824-292F-7094C1596B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3FABEA6-7454-148B-E009-A1AD46F99B9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IOP PAB @ Oxford 9 - 10 July 2025</a:t>
            </a:r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6D1331B-7DD5-D99F-BD9A-EA8CD1542D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Haroon Rafique - ECFA-UK Update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17E6FD8-64BB-7335-8FF8-7BC2324632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71" y="0"/>
            <a:ext cx="12192000" cy="685800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14CF65-6BC5-AB86-198A-3894D03D8B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pPr/>
              <a:t>16</a:t>
            </a:fld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5B0D2EA-6D8A-1576-EDD1-54F0BFD34C77}"/>
              </a:ext>
            </a:extLst>
          </p:cNvPr>
          <p:cNvGrpSpPr/>
          <p:nvPr/>
        </p:nvGrpSpPr>
        <p:grpSpPr>
          <a:xfrm>
            <a:off x="158639" y="5837485"/>
            <a:ext cx="3926669" cy="759339"/>
            <a:chOff x="615928" y="-1475995"/>
            <a:chExt cx="6323682" cy="1222873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704437E-1F83-F67E-1CFA-DDCD2887A930}"/>
                </a:ext>
              </a:extLst>
            </p:cNvPr>
            <p:cNvSpPr/>
            <p:nvPr/>
          </p:nvSpPr>
          <p:spPr>
            <a:xfrm>
              <a:off x="615928" y="-1475995"/>
              <a:ext cx="6323682" cy="122287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5CD16336-A057-0760-F36C-00AFF5CF5E05}"/>
                </a:ext>
              </a:extLst>
            </p:cNvPr>
            <p:cNvGrpSpPr/>
            <p:nvPr/>
          </p:nvGrpSpPr>
          <p:grpSpPr>
            <a:xfrm>
              <a:off x="699063" y="-1382208"/>
              <a:ext cx="6157412" cy="1035298"/>
              <a:chOff x="782198" y="2305784"/>
              <a:chExt cx="6157412" cy="1035298"/>
            </a:xfrm>
          </p:grpSpPr>
          <p:pic>
            <p:nvPicPr>
              <p:cNvPr id="13" name="Picture 2" descr="Department for Science, Innovation and Technology - Wikipedia">
                <a:extLst>
                  <a:ext uri="{FF2B5EF4-FFF2-40B4-BE49-F238E27FC236}">
                    <a16:creationId xmlns:a16="http://schemas.microsoft.com/office/drawing/2014/main" id="{A33657DB-4140-897D-014E-08135138A00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07225" y="2305784"/>
                <a:ext cx="1832385" cy="10352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" name="Picture 2">
                <a:extLst>
                  <a:ext uri="{FF2B5EF4-FFF2-40B4-BE49-F238E27FC236}">
                    <a16:creationId xmlns:a16="http://schemas.microsoft.com/office/drawing/2014/main" id="{E18B0DF8-AB83-6604-7DD2-611FB56E601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82198" y="2305784"/>
                <a:ext cx="4027907" cy="10352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6225C20D-3234-460E-47AF-8E7BCE043F71}"/>
              </a:ext>
            </a:extLst>
          </p:cNvPr>
          <p:cNvSpPr txBox="1"/>
          <p:nvPr/>
        </p:nvSpPr>
        <p:spPr>
          <a:xfrm>
            <a:off x="-1" y="6536891"/>
            <a:ext cx="56067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accent3"/>
                </a:solidFill>
              </a:rPr>
              <a:t>Slides courtesy of the STFC CERN Strategy Delivery Team </a:t>
            </a:r>
          </a:p>
        </p:txBody>
      </p:sp>
    </p:spTree>
    <p:extLst>
      <p:ext uri="{BB962C8B-B14F-4D97-AF65-F5344CB8AC3E}">
        <p14:creationId xmlns:p14="http://schemas.microsoft.com/office/powerpoint/2010/main" val="13728423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C53AD9-7601-AB3D-C717-D9727E16F4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5" y="346698"/>
            <a:ext cx="6350001" cy="574675"/>
          </a:xfrm>
        </p:spPr>
        <p:txBody>
          <a:bodyPr>
            <a:normAutofit fontScale="90000"/>
          </a:bodyPr>
          <a:lstStyle/>
          <a:p>
            <a:r>
              <a:rPr kumimoji="0" lang="en-GB" sz="2800" b="1" i="0" u="none" strike="noStrike" kern="1200" cap="none" spc="-15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UK Engagement with CERN: Get Involved</a:t>
            </a:r>
            <a:br>
              <a:rPr kumimoji="0" lang="en-US" sz="2800" b="1" i="0" u="none" strike="noStrike" kern="1200" cap="none" spc="-15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6A8B91-B4E9-4F56-1B7D-8E6F2E7AD7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90260FA-FF0A-9F81-E320-DC305399981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IOP PAB @ Oxford 9 - 10 July 2025</a:t>
            </a:r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FECEE7D-EE37-A494-49A4-CCD0E54ADC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Haroon Rafique - ECFA-UK Update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0ECD140-D759-A046-8C46-50DDCA792522}"/>
              </a:ext>
            </a:extLst>
          </p:cNvPr>
          <p:cNvSpPr txBox="1"/>
          <p:nvPr/>
        </p:nvSpPr>
        <p:spPr>
          <a:xfrm>
            <a:off x="57685" y="1416761"/>
            <a:ext cx="6466536" cy="37548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rgbClr val="2E2D62"/>
                </a:solidFill>
                <a:cs typeface="Arial" panose="020B0604020202020204" pitchFamily="34" charset="0"/>
              </a:rPr>
              <a:t>🌟 Share Your CERN Success Stories</a:t>
            </a:r>
          </a:p>
          <a:p>
            <a:r>
              <a:rPr lang="en-GB" sz="1400" dirty="0">
                <a:solidFill>
                  <a:srgbClr val="2E2D62"/>
                </a:solidFill>
                <a:cs typeface="Arial" panose="020B0604020202020204" pitchFamily="34" charset="0"/>
              </a:rPr>
              <a:t>Have a great CERN-related achievement or impact story? Help us showcase the value of UK investment in CERN by sharing it with us!</a:t>
            </a:r>
          </a:p>
          <a:p>
            <a:endParaRPr lang="en-GB" sz="1400" dirty="0">
              <a:solidFill>
                <a:srgbClr val="2E2D62"/>
              </a:solidFill>
              <a:cs typeface="Arial" panose="020B0604020202020204" pitchFamily="34" charset="0"/>
            </a:endParaRPr>
          </a:p>
          <a:p>
            <a:r>
              <a:rPr lang="en-GB" sz="1400" b="1" dirty="0">
                <a:solidFill>
                  <a:srgbClr val="2E2D62"/>
                </a:solidFill>
                <a:cs typeface="Arial" panose="020B0604020202020204" pitchFamily="34" charset="0"/>
              </a:rPr>
              <a:t>👥 Become a UK CERN Champion</a:t>
            </a:r>
          </a:p>
          <a:p>
            <a:r>
              <a:rPr lang="en-GB" sz="1400" dirty="0">
                <a:solidFill>
                  <a:srgbClr val="2E2D62"/>
                </a:solidFill>
                <a:cs typeface="Arial" panose="020B0604020202020204" pitchFamily="34" charset="0"/>
              </a:rPr>
              <a:t>Support CERN HR by promoting studentships, fellowships, ORIGIN, and QUEST opportunities in UK universities.</a:t>
            </a:r>
          </a:p>
          <a:p>
            <a:r>
              <a:rPr lang="en-GB" sz="1400" dirty="0">
                <a:solidFill>
                  <a:srgbClr val="2E2D62"/>
                </a:solidFill>
                <a:cs typeface="Arial" panose="020B0604020202020204" pitchFamily="34" charset="0"/>
              </a:rPr>
              <a:t>📧 Contact: career.events@cern.ch</a:t>
            </a:r>
          </a:p>
          <a:p>
            <a:endParaRPr lang="en-GB" sz="1400" dirty="0">
              <a:solidFill>
                <a:srgbClr val="2E2D62"/>
              </a:solidFill>
              <a:cs typeface="Arial" panose="020B0604020202020204" pitchFamily="34" charset="0"/>
            </a:endParaRPr>
          </a:p>
          <a:p>
            <a:r>
              <a:rPr lang="en-GB" sz="1400" b="1" dirty="0">
                <a:solidFill>
                  <a:srgbClr val="2E2D62"/>
                </a:solidFill>
                <a:cs typeface="Arial" panose="020B0604020202020204" pitchFamily="34" charset="0"/>
              </a:rPr>
              <a:t>🔭 Future Focus &amp; Industry Links</a:t>
            </a:r>
          </a:p>
          <a:p>
            <a:r>
              <a:rPr lang="en-GB" sz="1400" dirty="0">
                <a:solidFill>
                  <a:srgbClr val="2E2D62"/>
                </a:solidFill>
                <a:cs typeface="Arial" panose="020B0604020202020204" pitchFamily="34" charset="0"/>
              </a:rPr>
              <a:t>What technologies or capabilities will you focus on next?</a:t>
            </a:r>
          </a:p>
          <a:p>
            <a:r>
              <a:rPr lang="en-GB" sz="1400" dirty="0">
                <a:solidFill>
                  <a:srgbClr val="2E2D62"/>
                </a:solidFill>
                <a:cs typeface="Arial" panose="020B0604020202020204" pitchFamily="34" charset="0"/>
              </a:rPr>
              <a:t>Which UK companies or sectors should we connect with?</a:t>
            </a:r>
            <a:br>
              <a:rPr lang="en-GB" sz="1400" dirty="0">
                <a:solidFill>
                  <a:srgbClr val="2E2D62"/>
                </a:solidFill>
                <a:cs typeface="Arial" panose="020B0604020202020204" pitchFamily="34" charset="0"/>
              </a:rPr>
            </a:br>
            <a:r>
              <a:rPr lang="en-GB" sz="1400" dirty="0">
                <a:solidFill>
                  <a:srgbClr val="2E2D62"/>
                </a:solidFill>
                <a:cs typeface="Arial" panose="020B0604020202020204" pitchFamily="34" charset="0"/>
              </a:rPr>
              <a:t>See </a:t>
            </a:r>
            <a:r>
              <a:rPr lang="en-GB" sz="1400" dirty="0">
                <a:solidFill>
                  <a:srgbClr val="2E2D62"/>
                </a:solidFill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www.uk-ilo.org</a:t>
            </a:r>
            <a:r>
              <a:rPr lang="en-GB" sz="1400" dirty="0">
                <a:solidFill>
                  <a:srgbClr val="2E2D62"/>
                </a:solidFill>
                <a:cs typeface="Arial" panose="020B0604020202020204" pitchFamily="34" charset="0"/>
              </a:rPr>
              <a:t> for more information</a:t>
            </a:r>
          </a:p>
          <a:p>
            <a:endParaRPr lang="en-GB" sz="1400" b="1" dirty="0">
              <a:solidFill>
                <a:srgbClr val="2E2D62"/>
              </a:solidFill>
              <a:cs typeface="Arial" panose="020B0604020202020204" pitchFamily="34" charset="0"/>
            </a:endParaRPr>
          </a:p>
          <a:p>
            <a:r>
              <a:rPr lang="en-GB" sz="1400" b="1" dirty="0">
                <a:solidFill>
                  <a:srgbClr val="2E2D62"/>
                </a:solidFill>
                <a:cs typeface="Arial" panose="020B0604020202020204" pitchFamily="34" charset="0"/>
              </a:rPr>
              <a:t>🚧 Barriers to Collaboration</a:t>
            </a:r>
          </a:p>
          <a:p>
            <a:r>
              <a:rPr lang="en-GB" sz="1400" dirty="0">
                <a:solidFill>
                  <a:srgbClr val="2E2D62"/>
                </a:solidFill>
                <a:cs typeface="Arial" panose="020B0604020202020204" pitchFamily="34" charset="0"/>
              </a:rPr>
              <a:t>Faced challenges working with UK companies or recruiting UK students/grads?</a:t>
            </a:r>
          </a:p>
          <a:p>
            <a:r>
              <a:rPr lang="en-GB" sz="1400" dirty="0">
                <a:solidFill>
                  <a:srgbClr val="2E2D62"/>
                </a:solidFill>
                <a:cs typeface="Arial" panose="020B0604020202020204" pitchFamily="34" charset="0"/>
              </a:rPr>
              <a:t>Let us know what’s holding things back so we can help improve collaboration</a:t>
            </a:r>
            <a:r>
              <a:rPr lang="en-GB" sz="1400" dirty="0">
                <a:solidFill>
                  <a:schemeClr val="tx1">
                    <a:lumMod val="50000"/>
                  </a:schemeClr>
                </a:solidFill>
                <a:cs typeface="Arial" panose="020B0604020202020204" pitchFamily="34" charset="0"/>
              </a:rPr>
              <a:t>.</a:t>
            </a: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23613E77-26F0-18E1-561B-77689B40FB01}"/>
              </a:ext>
            </a:extLst>
          </p:cNvPr>
          <p:cNvSpPr txBox="1">
            <a:spLocks/>
          </p:cNvSpPr>
          <p:nvPr/>
        </p:nvSpPr>
        <p:spPr>
          <a:xfrm>
            <a:off x="6524221" y="1521330"/>
            <a:ext cx="4757905" cy="241491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GB" sz="1400" b="1" dirty="0">
                <a:solidFill>
                  <a:srgbClr val="2E2D62"/>
                </a:solidFill>
                <a:latin typeface="+mn-lt"/>
                <a:cs typeface="Arial"/>
              </a:rPr>
              <a:t>Tell your network about the work you do and the wide range of work going on at CERN e.g. online (LinkedIn, Instagram etc. using #UKatCERN) and/or tell us! </a:t>
            </a:r>
          </a:p>
          <a:p>
            <a:pPr marL="0" indent="0">
              <a:buFont typeface="Wingdings" pitchFamily="2" charset="2"/>
              <a:buNone/>
            </a:pPr>
            <a:r>
              <a:rPr lang="en-GB" sz="1400" b="1" dirty="0">
                <a:solidFill>
                  <a:srgbClr val="2E2D62"/>
                </a:solidFill>
                <a:latin typeface="+mn-lt"/>
                <a:cs typeface="Arial"/>
              </a:rPr>
              <a:t>Send us a quick email with a lab/workshop/experiment photo! </a:t>
            </a:r>
            <a:br>
              <a:rPr lang="en-GB" sz="1400" b="1" dirty="0">
                <a:solidFill>
                  <a:srgbClr val="FF6900"/>
                </a:solidFill>
                <a:latin typeface="+mn-lt"/>
                <a:cs typeface="Arial"/>
              </a:rPr>
            </a:br>
            <a:endParaRPr lang="en-GB" sz="1400" b="1" dirty="0">
              <a:solidFill>
                <a:srgbClr val="FF6900"/>
              </a:solidFill>
              <a:latin typeface="+mn-lt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Contact: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+mn-lt"/>
                <a:ea typeface="+mn-ea"/>
                <a:cs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UKatCERN@stfc.ukri.org</a:t>
            </a:r>
            <a:endParaRPr lang="en-GB" sz="1400" b="1" dirty="0">
              <a:solidFill>
                <a:srgbClr val="FF6900"/>
              </a:solidFill>
              <a:latin typeface="+mn-lt"/>
              <a:cs typeface="Arial"/>
            </a:endParaRPr>
          </a:p>
          <a:p>
            <a:endParaRPr lang="en-GB" sz="1400" b="1" dirty="0">
              <a:latin typeface="+mn-lt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C79ED8F-8987-126C-580F-E276F00AA0F6}"/>
              </a:ext>
            </a:extLst>
          </p:cNvPr>
          <p:cNvSpPr/>
          <p:nvPr/>
        </p:nvSpPr>
        <p:spPr>
          <a:xfrm>
            <a:off x="6996283" y="4237664"/>
            <a:ext cx="187808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@STFC_matters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9C4262F-5FE6-CFD6-EBBD-C4698F02CF2D}"/>
              </a:ext>
            </a:extLst>
          </p:cNvPr>
          <p:cNvSpPr/>
          <p:nvPr/>
        </p:nvSpPr>
        <p:spPr>
          <a:xfrm>
            <a:off x="6982253" y="4874676"/>
            <a:ext cx="421419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Science and Technology Facilities Council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A915978-443B-D7C2-83F9-F399EB25E010}"/>
              </a:ext>
            </a:extLst>
          </p:cNvPr>
          <p:cNvSpPr/>
          <p:nvPr/>
        </p:nvSpPr>
        <p:spPr>
          <a:xfrm>
            <a:off x="7041726" y="3589004"/>
            <a:ext cx="421419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Science and Technology Facilities Council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CCB3D467-C7E6-EF5D-D0EA-EF6F642881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42039" y="3553259"/>
            <a:ext cx="440214" cy="440214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BECDAD34-3D77-F2BC-F729-ED934256208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38251" y="4204653"/>
            <a:ext cx="444002" cy="444002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4705CAA6-19FA-5671-3C7B-7103976E4C3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24221" y="4835988"/>
            <a:ext cx="440216" cy="440216"/>
          </a:xfrm>
          <a:prstGeom prst="rect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24A2FCE9-EF01-5334-8CB1-2F9E7B68A937}"/>
              </a:ext>
            </a:extLst>
          </p:cNvPr>
          <p:cNvGrpSpPr/>
          <p:nvPr/>
        </p:nvGrpSpPr>
        <p:grpSpPr>
          <a:xfrm>
            <a:off x="6760252" y="346698"/>
            <a:ext cx="3926669" cy="759339"/>
            <a:chOff x="615928" y="-1475995"/>
            <a:chExt cx="6323682" cy="1222873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1BA85DDF-EC8E-FE91-FEB4-8B070736FDD6}"/>
                </a:ext>
              </a:extLst>
            </p:cNvPr>
            <p:cNvSpPr/>
            <p:nvPr/>
          </p:nvSpPr>
          <p:spPr>
            <a:xfrm>
              <a:off x="615928" y="-1475995"/>
              <a:ext cx="6323682" cy="122287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D2044F3C-3578-84F8-426C-8206D69269E4}"/>
                </a:ext>
              </a:extLst>
            </p:cNvPr>
            <p:cNvGrpSpPr/>
            <p:nvPr/>
          </p:nvGrpSpPr>
          <p:grpSpPr>
            <a:xfrm>
              <a:off x="699063" y="-1382208"/>
              <a:ext cx="6157412" cy="1035298"/>
              <a:chOff x="782198" y="2305784"/>
              <a:chExt cx="6157412" cy="1035298"/>
            </a:xfrm>
          </p:grpSpPr>
          <p:pic>
            <p:nvPicPr>
              <p:cNvPr id="34" name="Picture 2" descr="Department for Science, Innovation and Technology - Wikipedia">
                <a:extLst>
                  <a:ext uri="{FF2B5EF4-FFF2-40B4-BE49-F238E27FC236}">
                    <a16:creationId xmlns:a16="http://schemas.microsoft.com/office/drawing/2014/main" id="{4EC3273C-F4D8-31B2-25C8-20422498AFA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07225" y="2305784"/>
                <a:ext cx="1832385" cy="10352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5" name="Picture 2">
                <a:extLst>
                  <a:ext uri="{FF2B5EF4-FFF2-40B4-BE49-F238E27FC236}">
                    <a16:creationId xmlns:a16="http://schemas.microsoft.com/office/drawing/2014/main" id="{C359B6C1-1B3E-4571-1804-E8AFCB4D646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82198" y="2305784"/>
                <a:ext cx="4027907" cy="10352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A4ACE4C4-F088-2B59-3366-07ECA420CF06}"/>
              </a:ext>
            </a:extLst>
          </p:cNvPr>
          <p:cNvSpPr txBox="1"/>
          <p:nvPr/>
        </p:nvSpPr>
        <p:spPr>
          <a:xfrm>
            <a:off x="4792925" y="6034316"/>
            <a:ext cx="56067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accent3"/>
                </a:solidFill>
              </a:rPr>
              <a:t>Slides courtesy of the STFC CERN Strategy Delivery Team </a:t>
            </a:r>
          </a:p>
        </p:txBody>
      </p:sp>
    </p:spTree>
    <p:extLst>
      <p:ext uri="{BB962C8B-B14F-4D97-AF65-F5344CB8AC3E}">
        <p14:creationId xmlns:p14="http://schemas.microsoft.com/office/powerpoint/2010/main" val="21537409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0CF49A-9253-30D1-D5A1-C2D4A940BE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CERN Opportunities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222BDE-89CF-506D-318F-3909383EE1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4737" y="3455610"/>
            <a:ext cx="11073654" cy="2341524"/>
          </a:xfrm>
        </p:spPr>
        <p:txBody>
          <a:bodyPr>
            <a:noAutofit/>
          </a:bodyPr>
          <a:lstStyle/>
          <a:p>
            <a:pPr marL="0" indent="0" algn="l" fontAlgn="base">
              <a:buNone/>
            </a:pPr>
            <a:r>
              <a:rPr lang="en-GB" sz="1600" b="0" i="0" dirty="0">
                <a:solidFill>
                  <a:schemeClr val="tx2"/>
                </a:solidFill>
                <a:effectLst/>
                <a:latin typeface="+mn-lt"/>
              </a:rPr>
              <a:t>Professionals (Staff Positions): </a:t>
            </a:r>
            <a:r>
              <a:rPr lang="en-GB" sz="1200" b="0" i="0" dirty="0">
                <a:solidFill>
                  <a:schemeClr val="tx2"/>
                </a:solidFill>
                <a:effectLst/>
                <a:latin typeface="+mn-lt"/>
                <a:hlinkClick r:id="rId3" tooltip="https://careers.smartrecruiters.com/CERN/staff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https://careers.smartrecruiters.com/CERN/staff</a:t>
            </a:r>
            <a:endParaRPr lang="en-GB" sz="1600" b="0" i="0" dirty="0">
              <a:solidFill>
                <a:schemeClr val="tx2"/>
              </a:solidFill>
              <a:effectLst/>
              <a:latin typeface="+mn-lt"/>
            </a:endParaRPr>
          </a:p>
          <a:p>
            <a:pPr marL="0" indent="0" algn="l" fontAlgn="base">
              <a:buNone/>
            </a:pPr>
            <a:r>
              <a:rPr lang="en-GB" sz="1600" b="0" i="0" dirty="0">
                <a:solidFill>
                  <a:schemeClr val="accent3"/>
                </a:solidFill>
                <a:effectLst/>
                <a:latin typeface="+mn-lt"/>
              </a:rPr>
              <a:t>Postdocs: </a:t>
            </a:r>
            <a:r>
              <a:rPr lang="en-GB" sz="1200" b="0" i="0" dirty="0">
                <a:solidFill>
                  <a:schemeClr val="accent3"/>
                </a:solidFill>
                <a:effectLst/>
                <a:latin typeface="+mn-lt"/>
                <a:hlinkClick r:id="rId4" tooltip="https://careers.smartrecruiters.com/CERN/experienced-graduates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https://careers.smartrecruiters.com/CERN/experienced-graduates</a:t>
            </a:r>
            <a:endParaRPr lang="en-GB" sz="1200" dirty="0">
              <a:solidFill>
                <a:schemeClr val="accent3"/>
              </a:solidFill>
              <a:latin typeface="+mn-lt"/>
            </a:endParaRPr>
          </a:p>
          <a:p>
            <a:pPr marL="0" indent="0" fontAlgn="base">
              <a:buNone/>
            </a:pPr>
            <a:r>
              <a:rPr lang="en-GB" sz="1600" dirty="0">
                <a:solidFill>
                  <a:schemeClr val="accent3"/>
                </a:solidFill>
                <a:latin typeface="+mn-lt"/>
              </a:rPr>
              <a:t>PhD students (or soon to be): </a:t>
            </a:r>
            <a:r>
              <a:rPr lang="en-GB" sz="1200" dirty="0">
                <a:solidFill>
                  <a:schemeClr val="accent3"/>
                </a:solidFill>
                <a:latin typeface="+mn-lt"/>
                <a:hlinkClick r:id="rId5" tooltip="https://jobs.smartrecruiters.com/CERN/744000066291646-doctoral-student-programme-2025-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https://jobs.smartrecruiters.com/CERN/744000066291646-doctoral-student-programme-2025-3</a:t>
            </a:r>
            <a:endParaRPr lang="en-GB" sz="1200" dirty="0">
              <a:solidFill>
                <a:schemeClr val="accent3"/>
              </a:solidFill>
              <a:latin typeface="+mn-lt"/>
            </a:endParaRPr>
          </a:p>
          <a:p>
            <a:pPr marL="0" indent="0" algn="l" fontAlgn="base">
              <a:buNone/>
            </a:pPr>
            <a:r>
              <a:rPr lang="en-GB" sz="1600" b="0" i="0" dirty="0">
                <a:solidFill>
                  <a:schemeClr val="accent3"/>
                </a:solidFill>
                <a:effectLst/>
                <a:latin typeface="+mn-lt"/>
              </a:rPr>
              <a:t>Entry levels (bachelor's and master's graduates): </a:t>
            </a:r>
            <a:r>
              <a:rPr lang="en-GB" sz="1200" b="0" i="0" dirty="0">
                <a:solidFill>
                  <a:schemeClr val="accent3"/>
                </a:solidFill>
                <a:effectLst/>
                <a:latin typeface="+mn-lt"/>
                <a:hlinkClick r:id="rId6" tooltip="https://careers.smartrecruiters.com/CERN/entry-levels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https://careers.smartrecruiters.com/CERN/entry-levels</a:t>
            </a:r>
            <a:endParaRPr lang="en-GB" sz="1600" b="0" i="0" dirty="0">
              <a:solidFill>
                <a:schemeClr val="accent3"/>
              </a:solidFill>
              <a:effectLst/>
              <a:latin typeface="+mn-lt"/>
            </a:endParaRPr>
          </a:p>
          <a:p>
            <a:pPr marL="0" indent="0" algn="l" fontAlgn="base">
              <a:buNone/>
            </a:pPr>
            <a:r>
              <a:rPr lang="en-GB" sz="1600" b="0" i="0" dirty="0">
                <a:effectLst/>
                <a:latin typeface="+mn-lt"/>
              </a:rPr>
              <a:t>Technical Students: </a:t>
            </a:r>
            <a:r>
              <a:rPr lang="en-GB" sz="1200" b="0" i="0" dirty="0">
                <a:effectLst/>
                <a:latin typeface="+mn-lt"/>
                <a:hlinkClick r:id="rId7" tooltip="https://careers.smartrecruiters.com/CERN/tech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https://careers.smartrecruiters.com/CERN/tech</a:t>
            </a:r>
            <a:endParaRPr lang="en-GB" sz="1200" b="0" i="0" dirty="0">
              <a:effectLst/>
              <a:latin typeface="+mn-lt"/>
            </a:endParaRPr>
          </a:p>
          <a:p>
            <a:pPr marL="0" indent="0" algn="l" fontAlgn="base">
              <a:buNone/>
            </a:pPr>
            <a:r>
              <a:rPr lang="en-GB" sz="1600" b="0" i="0" dirty="0">
                <a:effectLst/>
                <a:latin typeface="+mn-lt"/>
              </a:rPr>
              <a:t>Summer Student Programme (will open in November): </a:t>
            </a:r>
            <a:r>
              <a:rPr lang="en-GB" sz="1200" b="0" i="0" dirty="0">
                <a:effectLst/>
                <a:latin typeface="+mn-lt"/>
                <a:hlinkClick r:id="rId8" tooltip="https://careers.cern/summer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https://careers.cern/summer</a:t>
            </a:r>
            <a:endParaRPr lang="en-GB" sz="1200" b="0" i="0" dirty="0">
              <a:effectLst/>
              <a:latin typeface="+mn-lt"/>
            </a:endParaRPr>
          </a:p>
          <a:p>
            <a:pPr marL="0" indent="0" algn="l" fontAlgn="base">
              <a:buNone/>
            </a:pPr>
            <a:r>
              <a:rPr lang="en-GB" sz="1600" dirty="0">
                <a:latin typeface="+mn-lt"/>
              </a:rPr>
              <a:t>Administrative Student Programme: </a:t>
            </a:r>
            <a:r>
              <a:rPr lang="en-GB" sz="1200" dirty="0">
                <a:latin typeface="+mn-lt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https://jobs.smartrecruiters.com/CERN/744000066298255-administrative-student-programme-2025-3</a:t>
            </a:r>
            <a:endParaRPr lang="en-GB" sz="1200" dirty="0">
              <a:latin typeface="+mn-lt"/>
            </a:endParaRPr>
          </a:p>
          <a:p>
            <a:pPr marL="0" indent="0" algn="l" fontAlgn="base">
              <a:buNone/>
            </a:pPr>
            <a:endParaRPr lang="en-GB" sz="1600" dirty="0">
              <a:solidFill>
                <a:schemeClr val="accent3"/>
              </a:solidFill>
              <a:latin typeface="+mn-lt"/>
            </a:endParaRPr>
          </a:p>
          <a:p>
            <a:pPr marL="0" indent="0" algn="l" fontAlgn="base">
              <a:buNone/>
            </a:pPr>
            <a:endParaRPr lang="en-GB" sz="1600" b="0" i="0" dirty="0">
              <a:solidFill>
                <a:schemeClr val="accent3"/>
              </a:solidFill>
              <a:effectLst/>
              <a:latin typeface="+mn-lt"/>
            </a:endParaRPr>
          </a:p>
          <a:p>
            <a:endParaRPr lang="en-GB" sz="16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1E0B4A-2FD9-894B-E688-C100C9E316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795E394-6D1F-CEB9-C73E-C2E356334F6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IOP PAB @ Oxford 9 - 10 July 2025</a:t>
            </a:r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59E1C12-CE80-A3A6-C8CB-05238EEB78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Haroon Rafique - ECFA-UK Update</a:t>
            </a:r>
            <a:endParaRPr lang="en-GB" dirty="0"/>
          </a:p>
        </p:txBody>
      </p:sp>
      <p:pic>
        <p:nvPicPr>
          <p:cNvPr id="9" name="Picture 8">
            <a:hlinkClick r:id="rId10"/>
            <a:extLst>
              <a:ext uri="{FF2B5EF4-FFF2-40B4-BE49-F238E27FC236}">
                <a16:creationId xmlns:a16="http://schemas.microsoft.com/office/drawing/2014/main" id="{2F18A4A5-FC6C-C1B2-D09D-C49042CC4B0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763568" y="265484"/>
            <a:ext cx="3389971" cy="1242989"/>
          </a:xfrm>
          <a:prstGeom prst="rect">
            <a:avLst/>
          </a:prstGeom>
          <a:ln>
            <a:solidFill>
              <a:schemeClr val="accent3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0DB4250-F1FC-977E-C00B-E8936C6D276F}"/>
              </a:ext>
            </a:extLst>
          </p:cNvPr>
          <p:cNvSpPr txBox="1"/>
          <p:nvPr/>
        </p:nvSpPr>
        <p:spPr>
          <a:xfrm>
            <a:off x="8728240" y="266660"/>
            <a:ext cx="23092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Reach out to Barbara on LinkedIn to discuss opportunities at CERN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034016D-4C39-9E08-A112-848A99EF982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680029" y="1782634"/>
            <a:ext cx="2367046" cy="238930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413EA1F-8037-88B4-9DCB-20A07DE1F95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733546" y="794854"/>
            <a:ext cx="5546920" cy="2489200"/>
          </a:xfrm>
          <a:prstGeom prst="rect">
            <a:avLst/>
          </a:prstGeom>
        </p:spPr>
      </p:pic>
      <p:pic>
        <p:nvPicPr>
          <p:cNvPr id="2050" name="Picture 2" descr="Disciplines | Careers at CERN">
            <a:extLst>
              <a:ext uri="{FF2B5EF4-FFF2-40B4-BE49-F238E27FC236}">
                <a16:creationId xmlns:a16="http://schemas.microsoft.com/office/drawing/2014/main" id="{F9D9F4E1-DBD9-9120-71B1-2B00D35884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737" y="912991"/>
            <a:ext cx="1019246" cy="1022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93226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5C1F9-2205-DDAB-5252-4762BA09C5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CERN Jobs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0CD030-6DB4-9624-4A90-5779B403A9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7A8BFD-74DB-4FC5-2F6D-CC985F8CE3E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IOP PAB @ Oxford 9 - 10 July 2025</a:t>
            </a:r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1C9B4CA-2412-8839-4DCA-4108302D80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Haroon Rafique - ECFA-UK Update</a:t>
            </a:r>
            <a:endParaRPr lang="en-GB" dirty="0"/>
          </a:p>
        </p:txBody>
      </p:sp>
      <p:pic>
        <p:nvPicPr>
          <p:cNvPr id="9" name="Picture 8">
            <a:hlinkClick r:id="rId3"/>
            <a:extLst>
              <a:ext uri="{FF2B5EF4-FFF2-40B4-BE49-F238E27FC236}">
                <a16:creationId xmlns:a16="http://schemas.microsoft.com/office/drawing/2014/main" id="{DE34EE6D-9854-7530-95C5-A0C1082A2A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890" y="4046765"/>
            <a:ext cx="5835950" cy="1663786"/>
          </a:xfrm>
          <a:prstGeom prst="rect">
            <a:avLst/>
          </a:prstGeom>
          <a:ln>
            <a:solidFill>
              <a:schemeClr val="accent3"/>
            </a:solidFill>
          </a:ln>
        </p:spPr>
      </p:pic>
      <p:pic>
        <p:nvPicPr>
          <p:cNvPr id="13" name="Picture 12">
            <a:hlinkClick r:id="rId5"/>
            <a:extLst>
              <a:ext uri="{FF2B5EF4-FFF2-40B4-BE49-F238E27FC236}">
                <a16:creationId xmlns:a16="http://schemas.microsoft.com/office/drawing/2014/main" id="{72176F80-7AD8-D02D-7B60-B7126933BE5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28207" y="3300983"/>
            <a:ext cx="6540836" cy="1720938"/>
          </a:xfrm>
          <a:prstGeom prst="rect">
            <a:avLst/>
          </a:prstGeom>
          <a:ln>
            <a:solidFill>
              <a:schemeClr val="accent3"/>
            </a:solidFill>
          </a:ln>
        </p:spPr>
      </p:pic>
      <p:pic>
        <p:nvPicPr>
          <p:cNvPr id="15" name="Picture 14">
            <a:hlinkClick r:id="rId7"/>
            <a:extLst>
              <a:ext uri="{FF2B5EF4-FFF2-40B4-BE49-F238E27FC236}">
                <a16:creationId xmlns:a16="http://schemas.microsoft.com/office/drawing/2014/main" id="{CF8A14CF-AB6A-3BBE-FC7F-A60CD8C7992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22167" y="2672510"/>
            <a:ext cx="6674193" cy="1714588"/>
          </a:xfrm>
          <a:prstGeom prst="rect">
            <a:avLst/>
          </a:prstGeom>
          <a:ln>
            <a:solidFill>
              <a:schemeClr val="accent3"/>
            </a:solidFill>
          </a:ln>
        </p:spPr>
      </p:pic>
      <p:pic>
        <p:nvPicPr>
          <p:cNvPr id="17" name="Picture 16">
            <a:hlinkClick r:id="rId9"/>
            <a:extLst>
              <a:ext uri="{FF2B5EF4-FFF2-40B4-BE49-F238E27FC236}">
                <a16:creationId xmlns:a16="http://schemas.microsoft.com/office/drawing/2014/main" id="{50AD7ECF-C0C0-6473-0AD2-C10C8D79A4B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25688" y="2200598"/>
            <a:ext cx="6464632" cy="1473276"/>
          </a:xfrm>
          <a:prstGeom prst="rect">
            <a:avLst/>
          </a:prstGeom>
          <a:ln>
            <a:solidFill>
              <a:schemeClr val="accent3"/>
            </a:solidFill>
          </a:ln>
        </p:spPr>
      </p:pic>
      <p:pic>
        <p:nvPicPr>
          <p:cNvPr id="19" name="Picture 18">
            <a:hlinkClick r:id="rId11"/>
            <a:extLst>
              <a:ext uri="{FF2B5EF4-FFF2-40B4-BE49-F238E27FC236}">
                <a16:creationId xmlns:a16="http://schemas.microsoft.com/office/drawing/2014/main" id="{8EA5DB82-855C-60D5-5D74-82EC5FE49D2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811361" y="1618147"/>
            <a:ext cx="6115364" cy="1682836"/>
          </a:xfrm>
          <a:prstGeom prst="rect">
            <a:avLst/>
          </a:prstGeom>
          <a:ln>
            <a:solidFill>
              <a:schemeClr val="accent3"/>
            </a:solidFill>
          </a:ln>
        </p:spPr>
      </p:pic>
      <p:pic>
        <p:nvPicPr>
          <p:cNvPr id="21" name="Picture 20">
            <a:hlinkClick r:id="rId13"/>
            <a:extLst>
              <a:ext uri="{FF2B5EF4-FFF2-40B4-BE49-F238E27FC236}">
                <a16:creationId xmlns:a16="http://schemas.microsoft.com/office/drawing/2014/main" id="{A5FD5D8C-FDE3-B607-6551-EED6C5E7DB26}"/>
              </a:ext>
            </a:extLst>
          </p:cNvPr>
          <p:cNvPicPr>
            <a:picLocks noChangeAspect="1"/>
          </p:cNvPicPr>
          <p:nvPr/>
        </p:nvPicPr>
        <p:blipFill>
          <a:blip r:embed="rId14"/>
          <a:srcRect b="5874"/>
          <a:stretch/>
        </p:blipFill>
        <p:spPr>
          <a:xfrm>
            <a:off x="5936840" y="1204485"/>
            <a:ext cx="6178868" cy="1440543"/>
          </a:xfrm>
          <a:prstGeom prst="rect">
            <a:avLst/>
          </a:prstGeom>
          <a:ln>
            <a:solidFill>
              <a:schemeClr val="accent3"/>
            </a:solidFill>
          </a:ln>
        </p:spPr>
      </p:pic>
      <p:pic>
        <p:nvPicPr>
          <p:cNvPr id="22" name="Picture 21">
            <a:hlinkClick r:id="rId15"/>
            <a:extLst>
              <a:ext uri="{FF2B5EF4-FFF2-40B4-BE49-F238E27FC236}">
                <a16:creationId xmlns:a16="http://schemas.microsoft.com/office/drawing/2014/main" id="{497AC56F-AF9E-0C56-3888-EDEC0198B481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020626" y="4518617"/>
            <a:ext cx="3389971" cy="1242989"/>
          </a:xfrm>
          <a:prstGeom prst="rect">
            <a:avLst/>
          </a:prstGeom>
          <a:ln>
            <a:solidFill>
              <a:schemeClr val="accent3"/>
            </a:solidFill>
          </a:ln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1E58FDE2-FED6-722F-7ACA-2F99548E7DC8}"/>
              </a:ext>
            </a:extLst>
          </p:cNvPr>
          <p:cNvSpPr txBox="1"/>
          <p:nvPr/>
        </p:nvSpPr>
        <p:spPr>
          <a:xfrm>
            <a:off x="9096360" y="4493780"/>
            <a:ext cx="23092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Reach out to Barbara on LinkedIn to discuss opportunities at CERN</a:t>
            </a:r>
          </a:p>
        </p:txBody>
      </p:sp>
      <p:pic>
        <p:nvPicPr>
          <p:cNvPr id="2050" name="Picture 2">
            <a:hlinkClick r:id="rId17"/>
            <a:extLst>
              <a:ext uri="{FF2B5EF4-FFF2-40B4-BE49-F238E27FC236}">
                <a16:creationId xmlns:a16="http://schemas.microsoft.com/office/drawing/2014/main" id="{2F429C71-C28E-F21F-A781-7144AD0489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952" y="917147"/>
            <a:ext cx="1954510" cy="574675"/>
          </a:xfrm>
          <a:prstGeom prst="rect">
            <a:avLst/>
          </a:prstGeom>
          <a:noFill/>
          <a:ln>
            <a:solidFill>
              <a:schemeClr val="accent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hlinkClick r:id="rId19"/>
            <a:extLst>
              <a:ext uri="{FF2B5EF4-FFF2-40B4-BE49-F238E27FC236}">
                <a16:creationId xmlns:a16="http://schemas.microsoft.com/office/drawing/2014/main" id="{91A34E29-B863-7882-58E2-0F3BC80A4A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42" y="1511889"/>
            <a:ext cx="2023329" cy="531955"/>
          </a:xfrm>
          <a:prstGeom prst="rect">
            <a:avLst/>
          </a:prstGeom>
          <a:noFill/>
          <a:ln>
            <a:solidFill>
              <a:schemeClr val="accent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2B2DA26-30F2-A780-007A-8C8D26811683}"/>
              </a:ext>
            </a:extLst>
          </p:cNvPr>
          <p:cNvSpPr txBox="1"/>
          <p:nvPr/>
        </p:nvSpPr>
        <p:spPr>
          <a:xfrm>
            <a:off x="2413282" y="914033"/>
            <a:ext cx="191110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accent3"/>
                </a:solidFill>
              </a:rPr>
              <a:t>(Junior Fellow)</a:t>
            </a:r>
          </a:p>
          <a:p>
            <a:endParaRPr lang="en-GB" sz="2000" dirty="0">
              <a:solidFill>
                <a:schemeClr val="accent3"/>
              </a:solidFill>
            </a:endParaRPr>
          </a:p>
          <a:p>
            <a:r>
              <a:rPr lang="en-GB" sz="2000" dirty="0">
                <a:solidFill>
                  <a:schemeClr val="accent3"/>
                </a:solidFill>
              </a:rPr>
              <a:t>(Senior Fellow)</a:t>
            </a:r>
          </a:p>
        </p:txBody>
      </p:sp>
    </p:spTree>
    <p:extLst>
      <p:ext uri="{BB962C8B-B14F-4D97-AF65-F5344CB8AC3E}">
        <p14:creationId xmlns:p14="http://schemas.microsoft.com/office/powerpoint/2010/main" val="1868348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44C1E6-AED2-2568-CE6F-6314495501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3201" y="215705"/>
            <a:ext cx="9144000" cy="1138240"/>
          </a:xfrm>
        </p:spPr>
        <p:txBody>
          <a:bodyPr/>
          <a:lstStyle/>
          <a:p>
            <a:r>
              <a:rPr lang="en-GB" b="1" dirty="0"/>
              <a:t>Contents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223DBBED-2741-629C-9A26-54E54DAEB8F8}"/>
              </a:ext>
            </a:extLst>
          </p:cNvPr>
          <p:cNvSpPr txBox="1">
            <a:spLocks/>
          </p:cNvSpPr>
          <p:nvPr/>
        </p:nvSpPr>
        <p:spPr>
          <a:xfrm>
            <a:off x="203201" y="1048445"/>
            <a:ext cx="4995523" cy="536350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>
                <a:latin typeface="+mj-lt"/>
              </a:rPr>
              <a:t>What is </a:t>
            </a:r>
            <a:r>
              <a:rPr lang="en-GB" dirty="0">
                <a:latin typeface="+mj-lt"/>
              </a:rPr>
              <a:t>ECFA</a:t>
            </a:r>
            <a:r>
              <a:rPr lang="en-GB" b="1" dirty="0">
                <a:latin typeface="+mj-lt"/>
              </a:rPr>
              <a:t>?</a:t>
            </a:r>
          </a:p>
          <a:p>
            <a:endParaRPr lang="en-GB" b="1" dirty="0">
              <a:latin typeface="+mj-lt"/>
            </a:endParaRPr>
          </a:p>
          <a:p>
            <a:r>
              <a:rPr lang="en-GB" dirty="0">
                <a:latin typeface="+mj-lt"/>
              </a:rPr>
              <a:t>ESPPU</a:t>
            </a:r>
            <a:r>
              <a:rPr lang="en-GB" b="1" dirty="0">
                <a:latin typeface="+mj-lt"/>
              </a:rPr>
              <a:t> </a:t>
            </a:r>
            <a:r>
              <a:rPr lang="en-GB" dirty="0">
                <a:latin typeface="+mj-lt"/>
              </a:rPr>
              <a:t>&amp;</a:t>
            </a:r>
            <a:r>
              <a:rPr lang="en-GB" b="1" dirty="0">
                <a:latin typeface="+mj-lt"/>
              </a:rPr>
              <a:t> </a:t>
            </a:r>
            <a:r>
              <a:rPr lang="en-GB" dirty="0">
                <a:latin typeface="+mj-lt"/>
              </a:rPr>
              <a:t>UK</a:t>
            </a:r>
            <a:r>
              <a:rPr lang="en-GB" b="1" dirty="0">
                <a:latin typeface="+mj-lt"/>
              </a:rPr>
              <a:t> Input</a:t>
            </a:r>
          </a:p>
          <a:p>
            <a:endParaRPr lang="en-GB" b="1" dirty="0">
              <a:latin typeface="+mj-lt"/>
            </a:endParaRPr>
          </a:p>
          <a:p>
            <a:r>
              <a:rPr lang="en-GB" b="1" dirty="0">
                <a:latin typeface="+mj-lt"/>
              </a:rPr>
              <a:t>Restricted</a:t>
            </a:r>
            <a:r>
              <a:rPr lang="en-GB" dirty="0">
                <a:latin typeface="+mj-lt"/>
              </a:rPr>
              <a:t> ECFA</a:t>
            </a:r>
            <a:r>
              <a:rPr lang="en-GB" b="1" dirty="0">
                <a:latin typeface="+mj-lt"/>
              </a:rPr>
              <a:t> </a:t>
            </a:r>
            <a:r>
              <a:rPr lang="en-GB" dirty="0">
                <a:latin typeface="+mj-lt"/>
              </a:rPr>
              <a:t>UK</a:t>
            </a:r>
            <a:r>
              <a:rPr lang="en-GB" b="1" dirty="0">
                <a:latin typeface="+mj-lt"/>
              </a:rPr>
              <a:t> Meeting</a:t>
            </a:r>
          </a:p>
          <a:p>
            <a:endParaRPr lang="en-GB" b="1" dirty="0">
              <a:latin typeface="+mj-lt"/>
            </a:endParaRPr>
          </a:p>
          <a:p>
            <a:r>
              <a:rPr lang="en-GB" b="1" dirty="0">
                <a:latin typeface="+mj-lt"/>
              </a:rPr>
              <a:t>Joint </a:t>
            </a:r>
            <a:r>
              <a:rPr lang="en-GB" dirty="0">
                <a:latin typeface="+mj-lt"/>
              </a:rPr>
              <a:t>ECFA </a:t>
            </a:r>
            <a:r>
              <a:rPr lang="en-GB" dirty="0" err="1">
                <a:latin typeface="+mj-lt"/>
              </a:rPr>
              <a:t>NuPPEC</a:t>
            </a:r>
            <a:r>
              <a:rPr lang="en-GB" dirty="0">
                <a:latin typeface="+mj-lt"/>
              </a:rPr>
              <a:t> APPEC</a:t>
            </a:r>
            <a:r>
              <a:rPr lang="en-GB" b="1" dirty="0">
                <a:latin typeface="+mj-lt"/>
              </a:rPr>
              <a:t> Symposium 2025</a:t>
            </a:r>
          </a:p>
          <a:p>
            <a:endParaRPr lang="en-GB" b="1" dirty="0">
              <a:latin typeface="+mj-lt"/>
            </a:endParaRPr>
          </a:p>
          <a:p>
            <a:r>
              <a:rPr lang="en-GB" dirty="0">
                <a:latin typeface="+mj-lt"/>
              </a:rPr>
              <a:t>UK</a:t>
            </a:r>
            <a:r>
              <a:rPr lang="en-GB" b="1" dirty="0">
                <a:latin typeface="+mj-lt"/>
              </a:rPr>
              <a:t> </a:t>
            </a:r>
            <a:r>
              <a:rPr lang="en-GB" dirty="0">
                <a:latin typeface="+mj-lt"/>
              </a:rPr>
              <a:t>/ STFC</a:t>
            </a:r>
            <a:r>
              <a:rPr lang="en-GB" b="1" dirty="0">
                <a:latin typeface="+mj-lt"/>
              </a:rPr>
              <a:t> Strategy for Engagement with </a:t>
            </a:r>
            <a:r>
              <a:rPr lang="en-GB" dirty="0">
                <a:latin typeface="+mj-lt"/>
              </a:rPr>
              <a:t>CERN</a:t>
            </a:r>
            <a:r>
              <a:rPr lang="en-GB" b="1" dirty="0">
                <a:latin typeface="+mj-lt"/>
              </a:rPr>
              <a:t> Update</a:t>
            </a:r>
          </a:p>
          <a:p>
            <a:endParaRPr lang="en-GB" b="1" dirty="0">
              <a:latin typeface="+mj-lt"/>
            </a:endParaRPr>
          </a:p>
          <a:p>
            <a:r>
              <a:rPr lang="en-GB" dirty="0">
                <a:latin typeface="+mj-lt"/>
              </a:rPr>
              <a:t>CERN</a:t>
            </a:r>
            <a:r>
              <a:rPr lang="en-GB" b="1" dirty="0">
                <a:latin typeface="+mj-lt"/>
              </a:rPr>
              <a:t> Opportunities</a:t>
            </a:r>
          </a:p>
          <a:p>
            <a:endParaRPr lang="en-GB" b="1" dirty="0">
              <a:latin typeface="+mj-lt"/>
            </a:endParaRPr>
          </a:p>
          <a:p>
            <a:endParaRPr lang="en-GB" b="1" dirty="0">
              <a:latin typeface="+mj-lt"/>
            </a:endParaRPr>
          </a:p>
          <a:p>
            <a:endParaRPr lang="en-GB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775863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B8446-71E7-6875-CB42-14767B5536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112214"/>
            <a:ext cx="5829300" cy="574675"/>
          </a:xfrm>
        </p:spPr>
        <p:txBody>
          <a:bodyPr/>
          <a:lstStyle/>
          <a:p>
            <a:r>
              <a:rPr lang="en-GB" dirty="0">
                <a:solidFill>
                  <a:schemeClr val="accent3"/>
                </a:solidFill>
                <a:latin typeface="+mj-lt"/>
              </a:rPr>
              <a:t>Summary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852687-3A62-A6AF-D571-09EA10186B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835" y="683426"/>
            <a:ext cx="9994900" cy="5096593"/>
          </a:xfrm>
        </p:spPr>
        <p:txBody>
          <a:bodyPr>
            <a:normAutofit lnSpcReduction="10000"/>
          </a:bodyPr>
          <a:lstStyle/>
          <a:p>
            <a:r>
              <a:rPr lang="en-GB" dirty="0">
                <a:solidFill>
                  <a:srgbClr val="1E1E5C"/>
                </a:solidFill>
                <a:latin typeface="+mn-lt"/>
              </a:rPr>
              <a:t>ECFA:</a:t>
            </a:r>
          </a:p>
          <a:p>
            <a:pPr lvl="1"/>
            <a:r>
              <a:rPr lang="en-GB" dirty="0">
                <a:solidFill>
                  <a:srgbClr val="1E1E5C"/>
                </a:solidFill>
                <a:latin typeface="+mn-lt"/>
              </a:rPr>
              <a:t>ECFA have been busy with the 2026 </a:t>
            </a:r>
            <a:r>
              <a:rPr lang="en-GB" b="1" dirty="0">
                <a:solidFill>
                  <a:srgbClr val="1E1E5C"/>
                </a:solidFill>
                <a:latin typeface="+mn-lt"/>
              </a:rPr>
              <a:t>ESPPU</a:t>
            </a:r>
          </a:p>
          <a:p>
            <a:pPr lvl="2"/>
            <a:r>
              <a:rPr lang="en-GB" dirty="0">
                <a:solidFill>
                  <a:srgbClr val="1E1E5C"/>
                </a:solidFill>
                <a:latin typeface="+mn-lt"/>
              </a:rPr>
              <a:t>UK Input process shows strong physics case for next flagship collider</a:t>
            </a:r>
          </a:p>
          <a:p>
            <a:pPr lvl="2"/>
            <a:r>
              <a:rPr lang="en-GB" b="1" dirty="0">
                <a:solidFill>
                  <a:srgbClr val="1E1E5C"/>
                </a:solidFill>
                <a:latin typeface="+mn-lt"/>
              </a:rPr>
              <a:t>Look out for </a:t>
            </a:r>
            <a:r>
              <a:rPr lang="en-GB" dirty="0">
                <a:solidFill>
                  <a:srgbClr val="1E1E5C"/>
                </a:solidFill>
                <a:latin typeface="+mn-lt"/>
              </a:rPr>
              <a:t>Briefing Book release and </a:t>
            </a:r>
            <a:r>
              <a:rPr lang="en-GB" b="1" dirty="0">
                <a:solidFill>
                  <a:srgbClr val="1E1E5C"/>
                </a:solidFill>
                <a:latin typeface="+mn-lt"/>
              </a:rPr>
              <a:t>next UK input meeting</a:t>
            </a:r>
          </a:p>
          <a:p>
            <a:pPr lvl="2"/>
            <a:r>
              <a:rPr lang="en-GB" b="1" dirty="0">
                <a:solidFill>
                  <a:srgbClr val="1E1E5C"/>
                </a:solidFill>
                <a:latin typeface="+mn-lt"/>
              </a:rPr>
              <a:t>Input needed for prioritisation of ‘Plan B’</a:t>
            </a:r>
          </a:p>
          <a:p>
            <a:pPr lvl="1"/>
            <a:r>
              <a:rPr lang="en-GB" dirty="0">
                <a:solidFill>
                  <a:srgbClr val="1E1E5C"/>
                </a:solidFill>
                <a:latin typeface="+mn-lt"/>
              </a:rPr>
              <a:t>JENAS summarised big questions in physics</a:t>
            </a:r>
          </a:p>
          <a:p>
            <a:pPr lvl="2"/>
            <a:r>
              <a:rPr lang="en-GB" dirty="0">
                <a:solidFill>
                  <a:srgbClr val="1E1E5C"/>
                </a:solidFill>
                <a:latin typeface="+mn-lt"/>
              </a:rPr>
              <a:t>Much to be gained through collaboration across disciplines</a:t>
            </a:r>
          </a:p>
          <a:p>
            <a:pPr lvl="2"/>
            <a:r>
              <a:rPr lang="en-GB" dirty="0">
                <a:solidFill>
                  <a:srgbClr val="1E1E5C"/>
                </a:solidFill>
                <a:latin typeface="+mn-lt"/>
              </a:rPr>
              <a:t>Computing infrastructure synergies</a:t>
            </a:r>
          </a:p>
          <a:p>
            <a:pPr lvl="1"/>
            <a:r>
              <a:rPr lang="en-GB" dirty="0">
                <a:solidFill>
                  <a:srgbClr val="1E1E5C"/>
                </a:solidFill>
                <a:latin typeface="+mn-lt"/>
              </a:rPr>
              <a:t>RECFA outcomes</a:t>
            </a:r>
          </a:p>
          <a:p>
            <a:pPr lvl="2"/>
            <a:r>
              <a:rPr lang="en-GB" dirty="0">
                <a:solidFill>
                  <a:srgbClr val="1E1E5C"/>
                </a:solidFill>
                <a:latin typeface="+mn-lt"/>
              </a:rPr>
              <a:t>Encouraged funding to DSIT/STFC</a:t>
            </a:r>
          </a:p>
          <a:p>
            <a:pPr lvl="2"/>
            <a:r>
              <a:rPr lang="en-GB" dirty="0">
                <a:solidFill>
                  <a:srgbClr val="1E1E5C"/>
                </a:solidFill>
                <a:latin typeface="+mn-lt"/>
              </a:rPr>
              <a:t>Celebration of UK leadership and contribution</a:t>
            </a:r>
          </a:p>
          <a:p>
            <a:r>
              <a:rPr lang="en-GB" dirty="0">
                <a:solidFill>
                  <a:srgbClr val="0033A0"/>
                </a:solidFill>
                <a:latin typeface="+mn-lt"/>
              </a:rPr>
              <a:t>Engagement with CERN:</a:t>
            </a:r>
          </a:p>
          <a:p>
            <a:pPr lvl="1"/>
            <a:r>
              <a:rPr lang="en-GB" dirty="0">
                <a:solidFill>
                  <a:srgbClr val="0033A0"/>
                </a:solidFill>
                <a:latin typeface="+mn-lt"/>
              </a:rPr>
              <a:t>Strategy implementation</a:t>
            </a:r>
          </a:p>
          <a:p>
            <a:pPr lvl="2"/>
            <a:r>
              <a:rPr lang="en-GB" dirty="0">
                <a:solidFill>
                  <a:srgbClr val="0033A0"/>
                </a:solidFill>
                <a:latin typeface="+mn-lt"/>
              </a:rPr>
              <a:t>Implementation plan and governance framework</a:t>
            </a:r>
          </a:p>
          <a:p>
            <a:pPr lvl="2"/>
            <a:r>
              <a:rPr lang="en-GB" dirty="0">
                <a:solidFill>
                  <a:srgbClr val="0033A0"/>
                </a:solidFill>
                <a:latin typeface="+mn-lt"/>
              </a:rPr>
              <a:t>Enhancing industrial liaison </a:t>
            </a:r>
            <a:r>
              <a:rPr lang="en-GB" sz="1600" dirty="0">
                <a:solidFill>
                  <a:srgbClr val="0033A0"/>
                </a:solidFill>
                <a:latin typeface="Arial"/>
                <a:cs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www.uk-ilo.org</a:t>
            </a:r>
            <a:endParaRPr lang="en-GB" dirty="0">
              <a:solidFill>
                <a:srgbClr val="0033A0"/>
              </a:solidFill>
              <a:latin typeface="+mn-lt"/>
            </a:endParaRPr>
          </a:p>
          <a:p>
            <a:pPr lvl="2"/>
            <a:r>
              <a:rPr lang="en-GB" dirty="0">
                <a:solidFill>
                  <a:srgbClr val="0033A0"/>
                </a:solidFill>
                <a:latin typeface="+mn-lt"/>
              </a:rPr>
              <a:t>Improving skills return</a:t>
            </a:r>
          </a:p>
          <a:p>
            <a:pPr lvl="2"/>
            <a:r>
              <a:rPr lang="en-GB" b="1" dirty="0">
                <a:solidFill>
                  <a:srgbClr val="0033A0"/>
                </a:solidFill>
                <a:latin typeface="+mn-lt"/>
              </a:rPr>
              <a:t>Get involved!</a:t>
            </a:r>
          </a:p>
          <a:p>
            <a:pPr lvl="1"/>
            <a:r>
              <a:rPr lang="en-GB" dirty="0">
                <a:solidFill>
                  <a:srgbClr val="0033A0"/>
                </a:solidFill>
                <a:latin typeface="+mn-lt"/>
              </a:rPr>
              <a:t>Opportunities / CERN Jobs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BED6EC-F9E7-A717-F01B-26966F35A7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0C7501C-C203-D052-02A0-F8370772073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IOP PAB @ Oxford 9 - 10 July 2025</a:t>
            </a:r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379815C-B228-33BA-FDC6-5FD26A6017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Haroon Rafique - ECFA-UK Update</a:t>
            </a:r>
            <a:endParaRPr lang="en-GB" dirty="0"/>
          </a:p>
        </p:txBody>
      </p:sp>
      <p:pic>
        <p:nvPicPr>
          <p:cNvPr id="9" name="Picture 8">
            <a:hlinkClick r:id="rId4"/>
            <a:extLst>
              <a:ext uri="{FF2B5EF4-FFF2-40B4-BE49-F238E27FC236}">
                <a16:creationId xmlns:a16="http://schemas.microsoft.com/office/drawing/2014/main" id="{FDF9BC36-55D6-B468-2E1C-479B991CE4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34102" y="2805467"/>
            <a:ext cx="5950256" cy="1714588"/>
          </a:xfrm>
          <a:prstGeom prst="rect">
            <a:avLst/>
          </a:prstGeom>
        </p:spPr>
      </p:pic>
      <p:pic>
        <p:nvPicPr>
          <p:cNvPr id="10" name="Picture 9">
            <a:hlinkClick r:id="rId4"/>
            <a:extLst>
              <a:ext uri="{FF2B5EF4-FFF2-40B4-BE49-F238E27FC236}">
                <a16:creationId xmlns:a16="http://schemas.microsoft.com/office/drawing/2014/main" id="{DF2FA51C-7C67-111C-FF41-8260A17789E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34102" y="4607695"/>
            <a:ext cx="5988358" cy="1130358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D00DD387-5E3B-A4F1-14B2-4E95EC35712C}"/>
              </a:ext>
            </a:extLst>
          </p:cNvPr>
          <p:cNvGrpSpPr/>
          <p:nvPr/>
        </p:nvGrpSpPr>
        <p:grpSpPr>
          <a:xfrm>
            <a:off x="145744" y="5738053"/>
            <a:ext cx="2743201" cy="565179"/>
            <a:chOff x="615928" y="-1475995"/>
            <a:chExt cx="6323682" cy="1222873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A2E6937-6A1C-30CB-1BC9-046922FB4099}"/>
                </a:ext>
              </a:extLst>
            </p:cNvPr>
            <p:cNvSpPr/>
            <p:nvPr/>
          </p:nvSpPr>
          <p:spPr>
            <a:xfrm>
              <a:off x="615928" y="-1475995"/>
              <a:ext cx="6323682" cy="122287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4334DC76-7187-64C2-1E4C-0BE03B87D63C}"/>
                </a:ext>
              </a:extLst>
            </p:cNvPr>
            <p:cNvGrpSpPr/>
            <p:nvPr/>
          </p:nvGrpSpPr>
          <p:grpSpPr>
            <a:xfrm>
              <a:off x="699063" y="-1382208"/>
              <a:ext cx="6157412" cy="1035298"/>
              <a:chOff x="782198" y="2305784"/>
              <a:chExt cx="6157412" cy="1035298"/>
            </a:xfrm>
          </p:grpSpPr>
          <p:pic>
            <p:nvPicPr>
              <p:cNvPr id="13" name="Picture 2" descr="Department for Science, Innovation and Technology - Wikipedia">
                <a:extLst>
                  <a:ext uri="{FF2B5EF4-FFF2-40B4-BE49-F238E27FC236}">
                    <a16:creationId xmlns:a16="http://schemas.microsoft.com/office/drawing/2014/main" id="{6D66FC17-3551-B790-CB6D-34D03A1AA0C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07225" y="2305784"/>
                <a:ext cx="1832385" cy="10352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" name="Picture 2">
                <a:extLst>
                  <a:ext uri="{FF2B5EF4-FFF2-40B4-BE49-F238E27FC236}">
                    <a16:creationId xmlns:a16="http://schemas.microsoft.com/office/drawing/2014/main" id="{68BAB99A-6A9E-54C9-7971-21819301BCC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82198" y="2305784"/>
                <a:ext cx="4027907" cy="10352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pic>
        <p:nvPicPr>
          <p:cNvPr id="15" name="Picture 2" descr="home">
            <a:extLst>
              <a:ext uri="{FF2B5EF4-FFF2-40B4-BE49-F238E27FC236}">
                <a16:creationId xmlns:a16="http://schemas.microsoft.com/office/drawing/2014/main" id="{6846B7F4-B3E8-5F80-E102-8F97732074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6777" y="5781399"/>
            <a:ext cx="5065261" cy="521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Disciplines | Careers at CERN">
            <a:extLst>
              <a:ext uri="{FF2B5EF4-FFF2-40B4-BE49-F238E27FC236}">
                <a16:creationId xmlns:a16="http://schemas.microsoft.com/office/drawing/2014/main" id="{EBBCBD6C-45F7-FC44-3E51-2DD0DAA897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0767" y="5781400"/>
            <a:ext cx="504189" cy="505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hlinkClick r:id="rId11"/>
            <a:extLst>
              <a:ext uri="{FF2B5EF4-FFF2-40B4-BE49-F238E27FC236}">
                <a16:creationId xmlns:a16="http://schemas.microsoft.com/office/drawing/2014/main" id="{931E1243-3C1E-7D41-B425-F8A66678480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570866" y="251676"/>
            <a:ext cx="3419916" cy="3067482"/>
          </a:xfrm>
          <a:prstGeom prst="rect">
            <a:avLst/>
          </a:prstGeom>
          <a:ln>
            <a:solidFill>
              <a:schemeClr val="accent3"/>
            </a:solidFill>
          </a:ln>
        </p:spPr>
      </p:pic>
    </p:spTree>
    <p:extLst>
      <p:ext uri="{BB962C8B-B14F-4D97-AF65-F5344CB8AC3E}">
        <p14:creationId xmlns:p14="http://schemas.microsoft.com/office/powerpoint/2010/main" val="2661296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E3FFC1-19F5-0D85-F0AB-D3BEAD3BD8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+mj-lt"/>
              </a:rPr>
              <a:t>Thank You – Questions?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FAD8CF-6143-DBC3-CA2A-14721C01F2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pPr/>
              <a:t>21</a:t>
            </a:fld>
            <a:endParaRPr lang="en-GB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01554C7-19B4-967B-85D5-AC0282DF6C1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IOP PAB @ Oxford 9 - 10 July 2025</a:t>
            </a:r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B9AF251-605D-94A8-3615-75B23D424B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Haroon Rafique - ECFA-UK Update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317A559-F133-2621-8B48-6A707445B8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5235" y="939800"/>
            <a:ext cx="3447384" cy="397518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BE4F14A-6876-6E08-6C24-D59AA80E77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700" y="939800"/>
            <a:ext cx="7120898" cy="3975183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F266FBF7-50AF-0C95-E1A1-6E7389D344FD}"/>
              </a:ext>
            </a:extLst>
          </p:cNvPr>
          <p:cNvGrpSpPr/>
          <p:nvPr/>
        </p:nvGrpSpPr>
        <p:grpSpPr>
          <a:xfrm>
            <a:off x="145744" y="5738053"/>
            <a:ext cx="2743201" cy="565179"/>
            <a:chOff x="615928" y="-1475995"/>
            <a:chExt cx="6323682" cy="1222873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5C66E402-3521-43DA-4BFE-DF258A612A11}"/>
                </a:ext>
              </a:extLst>
            </p:cNvPr>
            <p:cNvSpPr/>
            <p:nvPr/>
          </p:nvSpPr>
          <p:spPr>
            <a:xfrm>
              <a:off x="615928" y="-1475995"/>
              <a:ext cx="6323682" cy="122287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5710F650-92A6-065C-A12F-F923117605E5}"/>
                </a:ext>
              </a:extLst>
            </p:cNvPr>
            <p:cNvGrpSpPr/>
            <p:nvPr/>
          </p:nvGrpSpPr>
          <p:grpSpPr>
            <a:xfrm>
              <a:off x="699063" y="-1382208"/>
              <a:ext cx="6157412" cy="1035298"/>
              <a:chOff x="782198" y="2305784"/>
              <a:chExt cx="6157412" cy="1035298"/>
            </a:xfrm>
          </p:grpSpPr>
          <p:pic>
            <p:nvPicPr>
              <p:cNvPr id="11" name="Picture 2" descr="Department for Science, Innovation and Technology - Wikipedia">
                <a:extLst>
                  <a:ext uri="{FF2B5EF4-FFF2-40B4-BE49-F238E27FC236}">
                    <a16:creationId xmlns:a16="http://schemas.microsoft.com/office/drawing/2014/main" id="{A59FB7CF-F281-87CE-F123-57DB0D13630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07225" y="2305784"/>
                <a:ext cx="1832385" cy="10352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" name="Picture 2">
                <a:extLst>
                  <a:ext uri="{FF2B5EF4-FFF2-40B4-BE49-F238E27FC236}">
                    <a16:creationId xmlns:a16="http://schemas.microsoft.com/office/drawing/2014/main" id="{999A0C56-8EA6-5D53-26C0-17568126010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82198" y="2305784"/>
                <a:ext cx="4027907" cy="10352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pic>
        <p:nvPicPr>
          <p:cNvPr id="13" name="Picture 2" descr="home">
            <a:extLst>
              <a:ext uri="{FF2B5EF4-FFF2-40B4-BE49-F238E27FC236}">
                <a16:creationId xmlns:a16="http://schemas.microsoft.com/office/drawing/2014/main" id="{7726EE4F-4CD1-C059-3329-D0AB79BFED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6777" y="5781399"/>
            <a:ext cx="5065261" cy="521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Disciplines | Careers at CERN">
            <a:extLst>
              <a:ext uri="{FF2B5EF4-FFF2-40B4-BE49-F238E27FC236}">
                <a16:creationId xmlns:a16="http://schemas.microsoft.com/office/drawing/2014/main" id="{F72B8F4A-DDBF-0C7F-5A00-436B4CD4E3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0767" y="5781400"/>
            <a:ext cx="504189" cy="505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>
            <a:hlinkClick r:id="rId9"/>
            <a:extLst>
              <a:ext uri="{FF2B5EF4-FFF2-40B4-BE49-F238E27FC236}">
                <a16:creationId xmlns:a16="http://schemas.microsoft.com/office/drawing/2014/main" id="{5EBAE6B2-B552-A703-3B3F-D4FD10BBD05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340103" y="5111375"/>
            <a:ext cx="1413943" cy="114851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AB60C40-8D4F-908D-75BD-B73DEE7411E8}"/>
              </a:ext>
            </a:extLst>
          </p:cNvPr>
          <p:cNvSpPr txBox="1"/>
          <p:nvPr/>
        </p:nvSpPr>
        <p:spPr>
          <a:xfrm>
            <a:off x="8965689" y="6274407"/>
            <a:ext cx="2162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accent3"/>
                </a:solidFill>
              </a:rPr>
              <a:t>Connect with me on LinkedIn</a:t>
            </a:r>
          </a:p>
        </p:txBody>
      </p:sp>
    </p:spTree>
    <p:extLst>
      <p:ext uri="{BB962C8B-B14F-4D97-AF65-F5344CB8AC3E}">
        <p14:creationId xmlns:p14="http://schemas.microsoft.com/office/powerpoint/2010/main" val="13823088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32D8D8-28D7-90BA-693F-D254DEB82A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ECFA?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5FB05B-5E55-4F67-A925-3E100FFF6F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1" y="1429682"/>
            <a:ext cx="5394744" cy="4351338"/>
          </a:xfrm>
        </p:spPr>
        <p:txBody>
          <a:bodyPr>
            <a:normAutofit/>
          </a:bodyPr>
          <a:lstStyle/>
          <a:p>
            <a:r>
              <a:rPr lang="en-GB" sz="1600" dirty="0">
                <a:solidFill>
                  <a:schemeClr val="accent3"/>
                </a:solidFill>
                <a:latin typeface="+mn-lt"/>
              </a:rPr>
              <a:t>Founded 1963 by CERN DG &amp; CERN Scientific Policy Committee to co-ordinate </a:t>
            </a:r>
            <a:r>
              <a:rPr lang="en-GB" sz="1600" b="1" dirty="0">
                <a:solidFill>
                  <a:schemeClr val="accent3"/>
                </a:solidFill>
                <a:latin typeface="+mn-lt"/>
              </a:rPr>
              <a:t>planning of next-generation high-energy accelerators in Europe</a:t>
            </a:r>
            <a:r>
              <a:rPr lang="en-GB" sz="1600" dirty="0">
                <a:solidFill>
                  <a:schemeClr val="accent3"/>
                </a:solidFill>
                <a:latin typeface="+mn-lt"/>
              </a:rPr>
              <a:t>.</a:t>
            </a:r>
          </a:p>
          <a:p>
            <a:r>
              <a:rPr lang="en-GB" sz="1600" dirty="0">
                <a:solidFill>
                  <a:schemeClr val="accent3"/>
                </a:solidFill>
                <a:latin typeface="+mn-lt"/>
              </a:rPr>
              <a:t>Regular meetings (Plenary &amp; Restricted) to </a:t>
            </a:r>
            <a:r>
              <a:rPr lang="en-GB" sz="1600" b="1" dirty="0">
                <a:solidFill>
                  <a:schemeClr val="accent3"/>
                </a:solidFill>
                <a:latin typeface="+mn-lt"/>
              </a:rPr>
              <a:t>formulate and recommend strategic actions</a:t>
            </a:r>
            <a:r>
              <a:rPr lang="en-GB" sz="1600" dirty="0">
                <a:solidFill>
                  <a:schemeClr val="accent3"/>
                </a:solidFill>
                <a:latin typeface="+mn-lt"/>
              </a:rPr>
              <a:t>.</a:t>
            </a:r>
          </a:p>
          <a:p>
            <a:r>
              <a:rPr lang="en-GB" sz="1600" dirty="0">
                <a:solidFill>
                  <a:schemeClr val="accent3"/>
                </a:solidFill>
                <a:latin typeface="+mn-lt"/>
              </a:rPr>
              <a:t>Organising symposia and conferences.</a:t>
            </a:r>
          </a:p>
          <a:p>
            <a:r>
              <a:rPr lang="en-GB" sz="1600" dirty="0">
                <a:solidFill>
                  <a:schemeClr val="accent3"/>
                </a:solidFill>
                <a:latin typeface="+mn-lt"/>
              </a:rPr>
              <a:t>Forming ad hoc </a:t>
            </a:r>
            <a:r>
              <a:rPr lang="en-GB" sz="1600" b="1" dirty="0">
                <a:solidFill>
                  <a:schemeClr val="accent3"/>
                </a:solidFill>
                <a:latin typeface="+mn-lt"/>
              </a:rPr>
              <a:t>study groups for specific challenges</a:t>
            </a:r>
            <a:r>
              <a:rPr lang="en-GB" sz="1600" dirty="0">
                <a:solidFill>
                  <a:schemeClr val="accent3"/>
                </a:solidFill>
                <a:latin typeface="+mn-lt"/>
              </a:rPr>
              <a:t>.</a:t>
            </a:r>
          </a:p>
          <a:p>
            <a:r>
              <a:rPr lang="en-GB" sz="1600" dirty="0">
                <a:solidFill>
                  <a:schemeClr val="accent3"/>
                </a:solidFill>
                <a:latin typeface="+mn-lt"/>
              </a:rPr>
              <a:t>Country visits – issuing </a:t>
            </a:r>
            <a:r>
              <a:rPr lang="en-GB" sz="1600" b="1" dirty="0">
                <a:solidFill>
                  <a:schemeClr val="accent3"/>
                </a:solidFill>
                <a:latin typeface="+mn-lt"/>
              </a:rPr>
              <a:t>recommendations to governments and physics community</a:t>
            </a:r>
            <a:r>
              <a:rPr lang="en-GB" sz="1600" dirty="0">
                <a:solidFill>
                  <a:schemeClr val="accent3"/>
                </a:solidFill>
                <a:latin typeface="+mn-lt"/>
              </a:rPr>
              <a:t>.</a:t>
            </a:r>
          </a:p>
          <a:p>
            <a:r>
              <a:rPr lang="en-GB" sz="1600" b="1" dirty="0">
                <a:solidFill>
                  <a:schemeClr val="accent3"/>
                </a:solidFill>
                <a:latin typeface="+mn-lt"/>
              </a:rPr>
              <a:t>Monitoring</a:t>
            </a:r>
            <a:r>
              <a:rPr lang="en-GB" sz="1600" dirty="0">
                <a:solidFill>
                  <a:schemeClr val="accent3"/>
                </a:solidFill>
                <a:latin typeface="+mn-lt"/>
              </a:rPr>
              <a:t> strategic plans (European Particle Physics Strategy and its Updates)</a:t>
            </a:r>
          </a:p>
          <a:p>
            <a:r>
              <a:rPr lang="en-GB" sz="1600" dirty="0">
                <a:solidFill>
                  <a:schemeClr val="accent3"/>
                </a:solidFill>
                <a:latin typeface="+mn-lt"/>
              </a:rPr>
              <a:t>A few ‘plenary’ </a:t>
            </a:r>
            <a:r>
              <a:rPr lang="en-GB" sz="1600" dirty="0">
                <a:solidFill>
                  <a:schemeClr val="accent3"/>
                </a:solidFill>
                <a:latin typeface="+mn-lt"/>
                <a:hlinkClick r:id="rId3"/>
              </a:rPr>
              <a:t>delegates</a:t>
            </a:r>
            <a:r>
              <a:rPr lang="en-GB" sz="1600" dirty="0">
                <a:solidFill>
                  <a:schemeClr val="accent3"/>
                </a:solidFill>
                <a:latin typeface="+mn-lt"/>
              </a:rPr>
              <a:t> per members state, one RECFA </a:t>
            </a:r>
            <a:r>
              <a:rPr lang="en-GB" sz="1600" dirty="0">
                <a:solidFill>
                  <a:schemeClr val="accent3"/>
                </a:solidFill>
                <a:latin typeface="+mn-lt"/>
                <a:hlinkClick r:id="rId4"/>
              </a:rPr>
              <a:t>delegate</a:t>
            </a:r>
            <a:endParaRPr lang="en-GB" sz="1600" dirty="0">
              <a:solidFill>
                <a:schemeClr val="accent3"/>
              </a:solidFill>
              <a:latin typeface="+mn-lt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B1D0EE-B9C4-5497-11A7-CB24C69954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F783C8A-D3E8-63F6-677F-3A9E7352FC5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IOP PAB @ Oxford 9 - 10 July 2025</a:t>
            </a:r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9978DC7-7339-04FC-0E14-C76C7FEF77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Haroon Rafique - ECFA-UK Update</a:t>
            </a:r>
          </a:p>
        </p:txBody>
      </p:sp>
      <p:pic>
        <p:nvPicPr>
          <p:cNvPr id="2050" name="Picture 2" descr="home">
            <a:extLst>
              <a:ext uri="{FF2B5EF4-FFF2-40B4-BE49-F238E27FC236}">
                <a16:creationId xmlns:a16="http://schemas.microsoft.com/office/drawing/2014/main" id="{39A1A9D8-D965-F7A2-0CEF-E3F45E3081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2305" y="164568"/>
            <a:ext cx="69342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00ED263-EDC6-A562-F320-8A77F608C87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79480" y="1249127"/>
            <a:ext cx="1262488" cy="74648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3ACADB9-59FD-7208-5B4E-6BFE40630D9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12325" y="1249127"/>
            <a:ext cx="1066407" cy="77744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FC34FF1-3904-D614-AE5B-0CD7E10FF86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79480" y="2469907"/>
            <a:ext cx="1042326" cy="79464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96F8E01-6EF2-43F3-4B19-4357DCB5288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12325" y="2470482"/>
            <a:ext cx="1417289" cy="78776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0AFFDA3-5A22-C705-25A6-820423361AA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994014" y="1252870"/>
            <a:ext cx="1692491" cy="83936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9E1556D-35D8-5AC1-A738-66100A71B43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958618" y="2469907"/>
            <a:ext cx="829046" cy="1341609"/>
          </a:xfrm>
          <a:prstGeom prst="rect">
            <a:avLst/>
          </a:prstGeom>
        </p:spPr>
      </p:pic>
      <p:pic>
        <p:nvPicPr>
          <p:cNvPr id="21" name="Picture 20">
            <a:hlinkClick r:id="rId12"/>
            <a:extLst>
              <a:ext uri="{FF2B5EF4-FFF2-40B4-BE49-F238E27FC236}">
                <a16:creationId xmlns:a16="http://schemas.microsoft.com/office/drawing/2014/main" id="{13E33A39-E129-96C5-D3EE-FFCDEF405F3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771672" y="2469907"/>
            <a:ext cx="1037080" cy="842394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F871396A-8BF8-16EA-A44F-CCB7BD3616EF}"/>
              </a:ext>
            </a:extLst>
          </p:cNvPr>
          <p:cNvSpPr txBox="1"/>
          <p:nvPr/>
        </p:nvSpPr>
        <p:spPr>
          <a:xfrm>
            <a:off x="6564406" y="3447727"/>
            <a:ext cx="3108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UK Plenary ECFA Delegates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882B1F7-502F-D51A-5A2A-7E65A2018A6E}"/>
              </a:ext>
            </a:extLst>
          </p:cNvPr>
          <p:cNvSpPr txBox="1"/>
          <p:nvPr/>
        </p:nvSpPr>
        <p:spPr>
          <a:xfrm>
            <a:off x="5828791" y="2018937"/>
            <a:ext cx="16008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UK RECFA Delegate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32C17A1-5B42-5AF5-130F-51E8061D68A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012325" y="3938891"/>
            <a:ext cx="1753871" cy="91050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D85EEF2-1A16-920D-E1A4-D94A6066390E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988580" y="3938891"/>
            <a:ext cx="1753871" cy="89054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3F6CA50-4689-FFB3-B75E-98B03FF2DF59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874943" y="3938891"/>
            <a:ext cx="1960190" cy="93260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0124052-649D-2C75-5E50-2CDACA579EEE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017984" y="5000609"/>
            <a:ext cx="2204943" cy="1082666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626967C-1341-DCCE-4495-E6D635D24BCB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8407526" y="5012018"/>
            <a:ext cx="2195304" cy="812963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F1FF5D17-6768-13B5-4FE8-D0AAB5BD17A8}"/>
              </a:ext>
            </a:extLst>
          </p:cNvPr>
          <p:cNvSpPr txBox="1"/>
          <p:nvPr/>
        </p:nvSpPr>
        <p:spPr>
          <a:xfrm>
            <a:off x="6711882" y="6073343"/>
            <a:ext cx="2813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UK ECR ECFA Delegates</a:t>
            </a:r>
          </a:p>
        </p:txBody>
      </p:sp>
    </p:spTree>
    <p:extLst>
      <p:ext uri="{BB962C8B-B14F-4D97-AF65-F5344CB8AC3E}">
        <p14:creationId xmlns:p14="http://schemas.microsoft.com/office/powerpoint/2010/main" val="29143984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312E1D7-1C4D-81BE-8700-D8248CCA8DD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307"/>
          <a:stretch/>
        </p:blipFill>
        <p:spPr>
          <a:xfrm>
            <a:off x="593369" y="939800"/>
            <a:ext cx="9012379" cy="476909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7E6E1DC-CCC5-72AF-8748-6A2268CDC3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482" y="5544739"/>
            <a:ext cx="4181514" cy="57467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20FB751-2BD0-614F-0A22-D614ED8D8FF5}"/>
              </a:ext>
            </a:extLst>
          </p:cNvPr>
          <p:cNvSpPr txBox="1"/>
          <p:nvPr/>
        </p:nvSpPr>
        <p:spPr>
          <a:xfrm>
            <a:off x="2688657" y="6383689"/>
            <a:ext cx="7443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ESPPU Open Symposium: </a:t>
            </a:r>
            <a:r>
              <a:rPr lang="en-GB" dirty="0">
                <a:hlinkClick r:id="rId5"/>
              </a:rPr>
              <a:t>https://agenda.infn.it/event/44943/overview</a:t>
            </a:r>
            <a:r>
              <a:rPr lang="en-GB" dirty="0"/>
              <a:t> 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DCC4FBC-4B79-C7FE-0DFC-91F2C4605F96}"/>
              </a:ext>
            </a:extLst>
          </p:cNvPr>
          <p:cNvSpPr txBox="1">
            <a:spLocks/>
          </p:cNvSpPr>
          <p:nvPr/>
        </p:nvSpPr>
        <p:spPr>
          <a:xfrm>
            <a:off x="266700" y="365125"/>
            <a:ext cx="11023734" cy="5746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308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dirty="0"/>
              <a:t>2026 Update to the European Strategy for Particle Physics (ESPPU)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F5FBF22-F5DC-48F5-160F-60C4FCFA5A46}"/>
              </a:ext>
            </a:extLst>
          </p:cNvPr>
          <p:cNvGrpSpPr/>
          <p:nvPr/>
        </p:nvGrpSpPr>
        <p:grpSpPr>
          <a:xfrm>
            <a:off x="4494341" y="2905780"/>
            <a:ext cx="1390413" cy="778004"/>
            <a:chOff x="5173349" y="2905780"/>
            <a:chExt cx="1390413" cy="778004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7B83657-7D46-BD39-0679-83D984BF1B4C}"/>
                </a:ext>
              </a:extLst>
            </p:cNvPr>
            <p:cNvSpPr txBox="1"/>
            <p:nvPr/>
          </p:nvSpPr>
          <p:spPr>
            <a:xfrm>
              <a:off x="5173349" y="2905780"/>
              <a:ext cx="1390413" cy="43088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b="1" dirty="0">
                  <a:solidFill>
                    <a:schemeClr val="accent1"/>
                  </a:solidFill>
                </a:rPr>
                <a:t>UK Meeting to be announced</a:t>
              </a: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48FD27A2-A405-877D-C495-ED10EEEB6F70}"/>
                </a:ext>
              </a:extLst>
            </p:cNvPr>
            <p:cNvCxnSpPr>
              <a:cxnSpLocks/>
            </p:cNvCxnSpPr>
            <p:nvPr/>
          </p:nvCxnSpPr>
          <p:spPr>
            <a:xfrm>
              <a:off x="6211243" y="3336667"/>
              <a:ext cx="0" cy="347117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D10CADC-3BF8-A819-B369-7A10D7C44C77}"/>
              </a:ext>
            </a:extLst>
          </p:cNvPr>
          <p:cNvGrpSpPr/>
          <p:nvPr/>
        </p:nvGrpSpPr>
        <p:grpSpPr>
          <a:xfrm>
            <a:off x="372370" y="3767554"/>
            <a:ext cx="1276504" cy="674794"/>
            <a:chOff x="5173349" y="2661873"/>
            <a:chExt cx="1390413" cy="674794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DC19CDB-EC55-4FDD-6E0F-8F3756D4D7B4}"/>
                </a:ext>
              </a:extLst>
            </p:cNvPr>
            <p:cNvSpPr txBox="1"/>
            <p:nvPr/>
          </p:nvSpPr>
          <p:spPr>
            <a:xfrm>
              <a:off x="5173349" y="2905780"/>
              <a:ext cx="1390413" cy="430887"/>
            </a:xfrm>
            <a:prstGeom prst="rect">
              <a:avLst/>
            </a:prstGeom>
            <a:noFill/>
            <a:ln>
              <a:solidFill>
                <a:schemeClr val="accent3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b="1" dirty="0">
                  <a:solidFill>
                    <a:schemeClr val="accent3"/>
                  </a:solidFill>
                </a:rPr>
                <a:t>UK Kick-Off (Durham)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812982DC-534B-562A-3799-6BA80AC3EF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89371" y="2661873"/>
              <a:ext cx="0" cy="243907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CA49888-15E9-E3D5-520C-C4E1C2C12E50}"/>
              </a:ext>
            </a:extLst>
          </p:cNvPr>
          <p:cNvGrpSpPr/>
          <p:nvPr/>
        </p:nvGrpSpPr>
        <p:grpSpPr>
          <a:xfrm>
            <a:off x="1292537" y="2860101"/>
            <a:ext cx="1430587" cy="813963"/>
            <a:chOff x="771601" y="3938109"/>
            <a:chExt cx="1430587" cy="8139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86FAB5A-F7C5-75B8-9921-B89175D5D3A9}"/>
                </a:ext>
              </a:extLst>
            </p:cNvPr>
            <p:cNvSpPr txBox="1"/>
            <p:nvPr/>
          </p:nvSpPr>
          <p:spPr>
            <a:xfrm>
              <a:off x="771601" y="3938109"/>
              <a:ext cx="1430587" cy="600164"/>
            </a:xfrm>
            <a:prstGeom prst="rect">
              <a:avLst/>
            </a:prstGeom>
            <a:noFill/>
            <a:ln>
              <a:solidFill>
                <a:schemeClr val="accent3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b="1" dirty="0">
                  <a:solidFill>
                    <a:schemeClr val="accent3"/>
                  </a:solidFill>
                </a:rPr>
                <a:t>UK Drafting Meeting 1 (Daresbury)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F4CA9431-F55F-7C27-D9E5-EC1056F3A6E7}"/>
                </a:ext>
              </a:extLst>
            </p:cNvPr>
            <p:cNvCxnSpPr>
              <a:cxnSpLocks/>
            </p:cNvCxnSpPr>
            <p:nvPr/>
          </p:nvCxnSpPr>
          <p:spPr>
            <a:xfrm>
              <a:off x="1127938" y="4538273"/>
              <a:ext cx="0" cy="213799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AE94931-1589-7506-5DC6-A496B47FFA87}"/>
              </a:ext>
            </a:extLst>
          </p:cNvPr>
          <p:cNvGrpSpPr/>
          <p:nvPr/>
        </p:nvGrpSpPr>
        <p:grpSpPr>
          <a:xfrm>
            <a:off x="2009649" y="3767554"/>
            <a:ext cx="1426951" cy="674794"/>
            <a:chOff x="2885773" y="3227771"/>
            <a:chExt cx="1564119" cy="674794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4D64B85-05D5-7386-BB57-6AA261209A3E}"/>
                </a:ext>
              </a:extLst>
            </p:cNvPr>
            <p:cNvSpPr txBox="1"/>
            <p:nvPr/>
          </p:nvSpPr>
          <p:spPr>
            <a:xfrm>
              <a:off x="2885773" y="3471678"/>
              <a:ext cx="1564119" cy="430887"/>
            </a:xfrm>
            <a:prstGeom prst="rect">
              <a:avLst/>
            </a:prstGeom>
            <a:noFill/>
            <a:ln>
              <a:solidFill>
                <a:schemeClr val="accent3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b="1" dirty="0">
                  <a:solidFill>
                    <a:schemeClr val="accent3"/>
                  </a:solidFill>
                </a:rPr>
                <a:t>UK Drafting Meeting 2 (UCL)</a:t>
              </a: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8E82BB36-EA0E-3C46-EA17-000A221263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54831" y="3227771"/>
              <a:ext cx="0" cy="243907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113EEADB-4BFB-1F68-49E5-DF100890AE8D}"/>
              </a:ext>
            </a:extLst>
          </p:cNvPr>
          <p:cNvGrpSpPr/>
          <p:nvPr/>
        </p:nvGrpSpPr>
        <p:grpSpPr>
          <a:xfrm>
            <a:off x="2986827" y="2896060"/>
            <a:ext cx="1271926" cy="778004"/>
            <a:chOff x="5173350" y="2905780"/>
            <a:chExt cx="1271926" cy="778004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48359144-1BC2-810F-B2AD-83E649E9648D}"/>
                </a:ext>
              </a:extLst>
            </p:cNvPr>
            <p:cNvSpPr txBox="1"/>
            <p:nvPr/>
          </p:nvSpPr>
          <p:spPr>
            <a:xfrm>
              <a:off x="5173350" y="2905780"/>
              <a:ext cx="1271926" cy="430887"/>
            </a:xfrm>
            <a:prstGeom prst="rect">
              <a:avLst/>
            </a:prstGeom>
            <a:noFill/>
            <a:ln>
              <a:solidFill>
                <a:schemeClr val="accent3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b="1" dirty="0">
                  <a:solidFill>
                    <a:schemeClr val="accent3"/>
                  </a:solidFill>
                </a:rPr>
                <a:t>UK Drafting Meeting 3 (RAL)</a:t>
              </a:r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C37D8D50-226E-EFAB-8E1B-C2C47726616F}"/>
                </a:ext>
              </a:extLst>
            </p:cNvPr>
            <p:cNvCxnSpPr>
              <a:cxnSpLocks/>
            </p:cNvCxnSpPr>
            <p:nvPr/>
          </p:nvCxnSpPr>
          <p:spPr>
            <a:xfrm>
              <a:off x="5331125" y="3336667"/>
              <a:ext cx="0" cy="347117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FC414080-FADF-6F3A-E57F-7D0C4ECE63AB}"/>
              </a:ext>
            </a:extLst>
          </p:cNvPr>
          <p:cNvSpPr/>
          <p:nvPr/>
        </p:nvSpPr>
        <p:spPr>
          <a:xfrm>
            <a:off x="4043016" y="3860125"/>
            <a:ext cx="316701" cy="4308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D55F031E-F6F7-8E32-8BE1-DEE536677616}"/>
              </a:ext>
            </a:extLst>
          </p:cNvPr>
          <p:cNvCxnSpPr>
            <a:cxnSpLocks/>
          </p:cNvCxnSpPr>
          <p:nvPr/>
        </p:nvCxnSpPr>
        <p:spPr>
          <a:xfrm flipV="1">
            <a:off x="4626417" y="3733800"/>
            <a:ext cx="0" cy="576263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6BB50C1C-9353-0407-FBDA-490A8DE2881B}"/>
              </a:ext>
            </a:extLst>
          </p:cNvPr>
          <p:cNvSpPr txBox="1"/>
          <p:nvPr/>
        </p:nvSpPr>
        <p:spPr>
          <a:xfrm>
            <a:off x="8887089" y="1120676"/>
            <a:ext cx="240334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tx2"/>
                </a:solidFill>
              </a:rPr>
              <a:t>Briefing Book:</a:t>
            </a:r>
          </a:p>
          <a:p>
            <a:r>
              <a:rPr lang="en-GB" sz="1100" dirty="0">
                <a:solidFill>
                  <a:schemeClr val="tx2"/>
                </a:solidFill>
              </a:rPr>
              <a:t>Comprehensive </a:t>
            </a:r>
            <a:r>
              <a:rPr lang="en-GB" sz="1100" b="1" dirty="0">
                <a:solidFill>
                  <a:schemeClr val="tx2"/>
                </a:solidFill>
              </a:rPr>
              <a:t>factual summary of the current state of particle physics</a:t>
            </a:r>
            <a:r>
              <a:rPr lang="en-GB" sz="1100" dirty="0">
                <a:solidFill>
                  <a:schemeClr val="tx2"/>
                </a:solidFill>
              </a:rPr>
              <a:t>, compiled by the Physics Preparatory Group (PPG) including:</a:t>
            </a:r>
          </a:p>
          <a:p>
            <a:pPr marL="171450" indent="-171450">
              <a:buFontTx/>
              <a:buChar char="-"/>
            </a:pPr>
            <a:r>
              <a:rPr lang="en-GB" sz="1100" i="1" dirty="0">
                <a:solidFill>
                  <a:schemeClr val="tx2"/>
                </a:solidFill>
              </a:rPr>
              <a:t>Scientific landscape</a:t>
            </a:r>
          </a:p>
          <a:p>
            <a:pPr marL="171450" indent="-171450">
              <a:buFontTx/>
              <a:buChar char="-"/>
            </a:pPr>
            <a:r>
              <a:rPr lang="en-GB" sz="1100" i="1" dirty="0">
                <a:solidFill>
                  <a:schemeClr val="tx2"/>
                </a:solidFill>
              </a:rPr>
              <a:t>Technological capabilities and roadmaps</a:t>
            </a:r>
          </a:p>
          <a:p>
            <a:pPr marL="171450" indent="-171450">
              <a:buFontTx/>
              <a:buChar char="-"/>
            </a:pPr>
            <a:r>
              <a:rPr lang="en-GB" sz="1100" i="1" dirty="0">
                <a:solidFill>
                  <a:schemeClr val="tx2"/>
                </a:solidFill>
              </a:rPr>
              <a:t>Community input summary</a:t>
            </a:r>
          </a:p>
          <a:p>
            <a:pPr marL="171450" indent="-171450">
              <a:buFontTx/>
              <a:buChar char="-"/>
            </a:pPr>
            <a:r>
              <a:rPr lang="en-GB" sz="1100" i="1" dirty="0">
                <a:solidFill>
                  <a:schemeClr val="tx2"/>
                </a:solidFill>
              </a:rPr>
              <a:t>Options and considerations</a:t>
            </a:r>
          </a:p>
          <a:p>
            <a:r>
              <a:rPr lang="en-GB" sz="1100" dirty="0">
                <a:solidFill>
                  <a:schemeClr val="tx2"/>
                </a:solidFill>
              </a:rPr>
              <a:t>It provides the evidence base for informed discussion and </a:t>
            </a:r>
            <a:r>
              <a:rPr lang="en-GB" sz="1100" b="1" dirty="0">
                <a:solidFill>
                  <a:schemeClr val="tx2"/>
                </a:solidFill>
              </a:rPr>
              <a:t>decision making.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61C43383-DD62-34D0-52AB-30961DB2FB69}"/>
              </a:ext>
            </a:extLst>
          </p:cNvPr>
          <p:cNvCxnSpPr/>
          <p:nvPr/>
        </p:nvCxnSpPr>
        <p:spPr>
          <a:xfrm flipV="1">
            <a:off x="5638800" y="1285875"/>
            <a:ext cx="3248289" cy="3714750"/>
          </a:xfrm>
          <a:prstGeom prst="straightConnector1">
            <a:avLst/>
          </a:prstGeom>
          <a:ln>
            <a:solidFill>
              <a:schemeClr val="tx2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Arc 46">
            <a:extLst>
              <a:ext uri="{FF2B5EF4-FFF2-40B4-BE49-F238E27FC236}">
                <a16:creationId xmlns:a16="http://schemas.microsoft.com/office/drawing/2014/main" id="{A115F286-3261-3C11-5641-CBEE6D67A53B}"/>
              </a:ext>
            </a:extLst>
          </p:cNvPr>
          <p:cNvSpPr/>
          <p:nvPr/>
        </p:nvSpPr>
        <p:spPr>
          <a:xfrm>
            <a:off x="3324902" y="2150194"/>
            <a:ext cx="3190477" cy="7943850"/>
          </a:xfrm>
          <a:prstGeom prst="arc">
            <a:avLst>
              <a:gd name="adj1" fmla="val 16200000"/>
              <a:gd name="adj2" fmla="val 547728"/>
            </a:avLst>
          </a:prstGeom>
          <a:ln w="12700">
            <a:solidFill>
              <a:srgbClr val="00B050"/>
            </a:solidFill>
            <a:prstDash val="sysDot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A67221F-08DC-A3BA-869C-71F6C844B1E0}"/>
              </a:ext>
            </a:extLst>
          </p:cNvPr>
          <p:cNvSpPr txBox="1"/>
          <p:nvPr/>
        </p:nvSpPr>
        <p:spPr>
          <a:xfrm>
            <a:off x="3954556" y="4311322"/>
            <a:ext cx="995024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rgbClr val="FF0000"/>
                </a:solidFill>
              </a:rPr>
              <a:t>We are here</a:t>
            </a:r>
          </a:p>
        </p:txBody>
      </p:sp>
    </p:spTree>
    <p:extLst>
      <p:ext uri="{BB962C8B-B14F-4D97-AF65-F5344CB8AC3E}">
        <p14:creationId xmlns:p14="http://schemas.microsoft.com/office/powerpoint/2010/main" val="3699373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9" grpId="0"/>
      <p:bldP spid="4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hlinkClick r:id="rId3"/>
            <a:extLst>
              <a:ext uri="{FF2B5EF4-FFF2-40B4-BE49-F238E27FC236}">
                <a16:creationId xmlns:a16="http://schemas.microsoft.com/office/drawing/2014/main" id="{904591E9-A422-7646-7FCC-B65B2B505B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8880" y="96446"/>
            <a:ext cx="3600154" cy="3229146"/>
          </a:xfrm>
          <a:prstGeom prst="rect">
            <a:avLst/>
          </a:prstGeom>
          <a:ln>
            <a:solidFill>
              <a:schemeClr val="accent3"/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3DF0080-BD83-7074-9385-DFCE0075A1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ESPPU UK Input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DB3B74-43F6-D725-68F0-789D814CF5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6FF690F-2939-B930-B86C-79921EF7480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IOP PAB @ Oxford 9 - 10 July 2025</a:t>
            </a:r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B540B8A-8ED2-4EEA-E024-2B013E9DC8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Haroon Rafique - ECFA-UK Update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141A003-E744-A4A9-B4AE-F68763CCD9E1}"/>
              </a:ext>
            </a:extLst>
          </p:cNvPr>
          <p:cNvSpPr txBox="1"/>
          <p:nvPr/>
        </p:nvSpPr>
        <p:spPr>
          <a:xfrm>
            <a:off x="266700" y="875547"/>
            <a:ext cx="6901248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/>
              <a:t>Kick-off + 3 Drafting Days</a:t>
            </a:r>
          </a:p>
          <a:p>
            <a:pPr marL="285750" indent="-285750">
              <a:buFontTx/>
              <a:buChar char="-"/>
            </a:pPr>
            <a:r>
              <a:rPr lang="en-GB" dirty="0"/>
              <a:t>~ 500 Participants engaged</a:t>
            </a:r>
          </a:p>
          <a:p>
            <a:pPr marL="285750" indent="-285750">
              <a:buFontTx/>
              <a:buChar char="-"/>
            </a:pPr>
            <a:r>
              <a:rPr lang="en-GB" dirty="0"/>
              <a:t>80+ Pages of minutes and summaries</a:t>
            </a:r>
          </a:p>
          <a:p>
            <a:pPr marL="285750" indent="-285750">
              <a:buFontTx/>
              <a:buChar char="-"/>
            </a:pPr>
            <a:r>
              <a:rPr lang="en-GB" dirty="0"/>
              <a:t>~ 15 Internal drafting meetings</a:t>
            </a:r>
          </a:p>
          <a:p>
            <a:pPr marL="285750" indent="-285750">
              <a:buFontTx/>
              <a:buChar char="-"/>
            </a:pPr>
            <a:r>
              <a:rPr lang="en-GB" dirty="0"/>
              <a:t>+ Many hours of drafting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r>
              <a:rPr lang="en-GB" dirty="0"/>
              <a:t>All Contributions to the ESPPU: </a:t>
            </a:r>
            <a:r>
              <a:rPr lang="en-GB" sz="1200" dirty="0">
                <a:hlinkClick r:id="rId5"/>
              </a:rPr>
              <a:t>https://indico.cern.ch/event/1439855/contributions/</a:t>
            </a:r>
            <a:endParaRPr lang="en-GB" dirty="0"/>
          </a:p>
          <a:p>
            <a:endParaRPr lang="en-GB" dirty="0"/>
          </a:p>
          <a:p>
            <a:pPr marL="285750" indent="-285750">
              <a:buFontTx/>
              <a:buChar char="-"/>
            </a:pP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2B6068A-7FF5-0BB8-12D6-B0B59FB878EA}"/>
              </a:ext>
            </a:extLst>
          </p:cNvPr>
          <p:cNvSpPr txBox="1"/>
          <p:nvPr/>
        </p:nvSpPr>
        <p:spPr>
          <a:xfrm>
            <a:off x="266700" y="3049347"/>
            <a:ext cx="1136052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>
              <a:buNone/>
            </a:pPr>
            <a:r>
              <a:rPr lang="en-GB" sz="18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Drafting Team:</a:t>
            </a:r>
            <a:endParaRPr lang="en-GB" sz="18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rtl="0">
              <a:buNone/>
            </a:pPr>
            <a:r>
              <a:rPr lang="en-GB" sz="1800" b="1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Jim</a:t>
            </a:r>
            <a:r>
              <a:rPr lang="en-GB" sz="1800" b="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 Clarke (Director of </a:t>
            </a:r>
            <a:r>
              <a:rPr lang="en-GB" sz="1800" b="0" i="0" u="none" strike="noStrike" dirty="0" err="1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ASTeC</a:t>
            </a:r>
            <a:r>
              <a:rPr lang="en-GB" sz="1800" b="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), </a:t>
            </a:r>
            <a:r>
              <a:rPr lang="en-GB" sz="1800" b="1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Sinead</a:t>
            </a:r>
            <a:r>
              <a:rPr lang="en-GB" sz="1800" b="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 Farrington (Director of STFC PPD), </a:t>
            </a:r>
            <a:r>
              <a:rPr lang="en-GB" sz="1800" b="1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Mark</a:t>
            </a:r>
            <a:r>
              <a:rPr lang="en-GB" sz="1800" b="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 Lancaster (UK representative on the European Strategy Group), </a:t>
            </a:r>
            <a:r>
              <a:rPr lang="en-GB" sz="1800" b="1" i="0" u="sng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Ruben</a:t>
            </a:r>
            <a:r>
              <a:rPr lang="en-GB" sz="1800" b="0" i="0" u="sng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 Saakyan</a:t>
            </a:r>
            <a:r>
              <a:rPr lang="en-GB" sz="1800" b="0" i="0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1800" b="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(Chair of PPAP)</a:t>
            </a:r>
          </a:p>
          <a:p>
            <a:pPr rtl="0">
              <a:buNone/>
            </a:pPr>
            <a:endParaRPr lang="en-GB" sz="1800" b="0" i="0" u="none" strike="noStrike" dirty="0">
              <a:solidFill>
                <a:schemeClr val="accent3"/>
              </a:solidFill>
              <a:effectLst/>
              <a:latin typeface="Arial" panose="020B0604020202020204" pitchFamily="34" charset="0"/>
            </a:endParaRPr>
          </a:p>
          <a:p>
            <a:pPr rtl="0">
              <a:buNone/>
            </a:pPr>
            <a:r>
              <a:rPr lang="en-GB" sz="1800" b="0" i="0" u="none" strike="noStrike" dirty="0">
                <a:solidFill>
                  <a:schemeClr val="accent3"/>
                </a:solidFill>
                <a:effectLst/>
                <a:latin typeface="Arial" panose="020B0604020202020204" pitchFamily="34" charset="0"/>
              </a:rPr>
              <a:t>UK ECFA delegates: </a:t>
            </a:r>
            <a:r>
              <a:rPr lang="en-GB" sz="1800" b="1" i="0" u="none" strike="noStrike" dirty="0">
                <a:solidFill>
                  <a:schemeClr val="accent3"/>
                </a:solidFill>
                <a:effectLst/>
                <a:latin typeface="Arial" panose="020B0604020202020204" pitchFamily="34" charset="0"/>
              </a:rPr>
              <a:t>Daniela</a:t>
            </a:r>
            <a:r>
              <a:rPr lang="en-GB" sz="1800" b="0" i="0" u="none" strike="noStrike" dirty="0">
                <a:solidFill>
                  <a:schemeClr val="accent3"/>
                </a:solidFill>
                <a:effectLst/>
                <a:latin typeface="Arial" panose="020B0604020202020204" pitchFamily="34" charset="0"/>
              </a:rPr>
              <a:t> Bortoletto (Oxford), </a:t>
            </a:r>
            <a:r>
              <a:rPr lang="en-GB" sz="1800" b="1" i="0" u="none" strike="noStrike" dirty="0">
                <a:solidFill>
                  <a:schemeClr val="accent3"/>
                </a:solidFill>
                <a:effectLst/>
                <a:latin typeface="Arial" panose="020B0604020202020204" pitchFamily="34" charset="0"/>
              </a:rPr>
              <a:t>Joel</a:t>
            </a:r>
            <a:r>
              <a:rPr lang="en-GB" sz="1800" b="0" i="0" u="none" strike="noStrike" dirty="0">
                <a:solidFill>
                  <a:schemeClr val="accent3"/>
                </a:solidFill>
                <a:effectLst/>
                <a:latin typeface="Arial" panose="020B0604020202020204" pitchFamily="34" charset="0"/>
              </a:rPr>
              <a:t> Goldstein (Bristol), </a:t>
            </a:r>
            <a:r>
              <a:rPr lang="en-GB" sz="1800" b="1" i="0" u="none" strike="noStrike" dirty="0">
                <a:solidFill>
                  <a:schemeClr val="accent3"/>
                </a:solidFill>
                <a:effectLst/>
                <a:latin typeface="Arial" panose="020B0604020202020204" pitchFamily="34" charset="0"/>
              </a:rPr>
              <a:t>Haroon</a:t>
            </a:r>
            <a:r>
              <a:rPr lang="en-GB" sz="1800" b="0" i="0" u="none" strike="noStrike" dirty="0">
                <a:solidFill>
                  <a:schemeClr val="accent3"/>
                </a:solidFill>
                <a:effectLst/>
                <a:latin typeface="Arial" panose="020B0604020202020204" pitchFamily="34" charset="0"/>
              </a:rPr>
              <a:t> Rafique (STFC ISIS), </a:t>
            </a:r>
            <a:r>
              <a:rPr lang="en-GB" sz="1800" b="1" i="0" u="none" strike="noStrike" dirty="0">
                <a:solidFill>
                  <a:schemeClr val="accent3"/>
                </a:solidFill>
                <a:effectLst/>
                <a:latin typeface="Arial" panose="020B0604020202020204" pitchFamily="34" charset="0"/>
              </a:rPr>
              <a:t>Aidan</a:t>
            </a:r>
            <a:r>
              <a:rPr lang="en-GB" sz="1800" b="0" i="0" u="none" strike="noStrike" dirty="0">
                <a:solidFill>
                  <a:schemeClr val="accent3"/>
                </a:solidFill>
                <a:effectLst/>
                <a:latin typeface="Arial" panose="020B0604020202020204" pitchFamily="34" charset="0"/>
              </a:rPr>
              <a:t> Robson (Glasgow), </a:t>
            </a:r>
            <a:r>
              <a:rPr lang="en-GB" sz="1800" b="1" i="0" u="none" strike="noStrike" dirty="0">
                <a:solidFill>
                  <a:schemeClr val="accent3"/>
                </a:solidFill>
                <a:effectLst/>
                <a:latin typeface="Arial" panose="020B0604020202020204" pitchFamily="34" charset="0"/>
              </a:rPr>
              <a:t>Michael</a:t>
            </a:r>
            <a:r>
              <a:rPr lang="en-GB" sz="1800" b="0" i="0" u="none" strike="noStrike" dirty="0">
                <a:solidFill>
                  <a:schemeClr val="accent3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1800" b="0" i="0" u="none" strike="noStrike" dirty="0" err="1">
                <a:solidFill>
                  <a:schemeClr val="accent3"/>
                </a:solidFill>
                <a:effectLst/>
                <a:latin typeface="Arial" panose="020B0604020202020204" pitchFamily="34" charset="0"/>
              </a:rPr>
              <a:t>Spannowsky</a:t>
            </a:r>
            <a:r>
              <a:rPr lang="en-GB" sz="1800" b="0" i="0" u="none" strike="noStrike" dirty="0">
                <a:solidFill>
                  <a:schemeClr val="accent3"/>
                </a:solidFill>
                <a:effectLst/>
                <a:latin typeface="Arial" panose="020B0604020202020204" pitchFamily="34" charset="0"/>
              </a:rPr>
              <a:t> (Durham), </a:t>
            </a:r>
            <a:r>
              <a:rPr lang="en-GB" sz="1800" b="1" i="0" u="sng" strike="noStrike" dirty="0">
                <a:solidFill>
                  <a:schemeClr val="accent3"/>
                </a:solidFill>
                <a:effectLst/>
                <a:latin typeface="Arial" panose="020B0604020202020204" pitchFamily="34" charset="0"/>
              </a:rPr>
              <a:t>Sarah</a:t>
            </a:r>
            <a:r>
              <a:rPr lang="en-GB" sz="1800" b="0" i="0" u="sng" strike="noStrike" dirty="0">
                <a:solidFill>
                  <a:schemeClr val="accent3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1800" i="0" u="sng" strike="noStrike" dirty="0">
                <a:solidFill>
                  <a:schemeClr val="accent3"/>
                </a:solidFill>
                <a:effectLst/>
                <a:latin typeface="Arial" panose="020B0604020202020204" pitchFamily="34" charset="0"/>
              </a:rPr>
              <a:t>Williams</a:t>
            </a:r>
            <a:r>
              <a:rPr lang="en-GB" sz="1800" i="0" strike="noStrike" dirty="0">
                <a:solidFill>
                  <a:schemeClr val="accent3"/>
                </a:solidFill>
                <a:effectLst/>
                <a:latin typeface="Arial" panose="020B0604020202020204" pitchFamily="34" charset="0"/>
              </a:rPr>
              <a:t> (Cambridge)</a:t>
            </a:r>
            <a:r>
              <a:rPr lang="en-GB" sz="1800" b="0" i="0" strike="noStrike" dirty="0">
                <a:solidFill>
                  <a:schemeClr val="accent3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en-GB" sz="1800" b="1" i="0" u="none" strike="noStrike" dirty="0">
                <a:solidFill>
                  <a:schemeClr val="accent3"/>
                </a:solidFill>
                <a:effectLst/>
                <a:latin typeface="Arial" panose="020B0604020202020204" pitchFamily="34" charset="0"/>
              </a:rPr>
              <a:t>Matthew</a:t>
            </a:r>
            <a:r>
              <a:rPr lang="en-GB" sz="1800" b="0" i="0" u="none" strike="noStrike" dirty="0">
                <a:solidFill>
                  <a:schemeClr val="accent3"/>
                </a:solidFill>
                <a:effectLst/>
                <a:latin typeface="Arial" panose="020B0604020202020204" pitchFamily="34" charset="0"/>
              </a:rPr>
              <a:t> Wing (UCL)</a:t>
            </a:r>
          </a:p>
          <a:p>
            <a:pPr rtl="0">
              <a:buNone/>
            </a:pPr>
            <a:endParaRPr lang="en-GB" dirty="0">
              <a:solidFill>
                <a:schemeClr val="accent1"/>
              </a:solidFill>
              <a:latin typeface="Arial" panose="020B0604020202020204" pitchFamily="34" charset="0"/>
            </a:endParaRPr>
          </a:p>
          <a:p>
            <a:pPr rtl="0">
              <a:buNone/>
            </a:pPr>
            <a:r>
              <a:rPr lang="en-GB" sz="1800" b="1" i="0" u="none" strike="noStrike" dirty="0">
                <a:solidFill>
                  <a:schemeClr val="accent1"/>
                </a:solidFill>
                <a:effectLst/>
                <a:latin typeface="Arial" panose="020B0604020202020204" pitchFamily="34" charset="0"/>
              </a:rPr>
              <a:t>UK ECR ECFA delegates (who did most of the minute taking)</a:t>
            </a:r>
            <a:r>
              <a:rPr lang="en-GB" sz="1800" b="0" i="0" u="none" strike="noStrike" dirty="0">
                <a:solidFill>
                  <a:schemeClr val="accent1"/>
                </a:solidFill>
                <a:effectLst/>
                <a:latin typeface="Arial" panose="020B0604020202020204" pitchFamily="34" charset="0"/>
              </a:rPr>
              <a:t>: </a:t>
            </a:r>
            <a:r>
              <a:rPr lang="en-GB" sz="1800" b="1" dirty="0">
                <a:solidFill>
                  <a:schemeClr val="accent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Patrick</a:t>
            </a:r>
            <a:r>
              <a:rPr lang="en-GB" sz="1800" dirty="0">
                <a:solidFill>
                  <a:schemeClr val="accent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Dougan (Manchester), </a:t>
            </a:r>
            <a:r>
              <a:rPr lang="en-GB" sz="1800" b="1" dirty="0">
                <a:solidFill>
                  <a:schemeClr val="accent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Allison</a:t>
            </a:r>
            <a:r>
              <a:rPr lang="en-GB" sz="1800" dirty="0">
                <a:solidFill>
                  <a:schemeClr val="accent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Elliot (STFC PPD), </a:t>
            </a:r>
            <a:r>
              <a:rPr lang="en-GB" sz="1800" b="1" dirty="0">
                <a:solidFill>
                  <a:schemeClr val="accent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Harriet</a:t>
            </a:r>
            <a:r>
              <a:rPr lang="en-GB" sz="1800" dirty="0">
                <a:solidFill>
                  <a:schemeClr val="accent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Watson (Edinburgh), </a:t>
            </a:r>
            <a:r>
              <a:rPr lang="en-GB" sz="1800" b="1" dirty="0">
                <a:solidFill>
                  <a:schemeClr val="accent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Aidan</a:t>
            </a:r>
            <a:r>
              <a:rPr lang="en-GB" sz="1800" dirty="0">
                <a:solidFill>
                  <a:schemeClr val="accent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Wiederhold (Manchester), </a:t>
            </a:r>
            <a:r>
              <a:rPr lang="en-GB" sz="1800" b="1" dirty="0">
                <a:solidFill>
                  <a:schemeClr val="accent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Holly</a:t>
            </a:r>
            <a:r>
              <a:rPr lang="en-GB" sz="1800" dirty="0">
                <a:solidFill>
                  <a:schemeClr val="accent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Pacey (Oxford)</a:t>
            </a:r>
            <a:endParaRPr lang="en-GB" b="0" dirty="0">
              <a:solidFill>
                <a:schemeClr val="accent1"/>
              </a:solidFill>
              <a:effectLst/>
            </a:endParaRPr>
          </a:p>
          <a:p>
            <a:pPr>
              <a:buNone/>
            </a:pPr>
            <a:br>
              <a:rPr lang="en-GB" dirty="0"/>
            </a:b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A239878-C96D-B39F-660D-79848CC81EC0}"/>
              </a:ext>
            </a:extLst>
          </p:cNvPr>
          <p:cNvSpPr txBox="1"/>
          <p:nvPr/>
        </p:nvSpPr>
        <p:spPr>
          <a:xfrm>
            <a:off x="3951005" y="5919689"/>
            <a:ext cx="6955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Plus numerous colleagues providing specific input / representation</a:t>
            </a:r>
          </a:p>
        </p:txBody>
      </p:sp>
    </p:spTree>
    <p:extLst>
      <p:ext uri="{BB962C8B-B14F-4D97-AF65-F5344CB8AC3E}">
        <p14:creationId xmlns:p14="http://schemas.microsoft.com/office/powerpoint/2010/main" val="563286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BF6878-D122-0FA4-DD50-AD51F38A7C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ESPPU UK Input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05C3A6-E8CE-9276-6C57-41652B568D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3890433" cy="4351338"/>
          </a:xfrm>
        </p:spPr>
        <p:txBody>
          <a:bodyPr/>
          <a:lstStyle/>
          <a:p>
            <a:pPr marL="0" indent="0">
              <a:buNone/>
            </a:pPr>
            <a:r>
              <a:rPr lang="en-GB" b="1" dirty="0"/>
              <a:t>4 Events </a:t>
            </a:r>
          </a:p>
          <a:p>
            <a:pPr>
              <a:buFontTx/>
              <a:buChar char="-"/>
            </a:pPr>
            <a:r>
              <a:rPr lang="en-GB" dirty="0"/>
              <a:t>Kick Off</a:t>
            </a:r>
          </a:p>
          <a:p>
            <a:pPr lvl="1">
              <a:buFontTx/>
              <a:buChar char="-"/>
            </a:pPr>
            <a:r>
              <a:rPr lang="en-GB" dirty="0"/>
              <a:t>23</a:t>
            </a:r>
            <a:r>
              <a:rPr lang="en-GB" baseline="30000" dirty="0"/>
              <a:t>rd</a:t>
            </a:r>
            <a:r>
              <a:rPr lang="en-GB" dirty="0"/>
              <a:t> – 26</a:t>
            </a:r>
            <a:r>
              <a:rPr lang="en-GB" baseline="30000" dirty="0"/>
              <a:t>th</a:t>
            </a:r>
            <a:r>
              <a:rPr lang="en-GB" dirty="0"/>
              <a:t> September 2024 @ Durham </a:t>
            </a:r>
            <a:r>
              <a:rPr lang="en-GB" sz="1000" dirty="0">
                <a:hlinkClick r:id="rId3"/>
              </a:rPr>
              <a:t>https://conference.ippp.dur.ac.uk/event/1357/overview</a:t>
            </a:r>
            <a:r>
              <a:rPr lang="en-GB" sz="1000" dirty="0"/>
              <a:t> </a:t>
            </a:r>
          </a:p>
          <a:p>
            <a:pPr>
              <a:buFontTx/>
              <a:buChar char="-"/>
            </a:pPr>
            <a:r>
              <a:rPr lang="en-GB" dirty="0"/>
              <a:t>3 Drafting Days</a:t>
            </a:r>
          </a:p>
          <a:p>
            <a:pPr lvl="1">
              <a:buFontTx/>
              <a:buChar char="-"/>
            </a:pPr>
            <a:r>
              <a:rPr lang="en-GB" dirty="0"/>
              <a:t>4</a:t>
            </a:r>
            <a:r>
              <a:rPr lang="en-GB" baseline="30000" dirty="0"/>
              <a:t>th</a:t>
            </a:r>
            <a:r>
              <a:rPr lang="en-GB" dirty="0"/>
              <a:t> Nov 2024 @ DL </a:t>
            </a:r>
            <a:r>
              <a:rPr lang="en-GB" sz="900" dirty="0">
                <a:hlinkClick r:id="rId4"/>
              </a:rPr>
              <a:t>https://conference.ippp.dur.ac.uk/event/1391/</a:t>
            </a:r>
            <a:r>
              <a:rPr lang="en-GB" sz="900" dirty="0"/>
              <a:t> </a:t>
            </a:r>
          </a:p>
          <a:p>
            <a:pPr lvl="1">
              <a:buFontTx/>
              <a:buChar char="-"/>
            </a:pPr>
            <a:r>
              <a:rPr lang="en-GB" sz="900" dirty="0">
                <a:hlinkClick r:id="rId5"/>
              </a:rPr>
              <a:t>Minutes</a:t>
            </a:r>
            <a:r>
              <a:rPr lang="en-GB" sz="900" dirty="0"/>
              <a:t> </a:t>
            </a:r>
          </a:p>
          <a:p>
            <a:pPr lvl="1">
              <a:buFontTx/>
              <a:buChar char="-"/>
            </a:pPr>
            <a:r>
              <a:rPr lang="en-GB" dirty="0"/>
              <a:t>9</a:t>
            </a:r>
            <a:r>
              <a:rPr lang="en-GB" baseline="30000" dirty="0"/>
              <a:t>th</a:t>
            </a:r>
            <a:r>
              <a:rPr lang="en-GB" dirty="0"/>
              <a:t> January @ UCL </a:t>
            </a:r>
            <a:r>
              <a:rPr lang="en-GB" sz="1000" dirty="0">
                <a:hlinkClick r:id="rId6"/>
              </a:rPr>
              <a:t>https://indico.stfc.ac.uk/event/1183/</a:t>
            </a:r>
            <a:r>
              <a:rPr lang="en-GB" sz="1000" dirty="0"/>
              <a:t>  </a:t>
            </a:r>
          </a:p>
          <a:p>
            <a:pPr lvl="1">
              <a:buFontTx/>
              <a:buChar char="-"/>
            </a:pPr>
            <a:r>
              <a:rPr lang="en-GB" sz="1000" dirty="0">
                <a:hlinkClick r:id="rId7"/>
              </a:rPr>
              <a:t>Minutes</a:t>
            </a:r>
            <a:endParaRPr lang="en-GB" sz="1400" dirty="0"/>
          </a:p>
          <a:p>
            <a:pPr lvl="1">
              <a:buFontTx/>
              <a:buChar char="-"/>
            </a:pPr>
            <a:r>
              <a:rPr lang="en-GB" dirty="0"/>
              <a:t>28</a:t>
            </a:r>
            <a:r>
              <a:rPr lang="en-GB" baseline="30000" dirty="0"/>
              <a:t>th</a:t>
            </a:r>
            <a:r>
              <a:rPr lang="en-GB" dirty="0"/>
              <a:t> April 2025 @ RAL </a:t>
            </a:r>
            <a:r>
              <a:rPr lang="en-GB" sz="1000" dirty="0">
                <a:hlinkClick r:id="rId8"/>
              </a:rPr>
              <a:t>https://indico.stfc.ac.uk/event/1430/</a:t>
            </a:r>
            <a:r>
              <a:rPr lang="en-GB" sz="1000" dirty="0"/>
              <a:t>  </a:t>
            </a:r>
          </a:p>
          <a:p>
            <a:pPr lvl="1">
              <a:buFontTx/>
              <a:buChar char="-"/>
            </a:pPr>
            <a:r>
              <a:rPr lang="en-GB" sz="1000" dirty="0">
                <a:hlinkClick r:id="rId9"/>
              </a:rPr>
              <a:t>Minutes</a:t>
            </a:r>
            <a:endParaRPr lang="en-GB" sz="1600" dirty="0"/>
          </a:p>
          <a:p>
            <a:pPr>
              <a:buFontTx/>
              <a:buChar char="-"/>
            </a:pPr>
            <a:endParaRPr lang="en-GB" dirty="0"/>
          </a:p>
          <a:p>
            <a:pPr>
              <a:buFontTx/>
              <a:buChar char="-"/>
            </a:pP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708838-69D2-7CD4-B6A2-91C179E143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2A7B3E4-FE2E-1AD3-0FF7-40E56C67014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IOP PAB @ Oxford 9 - 10 July 2025</a:t>
            </a:r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0A72289-EBFE-DADC-0167-C68AB190DE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Haroon Rafique - ECFA-UK Update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D5C9E20-6BC8-E0A7-E9FE-982A2FA08FA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390465" y="939800"/>
            <a:ext cx="7714146" cy="501592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028BDAF6-03D5-9BDB-AE69-1FEA15CD7F0D}"/>
              </a:ext>
            </a:extLst>
          </p:cNvPr>
          <p:cNvSpPr/>
          <p:nvPr/>
        </p:nvSpPr>
        <p:spPr>
          <a:xfrm>
            <a:off x="2454504" y="5323714"/>
            <a:ext cx="880721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4400" b="1" cap="none" spc="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Comic Sans MS" panose="030F0702030302020204" pitchFamily="66" charset="0"/>
              </a:rPr>
              <a:t>Thank you for all contributions!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52C47FE-9784-DF4A-7A68-9AAD2AD0EF90}"/>
              </a:ext>
            </a:extLst>
          </p:cNvPr>
          <p:cNvSpPr txBox="1"/>
          <p:nvPr/>
        </p:nvSpPr>
        <p:spPr>
          <a:xfrm>
            <a:off x="8753797" y="5954655"/>
            <a:ext cx="23984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Photo credit: STFC, Kai Gregory</a:t>
            </a:r>
          </a:p>
        </p:txBody>
      </p:sp>
    </p:spTree>
    <p:extLst>
      <p:ext uri="{BB962C8B-B14F-4D97-AF65-F5344CB8AC3E}">
        <p14:creationId xmlns:p14="http://schemas.microsoft.com/office/powerpoint/2010/main" val="12156008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01C9B3-4AB7-B022-020B-C30BC4A5AA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679" y="130632"/>
            <a:ext cx="6121400" cy="574675"/>
          </a:xfrm>
        </p:spPr>
        <p:txBody>
          <a:bodyPr>
            <a:normAutofit fontScale="90000"/>
          </a:bodyPr>
          <a:lstStyle/>
          <a:p>
            <a:r>
              <a:rPr lang="en-GB" dirty="0"/>
              <a:t>UK Contributions to Open Symposium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D9F5D1-8EAD-0E6A-BAE2-0A9F8CFF1B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65C5538-603A-6D6A-C14D-92620D69EC0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IOP PAB @ Oxford 9 - 10 July 2025</a:t>
            </a:r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DDF2ABA-6538-AE20-2467-C681697126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Haroon Rafique - ECFA-UK Update</a:t>
            </a:r>
            <a:endParaRPr lang="en-GB" dirty="0"/>
          </a:p>
        </p:txBody>
      </p:sp>
      <p:pic>
        <p:nvPicPr>
          <p:cNvPr id="9" name="Picture 8">
            <a:hlinkClick r:id="rId3"/>
            <a:extLst>
              <a:ext uri="{FF2B5EF4-FFF2-40B4-BE49-F238E27FC236}">
                <a16:creationId xmlns:a16="http://schemas.microsoft.com/office/drawing/2014/main" id="{819DA6B9-A07C-9F9C-C359-DB5FABC858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679" y="565552"/>
            <a:ext cx="1663514" cy="906751"/>
          </a:xfrm>
          <a:prstGeom prst="rect">
            <a:avLst/>
          </a:prstGeom>
        </p:spPr>
      </p:pic>
      <p:pic>
        <p:nvPicPr>
          <p:cNvPr id="13" name="Picture 12">
            <a:hlinkClick r:id="rId5"/>
            <a:extLst>
              <a:ext uri="{FF2B5EF4-FFF2-40B4-BE49-F238E27FC236}">
                <a16:creationId xmlns:a16="http://schemas.microsoft.com/office/drawing/2014/main" id="{7442FEED-BDA5-6385-62AF-EFEBE70FCC6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30193" y="2428160"/>
            <a:ext cx="7734698" cy="596931"/>
          </a:xfrm>
          <a:prstGeom prst="rect">
            <a:avLst/>
          </a:prstGeom>
        </p:spPr>
      </p:pic>
      <p:pic>
        <p:nvPicPr>
          <p:cNvPr id="15" name="Picture 14">
            <a:hlinkClick r:id="rId7"/>
            <a:extLst>
              <a:ext uri="{FF2B5EF4-FFF2-40B4-BE49-F238E27FC236}">
                <a16:creationId xmlns:a16="http://schemas.microsoft.com/office/drawing/2014/main" id="{DC6406C8-FEED-24A5-7EFA-C5B13355B75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19115" y="1500402"/>
            <a:ext cx="7721997" cy="920797"/>
          </a:xfrm>
          <a:prstGeom prst="rect">
            <a:avLst/>
          </a:prstGeom>
        </p:spPr>
      </p:pic>
      <p:pic>
        <p:nvPicPr>
          <p:cNvPr id="17" name="Picture 16">
            <a:hlinkClick r:id="rId9"/>
            <a:extLst>
              <a:ext uri="{FF2B5EF4-FFF2-40B4-BE49-F238E27FC236}">
                <a16:creationId xmlns:a16="http://schemas.microsoft.com/office/drawing/2014/main" id="{553D815F-6EFD-04E3-B309-E1BEA2ED847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0261" y="1489563"/>
            <a:ext cx="1658854" cy="1542734"/>
          </a:xfrm>
          <a:prstGeom prst="rect">
            <a:avLst/>
          </a:prstGeom>
        </p:spPr>
      </p:pic>
      <p:pic>
        <p:nvPicPr>
          <p:cNvPr id="19" name="Picture 18">
            <a:hlinkClick r:id="rId11"/>
            <a:extLst>
              <a:ext uri="{FF2B5EF4-FFF2-40B4-BE49-F238E27FC236}">
                <a16:creationId xmlns:a16="http://schemas.microsoft.com/office/drawing/2014/main" id="{B47199DB-B096-8C75-5B2F-5D7DB6ADE96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935051" y="3184941"/>
            <a:ext cx="2375573" cy="1319763"/>
          </a:xfrm>
          <a:prstGeom prst="rect">
            <a:avLst/>
          </a:prstGeom>
          <a:ln>
            <a:solidFill>
              <a:schemeClr val="accent2"/>
            </a:solidFill>
          </a:ln>
        </p:spPr>
      </p:pic>
      <p:pic>
        <p:nvPicPr>
          <p:cNvPr id="21" name="Picture 20">
            <a:hlinkClick r:id="rId13"/>
            <a:extLst>
              <a:ext uri="{FF2B5EF4-FFF2-40B4-BE49-F238E27FC236}">
                <a16:creationId xmlns:a16="http://schemas.microsoft.com/office/drawing/2014/main" id="{4606B206-87CC-9FA3-94A9-FE8400BA97B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66679" y="3184941"/>
            <a:ext cx="2694373" cy="1319763"/>
          </a:xfrm>
          <a:prstGeom prst="rect">
            <a:avLst/>
          </a:prstGeom>
          <a:ln>
            <a:solidFill>
              <a:schemeClr val="accent2"/>
            </a:solidFill>
          </a:ln>
        </p:spPr>
      </p:pic>
      <p:pic>
        <p:nvPicPr>
          <p:cNvPr id="23" name="Picture 22">
            <a:hlinkClick r:id="rId15"/>
            <a:extLst>
              <a:ext uri="{FF2B5EF4-FFF2-40B4-BE49-F238E27FC236}">
                <a16:creationId xmlns:a16="http://schemas.microsoft.com/office/drawing/2014/main" id="{A4D48C10-2E2D-6873-A962-2A04EFEAD6AA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271763" y="4577856"/>
            <a:ext cx="3627210" cy="1325149"/>
          </a:xfrm>
          <a:prstGeom prst="rect">
            <a:avLst/>
          </a:prstGeom>
          <a:ln>
            <a:solidFill>
              <a:schemeClr val="accent2"/>
            </a:solidFill>
          </a:ln>
        </p:spPr>
      </p:pic>
      <p:pic>
        <p:nvPicPr>
          <p:cNvPr id="25" name="Picture 24">
            <a:hlinkClick r:id="rId17"/>
            <a:extLst>
              <a:ext uri="{FF2B5EF4-FFF2-40B4-BE49-F238E27FC236}">
                <a16:creationId xmlns:a16="http://schemas.microsoft.com/office/drawing/2014/main" id="{D4E90F4E-A01B-FD0C-53C0-69BE6D63104A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384623" y="3188324"/>
            <a:ext cx="3097961" cy="1322215"/>
          </a:xfrm>
          <a:prstGeom prst="rect">
            <a:avLst/>
          </a:prstGeom>
          <a:ln>
            <a:solidFill>
              <a:schemeClr val="accent2"/>
            </a:solidFill>
          </a:ln>
        </p:spPr>
      </p:pic>
      <p:pic>
        <p:nvPicPr>
          <p:cNvPr id="27" name="Picture 26">
            <a:hlinkClick r:id="rId19"/>
            <a:extLst>
              <a:ext uri="{FF2B5EF4-FFF2-40B4-BE49-F238E27FC236}">
                <a16:creationId xmlns:a16="http://schemas.microsoft.com/office/drawing/2014/main" id="{52C6E898-38EC-B225-7F61-ABEE49F030C4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5960684" y="4577856"/>
            <a:ext cx="4117439" cy="1317038"/>
          </a:xfrm>
          <a:prstGeom prst="rect">
            <a:avLst/>
          </a:prstGeom>
          <a:ln>
            <a:solidFill>
              <a:schemeClr val="accent2"/>
            </a:solidFill>
          </a:ln>
        </p:spPr>
      </p:pic>
      <p:pic>
        <p:nvPicPr>
          <p:cNvPr id="29" name="Picture 28">
            <a:hlinkClick r:id="rId21"/>
            <a:extLst>
              <a:ext uri="{FF2B5EF4-FFF2-40B4-BE49-F238E27FC236}">
                <a16:creationId xmlns:a16="http://schemas.microsoft.com/office/drawing/2014/main" id="{4E85E9E4-EB2B-D8ED-1855-33FCC1F82534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8556583" y="3188756"/>
            <a:ext cx="3097961" cy="1315948"/>
          </a:xfrm>
          <a:prstGeom prst="rect">
            <a:avLst/>
          </a:prstGeom>
          <a:ln>
            <a:solidFill>
              <a:schemeClr val="accent2"/>
            </a:solidFill>
          </a:ln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01703848-C92F-241C-1302-53DC9410C7F0}"/>
              </a:ext>
            </a:extLst>
          </p:cNvPr>
          <p:cNvGrpSpPr/>
          <p:nvPr/>
        </p:nvGrpSpPr>
        <p:grpSpPr>
          <a:xfrm>
            <a:off x="671504" y="4577856"/>
            <a:ext cx="1538548" cy="1118672"/>
            <a:chOff x="266700" y="4258791"/>
            <a:chExt cx="1538548" cy="1118672"/>
          </a:xfrm>
        </p:grpSpPr>
        <p:pic>
          <p:nvPicPr>
            <p:cNvPr id="31" name="Picture 30">
              <a:hlinkClick r:id="rId23"/>
              <a:extLst>
                <a:ext uri="{FF2B5EF4-FFF2-40B4-BE49-F238E27FC236}">
                  <a16:creationId xmlns:a16="http://schemas.microsoft.com/office/drawing/2014/main" id="{A878BF84-5943-4454-8B01-F425D3D41222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/>
            <a:stretch>
              <a:fillRect/>
            </a:stretch>
          </p:blipFill>
          <p:spPr>
            <a:xfrm>
              <a:off x="266700" y="4258791"/>
              <a:ext cx="1538548" cy="1118672"/>
            </a:xfrm>
            <a:prstGeom prst="rect">
              <a:avLst/>
            </a:prstGeom>
            <a:ln>
              <a:solidFill>
                <a:schemeClr val="accent2"/>
              </a:solidFill>
            </a:ln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18A735EF-30F5-32CB-4F75-BB92565F3133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/>
            <a:stretch>
              <a:fillRect/>
            </a:stretch>
          </p:blipFill>
          <p:spPr>
            <a:xfrm>
              <a:off x="1035974" y="4285674"/>
              <a:ext cx="578835" cy="167778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773CE3CB-4E89-89B2-1EA2-7C5946730A90}"/>
              </a:ext>
            </a:extLst>
          </p:cNvPr>
          <p:cNvGrpSpPr/>
          <p:nvPr/>
        </p:nvGrpSpPr>
        <p:grpSpPr>
          <a:xfrm>
            <a:off x="10139834" y="4576683"/>
            <a:ext cx="1355448" cy="1119845"/>
            <a:chOff x="1896798" y="4232785"/>
            <a:chExt cx="1355448" cy="1119845"/>
          </a:xfrm>
        </p:grpSpPr>
        <p:pic>
          <p:nvPicPr>
            <p:cNvPr id="36" name="Picture 35">
              <a:hlinkClick r:id="rId26"/>
              <a:extLst>
                <a:ext uri="{FF2B5EF4-FFF2-40B4-BE49-F238E27FC236}">
                  <a16:creationId xmlns:a16="http://schemas.microsoft.com/office/drawing/2014/main" id="{200E519A-938E-560F-CCF3-44CC0D911489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/>
            <a:stretch>
              <a:fillRect/>
            </a:stretch>
          </p:blipFill>
          <p:spPr>
            <a:xfrm>
              <a:off x="1896798" y="4232785"/>
              <a:ext cx="1355448" cy="1119845"/>
            </a:xfrm>
            <a:prstGeom prst="rect">
              <a:avLst/>
            </a:prstGeom>
            <a:ln>
              <a:solidFill>
                <a:schemeClr val="accent2"/>
              </a:solidFill>
            </a:ln>
          </p:spPr>
        </p:pic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054922E0-8E56-5B09-5B47-9D8D8C5BB75F}"/>
                </a:ext>
              </a:extLst>
            </p:cNvPr>
            <p:cNvPicPr>
              <a:picLocks noChangeAspect="1"/>
            </p:cNvPicPr>
            <p:nvPr/>
          </p:nvPicPr>
          <p:blipFill>
            <a:blip r:embed="rId28"/>
            <a:stretch>
              <a:fillRect/>
            </a:stretch>
          </p:blipFill>
          <p:spPr>
            <a:xfrm>
              <a:off x="2334277" y="4379089"/>
              <a:ext cx="884102" cy="120238"/>
            </a:xfrm>
            <a:prstGeom prst="rect">
              <a:avLst/>
            </a:prstGeom>
          </p:spPr>
        </p:pic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4B8A4BEE-23F0-6D30-53B4-C33C837C7EF6}"/>
              </a:ext>
            </a:extLst>
          </p:cNvPr>
          <p:cNvGrpSpPr/>
          <p:nvPr/>
        </p:nvGrpSpPr>
        <p:grpSpPr>
          <a:xfrm>
            <a:off x="9635009" y="1995043"/>
            <a:ext cx="1299374" cy="1120561"/>
            <a:chOff x="3327400" y="4256902"/>
            <a:chExt cx="1299374" cy="1120561"/>
          </a:xfrm>
        </p:grpSpPr>
        <p:pic>
          <p:nvPicPr>
            <p:cNvPr id="41" name="Picture 40">
              <a:hlinkClick r:id="rId29"/>
              <a:extLst>
                <a:ext uri="{FF2B5EF4-FFF2-40B4-BE49-F238E27FC236}">
                  <a16:creationId xmlns:a16="http://schemas.microsoft.com/office/drawing/2014/main" id="{F6B68663-45C7-75BA-889B-8C2E9AA388CA}"/>
                </a:ext>
              </a:extLst>
            </p:cNvPr>
            <p:cNvPicPr>
              <a:picLocks noChangeAspect="1"/>
            </p:cNvPicPr>
            <p:nvPr/>
          </p:nvPicPr>
          <p:blipFill>
            <a:blip r:embed="rId30"/>
            <a:stretch>
              <a:fillRect/>
            </a:stretch>
          </p:blipFill>
          <p:spPr>
            <a:xfrm>
              <a:off x="3327400" y="4256902"/>
              <a:ext cx="1299374" cy="1120561"/>
            </a:xfrm>
            <a:prstGeom prst="rect">
              <a:avLst/>
            </a:prstGeom>
            <a:ln>
              <a:solidFill>
                <a:schemeClr val="accent2"/>
              </a:solidFill>
            </a:ln>
          </p:spPr>
        </p:pic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C4AF36FD-3A12-6433-8DEA-29838F9BD63B}"/>
                </a:ext>
              </a:extLst>
            </p:cNvPr>
            <p:cNvPicPr>
              <a:picLocks noChangeAspect="1"/>
            </p:cNvPicPr>
            <p:nvPr/>
          </p:nvPicPr>
          <p:blipFill>
            <a:blip r:embed="rId31"/>
            <a:stretch>
              <a:fillRect/>
            </a:stretch>
          </p:blipFill>
          <p:spPr>
            <a:xfrm>
              <a:off x="3977087" y="4369563"/>
              <a:ext cx="631834" cy="121369"/>
            </a:xfrm>
            <a:prstGeom prst="rect">
              <a:avLst/>
            </a:prstGeom>
          </p:spPr>
        </p:pic>
      </p:grpSp>
      <p:pic>
        <p:nvPicPr>
          <p:cNvPr id="1026" name="Picture 2" descr="Open Symposium on the  European Strategy for Particle Physics">
            <a:hlinkClick r:id="rId21"/>
            <a:extLst>
              <a:ext uri="{FF2B5EF4-FFF2-40B4-BE49-F238E27FC236}">
                <a16:creationId xmlns:a16="http://schemas.microsoft.com/office/drawing/2014/main" id="{ED841603-1088-F007-F403-9841F9F6CC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0683" y="96447"/>
            <a:ext cx="5894367" cy="1349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27987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44447A-6B96-5BB9-81C9-D4CDF14B28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893" y="157617"/>
            <a:ext cx="6277291" cy="574675"/>
          </a:xfrm>
        </p:spPr>
        <p:txBody>
          <a:bodyPr>
            <a:normAutofit/>
          </a:bodyPr>
          <a:lstStyle/>
          <a:p>
            <a:r>
              <a:rPr lang="en-GB" dirty="0"/>
              <a:t>UK Involvement in ESPP / ESG / PPG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D44C42-6415-55AE-9F45-924BCB8EF9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ED8972F-6E50-C4C7-1EF5-45073D086F1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IOP PAB @ Oxford 9 - 10 July 2025</a:t>
            </a:r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7F3154C-B1B2-4A91-2786-900F80EEF3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Haroon Rafique - ECFA-UK Update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94B1196-548B-6148-4877-087E676617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894" y="797997"/>
            <a:ext cx="3389664" cy="218263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B1F1FE1-DB85-5CE3-2756-5CA0F5B93E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76309" y="941998"/>
            <a:ext cx="2444876" cy="478814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3F55C95-E327-7D35-901E-82E0735E788D}"/>
              </a:ext>
            </a:extLst>
          </p:cNvPr>
          <p:cNvSpPr txBox="1"/>
          <p:nvPr/>
        </p:nvSpPr>
        <p:spPr>
          <a:xfrm>
            <a:off x="357244" y="2945485"/>
            <a:ext cx="2824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ESPP Working Groups and Conveners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2E00588-A88E-E29F-6E4B-D39EE892CC37}"/>
              </a:ext>
            </a:extLst>
          </p:cNvPr>
          <p:cNvSpPr txBox="1"/>
          <p:nvPr/>
        </p:nvSpPr>
        <p:spPr>
          <a:xfrm>
            <a:off x="6465247" y="5360812"/>
            <a:ext cx="2813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European Strategy Group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28794EA-03CD-D209-4FE3-78F5822A3A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92452" y="939800"/>
            <a:ext cx="2559182" cy="384829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D3C459A-CF87-477E-FD3E-9C29F369E25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22901" y="939800"/>
            <a:ext cx="2578233" cy="4858000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8C359E44-1185-3CD2-9606-959BF360B8A8}"/>
              </a:ext>
            </a:extLst>
          </p:cNvPr>
          <p:cNvGrpSpPr/>
          <p:nvPr/>
        </p:nvGrpSpPr>
        <p:grpSpPr>
          <a:xfrm>
            <a:off x="122703" y="3683039"/>
            <a:ext cx="2438525" cy="3074702"/>
            <a:chOff x="1462792" y="1289068"/>
            <a:chExt cx="2438525" cy="3074702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6D03B251-433D-5BC9-33F9-B2BEC3EACD7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b="30733"/>
            <a:stretch/>
          </p:blipFill>
          <p:spPr>
            <a:xfrm>
              <a:off x="1462792" y="1289068"/>
              <a:ext cx="2438525" cy="3074702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AD914B77-0A7D-9F1A-BD5D-5861EF65A90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l="66" t="68919" r="52531" b="863"/>
            <a:stretch/>
          </p:blipFill>
          <p:spPr>
            <a:xfrm>
              <a:off x="2715016" y="2806700"/>
              <a:ext cx="1151767" cy="1336503"/>
            </a:xfrm>
            <a:prstGeom prst="rect">
              <a:avLst/>
            </a:prstGeom>
          </p:spPr>
        </p:pic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B924E990-2638-AC29-A847-09E16F6CCD80}"/>
              </a:ext>
            </a:extLst>
          </p:cNvPr>
          <p:cNvSpPr txBox="1"/>
          <p:nvPr/>
        </p:nvSpPr>
        <p:spPr>
          <a:xfrm>
            <a:off x="222638" y="3464343"/>
            <a:ext cx="20281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Physics Preparatory Group</a:t>
            </a:r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15EDD28F-7207-528A-5FF0-3A36DFE5CAC4}"/>
              </a:ext>
            </a:extLst>
          </p:cNvPr>
          <p:cNvSpPr/>
          <p:nvPr/>
        </p:nvSpPr>
        <p:spPr>
          <a:xfrm rot="10800000">
            <a:off x="3556816" y="2381062"/>
            <a:ext cx="171267" cy="199176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1BC7AC97-7677-2CEC-18B8-E53925C29644}"/>
              </a:ext>
            </a:extLst>
          </p:cNvPr>
          <p:cNvSpPr/>
          <p:nvPr/>
        </p:nvSpPr>
        <p:spPr>
          <a:xfrm rot="10800000">
            <a:off x="2354184" y="2087081"/>
            <a:ext cx="171267" cy="199176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Arrow: Right 24">
            <a:extLst>
              <a:ext uri="{FF2B5EF4-FFF2-40B4-BE49-F238E27FC236}">
                <a16:creationId xmlns:a16="http://schemas.microsoft.com/office/drawing/2014/main" id="{DFC8FC62-E328-2DC1-F0B4-4C5BB69F940B}"/>
              </a:ext>
            </a:extLst>
          </p:cNvPr>
          <p:cNvSpPr/>
          <p:nvPr/>
        </p:nvSpPr>
        <p:spPr>
          <a:xfrm rot="10800000">
            <a:off x="1169126" y="5598624"/>
            <a:ext cx="171267" cy="199176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Arrow: Right 25">
            <a:extLst>
              <a:ext uri="{FF2B5EF4-FFF2-40B4-BE49-F238E27FC236}">
                <a16:creationId xmlns:a16="http://schemas.microsoft.com/office/drawing/2014/main" id="{DA18352D-3FDA-63CC-DA23-6749F491E5C8}"/>
              </a:ext>
            </a:extLst>
          </p:cNvPr>
          <p:cNvSpPr/>
          <p:nvPr/>
        </p:nvSpPr>
        <p:spPr>
          <a:xfrm rot="10800000">
            <a:off x="6186315" y="5530968"/>
            <a:ext cx="171267" cy="199176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Arrow: Right 26">
            <a:extLst>
              <a:ext uri="{FF2B5EF4-FFF2-40B4-BE49-F238E27FC236}">
                <a16:creationId xmlns:a16="http://schemas.microsoft.com/office/drawing/2014/main" id="{F90743B7-9D8D-8849-C69D-07F0013A5A51}"/>
              </a:ext>
            </a:extLst>
          </p:cNvPr>
          <p:cNvSpPr/>
          <p:nvPr/>
        </p:nvSpPr>
        <p:spPr>
          <a:xfrm rot="10800000">
            <a:off x="8878745" y="1127856"/>
            <a:ext cx="171267" cy="199176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Arrow: Right 27">
            <a:extLst>
              <a:ext uri="{FF2B5EF4-FFF2-40B4-BE49-F238E27FC236}">
                <a16:creationId xmlns:a16="http://schemas.microsoft.com/office/drawing/2014/main" id="{02BCEC5E-458F-5861-B130-AA0A96BFAD74}"/>
              </a:ext>
            </a:extLst>
          </p:cNvPr>
          <p:cNvSpPr/>
          <p:nvPr/>
        </p:nvSpPr>
        <p:spPr>
          <a:xfrm rot="10800000">
            <a:off x="8956164" y="3329412"/>
            <a:ext cx="171267" cy="199176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Arrow: Right 28">
            <a:extLst>
              <a:ext uri="{FF2B5EF4-FFF2-40B4-BE49-F238E27FC236}">
                <a16:creationId xmlns:a16="http://schemas.microsoft.com/office/drawing/2014/main" id="{85DE7EA9-5F7C-C17A-CD55-6FE3A5FB2C7F}"/>
              </a:ext>
            </a:extLst>
          </p:cNvPr>
          <p:cNvSpPr/>
          <p:nvPr/>
        </p:nvSpPr>
        <p:spPr>
          <a:xfrm rot="10800000">
            <a:off x="8964378" y="3528588"/>
            <a:ext cx="171267" cy="199176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4609B9D-AB38-8EF7-5430-410711CFF02E}"/>
              </a:ext>
            </a:extLst>
          </p:cNvPr>
          <p:cNvSpPr txBox="1"/>
          <p:nvPr/>
        </p:nvSpPr>
        <p:spPr>
          <a:xfrm>
            <a:off x="8181621" y="4332105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Previously</a:t>
            </a:r>
          </a:p>
          <a:p>
            <a:r>
              <a:rPr lang="en-GB" sz="7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Prof. Dave Newbold</a:t>
            </a:r>
          </a:p>
        </p:txBody>
      </p:sp>
      <p:sp>
        <p:nvSpPr>
          <p:cNvPr id="31" name="Arrow: Right 30">
            <a:extLst>
              <a:ext uri="{FF2B5EF4-FFF2-40B4-BE49-F238E27FC236}">
                <a16:creationId xmlns:a16="http://schemas.microsoft.com/office/drawing/2014/main" id="{91FA0ED7-74F9-C3D9-9959-A4B31E321B6A}"/>
              </a:ext>
            </a:extLst>
          </p:cNvPr>
          <p:cNvSpPr/>
          <p:nvPr/>
        </p:nvSpPr>
        <p:spPr>
          <a:xfrm rot="10800000">
            <a:off x="9024430" y="4376880"/>
            <a:ext cx="171267" cy="199176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1734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hlinkClick r:id="rId3"/>
            <a:extLst>
              <a:ext uri="{FF2B5EF4-FFF2-40B4-BE49-F238E27FC236}">
                <a16:creationId xmlns:a16="http://schemas.microsoft.com/office/drawing/2014/main" id="{72C2DA56-8A7A-E1F0-B2FA-CC9B4DF66F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5044" y="3363466"/>
            <a:ext cx="5950256" cy="17145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3134A22-75CD-FC27-00BD-5DE6FFB589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RECFA UK Meeting </a:t>
            </a:r>
            <a:r>
              <a:rPr lang="en-GB" sz="1600" dirty="0"/>
              <a:t>(Sep 2024)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33C88F-0033-22FD-4D32-F1AB15F68D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598" y="1187797"/>
            <a:ext cx="5662063" cy="4351338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Happens once every ~ 7 years</a:t>
            </a:r>
          </a:p>
          <a:p>
            <a:r>
              <a:rPr lang="en-GB" b="1" dirty="0"/>
              <a:t>Monitor and assess status</a:t>
            </a:r>
            <a:r>
              <a:rPr lang="en-GB" dirty="0"/>
              <a:t> of particle physics (and associated </a:t>
            </a:r>
            <a:r>
              <a:rPr lang="en-GB" b="1" dirty="0"/>
              <a:t>Accelerator</a:t>
            </a:r>
            <a:r>
              <a:rPr lang="en-GB" dirty="0"/>
              <a:t>, Detector, Computing) in CERN Member (and Associate) States</a:t>
            </a:r>
          </a:p>
          <a:p>
            <a:r>
              <a:rPr lang="en-GB" dirty="0"/>
              <a:t>Meet with funding agencies (STFC), lab directors, university researchers and other stakeholders</a:t>
            </a:r>
          </a:p>
          <a:p>
            <a:r>
              <a:rPr lang="en-GB" dirty="0"/>
              <a:t>Consider:</a:t>
            </a:r>
          </a:p>
          <a:p>
            <a:pPr lvl="1"/>
            <a:r>
              <a:rPr lang="en-GB" dirty="0"/>
              <a:t>Health of particle physics community</a:t>
            </a:r>
          </a:p>
          <a:p>
            <a:pPr lvl="1"/>
            <a:r>
              <a:rPr lang="en-GB" dirty="0"/>
              <a:t>Ongoing and planned projects</a:t>
            </a:r>
          </a:p>
          <a:p>
            <a:pPr lvl="1"/>
            <a:r>
              <a:rPr lang="en-GB" dirty="0"/>
              <a:t>National commitments to international collaborations</a:t>
            </a:r>
          </a:p>
          <a:p>
            <a:r>
              <a:rPr lang="en-GB" dirty="0"/>
              <a:t>Identify challenges in education, funding, infrastructure, career prospects</a:t>
            </a:r>
          </a:p>
          <a:p>
            <a:r>
              <a:rPr lang="en-GB" dirty="0"/>
              <a:t>Provide recommendations to stakeholders and European community to:</a:t>
            </a:r>
          </a:p>
          <a:p>
            <a:pPr lvl="1"/>
            <a:r>
              <a:rPr lang="en-GB" dirty="0"/>
              <a:t>Strengthen national programs</a:t>
            </a:r>
          </a:p>
          <a:p>
            <a:pPr lvl="1"/>
            <a:r>
              <a:rPr lang="en-GB" dirty="0"/>
              <a:t>Improve integration into European strategies </a:t>
            </a:r>
          </a:p>
          <a:p>
            <a:r>
              <a:rPr lang="en-GB" dirty="0">
                <a:hlinkClick r:id="rId5"/>
              </a:rPr>
              <a:t>https://indico.cern.ch/event/1348500/overview</a:t>
            </a:r>
            <a:endParaRPr lang="en-GB" dirty="0"/>
          </a:p>
          <a:p>
            <a:r>
              <a:rPr lang="en-GB" dirty="0"/>
              <a:t>Outcomes in: </a:t>
            </a:r>
            <a:r>
              <a:rPr lang="en-GB" dirty="0">
                <a:hlinkClick r:id="rId3"/>
              </a:rPr>
              <a:t>https://cds.cern.ch/record/2922249/files/English.pdf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E5FAAF-F30E-E707-22E3-71A97B06D9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611BCB5-5DED-B6BF-622C-2678533F89A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IOP PAB @ Oxford 9 - 10 July 2025</a:t>
            </a:r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1834C8D-9F57-61F7-45B5-9D16F5B297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Haroon Rafique - ECFA-UK Update</a:t>
            </a:r>
            <a:endParaRPr lang="en-GB" dirty="0"/>
          </a:p>
        </p:txBody>
      </p:sp>
      <p:pic>
        <p:nvPicPr>
          <p:cNvPr id="9" name="Picture 8">
            <a:hlinkClick r:id="rId5"/>
            <a:extLst>
              <a:ext uri="{FF2B5EF4-FFF2-40B4-BE49-F238E27FC236}">
                <a16:creationId xmlns:a16="http://schemas.microsoft.com/office/drawing/2014/main" id="{F80B5457-30A3-1608-BD68-9B877BECCD3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74320" y="254177"/>
            <a:ext cx="4799798" cy="3601751"/>
          </a:xfrm>
          <a:prstGeom prst="rect">
            <a:avLst/>
          </a:prstGeom>
        </p:spPr>
      </p:pic>
      <p:pic>
        <p:nvPicPr>
          <p:cNvPr id="11" name="Picture 10">
            <a:hlinkClick r:id="rId3"/>
            <a:extLst>
              <a:ext uri="{FF2B5EF4-FFF2-40B4-BE49-F238E27FC236}">
                <a16:creationId xmlns:a16="http://schemas.microsoft.com/office/drawing/2014/main" id="{06A79A90-A19A-DCF4-0597-F05CCEF5B4B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75044" y="5168250"/>
            <a:ext cx="5988358" cy="1130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689373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 slide">
  <a:themeElements>
    <a:clrScheme name="STFC Colou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E5DF8"/>
      </a:accent1>
      <a:accent2>
        <a:srgbClr val="FF9D1B"/>
      </a:accent2>
      <a:accent3>
        <a:srgbClr val="003088"/>
      </a:accent3>
      <a:accent4>
        <a:srgbClr val="D77900"/>
      </a:accent4>
      <a:accent5>
        <a:srgbClr val="008AAD"/>
      </a:accent5>
      <a:accent6>
        <a:srgbClr val="3E863E"/>
      </a:accent6>
      <a:hlink>
        <a:srgbClr val="1E5DF8"/>
      </a:hlink>
      <a:folHlink>
        <a:srgbClr val="923D9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Triangles">
  <a:themeElements>
    <a:clrScheme name="STFC Colou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E5DF8"/>
      </a:accent1>
      <a:accent2>
        <a:srgbClr val="FF9D1B"/>
      </a:accent2>
      <a:accent3>
        <a:srgbClr val="003088"/>
      </a:accent3>
      <a:accent4>
        <a:srgbClr val="D77900"/>
      </a:accent4>
      <a:accent5>
        <a:srgbClr val="008AAD"/>
      </a:accent5>
      <a:accent6>
        <a:srgbClr val="3E863E"/>
      </a:accent6>
      <a:hlink>
        <a:srgbClr val="1E5DF8"/>
      </a:hlink>
      <a:folHlink>
        <a:srgbClr val="923D9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Pattern">
  <a:themeElements>
    <a:clrScheme name="STFC Colou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E5DF8"/>
      </a:accent1>
      <a:accent2>
        <a:srgbClr val="FF9D1B"/>
      </a:accent2>
      <a:accent3>
        <a:srgbClr val="003088"/>
      </a:accent3>
      <a:accent4>
        <a:srgbClr val="D77900"/>
      </a:accent4>
      <a:accent5>
        <a:srgbClr val="008AAD"/>
      </a:accent5>
      <a:accent6>
        <a:srgbClr val="3E863E"/>
      </a:accent6>
      <a:hlink>
        <a:srgbClr val="1E5DF8"/>
      </a:hlink>
      <a:folHlink>
        <a:srgbClr val="923D9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_Blank Layouts">
  <a:themeElements>
    <a:clrScheme name="STFC Colou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E5DF8"/>
      </a:accent1>
      <a:accent2>
        <a:srgbClr val="FF9D1B"/>
      </a:accent2>
      <a:accent3>
        <a:srgbClr val="003088"/>
      </a:accent3>
      <a:accent4>
        <a:srgbClr val="D77900"/>
      </a:accent4>
      <a:accent5>
        <a:srgbClr val="008AAD"/>
      </a:accent5>
      <a:accent6>
        <a:srgbClr val="3E863E"/>
      </a:accent6>
      <a:hlink>
        <a:srgbClr val="1E5DF8"/>
      </a:hlink>
      <a:folHlink>
        <a:srgbClr val="923D9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367b676-3231-4229-b246-27e36f6a6ea0" xsi:nil="true"/>
    <lcf76f155ced4ddcb4097134ff3c332f xmlns="7a6c5452-7205-4e2c-a322-0d36e47a4095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2453390EE4BA43A5D6133E94472E90" ma:contentTypeVersion="16" ma:contentTypeDescription="Create a new document." ma:contentTypeScope="" ma:versionID="3f32205e828f7673b0b9b0d9eebf48ef">
  <xsd:schema xmlns:xsd="http://www.w3.org/2001/XMLSchema" xmlns:xs="http://www.w3.org/2001/XMLSchema" xmlns:p="http://schemas.microsoft.com/office/2006/metadata/properties" xmlns:ns2="7a6c5452-7205-4e2c-a322-0d36e47a4095" xmlns:ns3="4367b676-3231-4229-b246-27e36f6a6ea0" targetNamespace="http://schemas.microsoft.com/office/2006/metadata/properties" ma:root="true" ma:fieldsID="eb6983e8a2aa9e49efed4522fdaf97eb" ns2:_="" ns3:_="">
    <xsd:import namespace="7a6c5452-7205-4e2c-a322-0d36e47a4095"/>
    <xsd:import namespace="4367b676-3231-4229-b246-27e36f6a6ea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6c5452-7205-4e2c-a322-0d36e47a40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fe07c91c-676c-4292-ab42-0332d43006d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7b676-3231-4229-b246-27e36f6a6ea0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55bb8876-a7eb-42f8-850b-785a27f532ba}" ma:internalName="TaxCatchAll" ma:showField="CatchAllData" ma:web="4367b676-3231-4229-b246-27e36f6a6e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9DF670E-3DD2-40A0-8524-D0B4771A7312}">
  <ds:schemaRefs>
    <ds:schemaRef ds:uri="http://schemas.microsoft.com/office/2006/metadata/properties"/>
    <ds:schemaRef ds:uri="http://schemas.microsoft.com/office/infopath/2007/PartnerControls"/>
    <ds:schemaRef ds:uri="4367b676-3231-4229-b246-27e36f6a6ea0"/>
    <ds:schemaRef ds:uri="7a6c5452-7205-4e2c-a322-0d36e47a4095"/>
  </ds:schemaRefs>
</ds:datastoreItem>
</file>

<file path=customXml/itemProps2.xml><?xml version="1.0" encoding="utf-8"?>
<ds:datastoreItem xmlns:ds="http://schemas.openxmlformats.org/officeDocument/2006/customXml" ds:itemID="{D79237DF-6E98-4AFD-A1AD-E1C9D616A34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7253726-C6DC-4C48-BF6A-3E1423463DF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6c5452-7205-4e2c-a322-0d36e47a4095"/>
    <ds:schemaRef ds:uri="4367b676-3231-4229-b246-27e36f6a6ea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1544</TotalTime>
  <Words>2034</Words>
  <Application>Microsoft Office PowerPoint</Application>
  <PresentationFormat>Widescreen</PresentationFormat>
  <Paragraphs>259</Paragraphs>
  <Slides>21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21</vt:i4>
      </vt:variant>
    </vt:vector>
  </HeadingPairs>
  <TitlesOfParts>
    <vt:vector size="33" baseType="lpstr">
      <vt:lpstr>Aptos</vt:lpstr>
      <vt:lpstr>Roboto</vt:lpstr>
      <vt:lpstr>Wingdings</vt:lpstr>
      <vt:lpstr>Arial Regular</vt:lpstr>
      <vt:lpstr>Calibri Light</vt:lpstr>
      <vt:lpstr>Arial</vt:lpstr>
      <vt:lpstr>Comic Sans MS</vt:lpstr>
      <vt:lpstr>Calibri</vt:lpstr>
      <vt:lpstr>1_Title slide</vt:lpstr>
      <vt:lpstr>2_Triangles</vt:lpstr>
      <vt:lpstr>3_Pattern</vt:lpstr>
      <vt:lpstr>4_Blank Layouts</vt:lpstr>
      <vt:lpstr>ECFA-UK: Lessons, Progress, and Opportunities for UK Accelerator Science</vt:lpstr>
      <vt:lpstr>Contents</vt:lpstr>
      <vt:lpstr>What is ECFA?</vt:lpstr>
      <vt:lpstr>PowerPoint Presentation</vt:lpstr>
      <vt:lpstr>ESPPU UK Input</vt:lpstr>
      <vt:lpstr>ESPPU UK Input</vt:lpstr>
      <vt:lpstr>UK Contributions to Open Symposium</vt:lpstr>
      <vt:lpstr>UK Involvement in ESPP / ESG / PPG</vt:lpstr>
      <vt:lpstr>RECFA UK Meeting (Sep 2024)</vt:lpstr>
      <vt:lpstr>JENAS</vt:lpstr>
      <vt:lpstr>PowerPoint Presentation</vt:lpstr>
      <vt:lpstr>PowerPoint Presentation</vt:lpstr>
      <vt:lpstr>PowerPoint Presentation</vt:lpstr>
      <vt:lpstr>Implementation of Strategy</vt:lpstr>
      <vt:lpstr>PowerPoint Presentation</vt:lpstr>
      <vt:lpstr>PowerPoint Presentation</vt:lpstr>
      <vt:lpstr>UK Engagement with CERN: Get Involved </vt:lpstr>
      <vt:lpstr>CERN Opportunities</vt:lpstr>
      <vt:lpstr>CERN Jobs</vt:lpstr>
      <vt:lpstr>Summary</vt:lpstr>
      <vt:lpstr>Thank You – Questions?</vt:lpstr>
    </vt:vector>
  </TitlesOfParts>
  <Company>Science and Technology Facilities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Haroon Rafique</dc:creator>
  <cp:keywords>IOP PAB;Accelerator Physics;ECFA</cp:keywords>
  <cp:lastModifiedBy>Rafique, Haroon (STFC,RAL,ISIS)</cp:lastModifiedBy>
  <cp:revision>135</cp:revision>
  <dcterms:created xsi:type="dcterms:W3CDTF">2023-01-10T12:41:06Z</dcterms:created>
  <dcterms:modified xsi:type="dcterms:W3CDTF">2025-07-08T19:40:08Z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0x010100FC2453390EE4BA43A5D6133E94472E90</vt:lpwstr>
  </property>
</Properties>
</file>