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2" r:id="rId5"/>
    <p:sldId id="257" r:id="rId6"/>
    <p:sldId id="258" r:id="rId7"/>
    <p:sldId id="261" r:id="rId8"/>
    <p:sldId id="260" r:id="rId9"/>
    <p:sldId id="265" r:id="rId10"/>
    <p:sldId id="264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418" y="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8C672-B8AC-4F93-A248-99E03D4B16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AFD53-B6F2-456C-B52B-6C653D6F6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241EC-33E6-4CEF-A15B-7BF901A3C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5D2C0-F9AD-4774-B33A-9052BA866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7B9E5-48FB-4870-A581-F2D47491E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968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AC386-656E-41BE-A1BA-9C7B9F082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CA004-C978-4888-823F-52961B0644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19E65-E253-4950-B85B-940614DA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85E78-5975-4695-95B3-43C345C9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CD675-C7EF-4F2B-88F0-94937C365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28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CD8C34-6B08-4904-8D3B-A5F874996B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A5DE6B-1C7C-45C6-8BFA-C071E051B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741F6-E60F-45A2-AC6C-3510C1F22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32E2-832A-4EB4-A633-BE691F687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525A7-2CA6-4BA0-8484-A8BC699A6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934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CB9F-C206-4625-9AC2-EDFF7E1F1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BB58D-E4AD-4347-8EFF-4B1DE0C7C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67AC6-CAC2-434D-A631-79129A803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1F0F5-F3FD-4187-875D-09B260267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E545E-F994-41F9-A6E1-54EA6D94B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81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B24AB-488C-4E97-B9AA-253C8F775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31AC0-1548-457F-B0C3-C15D31ED9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CB04D-3E05-4A71-8CC5-672BA9A60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96D97-7B89-43B6-8E64-8FA4F5FB8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3818C-23D2-46D7-BEC3-3064B142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39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863E2-BC17-4D6A-A584-E28C3A0DC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C49C-A0CF-4A72-8683-F6B3053A2E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C5A377-35EE-4EC9-9C2A-D2590B618A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DE60F7-5D82-489E-8E33-63E4EA8E3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589E8-BDC5-49F9-9B20-357E2F881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6E1182-5A6F-4121-A4FC-60B85E065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25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2BF4F-07B0-4427-A2F5-DF87D8EA9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FEA12-037D-4ABF-8474-8A481702E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8FDBCE-60A7-493F-9398-4B714B3DA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FA494B-40F3-4F07-95ED-F69B9A7D67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542269-7EE8-4108-B73E-A3CD5987C8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C01228-C64A-4C04-8454-A57B9861A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A63396-9136-49E2-A13D-E9E921A16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82ADD2-A5E3-4148-B89B-0E4FA015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108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0CEC4-65DD-4379-90F2-AE47B44F3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B9CE01-A7BE-415A-895D-D43C88D8F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70DC54-11D7-4DFA-BD1E-A2040A160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B5EDB1-2050-4470-99CF-B43865BA8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889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75EC6E-ADCB-406B-B339-2F9803885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95AEC4-6775-4EDC-8EDB-B6D93A67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27EA0-57DB-4071-A717-C7226E7C1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592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478BC-0221-4DCA-9F96-4715894D9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D6A5E-0CE6-4238-BFDF-E67B46A55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DFDA3-C58B-43D1-9237-A52F31AF5E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E5C364-8A1F-4A29-850B-552088A31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4B1D4C-BD3C-4C63-A2CE-4F12FB882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78715-851F-4533-A84A-2995E4F89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975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54567-B04A-4C47-9B1D-78E215A52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71A451-BBCB-4BBC-884D-4DDAD40AAB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722BA-7A3C-4543-BA15-0103D3293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CCBCB0-8D17-4DD2-B9A9-7B5D82411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61786-BCF9-488A-8C8C-A71615118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D788A6-5E38-4CEF-81D9-D8F6B0F7D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77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4810CA-38FF-439F-AA8B-1CC1F16BE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95418-8886-4185-85CB-82B5281F6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8B9C2-E564-42C4-BFA4-FFDFFEC28B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A809-95CA-4008-A18D-D67EE85C3D9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E97F0-A0E8-4105-8D4A-EE36CA8792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5B953-C871-4156-A08E-0130F592E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5D9F6-5A99-4928-B58A-750B12DDF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633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m.ac.uk/stories/cement-recyclin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eritia-trust.eu/wp-content/uploads/2022/06/4-Climate-change_EU.pdf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iop.org/strategy/physics-climate-change-sustainability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astal.climatecentral.org/map/6/-0.2707/53.017/?theme=water_level&amp;map_type=water_level_above_mhhw&amp;basemap=roadmap&amp;contiguous=true&amp;elevation_model=best_available&amp;refresh=true&amp;water_level=1.0&amp;water_unit=m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blog.metoffice.gov.uk/2024/05/02/the-atlantic-meridional-overturning-circulation-in-a-changing-climate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hyperlink" Target="https://physicsworld.com/a/atlantic-current-circulation-could-shut-down-say-climate-scientists/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43EF-05AB-47D0-BA52-CE9DFF1877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715" y="3266751"/>
            <a:ext cx="11838648" cy="2842735"/>
          </a:xfrm>
        </p:spPr>
        <p:txBody>
          <a:bodyPr>
            <a:normAutofit/>
          </a:bodyPr>
          <a:lstStyle/>
          <a:p>
            <a:r>
              <a:rPr lang="en-GB" b="1" dirty="0"/>
              <a:t>Sustainability discussion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Current challenges in accelerator technologies and future sustainability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297B71-BF20-4463-8E72-330706F22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815" y="162613"/>
            <a:ext cx="7803324" cy="303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5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8C1EAD-0000-4AFB-B208-B7EE65428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7709"/>
            <a:ext cx="12192000" cy="646258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09D8B94D-8BEF-45C6-ACF8-BCEA785C7B84}"/>
              </a:ext>
            </a:extLst>
          </p:cNvPr>
          <p:cNvGrpSpPr/>
          <p:nvPr/>
        </p:nvGrpSpPr>
        <p:grpSpPr>
          <a:xfrm>
            <a:off x="0" y="700538"/>
            <a:ext cx="12192000" cy="4967785"/>
            <a:chOff x="0" y="700538"/>
            <a:chExt cx="12192000" cy="4967785"/>
          </a:xfrm>
        </p:grpSpPr>
        <p:pic>
          <p:nvPicPr>
            <p:cNvPr id="3" name="Picture 2">
              <a:hlinkClick r:id="rId3"/>
              <a:extLst>
                <a:ext uri="{FF2B5EF4-FFF2-40B4-BE49-F238E27FC236}">
                  <a16:creationId xmlns:a16="http://schemas.microsoft.com/office/drawing/2014/main" id="{B2780F35-766C-4FE0-BE08-41D229AA0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971313"/>
              <a:ext cx="12192000" cy="469701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7845C94-A42B-4433-AB21-8C991D1A3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700538"/>
              <a:ext cx="4481022" cy="39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980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0E892F-26E3-4893-B6F1-4E3F4728CBBC}"/>
              </a:ext>
            </a:extLst>
          </p:cNvPr>
          <p:cNvSpPr txBox="1"/>
          <p:nvPr/>
        </p:nvSpPr>
        <p:spPr>
          <a:xfrm>
            <a:off x="586854" y="467436"/>
            <a:ext cx="11136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7626AD-235D-4C85-951A-E762F8211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13" y="687646"/>
            <a:ext cx="11136574" cy="444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03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310FA1-D924-41E5-BDC9-3979B299A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102" y="0"/>
            <a:ext cx="86917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600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2079E80-3B5E-4CB9-B388-55242C446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000" y="745067"/>
            <a:ext cx="10444000" cy="46572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210D4A-653F-498E-8A07-AAE16D37E06B}"/>
              </a:ext>
            </a:extLst>
          </p:cNvPr>
          <p:cNvSpPr txBox="1"/>
          <p:nvPr/>
        </p:nvSpPr>
        <p:spPr>
          <a:xfrm>
            <a:off x="795142" y="5481561"/>
            <a:ext cx="105228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F0000"/>
                </a:solidFill>
              </a:rPr>
              <a:t>Don’t forget, Accelerator technology can also help improve efficiency, and new methods, of energy generation!</a:t>
            </a:r>
          </a:p>
        </p:txBody>
      </p:sp>
    </p:spTree>
    <p:extLst>
      <p:ext uri="{BB962C8B-B14F-4D97-AF65-F5344CB8AC3E}">
        <p14:creationId xmlns:p14="http://schemas.microsoft.com/office/powerpoint/2010/main" val="35782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01D63268-0F3E-4287-BA74-583A0CD4A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8769B79-DCEE-4C67-BDB2-FE430707D64D}"/>
              </a:ext>
            </a:extLst>
          </p:cNvPr>
          <p:cNvSpPr/>
          <p:nvPr/>
        </p:nvSpPr>
        <p:spPr>
          <a:xfrm>
            <a:off x="-9145" y="6488668"/>
            <a:ext cx="3066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Source: bobby.duffy@kcl.ac.uk</a:t>
            </a:r>
          </a:p>
        </p:txBody>
      </p:sp>
    </p:spTree>
    <p:extLst>
      <p:ext uri="{BB962C8B-B14F-4D97-AF65-F5344CB8AC3E}">
        <p14:creationId xmlns:p14="http://schemas.microsoft.com/office/powerpoint/2010/main" val="90642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DAB99D89-DFDB-4499-AFCB-99224BB0A0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877" y="1226031"/>
            <a:ext cx="10090245" cy="472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86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04987F6-3739-4B7F-A7B9-5335E8355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393" y="390158"/>
            <a:ext cx="10874991" cy="607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16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44DE61-8AC4-4FD9-AA9D-059B8504D5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66" y="837523"/>
            <a:ext cx="4233274" cy="58222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705C02-D347-4D62-922B-592DDC29E56E}"/>
              </a:ext>
            </a:extLst>
          </p:cNvPr>
          <p:cNvSpPr txBox="1"/>
          <p:nvPr/>
        </p:nvSpPr>
        <p:spPr>
          <a:xfrm>
            <a:off x="594764" y="198254"/>
            <a:ext cx="4381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Secretary General of the UN: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9A1CEB-BAA1-42D9-AB5D-DEE59B51C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038" y="271083"/>
            <a:ext cx="3974825" cy="650195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48B73AED-B685-451E-A69B-55533A566E5A}"/>
              </a:ext>
            </a:extLst>
          </p:cNvPr>
          <p:cNvGrpSpPr/>
          <p:nvPr/>
        </p:nvGrpSpPr>
        <p:grpSpPr>
          <a:xfrm>
            <a:off x="7225695" y="2075543"/>
            <a:ext cx="4018745" cy="3016552"/>
            <a:chOff x="7225695" y="2075543"/>
            <a:chExt cx="4018745" cy="3016552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E6C6519C-2681-44E1-BB2C-9752C86FC9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21219" y="2075543"/>
              <a:ext cx="0" cy="301655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DE14ED9-A553-4B51-B6C9-FBED9C07A575}"/>
                </a:ext>
              </a:extLst>
            </p:cNvPr>
            <p:cNvCxnSpPr>
              <a:cxnSpLocks/>
            </p:cNvCxnSpPr>
            <p:nvPr/>
          </p:nvCxnSpPr>
          <p:spPr>
            <a:xfrm>
              <a:off x="10087429" y="2075543"/>
              <a:ext cx="711200" cy="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629D7B5-7015-4DD5-A828-D588154EB34E}"/>
                </a:ext>
              </a:extLst>
            </p:cNvPr>
            <p:cNvCxnSpPr>
              <a:cxnSpLocks/>
            </p:cNvCxnSpPr>
            <p:nvPr/>
          </p:nvCxnSpPr>
          <p:spPr>
            <a:xfrm>
              <a:off x="7225695" y="5092095"/>
              <a:ext cx="3572934" cy="0"/>
            </a:xfrm>
            <a:prstGeom prst="line">
              <a:avLst/>
            </a:prstGeom>
            <a:ln w="3810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349B7B0-D4A5-4660-BE0B-371A651BD2D4}"/>
                </a:ext>
              </a:extLst>
            </p:cNvPr>
            <p:cNvSpPr txBox="1"/>
            <p:nvPr/>
          </p:nvSpPr>
          <p:spPr>
            <a:xfrm rot="16200000">
              <a:off x="9734625" y="3369909"/>
              <a:ext cx="24964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Increase of  1/3 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7959973-37F2-485B-82C0-A6C43F822F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613" y="837523"/>
            <a:ext cx="7160478" cy="53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89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EB03A9-CDD4-4792-B452-9EE62556B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1"/>
            <a:ext cx="12192000" cy="683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723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DD043F-ADD6-4989-BF99-F8540789B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47" y="506805"/>
            <a:ext cx="5127059" cy="6055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C4D9CE-BD10-4B21-80E8-0271937563E1}"/>
              </a:ext>
            </a:extLst>
          </p:cNvPr>
          <p:cNvSpPr txBox="1"/>
          <p:nvPr/>
        </p:nvSpPr>
        <p:spPr>
          <a:xfrm>
            <a:off x="6096000" y="291313"/>
            <a:ext cx="6005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Sea level rises by 2050? (From: Climate Central)</a:t>
            </a:r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9AE4D204-6EFC-4E10-A2AB-F5C7085CE9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0606" y="789990"/>
            <a:ext cx="6344200" cy="577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8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BB64D81E-5BFB-4313-8A91-27E15F128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04" y="861667"/>
            <a:ext cx="9861089" cy="58081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400252-7B9F-4226-B897-05501311B890}"/>
              </a:ext>
            </a:extLst>
          </p:cNvPr>
          <p:cNvSpPr txBox="1"/>
          <p:nvPr/>
        </p:nvSpPr>
        <p:spPr>
          <a:xfrm>
            <a:off x="360096" y="178023"/>
            <a:ext cx="11599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Atlantic meridional overturning circulation (AMOC)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01BD2-0FE0-45AD-8B2B-472348DEC6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9579" y="738636"/>
            <a:ext cx="5697233" cy="5861576"/>
          </a:xfrm>
          <a:prstGeom prst="rect">
            <a:avLst/>
          </a:prstGeom>
        </p:spPr>
      </p:pic>
      <p:pic>
        <p:nvPicPr>
          <p:cNvPr id="6" name="Picture 5">
            <a:hlinkClick r:id="rId5"/>
            <a:extLst>
              <a:ext uri="{FF2B5EF4-FFF2-40B4-BE49-F238E27FC236}">
                <a16:creationId xmlns:a16="http://schemas.microsoft.com/office/drawing/2014/main" id="{8401E459-0002-4786-9640-B66F81F145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038" y="734335"/>
            <a:ext cx="8070845" cy="605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0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F733E-93C1-4440-97FF-571A0BE89D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Potential Sustainability Solutions - examples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2E1590-E768-4453-8FA8-EE9F47C82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164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75</Words>
  <Application>Microsoft Office PowerPoint</Application>
  <PresentationFormat>Widescreen</PresentationFormat>
  <Paragraphs>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Sustainability discussion: Current challenges in accelerator technologies and future sustainability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Potential Sustainability Solutions - examples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Sustainability discussion: Current challenges in accelerator technologies and future sustainability</dc:title>
  <dc:creator>Brian McNeil (Physics)</dc:creator>
  <cp:lastModifiedBy>brianuser</cp:lastModifiedBy>
  <cp:revision>21</cp:revision>
  <dcterms:created xsi:type="dcterms:W3CDTF">2024-06-07T10:27:36Z</dcterms:created>
  <dcterms:modified xsi:type="dcterms:W3CDTF">2024-06-11T11:16:01Z</dcterms:modified>
</cp:coreProperties>
</file>