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4" r:id="rId3"/>
    <p:sldId id="257" r:id="rId4"/>
    <p:sldId id="259" r:id="rId5"/>
    <p:sldId id="274" r:id="rId6"/>
    <p:sldId id="21259" r:id="rId7"/>
    <p:sldId id="21261" r:id="rId8"/>
    <p:sldId id="272" r:id="rId9"/>
    <p:sldId id="258" r:id="rId10"/>
    <p:sldId id="267" r:id="rId11"/>
    <p:sldId id="21256" r:id="rId12"/>
    <p:sldId id="1615" r:id="rId13"/>
    <p:sldId id="282" r:id="rId14"/>
    <p:sldId id="418" r:id="rId15"/>
    <p:sldId id="415" r:id="rId16"/>
    <p:sldId id="21258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6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84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urtg\Desktop\Sustainable\RF%20Power%20for%20HEP%20machin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566535148983167E-2"/>
          <c:y val="0.11201209334820668"/>
          <c:w val="0.88739406174972357"/>
          <c:h val="0.74908751768904236"/>
        </c:manualLayout>
      </c:layout>
      <c:barChart>
        <c:barDir val="col"/>
        <c:grouping val="clustered"/>
        <c:varyColors val="0"/>
        <c:ser>
          <c:idx val="0"/>
          <c:order val="0"/>
          <c:tx>
            <c:v>Total Power (MW)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CLIC (380 GeV)</c:v>
                </c:pt>
                <c:pt idx="1">
                  <c:v>ILC (250 GeV)</c:v>
                </c:pt>
                <c:pt idx="2">
                  <c:v>FCC-ee (240 GeV)</c:v>
                </c:pt>
                <c:pt idx="3">
                  <c:v>CEPC (240 GeV)</c:v>
                </c:pt>
                <c:pt idx="4">
                  <c:v>C3 (250 GeV)</c:v>
                </c:pt>
                <c:pt idx="5">
                  <c:v>CLIC (1.5 TeV)</c:v>
                </c:pt>
                <c:pt idx="6">
                  <c:v>LHC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110</c:v>
                </c:pt>
                <c:pt idx="1">
                  <c:v>140</c:v>
                </c:pt>
                <c:pt idx="2">
                  <c:v>290</c:v>
                </c:pt>
                <c:pt idx="3">
                  <c:v>340</c:v>
                </c:pt>
                <c:pt idx="4">
                  <c:v>150</c:v>
                </c:pt>
                <c:pt idx="5">
                  <c:v>253</c:v>
                </c:pt>
                <c:pt idx="6">
                  <c:v>222.2222222222222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4F-4FF5-9620-598EEA06CF39}"/>
            </c:ext>
          </c:extLst>
        </c:ser>
        <c:ser>
          <c:idx val="1"/>
          <c:order val="1"/>
          <c:tx>
            <c:v>RF Power (MW)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CLIC (380 GeV)</c:v>
                </c:pt>
                <c:pt idx="1">
                  <c:v>ILC (250 GeV)</c:v>
                </c:pt>
                <c:pt idx="2">
                  <c:v>FCC-ee (240 GeV)</c:v>
                </c:pt>
                <c:pt idx="3">
                  <c:v>CEPC (240 GeV)</c:v>
                </c:pt>
                <c:pt idx="4">
                  <c:v>C3 (250 GeV)</c:v>
                </c:pt>
                <c:pt idx="5">
                  <c:v>CLIC (1.5 TeV)</c:v>
                </c:pt>
                <c:pt idx="6">
                  <c:v>LHC</c:v>
                </c:pt>
              </c:strCache>
            </c:strRef>
          </c:cat>
          <c:val>
            <c:numRef>
              <c:f>Sheet1!$L$2:$L$8</c:f>
              <c:numCache>
                <c:formatCode>General</c:formatCode>
                <c:ptCount val="7"/>
                <c:pt idx="0">
                  <c:v>45.312000000000005</c:v>
                </c:pt>
                <c:pt idx="1">
                  <c:v>109</c:v>
                </c:pt>
                <c:pt idx="2">
                  <c:v>200</c:v>
                </c:pt>
                <c:pt idx="3">
                  <c:v>215.04000000000002</c:v>
                </c:pt>
                <c:pt idx="4">
                  <c:v>96</c:v>
                </c:pt>
                <c:pt idx="5">
                  <c:v>141</c:v>
                </c:pt>
                <c:pt idx="6">
                  <c:v>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4F-4FF5-9620-598EEA06CF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9872816"/>
        <c:axId val="659870896"/>
      </c:barChart>
      <c:catAx>
        <c:axId val="65987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870896"/>
        <c:crosses val="autoZero"/>
        <c:auto val="1"/>
        <c:lblAlgn val="ctr"/>
        <c:lblOffset val="100"/>
        <c:noMultiLvlLbl val="0"/>
      </c:catAx>
      <c:valAx>
        <c:axId val="659870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Instantaneous wall plug power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987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989959803108903"/>
          <c:y val="0.12871749300345015"/>
          <c:w val="0.3391376671556906"/>
          <c:h val="6.1920387360006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755666905273204"/>
          <c:y val="7.414958669581255E-2"/>
          <c:w val="0.6814116417266024"/>
          <c:h val="0.60084471910183446"/>
        </c:manualLayout>
      </c:layout>
      <c:scatterChart>
        <c:scatterStyle val="smoothMarker"/>
        <c:varyColors val="0"/>
        <c:ser>
          <c:idx val="0"/>
          <c:order val="0"/>
          <c:tx>
            <c:v>No microphonics</c:v>
          </c:tx>
          <c:spPr>
            <a:ln w="63500"/>
          </c:spPr>
          <c:marker>
            <c:symbol val="none"/>
          </c:marker>
          <c:xVal>
            <c:numRef>
              <c:f>Sheet2!$A$4:$A$1000</c:f>
              <c:numCache>
                <c:formatCode>0.00E+00</c:formatCode>
                <c:ptCount val="997"/>
                <c:pt idx="0">
                  <c:v>1000000</c:v>
                </c:pt>
                <c:pt idx="1">
                  <c:v>1200000</c:v>
                </c:pt>
                <c:pt idx="2">
                  <c:v>1400000</c:v>
                </c:pt>
                <c:pt idx="3">
                  <c:v>1600000</c:v>
                </c:pt>
                <c:pt idx="4">
                  <c:v>1800000</c:v>
                </c:pt>
                <c:pt idx="5">
                  <c:v>2000000</c:v>
                </c:pt>
                <c:pt idx="6">
                  <c:v>2200000</c:v>
                </c:pt>
                <c:pt idx="7">
                  <c:v>2400000</c:v>
                </c:pt>
                <c:pt idx="8">
                  <c:v>2600000</c:v>
                </c:pt>
                <c:pt idx="9">
                  <c:v>2800000</c:v>
                </c:pt>
                <c:pt idx="10">
                  <c:v>3000000</c:v>
                </c:pt>
                <c:pt idx="11">
                  <c:v>3200000</c:v>
                </c:pt>
                <c:pt idx="12">
                  <c:v>3400000</c:v>
                </c:pt>
                <c:pt idx="13">
                  <c:v>3600000</c:v>
                </c:pt>
                <c:pt idx="14">
                  <c:v>3800000</c:v>
                </c:pt>
                <c:pt idx="15">
                  <c:v>4000000</c:v>
                </c:pt>
                <c:pt idx="16">
                  <c:v>4200000</c:v>
                </c:pt>
                <c:pt idx="17">
                  <c:v>4400000</c:v>
                </c:pt>
                <c:pt idx="18">
                  <c:v>4600000</c:v>
                </c:pt>
                <c:pt idx="19">
                  <c:v>4800000</c:v>
                </c:pt>
                <c:pt idx="20">
                  <c:v>5000000</c:v>
                </c:pt>
                <c:pt idx="21">
                  <c:v>5200000</c:v>
                </c:pt>
                <c:pt idx="22">
                  <c:v>5400000</c:v>
                </c:pt>
                <c:pt idx="23">
                  <c:v>5600000</c:v>
                </c:pt>
                <c:pt idx="24">
                  <c:v>5800000</c:v>
                </c:pt>
                <c:pt idx="25">
                  <c:v>6000000</c:v>
                </c:pt>
                <c:pt idx="26">
                  <c:v>6200000</c:v>
                </c:pt>
                <c:pt idx="27">
                  <c:v>6400000</c:v>
                </c:pt>
                <c:pt idx="28">
                  <c:v>6600000</c:v>
                </c:pt>
                <c:pt idx="29">
                  <c:v>6800000</c:v>
                </c:pt>
                <c:pt idx="30">
                  <c:v>7000000</c:v>
                </c:pt>
                <c:pt idx="31">
                  <c:v>7200000</c:v>
                </c:pt>
                <c:pt idx="32">
                  <c:v>7400000</c:v>
                </c:pt>
                <c:pt idx="33">
                  <c:v>7600000</c:v>
                </c:pt>
                <c:pt idx="34">
                  <c:v>7800000</c:v>
                </c:pt>
                <c:pt idx="35">
                  <c:v>8000000</c:v>
                </c:pt>
                <c:pt idx="36">
                  <c:v>8200000</c:v>
                </c:pt>
                <c:pt idx="37">
                  <c:v>8400000</c:v>
                </c:pt>
                <c:pt idx="38">
                  <c:v>8600000</c:v>
                </c:pt>
                <c:pt idx="39">
                  <c:v>8800000</c:v>
                </c:pt>
                <c:pt idx="40">
                  <c:v>9000000</c:v>
                </c:pt>
                <c:pt idx="41">
                  <c:v>9200000</c:v>
                </c:pt>
                <c:pt idx="42">
                  <c:v>9400000</c:v>
                </c:pt>
                <c:pt idx="43">
                  <c:v>9600000</c:v>
                </c:pt>
                <c:pt idx="44">
                  <c:v>9800000</c:v>
                </c:pt>
                <c:pt idx="45">
                  <c:v>10000000</c:v>
                </c:pt>
                <c:pt idx="46">
                  <c:v>10200000</c:v>
                </c:pt>
                <c:pt idx="47">
                  <c:v>10400000</c:v>
                </c:pt>
                <c:pt idx="48">
                  <c:v>10600000</c:v>
                </c:pt>
                <c:pt idx="49">
                  <c:v>10800000</c:v>
                </c:pt>
                <c:pt idx="50">
                  <c:v>11000000</c:v>
                </c:pt>
                <c:pt idx="51">
                  <c:v>11200000</c:v>
                </c:pt>
                <c:pt idx="52">
                  <c:v>11400000</c:v>
                </c:pt>
                <c:pt idx="53">
                  <c:v>11600000</c:v>
                </c:pt>
                <c:pt idx="54">
                  <c:v>11800000</c:v>
                </c:pt>
                <c:pt idx="55">
                  <c:v>12000000</c:v>
                </c:pt>
                <c:pt idx="56">
                  <c:v>12200000</c:v>
                </c:pt>
                <c:pt idx="57">
                  <c:v>12400000</c:v>
                </c:pt>
                <c:pt idx="58">
                  <c:v>12600000</c:v>
                </c:pt>
                <c:pt idx="59">
                  <c:v>12800000</c:v>
                </c:pt>
                <c:pt idx="60">
                  <c:v>13000000</c:v>
                </c:pt>
                <c:pt idx="61">
                  <c:v>13200000</c:v>
                </c:pt>
                <c:pt idx="62">
                  <c:v>13400000</c:v>
                </c:pt>
                <c:pt idx="63">
                  <c:v>13600000</c:v>
                </c:pt>
                <c:pt idx="64">
                  <c:v>13800000</c:v>
                </c:pt>
                <c:pt idx="65">
                  <c:v>14000000</c:v>
                </c:pt>
                <c:pt idx="66">
                  <c:v>14200000</c:v>
                </c:pt>
                <c:pt idx="67">
                  <c:v>14400000</c:v>
                </c:pt>
                <c:pt idx="68">
                  <c:v>14600000</c:v>
                </c:pt>
                <c:pt idx="69">
                  <c:v>14800000</c:v>
                </c:pt>
                <c:pt idx="70">
                  <c:v>15000000</c:v>
                </c:pt>
                <c:pt idx="71">
                  <c:v>15200000</c:v>
                </c:pt>
                <c:pt idx="72">
                  <c:v>15400000</c:v>
                </c:pt>
                <c:pt idx="73">
                  <c:v>15600000</c:v>
                </c:pt>
                <c:pt idx="74">
                  <c:v>15800000</c:v>
                </c:pt>
                <c:pt idx="75">
                  <c:v>16000000</c:v>
                </c:pt>
                <c:pt idx="76">
                  <c:v>16200000</c:v>
                </c:pt>
                <c:pt idx="77">
                  <c:v>16400000</c:v>
                </c:pt>
                <c:pt idx="78">
                  <c:v>16600000</c:v>
                </c:pt>
                <c:pt idx="79">
                  <c:v>16800000</c:v>
                </c:pt>
                <c:pt idx="80">
                  <c:v>17000000</c:v>
                </c:pt>
                <c:pt idx="81">
                  <c:v>17200000</c:v>
                </c:pt>
                <c:pt idx="82">
                  <c:v>17400000</c:v>
                </c:pt>
                <c:pt idx="83">
                  <c:v>17600000</c:v>
                </c:pt>
                <c:pt idx="84">
                  <c:v>17800000</c:v>
                </c:pt>
                <c:pt idx="85">
                  <c:v>18000000</c:v>
                </c:pt>
                <c:pt idx="86">
                  <c:v>18200000</c:v>
                </c:pt>
                <c:pt idx="87">
                  <c:v>18400000</c:v>
                </c:pt>
                <c:pt idx="88">
                  <c:v>18600000</c:v>
                </c:pt>
                <c:pt idx="89">
                  <c:v>18800000</c:v>
                </c:pt>
                <c:pt idx="90">
                  <c:v>19000000</c:v>
                </c:pt>
                <c:pt idx="91">
                  <c:v>19200000</c:v>
                </c:pt>
                <c:pt idx="92">
                  <c:v>19400000</c:v>
                </c:pt>
                <c:pt idx="93">
                  <c:v>19600000</c:v>
                </c:pt>
                <c:pt idx="94">
                  <c:v>19800000</c:v>
                </c:pt>
                <c:pt idx="95">
                  <c:v>20000000</c:v>
                </c:pt>
                <c:pt idx="96">
                  <c:v>20200000</c:v>
                </c:pt>
                <c:pt idx="97">
                  <c:v>20400000</c:v>
                </c:pt>
                <c:pt idx="98">
                  <c:v>20600000</c:v>
                </c:pt>
                <c:pt idx="99">
                  <c:v>20800000</c:v>
                </c:pt>
                <c:pt idx="100">
                  <c:v>21000000</c:v>
                </c:pt>
                <c:pt idx="101">
                  <c:v>21200000</c:v>
                </c:pt>
                <c:pt idx="102">
                  <c:v>21400000</c:v>
                </c:pt>
                <c:pt idx="103">
                  <c:v>21600000</c:v>
                </c:pt>
                <c:pt idx="104">
                  <c:v>21800000</c:v>
                </c:pt>
                <c:pt idx="105">
                  <c:v>22000000</c:v>
                </c:pt>
                <c:pt idx="106">
                  <c:v>22200000</c:v>
                </c:pt>
                <c:pt idx="107">
                  <c:v>22400000</c:v>
                </c:pt>
                <c:pt idx="108">
                  <c:v>22600000</c:v>
                </c:pt>
                <c:pt idx="109">
                  <c:v>22800000</c:v>
                </c:pt>
                <c:pt idx="110">
                  <c:v>23000000</c:v>
                </c:pt>
                <c:pt idx="111">
                  <c:v>23200000</c:v>
                </c:pt>
                <c:pt idx="112">
                  <c:v>23400000</c:v>
                </c:pt>
                <c:pt idx="113">
                  <c:v>23600000</c:v>
                </c:pt>
                <c:pt idx="114">
                  <c:v>23800000</c:v>
                </c:pt>
                <c:pt idx="115">
                  <c:v>24000000</c:v>
                </c:pt>
                <c:pt idx="116">
                  <c:v>24200000</c:v>
                </c:pt>
                <c:pt idx="117">
                  <c:v>24400000</c:v>
                </c:pt>
                <c:pt idx="118">
                  <c:v>24600000</c:v>
                </c:pt>
                <c:pt idx="119">
                  <c:v>24800000</c:v>
                </c:pt>
                <c:pt idx="120">
                  <c:v>25000000</c:v>
                </c:pt>
                <c:pt idx="121">
                  <c:v>25200000</c:v>
                </c:pt>
                <c:pt idx="122">
                  <c:v>25400000</c:v>
                </c:pt>
                <c:pt idx="123">
                  <c:v>25600000</c:v>
                </c:pt>
                <c:pt idx="124">
                  <c:v>25800000</c:v>
                </c:pt>
                <c:pt idx="125">
                  <c:v>26000000</c:v>
                </c:pt>
                <c:pt idx="126">
                  <c:v>26200000</c:v>
                </c:pt>
                <c:pt idx="127">
                  <c:v>26400000</c:v>
                </c:pt>
                <c:pt idx="128">
                  <c:v>26600000</c:v>
                </c:pt>
                <c:pt idx="129">
                  <c:v>26800000</c:v>
                </c:pt>
                <c:pt idx="130">
                  <c:v>27000000</c:v>
                </c:pt>
                <c:pt idx="131">
                  <c:v>27200000</c:v>
                </c:pt>
                <c:pt idx="132">
                  <c:v>27400000</c:v>
                </c:pt>
                <c:pt idx="133">
                  <c:v>27600000</c:v>
                </c:pt>
                <c:pt idx="134">
                  <c:v>27800000</c:v>
                </c:pt>
                <c:pt idx="135">
                  <c:v>28000000</c:v>
                </c:pt>
                <c:pt idx="136">
                  <c:v>28200000</c:v>
                </c:pt>
                <c:pt idx="137">
                  <c:v>28400000</c:v>
                </c:pt>
                <c:pt idx="138">
                  <c:v>28600000</c:v>
                </c:pt>
                <c:pt idx="139">
                  <c:v>28800000</c:v>
                </c:pt>
                <c:pt idx="140">
                  <c:v>29000000</c:v>
                </c:pt>
                <c:pt idx="141">
                  <c:v>29200000</c:v>
                </c:pt>
                <c:pt idx="142">
                  <c:v>29400000</c:v>
                </c:pt>
                <c:pt idx="143">
                  <c:v>29600000</c:v>
                </c:pt>
                <c:pt idx="144">
                  <c:v>29800000</c:v>
                </c:pt>
                <c:pt idx="145">
                  <c:v>30000000</c:v>
                </c:pt>
                <c:pt idx="146">
                  <c:v>30200000</c:v>
                </c:pt>
                <c:pt idx="147">
                  <c:v>30400000</c:v>
                </c:pt>
                <c:pt idx="148">
                  <c:v>30600000</c:v>
                </c:pt>
                <c:pt idx="149">
                  <c:v>30800000</c:v>
                </c:pt>
                <c:pt idx="150">
                  <c:v>31000000</c:v>
                </c:pt>
                <c:pt idx="151">
                  <c:v>31200000</c:v>
                </c:pt>
                <c:pt idx="152">
                  <c:v>31400000</c:v>
                </c:pt>
                <c:pt idx="153">
                  <c:v>31600000</c:v>
                </c:pt>
                <c:pt idx="154">
                  <c:v>31800000</c:v>
                </c:pt>
                <c:pt idx="155">
                  <c:v>32000000</c:v>
                </c:pt>
                <c:pt idx="156">
                  <c:v>32200000</c:v>
                </c:pt>
                <c:pt idx="157">
                  <c:v>32400000</c:v>
                </c:pt>
                <c:pt idx="158">
                  <c:v>32600000</c:v>
                </c:pt>
                <c:pt idx="159">
                  <c:v>32800000</c:v>
                </c:pt>
                <c:pt idx="160">
                  <c:v>33000000</c:v>
                </c:pt>
                <c:pt idx="161">
                  <c:v>33200000</c:v>
                </c:pt>
                <c:pt idx="162">
                  <c:v>33400000</c:v>
                </c:pt>
                <c:pt idx="163">
                  <c:v>33600000</c:v>
                </c:pt>
                <c:pt idx="164">
                  <c:v>33800000</c:v>
                </c:pt>
                <c:pt idx="165">
                  <c:v>34000000</c:v>
                </c:pt>
                <c:pt idx="166">
                  <c:v>34200000</c:v>
                </c:pt>
                <c:pt idx="167">
                  <c:v>34400000</c:v>
                </c:pt>
                <c:pt idx="168">
                  <c:v>34600000</c:v>
                </c:pt>
                <c:pt idx="169">
                  <c:v>34800000</c:v>
                </c:pt>
                <c:pt idx="170">
                  <c:v>35000000</c:v>
                </c:pt>
                <c:pt idx="171">
                  <c:v>35200000</c:v>
                </c:pt>
                <c:pt idx="172">
                  <c:v>35400000</c:v>
                </c:pt>
                <c:pt idx="173">
                  <c:v>35600000</c:v>
                </c:pt>
                <c:pt idx="174">
                  <c:v>35800000</c:v>
                </c:pt>
                <c:pt idx="175">
                  <c:v>36000000</c:v>
                </c:pt>
                <c:pt idx="176">
                  <c:v>36200000</c:v>
                </c:pt>
                <c:pt idx="177">
                  <c:v>36400000</c:v>
                </c:pt>
                <c:pt idx="178">
                  <c:v>36600000</c:v>
                </c:pt>
                <c:pt idx="179">
                  <c:v>36800000</c:v>
                </c:pt>
                <c:pt idx="180">
                  <c:v>37000000</c:v>
                </c:pt>
                <c:pt idx="181">
                  <c:v>37200000</c:v>
                </c:pt>
                <c:pt idx="182">
                  <c:v>37400000</c:v>
                </c:pt>
                <c:pt idx="183">
                  <c:v>37600000</c:v>
                </c:pt>
                <c:pt idx="184">
                  <c:v>37800000</c:v>
                </c:pt>
                <c:pt idx="185">
                  <c:v>38000000</c:v>
                </c:pt>
                <c:pt idx="186">
                  <c:v>38200000</c:v>
                </c:pt>
                <c:pt idx="187">
                  <c:v>38400000</c:v>
                </c:pt>
                <c:pt idx="188">
                  <c:v>38600000</c:v>
                </c:pt>
                <c:pt idx="189">
                  <c:v>38800000</c:v>
                </c:pt>
                <c:pt idx="190">
                  <c:v>39000000</c:v>
                </c:pt>
                <c:pt idx="191">
                  <c:v>39200000</c:v>
                </c:pt>
                <c:pt idx="192">
                  <c:v>39400000</c:v>
                </c:pt>
                <c:pt idx="193">
                  <c:v>39600000</c:v>
                </c:pt>
                <c:pt idx="194">
                  <c:v>39800000</c:v>
                </c:pt>
                <c:pt idx="195">
                  <c:v>40000000</c:v>
                </c:pt>
                <c:pt idx="196">
                  <c:v>40200000</c:v>
                </c:pt>
                <c:pt idx="197">
                  <c:v>40400000</c:v>
                </c:pt>
                <c:pt idx="198">
                  <c:v>40600000</c:v>
                </c:pt>
                <c:pt idx="199">
                  <c:v>40800000</c:v>
                </c:pt>
                <c:pt idx="200">
                  <c:v>41000000</c:v>
                </c:pt>
                <c:pt idx="201">
                  <c:v>41200000</c:v>
                </c:pt>
              </c:numCache>
            </c:numRef>
          </c:xVal>
          <c:yVal>
            <c:numRef>
              <c:f>Sheet2!$D$4:$D$1000</c:f>
              <c:numCache>
                <c:formatCode>General</c:formatCode>
                <c:ptCount val="997"/>
                <c:pt idx="0">
                  <c:v>250.50025000000002</c:v>
                </c:pt>
                <c:pt idx="1">
                  <c:v>208.83363333333341</c:v>
                </c:pt>
                <c:pt idx="2">
                  <c:v>179.07177857142858</c:v>
                </c:pt>
                <c:pt idx="3">
                  <c:v>156.75040000000001</c:v>
                </c:pt>
                <c:pt idx="4">
                  <c:v>139.389338888889</c:v>
                </c:pt>
                <c:pt idx="5">
                  <c:v>125.5005</c:v>
                </c:pt>
                <c:pt idx="6">
                  <c:v>114.13691363636364</c:v>
                </c:pt>
                <c:pt idx="7">
                  <c:v>104.66726666666669</c:v>
                </c:pt>
                <c:pt idx="8">
                  <c:v>96.654496153846097</c:v>
                </c:pt>
                <c:pt idx="9">
                  <c:v>89.786414285714343</c:v>
                </c:pt>
                <c:pt idx="10">
                  <c:v>83.834083333333311</c:v>
                </c:pt>
                <c:pt idx="11">
                  <c:v>78.625799999999941</c:v>
                </c:pt>
                <c:pt idx="12">
                  <c:v>74.030261764705926</c:v>
                </c:pt>
                <c:pt idx="13">
                  <c:v>69.94534444444443</c:v>
                </c:pt>
                <c:pt idx="14">
                  <c:v>66.290423684210651</c:v>
                </c:pt>
                <c:pt idx="15">
                  <c:v>63.001000000000005</c:v>
                </c:pt>
                <c:pt idx="16">
                  <c:v>60.024859523809525</c:v>
                </c:pt>
                <c:pt idx="17">
                  <c:v>57.319281818181814</c:v>
                </c:pt>
                <c:pt idx="18">
                  <c:v>54.848976086956505</c:v>
                </c:pt>
                <c:pt idx="19">
                  <c:v>52.584533333333326</c:v>
                </c:pt>
                <c:pt idx="20">
                  <c:v>50.501249999999999</c:v>
                </c:pt>
                <c:pt idx="21">
                  <c:v>48.578223076923081</c:v>
                </c:pt>
                <c:pt idx="22">
                  <c:v>46.797646296296264</c:v>
                </c:pt>
                <c:pt idx="23">
                  <c:v>45.14425714285715</c:v>
                </c:pt>
                <c:pt idx="24">
                  <c:v>43.604898275862034</c:v>
                </c:pt>
                <c:pt idx="25">
                  <c:v>42.168166666666636</c:v>
                </c:pt>
                <c:pt idx="26">
                  <c:v>40.824130645161311</c:v>
                </c:pt>
                <c:pt idx="27">
                  <c:v>39.564100000000003</c:v>
                </c:pt>
                <c:pt idx="28">
                  <c:v>38.380437878787845</c:v>
                </c:pt>
                <c:pt idx="29">
                  <c:v>37.266405882352963</c:v>
                </c:pt>
                <c:pt idx="30">
                  <c:v>36.216035714285759</c:v>
                </c:pt>
                <c:pt idx="31">
                  <c:v>35.224022222222231</c:v>
                </c:pt>
                <c:pt idx="32">
                  <c:v>34.28563378378378</c:v>
                </c:pt>
                <c:pt idx="33">
                  <c:v>33.396636842105295</c:v>
                </c:pt>
                <c:pt idx="34">
                  <c:v>32.553232051281995</c:v>
                </c:pt>
                <c:pt idx="35">
                  <c:v>31.751999999999999</c:v>
                </c:pt>
                <c:pt idx="36">
                  <c:v>30.989854878048778</c:v>
                </c:pt>
                <c:pt idx="37">
                  <c:v>30.264004761904765</c:v>
                </c:pt>
                <c:pt idx="38">
                  <c:v>29.571917441860478</c:v>
                </c:pt>
                <c:pt idx="39">
                  <c:v>28.911290909090908</c:v>
                </c:pt>
                <c:pt idx="40">
                  <c:v>28.280027777777754</c:v>
                </c:pt>
                <c:pt idx="41">
                  <c:v>27.676213043478263</c:v>
                </c:pt>
                <c:pt idx="42">
                  <c:v>27.098094680851062</c:v>
                </c:pt>
                <c:pt idx="43">
                  <c:v>26.544066666666684</c:v>
                </c:pt>
                <c:pt idx="44">
                  <c:v>26.012654081632654</c:v>
                </c:pt>
                <c:pt idx="45">
                  <c:v>25.50249999999998</c:v>
                </c:pt>
                <c:pt idx="46">
                  <c:v>25.012353921568632</c:v>
                </c:pt>
                <c:pt idx="47">
                  <c:v>24.541061538461527</c:v>
                </c:pt>
                <c:pt idx="48">
                  <c:v>24.087555660377344</c:v>
                </c:pt>
                <c:pt idx="49">
                  <c:v>23.650848148148164</c:v>
                </c:pt>
                <c:pt idx="50">
                  <c:v>23.230022727272733</c:v>
                </c:pt>
                <c:pt idx="51">
                  <c:v>22.824228571428574</c:v>
                </c:pt>
                <c:pt idx="52">
                  <c:v>22.432674561403509</c:v>
                </c:pt>
                <c:pt idx="53">
                  <c:v>22.054624137931029</c:v>
                </c:pt>
                <c:pt idx="54">
                  <c:v>21.689390677966085</c:v>
                </c:pt>
                <c:pt idx="55">
                  <c:v>21.336333333333304</c:v>
                </c:pt>
                <c:pt idx="56">
                  <c:v>20.994853278688531</c:v>
                </c:pt>
                <c:pt idx="57">
                  <c:v>20.664390322580644</c:v>
                </c:pt>
                <c:pt idx="58">
                  <c:v>20.344419841269819</c:v>
                </c:pt>
                <c:pt idx="59">
                  <c:v>20.034450000000014</c:v>
                </c:pt>
                <c:pt idx="60">
                  <c:v>19.734019230769199</c:v>
                </c:pt>
                <c:pt idx="61">
                  <c:v>19.442693939393905</c:v>
                </c:pt>
                <c:pt idx="62">
                  <c:v>19.160066417910461</c:v>
                </c:pt>
                <c:pt idx="63">
                  <c:v>18.885752941176456</c:v>
                </c:pt>
                <c:pt idx="64">
                  <c:v>18.619392028985523</c:v>
                </c:pt>
                <c:pt idx="65">
                  <c:v>18.360642857142832</c:v>
                </c:pt>
                <c:pt idx="66">
                  <c:v>18.109183802816901</c:v>
                </c:pt>
                <c:pt idx="67">
                  <c:v>17.864711111111109</c:v>
                </c:pt>
                <c:pt idx="68">
                  <c:v>17.626937671232877</c:v>
                </c:pt>
                <c:pt idx="69">
                  <c:v>17.395591891891886</c:v>
                </c:pt>
                <c:pt idx="70">
                  <c:v>17.170416666666668</c:v>
                </c:pt>
                <c:pt idx="71">
                  <c:v>16.951168421052653</c:v>
                </c:pt>
                <c:pt idx="72">
                  <c:v>16.737616233766204</c:v>
                </c:pt>
                <c:pt idx="73">
                  <c:v>16.529541025641024</c:v>
                </c:pt>
                <c:pt idx="74">
                  <c:v>16.32673481012657</c:v>
                </c:pt>
                <c:pt idx="75">
                  <c:v>16.129000000000001</c:v>
                </c:pt>
                <c:pt idx="76">
                  <c:v>15.936148765432092</c:v>
                </c:pt>
                <c:pt idx="77">
                  <c:v>15.74800243902439</c:v>
                </c:pt>
                <c:pt idx="78">
                  <c:v>15.564390963855418</c:v>
                </c:pt>
                <c:pt idx="79">
                  <c:v>15.385152380952382</c:v>
                </c:pt>
                <c:pt idx="80">
                  <c:v>15.210132352941175</c:v>
                </c:pt>
                <c:pt idx="81">
                  <c:v>15.039183720930231</c:v>
                </c:pt>
                <c:pt idx="82">
                  <c:v>14.872166091954028</c:v>
                </c:pt>
                <c:pt idx="83">
                  <c:v>14.708945454545448</c:v>
                </c:pt>
                <c:pt idx="84">
                  <c:v>14.549393820224719</c:v>
                </c:pt>
                <c:pt idx="85">
                  <c:v>14.393388888888889</c:v>
                </c:pt>
                <c:pt idx="86">
                  <c:v>14.240813736263728</c:v>
                </c:pt>
                <c:pt idx="87">
                  <c:v>14.091556521739134</c:v>
                </c:pt>
                <c:pt idx="88">
                  <c:v>13.945510215053773</c:v>
                </c:pt>
                <c:pt idx="89">
                  <c:v>13.802572340425534</c:v>
                </c:pt>
                <c:pt idx="90">
                  <c:v>13.662644736842115</c:v>
                </c:pt>
                <c:pt idx="91">
                  <c:v>13.525633333333341</c:v>
                </c:pt>
                <c:pt idx="92">
                  <c:v>13.391447938144346</c:v>
                </c:pt>
                <c:pt idx="93">
                  <c:v>13.260002040816328</c:v>
                </c:pt>
                <c:pt idx="94">
                  <c:v>13.13121262626262</c:v>
                </c:pt>
                <c:pt idx="95">
                  <c:v>13.005000000000004</c:v>
                </c:pt>
                <c:pt idx="96">
                  <c:v>12.881287623762377</c:v>
                </c:pt>
                <c:pt idx="97">
                  <c:v>12.760001960784315</c:v>
                </c:pt>
                <c:pt idx="98">
                  <c:v>12.64107233009708</c:v>
                </c:pt>
                <c:pt idx="99">
                  <c:v>12.524430769230769</c:v>
                </c:pt>
                <c:pt idx="100">
                  <c:v>12.410011904761905</c:v>
                </c:pt>
                <c:pt idx="101">
                  <c:v>12.297752830188687</c:v>
                </c:pt>
                <c:pt idx="102">
                  <c:v>12.187592990654204</c:v>
                </c:pt>
                <c:pt idx="103">
                  <c:v>12.079474074074076</c:v>
                </c:pt>
                <c:pt idx="104">
                  <c:v>11.973339908256882</c:v>
                </c:pt>
                <c:pt idx="105">
                  <c:v>11.869136363636375</c:v>
                </c:pt>
                <c:pt idx="106">
                  <c:v>11.766811261261262</c:v>
                </c:pt>
                <c:pt idx="107">
                  <c:v>11.666314285714286</c:v>
                </c:pt>
                <c:pt idx="108">
                  <c:v>11.567596902654866</c:v>
                </c:pt>
                <c:pt idx="109">
                  <c:v>11.470612280701754</c:v>
                </c:pt>
                <c:pt idx="110">
                  <c:v>11.375315217391314</c:v>
                </c:pt>
                <c:pt idx="111">
                  <c:v>11.281662068965518</c:v>
                </c:pt>
                <c:pt idx="112">
                  <c:v>11.189610683760684</c:v>
                </c:pt>
                <c:pt idx="113">
                  <c:v>11.099120338983052</c:v>
                </c:pt>
                <c:pt idx="114">
                  <c:v>11.010151680672262</c:v>
                </c:pt>
                <c:pt idx="115">
                  <c:v>10.922666666666675</c:v>
                </c:pt>
                <c:pt idx="116">
                  <c:v>10.8366285123967</c:v>
                </c:pt>
                <c:pt idx="117">
                  <c:v>10.752001639344273</c:v>
                </c:pt>
                <c:pt idx="118">
                  <c:v>10.66875162601626</c:v>
                </c:pt>
                <c:pt idx="119">
                  <c:v>10.586845161290318</c:v>
                </c:pt>
                <c:pt idx="120">
                  <c:v>10.50625</c:v>
                </c:pt>
                <c:pt idx="121">
                  <c:v>10.42693492063492</c:v>
                </c:pt>
                <c:pt idx="122">
                  <c:v>10.348869685039368</c:v>
                </c:pt>
                <c:pt idx="123">
                  <c:v>10.272025000000001</c:v>
                </c:pt>
                <c:pt idx="124">
                  <c:v>10.196372480620143</c:v>
                </c:pt>
                <c:pt idx="125">
                  <c:v>10.121884615384623</c:v>
                </c:pt>
                <c:pt idx="126">
                  <c:v>10.048534732824429</c:v>
                </c:pt>
                <c:pt idx="127">
                  <c:v>9.9762969696969748</c:v>
                </c:pt>
                <c:pt idx="128">
                  <c:v>9.9051462406015105</c:v>
                </c:pt>
                <c:pt idx="129">
                  <c:v>9.8350582089552248</c:v>
                </c:pt>
                <c:pt idx="130">
                  <c:v>9.7660092592592722</c:v>
                </c:pt>
                <c:pt idx="131">
                  <c:v>9.6979764705882356</c:v>
                </c:pt>
                <c:pt idx="132">
                  <c:v>9.630937591240869</c:v>
                </c:pt>
                <c:pt idx="133">
                  <c:v>9.5648710144927485</c:v>
                </c:pt>
                <c:pt idx="134">
                  <c:v>9.4997557553956824</c:v>
                </c:pt>
                <c:pt idx="135">
                  <c:v>9.4355714285714196</c:v>
                </c:pt>
                <c:pt idx="136">
                  <c:v>9.3722982269503543</c:v>
                </c:pt>
                <c:pt idx="137">
                  <c:v>9.3099169014084548</c:v>
                </c:pt>
                <c:pt idx="138">
                  <c:v>9.2484087412587286</c:v>
                </c:pt>
                <c:pt idx="139">
                  <c:v>9.187755555555551</c:v>
                </c:pt>
                <c:pt idx="140">
                  <c:v>9.1279396551724155</c:v>
                </c:pt>
                <c:pt idx="141">
                  <c:v>9.0689438356164374</c:v>
                </c:pt>
                <c:pt idx="142">
                  <c:v>9.0107513605442175</c:v>
                </c:pt>
                <c:pt idx="143">
                  <c:v>8.953345945945955</c:v>
                </c:pt>
                <c:pt idx="144">
                  <c:v>8.8967117449664421</c:v>
                </c:pt>
                <c:pt idx="145">
                  <c:v>8.8408333333333324</c:v>
                </c:pt>
                <c:pt idx="146">
                  <c:v>8.7856956953642449</c:v>
                </c:pt>
                <c:pt idx="147">
                  <c:v>8.7312842105263204</c:v>
                </c:pt>
                <c:pt idx="148">
                  <c:v>8.6775846405228751</c:v>
                </c:pt>
                <c:pt idx="149">
                  <c:v>8.624583116883116</c:v>
                </c:pt>
                <c:pt idx="150">
                  <c:v>8.5722661290322577</c:v>
                </c:pt>
                <c:pt idx="151">
                  <c:v>8.5206205128205124</c:v>
                </c:pt>
                <c:pt idx="152">
                  <c:v>8.4696334394904547</c:v>
                </c:pt>
                <c:pt idx="153">
                  <c:v>8.4192924050633025</c:v>
                </c:pt>
                <c:pt idx="154">
                  <c:v>8.3695852201257992</c:v>
                </c:pt>
                <c:pt idx="155">
                  <c:v>8.3205000000000027</c:v>
                </c:pt>
                <c:pt idx="156">
                  <c:v>8.2720251552794988</c:v>
                </c:pt>
                <c:pt idx="157">
                  <c:v>8.2241493827160479</c:v>
                </c:pt>
                <c:pt idx="158">
                  <c:v>8.1768616564417176</c:v>
                </c:pt>
                <c:pt idx="159">
                  <c:v>8.130151219512193</c:v>
                </c:pt>
                <c:pt idx="160">
                  <c:v>8.0840075757575729</c:v>
                </c:pt>
                <c:pt idx="161">
                  <c:v>8.0384204819277034</c:v>
                </c:pt>
                <c:pt idx="162">
                  <c:v>7.9933799401197634</c:v>
                </c:pt>
                <c:pt idx="163">
                  <c:v>7.9488761904761924</c:v>
                </c:pt>
                <c:pt idx="164">
                  <c:v>7.9048997041420153</c:v>
                </c:pt>
                <c:pt idx="165">
                  <c:v>7.8614411764705885</c:v>
                </c:pt>
                <c:pt idx="166">
                  <c:v>7.8184915204678358</c:v>
                </c:pt>
                <c:pt idx="167">
                  <c:v>7.7760418604651163</c:v>
                </c:pt>
                <c:pt idx="168">
                  <c:v>7.7340835260115606</c:v>
                </c:pt>
                <c:pt idx="169">
                  <c:v>7.6926080459770105</c:v>
                </c:pt>
                <c:pt idx="170">
                  <c:v>7.6516071428571433</c:v>
                </c:pt>
                <c:pt idx="171">
                  <c:v>7.6110727272727274</c:v>
                </c:pt>
                <c:pt idx="172">
                  <c:v>7.5709968926553683</c:v>
                </c:pt>
                <c:pt idx="173">
                  <c:v>7.5313719101123633</c:v>
                </c:pt>
                <c:pt idx="174">
                  <c:v>7.4921902234636883</c:v>
                </c:pt>
                <c:pt idx="175">
                  <c:v>7.4534444444444476</c:v>
                </c:pt>
                <c:pt idx="176">
                  <c:v>7.415127348066294</c:v>
                </c:pt>
                <c:pt idx="177">
                  <c:v>7.3772318681318678</c:v>
                </c:pt>
                <c:pt idx="178">
                  <c:v>7.3397510928961802</c:v>
                </c:pt>
                <c:pt idx="179">
                  <c:v>7.3026782608695653</c:v>
                </c:pt>
                <c:pt idx="180">
                  <c:v>7.2660067567567541</c:v>
                </c:pt>
                <c:pt idx="181">
                  <c:v>7.2297301075268825</c:v>
                </c:pt>
                <c:pt idx="182">
                  <c:v>7.1938419786096253</c:v>
                </c:pt>
                <c:pt idx="183">
                  <c:v>7.158336170212765</c:v>
                </c:pt>
                <c:pt idx="184">
                  <c:v>7.1232066137566141</c:v>
                </c:pt>
                <c:pt idx="185">
                  <c:v>7.0884473684210505</c:v>
                </c:pt>
                <c:pt idx="186">
                  <c:v>7.0540526178010445</c:v>
                </c:pt>
                <c:pt idx="187">
                  <c:v>7.0200166666666632</c:v>
                </c:pt>
                <c:pt idx="188">
                  <c:v>6.98633393782384</c:v>
                </c:pt>
                <c:pt idx="189">
                  <c:v>6.9529989690721674</c:v>
                </c:pt>
                <c:pt idx="190">
                  <c:v>6.9200064102564074</c:v>
                </c:pt>
                <c:pt idx="191">
                  <c:v>6.8873510204081638</c:v>
                </c:pt>
                <c:pt idx="192">
                  <c:v>6.8550276649746191</c:v>
                </c:pt>
                <c:pt idx="193">
                  <c:v>6.8230313131313105</c:v>
                </c:pt>
                <c:pt idx="194">
                  <c:v>6.7913570351758814</c:v>
                </c:pt>
                <c:pt idx="195">
                  <c:v>6.76</c:v>
                </c:pt>
                <c:pt idx="196">
                  <c:v>6.7289554726368133</c:v>
                </c:pt>
                <c:pt idx="197">
                  <c:v>6.6982188118811878</c:v>
                </c:pt>
                <c:pt idx="198">
                  <c:v>6.6677854679802868</c:v>
                </c:pt>
                <c:pt idx="199">
                  <c:v>6.6376509803921584</c:v>
                </c:pt>
                <c:pt idx="200">
                  <c:v>6.6078109756097483</c:v>
                </c:pt>
                <c:pt idx="201">
                  <c:v>6.5782611650485503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519-4917-B665-E07A18B34551}"/>
            </c:ext>
          </c:extLst>
        </c:ser>
        <c:ser>
          <c:idx val="1"/>
          <c:order val="1"/>
          <c:tx>
            <c:v>100 Hz</c:v>
          </c:tx>
          <c:spPr>
            <a:ln w="63500"/>
          </c:spPr>
          <c:marker>
            <c:symbol val="none"/>
          </c:marker>
          <c:xVal>
            <c:numRef>
              <c:f>Sheet2!$A$4:$A$1000</c:f>
              <c:numCache>
                <c:formatCode>0.00E+00</c:formatCode>
                <c:ptCount val="997"/>
                <c:pt idx="0">
                  <c:v>1000000</c:v>
                </c:pt>
                <c:pt idx="1">
                  <c:v>1200000</c:v>
                </c:pt>
                <c:pt idx="2">
                  <c:v>1400000</c:v>
                </c:pt>
                <c:pt idx="3">
                  <c:v>1600000</c:v>
                </c:pt>
                <c:pt idx="4">
                  <c:v>1800000</c:v>
                </c:pt>
                <c:pt idx="5">
                  <c:v>2000000</c:v>
                </c:pt>
                <c:pt idx="6">
                  <c:v>2200000</c:v>
                </c:pt>
                <c:pt idx="7">
                  <c:v>2400000</c:v>
                </c:pt>
                <c:pt idx="8">
                  <c:v>2600000</c:v>
                </c:pt>
                <c:pt idx="9">
                  <c:v>2800000</c:v>
                </c:pt>
                <c:pt idx="10">
                  <c:v>3000000</c:v>
                </c:pt>
                <c:pt idx="11">
                  <c:v>3200000</c:v>
                </c:pt>
                <c:pt idx="12">
                  <c:v>3400000</c:v>
                </c:pt>
                <c:pt idx="13">
                  <c:v>3600000</c:v>
                </c:pt>
                <c:pt idx="14">
                  <c:v>3800000</c:v>
                </c:pt>
                <c:pt idx="15">
                  <c:v>4000000</c:v>
                </c:pt>
                <c:pt idx="16">
                  <c:v>4200000</c:v>
                </c:pt>
                <c:pt idx="17">
                  <c:v>4400000</c:v>
                </c:pt>
                <c:pt idx="18">
                  <c:v>4600000</c:v>
                </c:pt>
                <c:pt idx="19">
                  <c:v>4800000</c:v>
                </c:pt>
                <c:pt idx="20">
                  <c:v>5000000</c:v>
                </c:pt>
                <c:pt idx="21">
                  <c:v>5200000</c:v>
                </c:pt>
                <c:pt idx="22">
                  <c:v>5400000</c:v>
                </c:pt>
                <c:pt idx="23">
                  <c:v>5600000</c:v>
                </c:pt>
                <c:pt idx="24">
                  <c:v>5800000</c:v>
                </c:pt>
                <c:pt idx="25">
                  <c:v>6000000</c:v>
                </c:pt>
                <c:pt idx="26">
                  <c:v>6200000</c:v>
                </c:pt>
                <c:pt idx="27">
                  <c:v>6400000</c:v>
                </c:pt>
                <c:pt idx="28">
                  <c:v>6600000</c:v>
                </c:pt>
                <c:pt idx="29">
                  <c:v>6800000</c:v>
                </c:pt>
                <c:pt idx="30">
                  <c:v>7000000</c:v>
                </c:pt>
                <c:pt idx="31">
                  <c:v>7200000</c:v>
                </c:pt>
                <c:pt idx="32">
                  <c:v>7400000</c:v>
                </c:pt>
                <c:pt idx="33">
                  <c:v>7600000</c:v>
                </c:pt>
                <c:pt idx="34">
                  <c:v>7800000</c:v>
                </c:pt>
                <c:pt idx="35">
                  <c:v>8000000</c:v>
                </c:pt>
                <c:pt idx="36">
                  <c:v>8200000</c:v>
                </c:pt>
                <c:pt idx="37">
                  <c:v>8400000</c:v>
                </c:pt>
                <c:pt idx="38">
                  <c:v>8600000</c:v>
                </c:pt>
                <c:pt idx="39">
                  <c:v>8800000</c:v>
                </c:pt>
                <c:pt idx="40">
                  <c:v>9000000</c:v>
                </c:pt>
                <c:pt idx="41">
                  <c:v>9200000</c:v>
                </c:pt>
                <c:pt idx="42">
                  <c:v>9400000</c:v>
                </c:pt>
                <c:pt idx="43">
                  <c:v>9600000</c:v>
                </c:pt>
                <c:pt idx="44">
                  <c:v>9800000</c:v>
                </c:pt>
                <c:pt idx="45">
                  <c:v>10000000</c:v>
                </c:pt>
                <c:pt idx="46">
                  <c:v>10200000</c:v>
                </c:pt>
                <c:pt idx="47">
                  <c:v>10400000</c:v>
                </c:pt>
                <c:pt idx="48">
                  <c:v>10600000</c:v>
                </c:pt>
                <c:pt idx="49">
                  <c:v>10800000</c:v>
                </c:pt>
                <c:pt idx="50">
                  <c:v>11000000</c:v>
                </c:pt>
                <c:pt idx="51">
                  <c:v>11200000</c:v>
                </c:pt>
                <c:pt idx="52">
                  <c:v>11400000</c:v>
                </c:pt>
                <c:pt idx="53">
                  <c:v>11600000</c:v>
                </c:pt>
                <c:pt idx="54">
                  <c:v>11800000</c:v>
                </c:pt>
                <c:pt idx="55">
                  <c:v>12000000</c:v>
                </c:pt>
                <c:pt idx="56">
                  <c:v>12200000</c:v>
                </c:pt>
                <c:pt idx="57">
                  <c:v>12400000</c:v>
                </c:pt>
                <c:pt idx="58">
                  <c:v>12600000</c:v>
                </c:pt>
                <c:pt idx="59">
                  <c:v>12800000</c:v>
                </c:pt>
                <c:pt idx="60">
                  <c:v>13000000</c:v>
                </c:pt>
                <c:pt idx="61">
                  <c:v>13200000</c:v>
                </c:pt>
                <c:pt idx="62">
                  <c:v>13400000</c:v>
                </c:pt>
                <c:pt idx="63">
                  <c:v>13600000</c:v>
                </c:pt>
                <c:pt idx="64">
                  <c:v>13800000</c:v>
                </c:pt>
                <c:pt idx="65">
                  <c:v>14000000</c:v>
                </c:pt>
                <c:pt idx="66">
                  <c:v>14200000</c:v>
                </c:pt>
                <c:pt idx="67">
                  <c:v>14400000</c:v>
                </c:pt>
                <c:pt idx="68">
                  <c:v>14600000</c:v>
                </c:pt>
                <c:pt idx="69">
                  <c:v>14800000</c:v>
                </c:pt>
                <c:pt idx="70">
                  <c:v>15000000</c:v>
                </c:pt>
                <c:pt idx="71">
                  <c:v>15200000</c:v>
                </c:pt>
                <c:pt idx="72">
                  <c:v>15400000</c:v>
                </c:pt>
                <c:pt idx="73">
                  <c:v>15600000</c:v>
                </c:pt>
                <c:pt idx="74">
                  <c:v>15800000</c:v>
                </c:pt>
                <c:pt idx="75">
                  <c:v>16000000</c:v>
                </c:pt>
                <c:pt idx="76">
                  <c:v>16200000</c:v>
                </c:pt>
                <c:pt idx="77">
                  <c:v>16400000</c:v>
                </c:pt>
                <c:pt idx="78">
                  <c:v>16600000</c:v>
                </c:pt>
                <c:pt idx="79">
                  <c:v>16800000</c:v>
                </c:pt>
                <c:pt idx="80">
                  <c:v>17000000</c:v>
                </c:pt>
                <c:pt idx="81">
                  <c:v>17200000</c:v>
                </c:pt>
                <c:pt idx="82">
                  <c:v>17400000</c:v>
                </c:pt>
                <c:pt idx="83">
                  <c:v>17600000</c:v>
                </c:pt>
                <c:pt idx="84">
                  <c:v>17800000</c:v>
                </c:pt>
                <c:pt idx="85">
                  <c:v>18000000</c:v>
                </c:pt>
                <c:pt idx="86">
                  <c:v>18200000</c:v>
                </c:pt>
                <c:pt idx="87">
                  <c:v>18400000</c:v>
                </c:pt>
                <c:pt idx="88">
                  <c:v>18600000</c:v>
                </c:pt>
                <c:pt idx="89">
                  <c:v>18800000</c:v>
                </c:pt>
                <c:pt idx="90">
                  <c:v>19000000</c:v>
                </c:pt>
                <c:pt idx="91">
                  <c:v>19200000</c:v>
                </c:pt>
                <c:pt idx="92">
                  <c:v>19400000</c:v>
                </c:pt>
                <c:pt idx="93">
                  <c:v>19600000</c:v>
                </c:pt>
                <c:pt idx="94">
                  <c:v>19800000</c:v>
                </c:pt>
                <c:pt idx="95">
                  <c:v>20000000</c:v>
                </c:pt>
                <c:pt idx="96">
                  <c:v>20200000</c:v>
                </c:pt>
                <c:pt idx="97">
                  <c:v>20400000</c:v>
                </c:pt>
                <c:pt idx="98">
                  <c:v>20600000</c:v>
                </c:pt>
                <c:pt idx="99">
                  <c:v>20800000</c:v>
                </c:pt>
                <c:pt idx="100">
                  <c:v>21000000</c:v>
                </c:pt>
                <c:pt idx="101">
                  <c:v>21200000</c:v>
                </c:pt>
                <c:pt idx="102">
                  <c:v>21400000</c:v>
                </c:pt>
                <c:pt idx="103">
                  <c:v>21600000</c:v>
                </c:pt>
                <c:pt idx="104">
                  <c:v>21800000</c:v>
                </c:pt>
                <c:pt idx="105">
                  <c:v>22000000</c:v>
                </c:pt>
                <c:pt idx="106">
                  <c:v>22200000</c:v>
                </c:pt>
                <c:pt idx="107">
                  <c:v>22400000</c:v>
                </c:pt>
                <c:pt idx="108">
                  <c:v>22600000</c:v>
                </c:pt>
                <c:pt idx="109">
                  <c:v>22800000</c:v>
                </c:pt>
                <c:pt idx="110">
                  <c:v>23000000</c:v>
                </c:pt>
                <c:pt idx="111">
                  <c:v>23200000</c:v>
                </c:pt>
                <c:pt idx="112">
                  <c:v>23400000</c:v>
                </c:pt>
                <c:pt idx="113">
                  <c:v>23600000</c:v>
                </c:pt>
                <c:pt idx="114">
                  <c:v>23800000</c:v>
                </c:pt>
                <c:pt idx="115">
                  <c:v>24000000</c:v>
                </c:pt>
                <c:pt idx="116">
                  <c:v>24200000</c:v>
                </c:pt>
                <c:pt idx="117">
                  <c:v>24400000</c:v>
                </c:pt>
                <c:pt idx="118">
                  <c:v>24600000</c:v>
                </c:pt>
                <c:pt idx="119">
                  <c:v>24800000</c:v>
                </c:pt>
                <c:pt idx="120">
                  <c:v>25000000</c:v>
                </c:pt>
                <c:pt idx="121">
                  <c:v>25200000</c:v>
                </c:pt>
                <c:pt idx="122">
                  <c:v>25400000</c:v>
                </c:pt>
                <c:pt idx="123">
                  <c:v>25600000</c:v>
                </c:pt>
                <c:pt idx="124">
                  <c:v>25800000</c:v>
                </c:pt>
                <c:pt idx="125">
                  <c:v>26000000</c:v>
                </c:pt>
                <c:pt idx="126">
                  <c:v>26200000</c:v>
                </c:pt>
                <c:pt idx="127">
                  <c:v>26400000</c:v>
                </c:pt>
                <c:pt idx="128">
                  <c:v>26600000</c:v>
                </c:pt>
                <c:pt idx="129">
                  <c:v>26800000</c:v>
                </c:pt>
                <c:pt idx="130">
                  <c:v>27000000</c:v>
                </c:pt>
                <c:pt idx="131">
                  <c:v>27200000</c:v>
                </c:pt>
                <c:pt idx="132">
                  <c:v>27400000</c:v>
                </c:pt>
                <c:pt idx="133">
                  <c:v>27600000</c:v>
                </c:pt>
                <c:pt idx="134">
                  <c:v>27800000</c:v>
                </c:pt>
                <c:pt idx="135">
                  <c:v>28000000</c:v>
                </c:pt>
                <c:pt idx="136">
                  <c:v>28200000</c:v>
                </c:pt>
                <c:pt idx="137">
                  <c:v>28400000</c:v>
                </c:pt>
                <c:pt idx="138">
                  <c:v>28600000</c:v>
                </c:pt>
                <c:pt idx="139">
                  <c:v>28800000</c:v>
                </c:pt>
                <c:pt idx="140">
                  <c:v>29000000</c:v>
                </c:pt>
                <c:pt idx="141">
                  <c:v>29200000</c:v>
                </c:pt>
                <c:pt idx="142">
                  <c:v>29400000</c:v>
                </c:pt>
                <c:pt idx="143">
                  <c:v>29600000</c:v>
                </c:pt>
                <c:pt idx="144">
                  <c:v>29800000</c:v>
                </c:pt>
                <c:pt idx="145">
                  <c:v>30000000</c:v>
                </c:pt>
                <c:pt idx="146">
                  <c:v>30200000</c:v>
                </c:pt>
                <c:pt idx="147">
                  <c:v>30400000</c:v>
                </c:pt>
                <c:pt idx="148">
                  <c:v>30600000</c:v>
                </c:pt>
                <c:pt idx="149">
                  <c:v>30800000</c:v>
                </c:pt>
                <c:pt idx="150">
                  <c:v>31000000</c:v>
                </c:pt>
                <c:pt idx="151">
                  <c:v>31200000</c:v>
                </c:pt>
                <c:pt idx="152">
                  <c:v>31400000</c:v>
                </c:pt>
                <c:pt idx="153">
                  <c:v>31600000</c:v>
                </c:pt>
                <c:pt idx="154">
                  <c:v>31800000</c:v>
                </c:pt>
                <c:pt idx="155">
                  <c:v>32000000</c:v>
                </c:pt>
                <c:pt idx="156">
                  <c:v>32200000</c:v>
                </c:pt>
                <c:pt idx="157">
                  <c:v>32400000</c:v>
                </c:pt>
                <c:pt idx="158">
                  <c:v>32600000</c:v>
                </c:pt>
                <c:pt idx="159">
                  <c:v>32800000</c:v>
                </c:pt>
                <c:pt idx="160">
                  <c:v>33000000</c:v>
                </c:pt>
                <c:pt idx="161">
                  <c:v>33200000</c:v>
                </c:pt>
                <c:pt idx="162">
                  <c:v>33400000</c:v>
                </c:pt>
                <c:pt idx="163">
                  <c:v>33600000</c:v>
                </c:pt>
                <c:pt idx="164">
                  <c:v>33800000</c:v>
                </c:pt>
                <c:pt idx="165">
                  <c:v>34000000</c:v>
                </c:pt>
                <c:pt idx="166">
                  <c:v>34200000</c:v>
                </c:pt>
                <c:pt idx="167">
                  <c:v>34400000</c:v>
                </c:pt>
                <c:pt idx="168">
                  <c:v>34600000</c:v>
                </c:pt>
                <c:pt idx="169">
                  <c:v>34800000</c:v>
                </c:pt>
                <c:pt idx="170">
                  <c:v>35000000</c:v>
                </c:pt>
                <c:pt idx="171">
                  <c:v>35200000</c:v>
                </c:pt>
                <c:pt idx="172">
                  <c:v>35400000</c:v>
                </c:pt>
                <c:pt idx="173">
                  <c:v>35600000</c:v>
                </c:pt>
                <c:pt idx="174">
                  <c:v>35800000</c:v>
                </c:pt>
                <c:pt idx="175">
                  <c:v>36000000</c:v>
                </c:pt>
                <c:pt idx="176">
                  <c:v>36200000</c:v>
                </c:pt>
                <c:pt idx="177">
                  <c:v>36400000</c:v>
                </c:pt>
                <c:pt idx="178">
                  <c:v>36600000</c:v>
                </c:pt>
                <c:pt idx="179">
                  <c:v>36800000</c:v>
                </c:pt>
                <c:pt idx="180">
                  <c:v>37000000</c:v>
                </c:pt>
                <c:pt idx="181">
                  <c:v>37200000</c:v>
                </c:pt>
                <c:pt idx="182">
                  <c:v>37400000</c:v>
                </c:pt>
                <c:pt idx="183">
                  <c:v>37600000</c:v>
                </c:pt>
                <c:pt idx="184">
                  <c:v>37800000</c:v>
                </c:pt>
                <c:pt idx="185">
                  <c:v>38000000</c:v>
                </c:pt>
                <c:pt idx="186">
                  <c:v>38200000</c:v>
                </c:pt>
                <c:pt idx="187">
                  <c:v>38400000</c:v>
                </c:pt>
                <c:pt idx="188">
                  <c:v>38600000</c:v>
                </c:pt>
                <c:pt idx="189">
                  <c:v>38800000</c:v>
                </c:pt>
                <c:pt idx="190">
                  <c:v>39000000</c:v>
                </c:pt>
                <c:pt idx="191">
                  <c:v>39200000</c:v>
                </c:pt>
                <c:pt idx="192">
                  <c:v>39400000</c:v>
                </c:pt>
                <c:pt idx="193">
                  <c:v>39600000</c:v>
                </c:pt>
                <c:pt idx="194">
                  <c:v>39800000</c:v>
                </c:pt>
                <c:pt idx="195">
                  <c:v>40000000</c:v>
                </c:pt>
                <c:pt idx="196">
                  <c:v>40200000</c:v>
                </c:pt>
                <c:pt idx="197">
                  <c:v>40400000</c:v>
                </c:pt>
                <c:pt idx="198">
                  <c:v>40600000</c:v>
                </c:pt>
                <c:pt idx="199">
                  <c:v>40800000</c:v>
                </c:pt>
                <c:pt idx="200">
                  <c:v>41000000</c:v>
                </c:pt>
                <c:pt idx="201">
                  <c:v>41200000</c:v>
                </c:pt>
              </c:numCache>
            </c:numRef>
          </c:xVal>
          <c:yVal>
            <c:numRef>
              <c:f>Sheet2!$F$4:$F$1000</c:f>
              <c:numCache>
                <c:formatCode>General</c:formatCode>
                <c:ptCount val="997"/>
                <c:pt idx="0">
                  <c:v>256.41740976331357</c:v>
                </c:pt>
                <c:pt idx="1">
                  <c:v>215.93422504930965</c:v>
                </c:pt>
                <c:pt idx="2">
                  <c:v>187.35580224006762</c:v>
                </c:pt>
                <c:pt idx="3">
                  <c:v>166.21785562130145</c:v>
                </c:pt>
                <c:pt idx="4">
                  <c:v>150.04022646285341</c:v>
                </c:pt>
                <c:pt idx="5">
                  <c:v>137.33481952662723</c:v>
                </c:pt>
                <c:pt idx="6">
                  <c:v>127.15466511565353</c:v>
                </c:pt>
                <c:pt idx="7">
                  <c:v>118.86845009861931</c:v>
                </c:pt>
                <c:pt idx="8">
                  <c:v>112.0391115384615</c:v>
                </c:pt>
                <c:pt idx="9">
                  <c:v>106.35446162299239</c:v>
                </c:pt>
                <c:pt idx="10">
                  <c:v>101.58556262327414</c:v>
                </c:pt>
                <c:pt idx="11">
                  <c:v>97.560711242603489</c:v>
                </c:pt>
                <c:pt idx="12">
                  <c:v>94.148604959972246</c:v>
                </c:pt>
                <c:pt idx="13">
                  <c:v>91.247119592373537</c:v>
                </c:pt>
                <c:pt idx="14">
                  <c:v>88.775630784802217</c:v>
                </c:pt>
                <c:pt idx="15">
                  <c:v>86.669639053254386</c:v>
                </c:pt>
                <c:pt idx="16">
                  <c:v>84.876930529726579</c:v>
                </c:pt>
                <c:pt idx="17">
                  <c:v>83.354784776761605</c:v>
                </c:pt>
                <c:pt idx="18">
                  <c:v>82.067910998199125</c:v>
                </c:pt>
                <c:pt idx="19">
                  <c:v>80.986900197238654</c:v>
                </c:pt>
                <c:pt idx="20">
                  <c:v>80.087048816567929</c:v>
                </c:pt>
                <c:pt idx="21">
                  <c:v>79.347453846153854</c:v>
                </c:pt>
                <c:pt idx="22">
                  <c:v>78.750309018189725</c:v>
                </c:pt>
                <c:pt idx="23">
                  <c:v>78.280351817413248</c:v>
                </c:pt>
                <c:pt idx="24">
                  <c:v>77.924424903081032</c:v>
                </c:pt>
                <c:pt idx="25">
                  <c:v>77.671125246548328</c:v>
                </c:pt>
                <c:pt idx="26">
                  <c:v>77.51052117770567</c:v>
                </c:pt>
                <c:pt idx="27">
                  <c:v>77.433922485207219</c:v>
                </c:pt>
                <c:pt idx="28">
                  <c:v>77.433692316657641</c:v>
                </c:pt>
                <c:pt idx="29">
                  <c:v>77.503092272885425</c:v>
                </c:pt>
                <c:pt idx="30">
                  <c:v>77.636154057480894</c:v>
                </c:pt>
                <c:pt idx="31">
                  <c:v>77.827572518080117</c:v>
                </c:pt>
                <c:pt idx="32">
                  <c:v>78.072616032304396</c:v>
                </c:pt>
                <c:pt idx="33">
                  <c:v>78.367051043288683</c:v>
                </c:pt>
                <c:pt idx="34">
                  <c:v>78.707078205128198</c:v>
                </c:pt>
                <c:pt idx="35">
                  <c:v>79.089278106508772</c:v>
                </c:pt>
                <c:pt idx="36">
                  <c:v>79.510564937220394</c:v>
                </c:pt>
                <c:pt idx="37">
                  <c:v>79.968146773739079</c:v>
                </c:pt>
                <c:pt idx="38">
                  <c:v>80.459491406357515</c:v>
                </c:pt>
                <c:pt idx="39">
                  <c:v>80.982296826250689</c:v>
                </c:pt>
                <c:pt idx="40">
                  <c:v>81.534465647600328</c:v>
                </c:pt>
                <c:pt idx="41">
                  <c:v>82.114082865963482</c:v>
                </c:pt>
                <c:pt idx="42">
                  <c:v>82.719396455999004</c:v>
                </c:pt>
                <c:pt idx="43">
                  <c:v>83.348800394477308</c:v>
                </c:pt>
                <c:pt idx="44">
                  <c:v>84.000819762106033</c:v>
                </c:pt>
                <c:pt idx="45">
                  <c:v>84.674097633136043</c:v>
                </c:pt>
                <c:pt idx="46">
                  <c:v>85.367383507367492</c:v>
                </c:pt>
                <c:pt idx="47">
                  <c:v>86.079523076923053</c:v>
                </c:pt>
                <c:pt idx="48">
                  <c:v>86.809449151501553</c:v>
                </c:pt>
                <c:pt idx="49">
                  <c:v>87.556173591935135</c:v>
                </c:pt>
                <c:pt idx="50">
                  <c:v>88.318780123722334</c:v>
                </c:pt>
                <c:pt idx="51">
                  <c:v>89.096417920541015</c:v>
                </c:pt>
                <c:pt idx="52">
                  <c:v>89.888295863178655</c:v>
                </c:pt>
                <c:pt idx="53">
                  <c:v>90.693677392368826</c:v>
                </c:pt>
                <c:pt idx="54">
                  <c:v>91.511875885066715</c:v>
                </c:pt>
                <c:pt idx="55">
                  <c:v>92.342250493096628</c:v>
                </c:pt>
                <c:pt idx="56">
                  <c:v>93.184202391114553</c:v>
                </c:pt>
                <c:pt idx="57">
                  <c:v>94.037171387669389</c:v>
                </c:pt>
                <c:pt idx="58">
                  <c:v>94.900632859021258</c:v>
                </c:pt>
                <c:pt idx="59">
                  <c:v>95.774094970414183</c:v>
                </c:pt>
                <c:pt idx="60">
                  <c:v>96.657096153846098</c:v>
                </c:pt>
                <c:pt idx="61">
                  <c:v>97.549202815133569</c:v>
                </c:pt>
                <c:pt idx="62">
                  <c:v>98.450007246312822</c:v>
                </c:pt>
                <c:pt idx="63">
                  <c:v>99.359125722241586</c:v>
                </c:pt>
                <c:pt idx="64">
                  <c:v>100.27619676271333</c:v>
                </c:pt>
                <c:pt idx="65">
                  <c:v>101.20087954353338</c:v>
                </c:pt>
                <c:pt idx="66">
                  <c:v>102.13285244187017</c:v>
                </c:pt>
                <c:pt idx="67">
                  <c:v>103.07181170282711</c:v>
                </c:pt>
                <c:pt idx="68">
                  <c:v>104.01747021561158</c:v>
                </c:pt>
                <c:pt idx="69">
                  <c:v>104.96955638893336</c:v>
                </c:pt>
                <c:pt idx="70">
                  <c:v>105.92781311637083</c:v>
                </c:pt>
                <c:pt idx="71">
                  <c:v>106.89199682341948</c:v>
                </c:pt>
                <c:pt idx="72">
                  <c:v>107.86187658879581</c:v>
                </c:pt>
                <c:pt idx="73">
                  <c:v>108.83723333333332</c:v>
                </c:pt>
                <c:pt idx="74">
                  <c:v>109.81785907048165</c:v>
                </c:pt>
                <c:pt idx="75">
                  <c:v>110.80355621301777</c:v>
                </c:pt>
                <c:pt idx="76">
                  <c:v>111.79413693111265</c:v>
                </c:pt>
                <c:pt idx="77">
                  <c:v>112.78942255736763</c:v>
                </c:pt>
                <c:pt idx="78">
                  <c:v>113.78924303486139</c:v>
                </c:pt>
                <c:pt idx="79">
                  <c:v>114.79343640462105</c:v>
                </c:pt>
                <c:pt idx="80">
                  <c:v>115.80184832927253</c:v>
                </c:pt>
                <c:pt idx="81">
                  <c:v>116.81433164992428</c:v>
                </c:pt>
                <c:pt idx="82">
                  <c:v>117.83074597361076</c:v>
                </c:pt>
                <c:pt idx="83">
                  <c:v>118.85095728886498</c:v>
                </c:pt>
                <c:pt idx="84">
                  <c:v>119.87483760720689</c:v>
                </c:pt>
                <c:pt idx="85">
                  <c:v>120.90226462853389</c:v>
                </c:pt>
                <c:pt idx="86">
                  <c:v>121.93312142857147</c:v>
                </c:pt>
                <c:pt idx="87">
                  <c:v>122.96729616670954</c:v>
                </c:pt>
                <c:pt idx="88">
                  <c:v>124.0046818126868</c:v>
                </c:pt>
                <c:pt idx="89">
                  <c:v>125.0451758907213</c:v>
                </c:pt>
                <c:pt idx="90">
                  <c:v>126.08868023980065</c:v>
                </c:pt>
                <c:pt idx="91">
                  <c:v>127.13510078895456</c:v>
                </c:pt>
                <c:pt idx="92">
                  <c:v>128.1843473464285</c:v>
                </c:pt>
                <c:pt idx="93">
                  <c:v>129.23633340176309</c:v>
                </c:pt>
                <c:pt idx="94">
                  <c:v>130.29097593987186</c:v>
                </c:pt>
                <c:pt idx="95">
                  <c:v>131.34819526627209</c:v>
                </c:pt>
                <c:pt idx="96">
                  <c:v>132.40791484269744</c:v>
                </c:pt>
                <c:pt idx="97">
                  <c:v>133.47006113238183</c:v>
                </c:pt>
                <c:pt idx="98">
                  <c:v>134.53456345435723</c:v>
                </c:pt>
                <c:pt idx="99">
                  <c:v>135.60135384615378</c:v>
                </c:pt>
                <c:pt idx="100">
                  <c:v>136.67036693434756</c:v>
                </c:pt>
                <c:pt idx="101">
                  <c:v>137.74153981243731</c:v>
                </c:pt>
                <c:pt idx="102">
                  <c:v>138.81481192556538</c:v>
                </c:pt>
                <c:pt idx="103">
                  <c:v>139.89012496164798</c:v>
                </c:pt>
                <c:pt idx="104">
                  <c:v>140.96742274849379</c:v>
                </c:pt>
                <c:pt idx="105">
                  <c:v>142.04665115653575</c:v>
                </c:pt>
                <c:pt idx="106">
                  <c:v>143.12775800682343</c:v>
                </c:pt>
                <c:pt idx="107">
                  <c:v>144.21069298393911</c:v>
                </c:pt>
                <c:pt idx="108">
                  <c:v>145.29540755354242</c:v>
                </c:pt>
                <c:pt idx="109">
                  <c:v>146.38185488425205</c:v>
                </c:pt>
                <c:pt idx="110">
                  <c:v>147.46998977360434</c:v>
                </c:pt>
                <c:pt idx="111">
                  <c:v>148.55976857784114</c:v>
                </c:pt>
                <c:pt idx="112">
                  <c:v>149.65114914529937</c:v>
                </c:pt>
                <c:pt idx="113">
                  <c:v>150.74409075318411</c:v>
                </c:pt>
                <c:pt idx="114">
                  <c:v>151.83855404753621</c:v>
                </c:pt>
                <c:pt idx="115">
                  <c:v>152.93450098619323</c:v>
                </c:pt>
                <c:pt idx="116">
                  <c:v>154.03189478458592</c:v>
                </c:pt>
                <c:pt idx="117">
                  <c:v>155.13069986419632</c:v>
                </c:pt>
                <c:pt idx="118">
                  <c:v>156.23088180353102</c:v>
                </c:pt>
                <c:pt idx="119">
                  <c:v>157.33240729146783</c:v>
                </c:pt>
                <c:pt idx="120">
                  <c:v>158.43524408284023</c:v>
                </c:pt>
                <c:pt idx="121">
                  <c:v>159.53936095613778</c:v>
                </c:pt>
                <c:pt idx="122">
                  <c:v>160.64472767320498</c:v>
                </c:pt>
                <c:pt idx="123">
                  <c:v>161.75131494082837</c:v>
                </c:pt>
                <c:pt idx="124">
                  <c:v>162.85909437411118</c:v>
                </c:pt>
                <c:pt idx="125">
                  <c:v>163.96803846153841</c:v>
                </c:pt>
                <c:pt idx="126">
                  <c:v>165.07812053164096</c:v>
                </c:pt>
                <c:pt idx="127">
                  <c:v>166.18931472117603</c:v>
                </c:pt>
                <c:pt idx="128">
                  <c:v>167.3015959447435</c:v>
                </c:pt>
                <c:pt idx="129">
                  <c:v>168.41493986576</c:v>
                </c:pt>
                <c:pt idx="130">
                  <c:v>169.52932286872664</c:v>
                </c:pt>
                <c:pt idx="131">
                  <c:v>170.64472203271833</c:v>
                </c:pt>
                <c:pt idx="132">
                  <c:v>171.76111510603374</c:v>
                </c:pt>
                <c:pt idx="133">
                  <c:v>172.87848048194837</c:v>
                </c:pt>
                <c:pt idx="134">
                  <c:v>173.99679717551408</c:v>
                </c:pt>
                <c:pt idx="135">
                  <c:v>175.11604480135236</c:v>
                </c:pt>
                <c:pt idx="136">
                  <c:v>176.23620355239424</c:v>
                </c:pt>
                <c:pt idx="137">
                  <c:v>177.35725417951497</c:v>
                </c:pt>
                <c:pt idx="138">
                  <c:v>178.479177972028</c:v>
                </c:pt>
                <c:pt idx="139">
                  <c:v>179.6019567389875</c:v>
                </c:pt>
                <c:pt idx="140">
                  <c:v>180.72557279126679</c:v>
                </c:pt>
                <c:pt idx="141">
                  <c:v>181.85000892437381</c:v>
                </c:pt>
                <c:pt idx="142">
                  <c:v>182.97524840196442</c:v>
                </c:pt>
                <c:pt idx="143">
                  <c:v>184.10127494002876</c:v>
                </c:pt>
                <c:pt idx="144">
                  <c:v>185.22807269171182</c:v>
                </c:pt>
                <c:pt idx="145">
                  <c:v>186.35562623274157</c:v>
                </c:pt>
                <c:pt idx="146">
                  <c:v>187.48392054743539</c:v>
                </c:pt>
                <c:pt idx="147">
                  <c:v>188.61294101526016</c:v>
                </c:pt>
                <c:pt idx="148">
                  <c:v>189.7426733979193</c:v>
                </c:pt>
                <c:pt idx="149">
                  <c:v>190.87310382694207</c:v>
                </c:pt>
                <c:pt idx="150">
                  <c:v>192.00421879175397</c:v>
                </c:pt>
                <c:pt idx="151">
                  <c:v>193.136005128205</c:v>
                </c:pt>
                <c:pt idx="152">
                  <c:v>194.26845000753781</c:v>
                </c:pt>
                <c:pt idx="153">
                  <c:v>195.40154092577347</c:v>
                </c:pt>
                <c:pt idx="154">
                  <c:v>196.53526569349842</c:v>
                </c:pt>
                <c:pt idx="155">
                  <c:v>197.66961242603537</c:v>
                </c:pt>
                <c:pt idx="156">
                  <c:v>198.80456953397757</c:v>
                </c:pt>
                <c:pt idx="157">
                  <c:v>199.94012571407683</c:v>
                </c:pt>
                <c:pt idx="158">
                  <c:v>201.07626994046541</c:v>
                </c:pt>
                <c:pt idx="159">
                  <c:v>202.21299145619858</c:v>
                </c:pt>
                <c:pt idx="160">
                  <c:v>203.35027976510665</c:v>
                </c:pt>
                <c:pt idx="161">
                  <c:v>204.48812462393968</c:v>
                </c:pt>
                <c:pt idx="162">
                  <c:v>205.62651603479429</c:v>
                </c:pt>
                <c:pt idx="163">
                  <c:v>206.76544423781343</c:v>
                </c:pt>
                <c:pt idx="164">
                  <c:v>207.90489970414177</c:v>
                </c:pt>
                <c:pt idx="165">
                  <c:v>209.04487312913312</c:v>
                </c:pt>
                <c:pt idx="166">
                  <c:v>210.18535542579323</c:v>
                </c:pt>
                <c:pt idx="167">
                  <c:v>211.32633771845352</c:v>
                </c:pt>
                <c:pt idx="168">
                  <c:v>212.46781133666241</c:v>
                </c:pt>
                <c:pt idx="169">
                  <c:v>213.60976780929062</c:v>
                </c:pt>
                <c:pt idx="170">
                  <c:v>214.75219885883374</c:v>
                </c:pt>
                <c:pt idx="171">
                  <c:v>215.89509639591193</c:v>
                </c:pt>
                <c:pt idx="172">
                  <c:v>217.0384525139572</c:v>
                </c:pt>
                <c:pt idx="173">
                  <c:v>218.18225948407684</c:v>
                </c:pt>
                <c:pt idx="174">
                  <c:v>219.32650975009102</c:v>
                </c:pt>
                <c:pt idx="175">
                  <c:v>220.47119592373437</c:v>
                </c:pt>
                <c:pt idx="176">
                  <c:v>221.61631078001892</c:v>
                </c:pt>
                <c:pt idx="177">
                  <c:v>222.76184725274723</c:v>
                </c:pt>
                <c:pt idx="178">
                  <c:v>223.90779843017441</c:v>
                </c:pt>
                <c:pt idx="179">
                  <c:v>225.05415755081046</c:v>
                </c:pt>
                <c:pt idx="180">
                  <c:v>226.2009179993602</c:v>
                </c:pt>
                <c:pt idx="181">
                  <c:v>227.34807330279335</c:v>
                </c:pt>
                <c:pt idx="182">
                  <c:v>228.49561712653858</c:v>
                </c:pt>
                <c:pt idx="183">
                  <c:v>229.64354327080429</c:v>
                </c:pt>
                <c:pt idx="184">
                  <c:v>230.79184566701105</c:v>
                </c:pt>
                <c:pt idx="185">
                  <c:v>231.94051837433818</c:v>
                </c:pt>
                <c:pt idx="186">
                  <c:v>233.08955557638069</c:v>
                </c:pt>
                <c:pt idx="187">
                  <c:v>234.23895157790926</c:v>
                </c:pt>
                <c:pt idx="188">
                  <c:v>235.38870080172936</c:v>
                </c:pt>
                <c:pt idx="189">
                  <c:v>236.53879778564024</c:v>
                </c:pt>
                <c:pt idx="190">
                  <c:v>237.68923717948724</c:v>
                </c:pt>
                <c:pt idx="191">
                  <c:v>238.84001374230158</c:v>
                </c:pt>
                <c:pt idx="192">
                  <c:v>239.9911223395309</c:v>
                </c:pt>
                <c:pt idx="193">
                  <c:v>241.14255794035014</c:v>
                </c:pt>
                <c:pt idx="194">
                  <c:v>242.2943156150574</c:v>
                </c:pt>
                <c:pt idx="195">
                  <c:v>243.44639053254437</c:v>
                </c:pt>
                <c:pt idx="196">
                  <c:v>244.59877795784402</c:v>
                </c:pt>
                <c:pt idx="197">
                  <c:v>245.75147324975094</c:v>
                </c:pt>
                <c:pt idx="198">
                  <c:v>246.90447185851303</c:v>
                </c:pt>
                <c:pt idx="199">
                  <c:v>248.05776932358751</c:v>
                </c:pt>
                <c:pt idx="200">
                  <c:v>249.21136127146764</c:v>
                </c:pt>
                <c:pt idx="201">
                  <c:v>250.36524341356937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519-4917-B665-E07A18B34551}"/>
            </c:ext>
          </c:extLst>
        </c:ser>
        <c:ser>
          <c:idx val="2"/>
          <c:order val="2"/>
          <c:tx>
            <c:v>200 Hz</c:v>
          </c:tx>
          <c:spPr>
            <a:ln w="63500"/>
          </c:spPr>
          <c:marker>
            <c:symbol val="none"/>
          </c:marker>
          <c:xVal>
            <c:numRef>
              <c:f>Sheet2!$A$4:$A$1000</c:f>
              <c:numCache>
                <c:formatCode>0.00E+00</c:formatCode>
                <c:ptCount val="997"/>
                <c:pt idx="0">
                  <c:v>1000000</c:v>
                </c:pt>
                <c:pt idx="1">
                  <c:v>1200000</c:v>
                </c:pt>
                <c:pt idx="2">
                  <c:v>1400000</c:v>
                </c:pt>
                <c:pt idx="3">
                  <c:v>1600000</c:v>
                </c:pt>
                <c:pt idx="4">
                  <c:v>1800000</c:v>
                </c:pt>
                <c:pt idx="5">
                  <c:v>2000000</c:v>
                </c:pt>
                <c:pt idx="6">
                  <c:v>2200000</c:v>
                </c:pt>
                <c:pt idx="7">
                  <c:v>2400000</c:v>
                </c:pt>
                <c:pt idx="8">
                  <c:v>2600000</c:v>
                </c:pt>
                <c:pt idx="9">
                  <c:v>2800000</c:v>
                </c:pt>
                <c:pt idx="10">
                  <c:v>3000000</c:v>
                </c:pt>
                <c:pt idx="11">
                  <c:v>3200000</c:v>
                </c:pt>
                <c:pt idx="12">
                  <c:v>3400000</c:v>
                </c:pt>
                <c:pt idx="13">
                  <c:v>3600000</c:v>
                </c:pt>
                <c:pt idx="14">
                  <c:v>3800000</c:v>
                </c:pt>
                <c:pt idx="15">
                  <c:v>4000000</c:v>
                </c:pt>
                <c:pt idx="16">
                  <c:v>4200000</c:v>
                </c:pt>
                <c:pt idx="17">
                  <c:v>4400000</c:v>
                </c:pt>
                <c:pt idx="18">
                  <c:v>4600000</c:v>
                </c:pt>
                <c:pt idx="19">
                  <c:v>4800000</c:v>
                </c:pt>
                <c:pt idx="20">
                  <c:v>5000000</c:v>
                </c:pt>
                <c:pt idx="21">
                  <c:v>5200000</c:v>
                </c:pt>
                <c:pt idx="22">
                  <c:v>5400000</c:v>
                </c:pt>
                <c:pt idx="23">
                  <c:v>5600000</c:v>
                </c:pt>
                <c:pt idx="24">
                  <c:v>5800000</c:v>
                </c:pt>
                <c:pt idx="25">
                  <c:v>6000000</c:v>
                </c:pt>
                <c:pt idx="26">
                  <c:v>6200000</c:v>
                </c:pt>
                <c:pt idx="27">
                  <c:v>6400000</c:v>
                </c:pt>
                <c:pt idx="28">
                  <c:v>6600000</c:v>
                </c:pt>
                <c:pt idx="29">
                  <c:v>6800000</c:v>
                </c:pt>
                <c:pt idx="30">
                  <c:v>7000000</c:v>
                </c:pt>
                <c:pt idx="31">
                  <c:v>7200000</c:v>
                </c:pt>
                <c:pt idx="32">
                  <c:v>7400000</c:v>
                </c:pt>
                <c:pt idx="33">
                  <c:v>7600000</c:v>
                </c:pt>
                <c:pt idx="34">
                  <c:v>7800000</c:v>
                </c:pt>
                <c:pt idx="35">
                  <c:v>8000000</c:v>
                </c:pt>
                <c:pt idx="36">
                  <c:v>8200000</c:v>
                </c:pt>
                <c:pt idx="37">
                  <c:v>8400000</c:v>
                </c:pt>
                <c:pt idx="38">
                  <c:v>8600000</c:v>
                </c:pt>
                <c:pt idx="39">
                  <c:v>8800000</c:v>
                </c:pt>
                <c:pt idx="40">
                  <c:v>9000000</c:v>
                </c:pt>
                <c:pt idx="41">
                  <c:v>9200000</c:v>
                </c:pt>
                <c:pt idx="42">
                  <c:v>9400000</c:v>
                </c:pt>
                <c:pt idx="43">
                  <c:v>9600000</c:v>
                </c:pt>
                <c:pt idx="44">
                  <c:v>9800000</c:v>
                </c:pt>
                <c:pt idx="45">
                  <c:v>10000000</c:v>
                </c:pt>
                <c:pt idx="46">
                  <c:v>10200000</c:v>
                </c:pt>
                <c:pt idx="47">
                  <c:v>10400000</c:v>
                </c:pt>
                <c:pt idx="48">
                  <c:v>10600000</c:v>
                </c:pt>
                <c:pt idx="49">
                  <c:v>10800000</c:v>
                </c:pt>
                <c:pt idx="50">
                  <c:v>11000000</c:v>
                </c:pt>
                <c:pt idx="51">
                  <c:v>11200000</c:v>
                </c:pt>
                <c:pt idx="52">
                  <c:v>11400000</c:v>
                </c:pt>
                <c:pt idx="53">
                  <c:v>11600000</c:v>
                </c:pt>
                <c:pt idx="54">
                  <c:v>11800000</c:v>
                </c:pt>
                <c:pt idx="55">
                  <c:v>12000000</c:v>
                </c:pt>
                <c:pt idx="56">
                  <c:v>12200000</c:v>
                </c:pt>
                <c:pt idx="57">
                  <c:v>12400000</c:v>
                </c:pt>
                <c:pt idx="58">
                  <c:v>12600000</c:v>
                </c:pt>
                <c:pt idx="59">
                  <c:v>12800000</c:v>
                </c:pt>
                <c:pt idx="60">
                  <c:v>13000000</c:v>
                </c:pt>
                <c:pt idx="61">
                  <c:v>13200000</c:v>
                </c:pt>
                <c:pt idx="62">
                  <c:v>13400000</c:v>
                </c:pt>
                <c:pt idx="63">
                  <c:v>13600000</c:v>
                </c:pt>
                <c:pt idx="64">
                  <c:v>13800000</c:v>
                </c:pt>
                <c:pt idx="65">
                  <c:v>14000000</c:v>
                </c:pt>
                <c:pt idx="66">
                  <c:v>14200000</c:v>
                </c:pt>
                <c:pt idx="67">
                  <c:v>14400000</c:v>
                </c:pt>
                <c:pt idx="68">
                  <c:v>14600000</c:v>
                </c:pt>
                <c:pt idx="69">
                  <c:v>14800000</c:v>
                </c:pt>
                <c:pt idx="70">
                  <c:v>15000000</c:v>
                </c:pt>
                <c:pt idx="71">
                  <c:v>15200000</c:v>
                </c:pt>
                <c:pt idx="72">
                  <c:v>15400000</c:v>
                </c:pt>
                <c:pt idx="73">
                  <c:v>15600000</c:v>
                </c:pt>
                <c:pt idx="74">
                  <c:v>15800000</c:v>
                </c:pt>
                <c:pt idx="75">
                  <c:v>16000000</c:v>
                </c:pt>
                <c:pt idx="76">
                  <c:v>16200000</c:v>
                </c:pt>
                <c:pt idx="77">
                  <c:v>16400000</c:v>
                </c:pt>
                <c:pt idx="78">
                  <c:v>16600000</c:v>
                </c:pt>
                <c:pt idx="79">
                  <c:v>16800000</c:v>
                </c:pt>
                <c:pt idx="80">
                  <c:v>17000000</c:v>
                </c:pt>
                <c:pt idx="81">
                  <c:v>17200000</c:v>
                </c:pt>
                <c:pt idx="82">
                  <c:v>17400000</c:v>
                </c:pt>
                <c:pt idx="83">
                  <c:v>17600000</c:v>
                </c:pt>
                <c:pt idx="84">
                  <c:v>17800000</c:v>
                </c:pt>
                <c:pt idx="85">
                  <c:v>18000000</c:v>
                </c:pt>
                <c:pt idx="86">
                  <c:v>18200000</c:v>
                </c:pt>
                <c:pt idx="87">
                  <c:v>18400000</c:v>
                </c:pt>
                <c:pt idx="88">
                  <c:v>18600000</c:v>
                </c:pt>
                <c:pt idx="89">
                  <c:v>18800000</c:v>
                </c:pt>
                <c:pt idx="90">
                  <c:v>19000000</c:v>
                </c:pt>
                <c:pt idx="91">
                  <c:v>19200000</c:v>
                </c:pt>
                <c:pt idx="92">
                  <c:v>19400000</c:v>
                </c:pt>
                <c:pt idx="93">
                  <c:v>19600000</c:v>
                </c:pt>
                <c:pt idx="94">
                  <c:v>19800000</c:v>
                </c:pt>
                <c:pt idx="95">
                  <c:v>20000000</c:v>
                </c:pt>
                <c:pt idx="96">
                  <c:v>20200000</c:v>
                </c:pt>
                <c:pt idx="97">
                  <c:v>20400000</c:v>
                </c:pt>
                <c:pt idx="98">
                  <c:v>20600000</c:v>
                </c:pt>
                <c:pt idx="99">
                  <c:v>20800000</c:v>
                </c:pt>
                <c:pt idx="100">
                  <c:v>21000000</c:v>
                </c:pt>
                <c:pt idx="101">
                  <c:v>21200000</c:v>
                </c:pt>
                <c:pt idx="102">
                  <c:v>21400000</c:v>
                </c:pt>
                <c:pt idx="103">
                  <c:v>21600000</c:v>
                </c:pt>
                <c:pt idx="104">
                  <c:v>21800000</c:v>
                </c:pt>
                <c:pt idx="105">
                  <c:v>22000000</c:v>
                </c:pt>
                <c:pt idx="106">
                  <c:v>22200000</c:v>
                </c:pt>
                <c:pt idx="107">
                  <c:v>22400000</c:v>
                </c:pt>
                <c:pt idx="108">
                  <c:v>22600000</c:v>
                </c:pt>
                <c:pt idx="109">
                  <c:v>22800000</c:v>
                </c:pt>
                <c:pt idx="110">
                  <c:v>23000000</c:v>
                </c:pt>
                <c:pt idx="111">
                  <c:v>23200000</c:v>
                </c:pt>
                <c:pt idx="112">
                  <c:v>23400000</c:v>
                </c:pt>
                <c:pt idx="113">
                  <c:v>23600000</c:v>
                </c:pt>
                <c:pt idx="114">
                  <c:v>23800000</c:v>
                </c:pt>
                <c:pt idx="115">
                  <c:v>24000000</c:v>
                </c:pt>
                <c:pt idx="116">
                  <c:v>24200000</c:v>
                </c:pt>
                <c:pt idx="117">
                  <c:v>24400000</c:v>
                </c:pt>
                <c:pt idx="118">
                  <c:v>24600000</c:v>
                </c:pt>
                <c:pt idx="119">
                  <c:v>24800000</c:v>
                </c:pt>
                <c:pt idx="120">
                  <c:v>25000000</c:v>
                </c:pt>
                <c:pt idx="121">
                  <c:v>25200000</c:v>
                </c:pt>
                <c:pt idx="122">
                  <c:v>25400000</c:v>
                </c:pt>
                <c:pt idx="123">
                  <c:v>25600000</c:v>
                </c:pt>
                <c:pt idx="124">
                  <c:v>25800000</c:v>
                </c:pt>
                <c:pt idx="125">
                  <c:v>26000000</c:v>
                </c:pt>
                <c:pt idx="126">
                  <c:v>26200000</c:v>
                </c:pt>
                <c:pt idx="127">
                  <c:v>26400000</c:v>
                </c:pt>
                <c:pt idx="128">
                  <c:v>26600000</c:v>
                </c:pt>
                <c:pt idx="129">
                  <c:v>26800000</c:v>
                </c:pt>
                <c:pt idx="130">
                  <c:v>27000000</c:v>
                </c:pt>
                <c:pt idx="131">
                  <c:v>27200000</c:v>
                </c:pt>
                <c:pt idx="132">
                  <c:v>27400000</c:v>
                </c:pt>
                <c:pt idx="133">
                  <c:v>27600000</c:v>
                </c:pt>
                <c:pt idx="134">
                  <c:v>27800000</c:v>
                </c:pt>
                <c:pt idx="135">
                  <c:v>28000000</c:v>
                </c:pt>
                <c:pt idx="136">
                  <c:v>28200000</c:v>
                </c:pt>
                <c:pt idx="137">
                  <c:v>28400000</c:v>
                </c:pt>
                <c:pt idx="138">
                  <c:v>28600000</c:v>
                </c:pt>
                <c:pt idx="139">
                  <c:v>28800000</c:v>
                </c:pt>
                <c:pt idx="140">
                  <c:v>29000000</c:v>
                </c:pt>
                <c:pt idx="141">
                  <c:v>29200000</c:v>
                </c:pt>
                <c:pt idx="142">
                  <c:v>29400000</c:v>
                </c:pt>
                <c:pt idx="143">
                  <c:v>29600000</c:v>
                </c:pt>
                <c:pt idx="144">
                  <c:v>29800000</c:v>
                </c:pt>
                <c:pt idx="145">
                  <c:v>30000000</c:v>
                </c:pt>
                <c:pt idx="146">
                  <c:v>30200000</c:v>
                </c:pt>
                <c:pt idx="147">
                  <c:v>30400000</c:v>
                </c:pt>
                <c:pt idx="148">
                  <c:v>30600000</c:v>
                </c:pt>
                <c:pt idx="149">
                  <c:v>30800000</c:v>
                </c:pt>
                <c:pt idx="150">
                  <c:v>31000000</c:v>
                </c:pt>
                <c:pt idx="151">
                  <c:v>31200000</c:v>
                </c:pt>
                <c:pt idx="152">
                  <c:v>31400000</c:v>
                </c:pt>
                <c:pt idx="153">
                  <c:v>31600000</c:v>
                </c:pt>
                <c:pt idx="154">
                  <c:v>31800000</c:v>
                </c:pt>
                <c:pt idx="155">
                  <c:v>32000000</c:v>
                </c:pt>
                <c:pt idx="156">
                  <c:v>32200000</c:v>
                </c:pt>
                <c:pt idx="157">
                  <c:v>32400000</c:v>
                </c:pt>
                <c:pt idx="158">
                  <c:v>32600000</c:v>
                </c:pt>
                <c:pt idx="159">
                  <c:v>32800000</c:v>
                </c:pt>
                <c:pt idx="160">
                  <c:v>33000000</c:v>
                </c:pt>
                <c:pt idx="161">
                  <c:v>33200000</c:v>
                </c:pt>
                <c:pt idx="162">
                  <c:v>33400000</c:v>
                </c:pt>
                <c:pt idx="163">
                  <c:v>33600000</c:v>
                </c:pt>
                <c:pt idx="164">
                  <c:v>33800000</c:v>
                </c:pt>
                <c:pt idx="165">
                  <c:v>34000000</c:v>
                </c:pt>
                <c:pt idx="166">
                  <c:v>34200000</c:v>
                </c:pt>
                <c:pt idx="167">
                  <c:v>34400000</c:v>
                </c:pt>
                <c:pt idx="168">
                  <c:v>34600000</c:v>
                </c:pt>
                <c:pt idx="169">
                  <c:v>34800000</c:v>
                </c:pt>
                <c:pt idx="170">
                  <c:v>35000000</c:v>
                </c:pt>
                <c:pt idx="171">
                  <c:v>35200000</c:v>
                </c:pt>
                <c:pt idx="172">
                  <c:v>35400000</c:v>
                </c:pt>
                <c:pt idx="173">
                  <c:v>35600000</c:v>
                </c:pt>
                <c:pt idx="174">
                  <c:v>35800000</c:v>
                </c:pt>
                <c:pt idx="175">
                  <c:v>36000000</c:v>
                </c:pt>
                <c:pt idx="176">
                  <c:v>36200000</c:v>
                </c:pt>
                <c:pt idx="177">
                  <c:v>36400000</c:v>
                </c:pt>
                <c:pt idx="178">
                  <c:v>36600000</c:v>
                </c:pt>
                <c:pt idx="179">
                  <c:v>36800000</c:v>
                </c:pt>
                <c:pt idx="180">
                  <c:v>37000000</c:v>
                </c:pt>
                <c:pt idx="181">
                  <c:v>37200000</c:v>
                </c:pt>
                <c:pt idx="182">
                  <c:v>37400000</c:v>
                </c:pt>
                <c:pt idx="183">
                  <c:v>37600000</c:v>
                </c:pt>
                <c:pt idx="184">
                  <c:v>37800000</c:v>
                </c:pt>
                <c:pt idx="185">
                  <c:v>38000000</c:v>
                </c:pt>
                <c:pt idx="186">
                  <c:v>38200000</c:v>
                </c:pt>
                <c:pt idx="187">
                  <c:v>38400000</c:v>
                </c:pt>
                <c:pt idx="188">
                  <c:v>38600000</c:v>
                </c:pt>
                <c:pt idx="189">
                  <c:v>38800000</c:v>
                </c:pt>
                <c:pt idx="190">
                  <c:v>39000000</c:v>
                </c:pt>
                <c:pt idx="191">
                  <c:v>39200000</c:v>
                </c:pt>
                <c:pt idx="192">
                  <c:v>39400000</c:v>
                </c:pt>
                <c:pt idx="193">
                  <c:v>39600000</c:v>
                </c:pt>
                <c:pt idx="194">
                  <c:v>39800000</c:v>
                </c:pt>
                <c:pt idx="195">
                  <c:v>40000000</c:v>
                </c:pt>
                <c:pt idx="196">
                  <c:v>40200000</c:v>
                </c:pt>
                <c:pt idx="197">
                  <c:v>40400000</c:v>
                </c:pt>
                <c:pt idx="198">
                  <c:v>40600000</c:v>
                </c:pt>
                <c:pt idx="199">
                  <c:v>40800000</c:v>
                </c:pt>
                <c:pt idx="200">
                  <c:v>41000000</c:v>
                </c:pt>
                <c:pt idx="201">
                  <c:v>41200000</c:v>
                </c:pt>
              </c:numCache>
            </c:numRef>
          </c:xVal>
          <c:yVal>
            <c:numRef>
              <c:f>Sheet2!$H$4:$H$1000</c:f>
              <c:numCache>
                <c:formatCode>General</c:formatCode>
                <c:ptCount val="997"/>
                <c:pt idx="0">
                  <c:v>274.16888905325442</c:v>
                </c:pt>
                <c:pt idx="1">
                  <c:v>237.23600019723858</c:v>
                </c:pt>
                <c:pt idx="2">
                  <c:v>212.20787324598479</c:v>
                </c:pt>
                <c:pt idx="3">
                  <c:v>194.62022248520725</c:v>
                </c:pt>
                <c:pt idx="4">
                  <c:v>181.99288918474682</c:v>
                </c:pt>
                <c:pt idx="5">
                  <c:v>172.83777810650878</c:v>
                </c:pt>
                <c:pt idx="6">
                  <c:v>166.20791955352351</c:v>
                </c:pt>
                <c:pt idx="7">
                  <c:v>161.47200039447733</c:v>
                </c:pt>
                <c:pt idx="8">
                  <c:v>158.1929576923076</c:v>
                </c:pt>
                <c:pt idx="9">
                  <c:v>156.0586036348266</c:v>
                </c:pt>
                <c:pt idx="10">
                  <c:v>154.8400004930966</c:v>
                </c:pt>
                <c:pt idx="11">
                  <c:v>154.36544497041442</c:v>
                </c:pt>
                <c:pt idx="12">
                  <c:v>154.50363454577098</c:v>
                </c:pt>
                <c:pt idx="13">
                  <c:v>155.1524450361604</c:v>
                </c:pt>
                <c:pt idx="14">
                  <c:v>156.23125208657723</c:v>
                </c:pt>
                <c:pt idx="15">
                  <c:v>157.67555621301761</c:v>
                </c:pt>
                <c:pt idx="16">
                  <c:v>159.43314354747821</c:v>
                </c:pt>
                <c:pt idx="17">
                  <c:v>161.46129365250141</c:v>
                </c:pt>
                <c:pt idx="18">
                  <c:v>163.72471573192678</c:v>
                </c:pt>
                <c:pt idx="19">
                  <c:v>166.19400078895458</c:v>
                </c:pt>
                <c:pt idx="20">
                  <c:v>168.84444526627215</c:v>
                </c:pt>
                <c:pt idx="21">
                  <c:v>171.6551461538462</c:v>
                </c:pt>
                <c:pt idx="22">
                  <c:v>174.60829718387023</c:v>
                </c:pt>
                <c:pt idx="23">
                  <c:v>177.688635841082</c:v>
                </c:pt>
                <c:pt idx="24">
                  <c:v>180.88300478473778</c:v>
                </c:pt>
                <c:pt idx="25">
                  <c:v>184.18000098619342</c:v>
                </c:pt>
                <c:pt idx="26">
                  <c:v>187.56969277533869</c:v>
                </c:pt>
                <c:pt idx="27">
                  <c:v>191.04338994082838</c:v>
                </c:pt>
                <c:pt idx="28">
                  <c:v>194.59345563026699</c:v>
                </c:pt>
                <c:pt idx="29">
                  <c:v>198.21315144448315</c:v>
                </c:pt>
                <c:pt idx="30">
                  <c:v>201.89650908706687</c:v>
                </c:pt>
                <c:pt idx="31">
                  <c:v>205.63822340565437</c:v>
                </c:pt>
                <c:pt idx="32">
                  <c:v>209.43356277786637</c:v>
                </c:pt>
                <c:pt idx="33">
                  <c:v>213.27829364683888</c:v>
                </c:pt>
                <c:pt idx="34">
                  <c:v>217.16861666666665</c:v>
                </c:pt>
                <c:pt idx="35">
                  <c:v>221.10111242603554</c:v>
                </c:pt>
                <c:pt idx="36">
                  <c:v>225.07269511473518</c:v>
                </c:pt>
                <c:pt idx="37">
                  <c:v>229.08057280924203</c:v>
                </c:pt>
                <c:pt idx="38">
                  <c:v>233.12221329984843</c:v>
                </c:pt>
                <c:pt idx="39">
                  <c:v>237.19531457773004</c:v>
                </c:pt>
                <c:pt idx="40">
                  <c:v>241.29777925706776</c:v>
                </c:pt>
                <c:pt idx="41">
                  <c:v>245.42769233341929</c:v>
                </c:pt>
                <c:pt idx="42">
                  <c:v>249.58330178144266</c:v>
                </c:pt>
                <c:pt idx="43">
                  <c:v>253.76300157790928</c:v>
                </c:pt>
                <c:pt idx="44">
                  <c:v>257.96531680352621</c:v>
                </c:pt>
                <c:pt idx="45">
                  <c:v>262.18889053254441</c:v>
                </c:pt>
                <c:pt idx="46">
                  <c:v>266.43247226476404</c:v>
                </c:pt>
                <c:pt idx="47">
                  <c:v>270.69490769230771</c:v>
                </c:pt>
                <c:pt idx="48">
                  <c:v>274.97512962487423</c:v>
                </c:pt>
                <c:pt idx="49">
                  <c:v>279.27214992329613</c:v>
                </c:pt>
                <c:pt idx="50">
                  <c:v>283.58505231307157</c:v>
                </c:pt>
                <c:pt idx="51">
                  <c:v>287.91298596787829</c:v>
                </c:pt>
                <c:pt idx="52">
                  <c:v>292.25515976850369</c:v>
                </c:pt>
                <c:pt idx="53">
                  <c:v>296.61083715568253</c:v>
                </c:pt>
                <c:pt idx="54">
                  <c:v>300.97933150636857</c:v>
                </c:pt>
                <c:pt idx="55">
                  <c:v>305.3600019723865</c:v>
                </c:pt>
                <c:pt idx="56">
                  <c:v>309.75224972839266</c:v>
                </c:pt>
                <c:pt idx="57">
                  <c:v>314.15551458293567</c:v>
                </c:pt>
                <c:pt idx="58">
                  <c:v>318.56927191227544</c:v>
                </c:pt>
                <c:pt idx="59">
                  <c:v>322.99302988165664</c:v>
                </c:pt>
                <c:pt idx="60">
                  <c:v>327.42632692307666</c:v>
                </c:pt>
                <c:pt idx="61">
                  <c:v>331.86872944235228</c:v>
                </c:pt>
                <c:pt idx="62">
                  <c:v>336.31982973151992</c:v>
                </c:pt>
                <c:pt idx="63">
                  <c:v>340.77924406543701</c:v>
                </c:pt>
                <c:pt idx="64">
                  <c:v>345.24661096389679</c:v>
                </c:pt>
                <c:pt idx="65">
                  <c:v>349.72158960270514</c:v>
                </c:pt>
                <c:pt idx="66">
                  <c:v>354.20385835902994</c:v>
                </c:pt>
                <c:pt idx="67">
                  <c:v>358.69311347797452</c:v>
                </c:pt>
                <c:pt idx="68">
                  <c:v>363.1890678487477</c:v>
                </c:pt>
                <c:pt idx="69">
                  <c:v>367.69144988005752</c:v>
                </c:pt>
                <c:pt idx="70">
                  <c:v>372.20000246548329</c:v>
                </c:pt>
                <c:pt idx="71">
                  <c:v>376.7144820305204</c:v>
                </c:pt>
                <c:pt idx="72">
                  <c:v>381.2346576538846</c:v>
                </c:pt>
                <c:pt idx="73">
                  <c:v>385.76031025640998</c:v>
                </c:pt>
                <c:pt idx="74">
                  <c:v>390.29123185154663</c:v>
                </c:pt>
                <c:pt idx="75">
                  <c:v>394.82722485207103</c:v>
                </c:pt>
                <c:pt idx="76">
                  <c:v>399.36810142815381</c:v>
                </c:pt>
                <c:pt idx="77">
                  <c:v>403.91368291239729</c:v>
                </c:pt>
                <c:pt idx="78">
                  <c:v>408.46379924787874</c:v>
                </c:pt>
                <c:pt idx="79">
                  <c:v>413.01828847562695</c:v>
                </c:pt>
                <c:pt idx="80">
                  <c:v>417.57699625826638</c:v>
                </c:pt>
                <c:pt idx="81">
                  <c:v>422.1397754369064</c:v>
                </c:pt>
                <c:pt idx="82">
                  <c:v>426.70648561858115</c:v>
                </c:pt>
                <c:pt idx="83">
                  <c:v>431.2769927918236</c:v>
                </c:pt>
                <c:pt idx="84">
                  <c:v>435.85116896815339</c:v>
                </c:pt>
                <c:pt idx="85">
                  <c:v>440.42889184746866</c:v>
                </c:pt>
                <c:pt idx="86">
                  <c:v>445.01004450549425</c:v>
                </c:pt>
                <c:pt idx="87">
                  <c:v>449.59451510162069</c:v>
                </c:pt>
                <c:pt idx="88">
                  <c:v>454.18219660558634</c:v>
                </c:pt>
                <c:pt idx="89">
                  <c:v>458.77298654160865</c:v>
                </c:pt>
                <c:pt idx="90">
                  <c:v>463.36678674867596</c:v>
                </c:pt>
                <c:pt idx="91">
                  <c:v>467.96350315581844</c:v>
                </c:pt>
                <c:pt idx="92">
                  <c:v>472.56304557128016</c:v>
                </c:pt>
                <c:pt idx="93">
                  <c:v>477.16532748460327</c:v>
                </c:pt>
                <c:pt idx="94">
                  <c:v>481.77026588070038</c:v>
                </c:pt>
                <c:pt idx="95">
                  <c:v>486.37778106508875</c:v>
                </c:pt>
                <c:pt idx="96">
                  <c:v>490.98779649950194</c:v>
                </c:pt>
                <c:pt idx="97">
                  <c:v>495.60023864717454</c:v>
                </c:pt>
                <c:pt idx="98">
                  <c:v>500.21503682713853</c:v>
                </c:pt>
                <c:pt idx="99">
                  <c:v>504.83212307692304</c:v>
                </c:pt>
                <c:pt idx="100">
                  <c:v>509.45143202310516</c:v>
                </c:pt>
                <c:pt idx="101">
                  <c:v>514.07290075918331</c:v>
                </c:pt>
                <c:pt idx="102">
                  <c:v>518.69646873029899</c:v>
                </c:pt>
                <c:pt idx="103">
                  <c:v>523.32207762437008</c:v>
                </c:pt>
                <c:pt idx="104">
                  <c:v>527.94967126920358</c:v>
                </c:pt>
                <c:pt idx="105">
                  <c:v>532.57919553523402</c:v>
                </c:pt>
                <c:pt idx="106">
                  <c:v>537.21059824350993</c:v>
                </c:pt>
                <c:pt idx="107">
                  <c:v>541.84382907861357</c:v>
                </c:pt>
                <c:pt idx="108">
                  <c:v>546.47883950620576</c:v>
                </c:pt>
                <c:pt idx="109">
                  <c:v>551.11558269490297</c:v>
                </c:pt>
                <c:pt idx="110">
                  <c:v>555.75401344224338</c:v>
                </c:pt>
                <c:pt idx="111">
                  <c:v>560.39408810446798</c:v>
                </c:pt>
                <c:pt idx="112">
                  <c:v>565.03576452991445</c:v>
                </c:pt>
                <c:pt idx="113">
                  <c:v>569.6790019957881</c:v>
                </c:pt>
                <c:pt idx="114">
                  <c:v>574.32376114812803</c:v>
                </c:pt>
                <c:pt idx="115">
                  <c:v>578.970003944773</c:v>
                </c:pt>
                <c:pt idx="116">
                  <c:v>583.61769360115397</c:v>
                </c:pt>
                <c:pt idx="117">
                  <c:v>588.26679453875306</c:v>
                </c:pt>
                <c:pt idx="118">
                  <c:v>592.9172723360756</c:v>
                </c:pt>
                <c:pt idx="119">
                  <c:v>597.56909368200036</c:v>
                </c:pt>
                <c:pt idx="120">
                  <c:v>602.22222633136096</c:v>
                </c:pt>
                <c:pt idx="121">
                  <c:v>606.87663906264652</c:v>
                </c:pt>
                <c:pt idx="122">
                  <c:v>611.53230163770252</c:v>
                </c:pt>
                <c:pt idx="123">
                  <c:v>616.18918476331351</c:v>
                </c:pt>
                <c:pt idx="124">
                  <c:v>620.84726005458344</c:v>
                </c:pt>
                <c:pt idx="125">
                  <c:v>625.50649999999939</c:v>
                </c:pt>
                <c:pt idx="126">
                  <c:v>630.16687792809103</c:v>
                </c:pt>
                <c:pt idx="127">
                  <c:v>634.82836797561401</c:v>
                </c:pt>
                <c:pt idx="128">
                  <c:v>639.49094505717005</c:v>
                </c:pt>
                <c:pt idx="129">
                  <c:v>644.15458483617442</c:v>
                </c:pt>
                <c:pt idx="130">
                  <c:v>648.81926369712846</c:v>
                </c:pt>
                <c:pt idx="131">
                  <c:v>653.48495871910904</c:v>
                </c:pt>
                <c:pt idx="132">
                  <c:v>658.15164765041231</c:v>
                </c:pt>
                <c:pt idx="133">
                  <c:v>662.81930888431475</c:v>
                </c:pt>
                <c:pt idx="134">
                  <c:v>667.4879214358682</c:v>
                </c:pt>
                <c:pt idx="135">
                  <c:v>672.15746491969571</c:v>
                </c:pt>
                <c:pt idx="136">
                  <c:v>676.82791952872549</c:v>
                </c:pt>
                <c:pt idx="137">
                  <c:v>681.49926601383447</c:v>
                </c:pt>
                <c:pt idx="138">
                  <c:v>686.17148566433616</c:v>
                </c:pt>
                <c:pt idx="139">
                  <c:v>690.84456028928298</c:v>
                </c:pt>
                <c:pt idx="140">
                  <c:v>695.51847219955152</c:v>
                </c:pt>
                <c:pt idx="141">
                  <c:v>700.19320419064593</c:v>
                </c:pt>
                <c:pt idx="142">
                  <c:v>704.86873952622454</c:v>
                </c:pt>
                <c:pt idx="143">
                  <c:v>709.54506192227723</c:v>
                </c:pt>
                <c:pt idx="144">
                  <c:v>714.22215553194849</c:v>
                </c:pt>
                <c:pt idx="145">
                  <c:v>718.90000493096625</c:v>
                </c:pt>
                <c:pt idx="146">
                  <c:v>723.57859510364801</c:v>
                </c:pt>
                <c:pt idx="147">
                  <c:v>728.25791142946127</c:v>
                </c:pt>
                <c:pt idx="148">
                  <c:v>732.93793967010856</c:v>
                </c:pt>
                <c:pt idx="149">
                  <c:v>737.61866595712002</c:v>
                </c:pt>
                <c:pt idx="150">
                  <c:v>742.30007677991944</c:v>
                </c:pt>
                <c:pt idx="151">
                  <c:v>746.98215897435887</c:v>
                </c:pt>
                <c:pt idx="152">
                  <c:v>751.66489971167994</c:v>
                </c:pt>
                <c:pt idx="153">
                  <c:v>756.34828648790278</c:v>
                </c:pt>
                <c:pt idx="154">
                  <c:v>761.03230711361698</c:v>
                </c:pt>
                <c:pt idx="155">
                  <c:v>765.71694970414194</c:v>
                </c:pt>
                <c:pt idx="156">
                  <c:v>770.4022026700726</c:v>
                </c:pt>
                <c:pt idx="157">
                  <c:v>775.08805470816003</c:v>
                </c:pt>
                <c:pt idx="158">
                  <c:v>779.77449479253653</c:v>
                </c:pt>
                <c:pt idx="159">
                  <c:v>784.46151216625776</c:v>
                </c:pt>
                <c:pt idx="160">
                  <c:v>789.14909633315392</c:v>
                </c:pt>
                <c:pt idx="161">
                  <c:v>793.83723704997465</c:v>
                </c:pt>
                <c:pt idx="162">
                  <c:v>798.52592431881783</c:v>
                </c:pt>
                <c:pt idx="163">
                  <c:v>803.21514837982556</c:v>
                </c:pt>
                <c:pt idx="164">
                  <c:v>807.90489970414194</c:v>
                </c:pt>
                <c:pt idx="165">
                  <c:v>812.5951689871215</c:v>
                </c:pt>
                <c:pt idx="166">
                  <c:v>817.2859471417695</c:v>
                </c:pt>
                <c:pt idx="167">
                  <c:v>821.97722529241707</c:v>
                </c:pt>
                <c:pt idx="168">
                  <c:v>826.66899476861545</c:v>
                </c:pt>
                <c:pt idx="169">
                  <c:v>831.36124709923092</c:v>
                </c:pt>
                <c:pt idx="170">
                  <c:v>836.05397400676304</c:v>
                </c:pt>
                <c:pt idx="171">
                  <c:v>840.74716740182839</c:v>
                </c:pt>
                <c:pt idx="172">
                  <c:v>845.44081937786302</c:v>
                </c:pt>
                <c:pt idx="173">
                  <c:v>850.13492220597027</c:v>
                </c:pt>
                <c:pt idx="174">
                  <c:v>854.82946832997243</c:v>
                </c:pt>
                <c:pt idx="175">
                  <c:v>859.52445036160452</c:v>
                </c:pt>
                <c:pt idx="176">
                  <c:v>864.21986107587725</c:v>
                </c:pt>
                <c:pt idx="177">
                  <c:v>868.91569340659328</c:v>
                </c:pt>
                <c:pt idx="178">
                  <c:v>873.6119404420084</c:v>
                </c:pt>
                <c:pt idx="179">
                  <c:v>878.30859542063308</c:v>
                </c:pt>
                <c:pt idx="180">
                  <c:v>883.00565172717143</c:v>
                </c:pt>
                <c:pt idx="181">
                  <c:v>887.70310288859253</c:v>
                </c:pt>
                <c:pt idx="182">
                  <c:v>892.40094257032615</c:v>
                </c:pt>
                <c:pt idx="183">
                  <c:v>897.09916457257953</c:v>
                </c:pt>
                <c:pt idx="184">
                  <c:v>901.7977628267746</c:v>
                </c:pt>
                <c:pt idx="185">
                  <c:v>906.4967313920896</c:v>
                </c:pt>
                <c:pt idx="186">
                  <c:v>911.19606445212059</c:v>
                </c:pt>
                <c:pt idx="187">
                  <c:v>915.89575631163746</c:v>
                </c:pt>
                <c:pt idx="188">
                  <c:v>920.5958013934453</c:v>
                </c:pt>
                <c:pt idx="189">
                  <c:v>925.2961942353445</c:v>
                </c:pt>
                <c:pt idx="190">
                  <c:v>929.99692948717939</c:v>
                </c:pt>
                <c:pt idx="191">
                  <c:v>934.69800190798276</c:v>
                </c:pt>
                <c:pt idx="192">
                  <c:v>939.39940636319955</c:v>
                </c:pt>
                <c:pt idx="193">
                  <c:v>944.1011378220071</c:v>
                </c:pt>
                <c:pt idx="194">
                  <c:v>948.80319135470245</c:v>
                </c:pt>
                <c:pt idx="195">
                  <c:v>953.50556213017751</c:v>
                </c:pt>
                <c:pt idx="196">
                  <c:v>958.20824541346519</c:v>
                </c:pt>
                <c:pt idx="197">
                  <c:v>962.9112365633606</c:v>
                </c:pt>
                <c:pt idx="198">
                  <c:v>967.61453103011127</c:v>
                </c:pt>
                <c:pt idx="199">
                  <c:v>972.3181243531734</c:v>
                </c:pt>
                <c:pt idx="200">
                  <c:v>977.02201215904199</c:v>
                </c:pt>
                <c:pt idx="201">
                  <c:v>981.72619015913153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519-4917-B665-E07A18B34551}"/>
            </c:ext>
          </c:extLst>
        </c:ser>
        <c:ser>
          <c:idx val="3"/>
          <c:order val="3"/>
          <c:tx>
            <c:v>400 Hz</c:v>
          </c:tx>
          <c:spPr>
            <a:ln w="63500"/>
          </c:spPr>
          <c:marker>
            <c:symbol val="none"/>
          </c:marker>
          <c:xVal>
            <c:numRef>
              <c:f>Sheet2!$A$4:$A$1000</c:f>
              <c:numCache>
                <c:formatCode>0.00E+00</c:formatCode>
                <c:ptCount val="997"/>
                <c:pt idx="0">
                  <c:v>1000000</c:v>
                </c:pt>
                <c:pt idx="1">
                  <c:v>1200000</c:v>
                </c:pt>
                <c:pt idx="2">
                  <c:v>1400000</c:v>
                </c:pt>
                <c:pt idx="3">
                  <c:v>1600000</c:v>
                </c:pt>
                <c:pt idx="4">
                  <c:v>1800000</c:v>
                </c:pt>
                <c:pt idx="5">
                  <c:v>2000000</c:v>
                </c:pt>
                <c:pt idx="6">
                  <c:v>2200000</c:v>
                </c:pt>
                <c:pt idx="7">
                  <c:v>2400000</c:v>
                </c:pt>
                <c:pt idx="8">
                  <c:v>2600000</c:v>
                </c:pt>
                <c:pt idx="9">
                  <c:v>2800000</c:v>
                </c:pt>
                <c:pt idx="10">
                  <c:v>3000000</c:v>
                </c:pt>
                <c:pt idx="11">
                  <c:v>3200000</c:v>
                </c:pt>
                <c:pt idx="12">
                  <c:v>3400000</c:v>
                </c:pt>
                <c:pt idx="13">
                  <c:v>3600000</c:v>
                </c:pt>
                <c:pt idx="14">
                  <c:v>3800000</c:v>
                </c:pt>
                <c:pt idx="15">
                  <c:v>4000000</c:v>
                </c:pt>
                <c:pt idx="16">
                  <c:v>4200000</c:v>
                </c:pt>
                <c:pt idx="17">
                  <c:v>4400000</c:v>
                </c:pt>
                <c:pt idx="18">
                  <c:v>4600000</c:v>
                </c:pt>
                <c:pt idx="19">
                  <c:v>4800000</c:v>
                </c:pt>
                <c:pt idx="20">
                  <c:v>5000000</c:v>
                </c:pt>
                <c:pt idx="21">
                  <c:v>5200000</c:v>
                </c:pt>
                <c:pt idx="22">
                  <c:v>5400000</c:v>
                </c:pt>
                <c:pt idx="23">
                  <c:v>5600000</c:v>
                </c:pt>
                <c:pt idx="24">
                  <c:v>5800000</c:v>
                </c:pt>
                <c:pt idx="25">
                  <c:v>6000000</c:v>
                </c:pt>
                <c:pt idx="26">
                  <c:v>6200000</c:v>
                </c:pt>
                <c:pt idx="27">
                  <c:v>6400000</c:v>
                </c:pt>
                <c:pt idx="28">
                  <c:v>6600000</c:v>
                </c:pt>
                <c:pt idx="29">
                  <c:v>6800000</c:v>
                </c:pt>
                <c:pt idx="30">
                  <c:v>7000000</c:v>
                </c:pt>
                <c:pt idx="31">
                  <c:v>7200000</c:v>
                </c:pt>
                <c:pt idx="32">
                  <c:v>7400000</c:v>
                </c:pt>
                <c:pt idx="33">
                  <c:v>7600000</c:v>
                </c:pt>
                <c:pt idx="34">
                  <c:v>7800000</c:v>
                </c:pt>
                <c:pt idx="35">
                  <c:v>8000000</c:v>
                </c:pt>
                <c:pt idx="36">
                  <c:v>8200000</c:v>
                </c:pt>
                <c:pt idx="37">
                  <c:v>8400000</c:v>
                </c:pt>
                <c:pt idx="38">
                  <c:v>8600000</c:v>
                </c:pt>
                <c:pt idx="39">
                  <c:v>8800000</c:v>
                </c:pt>
                <c:pt idx="40">
                  <c:v>9000000</c:v>
                </c:pt>
                <c:pt idx="41">
                  <c:v>9200000</c:v>
                </c:pt>
                <c:pt idx="42">
                  <c:v>9400000</c:v>
                </c:pt>
                <c:pt idx="43">
                  <c:v>9600000</c:v>
                </c:pt>
                <c:pt idx="44">
                  <c:v>9800000</c:v>
                </c:pt>
                <c:pt idx="45">
                  <c:v>10000000</c:v>
                </c:pt>
                <c:pt idx="46">
                  <c:v>10200000</c:v>
                </c:pt>
                <c:pt idx="47">
                  <c:v>10400000</c:v>
                </c:pt>
                <c:pt idx="48">
                  <c:v>10600000</c:v>
                </c:pt>
                <c:pt idx="49">
                  <c:v>10800000</c:v>
                </c:pt>
                <c:pt idx="50">
                  <c:v>11000000</c:v>
                </c:pt>
                <c:pt idx="51">
                  <c:v>11200000</c:v>
                </c:pt>
                <c:pt idx="52">
                  <c:v>11400000</c:v>
                </c:pt>
                <c:pt idx="53">
                  <c:v>11600000</c:v>
                </c:pt>
                <c:pt idx="54">
                  <c:v>11800000</c:v>
                </c:pt>
                <c:pt idx="55">
                  <c:v>12000000</c:v>
                </c:pt>
                <c:pt idx="56">
                  <c:v>12200000</c:v>
                </c:pt>
                <c:pt idx="57">
                  <c:v>12400000</c:v>
                </c:pt>
                <c:pt idx="58">
                  <c:v>12600000</c:v>
                </c:pt>
                <c:pt idx="59">
                  <c:v>12800000</c:v>
                </c:pt>
                <c:pt idx="60">
                  <c:v>13000000</c:v>
                </c:pt>
                <c:pt idx="61">
                  <c:v>13200000</c:v>
                </c:pt>
                <c:pt idx="62">
                  <c:v>13400000</c:v>
                </c:pt>
                <c:pt idx="63">
                  <c:v>13600000</c:v>
                </c:pt>
                <c:pt idx="64">
                  <c:v>13800000</c:v>
                </c:pt>
                <c:pt idx="65">
                  <c:v>14000000</c:v>
                </c:pt>
                <c:pt idx="66">
                  <c:v>14200000</c:v>
                </c:pt>
                <c:pt idx="67">
                  <c:v>14400000</c:v>
                </c:pt>
                <c:pt idx="68">
                  <c:v>14600000</c:v>
                </c:pt>
                <c:pt idx="69">
                  <c:v>14800000</c:v>
                </c:pt>
                <c:pt idx="70">
                  <c:v>15000000</c:v>
                </c:pt>
                <c:pt idx="71">
                  <c:v>15200000</c:v>
                </c:pt>
                <c:pt idx="72">
                  <c:v>15400000</c:v>
                </c:pt>
                <c:pt idx="73">
                  <c:v>15600000</c:v>
                </c:pt>
                <c:pt idx="74">
                  <c:v>15800000</c:v>
                </c:pt>
                <c:pt idx="75">
                  <c:v>16000000</c:v>
                </c:pt>
                <c:pt idx="76">
                  <c:v>16200000</c:v>
                </c:pt>
                <c:pt idx="77">
                  <c:v>16400000</c:v>
                </c:pt>
                <c:pt idx="78">
                  <c:v>16600000</c:v>
                </c:pt>
                <c:pt idx="79">
                  <c:v>16800000</c:v>
                </c:pt>
                <c:pt idx="80">
                  <c:v>17000000</c:v>
                </c:pt>
                <c:pt idx="81">
                  <c:v>17200000</c:v>
                </c:pt>
                <c:pt idx="82">
                  <c:v>17400000</c:v>
                </c:pt>
                <c:pt idx="83">
                  <c:v>17600000</c:v>
                </c:pt>
                <c:pt idx="84">
                  <c:v>17800000</c:v>
                </c:pt>
                <c:pt idx="85">
                  <c:v>18000000</c:v>
                </c:pt>
                <c:pt idx="86">
                  <c:v>18200000</c:v>
                </c:pt>
                <c:pt idx="87">
                  <c:v>18400000</c:v>
                </c:pt>
                <c:pt idx="88">
                  <c:v>18600000</c:v>
                </c:pt>
                <c:pt idx="89">
                  <c:v>18800000</c:v>
                </c:pt>
                <c:pt idx="90">
                  <c:v>19000000</c:v>
                </c:pt>
                <c:pt idx="91">
                  <c:v>19200000</c:v>
                </c:pt>
                <c:pt idx="92">
                  <c:v>19400000</c:v>
                </c:pt>
                <c:pt idx="93">
                  <c:v>19600000</c:v>
                </c:pt>
                <c:pt idx="94">
                  <c:v>19800000</c:v>
                </c:pt>
                <c:pt idx="95">
                  <c:v>20000000</c:v>
                </c:pt>
                <c:pt idx="96">
                  <c:v>20200000</c:v>
                </c:pt>
                <c:pt idx="97">
                  <c:v>20400000</c:v>
                </c:pt>
                <c:pt idx="98">
                  <c:v>20600000</c:v>
                </c:pt>
                <c:pt idx="99">
                  <c:v>20800000</c:v>
                </c:pt>
                <c:pt idx="100">
                  <c:v>21000000</c:v>
                </c:pt>
                <c:pt idx="101">
                  <c:v>21200000</c:v>
                </c:pt>
                <c:pt idx="102">
                  <c:v>21400000</c:v>
                </c:pt>
                <c:pt idx="103">
                  <c:v>21600000</c:v>
                </c:pt>
                <c:pt idx="104">
                  <c:v>21800000</c:v>
                </c:pt>
                <c:pt idx="105">
                  <c:v>22000000</c:v>
                </c:pt>
                <c:pt idx="106">
                  <c:v>22200000</c:v>
                </c:pt>
                <c:pt idx="107">
                  <c:v>22400000</c:v>
                </c:pt>
                <c:pt idx="108">
                  <c:v>22600000</c:v>
                </c:pt>
                <c:pt idx="109">
                  <c:v>22800000</c:v>
                </c:pt>
                <c:pt idx="110">
                  <c:v>23000000</c:v>
                </c:pt>
                <c:pt idx="111">
                  <c:v>23200000</c:v>
                </c:pt>
                <c:pt idx="112">
                  <c:v>23400000</c:v>
                </c:pt>
                <c:pt idx="113">
                  <c:v>23600000</c:v>
                </c:pt>
                <c:pt idx="114">
                  <c:v>23800000</c:v>
                </c:pt>
                <c:pt idx="115">
                  <c:v>24000000</c:v>
                </c:pt>
                <c:pt idx="116">
                  <c:v>24200000</c:v>
                </c:pt>
                <c:pt idx="117">
                  <c:v>24400000</c:v>
                </c:pt>
                <c:pt idx="118">
                  <c:v>24600000</c:v>
                </c:pt>
                <c:pt idx="119">
                  <c:v>24800000</c:v>
                </c:pt>
                <c:pt idx="120">
                  <c:v>25000000</c:v>
                </c:pt>
                <c:pt idx="121">
                  <c:v>25200000</c:v>
                </c:pt>
                <c:pt idx="122">
                  <c:v>25400000</c:v>
                </c:pt>
                <c:pt idx="123">
                  <c:v>25600000</c:v>
                </c:pt>
                <c:pt idx="124">
                  <c:v>25800000</c:v>
                </c:pt>
                <c:pt idx="125">
                  <c:v>26000000</c:v>
                </c:pt>
                <c:pt idx="126">
                  <c:v>26200000</c:v>
                </c:pt>
                <c:pt idx="127">
                  <c:v>26400000</c:v>
                </c:pt>
                <c:pt idx="128">
                  <c:v>26600000</c:v>
                </c:pt>
                <c:pt idx="129">
                  <c:v>26800000</c:v>
                </c:pt>
                <c:pt idx="130">
                  <c:v>27000000</c:v>
                </c:pt>
                <c:pt idx="131">
                  <c:v>27200000</c:v>
                </c:pt>
                <c:pt idx="132">
                  <c:v>27400000</c:v>
                </c:pt>
                <c:pt idx="133">
                  <c:v>27600000</c:v>
                </c:pt>
                <c:pt idx="134">
                  <c:v>27800000</c:v>
                </c:pt>
                <c:pt idx="135">
                  <c:v>28000000</c:v>
                </c:pt>
                <c:pt idx="136">
                  <c:v>28200000</c:v>
                </c:pt>
                <c:pt idx="137">
                  <c:v>28400000</c:v>
                </c:pt>
                <c:pt idx="138">
                  <c:v>28600000</c:v>
                </c:pt>
                <c:pt idx="139">
                  <c:v>28800000</c:v>
                </c:pt>
                <c:pt idx="140">
                  <c:v>29000000</c:v>
                </c:pt>
                <c:pt idx="141">
                  <c:v>29200000</c:v>
                </c:pt>
                <c:pt idx="142">
                  <c:v>29400000</c:v>
                </c:pt>
                <c:pt idx="143">
                  <c:v>29600000</c:v>
                </c:pt>
                <c:pt idx="144">
                  <c:v>29800000</c:v>
                </c:pt>
                <c:pt idx="145">
                  <c:v>30000000</c:v>
                </c:pt>
                <c:pt idx="146">
                  <c:v>30200000</c:v>
                </c:pt>
                <c:pt idx="147">
                  <c:v>30400000</c:v>
                </c:pt>
                <c:pt idx="148">
                  <c:v>30600000</c:v>
                </c:pt>
                <c:pt idx="149">
                  <c:v>30800000</c:v>
                </c:pt>
                <c:pt idx="150">
                  <c:v>31000000</c:v>
                </c:pt>
                <c:pt idx="151">
                  <c:v>31200000</c:v>
                </c:pt>
                <c:pt idx="152">
                  <c:v>31400000</c:v>
                </c:pt>
                <c:pt idx="153">
                  <c:v>31600000</c:v>
                </c:pt>
                <c:pt idx="154">
                  <c:v>31800000</c:v>
                </c:pt>
                <c:pt idx="155">
                  <c:v>32000000</c:v>
                </c:pt>
                <c:pt idx="156">
                  <c:v>32200000</c:v>
                </c:pt>
                <c:pt idx="157">
                  <c:v>32400000</c:v>
                </c:pt>
                <c:pt idx="158">
                  <c:v>32600000</c:v>
                </c:pt>
                <c:pt idx="159">
                  <c:v>32800000</c:v>
                </c:pt>
                <c:pt idx="160">
                  <c:v>33000000</c:v>
                </c:pt>
                <c:pt idx="161">
                  <c:v>33200000</c:v>
                </c:pt>
                <c:pt idx="162">
                  <c:v>33400000</c:v>
                </c:pt>
                <c:pt idx="163">
                  <c:v>33600000</c:v>
                </c:pt>
                <c:pt idx="164">
                  <c:v>33800000</c:v>
                </c:pt>
                <c:pt idx="165">
                  <c:v>34000000</c:v>
                </c:pt>
                <c:pt idx="166">
                  <c:v>34200000</c:v>
                </c:pt>
                <c:pt idx="167">
                  <c:v>34400000</c:v>
                </c:pt>
                <c:pt idx="168">
                  <c:v>34600000</c:v>
                </c:pt>
                <c:pt idx="169">
                  <c:v>34800000</c:v>
                </c:pt>
                <c:pt idx="170">
                  <c:v>35000000</c:v>
                </c:pt>
                <c:pt idx="171">
                  <c:v>35200000</c:v>
                </c:pt>
                <c:pt idx="172">
                  <c:v>35400000</c:v>
                </c:pt>
                <c:pt idx="173">
                  <c:v>35600000</c:v>
                </c:pt>
                <c:pt idx="174">
                  <c:v>35800000</c:v>
                </c:pt>
                <c:pt idx="175">
                  <c:v>36000000</c:v>
                </c:pt>
                <c:pt idx="176">
                  <c:v>36200000</c:v>
                </c:pt>
                <c:pt idx="177">
                  <c:v>36400000</c:v>
                </c:pt>
                <c:pt idx="178">
                  <c:v>36600000</c:v>
                </c:pt>
                <c:pt idx="179">
                  <c:v>36800000</c:v>
                </c:pt>
                <c:pt idx="180">
                  <c:v>37000000</c:v>
                </c:pt>
                <c:pt idx="181">
                  <c:v>37200000</c:v>
                </c:pt>
                <c:pt idx="182">
                  <c:v>37400000</c:v>
                </c:pt>
                <c:pt idx="183">
                  <c:v>37600000</c:v>
                </c:pt>
                <c:pt idx="184">
                  <c:v>37800000</c:v>
                </c:pt>
                <c:pt idx="185">
                  <c:v>38000000</c:v>
                </c:pt>
                <c:pt idx="186">
                  <c:v>38200000</c:v>
                </c:pt>
                <c:pt idx="187">
                  <c:v>38400000</c:v>
                </c:pt>
                <c:pt idx="188">
                  <c:v>38600000</c:v>
                </c:pt>
                <c:pt idx="189">
                  <c:v>38800000</c:v>
                </c:pt>
                <c:pt idx="190">
                  <c:v>39000000</c:v>
                </c:pt>
                <c:pt idx="191">
                  <c:v>39200000</c:v>
                </c:pt>
                <c:pt idx="192">
                  <c:v>39400000</c:v>
                </c:pt>
                <c:pt idx="193">
                  <c:v>39600000</c:v>
                </c:pt>
                <c:pt idx="194">
                  <c:v>39800000</c:v>
                </c:pt>
                <c:pt idx="195">
                  <c:v>40000000</c:v>
                </c:pt>
                <c:pt idx="196">
                  <c:v>40200000</c:v>
                </c:pt>
                <c:pt idx="197">
                  <c:v>40400000</c:v>
                </c:pt>
                <c:pt idx="198">
                  <c:v>40600000</c:v>
                </c:pt>
                <c:pt idx="199">
                  <c:v>40800000</c:v>
                </c:pt>
                <c:pt idx="200">
                  <c:v>41000000</c:v>
                </c:pt>
                <c:pt idx="201">
                  <c:v>41200000</c:v>
                </c:pt>
              </c:numCache>
            </c:numRef>
          </c:xVal>
          <c:yVal>
            <c:numRef>
              <c:f>Sheet2!$J$4:$J$1000</c:f>
              <c:numCache>
                <c:formatCode>General</c:formatCode>
                <c:ptCount val="997"/>
                <c:pt idx="0">
                  <c:v>345.17480621301797</c:v>
                </c:pt>
                <c:pt idx="1">
                  <c:v>322.44310078895438</c:v>
                </c:pt>
                <c:pt idx="2">
                  <c:v>311.61615726965329</c:v>
                </c:pt>
                <c:pt idx="3">
                  <c:v>308.22968994082845</c:v>
                </c:pt>
                <c:pt idx="4">
                  <c:v>309.80354007232086</c:v>
                </c:pt>
                <c:pt idx="5">
                  <c:v>314.84961242603572</c:v>
                </c:pt>
                <c:pt idx="6">
                  <c:v>322.42093730500244</c:v>
                </c:pt>
                <c:pt idx="7">
                  <c:v>331.88620157790911</c:v>
                </c:pt>
                <c:pt idx="8">
                  <c:v>342.8083423076921</c:v>
                </c:pt>
                <c:pt idx="9">
                  <c:v>354.87517168216397</c:v>
                </c:pt>
                <c:pt idx="10">
                  <c:v>367.85775197238644</c:v>
                </c:pt>
                <c:pt idx="11">
                  <c:v>381.58437988165679</c:v>
                </c:pt>
                <c:pt idx="12">
                  <c:v>395.92375288896625</c:v>
                </c:pt>
                <c:pt idx="13">
                  <c:v>410.77374681130834</c:v>
                </c:pt>
                <c:pt idx="14">
                  <c:v>426.05373729367767</c:v>
                </c:pt>
                <c:pt idx="15">
                  <c:v>441.69922485207104</c:v>
                </c:pt>
                <c:pt idx="16">
                  <c:v>457.65799561848405</c:v>
                </c:pt>
                <c:pt idx="17">
                  <c:v>473.88732915546007</c:v>
                </c:pt>
                <c:pt idx="18">
                  <c:v>490.3519346668383</c:v>
                </c:pt>
                <c:pt idx="19">
                  <c:v>507.02240315581872</c:v>
                </c:pt>
                <c:pt idx="20">
                  <c:v>523.87403106508873</c:v>
                </c:pt>
                <c:pt idx="21">
                  <c:v>540.88591538461537</c:v>
                </c:pt>
                <c:pt idx="22">
                  <c:v>558.04024984659202</c:v>
                </c:pt>
                <c:pt idx="23">
                  <c:v>575.3217719357566</c:v>
                </c:pt>
                <c:pt idx="24">
                  <c:v>592.71732431136513</c:v>
                </c:pt>
                <c:pt idx="25">
                  <c:v>610.21550394477322</c:v>
                </c:pt>
                <c:pt idx="26">
                  <c:v>627.80637916587159</c:v>
                </c:pt>
                <c:pt idx="27">
                  <c:v>645.48125976331346</c:v>
                </c:pt>
                <c:pt idx="28">
                  <c:v>663.23250888470398</c:v>
                </c:pt>
                <c:pt idx="29">
                  <c:v>681.05338813087383</c:v>
                </c:pt>
                <c:pt idx="30">
                  <c:v>698.9379292054092</c:v>
                </c:pt>
                <c:pt idx="31">
                  <c:v>716.88082695595028</c:v>
                </c:pt>
                <c:pt idx="32">
                  <c:v>734.87734976011552</c:v>
                </c:pt>
                <c:pt idx="33">
                  <c:v>752.92326406104019</c:v>
                </c:pt>
                <c:pt idx="34">
                  <c:v>771.01477051282109</c:v>
                </c:pt>
                <c:pt idx="35">
                  <c:v>789.14844970414254</c:v>
                </c:pt>
                <c:pt idx="36">
                  <c:v>807.3212158247934</c:v>
                </c:pt>
                <c:pt idx="37">
                  <c:v>825.53027695125422</c:v>
                </c:pt>
                <c:pt idx="38">
                  <c:v>843.77310087381352</c:v>
                </c:pt>
                <c:pt idx="39">
                  <c:v>862.0473855836475</c:v>
                </c:pt>
                <c:pt idx="40">
                  <c:v>880.35103369493709</c:v>
                </c:pt>
                <c:pt idx="41">
                  <c:v>898.68213020324185</c:v>
                </c:pt>
                <c:pt idx="42">
                  <c:v>917.03892308321747</c:v>
                </c:pt>
                <c:pt idx="43">
                  <c:v>935.41980631163756</c:v>
                </c:pt>
                <c:pt idx="44">
                  <c:v>953.82330496920724</c:v>
                </c:pt>
                <c:pt idx="45">
                  <c:v>972.24806213017803</c:v>
                </c:pt>
                <c:pt idx="46">
                  <c:v>990.6928272943502</c:v>
                </c:pt>
                <c:pt idx="47">
                  <c:v>1009.156446153846</c:v>
                </c:pt>
                <c:pt idx="48">
                  <c:v>1027.6378515183658</c:v>
                </c:pt>
                <c:pt idx="49">
                  <c:v>1046.1360552487401</c:v>
                </c:pt>
                <c:pt idx="50">
                  <c:v>1064.6501410704673</c:v>
                </c:pt>
                <c:pt idx="51">
                  <c:v>1083.1792581572277</c:v>
                </c:pt>
                <c:pt idx="52">
                  <c:v>1101.7226153898062</c:v>
                </c:pt>
                <c:pt idx="53">
                  <c:v>1120.2794762089359</c:v>
                </c:pt>
                <c:pt idx="54">
                  <c:v>1138.849153991576</c:v>
                </c:pt>
                <c:pt idx="55">
                  <c:v>1157.431007889546</c:v>
                </c:pt>
                <c:pt idx="56">
                  <c:v>1176.0244390775042</c:v>
                </c:pt>
                <c:pt idx="57">
                  <c:v>1194.6288873640012</c:v>
                </c:pt>
                <c:pt idx="58">
                  <c:v>1213.2438281252935</c:v>
                </c:pt>
                <c:pt idx="59">
                  <c:v>1231.8687695266271</c:v>
                </c:pt>
                <c:pt idx="60">
                  <c:v>1250.5032500000002</c:v>
                </c:pt>
                <c:pt idx="61">
                  <c:v>1269.1468359512282</c:v>
                </c:pt>
                <c:pt idx="62">
                  <c:v>1287.7991196723478</c:v>
                </c:pt>
                <c:pt idx="63">
                  <c:v>1306.4597174382193</c:v>
                </c:pt>
                <c:pt idx="64">
                  <c:v>1325.1282677686311</c:v>
                </c:pt>
                <c:pt idx="65">
                  <c:v>1343.80442983939</c:v>
                </c:pt>
                <c:pt idx="66">
                  <c:v>1362.4878820276699</c:v>
                </c:pt>
                <c:pt idx="67">
                  <c:v>1381.1783205785653</c:v>
                </c:pt>
                <c:pt idx="68">
                  <c:v>1399.8754583812931</c:v>
                </c:pt>
                <c:pt idx="69">
                  <c:v>1418.5790238445545</c:v>
                </c:pt>
                <c:pt idx="70">
                  <c:v>1437.2887598619341</c:v>
                </c:pt>
                <c:pt idx="71">
                  <c:v>1456.0044228589204</c:v>
                </c:pt>
                <c:pt idx="72">
                  <c:v>1474.7257819142408</c:v>
                </c:pt>
                <c:pt idx="73">
                  <c:v>1493.4526179487186</c:v>
                </c:pt>
                <c:pt idx="74">
                  <c:v>1512.1847229758059</c:v>
                </c:pt>
                <c:pt idx="75">
                  <c:v>1530.9218994082858</c:v>
                </c:pt>
                <c:pt idx="76">
                  <c:v>1549.6639594163198</c:v>
                </c:pt>
                <c:pt idx="77">
                  <c:v>1568.4107243325159</c:v>
                </c:pt>
                <c:pt idx="78">
                  <c:v>1587.1620240999493</c:v>
                </c:pt>
                <c:pt idx="79">
                  <c:v>1605.9176967596511</c:v>
                </c:pt>
                <c:pt idx="80">
                  <c:v>1624.6775879742431</c:v>
                </c:pt>
                <c:pt idx="81">
                  <c:v>1643.4415505848351</c:v>
                </c:pt>
                <c:pt idx="82">
                  <c:v>1662.2094441984618</c:v>
                </c:pt>
                <c:pt idx="83">
                  <c:v>1680.9811348036578</c:v>
                </c:pt>
                <c:pt idx="84">
                  <c:v>1699.7564944119404</c:v>
                </c:pt>
                <c:pt idx="85">
                  <c:v>1718.5354007232081</c:v>
                </c:pt>
                <c:pt idx="86">
                  <c:v>1737.3177368131858</c:v>
                </c:pt>
                <c:pt idx="87">
                  <c:v>1756.1033908412658</c:v>
                </c:pt>
                <c:pt idx="88">
                  <c:v>1774.8922557771839</c:v>
                </c:pt>
                <c:pt idx="89">
                  <c:v>1793.684229145159</c:v>
                </c:pt>
                <c:pt idx="90">
                  <c:v>1812.4792127841797</c:v>
                </c:pt>
                <c:pt idx="91">
                  <c:v>1831.2771126232749</c:v>
                </c:pt>
                <c:pt idx="92">
                  <c:v>1850.0778384706887</c:v>
                </c:pt>
                <c:pt idx="93">
                  <c:v>1868.8813038159633</c:v>
                </c:pt>
                <c:pt idx="94">
                  <c:v>1887.6874256440128</c:v>
                </c:pt>
                <c:pt idx="95">
                  <c:v>1906.4961242603549</c:v>
                </c:pt>
                <c:pt idx="96">
                  <c:v>1925.307323126721</c:v>
                </c:pt>
                <c:pt idx="97">
                  <c:v>1944.1209487063454</c:v>
                </c:pt>
                <c:pt idx="98">
                  <c:v>1962.936930318263</c:v>
                </c:pt>
                <c:pt idx="99">
                  <c:v>1981.7552000000001</c:v>
                </c:pt>
                <c:pt idx="100">
                  <c:v>2000.575692378135</c:v>
                </c:pt>
                <c:pt idx="101">
                  <c:v>2019.398344546164</c:v>
                </c:pt>
                <c:pt idx="102">
                  <c:v>2038.2230959492335</c:v>
                </c:pt>
                <c:pt idx="103">
                  <c:v>2057.0498882752581</c:v>
                </c:pt>
                <c:pt idx="104">
                  <c:v>2075.8786653520438</c:v>
                </c:pt>
                <c:pt idx="105">
                  <c:v>2094.7093730500269</c:v>
                </c:pt>
                <c:pt idx="106">
                  <c:v>2113.541959190256</c:v>
                </c:pt>
                <c:pt idx="107">
                  <c:v>2132.3763734573122</c:v>
                </c:pt>
                <c:pt idx="108">
                  <c:v>2151.2125673168557</c:v>
                </c:pt>
                <c:pt idx="109">
                  <c:v>2170.0504939375082</c:v>
                </c:pt>
                <c:pt idx="110">
                  <c:v>2188.8901081167996</c:v>
                </c:pt>
                <c:pt idx="111">
                  <c:v>2207.7313662109791</c:v>
                </c:pt>
                <c:pt idx="112">
                  <c:v>2226.5742260683755</c:v>
                </c:pt>
                <c:pt idx="113">
                  <c:v>2245.4186469662018</c:v>
                </c:pt>
                <c:pt idx="114">
                  <c:v>2264.2645895504943</c:v>
                </c:pt>
                <c:pt idx="115">
                  <c:v>2283.1120157790915</c:v>
                </c:pt>
                <c:pt idx="116">
                  <c:v>2301.9608888674247</c:v>
                </c:pt>
                <c:pt idx="117">
                  <c:v>2320.811173236983</c:v>
                </c:pt>
                <c:pt idx="118">
                  <c:v>2339.6628344662504</c:v>
                </c:pt>
                <c:pt idx="119">
                  <c:v>2358.5158392441322</c:v>
                </c:pt>
                <c:pt idx="120">
                  <c:v>2377.3701553254455</c:v>
                </c:pt>
                <c:pt idx="121">
                  <c:v>2396.2257514886792</c:v>
                </c:pt>
                <c:pt idx="122">
                  <c:v>2415.0825974956897</c:v>
                </c:pt>
                <c:pt idx="123">
                  <c:v>2433.9406640532538</c:v>
                </c:pt>
                <c:pt idx="124">
                  <c:v>2452.7999227764772</c:v>
                </c:pt>
                <c:pt idx="125">
                  <c:v>2471.6603461538448</c:v>
                </c:pt>
                <c:pt idx="126">
                  <c:v>2490.5219075138912</c:v>
                </c:pt>
                <c:pt idx="127">
                  <c:v>2509.384580993365</c:v>
                </c:pt>
                <c:pt idx="128">
                  <c:v>2528.2483415068714</c:v>
                </c:pt>
                <c:pt idx="129">
                  <c:v>2547.1131647178304</c:v>
                </c:pt>
                <c:pt idx="130">
                  <c:v>2565.9790270107374</c:v>
                </c:pt>
                <c:pt idx="131">
                  <c:v>2584.8459054646701</c:v>
                </c:pt>
                <c:pt idx="132">
                  <c:v>2603.7137778279266</c:v>
                </c:pt>
                <c:pt idx="133">
                  <c:v>2622.5826224937809</c:v>
                </c:pt>
                <c:pt idx="134">
                  <c:v>2641.4524184772899</c:v>
                </c:pt>
                <c:pt idx="135">
                  <c:v>2660.3231453930703</c:v>
                </c:pt>
                <c:pt idx="136">
                  <c:v>2679.1947834340508</c:v>
                </c:pt>
                <c:pt idx="137">
                  <c:v>2698.0673133511145</c:v>
                </c:pt>
                <c:pt idx="138">
                  <c:v>2716.9407164335689</c:v>
                </c:pt>
                <c:pt idx="139">
                  <c:v>2735.8149744904672</c:v>
                </c:pt>
                <c:pt idx="140">
                  <c:v>2754.6900698326867</c:v>
                </c:pt>
                <c:pt idx="141">
                  <c:v>2773.5659852557337</c:v>
                </c:pt>
                <c:pt idx="142">
                  <c:v>2792.4427040232658</c:v>
                </c:pt>
                <c:pt idx="143">
                  <c:v>2811.3202098512711</c:v>
                </c:pt>
                <c:pt idx="144">
                  <c:v>2830.1984868928948</c:v>
                </c:pt>
                <c:pt idx="145">
                  <c:v>2849.077519723865</c:v>
                </c:pt>
                <c:pt idx="146">
                  <c:v>2867.9572933285008</c:v>
                </c:pt>
                <c:pt idx="147">
                  <c:v>2886.837793086268</c:v>
                </c:pt>
                <c:pt idx="148">
                  <c:v>2905.7190047588647</c:v>
                </c:pt>
                <c:pt idx="149">
                  <c:v>2924.6009144778291</c:v>
                </c:pt>
                <c:pt idx="150">
                  <c:v>2943.4835087325832</c:v>
                </c:pt>
                <c:pt idx="151">
                  <c:v>2962.366774358974</c:v>
                </c:pt>
                <c:pt idx="152">
                  <c:v>2981.2506985282484</c:v>
                </c:pt>
                <c:pt idx="153">
                  <c:v>3000.1352687364251</c:v>
                </c:pt>
                <c:pt idx="154">
                  <c:v>3019.0204727940904</c:v>
                </c:pt>
                <c:pt idx="155">
                  <c:v>3037.9062988165679</c:v>
                </c:pt>
                <c:pt idx="156">
                  <c:v>3056.7927352144502</c:v>
                </c:pt>
                <c:pt idx="157">
                  <c:v>3075.6797706844923</c:v>
                </c:pt>
                <c:pt idx="158">
                  <c:v>3094.5673942008202</c:v>
                </c:pt>
                <c:pt idx="159">
                  <c:v>3113.4555950064964</c:v>
                </c:pt>
                <c:pt idx="160">
                  <c:v>3132.3443626053445</c:v>
                </c:pt>
                <c:pt idx="161">
                  <c:v>3151.2336867541167</c:v>
                </c:pt>
                <c:pt idx="162">
                  <c:v>3170.1235574549123</c:v>
                </c:pt>
                <c:pt idx="163">
                  <c:v>3189.013964947872</c:v>
                </c:pt>
                <c:pt idx="164">
                  <c:v>3207.9048997041396</c:v>
                </c:pt>
                <c:pt idx="165">
                  <c:v>3226.7963524190736</c:v>
                </c:pt>
                <c:pt idx="166">
                  <c:v>3245.6883140056743</c:v>
                </c:pt>
                <c:pt idx="167">
                  <c:v>3264.5807755882752</c:v>
                </c:pt>
                <c:pt idx="168">
                  <c:v>3283.4737284964262</c:v>
                </c:pt>
                <c:pt idx="169">
                  <c:v>3302.3671642589952</c:v>
                </c:pt>
                <c:pt idx="170">
                  <c:v>3321.2610745984807</c:v>
                </c:pt>
                <c:pt idx="171">
                  <c:v>3340.1554514254981</c:v>
                </c:pt>
                <c:pt idx="172">
                  <c:v>3359.050286833487</c:v>
                </c:pt>
                <c:pt idx="173">
                  <c:v>3377.9455730935465</c:v>
                </c:pt>
                <c:pt idx="174">
                  <c:v>3396.8413026495027</c:v>
                </c:pt>
                <c:pt idx="175">
                  <c:v>3415.7374681130814</c:v>
                </c:pt>
                <c:pt idx="176">
                  <c:v>3434.6340622593102</c:v>
                </c:pt>
                <c:pt idx="177">
                  <c:v>3453.5310780219779</c:v>
                </c:pt>
                <c:pt idx="178">
                  <c:v>3472.4285084893463</c:v>
                </c:pt>
                <c:pt idx="179">
                  <c:v>3491.3263468999253</c:v>
                </c:pt>
                <c:pt idx="180">
                  <c:v>3510.2245866384142</c:v>
                </c:pt>
                <c:pt idx="181">
                  <c:v>3529.1232212317877</c:v>
                </c:pt>
                <c:pt idx="182">
                  <c:v>3548.0222443454741</c:v>
                </c:pt>
                <c:pt idx="183">
                  <c:v>3566.9216497796797</c:v>
                </c:pt>
                <c:pt idx="184">
                  <c:v>3585.821431465828</c:v>
                </c:pt>
                <c:pt idx="185">
                  <c:v>3604.7215834630947</c:v>
                </c:pt>
                <c:pt idx="186">
                  <c:v>3623.6220999550783</c:v>
                </c:pt>
                <c:pt idx="187">
                  <c:v>3642.5229752465498</c:v>
                </c:pt>
                <c:pt idx="188">
                  <c:v>3661.4242037603099</c:v>
                </c:pt>
                <c:pt idx="189">
                  <c:v>3680.3257800341612</c:v>
                </c:pt>
                <c:pt idx="190">
                  <c:v>3699.227698717948</c:v>
                </c:pt>
                <c:pt idx="191">
                  <c:v>3718.1299545707052</c:v>
                </c:pt>
                <c:pt idx="192">
                  <c:v>3737.0325424578741</c:v>
                </c:pt>
                <c:pt idx="193">
                  <c:v>3755.9354573486362</c:v>
                </c:pt>
                <c:pt idx="194">
                  <c:v>3774.8386943132823</c:v>
                </c:pt>
                <c:pt idx="195">
                  <c:v>3793.742248520708</c:v>
                </c:pt>
                <c:pt idx="196">
                  <c:v>3812.6461152359511</c:v>
                </c:pt>
                <c:pt idx="197">
                  <c:v>3831.5502898177988</c:v>
                </c:pt>
                <c:pt idx="198">
                  <c:v>3850.4547677165024</c:v>
                </c:pt>
                <c:pt idx="199">
                  <c:v>3869.3595444715202</c:v>
                </c:pt>
                <c:pt idx="200">
                  <c:v>3888.2646157093363</c:v>
                </c:pt>
                <c:pt idx="201">
                  <c:v>3907.1699771413796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519-4917-B665-E07A18B345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3189200"/>
        <c:axId val="623188808"/>
      </c:scatterChart>
      <c:valAx>
        <c:axId val="623189200"/>
        <c:scaling>
          <c:logBase val="10"/>
          <c:orientation val="minMax"/>
          <c:min val="1000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External Q</a:t>
                </a:r>
              </a:p>
            </c:rich>
          </c:tx>
          <c:overlay val="0"/>
        </c:title>
        <c:numFmt formatCode="0.E+00" sourceLinked="0"/>
        <c:majorTickMark val="out"/>
        <c:minorTickMark val="none"/>
        <c:tickLblPos val="nextTo"/>
        <c:crossAx val="623188808"/>
        <c:crosses val="autoZero"/>
        <c:crossBetween val="midCat"/>
      </c:valAx>
      <c:valAx>
        <c:axId val="623188808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power required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231892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2741611843974049"/>
          <c:y val="6.0263641568942553E-2"/>
          <c:w val="0.36342093601936115"/>
          <c:h val="0.36683554194570889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95C80-933A-4002-BF3C-875E071264A7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7BDFE-4F45-4339-A0D8-6D7B707C8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16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67BDFE-4F45-4339-A0D8-6D7B707C8DC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556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B50721-D6FD-4845-9DAB-849E77CEFED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457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ABE50-DF5F-D92F-0461-9E60C15298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000ED5-A9E0-A80A-0985-41E4D0603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881DB-637D-53BD-6E97-1E354BD9D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BD70A-D1A0-9D71-1B3C-03504848F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6156F-F884-14AB-7C2B-1DD221083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906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798DE-C808-C164-C0DA-276CBEDA0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D6ECC6-C452-22A3-E8D6-7FD506982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B1BD-1397-C377-24B3-23E54BC00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BC8A7-7685-03FE-3EF9-3715CFFB7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18337-1B13-F331-B7ED-A78CE71DF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68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AAFB96-17F4-F6A6-D10D-0FA25A13F4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C16F77-493F-6E2E-9D4D-CFCA69A07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3C05E-2B2A-FACC-9570-282B67FF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51587-95B9-CED0-9CD1-2B7DE89BF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B3027-E626-07A1-931E-705CC522C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24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9C9A7-4088-31F6-E617-8CBC30837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466E4-018B-190F-5ED4-D337A99A6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FC11E-96D6-F954-2D4A-33DA8D976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CC7AE-6F51-C9E2-4801-174D77EA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F77AD-DD66-F43D-0212-2D559B3B2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1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19CF8-2FA5-5AE6-DC3C-3EF2413F8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33C87-9835-70C7-061F-46D33F5D4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D942A-14F9-3FBD-9048-83886F909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136AE-762A-F26D-035B-669E055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91178-75D1-274E-9802-02F63ADFC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7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CC442-DEAB-2837-1E41-B9F4783E2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45477-62F2-F58D-DDBE-D8592B834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00C79-A558-BA87-14FE-9C20F8F955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45348-DAB2-A4C8-B0B4-E3AF3D9D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67B3E-E5DF-6F08-65EE-37D60897A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7C6234-9DA9-6482-EF40-D24023FC9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69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E41B-6519-16A1-DF7E-D2C0DC2ED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737D8-5732-4242-FB3B-EC63AB726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16EE29-1592-5C0E-52A8-4E6A0AD7E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39EED3-8D20-5480-33C3-DE4950876E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4606AA-9E10-4F71-E320-9FF39FD9D3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BFDACA-1144-4CBC-6147-BC519A2AD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593DD6-E593-8C1F-D670-0D26172BB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FB8E66-FC76-553F-52F1-65C15E014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485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738C6-C606-2AD6-45D6-C034DB858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8EFFBF-4EFD-3155-C228-FA2E2EEA9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82E67-F8F9-34FE-66BB-96BF16AE1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1C2C23-A656-E511-B79A-63E05DDA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306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87C648-CE50-2919-66B4-30CACE9A0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6FD270-2862-53DA-48F1-A12E34533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EF4F9-861C-BF9E-2FF6-60E9DA42A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76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1750C-93A2-5C44-AA52-753362DEC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BD102-4900-2B8A-C098-EB1067A8B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C1AA0D-0765-7B2A-922F-CFA6780D09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771881-A564-617F-08B5-93FB20D65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7C9C70-2475-EAC6-C885-04A8F8238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FEB5-76C0-C979-D751-9E8B0E288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8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DC9AF-1C6D-FE38-3C31-D670B51DA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62BA5E-B276-A048-1E6F-026148ECE0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3DDA3D-D21F-5A2C-1A1B-9E44A909D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B7104-F287-D07C-4713-BC8612426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CDABBA-8EB8-825C-2D5F-C9D33D63E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244B4-74CB-7967-F181-54086028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3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983265-2041-CC25-A553-AD2F812CE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3CCD6C-0B90-5ACE-6900-8509F16CC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CB517-1DBC-0473-F740-E8DD92DF6E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2E5E2-E22C-43C3-B433-406FE11325DF}" type="datetimeFigureOut">
              <a:rPr lang="en-GB" smtClean="0"/>
              <a:t>10/06/2024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63F1D0-9778-95A6-A3DA-E8D0AE624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52CAD-E252-28D6-C029-F89E7A1E4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B02F6-E01C-46B7-B504-91972934C3D7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FCAA7E-9238-3A7D-EE91-519C18883871}"/>
              </a:ext>
            </a:extLst>
          </p:cNvPr>
          <p:cNvCxnSpPr>
            <a:cxnSpLocks/>
          </p:cNvCxnSpPr>
          <p:nvPr userDrawn="1"/>
        </p:nvCxnSpPr>
        <p:spPr>
          <a:xfrm>
            <a:off x="477078" y="5794406"/>
            <a:ext cx="11357776" cy="0"/>
          </a:xfrm>
          <a:prstGeom prst="line">
            <a:avLst/>
          </a:prstGeom>
          <a:ln w="19050">
            <a:solidFill>
              <a:srgbClr val="741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F1CFAB2A-50CE-D718-8954-4D5B24F66B9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700591" y="5868955"/>
            <a:ext cx="2200799" cy="8877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CD2B23-FF28-19DD-D8E5-471E3990E3A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296617" y="5930356"/>
            <a:ext cx="1260756" cy="76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947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//upload.wikimedia.org/wikipedia/commons/2/2b/Sc_history.gif" TargetMode="Externa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3.bin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317C7-90C2-3E24-9E90-4AA9B415F8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Sustainable RF for future accelerators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6DD9D0-7A24-3562-C261-58044682C4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Prof Graeme Burt, Lancaster University / Cockcroft Institute</a:t>
            </a:r>
          </a:p>
          <a:p>
            <a:endParaRPr lang="en-US" dirty="0"/>
          </a:p>
          <a:p>
            <a:r>
              <a:rPr lang="en-US" dirty="0"/>
              <a:t>Acknowledgements: Igor </a:t>
            </a:r>
            <a:r>
              <a:rPr lang="en-US" dirty="0" err="1"/>
              <a:t>Syratchev</a:t>
            </a:r>
            <a:r>
              <a:rPr lang="en-US" dirty="0"/>
              <a:t>, Nuria Catalan Lasheras, </a:t>
            </a:r>
            <a:r>
              <a:rPr lang="en-US" dirty="0" err="1"/>
              <a:t>Alick</a:t>
            </a:r>
            <a:r>
              <a:rPr lang="en-US" dirty="0"/>
              <a:t> MacPherson (CERN), Nik Shipman (HZB), Oleg Malyshev, Reza </a:t>
            </a:r>
            <a:r>
              <a:rPr lang="en-US" dirty="0" err="1"/>
              <a:t>Valizadey</a:t>
            </a:r>
            <a:r>
              <a:rPr lang="en-US" dirty="0"/>
              <a:t> (STFC)</a:t>
            </a:r>
          </a:p>
        </p:txBody>
      </p:sp>
    </p:spTree>
    <p:extLst>
      <p:ext uri="{BB962C8B-B14F-4D97-AF65-F5344CB8AC3E}">
        <p14:creationId xmlns:p14="http://schemas.microsoft.com/office/powerpoint/2010/main" val="256246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5656F-1604-BD6E-3640-552CB14A0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SRF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4B384-E22E-2339-6BF9-9712E8213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976" y="1313399"/>
            <a:ext cx="10515600" cy="4351338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By going to SRF we reduce the RF power loses, but we then need cryogenics. How does this change power usage?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EE2F4D-B81B-9545-C148-4A9DD5710D43}"/>
              </a:ext>
            </a:extLst>
          </p:cNvPr>
          <p:cNvSpPr txBox="1">
            <a:spLocks noChangeArrowheads="1"/>
          </p:cNvSpPr>
          <p:nvPr/>
        </p:nvSpPr>
        <p:spPr>
          <a:xfrm>
            <a:off x="763205" y="2222938"/>
            <a:ext cx="7391509" cy="34417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2400" dirty="0"/>
              <a:t>All refrigerators have a technical efficiency, </a:t>
            </a:r>
            <a:r>
              <a:rPr lang="el-GR" altLang="en-US" sz="2400" dirty="0">
                <a:cs typeface="Arial" panose="020B0604020202020204" pitchFamily="34" charset="0"/>
              </a:rPr>
              <a:t>η</a:t>
            </a:r>
            <a:r>
              <a:rPr lang="en-GB" altLang="en-US" sz="2400" baseline="-25000" dirty="0">
                <a:cs typeface="Arial" panose="020B0604020202020204" pitchFamily="34" charset="0"/>
              </a:rPr>
              <a:t>T</a:t>
            </a:r>
            <a:r>
              <a:rPr lang="en-GB" altLang="en-US" sz="2400" dirty="0"/>
              <a:t> of 20%-30%</a:t>
            </a:r>
          </a:p>
          <a:p>
            <a:r>
              <a:rPr lang="en-GB" altLang="en-US" sz="2400" dirty="0"/>
              <a:t>The Carnot efficiency is given by </a:t>
            </a:r>
          </a:p>
          <a:p>
            <a:pPr marL="0" indent="0">
              <a:buNone/>
            </a:pPr>
            <a:endParaRPr lang="en-GB" altLang="en-US" sz="2400" dirty="0"/>
          </a:p>
          <a:p>
            <a:r>
              <a:rPr lang="en-GB" altLang="en-US" sz="2400" dirty="0"/>
              <a:t>The dynamic heat load, P</a:t>
            </a:r>
            <a:r>
              <a:rPr lang="en-GB" altLang="en-US" sz="2400" baseline="-25000" dirty="0"/>
              <a:t>c</a:t>
            </a:r>
            <a:r>
              <a:rPr lang="en-GB" altLang="en-US" sz="2400" dirty="0"/>
              <a:t>, is the rf power dissipated in the cavity walls.</a:t>
            </a:r>
          </a:p>
          <a:p>
            <a:r>
              <a:rPr lang="en-GB" altLang="en-US" sz="2400" dirty="0"/>
              <a:t>A static heat load, P</a:t>
            </a:r>
            <a:r>
              <a:rPr lang="en-GB" altLang="en-US" sz="2400" baseline="-25000" dirty="0"/>
              <a:t>s</a:t>
            </a:r>
            <a:r>
              <a:rPr lang="en-GB" altLang="en-US" sz="2400" dirty="0"/>
              <a:t>, adds an additional heating (~5-10 W)</a:t>
            </a:r>
          </a:p>
          <a:p>
            <a:r>
              <a:rPr lang="en-GB" altLang="en-US" sz="2400" dirty="0"/>
              <a:t>Liquid helium transfer lines require 0.1-1W per metre, so total loss is length L (More efficient lines can be used)</a:t>
            </a:r>
          </a:p>
          <a:p>
            <a:r>
              <a:rPr lang="en-GB" altLang="en-US" sz="2400" dirty="0"/>
              <a:t>It is standard to fill to an overcapacity, O (~50%)</a:t>
            </a:r>
          </a:p>
          <a:p>
            <a:r>
              <a:rPr lang="en-GB" altLang="en-US" sz="2400" dirty="0"/>
              <a:t>Overall efficiency of a refrigerator at 2 K temperature is around </a:t>
            </a:r>
            <a:r>
              <a:rPr lang="en-GB" altLang="en-US" sz="2400" b="1" dirty="0"/>
              <a:t>0.1 % </a:t>
            </a:r>
            <a:r>
              <a:rPr lang="en-GB" altLang="en-US" sz="2400" dirty="0">
                <a:solidFill>
                  <a:srgbClr val="C00000"/>
                </a:solidFill>
              </a:rPr>
              <a:t>to improve this we need to run at a higher temperature to improve Carnot efficiency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0FC64F6-36E5-DB26-DF8A-613C7C3C5D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942356"/>
              </p:ext>
            </p:extLst>
          </p:nvPr>
        </p:nvGraphicFramePr>
        <p:xfrm>
          <a:off x="5251151" y="2469548"/>
          <a:ext cx="1990450" cy="726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59866" imgH="672808" progId="Equation.3">
                  <p:embed/>
                </p:oleObj>
              </mc:Choice>
              <mc:Fallback>
                <p:oleObj name="Equation" r:id="rId2" imgW="1459866" imgH="672808" progId="Equation.3">
                  <p:embed/>
                  <p:pic>
                    <p:nvPicPr>
                      <p:cNvPr id="27652" name="Object 4">
                        <a:extLst>
                          <a:ext uri="{FF2B5EF4-FFF2-40B4-BE49-F238E27FC236}">
                            <a16:creationId xmlns:a16="http://schemas.microsoft.com/office/drawing/2014/main" id="{D9C7DB4C-8A79-E5C1-133A-43CABAF158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1151" y="2469548"/>
                        <a:ext cx="1990450" cy="726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7126E8D-42F5-CDF9-6306-F862F608B5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581" r="51633" b="17990"/>
          <a:stretch/>
        </p:blipFill>
        <p:spPr>
          <a:xfrm>
            <a:off x="8509437" y="1713503"/>
            <a:ext cx="3547242" cy="34070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D1B844-5120-236B-73C9-6F6D6056BD12}"/>
              </a:ext>
            </a:extLst>
          </p:cNvPr>
          <p:cNvSpPr txBox="1"/>
          <p:nvPr/>
        </p:nvSpPr>
        <p:spPr>
          <a:xfrm>
            <a:off x="9534197" y="5023327"/>
            <a:ext cx="2218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ESS </a:t>
            </a:r>
            <a:r>
              <a:rPr lang="en-US" dirty="0" err="1"/>
              <a:t>cryo</a:t>
            </a:r>
            <a:r>
              <a:rPr lang="en-US" dirty="0"/>
              <a:t> loads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498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RF Superconductivity Transition Temperatures</a:t>
            </a:r>
            <a:endParaRPr lang="en-US" dirty="0"/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420" y="1348651"/>
            <a:ext cx="3419872" cy="434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74292" y="1453253"/>
            <a:ext cx="782619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SRF losses increase exponentially with temperature reaching normal conducting values at a transition temperature T</a:t>
            </a:r>
            <a:r>
              <a:rPr lang="en-GB" sz="2000" baseline="-25000" dirty="0"/>
              <a:t>c</a:t>
            </a:r>
            <a:endParaRPr lang="en-GB" sz="2000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For </a:t>
            </a:r>
            <a:r>
              <a:rPr lang="en-GB" sz="2000" b="1" dirty="0"/>
              <a:t>Nb</a:t>
            </a:r>
            <a:r>
              <a:rPr lang="en-GB" sz="2000" dirty="0"/>
              <a:t> T</a:t>
            </a:r>
            <a:r>
              <a:rPr lang="en-GB" sz="2000" baseline="-25000" dirty="0"/>
              <a:t>c</a:t>
            </a:r>
            <a:r>
              <a:rPr lang="en-GB" sz="2000" dirty="0"/>
              <a:t> is </a:t>
            </a:r>
            <a:r>
              <a:rPr lang="en-GB" sz="2000" b="1" dirty="0"/>
              <a:t>9.3 K </a:t>
            </a:r>
            <a:r>
              <a:rPr lang="en-GB" sz="2000" dirty="0"/>
              <a:t>so operation temperature is 2-4 K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To operate at higher temperatures we need materials with higher T</a:t>
            </a:r>
            <a:r>
              <a:rPr lang="en-GB" sz="2000" baseline="-25000" dirty="0"/>
              <a:t>c</a:t>
            </a:r>
          </a:p>
          <a:p>
            <a:endParaRPr lang="en-GB" dirty="0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654254"/>
              </p:ext>
            </p:extLst>
          </p:nvPr>
        </p:nvGraphicFramePr>
        <p:xfrm>
          <a:off x="705521" y="5826486"/>
          <a:ext cx="2903964" cy="847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77680" imgH="482400" progId="Equation.DSMT4">
                  <p:embed/>
                </p:oleObj>
              </mc:Choice>
              <mc:Fallback>
                <p:oleObj name="Equation" r:id="rId4" imgW="1777680" imgH="482400" progId="Equation.DSMT4">
                  <p:embed/>
                  <p:pic>
                    <p:nvPicPr>
                      <p:cNvPr id="2969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521" y="5826486"/>
                        <a:ext cx="2903964" cy="8470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4514" name="Picture 2" descr="File:Sc history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4123" y="2570267"/>
            <a:ext cx="4795701" cy="3356992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012766-8366-6106-6F08-3229F380C431}"/>
              </a:ext>
            </a:extLst>
          </p:cNvPr>
          <p:cNvSpPr txBox="1"/>
          <p:nvPr/>
        </p:nvSpPr>
        <p:spPr>
          <a:xfrm>
            <a:off x="9089655" y="2663713"/>
            <a:ext cx="29039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Unfortunately most of these have high RF losses. The green box shows those suitable for 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best candidates are the A15’s like </a:t>
            </a:r>
            <a:r>
              <a:rPr lang="en-US" b="1" dirty="0"/>
              <a:t>Nb</a:t>
            </a:r>
            <a:r>
              <a:rPr lang="en-US" b="1" baseline="-25000" dirty="0"/>
              <a:t>3</a:t>
            </a:r>
            <a:r>
              <a:rPr lang="en-US" b="1" dirty="0"/>
              <a:t>Sn</a:t>
            </a:r>
            <a:r>
              <a:rPr lang="en-US" dirty="0"/>
              <a:t> which has a T</a:t>
            </a:r>
            <a:r>
              <a:rPr lang="en-US" baseline="-25000" dirty="0"/>
              <a:t>c</a:t>
            </a:r>
            <a:r>
              <a:rPr lang="en-US" dirty="0"/>
              <a:t> of </a:t>
            </a:r>
            <a:r>
              <a:rPr lang="en-US" b="1" dirty="0"/>
              <a:t>18.3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however brittle so depositing as a thin film may be the best approach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63ABF2-B36A-9F43-F0EB-88D2428A0127}"/>
              </a:ext>
            </a:extLst>
          </p:cNvPr>
          <p:cNvSpPr/>
          <p:nvPr/>
        </p:nvSpPr>
        <p:spPr>
          <a:xfrm>
            <a:off x="4524703" y="4503212"/>
            <a:ext cx="1068114" cy="1071051"/>
          </a:xfrm>
          <a:prstGeom prst="rect">
            <a:avLst/>
          </a:prstGeom>
          <a:solidFill>
            <a:srgbClr val="92D050">
              <a:alpha val="26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63202" y="404814"/>
            <a:ext cx="8953679" cy="73977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+mn-lt"/>
              </a:rPr>
              <a:t>Potential Impact of Thin Film SRF Cavities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26376" y="1462253"/>
            <a:ext cx="9721850" cy="4819650"/>
          </a:xfrm>
        </p:spPr>
        <p:txBody>
          <a:bodyPr>
            <a:normAutofit/>
          </a:bodyPr>
          <a:lstStyle/>
          <a:p>
            <a:r>
              <a:rPr lang="en-GB" sz="2400" b="1" dirty="0">
                <a:latin typeface="+mn-lt"/>
              </a:rPr>
              <a:t>Using UK XFEL as an example:</a:t>
            </a:r>
          </a:p>
          <a:p>
            <a:r>
              <a:rPr lang="en-GB" sz="2400" dirty="0">
                <a:latin typeface="+mn-lt"/>
              </a:rPr>
              <a:t>The cryogenic system required to operate the UK XFEL linear accelerator at </a:t>
            </a:r>
            <a:r>
              <a:rPr lang="en-GB" sz="2400" b="1" dirty="0">
                <a:latin typeface="+mn-lt"/>
              </a:rPr>
              <a:t>2 K </a:t>
            </a:r>
            <a:r>
              <a:rPr lang="en-GB" sz="2400" dirty="0">
                <a:latin typeface="+mn-lt"/>
              </a:rPr>
              <a:t>will consume </a:t>
            </a:r>
            <a:r>
              <a:rPr lang="en-GB" sz="2400" b="1" dirty="0">
                <a:latin typeface="+mn-lt"/>
              </a:rPr>
              <a:t>~8 MW </a:t>
            </a:r>
            <a:r>
              <a:rPr lang="en-GB" sz="2400" dirty="0">
                <a:latin typeface="+mn-lt"/>
              </a:rPr>
              <a:t>of electrical power.</a:t>
            </a:r>
          </a:p>
          <a:p>
            <a:r>
              <a:rPr lang="en-GB" sz="2400" dirty="0">
                <a:latin typeface="+mn-lt"/>
              </a:rPr>
              <a:t>If we can successfully develop an equivalent thin film coated cavity that can operate at </a:t>
            </a:r>
            <a:r>
              <a:rPr lang="en-GB" sz="2400" b="1" dirty="0">
                <a:latin typeface="+mn-lt"/>
              </a:rPr>
              <a:t>4.2 K </a:t>
            </a:r>
            <a:r>
              <a:rPr lang="en-GB" sz="2400" dirty="0">
                <a:latin typeface="+mn-lt"/>
              </a:rPr>
              <a:t>then the power requirement will reduce to </a:t>
            </a:r>
            <a:r>
              <a:rPr lang="en-GB" sz="2400" b="1" dirty="0">
                <a:latin typeface="+mn-lt"/>
              </a:rPr>
              <a:t>~2.7 MW.</a:t>
            </a:r>
          </a:p>
          <a:p>
            <a:r>
              <a:rPr lang="en-GB" sz="2400" dirty="0">
                <a:latin typeface="+mn-lt"/>
              </a:rPr>
              <a:t>The power consumption for the </a:t>
            </a:r>
            <a:r>
              <a:rPr lang="en-GB" sz="2400" dirty="0" err="1">
                <a:latin typeface="+mn-lt"/>
              </a:rPr>
              <a:t>cryoplant</a:t>
            </a:r>
            <a:r>
              <a:rPr lang="en-GB" sz="2400" dirty="0">
                <a:latin typeface="+mn-lt"/>
              </a:rPr>
              <a:t> per year will fall from</a:t>
            </a:r>
            <a:r>
              <a:rPr lang="en-GB" sz="2400" dirty="0">
                <a:solidFill>
                  <a:srgbClr val="00B050"/>
                </a:solidFill>
                <a:latin typeface="+mn-lt"/>
              </a:rPr>
              <a:t> </a:t>
            </a:r>
            <a:r>
              <a:rPr lang="en-GB" sz="2400" b="1" dirty="0">
                <a:solidFill>
                  <a:srgbClr val="00B050"/>
                </a:solidFill>
                <a:latin typeface="+mn-lt"/>
              </a:rPr>
              <a:t>58 </a:t>
            </a:r>
            <a:r>
              <a:rPr lang="en-GB" sz="2400" b="1" dirty="0" err="1">
                <a:solidFill>
                  <a:srgbClr val="00B050"/>
                </a:solidFill>
                <a:latin typeface="+mn-lt"/>
              </a:rPr>
              <a:t>GWhr</a:t>
            </a:r>
            <a:r>
              <a:rPr lang="en-GB" sz="2400" b="1" dirty="0">
                <a:solidFill>
                  <a:srgbClr val="00B050"/>
                </a:solidFill>
                <a:latin typeface="+mn-lt"/>
              </a:rPr>
              <a:t> to 19 </a:t>
            </a:r>
            <a:r>
              <a:rPr lang="en-GB" sz="2400" b="1" dirty="0" err="1">
                <a:solidFill>
                  <a:srgbClr val="00B050"/>
                </a:solidFill>
                <a:latin typeface="+mn-lt"/>
              </a:rPr>
              <a:t>GWhr</a:t>
            </a:r>
            <a:r>
              <a:rPr lang="en-GB" sz="2400" dirty="0">
                <a:latin typeface="+mn-lt"/>
              </a:rPr>
              <a:t>. At current prices this equates to </a:t>
            </a:r>
            <a:r>
              <a:rPr lang="en-GB" sz="2400" b="1" dirty="0">
                <a:solidFill>
                  <a:srgbClr val="FF0000"/>
                </a:solidFill>
                <a:latin typeface="+mn-lt"/>
              </a:rPr>
              <a:t>£11.5m per year or 3000 tCO2e/</a:t>
            </a:r>
            <a:r>
              <a:rPr lang="en-GB" sz="2400" b="1" dirty="0" err="1">
                <a:solidFill>
                  <a:srgbClr val="FF0000"/>
                </a:solidFill>
                <a:latin typeface="+mn-lt"/>
              </a:rPr>
              <a:t>yr</a:t>
            </a:r>
            <a:r>
              <a:rPr lang="en-GB" sz="2400" dirty="0">
                <a:latin typeface="+mn-lt"/>
              </a:rPr>
              <a:t>, assuming 2030-40 grid intensity of 77.4 gCO2e/kWh.</a:t>
            </a:r>
          </a:p>
          <a:p>
            <a:r>
              <a:rPr lang="en-GB" sz="2400" dirty="0">
                <a:latin typeface="+mn-lt"/>
              </a:rPr>
              <a:t>Currently </a:t>
            </a:r>
            <a:r>
              <a:rPr lang="en-GB" sz="2400" b="1" dirty="0">
                <a:latin typeface="+mn-lt"/>
              </a:rPr>
              <a:t>STFC is investing &lt;£1m/</a:t>
            </a:r>
            <a:r>
              <a:rPr lang="en-GB" sz="2400" b="1" dirty="0" err="1">
                <a:latin typeface="+mn-lt"/>
              </a:rPr>
              <a:t>yr</a:t>
            </a:r>
            <a:r>
              <a:rPr lang="en-GB" sz="2400" b="1" dirty="0">
                <a:latin typeface="+mn-lt"/>
              </a:rPr>
              <a:t> </a:t>
            </a:r>
            <a:r>
              <a:rPr lang="en-GB" sz="2400" dirty="0">
                <a:latin typeface="+mn-lt"/>
              </a:rPr>
              <a:t>into this R&amp;D. If we want to reap the benefit of this technology on our pipeline projects </a:t>
            </a:r>
            <a:r>
              <a:rPr lang="en-GB" sz="2400" b="1" dirty="0">
                <a:latin typeface="+mn-lt"/>
              </a:rPr>
              <a:t>this investment needs to radically increase.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45ED02-08CA-A5E3-B940-C3BF2B796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A516-D95C-437E-B410-5F18BB531E3A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37E01D-7040-9E31-8F3A-E00EAF522CDF}"/>
              </a:ext>
            </a:extLst>
          </p:cNvPr>
          <p:cNvSpPr txBox="1"/>
          <p:nvPr/>
        </p:nvSpPr>
        <p:spPr>
          <a:xfrm>
            <a:off x="1008993" y="5849007"/>
            <a:ext cx="4473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ISAS presentation P Williams STFC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7970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F6220-3A20-1828-FBD5-111C81613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Microphonics</a:t>
            </a: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02D2667-F3B3-7A9B-280F-806FBA4F0BC4}"/>
              </a:ext>
            </a:extLst>
          </p:cNvPr>
          <p:cNvSpPr txBox="1">
            <a:spLocks/>
          </p:cNvSpPr>
          <p:nvPr/>
        </p:nvSpPr>
        <p:spPr>
          <a:xfrm>
            <a:off x="445376" y="1451362"/>
            <a:ext cx="7687970" cy="16583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Microphonics cause the cavity resonant frequency to vary in time by anywhere from 10 Hz </a:t>
            </a:r>
            <a:r>
              <a:rPr lang="en-GB"/>
              <a:t>to 1 </a:t>
            </a:r>
            <a:r>
              <a:rPr lang="en-GB" dirty="0"/>
              <a:t>kHz.</a:t>
            </a:r>
          </a:p>
          <a:p>
            <a:r>
              <a:rPr lang="en-GB" dirty="0"/>
              <a:t>As we have seen before the </a:t>
            </a:r>
            <a:r>
              <a:rPr lang="en-GB" b="1" u="sng" dirty="0">
                <a:solidFill>
                  <a:srgbClr val="C00000"/>
                </a:solidFill>
              </a:rPr>
              <a:t>reflections are dependent on the difference</a:t>
            </a:r>
            <a:r>
              <a:rPr lang="en-GB" dirty="0"/>
              <a:t> between the drive and natural frequencies.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35C7C9A-3E4D-5EF3-3EDC-D6807C21C694}"/>
              </a:ext>
            </a:extLst>
          </p:cNvPr>
          <p:cNvSpPr txBox="1">
            <a:spLocks/>
          </p:cNvSpPr>
          <p:nvPr/>
        </p:nvSpPr>
        <p:spPr>
          <a:xfrm>
            <a:off x="7865020" y="2953909"/>
            <a:ext cx="4263330" cy="2047825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As the detuning angle is proportional to the Q factor it leads to an </a:t>
            </a:r>
            <a:r>
              <a:rPr lang="en-GB" b="1" u="sng" dirty="0">
                <a:solidFill>
                  <a:srgbClr val="C00000"/>
                </a:solidFill>
              </a:rPr>
              <a:t>poor coupling </a:t>
            </a:r>
            <a:r>
              <a:rPr lang="en-GB" dirty="0"/>
              <a:t>for SRF cavities, which have </a:t>
            </a:r>
            <a:r>
              <a:rPr lang="en-GB" b="1" u="sng" dirty="0">
                <a:solidFill>
                  <a:srgbClr val="C00000"/>
                </a:solidFill>
              </a:rPr>
              <a:t>high Q’s</a:t>
            </a:r>
            <a:r>
              <a:rPr lang="en-GB" dirty="0"/>
              <a:t>.</a:t>
            </a:r>
          </a:p>
          <a:p>
            <a:r>
              <a:rPr lang="en-GB" dirty="0"/>
              <a:t>To avoid this a </a:t>
            </a:r>
            <a:r>
              <a:rPr lang="en-GB" b="1" u="sng" dirty="0">
                <a:solidFill>
                  <a:srgbClr val="C00000"/>
                </a:solidFill>
              </a:rPr>
              <a:t>lower external Q </a:t>
            </a:r>
            <a:r>
              <a:rPr lang="en-GB" dirty="0"/>
              <a:t>is chosen than the ohmic Q, </a:t>
            </a:r>
            <a:r>
              <a:rPr lang="en-GB" dirty="0" err="1"/>
              <a:t>ie</a:t>
            </a:r>
            <a:r>
              <a:rPr lang="en-GB" dirty="0"/>
              <a:t> the coupler is not matched.</a:t>
            </a:r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Object 3">
                <a:extLst>
                  <a:ext uri="{FF2B5EF4-FFF2-40B4-BE49-F238E27FC236}">
                    <a16:creationId xmlns:a16="http://schemas.microsoft.com/office/drawing/2014/main" id="{4403004E-B582-45A0-7DB7-6FB31C8D2B44}"/>
                  </a:ext>
                </a:extLst>
              </p:cNvPr>
              <p:cNvSpPr txBox="1"/>
              <p:nvPr/>
            </p:nvSpPr>
            <p:spPr bwMode="auto">
              <a:xfrm>
                <a:off x="5042995" y="4297211"/>
                <a:ext cx="3402378" cy="1332310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:br>
                  <a:rPr lang="en-GB" sz="1350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Object 3">
                <a:extLst>
                  <a:ext uri="{FF2B5EF4-FFF2-40B4-BE49-F238E27FC236}">
                    <a16:creationId xmlns:a16="http://schemas.microsoft.com/office/drawing/2014/main" id="{4403004E-B582-45A0-7DB7-6FB31C8D2B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42995" y="4297211"/>
                <a:ext cx="3402378" cy="13323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, line chart, histogram">
            <a:extLst>
              <a:ext uri="{FF2B5EF4-FFF2-40B4-BE49-F238E27FC236}">
                <a16:creationId xmlns:a16="http://schemas.microsoft.com/office/drawing/2014/main" id="{A7257308-41E7-7486-65DC-80BAF02D13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2544" y="365125"/>
            <a:ext cx="2983788" cy="223784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A49A60E-6A0B-34E7-3022-A723939EA2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2202665"/>
              </p:ext>
            </p:extLst>
          </p:nvPr>
        </p:nvGraphicFramePr>
        <p:xfrm>
          <a:off x="156216" y="3038803"/>
          <a:ext cx="4891252" cy="3080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Object 3">
            <a:extLst>
              <a:ext uri="{FF2B5EF4-FFF2-40B4-BE49-F238E27FC236}">
                <a16:creationId xmlns:a16="http://schemas.microsoft.com/office/drawing/2014/main" id="{D8885A8C-F365-7DE5-C469-0BE02E6A78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229230"/>
              </p:ext>
            </p:extLst>
          </p:nvPr>
        </p:nvGraphicFramePr>
        <p:xfrm>
          <a:off x="7865020" y="4959802"/>
          <a:ext cx="3045619" cy="782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55520" imgH="507960" progId="Equation.DSMT4">
                  <p:embed/>
                </p:oleObj>
              </mc:Choice>
              <mc:Fallback>
                <p:oleObj name="Equation" r:id="rId5" imgW="1955520" imgH="507960" progId="Equation.DSMT4">
                  <p:embed/>
                  <p:pic>
                    <p:nvPicPr>
                      <p:cNvPr id="13" name="Object 3">
                        <a:extLst>
                          <a:ext uri="{FF2B5EF4-FFF2-40B4-BE49-F238E27FC236}">
                            <a16:creationId xmlns:a16="http://schemas.microsoft.com/office/drawing/2014/main" id="{EB89C312-847A-5022-A300-CE4DAA4D51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5020" y="4959802"/>
                        <a:ext cx="3045619" cy="7822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2CC18A9-1F05-9E3C-94C4-6E2AD8E809E7}"/>
              </a:ext>
            </a:extLst>
          </p:cNvPr>
          <p:cNvSpPr txBox="1"/>
          <p:nvPr/>
        </p:nvSpPr>
        <p:spPr>
          <a:xfrm>
            <a:off x="4718028" y="3227810"/>
            <a:ext cx="18167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Power demand for 1 watt </a:t>
            </a:r>
            <a:r>
              <a:rPr lang="en-GB" sz="1350" dirty="0" err="1"/>
              <a:t>ohmic</a:t>
            </a:r>
            <a:r>
              <a:rPr lang="en-GB" sz="1350" dirty="0"/>
              <a:t> heating in ALICE</a:t>
            </a:r>
          </a:p>
        </p:txBody>
      </p:sp>
    </p:spTree>
    <p:extLst>
      <p:ext uri="{BB962C8B-B14F-4D97-AF65-F5344CB8AC3E}">
        <p14:creationId xmlns:p14="http://schemas.microsoft.com/office/powerpoint/2010/main" val="1798744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642" y="13639"/>
            <a:ext cx="10515600" cy="1325563"/>
          </a:xfrm>
        </p:spPr>
        <p:txBody>
          <a:bodyPr/>
          <a:lstStyle/>
          <a:p>
            <a:r>
              <a:rPr lang="en-US" dirty="0"/>
              <a:t>FRT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A7912-1AFD-F8F5-B045-3E0432F0F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480" y="3570938"/>
            <a:ext cx="7652704" cy="2191291"/>
          </a:xfrm>
        </p:spPr>
        <p:txBody>
          <a:bodyPr>
            <a:normAutofit fontScale="92500" lnSpcReduction="20000"/>
          </a:bodyPr>
          <a:lstStyle/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sz="2000" dirty="0"/>
              <a:t>An Fast reactive Tuner (FRT) is a shorted co-axial structure containing a ferro-electric element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sz="2000" dirty="0"/>
              <a:t>RF power flows into the FRT and is reflected back to the cavity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sz="2000" dirty="0"/>
              <a:t>Voltage applied to the ferro-electric changes its permittivity</a:t>
            </a:r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sz="2000" dirty="0"/>
              <a:t>Permittivity change </a:t>
            </a:r>
            <a:r>
              <a:rPr lang="en-US" sz="2000" dirty="0">
                <a:sym typeface="Wingdings" panose="05000000000000000000" pitchFamily="2" charset="2"/>
              </a:rPr>
              <a:t> P</a:t>
            </a:r>
            <a:r>
              <a:rPr lang="en-US" sz="2000" dirty="0"/>
              <a:t>hase change of the reflected power </a:t>
            </a:r>
            <a:r>
              <a:rPr lang="en-US" sz="2000" dirty="0">
                <a:sym typeface="Wingdings" panose="05000000000000000000" pitchFamily="2" charset="2"/>
              </a:rPr>
              <a:t> Cavity frequency change</a:t>
            </a:r>
            <a:endParaRPr lang="en-US" sz="2000" dirty="0"/>
          </a:p>
          <a:p>
            <a:pPr>
              <a:buSzPct val="150000"/>
              <a:buFont typeface="Wingdings" panose="05000000000000000000" pitchFamily="2" charset="2"/>
              <a:buChar char="§"/>
            </a:pPr>
            <a:r>
              <a:rPr lang="en-US" sz="2000" dirty="0"/>
              <a:t>Tuning speed measured at less than 600ns, limited by HV circuit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1B0FB-D917-4C8C-928F-313BD683BF3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  <a:alpha val="80000"/>
                  </a:prst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  <a:alpha val="80000"/>
                </a:prst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2F8A63-1C48-DA32-631B-485E68E11021}"/>
              </a:ext>
            </a:extLst>
          </p:cNvPr>
          <p:cNvSpPr txBox="1"/>
          <p:nvPr/>
        </p:nvSpPr>
        <p:spPr>
          <a:xfrm>
            <a:off x="6997489" y="1198384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HV Line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545C3C7-2804-3D54-0428-5E6295DC4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6833" y="1360494"/>
            <a:ext cx="2028825" cy="21145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C6FA5983-FA74-B5FA-BDAF-DB9BD8C5A89D}"/>
              </a:ext>
            </a:extLst>
          </p:cNvPr>
          <p:cNvSpPr/>
          <p:nvPr/>
        </p:nvSpPr>
        <p:spPr>
          <a:xfrm rot="5400000">
            <a:off x="956062" y="1253034"/>
            <a:ext cx="500247" cy="47493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7C3471-F094-425D-9B82-4B48E23DBB66}"/>
              </a:ext>
            </a:extLst>
          </p:cNvPr>
          <p:cNvSpPr txBox="1"/>
          <p:nvPr/>
        </p:nvSpPr>
        <p:spPr>
          <a:xfrm>
            <a:off x="441158" y="1810629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RF Amplifier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2B7234-7377-CFDA-8241-985DB70BB9E0}"/>
              </a:ext>
            </a:extLst>
          </p:cNvPr>
          <p:cNvSpPr/>
          <p:nvPr/>
        </p:nvSpPr>
        <p:spPr>
          <a:xfrm>
            <a:off x="2439888" y="2084557"/>
            <a:ext cx="207338" cy="468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B714CB6-BB47-0A72-3909-8F1ED7BBDB94}"/>
              </a:ext>
            </a:extLst>
          </p:cNvPr>
          <p:cNvSpPr/>
          <p:nvPr/>
        </p:nvSpPr>
        <p:spPr>
          <a:xfrm>
            <a:off x="2307547" y="1263215"/>
            <a:ext cx="472021" cy="4545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84911CC-403A-8A45-6A35-FA8377799BC5}"/>
              </a:ext>
            </a:extLst>
          </p:cNvPr>
          <p:cNvCxnSpPr>
            <a:stCxn id="14" idx="0"/>
            <a:endCxn id="15" idx="4"/>
          </p:cNvCxnSpPr>
          <p:nvPr/>
        </p:nvCxnSpPr>
        <p:spPr>
          <a:xfrm flipV="1">
            <a:off x="2543557" y="1717786"/>
            <a:ext cx="1" cy="3667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6C39E17-7520-B42C-A26A-45B63D58E7A1}"/>
              </a:ext>
            </a:extLst>
          </p:cNvPr>
          <p:cNvCxnSpPr>
            <a:stCxn id="12" idx="0"/>
            <a:endCxn id="15" idx="2"/>
          </p:cNvCxnSpPr>
          <p:nvPr/>
        </p:nvCxnSpPr>
        <p:spPr>
          <a:xfrm flipV="1">
            <a:off x="1443653" y="1490501"/>
            <a:ext cx="86389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6CF75BC-BA37-AA4C-39E1-F2D43F29CB9B}"/>
              </a:ext>
            </a:extLst>
          </p:cNvPr>
          <p:cNvCxnSpPr>
            <a:stCxn id="15" idx="6"/>
          </p:cNvCxnSpPr>
          <p:nvPr/>
        </p:nvCxnSpPr>
        <p:spPr>
          <a:xfrm flipV="1">
            <a:off x="2779568" y="1490500"/>
            <a:ext cx="1762548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7544E15-7C17-2E0E-F977-6CA6A186D56C}"/>
              </a:ext>
            </a:extLst>
          </p:cNvPr>
          <p:cNvSpPr txBox="1"/>
          <p:nvPr/>
        </p:nvSpPr>
        <p:spPr>
          <a:xfrm>
            <a:off x="1807281" y="2174738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Load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39EA82-54E4-73D0-AB2F-D6495D915C1B}"/>
              </a:ext>
            </a:extLst>
          </p:cNvPr>
          <p:cNvSpPr txBox="1"/>
          <p:nvPr/>
        </p:nvSpPr>
        <p:spPr>
          <a:xfrm>
            <a:off x="1562598" y="967046"/>
            <a:ext cx="114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Circulator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2DB6A9B-74DF-6E00-57F8-DE11C0A6484E}"/>
              </a:ext>
            </a:extLst>
          </p:cNvPr>
          <p:cNvCxnSpPr/>
          <p:nvPr/>
        </p:nvCxnSpPr>
        <p:spPr>
          <a:xfrm>
            <a:off x="4542116" y="1490500"/>
            <a:ext cx="0" cy="3394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873A160-D1B2-D2D7-74EE-D4C829477702}"/>
              </a:ext>
            </a:extLst>
          </p:cNvPr>
          <p:cNvSpPr txBox="1"/>
          <p:nvPr/>
        </p:nvSpPr>
        <p:spPr>
          <a:xfrm>
            <a:off x="3660842" y="1949463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FPC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CA5F5E-FDCD-99E4-3A52-78035518CE09}"/>
              </a:ext>
            </a:extLst>
          </p:cNvPr>
          <p:cNvSpPr txBox="1"/>
          <p:nvPr/>
        </p:nvSpPr>
        <p:spPr>
          <a:xfrm>
            <a:off x="6339653" y="1490500"/>
            <a:ext cx="551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FRT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9DC5BA-FB1E-49BC-38A8-F53DF1DD13B3}"/>
              </a:ext>
            </a:extLst>
          </p:cNvPr>
          <p:cNvSpPr txBox="1"/>
          <p:nvPr/>
        </p:nvSpPr>
        <p:spPr>
          <a:xfrm>
            <a:off x="6356049" y="2048437"/>
            <a:ext cx="1375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FRT Antenna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B548EB1-4E90-3839-E7A9-C6C187F974A0}"/>
              </a:ext>
            </a:extLst>
          </p:cNvPr>
          <p:cNvCxnSpPr>
            <a:cxnSpLocks/>
          </p:cNvCxnSpPr>
          <p:nvPr/>
        </p:nvCxnSpPr>
        <p:spPr>
          <a:xfrm flipH="1" flipV="1">
            <a:off x="6012831" y="1170374"/>
            <a:ext cx="1" cy="184666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6904EFD-707B-C00B-7763-20F7FE756677}"/>
              </a:ext>
            </a:extLst>
          </p:cNvPr>
          <p:cNvCxnSpPr/>
          <p:nvPr/>
        </p:nvCxnSpPr>
        <p:spPr>
          <a:xfrm>
            <a:off x="6000956" y="1170374"/>
            <a:ext cx="183628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33CC15A-44A6-6EB9-8E3C-248555E82F87}"/>
              </a:ext>
            </a:extLst>
          </p:cNvPr>
          <p:cNvCxnSpPr/>
          <p:nvPr/>
        </p:nvCxnSpPr>
        <p:spPr>
          <a:xfrm flipV="1">
            <a:off x="653661" y="1493514"/>
            <a:ext cx="86389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4F0B6DBA-28B0-DB61-6BF6-B041EAFBC3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78" t="34951" r="66797" b="28996"/>
          <a:stretch/>
        </p:blipFill>
        <p:spPr>
          <a:xfrm>
            <a:off x="66603" y="5924415"/>
            <a:ext cx="1064573" cy="9335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AA997A-BD62-BEDE-FCBC-344195E42AA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5061" y="499075"/>
            <a:ext cx="3812840" cy="205998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73724B-7D6F-BFA6-B4DE-4ED67E84B24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5061" y="3171364"/>
            <a:ext cx="3814459" cy="21591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615F02-C22F-BBA8-719B-55AA4B88C77D}"/>
              </a:ext>
            </a:extLst>
          </p:cNvPr>
          <p:cNvSpPr txBox="1"/>
          <p:nvPr/>
        </p:nvSpPr>
        <p:spPr>
          <a:xfrm>
            <a:off x="8085061" y="2555189"/>
            <a:ext cx="4067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Case study: RF power for PERLE vs QL with and without FRT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1AD609-81EC-C226-81BB-E5F86BD62AC3}"/>
              </a:ext>
            </a:extLst>
          </p:cNvPr>
          <p:cNvSpPr txBox="1"/>
          <p:nvPr/>
        </p:nvSpPr>
        <p:spPr>
          <a:xfrm>
            <a:off x="8085061" y="5363528"/>
            <a:ext cx="4067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Estimated FRT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FoM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Gill Sans MT"/>
                <a:ea typeface="+mn-ea"/>
                <a:cs typeface="+mn-cs"/>
              </a:rPr>
              <a:t> vs RF frequency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420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174092-82D3-44E0-8948-4096232ED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Microphonics suppression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1B7EA-CF51-798B-DCF3-44C935BA5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213" y="4095093"/>
            <a:ext cx="9047438" cy="1659321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Vibration generator set to 37Hz</a:t>
            </a:r>
          </a:p>
          <a:p>
            <a:pPr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Spectral density also shows good suppression at higher frequencies e.g. ~600Hz</a:t>
            </a:r>
          </a:p>
          <a:p>
            <a:pPr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Peak deviation with correction 1.2Hz</a:t>
            </a:r>
          </a:p>
          <a:p>
            <a:pPr>
              <a:spcBef>
                <a:spcPts val="400"/>
              </a:spcBef>
              <a:spcAft>
                <a:spcPts val="3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/>
              <a:t>N.B. long transmission line, lossy brazing</a:t>
            </a:r>
          </a:p>
          <a:p>
            <a:pPr lvl="1">
              <a:spcBef>
                <a:spcPts val="300"/>
              </a:spcBef>
              <a:spcAft>
                <a:spcPts val="2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Low </a:t>
            </a:r>
            <a:r>
              <a:rPr lang="en-US" dirty="0" err="1">
                <a:sym typeface="Wingdings" panose="05000000000000000000" pitchFamily="2" charset="2"/>
              </a:rPr>
              <a:t>FoM</a:t>
            </a:r>
            <a:endParaRPr lang="en-US" dirty="0">
              <a:sym typeface="Wingdings" panose="05000000000000000000" pitchFamily="2" charset="2"/>
            </a:endParaRPr>
          </a:p>
          <a:p>
            <a:pPr lvl="1">
              <a:spcBef>
                <a:spcPts val="300"/>
              </a:spcBef>
              <a:spcAft>
                <a:spcPts val="200"/>
              </a:spcAft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Little to no RF power reduction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C33DF-36C9-49E9-B48D-A320B179C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1B0FB-D917-4C8C-928F-313BD683BF39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  <a:alpha val="80000"/>
                  </a:prstClr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  <a:alpha val="80000"/>
                </a:prstClr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3B4863-9C33-6E11-D9D5-54E3C2CAE05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63" y="1550424"/>
            <a:ext cx="3738704" cy="24480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167842-28A1-3DA1-9AED-DDA2DC4187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9133" y="1550424"/>
            <a:ext cx="3801944" cy="244806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39A7FF-F73E-DD58-6BA5-F2AC40E5D31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6648" y="1520130"/>
            <a:ext cx="3738704" cy="250864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FDA4FF74-20E7-4E8D-8ADF-12AA54F54555}"/>
              </a:ext>
            </a:extLst>
          </p:cNvPr>
          <p:cNvGrpSpPr/>
          <p:nvPr/>
        </p:nvGrpSpPr>
        <p:grpSpPr>
          <a:xfrm>
            <a:off x="9589279" y="4292364"/>
            <a:ext cx="2410314" cy="923668"/>
            <a:chOff x="9731230" y="2072082"/>
            <a:chExt cx="2410314" cy="92366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48EB02D-5B73-2B00-EFF0-12D420201FEC}"/>
                </a:ext>
              </a:extLst>
            </p:cNvPr>
            <p:cNvSpPr/>
            <p:nvPr/>
          </p:nvSpPr>
          <p:spPr>
            <a:xfrm>
              <a:off x="9731230" y="2072082"/>
              <a:ext cx="2341255" cy="92366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155338B-7011-9573-9ACC-DA91808AB83A}"/>
                </a:ext>
              </a:extLst>
            </p:cNvPr>
            <p:cNvCxnSpPr/>
            <p:nvPr/>
          </p:nvCxnSpPr>
          <p:spPr>
            <a:xfrm>
              <a:off x="9830850" y="2350195"/>
              <a:ext cx="570452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miter lim="800000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645AEB9-F26E-21EE-897F-1711AB7D7FA6}"/>
                </a:ext>
              </a:extLst>
            </p:cNvPr>
            <p:cNvCxnSpPr/>
            <p:nvPr/>
          </p:nvCxnSpPr>
          <p:spPr>
            <a:xfrm>
              <a:off x="9830850" y="2737734"/>
              <a:ext cx="570452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A787CBF-35F9-D630-EC2E-357F87050A56}"/>
                </a:ext>
              </a:extLst>
            </p:cNvPr>
            <p:cNvSpPr txBox="1"/>
            <p:nvPr/>
          </p:nvSpPr>
          <p:spPr>
            <a:xfrm>
              <a:off x="10442520" y="2139402"/>
              <a:ext cx="1547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  <a:ea typeface="+mn-ea"/>
                  <a:cs typeface="+mn-cs"/>
                </a:rPr>
                <a:t>No correction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39A890E-F6CB-5BB0-05C3-4F2D074FD6B5}"/>
                </a:ext>
              </a:extLst>
            </p:cNvPr>
            <p:cNvSpPr txBox="1"/>
            <p:nvPr/>
          </p:nvSpPr>
          <p:spPr>
            <a:xfrm>
              <a:off x="10416392" y="2513883"/>
              <a:ext cx="1725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  <a:ea typeface="+mn-ea"/>
                  <a:cs typeface="+mn-cs"/>
                </a:rPr>
                <a:t>With correction</a:t>
              </a: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BE013B00-D964-61CF-D943-3B2DBE9184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78" t="34951" r="66797" b="28996"/>
          <a:stretch/>
        </p:blipFill>
        <p:spPr>
          <a:xfrm>
            <a:off x="66603" y="5924415"/>
            <a:ext cx="1064573" cy="93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20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A8CD0-3EB3-9C9D-80A4-3FE96FFD6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4452" cy="1325563"/>
          </a:xfrm>
        </p:spPr>
        <p:txBody>
          <a:bodyPr/>
          <a:lstStyle/>
          <a:p>
            <a:r>
              <a:rPr lang="en-US" dirty="0"/>
              <a:t>Putting it together (SCRF)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4A4204-17D1-D4CF-F169-97ACC14D2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26920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By going superconducting we reduce the RF power losses but we now have cryogenic losses and RF reflections</a:t>
            </a:r>
          </a:p>
          <a:p>
            <a:r>
              <a:rPr lang="en-US" dirty="0"/>
              <a:t>Klystrons are still a big issue.</a:t>
            </a:r>
          </a:p>
          <a:p>
            <a:r>
              <a:rPr lang="en-US" dirty="0"/>
              <a:t>Microphonics makes it difficult to transfer power to the cavity</a:t>
            </a:r>
          </a:p>
          <a:p>
            <a:r>
              <a:rPr lang="en-US" dirty="0"/>
              <a:t>Carnot efficiency makes cryogenics inefficient</a:t>
            </a:r>
          </a:p>
          <a:p>
            <a:r>
              <a:rPr lang="en-US" dirty="0"/>
              <a:t>Typically, only 2-10% of the wall plug power ends up in the beam but there is scope to improve this.</a:t>
            </a:r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40E332-72D4-BBF5-7F97-381F85235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882" y="2798639"/>
            <a:ext cx="7500992" cy="29670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8F0CE9-E7A3-48D1-327E-DE7996666D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92"/>
          <a:stretch/>
        </p:blipFill>
        <p:spPr>
          <a:xfrm>
            <a:off x="4569882" y="402334"/>
            <a:ext cx="7496230" cy="296706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6110B859-D8AD-A245-3A23-4E1309D95ADA}"/>
              </a:ext>
            </a:extLst>
          </p:cNvPr>
          <p:cNvSpPr/>
          <p:nvPr/>
        </p:nvSpPr>
        <p:spPr>
          <a:xfrm>
            <a:off x="10889399" y="2458393"/>
            <a:ext cx="1280948" cy="5399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51DD1A-0337-D2D1-5729-94A04ED1CCEC}"/>
              </a:ext>
            </a:extLst>
          </p:cNvPr>
          <p:cNvSpPr txBox="1"/>
          <p:nvPr/>
        </p:nvSpPr>
        <p:spPr>
          <a:xfrm>
            <a:off x="8132523" y="146797"/>
            <a:ext cx="16435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efficiency Klystrons can halve this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38CC29-AD5B-49E5-90AE-58C20A1C7C82}"/>
              </a:ext>
            </a:extLst>
          </p:cNvPr>
          <p:cNvCxnSpPr>
            <a:cxnSpLocks/>
          </p:cNvCxnSpPr>
          <p:nvPr/>
        </p:nvCxnSpPr>
        <p:spPr>
          <a:xfrm>
            <a:off x="8917901" y="1116262"/>
            <a:ext cx="360106" cy="3696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0873417-2B26-6C14-51C3-C654AD2CD3B0}"/>
              </a:ext>
            </a:extLst>
          </p:cNvPr>
          <p:cNvSpPr txBox="1"/>
          <p:nvPr/>
        </p:nvSpPr>
        <p:spPr>
          <a:xfrm>
            <a:off x="10167162" y="8298"/>
            <a:ext cx="1643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Fast reactive tuners can reduce this by 10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F422B0-C0CA-8CC1-8932-C63261581776}"/>
              </a:ext>
            </a:extLst>
          </p:cNvPr>
          <p:cNvCxnSpPr>
            <a:cxnSpLocks/>
          </p:cNvCxnSpPr>
          <p:nvPr/>
        </p:nvCxnSpPr>
        <p:spPr>
          <a:xfrm>
            <a:off x="10949330" y="967758"/>
            <a:ext cx="441341" cy="11313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F8FDB05-8B26-9DA2-2596-CD8249024717}"/>
              </a:ext>
            </a:extLst>
          </p:cNvPr>
          <p:cNvSpPr txBox="1"/>
          <p:nvPr/>
        </p:nvSpPr>
        <p:spPr>
          <a:xfrm>
            <a:off x="7568929" y="2846116"/>
            <a:ext cx="1643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Thin film SRF can halve this</a:t>
            </a:r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453FCDE-1280-286B-8D58-430CA3EB1C23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6873025" y="2680958"/>
            <a:ext cx="695904" cy="4883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845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585BF-9743-83B7-4938-368E718E9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58584-5ED0-D304-11E4-80628C435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962" y="1620673"/>
            <a:ext cx="10515600" cy="383419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next generation of accelerators are likely to be linacs and hence the vast majority of energy use is the RF system</a:t>
            </a:r>
          </a:p>
          <a:p>
            <a:r>
              <a:rPr lang="en-US" dirty="0"/>
              <a:t>Typical wall-plug to beam efficiency is </a:t>
            </a:r>
            <a:r>
              <a:rPr lang="en-US" b="1" u="sng" dirty="0">
                <a:solidFill>
                  <a:srgbClr val="C00000"/>
                </a:solidFill>
              </a:rPr>
              <a:t>5-20%</a:t>
            </a:r>
          </a:p>
          <a:p>
            <a:r>
              <a:rPr lang="en-US" dirty="0"/>
              <a:t>The largest wastes of energy are the RF amplifiers, refrigerators and RF reflections and there is current R&amp;D aiming to reduce these</a:t>
            </a:r>
          </a:p>
          <a:p>
            <a:pPr lvl="1"/>
            <a:r>
              <a:rPr lang="en-US" b="1" u="sng" dirty="0">
                <a:solidFill>
                  <a:srgbClr val="C00000"/>
                </a:solidFill>
              </a:rPr>
              <a:t>High efficiency klystrons </a:t>
            </a:r>
            <a:r>
              <a:rPr lang="en-US" dirty="0"/>
              <a:t>to reduce power dumped in collectors as heat (</a:t>
            </a:r>
            <a:r>
              <a:rPr lang="en-US" b="1" u="sng" dirty="0">
                <a:solidFill>
                  <a:srgbClr val="00B050"/>
                </a:solidFill>
              </a:rPr>
              <a:t>can increase RF system operational efficiency by 10-20%</a:t>
            </a:r>
            <a:r>
              <a:rPr lang="en-US" dirty="0"/>
              <a:t>)</a:t>
            </a:r>
          </a:p>
          <a:p>
            <a:pPr lvl="1"/>
            <a:r>
              <a:rPr lang="en-US" b="1" u="sng" dirty="0">
                <a:solidFill>
                  <a:srgbClr val="C00000"/>
                </a:solidFill>
              </a:rPr>
              <a:t>Fast reactive tuners </a:t>
            </a:r>
            <a:r>
              <a:rPr lang="en-US" dirty="0"/>
              <a:t>to reduce the effect of microphonics (</a:t>
            </a:r>
            <a:r>
              <a:rPr lang="en-US" b="1" u="sng" dirty="0">
                <a:solidFill>
                  <a:srgbClr val="00B050"/>
                </a:solidFill>
              </a:rPr>
              <a:t>reduces reflections by an order of mag</a:t>
            </a:r>
            <a:r>
              <a:rPr lang="en-US" dirty="0"/>
              <a:t>)</a:t>
            </a:r>
          </a:p>
          <a:p>
            <a:pPr lvl="1"/>
            <a:r>
              <a:rPr lang="en-US" b="1" u="sng" dirty="0">
                <a:solidFill>
                  <a:srgbClr val="C00000"/>
                </a:solidFill>
              </a:rPr>
              <a:t>Thin film SRF </a:t>
            </a:r>
            <a:r>
              <a:rPr lang="en-US" dirty="0"/>
              <a:t>to operate at higher temperatures (</a:t>
            </a:r>
            <a:r>
              <a:rPr lang="en-US" b="1" u="sng" dirty="0">
                <a:solidFill>
                  <a:srgbClr val="00B050"/>
                </a:solidFill>
              </a:rPr>
              <a:t>doubles </a:t>
            </a:r>
            <a:r>
              <a:rPr lang="en-US" b="1" u="sng" dirty="0" err="1">
                <a:solidFill>
                  <a:srgbClr val="00B050"/>
                </a:solidFill>
              </a:rPr>
              <a:t>cryo</a:t>
            </a:r>
            <a:r>
              <a:rPr lang="en-US" b="1" u="sng" dirty="0">
                <a:solidFill>
                  <a:srgbClr val="00B050"/>
                </a:solidFill>
              </a:rPr>
              <a:t> efficiency</a:t>
            </a:r>
            <a:r>
              <a:rPr lang="en-US" dirty="0"/>
              <a:t>)</a:t>
            </a:r>
          </a:p>
          <a:p>
            <a:r>
              <a:rPr lang="en-US" dirty="0"/>
              <a:t>Even with all these improvements the efficiency of the RF system </a:t>
            </a:r>
            <a:r>
              <a:rPr lang="en-US" b="1" u="sng" dirty="0">
                <a:solidFill>
                  <a:srgbClr val="C00000"/>
                </a:solidFill>
              </a:rPr>
              <a:t>will not exceed 50%.</a:t>
            </a:r>
            <a:endParaRPr lang="en-GB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924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727A3-69A8-D683-172A-270901EB5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much of the power budget for future machines is RF?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E42A2-F720-EC07-0378-8F3776A472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3331" y="4485676"/>
            <a:ext cx="8769569" cy="139054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RF power includes all DC power, modulators, chillers, </a:t>
            </a:r>
            <a:r>
              <a:rPr lang="en-US" dirty="0" err="1"/>
              <a:t>liquifiers</a:t>
            </a:r>
            <a:r>
              <a:rPr lang="en-US" dirty="0"/>
              <a:t> and pumps, and magnets required as part of the entire RF system</a:t>
            </a:r>
          </a:p>
          <a:p>
            <a:r>
              <a:rPr lang="en-US" dirty="0"/>
              <a:t>Most linacs have between </a:t>
            </a:r>
            <a:r>
              <a:rPr lang="en-US" b="1" u="sng" dirty="0">
                <a:solidFill>
                  <a:srgbClr val="C00000"/>
                </a:solidFill>
              </a:rPr>
              <a:t>40-77%</a:t>
            </a:r>
            <a:r>
              <a:rPr lang="en-US" dirty="0"/>
              <a:t> of their total site power going into the RF system.</a:t>
            </a:r>
          </a:p>
          <a:p>
            <a:r>
              <a:rPr lang="en-US" dirty="0"/>
              <a:t>Synchrotron need more RF power at higher energy due to frequency scaling of synchrotron radiation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F8EDA0A-B518-C687-CEE0-7D3394FEB9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3055537"/>
              </p:ext>
            </p:extLst>
          </p:nvPr>
        </p:nvGraphicFramePr>
        <p:xfrm>
          <a:off x="4453759" y="1089710"/>
          <a:ext cx="7673865" cy="3505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94E9F8D-36D0-5BA2-DB2A-C54CCF9C9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10" y="2204139"/>
            <a:ext cx="2647499" cy="37745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0920FF-F0B4-F06E-5BC6-4E1257834F14}"/>
              </a:ext>
            </a:extLst>
          </p:cNvPr>
          <p:cNvSpPr txBox="1"/>
          <p:nvPr/>
        </p:nvSpPr>
        <p:spPr>
          <a:xfrm>
            <a:off x="527623" y="1792760"/>
            <a:ext cx="2738559" cy="374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1.5 </a:t>
            </a:r>
            <a:r>
              <a:rPr lang="en-US" dirty="0" err="1"/>
              <a:t>TeV</a:t>
            </a:r>
            <a:r>
              <a:rPr lang="en-US" dirty="0"/>
              <a:t> CLIC Power MW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E8F1D5-FE3B-CC2F-BCA0-D93FE3046F4E}"/>
              </a:ext>
            </a:extLst>
          </p:cNvPr>
          <p:cNvSpPr txBox="1"/>
          <p:nvPr/>
        </p:nvSpPr>
        <p:spPr>
          <a:xfrm>
            <a:off x="0" y="6080788"/>
            <a:ext cx="3600340" cy="374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Stapnes CLIC mini workshop 2023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733643-B151-52B6-CCDE-346385EFC7E5}"/>
              </a:ext>
            </a:extLst>
          </p:cNvPr>
          <p:cNvSpPr txBox="1"/>
          <p:nvPr/>
        </p:nvSpPr>
        <p:spPr>
          <a:xfrm>
            <a:off x="5281448" y="2519513"/>
            <a:ext cx="1194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Just drive beam RF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3914E93-5F16-0F55-7AC0-1D5A7F6DA20C}"/>
              </a:ext>
            </a:extLst>
          </p:cNvPr>
          <p:cNvCxnSpPr>
            <a:stCxn id="4" idx="2"/>
          </p:cNvCxnSpPr>
          <p:nvPr/>
        </p:nvCxnSpPr>
        <p:spPr>
          <a:xfrm flipH="1">
            <a:off x="5841124" y="3165844"/>
            <a:ext cx="37443" cy="562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33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8CFC7-8227-B6CB-5493-E7E460C50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and Industrial linacs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1FA1B-6301-F915-807D-504E6280F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962" y="1388132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Modulator is ~10 kW</a:t>
            </a:r>
          </a:p>
          <a:p>
            <a:r>
              <a:rPr lang="en-US" dirty="0"/>
              <a:t>Magnetron RF has a duty cycle of 0.1 %, and is 5 MW ~5 kW so around 50% efficiency</a:t>
            </a:r>
          </a:p>
          <a:p>
            <a:r>
              <a:rPr lang="en-US" dirty="0"/>
              <a:t>Beam Power is typically 100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A 6 MeV so 600 W average</a:t>
            </a:r>
          </a:p>
          <a:p>
            <a:r>
              <a:rPr lang="en-US" dirty="0"/>
              <a:t>Efficiency is around 6%</a:t>
            </a:r>
          </a:p>
          <a:p>
            <a:r>
              <a:rPr lang="en-US" dirty="0"/>
              <a:t>Standby mode is around 50-100 kWh per day which is larger than operational power per day</a:t>
            </a:r>
          </a:p>
          <a:p>
            <a:endParaRPr lang="en-US" dirty="0"/>
          </a:p>
          <a:p>
            <a:r>
              <a:rPr lang="en-US" dirty="0"/>
              <a:t>There are 11440 medical linacs in the world, which is an installed power demand of 500 GW</a:t>
            </a:r>
          </a:p>
          <a:p>
            <a:r>
              <a:rPr lang="en-US" dirty="0"/>
              <a:t>Linacs operate on average 9 hours a day 5 days a week</a:t>
            </a:r>
          </a:p>
          <a:p>
            <a:r>
              <a:rPr lang="en-US" dirty="0"/>
              <a:t>6500 fractions (a round of treatment) are delivered per year per linac with the average fraction 15 min hence around 1625 hours operation per year</a:t>
            </a:r>
          </a:p>
          <a:p>
            <a:r>
              <a:rPr lang="en-US" dirty="0"/>
              <a:t>Hence annual power of all radiotherapy machines is </a:t>
            </a:r>
            <a:r>
              <a:rPr lang="en-US" b="1" u="sng" dirty="0">
                <a:solidFill>
                  <a:srgbClr val="C00000"/>
                </a:solidFill>
              </a:rPr>
              <a:t>~500 GWh</a:t>
            </a:r>
            <a:r>
              <a:rPr lang="en-US" dirty="0"/>
              <a:t> </a:t>
            </a:r>
          </a:p>
          <a:p>
            <a:r>
              <a:rPr lang="en-US" dirty="0"/>
              <a:t>ILC’s annual power use is 700 GWh so </a:t>
            </a:r>
            <a:r>
              <a:rPr lang="en-US" b="1" u="sng" dirty="0">
                <a:solidFill>
                  <a:srgbClr val="C00000"/>
                </a:solidFill>
              </a:rPr>
              <a:t>1 linear collider uses the same energy annually as the entire worldwide install base of radiotherapy linacs </a:t>
            </a:r>
            <a:r>
              <a:rPr lang="en-US" dirty="0"/>
              <a:t>(11,440)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618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46042-B52E-3BD5-0420-1D0EE43E9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amplifiers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65DAC-2917-87D3-0DA2-F0CD297E3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85459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RF amplifiers are not particularly efficient, the most common type is a klystron</a:t>
            </a:r>
          </a:p>
          <a:p>
            <a:r>
              <a:rPr lang="en-US" dirty="0"/>
              <a:t>Typically have a max efficiency </a:t>
            </a:r>
            <a:r>
              <a:rPr lang="en-US" b="1" u="sng" dirty="0">
                <a:solidFill>
                  <a:srgbClr val="C00000"/>
                </a:solidFill>
              </a:rPr>
              <a:t>40-70%</a:t>
            </a:r>
          </a:p>
          <a:p>
            <a:pPr lvl="1"/>
            <a:r>
              <a:rPr lang="en-US" dirty="0"/>
              <a:t>10% of the power goes to modulator losses</a:t>
            </a:r>
          </a:p>
          <a:p>
            <a:pPr lvl="1"/>
            <a:r>
              <a:rPr lang="en-US" b="1" u="sng" dirty="0">
                <a:solidFill>
                  <a:srgbClr val="C00000"/>
                </a:solidFill>
              </a:rPr>
              <a:t>35% is heat in the collector from the spent beam</a:t>
            </a:r>
          </a:p>
          <a:p>
            <a:pPr lvl="1"/>
            <a:r>
              <a:rPr lang="en-US" dirty="0"/>
              <a:t>Efficiency limited by extraction of spent beam without reflection and beam energy spread (limited by slowest electrons)</a:t>
            </a:r>
          </a:p>
          <a:p>
            <a:r>
              <a:rPr lang="en-US" dirty="0"/>
              <a:t>But only have that efficiency at max power, need LLRF headroom so typically operate backed off (for example ESS uses 25%), </a:t>
            </a:r>
            <a:r>
              <a:rPr lang="en-US" b="1" u="sng" dirty="0">
                <a:solidFill>
                  <a:srgbClr val="C00000"/>
                </a:solidFill>
              </a:rPr>
              <a:t>reducing the operational efficiency by around 10%</a:t>
            </a:r>
          </a:p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D2DC0DA-FA4E-6E8D-CBB2-583A8FE75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842" y="291790"/>
            <a:ext cx="5185459" cy="48698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67E47AB-2C7B-D289-B1F6-719548AF36D9}"/>
              </a:ext>
            </a:extLst>
          </p:cNvPr>
          <p:cNvSpPr txBox="1"/>
          <p:nvPr/>
        </p:nvSpPr>
        <p:spPr>
          <a:xfrm>
            <a:off x="7157145" y="5263307"/>
            <a:ext cx="496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Nuria Catalan </a:t>
            </a:r>
            <a:r>
              <a:rPr lang="en-US" dirty="0" err="1"/>
              <a:t>Lashera</a:t>
            </a:r>
            <a:r>
              <a:rPr lang="en-US" dirty="0"/>
              <a:t>, IFAST meeting, 2023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EB5679-F1E2-705C-C28F-D7E21649DA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78" t="34951" r="66797" b="28996"/>
          <a:stretch/>
        </p:blipFill>
        <p:spPr>
          <a:xfrm>
            <a:off x="66603" y="5924415"/>
            <a:ext cx="1064573" cy="933585"/>
          </a:xfrm>
          <a:prstGeom prst="rect">
            <a:avLst/>
          </a:prstGeom>
        </p:spPr>
      </p:pic>
      <p:pic>
        <p:nvPicPr>
          <p:cNvPr id="5" name="Picture 47">
            <a:extLst>
              <a:ext uri="{FF2B5EF4-FFF2-40B4-BE49-F238E27FC236}">
                <a16:creationId xmlns:a16="http://schemas.microsoft.com/office/drawing/2014/main" id="{F1D42F7E-1ECE-2202-7833-6378BB2B4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177" y="5902633"/>
            <a:ext cx="1805152" cy="10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110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76CA8-EA04-C259-CF5B-884934E30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545" y="-26253"/>
            <a:ext cx="10515600" cy="1325563"/>
          </a:xfrm>
        </p:spPr>
        <p:txBody>
          <a:bodyPr/>
          <a:lstStyle/>
          <a:p>
            <a:r>
              <a:rPr lang="en-US" dirty="0"/>
              <a:t>How efficient can RF amplifiers be?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8D919-7784-1A58-161A-7485635E9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412" y="1198946"/>
            <a:ext cx="2982163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Perveance is a measure of space charge (I/V</a:t>
            </a:r>
            <a:r>
              <a:rPr lang="en-US" baseline="30000" dirty="0"/>
              <a:t>3/2</a:t>
            </a:r>
            <a:r>
              <a:rPr lang="en-US" dirty="0"/>
              <a:t>)</a:t>
            </a:r>
          </a:p>
          <a:p>
            <a:r>
              <a:rPr lang="en-US" dirty="0"/>
              <a:t>The higher the perveance the lower the efficiency</a:t>
            </a:r>
          </a:p>
          <a:p>
            <a:r>
              <a:rPr lang="en-US" dirty="0"/>
              <a:t>Going to a higher efficiency means a higher voltage which causes other issues</a:t>
            </a:r>
          </a:p>
          <a:p>
            <a:r>
              <a:rPr lang="en-US" dirty="0"/>
              <a:t>Recent studies have shown we can </a:t>
            </a:r>
            <a:r>
              <a:rPr lang="en-US" b="1" u="sng" dirty="0">
                <a:solidFill>
                  <a:srgbClr val="C00000"/>
                </a:solidFill>
              </a:rPr>
              <a:t>increase efficiency by around 10-15% </a:t>
            </a:r>
            <a:r>
              <a:rPr lang="en-US" dirty="0"/>
              <a:t>from current maximum</a:t>
            </a:r>
          </a:p>
          <a:p>
            <a:r>
              <a:rPr lang="en-US" dirty="0"/>
              <a:t>Only a few percent more could be gained before hitting the ultimate limit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904" y="1055468"/>
            <a:ext cx="5344069" cy="35209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5C6B96-4D6F-D99B-0EE5-6FBFF2FBD4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823" y="2788534"/>
            <a:ext cx="3908934" cy="29317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264E90C-D8EE-5563-DE22-848E214543D6}"/>
              </a:ext>
            </a:extLst>
          </p:cNvPr>
          <p:cNvCxnSpPr/>
          <p:nvPr/>
        </p:nvCxnSpPr>
        <p:spPr>
          <a:xfrm flipV="1">
            <a:off x="9495044" y="2784086"/>
            <a:ext cx="1" cy="2221994"/>
          </a:xfrm>
          <a:prstGeom prst="line">
            <a:avLst/>
          </a:prstGeom>
          <a:ln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BEA24F3-430C-5FD8-D224-0607729495A5}"/>
              </a:ext>
            </a:extLst>
          </p:cNvPr>
          <p:cNvSpPr txBox="1"/>
          <p:nvPr/>
        </p:nvSpPr>
        <p:spPr>
          <a:xfrm rot="16200000">
            <a:off x="8870194" y="3335908"/>
            <a:ext cx="972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Arrival plane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2BADB4-A510-0D86-0716-8004DAC69A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0330" y="-14656"/>
            <a:ext cx="3115919" cy="29317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2586DB-AB9F-CCDA-2B59-8D3699A7A8BE}"/>
              </a:ext>
            </a:extLst>
          </p:cNvPr>
          <p:cNvSpPr txBox="1"/>
          <p:nvPr/>
        </p:nvSpPr>
        <p:spPr>
          <a:xfrm>
            <a:off x="3361338" y="4548186"/>
            <a:ext cx="48597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limits are due to energy spread in the extracted beam after the final cavity and the need to avoid reflecting electrons back (which would cause oscillations)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7B3438-F778-C0AD-45E9-356B6A81B00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078" t="34951" r="66797" b="28996"/>
          <a:stretch/>
        </p:blipFill>
        <p:spPr>
          <a:xfrm>
            <a:off x="66603" y="5924415"/>
            <a:ext cx="1064573" cy="933585"/>
          </a:xfrm>
          <a:prstGeom prst="rect">
            <a:avLst/>
          </a:prstGeom>
        </p:spPr>
      </p:pic>
      <p:pic>
        <p:nvPicPr>
          <p:cNvPr id="11" name="Picture 47">
            <a:extLst>
              <a:ext uri="{FF2B5EF4-FFF2-40B4-BE49-F238E27FC236}">
                <a16:creationId xmlns:a16="http://schemas.microsoft.com/office/drawing/2014/main" id="{C02408B8-6E71-E011-7211-546EAC358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177" y="5902633"/>
            <a:ext cx="1805152" cy="10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5830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7">
            <a:extLst>
              <a:ext uri="{FF2B5EF4-FFF2-40B4-BE49-F238E27FC236}">
                <a16:creationId xmlns:a16="http://schemas.microsoft.com/office/drawing/2014/main" id="{CC12D889-D80B-EF27-D2D2-B510A29B0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177" y="5902633"/>
            <a:ext cx="1805152" cy="10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BDA27D-1F2C-4A91-ACF2-11216DA7A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Klystron Concepts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FBDF5-2275-4935-9A12-86E416577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889" y="141591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How do we achieve bunch saturation? </a:t>
            </a:r>
            <a:r>
              <a:rPr lang="en-US" sz="2400" dirty="0"/>
              <a:t>We cause the core of the bunch to oscillate while focusing the anti-bunch electrons slowly. There ae 4 ways to do this:</a:t>
            </a:r>
          </a:p>
          <a:p>
            <a:r>
              <a:rPr lang="en-US" sz="2000" dirty="0"/>
              <a:t>Bunch-Align-Collect (BAC): Using lots of RF cavities closely spaced</a:t>
            </a:r>
          </a:p>
          <a:p>
            <a:r>
              <a:rPr lang="en-US" sz="2000" dirty="0"/>
              <a:t>Core oscillation method (COM): Using the beams space charge forces</a:t>
            </a:r>
          </a:p>
          <a:p>
            <a:r>
              <a:rPr lang="en-US" sz="2000" dirty="0"/>
              <a:t>Core stabilization method (CSM): Using higher harmonic cavities</a:t>
            </a:r>
          </a:p>
          <a:p>
            <a:r>
              <a:rPr lang="en-US" sz="2000" dirty="0"/>
              <a:t>Two stage (TS): Making COM shorter by using a low beam energy and post-accelerating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6CF84B-AA9F-495C-80C6-10CCFAEB6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6A516-D95C-437E-B410-5F18BB531E3A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D3EE02-96E2-49D8-88C7-8B6871533B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414" y="4038930"/>
            <a:ext cx="3907451" cy="14513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B1847E-A2C9-3A3B-5BCE-641D7FC550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078" t="34951" r="66797" b="28996"/>
          <a:stretch/>
        </p:blipFill>
        <p:spPr>
          <a:xfrm>
            <a:off x="66603" y="5924415"/>
            <a:ext cx="1064573" cy="9335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0AB83B-0FB7-5199-2D79-8522F6EB1F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4865" y="3934856"/>
            <a:ext cx="3810311" cy="17701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3A6295-F2E2-F05A-A949-EB46FB9439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51186" y="2120115"/>
            <a:ext cx="2805985" cy="362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056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B04AA-98EE-7F7A-8CB0-F104C2C59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Klystron Issues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0ABE6-7A03-65BF-1FA6-15C29A9FC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305" y="1431487"/>
            <a:ext cx="4918634" cy="4351338"/>
          </a:xfrm>
        </p:spPr>
        <p:txBody>
          <a:bodyPr>
            <a:normAutofit/>
          </a:bodyPr>
          <a:lstStyle/>
          <a:p>
            <a:r>
              <a:rPr lang="en-US" dirty="0"/>
              <a:t>Smart Modulators: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ESS have demonstrated power modulation without reducing efficiency by </a:t>
            </a:r>
            <a:r>
              <a:rPr lang="en-US" sz="1600" dirty="0" err="1"/>
              <a:t>varyingDC</a:t>
            </a:r>
            <a:r>
              <a:rPr lang="en-US" sz="1600" dirty="0"/>
              <a:t>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‘Smart’ Modulator concept that at any required power level, klystron will be </a:t>
            </a:r>
            <a:r>
              <a:rPr lang="en-US" sz="1600" b="1" u="sng" dirty="0">
                <a:solidFill>
                  <a:srgbClr val="C00000"/>
                </a:solidFill>
              </a:rPr>
              <a:t>operated at saturation </a:t>
            </a:r>
            <a:r>
              <a:rPr lang="en-US" sz="1600" dirty="0"/>
              <a:t>by adjustment of modulator voltage on a microsecond time scale. This </a:t>
            </a:r>
            <a:r>
              <a:rPr lang="en-US" sz="1600" b="1" u="sng" dirty="0">
                <a:solidFill>
                  <a:srgbClr val="C00000"/>
                </a:solidFill>
              </a:rPr>
              <a:t>adds 10% to the operational efficiency</a:t>
            </a:r>
          </a:p>
          <a:p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E88C541-0BCD-AB89-7193-9315DCEC91C2}"/>
              </a:ext>
            </a:extLst>
          </p:cNvPr>
          <p:cNvSpPr txBox="1">
            <a:spLocks/>
          </p:cNvSpPr>
          <p:nvPr/>
        </p:nvSpPr>
        <p:spPr>
          <a:xfrm>
            <a:off x="7422932" y="1367631"/>
            <a:ext cx="460878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Transient Losses:</a:t>
            </a:r>
          </a:p>
          <a:p>
            <a:r>
              <a:rPr lang="en-US" sz="1700" dirty="0"/>
              <a:t>At each stage there is a rise time that gets sequentially worse</a:t>
            </a:r>
          </a:p>
          <a:p>
            <a:pPr lvl="1"/>
            <a:r>
              <a:rPr lang="en-US" sz="1700" dirty="0"/>
              <a:t>The modulator has a rise time</a:t>
            </a:r>
          </a:p>
          <a:p>
            <a:pPr lvl="1"/>
            <a:r>
              <a:rPr lang="en-US" sz="1700" dirty="0"/>
              <a:t>The klystron has a rise time</a:t>
            </a:r>
          </a:p>
          <a:p>
            <a:pPr lvl="1"/>
            <a:r>
              <a:rPr lang="en-US" sz="1700" dirty="0"/>
              <a:t>The cavity has a fill and empty time (for SRF this is on the order of </a:t>
            </a:r>
            <a:r>
              <a:rPr lang="en-US" sz="1700" dirty="0" err="1"/>
              <a:t>ms</a:t>
            </a:r>
            <a:r>
              <a:rPr lang="en-US" sz="1700" dirty="0"/>
              <a:t>)</a:t>
            </a:r>
          </a:p>
          <a:p>
            <a:r>
              <a:rPr lang="en-US" sz="1700" dirty="0"/>
              <a:t>The power during the rise and fall is not suitable for acceleration so is lost energy</a:t>
            </a:r>
            <a:endParaRPr lang="en-GB" sz="1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4C0BB1-A331-3B2B-F29C-235A53A6C0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745" y="4145563"/>
            <a:ext cx="4312950" cy="15300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C77955-5B13-3D94-C7EC-575CC25D83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126" t="9996" b="41970"/>
          <a:stretch/>
        </p:blipFill>
        <p:spPr>
          <a:xfrm>
            <a:off x="89478" y="3660679"/>
            <a:ext cx="3430315" cy="22588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445CA74-20B6-FA5F-36BF-A3DE52E24F24}"/>
              </a:ext>
            </a:extLst>
          </p:cNvPr>
          <p:cNvSpPr txBox="1"/>
          <p:nvPr/>
        </p:nvSpPr>
        <p:spPr>
          <a:xfrm>
            <a:off x="3451080" y="3565683"/>
            <a:ext cx="4195196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Solenoid magnets: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Cu-based solenoid magnet, currently consuming ~</a:t>
            </a:r>
            <a:r>
              <a:rPr lang="en-US" sz="1600" dirty="0">
                <a:solidFill>
                  <a:srgbClr val="C00000"/>
                </a:solidFill>
              </a:rPr>
              <a:t>20 kW/Klystron, corresponding to ~ 100 MW for ~ 5,000 Klystrons for CLIC-380.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This can be significantly reduced by using a </a:t>
            </a:r>
            <a:r>
              <a:rPr lang="en-US" sz="1600" dirty="0">
                <a:solidFill>
                  <a:srgbClr val="C00000"/>
                </a:solidFill>
              </a:rPr>
              <a:t>superconducting or permanent magnet solenoid</a:t>
            </a:r>
          </a:p>
        </p:txBody>
      </p:sp>
      <p:pic>
        <p:nvPicPr>
          <p:cNvPr id="11" name="Picture 10" descr="A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6A05DB46-FE15-B486-D6EF-A0B5400EE5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622" y="1510568"/>
            <a:ext cx="2425310" cy="200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516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791B6-D11C-0002-0087-DE74D6C2D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SSPA a solution?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D573E-D990-2FE0-C806-396E1E12D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669" y="1597025"/>
            <a:ext cx="7092679" cy="94516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Transistors can achieve very high efficiency below 1 GHz does that mean they could be a solution for sustainable accelerators?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CF022B-FEE0-3FAC-4679-CB953BD1B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0279" y="4064826"/>
            <a:ext cx="5031176" cy="27322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3FA736-0439-ACF8-FA57-2AB575D47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37" y="2480990"/>
            <a:ext cx="7924854" cy="15442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68128D-AC64-0AAC-DAF3-C4DDE1FAC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3328" y="1597025"/>
            <a:ext cx="3441540" cy="2159863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3DA34F4-9D2A-1E6D-12F8-4A664F8A600D}"/>
              </a:ext>
            </a:extLst>
          </p:cNvPr>
          <p:cNvSpPr txBox="1">
            <a:spLocks/>
          </p:cNvSpPr>
          <p:nvPr/>
        </p:nvSpPr>
        <p:spPr>
          <a:xfrm>
            <a:off x="169969" y="4096189"/>
            <a:ext cx="6349071" cy="175675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Transistors are limited to 100-1000 Watts so relevant powers require combining many transistors</a:t>
            </a:r>
          </a:p>
          <a:p>
            <a:r>
              <a:rPr lang="en-US" dirty="0"/>
              <a:t>This is a lossy process, for a 200 MHz 1 MW amplifier the efficiency is </a:t>
            </a:r>
            <a:r>
              <a:rPr lang="en-US" b="1" u="sng" dirty="0">
                <a:solidFill>
                  <a:srgbClr val="C00000"/>
                </a:solidFill>
              </a:rPr>
              <a:t>only 40%</a:t>
            </a:r>
          </a:p>
          <a:p>
            <a:r>
              <a:rPr lang="en-US" dirty="0"/>
              <a:t>Doesn’t scale to higher powers of frequencies well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9625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58F4A-2CF0-FAEA-226D-729A2FD97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Chillers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DF2AC-3CA3-CA04-48FB-321A30E52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00193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There is often a desire to lump chillers for RF in with conventional facilities but this hides the true energy consumption of the RF system.</a:t>
            </a:r>
          </a:p>
          <a:p>
            <a:r>
              <a:rPr lang="en-US" dirty="0"/>
              <a:t>Improving the efficiency of the RF system also improves the power required from the chillers</a:t>
            </a:r>
          </a:p>
          <a:p>
            <a:r>
              <a:rPr lang="en-GB" dirty="0">
                <a:effectLst/>
                <a:ea typeface="Aptos" panose="020B0004020202020204" pitchFamily="34" charset="0"/>
              </a:rPr>
              <a:t>Our Chillers are refrigeration based systems, the efficiency of  the whole process is about </a:t>
            </a:r>
            <a:r>
              <a:rPr lang="en-GB" b="1" dirty="0">
                <a:solidFill>
                  <a:srgbClr val="C00000"/>
                </a:solidFill>
                <a:effectLst/>
                <a:ea typeface="Aptos" panose="020B0004020202020204" pitchFamily="34" charset="0"/>
              </a:rPr>
              <a:t>60% to 70%. </a:t>
            </a:r>
            <a:r>
              <a:rPr lang="en-GB" dirty="0">
                <a:effectLst/>
                <a:ea typeface="Aptos" panose="020B0004020202020204" pitchFamily="34" charset="0"/>
              </a:rPr>
              <a:t>This means to provide 100 kW cooling, the plug power is around 35kW. </a:t>
            </a:r>
          </a:p>
          <a:p>
            <a:r>
              <a:rPr lang="en-GB" dirty="0">
                <a:ea typeface="Aptos" panose="020B0004020202020204" pitchFamily="34" charset="0"/>
              </a:rPr>
              <a:t>Also heats up the room (air conditioning costs)</a:t>
            </a:r>
            <a:endParaRPr lang="en-GB" dirty="0">
              <a:effectLst/>
              <a:ea typeface="Aptos" panose="020B0004020202020204" pitchFamily="34" charset="0"/>
            </a:endParaRPr>
          </a:p>
          <a:p>
            <a:r>
              <a:rPr lang="en-GB" dirty="0">
                <a:ea typeface="Aptos" panose="020B0004020202020204" pitchFamily="34" charset="0"/>
              </a:rPr>
              <a:t>Including the modulator and chiller </a:t>
            </a:r>
            <a:r>
              <a:rPr lang="en-GB" b="1" dirty="0">
                <a:solidFill>
                  <a:srgbClr val="C00000"/>
                </a:solidFill>
                <a:ea typeface="Aptos" panose="020B0004020202020204" pitchFamily="34" charset="0"/>
              </a:rPr>
              <a:t>every Watt of RF saved from sustainable tech reduces the wall plug power by 1.5 Watts</a:t>
            </a:r>
            <a:endParaRPr lang="en-GB" b="1" dirty="0">
              <a:solidFill>
                <a:srgbClr val="C00000"/>
              </a:solidFill>
              <a:effectLst/>
              <a:ea typeface="Aptos" panose="020B00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A machine with gauges and dials&#10;&#10;Description automatically generated">
            <a:extLst>
              <a:ext uri="{FF2B5EF4-FFF2-40B4-BE49-F238E27FC236}">
                <a16:creationId xmlns:a16="http://schemas.microsoft.com/office/drawing/2014/main" id="{5C2F2401-5E3A-1EC3-B629-FD16921BF0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06"/>
          <a:stretch/>
        </p:blipFill>
        <p:spPr>
          <a:xfrm>
            <a:off x="7956992" y="1604141"/>
            <a:ext cx="3863205" cy="381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650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1751</Words>
  <Application>Microsoft Office PowerPoint</Application>
  <PresentationFormat>Widescreen</PresentationFormat>
  <Paragraphs>152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Aptos</vt:lpstr>
      <vt:lpstr>Arial</vt:lpstr>
      <vt:lpstr>Calibri</vt:lpstr>
      <vt:lpstr>Calibri Light</vt:lpstr>
      <vt:lpstr>Cambria Math</vt:lpstr>
      <vt:lpstr>Gill Sans MT</vt:lpstr>
      <vt:lpstr>Symbol</vt:lpstr>
      <vt:lpstr>Wingdings</vt:lpstr>
      <vt:lpstr>1_Office Theme</vt:lpstr>
      <vt:lpstr>Equation</vt:lpstr>
      <vt:lpstr>Sustainable RF for future accelerators</vt:lpstr>
      <vt:lpstr>How much of the power budget for future machines is RF?</vt:lpstr>
      <vt:lpstr>Medical and Industrial linacs</vt:lpstr>
      <vt:lpstr>RF amplifiers</vt:lpstr>
      <vt:lpstr>How efficient can RF amplifiers be?</vt:lpstr>
      <vt:lpstr>New Klystron Concepts</vt:lpstr>
      <vt:lpstr>Other Klystron Issues</vt:lpstr>
      <vt:lpstr>Are SSPA a solution?</vt:lpstr>
      <vt:lpstr>Chillers</vt:lpstr>
      <vt:lpstr>SRF</vt:lpstr>
      <vt:lpstr>RF Superconductivity Transition Temperatures</vt:lpstr>
      <vt:lpstr>Potential Impact of Thin Film SRF Cavities</vt:lpstr>
      <vt:lpstr>Microphonics</vt:lpstr>
      <vt:lpstr>FRT Concept</vt:lpstr>
      <vt:lpstr>Microphonics suppression results</vt:lpstr>
      <vt:lpstr>Putting it together (SCRF)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Burt, Graeme</dc:creator>
  <cp:lastModifiedBy>Burt, Graeme</cp:lastModifiedBy>
  <cp:revision>45</cp:revision>
  <dcterms:created xsi:type="dcterms:W3CDTF">2024-05-17T11:21:03Z</dcterms:created>
  <dcterms:modified xsi:type="dcterms:W3CDTF">2024-06-11T00:01:32Z</dcterms:modified>
</cp:coreProperties>
</file>