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1"/>
  </p:notesMasterIdLst>
  <p:sldIdLst>
    <p:sldId id="256" r:id="rId6"/>
    <p:sldId id="257" r:id="rId7"/>
    <p:sldId id="312" r:id="rId8"/>
    <p:sldId id="321" r:id="rId9"/>
    <p:sldId id="313" r:id="rId10"/>
    <p:sldId id="320" r:id="rId11"/>
    <p:sldId id="318" r:id="rId12"/>
    <p:sldId id="315" r:id="rId13"/>
    <p:sldId id="265" r:id="rId14"/>
    <p:sldId id="323" r:id="rId15"/>
    <p:sldId id="326" r:id="rId16"/>
    <p:sldId id="324" r:id="rId17"/>
    <p:sldId id="316" r:id="rId18"/>
    <p:sldId id="310" r:id="rId19"/>
    <p:sldId id="27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008000"/>
    <a:srgbClr val="8BAD2A"/>
    <a:srgbClr val="B9CD7E"/>
    <a:srgbClr val="0033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1FC6B1-1609-4537-AB30-70542A293D97}" v="22" dt="2024-06-10T10:49:08.1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94660"/>
  </p:normalViewPr>
  <p:slideViewPr>
    <p:cSldViewPr snapToGrid="0">
      <p:cViewPr varScale="1">
        <p:scale>
          <a:sx n="59" d="100"/>
          <a:sy n="59" d="100"/>
        </p:scale>
        <p:origin x="120" y="40"/>
      </p:cViewPr>
      <p:guideLst/>
    </p:cSldViewPr>
  </p:slideViewPr>
  <p:notesTextViewPr>
    <p:cViewPr>
      <p:scale>
        <a:sx n="1" d="1"/>
        <a:sy n="1" d="1"/>
      </p:scale>
      <p:origin x="0" y="0"/>
    </p:cViewPr>
  </p:notesTextViewPr>
  <p:sorterViewPr>
    <p:cViewPr>
      <p:scale>
        <a:sx n="50" d="100"/>
        <a:sy n="50" d="100"/>
      </p:scale>
      <p:origin x="0" y="-4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74DAA3-0523-416E-A618-144C5FA8A994}" type="datetimeFigureOut">
              <a:rPr lang="en-GB" smtClean="0"/>
              <a:t>12/06/2024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D96778-EE7D-4D92-926F-7FE8300DD020}" type="slidenum">
              <a:rPr lang="en-GB" smtClean="0"/>
              <a:t>‹#›</a:t>
            </a:fld>
            <a:endParaRPr lang="en-GB"/>
          </a:p>
        </p:txBody>
      </p:sp>
    </p:spTree>
    <p:extLst>
      <p:ext uri="{BB962C8B-B14F-4D97-AF65-F5344CB8AC3E}">
        <p14:creationId xmlns:p14="http://schemas.microsoft.com/office/powerpoint/2010/main" val="394800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375910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BE8F5A2-B497-4310-8D83-4E360D84A173}" type="datetimeFigureOut">
              <a:rPr lang="en-GB" smtClean="0"/>
              <a:t>12/06/2024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3364700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BE8F5A2-B497-4310-8D83-4E360D84A173}" type="datetimeFigureOut">
              <a:rPr lang="en-GB" smtClean="0"/>
              <a:t>12/06/2024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25163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BE8F5A2-B497-4310-8D83-4E360D84A173}" type="datetimeFigureOut">
              <a:rPr lang="en-GB" smtClean="0"/>
              <a:t>12/06/2024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3583115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6363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905272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4913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174136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08049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2290815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28699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311359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BE8F5A2-B497-4310-8D83-4E360D84A173}" type="datetimeFigureOut">
              <a:rPr lang="en-GB" smtClean="0"/>
              <a:t>12/06/2024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16773827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910281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7702095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6/12/2024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981681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79264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6248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7045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BE8F5A2-B497-4310-8D83-4E360D84A173}" type="datetimeFigureOut">
              <a:rPr lang="en-GB" smtClean="0"/>
              <a:t>12/06/2024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104416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BE8F5A2-B497-4310-8D83-4E360D84A173}" type="datetimeFigureOut">
              <a:rPr lang="en-GB" smtClean="0"/>
              <a:t>12/06/2024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243112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BE8F5A2-B497-4310-8D83-4E360D84A173}" type="datetimeFigureOut">
              <a:rPr lang="en-GB" smtClean="0"/>
              <a:t>12/06/2024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6491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BE8F5A2-B497-4310-8D83-4E360D84A173}" type="datetimeFigureOut">
              <a:rPr lang="en-GB" smtClean="0"/>
              <a:t>12/06/2024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344857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E8F5A2-B497-4310-8D83-4E360D84A173}" type="datetimeFigureOut">
              <a:rPr lang="en-GB" smtClean="0"/>
              <a:t>12/06/2024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312635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BE8F5A2-B497-4310-8D83-4E360D84A173}" type="datetimeFigureOut">
              <a:rPr lang="en-GB" smtClean="0"/>
              <a:t>12/06/2024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3670621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BE8F5A2-B497-4310-8D83-4E360D84A173}" type="datetimeFigureOut">
              <a:rPr lang="en-GB" smtClean="0"/>
              <a:t>12/06/2024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2FB082-32F0-4A2A-BBA6-2F51FCB2A79A}" type="slidenum">
              <a:rPr lang="en-GB" smtClean="0"/>
              <a:t>‹#›</a:t>
            </a:fld>
            <a:endParaRPr lang="en-GB"/>
          </a:p>
        </p:txBody>
      </p:sp>
    </p:spTree>
    <p:extLst>
      <p:ext uri="{BB962C8B-B14F-4D97-AF65-F5344CB8AC3E}">
        <p14:creationId xmlns:p14="http://schemas.microsoft.com/office/powerpoint/2010/main" val="3344954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E8F5A2-B497-4310-8D83-4E360D84A173}" type="datetimeFigureOut">
              <a:rPr lang="en-GB" smtClean="0"/>
              <a:t>12/06/2024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2FB082-32F0-4A2A-BBA6-2F51FCB2A79A}" type="slidenum">
              <a:rPr lang="en-GB" smtClean="0"/>
              <a:t>‹#›</a:t>
            </a:fld>
            <a:endParaRPr lang="en-GB"/>
          </a:p>
        </p:txBody>
      </p:sp>
    </p:spTree>
    <p:extLst>
      <p:ext uri="{BB962C8B-B14F-4D97-AF65-F5344CB8AC3E}">
        <p14:creationId xmlns:p14="http://schemas.microsoft.com/office/powerpoint/2010/main" val="3100307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6/12/2024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24661098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hyperlink" Target="https://journals.aps.org/prab/pdf/10.1103/PhysRevAccelBeams.27.04160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4528448" y="55204"/>
            <a:ext cx="7785708" cy="6668628"/>
          </a:xfrm>
          <a:prstGeom prst="rect">
            <a:avLst/>
          </a:prstGeom>
        </p:spPr>
      </p:pic>
      <p:pic>
        <p:nvPicPr>
          <p:cNvPr id="10" name="Picture 9">
            <a:extLst>
              <a:ext uri="{FF2B5EF4-FFF2-40B4-BE49-F238E27FC236}">
                <a16:creationId xmlns:a16="http://schemas.microsoft.com/office/drawing/2014/main" id="{0B460467-1FF7-C745-9E17-03FC0ADFFE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905460" y="55204"/>
            <a:ext cx="3286539" cy="6858000"/>
          </a:xfrm>
          <a:prstGeom prst="rect">
            <a:avLst/>
          </a:prstGeom>
        </p:spPr>
      </p:pic>
      <p:sp>
        <p:nvSpPr>
          <p:cNvPr id="11" name="Slide Number Placeholder 9"/>
          <p:cNvSpPr>
            <a:spLocks noGrp="1"/>
          </p:cNvSpPr>
          <p:nvPr>
            <p:ph type="sldNum" sz="quarter" idx="4294967295"/>
          </p:nvPr>
        </p:nvSpPr>
        <p:spPr>
          <a:xfrm>
            <a:off x="8610600" y="6292850"/>
            <a:ext cx="2743200" cy="365125"/>
          </a:xfrm>
        </p:spPr>
        <p:txBody>
          <a:bodyPr/>
          <a:lstStyle/>
          <a:p>
            <a:fld id="{BBAAB195-B577-5546-8349-9DDA93B6129E}" type="slidenum">
              <a:rPr lang="en-US" smtClean="0"/>
              <a:t>1</a:t>
            </a:fld>
            <a:endParaRPr lang="en-US"/>
          </a:p>
        </p:txBody>
      </p:sp>
      <p:pic>
        <p:nvPicPr>
          <p:cNvPr id="12" name="Picture 11">
            <a:extLst>
              <a:ext uri="{FF2B5EF4-FFF2-40B4-BE49-F238E27FC236}">
                <a16:creationId xmlns:a16="http://schemas.microsoft.com/office/drawing/2014/main" id="{AF859F6F-E047-894C-BA4C-F3215D885E84}"/>
              </a:ext>
            </a:extLst>
          </p:cNvPr>
          <p:cNvPicPr>
            <a:picLocks noChangeAspect="1"/>
          </p:cNvPicPr>
          <p:nvPr/>
        </p:nvPicPr>
        <p:blipFill>
          <a:blip r:embed="rId4"/>
          <a:stretch>
            <a:fillRect/>
          </a:stretch>
        </p:blipFill>
        <p:spPr>
          <a:xfrm>
            <a:off x="151200" y="140400"/>
            <a:ext cx="3619500" cy="1554480"/>
          </a:xfrm>
          <a:prstGeom prst="rect">
            <a:avLst/>
          </a:prstGeom>
        </p:spPr>
      </p:pic>
      <p:sp>
        <p:nvSpPr>
          <p:cNvPr id="13" name="Rectangle 12"/>
          <p:cNvSpPr/>
          <p:nvPr/>
        </p:nvSpPr>
        <p:spPr>
          <a:xfrm>
            <a:off x="5343887" y="227847"/>
            <a:ext cx="7123145" cy="1200321"/>
          </a:xfrm>
          <a:prstGeom prst="rect">
            <a:avLst/>
          </a:prstGeom>
        </p:spPr>
        <p:txBody>
          <a:bodyPr wrap="square" lIns="91432" tIns="45716" rIns="91432" bIns="45716">
            <a:spAutoFit/>
          </a:bodyPr>
          <a:lstStyle/>
          <a:p>
            <a:pPr eaLnBrk="0" fontAlgn="base" hangingPunct="0">
              <a:spcBef>
                <a:spcPct val="0"/>
              </a:spcBef>
              <a:spcAft>
                <a:spcPct val="0"/>
              </a:spcAft>
              <a:defRPr/>
            </a:pPr>
            <a:r>
              <a:rPr lang="en-GB" altLang="en-US" sz="3600" b="1" i="1">
                <a:solidFill>
                  <a:prstClr val="white"/>
                </a:solidFill>
                <a:latin typeface="Calibri" panose="020F0502020204030204" pitchFamily="34" charset="0"/>
                <a:ea typeface="ヒラギノ角ゴ Pro W3"/>
                <a:cs typeface="Calibri" panose="020F0502020204030204" pitchFamily="34" charset="0"/>
              </a:rPr>
              <a:t>Making a brighter future through advanced accelerators</a:t>
            </a: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62605" y="2055470"/>
            <a:ext cx="3529394" cy="2080137"/>
          </a:xfrm>
          <a:prstGeom prst="rect">
            <a:avLst/>
          </a:prstGeom>
        </p:spPr>
      </p:pic>
      <p:pic>
        <p:nvPicPr>
          <p:cNvPr id="15" name="Picture 14"/>
          <p:cNvPicPr>
            <a:picLocks noChangeAspect="1"/>
          </p:cNvPicPr>
          <p:nvPr/>
        </p:nvPicPr>
        <p:blipFill>
          <a:blip r:embed="rId6"/>
          <a:stretch>
            <a:fillRect/>
          </a:stretch>
        </p:blipFill>
        <p:spPr>
          <a:xfrm>
            <a:off x="8662605" y="4398095"/>
            <a:ext cx="3529395" cy="2236373"/>
          </a:xfrm>
          <a:prstGeom prst="rect">
            <a:avLst/>
          </a:prstGeom>
        </p:spPr>
      </p:pic>
      <p:sp>
        <p:nvSpPr>
          <p:cNvPr id="19" name="TextBox 18">
            <a:extLst>
              <a:ext uri="{FF2B5EF4-FFF2-40B4-BE49-F238E27FC236}">
                <a16:creationId xmlns:a16="http://schemas.microsoft.com/office/drawing/2014/main" id="{78DB0FE0-A4AF-D848-8925-91A37993D74D}"/>
              </a:ext>
            </a:extLst>
          </p:cNvPr>
          <p:cNvSpPr txBox="1"/>
          <p:nvPr/>
        </p:nvSpPr>
        <p:spPr>
          <a:xfrm>
            <a:off x="0" y="2395777"/>
            <a:ext cx="6410634" cy="1077218"/>
          </a:xfrm>
          <a:prstGeom prst="rect">
            <a:avLst/>
          </a:prstGeom>
          <a:noFill/>
        </p:spPr>
        <p:txBody>
          <a:bodyPr wrap="square" rtlCol="0" anchor="t">
            <a:spAutoFit/>
          </a:bodyPr>
          <a:lstStyle/>
          <a:p>
            <a:pPr algn="ctr">
              <a:defRPr/>
            </a:pPr>
            <a:r>
              <a:rPr lang="en-GB" altLang="en-US" sz="3200" b="1" dirty="0">
                <a:solidFill>
                  <a:srgbClr val="003088"/>
                </a:solidFill>
                <a:latin typeface="Arial Nova" panose="020B0504020202020204" pitchFamily="34" charset="0"/>
                <a:cs typeface="Calibri" panose="020F0502020204030204" pitchFamily="34" charset="0"/>
              </a:rPr>
              <a:t>Status of CLARA Test Facility at Daresbury Laboratory</a:t>
            </a:r>
          </a:p>
        </p:txBody>
      </p:sp>
      <p:sp>
        <p:nvSpPr>
          <p:cNvPr id="21" name="Rectangle 20">
            <a:extLst>
              <a:ext uri="{FF2B5EF4-FFF2-40B4-BE49-F238E27FC236}">
                <a16:creationId xmlns:a16="http://schemas.microsoft.com/office/drawing/2014/main" id="{0BEB0AE4-391E-6F41-84C6-D4EEDF519A31}"/>
              </a:ext>
            </a:extLst>
          </p:cNvPr>
          <p:cNvSpPr/>
          <p:nvPr/>
        </p:nvSpPr>
        <p:spPr>
          <a:xfrm>
            <a:off x="404131" y="3537217"/>
            <a:ext cx="6250529" cy="1292662"/>
          </a:xfrm>
          <a:prstGeom prst="rect">
            <a:avLst/>
          </a:prstGeom>
        </p:spPr>
        <p:txBody>
          <a:bodyPr wrap="square">
            <a:spAutoFit/>
          </a:bodyPr>
          <a:lstStyle/>
          <a:p>
            <a:pPr algn="ctr">
              <a:spcBef>
                <a:spcPct val="0"/>
              </a:spcBef>
              <a:buFontTx/>
              <a:buNone/>
            </a:pPr>
            <a:r>
              <a:rPr lang="en-GB" altLang="en-US" sz="2000" dirty="0">
                <a:latin typeface="Arial Nova" panose="020B0504020202020204" pitchFamily="34" charset="0"/>
                <a:cs typeface="Calibri" panose="020F0502020204030204" pitchFamily="34" charset="0"/>
              </a:rPr>
              <a:t>Deepa Angal-Kalinin on </a:t>
            </a:r>
            <a:r>
              <a:rPr lang="en-GB" altLang="en-US" sz="2000" b="1" u="sng" dirty="0">
                <a:latin typeface="Arial Nova" panose="020B0504020202020204" pitchFamily="34" charset="0"/>
                <a:cs typeface="Calibri" panose="020F0502020204030204" pitchFamily="34" charset="0"/>
              </a:rPr>
              <a:t>behalf of the CLARA Team </a:t>
            </a:r>
          </a:p>
          <a:p>
            <a:pPr algn="ctr">
              <a:spcBef>
                <a:spcPct val="0"/>
              </a:spcBef>
              <a:buFontTx/>
              <a:buNone/>
            </a:pPr>
            <a:endParaRPr lang="en-GB" altLang="en-US" sz="2000" dirty="0">
              <a:latin typeface="Arial Nova" panose="020B0504020202020204" pitchFamily="34" charset="0"/>
              <a:cs typeface="Calibri" panose="020F0502020204030204" pitchFamily="34" charset="0"/>
            </a:endParaRPr>
          </a:p>
          <a:p>
            <a:pPr algn="ctr">
              <a:spcBef>
                <a:spcPct val="0"/>
              </a:spcBef>
              <a:buFontTx/>
              <a:buNone/>
            </a:pPr>
            <a:r>
              <a:rPr lang="en-GB" altLang="en-US" dirty="0">
                <a:latin typeface="Arial Nova" panose="020B0504020202020204" pitchFamily="34" charset="0"/>
                <a:cs typeface="Calibri" panose="020F0502020204030204" pitchFamily="34" charset="0"/>
              </a:rPr>
              <a:t>ASTeC, STFC </a:t>
            </a:r>
            <a:r>
              <a:rPr lang="en-GB" altLang="en-US" sz="2000" dirty="0">
                <a:latin typeface="Arial Nova" panose="020B0504020202020204" pitchFamily="34" charset="0"/>
                <a:cs typeface="Calibri" panose="020F0502020204030204" pitchFamily="34" charset="0"/>
              </a:rPr>
              <a:t>Daresbury</a:t>
            </a:r>
            <a:r>
              <a:rPr lang="en-GB" altLang="en-US" dirty="0">
                <a:latin typeface="Arial Nova" panose="020B0504020202020204" pitchFamily="34" charset="0"/>
                <a:cs typeface="Calibri" panose="020F0502020204030204" pitchFamily="34" charset="0"/>
              </a:rPr>
              <a:t> Laboratory and The Cockcroft Institute</a:t>
            </a:r>
          </a:p>
        </p:txBody>
      </p:sp>
      <p:sp>
        <p:nvSpPr>
          <p:cNvPr id="2" name="TextBox 1"/>
          <p:cNvSpPr txBox="1"/>
          <p:nvPr/>
        </p:nvSpPr>
        <p:spPr>
          <a:xfrm>
            <a:off x="151200" y="6300217"/>
            <a:ext cx="6560238" cy="369332"/>
          </a:xfrm>
          <a:prstGeom prst="rect">
            <a:avLst/>
          </a:prstGeom>
          <a:noFill/>
        </p:spPr>
        <p:txBody>
          <a:bodyPr wrap="square" rtlCol="0">
            <a:spAutoFit/>
          </a:bodyPr>
          <a:lstStyle/>
          <a:p>
            <a:pPr algn="ctr"/>
            <a:r>
              <a:rPr lang="en-GB" dirty="0">
                <a:latin typeface="Avenir Next LT Pro Demi" panose="020B0704020202020204"/>
              </a:rPr>
              <a:t>PAB Conference, 11</a:t>
            </a:r>
            <a:r>
              <a:rPr lang="en-GB" baseline="30000" dirty="0">
                <a:latin typeface="Avenir Next LT Pro Demi" panose="020B0704020202020204"/>
              </a:rPr>
              <a:t>th</a:t>
            </a:r>
            <a:r>
              <a:rPr lang="en-GB" dirty="0">
                <a:latin typeface="Avenir Next LT Pro Demi" panose="020B0704020202020204"/>
              </a:rPr>
              <a:t> -12</a:t>
            </a:r>
            <a:r>
              <a:rPr lang="en-GB" baseline="30000" dirty="0">
                <a:latin typeface="Avenir Next LT Pro Demi" panose="020B0704020202020204"/>
              </a:rPr>
              <a:t>th</a:t>
            </a:r>
            <a:r>
              <a:rPr lang="en-GB" dirty="0">
                <a:latin typeface="Avenir Next LT Pro Demi" panose="020B0704020202020204"/>
              </a:rPr>
              <a:t> June 2024, Workington</a:t>
            </a:r>
          </a:p>
        </p:txBody>
      </p:sp>
    </p:spTree>
    <p:extLst>
      <p:ext uri="{BB962C8B-B14F-4D97-AF65-F5344CB8AC3E}">
        <p14:creationId xmlns:p14="http://schemas.microsoft.com/office/powerpoint/2010/main" val="2234419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343887" y="227847"/>
            <a:ext cx="7123145" cy="1200321"/>
          </a:xfrm>
          <a:prstGeom prst="rect">
            <a:avLst/>
          </a:prstGeom>
        </p:spPr>
        <p:txBody>
          <a:bodyPr wrap="square" lIns="91432" tIns="45716" rIns="91432" bIns="45716">
            <a:spAutoFit/>
          </a:bodyPr>
          <a:lstStyle/>
          <a:p>
            <a:pPr eaLnBrk="0" fontAlgn="base" hangingPunct="0">
              <a:spcBef>
                <a:spcPct val="0"/>
              </a:spcBef>
              <a:spcAft>
                <a:spcPct val="0"/>
              </a:spcAft>
              <a:defRPr/>
            </a:pPr>
            <a:r>
              <a:rPr lang="en-GB" altLang="en-US" sz="3600" b="1" i="1" dirty="0">
                <a:solidFill>
                  <a:prstClr val="white"/>
                </a:solidFill>
                <a:latin typeface="Avenir Next LT Pro Demi" panose="020B0704020202020204"/>
                <a:ea typeface="ヒラギノ角ゴ Pro W3"/>
                <a:cs typeface="Calibri" panose="020F0502020204030204" pitchFamily="34" charset="0"/>
              </a:rPr>
              <a:t>Making a brighter future through advanced accelerators</a:t>
            </a:r>
          </a:p>
        </p:txBody>
      </p:sp>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1" name="TextBox 20">
            <a:extLst>
              <a:ext uri="{FF2B5EF4-FFF2-40B4-BE49-F238E27FC236}">
                <a16:creationId xmlns:a16="http://schemas.microsoft.com/office/drawing/2014/main" id="{C0475D53-9B56-460E-ABA1-825364B3BAD3}"/>
              </a:ext>
            </a:extLst>
          </p:cNvPr>
          <p:cNvSpPr txBox="1"/>
          <p:nvPr/>
        </p:nvSpPr>
        <p:spPr>
          <a:xfrm>
            <a:off x="512462" y="256594"/>
            <a:ext cx="5681042"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Diagnostics and Instrumentation</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10</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grpSp>
        <p:nvGrpSpPr>
          <p:cNvPr id="24" name="Group 23">
            <a:extLst>
              <a:ext uri="{FF2B5EF4-FFF2-40B4-BE49-F238E27FC236}">
                <a16:creationId xmlns:a16="http://schemas.microsoft.com/office/drawing/2014/main" id="{963D998A-307B-9181-5169-515FF1814749}"/>
              </a:ext>
            </a:extLst>
          </p:cNvPr>
          <p:cNvGrpSpPr/>
          <p:nvPr/>
        </p:nvGrpSpPr>
        <p:grpSpPr>
          <a:xfrm>
            <a:off x="256580" y="2475944"/>
            <a:ext cx="11873847" cy="3701569"/>
            <a:chOff x="116180" y="2992582"/>
            <a:chExt cx="11873847" cy="3701569"/>
          </a:xfrm>
        </p:grpSpPr>
        <p:pic>
          <p:nvPicPr>
            <p:cNvPr id="25" name="Picture 24">
              <a:extLst>
                <a:ext uri="{FF2B5EF4-FFF2-40B4-BE49-F238E27FC236}">
                  <a16:creationId xmlns:a16="http://schemas.microsoft.com/office/drawing/2014/main" id="{06B8EC6D-D2BD-B48B-FF5D-2CB5ABC6A5F8}"/>
                </a:ext>
              </a:extLst>
            </p:cNvPr>
            <p:cNvPicPr>
              <a:picLocks noChangeAspect="1"/>
            </p:cNvPicPr>
            <p:nvPr/>
          </p:nvPicPr>
          <p:blipFill rotWithShape="1">
            <a:blip r:embed="rId2"/>
            <a:srcRect t="9040"/>
            <a:stretch/>
          </p:blipFill>
          <p:spPr>
            <a:xfrm>
              <a:off x="116180" y="2992582"/>
              <a:ext cx="11801329" cy="3701569"/>
            </a:xfrm>
            <a:prstGeom prst="rect">
              <a:avLst/>
            </a:prstGeom>
          </p:spPr>
        </p:pic>
        <p:sp>
          <p:nvSpPr>
            <p:cNvPr id="26" name="Oval 25">
              <a:extLst>
                <a:ext uri="{FF2B5EF4-FFF2-40B4-BE49-F238E27FC236}">
                  <a16:creationId xmlns:a16="http://schemas.microsoft.com/office/drawing/2014/main" id="{3DE4D57B-6D93-EE8F-44EF-979D95A7BE2B}"/>
                </a:ext>
              </a:extLst>
            </p:cNvPr>
            <p:cNvSpPr/>
            <p:nvPr/>
          </p:nvSpPr>
          <p:spPr>
            <a:xfrm>
              <a:off x="10011820" y="4778471"/>
              <a:ext cx="218565" cy="161169"/>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27" name="Oval 26">
              <a:extLst>
                <a:ext uri="{FF2B5EF4-FFF2-40B4-BE49-F238E27FC236}">
                  <a16:creationId xmlns:a16="http://schemas.microsoft.com/office/drawing/2014/main" id="{35C023A8-B314-B936-572B-545981A5A617}"/>
                </a:ext>
              </a:extLst>
            </p:cNvPr>
            <p:cNvSpPr/>
            <p:nvPr/>
          </p:nvSpPr>
          <p:spPr>
            <a:xfrm>
              <a:off x="6952811" y="4828579"/>
              <a:ext cx="147053" cy="144097"/>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28" name="Oval 27">
              <a:extLst>
                <a:ext uri="{FF2B5EF4-FFF2-40B4-BE49-F238E27FC236}">
                  <a16:creationId xmlns:a16="http://schemas.microsoft.com/office/drawing/2014/main" id="{8D9B184B-6478-29D0-6714-1C87700F09DA}"/>
                </a:ext>
              </a:extLst>
            </p:cNvPr>
            <p:cNvSpPr/>
            <p:nvPr/>
          </p:nvSpPr>
          <p:spPr>
            <a:xfrm>
              <a:off x="4731034" y="4910191"/>
              <a:ext cx="176795" cy="124971"/>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29" name="Oval 28">
              <a:extLst>
                <a:ext uri="{FF2B5EF4-FFF2-40B4-BE49-F238E27FC236}">
                  <a16:creationId xmlns:a16="http://schemas.microsoft.com/office/drawing/2014/main" id="{2D8EBF9E-5EA0-506B-40E8-98FC7FFBEDF3}"/>
                </a:ext>
              </a:extLst>
            </p:cNvPr>
            <p:cNvSpPr/>
            <p:nvPr/>
          </p:nvSpPr>
          <p:spPr>
            <a:xfrm>
              <a:off x="3047708" y="4910190"/>
              <a:ext cx="181268" cy="164555"/>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30" name="Oval 29">
              <a:extLst>
                <a:ext uri="{FF2B5EF4-FFF2-40B4-BE49-F238E27FC236}">
                  <a16:creationId xmlns:a16="http://schemas.microsoft.com/office/drawing/2014/main" id="{1C1A6D7C-FA3E-0E21-64C3-3762EB276F23}"/>
                </a:ext>
              </a:extLst>
            </p:cNvPr>
            <p:cNvSpPr/>
            <p:nvPr/>
          </p:nvSpPr>
          <p:spPr>
            <a:xfrm>
              <a:off x="510016" y="5805781"/>
              <a:ext cx="277091" cy="263237"/>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31" name="Oval 30">
              <a:extLst>
                <a:ext uri="{FF2B5EF4-FFF2-40B4-BE49-F238E27FC236}">
                  <a16:creationId xmlns:a16="http://schemas.microsoft.com/office/drawing/2014/main" id="{4EC5DE43-9225-55E1-B6F3-ACE0E6EF57D0}"/>
                </a:ext>
              </a:extLst>
            </p:cNvPr>
            <p:cNvSpPr/>
            <p:nvPr/>
          </p:nvSpPr>
          <p:spPr>
            <a:xfrm>
              <a:off x="8421683" y="4787091"/>
              <a:ext cx="188917" cy="153190"/>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32" name="Oval 31">
              <a:extLst>
                <a:ext uri="{FF2B5EF4-FFF2-40B4-BE49-F238E27FC236}">
                  <a16:creationId xmlns:a16="http://schemas.microsoft.com/office/drawing/2014/main" id="{7F45EEBF-A3DA-A37B-73F5-1CE0F61273DE}"/>
                </a:ext>
              </a:extLst>
            </p:cNvPr>
            <p:cNvSpPr/>
            <p:nvPr/>
          </p:nvSpPr>
          <p:spPr>
            <a:xfrm>
              <a:off x="11087100" y="5116521"/>
              <a:ext cx="208456" cy="138487"/>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33" name="Oval 32">
              <a:extLst>
                <a:ext uri="{FF2B5EF4-FFF2-40B4-BE49-F238E27FC236}">
                  <a16:creationId xmlns:a16="http://schemas.microsoft.com/office/drawing/2014/main" id="{A1CFB44F-B9EB-CB93-F72D-73D826B126F7}"/>
                </a:ext>
              </a:extLst>
            </p:cNvPr>
            <p:cNvSpPr/>
            <p:nvPr/>
          </p:nvSpPr>
          <p:spPr>
            <a:xfrm>
              <a:off x="4302120" y="4776137"/>
              <a:ext cx="194680" cy="146532"/>
            </a:xfrm>
            <a:prstGeom prst="ellips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Nova Light" panose="020B0304020202020204" pitchFamily="34" charset="0"/>
              </a:endParaRPr>
            </a:p>
          </p:txBody>
        </p:sp>
        <p:sp>
          <p:nvSpPr>
            <p:cNvPr id="34" name="TextBox 33">
              <a:extLst>
                <a:ext uri="{FF2B5EF4-FFF2-40B4-BE49-F238E27FC236}">
                  <a16:creationId xmlns:a16="http://schemas.microsoft.com/office/drawing/2014/main" id="{8B6CFE23-686C-7E66-C604-C23009408210}"/>
                </a:ext>
              </a:extLst>
            </p:cNvPr>
            <p:cNvSpPr txBox="1"/>
            <p:nvPr/>
          </p:nvSpPr>
          <p:spPr>
            <a:xfrm>
              <a:off x="249378" y="5019548"/>
              <a:ext cx="1075458" cy="738664"/>
            </a:xfrm>
            <a:prstGeom prst="rect">
              <a:avLst/>
            </a:prstGeom>
            <a:solidFill>
              <a:schemeClr val="bg1"/>
            </a:solidFill>
            <a:ln w="28575">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FF"/>
                  </a:solidFill>
                  <a:effectLst/>
                  <a:uLnTx/>
                  <a:uFillTx/>
                  <a:latin typeface="Arial Nova Light" panose="020B0304020202020204" pitchFamily="34" charset="0"/>
                </a:rPr>
                <a:t>ML based Virtual diagnostics</a:t>
              </a:r>
            </a:p>
          </p:txBody>
        </p:sp>
        <p:sp>
          <p:nvSpPr>
            <p:cNvPr id="35" name="TextBox 34">
              <a:extLst>
                <a:ext uri="{FF2B5EF4-FFF2-40B4-BE49-F238E27FC236}">
                  <a16:creationId xmlns:a16="http://schemas.microsoft.com/office/drawing/2014/main" id="{76CD4419-08DD-B184-DA7E-EB51D343635C}"/>
                </a:ext>
              </a:extLst>
            </p:cNvPr>
            <p:cNvSpPr txBox="1"/>
            <p:nvPr/>
          </p:nvSpPr>
          <p:spPr>
            <a:xfrm>
              <a:off x="2899060" y="4479314"/>
              <a:ext cx="550138" cy="307777"/>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chemeClr val="tx1">
                      <a:lumMod val="65000"/>
                      <a:lumOff val="35000"/>
                    </a:schemeClr>
                  </a:solidFill>
                  <a:effectLst/>
                  <a:uLnTx/>
                  <a:uFillTx/>
                  <a:latin typeface="Arial Nova Light" panose="020B0304020202020204" pitchFamily="34" charset="0"/>
                </a:rPr>
                <a:t>CSR</a:t>
              </a:r>
            </a:p>
          </p:txBody>
        </p:sp>
        <p:sp>
          <p:nvSpPr>
            <p:cNvPr id="36" name="TextBox 35">
              <a:extLst>
                <a:ext uri="{FF2B5EF4-FFF2-40B4-BE49-F238E27FC236}">
                  <a16:creationId xmlns:a16="http://schemas.microsoft.com/office/drawing/2014/main" id="{205DA1C6-F93E-481C-93D0-410AC6370465}"/>
                </a:ext>
              </a:extLst>
            </p:cNvPr>
            <p:cNvSpPr txBox="1"/>
            <p:nvPr/>
          </p:nvSpPr>
          <p:spPr>
            <a:xfrm>
              <a:off x="4089571" y="4302555"/>
              <a:ext cx="619778" cy="307777"/>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BAM</a:t>
              </a:r>
            </a:p>
          </p:txBody>
        </p:sp>
        <p:sp>
          <p:nvSpPr>
            <p:cNvPr id="37" name="TextBox 36">
              <a:extLst>
                <a:ext uri="{FF2B5EF4-FFF2-40B4-BE49-F238E27FC236}">
                  <a16:creationId xmlns:a16="http://schemas.microsoft.com/office/drawing/2014/main" id="{B2C09C6B-B754-DE46-5D69-C871A16CBFE6}"/>
                </a:ext>
              </a:extLst>
            </p:cNvPr>
            <p:cNvSpPr txBox="1"/>
            <p:nvPr/>
          </p:nvSpPr>
          <p:spPr>
            <a:xfrm>
              <a:off x="4496800" y="5144298"/>
              <a:ext cx="619778" cy="523220"/>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CTR/CDR</a:t>
              </a:r>
            </a:p>
          </p:txBody>
        </p:sp>
        <p:sp>
          <p:nvSpPr>
            <p:cNvPr id="38" name="TextBox 37">
              <a:extLst>
                <a:ext uri="{FF2B5EF4-FFF2-40B4-BE49-F238E27FC236}">
                  <a16:creationId xmlns:a16="http://schemas.microsoft.com/office/drawing/2014/main" id="{F886EF43-3C00-B549-51B4-F4326117F94B}"/>
                </a:ext>
              </a:extLst>
            </p:cNvPr>
            <p:cNvSpPr txBox="1"/>
            <p:nvPr/>
          </p:nvSpPr>
          <p:spPr>
            <a:xfrm>
              <a:off x="6656239" y="5144298"/>
              <a:ext cx="820885" cy="954107"/>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OTR: &lt;5um spot size</a:t>
              </a:r>
            </a:p>
          </p:txBody>
        </p:sp>
        <p:sp>
          <p:nvSpPr>
            <p:cNvPr id="39" name="TextBox 38">
              <a:extLst>
                <a:ext uri="{FF2B5EF4-FFF2-40B4-BE49-F238E27FC236}">
                  <a16:creationId xmlns:a16="http://schemas.microsoft.com/office/drawing/2014/main" id="{3A8974C2-63A5-7C08-B875-524FD4F338C6}"/>
                </a:ext>
              </a:extLst>
            </p:cNvPr>
            <p:cNvSpPr txBox="1"/>
            <p:nvPr/>
          </p:nvSpPr>
          <p:spPr>
            <a:xfrm>
              <a:off x="8072114" y="3768624"/>
              <a:ext cx="1278906" cy="523220"/>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FF"/>
                  </a:solidFill>
                  <a:effectLst/>
                  <a:uLnTx/>
                  <a:uFillTx/>
                  <a:latin typeface="Arial Nova Light" panose="020B0304020202020204" pitchFamily="34" charset="0"/>
                </a:rPr>
                <a:t>Dielectric streaker &amp; EO</a:t>
              </a:r>
            </a:p>
          </p:txBody>
        </p:sp>
        <p:sp>
          <p:nvSpPr>
            <p:cNvPr id="40" name="TextBox 39">
              <a:extLst>
                <a:ext uri="{FF2B5EF4-FFF2-40B4-BE49-F238E27FC236}">
                  <a16:creationId xmlns:a16="http://schemas.microsoft.com/office/drawing/2014/main" id="{3FB617A9-4C3B-331A-E334-1DD74C53A80E}"/>
                </a:ext>
              </a:extLst>
            </p:cNvPr>
            <p:cNvSpPr txBox="1"/>
            <p:nvPr/>
          </p:nvSpPr>
          <p:spPr>
            <a:xfrm>
              <a:off x="8072114" y="5216235"/>
              <a:ext cx="790735" cy="738664"/>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PM </a:t>
              </a:r>
              <a:r>
                <a:rPr kumimoji="0" lang="en-GB" sz="1400" b="0" i="0" u="none" strike="noStrike" kern="1200" cap="none" spc="0" normalizeH="0" baseline="0" noProof="0" err="1">
                  <a:ln>
                    <a:noFill/>
                  </a:ln>
                  <a:solidFill>
                    <a:srgbClr val="0000FF"/>
                  </a:solidFill>
                  <a:effectLst/>
                  <a:uLnTx/>
                  <a:uFillTx/>
                  <a:latin typeface="Arial Nova Light" panose="020B0304020202020204" pitchFamily="34" charset="0"/>
                </a:rPr>
                <a:t>spectro</a:t>
              </a: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-meter</a:t>
              </a:r>
            </a:p>
          </p:txBody>
        </p:sp>
        <p:sp>
          <p:nvSpPr>
            <p:cNvPr id="41" name="TextBox 40">
              <a:extLst>
                <a:ext uri="{FF2B5EF4-FFF2-40B4-BE49-F238E27FC236}">
                  <a16:creationId xmlns:a16="http://schemas.microsoft.com/office/drawing/2014/main" id="{DC81E5F5-DD27-986D-9ECB-80944477D0B6}"/>
                </a:ext>
              </a:extLst>
            </p:cNvPr>
            <p:cNvSpPr txBox="1"/>
            <p:nvPr/>
          </p:nvSpPr>
          <p:spPr>
            <a:xfrm>
              <a:off x="9521423" y="5081261"/>
              <a:ext cx="980793" cy="738664"/>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OTR based emittance</a:t>
              </a:r>
            </a:p>
          </p:txBody>
        </p:sp>
        <p:sp>
          <p:nvSpPr>
            <p:cNvPr id="42" name="TextBox 41">
              <a:extLst>
                <a:ext uri="{FF2B5EF4-FFF2-40B4-BE49-F238E27FC236}">
                  <a16:creationId xmlns:a16="http://schemas.microsoft.com/office/drawing/2014/main" id="{0025710F-C488-9274-EFF7-3E4D9A969395}"/>
                </a:ext>
              </a:extLst>
            </p:cNvPr>
            <p:cNvSpPr txBox="1"/>
            <p:nvPr/>
          </p:nvSpPr>
          <p:spPr>
            <a:xfrm>
              <a:off x="11009234" y="5337479"/>
              <a:ext cx="980793" cy="954107"/>
            </a:xfrm>
            <a:prstGeom prst="rect">
              <a:avLst/>
            </a:prstGeom>
            <a:solidFill>
              <a:schemeClr val="bg1"/>
            </a:solidFill>
            <a:ln w="3810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High dynamic range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FF"/>
                  </a:solidFill>
                  <a:effectLst/>
                  <a:uLnTx/>
                  <a:uFillTx/>
                  <a:latin typeface="Arial Nova Light" panose="020B0304020202020204" pitchFamily="34" charset="0"/>
                </a:rPr>
                <a:t>charge</a:t>
              </a:r>
            </a:p>
          </p:txBody>
        </p:sp>
      </p:grpSp>
      <p:sp>
        <p:nvSpPr>
          <p:cNvPr id="43" name="TextBox 42">
            <a:extLst>
              <a:ext uri="{FF2B5EF4-FFF2-40B4-BE49-F238E27FC236}">
                <a16:creationId xmlns:a16="http://schemas.microsoft.com/office/drawing/2014/main" id="{F5D776E9-002E-AAED-6593-D56EFDEDC42C}"/>
              </a:ext>
            </a:extLst>
          </p:cNvPr>
          <p:cNvSpPr txBox="1"/>
          <p:nvPr/>
        </p:nvSpPr>
        <p:spPr>
          <a:xfrm>
            <a:off x="198746" y="1020068"/>
            <a:ext cx="10667728" cy="707886"/>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lIns="91440" tIns="45720" rIns="91440" bIns="45720" rtlCol="0" anchor="t">
            <a:spAutoFit/>
          </a:bodyPr>
          <a:lstStyle/>
          <a:p>
            <a:r>
              <a:rPr lang="en-GB" sz="2000" dirty="0">
                <a:solidFill>
                  <a:srgbClr val="0000FF"/>
                </a:solidFill>
                <a:latin typeface="Arial Nova" panose="020B0504020202020204" pitchFamily="34" charset="0"/>
              </a:rPr>
              <a:t>Diagnostics undergoing active R&amp;D</a:t>
            </a:r>
            <a:endParaRPr lang="en-GB" sz="2000" dirty="0">
              <a:latin typeface="Arial Nova" panose="020B0504020202020204" pitchFamily="34" charset="0"/>
            </a:endParaRPr>
          </a:p>
          <a:p>
            <a:r>
              <a:rPr lang="en-GB" sz="2000" dirty="0">
                <a:latin typeface="Arial Nova" panose="020B0504020202020204" pitchFamily="34" charset="0"/>
              </a:rPr>
              <a:t>Access to well-developed diagnostics (not shown): BPMs, YAGs, ICTs</a:t>
            </a:r>
            <a:endParaRPr lang="en-GB" sz="2000" dirty="0">
              <a:latin typeface="Arial Nova" panose="020B0504020202020204" pitchFamily="34" charset="0"/>
              <a:cs typeface="Arial"/>
            </a:endParaRPr>
          </a:p>
        </p:txBody>
      </p:sp>
      <p:sp>
        <p:nvSpPr>
          <p:cNvPr id="2" name="Date Placeholder 6">
            <a:extLst>
              <a:ext uri="{FF2B5EF4-FFF2-40B4-BE49-F238E27FC236}">
                <a16:creationId xmlns:a16="http://schemas.microsoft.com/office/drawing/2014/main" id="{106B6896-39E8-33B4-55B5-05EAC4AFD942}"/>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911198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343887" y="227847"/>
            <a:ext cx="7123145" cy="1200321"/>
          </a:xfrm>
          <a:prstGeom prst="rect">
            <a:avLst/>
          </a:prstGeom>
        </p:spPr>
        <p:txBody>
          <a:bodyPr wrap="square" lIns="91432" tIns="45716" rIns="91432" bIns="45716">
            <a:spAutoFit/>
          </a:bodyPr>
          <a:lstStyle/>
          <a:p>
            <a:pPr eaLnBrk="0" fontAlgn="base" hangingPunct="0">
              <a:spcBef>
                <a:spcPct val="0"/>
              </a:spcBef>
              <a:spcAft>
                <a:spcPct val="0"/>
              </a:spcAft>
              <a:defRPr/>
            </a:pPr>
            <a:r>
              <a:rPr lang="en-GB" altLang="en-US" sz="3600" b="1" i="1" dirty="0">
                <a:solidFill>
                  <a:prstClr val="white"/>
                </a:solidFill>
                <a:latin typeface="Avenir Next LT Pro Demi" panose="020B0704020202020204"/>
                <a:ea typeface="ヒラギノ角ゴ Pro W3"/>
                <a:cs typeface="Calibri" panose="020F0502020204030204" pitchFamily="34" charset="0"/>
              </a:rPr>
              <a:t>Making a brighter future through advanced accelerators</a:t>
            </a:r>
          </a:p>
        </p:txBody>
      </p:sp>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1" name="TextBox 20">
            <a:extLst>
              <a:ext uri="{FF2B5EF4-FFF2-40B4-BE49-F238E27FC236}">
                <a16:creationId xmlns:a16="http://schemas.microsoft.com/office/drawing/2014/main" id="{C0475D53-9B56-460E-ABA1-825364B3BAD3}"/>
              </a:ext>
            </a:extLst>
          </p:cNvPr>
          <p:cNvSpPr txBox="1"/>
          <p:nvPr/>
        </p:nvSpPr>
        <p:spPr>
          <a:xfrm>
            <a:off x="512462" y="256594"/>
            <a:ext cx="2113848"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FEBE Laser</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11</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pic>
        <p:nvPicPr>
          <p:cNvPr id="19" name="Picture 2" descr="Science and Technology Facilities Council">
            <a:extLst>
              <a:ext uri="{FF2B5EF4-FFF2-40B4-BE49-F238E27FC236}">
                <a16:creationId xmlns:a16="http://schemas.microsoft.com/office/drawing/2014/main" id="{6789CE4C-0EE8-944E-661A-AB8DFFCB7B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37967" y="0"/>
            <a:ext cx="1236617" cy="102967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0FC6D9B1-4CC0-CC92-5D3E-F56CD76F13FF}"/>
              </a:ext>
            </a:extLst>
          </p:cNvPr>
          <p:cNvPicPr>
            <a:picLocks noChangeAspect="1"/>
          </p:cNvPicPr>
          <p:nvPr/>
        </p:nvPicPr>
        <p:blipFill rotWithShape="1">
          <a:blip r:embed="rId3"/>
          <a:srcRect b="2694"/>
          <a:stretch/>
        </p:blipFill>
        <p:spPr>
          <a:xfrm>
            <a:off x="2626310" y="1792487"/>
            <a:ext cx="9565690" cy="4999782"/>
          </a:xfrm>
          <a:prstGeom prst="rect">
            <a:avLst/>
          </a:prstGeom>
        </p:spPr>
      </p:pic>
      <p:sp>
        <p:nvSpPr>
          <p:cNvPr id="4" name="TextBox 3">
            <a:extLst>
              <a:ext uri="{FF2B5EF4-FFF2-40B4-BE49-F238E27FC236}">
                <a16:creationId xmlns:a16="http://schemas.microsoft.com/office/drawing/2014/main" id="{0C663404-9E57-03AD-9962-3EE2C8853111}"/>
              </a:ext>
            </a:extLst>
          </p:cNvPr>
          <p:cNvSpPr txBox="1"/>
          <p:nvPr/>
        </p:nvSpPr>
        <p:spPr>
          <a:xfrm>
            <a:off x="3822278" y="2100321"/>
            <a:ext cx="1521609" cy="276999"/>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n-GB" sz="1200" dirty="0"/>
              <a:t>Laser control room</a:t>
            </a:r>
          </a:p>
        </p:txBody>
      </p:sp>
      <p:sp>
        <p:nvSpPr>
          <p:cNvPr id="5" name="TextBox 4">
            <a:extLst>
              <a:ext uri="{FF2B5EF4-FFF2-40B4-BE49-F238E27FC236}">
                <a16:creationId xmlns:a16="http://schemas.microsoft.com/office/drawing/2014/main" id="{43D6B3E6-49A7-5F5D-8299-C22BB858C047}"/>
              </a:ext>
            </a:extLst>
          </p:cNvPr>
          <p:cNvSpPr txBox="1"/>
          <p:nvPr/>
        </p:nvSpPr>
        <p:spPr>
          <a:xfrm>
            <a:off x="6165576" y="2817731"/>
            <a:ext cx="1802675" cy="276999"/>
          </a:xfrm>
          <a:prstGeom prst="rect">
            <a:avLst/>
          </a:prstGeom>
          <a:solidFill>
            <a:schemeClr val="accent6"/>
          </a:solid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GB" sz="1200" dirty="0"/>
              <a:t>Laser room</a:t>
            </a:r>
          </a:p>
        </p:txBody>
      </p:sp>
      <p:sp>
        <p:nvSpPr>
          <p:cNvPr id="10" name="TextBox 9">
            <a:extLst>
              <a:ext uri="{FF2B5EF4-FFF2-40B4-BE49-F238E27FC236}">
                <a16:creationId xmlns:a16="http://schemas.microsoft.com/office/drawing/2014/main" id="{9CD2BE40-6D33-7162-71C2-9850AAED5A50}"/>
              </a:ext>
            </a:extLst>
          </p:cNvPr>
          <p:cNvSpPr txBox="1"/>
          <p:nvPr/>
        </p:nvSpPr>
        <p:spPr>
          <a:xfrm>
            <a:off x="17416" y="853375"/>
            <a:ext cx="11039856" cy="1477328"/>
          </a:xfrm>
          <a:prstGeom prst="rect">
            <a:avLst/>
          </a:prstGeom>
          <a:noFill/>
        </p:spPr>
        <p:txBody>
          <a:bodyPr wrap="square">
            <a:spAutoFit/>
          </a:bodyPr>
          <a:lstStyle/>
          <a:p>
            <a:r>
              <a:rPr lang="en-GB" sz="1800" dirty="0">
                <a:solidFill>
                  <a:srgbClr val="0000FF"/>
                </a:solidFill>
                <a:latin typeface="Arial Nova" panose="020B0504020202020204" pitchFamily="34" charset="0"/>
                <a:cs typeface="Arial" panose="020B0604020202020204" pitchFamily="34" charset="0"/>
              </a:rPr>
              <a:t>FEBE laser contract signed with Amplitude April 2023 to provide 122 TW laser (upgradable to 220 TW) in room above FEBE hutch for combined high-power laser and electron beam experiments.</a:t>
            </a:r>
          </a:p>
          <a:p>
            <a:r>
              <a:rPr lang="en-GB" sz="1800" dirty="0">
                <a:solidFill>
                  <a:srgbClr val="0000FF"/>
                </a:solidFill>
                <a:latin typeface="Arial Nova" panose="020B0504020202020204" pitchFamily="34" charset="0"/>
                <a:cs typeface="Arial" panose="020B0604020202020204" pitchFamily="34" charset="0"/>
              </a:rPr>
              <a:t>Mechanical design of laser room has been finalised. HVAC and electrical install currently underway with support frames and false floor scheduled for installation summer 2024.</a:t>
            </a:r>
          </a:p>
          <a:p>
            <a:endParaRPr lang="en-GB" sz="1800" dirty="0">
              <a:solidFill>
                <a:srgbClr val="0000FF"/>
              </a:solidFill>
              <a:latin typeface="Arial Nova" panose="020B05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E763A149-7C59-312D-E244-B1045053052A}"/>
              </a:ext>
            </a:extLst>
          </p:cNvPr>
          <p:cNvSpPr/>
          <p:nvPr/>
        </p:nvSpPr>
        <p:spPr>
          <a:xfrm>
            <a:off x="-3048" y="2288750"/>
            <a:ext cx="2690598" cy="2554545"/>
          </a:xfrm>
          <a:prstGeom prst="rect">
            <a:avLst/>
          </a:prstGeom>
        </p:spPr>
        <p:txBody>
          <a:bodyPr wrap="square" lIns="91440" tIns="45720" rIns="91440" bIns="45720" anchor="t">
            <a:spAutoFit/>
          </a:bodyPr>
          <a:lstStyle/>
          <a:p>
            <a:r>
              <a:rPr lang="en-GB" sz="2000" b="1" dirty="0">
                <a:solidFill>
                  <a:srgbClr val="616161"/>
                </a:solidFill>
                <a:latin typeface="Arial Nova" panose="020B0504020202020204"/>
              </a:rPr>
              <a:t>FEBE laser project timeline:</a:t>
            </a:r>
          </a:p>
          <a:p>
            <a:pPr marL="342900" indent="-342900">
              <a:buFont typeface="Arial" panose="020B0604020202020204" pitchFamily="34" charset="0"/>
              <a:buChar char="•"/>
            </a:pPr>
            <a:r>
              <a:rPr lang="en-GB" sz="2000" dirty="0">
                <a:solidFill>
                  <a:srgbClr val="616161"/>
                </a:solidFill>
                <a:latin typeface="Arial Nova" panose="020B0504020202020204"/>
              </a:rPr>
              <a:t>July 2024 – FAT</a:t>
            </a:r>
          </a:p>
          <a:p>
            <a:pPr marL="342900" indent="-342900">
              <a:buFont typeface="Arial" panose="020B0604020202020204" pitchFamily="34" charset="0"/>
              <a:buChar char="•"/>
            </a:pPr>
            <a:r>
              <a:rPr lang="en-GB" sz="2000" dirty="0">
                <a:solidFill>
                  <a:srgbClr val="616161"/>
                </a:solidFill>
                <a:latin typeface="Arial Nova" panose="020B0504020202020204"/>
              </a:rPr>
              <a:t>Nov 2024 – SAT</a:t>
            </a:r>
          </a:p>
          <a:p>
            <a:pPr marL="342900" indent="-342900">
              <a:buFont typeface="Arial" panose="020B0604020202020204" pitchFamily="34" charset="0"/>
              <a:buChar char="•"/>
            </a:pPr>
            <a:r>
              <a:rPr lang="en-GB" sz="2000" dirty="0">
                <a:solidFill>
                  <a:srgbClr val="616161"/>
                </a:solidFill>
                <a:latin typeface="Arial Nova" panose="020B0504020202020204"/>
              </a:rPr>
              <a:t>Q1 2025 – laser transport to FEBE and electron beam synchronisation</a:t>
            </a:r>
          </a:p>
        </p:txBody>
      </p:sp>
      <p:sp>
        <p:nvSpPr>
          <p:cNvPr id="6" name="Date Placeholder 6">
            <a:extLst>
              <a:ext uri="{FF2B5EF4-FFF2-40B4-BE49-F238E27FC236}">
                <a16:creationId xmlns:a16="http://schemas.microsoft.com/office/drawing/2014/main" id="{964320C6-7665-8B20-9B57-C3A0A5FC2A8A}"/>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70511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6">
            <a:extLst>
              <a:ext uri="{FF2B5EF4-FFF2-40B4-BE49-F238E27FC236}">
                <a16:creationId xmlns:a16="http://schemas.microsoft.com/office/drawing/2014/main" id="{1B4F441A-6B66-314E-6579-CEAE44E19A32}"/>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12</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sp>
        <p:nvSpPr>
          <p:cNvPr id="132" name="TextBox 131">
            <a:extLst>
              <a:ext uri="{FF2B5EF4-FFF2-40B4-BE49-F238E27FC236}">
                <a16:creationId xmlns:a16="http://schemas.microsoft.com/office/drawing/2014/main" id="{C206AC6F-1359-EE73-1C3D-4F949D91BB8D}"/>
              </a:ext>
            </a:extLst>
          </p:cNvPr>
          <p:cNvSpPr txBox="1"/>
          <p:nvPr/>
        </p:nvSpPr>
        <p:spPr>
          <a:xfrm>
            <a:off x="512462" y="256594"/>
            <a:ext cx="5136534"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CLARA Commissioning Plans</a:t>
            </a:r>
          </a:p>
        </p:txBody>
      </p:sp>
      <p:sp>
        <p:nvSpPr>
          <p:cNvPr id="2" name="TextBox 1">
            <a:extLst>
              <a:ext uri="{FF2B5EF4-FFF2-40B4-BE49-F238E27FC236}">
                <a16:creationId xmlns:a16="http://schemas.microsoft.com/office/drawing/2014/main" id="{3ABDAF1E-4FCD-5E33-1F2A-4665502A84ED}"/>
              </a:ext>
            </a:extLst>
          </p:cNvPr>
          <p:cNvSpPr txBox="1"/>
          <p:nvPr/>
        </p:nvSpPr>
        <p:spPr>
          <a:xfrm>
            <a:off x="135324" y="827489"/>
            <a:ext cx="11881111" cy="255454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000" dirty="0">
                <a:latin typeface="Arial Nova" panose="020B0504020202020204" pitchFamily="34" charset="0"/>
              </a:rPr>
              <a:t>Detailed beam commissioning plans are being developed by </a:t>
            </a:r>
            <a:r>
              <a:rPr lang="en-GB" sz="2000" b="1" u="sng" dirty="0">
                <a:solidFill>
                  <a:srgbClr val="0000FF"/>
                </a:solidFill>
                <a:latin typeface="Arial Nova" panose="020B0504020202020204" pitchFamily="34" charset="0"/>
              </a:rPr>
              <a:t>Core CLARA commissioning team</a:t>
            </a:r>
            <a:r>
              <a:rPr lang="en-GB" sz="2000" dirty="0">
                <a:latin typeface="Arial Nova" panose="020B0504020202020204" pitchFamily="34" charset="0"/>
              </a:rPr>
              <a:t>; with focus on detailed jitter simulations,  High Level Apps and Digital Twin (Next slide) – which allows to develop Apps ahead of beam commissioning. </a:t>
            </a:r>
          </a:p>
          <a:p>
            <a:pPr marL="285750" indent="-285750">
              <a:buFont typeface="Arial" panose="020B0604020202020204" pitchFamily="34" charset="0"/>
              <a:buChar char="•"/>
            </a:pPr>
            <a:r>
              <a:rPr lang="en-GB" sz="2000" dirty="0">
                <a:latin typeface="Arial Nova" panose="020B0504020202020204" pitchFamily="34" charset="0"/>
              </a:rPr>
              <a:t>Technical systems commissioning with beam threading is expected to begin late summer after completion of RF conditioning of 7 RF systems.</a:t>
            </a:r>
          </a:p>
          <a:p>
            <a:pPr marL="285750" indent="-285750">
              <a:buFont typeface="Arial" panose="020B0604020202020204" pitchFamily="34" charset="0"/>
              <a:buChar char="•"/>
            </a:pPr>
            <a:r>
              <a:rPr lang="en-GB" sz="2000" dirty="0">
                <a:latin typeface="Arial Nova" panose="020B0504020202020204" pitchFamily="34" charset="0"/>
              </a:rPr>
              <a:t>Goal is to confirm “Day 1” parameters experimentally.</a:t>
            </a:r>
          </a:p>
          <a:p>
            <a:pPr marL="285750" indent="-285750">
              <a:buFont typeface="Arial" panose="020B0604020202020204" pitchFamily="34" charset="0"/>
              <a:buChar char="•"/>
            </a:pPr>
            <a:r>
              <a:rPr lang="en-GB" sz="2000" dirty="0">
                <a:latin typeface="Arial Nova" panose="020B0504020202020204" pitchFamily="34" charset="0"/>
              </a:rPr>
              <a:t>Plan is to develop number of standard setups as a starting point to deliver beams to wide range of ambitious experiments.</a:t>
            </a:r>
          </a:p>
        </p:txBody>
      </p:sp>
      <p:pic>
        <p:nvPicPr>
          <p:cNvPr id="7" name="Picture 6">
            <a:extLst>
              <a:ext uri="{FF2B5EF4-FFF2-40B4-BE49-F238E27FC236}">
                <a16:creationId xmlns:a16="http://schemas.microsoft.com/office/drawing/2014/main" id="{E591781F-3111-24F6-2332-5AB6B9887165}"/>
              </a:ext>
            </a:extLst>
          </p:cNvPr>
          <p:cNvPicPr>
            <a:picLocks noChangeAspect="1"/>
          </p:cNvPicPr>
          <p:nvPr/>
        </p:nvPicPr>
        <p:blipFill>
          <a:blip r:embed="rId2"/>
          <a:stretch>
            <a:fillRect/>
          </a:stretch>
        </p:blipFill>
        <p:spPr>
          <a:xfrm>
            <a:off x="10274" y="3662969"/>
            <a:ext cx="5320805" cy="3121954"/>
          </a:xfrm>
          <a:prstGeom prst="rect">
            <a:avLst/>
          </a:prstGeom>
          <a:ln>
            <a:solidFill>
              <a:schemeClr val="tx1"/>
            </a:solidFill>
          </a:ln>
        </p:spPr>
      </p:pic>
      <p:pic>
        <p:nvPicPr>
          <p:cNvPr id="9" name="Picture 8">
            <a:extLst>
              <a:ext uri="{FF2B5EF4-FFF2-40B4-BE49-F238E27FC236}">
                <a16:creationId xmlns:a16="http://schemas.microsoft.com/office/drawing/2014/main" id="{3A497CAE-BDCF-9404-A71A-F9071D7BCDA0}"/>
              </a:ext>
            </a:extLst>
          </p:cNvPr>
          <p:cNvPicPr>
            <a:picLocks noChangeAspect="1"/>
          </p:cNvPicPr>
          <p:nvPr/>
        </p:nvPicPr>
        <p:blipFill>
          <a:blip r:embed="rId3"/>
          <a:stretch>
            <a:fillRect/>
          </a:stretch>
        </p:blipFill>
        <p:spPr>
          <a:xfrm>
            <a:off x="5443632" y="3640583"/>
            <a:ext cx="6730151" cy="3214910"/>
          </a:xfrm>
          <a:prstGeom prst="rect">
            <a:avLst/>
          </a:prstGeom>
        </p:spPr>
      </p:pic>
    </p:spTree>
    <p:extLst>
      <p:ext uri="{BB962C8B-B14F-4D97-AF65-F5344CB8AC3E}">
        <p14:creationId xmlns:p14="http://schemas.microsoft.com/office/powerpoint/2010/main" val="1598451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13</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sp>
        <p:nvSpPr>
          <p:cNvPr id="132" name="TextBox 131">
            <a:extLst>
              <a:ext uri="{FF2B5EF4-FFF2-40B4-BE49-F238E27FC236}">
                <a16:creationId xmlns:a16="http://schemas.microsoft.com/office/drawing/2014/main" id="{C206AC6F-1359-EE73-1C3D-4F949D91BB8D}"/>
              </a:ext>
            </a:extLst>
          </p:cNvPr>
          <p:cNvSpPr txBox="1"/>
          <p:nvPr/>
        </p:nvSpPr>
        <p:spPr>
          <a:xfrm>
            <a:off x="512462" y="256594"/>
            <a:ext cx="3889398"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Digital Twin of CLARA</a:t>
            </a:r>
          </a:p>
        </p:txBody>
      </p:sp>
      <p:pic>
        <p:nvPicPr>
          <p:cNvPr id="131" name="Picture 130">
            <a:extLst>
              <a:ext uri="{FF2B5EF4-FFF2-40B4-BE49-F238E27FC236}">
                <a16:creationId xmlns:a16="http://schemas.microsoft.com/office/drawing/2014/main" id="{695221F4-5A9C-8CE4-5064-1820CFCDBC9C}"/>
              </a:ext>
            </a:extLst>
          </p:cNvPr>
          <p:cNvPicPr>
            <a:picLocks noChangeAspect="1"/>
          </p:cNvPicPr>
          <p:nvPr/>
        </p:nvPicPr>
        <p:blipFill>
          <a:blip r:embed="rId2"/>
          <a:stretch>
            <a:fillRect/>
          </a:stretch>
        </p:blipFill>
        <p:spPr>
          <a:xfrm>
            <a:off x="638248" y="714103"/>
            <a:ext cx="10918027" cy="6141390"/>
          </a:xfrm>
          <a:prstGeom prst="rect">
            <a:avLst/>
          </a:prstGeom>
        </p:spPr>
      </p:pic>
      <p:sp>
        <p:nvSpPr>
          <p:cNvPr id="2" name="Date Placeholder 6">
            <a:extLst>
              <a:ext uri="{FF2B5EF4-FFF2-40B4-BE49-F238E27FC236}">
                <a16:creationId xmlns:a16="http://schemas.microsoft.com/office/drawing/2014/main" id="{94EBE959-2F80-E989-2440-6961992E4B86}"/>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2300191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1" name="TextBox 20">
            <a:extLst>
              <a:ext uri="{FF2B5EF4-FFF2-40B4-BE49-F238E27FC236}">
                <a16:creationId xmlns:a16="http://schemas.microsoft.com/office/drawing/2014/main" id="{C0475D53-9B56-460E-ABA1-825364B3BAD3}"/>
              </a:ext>
            </a:extLst>
          </p:cNvPr>
          <p:cNvSpPr txBox="1"/>
          <p:nvPr/>
        </p:nvSpPr>
        <p:spPr>
          <a:xfrm>
            <a:off x="512462" y="256594"/>
            <a:ext cx="6913880"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Preparations for CLARA as User Facility</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dirty="0">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14</a:t>
            </a:fld>
            <a:endParaRPr lang="en-US" sz="1100" b="1" dirty="0">
              <a:solidFill>
                <a:schemeClr val="tx1">
                  <a:lumMod val="65000"/>
                  <a:lumOff val="35000"/>
                </a:schemeClr>
              </a:solidFill>
              <a:latin typeface="Avenir Next LT Pro Demi" panose="020B0704020202020204"/>
              <a:cs typeface="Helvetica" panose="020B0604020202020204" pitchFamily="34" charset="0"/>
            </a:endParaRPr>
          </a:p>
        </p:txBody>
      </p:sp>
      <p:sp>
        <p:nvSpPr>
          <p:cNvPr id="11" name="TextBox 10"/>
          <p:cNvSpPr txBox="1"/>
          <p:nvPr/>
        </p:nvSpPr>
        <p:spPr>
          <a:xfrm>
            <a:off x="234458" y="851797"/>
            <a:ext cx="11514519" cy="501675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2000" dirty="0">
                <a:latin typeface="Arial Nova" panose="020B0504020202020204" pitchFamily="34" charset="0"/>
              </a:rPr>
              <a:t>Current plan is to have User Kick-off meeting early December 2024  to update users about the status, beam time request call details and timeline. </a:t>
            </a:r>
          </a:p>
          <a:p>
            <a:pPr marL="285750" indent="-285750">
              <a:buFont typeface="Arial" panose="020B0604020202020204" pitchFamily="34" charset="0"/>
              <a:buChar char="•"/>
            </a:pPr>
            <a:r>
              <a:rPr lang="en-GB" sz="2000" dirty="0">
                <a:latin typeface="Arial Nova" panose="020B0504020202020204" pitchFamily="34" charset="0"/>
              </a:rPr>
              <a:t>We are currently revising the beamtime access policy and updating the paperwork for beam time request proposals.</a:t>
            </a:r>
          </a:p>
          <a:p>
            <a:pPr marL="285750" indent="-285750">
              <a:buFont typeface="Arial" panose="020B0604020202020204" pitchFamily="34" charset="0"/>
              <a:buChar char="•"/>
            </a:pPr>
            <a:r>
              <a:rPr lang="en-GB" sz="2000" dirty="0">
                <a:latin typeface="Arial Nova" panose="020B0504020202020204" pitchFamily="34" charset="0"/>
              </a:rPr>
              <a:t>At the start, CLARA facility time will be divided as follows:</a:t>
            </a:r>
          </a:p>
          <a:p>
            <a:pPr marL="742950" lvl="1" indent="-285750">
              <a:buFont typeface="Arial" panose="020B0604020202020204" pitchFamily="34" charset="0"/>
              <a:buChar char="•"/>
            </a:pPr>
            <a:r>
              <a:rPr lang="en-GB" sz="2000" dirty="0">
                <a:latin typeface="Arial Nova" panose="020B0504020202020204" pitchFamily="34" charset="0"/>
              </a:rPr>
              <a:t>6 months for user experiments</a:t>
            </a:r>
          </a:p>
          <a:p>
            <a:pPr marL="742950" lvl="1" indent="-285750">
              <a:buFont typeface="Arial" panose="020B0604020202020204" pitchFamily="34" charset="0"/>
              <a:buChar char="•"/>
            </a:pPr>
            <a:r>
              <a:rPr lang="en-GB" sz="2000" dirty="0">
                <a:latin typeface="Arial Nova" panose="020B0504020202020204" pitchFamily="34" charset="0"/>
              </a:rPr>
              <a:t>3 months for machine development</a:t>
            </a:r>
          </a:p>
          <a:p>
            <a:pPr marL="742950" lvl="1" indent="-285750">
              <a:buFont typeface="Arial" panose="020B0604020202020204" pitchFamily="34" charset="0"/>
              <a:buChar char="•"/>
            </a:pPr>
            <a:r>
              <a:rPr lang="en-GB" sz="2000" dirty="0">
                <a:latin typeface="Arial Nova" panose="020B0504020202020204" pitchFamily="34" charset="0"/>
              </a:rPr>
              <a:t>3 months for maintenance + shutdown </a:t>
            </a:r>
          </a:p>
          <a:p>
            <a:pPr lvl="1"/>
            <a:r>
              <a:rPr lang="en-GB" sz="2000" dirty="0">
                <a:latin typeface="Arial Nova" panose="020B0504020202020204" pitchFamily="34" charset="0"/>
              </a:rPr>
              <a:t>This will be reviewed in future as the facility will be established for users.</a:t>
            </a:r>
          </a:p>
          <a:p>
            <a:pPr marL="285750" indent="-285750">
              <a:buFont typeface="Arial" panose="020B0604020202020204" pitchFamily="34" charset="0"/>
              <a:buChar char="•"/>
            </a:pPr>
            <a:r>
              <a:rPr lang="en-GB" sz="2000" dirty="0">
                <a:latin typeface="Arial Nova" panose="020B0504020202020204" pitchFamily="34" charset="0"/>
              </a:rPr>
              <a:t>Machine development will focus on achieving the ‘Future’ beam parameters, and improved repeatability/reliability of beam delivery.</a:t>
            </a:r>
          </a:p>
          <a:p>
            <a:pPr marL="285750" indent="-285750">
              <a:buFont typeface="Arial" panose="020B0604020202020204" pitchFamily="34" charset="0"/>
              <a:buChar char="•"/>
            </a:pPr>
            <a:r>
              <a:rPr lang="en-GB" sz="2000" dirty="0">
                <a:latin typeface="Arial Nova" panose="020B0504020202020204" pitchFamily="34" charset="0"/>
              </a:rPr>
              <a:t>Plan is to operate on long day (10-12 hour shifts) on weekdays to allow users to have access to beam at start of their shift at 9 am and allowing few hours after 5 pm for data taking etc.</a:t>
            </a:r>
          </a:p>
          <a:p>
            <a:pPr marL="285750" indent="-285750">
              <a:buFont typeface="Arial" panose="020B0604020202020204" pitchFamily="34" charset="0"/>
              <a:buChar char="•"/>
            </a:pPr>
            <a:endParaRPr lang="en-GB" sz="2000" dirty="0">
              <a:latin typeface="Arial Nova" panose="020B0504020202020204" pitchFamily="34" charset="0"/>
            </a:endParaRPr>
          </a:p>
          <a:p>
            <a:r>
              <a:rPr lang="en-GB" sz="2000" dirty="0">
                <a:latin typeface="Arial Nova" panose="020B0504020202020204" pitchFamily="34" charset="0"/>
              </a:rPr>
              <a:t>     </a:t>
            </a:r>
            <a:r>
              <a:rPr lang="en-GB" sz="2000" i="1" dirty="0">
                <a:solidFill>
                  <a:srgbClr val="0000FF"/>
                </a:solidFill>
                <a:latin typeface="Arial Nova" panose="020B0504020202020204" pitchFamily="34" charset="0"/>
              </a:rPr>
              <a:t>If you are interested in using CLARA beam for the first time; do get in touch with me. </a:t>
            </a:r>
          </a:p>
          <a:p>
            <a:endParaRPr lang="en-GB" sz="2000" dirty="0">
              <a:latin typeface="Arial Nova" panose="020B0504020202020204" pitchFamily="34" charset="0"/>
            </a:endParaRPr>
          </a:p>
        </p:txBody>
      </p:sp>
      <p:sp>
        <p:nvSpPr>
          <p:cNvPr id="3" name="Date Placeholder 6">
            <a:extLst>
              <a:ext uri="{FF2B5EF4-FFF2-40B4-BE49-F238E27FC236}">
                <a16:creationId xmlns:a16="http://schemas.microsoft.com/office/drawing/2014/main" id="{3C5151CE-2367-CB81-C3C2-8A51511123F9}"/>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3549127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435282-852B-AE4C-B8DF-0BEFA1CC50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750740"/>
            <a:ext cx="12192000" cy="5107259"/>
          </a:xfrm>
          <a:prstGeom prst="rect">
            <a:avLst/>
          </a:prstGeom>
        </p:spPr>
      </p:pic>
      <p:pic>
        <p:nvPicPr>
          <p:cNvPr id="4" name="Picture 3">
            <a:extLst>
              <a:ext uri="{FF2B5EF4-FFF2-40B4-BE49-F238E27FC236}">
                <a16:creationId xmlns:a16="http://schemas.microsoft.com/office/drawing/2014/main" id="{0AA93F1F-55CE-8C41-933D-BDAD86FDEF59}"/>
              </a:ext>
            </a:extLst>
          </p:cNvPr>
          <p:cNvPicPr>
            <a:picLocks noChangeAspect="1"/>
          </p:cNvPicPr>
          <p:nvPr/>
        </p:nvPicPr>
        <p:blipFill>
          <a:blip r:embed="rId5"/>
          <a:stretch>
            <a:fillRect/>
          </a:stretch>
        </p:blipFill>
        <p:spPr>
          <a:xfrm>
            <a:off x="515938" y="5868509"/>
            <a:ext cx="440215" cy="440215"/>
          </a:xfrm>
          <a:prstGeom prst="rect">
            <a:avLst/>
          </a:prstGeom>
        </p:spPr>
      </p:pic>
      <p:sp>
        <p:nvSpPr>
          <p:cNvPr id="14" name="Rectangle 13">
            <a:extLst>
              <a:ext uri="{FF2B5EF4-FFF2-40B4-BE49-F238E27FC236}">
                <a16:creationId xmlns:a16="http://schemas.microsoft.com/office/drawing/2014/main" id="{70C8BCE3-7BF5-244B-ABC5-1CC57CE8ADDB}"/>
              </a:ext>
            </a:extLst>
          </p:cNvPr>
          <p:cNvSpPr/>
          <p:nvPr/>
        </p:nvSpPr>
        <p:spPr>
          <a:xfrm>
            <a:off x="5535081" y="5904254"/>
            <a:ext cx="1878082"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a:t>
            </a:r>
            <a:r>
              <a:rPr kumimoji="0" lang="en-GB" sz="1600" b="0" i="0" u="none" strike="noStrike" kern="1200" cap="none" spc="0" normalizeH="0" baseline="0" noProof="0" dirty="0" err="1">
                <a:ln>
                  <a:noFill/>
                </a:ln>
                <a:solidFill>
                  <a:srgbClr val="FFFFFF"/>
                </a:solidFill>
                <a:effectLst/>
                <a:uLnTx/>
                <a:uFillTx/>
                <a:latin typeface="Arial" panose="020B0604020202020204" pitchFamily="34" charset="0"/>
                <a:ea typeface="+mn-ea"/>
                <a:cs typeface="Arial" panose="020B0604020202020204" pitchFamily="34" charset="0"/>
              </a:rPr>
              <a:t>STFC_matters</a:t>
            </a:r>
            <a:endPar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6" name="Rectangle 15">
            <a:extLst>
              <a:ext uri="{FF2B5EF4-FFF2-40B4-BE49-F238E27FC236}">
                <a16:creationId xmlns:a16="http://schemas.microsoft.com/office/drawing/2014/main" id="{BAC3E187-FC47-6646-A5A3-38BEA5BF97F3}"/>
              </a:ext>
            </a:extLst>
          </p:cNvPr>
          <p:cNvSpPr/>
          <p:nvPr/>
        </p:nvSpPr>
        <p:spPr>
          <a:xfrm>
            <a:off x="7805525" y="5904254"/>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Science and Technology Facilities Council</a:t>
            </a:r>
          </a:p>
        </p:txBody>
      </p:sp>
      <p:pic>
        <p:nvPicPr>
          <p:cNvPr id="18" name="Picture 17">
            <a:extLst>
              <a:ext uri="{FF2B5EF4-FFF2-40B4-BE49-F238E27FC236}">
                <a16:creationId xmlns:a16="http://schemas.microsoft.com/office/drawing/2014/main" id="{7F25C28B-6C92-F94C-81EC-CBF349C8486A}"/>
              </a:ext>
            </a:extLst>
          </p:cNvPr>
          <p:cNvPicPr>
            <a:picLocks noChangeAspect="1"/>
          </p:cNvPicPr>
          <p:nvPr/>
        </p:nvPicPr>
        <p:blipFill>
          <a:blip r:embed="rId6"/>
          <a:stretch>
            <a:fillRect/>
          </a:stretch>
        </p:blipFill>
        <p:spPr>
          <a:xfrm>
            <a:off x="5077049" y="5868508"/>
            <a:ext cx="444002" cy="437275"/>
          </a:xfrm>
          <a:prstGeom prst="rect">
            <a:avLst/>
          </a:prstGeom>
        </p:spPr>
      </p:pic>
      <p:pic>
        <p:nvPicPr>
          <p:cNvPr id="20" name="Picture 19">
            <a:extLst>
              <a:ext uri="{FF2B5EF4-FFF2-40B4-BE49-F238E27FC236}">
                <a16:creationId xmlns:a16="http://schemas.microsoft.com/office/drawing/2014/main" id="{83CE200E-AB24-384F-BB4C-13ACD0DABDB8}"/>
              </a:ext>
            </a:extLst>
          </p:cNvPr>
          <p:cNvPicPr>
            <a:picLocks noChangeAspect="1"/>
          </p:cNvPicPr>
          <p:nvPr/>
        </p:nvPicPr>
        <p:blipFill>
          <a:blip r:embed="rId7"/>
          <a:stretch>
            <a:fillRect/>
          </a:stretch>
        </p:blipFill>
        <p:spPr>
          <a:xfrm>
            <a:off x="7347494" y="5865567"/>
            <a:ext cx="440215" cy="440215"/>
          </a:xfrm>
          <a:prstGeom prst="rect">
            <a:avLst/>
          </a:prstGeom>
        </p:spPr>
      </p:pic>
      <p:pic>
        <p:nvPicPr>
          <p:cNvPr id="11" name="Picture 10">
            <a:extLst>
              <a:ext uri="{FF2B5EF4-FFF2-40B4-BE49-F238E27FC236}">
                <a16:creationId xmlns:a16="http://schemas.microsoft.com/office/drawing/2014/main" id="{14E2772B-B47D-8D46-97A4-931FF8D2720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2" name="Rectangle 11">
            <a:extLst>
              <a:ext uri="{FF2B5EF4-FFF2-40B4-BE49-F238E27FC236}">
                <a16:creationId xmlns:a16="http://schemas.microsoft.com/office/drawing/2014/main" id="{F03ACBB2-A294-5B41-91E3-A21CD7F0322A}"/>
              </a:ext>
            </a:extLst>
          </p:cNvPr>
          <p:cNvSpPr/>
          <p:nvPr/>
        </p:nvSpPr>
        <p:spPr>
          <a:xfrm>
            <a:off x="1014848" y="5904254"/>
            <a:ext cx="4214197"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Science and Technology Facilities Council</a:t>
            </a:r>
          </a:p>
        </p:txBody>
      </p:sp>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9"/>
          <a:stretch>
            <a:fillRect/>
          </a:stretch>
        </p:blipFill>
        <p:spPr>
          <a:xfrm>
            <a:off x="1379538" y="2813050"/>
            <a:ext cx="7442200" cy="1231900"/>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343887" y="227847"/>
            <a:ext cx="7123145" cy="1200321"/>
          </a:xfrm>
          <a:prstGeom prst="rect">
            <a:avLst/>
          </a:prstGeom>
        </p:spPr>
        <p:txBody>
          <a:bodyPr wrap="square" lIns="91432" tIns="45716" rIns="91432" bIns="45716">
            <a:spAutoFit/>
          </a:bodyPr>
          <a:lstStyle/>
          <a:p>
            <a:pPr eaLnBrk="0" fontAlgn="base" hangingPunct="0">
              <a:spcBef>
                <a:spcPct val="0"/>
              </a:spcBef>
              <a:spcAft>
                <a:spcPct val="0"/>
              </a:spcAft>
              <a:defRPr/>
            </a:pPr>
            <a:r>
              <a:rPr lang="en-GB" altLang="en-US" sz="3600" b="1" i="1">
                <a:solidFill>
                  <a:prstClr val="white"/>
                </a:solidFill>
                <a:latin typeface="Calibri" panose="020F0502020204030204" pitchFamily="34" charset="0"/>
                <a:ea typeface="ヒラギノ角ゴ Pro W3"/>
                <a:cs typeface="Calibri" panose="020F0502020204030204" pitchFamily="34" charset="0"/>
              </a:rPr>
              <a:t>Making a brighter future through advanced accelerators</a:t>
            </a:r>
          </a:p>
        </p:txBody>
      </p:sp>
      <p:pic>
        <p:nvPicPr>
          <p:cNvPr id="19" name="Picture 2" descr="Science and Technology Facilities Council">
            <a:extLst>
              <a:ext uri="{FF2B5EF4-FFF2-40B4-BE49-F238E27FC236}">
                <a16:creationId xmlns:a16="http://schemas.microsoft.com/office/drawing/2014/main" id="{6789CE4C-0EE8-944E-661A-AB8DFFCB7B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37967" y="0"/>
            <a:ext cx="1236617" cy="1029673"/>
          </a:xfrm>
          <a:prstGeom prst="rect">
            <a:avLst/>
          </a:prstGeom>
          <a:noFill/>
          <a:extLst>
            <a:ext uri="{909E8E84-426E-40DD-AFC4-6F175D3DCCD1}">
              <a14:hiddenFill xmlns:a14="http://schemas.microsoft.com/office/drawing/2010/main">
                <a:solidFill>
                  <a:srgbClr val="FFFFFF"/>
                </a:solidFill>
              </a14:hiddenFill>
            </a:ext>
          </a:extLst>
        </p:spPr>
      </p:pic>
      <p:sp>
        <p:nvSpPr>
          <p:cNvPr id="22" name="Date Placeholder 6">
            <a:extLst>
              <a:ext uri="{FF2B5EF4-FFF2-40B4-BE49-F238E27FC236}">
                <a16:creationId xmlns:a16="http://schemas.microsoft.com/office/drawing/2014/main" id="{362BCF9B-A78A-DB4C-C231-F7AC69ADA4D1}"/>
              </a:ext>
            </a:extLst>
          </p:cNvPr>
          <p:cNvSpPr>
            <a:spLocks noGrp="1"/>
          </p:cNvSpPr>
          <p:nvPr>
            <p:ph type="dt" sz="half" idx="10"/>
          </p:nvPr>
        </p:nvSpPr>
        <p:spPr>
          <a:xfrm>
            <a:off x="29550" y="6450397"/>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pitchFamily="34" charset="0"/>
                <a:cs typeface="Helvetica" panose="020B0604020202020204" pitchFamily="34" charset="0"/>
              </a:rPr>
              <a:t>Page 2</a:t>
            </a:r>
          </a:p>
        </p:txBody>
      </p:sp>
      <p:sp>
        <p:nvSpPr>
          <p:cNvPr id="2" name="TextBox 1"/>
          <p:cNvSpPr txBox="1"/>
          <p:nvPr/>
        </p:nvSpPr>
        <p:spPr>
          <a:xfrm>
            <a:off x="558399" y="383342"/>
            <a:ext cx="1774845" cy="646331"/>
          </a:xfrm>
          <a:prstGeom prst="rect">
            <a:avLst/>
          </a:prstGeom>
          <a:noFill/>
        </p:spPr>
        <p:txBody>
          <a:bodyPr wrap="none" rtlCol="0">
            <a:spAutoFit/>
          </a:bodyPr>
          <a:lstStyle/>
          <a:p>
            <a:r>
              <a:rPr lang="en-GB" sz="3600" b="1" dirty="0">
                <a:solidFill>
                  <a:srgbClr val="002060"/>
                </a:solidFill>
                <a:latin typeface="Arial Nova" panose="020B0504020202020204" pitchFamily="34" charset="0"/>
              </a:rPr>
              <a:t>Outline</a:t>
            </a:r>
          </a:p>
        </p:txBody>
      </p:sp>
      <p:sp>
        <p:nvSpPr>
          <p:cNvPr id="3" name="TextBox 2"/>
          <p:cNvSpPr txBox="1"/>
          <p:nvPr/>
        </p:nvSpPr>
        <p:spPr>
          <a:xfrm>
            <a:off x="420176" y="1277780"/>
            <a:ext cx="6487520" cy="2597121"/>
          </a:xfrm>
          <a:prstGeom prst="rect">
            <a:avLst/>
          </a:prstGeom>
          <a:noFill/>
        </p:spPr>
        <p:txBody>
          <a:bodyPr wrap="square" rtlCol="0">
            <a:spAutoFit/>
          </a:bodyPr>
          <a:lstStyle/>
          <a:p>
            <a:pPr marL="285750" indent="-285750">
              <a:lnSpc>
                <a:spcPct val="150000"/>
              </a:lnSpc>
              <a:buClr>
                <a:schemeClr val="accent5"/>
              </a:buClr>
              <a:buSzPct val="100000"/>
              <a:buFont typeface="Wingdings" panose="05000000000000000000" pitchFamily="2" charset="2"/>
              <a:buChar char="§"/>
            </a:pPr>
            <a:r>
              <a:rPr lang="en-GB" sz="2800" dirty="0">
                <a:latin typeface="Arial Nova" panose="020B0504020202020204" pitchFamily="34" charset="0"/>
              </a:rPr>
              <a:t>Introduction</a:t>
            </a:r>
          </a:p>
          <a:p>
            <a:pPr marL="285750" indent="-285750">
              <a:lnSpc>
                <a:spcPct val="150000"/>
              </a:lnSpc>
              <a:buClr>
                <a:schemeClr val="accent5"/>
              </a:buClr>
              <a:buSzPct val="100000"/>
              <a:buFont typeface="Wingdings" panose="05000000000000000000" pitchFamily="2" charset="2"/>
              <a:buChar char="§"/>
            </a:pPr>
            <a:r>
              <a:rPr lang="en-GB" sz="2800" dirty="0">
                <a:latin typeface="Arial Nova" panose="020B0504020202020204" pitchFamily="34" charset="0"/>
              </a:rPr>
              <a:t>CLARA Phase 2</a:t>
            </a:r>
          </a:p>
          <a:p>
            <a:pPr marL="285750" indent="-285750">
              <a:lnSpc>
                <a:spcPct val="150000"/>
              </a:lnSpc>
              <a:buClr>
                <a:schemeClr val="accent5"/>
              </a:buClr>
              <a:buSzPct val="100000"/>
              <a:buFont typeface="Wingdings" panose="05000000000000000000" pitchFamily="2" charset="2"/>
              <a:buChar char="§"/>
            </a:pPr>
            <a:r>
              <a:rPr lang="en-GB" sz="2800" dirty="0">
                <a:latin typeface="Arial Nova" panose="020B0504020202020204" pitchFamily="34" charset="0"/>
              </a:rPr>
              <a:t>Current Status  </a:t>
            </a:r>
          </a:p>
          <a:p>
            <a:pPr marL="285750" indent="-285750">
              <a:lnSpc>
                <a:spcPct val="150000"/>
              </a:lnSpc>
              <a:buClr>
                <a:schemeClr val="accent5"/>
              </a:buClr>
              <a:buSzPct val="100000"/>
              <a:buFont typeface="Wingdings" panose="05000000000000000000" pitchFamily="2" charset="2"/>
              <a:buChar char="§"/>
            </a:pPr>
            <a:r>
              <a:rPr lang="en-GB" sz="2800" dirty="0">
                <a:latin typeface="Arial Nova" panose="020B0504020202020204" pitchFamily="34" charset="0"/>
              </a:rPr>
              <a:t>Preparations: CLARA as User Facility</a:t>
            </a:r>
          </a:p>
        </p:txBody>
      </p:sp>
      <p:pic>
        <p:nvPicPr>
          <p:cNvPr id="21" name="Picture 20">
            <a:extLst>
              <a:ext uri="{FF2B5EF4-FFF2-40B4-BE49-F238E27FC236}">
                <a16:creationId xmlns:a16="http://schemas.microsoft.com/office/drawing/2014/main" id="{9DC56423-1317-D30A-FE68-862577CC06A1}"/>
              </a:ext>
            </a:extLst>
          </p:cNvPr>
          <p:cNvPicPr>
            <a:picLocks noChangeAspect="1"/>
          </p:cNvPicPr>
          <p:nvPr/>
        </p:nvPicPr>
        <p:blipFill>
          <a:blip r:embed="rId3"/>
          <a:stretch>
            <a:fillRect/>
          </a:stretch>
        </p:blipFill>
        <p:spPr>
          <a:xfrm>
            <a:off x="7396057" y="-7149"/>
            <a:ext cx="4831591" cy="6865149"/>
          </a:xfrm>
          <a:prstGeom prst="rect">
            <a:avLst/>
          </a:prstGeom>
        </p:spPr>
      </p:pic>
    </p:spTree>
    <p:extLst>
      <p:ext uri="{BB962C8B-B14F-4D97-AF65-F5344CB8AC3E}">
        <p14:creationId xmlns:p14="http://schemas.microsoft.com/office/powerpoint/2010/main" val="1261827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1" name="TextBox 20">
            <a:extLst>
              <a:ext uri="{FF2B5EF4-FFF2-40B4-BE49-F238E27FC236}">
                <a16:creationId xmlns:a16="http://schemas.microsoft.com/office/drawing/2014/main" id="{C0475D53-9B56-460E-ABA1-825364B3BAD3}"/>
              </a:ext>
            </a:extLst>
          </p:cNvPr>
          <p:cNvSpPr txBox="1"/>
          <p:nvPr/>
        </p:nvSpPr>
        <p:spPr>
          <a:xfrm>
            <a:off x="512462" y="256594"/>
            <a:ext cx="3586110"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CLARA Introduction</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3</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pic>
        <p:nvPicPr>
          <p:cNvPr id="22" name="Picture 21">
            <a:extLst>
              <a:ext uri="{FF2B5EF4-FFF2-40B4-BE49-F238E27FC236}">
                <a16:creationId xmlns:a16="http://schemas.microsoft.com/office/drawing/2014/main" id="{AF96CCEA-5FFF-85CD-09A9-A8F2E40070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5544" y="2686801"/>
            <a:ext cx="6268102" cy="1785804"/>
          </a:xfrm>
          <a:prstGeom prst="rect">
            <a:avLst/>
          </a:prstGeom>
        </p:spPr>
      </p:pic>
      <p:sp>
        <p:nvSpPr>
          <p:cNvPr id="26" name="TextBox 25">
            <a:extLst>
              <a:ext uri="{FF2B5EF4-FFF2-40B4-BE49-F238E27FC236}">
                <a16:creationId xmlns:a16="http://schemas.microsoft.com/office/drawing/2014/main" id="{8544E0E3-1F75-CCC1-7AF0-3F219B8BFA4A}"/>
              </a:ext>
            </a:extLst>
          </p:cNvPr>
          <p:cNvSpPr txBox="1"/>
          <p:nvPr/>
        </p:nvSpPr>
        <p:spPr>
          <a:xfrm>
            <a:off x="106202" y="1071283"/>
            <a:ext cx="11966391" cy="1631216"/>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2000" dirty="0">
                <a:solidFill>
                  <a:srgbClr val="0000FF"/>
                </a:solidFill>
                <a:latin typeface="Arial Nova" panose="020B0504020202020204" pitchFamily="34" charset="0"/>
              </a:rPr>
              <a:t>CLARA (Compact Linear Accelerator for Research and Applications) is a 250 MeV ultra-bright electron beam test facility under construction at STFC Daresbury Laboratory.</a:t>
            </a:r>
          </a:p>
          <a:p>
            <a:endParaRPr lang="en-GB" sz="2000" dirty="0">
              <a:solidFill>
                <a:srgbClr val="626262"/>
              </a:solidFill>
              <a:latin typeface="Arial Nova" panose="020B0504020202020204" pitchFamily="34" charset="0"/>
            </a:endParaRPr>
          </a:p>
          <a:p>
            <a:r>
              <a:rPr lang="en-GB" sz="2000" dirty="0">
                <a:solidFill>
                  <a:srgbClr val="626262"/>
                </a:solidFill>
                <a:latin typeface="Arial Nova" panose="020B0504020202020204" pitchFamily="34" charset="0"/>
              </a:rPr>
              <a:t>Conceived to test advanced Free Electron laser schemes, front end of CLARA has been used for user-led experiments in a wide range of disciplines. </a:t>
            </a:r>
          </a:p>
        </p:txBody>
      </p:sp>
      <p:pic>
        <p:nvPicPr>
          <p:cNvPr id="2" name="Picture 1">
            <a:extLst>
              <a:ext uri="{FF2B5EF4-FFF2-40B4-BE49-F238E27FC236}">
                <a16:creationId xmlns:a16="http://schemas.microsoft.com/office/drawing/2014/main" id="{82CFF60E-4479-7894-8EAA-ACD18C999261}"/>
              </a:ext>
            </a:extLst>
          </p:cNvPr>
          <p:cNvPicPr>
            <a:picLocks noChangeAspect="1"/>
          </p:cNvPicPr>
          <p:nvPr/>
        </p:nvPicPr>
        <p:blipFill>
          <a:blip r:embed="rId3"/>
          <a:stretch>
            <a:fillRect/>
          </a:stretch>
        </p:blipFill>
        <p:spPr>
          <a:xfrm>
            <a:off x="34091" y="4317933"/>
            <a:ext cx="5543749" cy="1944547"/>
          </a:xfrm>
          <a:prstGeom prst="rect">
            <a:avLst/>
          </a:prstGeom>
        </p:spPr>
      </p:pic>
      <p:sp>
        <p:nvSpPr>
          <p:cNvPr id="4" name="Speech Bubble: Rectangle 3">
            <a:extLst>
              <a:ext uri="{FF2B5EF4-FFF2-40B4-BE49-F238E27FC236}">
                <a16:creationId xmlns:a16="http://schemas.microsoft.com/office/drawing/2014/main" id="{E3A99438-820E-3582-3576-C246B6D2A59A}"/>
              </a:ext>
            </a:extLst>
          </p:cNvPr>
          <p:cNvSpPr/>
          <p:nvPr/>
        </p:nvSpPr>
        <p:spPr>
          <a:xfrm>
            <a:off x="5482713" y="3059679"/>
            <a:ext cx="780928" cy="1591358"/>
          </a:xfrm>
          <a:prstGeom prst="wedgeRectCallout">
            <a:avLst>
              <a:gd name="adj1" fmla="val -103585"/>
              <a:gd name="adj2" fmla="val 29173"/>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3AC19BD5-4ECF-DC2D-8A94-A0AD85916BEC}"/>
              </a:ext>
            </a:extLst>
          </p:cNvPr>
          <p:cNvSpPr txBox="1"/>
          <p:nvPr/>
        </p:nvSpPr>
        <p:spPr>
          <a:xfrm>
            <a:off x="5569151" y="4948927"/>
            <a:ext cx="6268102" cy="707886"/>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2000" dirty="0">
                <a:solidFill>
                  <a:srgbClr val="626262"/>
                </a:solidFill>
                <a:latin typeface="Arial Nova" panose="020B0504020202020204" pitchFamily="34" charset="0"/>
              </a:rPr>
              <a:t>Installation to complete CLARA to deliver 250 MeV FEL ready beam now nearly complete. </a:t>
            </a:r>
          </a:p>
        </p:txBody>
      </p:sp>
      <p:sp>
        <p:nvSpPr>
          <p:cNvPr id="5" name="Date Placeholder 6">
            <a:extLst>
              <a:ext uri="{FF2B5EF4-FFF2-40B4-BE49-F238E27FC236}">
                <a16:creationId xmlns:a16="http://schemas.microsoft.com/office/drawing/2014/main" id="{3D80E56F-966F-A1D1-747F-AE5502C90F27}"/>
              </a:ext>
            </a:extLst>
          </p:cNvPr>
          <p:cNvSpPr>
            <a:spLocks noGrp="1"/>
          </p:cNvSpPr>
          <p:nvPr>
            <p:ph type="dt" sz="half" idx="10"/>
          </p:nvPr>
        </p:nvSpPr>
        <p:spPr>
          <a:xfrm>
            <a:off x="29550" y="6450397"/>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348131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1" name="TextBox 20">
            <a:extLst>
              <a:ext uri="{FF2B5EF4-FFF2-40B4-BE49-F238E27FC236}">
                <a16:creationId xmlns:a16="http://schemas.microsoft.com/office/drawing/2014/main" id="{C0475D53-9B56-460E-ABA1-825364B3BAD3}"/>
              </a:ext>
            </a:extLst>
          </p:cNvPr>
          <p:cNvSpPr txBox="1"/>
          <p:nvPr/>
        </p:nvSpPr>
        <p:spPr>
          <a:xfrm>
            <a:off x="512462" y="256594"/>
            <a:ext cx="5004896"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CLARA Overview and Status</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4</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sp>
        <p:nvSpPr>
          <p:cNvPr id="12" name="Rectangle 11">
            <a:extLst>
              <a:ext uri="{FF2B5EF4-FFF2-40B4-BE49-F238E27FC236}">
                <a16:creationId xmlns:a16="http://schemas.microsoft.com/office/drawing/2014/main" id="{8DD7311A-615C-C402-396A-5183DC8DB117}"/>
              </a:ext>
            </a:extLst>
          </p:cNvPr>
          <p:cNvSpPr/>
          <p:nvPr/>
        </p:nvSpPr>
        <p:spPr>
          <a:xfrm>
            <a:off x="8075142" y="848104"/>
            <a:ext cx="3669956" cy="188891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Content Placeholder 2">
            <a:extLst>
              <a:ext uri="{FF2B5EF4-FFF2-40B4-BE49-F238E27FC236}">
                <a16:creationId xmlns:a16="http://schemas.microsoft.com/office/drawing/2014/main" id="{38C76CF2-CD6C-7B87-1DA6-790CC80693D9}"/>
              </a:ext>
            </a:extLst>
          </p:cNvPr>
          <p:cNvSpPr txBox="1">
            <a:spLocks/>
          </p:cNvSpPr>
          <p:nvPr/>
        </p:nvSpPr>
        <p:spPr>
          <a:xfrm>
            <a:off x="5644662" y="4398361"/>
            <a:ext cx="3388501" cy="1811126"/>
          </a:xfrm>
          <a:prstGeom prst="rect">
            <a:avLst/>
          </a:prstGeom>
          <a:ln w="38100">
            <a:solidFill>
              <a:srgbClr val="FF0000"/>
            </a:solidFill>
            <a:prstDash val="solid"/>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800" b="1" i="1" u="none" strike="noStrike" kern="1200" cap="none" spc="0" normalizeH="0" baseline="0" noProof="0" dirty="0">
                <a:ln>
                  <a:noFill/>
                </a:ln>
                <a:solidFill>
                  <a:srgbClr val="0070C0"/>
                </a:solidFill>
                <a:effectLst/>
                <a:uLnTx/>
                <a:uFillTx/>
                <a:latin typeface="Arial Nova" panose="020B0504020202020204" pitchFamily="34" charset="0"/>
                <a:cs typeface="Calibri" panose="020F0502020204030204" pitchFamily="34" charset="0"/>
              </a:rPr>
              <a:t>FEBE Hutch</a:t>
            </a:r>
            <a:br>
              <a:rPr kumimoji="0" lang="en-GB" sz="1800" b="1" i="1" u="none" strike="noStrike" kern="1200" cap="none" spc="0" normalizeH="0" baseline="0" noProof="0" dirty="0">
                <a:ln>
                  <a:noFill/>
                </a:ln>
                <a:solidFill>
                  <a:srgbClr val="0070C0"/>
                </a:solidFill>
                <a:effectLst/>
                <a:uLnTx/>
                <a:uFillTx/>
                <a:latin typeface="Arial Nova" panose="020B0504020202020204" pitchFamily="34" charset="0"/>
                <a:cs typeface="Calibri" panose="020F0502020204030204" pitchFamily="34" charset="0"/>
              </a:rPr>
            </a:br>
            <a:r>
              <a:rPr kumimoji="0" lang="en-GB" sz="1800" b="1" i="1" u="none" strike="noStrike" kern="1200" cap="none" spc="0" normalizeH="0" baseline="0" noProof="0" dirty="0">
                <a:ln>
                  <a:noFill/>
                </a:ln>
                <a:solidFill>
                  <a:srgbClr val="0070C0"/>
                </a:solidFill>
                <a:effectLst/>
                <a:uLnTx/>
                <a:uFillTx/>
                <a:latin typeface="Arial Nova" panose="020B0504020202020204" pitchFamily="34" charset="0"/>
                <a:cs typeface="Calibri" panose="020F0502020204030204" pitchFamily="34" charset="0"/>
              </a:rPr>
              <a:t>SHIELDED USER AREA</a:t>
            </a:r>
          </a:p>
          <a:p>
            <a:pPr marL="182563" marR="0" lvl="0" indent="-182563"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Flexible user experiment space with FEL quality beam</a:t>
            </a:r>
          </a:p>
          <a:p>
            <a:pPr marL="182563" marR="0" lvl="0" indent="-182563"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100 TW class laser</a:t>
            </a:r>
          </a:p>
        </p:txBody>
      </p:sp>
      <p:sp>
        <p:nvSpPr>
          <p:cNvPr id="16" name="Content Placeholder 2">
            <a:extLst>
              <a:ext uri="{FF2B5EF4-FFF2-40B4-BE49-F238E27FC236}">
                <a16:creationId xmlns:a16="http://schemas.microsoft.com/office/drawing/2014/main" id="{3DAC4123-98EE-02DD-07A3-77E15429B164}"/>
              </a:ext>
            </a:extLst>
          </p:cNvPr>
          <p:cNvSpPr txBox="1">
            <a:spLocks/>
          </p:cNvSpPr>
          <p:nvPr/>
        </p:nvSpPr>
        <p:spPr>
          <a:xfrm>
            <a:off x="2339179" y="4296691"/>
            <a:ext cx="3178174" cy="186724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700" b="1" i="1" u="none" strike="noStrike" kern="120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PHASE 2:</a:t>
            </a:r>
            <a:br>
              <a:rPr kumimoji="0" lang="en-GB" sz="1700" b="1" i="1" u="none" strike="noStrike" kern="1200" cap="none" spc="0" normalizeH="0" baseline="0" noProof="0" dirty="0">
                <a:ln>
                  <a:noFill/>
                </a:ln>
                <a:solidFill>
                  <a:srgbClr val="7030A0"/>
                </a:solidFill>
                <a:effectLst/>
                <a:uLnTx/>
                <a:uFillTx/>
                <a:latin typeface="Arial Nova" panose="020B0504020202020204" pitchFamily="34" charset="0"/>
                <a:cs typeface="Calibri" panose="020F0502020204030204" pitchFamily="34" charset="0"/>
              </a:rPr>
            </a:br>
            <a:r>
              <a:rPr kumimoji="0" lang="en-GB" sz="1700" b="1" i="1" u="none" strike="noStrike" kern="120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250 MeV ASSEMBLED &amp; INSTALLED OFFLINE</a:t>
            </a:r>
            <a:endParaRPr kumimoji="0" lang="en-GB" sz="1700" b="0" i="0" u="none" strike="noStrike" kern="120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0"/>
              </a:spcAft>
              <a:buClrTx/>
              <a:buSzTx/>
              <a:buNone/>
              <a:tabLst/>
              <a:defRPr/>
            </a:pPr>
            <a:r>
              <a:rPr kumimoji="0" lang="en-GB" sz="17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Installation in accelerator hall almost complete.</a:t>
            </a:r>
          </a:p>
          <a:p>
            <a:pPr marL="0" marR="0" lvl="0" indent="0" algn="l" defTabSz="914400" rtl="0" eaLnBrk="1" fontAlgn="auto" latinLnBrk="0" hangingPunct="1">
              <a:lnSpc>
                <a:spcPct val="100000"/>
              </a:lnSpc>
              <a:spcBef>
                <a:spcPct val="20000"/>
              </a:spcBef>
              <a:spcAft>
                <a:spcPts val="0"/>
              </a:spcAft>
              <a:buClrTx/>
              <a:buSzTx/>
              <a:buNone/>
              <a:tabLst/>
              <a:defRPr/>
            </a:pPr>
            <a:r>
              <a:rPr lang="en-GB" sz="1700" dirty="0">
                <a:solidFill>
                  <a:srgbClr val="001B30"/>
                </a:solidFill>
                <a:latin typeface="Arial Nova" panose="020B0504020202020204" pitchFamily="34" charset="0"/>
                <a:cs typeface="Arial" panose="020B0604020202020204" pitchFamily="34" charset="0"/>
              </a:rPr>
              <a:t>Beam Com</a:t>
            </a:r>
            <a:r>
              <a:rPr kumimoji="0" lang="en-GB" sz="17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missioning to follow later this year.</a:t>
            </a:r>
          </a:p>
        </p:txBody>
      </p:sp>
      <p:sp>
        <p:nvSpPr>
          <p:cNvPr id="17" name="Content Placeholder 2">
            <a:extLst>
              <a:ext uri="{FF2B5EF4-FFF2-40B4-BE49-F238E27FC236}">
                <a16:creationId xmlns:a16="http://schemas.microsoft.com/office/drawing/2014/main" id="{F5C66C9D-D283-BC9E-9BF9-830E5BCBE314}"/>
              </a:ext>
            </a:extLst>
          </p:cNvPr>
          <p:cNvSpPr txBox="1">
            <a:spLocks/>
          </p:cNvSpPr>
          <p:nvPr/>
        </p:nvSpPr>
        <p:spPr>
          <a:xfrm>
            <a:off x="9331070" y="4381646"/>
            <a:ext cx="2736304" cy="1827841"/>
          </a:xfrm>
          <a:prstGeom prst="rect">
            <a:avLst/>
          </a:prstGeom>
          <a:ln w="38100">
            <a:solidFill>
              <a:srgbClr val="2AB0FE"/>
            </a:solidFill>
            <a:prstDash val="dash"/>
          </a:ln>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800" b="1" i="1" u="none" strike="noStrike" kern="120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Straight-on:</a:t>
            </a:r>
            <a:br>
              <a:rPr kumimoji="0" lang="en-GB" sz="1800" b="1" i="1" u="none" strike="noStrike" kern="1200" cap="none" spc="0" normalizeH="0" baseline="0" noProof="0" dirty="0">
                <a:ln>
                  <a:noFill/>
                </a:ln>
                <a:solidFill>
                  <a:srgbClr val="FF0000"/>
                </a:solidFill>
                <a:effectLst/>
                <a:uLnTx/>
                <a:uFillTx/>
                <a:latin typeface="Arial Nova" panose="020B0504020202020204" pitchFamily="34" charset="0"/>
                <a:cs typeface="Calibri" panose="020F0502020204030204" pitchFamily="34" charset="0"/>
              </a:rPr>
            </a:br>
            <a:r>
              <a:rPr kumimoji="0" lang="en-GB" sz="1800" b="1" i="1" u="none" strike="noStrike" kern="120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FEL technology development</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1800" b="1" i="1" u="none" strike="noStrike" kern="120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NOT YET FUNDED</a:t>
            </a:r>
          </a:p>
          <a:p>
            <a:pPr marL="182563" marR="0" lvl="0" indent="-182563"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Tied to UKXFEL CDOA and decision on next stages</a:t>
            </a:r>
          </a:p>
        </p:txBody>
      </p:sp>
      <p:sp>
        <p:nvSpPr>
          <p:cNvPr id="18" name="Content Placeholder 2">
            <a:extLst>
              <a:ext uri="{FF2B5EF4-FFF2-40B4-BE49-F238E27FC236}">
                <a16:creationId xmlns:a16="http://schemas.microsoft.com/office/drawing/2014/main" id="{5D3D0CF1-FC2C-B067-FAB5-E47F9D5279D1}"/>
              </a:ext>
            </a:extLst>
          </p:cNvPr>
          <p:cNvSpPr txBox="1">
            <a:spLocks/>
          </p:cNvSpPr>
          <p:nvPr/>
        </p:nvSpPr>
        <p:spPr>
          <a:xfrm>
            <a:off x="359588" y="4326040"/>
            <a:ext cx="2077582" cy="2021606"/>
          </a:xfrm>
          <a:prstGeom prst="rect">
            <a:avLst/>
          </a:prstGeom>
          <a:solidFill>
            <a:srgbClr val="FFFFFF"/>
          </a:solidFill>
        </p:spPr>
        <p:txBody>
          <a:bodyPr>
            <a:normAutofit fontScale="92500" lnSpcReduction="10000"/>
          </a:bodyPr>
          <a:lst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2100" b="1" i="1" u="none" strike="noStrike" kern="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PHASE 1:</a:t>
            </a:r>
            <a:br>
              <a:rPr kumimoji="0" lang="en-GB" sz="2100" b="1" i="1" u="none" strike="noStrike" kern="0" cap="none" spc="0" normalizeH="0" baseline="0" noProof="0" dirty="0">
                <a:ln>
                  <a:noFill/>
                </a:ln>
                <a:solidFill>
                  <a:prstClr val="black">
                    <a:lumMod val="75000"/>
                    <a:lumOff val="25000"/>
                  </a:prstClr>
                </a:solidFill>
                <a:effectLst/>
                <a:uLnTx/>
                <a:uFillTx/>
                <a:latin typeface="Arial Nova" panose="020B0504020202020204" pitchFamily="34" charset="0"/>
                <a:cs typeface="Calibri" panose="020F0502020204030204" pitchFamily="34" charset="0"/>
              </a:rPr>
            </a:br>
            <a:r>
              <a:rPr kumimoji="0" lang="en-GB" sz="2100" b="1" i="1" u="none" strike="noStrike" kern="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50 MeV, </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GB" sz="2100" b="1" i="1" u="none" strike="noStrike" kern="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250 </a:t>
            </a:r>
            <a:r>
              <a:rPr kumimoji="0" lang="en-GB" sz="2100" b="1" i="1" u="none" strike="noStrike" kern="0" cap="none" spc="0" normalizeH="0" baseline="0" noProof="0" dirty="0" err="1">
                <a:ln>
                  <a:noFill/>
                </a:ln>
                <a:solidFill>
                  <a:srgbClr val="002060"/>
                </a:solidFill>
                <a:effectLst/>
                <a:uLnTx/>
                <a:uFillTx/>
                <a:latin typeface="Arial Nova" panose="020B0504020202020204" pitchFamily="34" charset="0"/>
                <a:cs typeface="Calibri" panose="020F0502020204030204" pitchFamily="34" charset="0"/>
              </a:rPr>
              <a:t>pC</a:t>
            </a:r>
            <a:r>
              <a:rPr kumimoji="0" lang="en-GB" sz="2100" b="1" i="1" u="none" strike="noStrike" kern="0" cap="none" spc="0" normalizeH="0" baseline="0" noProof="0" dirty="0">
                <a:ln>
                  <a:noFill/>
                </a:ln>
                <a:solidFill>
                  <a:srgbClr val="002060"/>
                </a:solidFill>
                <a:effectLst/>
                <a:uLnTx/>
                <a:uFillTx/>
                <a:latin typeface="Arial Nova" panose="020B0504020202020204" pitchFamily="34" charset="0"/>
                <a:cs typeface="Calibri" panose="020F0502020204030204" pitchFamily="34" charset="0"/>
              </a:rPr>
              <a:t>, 10 Hz</a:t>
            </a:r>
          </a:p>
          <a:p>
            <a:pPr marL="0" marR="0" lvl="0" indent="0" algn="l" defTabSz="914400" rtl="0" eaLnBrk="0" fontAlgn="base" latinLnBrk="0" hangingPunct="0">
              <a:lnSpc>
                <a:spcPct val="100000"/>
              </a:lnSpc>
              <a:spcBef>
                <a:spcPct val="20000"/>
              </a:spcBef>
              <a:spcAft>
                <a:spcPct val="0"/>
              </a:spcAft>
              <a:buClrTx/>
              <a:buSzTx/>
              <a:buNone/>
              <a:tabLst/>
              <a:defRPr/>
            </a:pPr>
            <a:r>
              <a:rPr kumimoji="0" lang="en-GB" sz="1800" b="0" i="0" u="none" strike="noStrike" kern="0" cap="none" spc="0" normalizeH="0" baseline="0" noProof="0" dirty="0">
                <a:ln>
                  <a:noFill/>
                </a:ln>
                <a:solidFill>
                  <a:prstClr val="black"/>
                </a:solidFill>
                <a:effectLst/>
                <a:uLnTx/>
                <a:uFillTx/>
                <a:latin typeface="Arial Nova" panose="020B0504020202020204" pitchFamily="34" charset="0"/>
                <a:cs typeface="Calibri" panose="020F0502020204030204" pitchFamily="34" charset="0"/>
              </a:rPr>
              <a:t>Beam exploitation, </a:t>
            </a:r>
            <a:br>
              <a:rPr kumimoji="0" lang="en-GB" sz="1800" b="0" i="0" u="none" strike="noStrike" kern="0" cap="none" spc="0" normalizeH="0" baseline="0" noProof="0" dirty="0">
                <a:ln>
                  <a:noFill/>
                </a:ln>
                <a:solidFill>
                  <a:prstClr val="black"/>
                </a:solidFill>
                <a:effectLst/>
                <a:uLnTx/>
                <a:uFillTx/>
                <a:latin typeface="Arial Nova" panose="020B0504020202020204" pitchFamily="34" charset="0"/>
                <a:cs typeface="Calibri" panose="020F0502020204030204" pitchFamily="34" charset="0"/>
              </a:rPr>
            </a:br>
            <a:r>
              <a:rPr kumimoji="0" lang="en-GB" sz="1800" b="0" i="0" u="none" strike="noStrike" kern="0" cap="none" spc="0" normalizeH="0" baseline="0" noProof="0" dirty="0">
                <a:ln>
                  <a:noFill/>
                </a:ln>
                <a:solidFill>
                  <a:prstClr val="black"/>
                </a:solidFill>
                <a:effectLst/>
                <a:uLnTx/>
                <a:uFillTx/>
                <a:latin typeface="Arial Nova" panose="020B0504020202020204" pitchFamily="34" charset="0"/>
                <a:cs typeface="Calibri" panose="020F0502020204030204" pitchFamily="34" charset="0"/>
              </a:rPr>
              <a:t>inc. novel acceleration </a:t>
            </a:r>
          </a:p>
          <a:p>
            <a:pPr marL="0" marR="0" lvl="0" indent="0" algn="l" defTabSz="914400" rtl="0" eaLnBrk="0" fontAlgn="base" latinLnBrk="0" hangingPunct="0">
              <a:lnSpc>
                <a:spcPct val="100000"/>
              </a:lnSpc>
              <a:spcBef>
                <a:spcPct val="20000"/>
              </a:spcBef>
              <a:spcAft>
                <a:spcPct val="0"/>
              </a:spcAft>
              <a:buClrTx/>
              <a:buSzTx/>
              <a:buNone/>
              <a:tabLst/>
              <a:defRPr/>
            </a:pPr>
            <a:r>
              <a:rPr kumimoji="0" lang="en-GB" sz="1800" b="0" i="0" u="none" strike="noStrike" kern="0" cap="none" spc="0" normalizeH="0" baseline="0" noProof="0" dirty="0">
                <a:ln>
                  <a:noFill/>
                </a:ln>
                <a:solidFill>
                  <a:prstClr val="black"/>
                </a:solidFill>
                <a:effectLst/>
                <a:uLnTx/>
                <a:uFillTx/>
                <a:latin typeface="Arial Nova" panose="020B0504020202020204" pitchFamily="34" charset="0"/>
                <a:cs typeface="Calibri" panose="020F0502020204030204" pitchFamily="34" charset="0"/>
              </a:rPr>
              <a:t>(2018-2023)</a:t>
            </a:r>
          </a:p>
        </p:txBody>
      </p:sp>
      <p:pic>
        <p:nvPicPr>
          <p:cNvPr id="22" name="Picture 21">
            <a:extLst>
              <a:ext uri="{FF2B5EF4-FFF2-40B4-BE49-F238E27FC236}">
                <a16:creationId xmlns:a16="http://schemas.microsoft.com/office/drawing/2014/main" id="{AF96CCEA-5FFF-85CD-09A9-A8F2E40070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4958" y="848104"/>
            <a:ext cx="11651433" cy="3319534"/>
          </a:xfrm>
          <a:prstGeom prst="rect">
            <a:avLst/>
          </a:prstGeom>
        </p:spPr>
      </p:pic>
      <p:cxnSp>
        <p:nvCxnSpPr>
          <p:cNvPr id="24" name="Straight Connector 23">
            <a:extLst>
              <a:ext uri="{FF2B5EF4-FFF2-40B4-BE49-F238E27FC236}">
                <a16:creationId xmlns:a16="http://schemas.microsoft.com/office/drawing/2014/main" id="{7A4EB547-C395-065B-533D-30758387FC55}"/>
              </a:ext>
            </a:extLst>
          </p:cNvPr>
          <p:cNvCxnSpPr/>
          <p:nvPr/>
        </p:nvCxnSpPr>
        <p:spPr>
          <a:xfrm>
            <a:off x="380377" y="2957385"/>
            <a:ext cx="0" cy="1569307"/>
          </a:xfrm>
          <a:prstGeom prst="line">
            <a:avLst/>
          </a:prstGeom>
          <a:ln w="19050">
            <a:solidFill>
              <a:srgbClr val="2E2D62"/>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E93DB82-4216-1C1C-C02B-9C476002AE90}"/>
              </a:ext>
            </a:extLst>
          </p:cNvPr>
          <p:cNvCxnSpPr/>
          <p:nvPr/>
        </p:nvCxnSpPr>
        <p:spPr>
          <a:xfrm>
            <a:off x="1402956" y="2957385"/>
            <a:ext cx="0" cy="1569307"/>
          </a:xfrm>
          <a:prstGeom prst="line">
            <a:avLst/>
          </a:prstGeom>
          <a:ln w="19050">
            <a:solidFill>
              <a:srgbClr val="2E2D62"/>
            </a:solidFill>
            <a:prstDash val="dash"/>
          </a:ln>
        </p:spPr>
        <p:style>
          <a:lnRef idx="1">
            <a:schemeClr val="accent1"/>
          </a:lnRef>
          <a:fillRef idx="0">
            <a:schemeClr val="accent1"/>
          </a:fillRef>
          <a:effectRef idx="0">
            <a:schemeClr val="accent1"/>
          </a:effectRef>
          <a:fontRef idx="minor">
            <a:schemeClr val="tx1"/>
          </a:fontRef>
        </p:style>
      </p:cxnSp>
      <p:sp>
        <p:nvSpPr>
          <p:cNvPr id="2" name="Date Placeholder 6">
            <a:extLst>
              <a:ext uri="{FF2B5EF4-FFF2-40B4-BE49-F238E27FC236}">
                <a16:creationId xmlns:a16="http://schemas.microsoft.com/office/drawing/2014/main" id="{AC750B4C-EE1D-16CB-45C8-F68327833CEE}"/>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2940558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DAB929-3AD4-4D75-8990-110F07C9D9C7}"/>
              </a:ext>
            </a:extLst>
          </p:cNvPr>
          <p:cNvSpPr/>
          <p:nvPr/>
        </p:nvSpPr>
        <p:spPr>
          <a:xfrm>
            <a:off x="17416" y="284569"/>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5</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grpSp>
        <p:nvGrpSpPr>
          <p:cNvPr id="2" name="Group 1">
            <a:extLst>
              <a:ext uri="{FF2B5EF4-FFF2-40B4-BE49-F238E27FC236}">
                <a16:creationId xmlns:a16="http://schemas.microsoft.com/office/drawing/2014/main" id="{A9136E0E-0449-1D1A-39BE-A0181C7893BA}"/>
              </a:ext>
            </a:extLst>
          </p:cNvPr>
          <p:cNvGrpSpPr/>
          <p:nvPr/>
        </p:nvGrpSpPr>
        <p:grpSpPr>
          <a:xfrm>
            <a:off x="145092" y="981627"/>
            <a:ext cx="11342560" cy="5495072"/>
            <a:chOff x="299011" y="828971"/>
            <a:chExt cx="11854543" cy="5840908"/>
          </a:xfrm>
        </p:grpSpPr>
        <p:pic>
          <p:nvPicPr>
            <p:cNvPr id="4" name="Picture 3">
              <a:extLst>
                <a:ext uri="{FF2B5EF4-FFF2-40B4-BE49-F238E27FC236}">
                  <a16:creationId xmlns:a16="http://schemas.microsoft.com/office/drawing/2014/main" id="{9399500F-138F-A070-3EE5-2065B0EB30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463" t="2120" r="21210" b="14395"/>
            <a:stretch/>
          </p:blipFill>
          <p:spPr>
            <a:xfrm>
              <a:off x="299011" y="1029324"/>
              <a:ext cx="10634996" cy="5640555"/>
            </a:xfrm>
            <a:prstGeom prst="rect">
              <a:avLst/>
            </a:prstGeom>
          </p:spPr>
        </p:pic>
        <p:sp>
          <p:nvSpPr>
            <p:cNvPr id="5" name="TextBox 4">
              <a:extLst>
                <a:ext uri="{FF2B5EF4-FFF2-40B4-BE49-F238E27FC236}">
                  <a16:creationId xmlns:a16="http://schemas.microsoft.com/office/drawing/2014/main" id="{98FB5C3E-7543-429F-407A-5AEBD151DA8F}"/>
                </a:ext>
              </a:extLst>
            </p:cNvPr>
            <p:cNvSpPr txBox="1"/>
            <p:nvPr/>
          </p:nvSpPr>
          <p:spPr>
            <a:xfrm>
              <a:off x="2845377" y="828971"/>
              <a:ext cx="3364514"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RF Photoinjector (S band)</a:t>
              </a:r>
            </a:p>
          </p:txBody>
        </p:sp>
        <p:sp>
          <p:nvSpPr>
            <p:cNvPr id="6" name="TextBox 5">
              <a:extLst>
                <a:ext uri="{FF2B5EF4-FFF2-40B4-BE49-F238E27FC236}">
                  <a16:creationId xmlns:a16="http://schemas.microsoft.com/office/drawing/2014/main" id="{33E56BAB-4ADF-D795-28A3-2BCFD2BA7937}"/>
                </a:ext>
              </a:extLst>
            </p:cNvPr>
            <p:cNvSpPr txBox="1"/>
            <p:nvPr/>
          </p:nvSpPr>
          <p:spPr>
            <a:xfrm>
              <a:off x="5007255" y="1834436"/>
              <a:ext cx="2915164"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Linearizing Cavity (X band)</a:t>
              </a:r>
            </a:p>
          </p:txBody>
        </p:sp>
        <p:sp>
          <p:nvSpPr>
            <p:cNvPr id="7" name="TextBox 6">
              <a:extLst>
                <a:ext uri="{FF2B5EF4-FFF2-40B4-BE49-F238E27FC236}">
                  <a16:creationId xmlns:a16="http://schemas.microsoft.com/office/drawing/2014/main" id="{B7E21541-7394-8CC1-B764-438A0661F86C}"/>
                </a:ext>
              </a:extLst>
            </p:cNvPr>
            <p:cNvSpPr txBox="1"/>
            <p:nvPr/>
          </p:nvSpPr>
          <p:spPr>
            <a:xfrm>
              <a:off x="5611496" y="2157223"/>
              <a:ext cx="2892649"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Magnetic Bunch Compressor</a:t>
              </a:r>
            </a:p>
          </p:txBody>
        </p:sp>
        <p:sp>
          <p:nvSpPr>
            <p:cNvPr id="8" name="TextBox 7">
              <a:extLst>
                <a:ext uri="{FF2B5EF4-FFF2-40B4-BE49-F238E27FC236}">
                  <a16:creationId xmlns:a16="http://schemas.microsoft.com/office/drawing/2014/main" id="{1AB11ADA-E70E-2C0D-90E0-5635CABDFA02}"/>
                </a:ext>
              </a:extLst>
            </p:cNvPr>
            <p:cNvSpPr txBox="1"/>
            <p:nvPr/>
          </p:nvSpPr>
          <p:spPr>
            <a:xfrm>
              <a:off x="6246033" y="2541394"/>
              <a:ext cx="240792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1 Linac (S band)</a:t>
              </a:r>
            </a:p>
          </p:txBody>
        </p:sp>
        <p:sp>
          <p:nvSpPr>
            <p:cNvPr id="9" name="TextBox 8">
              <a:extLst>
                <a:ext uri="{FF2B5EF4-FFF2-40B4-BE49-F238E27FC236}">
                  <a16:creationId xmlns:a16="http://schemas.microsoft.com/office/drawing/2014/main" id="{BEAB51F7-E5F7-8B50-33A8-3D978F9F6A0C}"/>
                </a:ext>
              </a:extLst>
            </p:cNvPr>
            <p:cNvSpPr txBox="1"/>
            <p:nvPr/>
          </p:nvSpPr>
          <p:spPr>
            <a:xfrm>
              <a:off x="6713563" y="2788713"/>
              <a:ext cx="4163294"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Transverse Deflecting Cavity (S band)</a:t>
              </a:r>
            </a:p>
          </p:txBody>
        </p:sp>
        <p:sp>
          <p:nvSpPr>
            <p:cNvPr id="10" name="TextBox 9">
              <a:extLst>
                <a:ext uri="{FF2B5EF4-FFF2-40B4-BE49-F238E27FC236}">
                  <a16:creationId xmlns:a16="http://schemas.microsoft.com/office/drawing/2014/main" id="{20A7AC85-4B4A-9BDB-D045-6976DB6996A3}"/>
                </a:ext>
              </a:extLst>
            </p:cNvPr>
            <p:cNvSpPr txBox="1"/>
            <p:nvPr/>
          </p:nvSpPr>
          <p:spPr>
            <a:xfrm>
              <a:off x="3725141" y="1248991"/>
              <a:ext cx="240792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3 Linacs (S band)</a:t>
              </a:r>
            </a:p>
          </p:txBody>
        </p:sp>
        <p:sp>
          <p:nvSpPr>
            <p:cNvPr id="11" name="TextBox 10">
              <a:extLst>
                <a:ext uri="{FF2B5EF4-FFF2-40B4-BE49-F238E27FC236}">
                  <a16:creationId xmlns:a16="http://schemas.microsoft.com/office/drawing/2014/main" id="{7B76C69B-4124-1FD9-4495-9772D5BECD35}"/>
                </a:ext>
              </a:extLst>
            </p:cNvPr>
            <p:cNvSpPr txBox="1"/>
            <p:nvPr/>
          </p:nvSpPr>
          <p:spPr>
            <a:xfrm>
              <a:off x="8437764" y="3308819"/>
              <a:ext cx="240792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FEBE Beamline</a:t>
              </a:r>
            </a:p>
          </p:txBody>
        </p:sp>
        <p:sp>
          <p:nvSpPr>
            <p:cNvPr id="12" name="TextBox 11">
              <a:extLst>
                <a:ext uri="{FF2B5EF4-FFF2-40B4-BE49-F238E27FC236}">
                  <a16:creationId xmlns:a16="http://schemas.microsoft.com/office/drawing/2014/main" id="{B51726F2-C2EA-DDDD-5FC6-AC35A8CFC4AA}"/>
                </a:ext>
              </a:extLst>
            </p:cNvPr>
            <p:cNvSpPr txBox="1"/>
            <p:nvPr/>
          </p:nvSpPr>
          <p:spPr>
            <a:xfrm>
              <a:off x="9745634" y="3707037"/>
              <a:ext cx="2407920" cy="6215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FEBE User Hutch</a:t>
              </a:r>
            </a:p>
            <a:p>
              <a:pPr marL="0" marR="0" lvl="0" indent="0" defTabSz="914400" eaLnBrk="1" fontAlgn="auto" latinLnBrk="0" hangingPunct="1">
                <a:lnSpc>
                  <a:spcPct val="100000"/>
                </a:lnSpc>
                <a:spcBef>
                  <a:spcPts val="0"/>
                </a:spcBef>
                <a:spcAft>
                  <a:spcPts val="0"/>
                </a:spcAft>
                <a:buClrTx/>
                <a:buSzTx/>
                <a:buFontTx/>
                <a:buNone/>
                <a:tabLst/>
                <a:defRPr/>
              </a:pPr>
              <a:r>
                <a:rPr lang="en-GB" sz="1600" kern="0" dirty="0">
                  <a:solidFill>
                    <a:prstClr val="black"/>
                  </a:solidFill>
                </a:rPr>
                <a:t>9.8m x 5.4m x 3.0m</a:t>
              </a:r>
              <a:endParaRPr kumimoji="0" lang="en-GB" sz="1600" b="0" i="0" u="none" strike="noStrike" kern="0" cap="none" spc="0" normalizeH="0" baseline="0" noProof="0" dirty="0">
                <a:ln>
                  <a:noFill/>
                </a:ln>
                <a:solidFill>
                  <a:prstClr val="black"/>
                </a:solidFill>
                <a:effectLst/>
                <a:uLnTx/>
                <a:uFillTx/>
              </a:endParaRPr>
            </a:p>
          </p:txBody>
        </p:sp>
        <p:sp>
          <p:nvSpPr>
            <p:cNvPr id="14" name="TextBox 13">
              <a:extLst>
                <a:ext uri="{FF2B5EF4-FFF2-40B4-BE49-F238E27FC236}">
                  <a16:creationId xmlns:a16="http://schemas.microsoft.com/office/drawing/2014/main" id="{F7A4A797-EB76-A095-A6D4-24AB211E8D08}"/>
                </a:ext>
              </a:extLst>
            </p:cNvPr>
            <p:cNvSpPr txBox="1"/>
            <p:nvPr/>
          </p:nvSpPr>
          <p:spPr>
            <a:xfrm>
              <a:off x="9808961" y="4370230"/>
              <a:ext cx="2325890"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Straight Ahead Space for 100nm FEL</a:t>
              </a:r>
            </a:p>
          </p:txBody>
        </p:sp>
        <p:cxnSp>
          <p:nvCxnSpPr>
            <p:cNvPr id="15" name="Straight Connector 14">
              <a:extLst>
                <a:ext uri="{FF2B5EF4-FFF2-40B4-BE49-F238E27FC236}">
                  <a16:creationId xmlns:a16="http://schemas.microsoft.com/office/drawing/2014/main" id="{663DBACC-5A3B-054F-1D10-D0261625FA66}"/>
                </a:ext>
              </a:extLst>
            </p:cNvPr>
            <p:cNvCxnSpPr/>
            <p:nvPr/>
          </p:nvCxnSpPr>
          <p:spPr>
            <a:xfrm>
              <a:off x="6813320" y="4388281"/>
              <a:ext cx="2456411" cy="1275102"/>
            </a:xfrm>
            <a:prstGeom prst="line">
              <a:avLst/>
            </a:prstGeom>
            <a:noFill/>
            <a:ln w="57150" cap="flat" cmpd="sng" algn="ctr">
              <a:solidFill>
                <a:sysClr val="windowText" lastClr="000000">
                  <a:lumMod val="50000"/>
                  <a:lumOff val="50000"/>
                </a:sysClr>
              </a:solidFill>
              <a:prstDash val="solid"/>
              <a:miter lim="800000"/>
              <a:headEnd type="none" w="med" len="med"/>
              <a:tailEnd type="arrow" w="med" len="med"/>
            </a:ln>
            <a:effectLst/>
          </p:spPr>
        </p:cxnSp>
        <p:cxnSp>
          <p:nvCxnSpPr>
            <p:cNvPr id="16" name="Straight Arrow Connector 15">
              <a:extLst>
                <a:ext uri="{FF2B5EF4-FFF2-40B4-BE49-F238E27FC236}">
                  <a16:creationId xmlns:a16="http://schemas.microsoft.com/office/drawing/2014/main" id="{94D70203-A9A3-D165-86CA-D2AA1BF0539B}"/>
                </a:ext>
              </a:extLst>
            </p:cNvPr>
            <p:cNvCxnSpPr>
              <a:stCxn id="5" idx="1"/>
            </p:cNvCxnSpPr>
            <p:nvPr/>
          </p:nvCxnSpPr>
          <p:spPr>
            <a:xfrm flipH="1">
              <a:off x="1727315" y="998248"/>
              <a:ext cx="1118062" cy="573271"/>
            </a:xfrm>
            <a:prstGeom prst="straightConnector1">
              <a:avLst/>
            </a:prstGeom>
            <a:noFill/>
            <a:ln w="28575" cap="flat" cmpd="sng" algn="ctr">
              <a:solidFill>
                <a:srgbClr val="4472C4"/>
              </a:solidFill>
              <a:prstDash val="solid"/>
              <a:miter lim="800000"/>
              <a:tailEnd type="triangle"/>
            </a:ln>
            <a:effectLst/>
          </p:spPr>
        </p:cxnSp>
        <p:cxnSp>
          <p:nvCxnSpPr>
            <p:cNvPr id="17" name="Straight Arrow Connector 16">
              <a:extLst>
                <a:ext uri="{FF2B5EF4-FFF2-40B4-BE49-F238E27FC236}">
                  <a16:creationId xmlns:a16="http://schemas.microsoft.com/office/drawing/2014/main" id="{1D010235-C100-4874-A5A6-3465D0F1315F}"/>
                </a:ext>
              </a:extLst>
            </p:cNvPr>
            <p:cNvCxnSpPr/>
            <p:nvPr/>
          </p:nvCxnSpPr>
          <p:spPr>
            <a:xfrm flipH="1">
              <a:off x="2607079" y="1423511"/>
              <a:ext cx="1118062" cy="573271"/>
            </a:xfrm>
            <a:prstGeom prst="straightConnector1">
              <a:avLst/>
            </a:prstGeom>
            <a:noFill/>
            <a:ln w="28575" cap="flat" cmpd="sng" algn="ctr">
              <a:solidFill>
                <a:srgbClr val="4472C4"/>
              </a:solidFill>
              <a:prstDash val="solid"/>
              <a:miter lim="800000"/>
              <a:tailEnd type="triangle"/>
            </a:ln>
            <a:effectLst/>
          </p:spPr>
        </p:cxnSp>
        <p:cxnSp>
          <p:nvCxnSpPr>
            <p:cNvPr id="18" name="Straight Arrow Connector 17">
              <a:extLst>
                <a:ext uri="{FF2B5EF4-FFF2-40B4-BE49-F238E27FC236}">
                  <a16:creationId xmlns:a16="http://schemas.microsoft.com/office/drawing/2014/main" id="{DB75EDC6-80CA-477F-DBD9-05DCC01CEEBA}"/>
                </a:ext>
              </a:extLst>
            </p:cNvPr>
            <p:cNvCxnSpPr/>
            <p:nvPr/>
          </p:nvCxnSpPr>
          <p:spPr>
            <a:xfrm flipH="1">
              <a:off x="3918285" y="2153016"/>
              <a:ext cx="1118062" cy="573271"/>
            </a:xfrm>
            <a:prstGeom prst="straightConnector1">
              <a:avLst/>
            </a:prstGeom>
            <a:noFill/>
            <a:ln w="28575" cap="flat" cmpd="sng" algn="ctr">
              <a:solidFill>
                <a:srgbClr val="4472C4"/>
              </a:solidFill>
              <a:prstDash val="solid"/>
              <a:miter lim="800000"/>
              <a:tailEnd type="triangle"/>
            </a:ln>
            <a:effectLst/>
          </p:spPr>
        </p:cxnSp>
        <p:cxnSp>
          <p:nvCxnSpPr>
            <p:cNvPr id="22" name="Straight Arrow Connector 21">
              <a:extLst>
                <a:ext uri="{FF2B5EF4-FFF2-40B4-BE49-F238E27FC236}">
                  <a16:creationId xmlns:a16="http://schemas.microsoft.com/office/drawing/2014/main" id="{A3465556-2BC1-263E-C988-DCD5BBBE3268}"/>
                </a:ext>
              </a:extLst>
            </p:cNvPr>
            <p:cNvCxnSpPr/>
            <p:nvPr/>
          </p:nvCxnSpPr>
          <p:spPr>
            <a:xfrm flipH="1">
              <a:off x="4441297" y="2354542"/>
              <a:ext cx="1118062" cy="573271"/>
            </a:xfrm>
            <a:prstGeom prst="straightConnector1">
              <a:avLst/>
            </a:prstGeom>
            <a:noFill/>
            <a:ln w="28575" cap="flat" cmpd="sng" algn="ctr">
              <a:solidFill>
                <a:srgbClr val="4472C4"/>
              </a:solidFill>
              <a:prstDash val="solid"/>
              <a:miter lim="800000"/>
              <a:tailEnd type="triangle"/>
            </a:ln>
            <a:effectLst/>
          </p:spPr>
        </p:cxnSp>
        <p:cxnSp>
          <p:nvCxnSpPr>
            <p:cNvPr id="24" name="Straight Arrow Connector 23">
              <a:extLst>
                <a:ext uri="{FF2B5EF4-FFF2-40B4-BE49-F238E27FC236}">
                  <a16:creationId xmlns:a16="http://schemas.microsoft.com/office/drawing/2014/main" id="{8EF87851-A697-3563-F1B2-7C574636D2BF}"/>
                </a:ext>
              </a:extLst>
            </p:cNvPr>
            <p:cNvCxnSpPr/>
            <p:nvPr/>
          </p:nvCxnSpPr>
          <p:spPr>
            <a:xfrm flipH="1">
              <a:off x="5091829" y="2735548"/>
              <a:ext cx="1118062" cy="573271"/>
            </a:xfrm>
            <a:prstGeom prst="straightConnector1">
              <a:avLst/>
            </a:prstGeom>
            <a:noFill/>
            <a:ln w="28575" cap="flat" cmpd="sng" algn="ctr">
              <a:solidFill>
                <a:srgbClr val="4472C4"/>
              </a:solidFill>
              <a:prstDash val="solid"/>
              <a:miter lim="800000"/>
              <a:tailEnd type="triangle"/>
            </a:ln>
            <a:effectLst/>
          </p:spPr>
        </p:cxnSp>
        <p:cxnSp>
          <p:nvCxnSpPr>
            <p:cNvPr id="25" name="Straight Arrow Connector 24">
              <a:extLst>
                <a:ext uri="{FF2B5EF4-FFF2-40B4-BE49-F238E27FC236}">
                  <a16:creationId xmlns:a16="http://schemas.microsoft.com/office/drawing/2014/main" id="{AE48200C-39C6-87ED-FC3C-B789F9DA2AC8}"/>
                </a:ext>
              </a:extLst>
            </p:cNvPr>
            <p:cNvCxnSpPr/>
            <p:nvPr/>
          </p:nvCxnSpPr>
          <p:spPr>
            <a:xfrm flipH="1">
              <a:off x="5559359" y="2967821"/>
              <a:ext cx="1118062" cy="573271"/>
            </a:xfrm>
            <a:prstGeom prst="straightConnector1">
              <a:avLst/>
            </a:prstGeom>
            <a:noFill/>
            <a:ln w="28575" cap="flat" cmpd="sng" algn="ctr">
              <a:solidFill>
                <a:srgbClr val="4472C4"/>
              </a:solidFill>
              <a:prstDash val="solid"/>
              <a:miter lim="800000"/>
              <a:tailEnd type="triangle"/>
            </a:ln>
            <a:effectLst/>
          </p:spPr>
        </p:cxnSp>
        <p:cxnSp>
          <p:nvCxnSpPr>
            <p:cNvPr id="26" name="Straight Arrow Connector 25">
              <a:extLst>
                <a:ext uri="{FF2B5EF4-FFF2-40B4-BE49-F238E27FC236}">
                  <a16:creationId xmlns:a16="http://schemas.microsoft.com/office/drawing/2014/main" id="{748238AF-AA83-D545-951E-269A68546FC9}"/>
                </a:ext>
              </a:extLst>
            </p:cNvPr>
            <p:cNvCxnSpPr/>
            <p:nvPr/>
          </p:nvCxnSpPr>
          <p:spPr>
            <a:xfrm flipH="1">
              <a:off x="7288529" y="3504120"/>
              <a:ext cx="1118062" cy="573271"/>
            </a:xfrm>
            <a:prstGeom prst="straightConnector1">
              <a:avLst/>
            </a:prstGeom>
            <a:noFill/>
            <a:ln w="28575" cap="flat" cmpd="sng" algn="ctr">
              <a:solidFill>
                <a:srgbClr val="4472C4"/>
              </a:solidFill>
              <a:prstDash val="solid"/>
              <a:miter lim="800000"/>
              <a:tailEnd type="triangle"/>
            </a:ln>
            <a:effectLst/>
          </p:spPr>
        </p:cxnSp>
        <p:cxnSp>
          <p:nvCxnSpPr>
            <p:cNvPr id="27" name="Straight Arrow Connector 26">
              <a:extLst>
                <a:ext uri="{FF2B5EF4-FFF2-40B4-BE49-F238E27FC236}">
                  <a16:creationId xmlns:a16="http://schemas.microsoft.com/office/drawing/2014/main" id="{1287A8A5-3E1D-6A06-6EC7-2929BC1A5631}"/>
                </a:ext>
              </a:extLst>
            </p:cNvPr>
            <p:cNvCxnSpPr/>
            <p:nvPr/>
          </p:nvCxnSpPr>
          <p:spPr>
            <a:xfrm flipH="1">
              <a:off x="8591106" y="4035686"/>
              <a:ext cx="1118062" cy="573271"/>
            </a:xfrm>
            <a:prstGeom prst="straightConnector1">
              <a:avLst/>
            </a:prstGeom>
            <a:noFill/>
            <a:ln w="28575" cap="flat" cmpd="sng" algn="ctr">
              <a:solidFill>
                <a:srgbClr val="4472C4"/>
              </a:solidFill>
              <a:prstDash val="solid"/>
              <a:miter lim="800000"/>
              <a:tailEnd type="triangle"/>
            </a:ln>
            <a:effectLst/>
          </p:spPr>
        </p:cxnSp>
        <p:cxnSp>
          <p:nvCxnSpPr>
            <p:cNvPr id="28" name="Straight Arrow Connector 27">
              <a:extLst>
                <a:ext uri="{FF2B5EF4-FFF2-40B4-BE49-F238E27FC236}">
                  <a16:creationId xmlns:a16="http://schemas.microsoft.com/office/drawing/2014/main" id="{5C04BF0C-E1C4-1222-C73F-B5E043C04DC4}"/>
                </a:ext>
              </a:extLst>
            </p:cNvPr>
            <p:cNvCxnSpPr/>
            <p:nvPr/>
          </p:nvCxnSpPr>
          <p:spPr>
            <a:xfrm flipV="1">
              <a:off x="9015413" y="4757739"/>
              <a:ext cx="864393" cy="700086"/>
            </a:xfrm>
            <a:prstGeom prst="straightConnector1">
              <a:avLst/>
            </a:prstGeom>
            <a:noFill/>
            <a:ln w="28575" cap="flat" cmpd="sng" algn="ctr">
              <a:solidFill>
                <a:srgbClr val="4472C4"/>
              </a:solidFill>
              <a:prstDash val="solid"/>
              <a:miter lim="800000"/>
              <a:headEnd type="triangle" w="med" len="med"/>
              <a:tailEnd type="none" w="med" len="med"/>
            </a:ln>
            <a:effectLst/>
          </p:spPr>
        </p:cxnSp>
        <p:cxnSp>
          <p:nvCxnSpPr>
            <p:cNvPr id="29" name="Straight Arrow Connector 28">
              <a:extLst>
                <a:ext uri="{FF2B5EF4-FFF2-40B4-BE49-F238E27FC236}">
                  <a16:creationId xmlns:a16="http://schemas.microsoft.com/office/drawing/2014/main" id="{3614B032-686E-1303-7559-5AD32382EA3D}"/>
                </a:ext>
              </a:extLst>
            </p:cNvPr>
            <p:cNvCxnSpPr>
              <a:cxnSpLocks/>
            </p:cNvCxnSpPr>
            <p:nvPr/>
          </p:nvCxnSpPr>
          <p:spPr>
            <a:xfrm flipV="1">
              <a:off x="7143791" y="4786127"/>
              <a:ext cx="1871622" cy="930314"/>
            </a:xfrm>
            <a:prstGeom prst="straightConnector1">
              <a:avLst/>
            </a:prstGeom>
            <a:noFill/>
            <a:ln w="28575" cap="flat" cmpd="sng" algn="ctr">
              <a:solidFill>
                <a:srgbClr val="4472C4"/>
              </a:solidFill>
              <a:prstDash val="solid"/>
              <a:miter lim="800000"/>
              <a:tailEnd type="triangle"/>
            </a:ln>
            <a:effectLst/>
          </p:spPr>
        </p:cxnSp>
        <p:cxnSp>
          <p:nvCxnSpPr>
            <p:cNvPr id="30" name="Straight Arrow Connector 29">
              <a:extLst>
                <a:ext uri="{FF2B5EF4-FFF2-40B4-BE49-F238E27FC236}">
                  <a16:creationId xmlns:a16="http://schemas.microsoft.com/office/drawing/2014/main" id="{17D919CB-867C-A98A-D2B4-534AAED4CD6E}"/>
                </a:ext>
              </a:extLst>
            </p:cNvPr>
            <p:cNvCxnSpPr>
              <a:cxnSpLocks/>
            </p:cNvCxnSpPr>
            <p:nvPr/>
          </p:nvCxnSpPr>
          <p:spPr>
            <a:xfrm flipV="1">
              <a:off x="5615892" y="4370230"/>
              <a:ext cx="988669" cy="584775"/>
            </a:xfrm>
            <a:prstGeom prst="straightConnector1">
              <a:avLst/>
            </a:prstGeom>
            <a:noFill/>
            <a:ln w="28575" cap="flat" cmpd="sng" algn="ctr">
              <a:solidFill>
                <a:srgbClr val="4472C4"/>
              </a:solidFill>
              <a:prstDash val="solid"/>
              <a:miter lim="800000"/>
              <a:tailEnd type="triangle"/>
            </a:ln>
            <a:effectLst/>
          </p:spPr>
        </p:cxnSp>
      </p:grpSp>
      <p:sp>
        <p:nvSpPr>
          <p:cNvPr id="31" name="TextBox 30">
            <a:extLst>
              <a:ext uri="{FF2B5EF4-FFF2-40B4-BE49-F238E27FC236}">
                <a16:creationId xmlns:a16="http://schemas.microsoft.com/office/drawing/2014/main" id="{ABA61434-C411-4D8E-B592-4B36F152EC31}"/>
              </a:ext>
            </a:extLst>
          </p:cNvPr>
          <p:cNvSpPr txBox="1"/>
          <p:nvPr/>
        </p:nvSpPr>
        <p:spPr>
          <a:xfrm>
            <a:off x="4411704" y="4969825"/>
            <a:ext cx="1265988" cy="584775"/>
          </a:xfrm>
          <a:prstGeom prst="rect">
            <a:avLst/>
          </a:prstGeom>
          <a:noFill/>
          <a:ln>
            <a:noFill/>
          </a:ln>
        </p:spPr>
        <p:txBody>
          <a:bodyPr wrap="square" rtlCol="0">
            <a:spAutoFit/>
          </a:bodyPr>
          <a:lstStyle/>
          <a:p>
            <a:pPr algn="ctr"/>
            <a:r>
              <a:rPr lang="en-GB" sz="1600" i="1" dirty="0"/>
              <a:t>No-FEL</a:t>
            </a:r>
            <a:r>
              <a:rPr lang="en-GB" sz="1600" dirty="0"/>
              <a:t> dump line</a:t>
            </a:r>
            <a:endParaRPr lang="en-GB" sz="1600" i="1" dirty="0"/>
          </a:p>
        </p:txBody>
      </p:sp>
      <p:sp>
        <p:nvSpPr>
          <p:cNvPr id="32" name="TextBox 31">
            <a:extLst>
              <a:ext uri="{FF2B5EF4-FFF2-40B4-BE49-F238E27FC236}">
                <a16:creationId xmlns:a16="http://schemas.microsoft.com/office/drawing/2014/main" id="{D649E3E0-CB6E-BA2F-4998-99F7D2C29623}"/>
              </a:ext>
            </a:extLst>
          </p:cNvPr>
          <p:cNvSpPr txBox="1"/>
          <p:nvPr/>
        </p:nvSpPr>
        <p:spPr>
          <a:xfrm>
            <a:off x="5895508" y="5690559"/>
            <a:ext cx="1265988" cy="584775"/>
          </a:xfrm>
          <a:prstGeom prst="rect">
            <a:avLst/>
          </a:prstGeom>
          <a:noFill/>
          <a:ln>
            <a:noFill/>
          </a:ln>
        </p:spPr>
        <p:txBody>
          <a:bodyPr wrap="square" rtlCol="0">
            <a:spAutoFit/>
          </a:bodyPr>
          <a:lstStyle/>
          <a:p>
            <a:pPr algn="ctr"/>
            <a:r>
              <a:rPr lang="en-GB" sz="1600" dirty="0"/>
              <a:t>FEBE Laser on Roof</a:t>
            </a:r>
          </a:p>
        </p:txBody>
      </p:sp>
      <p:cxnSp>
        <p:nvCxnSpPr>
          <p:cNvPr id="34" name="Straight Arrow Connector 33">
            <a:extLst>
              <a:ext uri="{FF2B5EF4-FFF2-40B4-BE49-F238E27FC236}">
                <a16:creationId xmlns:a16="http://schemas.microsoft.com/office/drawing/2014/main" id="{1C1D93D7-3D97-F649-9B60-7F2A736C549F}"/>
              </a:ext>
            </a:extLst>
          </p:cNvPr>
          <p:cNvCxnSpPr>
            <a:cxnSpLocks/>
          </p:cNvCxnSpPr>
          <p:nvPr/>
        </p:nvCxnSpPr>
        <p:spPr>
          <a:xfrm>
            <a:off x="367748" y="2511298"/>
            <a:ext cx="8547115" cy="41188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B07C2449-896E-74EE-38D8-516469EC34E0}"/>
              </a:ext>
            </a:extLst>
          </p:cNvPr>
          <p:cNvSpPr txBox="1"/>
          <p:nvPr/>
        </p:nvSpPr>
        <p:spPr>
          <a:xfrm rot="1477394">
            <a:off x="3426987" y="4277287"/>
            <a:ext cx="716863" cy="369332"/>
          </a:xfrm>
          <a:prstGeom prst="rect">
            <a:avLst/>
          </a:prstGeom>
          <a:noFill/>
        </p:spPr>
        <p:txBody>
          <a:bodyPr wrap="none" rtlCol="0">
            <a:spAutoFit/>
          </a:bodyPr>
          <a:lstStyle/>
          <a:p>
            <a:r>
              <a:rPr lang="en-GB" i="1" dirty="0">
                <a:solidFill>
                  <a:srgbClr val="0070C0"/>
                </a:solidFill>
              </a:rPr>
              <a:t>~95m</a:t>
            </a:r>
          </a:p>
        </p:txBody>
      </p:sp>
      <p:sp>
        <p:nvSpPr>
          <p:cNvPr id="39" name="TextBox 38">
            <a:extLst>
              <a:ext uri="{FF2B5EF4-FFF2-40B4-BE49-F238E27FC236}">
                <a16:creationId xmlns:a16="http://schemas.microsoft.com/office/drawing/2014/main" id="{27C0296D-D66E-48E7-DFA8-37BA06249D59}"/>
              </a:ext>
            </a:extLst>
          </p:cNvPr>
          <p:cNvSpPr txBox="1"/>
          <p:nvPr/>
        </p:nvSpPr>
        <p:spPr>
          <a:xfrm>
            <a:off x="512462" y="256594"/>
            <a:ext cx="3124125"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CLARA Overview</a:t>
            </a:r>
          </a:p>
        </p:txBody>
      </p:sp>
      <p:sp>
        <p:nvSpPr>
          <p:cNvPr id="13" name="Date Placeholder 6">
            <a:extLst>
              <a:ext uri="{FF2B5EF4-FFF2-40B4-BE49-F238E27FC236}">
                <a16:creationId xmlns:a16="http://schemas.microsoft.com/office/drawing/2014/main" id="{3E08AD67-8204-421E-1CAA-A8ACD393C11F}"/>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2220189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6">
            <a:extLst>
              <a:ext uri="{FF2B5EF4-FFF2-40B4-BE49-F238E27FC236}">
                <a16:creationId xmlns:a16="http://schemas.microsoft.com/office/drawing/2014/main" id="{A8DDE7C1-C4CB-5A30-43B2-E36B14A6013F}"/>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1" name="TextBox 20">
            <a:extLst>
              <a:ext uri="{FF2B5EF4-FFF2-40B4-BE49-F238E27FC236}">
                <a16:creationId xmlns:a16="http://schemas.microsoft.com/office/drawing/2014/main" id="{C0475D53-9B56-460E-ABA1-825364B3BAD3}"/>
              </a:ext>
            </a:extLst>
          </p:cNvPr>
          <p:cNvSpPr txBox="1"/>
          <p:nvPr/>
        </p:nvSpPr>
        <p:spPr>
          <a:xfrm>
            <a:off x="512462" y="256594"/>
            <a:ext cx="1506053"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CLARA </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6</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pic>
        <p:nvPicPr>
          <p:cNvPr id="2" name="Picture 1">
            <a:extLst>
              <a:ext uri="{FF2B5EF4-FFF2-40B4-BE49-F238E27FC236}">
                <a16:creationId xmlns:a16="http://schemas.microsoft.com/office/drawing/2014/main" id="{A6FD7296-51BB-21C0-9258-21108FAEBE45}"/>
              </a:ext>
            </a:extLst>
          </p:cNvPr>
          <p:cNvPicPr>
            <a:picLocks noChangeAspect="1"/>
          </p:cNvPicPr>
          <p:nvPr/>
        </p:nvPicPr>
        <p:blipFill>
          <a:blip r:embed="rId2"/>
          <a:stretch>
            <a:fillRect/>
          </a:stretch>
        </p:blipFill>
        <p:spPr>
          <a:xfrm>
            <a:off x="-3048" y="0"/>
            <a:ext cx="5420033" cy="3429000"/>
          </a:xfrm>
          <a:prstGeom prst="rect">
            <a:avLst/>
          </a:prstGeom>
        </p:spPr>
      </p:pic>
      <p:pic>
        <p:nvPicPr>
          <p:cNvPr id="6" name="Picture 5" descr="A person in a factory">
            <a:extLst>
              <a:ext uri="{FF2B5EF4-FFF2-40B4-BE49-F238E27FC236}">
                <a16:creationId xmlns:a16="http://schemas.microsoft.com/office/drawing/2014/main" id="{6F5FFD02-1982-19F1-0167-3A7D1CC521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1261" y="2384351"/>
            <a:ext cx="7790739" cy="4471142"/>
          </a:xfrm>
          <a:prstGeom prst="rect">
            <a:avLst/>
          </a:prstGeom>
          <a:ln w="19050">
            <a:noFill/>
          </a:ln>
        </p:spPr>
      </p:pic>
      <p:sp>
        <p:nvSpPr>
          <p:cNvPr id="7" name="Content Placeholder 2">
            <a:extLst>
              <a:ext uri="{FF2B5EF4-FFF2-40B4-BE49-F238E27FC236}">
                <a16:creationId xmlns:a16="http://schemas.microsoft.com/office/drawing/2014/main" id="{A37E57C1-E7C6-27D6-B33F-84D966EF87A4}"/>
              </a:ext>
            </a:extLst>
          </p:cNvPr>
          <p:cNvSpPr txBox="1">
            <a:spLocks/>
          </p:cNvSpPr>
          <p:nvPr/>
        </p:nvSpPr>
        <p:spPr>
          <a:xfrm>
            <a:off x="5416985" y="622084"/>
            <a:ext cx="4386234" cy="3800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CLARA Front End until April 2023</a:t>
            </a:r>
          </a:p>
        </p:txBody>
      </p:sp>
      <p:sp>
        <p:nvSpPr>
          <p:cNvPr id="8" name="Star: 6 Points 7">
            <a:extLst>
              <a:ext uri="{FF2B5EF4-FFF2-40B4-BE49-F238E27FC236}">
                <a16:creationId xmlns:a16="http://schemas.microsoft.com/office/drawing/2014/main" id="{3399E054-E69B-0D45-D5EE-F42177E441EE}"/>
              </a:ext>
            </a:extLst>
          </p:cNvPr>
          <p:cNvSpPr/>
          <p:nvPr/>
        </p:nvSpPr>
        <p:spPr>
          <a:xfrm>
            <a:off x="5515176" y="311409"/>
            <a:ext cx="278004" cy="326336"/>
          </a:xfrm>
          <a:prstGeom prst="star6">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tar: 6 Points 8">
            <a:extLst>
              <a:ext uri="{FF2B5EF4-FFF2-40B4-BE49-F238E27FC236}">
                <a16:creationId xmlns:a16="http://schemas.microsoft.com/office/drawing/2014/main" id="{513F9C1E-71ED-E1D9-FAC2-0EF7159F965C}"/>
              </a:ext>
            </a:extLst>
          </p:cNvPr>
          <p:cNvSpPr/>
          <p:nvPr/>
        </p:nvSpPr>
        <p:spPr>
          <a:xfrm>
            <a:off x="7510700" y="4293586"/>
            <a:ext cx="278004" cy="326336"/>
          </a:xfrm>
          <a:prstGeom prst="star6">
            <a:avLst/>
          </a:prstGeom>
          <a:solidFill>
            <a:srgbClr val="008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3B029BB8-3165-E3E6-30A7-814F44436458}"/>
              </a:ext>
            </a:extLst>
          </p:cNvPr>
          <p:cNvSpPr txBox="1">
            <a:spLocks/>
          </p:cNvSpPr>
          <p:nvPr/>
        </p:nvSpPr>
        <p:spPr>
          <a:xfrm>
            <a:off x="6096000" y="1820111"/>
            <a:ext cx="5578548" cy="47580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CLARA installation in FE area - </a:t>
            </a:r>
            <a:r>
              <a:rPr lang="en-GB" sz="2000" dirty="0">
                <a:solidFill>
                  <a:srgbClr val="001B30"/>
                </a:solidFill>
                <a:latin typeface="Arial Nova" panose="020B0504020202020204" pitchFamily="34" charset="0"/>
                <a:cs typeface="Arial" panose="020B0604020202020204" pitchFamily="34" charset="0"/>
              </a:rPr>
              <a:t>October </a:t>
            </a:r>
            <a:r>
              <a:rPr kumimoji="0" lang="en-GB" sz="2000" b="0" i="0" u="none" strike="noStrike" kern="1200" cap="none" spc="0" normalizeH="0" baseline="0" noProof="0" dirty="0">
                <a:ln>
                  <a:noFill/>
                </a:ln>
                <a:solidFill>
                  <a:srgbClr val="001B30"/>
                </a:solidFill>
                <a:effectLst/>
                <a:uLnTx/>
                <a:uFillTx/>
                <a:latin typeface="Arial Nova" panose="020B0504020202020204" pitchFamily="34" charset="0"/>
                <a:cs typeface="Arial" panose="020B0604020202020204" pitchFamily="34" charset="0"/>
              </a:rPr>
              <a:t>2023 </a:t>
            </a:r>
          </a:p>
        </p:txBody>
      </p:sp>
      <p:pic>
        <p:nvPicPr>
          <p:cNvPr id="11" name="Picture 10">
            <a:extLst>
              <a:ext uri="{FF2B5EF4-FFF2-40B4-BE49-F238E27FC236}">
                <a16:creationId xmlns:a16="http://schemas.microsoft.com/office/drawing/2014/main" id="{7B8AAD78-A262-C14C-267E-4F7A66DDE2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880" y="3685594"/>
            <a:ext cx="4080453" cy="3060340"/>
          </a:xfrm>
          <a:prstGeom prst="rect">
            <a:avLst/>
          </a:prstGeom>
        </p:spPr>
      </p:pic>
    </p:spTree>
    <p:extLst>
      <p:ext uri="{BB962C8B-B14F-4D97-AF65-F5344CB8AC3E}">
        <p14:creationId xmlns:p14="http://schemas.microsoft.com/office/powerpoint/2010/main" val="3600330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343887" y="227847"/>
            <a:ext cx="7123145" cy="1200321"/>
          </a:xfrm>
          <a:prstGeom prst="rect">
            <a:avLst/>
          </a:prstGeom>
        </p:spPr>
        <p:txBody>
          <a:bodyPr wrap="square" lIns="91432" tIns="45716" rIns="91432" bIns="45716">
            <a:spAutoFit/>
          </a:bodyPr>
          <a:lstStyle/>
          <a:p>
            <a:pPr eaLnBrk="0" fontAlgn="base" hangingPunct="0">
              <a:spcBef>
                <a:spcPct val="0"/>
              </a:spcBef>
              <a:spcAft>
                <a:spcPct val="0"/>
              </a:spcAft>
              <a:defRPr/>
            </a:pPr>
            <a:r>
              <a:rPr lang="en-GB" altLang="en-US" sz="3600" b="1" i="1" dirty="0">
                <a:solidFill>
                  <a:prstClr val="white"/>
                </a:solidFill>
                <a:latin typeface="Avenir Next LT Pro Demi" panose="020B0704020202020204"/>
                <a:ea typeface="ヒラギノ角ゴ Pro W3"/>
                <a:cs typeface="Calibri" panose="020F0502020204030204" pitchFamily="34" charset="0"/>
              </a:rPr>
              <a:t>Making a brighter future through advanced accelerators</a:t>
            </a:r>
          </a:p>
        </p:txBody>
      </p:sp>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7</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pic>
        <p:nvPicPr>
          <p:cNvPr id="21" name="Picture 20">
            <a:extLst>
              <a:ext uri="{FF2B5EF4-FFF2-40B4-BE49-F238E27FC236}">
                <a16:creationId xmlns:a16="http://schemas.microsoft.com/office/drawing/2014/main" id="{D9C2E6F9-4110-BBE7-E849-5F2C6CAA9B0A}"/>
              </a:ext>
            </a:extLst>
          </p:cNvPr>
          <p:cNvPicPr>
            <a:picLocks noChangeAspect="1"/>
          </p:cNvPicPr>
          <p:nvPr/>
        </p:nvPicPr>
        <p:blipFill>
          <a:blip r:embed="rId2"/>
          <a:stretch>
            <a:fillRect/>
          </a:stretch>
        </p:blipFill>
        <p:spPr>
          <a:xfrm>
            <a:off x="3092010" y="1536179"/>
            <a:ext cx="6237383" cy="3145375"/>
          </a:xfrm>
          <a:prstGeom prst="rect">
            <a:avLst/>
          </a:prstGeom>
        </p:spPr>
      </p:pic>
      <p:pic>
        <p:nvPicPr>
          <p:cNvPr id="33" name="Picture 32">
            <a:extLst>
              <a:ext uri="{FF2B5EF4-FFF2-40B4-BE49-F238E27FC236}">
                <a16:creationId xmlns:a16="http://schemas.microsoft.com/office/drawing/2014/main" id="{9D942EC2-FF28-C877-B2EB-32EDB7C908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02" y="828007"/>
            <a:ext cx="3165925" cy="2221431"/>
          </a:xfrm>
          <a:prstGeom prst="rect">
            <a:avLst/>
          </a:prstGeom>
        </p:spPr>
      </p:pic>
      <p:pic>
        <p:nvPicPr>
          <p:cNvPr id="35" name="Picture 34">
            <a:extLst>
              <a:ext uri="{FF2B5EF4-FFF2-40B4-BE49-F238E27FC236}">
                <a16:creationId xmlns:a16="http://schemas.microsoft.com/office/drawing/2014/main" id="{3CADEFE2-F204-3505-57C2-5EEA511B28A2}"/>
              </a:ext>
            </a:extLst>
          </p:cNvPr>
          <p:cNvPicPr>
            <a:picLocks noChangeAspect="1"/>
          </p:cNvPicPr>
          <p:nvPr/>
        </p:nvPicPr>
        <p:blipFill>
          <a:blip r:embed="rId4"/>
          <a:stretch>
            <a:fillRect/>
          </a:stretch>
        </p:blipFill>
        <p:spPr>
          <a:xfrm>
            <a:off x="2216564" y="3776635"/>
            <a:ext cx="3380141" cy="2743389"/>
          </a:xfrm>
          <a:prstGeom prst="rect">
            <a:avLst/>
          </a:prstGeom>
        </p:spPr>
      </p:pic>
      <p:pic>
        <p:nvPicPr>
          <p:cNvPr id="36" name="Picture 35">
            <a:extLst>
              <a:ext uri="{FF2B5EF4-FFF2-40B4-BE49-F238E27FC236}">
                <a16:creationId xmlns:a16="http://schemas.microsoft.com/office/drawing/2014/main" id="{0FAC3F18-C175-FB5D-AB6E-F87CED5A3987}"/>
              </a:ext>
            </a:extLst>
          </p:cNvPr>
          <p:cNvPicPr>
            <a:picLocks noChangeAspect="1"/>
          </p:cNvPicPr>
          <p:nvPr/>
        </p:nvPicPr>
        <p:blipFill>
          <a:blip r:embed="rId5"/>
          <a:stretch>
            <a:fillRect/>
          </a:stretch>
        </p:blipFill>
        <p:spPr>
          <a:xfrm>
            <a:off x="8925751" y="1137684"/>
            <a:ext cx="3218868" cy="5720316"/>
          </a:xfrm>
          <a:prstGeom prst="rect">
            <a:avLst/>
          </a:prstGeom>
        </p:spPr>
      </p:pic>
      <p:cxnSp>
        <p:nvCxnSpPr>
          <p:cNvPr id="40" name="Straight Arrow Connector 39">
            <a:extLst>
              <a:ext uri="{FF2B5EF4-FFF2-40B4-BE49-F238E27FC236}">
                <a16:creationId xmlns:a16="http://schemas.microsoft.com/office/drawing/2014/main" id="{5AC3CACE-4287-618F-16AE-E3A6BD1493F9}"/>
              </a:ext>
            </a:extLst>
          </p:cNvPr>
          <p:cNvCxnSpPr>
            <a:cxnSpLocks/>
          </p:cNvCxnSpPr>
          <p:nvPr/>
        </p:nvCxnSpPr>
        <p:spPr>
          <a:xfrm>
            <a:off x="2020186" y="1648047"/>
            <a:ext cx="1690577" cy="308344"/>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B10BA0A-AA01-1F08-444B-1F31786D7A11}"/>
              </a:ext>
            </a:extLst>
          </p:cNvPr>
          <p:cNvCxnSpPr>
            <a:cxnSpLocks/>
          </p:cNvCxnSpPr>
          <p:nvPr/>
        </p:nvCxnSpPr>
        <p:spPr>
          <a:xfrm flipV="1">
            <a:off x="4000338" y="3287799"/>
            <a:ext cx="2396453" cy="128055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E9C63C4-29BA-F5B3-1DFD-2910BF7BD9A5}"/>
              </a:ext>
            </a:extLst>
          </p:cNvPr>
          <p:cNvCxnSpPr>
            <a:cxnSpLocks/>
          </p:cNvCxnSpPr>
          <p:nvPr/>
        </p:nvCxnSpPr>
        <p:spPr>
          <a:xfrm flipH="1">
            <a:off x="7485321" y="3108866"/>
            <a:ext cx="2626242" cy="41051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A5E04A16-2F96-44C1-3157-BD9A36889F85}"/>
              </a:ext>
            </a:extLst>
          </p:cNvPr>
          <p:cNvSpPr txBox="1"/>
          <p:nvPr/>
        </p:nvSpPr>
        <p:spPr>
          <a:xfrm>
            <a:off x="47381" y="2718102"/>
            <a:ext cx="2951000" cy="261610"/>
          </a:xfrm>
          <a:prstGeom prst="rect">
            <a:avLst/>
          </a:prstGeom>
          <a:noFill/>
        </p:spPr>
        <p:txBody>
          <a:bodyPr wrap="square">
            <a:spAutoFit/>
          </a:bodyPr>
          <a:lstStyle/>
          <a:p>
            <a:r>
              <a:rPr lang="en-GB" sz="1100" dirty="0">
                <a:solidFill>
                  <a:schemeClr val="bg1"/>
                </a:solidFill>
                <a:effectLst/>
                <a:latin typeface="Calibri" panose="020F0502020204030204" pitchFamily="34" charset="0"/>
                <a:ea typeface="Calibri" panose="020F0502020204030204" pitchFamily="34" charset="0"/>
              </a:rPr>
              <a:t>CLARA Gun</a:t>
            </a:r>
          </a:p>
        </p:txBody>
      </p:sp>
      <p:sp>
        <p:nvSpPr>
          <p:cNvPr id="52" name="TextBox 51">
            <a:extLst>
              <a:ext uri="{FF2B5EF4-FFF2-40B4-BE49-F238E27FC236}">
                <a16:creationId xmlns:a16="http://schemas.microsoft.com/office/drawing/2014/main" id="{FE8296D5-EA44-6A8B-7634-BB7C0DCF31C1}"/>
              </a:ext>
            </a:extLst>
          </p:cNvPr>
          <p:cNvSpPr txBox="1"/>
          <p:nvPr/>
        </p:nvSpPr>
        <p:spPr>
          <a:xfrm>
            <a:off x="2231836" y="6022383"/>
            <a:ext cx="3364869" cy="430887"/>
          </a:xfrm>
          <a:prstGeom prst="rect">
            <a:avLst/>
          </a:prstGeom>
          <a:noFill/>
        </p:spPr>
        <p:txBody>
          <a:bodyPr wrap="square">
            <a:spAutoFit/>
          </a:bodyPr>
          <a:lstStyle/>
          <a:p>
            <a:r>
              <a:rPr lang="en-GB" sz="1100" dirty="0">
                <a:solidFill>
                  <a:schemeClr val="bg1"/>
                </a:solidFill>
                <a:latin typeface="Calibri" panose="020F0502020204030204" pitchFamily="34" charset="0"/>
                <a:ea typeface="Calibri" panose="020F0502020204030204" pitchFamily="34" charset="0"/>
              </a:rPr>
              <a:t>View of CLARA from the other end with shielded beam dumps at the end of spectrometer beamlines.</a:t>
            </a:r>
            <a:endParaRPr lang="en-GB" sz="1100" dirty="0">
              <a:solidFill>
                <a:schemeClr val="bg1"/>
              </a:solidFill>
              <a:effectLst/>
              <a:latin typeface="Calibri" panose="020F0502020204030204" pitchFamily="34" charset="0"/>
              <a:ea typeface="Calibri" panose="020F0502020204030204" pitchFamily="34" charset="0"/>
            </a:endParaRPr>
          </a:p>
        </p:txBody>
      </p:sp>
      <p:sp>
        <p:nvSpPr>
          <p:cNvPr id="53" name="TextBox 52">
            <a:extLst>
              <a:ext uri="{FF2B5EF4-FFF2-40B4-BE49-F238E27FC236}">
                <a16:creationId xmlns:a16="http://schemas.microsoft.com/office/drawing/2014/main" id="{98A226DF-0837-0FB0-FF4A-830227AACB51}"/>
              </a:ext>
            </a:extLst>
          </p:cNvPr>
          <p:cNvSpPr txBox="1"/>
          <p:nvPr/>
        </p:nvSpPr>
        <p:spPr>
          <a:xfrm>
            <a:off x="8930430" y="5589511"/>
            <a:ext cx="2090011" cy="430887"/>
          </a:xfrm>
          <a:prstGeom prst="rect">
            <a:avLst/>
          </a:prstGeom>
          <a:noFill/>
        </p:spPr>
        <p:txBody>
          <a:bodyPr wrap="square">
            <a:spAutoFit/>
          </a:bodyPr>
          <a:lstStyle/>
          <a:p>
            <a:r>
              <a:rPr lang="en-GB" sz="1100" dirty="0">
                <a:solidFill>
                  <a:schemeClr val="bg1"/>
                </a:solidFill>
                <a:effectLst/>
                <a:latin typeface="Calibri" panose="020F0502020204030204" pitchFamily="34" charset="0"/>
                <a:ea typeface="Calibri" panose="020F0502020204030204" pitchFamily="34" charset="0"/>
              </a:rPr>
              <a:t>FEBE hutch – FMBOX1, FEC1, FMBOX2 installed</a:t>
            </a:r>
          </a:p>
        </p:txBody>
      </p:sp>
      <p:sp>
        <p:nvSpPr>
          <p:cNvPr id="2" name="Date Placeholder 6">
            <a:extLst>
              <a:ext uri="{FF2B5EF4-FFF2-40B4-BE49-F238E27FC236}">
                <a16:creationId xmlns:a16="http://schemas.microsoft.com/office/drawing/2014/main" id="{505FFA0C-A04B-C9F0-27DD-3178AFE05664}"/>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1114451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venir Next LT Pro Demi" panose="020B0704020202020204"/>
            </a:endParaRP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29393" y="6490368"/>
            <a:ext cx="2743200" cy="365125"/>
          </a:xfrm>
        </p:spPr>
        <p:txBody>
          <a:bodyPr/>
          <a:lstStyle/>
          <a:p>
            <a:r>
              <a:rPr lang="en-US" sz="1100" b="1">
                <a:solidFill>
                  <a:schemeClr val="tx1">
                    <a:lumMod val="65000"/>
                    <a:lumOff val="35000"/>
                  </a:schemeClr>
                </a:solidFill>
                <a:latin typeface="Avenir Next LT Pro Demi" panose="020B0704020202020204"/>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a:cs typeface="Helvetica" panose="020B0604020202020204" pitchFamily="34" charset="0"/>
              </a:rPr>
              <a:t>8</a:t>
            </a:fld>
            <a:endParaRPr lang="en-US" sz="1100" b="1">
              <a:solidFill>
                <a:schemeClr val="tx1">
                  <a:lumMod val="65000"/>
                  <a:lumOff val="35000"/>
                </a:schemeClr>
              </a:solidFill>
              <a:latin typeface="Avenir Next LT Pro Demi" panose="020B0704020202020204"/>
              <a:cs typeface="Helvetica" panose="020B0604020202020204" pitchFamily="34" charset="0"/>
            </a:endParaRPr>
          </a:p>
        </p:txBody>
      </p:sp>
      <p:sp>
        <p:nvSpPr>
          <p:cNvPr id="2" name="Title 4">
            <a:extLst>
              <a:ext uri="{FF2B5EF4-FFF2-40B4-BE49-F238E27FC236}">
                <a16:creationId xmlns:a16="http://schemas.microsoft.com/office/drawing/2014/main" id="{873647DF-2CA3-6B7E-6233-4DF80E117E84}"/>
              </a:ext>
            </a:extLst>
          </p:cNvPr>
          <p:cNvSpPr txBox="1">
            <a:spLocks/>
          </p:cNvSpPr>
          <p:nvPr/>
        </p:nvSpPr>
        <p:spPr>
          <a:xfrm>
            <a:off x="584747" y="158561"/>
            <a:ext cx="10326254" cy="634082"/>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GB" sz="2800" b="1" dirty="0">
                <a:solidFill>
                  <a:srgbClr val="003399"/>
                </a:solidFill>
                <a:latin typeface="Arial Nova" panose="020B0504020202020204" pitchFamily="34" charset="0"/>
              </a:rPr>
              <a:t>CLARA Phase 2 Shutdown Status</a:t>
            </a:r>
            <a:endParaRPr lang="en-GB" sz="2800" b="1" kern="1200" dirty="0">
              <a:solidFill>
                <a:srgbClr val="003399"/>
              </a:solidFill>
              <a:latin typeface="Arial Nova" panose="020B0504020202020204" pitchFamily="34" charset="0"/>
            </a:endParaRPr>
          </a:p>
        </p:txBody>
      </p:sp>
      <p:pic>
        <p:nvPicPr>
          <p:cNvPr id="4" name="Picture 3">
            <a:extLst>
              <a:ext uri="{FF2B5EF4-FFF2-40B4-BE49-F238E27FC236}">
                <a16:creationId xmlns:a16="http://schemas.microsoft.com/office/drawing/2014/main" id="{468F681D-F39F-81AE-43BC-D9490B34DF52}"/>
              </a:ext>
            </a:extLst>
          </p:cNvPr>
          <p:cNvPicPr>
            <a:picLocks noChangeAspect="1"/>
          </p:cNvPicPr>
          <p:nvPr/>
        </p:nvPicPr>
        <p:blipFill>
          <a:blip r:embed="rId2"/>
          <a:stretch>
            <a:fillRect/>
          </a:stretch>
        </p:blipFill>
        <p:spPr>
          <a:xfrm>
            <a:off x="584747" y="1316519"/>
            <a:ext cx="3645085" cy="2732059"/>
          </a:xfrm>
          <a:prstGeom prst="rect">
            <a:avLst/>
          </a:prstGeom>
        </p:spPr>
      </p:pic>
      <p:pic>
        <p:nvPicPr>
          <p:cNvPr id="5" name="Picture 4">
            <a:extLst>
              <a:ext uri="{FF2B5EF4-FFF2-40B4-BE49-F238E27FC236}">
                <a16:creationId xmlns:a16="http://schemas.microsoft.com/office/drawing/2014/main" id="{DA9E6363-E67F-78E6-4283-693A1AD6F34D}"/>
              </a:ext>
            </a:extLst>
          </p:cNvPr>
          <p:cNvPicPr>
            <a:picLocks noChangeAspect="1"/>
          </p:cNvPicPr>
          <p:nvPr/>
        </p:nvPicPr>
        <p:blipFill>
          <a:blip r:embed="rId3"/>
          <a:stretch>
            <a:fillRect/>
          </a:stretch>
        </p:blipFill>
        <p:spPr>
          <a:xfrm>
            <a:off x="4350056" y="1322113"/>
            <a:ext cx="3645085" cy="2726465"/>
          </a:xfrm>
          <a:prstGeom prst="rect">
            <a:avLst/>
          </a:prstGeom>
        </p:spPr>
      </p:pic>
      <p:pic>
        <p:nvPicPr>
          <p:cNvPr id="6" name="Picture 5">
            <a:extLst>
              <a:ext uri="{FF2B5EF4-FFF2-40B4-BE49-F238E27FC236}">
                <a16:creationId xmlns:a16="http://schemas.microsoft.com/office/drawing/2014/main" id="{466DD51D-3E2A-306A-9268-46C1665F466B}"/>
              </a:ext>
            </a:extLst>
          </p:cNvPr>
          <p:cNvPicPr>
            <a:picLocks noChangeAspect="1"/>
          </p:cNvPicPr>
          <p:nvPr/>
        </p:nvPicPr>
        <p:blipFill>
          <a:blip r:embed="rId4"/>
          <a:stretch>
            <a:fillRect/>
          </a:stretch>
        </p:blipFill>
        <p:spPr>
          <a:xfrm>
            <a:off x="8232162" y="1322113"/>
            <a:ext cx="3648513" cy="2734930"/>
          </a:xfrm>
          <a:prstGeom prst="rect">
            <a:avLst/>
          </a:prstGeom>
        </p:spPr>
      </p:pic>
      <p:sp>
        <p:nvSpPr>
          <p:cNvPr id="7" name="TextBox 6">
            <a:extLst>
              <a:ext uri="{FF2B5EF4-FFF2-40B4-BE49-F238E27FC236}">
                <a16:creationId xmlns:a16="http://schemas.microsoft.com/office/drawing/2014/main" id="{0B7680DB-1804-C48A-CE79-E4BB9FA3AFEB}"/>
              </a:ext>
            </a:extLst>
          </p:cNvPr>
          <p:cNvSpPr txBox="1"/>
          <p:nvPr/>
        </p:nvSpPr>
        <p:spPr>
          <a:xfrm>
            <a:off x="599588" y="3705156"/>
            <a:ext cx="3615402" cy="261610"/>
          </a:xfrm>
          <a:prstGeom prst="rect">
            <a:avLst/>
          </a:prstGeom>
          <a:noFill/>
        </p:spPr>
        <p:txBody>
          <a:bodyPr wrap="square">
            <a:spAutoFit/>
          </a:bodyPr>
          <a:lstStyle/>
          <a:p>
            <a:r>
              <a:rPr lang="en-GB" sz="1100" dirty="0" err="1">
                <a:solidFill>
                  <a:schemeClr val="bg1"/>
                </a:solidFill>
                <a:effectLst/>
                <a:latin typeface="Calibri" panose="020F0502020204030204" pitchFamily="34" charset="0"/>
                <a:ea typeface="Calibri" panose="020F0502020204030204" pitchFamily="34" charset="0"/>
              </a:rPr>
              <a:t>Linac</a:t>
            </a:r>
            <a:r>
              <a:rPr lang="en-GB" sz="1100" dirty="0">
                <a:solidFill>
                  <a:schemeClr val="bg1"/>
                </a:solidFill>
                <a:effectLst/>
                <a:latin typeface="Calibri" panose="020F0502020204030204" pitchFamily="34" charset="0"/>
                <a:ea typeface="Calibri" panose="020F0502020204030204" pitchFamily="34" charset="0"/>
              </a:rPr>
              <a:t> 3 modulator with </a:t>
            </a:r>
            <a:r>
              <a:rPr lang="en-GB" sz="1100" dirty="0" err="1">
                <a:solidFill>
                  <a:schemeClr val="bg1"/>
                </a:solidFill>
                <a:effectLst/>
                <a:latin typeface="Calibri" panose="020F0502020204030204" pitchFamily="34" charset="0"/>
                <a:ea typeface="Calibri" panose="020F0502020204030204" pitchFamily="34" charset="0"/>
              </a:rPr>
              <a:t>Linac</a:t>
            </a:r>
            <a:r>
              <a:rPr lang="en-GB" sz="1100" dirty="0">
                <a:solidFill>
                  <a:schemeClr val="bg1"/>
                </a:solidFill>
                <a:effectLst/>
                <a:latin typeface="Calibri" panose="020F0502020204030204" pitchFamily="34" charset="0"/>
                <a:ea typeface="Calibri" panose="020F0502020204030204" pitchFamily="34" charset="0"/>
              </a:rPr>
              <a:t> 2 modulator in the background</a:t>
            </a:r>
          </a:p>
        </p:txBody>
      </p:sp>
      <p:sp>
        <p:nvSpPr>
          <p:cNvPr id="8" name="TextBox 7">
            <a:extLst>
              <a:ext uri="{FF2B5EF4-FFF2-40B4-BE49-F238E27FC236}">
                <a16:creationId xmlns:a16="http://schemas.microsoft.com/office/drawing/2014/main" id="{F0F5BF46-B827-5AD4-6F9E-E732A0FF74BC}"/>
              </a:ext>
            </a:extLst>
          </p:cNvPr>
          <p:cNvSpPr txBox="1"/>
          <p:nvPr/>
        </p:nvSpPr>
        <p:spPr>
          <a:xfrm>
            <a:off x="4383027" y="3707866"/>
            <a:ext cx="3612114" cy="261610"/>
          </a:xfrm>
          <a:prstGeom prst="rect">
            <a:avLst/>
          </a:prstGeom>
          <a:noFill/>
        </p:spPr>
        <p:txBody>
          <a:bodyPr wrap="square">
            <a:spAutoFit/>
          </a:bodyPr>
          <a:lstStyle/>
          <a:p>
            <a:r>
              <a:rPr lang="en-GB" sz="1100" dirty="0" err="1">
                <a:solidFill>
                  <a:schemeClr val="bg1"/>
                </a:solidFill>
                <a:effectLst/>
                <a:latin typeface="Calibri" panose="020F0502020204030204" pitchFamily="34" charset="0"/>
                <a:ea typeface="Calibri" panose="020F0502020204030204" pitchFamily="34" charset="0"/>
              </a:rPr>
              <a:t>Linac</a:t>
            </a:r>
            <a:r>
              <a:rPr lang="en-GB" sz="1100" dirty="0">
                <a:solidFill>
                  <a:schemeClr val="bg1"/>
                </a:solidFill>
                <a:effectLst/>
                <a:latin typeface="Calibri" panose="020F0502020204030204" pitchFamily="34" charset="0"/>
                <a:ea typeface="Calibri" panose="020F0502020204030204" pitchFamily="34" charset="0"/>
              </a:rPr>
              <a:t> 2 modulator with </a:t>
            </a:r>
            <a:r>
              <a:rPr lang="en-GB" sz="1100" dirty="0" err="1">
                <a:solidFill>
                  <a:schemeClr val="bg1"/>
                </a:solidFill>
                <a:effectLst/>
                <a:latin typeface="Calibri" panose="020F0502020204030204" pitchFamily="34" charset="0"/>
                <a:ea typeface="Calibri" panose="020F0502020204030204" pitchFamily="34" charset="0"/>
              </a:rPr>
              <a:t>Linac</a:t>
            </a:r>
            <a:r>
              <a:rPr lang="en-GB" sz="1100" dirty="0">
                <a:solidFill>
                  <a:schemeClr val="bg1"/>
                </a:solidFill>
                <a:effectLst/>
                <a:latin typeface="Calibri" panose="020F0502020204030204" pitchFamily="34" charset="0"/>
                <a:ea typeface="Calibri" panose="020F0502020204030204" pitchFamily="34" charset="0"/>
              </a:rPr>
              <a:t> 3 modulator in the background</a:t>
            </a:r>
          </a:p>
        </p:txBody>
      </p:sp>
      <p:sp>
        <p:nvSpPr>
          <p:cNvPr id="9" name="TextBox 8">
            <a:extLst>
              <a:ext uri="{FF2B5EF4-FFF2-40B4-BE49-F238E27FC236}">
                <a16:creationId xmlns:a16="http://schemas.microsoft.com/office/drawing/2014/main" id="{3C920E76-CB9E-3DB2-72FA-54980A32E314}"/>
              </a:ext>
            </a:extLst>
          </p:cNvPr>
          <p:cNvSpPr txBox="1"/>
          <p:nvPr/>
        </p:nvSpPr>
        <p:spPr>
          <a:xfrm>
            <a:off x="9647825" y="3657219"/>
            <a:ext cx="1175686" cy="261610"/>
          </a:xfrm>
          <a:prstGeom prst="rect">
            <a:avLst/>
          </a:prstGeom>
          <a:noFill/>
        </p:spPr>
        <p:txBody>
          <a:bodyPr wrap="square">
            <a:spAutoFit/>
          </a:bodyPr>
          <a:lstStyle/>
          <a:p>
            <a:r>
              <a:rPr lang="en-GB" sz="1100" dirty="0">
                <a:solidFill>
                  <a:schemeClr val="bg1"/>
                </a:solidFill>
                <a:effectLst/>
                <a:latin typeface="Calibri" panose="020F0502020204030204" pitchFamily="34" charset="0"/>
                <a:ea typeface="Calibri" panose="020F0502020204030204" pitchFamily="34" charset="0"/>
              </a:rPr>
              <a:t>4HC modulator</a:t>
            </a:r>
            <a:endParaRPr lang="en-GB" sz="1100" dirty="0">
              <a:solidFill>
                <a:schemeClr val="bg1"/>
              </a:solidFill>
            </a:endParaRPr>
          </a:p>
        </p:txBody>
      </p:sp>
      <p:sp>
        <p:nvSpPr>
          <p:cNvPr id="10" name="Rectangle 9">
            <a:extLst>
              <a:ext uri="{FF2B5EF4-FFF2-40B4-BE49-F238E27FC236}">
                <a16:creationId xmlns:a16="http://schemas.microsoft.com/office/drawing/2014/main" id="{D90E6FD9-DE7B-CE0D-6429-BCD5DB2F7834}"/>
              </a:ext>
            </a:extLst>
          </p:cNvPr>
          <p:cNvSpPr/>
          <p:nvPr/>
        </p:nvSpPr>
        <p:spPr>
          <a:xfrm>
            <a:off x="375188" y="792643"/>
            <a:ext cx="11441624" cy="400110"/>
          </a:xfrm>
          <a:prstGeom prst="rect">
            <a:avLst/>
          </a:prstGeom>
          <a:solidFill>
            <a:schemeClr val="bg1"/>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solidFill>
                  <a:srgbClr val="626262"/>
                </a:solidFill>
                <a:latin typeface="Arial Nova" panose="020B0504020202020204" pitchFamily="34" charset="0"/>
                <a:cs typeface="Arial"/>
              </a:rPr>
              <a:t>  </a:t>
            </a:r>
            <a:r>
              <a:rPr lang="en-GB" sz="2000" dirty="0">
                <a:solidFill>
                  <a:srgbClr val="0000FF"/>
                </a:solidFill>
                <a:latin typeface="Arial Nova" panose="020B0504020202020204" pitchFamily="34" charset="0"/>
                <a:cs typeface="Arial"/>
              </a:rPr>
              <a:t>Phase 2 shutdown is ~95% complete. </a:t>
            </a:r>
          </a:p>
        </p:txBody>
      </p:sp>
      <p:sp>
        <p:nvSpPr>
          <p:cNvPr id="11" name="Rectangle 10">
            <a:extLst>
              <a:ext uri="{FF2B5EF4-FFF2-40B4-BE49-F238E27FC236}">
                <a16:creationId xmlns:a16="http://schemas.microsoft.com/office/drawing/2014/main" id="{0C23229A-00F0-CE98-AF58-7A322383811E}"/>
              </a:ext>
            </a:extLst>
          </p:cNvPr>
          <p:cNvSpPr/>
          <p:nvPr/>
        </p:nvSpPr>
        <p:spPr>
          <a:xfrm>
            <a:off x="234458" y="4172344"/>
            <a:ext cx="11665992" cy="2246769"/>
          </a:xfrm>
          <a:prstGeom prst="rect">
            <a:avLst/>
          </a:prstGeom>
          <a:solidFill>
            <a:schemeClr val="bg1"/>
          </a:solid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2000" dirty="0">
                <a:solidFill>
                  <a:srgbClr val="626262"/>
                </a:solidFill>
                <a:latin typeface="Arial Nova" panose="020B0504020202020204" pitchFamily="34" charset="0"/>
                <a:cs typeface="Arial"/>
              </a:rPr>
              <a:t>Delay in completing shutdown due to some technical issues.</a:t>
            </a:r>
          </a:p>
          <a:p>
            <a:pPr marL="342900" indent="-342900">
              <a:buFont typeface="Arial" panose="020B0604020202020204" pitchFamily="34" charset="0"/>
              <a:buChar char="•"/>
            </a:pPr>
            <a:r>
              <a:rPr lang="en-GB" sz="2000" dirty="0">
                <a:solidFill>
                  <a:srgbClr val="626262"/>
                </a:solidFill>
                <a:latin typeface="Arial Nova" panose="020B0504020202020204" pitchFamily="34" charset="0"/>
                <a:cs typeface="Arial"/>
              </a:rPr>
              <a:t>Commissioning of technical systems carried out as and when systems were ready, even if shutdown was not fully completed.</a:t>
            </a:r>
          </a:p>
          <a:p>
            <a:pPr marL="342900" indent="-342900">
              <a:buFont typeface="Arial" panose="020B0604020202020204" pitchFamily="34" charset="0"/>
              <a:buChar char="•"/>
            </a:pPr>
            <a:r>
              <a:rPr lang="en-GB" sz="2000" dirty="0">
                <a:solidFill>
                  <a:srgbClr val="626262"/>
                </a:solidFill>
                <a:latin typeface="Arial Nova" panose="020B0504020202020204" pitchFamily="34" charset="0"/>
                <a:cs typeface="Arial"/>
              </a:rPr>
              <a:t>Have started RF conditioning (using in-house developed automated script) of </a:t>
            </a:r>
            <a:r>
              <a:rPr lang="en-GB" sz="2000" dirty="0" err="1">
                <a:solidFill>
                  <a:srgbClr val="626262"/>
                </a:solidFill>
                <a:latin typeface="Arial Nova" panose="020B0504020202020204" pitchFamily="34" charset="0"/>
                <a:cs typeface="Arial"/>
              </a:rPr>
              <a:t>Linac</a:t>
            </a:r>
            <a:r>
              <a:rPr lang="en-GB" sz="2000" dirty="0">
                <a:solidFill>
                  <a:srgbClr val="626262"/>
                </a:solidFill>
                <a:latin typeface="Arial Nova" panose="020B0504020202020204" pitchFamily="34" charset="0"/>
                <a:cs typeface="Arial"/>
              </a:rPr>
              <a:t> 2 and </a:t>
            </a:r>
            <a:r>
              <a:rPr lang="en-GB" sz="2000" dirty="0" err="1">
                <a:solidFill>
                  <a:srgbClr val="626262"/>
                </a:solidFill>
                <a:latin typeface="Arial Nova" panose="020B0504020202020204" pitchFamily="34" charset="0"/>
                <a:cs typeface="Arial"/>
              </a:rPr>
              <a:t>Linac</a:t>
            </a:r>
            <a:r>
              <a:rPr lang="en-GB" sz="2000" dirty="0">
                <a:solidFill>
                  <a:srgbClr val="626262"/>
                </a:solidFill>
                <a:latin typeface="Arial Nova" panose="020B0504020202020204" pitchFamily="34" charset="0"/>
                <a:cs typeface="Arial"/>
              </a:rPr>
              <a:t> 3 from last week of March 24.</a:t>
            </a:r>
          </a:p>
          <a:p>
            <a:pPr marL="342900" indent="-342900">
              <a:buFont typeface="Arial" panose="020B0604020202020204" pitchFamily="34" charset="0"/>
              <a:buChar char="•"/>
            </a:pPr>
            <a:r>
              <a:rPr lang="en-GB" sz="2000" dirty="0">
                <a:solidFill>
                  <a:srgbClr val="626262"/>
                </a:solidFill>
                <a:latin typeface="Arial Nova" panose="020B0504020202020204" pitchFamily="34" charset="0"/>
                <a:cs typeface="Arial"/>
              </a:rPr>
              <a:t>The focus is to complete all work in the accelerator hall to start Gun conditioning followed by beam commissioning whilst beamline and services installation in the FEBE hutch will be progressed. </a:t>
            </a:r>
          </a:p>
        </p:txBody>
      </p:sp>
      <p:sp>
        <p:nvSpPr>
          <p:cNvPr id="12" name="Date Placeholder 6">
            <a:extLst>
              <a:ext uri="{FF2B5EF4-FFF2-40B4-BE49-F238E27FC236}">
                <a16:creationId xmlns:a16="http://schemas.microsoft.com/office/drawing/2014/main" id="{C1043C1C-BAD3-ACCD-9683-A25B7F71DF66}"/>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560994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Science and Technology Facilities Council">
            <a:extLst>
              <a:ext uri="{FF2B5EF4-FFF2-40B4-BE49-F238E27FC236}">
                <a16:creationId xmlns:a16="http://schemas.microsoft.com/office/drawing/2014/main" id="{6789CE4C-0EE8-944E-661A-AB8DFFCB7B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37967" y="0"/>
            <a:ext cx="1236617" cy="1029673"/>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65DAB929-3AD4-4D75-8990-110F07C9D9C7}"/>
              </a:ext>
            </a:extLst>
          </p:cNvPr>
          <p:cNvSpPr/>
          <p:nvPr/>
        </p:nvSpPr>
        <p:spPr>
          <a:xfrm>
            <a:off x="0" y="348343"/>
            <a:ext cx="468917" cy="365760"/>
          </a:xfrm>
          <a:prstGeom prst="rect">
            <a:avLst/>
          </a:prstGeom>
          <a:solidFill>
            <a:srgbClr val="003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C0475D53-9B56-460E-ABA1-825364B3BAD3}"/>
              </a:ext>
            </a:extLst>
          </p:cNvPr>
          <p:cNvSpPr txBox="1"/>
          <p:nvPr/>
        </p:nvSpPr>
        <p:spPr>
          <a:xfrm>
            <a:off x="512462" y="256594"/>
            <a:ext cx="4515147" cy="523220"/>
          </a:xfrm>
          <a:prstGeom prst="rect">
            <a:avLst/>
          </a:prstGeom>
          <a:noFill/>
        </p:spPr>
        <p:txBody>
          <a:bodyPr wrap="none" rtlCol="0">
            <a:spAutoFit/>
          </a:bodyPr>
          <a:lstStyle/>
          <a:p>
            <a:r>
              <a:rPr lang="en-US" sz="2800" b="1" dirty="0">
                <a:solidFill>
                  <a:srgbClr val="003088"/>
                </a:solidFill>
                <a:latin typeface="Arial Nova" panose="020B0504020202020204" pitchFamily="34" charset="0"/>
              </a:rPr>
              <a:t>FEBE Experimental Hutch</a:t>
            </a:r>
          </a:p>
        </p:txBody>
      </p:sp>
      <p:sp>
        <p:nvSpPr>
          <p:cNvPr id="23" name="Slide Number Placeholder 9">
            <a:extLst>
              <a:ext uri="{FF2B5EF4-FFF2-40B4-BE49-F238E27FC236}">
                <a16:creationId xmlns:a16="http://schemas.microsoft.com/office/drawing/2014/main" id="{0A83D10E-C2C3-C2F3-EF05-BB722B73CDC5}"/>
              </a:ext>
            </a:extLst>
          </p:cNvPr>
          <p:cNvSpPr>
            <a:spLocks noGrp="1"/>
          </p:cNvSpPr>
          <p:nvPr>
            <p:ph type="sldNum" sz="quarter" idx="12"/>
          </p:nvPr>
        </p:nvSpPr>
        <p:spPr>
          <a:xfrm>
            <a:off x="9360645" y="6550484"/>
            <a:ext cx="2743200" cy="365125"/>
          </a:xfrm>
        </p:spPr>
        <p:txBody>
          <a:bodyPr/>
          <a:lstStyle/>
          <a:p>
            <a:r>
              <a:rPr lang="en-US" sz="1100" b="1">
                <a:solidFill>
                  <a:schemeClr val="tx1">
                    <a:lumMod val="65000"/>
                    <a:lumOff val="35000"/>
                  </a:schemeClr>
                </a:solidFill>
                <a:latin typeface="Avenir Next LT Pro Demi" panose="020B0704020202020204" pitchFamily="34" charset="0"/>
                <a:cs typeface="Helvetica" panose="020B0604020202020204" pitchFamily="34" charset="0"/>
              </a:rPr>
              <a:t>Page </a:t>
            </a:r>
            <a:fld id="{5D505636-E21E-CC48-AA04-940343AD31F9}" type="slidenum">
              <a:rPr lang="en-US" sz="1100" b="1" smtClean="0">
                <a:solidFill>
                  <a:schemeClr val="tx1">
                    <a:lumMod val="65000"/>
                    <a:lumOff val="35000"/>
                  </a:schemeClr>
                </a:solidFill>
                <a:latin typeface="Avenir Next LT Pro Demi" panose="020B0704020202020204" pitchFamily="34" charset="0"/>
                <a:cs typeface="Helvetica" panose="020B0604020202020204" pitchFamily="34" charset="0"/>
              </a:rPr>
              <a:t>9</a:t>
            </a:fld>
            <a:endParaRPr lang="en-US" sz="1100" b="1">
              <a:solidFill>
                <a:schemeClr val="tx1">
                  <a:lumMod val="65000"/>
                  <a:lumOff val="35000"/>
                </a:schemeClr>
              </a:solidFill>
              <a:latin typeface="Avenir Next LT Pro Demi" panose="020B0704020202020204" pitchFamily="34" charset="0"/>
              <a:cs typeface="Helvetica"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4129995139"/>
              </p:ext>
            </p:extLst>
          </p:nvPr>
        </p:nvGraphicFramePr>
        <p:xfrm>
          <a:off x="7341778" y="1917577"/>
          <a:ext cx="4653384" cy="3545840"/>
        </p:xfrm>
        <a:graphic>
          <a:graphicData uri="http://schemas.openxmlformats.org/drawingml/2006/table">
            <a:tbl>
              <a:tblPr firstRow="1" bandRow="1"/>
              <a:tblGrid>
                <a:gridCol w="2286266">
                  <a:extLst>
                    <a:ext uri="{9D8B030D-6E8A-4147-A177-3AD203B41FA5}">
                      <a16:colId xmlns:a16="http://schemas.microsoft.com/office/drawing/2014/main" val="2742851033"/>
                    </a:ext>
                  </a:extLst>
                </a:gridCol>
                <a:gridCol w="1133856">
                  <a:extLst>
                    <a:ext uri="{9D8B030D-6E8A-4147-A177-3AD203B41FA5}">
                      <a16:colId xmlns:a16="http://schemas.microsoft.com/office/drawing/2014/main" val="1438131348"/>
                    </a:ext>
                  </a:extLst>
                </a:gridCol>
                <a:gridCol w="1233262">
                  <a:extLst>
                    <a:ext uri="{9D8B030D-6E8A-4147-A177-3AD203B41FA5}">
                      <a16:colId xmlns:a16="http://schemas.microsoft.com/office/drawing/2014/main" val="3101877759"/>
                    </a:ext>
                  </a:extLst>
                </a:gridCol>
              </a:tblGrid>
              <a:tr h="370840">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600">
                          <a:latin typeface="Avenir Next LT Pro Demi" panose="020B0704020202020204"/>
                          <a:cs typeface="Calibri" panose="020F0502020204030204" pitchFamily="34" charset="0"/>
                        </a:rPr>
                        <a:t>Parameter</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2E2C61"/>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600">
                          <a:latin typeface="Avenir Next LT Pro Demi" panose="020B0704020202020204"/>
                          <a:cs typeface="Calibri" panose="020F0502020204030204" pitchFamily="34" charset="0"/>
                        </a:rPr>
                        <a:t>High charge</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2E2C61"/>
                    </a:solidFill>
                  </a:tcPr>
                </a:tc>
                <a:tc>
                  <a:txBody>
                    <a:bodyPr/>
                    <a:lstStyle>
                      <a:lvl1pPr marL="0" algn="l" defTabSz="914400" rtl="0" eaLnBrk="1" latinLnBrk="0" hangingPunct="1">
                        <a:defRPr sz="1800" b="1" kern="1200">
                          <a:solidFill>
                            <a:schemeClr val="lt1"/>
                          </a:solidFill>
                          <a:latin typeface="Arial" panose="020B0604020202020204"/>
                        </a:defRPr>
                      </a:lvl1pPr>
                      <a:lvl2pPr marL="457200" algn="l" defTabSz="914400" rtl="0" eaLnBrk="1" latinLnBrk="0" hangingPunct="1">
                        <a:defRPr sz="1800" b="1" kern="1200">
                          <a:solidFill>
                            <a:schemeClr val="lt1"/>
                          </a:solidFill>
                          <a:latin typeface="Arial" panose="020B0604020202020204"/>
                        </a:defRPr>
                      </a:lvl2pPr>
                      <a:lvl3pPr marL="914400" algn="l" defTabSz="914400" rtl="0" eaLnBrk="1" latinLnBrk="0" hangingPunct="1">
                        <a:defRPr sz="1800" b="1" kern="1200">
                          <a:solidFill>
                            <a:schemeClr val="lt1"/>
                          </a:solidFill>
                          <a:latin typeface="Arial" panose="020B0604020202020204"/>
                        </a:defRPr>
                      </a:lvl3pPr>
                      <a:lvl4pPr marL="1371600" algn="l" defTabSz="914400" rtl="0" eaLnBrk="1" latinLnBrk="0" hangingPunct="1">
                        <a:defRPr sz="1800" b="1" kern="1200">
                          <a:solidFill>
                            <a:schemeClr val="lt1"/>
                          </a:solidFill>
                          <a:latin typeface="Arial" panose="020B0604020202020204"/>
                        </a:defRPr>
                      </a:lvl4pPr>
                      <a:lvl5pPr marL="1828800" algn="l" defTabSz="914400" rtl="0" eaLnBrk="1" latinLnBrk="0" hangingPunct="1">
                        <a:defRPr sz="1800" b="1" kern="1200">
                          <a:solidFill>
                            <a:schemeClr val="lt1"/>
                          </a:solidFill>
                          <a:latin typeface="Arial" panose="020B0604020202020204"/>
                        </a:defRPr>
                      </a:lvl5pPr>
                      <a:lvl6pPr marL="2286000" algn="l" defTabSz="914400" rtl="0" eaLnBrk="1" latinLnBrk="0" hangingPunct="1">
                        <a:defRPr sz="1800" b="1" kern="1200">
                          <a:solidFill>
                            <a:schemeClr val="lt1"/>
                          </a:solidFill>
                          <a:latin typeface="Arial" panose="020B0604020202020204"/>
                        </a:defRPr>
                      </a:lvl6pPr>
                      <a:lvl7pPr marL="2743200" algn="l" defTabSz="914400" rtl="0" eaLnBrk="1" latinLnBrk="0" hangingPunct="1">
                        <a:defRPr sz="1800" b="1" kern="1200">
                          <a:solidFill>
                            <a:schemeClr val="lt1"/>
                          </a:solidFill>
                          <a:latin typeface="Arial" panose="020B0604020202020204"/>
                        </a:defRPr>
                      </a:lvl7pPr>
                      <a:lvl8pPr marL="3200400" algn="l" defTabSz="914400" rtl="0" eaLnBrk="1" latinLnBrk="0" hangingPunct="1">
                        <a:defRPr sz="1800" b="1" kern="1200">
                          <a:solidFill>
                            <a:schemeClr val="lt1"/>
                          </a:solidFill>
                          <a:latin typeface="Arial" panose="020B0604020202020204"/>
                        </a:defRPr>
                      </a:lvl8pPr>
                      <a:lvl9pPr marL="3657600" algn="l" defTabSz="914400" rtl="0" eaLnBrk="1" latinLnBrk="0" hangingPunct="1">
                        <a:defRPr sz="1800" b="1" kern="1200">
                          <a:solidFill>
                            <a:schemeClr val="lt1"/>
                          </a:solidFill>
                          <a:latin typeface="Arial" panose="020B0604020202020204"/>
                        </a:defRPr>
                      </a:lvl9pPr>
                    </a:lstStyle>
                    <a:p>
                      <a:r>
                        <a:rPr lang="en-GB" sz="1600">
                          <a:latin typeface="Avenir Next LT Pro Demi" panose="020B0704020202020204"/>
                          <a:cs typeface="Calibri" panose="020F0502020204030204" pitchFamily="34" charset="0"/>
                        </a:rPr>
                        <a:t>Low charge</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2E2C61"/>
                    </a:solidFill>
                  </a:tcPr>
                </a:tc>
                <a:extLst>
                  <a:ext uri="{0D108BD9-81ED-4DB2-BD59-A6C34878D82A}">
                    <a16:rowId xmlns:a16="http://schemas.microsoft.com/office/drawing/2014/main" val="811095157"/>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latin typeface="Avenir Next LT Pro Demi" panose="020B0704020202020204"/>
                          <a:cs typeface="Calibri" panose="020F0502020204030204" pitchFamily="34" charset="0"/>
                        </a:rPr>
                        <a:t>Energy [MeV]</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rgbClr val="0033CC"/>
                          </a:solidFill>
                          <a:latin typeface="Avenir Next LT Pro Demi" panose="020B0704020202020204"/>
                          <a:cs typeface="Calibri" panose="020F0502020204030204" pitchFamily="34" charset="0"/>
                        </a:rPr>
                        <a:t>250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rgbClr val="0033CC"/>
                          </a:solidFill>
                          <a:latin typeface="Avenir Next LT Pro Demi" panose="020B0704020202020204"/>
                          <a:cs typeface="Calibri" panose="020F0502020204030204" pitchFamily="34" charset="0"/>
                        </a:rPr>
                        <a:t>250</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extLst>
                  <a:ext uri="{0D108BD9-81ED-4DB2-BD59-A6C34878D82A}">
                    <a16:rowId xmlns:a16="http://schemas.microsoft.com/office/drawing/2014/main" val="372429073"/>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latin typeface="Avenir Next LT Pro Demi" panose="020B0704020202020204"/>
                          <a:cs typeface="Calibri" panose="020F0502020204030204" pitchFamily="34" charset="0"/>
                        </a:rPr>
                        <a:t>Charge [</a:t>
                      </a:r>
                      <a:r>
                        <a:rPr lang="en-GB" sz="1600" err="1">
                          <a:latin typeface="Avenir Next LT Pro Demi" panose="020B0704020202020204"/>
                          <a:cs typeface="Calibri" panose="020F0502020204030204" pitchFamily="34" charset="0"/>
                        </a:rPr>
                        <a:t>pC</a:t>
                      </a:r>
                      <a:r>
                        <a:rPr lang="en-GB" sz="1600">
                          <a:latin typeface="Avenir Next LT Pro Demi" panose="020B0704020202020204"/>
                          <a:cs typeface="Calibri" panose="020F0502020204030204" pitchFamily="34" charset="0"/>
                        </a:rPr>
                        <a:t>]</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rgbClr val="0033CC"/>
                          </a:solidFill>
                          <a:latin typeface="Avenir Next LT Pro Demi" panose="020B0704020202020204"/>
                          <a:cs typeface="Calibri" panose="020F0502020204030204" pitchFamily="34" charset="0"/>
                        </a:rPr>
                        <a:t>250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rgbClr val="0033CC"/>
                          </a:solidFill>
                          <a:latin typeface="Avenir Next LT Pro Demi" panose="020B0704020202020204"/>
                          <a:cs typeface="Calibri" panose="020F0502020204030204" pitchFamily="34" charset="0"/>
                        </a:rPr>
                        <a:t>5</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extLst>
                  <a:ext uri="{0D108BD9-81ED-4DB2-BD59-A6C34878D82A}">
                    <a16:rowId xmlns:a16="http://schemas.microsoft.com/office/drawing/2014/main" val="3695908900"/>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latin typeface="Avenir Next LT Pro Demi" panose="020B0704020202020204"/>
                          <a:cs typeface="Calibri" panose="020F0502020204030204" pitchFamily="34" charset="0"/>
                        </a:rPr>
                        <a:t>RMS t [fs]</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6"/>
                          </a:solidFill>
                          <a:latin typeface="Avenir Next LT Pro Demi" panose="020B0704020202020204"/>
                          <a:cs typeface="Calibri" panose="020F0502020204030204" pitchFamily="34" charset="0"/>
                        </a:rPr>
                        <a:t>100 </a:t>
                      </a:r>
                      <a:r>
                        <a:rPr lang="en-GB" sz="1600">
                          <a:solidFill>
                            <a:srgbClr val="FF0000"/>
                          </a:solidFill>
                          <a:latin typeface="Avenir Next LT Pro Demi" panose="020B0704020202020204"/>
                          <a:cs typeface="Calibri" panose="020F0502020204030204" pitchFamily="34" charset="0"/>
                        </a:rPr>
                        <a:t>(50)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6"/>
                          </a:solidFill>
                          <a:latin typeface="Avenir Next LT Pro Demi" panose="020B0704020202020204"/>
                          <a:cs typeface="Calibri" panose="020F0502020204030204" pitchFamily="34" charset="0"/>
                        </a:rPr>
                        <a:t>50 </a:t>
                      </a:r>
                      <a:r>
                        <a:rPr lang="en-GB" sz="1600">
                          <a:solidFill>
                            <a:srgbClr val="FF0000"/>
                          </a:solidFill>
                          <a:latin typeface="Avenir Next LT Pro Demi" panose="020B0704020202020204"/>
                          <a:cs typeface="Calibri" panose="020F0502020204030204" pitchFamily="34" charset="0"/>
                        </a:rPr>
                        <a:t>(≤50)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extLst>
                  <a:ext uri="{0D108BD9-81ED-4DB2-BD59-A6C34878D82A}">
                    <a16:rowId xmlns:a16="http://schemas.microsoft.com/office/drawing/2014/main" val="3047689056"/>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err="1">
                          <a:latin typeface="Avenir Next LT Pro Demi" panose="020B0704020202020204"/>
                          <a:cs typeface="Calibri" panose="020F0502020204030204" pitchFamily="34" charset="0"/>
                        </a:rPr>
                        <a:t>σ</a:t>
                      </a:r>
                      <a:r>
                        <a:rPr lang="en-GB" sz="1600" baseline="-25000" err="1">
                          <a:latin typeface="Avenir Next LT Pro Demi" panose="020B0704020202020204"/>
                          <a:cs typeface="Calibri" panose="020F0502020204030204" pitchFamily="34" charset="0"/>
                        </a:rPr>
                        <a:t>E</a:t>
                      </a:r>
                      <a:r>
                        <a:rPr lang="en-GB" sz="1600" baseline="0">
                          <a:latin typeface="Avenir Next LT Pro Demi" panose="020B0704020202020204"/>
                          <a:cs typeface="Calibri" panose="020F0502020204030204" pitchFamily="34" charset="0"/>
                        </a:rPr>
                        <a:t>/E</a:t>
                      </a:r>
                      <a:r>
                        <a:rPr lang="en-GB" sz="1600">
                          <a:latin typeface="Avenir Next LT Pro Demi" panose="020B0704020202020204"/>
                          <a:cs typeface="Calibri" panose="020F0502020204030204" pitchFamily="34" charset="0"/>
                        </a:rPr>
                        <a:t> [%]</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rgbClr val="0033CC"/>
                          </a:solidFill>
                          <a:latin typeface="Avenir Next LT Pro Demi" panose="020B0704020202020204"/>
                          <a:cs typeface="Calibri" panose="020F0502020204030204" pitchFamily="34" charset="0"/>
                        </a:rPr>
                        <a:t>&lt;5 </a:t>
                      </a:r>
                      <a:r>
                        <a:rPr lang="en-GB" sz="1600">
                          <a:solidFill>
                            <a:srgbClr val="FF0000"/>
                          </a:solidFill>
                          <a:latin typeface="Avenir Next LT Pro Demi" panose="020B0704020202020204"/>
                          <a:cs typeface="Calibri" panose="020F0502020204030204" pitchFamily="34" charset="0"/>
                        </a:rPr>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5"/>
                          </a:solidFill>
                          <a:latin typeface="Avenir Next LT Pro Demi" panose="020B0704020202020204"/>
                          <a:cs typeface="Calibri" panose="020F0502020204030204" pitchFamily="34" charset="0"/>
                        </a:rPr>
                        <a:t>&lt;1 </a:t>
                      </a:r>
                      <a:r>
                        <a:rPr lang="en-GB" sz="1600">
                          <a:solidFill>
                            <a:srgbClr val="FF0000"/>
                          </a:solidFill>
                          <a:latin typeface="Avenir Next LT Pro Demi" panose="020B0704020202020204"/>
                          <a:cs typeface="Calibri" panose="020F0502020204030204" pitchFamily="34" charset="0"/>
                        </a:rPr>
                        <a:t>(&lt;1)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extLst>
                  <a:ext uri="{0D108BD9-81ED-4DB2-BD59-A6C34878D82A}">
                    <a16:rowId xmlns:a16="http://schemas.microsoft.com/office/drawing/2014/main" val="3388095161"/>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latin typeface="Avenir Next LT Pro Demi" panose="020B0704020202020204"/>
                          <a:cs typeface="Calibri" panose="020F0502020204030204" pitchFamily="34" charset="0"/>
                        </a:rPr>
                        <a:t>RMS x [µm]</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rgbClr val="0033CC"/>
                          </a:solidFill>
                          <a:latin typeface="Avenir Next LT Pro Demi" panose="020B0704020202020204"/>
                          <a:cs typeface="Calibri" panose="020F0502020204030204" pitchFamily="34" charset="0"/>
                        </a:rPr>
                        <a:t>100</a:t>
                      </a:r>
                      <a:r>
                        <a:rPr lang="en-GB" sz="1600">
                          <a:solidFill>
                            <a:schemeClr val="accent5"/>
                          </a:solidFill>
                          <a:latin typeface="Avenir Next LT Pro Demi" panose="020B0704020202020204"/>
                          <a:cs typeface="Calibri" panose="020F0502020204030204" pitchFamily="34" charset="0"/>
                        </a:rPr>
                        <a:t> </a:t>
                      </a:r>
                      <a:r>
                        <a:rPr lang="en-GB" sz="1600">
                          <a:solidFill>
                            <a:srgbClr val="FF0000"/>
                          </a:solidFill>
                          <a:latin typeface="Avenir Next LT Pro Demi" panose="020B0704020202020204"/>
                          <a:cs typeface="Calibri" panose="020F0502020204030204" pitchFamily="34" charset="0"/>
                        </a:rPr>
                        <a:t>(50)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6"/>
                          </a:solidFill>
                          <a:latin typeface="Avenir Next LT Pro Demi" panose="020B0704020202020204"/>
                          <a:cs typeface="Calibri" panose="020F0502020204030204" pitchFamily="34" charset="0"/>
                        </a:rPr>
                        <a:t>20 </a:t>
                      </a:r>
                      <a:r>
                        <a:rPr lang="en-GB" sz="1600">
                          <a:solidFill>
                            <a:srgbClr val="FF0000"/>
                          </a:solidFill>
                          <a:latin typeface="Avenir Next LT Pro Demi" panose="020B0704020202020204"/>
                          <a:cs typeface="Calibri" panose="020F0502020204030204" pitchFamily="34" charset="0"/>
                        </a:rPr>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extLst>
                  <a:ext uri="{0D108BD9-81ED-4DB2-BD59-A6C34878D82A}">
                    <a16:rowId xmlns:a16="http://schemas.microsoft.com/office/drawing/2014/main" val="1152418249"/>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latin typeface="Avenir Next LT Pro Demi" panose="020B0704020202020204"/>
                          <a:cs typeface="Calibri" panose="020F0502020204030204" pitchFamily="34" charset="0"/>
                        </a:rPr>
                        <a:t>RMS y [µm]</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rgbClr val="0033CC"/>
                          </a:solidFill>
                          <a:latin typeface="Avenir Next LT Pro Demi" panose="020B0704020202020204"/>
                          <a:cs typeface="Calibri" panose="020F0502020204030204" pitchFamily="34" charset="0"/>
                        </a:rPr>
                        <a:t>100</a:t>
                      </a:r>
                      <a:r>
                        <a:rPr lang="en-GB" sz="1600">
                          <a:solidFill>
                            <a:schemeClr val="accent5"/>
                          </a:solidFill>
                          <a:latin typeface="Avenir Next LT Pro Demi" panose="020B0704020202020204"/>
                          <a:cs typeface="Calibri" panose="020F0502020204030204" pitchFamily="34" charset="0"/>
                        </a:rPr>
                        <a:t> </a:t>
                      </a:r>
                      <a:r>
                        <a:rPr lang="en-GB" sz="1600">
                          <a:solidFill>
                            <a:srgbClr val="FF0000"/>
                          </a:solidFill>
                          <a:latin typeface="Avenir Next LT Pro Demi" panose="020B0704020202020204"/>
                          <a:cs typeface="Calibri" panose="020F0502020204030204" pitchFamily="34" charset="0"/>
                        </a:rPr>
                        <a:t>(50)</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5"/>
                          </a:solidFill>
                          <a:latin typeface="Avenir Next LT Pro Demi" panose="020B0704020202020204"/>
                          <a:cs typeface="Calibri" panose="020F0502020204030204" pitchFamily="34" charset="0"/>
                        </a:rPr>
                        <a:t>20 </a:t>
                      </a:r>
                      <a:r>
                        <a:rPr lang="en-GB" sz="1600">
                          <a:solidFill>
                            <a:srgbClr val="FF0000"/>
                          </a:solidFill>
                          <a:latin typeface="Avenir Next LT Pro Demi" panose="020B0704020202020204"/>
                          <a:cs typeface="Calibri" panose="020F0502020204030204" pitchFamily="34" charset="0"/>
                        </a:rPr>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extLst>
                  <a:ext uri="{0D108BD9-81ED-4DB2-BD59-A6C34878D82A}">
                    <a16:rowId xmlns:a16="http://schemas.microsoft.com/office/drawing/2014/main" val="175122247"/>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l-GR" sz="1600">
                          <a:latin typeface="+mn-lt"/>
                          <a:cs typeface="Calibri" panose="020F0502020204030204" pitchFamily="34" charset="0"/>
                        </a:rPr>
                        <a:t>ε</a:t>
                      </a:r>
                      <a:r>
                        <a:rPr lang="en-GB" sz="1600" baseline="-25000">
                          <a:latin typeface="Avenir Next LT Pro Demi" panose="020B0704020202020204"/>
                          <a:cs typeface="Calibri" panose="020F0502020204030204" pitchFamily="34" charset="0"/>
                        </a:rPr>
                        <a:t>N</a:t>
                      </a:r>
                      <a:r>
                        <a:rPr lang="en-GB" sz="1600" baseline="0">
                          <a:latin typeface="Avenir Next LT Pro Demi" panose="020B0704020202020204"/>
                          <a:cs typeface="Calibri" panose="020F0502020204030204" pitchFamily="34" charset="0"/>
                        </a:rPr>
                        <a:t> x @ 250 MeV [</a:t>
                      </a:r>
                      <a:r>
                        <a:rPr lang="en-GB" sz="1600">
                          <a:latin typeface="Avenir Next LT Pro Demi" panose="020B0704020202020204"/>
                          <a:cs typeface="Calibri" panose="020F0502020204030204" pitchFamily="34" charset="0"/>
                        </a:rPr>
                        <a:t>µm]</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6"/>
                          </a:solidFill>
                          <a:latin typeface="Avenir Next LT Pro Demi" panose="020B0704020202020204"/>
                          <a:cs typeface="Calibri" panose="020F0502020204030204" pitchFamily="34" charset="0"/>
                        </a:rPr>
                        <a:t>5 </a:t>
                      </a:r>
                      <a:r>
                        <a:rPr lang="en-GB" sz="1600">
                          <a:solidFill>
                            <a:srgbClr val="FF0000"/>
                          </a:solidFill>
                          <a:latin typeface="Avenir Next LT Pro Demi" panose="020B0704020202020204"/>
                          <a:cs typeface="Calibri" panose="020F0502020204030204" pitchFamily="34" charset="0"/>
                        </a:rPr>
                        <a:t>(&lt;5)</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6"/>
                          </a:solidFill>
                          <a:latin typeface="Avenir Next LT Pro Demi" panose="020B0704020202020204"/>
                          <a:cs typeface="Calibri" panose="020F0502020204030204" pitchFamily="34" charset="0"/>
                        </a:rPr>
                        <a:t>2 </a:t>
                      </a:r>
                      <a:r>
                        <a:rPr lang="en-GB" sz="1600">
                          <a:solidFill>
                            <a:srgbClr val="FF0000"/>
                          </a:solidFill>
                          <a:latin typeface="Avenir Next LT Pro Demi" panose="020B0704020202020204"/>
                          <a:cs typeface="Calibri" panose="020F0502020204030204" pitchFamily="34" charset="0"/>
                        </a:rPr>
                        <a: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40000"/>
                      </a:srgbClr>
                    </a:solidFill>
                  </a:tcPr>
                </a:tc>
                <a:extLst>
                  <a:ext uri="{0D108BD9-81ED-4DB2-BD59-A6C34878D82A}">
                    <a16:rowId xmlns:a16="http://schemas.microsoft.com/office/drawing/2014/main" val="3232858479"/>
                  </a:ext>
                </a:extLst>
              </a:tr>
              <a:tr h="370840">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600">
                          <a:latin typeface="+mn-lt"/>
                          <a:cs typeface="Calibri" panose="020F0502020204030204" pitchFamily="34" charset="0"/>
                        </a:rPr>
                        <a:t>ε</a:t>
                      </a:r>
                      <a:r>
                        <a:rPr lang="en-GB" sz="1600" baseline="-25000">
                          <a:latin typeface="Avenir Next LT Pro Demi" panose="020B0704020202020204"/>
                          <a:cs typeface="Calibri" panose="020F0502020204030204" pitchFamily="34" charset="0"/>
                        </a:rPr>
                        <a:t>N</a:t>
                      </a:r>
                      <a:r>
                        <a:rPr lang="en-GB" sz="1600" baseline="0">
                          <a:latin typeface="Avenir Next LT Pro Demi" panose="020B0704020202020204"/>
                          <a:cs typeface="Calibri" panose="020F0502020204030204" pitchFamily="34" charset="0"/>
                        </a:rPr>
                        <a:t> y @ 250 MeV [</a:t>
                      </a:r>
                      <a:r>
                        <a:rPr lang="en-GB" sz="1600">
                          <a:latin typeface="Avenir Next LT Pro Demi" panose="020B0704020202020204"/>
                          <a:cs typeface="Calibri" panose="020F0502020204030204" pitchFamily="34" charset="0"/>
                        </a:rPr>
                        <a:t>µm]</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6"/>
                          </a:solidFill>
                          <a:latin typeface="Avenir Next LT Pro Demi" panose="020B0704020202020204"/>
                          <a:cs typeface="Calibri" panose="020F0502020204030204" pitchFamily="34" charset="0"/>
                        </a:rPr>
                        <a:t>5 </a:t>
                      </a:r>
                      <a:r>
                        <a:rPr lang="en-GB" sz="1600">
                          <a:solidFill>
                            <a:srgbClr val="FF0000"/>
                          </a:solidFill>
                          <a:latin typeface="Avenir Next LT Pro Demi" panose="020B0704020202020204"/>
                          <a:cs typeface="Calibri" panose="020F0502020204030204" pitchFamily="34" charset="0"/>
                        </a:rPr>
                        <a:t>(&lt;1)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r>
                        <a:rPr lang="en-GB" sz="1600">
                          <a:solidFill>
                            <a:schemeClr val="accent6"/>
                          </a:solidFill>
                          <a:latin typeface="Avenir Next LT Pro Demi" panose="020B0704020202020204"/>
                          <a:cs typeface="Calibri" panose="020F0502020204030204" pitchFamily="34" charset="0"/>
                        </a:rPr>
                        <a:t>2 </a:t>
                      </a:r>
                      <a:r>
                        <a:rPr lang="en-GB" sz="1600">
                          <a:solidFill>
                            <a:srgbClr val="FF0000"/>
                          </a:solidFill>
                          <a:latin typeface="Avenir Next LT Pro Demi" panose="020B0704020202020204"/>
                          <a:cs typeface="Calibri" panose="020F0502020204030204" pitchFamily="34" charset="0"/>
                        </a:rPr>
                        <a:t>(&lt;1)</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E2C61">
                        <a:tint val="20000"/>
                      </a:srgbClr>
                    </a:solidFill>
                  </a:tcPr>
                </a:tc>
                <a:extLst>
                  <a:ext uri="{0D108BD9-81ED-4DB2-BD59-A6C34878D82A}">
                    <a16:rowId xmlns:a16="http://schemas.microsoft.com/office/drawing/2014/main" val="1885438417"/>
                  </a:ext>
                </a:extLst>
              </a:tr>
            </a:tbl>
          </a:graphicData>
        </a:graphic>
      </p:graphicFrame>
      <p:sp>
        <p:nvSpPr>
          <p:cNvPr id="12" name="TextBox 2">
            <a:extLst>
              <a:ext uri="{FF2B5EF4-FFF2-40B4-BE49-F238E27FC236}">
                <a16:creationId xmlns:a16="http://schemas.microsoft.com/office/drawing/2014/main" id="{C7DAA3F5-E9A3-4697-BDDE-B2C851B61FA8}"/>
              </a:ext>
            </a:extLst>
          </p:cNvPr>
          <p:cNvSpPr txBox="1"/>
          <p:nvPr/>
        </p:nvSpPr>
        <p:spPr>
          <a:xfrm>
            <a:off x="7233094" y="5548169"/>
            <a:ext cx="4870751" cy="707886"/>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a:solidFill>
                  <a:srgbClr val="000000"/>
                </a:solidFill>
                <a:latin typeface="Avenir Next LT Pro Demi" panose="020B0704020202020204"/>
                <a:cs typeface="Calibri" panose="020F0502020204030204" pitchFamily="34" charset="0"/>
              </a:rPr>
              <a:t>To be confirmed through measurement using appropriate diagnostics </a:t>
            </a:r>
            <a:r>
              <a:rPr lang="en-GB" sz="2000">
                <a:solidFill>
                  <a:srgbClr val="FF0000"/>
                </a:solidFill>
                <a:latin typeface="Avenir Next LT Pro Demi" panose="020B0704020202020204"/>
                <a:cs typeface="Calibri" panose="020F0502020204030204" pitchFamily="34" charset="0"/>
              </a:rPr>
              <a:t>(and R&amp;D)</a:t>
            </a:r>
          </a:p>
        </p:txBody>
      </p:sp>
      <p:sp>
        <p:nvSpPr>
          <p:cNvPr id="14" name="Rectangle 13">
            <a:extLst>
              <a:ext uri="{FF2B5EF4-FFF2-40B4-BE49-F238E27FC236}">
                <a16:creationId xmlns:a16="http://schemas.microsoft.com/office/drawing/2014/main" id="{6E288275-2FA5-564F-87D1-D588139B106D}"/>
              </a:ext>
            </a:extLst>
          </p:cNvPr>
          <p:cNvSpPr/>
          <p:nvPr/>
        </p:nvSpPr>
        <p:spPr>
          <a:xfrm>
            <a:off x="7416432" y="1084288"/>
            <a:ext cx="4286710" cy="70788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fontAlgn="base"/>
            <a:r>
              <a:rPr lang="en-GB" sz="2000">
                <a:solidFill>
                  <a:srgbClr val="2E2D62"/>
                </a:solidFill>
                <a:latin typeface="Avenir Next LT Pro Demi" panose="020B0704020202020204"/>
                <a:cs typeface="Calibri" panose="020F0502020204030204" pitchFamily="34" charset="0"/>
              </a:rPr>
              <a:t>Offered parameters to evolve</a:t>
            </a:r>
          </a:p>
          <a:p>
            <a:pPr lvl="1" fontAlgn="base"/>
            <a:r>
              <a:rPr lang="en-GB" sz="2000" i="1">
                <a:solidFill>
                  <a:srgbClr val="0033CC"/>
                </a:solidFill>
                <a:latin typeface="Avenir Next LT Pro Demi" panose="020B0704020202020204"/>
                <a:cs typeface="Calibri" panose="020F0502020204030204" pitchFamily="34" charset="0"/>
              </a:rPr>
              <a:t>‘Day 1’ </a:t>
            </a:r>
            <a:r>
              <a:rPr lang="en-GB" sz="2000" i="1">
                <a:solidFill>
                  <a:srgbClr val="626262"/>
                </a:solidFill>
                <a:latin typeface="Avenir Next LT Pro Demi" panose="020B0704020202020204"/>
                <a:cs typeface="Calibri" panose="020F0502020204030204" pitchFamily="34" charset="0"/>
              </a:rPr>
              <a:t>→ </a:t>
            </a:r>
            <a:r>
              <a:rPr lang="en-GB" sz="2000" i="1">
                <a:solidFill>
                  <a:schemeClr val="accent6"/>
                </a:solidFill>
                <a:latin typeface="Avenir Next LT Pro Demi" panose="020B0704020202020204"/>
                <a:cs typeface="Calibri" panose="020F0502020204030204" pitchFamily="34" charset="0"/>
              </a:rPr>
              <a:t>Nominal </a:t>
            </a:r>
            <a:r>
              <a:rPr lang="en-GB" sz="2000" i="1">
                <a:solidFill>
                  <a:srgbClr val="626262"/>
                </a:solidFill>
                <a:latin typeface="Avenir Next LT Pro Demi" panose="020B0704020202020204"/>
                <a:cs typeface="Calibri" panose="020F0502020204030204" pitchFamily="34" charset="0"/>
              </a:rPr>
              <a:t>→ </a:t>
            </a:r>
            <a:r>
              <a:rPr lang="en-GB" sz="2000" i="1">
                <a:solidFill>
                  <a:srgbClr val="FF0000"/>
                </a:solidFill>
                <a:latin typeface="Avenir Next LT Pro Demi" panose="020B0704020202020204"/>
                <a:cs typeface="Calibri" panose="020F0502020204030204" pitchFamily="34" charset="0"/>
              </a:rPr>
              <a:t>R&amp;D</a:t>
            </a:r>
            <a:endParaRPr lang="en-GB" sz="2000" b="1">
              <a:solidFill>
                <a:srgbClr val="FF0000"/>
              </a:solidFill>
              <a:latin typeface="Avenir Next LT Pro Demi" panose="020B0704020202020204"/>
              <a:cs typeface="Calibri" panose="020F0502020204030204" pitchFamily="34" charset="0"/>
            </a:endParaRPr>
          </a:p>
        </p:txBody>
      </p:sp>
      <p:pic>
        <p:nvPicPr>
          <p:cNvPr id="2" name="Picture 1">
            <a:extLst>
              <a:ext uri="{FF2B5EF4-FFF2-40B4-BE49-F238E27FC236}">
                <a16:creationId xmlns:a16="http://schemas.microsoft.com/office/drawing/2014/main" id="{E0AF66A2-67DC-7421-439C-DFCC6111FAAC}"/>
              </a:ext>
            </a:extLst>
          </p:cNvPr>
          <p:cNvPicPr>
            <a:picLocks noChangeAspect="1"/>
          </p:cNvPicPr>
          <p:nvPr/>
        </p:nvPicPr>
        <p:blipFill rotWithShape="1">
          <a:blip r:embed="rId3"/>
          <a:srcRect t="1486"/>
          <a:stretch/>
        </p:blipFill>
        <p:spPr>
          <a:xfrm>
            <a:off x="115860" y="1928244"/>
            <a:ext cx="7063819" cy="2412003"/>
          </a:xfrm>
          <a:prstGeom prst="rect">
            <a:avLst/>
          </a:prstGeom>
        </p:spPr>
      </p:pic>
      <p:sp>
        <p:nvSpPr>
          <p:cNvPr id="3" name="TextBox 2">
            <a:extLst>
              <a:ext uri="{FF2B5EF4-FFF2-40B4-BE49-F238E27FC236}">
                <a16:creationId xmlns:a16="http://schemas.microsoft.com/office/drawing/2014/main" id="{C438592D-6856-F2CB-9D5D-4EA3E6BCA85E}"/>
              </a:ext>
            </a:extLst>
          </p:cNvPr>
          <p:cNvSpPr txBox="1"/>
          <p:nvPr/>
        </p:nvSpPr>
        <p:spPr>
          <a:xfrm>
            <a:off x="234458" y="925947"/>
            <a:ext cx="7315201" cy="707886"/>
          </a:xfrm>
          <a:prstGeom prst="rect">
            <a:avLst/>
          </a:prstGeom>
          <a:noFill/>
          <a:ln>
            <a:noFill/>
          </a:ln>
        </p:spPr>
        <p:txBody>
          <a:bodyPr wrap="square" rtlCol="0">
            <a:spAutoFit/>
          </a:bodyPr>
          <a:lstStyle/>
          <a:p>
            <a:pPr algn="ctr"/>
            <a:r>
              <a:rPr lang="en-GB" sz="2000" dirty="0">
                <a:solidFill>
                  <a:srgbClr val="0000FF"/>
                </a:solidFill>
                <a:latin typeface="Arial Nova" panose="020B0504020202020204" pitchFamily="34" charset="0"/>
              </a:rPr>
              <a:t>Two chambers: possible route to ‘interaction’ and ‘characterisation’ experiments with novel components.</a:t>
            </a:r>
          </a:p>
        </p:txBody>
      </p:sp>
      <p:sp>
        <p:nvSpPr>
          <p:cNvPr id="4" name="TextBox 3">
            <a:extLst>
              <a:ext uri="{FF2B5EF4-FFF2-40B4-BE49-F238E27FC236}">
                <a16:creationId xmlns:a16="http://schemas.microsoft.com/office/drawing/2014/main" id="{FBA719DE-1D42-5B97-1FFD-BABBD33DA1DA}"/>
              </a:ext>
            </a:extLst>
          </p:cNvPr>
          <p:cNvSpPr txBox="1"/>
          <p:nvPr/>
        </p:nvSpPr>
        <p:spPr>
          <a:xfrm>
            <a:off x="633827" y="1833023"/>
            <a:ext cx="880403" cy="830997"/>
          </a:xfrm>
          <a:prstGeom prst="rect">
            <a:avLst/>
          </a:prstGeom>
          <a:noFill/>
          <a:ln>
            <a:solidFill>
              <a:srgbClr val="FF0000"/>
            </a:solidFill>
          </a:ln>
        </p:spPr>
        <p:txBody>
          <a:bodyPr wrap="square" rtlCol="0">
            <a:spAutoFit/>
          </a:bodyPr>
          <a:lstStyle/>
          <a:p>
            <a:pPr algn="ctr"/>
            <a:r>
              <a:rPr lang="en-GB" sz="1600">
                <a:solidFill>
                  <a:srgbClr val="F00056"/>
                </a:solidFill>
                <a:latin typeface="Arial Nova Light" panose="020B0304020202020204" pitchFamily="34" charset="0"/>
              </a:rPr>
              <a:t>Laser from roof</a:t>
            </a:r>
          </a:p>
        </p:txBody>
      </p:sp>
      <p:cxnSp>
        <p:nvCxnSpPr>
          <p:cNvPr id="5" name="Straight Arrow Connector 4">
            <a:extLst>
              <a:ext uri="{FF2B5EF4-FFF2-40B4-BE49-F238E27FC236}">
                <a16:creationId xmlns:a16="http://schemas.microsoft.com/office/drawing/2014/main" id="{3D3E2023-0D88-EB11-6BBE-53B91BC7CAC7}"/>
              </a:ext>
            </a:extLst>
          </p:cNvPr>
          <p:cNvCxnSpPr/>
          <p:nvPr/>
        </p:nvCxnSpPr>
        <p:spPr>
          <a:xfrm flipH="1">
            <a:off x="630261" y="1817326"/>
            <a:ext cx="7131" cy="544740"/>
          </a:xfrm>
          <a:prstGeom prst="straightConnector1">
            <a:avLst/>
          </a:prstGeom>
          <a:ln w="76200">
            <a:solidFill>
              <a:srgbClr val="F00056"/>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C9A1BD1-39BF-934A-1CB8-27D1110A282E}"/>
              </a:ext>
            </a:extLst>
          </p:cNvPr>
          <p:cNvSpPr txBox="1"/>
          <p:nvPr/>
        </p:nvSpPr>
        <p:spPr>
          <a:xfrm>
            <a:off x="115860" y="4367889"/>
            <a:ext cx="1291265" cy="101566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u="none" strike="noStrike" kern="1200" cap="none" spc="0" normalizeH="0" baseline="0" noProof="0" dirty="0">
                <a:ln>
                  <a:noFill/>
                </a:ln>
                <a:solidFill>
                  <a:schemeClr val="tx1">
                    <a:lumMod val="75000"/>
                    <a:lumOff val="25000"/>
                  </a:schemeClr>
                </a:solidFill>
                <a:effectLst/>
                <a:uLnTx/>
                <a:uFillTx/>
                <a:latin typeface="Arial Nova Light" panose="020B0304020202020204" pitchFamily="34" charset="0"/>
              </a:rPr>
              <a:t>250 MeV</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a:solidFill>
                  <a:schemeClr val="tx1">
                    <a:lumMod val="75000"/>
                    <a:lumOff val="25000"/>
                  </a:schemeClr>
                </a:solidFill>
                <a:latin typeface="Arial Nova Light" panose="020B0304020202020204" pitchFamily="34" charset="0"/>
              </a:rPr>
              <a:t>FEL ready e- beam</a:t>
            </a:r>
            <a:endParaRPr kumimoji="0" lang="en-GB" sz="2000" u="none" strike="noStrike" kern="1200" cap="none" spc="0" normalizeH="0" baseline="0" noProof="0" dirty="0">
              <a:ln>
                <a:noFill/>
              </a:ln>
              <a:solidFill>
                <a:schemeClr val="tx1">
                  <a:lumMod val="75000"/>
                  <a:lumOff val="25000"/>
                </a:schemeClr>
              </a:solidFill>
              <a:effectLst/>
              <a:uLnTx/>
              <a:uFillTx/>
              <a:latin typeface="Arial Nova Light" panose="020B0304020202020204" pitchFamily="34" charset="0"/>
            </a:endParaRPr>
          </a:p>
        </p:txBody>
      </p:sp>
      <p:sp>
        <p:nvSpPr>
          <p:cNvPr id="47" name="Arrow: Right 46">
            <a:extLst>
              <a:ext uri="{FF2B5EF4-FFF2-40B4-BE49-F238E27FC236}">
                <a16:creationId xmlns:a16="http://schemas.microsoft.com/office/drawing/2014/main" id="{BC78A17D-F868-9F16-4452-FC9ECB8742E0}"/>
              </a:ext>
            </a:extLst>
          </p:cNvPr>
          <p:cNvSpPr/>
          <p:nvPr/>
        </p:nvSpPr>
        <p:spPr>
          <a:xfrm>
            <a:off x="138761" y="3285454"/>
            <a:ext cx="395803" cy="202018"/>
          </a:xfrm>
          <a:prstGeom prst="rightArrow">
            <a:avLst/>
          </a:prstGeom>
          <a:solidFill>
            <a:srgbClr val="0066FF"/>
          </a:solidFill>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BD794839-7CB7-9117-BD0C-9253B49884D8}"/>
              </a:ext>
            </a:extLst>
          </p:cNvPr>
          <p:cNvSpPr txBox="1"/>
          <p:nvPr/>
        </p:nvSpPr>
        <p:spPr>
          <a:xfrm>
            <a:off x="1846441" y="4352897"/>
            <a:ext cx="2282158" cy="923330"/>
          </a:xfrm>
          <a:prstGeom prst="rect">
            <a:avLst/>
          </a:prstGeom>
          <a:solidFill>
            <a:schemeClr val="bg1"/>
          </a:solidFill>
          <a:ln>
            <a:solidFill>
              <a:schemeClr val="tx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chemeClr val="tx1">
                    <a:lumMod val="75000"/>
                    <a:lumOff val="25000"/>
                  </a:schemeClr>
                </a:solidFill>
                <a:effectLst/>
                <a:uLnTx/>
                <a:uFillTx/>
                <a:latin typeface="Arial Nova Light" panose="020B0304020202020204" pitchFamily="34" charset="0"/>
              </a:rPr>
              <a:t>FEC1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noProof="0" dirty="0">
                <a:ln>
                  <a:noFill/>
                </a:ln>
                <a:solidFill>
                  <a:schemeClr val="tx1">
                    <a:lumMod val="75000"/>
                    <a:lumOff val="25000"/>
                  </a:schemeClr>
                </a:solidFill>
                <a:effectLst/>
                <a:uLnTx/>
                <a:uFillTx/>
                <a:latin typeface="Arial Nova Light" panose="020B0304020202020204" pitchFamily="34" charset="0"/>
              </a:rPr>
              <a:t>Primary IP</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chemeClr val="tx1">
                    <a:lumMod val="75000"/>
                    <a:lumOff val="25000"/>
                  </a:schemeClr>
                </a:solidFill>
                <a:latin typeface="Arial Nova Light" panose="020B0304020202020204" pitchFamily="34" charset="0"/>
              </a:rPr>
              <a:t>~1.5m length</a:t>
            </a:r>
            <a:endParaRPr kumimoji="0" lang="en-GB" i="0" u="none" strike="noStrike" kern="1200" cap="none" spc="0" normalizeH="0" baseline="0" noProof="0" dirty="0">
              <a:ln>
                <a:noFill/>
              </a:ln>
              <a:solidFill>
                <a:schemeClr val="tx1">
                  <a:lumMod val="75000"/>
                  <a:lumOff val="25000"/>
                </a:schemeClr>
              </a:solidFill>
              <a:effectLst/>
              <a:uLnTx/>
              <a:uFillTx/>
              <a:latin typeface="Arial Nova Light" panose="020B0304020202020204" pitchFamily="34" charset="0"/>
            </a:endParaRPr>
          </a:p>
        </p:txBody>
      </p:sp>
      <p:sp>
        <p:nvSpPr>
          <p:cNvPr id="49" name="TextBox 48">
            <a:extLst>
              <a:ext uri="{FF2B5EF4-FFF2-40B4-BE49-F238E27FC236}">
                <a16:creationId xmlns:a16="http://schemas.microsoft.com/office/drawing/2014/main" id="{C5F01498-50E7-98D1-F631-F2FBCA68679A}"/>
              </a:ext>
            </a:extLst>
          </p:cNvPr>
          <p:cNvSpPr txBox="1"/>
          <p:nvPr/>
        </p:nvSpPr>
        <p:spPr>
          <a:xfrm>
            <a:off x="4780749" y="4352897"/>
            <a:ext cx="2282158" cy="923330"/>
          </a:xfrm>
          <a:prstGeom prst="rect">
            <a:avLst/>
          </a:prstGeom>
          <a:solidFill>
            <a:schemeClr val="bg1"/>
          </a:solidFill>
          <a:ln>
            <a:solidFill>
              <a:schemeClr val="tx2"/>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chemeClr val="tx1">
                    <a:lumMod val="75000"/>
                    <a:lumOff val="25000"/>
                  </a:schemeClr>
                </a:solidFill>
                <a:effectLst/>
                <a:uLnTx/>
                <a:uFillTx/>
                <a:latin typeface="Arial Nova Light" panose="020B0304020202020204" pitchFamily="34" charset="0"/>
              </a:rPr>
              <a:t>FEC2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noProof="0" dirty="0">
                <a:ln>
                  <a:noFill/>
                </a:ln>
                <a:solidFill>
                  <a:schemeClr val="tx1">
                    <a:lumMod val="75000"/>
                    <a:lumOff val="25000"/>
                  </a:schemeClr>
                </a:solidFill>
                <a:effectLst/>
                <a:uLnTx/>
                <a:uFillTx/>
                <a:latin typeface="Arial Nova Light" panose="020B0304020202020204" pitchFamily="34" charset="0"/>
              </a:rPr>
              <a:t>Flexible array of diagnostics</a:t>
            </a:r>
          </a:p>
        </p:txBody>
      </p:sp>
      <p:sp>
        <p:nvSpPr>
          <p:cNvPr id="7" name="TextBox 6">
            <a:extLst>
              <a:ext uri="{FF2B5EF4-FFF2-40B4-BE49-F238E27FC236}">
                <a16:creationId xmlns:a16="http://schemas.microsoft.com/office/drawing/2014/main" id="{87D529D8-1083-EC92-C52C-564F88E1610D}"/>
              </a:ext>
            </a:extLst>
          </p:cNvPr>
          <p:cNvSpPr txBox="1"/>
          <p:nvPr/>
        </p:nvSpPr>
        <p:spPr>
          <a:xfrm>
            <a:off x="336662" y="5859823"/>
            <a:ext cx="5924550" cy="369332"/>
          </a:xfrm>
          <a:prstGeom prst="rect">
            <a:avLst/>
          </a:prstGeom>
          <a:noFill/>
          <a:ln>
            <a:solidFill>
              <a:schemeClr val="tx1"/>
            </a:solidFill>
          </a:ln>
        </p:spPr>
        <p:txBody>
          <a:bodyPr wrap="square" rtlCol="0">
            <a:spAutoFit/>
          </a:bodyPr>
          <a:lstStyle/>
          <a:p>
            <a:r>
              <a:rPr lang="en-GB" dirty="0"/>
              <a:t>FEBE design details: </a:t>
            </a:r>
            <a:r>
              <a:rPr lang="en-GB" dirty="0">
                <a:hlinkClick r:id="rId4"/>
              </a:rPr>
              <a:t>E Sneddon et al, PRAB, 27, 041602 (2024)</a:t>
            </a:r>
            <a:endParaRPr lang="en-GB" dirty="0"/>
          </a:p>
        </p:txBody>
      </p:sp>
      <p:sp>
        <p:nvSpPr>
          <p:cNvPr id="8" name="Date Placeholder 6">
            <a:extLst>
              <a:ext uri="{FF2B5EF4-FFF2-40B4-BE49-F238E27FC236}">
                <a16:creationId xmlns:a16="http://schemas.microsoft.com/office/drawing/2014/main" id="{C0AD28F1-0C79-042E-5454-C10CD933C55D}"/>
              </a:ext>
            </a:extLst>
          </p:cNvPr>
          <p:cNvSpPr>
            <a:spLocks noGrp="1"/>
          </p:cNvSpPr>
          <p:nvPr>
            <p:ph type="dt" sz="half" idx="10"/>
          </p:nvPr>
        </p:nvSpPr>
        <p:spPr>
          <a:xfrm>
            <a:off x="29550" y="6440123"/>
            <a:ext cx="6399839" cy="380060"/>
          </a:xfrm>
        </p:spPr>
        <p:txBody>
          <a:bodyPr/>
          <a:lstStyle/>
          <a:p>
            <a:r>
              <a:rPr lang="en-US" sz="1100" dirty="0">
                <a:solidFill>
                  <a:schemeClr val="tx1">
                    <a:lumMod val="65000"/>
                    <a:lumOff val="35000"/>
                  </a:schemeClr>
                </a:solidFill>
                <a:latin typeface="Avenir Next LT Pro Light" panose="020B0304020202020204" pitchFamily="34" charset="0"/>
              </a:rPr>
              <a:t>Deepa Angal-Kalinin | </a:t>
            </a:r>
            <a:r>
              <a:rPr lang="en-US" sz="1100" b="1" dirty="0">
                <a:solidFill>
                  <a:schemeClr val="tx1">
                    <a:lumMod val="65000"/>
                    <a:lumOff val="35000"/>
                  </a:schemeClr>
                </a:solidFill>
                <a:latin typeface="Avenir Next LT Pro Demi" panose="020B0704020202020204" pitchFamily="34" charset="0"/>
                <a:cs typeface="Helvetica" panose="020B0604020202020204" pitchFamily="34" charset="0"/>
              </a:rPr>
              <a:t>Status of CLARA Facility at DL</a:t>
            </a:r>
            <a:r>
              <a:rPr lang="en-US" sz="1100" dirty="0">
                <a:solidFill>
                  <a:schemeClr val="tx1">
                    <a:lumMod val="65000"/>
                    <a:lumOff val="35000"/>
                  </a:schemeClr>
                </a:solidFill>
                <a:latin typeface="Avenir Next LT Pro Light" panose="020B0304020202020204" pitchFamily="34" charset="0"/>
              </a:rPr>
              <a:t>| PAB 11/06/2024</a:t>
            </a:r>
          </a:p>
        </p:txBody>
      </p:sp>
    </p:spTree>
    <p:extLst>
      <p:ext uri="{BB962C8B-B14F-4D97-AF65-F5344CB8AC3E}">
        <p14:creationId xmlns:p14="http://schemas.microsoft.com/office/powerpoint/2010/main" val="3570350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A89D99AE5C3244B06DA219CECCBBAB" ma:contentTypeVersion="15" ma:contentTypeDescription="Create a new document." ma:contentTypeScope="" ma:versionID="03f2894687834d5d43c776da9086c8ba">
  <xsd:schema xmlns:xsd="http://www.w3.org/2001/XMLSchema" xmlns:xs="http://www.w3.org/2001/XMLSchema" xmlns:p="http://schemas.microsoft.com/office/2006/metadata/properties" xmlns:ns3="84730ed7-a781-4356-b830-974a94e07814" xmlns:ns4="3305b838-c34c-4bc5-a224-1b5d53e55c3e" targetNamespace="http://schemas.microsoft.com/office/2006/metadata/properties" ma:root="true" ma:fieldsID="47fbf6dec5fdd7a510960cf3f4172225" ns3:_="" ns4:_="">
    <xsd:import namespace="84730ed7-a781-4356-b830-974a94e07814"/>
    <xsd:import namespace="3305b838-c34c-4bc5-a224-1b5d53e55c3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element ref="ns4:MediaLengthInSeconds" minOccurs="0"/>
                <xsd:element ref="ns4:MediaServiceLocation"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730ed7-a781-4356-b830-974a94e0781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305b838-c34c-4bc5-a224-1b5d53e55c3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_activity" ma:index="22"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3305b838-c34c-4bc5-a224-1b5d53e55c3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DA14A8-D734-4ED5-939D-3C518CCAF183}">
  <ds:schemaRefs>
    <ds:schemaRef ds:uri="3305b838-c34c-4bc5-a224-1b5d53e55c3e"/>
    <ds:schemaRef ds:uri="84730ed7-a781-4356-b830-974a94e078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DDA877C-1C18-4025-8D98-2A78DDE7AA9D}">
  <ds:schemaRefs>
    <ds:schemaRef ds:uri="http://schemas.openxmlformats.org/package/2006/metadata/core-properties"/>
    <ds:schemaRef ds:uri="http://purl.org/dc/elements/1.1/"/>
    <ds:schemaRef ds:uri="84730ed7-a781-4356-b830-974a94e07814"/>
    <ds:schemaRef ds:uri="http://www.w3.org/XML/1998/namespace"/>
    <ds:schemaRef ds:uri="http://schemas.microsoft.com/office/2006/documentManagement/types"/>
    <ds:schemaRef ds:uri="http://purl.org/dc/dcmitype/"/>
    <ds:schemaRef ds:uri="http://purl.org/dc/terms/"/>
    <ds:schemaRef ds:uri="http://schemas.microsoft.com/office/infopath/2007/PartnerControls"/>
    <ds:schemaRef ds:uri="3305b838-c34c-4bc5-a224-1b5d53e55c3e"/>
    <ds:schemaRef ds:uri="http://schemas.microsoft.com/office/2006/metadata/properties"/>
  </ds:schemaRefs>
</ds:datastoreItem>
</file>

<file path=customXml/itemProps3.xml><?xml version="1.0" encoding="utf-8"?>
<ds:datastoreItem xmlns:ds="http://schemas.openxmlformats.org/officeDocument/2006/customXml" ds:itemID="{69F68F97-66D1-4349-8BBF-699897A19F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4662</TotalTime>
  <Words>1310</Words>
  <Application>Microsoft Office PowerPoint</Application>
  <PresentationFormat>Widescreen</PresentationFormat>
  <Paragraphs>176</Paragraphs>
  <Slides>15</Slides>
  <Notes>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15</vt:i4>
      </vt:variant>
    </vt:vector>
  </HeadingPairs>
  <TitlesOfParts>
    <vt:vector size="26" baseType="lpstr">
      <vt:lpstr>Arial</vt:lpstr>
      <vt:lpstr>Arial Nova</vt:lpstr>
      <vt:lpstr>Arial Nova Light</vt:lpstr>
      <vt:lpstr>Arial Regular</vt:lpstr>
      <vt:lpstr>Avenir Next LT Pro Demi</vt:lpstr>
      <vt:lpstr>Avenir Next LT Pro Light</vt:lpstr>
      <vt:lpstr>Calibri</vt:lpstr>
      <vt:lpstr>Calibri Light</vt:lpstr>
      <vt:lpstr>Wingdings</vt:lpstr>
      <vt:lpstr>Office Theme</vt:lpstr>
      <vt:lpstr>Font and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Angal-Kalinin, Deepa (STFC,DL,AST)</dc:creator>
  <cp:lastModifiedBy>Angal-Kalinin, Deepa (STFC,DL,AST)</cp:lastModifiedBy>
  <cp:revision>92</cp:revision>
  <dcterms:created xsi:type="dcterms:W3CDTF">2023-04-28T14:20:41Z</dcterms:created>
  <dcterms:modified xsi:type="dcterms:W3CDTF">2024-06-12T06:25:29Z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0x01010078A89D99AE5C3244B06DA219CECCBBAB</vt:lpwstr>
  </property>
</Properties>
</file>