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9" r:id="rId3"/>
    <p:sldMasterId id="2147483702" r:id="rId4"/>
    <p:sldMasterId id="2147483715" r:id="rId5"/>
    <p:sldMasterId id="2147483728" r:id="rId6"/>
  </p:sldMasterIdLst>
  <p:notesMasterIdLst>
    <p:notesMasterId r:id="rId37"/>
  </p:notesMasterIdLst>
  <p:sldIdLst>
    <p:sldId id="259" r:id="rId7"/>
    <p:sldId id="262" r:id="rId8"/>
    <p:sldId id="263" r:id="rId9"/>
    <p:sldId id="281" r:id="rId10"/>
    <p:sldId id="304" r:id="rId11"/>
    <p:sldId id="257" r:id="rId12"/>
    <p:sldId id="268" r:id="rId13"/>
    <p:sldId id="282" r:id="rId14"/>
    <p:sldId id="305" r:id="rId15"/>
    <p:sldId id="306" r:id="rId16"/>
    <p:sldId id="312" r:id="rId17"/>
    <p:sldId id="315" r:id="rId18"/>
    <p:sldId id="313" r:id="rId19"/>
    <p:sldId id="314" r:id="rId20"/>
    <p:sldId id="270" r:id="rId21"/>
    <p:sldId id="269" r:id="rId22"/>
    <p:sldId id="271" r:id="rId23"/>
    <p:sldId id="273" r:id="rId24"/>
    <p:sldId id="274" r:id="rId25"/>
    <p:sldId id="325" r:id="rId26"/>
    <p:sldId id="326" r:id="rId27"/>
    <p:sldId id="279" r:id="rId28"/>
    <p:sldId id="327" r:id="rId29"/>
    <p:sldId id="328" r:id="rId30"/>
    <p:sldId id="320" r:id="rId31"/>
    <p:sldId id="324" r:id="rId32"/>
    <p:sldId id="316" r:id="rId33"/>
    <p:sldId id="318" r:id="rId34"/>
    <p:sldId id="323" r:id="rId35"/>
    <p:sldId id="28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C79600-1773-42D0-9448-73657EA534DA}" type="doc">
      <dgm:prSet loTypeId="urn:microsoft.com/office/officeart/2005/8/layout/cycle5" loCatId="cycle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54E85113-5C4E-4E03-ABC6-423C227777F7}">
      <dgm:prSet phldrT="[Text]" custT="1"/>
      <dgm:spPr/>
      <dgm:t>
        <a:bodyPr lIns="0" tIns="0" rIns="0" bIns="0"/>
        <a:lstStyle/>
        <a:p>
          <a:r>
            <a:rPr lang="en-US" sz="1000" b="1" i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Electron energy modulation</a:t>
          </a:r>
        </a:p>
      </dgm:t>
    </dgm:pt>
    <dgm:pt modelId="{DFB2116A-B9CA-47B0-BBC9-F899BA4839A8}" type="parTrans" cxnId="{9E16315E-EA7D-42A1-B9D1-E02F46A1B40C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E40BC944-3828-4495-A527-D7E47743DB26}" type="sibTrans" cxnId="{9E16315E-EA7D-42A1-B9D1-E02F46A1B40C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CB224C14-5DF8-48A0-A8B0-3985C4E5D303}">
      <dgm:prSet phldrT="[Text]" custT="1"/>
      <dgm:spPr/>
      <dgm:t>
        <a:bodyPr lIns="0" tIns="0" rIns="0" bIns="0"/>
        <a:lstStyle/>
        <a:p>
          <a:r>
            <a:rPr lang="en-US" sz="1000" b="1" i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Electron micro-bunching</a:t>
          </a:r>
        </a:p>
      </dgm:t>
    </dgm:pt>
    <dgm:pt modelId="{EEE934F8-2DDF-4D04-9DB2-2DA3148BCCD0}" type="parTrans" cxnId="{138F79E8-6BB0-48B8-B0EC-0DAAA1DC273B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36B5D5F8-C4C2-419F-A437-7BAD0E89C3AA}" type="sibTrans" cxnId="{138F79E8-6BB0-48B8-B0EC-0DAAA1DC273B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35138D78-42A0-4D0C-AC91-5BF52BF47CBF}">
      <dgm:prSet phldrT="[Text]" custT="1"/>
      <dgm:spPr/>
      <dgm:t>
        <a:bodyPr lIns="0" tIns="0" rIns="0" bIns="0"/>
        <a:lstStyle/>
        <a:p>
          <a:r>
            <a:rPr lang="en-US" sz="1000" b="1" i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Radiation emission</a:t>
          </a:r>
        </a:p>
      </dgm:t>
    </dgm:pt>
    <dgm:pt modelId="{4AF6CE0E-169E-48D1-9EC9-E83CD78FF9EC}" type="parTrans" cxnId="{539E2C12-9F55-4A2D-979A-660785D54413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BB5E478C-72BF-4C58-9B6D-7BF1B34195BC}" type="sibTrans" cxnId="{539E2C12-9F55-4A2D-979A-660785D54413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FD21B02F-BCE5-4936-BC66-86969CEBC187}" type="pres">
      <dgm:prSet presAssocID="{BCC79600-1773-42D0-9448-73657EA534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FEE333-A8E4-4F4A-9404-E1EA21152532}" type="pres">
      <dgm:prSet presAssocID="{54E85113-5C4E-4E03-ABC6-423C227777F7}" presName="node" presStyleLbl="node1" presStyleIdx="0" presStyleCnt="3" custScaleX="1388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25B405-2811-44A1-BDB4-BFDC25066BDE}" type="pres">
      <dgm:prSet presAssocID="{54E85113-5C4E-4E03-ABC6-423C227777F7}" presName="spNode" presStyleCnt="0"/>
      <dgm:spPr/>
    </dgm:pt>
    <dgm:pt modelId="{04D1A17E-4FFB-4814-86C1-12A1A2C96385}" type="pres">
      <dgm:prSet presAssocID="{E40BC944-3828-4495-A527-D7E47743DB26}" presName="sibTrans" presStyleLbl="sibTrans1D1" presStyleIdx="0" presStyleCnt="3"/>
      <dgm:spPr/>
      <dgm:t>
        <a:bodyPr/>
        <a:lstStyle/>
        <a:p>
          <a:endParaRPr lang="en-US"/>
        </a:p>
      </dgm:t>
    </dgm:pt>
    <dgm:pt modelId="{87DB362E-820B-44BF-8A08-6EA39B17CBBF}" type="pres">
      <dgm:prSet presAssocID="{CB224C14-5DF8-48A0-A8B0-3985C4E5D30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7F23D-3220-45AF-85A8-5C9B310684D4}" type="pres">
      <dgm:prSet presAssocID="{CB224C14-5DF8-48A0-A8B0-3985C4E5D303}" presName="spNode" presStyleCnt="0"/>
      <dgm:spPr/>
    </dgm:pt>
    <dgm:pt modelId="{FF5D6343-D17B-493C-A1B2-0B21DCF213D8}" type="pres">
      <dgm:prSet presAssocID="{36B5D5F8-C4C2-419F-A437-7BAD0E89C3AA}" presName="sibTrans" presStyleLbl="sibTrans1D1" presStyleIdx="1" presStyleCnt="3"/>
      <dgm:spPr/>
      <dgm:t>
        <a:bodyPr/>
        <a:lstStyle/>
        <a:p>
          <a:endParaRPr lang="en-US"/>
        </a:p>
      </dgm:t>
    </dgm:pt>
    <dgm:pt modelId="{2D5D1A1A-89EE-46B5-9E4E-0BD2C528CB7F}" type="pres">
      <dgm:prSet presAssocID="{35138D78-42A0-4D0C-AC91-5BF52BF47CB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79E2CA-3460-4B87-83AF-E6BFD4E60B90}" type="pres">
      <dgm:prSet presAssocID="{35138D78-42A0-4D0C-AC91-5BF52BF47CBF}" presName="spNode" presStyleCnt="0"/>
      <dgm:spPr/>
    </dgm:pt>
    <dgm:pt modelId="{1857FD3E-0DEE-49D4-9622-3FF108B6CB04}" type="pres">
      <dgm:prSet presAssocID="{BB5E478C-72BF-4C58-9B6D-7BF1B34195BC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4D89865C-50A3-40B0-B8E4-21AB4437E78E}" type="presOf" srcId="{BCC79600-1773-42D0-9448-73657EA534DA}" destId="{FD21B02F-BCE5-4936-BC66-86969CEBC187}" srcOrd="0" destOrd="0" presId="urn:microsoft.com/office/officeart/2005/8/layout/cycle5"/>
    <dgm:cxn modelId="{F804C1B2-971B-4C29-8450-DED1A25CC382}" type="presOf" srcId="{36B5D5F8-C4C2-419F-A437-7BAD0E89C3AA}" destId="{FF5D6343-D17B-493C-A1B2-0B21DCF213D8}" srcOrd="0" destOrd="0" presId="urn:microsoft.com/office/officeart/2005/8/layout/cycle5"/>
    <dgm:cxn modelId="{48528337-2620-418B-8CA6-17CA4322EDEB}" type="presOf" srcId="{35138D78-42A0-4D0C-AC91-5BF52BF47CBF}" destId="{2D5D1A1A-89EE-46B5-9E4E-0BD2C528CB7F}" srcOrd="0" destOrd="0" presId="urn:microsoft.com/office/officeart/2005/8/layout/cycle5"/>
    <dgm:cxn modelId="{138F79E8-6BB0-48B8-B0EC-0DAAA1DC273B}" srcId="{BCC79600-1773-42D0-9448-73657EA534DA}" destId="{CB224C14-5DF8-48A0-A8B0-3985C4E5D303}" srcOrd="1" destOrd="0" parTransId="{EEE934F8-2DDF-4D04-9DB2-2DA3148BCCD0}" sibTransId="{36B5D5F8-C4C2-419F-A437-7BAD0E89C3AA}"/>
    <dgm:cxn modelId="{9E16315E-EA7D-42A1-B9D1-E02F46A1B40C}" srcId="{BCC79600-1773-42D0-9448-73657EA534DA}" destId="{54E85113-5C4E-4E03-ABC6-423C227777F7}" srcOrd="0" destOrd="0" parTransId="{DFB2116A-B9CA-47B0-BBC9-F899BA4839A8}" sibTransId="{E40BC944-3828-4495-A527-D7E47743DB26}"/>
    <dgm:cxn modelId="{539E2C12-9F55-4A2D-979A-660785D54413}" srcId="{BCC79600-1773-42D0-9448-73657EA534DA}" destId="{35138D78-42A0-4D0C-AC91-5BF52BF47CBF}" srcOrd="2" destOrd="0" parTransId="{4AF6CE0E-169E-48D1-9EC9-E83CD78FF9EC}" sibTransId="{BB5E478C-72BF-4C58-9B6D-7BF1B34195BC}"/>
    <dgm:cxn modelId="{2E618E4D-EADC-4476-BE2D-AAC9A2CB42EF}" type="presOf" srcId="{E40BC944-3828-4495-A527-D7E47743DB26}" destId="{04D1A17E-4FFB-4814-86C1-12A1A2C96385}" srcOrd="0" destOrd="0" presId="urn:microsoft.com/office/officeart/2005/8/layout/cycle5"/>
    <dgm:cxn modelId="{4602A9BF-F800-4369-9B4C-DCCB67792F46}" type="presOf" srcId="{CB224C14-5DF8-48A0-A8B0-3985C4E5D303}" destId="{87DB362E-820B-44BF-8A08-6EA39B17CBBF}" srcOrd="0" destOrd="0" presId="urn:microsoft.com/office/officeart/2005/8/layout/cycle5"/>
    <dgm:cxn modelId="{D853010D-5258-4D80-84F7-46AD54F61C46}" type="presOf" srcId="{54E85113-5C4E-4E03-ABC6-423C227777F7}" destId="{BDFEE333-A8E4-4F4A-9404-E1EA21152532}" srcOrd="0" destOrd="0" presId="urn:microsoft.com/office/officeart/2005/8/layout/cycle5"/>
    <dgm:cxn modelId="{6AF7E7EA-7426-4BE3-B0D2-8F184911DC97}" type="presOf" srcId="{BB5E478C-72BF-4C58-9B6D-7BF1B34195BC}" destId="{1857FD3E-0DEE-49D4-9622-3FF108B6CB04}" srcOrd="0" destOrd="0" presId="urn:microsoft.com/office/officeart/2005/8/layout/cycle5"/>
    <dgm:cxn modelId="{1B11D4D3-AF95-48A2-A6DD-B5D4C33D884A}" type="presParOf" srcId="{FD21B02F-BCE5-4936-BC66-86969CEBC187}" destId="{BDFEE333-A8E4-4F4A-9404-E1EA21152532}" srcOrd="0" destOrd="0" presId="urn:microsoft.com/office/officeart/2005/8/layout/cycle5"/>
    <dgm:cxn modelId="{1153FFD8-A789-498F-BC8F-774EA379F608}" type="presParOf" srcId="{FD21B02F-BCE5-4936-BC66-86969CEBC187}" destId="{1925B405-2811-44A1-BDB4-BFDC25066BDE}" srcOrd="1" destOrd="0" presId="urn:microsoft.com/office/officeart/2005/8/layout/cycle5"/>
    <dgm:cxn modelId="{F76F39DB-E250-4DFA-9F8F-BAFCF352E725}" type="presParOf" srcId="{FD21B02F-BCE5-4936-BC66-86969CEBC187}" destId="{04D1A17E-4FFB-4814-86C1-12A1A2C96385}" srcOrd="2" destOrd="0" presId="urn:microsoft.com/office/officeart/2005/8/layout/cycle5"/>
    <dgm:cxn modelId="{99E0BC79-238D-4BDA-9112-434B99B01BBF}" type="presParOf" srcId="{FD21B02F-BCE5-4936-BC66-86969CEBC187}" destId="{87DB362E-820B-44BF-8A08-6EA39B17CBBF}" srcOrd="3" destOrd="0" presId="urn:microsoft.com/office/officeart/2005/8/layout/cycle5"/>
    <dgm:cxn modelId="{1CA0B264-6C59-4689-B53E-0EDC8CD13E74}" type="presParOf" srcId="{FD21B02F-BCE5-4936-BC66-86969CEBC187}" destId="{EE67F23D-3220-45AF-85A8-5C9B310684D4}" srcOrd="4" destOrd="0" presId="urn:microsoft.com/office/officeart/2005/8/layout/cycle5"/>
    <dgm:cxn modelId="{471A177F-E100-4B61-83D4-7BD8FA0BDD1D}" type="presParOf" srcId="{FD21B02F-BCE5-4936-BC66-86969CEBC187}" destId="{FF5D6343-D17B-493C-A1B2-0B21DCF213D8}" srcOrd="5" destOrd="0" presId="urn:microsoft.com/office/officeart/2005/8/layout/cycle5"/>
    <dgm:cxn modelId="{B894ADE7-A9A3-4B6A-817B-0095AF58EDEF}" type="presParOf" srcId="{FD21B02F-BCE5-4936-BC66-86969CEBC187}" destId="{2D5D1A1A-89EE-46B5-9E4E-0BD2C528CB7F}" srcOrd="6" destOrd="0" presId="urn:microsoft.com/office/officeart/2005/8/layout/cycle5"/>
    <dgm:cxn modelId="{13467B20-3826-43AA-90B3-796D15E81461}" type="presParOf" srcId="{FD21B02F-BCE5-4936-BC66-86969CEBC187}" destId="{A379E2CA-3460-4B87-83AF-E6BFD4E60B90}" srcOrd="7" destOrd="0" presId="urn:microsoft.com/office/officeart/2005/8/layout/cycle5"/>
    <dgm:cxn modelId="{1C41E305-4234-4DC8-9768-91E99A1369AB}" type="presParOf" srcId="{FD21B02F-BCE5-4936-BC66-86969CEBC187}" destId="{1857FD3E-0DEE-49D4-9622-3FF108B6CB04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B91CD4-5AE6-443E-B6E0-5DFBC30BE2DA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20CD5EE-C0F5-4A63-AD46-85EE57B1634F}">
      <dgm:prSet phldrT="[Text]"/>
      <dgm:spPr/>
      <dgm:t>
        <a:bodyPr/>
        <a:lstStyle/>
        <a:p>
          <a:r>
            <a:rPr lang="en-US" b="1"/>
            <a:t>Year 1</a:t>
          </a:r>
        </a:p>
      </dgm:t>
    </dgm:pt>
    <dgm:pt modelId="{04B521BD-3C97-45D1-9AFD-0198FB7EFE50}" type="parTrans" cxnId="{ADC3112A-4030-4ECC-B513-36451FAA209F}">
      <dgm:prSet/>
      <dgm:spPr/>
      <dgm:t>
        <a:bodyPr/>
        <a:lstStyle/>
        <a:p>
          <a:endParaRPr lang="en-US"/>
        </a:p>
      </dgm:t>
    </dgm:pt>
    <dgm:pt modelId="{0C71B4E9-4E87-467C-ACE3-57D7BA8B9AAB}" type="sibTrans" cxnId="{ADC3112A-4030-4ECC-B513-36451FAA209F}">
      <dgm:prSet/>
      <dgm:spPr/>
      <dgm:t>
        <a:bodyPr/>
        <a:lstStyle/>
        <a:p>
          <a:endParaRPr lang="en-US"/>
        </a:p>
      </dgm:t>
    </dgm:pt>
    <dgm:pt modelId="{E3E3CA52-E39C-42BC-A8EE-26388D453CEC}">
      <dgm:prSet phldrT="[Text]"/>
      <dgm:spPr/>
      <dgm:t>
        <a:bodyPr anchor="ctr"/>
        <a:lstStyle/>
        <a:p>
          <a:r>
            <a:rPr lang="en-US" dirty="0"/>
            <a:t/>
          </a:r>
          <a:br>
            <a:rPr lang="en-US" dirty="0"/>
          </a:br>
          <a:r>
            <a:rPr lang="en-US" dirty="0"/>
            <a:t>Project launch event January 2023</a:t>
          </a:r>
        </a:p>
        <a:p>
          <a:r>
            <a:rPr lang="en-US" dirty="0" smtClean="0"/>
            <a:t>Preliminary </a:t>
          </a:r>
          <a:r>
            <a:rPr lang="en-US" dirty="0"/>
            <a:t>engagement with overseas XFEL facilities</a:t>
          </a:r>
        </a:p>
        <a:p>
          <a:r>
            <a:rPr lang="en-US" dirty="0"/>
            <a:t>Survey of the science team, workshops and town halls meetings </a:t>
          </a:r>
          <a:r>
            <a:rPr lang="en-US" dirty="0" smtClean="0"/>
            <a:t>begin</a:t>
          </a:r>
        </a:p>
        <a:p>
          <a:r>
            <a:rPr lang="en-US" dirty="0" smtClean="0"/>
            <a:t>Initial conceptual design and layout</a:t>
          </a:r>
          <a:endParaRPr lang="en-US" dirty="0"/>
        </a:p>
        <a:p>
          <a:endParaRPr lang="en-US" dirty="0"/>
        </a:p>
      </dgm:t>
    </dgm:pt>
    <dgm:pt modelId="{26F8B73B-5D8F-4CA3-ACE4-ACB05A829C97}" type="parTrans" cxnId="{7B7EE19E-3975-4EDF-976F-98A4A2F49D78}">
      <dgm:prSet/>
      <dgm:spPr/>
      <dgm:t>
        <a:bodyPr/>
        <a:lstStyle/>
        <a:p>
          <a:endParaRPr lang="en-US"/>
        </a:p>
      </dgm:t>
    </dgm:pt>
    <dgm:pt modelId="{9F9321F8-8EAC-4692-A3A4-18AA782D618F}" type="sibTrans" cxnId="{7B7EE19E-3975-4EDF-976F-98A4A2F49D78}">
      <dgm:prSet/>
      <dgm:spPr/>
      <dgm:t>
        <a:bodyPr/>
        <a:lstStyle/>
        <a:p>
          <a:endParaRPr lang="en-US"/>
        </a:p>
      </dgm:t>
    </dgm:pt>
    <dgm:pt modelId="{0662B8EA-2116-4E9D-AEAB-B9AECC67BE13}">
      <dgm:prSet phldrT="[Text]"/>
      <dgm:spPr/>
      <dgm:t>
        <a:bodyPr/>
        <a:lstStyle/>
        <a:p>
          <a:r>
            <a:rPr lang="en-US" b="1"/>
            <a:t>Year 2</a:t>
          </a:r>
        </a:p>
      </dgm:t>
    </dgm:pt>
    <dgm:pt modelId="{E860D332-A663-45E1-B746-B3C3DEE5CD8E}" type="parTrans" cxnId="{54106935-6B41-4CC8-83AA-F8FC52E69977}">
      <dgm:prSet/>
      <dgm:spPr/>
      <dgm:t>
        <a:bodyPr/>
        <a:lstStyle/>
        <a:p>
          <a:endParaRPr lang="en-US"/>
        </a:p>
      </dgm:t>
    </dgm:pt>
    <dgm:pt modelId="{8043A035-07F0-4E12-93F1-9A340B84B3D6}" type="sibTrans" cxnId="{54106935-6B41-4CC8-83AA-F8FC52E69977}">
      <dgm:prSet/>
      <dgm:spPr/>
      <dgm:t>
        <a:bodyPr/>
        <a:lstStyle/>
        <a:p>
          <a:endParaRPr lang="en-US"/>
        </a:p>
      </dgm:t>
    </dgm:pt>
    <dgm:pt modelId="{334C7184-4828-4BFD-8518-44560E371AE3}">
      <dgm:prSet phldrT="[Text]"/>
      <dgm:spPr/>
      <dgm:t>
        <a:bodyPr/>
        <a:lstStyle/>
        <a:p>
          <a:r>
            <a:rPr lang="en-US"/>
            <a:t/>
          </a:r>
          <a:br>
            <a:rPr lang="en-US"/>
          </a:br>
          <a:r>
            <a:rPr lang="en-US"/>
            <a:t>Developing the concepts</a:t>
          </a:r>
        </a:p>
        <a:p>
          <a:r>
            <a:rPr lang="en-US"/>
            <a:t>R&amp;D targeting gaps in key physics and technology areas</a:t>
          </a:r>
        </a:p>
        <a:p>
          <a:r>
            <a:rPr lang="en-US"/>
            <a:t>Collaborative activities and working groups with overseas XFEL facilities</a:t>
          </a:r>
        </a:p>
        <a:p>
          <a:r>
            <a:rPr lang="en-US"/>
            <a:t>Workshops and town hall meetings continue</a:t>
          </a:r>
        </a:p>
      </dgm:t>
    </dgm:pt>
    <dgm:pt modelId="{6CCB34CA-3D48-4F09-9045-3AC60E7418E1}" type="parTrans" cxnId="{13EF6CA0-DF95-4B38-9E2C-758831E0B3FD}">
      <dgm:prSet/>
      <dgm:spPr/>
      <dgm:t>
        <a:bodyPr/>
        <a:lstStyle/>
        <a:p>
          <a:endParaRPr lang="en-US"/>
        </a:p>
      </dgm:t>
    </dgm:pt>
    <dgm:pt modelId="{7B4BAE7E-3FCA-4949-AD7C-368734AC81A0}" type="sibTrans" cxnId="{13EF6CA0-DF95-4B38-9E2C-758831E0B3FD}">
      <dgm:prSet/>
      <dgm:spPr/>
      <dgm:t>
        <a:bodyPr/>
        <a:lstStyle/>
        <a:p>
          <a:endParaRPr lang="en-US"/>
        </a:p>
      </dgm:t>
    </dgm:pt>
    <dgm:pt modelId="{19E4EC02-B81D-4B19-A7B4-23FB61D7A9D2}">
      <dgm:prSet phldrT="[Text]"/>
      <dgm:spPr/>
      <dgm:t>
        <a:bodyPr/>
        <a:lstStyle/>
        <a:p>
          <a:r>
            <a:rPr lang="en-US" b="1"/>
            <a:t>Year 3</a:t>
          </a:r>
        </a:p>
      </dgm:t>
    </dgm:pt>
    <dgm:pt modelId="{F0A2E445-4C47-4276-8E08-721019EB6948}" type="parTrans" cxnId="{86C7A65E-38EC-4C12-8168-C189CC4E8F23}">
      <dgm:prSet/>
      <dgm:spPr/>
      <dgm:t>
        <a:bodyPr/>
        <a:lstStyle/>
        <a:p>
          <a:endParaRPr lang="en-US"/>
        </a:p>
      </dgm:t>
    </dgm:pt>
    <dgm:pt modelId="{85D2B040-2629-4813-BAA0-67E4C2F6A97E}" type="sibTrans" cxnId="{86C7A65E-38EC-4C12-8168-C189CC4E8F23}">
      <dgm:prSet/>
      <dgm:spPr/>
      <dgm:t>
        <a:bodyPr/>
        <a:lstStyle/>
        <a:p>
          <a:endParaRPr lang="en-US"/>
        </a:p>
      </dgm:t>
    </dgm:pt>
    <dgm:pt modelId="{E5B8D3BD-DE99-4E12-892F-341C6B88C3AA}">
      <dgm:prSet phldrT="[Text]"/>
      <dgm:spPr/>
      <dgm:t>
        <a:bodyPr/>
        <a:lstStyle/>
        <a:p>
          <a:r>
            <a:rPr lang="en-US" dirty="0"/>
            <a:t/>
          </a:r>
          <a:br>
            <a:rPr lang="en-US" dirty="0"/>
          </a:br>
          <a:r>
            <a:rPr lang="en-US" dirty="0"/>
            <a:t>Summary of R&amp;D activities</a:t>
          </a:r>
        </a:p>
        <a:p>
          <a:r>
            <a:rPr lang="en-US" dirty="0"/>
            <a:t>Preferred options identified, socio-economic analysis</a:t>
          </a:r>
        </a:p>
        <a:p>
          <a:r>
            <a:rPr lang="en-US" dirty="0"/>
            <a:t>Revision to science case published</a:t>
          </a:r>
        </a:p>
        <a:p>
          <a:r>
            <a:rPr lang="en-US" dirty="0"/>
            <a:t>CDOA phase completed September 2025</a:t>
          </a:r>
        </a:p>
      </dgm:t>
    </dgm:pt>
    <dgm:pt modelId="{65FAB671-2323-4C70-843E-BA682C3B831C}" type="parTrans" cxnId="{89A549E6-9553-4DBD-822A-3F5618EE5E90}">
      <dgm:prSet/>
      <dgm:spPr/>
      <dgm:t>
        <a:bodyPr/>
        <a:lstStyle/>
        <a:p>
          <a:endParaRPr lang="en-US"/>
        </a:p>
      </dgm:t>
    </dgm:pt>
    <dgm:pt modelId="{BFB51E59-243D-4340-8056-61B2A9C37B9F}" type="sibTrans" cxnId="{89A549E6-9553-4DBD-822A-3F5618EE5E90}">
      <dgm:prSet/>
      <dgm:spPr/>
      <dgm:t>
        <a:bodyPr/>
        <a:lstStyle/>
        <a:p>
          <a:endParaRPr lang="en-US"/>
        </a:p>
      </dgm:t>
    </dgm:pt>
    <dgm:pt modelId="{D40FC6AF-DFDC-4BA5-B9C0-67B0541CD522}" type="pres">
      <dgm:prSet presAssocID="{63B91CD4-5AE6-443E-B6E0-5DFBC30BE2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07B443-BCA3-4941-B945-BBDF7D7687A8}" type="pres">
      <dgm:prSet presAssocID="{020CD5EE-C0F5-4A63-AD46-85EE57B1634F}" presName="compositeNode" presStyleCnt="0">
        <dgm:presLayoutVars>
          <dgm:bulletEnabled val="1"/>
        </dgm:presLayoutVars>
      </dgm:prSet>
      <dgm:spPr/>
    </dgm:pt>
    <dgm:pt modelId="{77DA3487-39A6-45C6-997C-453DE884BB29}" type="pres">
      <dgm:prSet presAssocID="{020CD5EE-C0F5-4A63-AD46-85EE57B1634F}" presName="bgRect" presStyleLbl="node1" presStyleIdx="0" presStyleCnt="3"/>
      <dgm:spPr/>
      <dgm:t>
        <a:bodyPr/>
        <a:lstStyle/>
        <a:p>
          <a:endParaRPr lang="en-US"/>
        </a:p>
      </dgm:t>
    </dgm:pt>
    <dgm:pt modelId="{EDD151C5-7129-4A2B-A79C-AE8B4DF1FF83}" type="pres">
      <dgm:prSet presAssocID="{020CD5EE-C0F5-4A63-AD46-85EE57B1634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757DFE-0AEC-4B39-A28F-17E2027A6562}" type="pres">
      <dgm:prSet presAssocID="{020CD5EE-C0F5-4A63-AD46-85EE57B1634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0FD95-6429-4B6C-B4C0-1D57901B2CFF}" type="pres">
      <dgm:prSet presAssocID="{0C71B4E9-4E87-467C-ACE3-57D7BA8B9AAB}" presName="hSp" presStyleCnt="0"/>
      <dgm:spPr/>
    </dgm:pt>
    <dgm:pt modelId="{74EAECDF-C816-40EB-BC68-F6A138FA9AD5}" type="pres">
      <dgm:prSet presAssocID="{0C71B4E9-4E87-467C-ACE3-57D7BA8B9AAB}" presName="vProcSp" presStyleCnt="0"/>
      <dgm:spPr/>
    </dgm:pt>
    <dgm:pt modelId="{EB8084DF-22E6-4B89-8250-3353408A54A9}" type="pres">
      <dgm:prSet presAssocID="{0C71B4E9-4E87-467C-ACE3-57D7BA8B9AAB}" presName="vSp1" presStyleCnt="0"/>
      <dgm:spPr/>
    </dgm:pt>
    <dgm:pt modelId="{9698308C-0C8D-4BF9-BA92-65DBA558F337}" type="pres">
      <dgm:prSet presAssocID="{0C71B4E9-4E87-467C-ACE3-57D7BA8B9AAB}" presName="simulatedConn" presStyleLbl="solidFgAcc1" presStyleIdx="0" presStyleCnt="2"/>
      <dgm:spPr/>
    </dgm:pt>
    <dgm:pt modelId="{6CA326EE-D33D-431D-BA19-74E240098924}" type="pres">
      <dgm:prSet presAssocID="{0C71B4E9-4E87-467C-ACE3-57D7BA8B9AAB}" presName="vSp2" presStyleCnt="0"/>
      <dgm:spPr/>
    </dgm:pt>
    <dgm:pt modelId="{7085C2C2-FE18-4B26-8C47-8235C91AD94B}" type="pres">
      <dgm:prSet presAssocID="{0C71B4E9-4E87-467C-ACE3-57D7BA8B9AAB}" presName="sibTrans" presStyleCnt="0"/>
      <dgm:spPr/>
    </dgm:pt>
    <dgm:pt modelId="{C7348CF7-9E16-4F97-814C-0C668B27E4E7}" type="pres">
      <dgm:prSet presAssocID="{0662B8EA-2116-4E9D-AEAB-B9AECC67BE13}" presName="compositeNode" presStyleCnt="0">
        <dgm:presLayoutVars>
          <dgm:bulletEnabled val="1"/>
        </dgm:presLayoutVars>
      </dgm:prSet>
      <dgm:spPr/>
    </dgm:pt>
    <dgm:pt modelId="{3EC346FB-CD27-4FDF-BB56-27D0EC6A2793}" type="pres">
      <dgm:prSet presAssocID="{0662B8EA-2116-4E9D-AEAB-B9AECC67BE13}" presName="bgRect" presStyleLbl="node1" presStyleIdx="1" presStyleCnt="3"/>
      <dgm:spPr/>
      <dgm:t>
        <a:bodyPr/>
        <a:lstStyle/>
        <a:p>
          <a:endParaRPr lang="en-US"/>
        </a:p>
      </dgm:t>
    </dgm:pt>
    <dgm:pt modelId="{49D7FF0C-712C-442D-A9D9-CB1185F57A15}" type="pres">
      <dgm:prSet presAssocID="{0662B8EA-2116-4E9D-AEAB-B9AECC67BE13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23065-01FD-41FE-9F72-8D76165EA0D5}" type="pres">
      <dgm:prSet presAssocID="{0662B8EA-2116-4E9D-AEAB-B9AECC67BE13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A9BAEB-C17E-4005-BAA8-C849B0FA0B38}" type="pres">
      <dgm:prSet presAssocID="{8043A035-07F0-4E12-93F1-9A340B84B3D6}" presName="hSp" presStyleCnt="0"/>
      <dgm:spPr/>
    </dgm:pt>
    <dgm:pt modelId="{E1F3A76B-B0C9-4599-98CB-2742F46B54AF}" type="pres">
      <dgm:prSet presAssocID="{8043A035-07F0-4E12-93F1-9A340B84B3D6}" presName="vProcSp" presStyleCnt="0"/>
      <dgm:spPr/>
    </dgm:pt>
    <dgm:pt modelId="{C27EC115-6FF0-4B2D-82D7-0D1CC0E2F25E}" type="pres">
      <dgm:prSet presAssocID="{8043A035-07F0-4E12-93F1-9A340B84B3D6}" presName="vSp1" presStyleCnt="0"/>
      <dgm:spPr/>
    </dgm:pt>
    <dgm:pt modelId="{D55D74EA-9182-46FC-A53C-38EEB7FF606F}" type="pres">
      <dgm:prSet presAssocID="{8043A035-07F0-4E12-93F1-9A340B84B3D6}" presName="simulatedConn" presStyleLbl="solidFgAcc1" presStyleIdx="1" presStyleCnt="2"/>
      <dgm:spPr/>
    </dgm:pt>
    <dgm:pt modelId="{B354BAD8-314D-4594-9A6F-4A3923C10E24}" type="pres">
      <dgm:prSet presAssocID="{8043A035-07F0-4E12-93F1-9A340B84B3D6}" presName="vSp2" presStyleCnt="0"/>
      <dgm:spPr/>
    </dgm:pt>
    <dgm:pt modelId="{075B1814-7F4F-449A-B3B1-31E76CA01916}" type="pres">
      <dgm:prSet presAssocID="{8043A035-07F0-4E12-93F1-9A340B84B3D6}" presName="sibTrans" presStyleCnt="0"/>
      <dgm:spPr/>
    </dgm:pt>
    <dgm:pt modelId="{1A929A1B-1158-4912-93E3-402258BE8687}" type="pres">
      <dgm:prSet presAssocID="{19E4EC02-B81D-4B19-A7B4-23FB61D7A9D2}" presName="compositeNode" presStyleCnt="0">
        <dgm:presLayoutVars>
          <dgm:bulletEnabled val="1"/>
        </dgm:presLayoutVars>
      </dgm:prSet>
      <dgm:spPr/>
    </dgm:pt>
    <dgm:pt modelId="{C7CA0EAD-E924-4BFE-987B-929B37BFB1E0}" type="pres">
      <dgm:prSet presAssocID="{19E4EC02-B81D-4B19-A7B4-23FB61D7A9D2}" presName="bgRect" presStyleLbl="node1" presStyleIdx="2" presStyleCnt="3"/>
      <dgm:spPr/>
      <dgm:t>
        <a:bodyPr/>
        <a:lstStyle/>
        <a:p>
          <a:endParaRPr lang="en-US"/>
        </a:p>
      </dgm:t>
    </dgm:pt>
    <dgm:pt modelId="{52A8E5F9-2634-4BEA-A36A-5238B3872BD1}" type="pres">
      <dgm:prSet presAssocID="{19E4EC02-B81D-4B19-A7B4-23FB61D7A9D2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C6120-D3E1-4E41-9D6D-AA47E951E4A1}" type="pres">
      <dgm:prSet presAssocID="{19E4EC02-B81D-4B19-A7B4-23FB61D7A9D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7EE19E-3975-4EDF-976F-98A4A2F49D78}" srcId="{020CD5EE-C0F5-4A63-AD46-85EE57B1634F}" destId="{E3E3CA52-E39C-42BC-A8EE-26388D453CEC}" srcOrd="0" destOrd="0" parTransId="{26F8B73B-5D8F-4CA3-ACE4-ACB05A829C97}" sibTransId="{9F9321F8-8EAC-4692-A3A4-18AA782D618F}"/>
    <dgm:cxn modelId="{86C7A65E-38EC-4C12-8168-C189CC4E8F23}" srcId="{63B91CD4-5AE6-443E-B6E0-5DFBC30BE2DA}" destId="{19E4EC02-B81D-4B19-A7B4-23FB61D7A9D2}" srcOrd="2" destOrd="0" parTransId="{F0A2E445-4C47-4276-8E08-721019EB6948}" sibTransId="{85D2B040-2629-4813-BAA0-67E4C2F6A97E}"/>
    <dgm:cxn modelId="{3B410DC9-6139-441E-B12F-40B6A182A32D}" type="presOf" srcId="{020CD5EE-C0F5-4A63-AD46-85EE57B1634F}" destId="{77DA3487-39A6-45C6-997C-453DE884BB29}" srcOrd="0" destOrd="0" presId="urn:microsoft.com/office/officeart/2005/8/layout/hProcess7"/>
    <dgm:cxn modelId="{ADC3112A-4030-4ECC-B513-36451FAA209F}" srcId="{63B91CD4-5AE6-443E-B6E0-5DFBC30BE2DA}" destId="{020CD5EE-C0F5-4A63-AD46-85EE57B1634F}" srcOrd="0" destOrd="0" parTransId="{04B521BD-3C97-45D1-9AFD-0198FB7EFE50}" sibTransId="{0C71B4E9-4E87-467C-ACE3-57D7BA8B9AAB}"/>
    <dgm:cxn modelId="{54106935-6B41-4CC8-83AA-F8FC52E69977}" srcId="{63B91CD4-5AE6-443E-B6E0-5DFBC30BE2DA}" destId="{0662B8EA-2116-4E9D-AEAB-B9AECC67BE13}" srcOrd="1" destOrd="0" parTransId="{E860D332-A663-45E1-B746-B3C3DEE5CD8E}" sibTransId="{8043A035-07F0-4E12-93F1-9A340B84B3D6}"/>
    <dgm:cxn modelId="{4CFF6B74-DF9D-43AB-A413-9984174CEADE}" type="presOf" srcId="{19E4EC02-B81D-4B19-A7B4-23FB61D7A9D2}" destId="{52A8E5F9-2634-4BEA-A36A-5238B3872BD1}" srcOrd="1" destOrd="0" presId="urn:microsoft.com/office/officeart/2005/8/layout/hProcess7"/>
    <dgm:cxn modelId="{5C5AA9AB-A2FC-4767-A58A-2011F56024FA}" type="presOf" srcId="{334C7184-4828-4BFD-8518-44560E371AE3}" destId="{10623065-01FD-41FE-9F72-8D76165EA0D5}" srcOrd="0" destOrd="0" presId="urn:microsoft.com/office/officeart/2005/8/layout/hProcess7"/>
    <dgm:cxn modelId="{13EF6CA0-DF95-4B38-9E2C-758831E0B3FD}" srcId="{0662B8EA-2116-4E9D-AEAB-B9AECC67BE13}" destId="{334C7184-4828-4BFD-8518-44560E371AE3}" srcOrd="0" destOrd="0" parTransId="{6CCB34CA-3D48-4F09-9045-3AC60E7418E1}" sibTransId="{7B4BAE7E-3FCA-4949-AD7C-368734AC81A0}"/>
    <dgm:cxn modelId="{999304C4-B9B6-4DF7-8C29-AB5C1652B62C}" type="presOf" srcId="{E3E3CA52-E39C-42BC-A8EE-26388D453CEC}" destId="{C1757DFE-0AEC-4B39-A28F-17E2027A6562}" srcOrd="0" destOrd="0" presId="urn:microsoft.com/office/officeart/2005/8/layout/hProcess7"/>
    <dgm:cxn modelId="{3145D533-B54D-4D54-8542-F0BD48CFF445}" type="presOf" srcId="{63B91CD4-5AE6-443E-B6E0-5DFBC30BE2DA}" destId="{D40FC6AF-DFDC-4BA5-B9C0-67B0541CD522}" srcOrd="0" destOrd="0" presId="urn:microsoft.com/office/officeart/2005/8/layout/hProcess7"/>
    <dgm:cxn modelId="{BE8F4F64-AB3D-43B7-BA1A-9E5638285B6F}" type="presOf" srcId="{020CD5EE-C0F5-4A63-AD46-85EE57B1634F}" destId="{EDD151C5-7129-4A2B-A79C-AE8B4DF1FF83}" srcOrd="1" destOrd="0" presId="urn:microsoft.com/office/officeart/2005/8/layout/hProcess7"/>
    <dgm:cxn modelId="{F681EF16-84A4-408E-9744-144D947BFC19}" type="presOf" srcId="{E5B8D3BD-DE99-4E12-892F-341C6B88C3AA}" destId="{9D8C6120-D3E1-4E41-9D6D-AA47E951E4A1}" srcOrd="0" destOrd="0" presId="urn:microsoft.com/office/officeart/2005/8/layout/hProcess7"/>
    <dgm:cxn modelId="{1821873C-4B7A-4608-9011-04E2BC840181}" type="presOf" srcId="{0662B8EA-2116-4E9D-AEAB-B9AECC67BE13}" destId="{3EC346FB-CD27-4FDF-BB56-27D0EC6A2793}" srcOrd="0" destOrd="0" presId="urn:microsoft.com/office/officeart/2005/8/layout/hProcess7"/>
    <dgm:cxn modelId="{89A549E6-9553-4DBD-822A-3F5618EE5E90}" srcId="{19E4EC02-B81D-4B19-A7B4-23FB61D7A9D2}" destId="{E5B8D3BD-DE99-4E12-892F-341C6B88C3AA}" srcOrd="0" destOrd="0" parTransId="{65FAB671-2323-4C70-843E-BA682C3B831C}" sibTransId="{BFB51E59-243D-4340-8056-61B2A9C37B9F}"/>
    <dgm:cxn modelId="{B590D455-6104-4A47-BB2D-CDABA9BD0074}" type="presOf" srcId="{19E4EC02-B81D-4B19-A7B4-23FB61D7A9D2}" destId="{C7CA0EAD-E924-4BFE-987B-929B37BFB1E0}" srcOrd="0" destOrd="0" presId="urn:microsoft.com/office/officeart/2005/8/layout/hProcess7"/>
    <dgm:cxn modelId="{7C6B9B33-FBA4-449F-8135-F28A6ADC4CAE}" type="presOf" srcId="{0662B8EA-2116-4E9D-AEAB-B9AECC67BE13}" destId="{49D7FF0C-712C-442D-A9D9-CB1185F57A15}" srcOrd="1" destOrd="0" presId="urn:microsoft.com/office/officeart/2005/8/layout/hProcess7"/>
    <dgm:cxn modelId="{8F601C57-8408-499E-9A4B-594266F98555}" type="presParOf" srcId="{D40FC6AF-DFDC-4BA5-B9C0-67B0541CD522}" destId="{2207B443-BCA3-4941-B945-BBDF7D7687A8}" srcOrd="0" destOrd="0" presId="urn:microsoft.com/office/officeart/2005/8/layout/hProcess7"/>
    <dgm:cxn modelId="{9BF412FA-517C-44ED-B233-BC3118BAAFB1}" type="presParOf" srcId="{2207B443-BCA3-4941-B945-BBDF7D7687A8}" destId="{77DA3487-39A6-45C6-997C-453DE884BB29}" srcOrd="0" destOrd="0" presId="urn:microsoft.com/office/officeart/2005/8/layout/hProcess7"/>
    <dgm:cxn modelId="{4E67D7DE-3EFF-4ADC-9820-F27B7408A91D}" type="presParOf" srcId="{2207B443-BCA3-4941-B945-BBDF7D7687A8}" destId="{EDD151C5-7129-4A2B-A79C-AE8B4DF1FF83}" srcOrd="1" destOrd="0" presId="urn:microsoft.com/office/officeart/2005/8/layout/hProcess7"/>
    <dgm:cxn modelId="{C4333071-0AD9-43D3-B98B-B8A5DF8709DD}" type="presParOf" srcId="{2207B443-BCA3-4941-B945-BBDF7D7687A8}" destId="{C1757DFE-0AEC-4B39-A28F-17E2027A6562}" srcOrd="2" destOrd="0" presId="urn:microsoft.com/office/officeart/2005/8/layout/hProcess7"/>
    <dgm:cxn modelId="{D39ABCD0-681B-40A1-940F-427DEE88A9E9}" type="presParOf" srcId="{D40FC6AF-DFDC-4BA5-B9C0-67B0541CD522}" destId="{DAF0FD95-6429-4B6C-B4C0-1D57901B2CFF}" srcOrd="1" destOrd="0" presId="urn:microsoft.com/office/officeart/2005/8/layout/hProcess7"/>
    <dgm:cxn modelId="{8D293FA1-9BBC-4A1F-93AB-3FAE204B6104}" type="presParOf" srcId="{D40FC6AF-DFDC-4BA5-B9C0-67B0541CD522}" destId="{74EAECDF-C816-40EB-BC68-F6A138FA9AD5}" srcOrd="2" destOrd="0" presId="urn:microsoft.com/office/officeart/2005/8/layout/hProcess7"/>
    <dgm:cxn modelId="{5268F571-7604-4598-9204-0EB002EAAE11}" type="presParOf" srcId="{74EAECDF-C816-40EB-BC68-F6A138FA9AD5}" destId="{EB8084DF-22E6-4B89-8250-3353408A54A9}" srcOrd="0" destOrd="0" presId="urn:microsoft.com/office/officeart/2005/8/layout/hProcess7"/>
    <dgm:cxn modelId="{3C3DF1F0-DA23-4C36-9C29-D6613FC6459B}" type="presParOf" srcId="{74EAECDF-C816-40EB-BC68-F6A138FA9AD5}" destId="{9698308C-0C8D-4BF9-BA92-65DBA558F337}" srcOrd="1" destOrd="0" presId="urn:microsoft.com/office/officeart/2005/8/layout/hProcess7"/>
    <dgm:cxn modelId="{E518D898-9CAE-4188-805B-E09CC5988A49}" type="presParOf" srcId="{74EAECDF-C816-40EB-BC68-F6A138FA9AD5}" destId="{6CA326EE-D33D-431D-BA19-74E240098924}" srcOrd="2" destOrd="0" presId="urn:microsoft.com/office/officeart/2005/8/layout/hProcess7"/>
    <dgm:cxn modelId="{B77E6D1E-C72E-44A2-9EAE-E33705D69076}" type="presParOf" srcId="{D40FC6AF-DFDC-4BA5-B9C0-67B0541CD522}" destId="{7085C2C2-FE18-4B26-8C47-8235C91AD94B}" srcOrd="3" destOrd="0" presId="urn:microsoft.com/office/officeart/2005/8/layout/hProcess7"/>
    <dgm:cxn modelId="{D8E3EDF9-8746-479B-B2D6-594CAFA01006}" type="presParOf" srcId="{D40FC6AF-DFDC-4BA5-B9C0-67B0541CD522}" destId="{C7348CF7-9E16-4F97-814C-0C668B27E4E7}" srcOrd="4" destOrd="0" presId="urn:microsoft.com/office/officeart/2005/8/layout/hProcess7"/>
    <dgm:cxn modelId="{B891B9EB-FA9A-4992-9503-61EE813D85A7}" type="presParOf" srcId="{C7348CF7-9E16-4F97-814C-0C668B27E4E7}" destId="{3EC346FB-CD27-4FDF-BB56-27D0EC6A2793}" srcOrd="0" destOrd="0" presId="urn:microsoft.com/office/officeart/2005/8/layout/hProcess7"/>
    <dgm:cxn modelId="{878D8A59-A90F-4FE4-93DC-2F3E4828D1CA}" type="presParOf" srcId="{C7348CF7-9E16-4F97-814C-0C668B27E4E7}" destId="{49D7FF0C-712C-442D-A9D9-CB1185F57A15}" srcOrd="1" destOrd="0" presId="urn:microsoft.com/office/officeart/2005/8/layout/hProcess7"/>
    <dgm:cxn modelId="{72EB6C7A-6016-43B7-8168-DB66A88D9F29}" type="presParOf" srcId="{C7348CF7-9E16-4F97-814C-0C668B27E4E7}" destId="{10623065-01FD-41FE-9F72-8D76165EA0D5}" srcOrd="2" destOrd="0" presId="urn:microsoft.com/office/officeart/2005/8/layout/hProcess7"/>
    <dgm:cxn modelId="{4715709B-EBD3-457B-B87F-5376B7461A25}" type="presParOf" srcId="{D40FC6AF-DFDC-4BA5-B9C0-67B0541CD522}" destId="{CBA9BAEB-C17E-4005-BAA8-C849B0FA0B38}" srcOrd="5" destOrd="0" presId="urn:microsoft.com/office/officeart/2005/8/layout/hProcess7"/>
    <dgm:cxn modelId="{07B9ABC7-E1A4-45FB-9FA5-F4C5B35AD4C9}" type="presParOf" srcId="{D40FC6AF-DFDC-4BA5-B9C0-67B0541CD522}" destId="{E1F3A76B-B0C9-4599-98CB-2742F46B54AF}" srcOrd="6" destOrd="0" presId="urn:microsoft.com/office/officeart/2005/8/layout/hProcess7"/>
    <dgm:cxn modelId="{4ABA4434-EFC3-4D5E-8D7A-B531AFD20374}" type="presParOf" srcId="{E1F3A76B-B0C9-4599-98CB-2742F46B54AF}" destId="{C27EC115-6FF0-4B2D-82D7-0D1CC0E2F25E}" srcOrd="0" destOrd="0" presId="urn:microsoft.com/office/officeart/2005/8/layout/hProcess7"/>
    <dgm:cxn modelId="{50C5D240-3B17-4F82-9C5A-6DA3E80C1A73}" type="presParOf" srcId="{E1F3A76B-B0C9-4599-98CB-2742F46B54AF}" destId="{D55D74EA-9182-46FC-A53C-38EEB7FF606F}" srcOrd="1" destOrd="0" presId="urn:microsoft.com/office/officeart/2005/8/layout/hProcess7"/>
    <dgm:cxn modelId="{70BC66BB-15B3-4DA7-92A4-B5FEBD231021}" type="presParOf" srcId="{E1F3A76B-B0C9-4599-98CB-2742F46B54AF}" destId="{B354BAD8-314D-4594-9A6F-4A3923C10E24}" srcOrd="2" destOrd="0" presId="urn:microsoft.com/office/officeart/2005/8/layout/hProcess7"/>
    <dgm:cxn modelId="{6C30164C-44F9-4999-B301-77C4C7CED03C}" type="presParOf" srcId="{D40FC6AF-DFDC-4BA5-B9C0-67B0541CD522}" destId="{075B1814-7F4F-449A-B3B1-31E76CA01916}" srcOrd="7" destOrd="0" presId="urn:microsoft.com/office/officeart/2005/8/layout/hProcess7"/>
    <dgm:cxn modelId="{9D3811F6-B363-4331-832D-4E0AEB7C8B7D}" type="presParOf" srcId="{D40FC6AF-DFDC-4BA5-B9C0-67B0541CD522}" destId="{1A929A1B-1158-4912-93E3-402258BE8687}" srcOrd="8" destOrd="0" presId="urn:microsoft.com/office/officeart/2005/8/layout/hProcess7"/>
    <dgm:cxn modelId="{928D2E29-E094-4471-AFF4-ED2F18CE9321}" type="presParOf" srcId="{1A929A1B-1158-4912-93E3-402258BE8687}" destId="{C7CA0EAD-E924-4BFE-987B-929B37BFB1E0}" srcOrd="0" destOrd="0" presId="urn:microsoft.com/office/officeart/2005/8/layout/hProcess7"/>
    <dgm:cxn modelId="{42946BB8-9B6E-44C2-B07A-5757D7E3761C}" type="presParOf" srcId="{1A929A1B-1158-4912-93E3-402258BE8687}" destId="{52A8E5F9-2634-4BEA-A36A-5238B3872BD1}" srcOrd="1" destOrd="0" presId="urn:microsoft.com/office/officeart/2005/8/layout/hProcess7"/>
    <dgm:cxn modelId="{56884869-0BB0-4922-B566-4CB78EA45170}" type="presParOf" srcId="{1A929A1B-1158-4912-93E3-402258BE8687}" destId="{9D8C6120-D3E1-4E41-9D6D-AA47E951E4A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FEE333-A8E4-4F4A-9404-E1EA21152532}">
      <dsp:nvSpPr>
        <dsp:cNvPr id="0" name=""/>
        <dsp:cNvSpPr/>
      </dsp:nvSpPr>
      <dsp:spPr>
        <a:xfrm>
          <a:off x="363654" y="122763"/>
          <a:ext cx="905033" cy="42378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i="0" kern="12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Electron energy modulation</a:t>
          </a:r>
        </a:p>
      </dsp:txBody>
      <dsp:txXfrm>
        <a:off x="384342" y="143451"/>
        <a:ext cx="863657" cy="382411"/>
      </dsp:txXfrm>
    </dsp:sp>
    <dsp:sp modelId="{04D1A17E-4FFB-4814-86C1-12A1A2C96385}">
      <dsp:nvSpPr>
        <dsp:cNvPr id="0" name=""/>
        <dsp:cNvSpPr/>
      </dsp:nvSpPr>
      <dsp:spPr>
        <a:xfrm>
          <a:off x="54066" y="448112"/>
          <a:ext cx="1131189" cy="1131189"/>
        </a:xfrm>
        <a:custGeom>
          <a:avLst/>
          <a:gdLst/>
          <a:ahLst/>
          <a:cxnLst/>
          <a:rect l="0" t="0" r="0" b="0"/>
          <a:pathLst>
            <a:path>
              <a:moveTo>
                <a:pt x="960247" y="160444"/>
              </a:moveTo>
              <a:arcTo wR="565594" hR="565594" stAng="18854882" swAng="1890235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DB362E-820B-44BF-8A08-6EA39B17CBBF}">
      <dsp:nvSpPr>
        <dsp:cNvPr id="0" name=""/>
        <dsp:cNvSpPr/>
      </dsp:nvSpPr>
      <dsp:spPr>
        <a:xfrm>
          <a:off x="980000" y="971156"/>
          <a:ext cx="651980" cy="42378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i="0" kern="12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Electron micro-bunching</a:t>
          </a:r>
        </a:p>
      </dsp:txBody>
      <dsp:txXfrm>
        <a:off x="1000688" y="991844"/>
        <a:ext cx="610604" cy="382411"/>
      </dsp:txXfrm>
    </dsp:sp>
    <dsp:sp modelId="{FF5D6343-D17B-493C-A1B2-0B21DCF213D8}">
      <dsp:nvSpPr>
        <dsp:cNvPr id="0" name=""/>
        <dsp:cNvSpPr/>
      </dsp:nvSpPr>
      <dsp:spPr>
        <a:xfrm>
          <a:off x="250576" y="334657"/>
          <a:ext cx="1131189" cy="1131189"/>
        </a:xfrm>
        <a:custGeom>
          <a:avLst/>
          <a:gdLst/>
          <a:ahLst/>
          <a:cxnLst/>
          <a:rect l="0" t="0" r="0" b="0"/>
          <a:pathLst>
            <a:path>
              <a:moveTo>
                <a:pt x="739317" y="1103849"/>
              </a:moveTo>
              <a:arcTo wR="565594" hR="565594" stAng="4326747" swAng="2146505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5D1A1A-89EE-46B5-9E4E-0BD2C528CB7F}">
      <dsp:nvSpPr>
        <dsp:cNvPr id="0" name=""/>
        <dsp:cNvSpPr/>
      </dsp:nvSpPr>
      <dsp:spPr>
        <a:xfrm>
          <a:off x="361" y="971156"/>
          <a:ext cx="651980" cy="42378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i="0" kern="12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Radiation emission</a:t>
          </a:r>
        </a:p>
      </dsp:txBody>
      <dsp:txXfrm>
        <a:off x="21049" y="991844"/>
        <a:ext cx="610604" cy="382411"/>
      </dsp:txXfrm>
    </dsp:sp>
    <dsp:sp modelId="{1857FD3E-0DEE-49D4-9622-3FF108B6CB04}">
      <dsp:nvSpPr>
        <dsp:cNvPr id="0" name=""/>
        <dsp:cNvSpPr/>
      </dsp:nvSpPr>
      <dsp:spPr>
        <a:xfrm>
          <a:off x="447085" y="448112"/>
          <a:ext cx="1131189" cy="1131189"/>
        </a:xfrm>
        <a:custGeom>
          <a:avLst/>
          <a:gdLst/>
          <a:ahLst/>
          <a:cxnLst/>
          <a:rect l="0" t="0" r="0" b="0"/>
          <a:pathLst>
            <a:path>
              <a:moveTo>
                <a:pt x="17398" y="426390"/>
              </a:moveTo>
              <a:arcTo wR="565594" hR="565594" stAng="11654882" swAng="1890235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A3487-39A6-45C6-997C-453DE884BB29}">
      <dsp:nvSpPr>
        <dsp:cNvPr id="0" name=""/>
        <dsp:cNvSpPr/>
      </dsp:nvSpPr>
      <dsp:spPr>
        <a:xfrm>
          <a:off x="655" y="843160"/>
          <a:ext cx="2820369" cy="3384442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Year 1</a:t>
          </a:r>
        </a:p>
      </dsp:txBody>
      <dsp:txXfrm rot="16200000">
        <a:off x="-1104929" y="1948744"/>
        <a:ext cx="2775243" cy="564073"/>
      </dsp:txXfrm>
    </dsp:sp>
    <dsp:sp modelId="{C1757DFE-0AEC-4B39-A28F-17E2027A6562}">
      <dsp:nvSpPr>
        <dsp:cNvPr id="0" name=""/>
        <dsp:cNvSpPr/>
      </dsp:nvSpPr>
      <dsp:spPr>
        <a:xfrm>
          <a:off x="564729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/>
          </a:r>
          <a:br>
            <a:rPr lang="en-US" sz="1600" kern="1200" dirty="0"/>
          </a:br>
          <a:r>
            <a:rPr lang="en-US" sz="1600" kern="1200" dirty="0"/>
            <a:t>Project launch event January 2023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Preliminary </a:t>
          </a:r>
          <a:r>
            <a:rPr lang="en-US" sz="1600" kern="1200" dirty="0"/>
            <a:t>engagement with overseas XFEL facilities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Survey of the science team, workshops and town halls meetings </a:t>
          </a:r>
          <a:r>
            <a:rPr lang="en-US" sz="1600" kern="1200" dirty="0" smtClean="0"/>
            <a:t>begin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Initial conceptual design and layout</a:t>
          </a:r>
          <a:endParaRPr lang="en-US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564729" y="843160"/>
        <a:ext cx="2101174" cy="3384442"/>
      </dsp:txXfrm>
    </dsp:sp>
    <dsp:sp modelId="{3EC346FB-CD27-4FDF-BB56-27D0EC6A2793}">
      <dsp:nvSpPr>
        <dsp:cNvPr id="0" name=""/>
        <dsp:cNvSpPr/>
      </dsp:nvSpPr>
      <dsp:spPr>
        <a:xfrm>
          <a:off x="2919737" y="843160"/>
          <a:ext cx="2820369" cy="3384442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Year 2</a:t>
          </a:r>
        </a:p>
      </dsp:txBody>
      <dsp:txXfrm rot="16200000">
        <a:off x="1814152" y="1948744"/>
        <a:ext cx="2775243" cy="564073"/>
      </dsp:txXfrm>
    </dsp:sp>
    <dsp:sp modelId="{9698308C-0C8D-4BF9-BA92-65DBA558F337}">
      <dsp:nvSpPr>
        <dsp:cNvPr id="0" name=""/>
        <dsp:cNvSpPr/>
      </dsp:nvSpPr>
      <dsp:spPr>
        <a:xfrm rot="5400000">
          <a:off x="2685145" y="3533064"/>
          <a:ext cx="497388" cy="42305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23065-01FD-41FE-9F72-8D76165EA0D5}">
      <dsp:nvSpPr>
        <dsp:cNvPr id="0" name=""/>
        <dsp:cNvSpPr/>
      </dsp:nvSpPr>
      <dsp:spPr>
        <a:xfrm>
          <a:off x="3483811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/>
          </a:r>
          <a:br>
            <a:rPr lang="en-US" sz="1600" kern="1200"/>
          </a:br>
          <a:r>
            <a:rPr lang="en-US" sz="1600" kern="1200"/>
            <a:t>Developing the concepts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R&amp;D targeting gaps in key physics and technology areas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Collaborative activities and working groups with overseas XFEL facilities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Workshops and town hall meetings continue</a:t>
          </a:r>
        </a:p>
      </dsp:txBody>
      <dsp:txXfrm>
        <a:off x="3483811" y="843160"/>
        <a:ext cx="2101174" cy="3384442"/>
      </dsp:txXfrm>
    </dsp:sp>
    <dsp:sp modelId="{C7CA0EAD-E924-4BFE-987B-929B37BFB1E0}">
      <dsp:nvSpPr>
        <dsp:cNvPr id="0" name=""/>
        <dsp:cNvSpPr/>
      </dsp:nvSpPr>
      <dsp:spPr>
        <a:xfrm>
          <a:off x="5838819" y="843160"/>
          <a:ext cx="2820369" cy="3384442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Year 3</a:t>
          </a:r>
        </a:p>
      </dsp:txBody>
      <dsp:txXfrm rot="16200000">
        <a:off x="4733234" y="1948744"/>
        <a:ext cx="2775243" cy="564073"/>
      </dsp:txXfrm>
    </dsp:sp>
    <dsp:sp modelId="{D55D74EA-9182-46FC-A53C-38EEB7FF606F}">
      <dsp:nvSpPr>
        <dsp:cNvPr id="0" name=""/>
        <dsp:cNvSpPr/>
      </dsp:nvSpPr>
      <dsp:spPr>
        <a:xfrm rot="5400000">
          <a:off x="5604227" y="3533064"/>
          <a:ext cx="497388" cy="42305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C6120-D3E1-4E41-9D6D-AA47E951E4A1}">
      <dsp:nvSpPr>
        <dsp:cNvPr id="0" name=""/>
        <dsp:cNvSpPr/>
      </dsp:nvSpPr>
      <dsp:spPr>
        <a:xfrm>
          <a:off x="6402893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/>
          </a:r>
          <a:br>
            <a:rPr lang="en-US" sz="1600" kern="1200" dirty="0"/>
          </a:br>
          <a:r>
            <a:rPr lang="en-US" sz="1600" kern="1200" dirty="0"/>
            <a:t>Summary of R&amp;D activities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Preferred options identified, socio-economic analysis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Revision to science case published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CDOA phase completed September 2025</a:t>
          </a:r>
        </a:p>
      </dsp:txBody>
      <dsp:txXfrm>
        <a:off x="6402893" y="843160"/>
        <a:ext cx="2101174" cy="3384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68F57-03EB-4DC4-97C5-21471D1FAD1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572C3-20ED-40E8-9D64-9B92AB5C9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013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7946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000000"/>
                </a:solidFill>
                <a:latin typeface="Calibri"/>
                <a:cs typeface="Calibri"/>
              </a:rPr>
              <a:t>It is essential that we assess, and optimise where possible, all of the options from a sustainability perspective.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of which would have a significant positive impact on the power requirements of a new XFEL facility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A0739-1C77-4C67-836A-ABC88CBFF1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673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dirty="0"/>
              <a:t>To replace photo with one of your own. </a:t>
            </a:r>
            <a:r>
              <a:rPr lang="en-GB" b="1" dirty="0"/>
              <a:t>1)</a:t>
            </a:r>
            <a:r>
              <a:rPr lang="en-GB" dirty="0"/>
              <a:t> Send the geometric shape overlay to the back – </a:t>
            </a:r>
            <a:r>
              <a:rPr lang="en-GB" i="1" dirty="0"/>
              <a:t>Right-Click &gt; Send to Back &gt; Send to Back</a:t>
            </a:r>
            <a:r>
              <a:rPr lang="en-GB" dirty="0"/>
              <a:t>. </a:t>
            </a:r>
            <a:r>
              <a:rPr lang="en-GB" b="1" dirty="0"/>
              <a:t>2) </a:t>
            </a:r>
            <a:r>
              <a:rPr lang="en-GB" dirty="0"/>
              <a:t>Replace image – use the guides provided to correctly position it. </a:t>
            </a:r>
            <a:r>
              <a:rPr lang="en-GB" b="1" dirty="0"/>
              <a:t>3) </a:t>
            </a:r>
            <a:r>
              <a:rPr lang="en-GB" dirty="0"/>
              <a:t>Send your image to the back so that the geometric overlay re-appears over the image. </a:t>
            </a:r>
            <a:r>
              <a:rPr lang="en-GB" sz="12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Please remove or amend the image credit if you are using a different image to the one provided.</a:t>
            </a:r>
            <a:endParaRPr dirty="0"/>
          </a:p>
        </p:txBody>
      </p:sp>
      <p:sp>
        <p:nvSpPr>
          <p:cNvPr id="261" name="Google Shape;26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43363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6658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E61BC1-B2F7-4843-992B-6D3D4603192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852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>
                <a:latin typeface="+mn-lt"/>
              </a:rPr>
              <a:t>XFELs drive scientific discovery through real-time access to structural and electronic dynamics in matter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22D337-C9BF-49F6-8746-ABC56E636F7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4271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/>
              <a:t>To replace photo with one of your own. </a:t>
            </a:r>
            <a:r>
              <a:rPr lang="en-GB" b="1"/>
              <a:t>1)</a:t>
            </a:r>
            <a:r>
              <a:rPr lang="en-GB"/>
              <a:t> Send the geometric shape overlay to the back – </a:t>
            </a:r>
            <a:r>
              <a:rPr lang="en-GB" i="1"/>
              <a:t>Right-Click &gt; Send to Back &gt; Send to Back</a:t>
            </a:r>
            <a:r>
              <a:rPr lang="en-GB"/>
              <a:t>. </a:t>
            </a:r>
            <a:r>
              <a:rPr lang="en-GB" b="1"/>
              <a:t>2) </a:t>
            </a:r>
            <a:r>
              <a:rPr lang="en-GB"/>
              <a:t>Replace image – use the guides provided to correctly position it. </a:t>
            </a:r>
            <a:r>
              <a:rPr lang="en-GB" b="1"/>
              <a:t>3) </a:t>
            </a:r>
            <a:r>
              <a:rPr lang="en-GB"/>
              <a:t>Send your image to the back so that the geometric overlay re-appears over the image. </a:t>
            </a:r>
            <a:r>
              <a:rPr lang="en-GB" sz="12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Please remove or amend the image credit if you are using a different image to the one provided.</a:t>
            </a:r>
            <a:endParaRPr/>
          </a:p>
        </p:txBody>
      </p:sp>
      <p:sp>
        <p:nvSpPr>
          <p:cNvPr id="261" name="Google Shape;26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400"/>
                <a:buFontTx/>
                <a:buNone/>
                <a:tabLst/>
                <a:defRPr/>
              </a:pPr>
              <a:t>7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5425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25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9147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A0739-1C77-4C67-836A-ABC88CBFF1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7781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chemeClr val="tx1"/>
                </a:solidFill>
                <a:cs typeface="Calibri"/>
              </a:rPr>
              <a:t>Single-cycle undulator light with carrier-envelope phase control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995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chemeClr val="tx1"/>
                </a:solidFill>
                <a:cs typeface="Calibri"/>
              </a:rPr>
              <a:t>Single-cycle </a:t>
            </a:r>
            <a:r>
              <a:rPr lang="en-GB" err="1">
                <a:solidFill>
                  <a:schemeClr val="tx1"/>
                </a:solidFill>
                <a:cs typeface="Calibri"/>
              </a:rPr>
              <a:t>undulator</a:t>
            </a:r>
            <a:r>
              <a:rPr lang="en-GB">
                <a:solidFill>
                  <a:schemeClr val="tx1"/>
                </a:solidFill>
                <a:cs typeface="Calibri"/>
              </a:rPr>
              <a:t> light with carrier-envelope phase control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1174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869A0-5D92-B28E-EBF3-A4D06B5900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8C4C6A-3346-5B34-991E-427B75E9C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35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A447A-67D6-CF9E-24D8-5C2010415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C39C39-D093-F0BA-DE5B-C2F508961B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9000D-00D9-781B-EAF6-E734E58BC5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66AE2-A2E0-76ED-A91F-C8EB0FD9A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BD9B8-3596-3059-ECFB-073339389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86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C8AB5E-4868-48A1-C75D-2675BCDFD1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AED25-B76B-6459-18E7-ABC28EF2C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68B76-7C8C-355A-762B-A55CC6F5C5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223B2-6484-E75C-174E-55DFF7430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1F66A-7AAC-2248-B53C-F86286BE7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322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1190625" y="1151930"/>
            <a:ext cx="9810750" cy="2321719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1190625" y="3536156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>
                <a:solidFill>
                  <a:srgbClr val="000000"/>
                </a:solidFill>
              </a:defRPr>
            </a:lvl1pPr>
            <a:lvl2pPr marL="0" indent="160729" algn="ctr">
              <a:spcBef>
                <a:spcPts val="0"/>
              </a:spcBef>
              <a:buSzTx/>
              <a:buNone/>
              <a:defRPr sz="2250">
                <a:solidFill>
                  <a:srgbClr val="000000"/>
                </a:solidFill>
              </a:defRPr>
            </a:lvl2pPr>
            <a:lvl3pPr marL="0" indent="321457" algn="ctr">
              <a:spcBef>
                <a:spcPts val="0"/>
              </a:spcBef>
              <a:buSzTx/>
              <a:buNone/>
              <a:defRPr sz="2250">
                <a:solidFill>
                  <a:srgbClr val="000000"/>
                </a:solidFill>
              </a:defRPr>
            </a:lvl3pPr>
            <a:lvl4pPr marL="0" indent="482186" algn="ctr">
              <a:spcBef>
                <a:spcPts val="0"/>
              </a:spcBef>
              <a:buSzTx/>
              <a:buNone/>
              <a:defRPr sz="2250">
                <a:solidFill>
                  <a:srgbClr val="000000"/>
                </a:solidFill>
              </a:defRPr>
            </a:lvl4pPr>
            <a:lvl5pPr marL="0" indent="642915" algn="ctr">
              <a:spcBef>
                <a:spcPts val="0"/>
              </a:spcBef>
              <a:buSzTx/>
              <a:buNone/>
              <a:defRPr sz="2250">
                <a:solidFill>
                  <a:srgbClr val="000000"/>
                </a:solidFill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5917310" y="6505277"/>
            <a:ext cx="345473" cy="26789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71649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0" y="-1742"/>
            <a:ext cx="8446791" cy="38270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marL="217692" indent="0">
              <a:buNone/>
              <a:defRPr/>
            </a:lvl1pPr>
          </a:lstStyle>
          <a:p>
            <a:pPr marL="180000" indent="0">
              <a:buNone/>
            </a:pPr>
            <a:endParaRPr lang="en-GB" sz="1814" b="0" strike="noStrike" spc="-1">
              <a:solidFill>
                <a:srgbClr val="000066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562" y="1604399"/>
            <a:ext cx="10971684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Aft>
                <a:spcPts val="1282"/>
              </a:spcAft>
              <a:buNone/>
              <a:defRPr/>
            </a:lvl1pPr>
          </a:lstStyle>
          <a:p>
            <a:pPr indent="0">
              <a:spcAft>
                <a:spcPts val="1060"/>
              </a:spcAft>
              <a:buNone/>
            </a:pPr>
            <a:endParaRPr lang="en-GB" sz="2903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481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45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1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89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824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75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44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B06DC-1941-7190-80C2-823D60C62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79" y="107104"/>
            <a:ext cx="11970325" cy="584776"/>
          </a:xfrm>
        </p:spPr>
        <p:txBody>
          <a:bodyPr/>
          <a:lstStyle>
            <a:lvl1pPr>
              <a:defRPr lang="en-US" sz="3200" b="1" kern="1200" spc="-16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E02EB-A3B1-5115-DE02-40383A257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879" y="902750"/>
            <a:ext cx="11970325" cy="52742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0B53A-0A4B-D0F5-41BC-ACB228B0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87874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0CC39504-800B-4053-A170-DCD3ACC9EC4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824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213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85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92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75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697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5184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CD7BDB97-AED5-8950-9857-FC0908A8C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6284890"/>
            <a:ext cx="1886114" cy="5353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8D9983-B043-AACA-C5D5-286E45E884CB}"/>
              </a:ext>
            </a:extLst>
          </p:cNvPr>
          <p:cNvSpPr txBox="1"/>
          <p:nvPr userDrawn="1"/>
        </p:nvSpPr>
        <p:spPr>
          <a:xfrm>
            <a:off x="1824123" y="6502553"/>
            <a:ext cx="60955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1EE1160-7DB3-80DA-2B99-172C08DE18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799" y="6543285"/>
            <a:ext cx="2743200" cy="276999"/>
          </a:xfrm>
          <a:prstGeom prst="rect">
            <a:avLst/>
          </a:prstGeom>
        </p:spPr>
        <p:txBody>
          <a:bodyPr/>
          <a:lstStyle>
            <a:lvl1pPr algn="r">
              <a:defRPr kumimoji="0" lang="en-GB" sz="1200" b="0" i="0" u="none" strike="noStrike" kern="1200" cap="none" spc="0" normalizeH="0" baseline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E4D17403-F0AD-4B12-BB3D-F7BF7D3BF14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1380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705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550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9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DE4A7-D813-7DFF-2855-368B401D0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1B153-3A7F-52D3-6936-F7F51F9CA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9180A-C15D-F9A7-072F-E81CF1A47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6E670-0791-256D-13E8-56C7B23B0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E6AF5-810B-6D2D-A373-BA9D940F1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4639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603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47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517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904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657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896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277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1860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006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5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528A-88A6-9378-1480-84A5C4BB2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4AD67-8198-0C4A-EF60-47433F9803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A74AD-D76B-5D41-FB17-F639C3781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8848A6-D743-BB64-9CD5-6B21B8B7EE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7663D-5DF3-4F50-B02B-3906DB2A2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4A943-E758-887E-321B-2C89F3F4B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1146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96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8704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983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715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139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548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134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596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753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8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29FFD-B60C-7FCB-465A-ECC7B38AE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5DDFC0-73A0-C990-967D-8387D2863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8D99-0B47-42B7-021D-8AF7946A4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14B8FD-D155-CA73-A289-0DE489B489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77D95E-F981-AAAA-AD69-97C30CD118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6AB23-7226-319D-77E5-53799D49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4FCE44-C865-DF85-C66C-FD6BB7736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5CE87F-5F46-A7AB-132A-945611B30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3427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0192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35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1565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190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04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726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716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8879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774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1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484D-D0F7-7F40-AE07-57E7674A9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30AB5-7F08-F863-481E-636872C6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89359-8D86-E5AE-F214-E8D03EA16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E8F61C-2E8B-D5BA-7DBF-81BDC95D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1662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200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314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2578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837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996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7980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1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381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279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5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D771F9-E93A-0D15-27A7-A11EFB9A93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E81AB8-D810-F272-E734-742525F3B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9F65D-7774-AE06-15DC-C0ACF830B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0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8885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04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967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681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3290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7E428-C431-2FD8-7350-51B5B0681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D7A46-D19E-0AE6-87EC-DFB1AA6CF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3C6399-EB21-956B-F223-84DF2AC9D6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438783-DE0F-9F1F-8CD2-B042F97F48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E78C65-34F6-7DE0-2E88-0995F910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5CF98-D263-A920-BADF-B6D20A9C8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697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FEF12-7912-AB1C-60C6-4F17F7964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74B462-B74F-5ED5-B578-81542D04C5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DAFC31-7501-4542-9144-9C123C068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368E1-F4AF-D7BD-8723-B7BC415D5E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210ED-E643-DFA4-3984-33D0AF552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91F25-C437-9DC9-141D-800E10C8F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C39504-800B-4053-A170-DCD3ACC9E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82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7EB7B1-1B17-FF6E-AC57-3B5CF54BF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2F261-7FC4-79C7-785E-A5105F5B2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6296C0D3-0737-A35F-6158-546AD4D4BB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3322" y="6345009"/>
            <a:ext cx="12876762" cy="5129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4EB0800-C359-5759-D589-D7A9B49F5E4D}"/>
              </a:ext>
            </a:extLst>
          </p:cNvPr>
          <p:cNvSpPr/>
          <p:nvPr userDrawn="1"/>
        </p:nvSpPr>
        <p:spPr>
          <a:xfrm>
            <a:off x="11444451" y="6385953"/>
            <a:ext cx="7475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err="1">
                <a:solidFill>
                  <a:schemeClr val="bg1"/>
                </a:solidFill>
                <a:latin typeface="Moderat Medium" pitchFamily="2" charset="77"/>
                <a:cs typeface="Arial" panose="020B0604020202020204" pitchFamily="34" charset="0"/>
              </a:rPr>
              <a:t>xfel.ac.uk</a:t>
            </a:r>
            <a:endParaRPr lang="en-GB" sz="1000">
              <a:solidFill>
                <a:schemeClr val="bg1"/>
              </a:solidFill>
              <a:latin typeface="Moderat Medium" pitchFamily="2" charset="77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47CAD8-B729-8C9C-383E-5B7BFCABEA3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02935"/>
            <a:ext cx="1483679" cy="3798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2DB8EC-35B1-5C4B-8EAF-44BCCA3D8992}"/>
              </a:ext>
            </a:extLst>
          </p:cNvPr>
          <p:cNvSpPr/>
          <p:nvPr userDrawn="1"/>
        </p:nvSpPr>
        <p:spPr>
          <a:xfrm>
            <a:off x="10314433" y="6553999"/>
            <a:ext cx="18775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>
                <a:solidFill>
                  <a:schemeClr val="bg1"/>
                </a:solidFill>
                <a:latin typeface="Moderat Medium" pitchFamily="2" charset="77"/>
                <a:cs typeface="Arial" panose="020B0604020202020204" pitchFamily="34" charset="0"/>
              </a:rPr>
              <a:t>UK XFEL Science Case Overview</a:t>
            </a:r>
          </a:p>
        </p:txBody>
      </p:sp>
    </p:spTree>
    <p:extLst>
      <p:ext uri="{BB962C8B-B14F-4D97-AF65-F5344CB8AC3E}">
        <p14:creationId xmlns:p14="http://schemas.microsoft.com/office/powerpoint/2010/main" val="127880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40" y="357899"/>
            <a:ext cx="10950460" cy="6951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10967"/>
            <a:ext cx="10515600" cy="4765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E06D1E6A-84E8-E629-1A07-D6249FCB3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6284890"/>
            <a:ext cx="1886114" cy="5353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68D06C-3471-321A-592D-2043A6E0CE13}"/>
              </a:ext>
            </a:extLst>
          </p:cNvPr>
          <p:cNvSpPr txBox="1"/>
          <p:nvPr userDrawn="1"/>
        </p:nvSpPr>
        <p:spPr>
          <a:xfrm>
            <a:off x="1824123" y="6502553"/>
            <a:ext cx="60955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29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1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4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0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xfel.ac.uk/" TargetMode="External"/><Relationship Id="rId3" Type="http://schemas.openxmlformats.org/officeDocument/2006/relationships/image" Target="../media/image22.png"/><Relationship Id="rId7" Type="http://schemas.openxmlformats.org/officeDocument/2006/relationships/hyperlink" Target="https://www.chemistryworld.com/news/uk-begins-exploration-of-whether-to-build-its-own-billion-pound-plus-xfel/4017066.articl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physicsworld.com/a/atomic-clocks-put-einstein-and-the-standard-model-to-the-test-uks-xfel-plans-enter-design-phase/" TargetMode="External"/><Relationship Id="rId5" Type="http://schemas.openxmlformats.org/officeDocument/2006/relationships/hyperlink" Target="https://physicsworld.com/a/uk-kicks-off-design-work-for-an-x-ray-free-electron-laser/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5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ipac2023/pdf/FRXD2_talk.pdf" TargetMode="External"/><Relationship Id="rId3" Type="http://schemas.openxmlformats.org/officeDocument/2006/relationships/image" Target="../media/image35.png"/><Relationship Id="rId7" Type="http://schemas.openxmlformats.org/officeDocument/2006/relationships/hyperlink" Target="https://www.clf.stfc.ac.uk/Pages/final_AMOrville_RS-TownMeeting_16July2019-b2.pd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hyperlink" Target="https://youtu.be/sxipwNyXMhg" TargetMode="External"/><Relationship Id="rId4" Type="http://schemas.openxmlformats.org/officeDocument/2006/relationships/image" Target="../media/image36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47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tiff"/><Relationship Id="rId7" Type="http://schemas.openxmlformats.org/officeDocument/2006/relationships/diagramColors" Target="../diagrams/colors1.xml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xfel.ac.uk/events/" TargetMode="Externa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18" Type="http://schemas.openxmlformats.org/officeDocument/2006/relationships/image" Target="../media/image90.png"/><Relationship Id="rId26" Type="http://schemas.openxmlformats.org/officeDocument/2006/relationships/image" Target="../media/image98.png"/><Relationship Id="rId3" Type="http://schemas.openxmlformats.org/officeDocument/2006/relationships/image" Target="../media/image75.png"/><Relationship Id="rId21" Type="http://schemas.openxmlformats.org/officeDocument/2006/relationships/image" Target="../media/image93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17" Type="http://schemas.openxmlformats.org/officeDocument/2006/relationships/image" Target="../media/image89.png"/><Relationship Id="rId25" Type="http://schemas.openxmlformats.org/officeDocument/2006/relationships/image" Target="../media/image97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88.png"/><Relationship Id="rId20" Type="http://schemas.openxmlformats.org/officeDocument/2006/relationships/image" Target="../media/image92.png"/><Relationship Id="rId29" Type="http://schemas.openxmlformats.org/officeDocument/2006/relationships/image" Target="../media/image101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24" Type="http://schemas.openxmlformats.org/officeDocument/2006/relationships/image" Target="../media/image96.png"/><Relationship Id="rId5" Type="http://schemas.openxmlformats.org/officeDocument/2006/relationships/image" Target="../media/image77.png"/><Relationship Id="rId15" Type="http://schemas.openxmlformats.org/officeDocument/2006/relationships/image" Target="../media/image87.png"/><Relationship Id="rId23" Type="http://schemas.openxmlformats.org/officeDocument/2006/relationships/image" Target="../media/image95.png"/><Relationship Id="rId28" Type="http://schemas.openxmlformats.org/officeDocument/2006/relationships/image" Target="../media/image100.png"/><Relationship Id="rId10" Type="http://schemas.openxmlformats.org/officeDocument/2006/relationships/image" Target="../media/image82.png"/><Relationship Id="rId19" Type="http://schemas.openxmlformats.org/officeDocument/2006/relationships/image" Target="../media/image91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Relationship Id="rId14" Type="http://schemas.openxmlformats.org/officeDocument/2006/relationships/image" Target="../media/image86.png"/><Relationship Id="rId22" Type="http://schemas.openxmlformats.org/officeDocument/2006/relationships/image" Target="../media/image94.png"/><Relationship Id="rId27" Type="http://schemas.openxmlformats.org/officeDocument/2006/relationships/image" Target="../media/image99.png"/><Relationship Id="rId30" Type="http://schemas.openxmlformats.org/officeDocument/2006/relationships/image" Target="../media/image10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kri.org/what-we-offer/creating-world-class-research-and-innovation-infrastructure/" TargetMode="Externa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kri.org/what-we-offer/creating-world-class-research-and-innovation-infrastructure/" TargetMode="Externa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1BE685D4-0AE8-2E9B-D4B0-C3A0C1BC5E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55"/>
            <a:ext cx="12292521" cy="68715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68000" y="2098456"/>
            <a:ext cx="810362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 </a:t>
            </a:r>
            <a:r>
              <a:rPr kumimoji="0" lang="en-US" sz="4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XFEL </a:t>
            </a:r>
            <a:endParaRPr kumimoji="0" lang="en-US" sz="4800" b="1" i="0" u="none" strike="noStrike" kern="1200" cap="none" spc="-15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Conceptual</a:t>
            </a:r>
            <a:r>
              <a:rPr kumimoji="0" lang="en-US" sz="4800" b="1" i="0" u="none" strike="noStrike" kern="1200" cap="none" spc="-15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Design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Options Analysis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Isosceles Triangle 9">
            <a:extLst>
              <a:ext uri="{FF2B5EF4-FFF2-40B4-BE49-F238E27FC236}">
                <a16:creationId xmlns:a16="http://schemas.microsoft.com/office/drawing/2014/main" id="{D8DFA089-7A3D-6890-CC09-FA357B7B5E84}"/>
              </a:ext>
            </a:extLst>
          </p:cNvPr>
          <p:cNvSpPr/>
          <p:nvPr/>
        </p:nvSpPr>
        <p:spPr>
          <a:xfrm rot="10800000">
            <a:off x="4166557" y="-88005"/>
            <a:ext cx="5745668" cy="7496175"/>
          </a:xfrm>
          <a:prstGeom prst="triangle">
            <a:avLst>
              <a:gd name="adj" fmla="val 0"/>
            </a:avLst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2623A0-CD46-9DF6-C182-2CE1D1120446}"/>
              </a:ext>
            </a:extLst>
          </p:cNvPr>
          <p:cNvSpPr/>
          <p:nvPr/>
        </p:nvSpPr>
        <p:spPr>
          <a:xfrm>
            <a:off x="9912225" y="-101600"/>
            <a:ext cx="2380296" cy="1828800"/>
          </a:xfrm>
          <a:prstGeom prst="rect">
            <a:avLst/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4B8BC2-188D-B468-D2A3-19953E5F70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-88004"/>
            <a:ext cx="3286539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15938" y="4689385"/>
            <a:ext cx="63718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Dave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Dunning,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STFC Daresbury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Laboratory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aseline="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project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kumimoji="0" lang="en-US" sz="2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June 2024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5725" y="6488668"/>
            <a:ext cx="106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xfel.ac.uk</a:t>
            </a:r>
          </a:p>
        </p:txBody>
      </p:sp>
    </p:spTree>
    <p:extLst>
      <p:ext uri="{BB962C8B-B14F-4D97-AF65-F5344CB8AC3E}">
        <p14:creationId xmlns:p14="http://schemas.microsoft.com/office/powerpoint/2010/main" val="32745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2CE975-EBD7-4951-8BE5-51F52E39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8C2802B-CF0F-4166-97AF-399E81EDF8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7929240"/>
              </p:ext>
            </p:extLst>
          </p:nvPr>
        </p:nvGraphicFramePr>
        <p:xfrm>
          <a:off x="1654466" y="1349915"/>
          <a:ext cx="8659844" cy="507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Google Shape;269;p3">
            <a:extLst>
              <a:ext uri="{FF2B5EF4-FFF2-40B4-BE49-F238E27FC236}">
                <a16:creationId xmlns:a16="http://schemas.microsoft.com/office/drawing/2014/main" id="{EBCD3555-273C-66A0-5759-75025E372D7A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956007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CDOA Timeline Overview 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5E817AE-3E9E-93C8-AFF1-C2043AE17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484" y="1292137"/>
            <a:ext cx="10506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We’re just over halfway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through the CDOA phase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the focus is on developing </a:t>
            </a:r>
            <a:r>
              <a:rPr lang="en-GB" dirty="0" smtClean="0">
                <a:solidFill>
                  <a:srgbClr val="2E2C61"/>
                </a:solidFill>
                <a:latin typeface="Arial" panose="020B0604020202020204"/>
              </a:rPr>
              <a:t>a self-consistent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conceptual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design and on the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Town Hall meetings.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Google Shape;283;p5">
            <a:extLst>
              <a:ext uri="{FF2B5EF4-FFF2-40B4-BE49-F238E27FC236}">
                <a16:creationId xmlns:a16="http://schemas.microsoft.com/office/drawing/2014/main" id="{2BE9C07F-6B64-EF63-29B3-F017388B7B86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sp>
        <p:nvSpPr>
          <p:cNvPr id="2" name="Rectangle 1"/>
          <p:cNvSpPr/>
          <p:nvPr/>
        </p:nvSpPr>
        <p:spPr>
          <a:xfrm>
            <a:off x="3058616" y="5798144"/>
            <a:ext cx="669293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develop a next-generation XFEL concept, we initially </a:t>
            </a:r>
            <a:r>
              <a:rPr lang="en-US" b="1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assume a new-build facility at an international scale</a:t>
            </a:r>
            <a:r>
              <a:rPr lang="en-US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without constraints from location or from upgrading an existing machine. </a:t>
            </a:r>
            <a:endParaRPr lang="en-US" dirty="0">
              <a:solidFill>
                <a:srgbClr val="2E2C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33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1DAF4DD0-64D3-C29F-A4B1-BB71A1F01B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109"/>
          <a:stretch/>
        </p:blipFill>
        <p:spPr>
          <a:xfrm>
            <a:off x="2623326" y="0"/>
            <a:ext cx="9574811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0AABE6-588E-45B8-A4F0-BFB7A469D8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sp>
        <p:nvSpPr>
          <p:cNvPr id="4" name="Google Shape;319;p9">
            <a:extLst>
              <a:ext uri="{FF2B5EF4-FFF2-40B4-BE49-F238E27FC236}">
                <a16:creationId xmlns:a16="http://schemas.microsoft.com/office/drawing/2014/main" id="{FCC865D0-D9CF-1CB7-294E-642E11771E4F}"/>
              </a:ext>
            </a:extLst>
          </p:cNvPr>
          <p:cNvSpPr/>
          <p:nvPr/>
        </p:nvSpPr>
        <p:spPr>
          <a:xfrm>
            <a:off x="276622" y="1022266"/>
            <a:ext cx="6325834" cy="4216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The UK XFEL project was successfully launched at the Royal Society on 30</a:t>
            </a:r>
            <a:r>
              <a:rPr kumimoji="0" lang="en-GB" sz="2400" b="0" i="0" u="none" strike="noStrike" kern="1200" cap="none" spc="-100" normalizeH="0" baseline="3000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</a:t>
            </a: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January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Over 150 in-person attendees from a range of institutions, with another 150 attending virtually.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The event </a:t>
            </a:r>
            <a:r>
              <a:rPr lang="en-GB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attracted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positive attention on society media from the research community, including articles from leading research outlets: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  <a:hlinkClick r:id="rId5"/>
              </a:rPr>
              <a:t>Physics World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, including 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  <a:hlinkClick r:id="rId6"/>
              </a:rPr>
              <a:t>podcast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including interview with John Collier, 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  <a:hlinkClick r:id="rId7"/>
              </a:rPr>
              <a:t>Chemistry World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Presentations from the meeting are now available on the UK XFEL website: 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8"/>
              </a:rPr>
              <a:t>https://xfel.ac.uk/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8AA3B726-9FB0-0E30-07DB-6D98E892B00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11BEBC-350E-9C2F-217A-654C5F7173E7}"/>
              </a:ext>
            </a:extLst>
          </p:cNvPr>
          <p:cNvGrpSpPr/>
          <p:nvPr/>
        </p:nvGrpSpPr>
        <p:grpSpPr>
          <a:xfrm>
            <a:off x="7440141" y="498652"/>
            <a:ext cx="4180332" cy="2788074"/>
            <a:chOff x="7666067" y="502844"/>
            <a:chExt cx="4180332" cy="278807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03AA7F-E33C-5676-3090-7036E02BD6A7}"/>
                </a:ext>
              </a:extLst>
            </p:cNvPr>
            <p:cNvSpPr/>
            <p:nvPr/>
          </p:nvSpPr>
          <p:spPr>
            <a:xfrm>
              <a:off x="7666067" y="502844"/>
              <a:ext cx="4180332" cy="2788074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10" name="Picture 9" descr="Graphical user interface&#10;&#10;Description automatically generated with low confidence">
              <a:extLst>
                <a:ext uri="{FF2B5EF4-FFF2-40B4-BE49-F238E27FC236}">
                  <a16:creationId xmlns:a16="http://schemas.microsoft.com/office/drawing/2014/main" id="{24CF0DD2-45F6-9A10-345A-25D09D55F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94203" y="659055"/>
              <a:ext cx="3524060" cy="2475653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3C42F31-3EEE-1B11-24EC-602F5C34BC00}"/>
              </a:ext>
            </a:extLst>
          </p:cNvPr>
          <p:cNvGrpSpPr/>
          <p:nvPr/>
        </p:nvGrpSpPr>
        <p:grpSpPr>
          <a:xfrm>
            <a:off x="7440141" y="3429596"/>
            <a:ext cx="4180332" cy="2788074"/>
            <a:chOff x="7666067" y="3429596"/>
            <a:chExt cx="4180332" cy="278807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D50A29C-C8F1-0452-6434-9C2A1117E266}"/>
                </a:ext>
              </a:extLst>
            </p:cNvPr>
            <p:cNvSpPr/>
            <p:nvPr/>
          </p:nvSpPr>
          <p:spPr>
            <a:xfrm>
              <a:off x="7666067" y="3429596"/>
              <a:ext cx="4180332" cy="2788074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11" name="Picture 10" descr="Graphical user interface, website&#10;&#10;Description automatically generated">
              <a:extLst>
                <a:ext uri="{FF2B5EF4-FFF2-40B4-BE49-F238E27FC236}">
                  <a16:creationId xmlns:a16="http://schemas.microsoft.com/office/drawing/2014/main" id="{102AED02-C0D4-0C60-E3A0-53E166311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760" y="3715337"/>
              <a:ext cx="3854945" cy="2216593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AB639A2-45D8-4308-47D1-C0A3DF25BA32}"/>
              </a:ext>
            </a:extLst>
          </p:cNvPr>
          <p:cNvSpPr txBox="1"/>
          <p:nvPr/>
        </p:nvSpPr>
        <p:spPr>
          <a:xfrm>
            <a:off x="1806222" y="59379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E008CD3-3D32-F972-D1A3-467DBC5AC439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pc="-15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Launch Event</a:t>
            </a:r>
          </a:p>
        </p:txBody>
      </p:sp>
    </p:spTree>
    <p:extLst>
      <p:ext uri="{BB962C8B-B14F-4D97-AF65-F5344CB8AC3E}">
        <p14:creationId xmlns:p14="http://schemas.microsoft.com/office/powerpoint/2010/main" val="8372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9696" y="140451"/>
            <a:ext cx="10950460" cy="695169"/>
          </a:xfrm>
        </p:spPr>
        <p:txBody>
          <a:bodyPr>
            <a:normAutofit/>
          </a:bodyPr>
          <a:lstStyle/>
          <a:p>
            <a:r>
              <a:rPr lang="en-GB" dirty="0" smtClean="0"/>
              <a:t>Town Hall Meetings </a:t>
            </a:r>
            <a:r>
              <a:rPr lang="en-GB" sz="2400" dirty="0" smtClean="0"/>
              <a:t>(4 have been held, 3 coming up soon)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820" y="739165"/>
            <a:ext cx="5939237" cy="33142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40" y="739165"/>
            <a:ext cx="5975150" cy="3342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820" y="3773421"/>
            <a:ext cx="5842542" cy="32667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817239"/>
            <a:ext cx="6081791" cy="30734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8EF6F8-FB00-B620-189C-EF7AD5B0B27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0816" y="5880488"/>
            <a:ext cx="981662" cy="101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2A1D69EC-6728-0D31-3B88-97F81E2ECD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109"/>
          <a:stretch/>
        </p:blipFill>
        <p:spPr>
          <a:xfrm>
            <a:off x="2617189" y="0"/>
            <a:ext cx="9574811" cy="6858000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79CA844-161A-0CEC-C3AC-DAFD0538F6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2359" y="0"/>
            <a:ext cx="6090651" cy="342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6AB7FC8-E32D-AC05-7D94-DA2FB71158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2148" y="3153103"/>
            <a:ext cx="6608664" cy="37048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7CA70A-BB72-6A8C-C737-3A75676A1139}"/>
              </a:ext>
            </a:extLst>
          </p:cNvPr>
          <p:cNvSpPr txBox="1"/>
          <p:nvPr/>
        </p:nvSpPr>
        <p:spPr>
          <a:xfrm>
            <a:off x="6026503" y="387190"/>
            <a:ext cx="6260090" cy="6470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5000"/>
              </a:lnSpc>
            </a:pP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Multiple Eu-XFEL/DESY visits to DL</a:t>
            </a: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list of prioritised topics was agreed included Synchronisation, Injector and few topics in beam dynamics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Monthly seminars on each topics with collaborative ideas from both sides took place between September-February 23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Regular meetings continue on a quarterly basis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to discuss SRF and FELs as UK XFEL design progresses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Aim to implement specific MoU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Proposing a face to face meeting of few key people in DESY this Autumn.   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8F52FFC-51EF-B770-E82B-97C45CCBCF49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spc="-15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Eu-XFEL</a:t>
            </a:r>
          </a:p>
        </p:txBody>
      </p:sp>
    </p:spTree>
    <p:extLst>
      <p:ext uri="{BB962C8B-B14F-4D97-AF65-F5344CB8AC3E}">
        <p14:creationId xmlns:p14="http://schemas.microsoft.com/office/powerpoint/2010/main" val="17709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6F6C3F35-2DD5-96E0-C1C3-56FDACCBBC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109"/>
          <a:stretch/>
        </p:blipFill>
        <p:spPr>
          <a:xfrm>
            <a:off x="2617189" y="0"/>
            <a:ext cx="9574811" cy="6858000"/>
          </a:xfrm>
          <a:prstGeom prst="rect">
            <a:avLst/>
          </a:prstGeom>
        </p:spPr>
      </p:pic>
      <p:pic>
        <p:nvPicPr>
          <p:cNvPr id="3" name="Picture 2" descr="A building with a sign on the side&#10;&#10;Description automatically generated">
            <a:extLst>
              <a:ext uri="{FF2B5EF4-FFF2-40B4-BE49-F238E27FC236}">
                <a16:creationId xmlns:a16="http://schemas.microsoft.com/office/drawing/2014/main" id="{D793F2BA-D4D7-C07A-8AAE-B10FBE83AF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106510" cy="34352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7AB608-2AC8-5A25-71EA-93FD7B8D1CEF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173215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b="1" spc="-15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LCLS </a:t>
            </a:r>
          </a:p>
        </p:txBody>
      </p:sp>
      <p:pic>
        <p:nvPicPr>
          <p:cNvPr id="5" name="Picture 4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F048E0CA-0795-2521-6674-61AC6A0A5D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6373"/>
            <a:ext cx="6099994" cy="34316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E5381B-DA45-73FA-86E2-06FA485BD6FE}"/>
              </a:ext>
            </a:extLst>
          </p:cNvPr>
          <p:cNvSpPr txBox="1"/>
          <p:nvPr/>
        </p:nvSpPr>
        <p:spPr>
          <a:xfrm>
            <a:off x="6327228" y="1528454"/>
            <a:ext cx="5765760" cy="385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Senior STFC Staff have visited LCLS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Thomson is soon to visit SLAC too</a:t>
            </a: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Multiple ‘touch base’ meeting</a:t>
            </a: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Second in person meeting planned for Sept</a:t>
            </a: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STFC would also like to engage with SLAC on ultrafast electron diffraction (UED) for the RUEDI project.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endParaRPr lang="en-GB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n-GB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Aim to formalise collaboration agreement</a:t>
            </a:r>
          </a:p>
        </p:txBody>
      </p:sp>
    </p:spTree>
    <p:extLst>
      <p:ext uri="{BB962C8B-B14F-4D97-AF65-F5344CB8AC3E}">
        <p14:creationId xmlns:p14="http://schemas.microsoft.com/office/powerpoint/2010/main" val="320128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42443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122" y="3272835"/>
            <a:ext cx="5408396" cy="9673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76" y="357899"/>
            <a:ext cx="11254524" cy="69516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Progress in XFEL accelerator tech</a:t>
            </a:r>
            <a:endParaRPr lang="en-GB" sz="3200" dirty="0"/>
          </a:p>
        </p:txBody>
      </p:sp>
      <p:pic>
        <p:nvPicPr>
          <p:cNvPr id="38" name="Content Placeholder 37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7768" y="5822629"/>
            <a:ext cx="5654232" cy="99331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Group 34"/>
          <p:cNvGrpSpPr/>
          <p:nvPr/>
        </p:nvGrpSpPr>
        <p:grpSpPr>
          <a:xfrm>
            <a:off x="-70945" y="2783672"/>
            <a:ext cx="12252785" cy="469489"/>
            <a:chOff x="50975" y="4502744"/>
            <a:chExt cx="12252785" cy="469489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111760" y="4664456"/>
              <a:ext cx="12192000" cy="1016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51203" y="4502744"/>
              <a:ext cx="0" cy="1800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356466" y="4502744"/>
              <a:ext cx="0" cy="1800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498088" y="4502744"/>
              <a:ext cx="0" cy="1800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503351" y="4502744"/>
              <a:ext cx="0" cy="1800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8644973" y="4502744"/>
              <a:ext cx="0" cy="1800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650236" y="4502744"/>
              <a:ext cx="0" cy="1800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0975" y="4664456"/>
              <a:ext cx="600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solidFill>
                    <a:srgbClr val="000000"/>
                  </a:solidFill>
                </a:rPr>
                <a:t>2000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56238" y="4664456"/>
              <a:ext cx="600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solidFill>
                    <a:srgbClr val="000000"/>
                  </a:solidFill>
                </a:rPr>
                <a:t>2010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97860" y="4664456"/>
              <a:ext cx="600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solidFill>
                    <a:srgbClr val="000000"/>
                  </a:solidFill>
                </a:rPr>
                <a:t>2020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03123" y="4664456"/>
              <a:ext cx="600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solidFill>
                    <a:srgbClr val="000000"/>
                  </a:solidFill>
                </a:rPr>
                <a:t>2030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44745" y="4664456"/>
              <a:ext cx="600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solidFill>
                    <a:srgbClr val="000000"/>
                  </a:solidFill>
                </a:rPr>
                <a:t>2040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350008" y="4664456"/>
              <a:ext cx="600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solidFill>
                    <a:srgbClr val="000000"/>
                  </a:solidFill>
                </a:rPr>
                <a:t>2050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008122" y="2012667"/>
            <a:ext cx="986356" cy="307777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LCLS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7744" y="2316235"/>
            <a:ext cx="958026" cy="307777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SACLA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01634" y="2012666"/>
            <a:ext cx="1134853" cy="307777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PAL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01634" y="2333881"/>
            <a:ext cx="1101322" cy="307777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err="1">
                <a:latin typeface="Arial" panose="020B0604020202020204" pitchFamily="34" charset="0"/>
                <a:cs typeface="Arial" panose="020B0604020202020204" pitchFamily="34" charset="0"/>
              </a:rPr>
              <a:t>SwissFEL</a:t>
            </a: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82041" y="3282509"/>
            <a:ext cx="1909412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-XFEL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956344" y="4217229"/>
            <a:ext cx="1688271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SHINE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731462" y="4538444"/>
            <a:ext cx="1765124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LCLS-II  &amp;  -HE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350" y="4861130"/>
            <a:ext cx="5408396" cy="9501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76" y="1065152"/>
            <a:ext cx="5408396" cy="9458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2" name="Diamond 41"/>
          <p:cNvSpPr/>
          <p:nvPr/>
        </p:nvSpPr>
        <p:spPr>
          <a:xfrm>
            <a:off x="1845019" y="2000722"/>
            <a:ext cx="308382" cy="307871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Diamond 42"/>
          <p:cNvSpPr/>
          <p:nvPr/>
        </p:nvSpPr>
        <p:spPr>
          <a:xfrm>
            <a:off x="2354215" y="2315805"/>
            <a:ext cx="308382" cy="307871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Diamond 43"/>
          <p:cNvSpPr/>
          <p:nvPr/>
        </p:nvSpPr>
        <p:spPr>
          <a:xfrm>
            <a:off x="3582296" y="2010976"/>
            <a:ext cx="308382" cy="307871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Diamond 44"/>
          <p:cNvSpPr/>
          <p:nvPr/>
        </p:nvSpPr>
        <p:spPr>
          <a:xfrm>
            <a:off x="3566597" y="2334302"/>
            <a:ext cx="308382" cy="307871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Diamond 45"/>
          <p:cNvSpPr/>
          <p:nvPr/>
        </p:nvSpPr>
        <p:spPr>
          <a:xfrm>
            <a:off x="3719430" y="3270905"/>
            <a:ext cx="308382" cy="307871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361" y="0"/>
            <a:ext cx="4827639" cy="241602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7364361" y="-20056"/>
            <a:ext cx="1714263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Hard X-ray FELs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8232402" y="2174631"/>
            <a:ext cx="394604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Allen Orville, Diamond, UK XFEL Town Hall Meeting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https://www.clf.stfc.ac.uk/Pages/final_AMOrville_RS-TownMeeting_16July2019-b2.pdf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542277" y="5938029"/>
            <a:ext cx="4288206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2E2C61"/>
                </a:solidFill>
                <a:latin typeface="Calibri" panose="020F0502020204030204"/>
              </a:rPr>
              <a:t>Adapted from: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Outlook to Future XFELs,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Dong Wang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Shanghai Advanced Research Institute, Chinese Academy of Sciences and SHINE IPAC23, Venice, May 12, 2023</a:t>
            </a:r>
            <a:endParaRPr lang="en-US" sz="12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8"/>
              </a:rPr>
              <a:t>https://accelconf.web.cern.ch/ipac2023/pdf/FRXD2_talk.pdf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Slide Number Placeholder 3"/>
          <p:cNvSpPr txBox="1">
            <a:spLocks/>
          </p:cNvSpPr>
          <p:nvPr/>
        </p:nvSpPr>
        <p:spPr>
          <a:xfrm>
            <a:off x="8762219" y="52896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  <a:latin typeface="Calibri" panose="020F0502020204030204"/>
              </a:rPr>
              <a:pPr>
                <a:defRPr/>
              </a:pPr>
              <a:t>15</a:t>
            </a:fld>
            <a:endParaRPr lang="en-US">
              <a:solidFill>
                <a:srgbClr val="2E2C61">
                  <a:tint val="75000"/>
                </a:srgbClr>
              </a:solidFill>
              <a:latin typeface="Calibri" panose="020F0502020204030204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11613" y="1883157"/>
            <a:ext cx="4066838" cy="3511558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8523053" y="5317998"/>
            <a:ext cx="3686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Mike Dunne, SLAC, Future Developments at LCLS, UK XFEL Launch Event 2023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0"/>
              </a:rPr>
              <a:t>https://youtu.be/sxipwNyXMhg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Diamond 57"/>
          <p:cNvSpPr/>
          <p:nvPr/>
        </p:nvSpPr>
        <p:spPr>
          <a:xfrm>
            <a:off x="4621256" y="4507308"/>
            <a:ext cx="308382" cy="307871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88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46" grpId="0" animBg="1"/>
      <p:bldP spid="57" grpId="0"/>
      <p:bldP spid="5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460070" y="197825"/>
            <a:ext cx="8703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 Requirements from the Science Case &amp; Survey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763795" y="0"/>
            <a:ext cx="142820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1894" y="6548435"/>
            <a:ext cx="10401202" cy="333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070" y="497839"/>
            <a:ext cx="8059538" cy="60505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6560" y="5719980"/>
            <a:ext cx="2032000" cy="3657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98539" y="273045"/>
            <a:ext cx="390710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Top-level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parameters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005647" y="6471721"/>
            <a:ext cx="2547554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~1-1.5 GeV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53201" y="6471722"/>
            <a:ext cx="1737359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~2-3 GeV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290560" y="6471721"/>
            <a:ext cx="1930400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~6-8 GeV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220960" y="6471721"/>
            <a:ext cx="1142410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≥10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GeV</a:t>
            </a:r>
          </a:p>
        </p:txBody>
      </p:sp>
      <p:sp>
        <p:nvSpPr>
          <p:cNvPr id="35" name="Round Single Corner Rectangle 34"/>
          <p:cNvSpPr/>
          <p:nvPr/>
        </p:nvSpPr>
        <p:spPr>
          <a:xfrm>
            <a:off x="4005648" y="2194560"/>
            <a:ext cx="6096296" cy="3891280"/>
          </a:xfrm>
          <a:prstGeom prst="round1Rect">
            <a:avLst>
              <a:gd name="adj" fmla="val 3408"/>
            </a:avLst>
          </a:prstGeom>
          <a:gradFill flip="none" rotWithShape="1">
            <a:gsLst>
              <a:gs pos="0">
                <a:srgbClr val="00B050"/>
              </a:gs>
              <a:gs pos="53000">
                <a:schemeClr val="bg1">
                  <a:alpha val="41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Preliminary focus for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UK-based option: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~8 GeV SRF CW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096872" y="6471910"/>
            <a:ext cx="2547554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 Beam Energy: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1267595" y="4390261"/>
            <a:ext cx="994395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HRR NC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1234308" y="5224427"/>
            <a:ext cx="1060969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NC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1250951" y="3513858"/>
            <a:ext cx="1027682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(Pulsed)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215132" y="1996940"/>
            <a:ext cx="1099321" cy="63912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(CW)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1362686" y="1098541"/>
            <a:ext cx="804213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ERLs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763795" y="98616"/>
            <a:ext cx="1399300" cy="517084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Acceleration Technology: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123499" y="2386551"/>
            <a:ext cx="3155523" cy="3790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Max.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photon energy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strongly influences the required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 beam energy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Repetition rate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largely dictates the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type of acceleration technology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Requirements suggest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~8 GeV superconducting RF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linac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030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5" grpId="0" animBg="1"/>
      <p:bldP spid="37" grpId="0"/>
      <p:bldP spid="30" grpId="0"/>
      <p:bldP spid="31" grpId="0"/>
      <p:bldP spid="32" grpId="0"/>
      <p:bldP spid="33" grpId="0"/>
      <p:bldP spid="34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/>
          <p:cNvSpPr/>
          <p:nvPr/>
        </p:nvSpPr>
        <p:spPr>
          <a:xfrm>
            <a:off x="9317903" y="6154497"/>
            <a:ext cx="2726510" cy="6203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4182" y="5577054"/>
            <a:ext cx="2522069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Fixed accelerator energy ~8 GeV, electron bunches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at 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~1 MHz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093763" y="1857666"/>
            <a:ext cx="3149641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Kickers to split MHz bunches to ~100 kHz per line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 Nova Light" panose="020B03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Electron bunch properties tailored per FEL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015869" y="5543607"/>
            <a:ext cx="182465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Energy boost for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higher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pulse energy/high photon energy</a:t>
            </a:r>
          </a:p>
        </p:txBody>
      </p:sp>
      <p:cxnSp>
        <p:nvCxnSpPr>
          <p:cNvPr id="76" name="Straight Connector 75"/>
          <p:cNvCxnSpPr>
            <a:cxnSpLocks/>
          </p:cNvCxnSpPr>
          <p:nvPr/>
        </p:nvCxnSpPr>
        <p:spPr>
          <a:xfrm flipV="1">
            <a:off x="1683939" y="1711066"/>
            <a:ext cx="6381650" cy="344549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1856595" y="5101967"/>
            <a:ext cx="27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9899654">
            <a:off x="2970653" y="3832151"/>
            <a:ext cx="2628379" cy="142690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9899654">
            <a:off x="3996170" y="3279063"/>
            <a:ext cx="2628379" cy="142690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9899654">
            <a:off x="5021688" y="2725976"/>
            <a:ext cx="2628379" cy="142690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86" idx="5"/>
          </p:cNvCxnSpPr>
          <p:nvPr/>
        </p:nvCxnSpPr>
        <p:spPr>
          <a:xfrm>
            <a:off x="6037960" y="2873289"/>
            <a:ext cx="2569750" cy="2887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87" idx="5"/>
          </p:cNvCxnSpPr>
          <p:nvPr/>
        </p:nvCxnSpPr>
        <p:spPr>
          <a:xfrm>
            <a:off x="7047573" y="2328780"/>
            <a:ext cx="2540980" cy="859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Isosceles Triangle 82"/>
          <p:cNvSpPr/>
          <p:nvPr/>
        </p:nvSpPr>
        <p:spPr>
          <a:xfrm rot="20858204" flipV="1">
            <a:off x="2641599" y="4361825"/>
            <a:ext cx="415483" cy="397367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Isosceles Triangle 83"/>
          <p:cNvSpPr/>
          <p:nvPr/>
        </p:nvSpPr>
        <p:spPr>
          <a:xfrm rot="20858204" flipV="1">
            <a:off x="3677720" y="3803019"/>
            <a:ext cx="415483" cy="397367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Isosceles Triangle 84"/>
          <p:cNvSpPr/>
          <p:nvPr/>
        </p:nvSpPr>
        <p:spPr>
          <a:xfrm rot="20858204" flipV="1">
            <a:off x="4703238" y="3249930"/>
            <a:ext cx="415483" cy="397367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Isosceles Triangle 85"/>
          <p:cNvSpPr/>
          <p:nvPr/>
        </p:nvSpPr>
        <p:spPr>
          <a:xfrm rot="20858204" flipV="1">
            <a:off x="5728757" y="2696846"/>
            <a:ext cx="415483" cy="397367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Isosceles Triangle 86"/>
          <p:cNvSpPr/>
          <p:nvPr/>
        </p:nvSpPr>
        <p:spPr>
          <a:xfrm rot="20858204" flipV="1">
            <a:off x="6738370" y="2152337"/>
            <a:ext cx="415483" cy="397367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>
          <a:xfrm rot="12597" flipV="1">
            <a:off x="9586264" y="2213423"/>
            <a:ext cx="648614" cy="2980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 rot="12597" flipV="1">
            <a:off x="8611490" y="2757353"/>
            <a:ext cx="802233" cy="29802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 rot="12597" flipV="1">
            <a:off x="7613488" y="3310882"/>
            <a:ext cx="989989" cy="29802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 rot="12597" flipV="1">
            <a:off x="6602279" y="3856743"/>
            <a:ext cx="1263090" cy="2980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 rot="12597" flipV="1">
            <a:off x="5591853" y="4402243"/>
            <a:ext cx="1570328" cy="29802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92"/>
          <p:cNvSpPr/>
          <p:nvPr/>
        </p:nvSpPr>
        <p:spPr>
          <a:xfrm rot="12597" flipV="1">
            <a:off x="4558649" y="4960170"/>
            <a:ext cx="1956949" cy="29802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TextBox 93"/>
          <p:cNvSpPr txBox="1"/>
          <p:nvPr/>
        </p:nvSpPr>
        <p:spPr>
          <a:xfrm rot="10800000" flipV="1">
            <a:off x="5973434" y="5236646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95" name="TextBox 94"/>
          <p:cNvSpPr txBox="1"/>
          <p:nvPr/>
        </p:nvSpPr>
        <p:spPr>
          <a:xfrm rot="10800000" flipV="1">
            <a:off x="6622256" y="4678699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96" name="TextBox 95"/>
          <p:cNvSpPr txBox="1"/>
          <p:nvPr/>
        </p:nvSpPr>
        <p:spPr>
          <a:xfrm rot="10800000" flipV="1">
            <a:off x="7324005" y="4132853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97" name="TextBox 96"/>
          <p:cNvSpPr txBox="1"/>
          <p:nvPr/>
        </p:nvSpPr>
        <p:spPr>
          <a:xfrm rot="10800000" flipV="1">
            <a:off x="8058792" y="3587073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98" name="TextBox 97"/>
          <p:cNvSpPr txBox="1"/>
          <p:nvPr/>
        </p:nvSpPr>
        <p:spPr>
          <a:xfrm rot="10800000" flipV="1">
            <a:off x="8896603" y="3032685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99" name="TextBox 98"/>
          <p:cNvSpPr txBox="1"/>
          <p:nvPr/>
        </p:nvSpPr>
        <p:spPr>
          <a:xfrm rot="10800000" flipV="1">
            <a:off x="9758140" y="2489271"/>
            <a:ext cx="592467" cy="2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grpSp>
        <p:nvGrpSpPr>
          <p:cNvPr id="140" name="Group 139"/>
          <p:cNvGrpSpPr/>
          <p:nvPr/>
        </p:nvGrpSpPr>
        <p:grpSpPr>
          <a:xfrm>
            <a:off x="125160" y="4755422"/>
            <a:ext cx="1584000" cy="494325"/>
            <a:chOff x="388214" y="1677246"/>
            <a:chExt cx="4700736" cy="818377"/>
          </a:xfrm>
        </p:grpSpPr>
        <p:cxnSp>
          <p:nvCxnSpPr>
            <p:cNvPr id="101" name="Straight Connector 100"/>
            <p:cNvCxnSpPr/>
            <p:nvPr/>
          </p:nvCxnSpPr>
          <p:spPr>
            <a:xfrm flipV="1">
              <a:off x="388214" y="2250054"/>
              <a:ext cx="4700736" cy="1697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101"/>
            <p:cNvGrpSpPr/>
            <p:nvPr/>
          </p:nvGrpSpPr>
          <p:grpSpPr>
            <a:xfrm>
              <a:off x="388217" y="1677246"/>
              <a:ext cx="4543286" cy="818377"/>
              <a:chOff x="85725" y="994350"/>
              <a:chExt cx="4791153" cy="863025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238124" y="1432761"/>
                <a:ext cx="161926" cy="333242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1105405" y="1432761"/>
                <a:ext cx="161926" cy="333242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972688" y="1432761"/>
                <a:ext cx="161926" cy="333242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39969" y="1432761"/>
                <a:ext cx="161926" cy="333242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4574533" y="1432761"/>
                <a:ext cx="161926" cy="333242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3707249" y="1432761"/>
                <a:ext cx="161926" cy="333242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85725" y="994350"/>
                <a:ext cx="4791153" cy="86302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11" name="Rounded Rectangle 110"/>
          <p:cNvSpPr/>
          <p:nvPr/>
        </p:nvSpPr>
        <p:spPr>
          <a:xfrm>
            <a:off x="9005470" y="5102643"/>
            <a:ext cx="668930" cy="273999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8762208" y="5419827"/>
            <a:ext cx="668930" cy="273999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9248732" y="4785460"/>
            <a:ext cx="668930" cy="27399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9491995" y="4468276"/>
            <a:ext cx="668930" cy="273999"/>
          </a:xfrm>
          <a:prstGeom prst="roundRect">
            <a:avLst/>
          </a:prstGeom>
          <a:solidFill>
            <a:srgbClr val="2E75B6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9735257" y="4151093"/>
            <a:ext cx="668930" cy="273999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9978520" y="3833909"/>
            <a:ext cx="668930" cy="273999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Rounded Rectangle 116"/>
          <p:cNvSpPr/>
          <p:nvPr/>
        </p:nvSpPr>
        <p:spPr>
          <a:xfrm>
            <a:off x="10221782" y="3516726"/>
            <a:ext cx="668930" cy="273999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Rounded Rectangle 117"/>
          <p:cNvSpPr/>
          <p:nvPr/>
        </p:nvSpPr>
        <p:spPr>
          <a:xfrm>
            <a:off x="10465044" y="3199542"/>
            <a:ext cx="668930" cy="273999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ounded Rectangle 118"/>
          <p:cNvSpPr/>
          <p:nvPr/>
        </p:nvSpPr>
        <p:spPr>
          <a:xfrm>
            <a:off x="10708307" y="2882359"/>
            <a:ext cx="668930" cy="273999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Rounded Rectangle 119"/>
          <p:cNvSpPr/>
          <p:nvPr/>
        </p:nvSpPr>
        <p:spPr>
          <a:xfrm>
            <a:off x="10951569" y="2565175"/>
            <a:ext cx="668930" cy="273999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Rounded Rectangle 120"/>
          <p:cNvSpPr/>
          <p:nvPr/>
        </p:nvSpPr>
        <p:spPr>
          <a:xfrm>
            <a:off x="11194831" y="2247992"/>
            <a:ext cx="668930" cy="273999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11438097" y="1930808"/>
            <a:ext cx="668930" cy="273999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Isosceles Triangle 117"/>
          <p:cNvSpPr/>
          <p:nvPr/>
        </p:nvSpPr>
        <p:spPr>
          <a:xfrm rot="9539835" flipV="1">
            <a:off x="1577660" y="4935635"/>
            <a:ext cx="415483" cy="397367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2" name="Striped Right Arrow 104"/>
          <p:cNvSpPr/>
          <p:nvPr/>
        </p:nvSpPr>
        <p:spPr>
          <a:xfrm>
            <a:off x="3622178" y="4916843"/>
            <a:ext cx="717196" cy="377899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8" name="Group 167"/>
          <p:cNvGrpSpPr/>
          <p:nvPr/>
        </p:nvGrpSpPr>
        <p:grpSpPr>
          <a:xfrm>
            <a:off x="9446048" y="6256068"/>
            <a:ext cx="2598364" cy="436299"/>
            <a:chOff x="7637310" y="5942919"/>
            <a:chExt cx="2598364" cy="436299"/>
          </a:xfrm>
        </p:grpSpPr>
        <p:sp>
          <p:nvSpPr>
            <p:cNvPr id="143" name="Isosceles Triangle 142"/>
            <p:cNvSpPr/>
            <p:nvPr/>
          </p:nvSpPr>
          <p:spPr>
            <a:xfrm rot="10080000">
              <a:off x="7637310" y="5960118"/>
              <a:ext cx="438150" cy="419100"/>
            </a:xfrm>
            <a:prstGeom prst="triangle">
              <a:avLst/>
            </a:prstGeom>
            <a:solidFill>
              <a:srgbClr val="00B0F0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8193873" y="5942919"/>
              <a:ext cx="2041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ova Light" panose="020B0304020202020204" pitchFamily="34" charset="0"/>
                  <a:ea typeface="+mn-ea"/>
                  <a:cs typeface="+mn-cs"/>
                </a:rPr>
                <a:t>100 kHz Kicker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endParaRPr>
            </a:p>
          </p:txBody>
        </p:sp>
      </p:grpSp>
      <p:cxnSp>
        <p:nvCxnSpPr>
          <p:cNvPr id="173" name="Straight Arrow Connector 172"/>
          <p:cNvCxnSpPr>
            <a:stCxn id="93" idx="3"/>
            <a:endCxn id="112" idx="1"/>
          </p:cNvCxnSpPr>
          <p:nvPr/>
        </p:nvCxnSpPr>
        <p:spPr>
          <a:xfrm>
            <a:off x="6515591" y="5112768"/>
            <a:ext cx="2246617" cy="44405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93" idx="3"/>
            <a:endCxn id="111" idx="1"/>
          </p:cNvCxnSpPr>
          <p:nvPr/>
        </p:nvCxnSpPr>
        <p:spPr>
          <a:xfrm>
            <a:off x="6515591" y="5112768"/>
            <a:ext cx="2489879" cy="12687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stCxn id="92" idx="3"/>
            <a:endCxn id="113" idx="1"/>
          </p:cNvCxnSpPr>
          <p:nvPr/>
        </p:nvCxnSpPr>
        <p:spPr>
          <a:xfrm>
            <a:off x="7162176" y="4554133"/>
            <a:ext cx="2086556" cy="36832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92" idx="3"/>
            <a:endCxn id="114" idx="1"/>
          </p:cNvCxnSpPr>
          <p:nvPr/>
        </p:nvCxnSpPr>
        <p:spPr>
          <a:xfrm>
            <a:off x="7162176" y="4554133"/>
            <a:ext cx="2329819" cy="5114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stCxn id="91" idx="3"/>
            <a:endCxn id="115" idx="1"/>
          </p:cNvCxnSpPr>
          <p:nvPr/>
        </p:nvCxnSpPr>
        <p:spPr>
          <a:xfrm>
            <a:off x="7865365" y="4008070"/>
            <a:ext cx="1869892" cy="28002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91" idx="3"/>
            <a:endCxn id="116" idx="1"/>
          </p:cNvCxnSpPr>
          <p:nvPr/>
        </p:nvCxnSpPr>
        <p:spPr>
          <a:xfrm flipV="1">
            <a:off x="7865365" y="3970909"/>
            <a:ext cx="2113155" cy="3716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stCxn id="90" idx="3"/>
            <a:endCxn id="117" idx="1"/>
          </p:cNvCxnSpPr>
          <p:nvPr/>
        </p:nvCxnSpPr>
        <p:spPr>
          <a:xfrm>
            <a:off x="8603474" y="3461709"/>
            <a:ext cx="1618308" cy="19201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90" idx="3"/>
            <a:endCxn id="118" idx="1"/>
          </p:cNvCxnSpPr>
          <p:nvPr/>
        </p:nvCxnSpPr>
        <p:spPr>
          <a:xfrm flipV="1">
            <a:off x="8603474" y="3336542"/>
            <a:ext cx="1861570" cy="12516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89" idx="3"/>
            <a:endCxn id="119" idx="1"/>
          </p:cNvCxnSpPr>
          <p:nvPr/>
        </p:nvCxnSpPr>
        <p:spPr>
          <a:xfrm>
            <a:off x="9413720" y="2907836"/>
            <a:ext cx="1294587" cy="11152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>
            <a:stCxn id="89" idx="3"/>
            <a:endCxn id="120" idx="1"/>
          </p:cNvCxnSpPr>
          <p:nvPr/>
        </p:nvCxnSpPr>
        <p:spPr>
          <a:xfrm flipV="1">
            <a:off x="9413720" y="2702175"/>
            <a:ext cx="1537849" cy="20566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>
            <a:stCxn id="88" idx="3"/>
            <a:endCxn id="121" idx="1"/>
          </p:cNvCxnSpPr>
          <p:nvPr/>
        </p:nvCxnSpPr>
        <p:spPr>
          <a:xfrm>
            <a:off x="10234876" y="2363624"/>
            <a:ext cx="959955" cy="213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88" idx="3"/>
            <a:endCxn id="122" idx="1"/>
          </p:cNvCxnSpPr>
          <p:nvPr/>
        </p:nvCxnSpPr>
        <p:spPr>
          <a:xfrm flipV="1">
            <a:off x="10234876" y="2067808"/>
            <a:ext cx="1203221" cy="2958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ounded Rectangle 200"/>
          <p:cNvSpPr/>
          <p:nvPr/>
        </p:nvSpPr>
        <p:spPr>
          <a:xfrm>
            <a:off x="9244175" y="4774908"/>
            <a:ext cx="673488" cy="288948"/>
          </a:xfrm>
          <a:prstGeom prst="roundRect">
            <a:avLst/>
          </a:prstGeom>
          <a:solidFill>
            <a:srgbClr val="2E75B6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2" name="Rounded Rectangle 201"/>
          <p:cNvSpPr/>
          <p:nvPr/>
        </p:nvSpPr>
        <p:spPr>
          <a:xfrm>
            <a:off x="10940783" y="2562046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7116807" y="675293"/>
            <a:ext cx="4928224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~6-10 FELs independently tuneable in terms of photon energy, pulse duration etc.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  <a:t>+ potential direct uses of electron beam</a:t>
            </a:r>
          </a:p>
        </p:txBody>
      </p:sp>
      <p:sp>
        <p:nvSpPr>
          <p:cNvPr id="74" name="Title 1">
            <a:extLst>
              <a:ext uri="{FF2B5EF4-FFF2-40B4-BE49-F238E27FC236}">
                <a16:creationId xmlns:a16="http://schemas.microsoft.com/office/drawing/2014/main" id="{AA4D1FDF-C252-4862-0E19-79543D952207}"/>
              </a:ext>
            </a:extLst>
          </p:cNvPr>
          <p:cNvSpPr txBox="1">
            <a:spLocks/>
          </p:cNvSpPr>
          <p:nvPr/>
        </p:nvSpPr>
        <p:spPr>
          <a:xfrm>
            <a:off x="150352" y="-32621"/>
            <a:ext cx="11947150" cy="14466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Facility concept: a step change in the simultaneous operation of multiple end stations</a:t>
            </a:r>
          </a:p>
        </p:txBody>
      </p:sp>
    </p:spTree>
    <p:extLst>
      <p:ext uri="{BB962C8B-B14F-4D97-AF65-F5344CB8AC3E}">
        <p14:creationId xmlns:p14="http://schemas.microsoft.com/office/powerpoint/2010/main" val="271059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3" grpId="0" animBg="1"/>
      <p:bldP spid="75" grpId="0" animBg="1"/>
      <p:bldP spid="142" grpId="0" animBg="1"/>
      <p:bldP spid="10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E54F499-22BE-12DE-E7B8-E4134DBF4643}"/>
              </a:ext>
            </a:extLst>
          </p:cNvPr>
          <p:cNvSpPr/>
          <p:nvPr/>
        </p:nvSpPr>
        <p:spPr>
          <a:xfrm>
            <a:off x="2590799" y="1201270"/>
            <a:ext cx="7135905" cy="5567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3813" y="1210862"/>
            <a:ext cx="7223684" cy="5390287"/>
          </a:xfrm>
          <a:prstGeom prst="rect">
            <a:avLst/>
          </a:prstGeom>
        </p:spPr>
      </p:pic>
      <p:pic>
        <p:nvPicPr>
          <p:cNvPr id="8" name="Picture 11" descr="Chart&#10;&#10;Description automatically generated">
            <a:extLst>
              <a:ext uri="{FF2B5EF4-FFF2-40B4-BE49-F238E27FC236}">
                <a16:creationId xmlns:a16="http://schemas.microsoft.com/office/drawing/2014/main" id="{F272E943-E484-4E33-8DF2-EB440E46B3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3615" y="3585538"/>
            <a:ext cx="2667000" cy="4899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99960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094DCA-A9AE-47F9-B32F-7B965F5831A0}"/>
              </a:ext>
            </a:extLst>
          </p:cNvPr>
          <p:cNvSpPr/>
          <p:nvPr/>
        </p:nvSpPr>
        <p:spPr>
          <a:xfrm>
            <a:off x="-36846" y="3588356"/>
            <a:ext cx="2799808" cy="2646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t" anchorCtr="0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Advances in high rep-rate lasers (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e.g. Kagome fibres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) for ≤ 1MHz UV seeding + harmonic FEL conversion to ≤ 2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keV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07259" y="1124954"/>
            <a:ext cx="2196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HB-SASE-2.0 for 25 keV, 2.5 fs duration, TW peak power, &gt;mJ pulse energy, 8 ×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-5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FWHM BW, at any e-beam repetition rate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879127-B93C-4A81-BA4B-962B3B36F6E4}"/>
              </a:ext>
            </a:extLst>
          </p:cNvPr>
          <p:cNvSpPr txBox="1"/>
          <p:nvPr/>
        </p:nvSpPr>
        <p:spPr>
          <a:xfrm>
            <a:off x="10057455" y="3341523"/>
            <a:ext cx="2015522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>
                  <a:glow rad="101600">
                    <a:srgbClr val="FFFFFF">
                      <a:alpha val="60000"/>
                    </a:srgbClr>
                  </a:glo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HB-SASE schematic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6845" y="1027297"/>
            <a:ext cx="27343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Attosecond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 pulses tightly synchronised to external sources (e.g. XLEAP)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07259" y="4299555"/>
            <a:ext cx="23788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Enhanced self-seeding for few-GW 30 fs stable coherent SXR pulses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Cavity XFELs: RAFEL, XFELO for narrowest bandwidth</a:t>
            </a:r>
          </a:p>
        </p:txBody>
      </p:sp>
      <p:pic>
        <p:nvPicPr>
          <p:cNvPr id="13" name="Picture 13" descr="A picture containing object, honeycomb&#10;&#10;Description automatically generated">
            <a:extLst>
              <a:ext uri="{FF2B5EF4-FFF2-40B4-BE49-F238E27FC236}">
                <a16:creationId xmlns:a16="http://schemas.microsoft.com/office/drawing/2014/main" id="{EF6E29A7-D3AC-4B2D-8A75-214B6976A5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84" y="5350647"/>
            <a:ext cx="2004284" cy="133940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31237" y="2208237"/>
            <a:ext cx="2247471" cy="1337153"/>
            <a:chOff x="226554" y="2267039"/>
            <a:chExt cx="2247471" cy="1337153"/>
          </a:xfrm>
        </p:grpSpPr>
        <p:pic>
          <p:nvPicPr>
            <p:cNvPr id="12" name="Picture 10" descr="A close up of smoke&#10;&#10;Description automatically generated">
              <a:extLst>
                <a:ext uri="{FF2B5EF4-FFF2-40B4-BE49-F238E27FC236}">
                  <a16:creationId xmlns:a16="http://schemas.microsoft.com/office/drawing/2014/main" id="{9C3E1BFF-543A-482E-855B-0A966381A3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835" y="2267039"/>
              <a:ext cx="2170190" cy="133715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4A0E30D-FF84-4898-8958-9CECAE46993A}"/>
                </a:ext>
              </a:extLst>
            </p:cNvPr>
            <p:cNvSpPr txBox="1"/>
            <p:nvPr/>
          </p:nvSpPr>
          <p:spPr>
            <a:xfrm>
              <a:off x="226554" y="2295059"/>
              <a:ext cx="770350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XLEAP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7151914" y="312132"/>
            <a:ext cx="4995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Transform-limited pulses across a wide range of energies and pulse lengths requires a wide range of techniques.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39" y="319411"/>
            <a:ext cx="6748575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Transform-limited pulses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12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9" grpId="0"/>
      <p:bldP spid="3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772C20F-3A0C-3CA6-9B38-0EEEF204D932}"/>
              </a:ext>
            </a:extLst>
          </p:cNvPr>
          <p:cNvSpPr/>
          <p:nvPr/>
        </p:nvSpPr>
        <p:spPr>
          <a:xfrm>
            <a:off x="4979574" y="1070525"/>
            <a:ext cx="7230355" cy="5787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890" y="1106084"/>
            <a:ext cx="7275600" cy="553972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144650" y="308681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23"/>
          <a:stretch/>
        </p:blipFill>
        <p:spPr>
          <a:xfrm>
            <a:off x="6350001" y="967438"/>
            <a:ext cx="4572000" cy="36899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894205" y="2835186"/>
            <a:ext cx="1148565" cy="3190382"/>
          </a:xfrm>
          <a:prstGeom prst="rect">
            <a:avLst/>
          </a:prstGeom>
          <a:solidFill>
            <a:srgbClr val="0070C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38309" y="3178350"/>
            <a:ext cx="2017484" cy="2847219"/>
          </a:xfrm>
          <a:prstGeom prst="rect">
            <a:avLst/>
          </a:prstGeom>
          <a:solidFill>
            <a:srgbClr val="FFC00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328666" y="4998403"/>
            <a:ext cx="1255734" cy="1027165"/>
          </a:xfrm>
          <a:prstGeom prst="rect">
            <a:avLst/>
          </a:prstGeom>
          <a:solidFill>
            <a:srgbClr val="7030A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53010" y="3036030"/>
            <a:ext cx="1341196" cy="2524461"/>
          </a:xfrm>
          <a:prstGeom prst="rect">
            <a:avLst/>
          </a:prstGeom>
          <a:solidFill>
            <a:srgbClr val="92D05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55794" y="2893333"/>
            <a:ext cx="1167841" cy="2328534"/>
          </a:xfrm>
          <a:prstGeom prst="rect">
            <a:avLst/>
          </a:prstGeom>
          <a:solidFill>
            <a:srgbClr val="00B05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66389" y="2040910"/>
            <a:ext cx="1682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 eV – 20 </a:t>
            </a:r>
            <a:r>
              <a:rPr kumimoji="0" lang="en-GB" sz="14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keV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 as to 100 fs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35215" y="4541485"/>
            <a:ext cx="2417796" cy="1484084"/>
          </a:xfrm>
          <a:prstGeom prst="rect">
            <a:avLst/>
          </a:prstGeom>
          <a:solidFill>
            <a:srgbClr val="FF000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81506" y="2519583"/>
            <a:ext cx="4361264" cy="350598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66432" y="1226198"/>
          <a:ext cx="4913142" cy="54523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518">
                  <a:extLst>
                    <a:ext uri="{9D8B030D-6E8A-4147-A177-3AD203B41FA5}">
                      <a16:colId xmlns:a16="http://schemas.microsoft.com/office/drawing/2014/main" val="3340298340"/>
                    </a:ext>
                  </a:extLst>
                </a:gridCol>
                <a:gridCol w="1049199">
                  <a:extLst>
                    <a:ext uri="{9D8B030D-6E8A-4147-A177-3AD203B41FA5}">
                      <a16:colId xmlns:a16="http://schemas.microsoft.com/office/drawing/2014/main" val="3787306612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val="749748757"/>
                    </a:ext>
                  </a:extLst>
                </a:gridCol>
                <a:gridCol w="942535">
                  <a:extLst>
                    <a:ext uri="{9D8B030D-6E8A-4147-A177-3AD203B41FA5}">
                      <a16:colId xmlns:a16="http://schemas.microsoft.com/office/drawing/2014/main" val="1024447413"/>
                    </a:ext>
                  </a:extLst>
                </a:gridCol>
                <a:gridCol w="1311813">
                  <a:extLst>
                    <a:ext uri="{9D8B030D-6E8A-4147-A177-3AD203B41FA5}">
                      <a16:colId xmlns:a16="http://schemas.microsoft.com/office/drawing/2014/main" val="584817439"/>
                    </a:ext>
                  </a:extLst>
                </a:gridCol>
              </a:tblGrid>
              <a:tr h="573362">
                <a:tc>
                  <a:txBody>
                    <a:bodyPr/>
                    <a:lstStyle/>
                    <a:p>
                      <a:r>
                        <a:rPr lang="en-GB" sz="1400" b="1"/>
                        <a:t>FEL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Tuning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Mode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Technique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Transform Limited </a:t>
                      </a:r>
                      <a:br>
                        <a:rPr lang="en-GB" sz="1400" b="1"/>
                      </a:br>
                      <a:r>
                        <a:rPr lang="en-GB" sz="1400" b="1"/>
                        <a:t>Pulse Duration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876179"/>
                  </a:ext>
                </a:extLst>
              </a:tr>
              <a:tr h="331947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0000"/>
                          </a:solidFill>
                        </a:rPr>
                        <a:t>FEL-6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0.05 – 1.0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EEHG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5</a:t>
                      </a:r>
                      <a:r>
                        <a:rPr lang="en-GB" sz="1400" baseline="0"/>
                        <a:t> – 100 fs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09441"/>
                  </a:ext>
                </a:extLst>
              </a:tr>
              <a:tr h="331947">
                <a:tc rowSpan="2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C000"/>
                          </a:solidFill>
                        </a:rPr>
                        <a:t>FEL-5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GB" sz="1400"/>
                        <a:t>0.25 – 3.0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Long pulse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EEHG/HB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100 fs – 20 fs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23374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Short Pulse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XLEAP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 fs – 350 as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360563"/>
                  </a:ext>
                </a:extLst>
              </a:tr>
              <a:tr h="331947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FEL-  4</a:t>
                      </a:r>
                    </a:p>
                  </a:txBody>
                  <a:tcPr marR="7620" marT="7620" marB="0" anchor="ctr"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1.0 – 5.0  </a:t>
                      </a:r>
                      <a:r>
                        <a:rPr lang="en-GB" sz="1400" b="0" i="0" u="none" strike="noStrike" err="1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keV</a:t>
                      </a:r>
                      <a:endParaRPr lang="en-GB" sz="1400" b="0" i="0" u="none" strike="noStrike">
                        <a:solidFill>
                          <a:srgbClr val="2E2C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Long Pulse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HB-SASE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40fs – 15fs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373679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Short Pulse</a:t>
                      </a: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XLEAP</a:t>
                      </a: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2E2C61"/>
                          </a:solidFill>
                          <a:effectLst/>
                          <a:latin typeface="Calibri" panose="020F0502020204030204" pitchFamily="34" charset="0"/>
                        </a:rPr>
                        <a:t>800 as – 275 as</a:t>
                      </a: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255329"/>
                  </a:ext>
                </a:extLst>
              </a:tr>
              <a:tr h="331947">
                <a:tc rowSpan="2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B050"/>
                          </a:solidFill>
                        </a:rPr>
                        <a:t>FEL-3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GB" sz="1400"/>
                        <a:t>3.0 –</a:t>
                      </a:r>
                      <a:r>
                        <a:rPr lang="en-GB" sz="1400" baseline="0"/>
                        <a:t> </a:t>
                      </a:r>
                      <a:r>
                        <a:rPr lang="en-GB" sz="1400"/>
                        <a:t>13.0 </a:t>
                      </a:r>
                      <a:r>
                        <a:rPr lang="en-GB" sz="1400" err="1"/>
                        <a:t>keV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Long Pulse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HB-SASE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20 fs – 10 fs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554209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Short Pulse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XLEAP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400 as – 200 as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758967"/>
                  </a:ext>
                </a:extLst>
              </a:tr>
              <a:tr h="331947">
                <a:tc rowSpan="3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70C0"/>
                          </a:solidFill>
                        </a:rPr>
                        <a:t>FEL-2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GB" sz="1400"/>
                        <a:t>5.0 – 20.0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Long Pulse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HB-SASE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16 fs  - 12 fs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112406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Short Pulse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XLEAP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300 as – 200 as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499919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XFELO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~ 100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331381"/>
                  </a:ext>
                </a:extLst>
              </a:tr>
              <a:tr h="331947">
                <a:tc rowSpan="3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7030A0"/>
                          </a:solidFill>
                        </a:rPr>
                        <a:t>FEL-1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9 – 20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High Power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GB" sz="1400"/>
                        <a:t>SASE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GB" sz="1400"/>
                        <a:t>~ 30 fs (not</a:t>
                      </a:r>
                      <a:r>
                        <a:rPr lang="en-GB" sz="1400" baseline="0"/>
                        <a:t> TL)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1599586"/>
                  </a:ext>
                </a:extLst>
              </a:tr>
              <a:tr h="441619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– 30keV</a:t>
                      </a:r>
                      <a:r>
                        <a:rPr lang="en-GB" sz="1400" baseline="300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High</a:t>
                      </a:r>
                      <a:r>
                        <a:rPr lang="en-GB" sz="1400" baseline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Energy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20447"/>
                  </a:ext>
                </a:extLst>
              </a:tr>
              <a:tr h="441619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– 40keV</a:t>
                      </a:r>
                      <a:r>
                        <a:rPr lang="en-GB" sz="1400" baseline="300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*</a:t>
                      </a:r>
                      <a:endParaRPr lang="en-GB" sz="14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High Energy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2617639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Proposed FEL modes</a:t>
            </a:r>
            <a:endParaRPr kumimoji="0" lang="en-US" sz="40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3F2BEF-1585-BD04-67D1-42E65F94BC1A}"/>
              </a:ext>
            </a:extLst>
          </p:cNvPr>
          <p:cNvSpPr txBox="1"/>
          <p:nvPr/>
        </p:nvSpPr>
        <p:spPr>
          <a:xfrm>
            <a:off x="5104356" y="6599204"/>
            <a:ext cx="702501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Pulse durations estimated from simulations/scaling, intermediates between short and long pulse modes also accessible.</a:t>
            </a:r>
          </a:p>
        </p:txBody>
      </p:sp>
      <p:sp>
        <p:nvSpPr>
          <p:cNvPr id="46" name="Oval 45"/>
          <p:cNvSpPr/>
          <p:nvPr/>
        </p:nvSpPr>
        <p:spPr>
          <a:xfrm rot="20908502">
            <a:off x="6288860" y="2905373"/>
            <a:ext cx="3816172" cy="793414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39000">
                <a:srgbClr val="92D050"/>
              </a:gs>
              <a:gs pos="59000">
                <a:srgbClr val="00B050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Short Pulse Modes</a:t>
            </a:r>
          </a:p>
        </p:txBody>
      </p:sp>
      <p:sp>
        <p:nvSpPr>
          <p:cNvPr id="49" name="Oval 48"/>
          <p:cNvSpPr/>
          <p:nvPr/>
        </p:nvSpPr>
        <p:spPr>
          <a:xfrm>
            <a:off x="5262646" y="4638409"/>
            <a:ext cx="2223820" cy="13645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Seeded</a:t>
            </a:r>
          </a:p>
        </p:txBody>
      </p:sp>
      <p:sp>
        <p:nvSpPr>
          <p:cNvPr id="50" name="Oval 49"/>
          <p:cNvSpPr/>
          <p:nvPr/>
        </p:nvSpPr>
        <p:spPr>
          <a:xfrm rot="20681229">
            <a:off x="6287722" y="4758646"/>
            <a:ext cx="3929810" cy="896233"/>
          </a:xfrm>
          <a:prstGeom prst="ellipse">
            <a:avLst/>
          </a:prstGeom>
          <a:gradFill flip="none" rotWithShape="1">
            <a:gsLst>
              <a:gs pos="0">
                <a:srgbClr val="FFC000">
                  <a:alpha val="20000"/>
                </a:srgbClr>
              </a:gs>
              <a:gs pos="39000">
                <a:srgbClr val="92D050"/>
              </a:gs>
              <a:gs pos="59000">
                <a:srgbClr val="00B050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Long Pulse Modes</a:t>
            </a:r>
          </a:p>
        </p:txBody>
      </p:sp>
      <p:sp>
        <p:nvSpPr>
          <p:cNvPr id="51" name="Oval 50"/>
          <p:cNvSpPr/>
          <p:nvPr/>
        </p:nvSpPr>
        <p:spPr>
          <a:xfrm>
            <a:off x="8455793" y="5398049"/>
            <a:ext cx="1479804" cy="79341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Cavity</a:t>
            </a:r>
          </a:p>
        </p:txBody>
      </p:sp>
      <p:sp>
        <p:nvSpPr>
          <p:cNvPr id="52" name="Oval 51"/>
          <p:cNvSpPr/>
          <p:nvPr/>
        </p:nvSpPr>
        <p:spPr>
          <a:xfrm>
            <a:off x="9280150" y="5073741"/>
            <a:ext cx="1479804" cy="793414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High Energy</a:t>
            </a:r>
          </a:p>
        </p:txBody>
      </p:sp>
      <p:sp>
        <p:nvSpPr>
          <p:cNvPr id="6" name="Rectangle 5"/>
          <p:cNvSpPr/>
          <p:nvPr/>
        </p:nvSpPr>
        <p:spPr>
          <a:xfrm>
            <a:off x="6078256" y="4567276"/>
            <a:ext cx="5757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184785" y="4246027"/>
            <a:ext cx="5757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085869" y="4109840"/>
            <a:ext cx="5757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751814" y="4019289"/>
            <a:ext cx="5757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35" name="Rectangle 34"/>
          <p:cNvSpPr/>
          <p:nvPr/>
        </p:nvSpPr>
        <p:spPr>
          <a:xfrm>
            <a:off x="9276666" y="3993412"/>
            <a:ext cx="5757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9687368" y="4938714"/>
            <a:ext cx="5757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3F2BEF-1585-BD04-67D1-42E65F94BC1A}"/>
              </a:ext>
            </a:extLst>
          </p:cNvPr>
          <p:cNvSpPr txBox="1"/>
          <p:nvPr/>
        </p:nvSpPr>
        <p:spPr>
          <a:xfrm>
            <a:off x="161318" y="6643093"/>
            <a:ext cx="491314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*via booster, p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ossibly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Calibri"/>
                <a:cs typeface="Calibri"/>
              </a:rPr>
              <a:t> at lower rep. rate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569777" y="255730"/>
            <a:ext cx="4235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Each FEL has 1-3 primary operating modes, covering both </a:t>
            </a:r>
            <a:r>
              <a:rPr kumimoji="0" lang="en-GB" sz="18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short-pulse </a:t>
            </a:r>
            <a:r>
              <a:rPr kumimoji="0" lang="en-GB" sz="18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and </a:t>
            </a:r>
            <a:r>
              <a:rPr kumimoji="0" lang="en-GB" sz="18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long-pulse </a:t>
            </a:r>
            <a:r>
              <a:rPr kumimoji="0" lang="en-GB" sz="18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options</a:t>
            </a:r>
          </a:p>
        </p:txBody>
      </p:sp>
    </p:spTree>
    <p:extLst>
      <p:ext uri="{BB962C8B-B14F-4D97-AF65-F5344CB8AC3E}">
        <p14:creationId xmlns:p14="http://schemas.microsoft.com/office/powerpoint/2010/main" val="324372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ure 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5799" y="2347607"/>
            <a:ext cx="4883112" cy="427673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655811" y="3622011"/>
            <a:ext cx="1530693" cy="3002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 descr="Figure 3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5811" y="3622010"/>
            <a:ext cx="1458097" cy="30023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Introduction to XFELs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0047"/>
            <a:ext cx="10515600" cy="4765996"/>
          </a:xfrm>
        </p:spPr>
        <p:txBody>
          <a:bodyPr>
            <a:normAutofit/>
          </a:bodyPr>
          <a:lstStyle/>
          <a:p>
            <a:r>
              <a:rPr lang="en-GB" sz="2000"/>
              <a:t>XFEL = X-ray Free-Electron Laser</a:t>
            </a:r>
          </a:p>
          <a:p>
            <a:r>
              <a:rPr lang="en-GB" sz="2000"/>
              <a:t>‘free-electron’ means the electrons are not bound in atoms but ‘freely’ propagating in a particle accelerator</a:t>
            </a:r>
          </a:p>
          <a:p>
            <a:endParaRPr lang="en-GB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8454" y="620543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1395728" y="2448629"/>
            <a:ext cx="2224619" cy="1000461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~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0.5-1 km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 linear </a:t>
            </a: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accelerator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56187" y="2448630"/>
            <a:ext cx="1667436" cy="1000461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 source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50572" y="2093762"/>
            <a:ext cx="3047629" cy="3385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Undulator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(period </a:t>
            </a:r>
            <a:r>
              <a:rPr kumimoji="0" lang="el-GR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λ</a:t>
            </a:r>
            <a:r>
              <a:rPr kumimoji="0" lang="en-GB" sz="1600" b="1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~0.01 m)</a:t>
            </a:r>
          </a:p>
        </p:txBody>
      </p:sp>
      <p:graphicFrame>
        <p:nvGraphicFramePr>
          <p:cNvPr id="13" name="Diagram 12"/>
          <p:cNvGraphicFramePr/>
          <p:nvPr/>
        </p:nvGraphicFramePr>
        <p:xfrm>
          <a:off x="5160289" y="4443832"/>
          <a:ext cx="1632342" cy="1666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56214" y="2495199"/>
            <a:ext cx="938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~100 m</a:t>
            </a:r>
          </a:p>
        </p:txBody>
      </p:sp>
      <p:cxnSp>
        <p:nvCxnSpPr>
          <p:cNvPr id="17" name="Straight Arrow Connector 16"/>
          <p:cNvCxnSpPr>
            <a:stCxn id="8" idx="3"/>
          </p:cNvCxnSpPr>
          <p:nvPr/>
        </p:nvCxnSpPr>
        <p:spPr>
          <a:xfrm>
            <a:off x="6294587" y="2664476"/>
            <a:ext cx="1421175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1"/>
          </p:cNvCxnSpPr>
          <p:nvPr/>
        </p:nvCxnSpPr>
        <p:spPr>
          <a:xfrm flipH="1">
            <a:off x="3848842" y="2664476"/>
            <a:ext cx="150737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60289" y="3683538"/>
            <a:ext cx="1591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(exponential amplification)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548454" y="2092716"/>
            <a:ext cx="34630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brightness,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short pulse of coherent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soft to hard X-rays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XFEL radiation wavelength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λ</a:t>
            </a:r>
            <a:r>
              <a:rPr kumimoji="0" lang="en-GB" sz="20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 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λ</a:t>
            </a:r>
            <a:r>
              <a:rPr kumimoji="0" lang="en-GB" sz="20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  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ϒ</a:t>
            </a:r>
            <a:r>
              <a:rPr kumimoji="0" lang="en-GB" sz="20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C2CFBD8-3B6D-4791-8937-3BAF30A26136}"/>
              </a:ext>
            </a:extLst>
          </p:cNvPr>
          <p:cNvCxnSpPr>
            <a:cxnSpLocks/>
          </p:cNvCxnSpPr>
          <p:nvPr/>
        </p:nvCxnSpPr>
        <p:spPr>
          <a:xfrm>
            <a:off x="11159905" y="2904123"/>
            <a:ext cx="487872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2745" y="2160384"/>
            <a:ext cx="3830601" cy="4566896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" name="Rectangle 36"/>
          <p:cNvSpPr/>
          <p:nvPr/>
        </p:nvSpPr>
        <p:spPr>
          <a:xfrm>
            <a:off x="1459698" y="3794584"/>
            <a:ext cx="18501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 4 – 15 GeV, Lorentz factor </a:t>
            </a:r>
            <a:r>
              <a:rPr kumimoji="0" lang="el-GR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ϒ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several thousand </a:t>
            </a: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008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Graphic spid="13" grpId="0">
        <p:bldAsOne/>
      </p:bldGraphic>
      <p:bldP spid="22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01518" y="640659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125233" y="40336"/>
            <a:ext cx="4557299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Concepts for </a:t>
            </a:r>
            <a:r>
              <a:rPr kumimoji="0" lang="en-US" sz="4000" b="1" i="0" u="none" strike="noStrike" kern="1200" cap="none" spc="-150" normalizeH="0" baseline="0" noProof="0" dirty="0" err="1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two-colour</a:t>
            </a:r>
            <a:endParaRPr kumimoji="0" lang="en-US" sz="40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91153" y="90576"/>
            <a:ext cx="7078204" cy="6645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2851" y="3872397"/>
            <a:ext cx="4656382" cy="285289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5866551" y="3104272"/>
            <a:ext cx="4464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sosceles Triangle 8"/>
          <p:cNvSpPr/>
          <p:nvPr/>
        </p:nvSpPr>
        <p:spPr>
          <a:xfrm rot="8758419">
            <a:off x="5809242" y="3028371"/>
            <a:ext cx="168387" cy="13780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65673" y="2729011"/>
            <a:ext cx="2099594" cy="566247"/>
            <a:chOff x="1548245" y="4111531"/>
            <a:chExt cx="2099594" cy="566247"/>
          </a:xfrm>
        </p:grpSpPr>
        <p:sp>
          <p:nvSpPr>
            <p:cNvPr id="11" name="Rounded Rectangle 10"/>
            <p:cNvSpPr/>
            <p:nvPr/>
          </p:nvSpPr>
          <p:spPr>
            <a:xfrm>
              <a:off x="1579924" y="4439401"/>
              <a:ext cx="208915" cy="71736"/>
            </a:xfrm>
            <a:prstGeom prst="round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Block Arc 11"/>
            <p:cNvSpPr/>
            <p:nvPr/>
          </p:nvSpPr>
          <p:spPr>
            <a:xfrm rot="9512783">
              <a:off x="2100680" y="4111531"/>
              <a:ext cx="487471" cy="370014"/>
            </a:xfrm>
            <a:prstGeom prst="blockArc">
              <a:avLst>
                <a:gd name="adj1" fmla="val 15374746"/>
                <a:gd name="adj2" fmla="val 18410078"/>
                <a:gd name="adj3" fmla="val 2075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Block Arc 12"/>
            <p:cNvSpPr/>
            <p:nvPr/>
          </p:nvSpPr>
          <p:spPr>
            <a:xfrm rot="19950657">
              <a:off x="2453186" y="4304518"/>
              <a:ext cx="487471" cy="370014"/>
            </a:xfrm>
            <a:prstGeom prst="blockArc">
              <a:avLst>
                <a:gd name="adj1" fmla="val 15062948"/>
                <a:gd name="adj2" fmla="val 18410078"/>
                <a:gd name="adj3" fmla="val 2075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Block Arc 13"/>
            <p:cNvSpPr/>
            <p:nvPr/>
          </p:nvSpPr>
          <p:spPr>
            <a:xfrm rot="2241441">
              <a:off x="2656256" y="4307763"/>
              <a:ext cx="487471" cy="370014"/>
            </a:xfrm>
            <a:prstGeom prst="blockArc">
              <a:avLst>
                <a:gd name="adj1" fmla="val 13940848"/>
                <a:gd name="adj2" fmla="val 17023207"/>
                <a:gd name="adj3" fmla="val 1939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Block Arc 14"/>
            <p:cNvSpPr/>
            <p:nvPr/>
          </p:nvSpPr>
          <p:spPr>
            <a:xfrm rot="11895535">
              <a:off x="3160368" y="4296351"/>
              <a:ext cx="487471" cy="370014"/>
            </a:xfrm>
            <a:prstGeom prst="blockArc">
              <a:avLst>
                <a:gd name="adj1" fmla="val 14821500"/>
                <a:gd name="adj2" fmla="val 18410078"/>
                <a:gd name="adj3" fmla="val 2075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6" name="Straight Connector 15"/>
            <p:cNvCxnSpPr>
              <a:stCxn id="11" idx="3"/>
              <a:endCxn id="12" idx="1"/>
            </p:cNvCxnSpPr>
            <p:nvPr/>
          </p:nvCxnSpPr>
          <p:spPr>
            <a:xfrm flipV="1">
              <a:off x="1788839" y="4438236"/>
              <a:ext cx="504492" cy="3703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1788839" y="4485034"/>
              <a:ext cx="1800157" cy="7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2" idx="0"/>
              <a:endCxn id="13" idx="0"/>
            </p:cNvCxnSpPr>
            <p:nvPr/>
          </p:nvCxnSpPr>
          <p:spPr>
            <a:xfrm flipV="1">
              <a:off x="2430120" y="4385822"/>
              <a:ext cx="157750" cy="3217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3" idx="1"/>
              <a:endCxn id="14" idx="0"/>
            </p:cNvCxnSpPr>
            <p:nvPr/>
          </p:nvCxnSpPr>
          <p:spPr>
            <a:xfrm flipV="1">
              <a:off x="2723113" y="4328186"/>
              <a:ext cx="176031" cy="219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4" idx="1"/>
              <a:endCxn id="15" idx="1"/>
            </p:cNvCxnSpPr>
            <p:nvPr/>
          </p:nvCxnSpPr>
          <p:spPr>
            <a:xfrm>
              <a:off x="3017609" y="4397788"/>
              <a:ext cx="254223" cy="17586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403196" y="4636768"/>
              <a:ext cx="186863" cy="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1548245" y="4275940"/>
              <a:ext cx="2015234" cy="401838"/>
            </a:xfrm>
            <a:prstGeom prst="roundRect">
              <a:avLst/>
            </a:prstGeom>
            <a:noFill/>
            <a:ln w="6350">
              <a:solidFill>
                <a:schemeClr val="bg2">
                  <a:lumMod val="9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V="1">
            <a:off x="8505610" y="3240980"/>
            <a:ext cx="2412000" cy="132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2419" y="204844"/>
            <a:ext cx="6993140" cy="217473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0800000" flipV="1">
            <a:off x="10271176" y="287211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26" name="TextBox 25"/>
          <p:cNvSpPr txBox="1"/>
          <p:nvPr/>
        </p:nvSpPr>
        <p:spPr>
          <a:xfrm rot="10800000" flipV="1">
            <a:off x="10271176" y="32076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27" name="Rectangle 26"/>
          <p:cNvSpPr/>
          <p:nvPr/>
        </p:nvSpPr>
        <p:spPr>
          <a:xfrm rot="12597" flipV="1">
            <a:off x="9087462" y="3207829"/>
            <a:ext cx="1332311" cy="19733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8505299" y="3094006"/>
            <a:ext cx="2412000" cy="132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 rot="12597" flipV="1">
            <a:off x="9394879" y="4609215"/>
            <a:ext cx="755121" cy="19733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 rot="12597" flipV="1">
            <a:off x="9542789" y="4828849"/>
            <a:ext cx="607522" cy="19733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 rot="10800000" flipV="1">
            <a:off x="9647909" y="4414798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32" name="TextBox 31"/>
          <p:cNvSpPr txBox="1"/>
          <p:nvPr/>
        </p:nvSpPr>
        <p:spPr>
          <a:xfrm rot="10800000" flipV="1">
            <a:off x="9610872" y="499193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991153" y="90576"/>
            <a:ext cx="7078204" cy="2212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991153" y="2302577"/>
            <a:ext cx="7078204" cy="150651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991153" y="3809096"/>
            <a:ext cx="7078204" cy="292683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</a:t>
            </a:r>
          </a:p>
        </p:txBody>
      </p:sp>
      <p:sp>
        <p:nvSpPr>
          <p:cNvPr id="36" name="Rectangle 35"/>
          <p:cNvSpPr/>
          <p:nvPr/>
        </p:nvSpPr>
        <p:spPr>
          <a:xfrm rot="12597" flipV="1">
            <a:off x="8763464" y="2987873"/>
            <a:ext cx="1656000" cy="19733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Content Placeholder 2"/>
          <p:cNvSpPr>
            <a:spLocks noGrp="1"/>
          </p:cNvSpPr>
          <p:nvPr>
            <p:ph idx="1"/>
          </p:nvPr>
        </p:nvSpPr>
        <p:spPr>
          <a:xfrm>
            <a:off x="283030" y="1410966"/>
            <a:ext cx="4220580" cy="4995623"/>
          </a:xfrm>
        </p:spPr>
        <p:txBody>
          <a:bodyPr>
            <a:normAutofit lnSpcReduction="10000"/>
          </a:bodyPr>
          <a:lstStyle/>
          <a:p>
            <a:r>
              <a:rPr lang="en-GB" sz="1800" i="1" dirty="0"/>
              <a:t>Widely-separated two-colour capability could be a key feature of a next-generation XFEL – but how and to what extent is it best to implement it?</a:t>
            </a:r>
          </a:p>
          <a:p>
            <a:r>
              <a:rPr lang="en-GB" sz="1800" dirty="0"/>
              <a:t>End station away day activities </a:t>
            </a:r>
            <a:r>
              <a:rPr lang="en-GB" sz="1800" dirty="0" smtClean="0"/>
              <a:t>were very </a:t>
            </a:r>
            <a:r>
              <a:rPr lang="en-GB" sz="1800" dirty="0"/>
              <a:t>useful for this </a:t>
            </a:r>
            <a:r>
              <a:rPr lang="en-GB" sz="1800" dirty="0" smtClean="0"/>
              <a:t>topic: a specific </a:t>
            </a:r>
            <a:r>
              <a:rPr lang="en-GB" sz="1800" dirty="0"/>
              <a:t>combination has been </a:t>
            </a:r>
            <a:r>
              <a:rPr lang="en-GB" sz="1800" dirty="0" smtClean="0"/>
              <a:t>identified for detailed studies (FEL-5 + FEL-2)</a:t>
            </a:r>
            <a:endParaRPr lang="en-GB" sz="1800" dirty="0"/>
          </a:p>
          <a:p>
            <a:pPr>
              <a:spcAft>
                <a:spcPts val="300"/>
              </a:spcAft>
            </a:pPr>
            <a:r>
              <a:rPr lang="en-US" sz="1800" dirty="0"/>
              <a:t>C</a:t>
            </a:r>
            <a:r>
              <a:rPr lang="en-US" sz="1800" dirty="0" smtClean="0"/>
              <a:t>oncepts developed with similar key features:</a:t>
            </a:r>
          </a:p>
          <a:p>
            <a:pPr lvl="1">
              <a:spcAft>
                <a:spcPts val="300"/>
              </a:spcAft>
            </a:pPr>
            <a:r>
              <a:rPr lang="en-US" sz="1600" dirty="0" smtClean="0"/>
              <a:t>bunch </a:t>
            </a:r>
            <a:r>
              <a:rPr lang="en-US" sz="1600" dirty="0"/>
              <a:t>pattern from the injector is adjusted to bring two bunches into adjacent RF cycles </a:t>
            </a:r>
            <a:r>
              <a:rPr lang="en-US" sz="1600" dirty="0" smtClean="0"/>
              <a:t>(</a:t>
            </a:r>
            <a:r>
              <a:rPr lang="el-GR" sz="1600" dirty="0" smtClean="0"/>
              <a:t>Δ</a:t>
            </a:r>
            <a:r>
              <a:rPr lang="en-GB" sz="1600" dirty="0" smtClean="0"/>
              <a:t>t = </a:t>
            </a:r>
            <a:r>
              <a:rPr lang="en-US" sz="1600" dirty="0" smtClean="0"/>
              <a:t>0.77 ns)</a:t>
            </a:r>
          </a:p>
          <a:p>
            <a:pPr lvl="1">
              <a:spcAft>
                <a:spcPts val="300"/>
              </a:spcAft>
            </a:pPr>
            <a:r>
              <a:rPr lang="en-US" sz="1600" dirty="0" smtClean="0"/>
              <a:t>a </a:t>
            </a:r>
            <a:r>
              <a:rPr lang="en-US" sz="1600" dirty="0"/>
              <a:t>GHz subharmonic deflecting cavity used to deflect one bunch onto an adjacent </a:t>
            </a:r>
            <a:r>
              <a:rPr lang="en-US" sz="1600" dirty="0" smtClean="0"/>
              <a:t>FEL </a:t>
            </a:r>
          </a:p>
          <a:p>
            <a:pPr lvl="1">
              <a:spcAft>
                <a:spcPts val="300"/>
              </a:spcAft>
            </a:pPr>
            <a:r>
              <a:rPr lang="en-US" sz="1600" dirty="0" smtClean="0"/>
              <a:t>path </a:t>
            </a:r>
            <a:r>
              <a:rPr lang="en-US" sz="1600" dirty="0"/>
              <a:t>length difference </a:t>
            </a:r>
            <a:r>
              <a:rPr lang="en-US" sz="1600" dirty="0" smtClean="0"/>
              <a:t>compensates </a:t>
            </a:r>
            <a:r>
              <a:rPr lang="en-US" sz="1600" dirty="0"/>
              <a:t>the temporal </a:t>
            </a:r>
            <a:r>
              <a:rPr lang="en-US" sz="1600" dirty="0" smtClean="0"/>
              <a:t>separation</a:t>
            </a:r>
            <a:endParaRPr lang="en-GB" sz="16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186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26" y="1030152"/>
            <a:ext cx="10515600" cy="1552358"/>
          </a:xfrm>
        </p:spPr>
        <p:txBody>
          <a:bodyPr>
            <a:noAutofit/>
          </a:bodyPr>
          <a:lstStyle/>
          <a:p>
            <a:pPr>
              <a:lnSpc>
                <a:spcPts val="1200"/>
              </a:lnSpc>
            </a:pPr>
            <a:r>
              <a:rPr lang="en-GB" sz="1600" dirty="0" smtClean="0"/>
              <a:t>Requirement for 10’s </a:t>
            </a:r>
            <a:r>
              <a:rPr lang="en-GB" sz="1600" dirty="0"/>
              <a:t>of </a:t>
            </a:r>
            <a:r>
              <a:rPr lang="en-GB" sz="1600" dirty="0" err="1"/>
              <a:t>mJ</a:t>
            </a:r>
            <a:r>
              <a:rPr lang="en-GB" sz="1600" dirty="0"/>
              <a:t> at 5-10keV, </a:t>
            </a:r>
            <a:r>
              <a:rPr lang="en-GB" sz="1600" b="1" u="sng" dirty="0"/>
              <a:t>and</a:t>
            </a:r>
            <a:r>
              <a:rPr lang="en-GB" sz="1600" dirty="0"/>
              <a:t> as many </a:t>
            </a:r>
            <a:r>
              <a:rPr lang="en-GB" sz="1600" dirty="0" err="1"/>
              <a:t>mJ</a:t>
            </a:r>
            <a:r>
              <a:rPr lang="en-GB" sz="1600" dirty="0"/>
              <a:t> as possible at up to 40keV</a:t>
            </a:r>
          </a:p>
          <a:p>
            <a:pPr>
              <a:lnSpc>
                <a:spcPts val="1200"/>
              </a:lnSpc>
            </a:pPr>
            <a:r>
              <a:rPr lang="en-GB" sz="1600" dirty="0"/>
              <a:t>To approach 10’s </a:t>
            </a:r>
            <a:r>
              <a:rPr lang="en-GB" sz="1600" dirty="0" err="1"/>
              <a:t>mJ</a:t>
            </a:r>
            <a:r>
              <a:rPr lang="en-GB" sz="1600" dirty="0"/>
              <a:t> pulse energy, and to reach 40keV, we need a beam energy considerably greater than 8 </a:t>
            </a:r>
            <a:r>
              <a:rPr lang="en-GB" sz="1600" dirty="0" smtClean="0"/>
              <a:t>GeV – assume booster to ~12 GeV</a:t>
            </a:r>
            <a:endParaRPr lang="en-GB" sz="1600" dirty="0"/>
          </a:p>
          <a:p>
            <a:pPr>
              <a:lnSpc>
                <a:spcPts val="1200"/>
              </a:lnSpc>
            </a:pPr>
            <a:r>
              <a:rPr lang="en-GB" sz="1600" dirty="0"/>
              <a:t>But we also need a wide photon energy range….</a:t>
            </a:r>
          </a:p>
          <a:p>
            <a:pPr>
              <a:lnSpc>
                <a:spcPts val="1200"/>
              </a:lnSpc>
            </a:pPr>
            <a:r>
              <a:rPr lang="en-GB" sz="1600" dirty="0"/>
              <a:t>Suggestion is to use an </a:t>
            </a:r>
            <a:r>
              <a:rPr lang="en-GB" sz="1600" dirty="0" err="1"/>
              <a:t>undulator</a:t>
            </a:r>
            <a:r>
              <a:rPr lang="en-GB" sz="1600" dirty="0"/>
              <a:t> with dual periods. </a:t>
            </a:r>
          </a:p>
          <a:p>
            <a:pPr>
              <a:lnSpc>
                <a:spcPts val="1200"/>
              </a:lnSpc>
            </a:pPr>
            <a:r>
              <a:rPr lang="en-GB" sz="1600" dirty="0" err="1"/>
              <a:t>EuXFEL</a:t>
            </a:r>
            <a:r>
              <a:rPr lang="en-GB" sz="1600" dirty="0"/>
              <a:t> are developing a planar SCU which incorporates </a:t>
            </a:r>
            <a:r>
              <a:rPr lang="en-GB" sz="1600" b="1" dirty="0"/>
              <a:t>period doubling</a:t>
            </a:r>
            <a:r>
              <a:rPr lang="en-GB" sz="1600" dirty="0"/>
              <a:t>: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432"/>
          <a:stretch/>
        </p:blipFill>
        <p:spPr>
          <a:xfrm>
            <a:off x="247744" y="2560208"/>
            <a:ext cx="3844072" cy="7518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45" r="22385" b="20563"/>
          <a:stretch/>
        </p:blipFill>
        <p:spPr>
          <a:xfrm>
            <a:off x="361209" y="3458133"/>
            <a:ext cx="3423205" cy="26832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019" y="3082391"/>
            <a:ext cx="4910668" cy="333865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085666" y="2033236"/>
            <a:ext cx="3961411" cy="15803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maximum current of 450A:</a:t>
            </a:r>
          </a:p>
          <a:p>
            <a:pPr marL="432000" marR="0" lvl="1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SCU17: Period 17mm, B = 1.26T, K = 2</a:t>
            </a:r>
          </a:p>
          <a:p>
            <a:pPr marL="432000" marR="0" lvl="1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SCU34: Period 34mm, B = 2.6T, K = 8.54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12 GeV:</a:t>
            </a:r>
          </a:p>
          <a:p>
            <a:pPr marL="432000" marR="0" lvl="1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SCU17: Tunes 26keV (K = 2) to 53keV ( K = 1)</a:t>
            </a:r>
          </a:p>
          <a:p>
            <a:pPr marL="432000" marR="0" lvl="1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SCU34: Tunes 1keV (K = 8.54) to 26keV ( K = 1)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5999" y="3651678"/>
            <a:ext cx="3634619" cy="3100374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FEL for matter in extreme conditions</a:t>
            </a:r>
          </a:p>
        </p:txBody>
      </p:sp>
    </p:spTree>
    <p:extLst>
      <p:ext uri="{BB962C8B-B14F-4D97-AF65-F5344CB8AC3E}">
        <p14:creationId xmlns:p14="http://schemas.microsoft.com/office/powerpoint/2010/main" val="20190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0B75EC-B984-9743-3EC6-C8B5A6FD2C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465" y="1245996"/>
            <a:ext cx="10523444" cy="5707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CDADBA-3AAD-496A-2D5D-FF1E8F23B2E2}"/>
              </a:ext>
            </a:extLst>
          </p:cNvPr>
          <p:cNvSpPr txBox="1"/>
          <p:nvPr/>
        </p:nvSpPr>
        <p:spPr>
          <a:xfrm>
            <a:off x="2945715" y="5765415"/>
            <a:ext cx="4230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  8 GeV  ~750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1E45ED-B183-2968-4B4C-467DB4CE1B16}"/>
              </a:ext>
            </a:extLst>
          </p:cNvPr>
          <p:cNvSpPr txBox="1"/>
          <p:nvPr/>
        </p:nvSpPr>
        <p:spPr>
          <a:xfrm>
            <a:off x="7699265" y="3804190"/>
            <a:ext cx="216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FELs ~350 – 400 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920186" y="5011746"/>
            <a:ext cx="4100836" cy="1666936"/>
            <a:chOff x="7920186" y="5011746"/>
            <a:chExt cx="4100836" cy="1666936"/>
          </a:xfrm>
        </p:grpSpPr>
        <p:sp>
          <p:nvSpPr>
            <p:cNvPr id="30" name="Rectangle 29"/>
            <p:cNvSpPr/>
            <p:nvPr/>
          </p:nvSpPr>
          <p:spPr>
            <a:xfrm>
              <a:off x="7920186" y="5011746"/>
              <a:ext cx="4100836" cy="1666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9586" y="5093360"/>
              <a:ext cx="488407" cy="35222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81883" y="5132753"/>
              <a:ext cx="497166" cy="27344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02939" y="5105109"/>
              <a:ext cx="695848" cy="32872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22677" y="5075824"/>
              <a:ext cx="532950" cy="38729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9586" y="5857290"/>
              <a:ext cx="473913" cy="40231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60608" y="5847711"/>
              <a:ext cx="478370" cy="42147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9150431" y="6309350"/>
              <a:ext cx="98235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/>
                <a:t>2m APPLE-X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495836" y="6309350"/>
              <a:ext cx="7884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/>
                <a:t>2m Planar Undulator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066231" y="6309350"/>
              <a:ext cx="982353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/>
                <a:t>1.25m APPLE-X</a:t>
              </a:r>
            </a:p>
            <a:p>
              <a:pPr algn="ctr"/>
              <a:r>
                <a:rPr lang="en-GB" sz="800" i="1"/>
                <a:t>With delay chicane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76649" y="5805673"/>
              <a:ext cx="574190" cy="50554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88510" y="5873874"/>
              <a:ext cx="592821" cy="369147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0978235" y="6309350"/>
              <a:ext cx="101336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/>
                <a:t>2m HELICAL SCU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303849" y="5441887"/>
              <a:ext cx="1036846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 err="1"/>
                <a:t>Cryomodule</a:t>
              </a:r>
              <a:endParaRPr lang="en-GB" sz="90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095938" y="5441887"/>
              <a:ext cx="1036846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/>
                <a:t>Delay Chicane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011738" y="5441887"/>
              <a:ext cx="1036846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/>
                <a:t>Kicker + Septum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948817" y="5441887"/>
              <a:ext cx="107220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/>
                <a:t>Passive Wakefield Structure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920186" y="5011746"/>
              <a:ext cx="562353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/>
                <a:t>KEY</a:t>
              </a:r>
            </a:p>
          </p:txBody>
        </p:sp>
      </p:grp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219533" y="938968"/>
            <a:ext cx="6874603" cy="1573120"/>
          </a:xfrm>
        </p:spPr>
        <p:txBody>
          <a:bodyPr>
            <a:normAutofit/>
          </a:bodyPr>
          <a:lstStyle/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sz="1800" dirty="0"/>
              <a:t>Work on the layout is still very much in progress – 3D layouts of one option have been developed but others are </a:t>
            </a:r>
            <a:r>
              <a:rPr lang="en-GB" sz="1800" dirty="0" smtClean="0"/>
              <a:t>also under </a:t>
            </a:r>
            <a:r>
              <a:rPr lang="en-GB" sz="1800" dirty="0"/>
              <a:t>consideration</a:t>
            </a:r>
            <a:r>
              <a:rPr lang="en-GB" sz="1800" dirty="0" smtClean="0"/>
              <a:t>.</a:t>
            </a:r>
            <a:endParaRPr lang="en-GB" sz="1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125233" y="40336"/>
            <a:ext cx="10698424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spc="-150" noProof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progress</a:t>
            </a:r>
            <a:endParaRPr kumimoji="0" lang="en-US" sz="40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/>
          </p:nvPr>
        </p:nvGraphicFramePr>
        <p:xfrm>
          <a:off x="10132784" y="118079"/>
          <a:ext cx="2017525" cy="28115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7601">
                  <a:extLst>
                    <a:ext uri="{9D8B030D-6E8A-4147-A177-3AD203B41FA5}">
                      <a16:colId xmlns:a16="http://schemas.microsoft.com/office/drawing/2014/main" val="3316505423"/>
                    </a:ext>
                  </a:extLst>
                </a:gridCol>
                <a:gridCol w="1319924">
                  <a:extLst>
                    <a:ext uri="{9D8B030D-6E8A-4147-A177-3AD203B41FA5}">
                      <a16:colId xmlns:a16="http://schemas.microsoft.com/office/drawing/2014/main" val="4289749099"/>
                    </a:ext>
                  </a:extLst>
                </a:gridCol>
              </a:tblGrid>
              <a:tr h="280373">
                <a:tc>
                  <a:txBody>
                    <a:bodyPr/>
                    <a:lstStyle/>
                    <a:p>
                      <a:r>
                        <a:rPr lang="en-GB" sz="1400" b="1"/>
                        <a:t>FEL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Tuning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506274"/>
                  </a:ext>
                </a:extLst>
              </a:tr>
              <a:tr h="291672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0000"/>
                          </a:solidFill>
                        </a:rPr>
                        <a:t>FEL-6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0.05 – 1.0 keV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414638"/>
                  </a:ext>
                </a:extLst>
              </a:tr>
              <a:tr h="291672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C000"/>
                          </a:solidFill>
                        </a:rPr>
                        <a:t>FEL-5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0.25 – 3.0 </a:t>
                      </a:r>
                      <a:r>
                        <a:rPr lang="en-GB" sz="1400" err="1"/>
                        <a:t>keV</a:t>
                      </a:r>
                      <a:endParaRPr lang="en-GB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887157"/>
                  </a:ext>
                </a:extLst>
              </a:tr>
              <a:tr h="291672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92D050"/>
                          </a:solidFill>
                        </a:rPr>
                        <a:t>FEL-4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1.0 – 5.0 </a:t>
                      </a:r>
                      <a:r>
                        <a:rPr lang="en-GB" sz="1400" err="1"/>
                        <a:t>keV</a:t>
                      </a:r>
                      <a:endParaRPr lang="en-GB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69281"/>
                  </a:ext>
                </a:extLst>
              </a:tr>
              <a:tr h="291672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B050"/>
                          </a:solidFill>
                        </a:rPr>
                        <a:t>FEL-3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3.0 –</a:t>
                      </a:r>
                      <a:r>
                        <a:rPr lang="en-GB" sz="1400" baseline="0"/>
                        <a:t> </a:t>
                      </a:r>
                      <a:r>
                        <a:rPr lang="en-GB" sz="1400"/>
                        <a:t>13.0 </a:t>
                      </a:r>
                      <a:r>
                        <a:rPr lang="en-GB" sz="1400" err="1"/>
                        <a:t>keV</a:t>
                      </a:r>
                      <a:endParaRPr lang="en-GB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618310"/>
                  </a:ext>
                </a:extLst>
              </a:tr>
              <a:tr h="373145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70C0"/>
                          </a:solidFill>
                        </a:rPr>
                        <a:t>FEL-2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5.0 – 20.0 </a:t>
                      </a:r>
                      <a:r>
                        <a:rPr lang="en-GB" sz="1400" err="1"/>
                        <a:t>keV</a:t>
                      </a:r>
                      <a:endParaRPr lang="en-GB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1589290"/>
                  </a:ext>
                </a:extLst>
              </a:tr>
              <a:tr h="280373">
                <a:tc rowSpan="3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7030A0"/>
                          </a:solidFill>
                        </a:rPr>
                        <a:t>FEL-1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9 – 20 </a:t>
                      </a:r>
                      <a:r>
                        <a:rPr lang="en-GB" sz="1400" err="1"/>
                        <a:t>keV</a:t>
                      </a:r>
                      <a:endParaRPr lang="en-GB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237820"/>
                  </a:ext>
                </a:extLst>
              </a:tr>
              <a:tr h="291672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– 30keV</a:t>
                      </a:r>
                      <a:r>
                        <a:rPr lang="en-GB" sz="1400" baseline="300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*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70596"/>
                  </a:ext>
                </a:extLst>
              </a:tr>
              <a:tr h="291672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– 40keV</a:t>
                      </a:r>
                      <a:r>
                        <a:rPr lang="en-GB" sz="1400" baseline="300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*</a:t>
                      </a:r>
                      <a:endParaRPr lang="en-GB" sz="14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61503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63" y="1994218"/>
            <a:ext cx="3569601" cy="237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26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Spreader options under consideration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593" y="1053068"/>
            <a:ext cx="5471412" cy="30431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7811" y="1053068"/>
            <a:ext cx="3377521" cy="30431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962" y="4250453"/>
            <a:ext cx="3708913" cy="24710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3340" y="1358786"/>
            <a:ext cx="23502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Approach – compare fully kicker-septum based 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planar 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system with RF distribution based 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planar 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system.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​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​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Completed optics design for kicker-septum based system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Work underway on RF-based system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98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</a:t>
            </a:r>
            <a:r>
              <a:rPr lang="en-GB" dirty="0" smtClean="0"/>
              <a:t>njectors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main features of the facility present various challenges for the </a:t>
            </a:r>
            <a:r>
              <a:rPr lang="en-US" sz="2000" dirty="0" err="1"/>
              <a:t>photoinjector</a:t>
            </a:r>
            <a:r>
              <a:rPr lang="en-US" sz="2000" dirty="0"/>
              <a:t>: </a:t>
            </a:r>
          </a:p>
          <a:p>
            <a:r>
              <a:rPr lang="en-US" sz="1800" b="1" dirty="0" smtClean="0"/>
              <a:t>Multiplexing </a:t>
            </a:r>
            <a:r>
              <a:rPr lang="en-US" sz="1800" b="1" dirty="0"/>
              <a:t>to multiple </a:t>
            </a:r>
            <a:r>
              <a:rPr lang="en-US" sz="1800" b="1" dirty="0" smtClean="0"/>
              <a:t>FELs with variable bunch properties</a:t>
            </a:r>
          </a:p>
          <a:p>
            <a:pPr lvl="1"/>
            <a:r>
              <a:rPr lang="en-US" sz="1600" dirty="0" smtClean="0"/>
              <a:t>calls </a:t>
            </a:r>
            <a:r>
              <a:rPr lang="en-US" sz="1600" dirty="0"/>
              <a:t>for a </a:t>
            </a:r>
            <a:r>
              <a:rPr lang="en-US" sz="1600" dirty="0">
                <a:solidFill>
                  <a:srgbClr val="FF0000"/>
                </a:solidFill>
              </a:rPr>
              <a:t>VHF or L-band gun </a:t>
            </a:r>
            <a:r>
              <a:rPr lang="en-US" sz="1600" dirty="0"/>
              <a:t>as described – and to do so with variable bunch properties will likely require multiple </a:t>
            </a:r>
            <a:r>
              <a:rPr lang="en-US" sz="1600" dirty="0" err="1"/>
              <a:t>photoinjector</a:t>
            </a:r>
            <a:r>
              <a:rPr lang="en-US" sz="1600" dirty="0"/>
              <a:t> lasers or multiple copies of these guns (this would also provide the benefit of redundancy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sz="1800" b="1" dirty="0"/>
              <a:t>The </a:t>
            </a:r>
            <a:r>
              <a:rPr lang="en-US" sz="1800" b="1" dirty="0" err="1"/>
              <a:t>two-colour</a:t>
            </a:r>
            <a:r>
              <a:rPr lang="en-US" sz="1800" b="1" dirty="0"/>
              <a:t> </a:t>
            </a:r>
            <a:r>
              <a:rPr lang="en-US" sz="1800" b="1" dirty="0" smtClean="0"/>
              <a:t>concept</a:t>
            </a:r>
          </a:p>
          <a:p>
            <a:pPr lvl="1"/>
            <a:r>
              <a:rPr lang="en-US" sz="1600" dirty="0" smtClean="0"/>
              <a:t>requires </a:t>
            </a:r>
            <a:r>
              <a:rPr lang="en-US" sz="1600" dirty="0"/>
              <a:t>either </a:t>
            </a:r>
            <a:r>
              <a:rPr lang="en-US" sz="1600" dirty="0" smtClean="0">
                <a:solidFill>
                  <a:srgbClr val="FF0000"/>
                </a:solidFill>
              </a:rPr>
              <a:t>one </a:t>
            </a:r>
            <a:r>
              <a:rPr lang="en-US" sz="1600" dirty="0">
                <a:solidFill>
                  <a:srgbClr val="FF0000"/>
                </a:solidFill>
              </a:rPr>
              <a:t>L-band gun or two VHF guns </a:t>
            </a:r>
            <a:r>
              <a:rPr lang="en-US" sz="1600" dirty="0"/>
              <a:t>in order to give a </a:t>
            </a:r>
            <a:r>
              <a:rPr lang="en-US" sz="1600" dirty="0" err="1"/>
              <a:t>compensatable</a:t>
            </a:r>
            <a:r>
              <a:rPr lang="en-US" sz="1600" dirty="0"/>
              <a:t> time delay between </a:t>
            </a:r>
            <a:r>
              <a:rPr lang="en-US" sz="1600" dirty="0" smtClean="0"/>
              <a:t>bunches </a:t>
            </a:r>
            <a:endParaRPr lang="en-US" sz="1600" dirty="0"/>
          </a:p>
          <a:p>
            <a:r>
              <a:rPr lang="en-US" sz="1800" b="1" dirty="0"/>
              <a:t>The FEL for matter in extreme conditions </a:t>
            </a:r>
            <a:endParaRPr lang="en-US" sz="1800" b="1" dirty="0" smtClean="0"/>
          </a:p>
          <a:p>
            <a:pPr lvl="1"/>
            <a:r>
              <a:rPr lang="en-US" sz="1600" dirty="0" smtClean="0"/>
              <a:t>requires </a:t>
            </a:r>
            <a:r>
              <a:rPr lang="en-US" sz="1600" dirty="0"/>
              <a:t>a </a:t>
            </a:r>
            <a:r>
              <a:rPr lang="en-US" sz="1600" dirty="0">
                <a:solidFill>
                  <a:srgbClr val="FF0000"/>
                </a:solidFill>
              </a:rPr>
              <a:t>very bright, high-charge source at low repetition rate</a:t>
            </a:r>
            <a:r>
              <a:rPr lang="en-US" sz="1600" dirty="0" smtClean="0"/>
              <a:t>, </a:t>
            </a:r>
            <a:r>
              <a:rPr lang="en-US" sz="1600" dirty="0"/>
              <a:t>possibly VHF or L-band </a:t>
            </a:r>
            <a:r>
              <a:rPr lang="en-US" sz="1600" dirty="0" smtClean="0"/>
              <a:t>gun</a:t>
            </a:r>
            <a:endParaRPr lang="en-US" sz="1600" dirty="0"/>
          </a:p>
          <a:p>
            <a:r>
              <a:rPr lang="en-US" sz="1800" dirty="0"/>
              <a:t>Other potential applications such as a PWFA test line require a high bunch charge (≥ 500 </a:t>
            </a:r>
            <a:r>
              <a:rPr lang="en-US" sz="1800" dirty="0" err="1"/>
              <a:t>pC</a:t>
            </a:r>
            <a:r>
              <a:rPr lang="en-US" sz="1800" dirty="0"/>
              <a:t>) at higher emittance (~1 mm-</a:t>
            </a:r>
            <a:r>
              <a:rPr lang="en-US" sz="1800" dirty="0" err="1"/>
              <a:t>mrad</a:t>
            </a:r>
            <a:r>
              <a:rPr lang="en-US" sz="1800" dirty="0"/>
              <a:t>), and a two-bunch mode – this could be considered as a variant of the other requirements. </a:t>
            </a:r>
          </a:p>
          <a:p>
            <a:pPr marL="0" indent="0">
              <a:buNone/>
            </a:pPr>
            <a:r>
              <a:rPr lang="en-US" sz="2000" b="1" dirty="0"/>
              <a:t>It seems likely that multiple </a:t>
            </a:r>
            <a:r>
              <a:rPr lang="en-US" sz="2000" b="1" dirty="0" err="1"/>
              <a:t>photoinjectors</a:t>
            </a:r>
            <a:r>
              <a:rPr lang="en-US" sz="2000" b="1" dirty="0"/>
              <a:t> will be highly beneficial; </a:t>
            </a:r>
            <a:r>
              <a:rPr lang="en-US" sz="2000" dirty="0"/>
              <a:t>how to combine the required features within a reasonable number is one of the project’s main challenges at present. </a:t>
            </a:r>
            <a:r>
              <a:rPr lang="en-US" sz="2000" dirty="0" err="1"/>
              <a:t>Synchronisation</a:t>
            </a:r>
            <a:r>
              <a:rPr lang="en-US" sz="2000" dirty="0"/>
              <a:t> is </a:t>
            </a:r>
            <a:r>
              <a:rPr lang="en-US" sz="2000" dirty="0" err="1"/>
              <a:t>recognised</a:t>
            </a:r>
            <a:r>
              <a:rPr lang="en-US" sz="2000" dirty="0"/>
              <a:t> as an important issue.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24672" y="0"/>
            <a:ext cx="376732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Poster by Can Davut: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SRF </a:t>
            </a:r>
            <a:r>
              <a:rPr lang="en-US" dirty="0">
                <a:solidFill>
                  <a:srgbClr val="FF0000"/>
                </a:solidFill>
              </a:rPr>
              <a:t>L-Band Gun Based Design Option for the </a:t>
            </a:r>
            <a:r>
              <a:rPr lang="en-US" dirty="0" smtClean="0">
                <a:solidFill>
                  <a:srgbClr val="FF0000"/>
                </a:solidFill>
              </a:rPr>
              <a:t>UK XFEL </a:t>
            </a:r>
            <a:r>
              <a:rPr lang="en-US" dirty="0">
                <a:solidFill>
                  <a:srgbClr val="FF0000"/>
                </a:solidFill>
              </a:rPr>
              <a:t>Low Energy </a:t>
            </a:r>
            <a:r>
              <a:rPr lang="en-US" dirty="0" smtClean="0">
                <a:solidFill>
                  <a:srgbClr val="FF0000"/>
                </a:solidFill>
              </a:rPr>
              <a:t>Beamline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02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facility features and challenges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03341" y="1115834"/>
            <a:ext cx="4627065" cy="502845"/>
            <a:chOff x="8360460" y="158348"/>
            <a:chExt cx="3665219" cy="502845"/>
          </a:xfrm>
        </p:grpSpPr>
        <p:sp>
          <p:nvSpPr>
            <p:cNvPr id="23" name="Rectangle 22"/>
            <p:cNvSpPr/>
            <p:nvPr/>
          </p:nvSpPr>
          <p:spPr>
            <a:xfrm>
              <a:off x="8360460" y="158348"/>
              <a:ext cx="3665219" cy="502845"/>
            </a:xfrm>
            <a:prstGeom prst="rect">
              <a:avLst/>
            </a:prstGeom>
            <a:solidFill>
              <a:srgbClr val="F08900">
                <a:hueOff val="-2055004"/>
                <a:satOff val="-100000"/>
                <a:lumOff val="-9020"/>
                <a:alphaOff val="0"/>
              </a:srgbClr>
            </a:solidFill>
            <a:ln w="12700" cap="flat" cmpd="sng" algn="ctr">
              <a:solidFill>
                <a:srgbClr val="F08900">
                  <a:hueOff val="-2055004"/>
                  <a:satOff val="-100000"/>
                  <a:lumOff val="-902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60460" y="158348"/>
              <a:ext cx="3665219" cy="5028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Synchronous sources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403340" y="1618680"/>
            <a:ext cx="4627065" cy="2035485"/>
          </a:xfrm>
          <a:prstGeom prst="rect">
            <a:avLst/>
          </a:prstGeom>
          <a:solidFill>
            <a:srgbClr val="F08900">
              <a:tint val="40000"/>
              <a:alpha val="90000"/>
              <a:hueOff val="-1136450"/>
              <a:satOff val="-79607"/>
              <a:lumOff val="-6197"/>
              <a:alphaOff val="0"/>
            </a:srgbClr>
          </a:solidFill>
          <a:ln w="12700" cap="flat" cmpd="sng" algn="ctr">
            <a:solidFill>
              <a:srgbClr val="F08900">
                <a:tint val="40000"/>
                <a:alpha val="90000"/>
                <a:hueOff val="-1136450"/>
                <a:satOff val="-79607"/>
                <a:lumOff val="-6197"/>
                <a:alphaOff val="0"/>
              </a:srgb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644" y="3654165"/>
            <a:ext cx="2302762" cy="154638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055088" y="5150742"/>
            <a:ext cx="185620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uLnTx/>
                <a:uFillTx/>
                <a:latin typeface="Calibri" panose="020F0502020204030204"/>
                <a:ea typeface="+mn-ea"/>
                <a:cs typeface="Calibri"/>
              </a:rPr>
              <a:t>Central Laser Facility's Gemini facility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1" y="1622840"/>
            <a:ext cx="4608756" cy="20313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laser facility as well as an XFEL facility: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 rep. rate femtosecond pumping from 10 nm - 10 µm, as per UK Artemis and Ultra facilities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high power (multi-PW, &gt;1022 Wcm-2)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 high energy (kJ-class) laser facility as large as budget allows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Scalable and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tunable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diode-pumped laser technology (e.g. CLF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DiPOLE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 repetition-rate (&gt; 10 Hz) 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09214" y="1128106"/>
            <a:ext cx="4263970" cy="34163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Next-gen XFELs are expected to be some of the biggest data machines on the planet</a:t>
            </a:r>
          </a:p>
          <a:p>
            <a:pPr lvl="0">
              <a:spcBef>
                <a:spcPts val="600"/>
              </a:spcBef>
              <a:defRPr/>
            </a:pPr>
            <a:r>
              <a: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Unprecedented requirements in both data rates (towards TB/s) and scale (PB per data set</a:t>
            </a:r>
            <a:r>
              <a:rPr lang="en-US" sz="14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potential for real-time feedback for experiment steering. Trend for data processing at the detector as part of combined detector-data </a:t>
            </a:r>
            <a:r>
              <a:rPr lang="en-US" sz="14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pipeline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Focus is on the following areas: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handling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Applications of Machine Learning at an XFEL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Conceptual designs and frameworks to enable Machine Learning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connections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with relevant AI and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Exascale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expertise within the UK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446019-3F4B-A96E-98EC-1612A3187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5086" y="4830600"/>
            <a:ext cx="3976914" cy="1320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09ECB2-F700-F241-25DF-0CD4F3A9A9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34" y="4838560"/>
            <a:ext cx="2995617" cy="19990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100A41-F0AC-EC2E-166F-78DB3BBE4F47}"/>
              </a:ext>
            </a:extLst>
          </p:cNvPr>
          <p:cNvSpPr txBox="1"/>
          <p:nvPr/>
        </p:nvSpPr>
        <p:spPr>
          <a:xfrm>
            <a:off x="8225335" y="6255980"/>
            <a:ext cx="2276215" cy="584775"/>
          </a:xfrm>
          <a:prstGeom prst="rect">
            <a:avLst/>
          </a:prstGeom>
          <a:solidFill>
            <a:schemeClr val="accent1">
              <a:lumMod val="20000"/>
              <a:lumOff val="80000"/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Footprint  ~ 80x30m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 ~ 6MW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8606D5-8689-DCCD-9310-63D2B076BBA2}"/>
              </a:ext>
            </a:extLst>
          </p:cNvPr>
          <p:cNvSpPr txBox="1"/>
          <p:nvPr/>
        </p:nvSpPr>
        <p:spPr>
          <a:xfrm>
            <a:off x="5167589" y="4535304"/>
            <a:ext cx="1394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Centres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D08A057-22A9-5372-FBB4-9817588529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4809" y="1373921"/>
            <a:ext cx="2566001" cy="243515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7673797-AC1E-2C58-BA55-2EB47F9B3E90}"/>
              </a:ext>
            </a:extLst>
          </p:cNvPr>
          <p:cNvSpPr txBox="1"/>
          <p:nvPr/>
        </p:nvSpPr>
        <p:spPr>
          <a:xfrm>
            <a:off x="9532983" y="1053068"/>
            <a:ext cx="28080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Local shielding requirements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D1B53F-F201-A794-4421-0F659BAC113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7" y="4886792"/>
            <a:ext cx="2675617" cy="197120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D9E1F23-2937-CB80-7270-DA77D9AF0FD1}"/>
              </a:ext>
            </a:extLst>
          </p:cNvPr>
          <p:cNvSpPr txBox="1"/>
          <p:nvPr/>
        </p:nvSpPr>
        <p:spPr>
          <a:xfrm>
            <a:off x="2798789" y="6485935"/>
            <a:ext cx="1394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Dumps</a:t>
            </a:r>
          </a:p>
        </p:txBody>
      </p:sp>
    </p:spTree>
    <p:extLst>
      <p:ext uri="{BB962C8B-B14F-4D97-AF65-F5344CB8AC3E}">
        <p14:creationId xmlns:p14="http://schemas.microsoft.com/office/powerpoint/2010/main" val="238055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03990B00-45B0-F314-BB40-6C1A506D29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22109"/>
          <a:stretch/>
        </p:blipFill>
        <p:spPr>
          <a:xfrm>
            <a:off x="2623327" y="-1322"/>
            <a:ext cx="9574810" cy="68715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367" y="1162051"/>
            <a:ext cx="10837433" cy="4679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UK accelerator community is already very active in developing more sustainable technologies, Using permanent magnets instead of electromagnets.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use of different superconducting materials and </a:t>
            </a:r>
            <a:r>
              <a:rPr lang="en-GB" sz="1800" b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coatings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RF cavities so that they can operate at 4K instead of 2K.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more efficient RF power sources and much faster RF cavity tuners.</a:t>
            </a:r>
          </a:p>
          <a:p>
            <a:pPr marL="0" indent="0">
              <a:buNone/>
            </a:pP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addition we are assessing accelerators more broadly in terms of carbon footprint throughout the full project life cycles. This analysis will continue and feed directly into the CDOA project.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8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5877" y="4101929"/>
            <a:ext cx="4914066" cy="2429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057" y="4101930"/>
            <a:ext cx="1795020" cy="24296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806" y="4101929"/>
            <a:ext cx="3091505" cy="242961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C29E090-2FEA-04EA-F1CB-06261DFFDBF5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Sustainability</a:t>
            </a:r>
          </a:p>
        </p:txBody>
      </p:sp>
    </p:spTree>
    <p:extLst>
      <p:ext uri="{BB962C8B-B14F-4D97-AF65-F5344CB8AC3E}">
        <p14:creationId xmlns:p14="http://schemas.microsoft.com/office/powerpoint/2010/main" val="348357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BBE4AD-E0F1-7EB5-DEAB-94D5E2D7D5DA}"/>
              </a:ext>
            </a:extLst>
          </p:cNvPr>
          <p:cNvSpPr/>
          <p:nvPr/>
        </p:nvSpPr>
        <p:spPr>
          <a:xfrm>
            <a:off x="2207350" y="1191737"/>
            <a:ext cx="10818673" cy="59093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 to 2020  Science Case – Completed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Oct 2022 to Oct 2025 	Conceptual Design and Options Analysis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Oct 2025 to ~2028	Technical Design Review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~2028 onwards		Civil Construction work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~2029 onwards		Accelerator Construction work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1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B443C36-B9BB-4A4C-6307-6B1A1DFD051B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Expected future timelines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DE98FD3-BF05-A551-714C-E61629AB853C}"/>
              </a:ext>
            </a:extLst>
          </p:cNvPr>
          <p:cNvCxnSpPr/>
          <p:nvPr/>
        </p:nvCxnSpPr>
        <p:spPr>
          <a:xfrm>
            <a:off x="1676698" y="2556583"/>
            <a:ext cx="62616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3BE2B94-97CF-93D5-AC38-A57FA21320CE}"/>
              </a:ext>
            </a:extLst>
          </p:cNvPr>
          <p:cNvSpPr txBox="1"/>
          <p:nvPr/>
        </p:nvSpPr>
        <p:spPr>
          <a:xfrm>
            <a:off x="0" y="2356857"/>
            <a:ext cx="153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Currently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1AD66C-F6DE-A8EC-2655-3737AB352291}"/>
              </a:ext>
            </a:extLst>
          </p:cNvPr>
          <p:cNvSpPr txBox="1"/>
          <p:nvPr/>
        </p:nvSpPr>
        <p:spPr>
          <a:xfrm>
            <a:off x="2207350" y="3793271"/>
            <a:ext cx="6539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Construction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1451F0-2901-3FE7-991E-1EEEA69842A9}"/>
              </a:ext>
            </a:extLst>
          </p:cNvPr>
          <p:cNvSpPr txBox="1"/>
          <p:nvPr/>
        </p:nvSpPr>
        <p:spPr>
          <a:xfrm>
            <a:off x="2206746" y="1973881"/>
            <a:ext cx="6539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Design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1EC1E8-9964-7984-311F-234C382F1D00}"/>
              </a:ext>
            </a:extLst>
          </p:cNvPr>
          <p:cNvSpPr txBox="1"/>
          <p:nvPr/>
        </p:nvSpPr>
        <p:spPr>
          <a:xfrm>
            <a:off x="2207350" y="873160"/>
            <a:ext cx="6539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Evaluate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CC84A7-8DBC-17CF-6DA2-8700B3BF91EC}"/>
              </a:ext>
            </a:extLst>
          </p:cNvPr>
          <p:cNvSpPr txBox="1"/>
          <p:nvPr/>
        </p:nvSpPr>
        <p:spPr>
          <a:xfrm>
            <a:off x="2677114" y="6247159"/>
            <a:ext cx="956867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Funding Bids would need to be approved before the start dates suggested.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3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</a:t>
            </a:r>
            <a:r>
              <a:rPr lang="en-GB" dirty="0" smtClean="0"/>
              <a:t>y and </a:t>
            </a:r>
            <a:r>
              <a:rPr lang="en-GB" dirty="0" smtClean="0"/>
              <a:t>Next </a:t>
            </a:r>
            <a:r>
              <a:rPr lang="en-GB" dirty="0" smtClean="0"/>
              <a:t>steps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72538" y="1134221"/>
            <a:ext cx="11697541" cy="286232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X-ray free-electron lasers (XFELs) are a revolutionary technology, which are likely to continue to develop substantially in capability and capacity in coming years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We’ve made significant progress in producing a concept to meet the key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requirements, aiming to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produce a full self-consistent design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by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October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2024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 smtClean="0">
                <a:solidFill>
                  <a:srgbClr val="000000"/>
                </a:solidFill>
                <a:latin typeface="Arial"/>
                <a:cs typeface="Arial"/>
              </a:rPr>
              <a:t>We will 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ompare UK vs international investment options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+ identify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key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R&amp;D areas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future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phases</a:t>
            </a:r>
            <a:endParaRPr lang="en-US" sz="2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Continue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town hall meeting series to extend the community and inform the design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  <a:hlinkClick r:id="rId2"/>
              </a:rPr>
              <a:t>https://xfel.ac.uk/events/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Rectangle 3"/>
          <p:cNvSpPr/>
          <p:nvPr/>
        </p:nvSpPr>
        <p:spPr>
          <a:xfrm>
            <a:off x="2019555" y="3920272"/>
            <a:ext cx="8403505" cy="193899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England 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Townhall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hosted Royal Society,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30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July 2024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Focus discussion topic: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Lifesciences and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Biomedicine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North-West England 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Townhall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(hosted by Royce Institute, 8</a:t>
            </a:r>
            <a:r>
              <a:rPr kumimoji="0" lang="en-GB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9</a:t>
            </a:r>
            <a:r>
              <a:rPr kumimoji="0" lang="en-GB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August 2024)</a:t>
            </a:r>
            <a:b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Focus discussion topic: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Electronics, photonics and quantum technologies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Wales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Townhall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hosted Cardiff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18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September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2024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Focus discussion topic: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Advanced materials and manufacturing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867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396" y="-23453"/>
            <a:ext cx="9577646" cy="6870787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237885" y="1298851"/>
            <a:ext cx="11756705" cy="537577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Google Shape;319;p9">
            <a:extLst>
              <a:ext uri="{FF2B5EF4-FFF2-40B4-BE49-F238E27FC236}">
                <a16:creationId xmlns:a16="http://schemas.microsoft.com/office/drawing/2014/main" id="{A808AD88-8231-460B-9142-F8087030B739}"/>
              </a:ext>
            </a:extLst>
          </p:cNvPr>
          <p:cNvSpPr/>
          <p:nvPr/>
        </p:nvSpPr>
        <p:spPr>
          <a:xfrm>
            <a:off x="140681" y="1682471"/>
            <a:ext cx="9473999" cy="280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rgbClr val="000000"/>
              </a:buClr>
              <a:buSzPts val="2400"/>
            </a:pPr>
            <a:endParaRPr lang="en-GB" sz="2400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Google Shape;269;p3"/>
          <p:cNvSpPr txBox="1"/>
          <p:nvPr/>
        </p:nvSpPr>
        <p:spPr>
          <a:xfrm>
            <a:off x="191484" y="115079"/>
            <a:ext cx="8381015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60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UK XFEL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31144A-9421-652D-B167-A13A5BE48C7F}"/>
              </a:ext>
            </a:extLst>
          </p:cNvPr>
          <p:cNvSpPr txBox="1"/>
          <p:nvPr/>
        </p:nvSpPr>
        <p:spPr>
          <a:xfrm>
            <a:off x="237885" y="5271498"/>
            <a:ext cx="11756485" cy="369332"/>
          </a:xfrm>
          <a:prstGeom prst="rect">
            <a:avLst/>
          </a:prstGeom>
          <a:solidFill>
            <a:srgbClr val="2E2D62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  <a:cs typeface="Arial" panose="020B0604020202020204" pitchFamily="34" charset="0"/>
              </a:rPr>
              <a:t>Other </a:t>
            </a:r>
            <a:r>
              <a:rPr lang="en-GB" b="1" dirty="0" err="1">
                <a:solidFill>
                  <a:schemeClr val="bg1"/>
                </a:solidFill>
                <a:cs typeface="Arial" panose="020B0604020202020204" pitchFamily="34" charset="0"/>
              </a:rPr>
              <a:t>XFELs</a:t>
            </a:r>
            <a:endParaRPr lang="en-GB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7A8ED2-196D-D5E7-8E2F-6DEBE7C05D21}"/>
              </a:ext>
            </a:extLst>
          </p:cNvPr>
          <p:cNvSpPr txBox="1"/>
          <p:nvPr/>
        </p:nvSpPr>
        <p:spPr>
          <a:xfrm>
            <a:off x="237885" y="1298851"/>
            <a:ext cx="11756705" cy="369332"/>
          </a:xfrm>
          <a:prstGeom prst="rect">
            <a:avLst/>
          </a:prstGeom>
          <a:solidFill>
            <a:srgbClr val="2E2D62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  <a:cs typeface="Arial" panose="020B0604020202020204" pitchFamily="34" charset="0"/>
              </a:rPr>
              <a:t>Science 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0946C7-C4C2-1695-E99A-0514DAF595B2}"/>
              </a:ext>
            </a:extLst>
          </p:cNvPr>
          <p:cNvSpPr txBox="1"/>
          <p:nvPr/>
        </p:nvSpPr>
        <p:spPr>
          <a:xfrm>
            <a:off x="237885" y="3549986"/>
            <a:ext cx="11756485" cy="369332"/>
          </a:xfrm>
          <a:prstGeom prst="rect">
            <a:avLst/>
          </a:prstGeom>
          <a:solidFill>
            <a:srgbClr val="2E2D62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  <a:cs typeface="Arial" panose="020B0604020202020204" pitchFamily="34" charset="0"/>
              </a:rPr>
              <a:t>UK Research Councils &amp; Government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978" y="4205827"/>
            <a:ext cx="2732935" cy="8074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4803" y="2988750"/>
            <a:ext cx="969984" cy="3685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6764" y="2443497"/>
            <a:ext cx="1414695" cy="40419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7865" y="2345988"/>
            <a:ext cx="1042140" cy="5463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2178" y="1774494"/>
            <a:ext cx="703465" cy="70346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04885" y="1786844"/>
            <a:ext cx="810900" cy="61842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03739" y="2312348"/>
            <a:ext cx="851287" cy="5799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2547" y="1962676"/>
            <a:ext cx="1780346" cy="46744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6161" y="2986302"/>
            <a:ext cx="1334625" cy="31419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13175" y="2693170"/>
            <a:ext cx="1300050" cy="46927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539954" y="2337251"/>
            <a:ext cx="1043449" cy="58977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347824" y="2847283"/>
            <a:ext cx="1556601" cy="46927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71921" y="2607415"/>
            <a:ext cx="980169" cy="70913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425083" y="1757711"/>
            <a:ext cx="1569507" cy="34261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822248" y="1679357"/>
            <a:ext cx="786102" cy="79134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280756" y="1732454"/>
            <a:ext cx="1611441" cy="4019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0"/>
          <a:srcRect t="26029" b="30584"/>
          <a:stretch/>
        </p:blipFill>
        <p:spPr>
          <a:xfrm>
            <a:off x="5673605" y="1692343"/>
            <a:ext cx="2021319" cy="48656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1"/>
          <a:srcRect t="24872" b="38980"/>
          <a:stretch/>
        </p:blipFill>
        <p:spPr>
          <a:xfrm>
            <a:off x="11086037" y="2227126"/>
            <a:ext cx="908553" cy="32842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144217" y="1739301"/>
            <a:ext cx="1396685" cy="4901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09978" y="2790019"/>
            <a:ext cx="1478172" cy="43167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304009" y="4197533"/>
            <a:ext cx="1267260" cy="7828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747558" y="5878851"/>
            <a:ext cx="1591540" cy="79577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207394" y="5923759"/>
            <a:ext cx="1586606" cy="66490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88689" y="5837394"/>
            <a:ext cx="837635" cy="8376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346326" y="5968086"/>
            <a:ext cx="2649382" cy="55851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232890" y="5879362"/>
            <a:ext cx="732310" cy="691098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0"/>
          <a:srcRect l="5106" t="36576" r="9323" b="19631"/>
          <a:stretch/>
        </p:blipFill>
        <p:spPr>
          <a:xfrm>
            <a:off x="3271232" y="3938006"/>
            <a:ext cx="4170987" cy="120067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30"/>
          <a:srcRect l="64361" t="13844" r="5154" b="66240"/>
          <a:stretch/>
        </p:blipFill>
        <p:spPr>
          <a:xfrm>
            <a:off x="7483391" y="4000500"/>
            <a:ext cx="1485900" cy="54606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30"/>
          <a:srcRect l="35179" t="15644" r="35235" b="67166"/>
          <a:stretch/>
        </p:blipFill>
        <p:spPr>
          <a:xfrm>
            <a:off x="7555241" y="4712616"/>
            <a:ext cx="1442109" cy="47130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30"/>
          <a:srcRect l="4172" t="11527" r="66124" b="67166"/>
          <a:stretch/>
        </p:blipFill>
        <p:spPr>
          <a:xfrm>
            <a:off x="9342398" y="226596"/>
            <a:ext cx="2651972" cy="107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15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XFEL </a:t>
            </a:r>
            <a:r>
              <a:rPr lang="en-GB" dirty="0" smtClean="0"/>
              <a:t>challenges and opportunities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87" y="1119526"/>
            <a:ext cx="6063814" cy="1569245"/>
          </a:xfrm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C00000"/>
                </a:solidFill>
              </a:rPr>
              <a:t>The XFEL </a:t>
            </a:r>
            <a:r>
              <a:rPr lang="en-GB" sz="1800" dirty="0">
                <a:solidFill>
                  <a:srgbClr val="C00000"/>
                </a:solidFill>
              </a:rPr>
              <a:t>lasing process spoils the </a:t>
            </a:r>
            <a:r>
              <a:rPr lang="en-GB" sz="1800" dirty="0" smtClean="0">
                <a:solidFill>
                  <a:srgbClr val="C00000"/>
                </a:solidFill>
              </a:rPr>
              <a:t>electron bunch </a:t>
            </a:r>
            <a:r>
              <a:rPr lang="en-GB" sz="1800" dirty="0">
                <a:solidFill>
                  <a:srgbClr val="C00000"/>
                </a:solidFill>
              </a:rPr>
              <a:t>quality </a:t>
            </a:r>
            <a:r>
              <a:rPr lang="en-GB" sz="1800" dirty="0" smtClean="0">
                <a:solidFill>
                  <a:srgbClr val="C00000"/>
                </a:solidFill>
              </a:rPr>
              <a:t>(can’t be re-used). So XFELs are based on </a:t>
            </a:r>
            <a:r>
              <a:rPr lang="en-GB" sz="1800" i="1" dirty="0" smtClean="0">
                <a:solidFill>
                  <a:srgbClr val="C00000"/>
                </a:solidFill>
              </a:rPr>
              <a:t>linear</a:t>
            </a:r>
            <a:r>
              <a:rPr lang="en-GB" sz="1800" dirty="0" smtClean="0">
                <a:solidFill>
                  <a:srgbClr val="C00000"/>
                </a:solidFill>
              </a:rPr>
              <a:t> accelerators </a:t>
            </a:r>
            <a:r>
              <a:rPr lang="en-GB" sz="1800" b="1" dirty="0" smtClean="0">
                <a:solidFill>
                  <a:srgbClr val="C00000"/>
                </a:solidFill>
              </a:rPr>
              <a:t>– less easy to serve many simultaneous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42443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69" y="2171596"/>
            <a:ext cx="6258516" cy="243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 descr="European XFEL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22641" y="4542985"/>
            <a:ext cx="6264042" cy="138710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6575500" y="2292328"/>
            <a:ext cx="5616500" cy="2860141"/>
            <a:chOff x="6465964" y="3440429"/>
            <a:chExt cx="5726036" cy="291592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0" name="Group 9"/>
            <p:cNvGrpSpPr/>
            <p:nvPr/>
          </p:nvGrpSpPr>
          <p:grpSpPr>
            <a:xfrm>
              <a:off x="6465964" y="3440429"/>
              <a:ext cx="5726036" cy="2915921"/>
              <a:chOff x="6651545" y="5291912"/>
              <a:chExt cx="5726036" cy="2915921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2"/>
              <a:stretch/>
            </p:blipFill>
            <p:spPr>
              <a:xfrm>
                <a:off x="6651545" y="5291912"/>
                <a:ext cx="5726036" cy="2641277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6651545" y="7930834"/>
                <a:ext cx="572603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1" u="none" strike="noStrike" kern="120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6697785" y="5987922"/>
              <a:ext cx="336061" cy="226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6266601" y="1076090"/>
            <a:ext cx="5925399" cy="1992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X-ray pulses are naturally far from transform limited (amplified noise)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the default SASE mode, there is an intrinsic coherence length of ~hundreds of wavelengths (hundreds of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attoseconds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X-ray)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4768" y="5656366"/>
            <a:ext cx="6301917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But bunch repetition rates are increasing by a factor of 10,000 compared to first-gen XFELs </a:t>
            </a:r>
            <a:r>
              <a:rPr lang="en-GB" dirty="0" smtClean="0">
                <a:solidFill>
                  <a:srgbClr val="FFFFFF"/>
                </a:solidFill>
                <a:latin typeface="Calibri" panose="020F0502020204030204"/>
              </a:rPr>
              <a:t>(~100 Hz -&gt; ~1 MHz)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 smtClean="0">
                <a:solidFill>
                  <a:srgbClr val="FFFFFF"/>
                </a:solidFill>
                <a:latin typeface="Calibri" panose="020F0502020204030204"/>
              </a:rPr>
              <a:t>M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ultiplexing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more simultaneous experiments, with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much higher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average flux and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much higher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rates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83983" y="5452986"/>
            <a:ext cx="508529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here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also many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demonstrated or emerging techniques for transform limited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pulses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83983" y="6256530"/>
            <a:ext cx="508529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Increasing capacity and capability go hand in hand</a:t>
            </a:r>
          </a:p>
        </p:txBody>
      </p:sp>
    </p:spTree>
    <p:extLst>
      <p:ext uri="{BB962C8B-B14F-4D97-AF65-F5344CB8AC3E}">
        <p14:creationId xmlns:p14="http://schemas.microsoft.com/office/powerpoint/2010/main" val="114702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1BE685D4-0AE8-2E9B-D4B0-C3A0C1BC5E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55"/>
            <a:ext cx="12292521" cy="68715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66242" y="3028654"/>
            <a:ext cx="810362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8" name="Isosceles Triangle 9">
            <a:extLst>
              <a:ext uri="{FF2B5EF4-FFF2-40B4-BE49-F238E27FC236}">
                <a16:creationId xmlns:a16="http://schemas.microsoft.com/office/drawing/2014/main" id="{D8DFA089-7A3D-6890-CC09-FA357B7B5E84}"/>
              </a:ext>
            </a:extLst>
          </p:cNvPr>
          <p:cNvSpPr/>
          <p:nvPr/>
        </p:nvSpPr>
        <p:spPr>
          <a:xfrm rot="10800000">
            <a:off x="4166557" y="-88005"/>
            <a:ext cx="5745668" cy="7496175"/>
          </a:xfrm>
          <a:prstGeom prst="triangle">
            <a:avLst>
              <a:gd name="adj" fmla="val 0"/>
            </a:avLst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2623A0-CD46-9DF6-C182-2CE1D1120446}"/>
              </a:ext>
            </a:extLst>
          </p:cNvPr>
          <p:cNvSpPr/>
          <p:nvPr/>
        </p:nvSpPr>
        <p:spPr>
          <a:xfrm>
            <a:off x="9912225" y="-101600"/>
            <a:ext cx="2380296" cy="1828800"/>
          </a:xfrm>
          <a:prstGeom prst="rect">
            <a:avLst/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4B8BC2-188D-B468-D2A3-19953E5F70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-88004"/>
            <a:ext cx="3286539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1C9FF59-A213-4577-B932-ECE1D1C60E30}"/>
              </a:ext>
            </a:extLst>
          </p:cNvPr>
          <p:cNvSpPr txBox="1"/>
          <p:nvPr/>
        </p:nvSpPr>
        <p:spPr>
          <a:xfrm>
            <a:off x="295466" y="1328629"/>
            <a:ext cx="7407781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the last decade XFELs have had an impressive scientific impact, but there is clearly scope to do much, much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more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Taking a long view we looked at what kind of science we will do with an advanced XFEL operating from mid 2030’s. Extrapolating current technology advances to frame what will be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possible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Science Case Objectives: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demonstrate scientific need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define a next generation XFEL capability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inform the technology that must be developed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Published in 2020 – available online at xfel.ac.uk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9D6DBC-F19A-84A4-4151-0057FA915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11" y="6131822"/>
            <a:ext cx="2111379" cy="5397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09C17F-982C-2EC4-1FD3-6EB57A134A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647" y="1328629"/>
            <a:ext cx="3600000" cy="45304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B38DE-7220-C4D9-55AA-975784AF1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8173" y="0"/>
            <a:ext cx="1883827" cy="2450804"/>
          </a:xfrm>
          <a:prstGeom prst="rect">
            <a:avLst/>
          </a:prstGeom>
        </p:spPr>
      </p:pic>
      <p:sp>
        <p:nvSpPr>
          <p:cNvPr id="9" name="Google Shape;283;p5">
            <a:extLst>
              <a:ext uri="{FF2B5EF4-FFF2-40B4-BE49-F238E27FC236}">
                <a16:creationId xmlns:a16="http://schemas.microsoft.com/office/drawing/2014/main" id="{71DD8AA4-E9D5-F740-86C0-BA3C5F065063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3839B2-5376-B0CA-C717-B5A2EB347831}"/>
              </a:ext>
            </a:extLst>
          </p:cNvPr>
          <p:cNvSpPr/>
          <p:nvPr/>
        </p:nvSpPr>
        <p:spPr>
          <a:xfrm>
            <a:off x="7956647" y="5859034"/>
            <a:ext cx="3600000" cy="395997"/>
          </a:xfrm>
          <a:prstGeom prst="rect">
            <a:avLst/>
          </a:prstGeom>
          <a:solidFill>
            <a:srgbClr val="446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FC7611-3044-609D-1DDC-F28C86F5E8ED}"/>
              </a:ext>
            </a:extLst>
          </p:cNvPr>
          <p:cNvSpPr txBox="1"/>
          <p:nvPr/>
        </p:nvSpPr>
        <p:spPr>
          <a:xfrm>
            <a:off x="9145488" y="5791186"/>
            <a:ext cx="12223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xfel.ac.uk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91BDAFB-DDC4-9FD0-DEE9-72384D26F492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Science Case for UK XFEL 2019-2020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45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F6BE95-9F43-446B-BE11-B9A088935289}"/>
              </a:ext>
            </a:extLst>
          </p:cNvPr>
          <p:cNvSpPr txBox="1"/>
          <p:nvPr/>
        </p:nvSpPr>
        <p:spPr>
          <a:xfrm rot="16200000">
            <a:off x="-2359679" y="3129094"/>
            <a:ext cx="546870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XFEL Science Highlights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B1DBD0-1E6F-4B21-8945-C27B2D0A1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321" y="104167"/>
            <a:ext cx="3262464" cy="13798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605560-199B-490C-AA5D-0A721F4A9A08}"/>
              </a:ext>
            </a:extLst>
          </p:cNvPr>
          <p:cNvSpPr txBox="1"/>
          <p:nvPr/>
        </p:nvSpPr>
        <p:spPr>
          <a:xfrm>
            <a:off x="872032" y="188877"/>
            <a:ext cx="3561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Ultrafast X-rays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probe </a:t>
            </a:r>
            <a:r>
              <a:rPr kumimoji="0" lang="en-GB" sz="2000" i="0" u="none" strike="noStrike" kern="1200" cap="none" spc="0" normalizeH="0" baseline="0" noProof="0" dirty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attosecond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electron </a:t>
            </a:r>
            <a:endParaRPr kumimoji="0" lang="en-GB" sz="2000" i="0" u="none" strike="noStrike" kern="1200" cap="none" spc="0" normalizeH="0" baseline="0" noProof="0" dirty="0" smtClean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dynamics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radiation 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interaction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materials 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&amp;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biomolecules </a:t>
            </a:r>
            <a:r>
              <a:rPr lang="en-GB" sz="2000" noProof="0" dirty="0" smtClean="0">
                <a:solidFill>
                  <a:srgbClr val="2E2C61"/>
                </a:solidFill>
                <a:latin typeface="Calibri" panose="020F0502020204030204"/>
              </a:rPr>
              <a:t>and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elementary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processes in chemical reactions and light harvesting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F43401-7378-4E93-A645-14DC664B9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727" y="5186731"/>
            <a:ext cx="3748717" cy="15347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26B6DA-9443-45D9-9417-5AC62D164FBE}"/>
              </a:ext>
            </a:extLst>
          </p:cNvPr>
          <p:cNvSpPr txBox="1"/>
          <p:nvPr/>
        </p:nvSpPr>
        <p:spPr>
          <a:xfrm>
            <a:off x="872032" y="4474706"/>
            <a:ext cx="37663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energy/power optical lasers and bright X-rays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 the conditions inside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planets, stars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shocked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important in engineering, defence &amp; fusion energy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high temporal/spectral resolution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B3318C-1C29-49EE-89A4-4C9B13C83F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7860" y="188877"/>
            <a:ext cx="2853482" cy="19260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4DA6F8-A312-4DF6-ABD7-84B41B58FA2C}"/>
              </a:ext>
            </a:extLst>
          </p:cNvPr>
          <p:cNvSpPr txBox="1"/>
          <p:nvPr/>
        </p:nvSpPr>
        <p:spPr>
          <a:xfrm>
            <a:off x="7039974" y="157607"/>
            <a:ext cx="22465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data rate 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 the understanding of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structural biology and biochemistry under the conditions of life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16D670-5818-46AB-B9B6-3D05A3EBC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2226" y="4544814"/>
            <a:ext cx="3649116" cy="21065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244E4C-12BF-4067-A387-1C97B630B5F4}"/>
              </a:ext>
            </a:extLst>
          </p:cNvPr>
          <p:cNvSpPr txBox="1"/>
          <p:nvPr/>
        </p:nvSpPr>
        <p:spPr>
          <a:xfrm>
            <a:off x="7823633" y="2687558"/>
            <a:ext cx="418243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 limited X-rays and high data rates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enable probing with optimal temporal/spectral resolution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optimisation of quantum materials, ultrafast magnetisation &amp; functional materials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D6CE61-64C8-4D28-B8F9-83893C97FB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8417" y="2605873"/>
            <a:ext cx="2737590" cy="19605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0DCA6F8-AAB3-4C9C-BA7F-F94BECCCD4AE}"/>
              </a:ext>
            </a:extLst>
          </p:cNvPr>
          <p:cNvSpPr txBox="1"/>
          <p:nvPr/>
        </p:nvSpPr>
        <p:spPr>
          <a:xfrm>
            <a:off x="872032" y="2605873"/>
            <a:ext cx="38888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X-rays synchronized to ultrafast lasers, THz and electrons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uncover the fundamentals of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chemical dynamics in the environment, space and energy materials   </a:t>
            </a:r>
          </a:p>
        </p:txBody>
      </p:sp>
    </p:spTree>
    <p:extLst>
      <p:ext uri="{BB962C8B-B14F-4D97-AF65-F5344CB8AC3E}">
        <p14:creationId xmlns:p14="http://schemas.microsoft.com/office/powerpoint/2010/main" val="268223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Background pattern&#10;&#10;Description automatically generated">
            <a:extLst>
              <a:ext uri="{FF2B5EF4-FFF2-40B4-BE49-F238E27FC236}">
                <a16:creationId xmlns:a16="http://schemas.microsoft.com/office/drawing/2014/main" id="{88EADBF0-D900-2EEE-9E2A-5175D71B41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016368" y="1497723"/>
            <a:ext cx="5766533" cy="4051739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861D4EA-3DE2-6209-9EF2-1A874C2B19BC}"/>
              </a:ext>
            </a:extLst>
          </p:cNvPr>
          <p:cNvCxnSpPr>
            <a:cxnSpLocks/>
          </p:cNvCxnSpPr>
          <p:nvPr/>
        </p:nvCxnSpPr>
        <p:spPr>
          <a:xfrm>
            <a:off x="2437626" y="1486666"/>
            <a:ext cx="0" cy="3999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3782FAA-6F59-09DF-E8A5-6B0599A02DB2}"/>
              </a:ext>
            </a:extLst>
          </p:cNvPr>
          <p:cNvCxnSpPr>
            <a:cxnSpLocks/>
          </p:cNvCxnSpPr>
          <p:nvPr/>
        </p:nvCxnSpPr>
        <p:spPr>
          <a:xfrm>
            <a:off x="8192337" y="1112780"/>
            <a:ext cx="4002896" cy="0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C548D37-C68F-5E51-B79C-6BB899E0520F}"/>
              </a:ext>
            </a:extLst>
          </p:cNvPr>
          <p:cNvSpPr txBox="1"/>
          <p:nvPr/>
        </p:nvSpPr>
        <p:spPr>
          <a:xfrm>
            <a:off x="8189105" y="724099"/>
            <a:ext cx="4002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Synchrotrons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0DC0839-2772-98FB-65AB-E5D671A9B54A}"/>
              </a:ext>
            </a:extLst>
          </p:cNvPr>
          <p:cNvCxnSpPr>
            <a:cxnSpLocks/>
          </p:cNvCxnSpPr>
          <p:nvPr/>
        </p:nvCxnSpPr>
        <p:spPr>
          <a:xfrm>
            <a:off x="2444705" y="1472461"/>
            <a:ext cx="9785254" cy="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76FE74-53F3-ED94-D9F2-8C5F6919D55D}"/>
              </a:ext>
            </a:extLst>
          </p:cNvPr>
          <p:cNvCxnSpPr>
            <a:cxnSpLocks/>
          </p:cNvCxnSpPr>
          <p:nvPr/>
        </p:nvCxnSpPr>
        <p:spPr>
          <a:xfrm>
            <a:off x="-151420" y="1472461"/>
            <a:ext cx="2545717" cy="0"/>
          </a:xfrm>
          <a:prstGeom prst="line">
            <a:avLst/>
          </a:prstGeom>
          <a:ln w="50800">
            <a:solidFill>
              <a:srgbClr val="1D5DF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72D161C-894C-F41C-A13A-101C347E7E86}"/>
              </a:ext>
            </a:extLst>
          </p:cNvPr>
          <p:cNvSpPr txBox="1"/>
          <p:nvPr/>
        </p:nvSpPr>
        <p:spPr>
          <a:xfrm>
            <a:off x="5269500" y="1120239"/>
            <a:ext cx="2913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XFEL (Current)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3383B1-6820-FB80-AA2B-2FE26404F6E2}"/>
              </a:ext>
            </a:extLst>
          </p:cNvPr>
          <p:cNvSpPr txBox="1"/>
          <p:nvPr/>
        </p:nvSpPr>
        <p:spPr>
          <a:xfrm>
            <a:off x="6466" y="1082719"/>
            <a:ext cx="2440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XFEL (future)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7580AA3-2719-5F4A-6E79-D69F53DF40AD}"/>
              </a:ext>
            </a:extLst>
          </p:cNvPr>
          <p:cNvSpPr txBox="1"/>
          <p:nvPr/>
        </p:nvSpPr>
        <p:spPr>
          <a:xfrm>
            <a:off x="1959545" y="1965255"/>
            <a:ext cx="4687200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Electron-ion coupling timescales in conductors/ thermalisation in hot dense plasma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476613D-2916-3311-5D49-B7E71C83F331}"/>
              </a:ext>
            </a:extLst>
          </p:cNvPr>
          <p:cNvSpPr txBox="1"/>
          <p:nvPr/>
        </p:nvSpPr>
        <p:spPr>
          <a:xfrm>
            <a:off x="31416" y="3087983"/>
            <a:ext cx="1883791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 processes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0197CEC-E5CF-3FCC-7DD2-E45F1D30733F}"/>
              </a:ext>
            </a:extLst>
          </p:cNvPr>
          <p:cNvSpPr txBox="1"/>
          <p:nvPr/>
        </p:nvSpPr>
        <p:spPr>
          <a:xfrm>
            <a:off x="582887" y="4235296"/>
            <a:ext cx="2772251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Inner shell electron dynamics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70A9BA-B28D-13EF-CB30-9873169A33A9}"/>
              </a:ext>
            </a:extLst>
          </p:cNvPr>
          <p:cNvSpPr txBox="1"/>
          <p:nvPr/>
        </p:nvSpPr>
        <p:spPr>
          <a:xfrm>
            <a:off x="1969013" y="3652072"/>
            <a:ext cx="2390335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Valence electron dynamics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1B0492-8625-FDBF-61BA-9BF822EF42CC}"/>
              </a:ext>
            </a:extLst>
          </p:cNvPr>
          <p:cNvSpPr txBox="1"/>
          <p:nvPr/>
        </p:nvSpPr>
        <p:spPr>
          <a:xfrm>
            <a:off x="6760524" y="3110068"/>
            <a:ext cx="4819784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Secondary/tertiary structure dynamics </a:t>
            </a:r>
            <a:b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biomolecules timescales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890D9E-387C-6A4D-5831-8992AA7EE469}"/>
              </a:ext>
            </a:extLst>
          </p:cNvPr>
          <p:cNvSpPr txBox="1"/>
          <p:nvPr/>
        </p:nvSpPr>
        <p:spPr>
          <a:xfrm>
            <a:off x="4507186" y="3674240"/>
            <a:ext cx="3828132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Ro-vibronic coupling timescales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(structural fluctuation)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6C7CBD-D2E8-C166-2277-681021F3DB48}"/>
              </a:ext>
            </a:extLst>
          </p:cNvPr>
          <p:cNvSpPr txBox="1"/>
          <p:nvPr/>
        </p:nvSpPr>
        <p:spPr>
          <a:xfrm>
            <a:off x="5040091" y="4811296"/>
            <a:ext cx="7216943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Timescales of excited modes at thermal equilibrium (T = 300 K)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1A19CB5-024A-29C7-CAFD-D3FF23E7BF56}"/>
              </a:ext>
            </a:extLst>
          </p:cNvPr>
          <p:cNvSpPr txBox="1"/>
          <p:nvPr/>
        </p:nvSpPr>
        <p:spPr>
          <a:xfrm>
            <a:off x="2990596" y="3105730"/>
            <a:ext cx="3430656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Vibronic coupling timescales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(chemical reaction)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08CFA91-68B6-DC9D-A771-A4961D4A290F}"/>
              </a:ext>
            </a:extLst>
          </p:cNvPr>
          <p:cNvSpPr txBox="1"/>
          <p:nvPr/>
        </p:nvSpPr>
        <p:spPr>
          <a:xfrm>
            <a:off x="3966006" y="2537202"/>
            <a:ext cx="5097527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Lattice dynamics, exciton dynamics, magnon dynamics etc.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AAA33F1-FA2C-4690-12E2-E6065D9937F6}"/>
              </a:ext>
            </a:extLst>
          </p:cNvPr>
          <p:cNvSpPr txBox="1"/>
          <p:nvPr/>
        </p:nvSpPr>
        <p:spPr>
          <a:xfrm>
            <a:off x="1416921" y="2529730"/>
            <a:ext cx="2528029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Primary photoexcitation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516375-400B-DD0E-DCC8-9FD492B2C238}"/>
              </a:ext>
            </a:extLst>
          </p:cNvPr>
          <p:cNvSpPr txBox="1"/>
          <p:nvPr/>
        </p:nvSpPr>
        <p:spPr>
          <a:xfrm>
            <a:off x="6360630" y="4243499"/>
            <a:ext cx="5896404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Timescales of excited modes at thermal equilibrium (T = 10K)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4D78D5-701D-F0D0-0328-4FF4D0B3D31E}"/>
              </a:ext>
            </a:extLst>
          </p:cNvPr>
          <p:cNvSpPr txBox="1"/>
          <p:nvPr/>
        </p:nvSpPr>
        <p:spPr>
          <a:xfrm>
            <a:off x="6675480" y="1971796"/>
            <a:ext cx="2673176" cy="57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9000">
                <a:schemeClr val="accent1">
                  <a:tint val="44500"/>
                  <a:satMod val="160000"/>
                </a:schemeClr>
              </a:gs>
              <a:gs pos="86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2700">
            <a:noFill/>
          </a:ln>
          <a:effectLst>
            <a:softEdge rad="44142"/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 damage spallation, melting etc.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FDD24D9-6AD2-BC2C-0461-7478E3F62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37" y="112128"/>
            <a:ext cx="11970325" cy="584776"/>
          </a:xfrm>
        </p:spPr>
        <p:txBody>
          <a:bodyPr/>
          <a:lstStyle/>
          <a:p>
            <a:r>
              <a:rPr lang="en-GB">
                <a:latin typeface="+mn-lt"/>
              </a:rPr>
              <a:t>R</a:t>
            </a:r>
            <a:r>
              <a:rPr lang="en-GB" sz="3200" b="1">
                <a:latin typeface="+mn-lt"/>
              </a:rPr>
              <a:t>eal-time access to structural and electronic dynamics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82BACC-ADC8-D003-6A89-EA94CBBD4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C39504-800B-4053-A170-DCD3ACC9EC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C87A39-2B88-1D67-7B12-ACDE675A502F}"/>
              </a:ext>
            </a:extLst>
          </p:cNvPr>
          <p:cNvGrpSpPr/>
          <p:nvPr/>
        </p:nvGrpSpPr>
        <p:grpSpPr>
          <a:xfrm>
            <a:off x="-61566" y="5452249"/>
            <a:ext cx="12315131" cy="485826"/>
            <a:chOff x="-65772" y="596469"/>
            <a:chExt cx="12315131" cy="485826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FCAEB5-929F-80C2-8E4E-C61DDF8D3168}"/>
                </a:ext>
              </a:extLst>
            </p:cNvPr>
            <p:cNvSpPr/>
            <p:nvPr/>
          </p:nvSpPr>
          <p:spPr>
            <a:xfrm>
              <a:off x="-65772" y="598438"/>
              <a:ext cx="3016779" cy="93600"/>
            </a:xfrm>
            <a:prstGeom prst="rect">
              <a:avLst/>
            </a:prstGeom>
            <a:solidFill>
              <a:srgbClr val="2E2D62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84187DF-0BF8-C5F4-599C-1DD6BF578A68}"/>
                </a:ext>
              </a:extLst>
            </p:cNvPr>
            <p:cNvSpPr/>
            <p:nvPr/>
          </p:nvSpPr>
          <p:spPr>
            <a:xfrm>
              <a:off x="3014717" y="599818"/>
              <a:ext cx="3073400" cy="93600"/>
            </a:xfrm>
            <a:prstGeom prst="rect">
              <a:avLst/>
            </a:prstGeom>
            <a:solidFill>
              <a:srgbClr val="2E2D62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4CDF788-F77D-E131-ED46-4A0D9144E5EB}"/>
                </a:ext>
              </a:extLst>
            </p:cNvPr>
            <p:cNvSpPr/>
            <p:nvPr/>
          </p:nvSpPr>
          <p:spPr>
            <a:xfrm>
              <a:off x="6113517" y="599818"/>
              <a:ext cx="3049323" cy="93600"/>
            </a:xfrm>
            <a:prstGeom prst="rect">
              <a:avLst/>
            </a:prstGeom>
            <a:solidFill>
              <a:srgbClr val="2E2D62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313EA24-ADFE-0CDD-0A71-17F28B7E1225}"/>
                </a:ext>
              </a:extLst>
            </p:cNvPr>
            <p:cNvSpPr/>
            <p:nvPr/>
          </p:nvSpPr>
          <p:spPr>
            <a:xfrm>
              <a:off x="9200036" y="596469"/>
              <a:ext cx="3049323" cy="93600"/>
            </a:xfrm>
            <a:prstGeom prst="rect">
              <a:avLst/>
            </a:prstGeom>
            <a:solidFill>
              <a:srgbClr val="2E2D62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176F93C-1AFD-DA44-7BC9-7D6FB827134C}"/>
                </a:ext>
              </a:extLst>
            </p:cNvPr>
            <p:cNvSpPr txBox="1"/>
            <p:nvPr/>
          </p:nvSpPr>
          <p:spPr>
            <a:xfrm>
              <a:off x="3100728" y="712963"/>
              <a:ext cx="291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Femtosecond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5BB6771-C11B-75C8-4E2C-B524571782DB}"/>
                </a:ext>
              </a:extLst>
            </p:cNvPr>
            <p:cNvSpPr txBox="1"/>
            <p:nvPr/>
          </p:nvSpPr>
          <p:spPr>
            <a:xfrm>
              <a:off x="6437763" y="691944"/>
              <a:ext cx="291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Picosecond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C80E566-445F-3786-D833-46E9B5884985}"/>
                </a:ext>
              </a:extLst>
            </p:cNvPr>
            <p:cNvSpPr txBox="1"/>
            <p:nvPr/>
          </p:nvSpPr>
          <p:spPr>
            <a:xfrm>
              <a:off x="9278184" y="670924"/>
              <a:ext cx="291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Nanosecond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5C15442-CB0D-956F-E11D-8C6390F7D21B}"/>
                </a:ext>
              </a:extLst>
            </p:cNvPr>
            <p:cNvSpPr txBox="1"/>
            <p:nvPr/>
          </p:nvSpPr>
          <p:spPr>
            <a:xfrm>
              <a:off x="0" y="670923"/>
              <a:ext cx="291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Attosecond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43142F97-8286-64B3-1EB9-868749717D18}"/>
              </a:ext>
            </a:extLst>
          </p:cNvPr>
          <p:cNvSpPr/>
          <p:nvPr/>
        </p:nvSpPr>
        <p:spPr>
          <a:xfrm>
            <a:off x="-90136" y="5940997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303DD46-F136-0582-A4C8-0F7B2F9C0DBE}"/>
              </a:ext>
            </a:extLst>
          </p:cNvPr>
          <p:cNvSpPr/>
          <p:nvPr/>
        </p:nvSpPr>
        <p:spPr>
          <a:xfrm>
            <a:off x="948531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C40EE92-E3FA-F476-E842-4485E50F5CC5}"/>
              </a:ext>
            </a:extLst>
          </p:cNvPr>
          <p:cNvSpPr/>
          <p:nvPr/>
        </p:nvSpPr>
        <p:spPr>
          <a:xfrm>
            <a:off x="1980162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B6D6219-1489-570D-4735-802DFFAC8A6B}"/>
              </a:ext>
            </a:extLst>
          </p:cNvPr>
          <p:cNvSpPr/>
          <p:nvPr/>
        </p:nvSpPr>
        <p:spPr>
          <a:xfrm>
            <a:off x="3011793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0F80830-1FA3-B1FA-0985-0BD7030723C6}"/>
              </a:ext>
            </a:extLst>
          </p:cNvPr>
          <p:cNvSpPr/>
          <p:nvPr/>
        </p:nvSpPr>
        <p:spPr>
          <a:xfrm>
            <a:off x="4043424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35874D2-6802-A973-E613-37F6F81053D3}"/>
              </a:ext>
            </a:extLst>
          </p:cNvPr>
          <p:cNvSpPr/>
          <p:nvPr/>
        </p:nvSpPr>
        <p:spPr>
          <a:xfrm>
            <a:off x="5079529" y="5942090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6A640C9-C1D5-2788-7796-504E0303734B}"/>
              </a:ext>
            </a:extLst>
          </p:cNvPr>
          <p:cNvSpPr/>
          <p:nvPr/>
        </p:nvSpPr>
        <p:spPr>
          <a:xfrm>
            <a:off x="6106686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B48B4BA-1F2A-700B-F5A3-A85F2083B787}"/>
              </a:ext>
            </a:extLst>
          </p:cNvPr>
          <p:cNvSpPr/>
          <p:nvPr/>
        </p:nvSpPr>
        <p:spPr>
          <a:xfrm>
            <a:off x="7138317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708E7DB-3C90-EABA-8A70-ADFDAFA8FB87}"/>
              </a:ext>
            </a:extLst>
          </p:cNvPr>
          <p:cNvSpPr/>
          <p:nvPr/>
        </p:nvSpPr>
        <p:spPr>
          <a:xfrm>
            <a:off x="8165474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84047B-6911-0183-A494-224616E6D346}"/>
              </a:ext>
            </a:extLst>
          </p:cNvPr>
          <p:cNvSpPr/>
          <p:nvPr/>
        </p:nvSpPr>
        <p:spPr>
          <a:xfrm>
            <a:off x="9197105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A4B15A6-41F7-572C-31B2-C2009A3B388F}"/>
              </a:ext>
            </a:extLst>
          </p:cNvPr>
          <p:cNvSpPr/>
          <p:nvPr/>
        </p:nvSpPr>
        <p:spPr>
          <a:xfrm>
            <a:off x="10228736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B8D9113-0999-FBE9-04BF-761890637A34}"/>
              </a:ext>
            </a:extLst>
          </p:cNvPr>
          <p:cNvSpPr/>
          <p:nvPr/>
        </p:nvSpPr>
        <p:spPr>
          <a:xfrm>
            <a:off x="11260367" y="5940998"/>
            <a:ext cx="980902" cy="92079"/>
          </a:xfrm>
          <a:prstGeom prst="rect">
            <a:avLst/>
          </a:prstGeom>
          <a:solidFill>
            <a:srgbClr val="2E2D6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9EB6E04-69A9-8433-B2A6-CBA43C7973AD}"/>
              </a:ext>
            </a:extLst>
          </p:cNvPr>
          <p:cNvSpPr txBox="1"/>
          <p:nvPr/>
        </p:nvSpPr>
        <p:spPr>
          <a:xfrm>
            <a:off x="518024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-17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D579847-5928-5BA9-9DDA-BD20ECB4CC59}"/>
              </a:ext>
            </a:extLst>
          </p:cNvPr>
          <p:cNvSpPr txBox="1"/>
          <p:nvPr/>
        </p:nvSpPr>
        <p:spPr>
          <a:xfrm>
            <a:off x="1459601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-16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38A9849-2D4F-FB8A-1C4F-1F3EEBCAC467}"/>
              </a:ext>
            </a:extLst>
          </p:cNvPr>
          <p:cNvSpPr txBox="1"/>
          <p:nvPr/>
        </p:nvSpPr>
        <p:spPr>
          <a:xfrm>
            <a:off x="2578729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-15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A822201-53F8-0757-25D3-739866BDC355}"/>
              </a:ext>
            </a:extLst>
          </p:cNvPr>
          <p:cNvSpPr txBox="1"/>
          <p:nvPr/>
        </p:nvSpPr>
        <p:spPr>
          <a:xfrm>
            <a:off x="3613077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-14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F49EB72-07C7-BEF6-1AFD-4A2508C1EB80}"/>
              </a:ext>
            </a:extLst>
          </p:cNvPr>
          <p:cNvSpPr txBox="1"/>
          <p:nvPr/>
        </p:nvSpPr>
        <p:spPr>
          <a:xfrm>
            <a:off x="4683657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-13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A1E56CA-EBED-047B-DB5E-5980B78C62A3}"/>
              </a:ext>
            </a:extLst>
          </p:cNvPr>
          <p:cNvSpPr txBox="1"/>
          <p:nvPr/>
        </p:nvSpPr>
        <p:spPr>
          <a:xfrm>
            <a:off x="5674684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-12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3C8D22D-01AD-8958-267D-E52407120657}"/>
              </a:ext>
            </a:extLst>
          </p:cNvPr>
          <p:cNvSpPr txBox="1"/>
          <p:nvPr/>
        </p:nvSpPr>
        <p:spPr>
          <a:xfrm>
            <a:off x="6668485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-11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D69BBCE-BE80-5911-18E5-DB002DD4DB33}"/>
              </a:ext>
            </a:extLst>
          </p:cNvPr>
          <p:cNvSpPr txBox="1"/>
          <p:nvPr/>
        </p:nvSpPr>
        <p:spPr>
          <a:xfrm>
            <a:off x="7649387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-10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3BC5D13-E18A-9FD5-9A3E-C31DC15AFB10}"/>
              </a:ext>
            </a:extLst>
          </p:cNvPr>
          <p:cNvSpPr txBox="1"/>
          <p:nvPr/>
        </p:nvSpPr>
        <p:spPr>
          <a:xfrm>
            <a:off x="8762575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-9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B0C6CCD-1EE2-038E-93BB-E28BD369B2EB}"/>
              </a:ext>
            </a:extLst>
          </p:cNvPr>
          <p:cNvSpPr txBox="1"/>
          <p:nvPr/>
        </p:nvSpPr>
        <p:spPr>
          <a:xfrm>
            <a:off x="9758904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-8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602B04A-3921-2F7D-E1A6-50E1B83ED099}"/>
              </a:ext>
            </a:extLst>
          </p:cNvPr>
          <p:cNvSpPr txBox="1"/>
          <p:nvPr/>
        </p:nvSpPr>
        <p:spPr>
          <a:xfrm>
            <a:off x="10838170" y="603996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-7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D6C7398-DBC1-56EF-2F9D-1599EFE3F233}"/>
              </a:ext>
            </a:extLst>
          </p:cNvPr>
          <p:cNvSpPr txBox="1"/>
          <p:nvPr/>
        </p:nvSpPr>
        <p:spPr>
          <a:xfrm>
            <a:off x="11381871" y="6031319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s</a:t>
            </a:r>
          </a:p>
        </p:txBody>
      </p:sp>
    </p:spTree>
    <p:extLst>
      <p:ext uri="{BB962C8B-B14F-4D97-AF65-F5344CB8AC3E}">
        <p14:creationId xmlns:p14="http://schemas.microsoft.com/office/powerpoint/2010/main" val="58951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305C71AE-9FC6-EBFE-C335-B4B53E1611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22109"/>
          <a:stretch/>
        </p:blipFill>
        <p:spPr>
          <a:xfrm>
            <a:off x="2617190" y="0"/>
            <a:ext cx="9574810" cy="68715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6F64D21-F570-277C-0E7B-D37C15FFE3C2}"/>
              </a:ext>
            </a:extLst>
          </p:cNvPr>
          <p:cNvSpPr/>
          <p:nvPr/>
        </p:nvSpPr>
        <p:spPr>
          <a:xfrm>
            <a:off x="-223520" y="6167120"/>
            <a:ext cx="2840710" cy="704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FFD203-E4DD-0DAC-E918-FC9D16116DDF}"/>
              </a:ext>
            </a:extLst>
          </p:cNvPr>
          <p:cNvSpPr/>
          <p:nvPr/>
        </p:nvSpPr>
        <p:spPr>
          <a:xfrm>
            <a:off x="11444451" y="6385953"/>
            <a:ext cx="7475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derat Medium" pitchFamily="2" charset="77"/>
                <a:ea typeface="+mn-ea"/>
                <a:cs typeface="Arial" panose="020B0604020202020204" pitchFamily="34" charset="0"/>
              </a:rPr>
              <a:t>xfel.ac.uk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derat Medium" pitchFamily="2" charset="77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5E09E1-F65E-4B18-6459-05E3F8C235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02935"/>
            <a:ext cx="1483679" cy="37987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5FF2411-F0D3-A902-0053-419529ED0FD8}"/>
              </a:ext>
            </a:extLst>
          </p:cNvPr>
          <p:cNvSpPr/>
          <p:nvPr/>
        </p:nvSpPr>
        <p:spPr>
          <a:xfrm>
            <a:off x="10314433" y="6553999"/>
            <a:ext cx="18775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derat Medium" pitchFamily="2" charset="77"/>
                <a:ea typeface="+mn-ea"/>
                <a:cs typeface="Arial" panose="020B0604020202020204" pitchFamily="34" charset="0"/>
              </a:rPr>
              <a:t>UK XFEL Science Case Overview</a:t>
            </a:r>
          </a:p>
        </p:txBody>
      </p:sp>
      <p:sp>
        <p:nvSpPr>
          <p:cNvPr id="11" name="Google Shape;319;p9">
            <a:extLst>
              <a:ext uri="{FF2B5EF4-FFF2-40B4-BE49-F238E27FC236}">
                <a16:creationId xmlns:a16="http://schemas.microsoft.com/office/drawing/2014/main" id="{A808AD88-8231-460B-9142-F8087030B739}"/>
              </a:ext>
            </a:extLst>
          </p:cNvPr>
          <p:cNvSpPr/>
          <p:nvPr/>
        </p:nvSpPr>
        <p:spPr>
          <a:xfrm>
            <a:off x="262430" y="989870"/>
            <a:ext cx="10667016" cy="5539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 transform-limited operation across the x-ray range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Photon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energies from 0.05-20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Pulse durations from 100 as to 100 fs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Non-transform-limited operation at 20-50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efficiency facility, with a step-change in the simultaneous operation of multiple end stations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Minimum of six FELs, with upwards of ten end stations to be simultaneously operated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Evenly spaced, high repetition rate pulses to match samples, lasers, and detectors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kHz per FEL, with flexibility of repetition rate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Improved synchronization/timing data with external lasers to &lt;1 fs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Widely separated, multiple colour x-rays to at least one end station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array of synchronized sources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XUV-THz, e-beams, ion beams, high power &amp; high energy lasers at high repetition rate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Minimal carbon footprint with minimal energy consumption for both operation and build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highlight>
                <a:srgbClr val="FFFF00"/>
              </a:highligh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B8BF38D-3598-CA87-2E3D-C9E2ECA8751C}"/>
              </a:ext>
            </a:extLst>
          </p:cNvPr>
          <p:cNvSpPr txBox="1">
            <a:spLocks/>
          </p:cNvSpPr>
          <p:nvPr/>
        </p:nvSpPr>
        <p:spPr>
          <a:xfrm>
            <a:off x="106879" y="107104"/>
            <a:ext cx="11970325" cy="79564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-16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UK XFEL Next Generation Definition</a:t>
            </a:r>
          </a:p>
        </p:txBody>
      </p:sp>
    </p:spTree>
    <p:extLst>
      <p:ext uri="{BB962C8B-B14F-4D97-AF65-F5344CB8AC3E}">
        <p14:creationId xmlns:p14="http://schemas.microsoft.com/office/powerpoint/2010/main" val="232961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44475"/>
            <a:ext cx="10878312" cy="1325563"/>
          </a:xfrm>
        </p:spPr>
        <p:txBody>
          <a:bodyPr>
            <a:no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UK XFEL Conceptual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Design and Options Analysis (CDOA)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88" y="1628775"/>
            <a:ext cx="10878312" cy="421322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UKRI Infrastructure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 enables the development of future infrastructures by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supporting pilot, design and scoping studies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This can help UKRI better understand the costs or de-risk and refine the approach before a full proposal is developed.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CDOA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just this type of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Activity.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budget allocated is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£3.2m over three years.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CDOA project formally started on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22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October 2022</a:t>
            </a:r>
            <a:r>
              <a:rPr lang="en-GB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0" y="6268135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https://www.ukri.org/what-we-offer/creating-world-class-research-and-innovation-infrastructure/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44475"/>
            <a:ext cx="10878312" cy="1325563"/>
          </a:xfrm>
        </p:spPr>
        <p:txBody>
          <a:bodyPr>
            <a:no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UK XFEL Conceptual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Design and Options Analysis (CDOA)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88" y="1627200"/>
            <a:ext cx="10878312" cy="4074160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buNone/>
              <a:defRPr/>
            </a:pPr>
            <a:r>
              <a:rPr lang="en-GB" sz="1800" b="1" dirty="0">
                <a:solidFill>
                  <a:srgbClr val="0070C0"/>
                </a:solidFill>
                <a:sym typeface="Arial"/>
              </a:rPr>
              <a:t>By October </a:t>
            </a:r>
            <a:r>
              <a:rPr lang="en-GB" sz="1800" b="1" dirty="0" smtClean="0">
                <a:solidFill>
                  <a:srgbClr val="0070C0"/>
                </a:solidFill>
                <a:sym typeface="Arial"/>
              </a:rPr>
              <a:t>2025:</a:t>
            </a:r>
            <a:endParaRPr lang="en-US" sz="2200" b="1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Explore a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Conceptual Design for a unique new machine </a:t>
            </a:r>
            <a:endParaRPr lang="en-US" sz="2200" b="1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Examine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investment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options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XFELs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Compare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of the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options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terms of research capability &amp; capacity, costs, benefits, risks and </a:t>
            </a: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sustainability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Science Case </a:t>
            </a: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hold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Town Hall meetings</a:t>
            </a: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around </a:t>
            </a: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UK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engaging with the user community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2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0" y="6268135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https://www.ukri.org/what-we-offer/creating-world-class-research-and-innovation-infrastructure/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0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274-WP1-prs-0053-1.0 - DL Day template" id="{AC4780BA-FD62-4E5B-819A-8F14C8E55793}" vid="{09715D5B-3414-4B9A-9A02-2CFA5DF11DAA}"/>
    </a:ext>
  </a:extLst>
</a:theme>
</file>

<file path=ppt/theme/theme6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3292</Words>
  <Application>Microsoft Office PowerPoint</Application>
  <PresentationFormat>Widescreen</PresentationFormat>
  <Paragraphs>503</Paragraphs>
  <Slides>30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30</vt:i4>
      </vt:variant>
    </vt:vector>
  </HeadingPairs>
  <TitlesOfParts>
    <vt:vector size="47" baseType="lpstr">
      <vt:lpstr>Arial</vt:lpstr>
      <vt:lpstr>Arial Nova Light</vt:lpstr>
      <vt:lpstr>Arial Regular</vt:lpstr>
      <vt:lpstr>Calibri</vt:lpstr>
      <vt:lpstr>Calibri Light</vt:lpstr>
      <vt:lpstr>Moderat Medium</vt:lpstr>
      <vt:lpstr>Segoe UI</vt:lpstr>
      <vt:lpstr>Symbol</vt:lpstr>
      <vt:lpstr>System Font Regular</vt:lpstr>
      <vt:lpstr>Times New Roman</vt:lpstr>
      <vt:lpstr>Wingdings</vt:lpstr>
      <vt:lpstr>1_Office Theme</vt:lpstr>
      <vt:lpstr>3_Font and logo master</vt:lpstr>
      <vt:lpstr>4_Font and logo master</vt:lpstr>
      <vt:lpstr>5_Font and logo master</vt:lpstr>
      <vt:lpstr>6_Font and logo master</vt:lpstr>
      <vt:lpstr>1_Font and logo master</vt:lpstr>
      <vt:lpstr>PowerPoint Presentation</vt:lpstr>
      <vt:lpstr>Introduction to XFELs</vt:lpstr>
      <vt:lpstr>XFEL challenges and opportunities</vt:lpstr>
      <vt:lpstr>PowerPoint Presentation</vt:lpstr>
      <vt:lpstr>PowerPoint Presentation</vt:lpstr>
      <vt:lpstr>Real-time access to structural and electronic dynamics</vt:lpstr>
      <vt:lpstr>PowerPoint Presentation</vt:lpstr>
      <vt:lpstr>The UK XFEL Conceptual Design and Options Analysis (CDOA) Project</vt:lpstr>
      <vt:lpstr>The UK XFEL Conceptual Design and Options Analysis (CDOA) Project</vt:lpstr>
      <vt:lpstr>PowerPoint Presentation</vt:lpstr>
      <vt:lpstr>PowerPoint Presentation</vt:lpstr>
      <vt:lpstr>Town Hall Meetings (4 have been held, 3 coming up soon)</vt:lpstr>
      <vt:lpstr>PowerPoint Presentation</vt:lpstr>
      <vt:lpstr>PowerPoint Presentation</vt:lpstr>
      <vt:lpstr>Progress in XFEL accelerator tech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FEL for matter in extreme conditions</vt:lpstr>
      <vt:lpstr>PowerPoint Presentation</vt:lpstr>
      <vt:lpstr>Spreader options under consideration</vt:lpstr>
      <vt:lpstr>Injectors</vt:lpstr>
      <vt:lpstr>Other facility features and challenges</vt:lpstr>
      <vt:lpstr>PowerPoint Presentation</vt:lpstr>
      <vt:lpstr>PowerPoint Presentation</vt:lpstr>
      <vt:lpstr>Summary and Next steps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Dunning, David (STFC,DL,AST)</dc:creator>
  <cp:lastModifiedBy>Dunning, David (STFC,DL,AST)</cp:lastModifiedBy>
  <cp:revision>25</cp:revision>
  <dcterms:created xsi:type="dcterms:W3CDTF">2024-06-10T13:04:05Z</dcterms:created>
  <dcterms:modified xsi:type="dcterms:W3CDTF">2024-06-11T11:49:29Z</dcterms:modified>
</cp:coreProperties>
</file>