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8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311" r:id="rId2"/>
    <p:sldId id="325" r:id="rId3"/>
    <p:sldId id="360" r:id="rId4"/>
    <p:sldId id="368" r:id="rId5"/>
    <p:sldId id="375" r:id="rId6"/>
    <p:sldId id="374" r:id="rId7"/>
    <p:sldId id="376" r:id="rId8"/>
    <p:sldId id="377" r:id="rId9"/>
    <p:sldId id="327" r:id="rId10"/>
    <p:sldId id="293" r:id="rId11"/>
    <p:sldId id="329" r:id="rId12"/>
    <p:sldId id="364" r:id="rId13"/>
    <p:sldId id="378" r:id="rId14"/>
    <p:sldId id="369" r:id="rId15"/>
    <p:sldId id="322" r:id="rId16"/>
    <p:sldId id="306" r:id="rId17"/>
    <p:sldId id="373" r:id="rId18"/>
    <p:sldId id="312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1C4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120" autoAdjust="0"/>
    <p:restoredTop sz="94660"/>
  </p:normalViewPr>
  <p:slideViewPr>
    <p:cSldViewPr snapToGrid="0">
      <p:cViewPr varScale="1">
        <p:scale>
          <a:sx n="48" d="100"/>
          <a:sy n="48" d="100"/>
        </p:scale>
        <p:origin x="55" y="953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87D422-FF82-4051-8E22-CB1D0D9128AD}" type="datetimeFigureOut">
              <a:rPr lang="en-GB" smtClean="0"/>
              <a:t>12/06/2024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405D27-3AC1-4399-AAC2-368C23BB01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17653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668851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406311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162532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186757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93383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C8B1AA-506E-4F83-AA86-68C5BED4996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357920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40224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12 June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69830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12 June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5571889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12 June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355947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12 June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7536731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12 June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12981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12 June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40512293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12 June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559503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12 June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9530333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12 June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1810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12 June 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3871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12 June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911625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12 June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54576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86388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15255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12 June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4530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12 June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8844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12 June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598766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12 June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9051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12 June 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30372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12 June 2024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99588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FCF6715-A2B5-A045-B72C-B503686710DB}" type="datetime3">
              <a:rPr lang="en-US" smtClean="0"/>
              <a:t>12 June 2024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9303041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7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8429/JACoW-IPAC2024-TUPC64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8.xml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ue.tuwien.ac.at/phd/hoessinger/node26.html" TargetMode="Externa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13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5.xml"/><Relationship Id="rId5" Type="http://schemas.openxmlformats.org/officeDocument/2006/relationships/hyperlink" Target="https://doi.org/10.1103/PhysRevAccelBeams.27.011002" TargetMode="Externa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6.xml"/><Relationship Id="rId4" Type="http://schemas.openxmlformats.org/officeDocument/2006/relationships/image" Target="../media/image17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F2D440EC-0E65-93D5-1F9F-CF0B46EEAD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200400"/>
            <a:ext cx="11376025" cy="1657594"/>
          </a:xfrm>
        </p:spPr>
        <p:txBody>
          <a:bodyPr/>
          <a:lstStyle/>
          <a:p>
            <a:r>
              <a:rPr kumimoji="0" lang="en-GB" sz="480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Crystal experiments and recent measurements at CERN </a:t>
            </a:r>
            <a:endParaRPr lang="en-GB" b="0" dirty="0"/>
          </a:p>
        </p:txBody>
      </p:sp>
      <p:sp>
        <p:nvSpPr>
          <p:cNvPr id="11" name="Subtitle 10">
            <a:extLst>
              <a:ext uri="{FF2B5EF4-FFF2-40B4-BE49-F238E27FC236}">
                <a16:creationId xmlns:a16="http://schemas.microsoft.com/office/drawing/2014/main" id="{3D55971E-EC10-24EC-950E-D5377CE436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357446"/>
            <a:ext cx="11376026" cy="1146593"/>
          </a:xfrm>
        </p:spPr>
        <p:txBody>
          <a:bodyPr/>
          <a:lstStyle/>
          <a:p>
            <a:r>
              <a:rPr lang="en-US" dirty="0"/>
              <a:t>K.A. Dewhurst, on behalf of the NDC (Non-linear Dynamics and Collimation) Section </a:t>
            </a:r>
          </a:p>
          <a:p>
            <a:r>
              <a:rPr lang="en-US" dirty="0"/>
              <a:t>12 June 2024</a:t>
            </a:r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53A03F9-3843-FF8C-B149-CD3027E8D98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510963" y="6356350"/>
            <a:ext cx="68103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248421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F414FDCA-3222-B2EB-D0E2-47CDCCF9D1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65312" y="1438097"/>
            <a:ext cx="8190816" cy="2172573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3E266A9-F744-4838-AFBD-35DEE03718B7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Kay Dewhurst | </a:t>
            </a:r>
            <a:r>
              <a:rPr kumimoji="0" lang="en-GB" sz="120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Crystal experiments and recent measurements at CERN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15A8074-A208-4606-93B4-06E01CA004E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C2A329-9E72-4953-B46E-FF6B73BC5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47714"/>
            <a:ext cx="9936763" cy="1065742"/>
          </a:xfrm>
        </p:spPr>
        <p:txBody>
          <a:bodyPr anchor="t">
            <a:normAutofit fontScale="90000"/>
          </a:bodyPr>
          <a:lstStyle/>
          <a:p>
            <a:r>
              <a:rPr lang="en-US" sz="4000" dirty="0"/>
              <a:t>The final PBC experiment: ALADDIN</a:t>
            </a:r>
            <a:br>
              <a:rPr lang="en-US" dirty="0"/>
            </a:br>
            <a:r>
              <a:rPr lang="en-US" sz="2700" b="0" dirty="0"/>
              <a:t>double-crystal setup – high intensity operation</a:t>
            </a:r>
            <a:br>
              <a:rPr lang="en-US" dirty="0"/>
            </a:br>
            <a:endParaRPr lang="en-GB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B1E47FD-13F0-AD09-E7F8-B91E332F8FD4}"/>
              </a:ext>
            </a:extLst>
          </p:cNvPr>
          <p:cNvGrpSpPr/>
          <p:nvPr/>
        </p:nvGrpSpPr>
        <p:grpSpPr>
          <a:xfrm>
            <a:off x="5164667" y="3485984"/>
            <a:ext cx="1710266" cy="300882"/>
            <a:chOff x="5164667" y="3147324"/>
            <a:chExt cx="1710266" cy="300882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5CF06BE9-8EEB-BA14-9DB9-1AFAAD33E522}"/>
                </a:ext>
              </a:extLst>
            </p:cNvPr>
            <p:cNvSpPr/>
            <p:nvPr/>
          </p:nvSpPr>
          <p:spPr>
            <a:xfrm>
              <a:off x="5164667" y="3147324"/>
              <a:ext cx="643466" cy="30088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D1F7749F-A134-1584-95EB-0EFFA21AE448}"/>
                </a:ext>
              </a:extLst>
            </p:cNvPr>
            <p:cNvSpPr/>
            <p:nvPr/>
          </p:nvSpPr>
          <p:spPr>
            <a:xfrm>
              <a:off x="6231467" y="3147324"/>
              <a:ext cx="643466" cy="30088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37443469-5C49-96C2-F9FE-8CE6E972AE04}"/>
              </a:ext>
            </a:extLst>
          </p:cNvPr>
          <p:cNvSpPr txBox="1"/>
          <p:nvPr/>
        </p:nvSpPr>
        <p:spPr>
          <a:xfrm>
            <a:off x="749689" y="3923200"/>
            <a:ext cx="1998366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Protons impact the collimator (TCP in IR7) – </a:t>
            </a: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some particles form a secondary halo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673A6F2-8187-C515-98DE-D15833CE891B}"/>
              </a:ext>
            </a:extLst>
          </p:cNvPr>
          <p:cNvSpPr txBox="1"/>
          <p:nvPr/>
        </p:nvSpPr>
        <p:spPr>
          <a:xfrm>
            <a:off x="3171156" y="3923200"/>
            <a:ext cx="1811867" cy="12926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Intercept halo particles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with a first </a:t>
            </a: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bent crystal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(CRY1) directing them </a:t>
            </a: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towards a fixed target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F2CDC50-FAE8-7E0C-3FD9-727DA66DE714}"/>
              </a:ext>
            </a:extLst>
          </p:cNvPr>
          <p:cNvSpPr txBox="1"/>
          <p:nvPr/>
        </p:nvSpPr>
        <p:spPr>
          <a:xfrm>
            <a:off x="5338623" y="3914595"/>
            <a:ext cx="2218268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Fixed target at safe distance from beam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Proton interactions produce rare baryons</a:t>
            </a: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F3AFBAF-6A8A-2FA1-9366-C5431F7A5E36}"/>
              </a:ext>
            </a:extLst>
          </p:cNvPr>
          <p:cNvSpPr txBox="1"/>
          <p:nvPr/>
        </p:nvSpPr>
        <p:spPr>
          <a:xfrm>
            <a:off x="5338623" y="4934032"/>
            <a:ext cx="2218268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 second </a:t>
            </a: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bent crystal enforces precession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of the rare baryons</a:t>
            </a: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D828DC7-447F-E59F-6B2D-02AEE598ACA0}"/>
              </a:ext>
            </a:extLst>
          </p:cNvPr>
          <p:cNvSpPr txBox="1"/>
          <p:nvPr/>
        </p:nvSpPr>
        <p:spPr>
          <a:xfrm>
            <a:off x="7906694" y="3914226"/>
            <a:ext cx="1518228" cy="12926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Detector including spectrometer: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measure precession + decay products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F9E5E49-3E04-61A2-2398-A9339213404F}"/>
              </a:ext>
            </a:extLst>
          </p:cNvPr>
          <p:cNvSpPr txBox="1"/>
          <p:nvPr/>
        </p:nvSpPr>
        <p:spPr>
          <a:xfrm>
            <a:off x="9718560" y="3913111"/>
            <a:ext cx="1677579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Collimators: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safely absorb residuals of the channelled halo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6BB863C-4C94-1D31-4A0B-DFCE89BB0CA2}"/>
              </a:ext>
            </a:extLst>
          </p:cNvPr>
          <p:cNvCxnSpPr/>
          <p:nvPr/>
        </p:nvCxnSpPr>
        <p:spPr>
          <a:xfrm>
            <a:off x="581944" y="3923200"/>
            <a:ext cx="0" cy="150655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4F2F454C-E2A9-89A4-5719-A3D26D8BA520}"/>
              </a:ext>
            </a:extLst>
          </p:cNvPr>
          <p:cNvCxnSpPr/>
          <p:nvPr/>
        </p:nvCxnSpPr>
        <p:spPr>
          <a:xfrm>
            <a:off x="2902041" y="3923200"/>
            <a:ext cx="0" cy="150655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CED46503-E4F8-72B9-C851-0FB08E8035C3}"/>
              </a:ext>
            </a:extLst>
          </p:cNvPr>
          <p:cNvCxnSpPr/>
          <p:nvPr/>
        </p:nvCxnSpPr>
        <p:spPr>
          <a:xfrm>
            <a:off x="5120079" y="3919398"/>
            <a:ext cx="0" cy="150655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9FC74357-D09B-37F7-2AC3-09ADBBEE36B3}"/>
              </a:ext>
            </a:extLst>
          </p:cNvPr>
          <p:cNvCxnSpPr/>
          <p:nvPr/>
        </p:nvCxnSpPr>
        <p:spPr>
          <a:xfrm>
            <a:off x="7660077" y="3919398"/>
            <a:ext cx="0" cy="150655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7C127683-6F4A-B8D8-B693-C5F7B3FC670B}"/>
              </a:ext>
            </a:extLst>
          </p:cNvPr>
          <p:cNvCxnSpPr/>
          <p:nvPr/>
        </p:nvCxnSpPr>
        <p:spPr>
          <a:xfrm>
            <a:off x="9528108" y="3935651"/>
            <a:ext cx="0" cy="150655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4D22E059-5E6F-2D28-FE83-94EF35ED77E2}"/>
              </a:ext>
            </a:extLst>
          </p:cNvPr>
          <p:cNvCxnSpPr/>
          <p:nvPr/>
        </p:nvCxnSpPr>
        <p:spPr>
          <a:xfrm>
            <a:off x="11554312" y="3935651"/>
            <a:ext cx="0" cy="150655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59A8A9C0-40AE-D1A3-AC8D-932FC60A31F4}"/>
              </a:ext>
            </a:extLst>
          </p:cNvPr>
          <p:cNvSpPr/>
          <p:nvPr/>
        </p:nvSpPr>
        <p:spPr>
          <a:xfrm>
            <a:off x="5868987" y="1917864"/>
            <a:ext cx="1074472" cy="3937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TCCS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2F2F2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B1FFBB3-4634-3CA2-EEE7-AD614BA02B4F}"/>
              </a:ext>
            </a:extLst>
          </p:cNvPr>
          <p:cNvSpPr/>
          <p:nvPr/>
        </p:nvSpPr>
        <p:spPr>
          <a:xfrm>
            <a:off x="8039339" y="2705153"/>
            <a:ext cx="1034521" cy="3937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TCCP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2F2F2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44493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1644"/>
    </mc:Choice>
    <mc:Fallback xmlns="">
      <p:transition spd="slow" advTm="10164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3E266A9-F744-4838-AFBD-35DEE03718B7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 lvl="0">
              <a:defRPr/>
            </a:pPr>
            <a:r>
              <a:rPr lang="en-US" dirty="0">
                <a:solidFill>
                  <a:srgbClr val="FFFFFF"/>
                </a:solidFill>
              </a:rPr>
              <a:t>Kay Dewhurst | </a:t>
            </a:r>
            <a:r>
              <a:rPr lang="en-GB" dirty="0">
                <a:solidFill>
                  <a:srgbClr val="FFFFFF"/>
                </a:solidFill>
              </a:rPr>
              <a:t>Crystal experiments and recent measurements at CERN 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15A8074-A208-4606-93B4-06E01CA004E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C2A329-9E72-4953-B46E-FF6B73BC5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0423495" cy="1065742"/>
          </a:xfrm>
        </p:spPr>
        <p:txBody>
          <a:bodyPr anchor="t">
            <a:normAutofit fontScale="90000"/>
          </a:bodyPr>
          <a:lstStyle/>
          <a:p>
            <a:r>
              <a:rPr lang="en-US" dirty="0"/>
              <a:t>A Proof of Principle experiment: TWOCRYST</a:t>
            </a:r>
            <a:br>
              <a:rPr lang="en-US" dirty="0"/>
            </a:br>
            <a:r>
              <a:rPr lang="en-US" sz="2700" b="0" dirty="0"/>
              <a:t>low intensity operation at </a:t>
            </a:r>
            <a:r>
              <a:rPr lang="en-US" sz="2700" b="0" dirty="0" err="1"/>
              <a:t>TeV</a:t>
            </a:r>
            <a:r>
              <a:rPr lang="en-US" sz="2700" b="0" dirty="0"/>
              <a:t> energies</a:t>
            </a:r>
            <a:br>
              <a:rPr lang="en-US" dirty="0"/>
            </a:br>
            <a:endParaRPr lang="en-GB" dirty="0"/>
          </a:p>
        </p:txBody>
      </p:sp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0BF51EE2-FCDD-6416-E95E-DCF15564E0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4294" y="4116758"/>
            <a:ext cx="11623411" cy="2153410"/>
          </a:xfrm>
        </p:spPr>
        <p:txBody>
          <a:bodyPr/>
          <a:lstStyle/>
          <a:p>
            <a:pPr marL="0" indent="0">
              <a:buNone/>
            </a:pPr>
            <a:r>
              <a:rPr lang="en-GB" sz="2000" dirty="0"/>
              <a:t>	One goal on the journey: find the channelling efficiency of crystal 2 (TCCP)</a:t>
            </a:r>
          </a:p>
          <a:p>
            <a:r>
              <a:rPr lang="en-GB" sz="2000" b="0" dirty="0"/>
              <a:t>Align CRY1 with the edge of the main beam (~5</a:t>
            </a:r>
            <a:r>
              <a:rPr lang="el-GR" sz="2000" b="0" dirty="0"/>
              <a:t>σ</a:t>
            </a:r>
            <a:r>
              <a:rPr lang="en-US" sz="2000" b="0" dirty="0"/>
              <a:t>) to produce channeling – one spot on pixel detector</a:t>
            </a:r>
            <a:br>
              <a:rPr lang="en-GB" sz="2000" b="0" dirty="0"/>
            </a:br>
            <a:r>
              <a:rPr lang="en-GB" sz="2000" b="0" dirty="0"/>
              <a:t>Align CRY2 (linear and angular position) to produce double-channelling – second spot on pixel detector</a:t>
            </a:r>
            <a:br>
              <a:rPr lang="en-GB" sz="2000" b="0" dirty="0"/>
            </a:br>
            <a:r>
              <a:rPr lang="en-GB" sz="2000" b="0" dirty="0"/>
              <a:t>Measure intensity of double-channelled halo spot on the detector, to </a:t>
            </a:r>
            <a:r>
              <a:rPr lang="en-GB" sz="2000" dirty="0"/>
              <a:t>find the channelling efficiency </a:t>
            </a:r>
            <a:r>
              <a:rPr lang="en-GB" sz="2000" b="0" dirty="0"/>
              <a:t>of CRY2. </a:t>
            </a:r>
            <a:br>
              <a:rPr lang="en-GB" sz="2000" b="0" dirty="0"/>
            </a:br>
            <a:r>
              <a:rPr lang="en-GB" sz="2000" b="0" dirty="0"/>
              <a:t>For a prediction from simulations see IPAC paper </a:t>
            </a:r>
            <a:r>
              <a:rPr lang="en-GB" b="0" dirty="0" err="1"/>
              <a:t>doi</a:t>
            </a:r>
            <a:r>
              <a:rPr lang="en-GB" b="0" dirty="0"/>
              <a:t>: </a:t>
            </a:r>
            <a:r>
              <a:rPr lang="en-GB" b="0" u="sng" dirty="0">
                <a:hlinkClick r:id="rId3"/>
              </a:rPr>
              <a:t>10.18429/JACoW-IPAC2024-TUPC64</a:t>
            </a:r>
            <a:r>
              <a:rPr lang="en-GB" b="0" u="sng" dirty="0"/>
              <a:t>.</a:t>
            </a:r>
            <a:endParaRPr lang="en-GB" sz="2000" b="0" dirty="0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B6E48A3-27A1-9210-D545-09B2790C4DDE}"/>
              </a:ext>
            </a:extLst>
          </p:cNvPr>
          <p:cNvGrpSpPr/>
          <p:nvPr/>
        </p:nvGrpSpPr>
        <p:grpSpPr>
          <a:xfrm>
            <a:off x="1579483" y="2575027"/>
            <a:ext cx="9036087" cy="699229"/>
            <a:chOff x="1691877" y="2501033"/>
            <a:chExt cx="9036087" cy="699229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7389FDE1-3912-CD2C-BC57-475F1A1B025D}"/>
                </a:ext>
              </a:extLst>
            </p:cNvPr>
            <p:cNvSpPr/>
            <p:nvPr/>
          </p:nvSpPr>
          <p:spPr>
            <a:xfrm>
              <a:off x="1691877" y="2508498"/>
              <a:ext cx="4699221" cy="691764"/>
            </a:xfrm>
            <a:custGeom>
              <a:avLst/>
              <a:gdLst>
                <a:gd name="connsiteX0" fmla="*/ 0 w 4699221"/>
                <a:gd name="connsiteY0" fmla="*/ 55660 h 691764"/>
                <a:gd name="connsiteX1" fmla="*/ 7951 w 4699221"/>
                <a:gd name="connsiteY1" fmla="*/ 652007 h 691764"/>
                <a:gd name="connsiteX2" fmla="*/ 294198 w 4699221"/>
                <a:gd name="connsiteY2" fmla="*/ 667910 h 691764"/>
                <a:gd name="connsiteX3" fmla="*/ 492981 w 4699221"/>
                <a:gd name="connsiteY3" fmla="*/ 683813 h 691764"/>
                <a:gd name="connsiteX4" fmla="*/ 898498 w 4699221"/>
                <a:gd name="connsiteY4" fmla="*/ 659959 h 691764"/>
                <a:gd name="connsiteX5" fmla="*/ 1232452 w 4699221"/>
                <a:gd name="connsiteY5" fmla="*/ 636105 h 691764"/>
                <a:gd name="connsiteX6" fmla="*/ 1550505 w 4699221"/>
                <a:gd name="connsiteY6" fmla="*/ 620202 h 691764"/>
                <a:gd name="connsiteX7" fmla="*/ 1773141 w 4699221"/>
                <a:gd name="connsiteY7" fmla="*/ 612251 h 691764"/>
                <a:gd name="connsiteX8" fmla="*/ 2011680 w 4699221"/>
                <a:gd name="connsiteY8" fmla="*/ 620202 h 691764"/>
                <a:gd name="connsiteX9" fmla="*/ 2258171 w 4699221"/>
                <a:gd name="connsiteY9" fmla="*/ 652007 h 691764"/>
                <a:gd name="connsiteX10" fmla="*/ 2441051 w 4699221"/>
                <a:gd name="connsiteY10" fmla="*/ 675861 h 691764"/>
                <a:gd name="connsiteX11" fmla="*/ 2759103 w 4699221"/>
                <a:gd name="connsiteY11" fmla="*/ 691764 h 691764"/>
                <a:gd name="connsiteX12" fmla="*/ 3037398 w 4699221"/>
                <a:gd name="connsiteY12" fmla="*/ 675861 h 691764"/>
                <a:gd name="connsiteX13" fmla="*/ 3355451 w 4699221"/>
                <a:gd name="connsiteY13" fmla="*/ 644056 h 691764"/>
                <a:gd name="connsiteX14" fmla="*/ 3625795 w 4699221"/>
                <a:gd name="connsiteY14" fmla="*/ 628154 h 691764"/>
                <a:gd name="connsiteX15" fmla="*/ 3943847 w 4699221"/>
                <a:gd name="connsiteY15" fmla="*/ 620202 h 691764"/>
                <a:gd name="connsiteX16" fmla="*/ 4142630 w 4699221"/>
                <a:gd name="connsiteY16" fmla="*/ 628154 h 691764"/>
                <a:gd name="connsiteX17" fmla="*/ 4420925 w 4699221"/>
                <a:gd name="connsiteY17" fmla="*/ 644056 h 691764"/>
                <a:gd name="connsiteX18" fmla="*/ 4699221 w 4699221"/>
                <a:gd name="connsiteY18" fmla="*/ 659959 h 691764"/>
                <a:gd name="connsiteX19" fmla="*/ 4691270 w 4699221"/>
                <a:gd name="connsiteY19" fmla="*/ 0 h 691764"/>
                <a:gd name="connsiteX20" fmla="*/ 4373218 w 4699221"/>
                <a:gd name="connsiteY20" fmla="*/ 23854 h 691764"/>
                <a:gd name="connsiteX21" fmla="*/ 4214191 w 4699221"/>
                <a:gd name="connsiteY21" fmla="*/ 63611 h 691764"/>
                <a:gd name="connsiteX22" fmla="*/ 4023360 w 4699221"/>
                <a:gd name="connsiteY22" fmla="*/ 95416 h 691764"/>
                <a:gd name="connsiteX23" fmla="*/ 3657600 w 4699221"/>
                <a:gd name="connsiteY23" fmla="*/ 79514 h 691764"/>
                <a:gd name="connsiteX24" fmla="*/ 3228230 w 4699221"/>
                <a:gd name="connsiteY24" fmla="*/ 55660 h 691764"/>
                <a:gd name="connsiteX25" fmla="*/ 2981739 w 4699221"/>
                <a:gd name="connsiteY25" fmla="*/ 39757 h 691764"/>
                <a:gd name="connsiteX26" fmla="*/ 2671638 w 4699221"/>
                <a:gd name="connsiteY26" fmla="*/ 23854 h 691764"/>
                <a:gd name="connsiteX27" fmla="*/ 2464905 w 4699221"/>
                <a:gd name="connsiteY27" fmla="*/ 23854 h 691764"/>
                <a:gd name="connsiteX28" fmla="*/ 2059388 w 4699221"/>
                <a:gd name="connsiteY28" fmla="*/ 79514 h 691764"/>
                <a:gd name="connsiteX29" fmla="*/ 1789044 w 4699221"/>
                <a:gd name="connsiteY29" fmla="*/ 87465 h 691764"/>
                <a:gd name="connsiteX30" fmla="*/ 1502797 w 4699221"/>
                <a:gd name="connsiteY30" fmla="*/ 95416 h 691764"/>
                <a:gd name="connsiteX31" fmla="*/ 1288111 w 4699221"/>
                <a:gd name="connsiteY31" fmla="*/ 79514 h 691764"/>
                <a:gd name="connsiteX32" fmla="*/ 1017767 w 4699221"/>
                <a:gd name="connsiteY32" fmla="*/ 47708 h 691764"/>
                <a:gd name="connsiteX33" fmla="*/ 596348 w 4699221"/>
                <a:gd name="connsiteY33" fmla="*/ 23854 h 691764"/>
                <a:gd name="connsiteX34" fmla="*/ 206734 w 4699221"/>
                <a:gd name="connsiteY34" fmla="*/ 23854 h 691764"/>
                <a:gd name="connsiteX35" fmla="*/ 0 w 4699221"/>
                <a:gd name="connsiteY35" fmla="*/ 55660 h 691764"/>
                <a:gd name="connsiteX0" fmla="*/ 0 w 4699221"/>
                <a:gd name="connsiteY0" fmla="*/ 55660 h 691764"/>
                <a:gd name="connsiteX1" fmla="*/ 7951 w 4699221"/>
                <a:gd name="connsiteY1" fmla="*/ 652007 h 691764"/>
                <a:gd name="connsiteX2" fmla="*/ 294198 w 4699221"/>
                <a:gd name="connsiteY2" fmla="*/ 667910 h 691764"/>
                <a:gd name="connsiteX3" fmla="*/ 492981 w 4699221"/>
                <a:gd name="connsiteY3" fmla="*/ 683813 h 691764"/>
                <a:gd name="connsiteX4" fmla="*/ 898498 w 4699221"/>
                <a:gd name="connsiteY4" fmla="*/ 659959 h 691764"/>
                <a:gd name="connsiteX5" fmla="*/ 1232452 w 4699221"/>
                <a:gd name="connsiteY5" fmla="*/ 636105 h 691764"/>
                <a:gd name="connsiteX6" fmla="*/ 1550505 w 4699221"/>
                <a:gd name="connsiteY6" fmla="*/ 620202 h 691764"/>
                <a:gd name="connsiteX7" fmla="*/ 1773141 w 4699221"/>
                <a:gd name="connsiteY7" fmla="*/ 612251 h 691764"/>
                <a:gd name="connsiteX8" fmla="*/ 2011680 w 4699221"/>
                <a:gd name="connsiteY8" fmla="*/ 620202 h 691764"/>
                <a:gd name="connsiteX9" fmla="*/ 2258171 w 4699221"/>
                <a:gd name="connsiteY9" fmla="*/ 652007 h 691764"/>
                <a:gd name="connsiteX10" fmla="*/ 2441051 w 4699221"/>
                <a:gd name="connsiteY10" fmla="*/ 675861 h 691764"/>
                <a:gd name="connsiteX11" fmla="*/ 2759103 w 4699221"/>
                <a:gd name="connsiteY11" fmla="*/ 691764 h 691764"/>
                <a:gd name="connsiteX12" fmla="*/ 3037398 w 4699221"/>
                <a:gd name="connsiteY12" fmla="*/ 675861 h 691764"/>
                <a:gd name="connsiteX13" fmla="*/ 3355451 w 4699221"/>
                <a:gd name="connsiteY13" fmla="*/ 644056 h 691764"/>
                <a:gd name="connsiteX14" fmla="*/ 3625795 w 4699221"/>
                <a:gd name="connsiteY14" fmla="*/ 628154 h 691764"/>
                <a:gd name="connsiteX15" fmla="*/ 3943847 w 4699221"/>
                <a:gd name="connsiteY15" fmla="*/ 620202 h 691764"/>
                <a:gd name="connsiteX16" fmla="*/ 4142630 w 4699221"/>
                <a:gd name="connsiteY16" fmla="*/ 628154 h 691764"/>
                <a:gd name="connsiteX17" fmla="*/ 4420925 w 4699221"/>
                <a:gd name="connsiteY17" fmla="*/ 644056 h 691764"/>
                <a:gd name="connsiteX18" fmla="*/ 4699221 w 4699221"/>
                <a:gd name="connsiteY18" fmla="*/ 628154 h 691764"/>
                <a:gd name="connsiteX19" fmla="*/ 4691270 w 4699221"/>
                <a:gd name="connsiteY19" fmla="*/ 0 h 691764"/>
                <a:gd name="connsiteX20" fmla="*/ 4373218 w 4699221"/>
                <a:gd name="connsiteY20" fmla="*/ 23854 h 691764"/>
                <a:gd name="connsiteX21" fmla="*/ 4214191 w 4699221"/>
                <a:gd name="connsiteY21" fmla="*/ 63611 h 691764"/>
                <a:gd name="connsiteX22" fmla="*/ 4023360 w 4699221"/>
                <a:gd name="connsiteY22" fmla="*/ 95416 h 691764"/>
                <a:gd name="connsiteX23" fmla="*/ 3657600 w 4699221"/>
                <a:gd name="connsiteY23" fmla="*/ 79514 h 691764"/>
                <a:gd name="connsiteX24" fmla="*/ 3228230 w 4699221"/>
                <a:gd name="connsiteY24" fmla="*/ 55660 h 691764"/>
                <a:gd name="connsiteX25" fmla="*/ 2981739 w 4699221"/>
                <a:gd name="connsiteY25" fmla="*/ 39757 h 691764"/>
                <a:gd name="connsiteX26" fmla="*/ 2671638 w 4699221"/>
                <a:gd name="connsiteY26" fmla="*/ 23854 h 691764"/>
                <a:gd name="connsiteX27" fmla="*/ 2464905 w 4699221"/>
                <a:gd name="connsiteY27" fmla="*/ 23854 h 691764"/>
                <a:gd name="connsiteX28" fmla="*/ 2059388 w 4699221"/>
                <a:gd name="connsiteY28" fmla="*/ 79514 h 691764"/>
                <a:gd name="connsiteX29" fmla="*/ 1789044 w 4699221"/>
                <a:gd name="connsiteY29" fmla="*/ 87465 h 691764"/>
                <a:gd name="connsiteX30" fmla="*/ 1502797 w 4699221"/>
                <a:gd name="connsiteY30" fmla="*/ 95416 h 691764"/>
                <a:gd name="connsiteX31" fmla="*/ 1288111 w 4699221"/>
                <a:gd name="connsiteY31" fmla="*/ 79514 h 691764"/>
                <a:gd name="connsiteX32" fmla="*/ 1017767 w 4699221"/>
                <a:gd name="connsiteY32" fmla="*/ 47708 h 691764"/>
                <a:gd name="connsiteX33" fmla="*/ 596348 w 4699221"/>
                <a:gd name="connsiteY33" fmla="*/ 23854 h 691764"/>
                <a:gd name="connsiteX34" fmla="*/ 206734 w 4699221"/>
                <a:gd name="connsiteY34" fmla="*/ 23854 h 691764"/>
                <a:gd name="connsiteX35" fmla="*/ 0 w 4699221"/>
                <a:gd name="connsiteY35" fmla="*/ 55660 h 691764"/>
                <a:gd name="connsiteX0" fmla="*/ 0 w 4699221"/>
                <a:gd name="connsiteY0" fmla="*/ 55660 h 691764"/>
                <a:gd name="connsiteX1" fmla="*/ 7951 w 4699221"/>
                <a:gd name="connsiteY1" fmla="*/ 652007 h 691764"/>
                <a:gd name="connsiteX2" fmla="*/ 294198 w 4699221"/>
                <a:gd name="connsiteY2" fmla="*/ 667910 h 691764"/>
                <a:gd name="connsiteX3" fmla="*/ 492981 w 4699221"/>
                <a:gd name="connsiteY3" fmla="*/ 683813 h 691764"/>
                <a:gd name="connsiteX4" fmla="*/ 898498 w 4699221"/>
                <a:gd name="connsiteY4" fmla="*/ 659959 h 691764"/>
                <a:gd name="connsiteX5" fmla="*/ 1232452 w 4699221"/>
                <a:gd name="connsiteY5" fmla="*/ 636105 h 691764"/>
                <a:gd name="connsiteX6" fmla="*/ 1550505 w 4699221"/>
                <a:gd name="connsiteY6" fmla="*/ 620202 h 691764"/>
                <a:gd name="connsiteX7" fmla="*/ 1773141 w 4699221"/>
                <a:gd name="connsiteY7" fmla="*/ 612251 h 691764"/>
                <a:gd name="connsiteX8" fmla="*/ 2011680 w 4699221"/>
                <a:gd name="connsiteY8" fmla="*/ 620202 h 691764"/>
                <a:gd name="connsiteX9" fmla="*/ 2258171 w 4699221"/>
                <a:gd name="connsiteY9" fmla="*/ 652007 h 691764"/>
                <a:gd name="connsiteX10" fmla="*/ 2441051 w 4699221"/>
                <a:gd name="connsiteY10" fmla="*/ 675861 h 691764"/>
                <a:gd name="connsiteX11" fmla="*/ 2759103 w 4699221"/>
                <a:gd name="connsiteY11" fmla="*/ 691764 h 691764"/>
                <a:gd name="connsiteX12" fmla="*/ 3037398 w 4699221"/>
                <a:gd name="connsiteY12" fmla="*/ 675861 h 691764"/>
                <a:gd name="connsiteX13" fmla="*/ 3355451 w 4699221"/>
                <a:gd name="connsiteY13" fmla="*/ 644056 h 691764"/>
                <a:gd name="connsiteX14" fmla="*/ 3625795 w 4699221"/>
                <a:gd name="connsiteY14" fmla="*/ 628154 h 691764"/>
                <a:gd name="connsiteX15" fmla="*/ 3943847 w 4699221"/>
                <a:gd name="connsiteY15" fmla="*/ 620202 h 691764"/>
                <a:gd name="connsiteX16" fmla="*/ 4142630 w 4699221"/>
                <a:gd name="connsiteY16" fmla="*/ 628154 h 691764"/>
                <a:gd name="connsiteX17" fmla="*/ 4420925 w 4699221"/>
                <a:gd name="connsiteY17" fmla="*/ 644056 h 691764"/>
                <a:gd name="connsiteX18" fmla="*/ 4699221 w 4699221"/>
                <a:gd name="connsiteY18" fmla="*/ 628154 h 691764"/>
                <a:gd name="connsiteX19" fmla="*/ 4691270 w 4699221"/>
                <a:gd name="connsiteY19" fmla="*/ 0 h 691764"/>
                <a:gd name="connsiteX20" fmla="*/ 4373218 w 4699221"/>
                <a:gd name="connsiteY20" fmla="*/ 23854 h 691764"/>
                <a:gd name="connsiteX21" fmla="*/ 4214191 w 4699221"/>
                <a:gd name="connsiteY21" fmla="*/ 79513 h 691764"/>
                <a:gd name="connsiteX22" fmla="*/ 4023360 w 4699221"/>
                <a:gd name="connsiteY22" fmla="*/ 95416 h 691764"/>
                <a:gd name="connsiteX23" fmla="*/ 3657600 w 4699221"/>
                <a:gd name="connsiteY23" fmla="*/ 79514 h 691764"/>
                <a:gd name="connsiteX24" fmla="*/ 3228230 w 4699221"/>
                <a:gd name="connsiteY24" fmla="*/ 55660 h 691764"/>
                <a:gd name="connsiteX25" fmla="*/ 2981739 w 4699221"/>
                <a:gd name="connsiteY25" fmla="*/ 39757 h 691764"/>
                <a:gd name="connsiteX26" fmla="*/ 2671638 w 4699221"/>
                <a:gd name="connsiteY26" fmla="*/ 23854 h 691764"/>
                <a:gd name="connsiteX27" fmla="*/ 2464905 w 4699221"/>
                <a:gd name="connsiteY27" fmla="*/ 23854 h 691764"/>
                <a:gd name="connsiteX28" fmla="*/ 2059388 w 4699221"/>
                <a:gd name="connsiteY28" fmla="*/ 79514 h 691764"/>
                <a:gd name="connsiteX29" fmla="*/ 1789044 w 4699221"/>
                <a:gd name="connsiteY29" fmla="*/ 87465 h 691764"/>
                <a:gd name="connsiteX30" fmla="*/ 1502797 w 4699221"/>
                <a:gd name="connsiteY30" fmla="*/ 95416 h 691764"/>
                <a:gd name="connsiteX31" fmla="*/ 1288111 w 4699221"/>
                <a:gd name="connsiteY31" fmla="*/ 79514 h 691764"/>
                <a:gd name="connsiteX32" fmla="*/ 1017767 w 4699221"/>
                <a:gd name="connsiteY32" fmla="*/ 47708 h 691764"/>
                <a:gd name="connsiteX33" fmla="*/ 596348 w 4699221"/>
                <a:gd name="connsiteY33" fmla="*/ 23854 h 691764"/>
                <a:gd name="connsiteX34" fmla="*/ 206734 w 4699221"/>
                <a:gd name="connsiteY34" fmla="*/ 23854 h 691764"/>
                <a:gd name="connsiteX35" fmla="*/ 0 w 4699221"/>
                <a:gd name="connsiteY35" fmla="*/ 55660 h 691764"/>
                <a:gd name="connsiteX0" fmla="*/ 0 w 4699221"/>
                <a:gd name="connsiteY0" fmla="*/ 55660 h 691764"/>
                <a:gd name="connsiteX1" fmla="*/ 7951 w 4699221"/>
                <a:gd name="connsiteY1" fmla="*/ 652007 h 691764"/>
                <a:gd name="connsiteX2" fmla="*/ 294198 w 4699221"/>
                <a:gd name="connsiteY2" fmla="*/ 667910 h 691764"/>
                <a:gd name="connsiteX3" fmla="*/ 492981 w 4699221"/>
                <a:gd name="connsiteY3" fmla="*/ 683813 h 691764"/>
                <a:gd name="connsiteX4" fmla="*/ 898498 w 4699221"/>
                <a:gd name="connsiteY4" fmla="*/ 659959 h 691764"/>
                <a:gd name="connsiteX5" fmla="*/ 1232452 w 4699221"/>
                <a:gd name="connsiteY5" fmla="*/ 636105 h 691764"/>
                <a:gd name="connsiteX6" fmla="*/ 1550505 w 4699221"/>
                <a:gd name="connsiteY6" fmla="*/ 620202 h 691764"/>
                <a:gd name="connsiteX7" fmla="*/ 1773141 w 4699221"/>
                <a:gd name="connsiteY7" fmla="*/ 612251 h 691764"/>
                <a:gd name="connsiteX8" fmla="*/ 2011680 w 4699221"/>
                <a:gd name="connsiteY8" fmla="*/ 620202 h 691764"/>
                <a:gd name="connsiteX9" fmla="*/ 2258171 w 4699221"/>
                <a:gd name="connsiteY9" fmla="*/ 652007 h 691764"/>
                <a:gd name="connsiteX10" fmla="*/ 2441051 w 4699221"/>
                <a:gd name="connsiteY10" fmla="*/ 675861 h 691764"/>
                <a:gd name="connsiteX11" fmla="*/ 2759103 w 4699221"/>
                <a:gd name="connsiteY11" fmla="*/ 691764 h 691764"/>
                <a:gd name="connsiteX12" fmla="*/ 3037398 w 4699221"/>
                <a:gd name="connsiteY12" fmla="*/ 675861 h 691764"/>
                <a:gd name="connsiteX13" fmla="*/ 3355451 w 4699221"/>
                <a:gd name="connsiteY13" fmla="*/ 644056 h 691764"/>
                <a:gd name="connsiteX14" fmla="*/ 3625795 w 4699221"/>
                <a:gd name="connsiteY14" fmla="*/ 628154 h 691764"/>
                <a:gd name="connsiteX15" fmla="*/ 3943847 w 4699221"/>
                <a:gd name="connsiteY15" fmla="*/ 620202 h 691764"/>
                <a:gd name="connsiteX16" fmla="*/ 4142630 w 4699221"/>
                <a:gd name="connsiteY16" fmla="*/ 628154 h 691764"/>
                <a:gd name="connsiteX17" fmla="*/ 4420925 w 4699221"/>
                <a:gd name="connsiteY17" fmla="*/ 644056 h 691764"/>
                <a:gd name="connsiteX18" fmla="*/ 4699221 w 4699221"/>
                <a:gd name="connsiteY18" fmla="*/ 628154 h 691764"/>
                <a:gd name="connsiteX19" fmla="*/ 4691270 w 4699221"/>
                <a:gd name="connsiteY19" fmla="*/ 0 h 691764"/>
                <a:gd name="connsiteX20" fmla="*/ 4381169 w 4699221"/>
                <a:gd name="connsiteY20" fmla="*/ 31805 h 691764"/>
                <a:gd name="connsiteX21" fmla="*/ 4214191 w 4699221"/>
                <a:gd name="connsiteY21" fmla="*/ 79513 h 691764"/>
                <a:gd name="connsiteX22" fmla="*/ 4023360 w 4699221"/>
                <a:gd name="connsiteY22" fmla="*/ 95416 h 691764"/>
                <a:gd name="connsiteX23" fmla="*/ 3657600 w 4699221"/>
                <a:gd name="connsiteY23" fmla="*/ 79514 h 691764"/>
                <a:gd name="connsiteX24" fmla="*/ 3228230 w 4699221"/>
                <a:gd name="connsiteY24" fmla="*/ 55660 h 691764"/>
                <a:gd name="connsiteX25" fmla="*/ 2981739 w 4699221"/>
                <a:gd name="connsiteY25" fmla="*/ 39757 h 691764"/>
                <a:gd name="connsiteX26" fmla="*/ 2671638 w 4699221"/>
                <a:gd name="connsiteY26" fmla="*/ 23854 h 691764"/>
                <a:gd name="connsiteX27" fmla="*/ 2464905 w 4699221"/>
                <a:gd name="connsiteY27" fmla="*/ 23854 h 691764"/>
                <a:gd name="connsiteX28" fmla="*/ 2059388 w 4699221"/>
                <a:gd name="connsiteY28" fmla="*/ 79514 h 691764"/>
                <a:gd name="connsiteX29" fmla="*/ 1789044 w 4699221"/>
                <a:gd name="connsiteY29" fmla="*/ 87465 h 691764"/>
                <a:gd name="connsiteX30" fmla="*/ 1502797 w 4699221"/>
                <a:gd name="connsiteY30" fmla="*/ 95416 h 691764"/>
                <a:gd name="connsiteX31" fmla="*/ 1288111 w 4699221"/>
                <a:gd name="connsiteY31" fmla="*/ 79514 h 691764"/>
                <a:gd name="connsiteX32" fmla="*/ 1017767 w 4699221"/>
                <a:gd name="connsiteY32" fmla="*/ 47708 h 691764"/>
                <a:gd name="connsiteX33" fmla="*/ 596348 w 4699221"/>
                <a:gd name="connsiteY33" fmla="*/ 23854 h 691764"/>
                <a:gd name="connsiteX34" fmla="*/ 206734 w 4699221"/>
                <a:gd name="connsiteY34" fmla="*/ 23854 h 691764"/>
                <a:gd name="connsiteX35" fmla="*/ 0 w 4699221"/>
                <a:gd name="connsiteY35" fmla="*/ 55660 h 691764"/>
                <a:gd name="connsiteX0" fmla="*/ 0 w 4699221"/>
                <a:gd name="connsiteY0" fmla="*/ 55660 h 691764"/>
                <a:gd name="connsiteX1" fmla="*/ 7951 w 4699221"/>
                <a:gd name="connsiteY1" fmla="*/ 652007 h 691764"/>
                <a:gd name="connsiteX2" fmla="*/ 294198 w 4699221"/>
                <a:gd name="connsiteY2" fmla="*/ 667910 h 691764"/>
                <a:gd name="connsiteX3" fmla="*/ 492981 w 4699221"/>
                <a:gd name="connsiteY3" fmla="*/ 683813 h 691764"/>
                <a:gd name="connsiteX4" fmla="*/ 898498 w 4699221"/>
                <a:gd name="connsiteY4" fmla="*/ 659959 h 691764"/>
                <a:gd name="connsiteX5" fmla="*/ 1232452 w 4699221"/>
                <a:gd name="connsiteY5" fmla="*/ 636105 h 691764"/>
                <a:gd name="connsiteX6" fmla="*/ 1550505 w 4699221"/>
                <a:gd name="connsiteY6" fmla="*/ 620202 h 691764"/>
                <a:gd name="connsiteX7" fmla="*/ 1773141 w 4699221"/>
                <a:gd name="connsiteY7" fmla="*/ 612251 h 691764"/>
                <a:gd name="connsiteX8" fmla="*/ 2011680 w 4699221"/>
                <a:gd name="connsiteY8" fmla="*/ 620202 h 691764"/>
                <a:gd name="connsiteX9" fmla="*/ 2258171 w 4699221"/>
                <a:gd name="connsiteY9" fmla="*/ 652007 h 691764"/>
                <a:gd name="connsiteX10" fmla="*/ 2441051 w 4699221"/>
                <a:gd name="connsiteY10" fmla="*/ 675861 h 691764"/>
                <a:gd name="connsiteX11" fmla="*/ 2759103 w 4699221"/>
                <a:gd name="connsiteY11" fmla="*/ 691764 h 691764"/>
                <a:gd name="connsiteX12" fmla="*/ 3037398 w 4699221"/>
                <a:gd name="connsiteY12" fmla="*/ 675861 h 691764"/>
                <a:gd name="connsiteX13" fmla="*/ 3355451 w 4699221"/>
                <a:gd name="connsiteY13" fmla="*/ 644056 h 691764"/>
                <a:gd name="connsiteX14" fmla="*/ 3625795 w 4699221"/>
                <a:gd name="connsiteY14" fmla="*/ 628154 h 691764"/>
                <a:gd name="connsiteX15" fmla="*/ 3943847 w 4699221"/>
                <a:gd name="connsiteY15" fmla="*/ 620202 h 691764"/>
                <a:gd name="connsiteX16" fmla="*/ 4142630 w 4699221"/>
                <a:gd name="connsiteY16" fmla="*/ 628154 h 691764"/>
                <a:gd name="connsiteX17" fmla="*/ 4420925 w 4699221"/>
                <a:gd name="connsiteY17" fmla="*/ 644056 h 691764"/>
                <a:gd name="connsiteX18" fmla="*/ 4699221 w 4699221"/>
                <a:gd name="connsiteY18" fmla="*/ 604300 h 691764"/>
                <a:gd name="connsiteX19" fmla="*/ 4691270 w 4699221"/>
                <a:gd name="connsiteY19" fmla="*/ 0 h 691764"/>
                <a:gd name="connsiteX20" fmla="*/ 4381169 w 4699221"/>
                <a:gd name="connsiteY20" fmla="*/ 31805 h 691764"/>
                <a:gd name="connsiteX21" fmla="*/ 4214191 w 4699221"/>
                <a:gd name="connsiteY21" fmla="*/ 79513 h 691764"/>
                <a:gd name="connsiteX22" fmla="*/ 4023360 w 4699221"/>
                <a:gd name="connsiteY22" fmla="*/ 95416 h 691764"/>
                <a:gd name="connsiteX23" fmla="*/ 3657600 w 4699221"/>
                <a:gd name="connsiteY23" fmla="*/ 79514 h 691764"/>
                <a:gd name="connsiteX24" fmla="*/ 3228230 w 4699221"/>
                <a:gd name="connsiteY24" fmla="*/ 55660 h 691764"/>
                <a:gd name="connsiteX25" fmla="*/ 2981739 w 4699221"/>
                <a:gd name="connsiteY25" fmla="*/ 39757 h 691764"/>
                <a:gd name="connsiteX26" fmla="*/ 2671638 w 4699221"/>
                <a:gd name="connsiteY26" fmla="*/ 23854 h 691764"/>
                <a:gd name="connsiteX27" fmla="*/ 2464905 w 4699221"/>
                <a:gd name="connsiteY27" fmla="*/ 23854 h 691764"/>
                <a:gd name="connsiteX28" fmla="*/ 2059388 w 4699221"/>
                <a:gd name="connsiteY28" fmla="*/ 79514 h 691764"/>
                <a:gd name="connsiteX29" fmla="*/ 1789044 w 4699221"/>
                <a:gd name="connsiteY29" fmla="*/ 87465 h 691764"/>
                <a:gd name="connsiteX30" fmla="*/ 1502797 w 4699221"/>
                <a:gd name="connsiteY30" fmla="*/ 95416 h 691764"/>
                <a:gd name="connsiteX31" fmla="*/ 1288111 w 4699221"/>
                <a:gd name="connsiteY31" fmla="*/ 79514 h 691764"/>
                <a:gd name="connsiteX32" fmla="*/ 1017767 w 4699221"/>
                <a:gd name="connsiteY32" fmla="*/ 47708 h 691764"/>
                <a:gd name="connsiteX33" fmla="*/ 596348 w 4699221"/>
                <a:gd name="connsiteY33" fmla="*/ 23854 h 691764"/>
                <a:gd name="connsiteX34" fmla="*/ 206734 w 4699221"/>
                <a:gd name="connsiteY34" fmla="*/ 23854 h 691764"/>
                <a:gd name="connsiteX35" fmla="*/ 0 w 4699221"/>
                <a:gd name="connsiteY35" fmla="*/ 55660 h 691764"/>
                <a:gd name="connsiteX0" fmla="*/ 0 w 4699221"/>
                <a:gd name="connsiteY0" fmla="*/ 55660 h 691764"/>
                <a:gd name="connsiteX1" fmla="*/ 7951 w 4699221"/>
                <a:gd name="connsiteY1" fmla="*/ 652007 h 691764"/>
                <a:gd name="connsiteX2" fmla="*/ 294198 w 4699221"/>
                <a:gd name="connsiteY2" fmla="*/ 667910 h 691764"/>
                <a:gd name="connsiteX3" fmla="*/ 492981 w 4699221"/>
                <a:gd name="connsiteY3" fmla="*/ 683813 h 691764"/>
                <a:gd name="connsiteX4" fmla="*/ 898498 w 4699221"/>
                <a:gd name="connsiteY4" fmla="*/ 659959 h 691764"/>
                <a:gd name="connsiteX5" fmla="*/ 1232452 w 4699221"/>
                <a:gd name="connsiteY5" fmla="*/ 636105 h 691764"/>
                <a:gd name="connsiteX6" fmla="*/ 1550505 w 4699221"/>
                <a:gd name="connsiteY6" fmla="*/ 620202 h 691764"/>
                <a:gd name="connsiteX7" fmla="*/ 1773141 w 4699221"/>
                <a:gd name="connsiteY7" fmla="*/ 612251 h 691764"/>
                <a:gd name="connsiteX8" fmla="*/ 2011680 w 4699221"/>
                <a:gd name="connsiteY8" fmla="*/ 620202 h 691764"/>
                <a:gd name="connsiteX9" fmla="*/ 2258171 w 4699221"/>
                <a:gd name="connsiteY9" fmla="*/ 652007 h 691764"/>
                <a:gd name="connsiteX10" fmla="*/ 2441051 w 4699221"/>
                <a:gd name="connsiteY10" fmla="*/ 675861 h 691764"/>
                <a:gd name="connsiteX11" fmla="*/ 2759103 w 4699221"/>
                <a:gd name="connsiteY11" fmla="*/ 691764 h 691764"/>
                <a:gd name="connsiteX12" fmla="*/ 3037398 w 4699221"/>
                <a:gd name="connsiteY12" fmla="*/ 675861 h 691764"/>
                <a:gd name="connsiteX13" fmla="*/ 3355451 w 4699221"/>
                <a:gd name="connsiteY13" fmla="*/ 644056 h 691764"/>
                <a:gd name="connsiteX14" fmla="*/ 3625795 w 4699221"/>
                <a:gd name="connsiteY14" fmla="*/ 628154 h 691764"/>
                <a:gd name="connsiteX15" fmla="*/ 3943847 w 4699221"/>
                <a:gd name="connsiteY15" fmla="*/ 620202 h 691764"/>
                <a:gd name="connsiteX16" fmla="*/ 4142630 w 4699221"/>
                <a:gd name="connsiteY16" fmla="*/ 628154 h 691764"/>
                <a:gd name="connsiteX17" fmla="*/ 4420925 w 4699221"/>
                <a:gd name="connsiteY17" fmla="*/ 636104 h 691764"/>
                <a:gd name="connsiteX18" fmla="*/ 4699221 w 4699221"/>
                <a:gd name="connsiteY18" fmla="*/ 604300 h 691764"/>
                <a:gd name="connsiteX19" fmla="*/ 4691270 w 4699221"/>
                <a:gd name="connsiteY19" fmla="*/ 0 h 691764"/>
                <a:gd name="connsiteX20" fmla="*/ 4381169 w 4699221"/>
                <a:gd name="connsiteY20" fmla="*/ 31805 h 691764"/>
                <a:gd name="connsiteX21" fmla="*/ 4214191 w 4699221"/>
                <a:gd name="connsiteY21" fmla="*/ 79513 h 691764"/>
                <a:gd name="connsiteX22" fmla="*/ 4023360 w 4699221"/>
                <a:gd name="connsiteY22" fmla="*/ 95416 h 691764"/>
                <a:gd name="connsiteX23" fmla="*/ 3657600 w 4699221"/>
                <a:gd name="connsiteY23" fmla="*/ 79514 h 691764"/>
                <a:gd name="connsiteX24" fmla="*/ 3228230 w 4699221"/>
                <a:gd name="connsiteY24" fmla="*/ 55660 h 691764"/>
                <a:gd name="connsiteX25" fmla="*/ 2981739 w 4699221"/>
                <a:gd name="connsiteY25" fmla="*/ 39757 h 691764"/>
                <a:gd name="connsiteX26" fmla="*/ 2671638 w 4699221"/>
                <a:gd name="connsiteY26" fmla="*/ 23854 h 691764"/>
                <a:gd name="connsiteX27" fmla="*/ 2464905 w 4699221"/>
                <a:gd name="connsiteY27" fmla="*/ 23854 h 691764"/>
                <a:gd name="connsiteX28" fmla="*/ 2059388 w 4699221"/>
                <a:gd name="connsiteY28" fmla="*/ 79514 h 691764"/>
                <a:gd name="connsiteX29" fmla="*/ 1789044 w 4699221"/>
                <a:gd name="connsiteY29" fmla="*/ 87465 h 691764"/>
                <a:gd name="connsiteX30" fmla="*/ 1502797 w 4699221"/>
                <a:gd name="connsiteY30" fmla="*/ 95416 h 691764"/>
                <a:gd name="connsiteX31" fmla="*/ 1288111 w 4699221"/>
                <a:gd name="connsiteY31" fmla="*/ 79514 h 691764"/>
                <a:gd name="connsiteX32" fmla="*/ 1017767 w 4699221"/>
                <a:gd name="connsiteY32" fmla="*/ 47708 h 691764"/>
                <a:gd name="connsiteX33" fmla="*/ 596348 w 4699221"/>
                <a:gd name="connsiteY33" fmla="*/ 23854 h 691764"/>
                <a:gd name="connsiteX34" fmla="*/ 206734 w 4699221"/>
                <a:gd name="connsiteY34" fmla="*/ 23854 h 691764"/>
                <a:gd name="connsiteX35" fmla="*/ 0 w 4699221"/>
                <a:gd name="connsiteY35" fmla="*/ 55660 h 691764"/>
                <a:gd name="connsiteX0" fmla="*/ 0 w 4699221"/>
                <a:gd name="connsiteY0" fmla="*/ 55660 h 691764"/>
                <a:gd name="connsiteX1" fmla="*/ 7951 w 4699221"/>
                <a:gd name="connsiteY1" fmla="*/ 652007 h 691764"/>
                <a:gd name="connsiteX2" fmla="*/ 294198 w 4699221"/>
                <a:gd name="connsiteY2" fmla="*/ 667910 h 691764"/>
                <a:gd name="connsiteX3" fmla="*/ 492981 w 4699221"/>
                <a:gd name="connsiteY3" fmla="*/ 683813 h 691764"/>
                <a:gd name="connsiteX4" fmla="*/ 898498 w 4699221"/>
                <a:gd name="connsiteY4" fmla="*/ 659959 h 691764"/>
                <a:gd name="connsiteX5" fmla="*/ 1232452 w 4699221"/>
                <a:gd name="connsiteY5" fmla="*/ 636105 h 691764"/>
                <a:gd name="connsiteX6" fmla="*/ 1550505 w 4699221"/>
                <a:gd name="connsiteY6" fmla="*/ 620202 h 691764"/>
                <a:gd name="connsiteX7" fmla="*/ 1773141 w 4699221"/>
                <a:gd name="connsiteY7" fmla="*/ 612251 h 691764"/>
                <a:gd name="connsiteX8" fmla="*/ 2083242 w 4699221"/>
                <a:gd name="connsiteY8" fmla="*/ 640080 h 691764"/>
                <a:gd name="connsiteX9" fmla="*/ 2258171 w 4699221"/>
                <a:gd name="connsiteY9" fmla="*/ 652007 h 691764"/>
                <a:gd name="connsiteX10" fmla="*/ 2441051 w 4699221"/>
                <a:gd name="connsiteY10" fmla="*/ 675861 h 691764"/>
                <a:gd name="connsiteX11" fmla="*/ 2759103 w 4699221"/>
                <a:gd name="connsiteY11" fmla="*/ 691764 h 691764"/>
                <a:gd name="connsiteX12" fmla="*/ 3037398 w 4699221"/>
                <a:gd name="connsiteY12" fmla="*/ 675861 h 691764"/>
                <a:gd name="connsiteX13" fmla="*/ 3355451 w 4699221"/>
                <a:gd name="connsiteY13" fmla="*/ 644056 h 691764"/>
                <a:gd name="connsiteX14" fmla="*/ 3625795 w 4699221"/>
                <a:gd name="connsiteY14" fmla="*/ 628154 h 691764"/>
                <a:gd name="connsiteX15" fmla="*/ 3943847 w 4699221"/>
                <a:gd name="connsiteY15" fmla="*/ 620202 h 691764"/>
                <a:gd name="connsiteX16" fmla="*/ 4142630 w 4699221"/>
                <a:gd name="connsiteY16" fmla="*/ 628154 h 691764"/>
                <a:gd name="connsiteX17" fmla="*/ 4420925 w 4699221"/>
                <a:gd name="connsiteY17" fmla="*/ 636104 h 691764"/>
                <a:gd name="connsiteX18" fmla="*/ 4699221 w 4699221"/>
                <a:gd name="connsiteY18" fmla="*/ 604300 h 691764"/>
                <a:gd name="connsiteX19" fmla="*/ 4691270 w 4699221"/>
                <a:gd name="connsiteY19" fmla="*/ 0 h 691764"/>
                <a:gd name="connsiteX20" fmla="*/ 4381169 w 4699221"/>
                <a:gd name="connsiteY20" fmla="*/ 31805 h 691764"/>
                <a:gd name="connsiteX21" fmla="*/ 4214191 w 4699221"/>
                <a:gd name="connsiteY21" fmla="*/ 79513 h 691764"/>
                <a:gd name="connsiteX22" fmla="*/ 4023360 w 4699221"/>
                <a:gd name="connsiteY22" fmla="*/ 95416 h 691764"/>
                <a:gd name="connsiteX23" fmla="*/ 3657600 w 4699221"/>
                <a:gd name="connsiteY23" fmla="*/ 79514 h 691764"/>
                <a:gd name="connsiteX24" fmla="*/ 3228230 w 4699221"/>
                <a:gd name="connsiteY24" fmla="*/ 55660 h 691764"/>
                <a:gd name="connsiteX25" fmla="*/ 2981739 w 4699221"/>
                <a:gd name="connsiteY25" fmla="*/ 39757 h 691764"/>
                <a:gd name="connsiteX26" fmla="*/ 2671638 w 4699221"/>
                <a:gd name="connsiteY26" fmla="*/ 23854 h 691764"/>
                <a:gd name="connsiteX27" fmla="*/ 2464905 w 4699221"/>
                <a:gd name="connsiteY27" fmla="*/ 23854 h 691764"/>
                <a:gd name="connsiteX28" fmla="*/ 2059388 w 4699221"/>
                <a:gd name="connsiteY28" fmla="*/ 79514 h 691764"/>
                <a:gd name="connsiteX29" fmla="*/ 1789044 w 4699221"/>
                <a:gd name="connsiteY29" fmla="*/ 87465 h 691764"/>
                <a:gd name="connsiteX30" fmla="*/ 1502797 w 4699221"/>
                <a:gd name="connsiteY30" fmla="*/ 95416 h 691764"/>
                <a:gd name="connsiteX31" fmla="*/ 1288111 w 4699221"/>
                <a:gd name="connsiteY31" fmla="*/ 79514 h 691764"/>
                <a:gd name="connsiteX32" fmla="*/ 1017767 w 4699221"/>
                <a:gd name="connsiteY32" fmla="*/ 47708 h 691764"/>
                <a:gd name="connsiteX33" fmla="*/ 596348 w 4699221"/>
                <a:gd name="connsiteY33" fmla="*/ 23854 h 691764"/>
                <a:gd name="connsiteX34" fmla="*/ 206734 w 4699221"/>
                <a:gd name="connsiteY34" fmla="*/ 23854 h 691764"/>
                <a:gd name="connsiteX35" fmla="*/ 0 w 4699221"/>
                <a:gd name="connsiteY35" fmla="*/ 55660 h 691764"/>
                <a:gd name="connsiteX0" fmla="*/ 0 w 4699221"/>
                <a:gd name="connsiteY0" fmla="*/ 55660 h 691764"/>
                <a:gd name="connsiteX1" fmla="*/ 7951 w 4699221"/>
                <a:gd name="connsiteY1" fmla="*/ 652007 h 691764"/>
                <a:gd name="connsiteX2" fmla="*/ 294198 w 4699221"/>
                <a:gd name="connsiteY2" fmla="*/ 667910 h 691764"/>
                <a:gd name="connsiteX3" fmla="*/ 492981 w 4699221"/>
                <a:gd name="connsiteY3" fmla="*/ 683813 h 691764"/>
                <a:gd name="connsiteX4" fmla="*/ 898498 w 4699221"/>
                <a:gd name="connsiteY4" fmla="*/ 659959 h 691764"/>
                <a:gd name="connsiteX5" fmla="*/ 1232452 w 4699221"/>
                <a:gd name="connsiteY5" fmla="*/ 636105 h 691764"/>
                <a:gd name="connsiteX6" fmla="*/ 1550505 w 4699221"/>
                <a:gd name="connsiteY6" fmla="*/ 620202 h 691764"/>
                <a:gd name="connsiteX7" fmla="*/ 1773141 w 4699221"/>
                <a:gd name="connsiteY7" fmla="*/ 612251 h 691764"/>
                <a:gd name="connsiteX8" fmla="*/ 2083242 w 4699221"/>
                <a:gd name="connsiteY8" fmla="*/ 640080 h 691764"/>
                <a:gd name="connsiteX9" fmla="*/ 2258171 w 4699221"/>
                <a:gd name="connsiteY9" fmla="*/ 652007 h 691764"/>
                <a:gd name="connsiteX10" fmla="*/ 2441051 w 4699221"/>
                <a:gd name="connsiteY10" fmla="*/ 675861 h 691764"/>
                <a:gd name="connsiteX11" fmla="*/ 2759103 w 4699221"/>
                <a:gd name="connsiteY11" fmla="*/ 691764 h 691764"/>
                <a:gd name="connsiteX12" fmla="*/ 3037398 w 4699221"/>
                <a:gd name="connsiteY12" fmla="*/ 675861 h 691764"/>
                <a:gd name="connsiteX13" fmla="*/ 3355451 w 4699221"/>
                <a:gd name="connsiteY13" fmla="*/ 644056 h 691764"/>
                <a:gd name="connsiteX14" fmla="*/ 3625795 w 4699221"/>
                <a:gd name="connsiteY14" fmla="*/ 628154 h 691764"/>
                <a:gd name="connsiteX15" fmla="*/ 3943847 w 4699221"/>
                <a:gd name="connsiteY15" fmla="*/ 620202 h 691764"/>
                <a:gd name="connsiteX16" fmla="*/ 4142630 w 4699221"/>
                <a:gd name="connsiteY16" fmla="*/ 628154 h 691764"/>
                <a:gd name="connsiteX17" fmla="*/ 4420925 w 4699221"/>
                <a:gd name="connsiteY17" fmla="*/ 636104 h 691764"/>
                <a:gd name="connsiteX18" fmla="*/ 4699221 w 4699221"/>
                <a:gd name="connsiteY18" fmla="*/ 604300 h 691764"/>
                <a:gd name="connsiteX19" fmla="*/ 4691270 w 4699221"/>
                <a:gd name="connsiteY19" fmla="*/ 0 h 691764"/>
                <a:gd name="connsiteX20" fmla="*/ 4381169 w 4699221"/>
                <a:gd name="connsiteY20" fmla="*/ 31805 h 691764"/>
                <a:gd name="connsiteX21" fmla="*/ 4214191 w 4699221"/>
                <a:gd name="connsiteY21" fmla="*/ 79513 h 691764"/>
                <a:gd name="connsiteX22" fmla="*/ 4023360 w 4699221"/>
                <a:gd name="connsiteY22" fmla="*/ 95416 h 691764"/>
                <a:gd name="connsiteX23" fmla="*/ 3657600 w 4699221"/>
                <a:gd name="connsiteY23" fmla="*/ 79514 h 691764"/>
                <a:gd name="connsiteX24" fmla="*/ 3228230 w 4699221"/>
                <a:gd name="connsiteY24" fmla="*/ 55660 h 691764"/>
                <a:gd name="connsiteX25" fmla="*/ 2981739 w 4699221"/>
                <a:gd name="connsiteY25" fmla="*/ 39757 h 691764"/>
                <a:gd name="connsiteX26" fmla="*/ 2671638 w 4699221"/>
                <a:gd name="connsiteY26" fmla="*/ 23854 h 691764"/>
                <a:gd name="connsiteX27" fmla="*/ 2464905 w 4699221"/>
                <a:gd name="connsiteY27" fmla="*/ 23854 h 691764"/>
                <a:gd name="connsiteX28" fmla="*/ 2059388 w 4699221"/>
                <a:gd name="connsiteY28" fmla="*/ 79514 h 691764"/>
                <a:gd name="connsiteX29" fmla="*/ 1789044 w 4699221"/>
                <a:gd name="connsiteY29" fmla="*/ 87465 h 691764"/>
                <a:gd name="connsiteX30" fmla="*/ 1502797 w 4699221"/>
                <a:gd name="connsiteY30" fmla="*/ 95416 h 691764"/>
                <a:gd name="connsiteX31" fmla="*/ 1288111 w 4699221"/>
                <a:gd name="connsiteY31" fmla="*/ 79514 h 691764"/>
                <a:gd name="connsiteX32" fmla="*/ 1017767 w 4699221"/>
                <a:gd name="connsiteY32" fmla="*/ 47708 h 691764"/>
                <a:gd name="connsiteX33" fmla="*/ 596348 w 4699221"/>
                <a:gd name="connsiteY33" fmla="*/ 23854 h 691764"/>
                <a:gd name="connsiteX34" fmla="*/ 206734 w 4699221"/>
                <a:gd name="connsiteY34" fmla="*/ 23854 h 691764"/>
                <a:gd name="connsiteX35" fmla="*/ 0 w 4699221"/>
                <a:gd name="connsiteY35" fmla="*/ 55660 h 691764"/>
                <a:gd name="connsiteX0" fmla="*/ 0 w 4699221"/>
                <a:gd name="connsiteY0" fmla="*/ 55660 h 691764"/>
                <a:gd name="connsiteX1" fmla="*/ 7951 w 4699221"/>
                <a:gd name="connsiteY1" fmla="*/ 652007 h 691764"/>
                <a:gd name="connsiteX2" fmla="*/ 294198 w 4699221"/>
                <a:gd name="connsiteY2" fmla="*/ 667910 h 691764"/>
                <a:gd name="connsiteX3" fmla="*/ 492981 w 4699221"/>
                <a:gd name="connsiteY3" fmla="*/ 683813 h 691764"/>
                <a:gd name="connsiteX4" fmla="*/ 898498 w 4699221"/>
                <a:gd name="connsiteY4" fmla="*/ 659959 h 691764"/>
                <a:gd name="connsiteX5" fmla="*/ 1232452 w 4699221"/>
                <a:gd name="connsiteY5" fmla="*/ 636105 h 691764"/>
                <a:gd name="connsiteX6" fmla="*/ 1550505 w 4699221"/>
                <a:gd name="connsiteY6" fmla="*/ 620202 h 691764"/>
                <a:gd name="connsiteX7" fmla="*/ 1773141 w 4699221"/>
                <a:gd name="connsiteY7" fmla="*/ 612251 h 691764"/>
                <a:gd name="connsiteX8" fmla="*/ 2083242 w 4699221"/>
                <a:gd name="connsiteY8" fmla="*/ 640080 h 691764"/>
                <a:gd name="connsiteX9" fmla="*/ 2258171 w 4699221"/>
                <a:gd name="connsiteY9" fmla="*/ 652007 h 691764"/>
                <a:gd name="connsiteX10" fmla="*/ 2441051 w 4699221"/>
                <a:gd name="connsiteY10" fmla="*/ 675861 h 691764"/>
                <a:gd name="connsiteX11" fmla="*/ 2759103 w 4699221"/>
                <a:gd name="connsiteY11" fmla="*/ 691764 h 691764"/>
                <a:gd name="connsiteX12" fmla="*/ 3037398 w 4699221"/>
                <a:gd name="connsiteY12" fmla="*/ 675861 h 691764"/>
                <a:gd name="connsiteX13" fmla="*/ 3355451 w 4699221"/>
                <a:gd name="connsiteY13" fmla="*/ 644056 h 691764"/>
                <a:gd name="connsiteX14" fmla="*/ 3625795 w 4699221"/>
                <a:gd name="connsiteY14" fmla="*/ 628154 h 691764"/>
                <a:gd name="connsiteX15" fmla="*/ 3943847 w 4699221"/>
                <a:gd name="connsiteY15" fmla="*/ 620202 h 691764"/>
                <a:gd name="connsiteX16" fmla="*/ 4142630 w 4699221"/>
                <a:gd name="connsiteY16" fmla="*/ 628154 h 691764"/>
                <a:gd name="connsiteX17" fmla="*/ 4420925 w 4699221"/>
                <a:gd name="connsiteY17" fmla="*/ 636104 h 691764"/>
                <a:gd name="connsiteX18" fmla="*/ 4699221 w 4699221"/>
                <a:gd name="connsiteY18" fmla="*/ 604300 h 691764"/>
                <a:gd name="connsiteX19" fmla="*/ 4691270 w 4699221"/>
                <a:gd name="connsiteY19" fmla="*/ 0 h 691764"/>
                <a:gd name="connsiteX20" fmla="*/ 4381169 w 4699221"/>
                <a:gd name="connsiteY20" fmla="*/ 31805 h 691764"/>
                <a:gd name="connsiteX21" fmla="*/ 4214191 w 4699221"/>
                <a:gd name="connsiteY21" fmla="*/ 79513 h 691764"/>
                <a:gd name="connsiteX22" fmla="*/ 4023360 w 4699221"/>
                <a:gd name="connsiteY22" fmla="*/ 95416 h 691764"/>
                <a:gd name="connsiteX23" fmla="*/ 3657600 w 4699221"/>
                <a:gd name="connsiteY23" fmla="*/ 79514 h 691764"/>
                <a:gd name="connsiteX24" fmla="*/ 3228230 w 4699221"/>
                <a:gd name="connsiteY24" fmla="*/ 55660 h 691764"/>
                <a:gd name="connsiteX25" fmla="*/ 2981739 w 4699221"/>
                <a:gd name="connsiteY25" fmla="*/ 39757 h 691764"/>
                <a:gd name="connsiteX26" fmla="*/ 2671638 w 4699221"/>
                <a:gd name="connsiteY26" fmla="*/ 23854 h 691764"/>
                <a:gd name="connsiteX27" fmla="*/ 2464905 w 4699221"/>
                <a:gd name="connsiteY27" fmla="*/ 23854 h 691764"/>
                <a:gd name="connsiteX28" fmla="*/ 2059388 w 4699221"/>
                <a:gd name="connsiteY28" fmla="*/ 79514 h 691764"/>
                <a:gd name="connsiteX29" fmla="*/ 1789044 w 4699221"/>
                <a:gd name="connsiteY29" fmla="*/ 87465 h 691764"/>
                <a:gd name="connsiteX30" fmla="*/ 1502797 w 4699221"/>
                <a:gd name="connsiteY30" fmla="*/ 95416 h 691764"/>
                <a:gd name="connsiteX31" fmla="*/ 1288111 w 4699221"/>
                <a:gd name="connsiteY31" fmla="*/ 79514 h 691764"/>
                <a:gd name="connsiteX32" fmla="*/ 1017767 w 4699221"/>
                <a:gd name="connsiteY32" fmla="*/ 47708 h 691764"/>
                <a:gd name="connsiteX33" fmla="*/ 596348 w 4699221"/>
                <a:gd name="connsiteY33" fmla="*/ 23854 h 691764"/>
                <a:gd name="connsiteX34" fmla="*/ 206734 w 4699221"/>
                <a:gd name="connsiteY34" fmla="*/ 23854 h 691764"/>
                <a:gd name="connsiteX35" fmla="*/ 0 w 4699221"/>
                <a:gd name="connsiteY35" fmla="*/ 55660 h 691764"/>
                <a:gd name="connsiteX0" fmla="*/ 0 w 4699221"/>
                <a:gd name="connsiteY0" fmla="*/ 55660 h 691764"/>
                <a:gd name="connsiteX1" fmla="*/ 7951 w 4699221"/>
                <a:gd name="connsiteY1" fmla="*/ 652007 h 691764"/>
                <a:gd name="connsiteX2" fmla="*/ 294198 w 4699221"/>
                <a:gd name="connsiteY2" fmla="*/ 667910 h 691764"/>
                <a:gd name="connsiteX3" fmla="*/ 492981 w 4699221"/>
                <a:gd name="connsiteY3" fmla="*/ 683813 h 691764"/>
                <a:gd name="connsiteX4" fmla="*/ 898498 w 4699221"/>
                <a:gd name="connsiteY4" fmla="*/ 659959 h 691764"/>
                <a:gd name="connsiteX5" fmla="*/ 1232452 w 4699221"/>
                <a:gd name="connsiteY5" fmla="*/ 636105 h 691764"/>
                <a:gd name="connsiteX6" fmla="*/ 1550505 w 4699221"/>
                <a:gd name="connsiteY6" fmla="*/ 620202 h 691764"/>
                <a:gd name="connsiteX7" fmla="*/ 1773141 w 4699221"/>
                <a:gd name="connsiteY7" fmla="*/ 612251 h 691764"/>
                <a:gd name="connsiteX8" fmla="*/ 2083242 w 4699221"/>
                <a:gd name="connsiteY8" fmla="*/ 640080 h 691764"/>
                <a:gd name="connsiteX9" fmla="*/ 2258171 w 4699221"/>
                <a:gd name="connsiteY9" fmla="*/ 652007 h 691764"/>
                <a:gd name="connsiteX10" fmla="*/ 2441051 w 4699221"/>
                <a:gd name="connsiteY10" fmla="*/ 675861 h 691764"/>
                <a:gd name="connsiteX11" fmla="*/ 2759103 w 4699221"/>
                <a:gd name="connsiteY11" fmla="*/ 691764 h 691764"/>
                <a:gd name="connsiteX12" fmla="*/ 3037398 w 4699221"/>
                <a:gd name="connsiteY12" fmla="*/ 675861 h 691764"/>
                <a:gd name="connsiteX13" fmla="*/ 3355451 w 4699221"/>
                <a:gd name="connsiteY13" fmla="*/ 644056 h 691764"/>
                <a:gd name="connsiteX14" fmla="*/ 3625795 w 4699221"/>
                <a:gd name="connsiteY14" fmla="*/ 628154 h 691764"/>
                <a:gd name="connsiteX15" fmla="*/ 3943847 w 4699221"/>
                <a:gd name="connsiteY15" fmla="*/ 620202 h 691764"/>
                <a:gd name="connsiteX16" fmla="*/ 4142630 w 4699221"/>
                <a:gd name="connsiteY16" fmla="*/ 628154 h 691764"/>
                <a:gd name="connsiteX17" fmla="*/ 4420925 w 4699221"/>
                <a:gd name="connsiteY17" fmla="*/ 636104 h 691764"/>
                <a:gd name="connsiteX18" fmla="*/ 4699221 w 4699221"/>
                <a:gd name="connsiteY18" fmla="*/ 604300 h 691764"/>
                <a:gd name="connsiteX19" fmla="*/ 4691270 w 4699221"/>
                <a:gd name="connsiteY19" fmla="*/ 0 h 691764"/>
                <a:gd name="connsiteX20" fmla="*/ 4381169 w 4699221"/>
                <a:gd name="connsiteY20" fmla="*/ 31805 h 691764"/>
                <a:gd name="connsiteX21" fmla="*/ 4214191 w 4699221"/>
                <a:gd name="connsiteY21" fmla="*/ 79513 h 691764"/>
                <a:gd name="connsiteX22" fmla="*/ 4023360 w 4699221"/>
                <a:gd name="connsiteY22" fmla="*/ 95416 h 691764"/>
                <a:gd name="connsiteX23" fmla="*/ 3657600 w 4699221"/>
                <a:gd name="connsiteY23" fmla="*/ 79514 h 691764"/>
                <a:gd name="connsiteX24" fmla="*/ 3228230 w 4699221"/>
                <a:gd name="connsiteY24" fmla="*/ 55660 h 691764"/>
                <a:gd name="connsiteX25" fmla="*/ 2981739 w 4699221"/>
                <a:gd name="connsiteY25" fmla="*/ 39757 h 691764"/>
                <a:gd name="connsiteX26" fmla="*/ 2671638 w 4699221"/>
                <a:gd name="connsiteY26" fmla="*/ 23854 h 691764"/>
                <a:gd name="connsiteX27" fmla="*/ 2464905 w 4699221"/>
                <a:gd name="connsiteY27" fmla="*/ 23854 h 691764"/>
                <a:gd name="connsiteX28" fmla="*/ 2222390 w 4699221"/>
                <a:gd name="connsiteY28" fmla="*/ 51685 h 691764"/>
                <a:gd name="connsiteX29" fmla="*/ 1789044 w 4699221"/>
                <a:gd name="connsiteY29" fmla="*/ 87465 h 691764"/>
                <a:gd name="connsiteX30" fmla="*/ 1502797 w 4699221"/>
                <a:gd name="connsiteY30" fmla="*/ 95416 h 691764"/>
                <a:gd name="connsiteX31" fmla="*/ 1288111 w 4699221"/>
                <a:gd name="connsiteY31" fmla="*/ 79514 h 691764"/>
                <a:gd name="connsiteX32" fmla="*/ 1017767 w 4699221"/>
                <a:gd name="connsiteY32" fmla="*/ 47708 h 691764"/>
                <a:gd name="connsiteX33" fmla="*/ 596348 w 4699221"/>
                <a:gd name="connsiteY33" fmla="*/ 23854 h 691764"/>
                <a:gd name="connsiteX34" fmla="*/ 206734 w 4699221"/>
                <a:gd name="connsiteY34" fmla="*/ 23854 h 691764"/>
                <a:gd name="connsiteX35" fmla="*/ 0 w 4699221"/>
                <a:gd name="connsiteY35" fmla="*/ 55660 h 691764"/>
                <a:gd name="connsiteX0" fmla="*/ 0 w 4699221"/>
                <a:gd name="connsiteY0" fmla="*/ 55660 h 691764"/>
                <a:gd name="connsiteX1" fmla="*/ 7951 w 4699221"/>
                <a:gd name="connsiteY1" fmla="*/ 652007 h 691764"/>
                <a:gd name="connsiteX2" fmla="*/ 294198 w 4699221"/>
                <a:gd name="connsiteY2" fmla="*/ 667910 h 691764"/>
                <a:gd name="connsiteX3" fmla="*/ 492981 w 4699221"/>
                <a:gd name="connsiteY3" fmla="*/ 683813 h 691764"/>
                <a:gd name="connsiteX4" fmla="*/ 898498 w 4699221"/>
                <a:gd name="connsiteY4" fmla="*/ 659959 h 691764"/>
                <a:gd name="connsiteX5" fmla="*/ 1232452 w 4699221"/>
                <a:gd name="connsiteY5" fmla="*/ 636105 h 691764"/>
                <a:gd name="connsiteX6" fmla="*/ 1550505 w 4699221"/>
                <a:gd name="connsiteY6" fmla="*/ 620202 h 691764"/>
                <a:gd name="connsiteX7" fmla="*/ 1773141 w 4699221"/>
                <a:gd name="connsiteY7" fmla="*/ 612251 h 691764"/>
                <a:gd name="connsiteX8" fmla="*/ 2083242 w 4699221"/>
                <a:gd name="connsiteY8" fmla="*/ 640080 h 691764"/>
                <a:gd name="connsiteX9" fmla="*/ 2258171 w 4699221"/>
                <a:gd name="connsiteY9" fmla="*/ 652007 h 691764"/>
                <a:gd name="connsiteX10" fmla="*/ 2441051 w 4699221"/>
                <a:gd name="connsiteY10" fmla="*/ 675861 h 691764"/>
                <a:gd name="connsiteX11" fmla="*/ 2759103 w 4699221"/>
                <a:gd name="connsiteY11" fmla="*/ 691764 h 691764"/>
                <a:gd name="connsiteX12" fmla="*/ 3037398 w 4699221"/>
                <a:gd name="connsiteY12" fmla="*/ 675861 h 691764"/>
                <a:gd name="connsiteX13" fmla="*/ 3355451 w 4699221"/>
                <a:gd name="connsiteY13" fmla="*/ 644056 h 691764"/>
                <a:gd name="connsiteX14" fmla="*/ 3625795 w 4699221"/>
                <a:gd name="connsiteY14" fmla="*/ 628154 h 691764"/>
                <a:gd name="connsiteX15" fmla="*/ 3943847 w 4699221"/>
                <a:gd name="connsiteY15" fmla="*/ 620202 h 691764"/>
                <a:gd name="connsiteX16" fmla="*/ 4142630 w 4699221"/>
                <a:gd name="connsiteY16" fmla="*/ 628154 h 691764"/>
                <a:gd name="connsiteX17" fmla="*/ 4420925 w 4699221"/>
                <a:gd name="connsiteY17" fmla="*/ 636104 h 691764"/>
                <a:gd name="connsiteX18" fmla="*/ 4699221 w 4699221"/>
                <a:gd name="connsiteY18" fmla="*/ 604300 h 691764"/>
                <a:gd name="connsiteX19" fmla="*/ 4691270 w 4699221"/>
                <a:gd name="connsiteY19" fmla="*/ 0 h 691764"/>
                <a:gd name="connsiteX20" fmla="*/ 4381169 w 4699221"/>
                <a:gd name="connsiteY20" fmla="*/ 31805 h 691764"/>
                <a:gd name="connsiteX21" fmla="*/ 4214191 w 4699221"/>
                <a:gd name="connsiteY21" fmla="*/ 79513 h 691764"/>
                <a:gd name="connsiteX22" fmla="*/ 4023360 w 4699221"/>
                <a:gd name="connsiteY22" fmla="*/ 95416 h 691764"/>
                <a:gd name="connsiteX23" fmla="*/ 3657600 w 4699221"/>
                <a:gd name="connsiteY23" fmla="*/ 79514 h 691764"/>
                <a:gd name="connsiteX24" fmla="*/ 3228230 w 4699221"/>
                <a:gd name="connsiteY24" fmla="*/ 55660 h 691764"/>
                <a:gd name="connsiteX25" fmla="*/ 2981739 w 4699221"/>
                <a:gd name="connsiteY25" fmla="*/ 39757 h 691764"/>
                <a:gd name="connsiteX26" fmla="*/ 2671638 w 4699221"/>
                <a:gd name="connsiteY26" fmla="*/ 23854 h 691764"/>
                <a:gd name="connsiteX27" fmla="*/ 2464905 w 4699221"/>
                <a:gd name="connsiteY27" fmla="*/ 23854 h 691764"/>
                <a:gd name="connsiteX28" fmla="*/ 2222390 w 4699221"/>
                <a:gd name="connsiteY28" fmla="*/ 51685 h 691764"/>
                <a:gd name="connsiteX29" fmla="*/ 1789044 w 4699221"/>
                <a:gd name="connsiteY29" fmla="*/ 87465 h 691764"/>
                <a:gd name="connsiteX30" fmla="*/ 1502797 w 4699221"/>
                <a:gd name="connsiteY30" fmla="*/ 95416 h 691764"/>
                <a:gd name="connsiteX31" fmla="*/ 1288111 w 4699221"/>
                <a:gd name="connsiteY31" fmla="*/ 79514 h 691764"/>
                <a:gd name="connsiteX32" fmla="*/ 1017767 w 4699221"/>
                <a:gd name="connsiteY32" fmla="*/ 47708 h 691764"/>
                <a:gd name="connsiteX33" fmla="*/ 596348 w 4699221"/>
                <a:gd name="connsiteY33" fmla="*/ 23854 h 691764"/>
                <a:gd name="connsiteX34" fmla="*/ 206734 w 4699221"/>
                <a:gd name="connsiteY34" fmla="*/ 23854 h 691764"/>
                <a:gd name="connsiteX35" fmla="*/ 0 w 4699221"/>
                <a:gd name="connsiteY35" fmla="*/ 55660 h 691764"/>
                <a:gd name="connsiteX0" fmla="*/ 0 w 4699221"/>
                <a:gd name="connsiteY0" fmla="*/ 55660 h 691764"/>
                <a:gd name="connsiteX1" fmla="*/ 7951 w 4699221"/>
                <a:gd name="connsiteY1" fmla="*/ 652007 h 691764"/>
                <a:gd name="connsiteX2" fmla="*/ 294198 w 4699221"/>
                <a:gd name="connsiteY2" fmla="*/ 667910 h 691764"/>
                <a:gd name="connsiteX3" fmla="*/ 492981 w 4699221"/>
                <a:gd name="connsiteY3" fmla="*/ 683813 h 691764"/>
                <a:gd name="connsiteX4" fmla="*/ 898498 w 4699221"/>
                <a:gd name="connsiteY4" fmla="*/ 659959 h 691764"/>
                <a:gd name="connsiteX5" fmla="*/ 1232452 w 4699221"/>
                <a:gd name="connsiteY5" fmla="*/ 636105 h 691764"/>
                <a:gd name="connsiteX6" fmla="*/ 1550505 w 4699221"/>
                <a:gd name="connsiteY6" fmla="*/ 620202 h 691764"/>
                <a:gd name="connsiteX7" fmla="*/ 1773141 w 4699221"/>
                <a:gd name="connsiteY7" fmla="*/ 612251 h 691764"/>
                <a:gd name="connsiteX8" fmla="*/ 2083242 w 4699221"/>
                <a:gd name="connsiteY8" fmla="*/ 640080 h 691764"/>
                <a:gd name="connsiteX9" fmla="*/ 2258171 w 4699221"/>
                <a:gd name="connsiteY9" fmla="*/ 652007 h 691764"/>
                <a:gd name="connsiteX10" fmla="*/ 2441051 w 4699221"/>
                <a:gd name="connsiteY10" fmla="*/ 675861 h 691764"/>
                <a:gd name="connsiteX11" fmla="*/ 2759103 w 4699221"/>
                <a:gd name="connsiteY11" fmla="*/ 691764 h 691764"/>
                <a:gd name="connsiteX12" fmla="*/ 3037398 w 4699221"/>
                <a:gd name="connsiteY12" fmla="*/ 675861 h 691764"/>
                <a:gd name="connsiteX13" fmla="*/ 3355451 w 4699221"/>
                <a:gd name="connsiteY13" fmla="*/ 644056 h 691764"/>
                <a:gd name="connsiteX14" fmla="*/ 3625795 w 4699221"/>
                <a:gd name="connsiteY14" fmla="*/ 628154 h 691764"/>
                <a:gd name="connsiteX15" fmla="*/ 3943847 w 4699221"/>
                <a:gd name="connsiteY15" fmla="*/ 620202 h 691764"/>
                <a:gd name="connsiteX16" fmla="*/ 4142630 w 4699221"/>
                <a:gd name="connsiteY16" fmla="*/ 628154 h 691764"/>
                <a:gd name="connsiteX17" fmla="*/ 4420925 w 4699221"/>
                <a:gd name="connsiteY17" fmla="*/ 636104 h 691764"/>
                <a:gd name="connsiteX18" fmla="*/ 4699221 w 4699221"/>
                <a:gd name="connsiteY18" fmla="*/ 604300 h 691764"/>
                <a:gd name="connsiteX19" fmla="*/ 4691270 w 4699221"/>
                <a:gd name="connsiteY19" fmla="*/ 0 h 691764"/>
                <a:gd name="connsiteX20" fmla="*/ 4381169 w 4699221"/>
                <a:gd name="connsiteY20" fmla="*/ 31805 h 691764"/>
                <a:gd name="connsiteX21" fmla="*/ 4214191 w 4699221"/>
                <a:gd name="connsiteY21" fmla="*/ 79513 h 691764"/>
                <a:gd name="connsiteX22" fmla="*/ 4023360 w 4699221"/>
                <a:gd name="connsiteY22" fmla="*/ 95416 h 691764"/>
                <a:gd name="connsiteX23" fmla="*/ 3657600 w 4699221"/>
                <a:gd name="connsiteY23" fmla="*/ 79514 h 691764"/>
                <a:gd name="connsiteX24" fmla="*/ 3228230 w 4699221"/>
                <a:gd name="connsiteY24" fmla="*/ 55660 h 691764"/>
                <a:gd name="connsiteX25" fmla="*/ 2981739 w 4699221"/>
                <a:gd name="connsiteY25" fmla="*/ 39757 h 691764"/>
                <a:gd name="connsiteX26" fmla="*/ 2671638 w 4699221"/>
                <a:gd name="connsiteY26" fmla="*/ 23854 h 691764"/>
                <a:gd name="connsiteX27" fmla="*/ 2464905 w 4699221"/>
                <a:gd name="connsiteY27" fmla="*/ 23854 h 691764"/>
                <a:gd name="connsiteX28" fmla="*/ 2222390 w 4699221"/>
                <a:gd name="connsiteY28" fmla="*/ 51685 h 691764"/>
                <a:gd name="connsiteX29" fmla="*/ 1789044 w 4699221"/>
                <a:gd name="connsiteY29" fmla="*/ 87465 h 691764"/>
                <a:gd name="connsiteX30" fmla="*/ 1502797 w 4699221"/>
                <a:gd name="connsiteY30" fmla="*/ 95416 h 691764"/>
                <a:gd name="connsiteX31" fmla="*/ 1288111 w 4699221"/>
                <a:gd name="connsiteY31" fmla="*/ 79514 h 691764"/>
                <a:gd name="connsiteX32" fmla="*/ 1017767 w 4699221"/>
                <a:gd name="connsiteY32" fmla="*/ 47708 h 691764"/>
                <a:gd name="connsiteX33" fmla="*/ 596348 w 4699221"/>
                <a:gd name="connsiteY33" fmla="*/ 23854 h 691764"/>
                <a:gd name="connsiteX34" fmla="*/ 206734 w 4699221"/>
                <a:gd name="connsiteY34" fmla="*/ 23854 h 691764"/>
                <a:gd name="connsiteX35" fmla="*/ 0 w 4699221"/>
                <a:gd name="connsiteY35" fmla="*/ 55660 h 691764"/>
                <a:gd name="connsiteX0" fmla="*/ 0 w 4699221"/>
                <a:gd name="connsiteY0" fmla="*/ 55660 h 691764"/>
                <a:gd name="connsiteX1" fmla="*/ 7951 w 4699221"/>
                <a:gd name="connsiteY1" fmla="*/ 652007 h 691764"/>
                <a:gd name="connsiteX2" fmla="*/ 294198 w 4699221"/>
                <a:gd name="connsiteY2" fmla="*/ 667910 h 691764"/>
                <a:gd name="connsiteX3" fmla="*/ 492981 w 4699221"/>
                <a:gd name="connsiteY3" fmla="*/ 683813 h 691764"/>
                <a:gd name="connsiteX4" fmla="*/ 898498 w 4699221"/>
                <a:gd name="connsiteY4" fmla="*/ 659959 h 691764"/>
                <a:gd name="connsiteX5" fmla="*/ 1232452 w 4699221"/>
                <a:gd name="connsiteY5" fmla="*/ 636105 h 691764"/>
                <a:gd name="connsiteX6" fmla="*/ 1550505 w 4699221"/>
                <a:gd name="connsiteY6" fmla="*/ 620202 h 691764"/>
                <a:gd name="connsiteX7" fmla="*/ 1773141 w 4699221"/>
                <a:gd name="connsiteY7" fmla="*/ 612251 h 691764"/>
                <a:gd name="connsiteX8" fmla="*/ 2083242 w 4699221"/>
                <a:gd name="connsiteY8" fmla="*/ 640080 h 691764"/>
                <a:gd name="connsiteX9" fmla="*/ 2258171 w 4699221"/>
                <a:gd name="connsiteY9" fmla="*/ 652007 h 691764"/>
                <a:gd name="connsiteX10" fmla="*/ 2441051 w 4699221"/>
                <a:gd name="connsiteY10" fmla="*/ 675861 h 691764"/>
                <a:gd name="connsiteX11" fmla="*/ 2759103 w 4699221"/>
                <a:gd name="connsiteY11" fmla="*/ 691764 h 691764"/>
                <a:gd name="connsiteX12" fmla="*/ 3037398 w 4699221"/>
                <a:gd name="connsiteY12" fmla="*/ 675861 h 691764"/>
                <a:gd name="connsiteX13" fmla="*/ 3355451 w 4699221"/>
                <a:gd name="connsiteY13" fmla="*/ 644056 h 691764"/>
                <a:gd name="connsiteX14" fmla="*/ 3625795 w 4699221"/>
                <a:gd name="connsiteY14" fmla="*/ 628154 h 691764"/>
                <a:gd name="connsiteX15" fmla="*/ 3943847 w 4699221"/>
                <a:gd name="connsiteY15" fmla="*/ 620202 h 691764"/>
                <a:gd name="connsiteX16" fmla="*/ 4142630 w 4699221"/>
                <a:gd name="connsiteY16" fmla="*/ 628154 h 691764"/>
                <a:gd name="connsiteX17" fmla="*/ 4420925 w 4699221"/>
                <a:gd name="connsiteY17" fmla="*/ 636104 h 691764"/>
                <a:gd name="connsiteX18" fmla="*/ 4699221 w 4699221"/>
                <a:gd name="connsiteY18" fmla="*/ 604300 h 691764"/>
                <a:gd name="connsiteX19" fmla="*/ 4691270 w 4699221"/>
                <a:gd name="connsiteY19" fmla="*/ 0 h 691764"/>
                <a:gd name="connsiteX20" fmla="*/ 4381169 w 4699221"/>
                <a:gd name="connsiteY20" fmla="*/ 31805 h 691764"/>
                <a:gd name="connsiteX21" fmla="*/ 4214191 w 4699221"/>
                <a:gd name="connsiteY21" fmla="*/ 79513 h 691764"/>
                <a:gd name="connsiteX22" fmla="*/ 4023360 w 4699221"/>
                <a:gd name="connsiteY22" fmla="*/ 95416 h 691764"/>
                <a:gd name="connsiteX23" fmla="*/ 3657600 w 4699221"/>
                <a:gd name="connsiteY23" fmla="*/ 79514 h 691764"/>
                <a:gd name="connsiteX24" fmla="*/ 3228230 w 4699221"/>
                <a:gd name="connsiteY24" fmla="*/ 55660 h 691764"/>
                <a:gd name="connsiteX25" fmla="*/ 2981739 w 4699221"/>
                <a:gd name="connsiteY25" fmla="*/ 39757 h 691764"/>
                <a:gd name="connsiteX26" fmla="*/ 2671638 w 4699221"/>
                <a:gd name="connsiteY26" fmla="*/ 23854 h 691764"/>
                <a:gd name="connsiteX27" fmla="*/ 2464905 w 4699221"/>
                <a:gd name="connsiteY27" fmla="*/ 23854 h 691764"/>
                <a:gd name="connsiteX28" fmla="*/ 2222390 w 4699221"/>
                <a:gd name="connsiteY28" fmla="*/ 51685 h 691764"/>
                <a:gd name="connsiteX29" fmla="*/ 1789044 w 4699221"/>
                <a:gd name="connsiteY29" fmla="*/ 87465 h 691764"/>
                <a:gd name="connsiteX30" fmla="*/ 1502797 w 4699221"/>
                <a:gd name="connsiteY30" fmla="*/ 95416 h 691764"/>
                <a:gd name="connsiteX31" fmla="*/ 1288111 w 4699221"/>
                <a:gd name="connsiteY31" fmla="*/ 79514 h 691764"/>
                <a:gd name="connsiteX32" fmla="*/ 1017767 w 4699221"/>
                <a:gd name="connsiteY32" fmla="*/ 47708 h 691764"/>
                <a:gd name="connsiteX33" fmla="*/ 596348 w 4699221"/>
                <a:gd name="connsiteY33" fmla="*/ 23854 h 691764"/>
                <a:gd name="connsiteX34" fmla="*/ 206734 w 4699221"/>
                <a:gd name="connsiteY34" fmla="*/ 23854 h 691764"/>
                <a:gd name="connsiteX35" fmla="*/ 0 w 4699221"/>
                <a:gd name="connsiteY35" fmla="*/ 55660 h 691764"/>
                <a:gd name="connsiteX0" fmla="*/ 0 w 4699221"/>
                <a:gd name="connsiteY0" fmla="*/ 55660 h 691764"/>
                <a:gd name="connsiteX1" fmla="*/ 7951 w 4699221"/>
                <a:gd name="connsiteY1" fmla="*/ 652007 h 691764"/>
                <a:gd name="connsiteX2" fmla="*/ 294198 w 4699221"/>
                <a:gd name="connsiteY2" fmla="*/ 667910 h 691764"/>
                <a:gd name="connsiteX3" fmla="*/ 492981 w 4699221"/>
                <a:gd name="connsiteY3" fmla="*/ 683813 h 691764"/>
                <a:gd name="connsiteX4" fmla="*/ 898498 w 4699221"/>
                <a:gd name="connsiteY4" fmla="*/ 659959 h 691764"/>
                <a:gd name="connsiteX5" fmla="*/ 1232452 w 4699221"/>
                <a:gd name="connsiteY5" fmla="*/ 636105 h 691764"/>
                <a:gd name="connsiteX6" fmla="*/ 1550505 w 4699221"/>
                <a:gd name="connsiteY6" fmla="*/ 620202 h 691764"/>
                <a:gd name="connsiteX7" fmla="*/ 1773141 w 4699221"/>
                <a:gd name="connsiteY7" fmla="*/ 612251 h 691764"/>
                <a:gd name="connsiteX8" fmla="*/ 2083242 w 4699221"/>
                <a:gd name="connsiteY8" fmla="*/ 640080 h 691764"/>
                <a:gd name="connsiteX9" fmla="*/ 2258171 w 4699221"/>
                <a:gd name="connsiteY9" fmla="*/ 652007 h 691764"/>
                <a:gd name="connsiteX10" fmla="*/ 2441051 w 4699221"/>
                <a:gd name="connsiteY10" fmla="*/ 675861 h 691764"/>
                <a:gd name="connsiteX11" fmla="*/ 2759103 w 4699221"/>
                <a:gd name="connsiteY11" fmla="*/ 691764 h 691764"/>
                <a:gd name="connsiteX12" fmla="*/ 3037398 w 4699221"/>
                <a:gd name="connsiteY12" fmla="*/ 675861 h 691764"/>
                <a:gd name="connsiteX13" fmla="*/ 3355451 w 4699221"/>
                <a:gd name="connsiteY13" fmla="*/ 644056 h 691764"/>
                <a:gd name="connsiteX14" fmla="*/ 3625795 w 4699221"/>
                <a:gd name="connsiteY14" fmla="*/ 628154 h 691764"/>
                <a:gd name="connsiteX15" fmla="*/ 3943847 w 4699221"/>
                <a:gd name="connsiteY15" fmla="*/ 620202 h 691764"/>
                <a:gd name="connsiteX16" fmla="*/ 4194314 w 4699221"/>
                <a:gd name="connsiteY16" fmla="*/ 632130 h 691764"/>
                <a:gd name="connsiteX17" fmla="*/ 4420925 w 4699221"/>
                <a:gd name="connsiteY17" fmla="*/ 636104 h 691764"/>
                <a:gd name="connsiteX18" fmla="*/ 4699221 w 4699221"/>
                <a:gd name="connsiteY18" fmla="*/ 604300 h 691764"/>
                <a:gd name="connsiteX19" fmla="*/ 4691270 w 4699221"/>
                <a:gd name="connsiteY19" fmla="*/ 0 h 691764"/>
                <a:gd name="connsiteX20" fmla="*/ 4381169 w 4699221"/>
                <a:gd name="connsiteY20" fmla="*/ 31805 h 691764"/>
                <a:gd name="connsiteX21" fmla="*/ 4214191 w 4699221"/>
                <a:gd name="connsiteY21" fmla="*/ 79513 h 691764"/>
                <a:gd name="connsiteX22" fmla="*/ 4023360 w 4699221"/>
                <a:gd name="connsiteY22" fmla="*/ 95416 h 691764"/>
                <a:gd name="connsiteX23" fmla="*/ 3657600 w 4699221"/>
                <a:gd name="connsiteY23" fmla="*/ 79514 h 691764"/>
                <a:gd name="connsiteX24" fmla="*/ 3228230 w 4699221"/>
                <a:gd name="connsiteY24" fmla="*/ 55660 h 691764"/>
                <a:gd name="connsiteX25" fmla="*/ 2981739 w 4699221"/>
                <a:gd name="connsiteY25" fmla="*/ 39757 h 691764"/>
                <a:gd name="connsiteX26" fmla="*/ 2671638 w 4699221"/>
                <a:gd name="connsiteY26" fmla="*/ 23854 h 691764"/>
                <a:gd name="connsiteX27" fmla="*/ 2464905 w 4699221"/>
                <a:gd name="connsiteY27" fmla="*/ 23854 h 691764"/>
                <a:gd name="connsiteX28" fmla="*/ 2222390 w 4699221"/>
                <a:gd name="connsiteY28" fmla="*/ 51685 h 691764"/>
                <a:gd name="connsiteX29" fmla="*/ 1789044 w 4699221"/>
                <a:gd name="connsiteY29" fmla="*/ 87465 h 691764"/>
                <a:gd name="connsiteX30" fmla="*/ 1502797 w 4699221"/>
                <a:gd name="connsiteY30" fmla="*/ 95416 h 691764"/>
                <a:gd name="connsiteX31" fmla="*/ 1288111 w 4699221"/>
                <a:gd name="connsiteY31" fmla="*/ 79514 h 691764"/>
                <a:gd name="connsiteX32" fmla="*/ 1017767 w 4699221"/>
                <a:gd name="connsiteY32" fmla="*/ 47708 h 691764"/>
                <a:gd name="connsiteX33" fmla="*/ 596348 w 4699221"/>
                <a:gd name="connsiteY33" fmla="*/ 23854 h 691764"/>
                <a:gd name="connsiteX34" fmla="*/ 206734 w 4699221"/>
                <a:gd name="connsiteY34" fmla="*/ 23854 h 691764"/>
                <a:gd name="connsiteX35" fmla="*/ 0 w 4699221"/>
                <a:gd name="connsiteY35" fmla="*/ 55660 h 691764"/>
                <a:gd name="connsiteX0" fmla="*/ 0 w 4699221"/>
                <a:gd name="connsiteY0" fmla="*/ 55660 h 691764"/>
                <a:gd name="connsiteX1" fmla="*/ 7951 w 4699221"/>
                <a:gd name="connsiteY1" fmla="*/ 652007 h 691764"/>
                <a:gd name="connsiteX2" fmla="*/ 294198 w 4699221"/>
                <a:gd name="connsiteY2" fmla="*/ 667910 h 691764"/>
                <a:gd name="connsiteX3" fmla="*/ 492981 w 4699221"/>
                <a:gd name="connsiteY3" fmla="*/ 683813 h 691764"/>
                <a:gd name="connsiteX4" fmla="*/ 898498 w 4699221"/>
                <a:gd name="connsiteY4" fmla="*/ 659959 h 691764"/>
                <a:gd name="connsiteX5" fmla="*/ 1232452 w 4699221"/>
                <a:gd name="connsiteY5" fmla="*/ 636105 h 691764"/>
                <a:gd name="connsiteX6" fmla="*/ 1550505 w 4699221"/>
                <a:gd name="connsiteY6" fmla="*/ 620202 h 691764"/>
                <a:gd name="connsiteX7" fmla="*/ 1773141 w 4699221"/>
                <a:gd name="connsiteY7" fmla="*/ 612251 h 691764"/>
                <a:gd name="connsiteX8" fmla="*/ 2083242 w 4699221"/>
                <a:gd name="connsiteY8" fmla="*/ 640080 h 691764"/>
                <a:gd name="connsiteX9" fmla="*/ 2258171 w 4699221"/>
                <a:gd name="connsiteY9" fmla="*/ 652007 h 691764"/>
                <a:gd name="connsiteX10" fmla="*/ 2441051 w 4699221"/>
                <a:gd name="connsiteY10" fmla="*/ 675861 h 691764"/>
                <a:gd name="connsiteX11" fmla="*/ 2759103 w 4699221"/>
                <a:gd name="connsiteY11" fmla="*/ 691764 h 691764"/>
                <a:gd name="connsiteX12" fmla="*/ 3037398 w 4699221"/>
                <a:gd name="connsiteY12" fmla="*/ 675861 h 691764"/>
                <a:gd name="connsiteX13" fmla="*/ 3355451 w 4699221"/>
                <a:gd name="connsiteY13" fmla="*/ 644056 h 691764"/>
                <a:gd name="connsiteX14" fmla="*/ 3625795 w 4699221"/>
                <a:gd name="connsiteY14" fmla="*/ 628154 h 691764"/>
                <a:gd name="connsiteX15" fmla="*/ 3943847 w 4699221"/>
                <a:gd name="connsiteY15" fmla="*/ 620202 h 691764"/>
                <a:gd name="connsiteX16" fmla="*/ 4194314 w 4699221"/>
                <a:gd name="connsiteY16" fmla="*/ 632130 h 691764"/>
                <a:gd name="connsiteX17" fmla="*/ 4420925 w 4699221"/>
                <a:gd name="connsiteY17" fmla="*/ 648031 h 691764"/>
                <a:gd name="connsiteX18" fmla="*/ 4699221 w 4699221"/>
                <a:gd name="connsiteY18" fmla="*/ 604300 h 691764"/>
                <a:gd name="connsiteX19" fmla="*/ 4691270 w 4699221"/>
                <a:gd name="connsiteY19" fmla="*/ 0 h 691764"/>
                <a:gd name="connsiteX20" fmla="*/ 4381169 w 4699221"/>
                <a:gd name="connsiteY20" fmla="*/ 31805 h 691764"/>
                <a:gd name="connsiteX21" fmla="*/ 4214191 w 4699221"/>
                <a:gd name="connsiteY21" fmla="*/ 79513 h 691764"/>
                <a:gd name="connsiteX22" fmla="*/ 4023360 w 4699221"/>
                <a:gd name="connsiteY22" fmla="*/ 95416 h 691764"/>
                <a:gd name="connsiteX23" fmla="*/ 3657600 w 4699221"/>
                <a:gd name="connsiteY23" fmla="*/ 79514 h 691764"/>
                <a:gd name="connsiteX24" fmla="*/ 3228230 w 4699221"/>
                <a:gd name="connsiteY24" fmla="*/ 55660 h 691764"/>
                <a:gd name="connsiteX25" fmla="*/ 2981739 w 4699221"/>
                <a:gd name="connsiteY25" fmla="*/ 39757 h 691764"/>
                <a:gd name="connsiteX26" fmla="*/ 2671638 w 4699221"/>
                <a:gd name="connsiteY26" fmla="*/ 23854 h 691764"/>
                <a:gd name="connsiteX27" fmla="*/ 2464905 w 4699221"/>
                <a:gd name="connsiteY27" fmla="*/ 23854 h 691764"/>
                <a:gd name="connsiteX28" fmla="*/ 2222390 w 4699221"/>
                <a:gd name="connsiteY28" fmla="*/ 51685 h 691764"/>
                <a:gd name="connsiteX29" fmla="*/ 1789044 w 4699221"/>
                <a:gd name="connsiteY29" fmla="*/ 87465 h 691764"/>
                <a:gd name="connsiteX30" fmla="*/ 1502797 w 4699221"/>
                <a:gd name="connsiteY30" fmla="*/ 95416 h 691764"/>
                <a:gd name="connsiteX31" fmla="*/ 1288111 w 4699221"/>
                <a:gd name="connsiteY31" fmla="*/ 79514 h 691764"/>
                <a:gd name="connsiteX32" fmla="*/ 1017767 w 4699221"/>
                <a:gd name="connsiteY32" fmla="*/ 47708 h 691764"/>
                <a:gd name="connsiteX33" fmla="*/ 596348 w 4699221"/>
                <a:gd name="connsiteY33" fmla="*/ 23854 h 691764"/>
                <a:gd name="connsiteX34" fmla="*/ 206734 w 4699221"/>
                <a:gd name="connsiteY34" fmla="*/ 23854 h 691764"/>
                <a:gd name="connsiteX35" fmla="*/ 0 w 4699221"/>
                <a:gd name="connsiteY35" fmla="*/ 55660 h 691764"/>
                <a:gd name="connsiteX0" fmla="*/ 0 w 4699221"/>
                <a:gd name="connsiteY0" fmla="*/ 55660 h 691764"/>
                <a:gd name="connsiteX1" fmla="*/ 7951 w 4699221"/>
                <a:gd name="connsiteY1" fmla="*/ 652007 h 691764"/>
                <a:gd name="connsiteX2" fmla="*/ 294198 w 4699221"/>
                <a:gd name="connsiteY2" fmla="*/ 667910 h 691764"/>
                <a:gd name="connsiteX3" fmla="*/ 492981 w 4699221"/>
                <a:gd name="connsiteY3" fmla="*/ 683813 h 691764"/>
                <a:gd name="connsiteX4" fmla="*/ 898498 w 4699221"/>
                <a:gd name="connsiteY4" fmla="*/ 659959 h 691764"/>
                <a:gd name="connsiteX5" fmla="*/ 1232452 w 4699221"/>
                <a:gd name="connsiteY5" fmla="*/ 636105 h 691764"/>
                <a:gd name="connsiteX6" fmla="*/ 1550505 w 4699221"/>
                <a:gd name="connsiteY6" fmla="*/ 620202 h 691764"/>
                <a:gd name="connsiteX7" fmla="*/ 1773141 w 4699221"/>
                <a:gd name="connsiteY7" fmla="*/ 612251 h 691764"/>
                <a:gd name="connsiteX8" fmla="*/ 2083242 w 4699221"/>
                <a:gd name="connsiteY8" fmla="*/ 640080 h 691764"/>
                <a:gd name="connsiteX9" fmla="*/ 2258171 w 4699221"/>
                <a:gd name="connsiteY9" fmla="*/ 652007 h 691764"/>
                <a:gd name="connsiteX10" fmla="*/ 2441051 w 4699221"/>
                <a:gd name="connsiteY10" fmla="*/ 675861 h 691764"/>
                <a:gd name="connsiteX11" fmla="*/ 2759103 w 4699221"/>
                <a:gd name="connsiteY11" fmla="*/ 691764 h 691764"/>
                <a:gd name="connsiteX12" fmla="*/ 3037398 w 4699221"/>
                <a:gd name="connsiteY12" fmla="*/ 675861 h 691764"/>
                <a:gd name="connsiteX13" fmla="*/ 3355451 w 4699221"/>
                <a:gd name="connsiteY13" fmla="*/ 644056 h 691764"/>
                <a:gd name="connsiteX14" fmla="*/ 3625795 w 4699221"/>
                <a:gd name="connsiteY14" fmla="*/ 628154 h 691764"/>
                <a:gd name="connsiteX15" fmla="*/ 3943847 w 4699221"/>
                <a:gd name="connsiteY15" fmla="*/ 620202 h 691764"/>
                <a:gd name="connsiteX16" fmla="*/ 4194314 w 4699221"/>
                <a:gd name="connsiteY16" fmla="*/ 632130 h 691764"/>
                <a:gd name="connsiteX17" fmla="*/ 4420925 w 4699221"/>
                <a:gd name="connsiteY17" fmla="*/ 648031 h 691764"/>
                <a:gd name="connsiteX18" fmla="*/ 4699221 w 4699221"/>
                <a:gd name="connsiteY18" fmla="*/ 604300 h 691764"/>
                <a:gd name="connsiteX19" fmla="*/ 4691270 w 4699221"/>
                <a:gd name="connsiteY19" fmla="*/ 0 h 691764"/>
                <a:gd name="connsiteX20" fmla="*/ 4381169 w 4699221"/>
                <a:gd name="connsiteY20" fmla="*/ 31805 h 691764"/>
                <a:gd name="connsiteX21" fmla="*/ 4214191 w 4699221"/>
                <a:gd name="connsiteY21" fmla="*/ 79513 h 691764"/>
                <a:gd name="connsiteX22" fmla="*/ 4023360 w 4699221"/>
                <a:gd name="connsiteY22" fmla="*/ 95416 h 691764"/>
                <a:gd name="connsiteX23" fmla="*/ 3657600 w 4699221"/>
                <a:gd name="connsiteY23" fmla="*/ 79514 h 691764"/>
                <a:gd name="connsiteX24" fmla="*/ 3228230 w 4699221"/>
                <a:gd name="connsiteY24" fmla="*/ 55660 h 691764"/>
                <a:gd name="connsiteX25" fmla="*/ 2981739 w 4699221"/>
                <a:gd name="connsiteY25" fmla="*/ 39757 h 691764"/>
                <a:gd name="connsiteX26" fmla="*/ 2671638 w 4699221"/>
                <a:gd name="connsiteY26" fmla="*/ 23854 h 691764"/>
                <a:gd name="connsiteX27" fmla="*/ 2464905 w 4699221"/>
                <a:gd name="connsiteY27" fmla="*/ 23854 h 691764"/>
                <a:gd name="connsiteX28" fmla="*/ 2222390 w 4699221"/>
                <a:gd name="connsiteY28" fmla="*/ 51685 h 691764"/>
                <a:gd name="connsiteX29" fmla="*/ 1789044 w 4699221"/>
                <a:gd name="connsiteY29" fmla="*/ 87465 h 691764"/>
                <a:gd name="connsiteX30" fmla="*/ 1502797 w 4699221"/>
                <a:gd name="connsiteY30" fmla="*/ 95416 h 691764"/>
                <a:gd name="connsiteX31" fmla="*/ 1288111 w 4699221"/>
                <a:gd name="connsiteY31" fmla="*/ 79514 h 691764"/>
                <a:gd name="connsiteX32" fmla="*/ 1017767 w 4699221"/>
                <a:gd name="connsiteY32" fmla="*/ 47708 h 691764"/>
                <a:gd name="connsiteX33" fmla="*/ 596348 w 4699221"/>
                <a:gd name="connsiteY33" fmla="*/ 23854 h 691764"/>
                <a:gd name="connsiteX34" fmla="*/ 206734 w 4699221"/>
                <a:gd name="connsiteY34" fmla="*/ 23854 h 691764"/>
                <a:gd name="connsiteX35" fmla="*/ 0 w 4699221"/>
                <a:gd name="connsiteY35" fmla="*/ 55660 h 691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4699221" h="691764">
                  <a:moveTo>
                    <a:pt x="0" y="55660"/>
                  </a:moveTo>
                  <a:lnTo>
                    <a:pt x="7951" y="652007"/>
                  </a:lnTo>
                  <a:lnTo>
                    <a:pt x="294198" y="667910"/>
                  </a:lnTo>
                  <a:lnTo>
                    <a:pt x="492981" y="683813"/>
                  </a:lnTo>
                  <a:lnTo>
                    <a:pt x="898498" y="659959"/>
                  </a:lnTo>
                  <a:lnTo>
                    <a:pt x="1232452" y="636105"/>
                  </a:lnTo>
                  <a:lnTo>
                    <a:pt x="1550505" y="620202"/>
                  </a:lnTo>
                  <a:lnTo>
                    <a:pt x="1773141" y="612251"/>
                  </a:lnTo>
                  <a:cubicBezTo>
                    <a:pt x="1876508" y="621527"/>
                    <a:pt x="1971923" y="626828"/>
                    <a:pt x="2083242" y="640080"/>
                  </a:cubicBezTo>
                  <a:lnTo>
                    <a:pt x="2258171" y="652007"/>
                  </a:lnTo>
                  <a:lnTo>
                    <a:pt x="2441051" y="675861"/>
                  </a:lnTo>
                  <a:lnTo>
                    <a:pt x="2759103" y="691764"/>
                  </a:lnTo>
                  <a:lnTo>
                    <a:pt x="3037398" y="675861"/>
                  </a:lnTo>
                  <a:lnTo>
                    <a:pt x="3355451" y="644056"/>
                  </a:lnTo>
                  <a:lnTo>
                    <a:pt x="3625795" y="628154"/>
                  </a:lnTo>
                  <a:lnTo>
                    <a:pt x="3943847" y="620202"/>
                  </a:lnTo>
                  <a:lnTo>
                    <a:pt x="4194314" y="632130"/>
                  </a:lnTo>
                  <a:lnTo>
                    <a:pt x="4420925" y="648031"/>
                  </a:lnTo>
                  <a:cubicBezTo>
                    <a:pt x="4513690" y="645381"/>
                    <a:pt x="4606456" y="598999"/>
                    <a:pt x="4699221" y="604300"/>
                  </a:cubicBezTo>
                  <a:cubicBezTo>
                    <a:pt x="4696571" y="384314"/>
                    <a:pt x="4693920" y="219986"/>
                    <a:pt x="4691270" y="0"/>
                  </a:cubicBezTo>
                  <a:lnTo>
                    <a:pt x="4381169" y="31805"/>
                  </a:lnTo>
                  <a:lnTo>
                    <a:pt x="4214191" y="79513"/>
                  </a:lnTo>
                  <a:lnTo>
                    <a:pt x="4023360" y="95416"/>
                  </a:lnTo>
                  <a:lnTo>
                    <a:pt x="3657600" y="79514"/>
                  </a:lnTo>
                  <a:lnTo>
                    <a:pt x="3228230" y="55660"/>
                  </a:lnTo>
                  <a:lnTo>
                    <a:pt x="2981739" y="39757"/>
                  </a:lnTo>
                  <a:lnTo>
                    <a:pt x="2671638" y="23854"/>
                  </a:lnTo>
                  <a:lnTo>
                    <a:pt x="2464905" y="23854"/>
                  </a:lnTo>
                  <a:cubicBezTo>
                    <a:pt x="2380091" y="21204"/>
                    <a:pt x="2303228" y="42408"/>
                    <a:pt x="2222390" y="51685"/>
                  </a:cubicBezTo>
                  <a:cubicBezTo>
                    <a:pt x="2077941" y="67587"/>
                    <a:pt x="1933493" y="87465"/>
                    <a:pt x="1789044" y="87465"/>
                  </a:cubicBezTo>
                  <a:lnTo>
                    <a:pt x="1502797" y="95416"/>
                  </a:lnTo>
                  <a:lnTo>
                    <a:pt x="1288111" y="79514"/>
                  </a:lnTo>
                  <a:lnTo>
                    <a:pt x="1017767" y="47708"/>
                  </a:lnTo>
                  <a:lnTo>
                    <a:pt x="596348" y="23854"/>
                  </a:lnTo>
                  <a:lnTo>
                    <a:pt x="206734" y="23854"/>
                  </a:lnTo>
                  <a:lnTo>
                    <a:pt x="0" y="55660"/>
                  </a:lnTo>
                  <a:close/>
                </a:path>
              </a:pathLst>
            </a:cu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32276CD2-29D9-C9F4-D123-1561A09C16D6}"/>
                </a:ext>
              </a:extLst>
            </p:cNvPr>
            <p:cNvSpPr/>
            <p:nvPr/>
          </p:nvSpPr>
          <p:spPr>
            <a:xfrm>
              <a:off x="6014728" y="2501033"/>
              <a:ext cx="4713236" cy="695476"/>
            </a:xfrm>
            <a:custGeom>
              <a:avLst/>
              <a:gdLst>
                <a:gd name="connsiteX0" fmla="*/ 0 w 4699221"/>
                <a:gd name="connsiteY0" fmla="*/ 55660 h 691764"/>
                <a:gd name="connsiteX1" fmla="*/ 7951 w 4699221"/>
                <a:gd name="connsiteY1" fmla="*/ 652007 h 691764"/>
                <a:gd name="connsiteX2" fmla="*/ 294198 w 4699221"/>
                <a:gd name="connsiteY2" fmla="*/ 667910 h 691764"/>
                <a:gd name="connsiteX3" fmla="*/ 492981 w 4699221"/>
                <a:gd name="connsiteY3" fmla="*/ 683813 h 691764"/>
                <a:gd name="connsiteX4" fmla="*/ 898498 w 4699221"/>
                <a:gd name="connsiteY4" fmla="*/ 659959 h 691764"/>
                <a:gd name="connsiteX5" fmla="*/ 1232452 w 4699221"/>
                <a:gd name="connsiteY5" fmla="*/ 636105 h 691764"/>
                <a:gd name="connsiteX6" fmla="*/ 1550505 w 4699221"/>
                <a:gd name="connsiteY6" fmla="*/ 620202 h 691764"/>
                <a:gd name="connsiteX7" fmla="*/ 1773141 w 4699221"/>
                <a:gd name="connsiteY7" fmla="*/ 612251 h 691764"/>
                <a:gd name="connsiteX8" fmla="*/ 2011680 w 4699221"/>
                <a:gd name="connsiteY8" fmla="*/ 620202 h 691764"/>
                <a:gd name="connsiteX9" fmla="*/ 2258171 w 4699221"/>
                <a:gd name="connsiteY9" fmla="*/ 652007 h 691764"/>
                <a:gd name="connsiteX10" fmla="*/ 2441051 w 4699221"/>
                <a:gd name="connsiteY10" fmla="*/ 675861 h 691764"/>
                <a:gd name="connsiteX11" fmla="*/ 2759103 w 4699221"/>
                <a:gd name="connsiteY11" fmla="*/ 691764 h 691764"/>
                <a:gd name="connsiteX12" fmla="*/ 3037398 w 4699221"/>
                <a:gd name="connsiteY12" fmla="*/ 675861 h 691764"/>
                <a:gd name="connsiteX13" fmla="*/ 3355451 w 4699221"/>
                <a:gd name="connsiteY13" fmla="*/ 644056 h 691764"/>
                <a:gd name="connsiteX14" fmla="*/ 3625795 w 4699221"/>
                <a:gd name="connsiteY14" fmla="*/ 628154 h 691764"/>
                <a:gd name="connsiteX15" fmla="*/ 3943847 w 4699221"/>
                <a:gd name="connsiteY15" fmla="*/ 620202 h 691764"/>
                <a:gd name="connsiteX16" fmla="*/ 4142630 w 4699221"/>
                <a:gd name="connsiteY16" fmla="*/ 628154 h 691764"/>
                <a:gd name="connsiteX17" fmla="*/ 4420925 w 4699221"/>
                <a:gd name="connsiteY17" fmla="*/ 644056 h 691764"/>
                <a:gd name="connsiteX18" fmla="*/ 4699221 w 4699221"/>
                <a:gd name="connsiteY18" fmla="*/ 659959 h 691764"/>
                <a:gd name="connsiteX19" fmla="*/ 4691270 w 4699221"/>
                <a:gd name="connsiteY19" fmla="*/ 0 h 691764"/>
                <a:gd name="connsiteX20" fmla="*/ 4373218 w 4699221"/>
                <a:gd name="connsiteY20" fmla="*/ 23854 h 691764"/>
                <a:gd name="connsiteX21" fmla="*/ 4214191 w 4699221"/>
                <a:gd name="connsiteY21" fmla="*/ 63611 h 691764"/>
                <a:gd name="connsiteX22" fmla="*/ 4023360 w 4699221"/>
                <a:gd name="connsiteY22" fmla="*/ 95416 h 691764"/>
                <a:gd name="connsiteX23" fmla="*/ 3657600 w 4699221"/>
                <a:gd name="connsiteY23" fmla="*/ 79514 h 691764"/>
                <a:gd name="connsiteX24" fmla="*/ 3228230 w 4699221"/>
                <a:gd name="connsiteY24" fmla="*/ 55660 h 691764"/>
                <a:gd name="connsiteX25" fmla="*/ 2981739 w 4699221"/>
                <a:gd name="connsiteY25" fmla="*/ 39757 h 691764"/>
                <a:gd name="connsiteX26" fmla="*/ 2671638 w 4699221"/>
                <a:gd name="connsiteY26" fmla="*/ 23854 h 691764"/>
                <a:gd name="connsiteX27" fmla="*/ 2464905 w 4699221"/>
                <a:gd name="connsiteY27" fmla="*/ 23854 h 691764"/>
                <a:gd name="connsiteX28" fmla="*/ 2059388 w 4699221"/>
                <a:gd name="connsiteY28" fmla="*/ 79514 h 691764"/>
                <a:gd name="connsiteX29" fmla="*/ 1789044 w 4699221"/>
                <a:gd name="connsiteY29" fmla="*/ 87465 h 691764"/>
                <a:gd name="connsiteX30" fmla="*/ 1502797 w 4699221"/>
                <a:gd name="connsiteY30" fmla="*/ 95416 h 691764"/>
                <a:gd name="connsiteX31" fmla="*/ 1288111 w 4699221"/>
                <a:gd name="connsiteY31" fmla="*/ 79514 h 691764"/>
                <a:gd name="connsiteX32" fmla="*/ 1017767 w 4699221"/>
                <a:gd name="connsiteY32" fmla="*/ 47708 h 691764"/>
                <a:gd name="connsiteX33" fmla="*/ 596348 w 4699221"/>
                <a:gd name="connsiteY33" fmla="*/ 23854 h 691764"/>
                <a:gd name="connsiteX34" fmla="*/ 206734 w 4699221"/>
                <a:gd name="connsiteY34" fmla="*/ 23854 h 691764"/>
                <a:gd name="connsiteX35" fmla="*/ 0 w 4699221"/>
                <a:gd name="connsiteY35" fmla="*/ 55660 h 691764"/>
                <a:gd name="connsiteX0" fmla="*/ 0 w 4707844"/>
                <a:gd name="connsiteY0" fmla="*/ 110647 h 691764"/>
                <a:gd name="connsiteX1" fmla="*/ 16574 w 4707844"/>
                <a:gd name="connsiteY1" fmla="*/ 652007 h 691764"/>
                <a:gd name="connsiteX2" fmla="*/ 302821 w 4707844"/>
                <a:gd name="connsiteY2" fmla="*/ 667910 h 691764"/>
                <a:gd name="connsiteX3" fmla="*/ 501604 w 4707844"/>
                <a:gd name="connsiteY3" fmla="*/ 683813 h 691764"/>
                <a:gd name="connsiteX4" fmla="*/ 907121 w 4707844"/>
                <a:gd name="connsiteY4" fmla="*/ 659959 h 691764"/>
                <a:gd name="connsiteX5" fmla="*/ 1241075 w 4707844"/>
                <a:gd name="connsiteY5" fmla="*/ 636105 h 691764"/>
                <a:gd name="connsiteX6" fmla="*/ 1559128 w 4707844"/>
                <a:gd name="connsiteY6" fmla="*/ 620202 h 691764"/>
                <a:gd name="connsiteX7" fmla="*/ 1781764 w 4707844"/>
                <a:gd name="connsiteY7" fmla="*/ 612251 h 691764"/>
                <a:gd name="connsiteX8" fmla="*/ 2020303 w 4707844"/>
                <a:gd name="connsiteY8" fmla="*/ 620202 h 691764"/>
                <a:gd name="connsiteX9" fmla="*/ 2266794 w 4707844"/>
                <a:gd name="connsiteY9" fmla="*/ 652007 h 691764"/>
                <a:gd name="connsiteX10" fmla="*/ 2449674 w 4707844"/>
                <a:gd name="connsiteY10" fmla="*/ 675861 h 691764"/>
                <a:gd name="connsiteX11" fmla="*/ 2767726 w 4707844"/>
                <a:gd name="connsiteY11" fmla="*/ 691764 h 691764"/>
                <a:gd name="connsiteX12" fmla="*/ 3046021 w 4707844"/>
                <a:gd name="connsiteY12" fmla="*/ 675861 h 691764"/>
                <a:gd name="connsiteX13" fmla="*/ 3364074 w 4707844"/>
                <a:gd name="connsiteY13" fmla="*/ 644056 h 691764"/>
                <a:gd name="connsiteX14" fmla="*/ 3634418 w 4707844"/>
                <a:gd name="connsiteY14" fmla="*/ 628154 h 691764"/>
                <a:gd name="connsiteX15" fmla="*/ 3952470 w 4707844"/>
                <a:gd name="connsiteY15" fmla="*/ 620202 h 691764"/>
                <a:gd name="connsiteX16" fmla="*/ 4151253 w 4707844"/>
                <a:gd name="connsiteY16" fmla="*/ 628154 h 691764"/>
                <a:gd name="connsiteX17" fmla="*/ 4429548 w 4707844"/>
                <a:gd name="connsiteY17" fmla="*/ 644056 h 691764"/>
                <a:gd name="connsiteX18" fmla="*/ 4707844 w 4707844"/>
                <a:gd name="connsiteY18" fmla="*/ 659959 h 691764"/>
                <a:gd name="connsiteX19" fmla="*/ 4699893 w 4707844"/>
                <a:gd name="connsiteY19" fmla="*/ 0 h 691764"/>
                <a:gd name="connsiteX20" fmla="*/ 4381841 w 4707844"/>
                <a:gd name="connsiteY20" fmla="*/ 23854 h 691764"/>
                <a:gd name="connsiteX21" fmla="*/ 4222814 w 4707844"/>
                <a:gd name="connsiteY21" fmla="*/ 63611 h 691764"/>
                <a:gd name="connsiteX22" fmla="*/ 4031983 w 4707844"/>
                <a:gd name="connsiteY22" fmla="*/ 95416 h 691764"/>
                <a:gd name="connsiteX23" fmla="*/ 3666223 w 4707844"/>
                <a:gd name="connsiteY23" fmla="*/ 79514 h 691764"/>
                <a:gd name="connsiteX24" fmla="*/ 3236853 w 4707844"/>
                <a:gd name="connsiteY24" fmla="*/ 55660 h 691764"/>
                <a:gd name="connsiteX25" fmla="*/ 2990362 w 4707844"/>
                <a:gd name="connsiteY25" fmla="*/ 39757 h 691764"/>
                <a:gd name="connsiteX26" fmla="*/ 2680261 w 4707844"/>
                <a:gd name="connsiteY26" fmla="*/ 23854 h 691764"/>
                <a:gd name="connsiteX27" fmla="*/ 2473528 w 4707844"/>
                <a:gd name="connsiteY27" fmla="*/ 23854 h 691764"/>
                <a:gd name="connsiteX28" fmla="*/ 2068011 w 4707844"/>
                <a:gd name="connsiteY28" fmla="*/ 79514 h 691764"/>
                <a:gd name="connsiteX29" fmla="*/ 1797667 w 4707844"/>
                <a:gd name="connsiteY29" fmla="*/ 87465 h 691764"/>
                <a:gd name="connsiteX30" fmla="*/ 1511420 w 4707844"/>
                <a:gd name="connsiteY30" fmla="*/ 95416 h 691764"/>
                <a:gd name="connsiteX31" fmla="*/ 1296734 w 4707844"/>
                <a:gd name="connsiteY31" fmla="*/ 79514 h 691764"/>
                <a:gd name="connsiteX32" fmla="*/ 1026390 w 4707844"/>
                <a:gd name="connsiteY32" fmla="*/ 47708 h 691764"/>
                <a:gd name="connsiteX33" fmla="*/ 604971 w 4707844"/>
                <a:gd name="connsiteY33" fmla="*/ 23854 h 691764"/>
                <a:gd name="connsiteX34" fmla="*/ 215357 w 4707844"/>
                <a:gd name="connsiteY34" fmla="*/ 23854 h 691764"/>
                <a:gd name="connsiteX35" fmla="*/ 0 w 4707844"/>
                <a:gd name="connsiteY35" fmla="*/ 110647 h 691764"/>
                <a:gd name="connsiteX0" fmla="*/ 0 w 4707844"/>
                <a:gd name="connsiteY0" fmla="*/ 110647 h 691764"/>
                <a:gd name="connsiteX1" fmla="*/ 16574 w 4707844"/>
                <a:gd name="connsiteY1" fmla="*/ 652007 h 691764"/>
                <a:gd name="connsiteX2" fmla="*/ 302821 w 4707844"/>
                <a:gd name="connsiteY2" fmla="*/ 667910 h 691764"/>
                <a:gd name="connsiteX3" fmla="*/ 501604 w 4707844"/>
                <a:gd name="connsiteY3" fmla="*/ 683813 h 691764"/>
                <a:gd name="connsiteX4" fmla="*/ 907121 w 4707844"/>
                <a:gd name="connsiteY4" fmla="*/ 659959 h 691764"/>
                <a:gd name="connsiteX5" fmla="*/ 1241075 w 4707844"/>
                <a:gd name="connsiteY5" fmla="*/ 636105 h 691764"/>
                <a:gd name="connsiteX6" fmla="*/ 1559128 w 4707844"/>
                <a:gd name="connsiteY6" fmla="*/ 620202 h 691764"/>
                <a:gd name="connsiteX7" fmla="*/ 1781764 w 4707844"/>
                <a:gd name="connsiteY7" fmla="*/ 612251 h 691764"/>
                <a:gd name="connsiteX8" fmla="*/ 2020303 w 4707844"/>
                <a:gd name="connsiteY8" fmla="*/ 620202 h 691764"/>
                <a:gd name="connsiteX9" fmla="*/ 2266794 w 4707844"/>
                <a:gd name="connsiteY9" fmla="*/ 652007 h 691764"/>
                <a:gd name="connsiteX10" fmla="*/ 2449674 w 4707844"/>
                <a:gd name="connsiteY10" fmla="*/ 675861 h 691764"/>
                <a:gd name="connsiteX11" fmla="*/ 2767726 w 4707844"/>
                <a:gd name="connsiteY11" fmla="*/ 691764 h 691764"/>
                <a:gd name="connsiteX12" fmla="*/ 3046021 w 4707844"/>
                <a:gd name="connsiteY12" fmla="*/ 675861 h 691764"/>
                <a:gd name="connsiteX13" fmla="*/ 3364074 w 4707844"/>
                <a:gd name="connsiteY13" fmla="*/ 644056 h 691764"/>
                <a:gd name="connsiteX14" fmla="*/ 3634418 w 4707844"/>
                <a:gd name="connsiteY14" fmla="*/ 628154 h 691764"/>
                <a:gd name="connsiteX15" fmla="*/ 3952470 w 4707844"/>
                <a:gd name="connsiteY15" fmla="*/ 620202 h 691764"/>
                <a:gd name="connsiteX16" fmla="*/ 4151253 w 4707844"/>
                <a:gd name="connsiteY16" fmla="*/ 628154 h 691764"/>
                <a:gd name="connsiteX17" fmla="*/ 4429548 w 4707844"/>
                <a:gd name="connsiteY17" fmla="*/ 644056 h 691764"/>
                <a:gd name="connsiteX18" fmla="*/ 4707844 w 4707844"/>
                <a:gd name="connsiteY18" fmla="*/ 659959 h 691764"/>
                <a:gd name="connsiteX19" fmla="*/ 4699893 w 4707844"/>
                <a:gd name="connsiteY19" fmla="*/ 0 h 691764"/>
                <a:gd name="connsiteX20" fmla="*/ 4381841 w 4707844"/>
                <a:gd name="connsiteY20" fmla="*/ 23854 h 691764"/>
                <a:gd name="connsiteX21" fmla="*/ 4222814 w 4707844"/>
                <a:gd name="connsiteY21" fmla="*/ 63611 h 691764"/>
                <a:gd name="connsiteX22" fmla="*/ 4031983 w 4707844"/>
                <a:gd name="connsiteY22" fmla="*/ 95416 h 691764"/>
                <a:gd name="connsiteX23" fmla="*/ 3666223 w 4707844"/>
                <a:gd name="connsiteY23" fmla="*/ 79514 h 691764"/>
                <a:gd name="connsiteX24" fmla="*/ 3236853 w 4707844"/>
                <a:gd name="connsiteY24" fmla="*/ 55660 h 691764"/>
                <a:gd name="connsiteX25" fmla="*/ 2990362 w 4707844"/>
                <a:gd name="connsiteY25" fmla="*/ 39757 h 691764"/>
                <a:gd name="connsiteX26" fmla="*/ 2680261 w 4707844"/>
                <a:gd name="connsiteY26" fmla="*/ 23854 h 691764"/>
                <a:gd name="connsiteX27" fmla="*/ 2473528 w 4707844"/>
                <a:gd name="connsiteY27" fmla="*/ 23854 h 691764"/>
                <a:gd name="connsiteX28" fmla="*/ 2068011 w 4707844"/>
                <a:gd name="connsiteY28" fmla="*/ 79514 h 691764"/>
                <a:gd name="connsiteX29" fmla="*/ 1797667 w 4707844"/>
                <a:gd name="connsiteY29" fmla="*/ 87465 h 691764"/>
                <a:gd name="connsiteX30" fmla="*/ 1511420 w 4707844"/>
                <a:gd name="connsiteY30" fmla="*/ 95416 h 691764"/>
                <a:gd name="connsiteX31" fmla="*/ 1296734 w 4707844"/>
                <a:gd name="connsiteY31" fmla="*/ 79514 h 691764"/>
                <a:gd name="connsiteX32" fmla="*/ 1026390 w 4707844"/>
                <a:gd name="connsiteY32" fmla="*/ 47708 h 691764"/>
                <a:gd name="connsiteX33" fmla="*/ 604971 w 4707844"/>
                <a:gd name="connsiteY33" fmla="*/ 23854 h 691764"/>
                <a:gd name="connsiteX34" fmla="*/ 212893 w 4707844"/>
                <a:gd name="connsiteY34" fmla="*/ 39564 h 691764"/>
                <a:gd name="connsiteX35" fmla="*/ 0 w 4707844"/>
                <a:gd name="connsiteY35" fmla="*/ 110647 h 691764"/>
                <a:gd name="connsiteX0" fmla="*/ 0 w 4707844"/>
                <a:gd name="connsiteY0" fmla="*/ 110647 h 691764"/>
                <a:gd name="connsiteX1" fmla="*/ 16574 w 4707844"/>
                <a:gd name="connsiteY1" fmla="*/ 652007 h 691764"/>
                <a:gd name="connsiteX2" fmla="*/ 302821 w 4707844"/>
                <a:gd name="connsiteY2" fmla="*/ 667910 h 691764"/>
                <a:gd name="connsiteX3" fmla="*/ 501604 w 4707844"/>
                <a:gd name="connsiteY3" fmla="*/ 683813 h 691764"/>
                <a:gd name="connsiteX4" fmla="*/ 907121 w 4707844"/>
                <a:gd name="connsiteY4" fmla="*/ 659959 h 691764"/>
                <a:gd name="connsiteX5" fmla="*/ 1241075 w 4707844"/>
                <a:gd name="connsiteY5" fmla="*/ 636105 h 691764"/>
                <a:gd name="connsiteX6" fmla="*/ 1559128 w 4707844"/>
                <a:gd name="connsiteY6" fmla="*/ 620202 h 691764"/>
                <a:gd name="connsiteX7" fmla="*/ 1781764 w 4707844"/>
                <a:gd name="connsiteY7" fmla="*/ 612251 h 691764"/>
                <a:gd name="connsiteX8" fmla="*/ 2020303 w 4707844"/>
                <a:gd name="connsiteY8" fmla="*/ 620202 h 691764"/>
                <a:gd name="connsiteX9" fmla="*/ 2266794 w 4707844"/>
                <a:gd name="connsiteY9" fmla="*/ 652007 h 691764"/>
                <a:gd name="connsiteX10" fmla="*/ 2449674 w 4707844"/>
                <a:gd name="connsiteY10" fmla="*/ 675861 h 691764"/>
                <a:gd name="connsiteX11" fmla="*/ 2767726 w 4707844"/>
                <a:gd name="connsiteY11" fmla="*/ 691764 h 691764"/>
                <a:gd name="connsiteX12" fmla="*/ 3046021 w 4707844"/>
                <a:gd name="connsiteY12" fmla="*/ 675861 h 691764"/>
                <a:gd name="connsiteX13" fmla="*/ 3364074 w 4707844"/>
                <a:gd name="connsiteY13" fmla="*/ 644056 h 691764"/>
                <a:gd name="connsiteX14" fmla="*/ 3634418 w 4707844"/>
                <a:gd name="connsiteY14" fmla="*/ 628154 h 691764"/>
                <a:gd name="connsiteX15" fmla="*/ 3952470 w 4707844"/>
                <a:gd name="connsiteY15" fmla="*/ 620202 h 691764"/>
                <a:gd name="connsiteX16" fmla="*/ 4151253 w 4707844"/>
                <a:gd name="connsiteY16" fmla="*/ 628154 h 691764"/>
                <a:gd name="connsiteX17" fmla="*/ 4429548 w 4707844"/>
                <a:gd name="connsiteY17" fmla="*/ 644056 h 691764"/>
                <a:gd name="connsiteX18" fmla="*/ 4707844 w 4707844"/>
                <a:gd name="connsiteY18" fmla="*/ 659959 h 691764"/>
                <a:gd name="connsiteX19" fmla="*/ 4699893 w 4707844"/>
                <a:gd name="connsiteY19" fmla="*/ 0 h 691764"/>
                <a:gd name="connsiteX20" fmla="*/ 4381841 w 4707844"/>
                <a:gd name="connsiteY20" fmla="*/ 23854 h 691764"/>
                <a:gd name="connsiteX21" fmla="*/ 4222814 w 4707844"/>
                <a:gd name="connsiteY21" fmla="*/ 63611 h 691764"/>
                <a:gd name="connsiteX22" fmla="*/ 4031983 w 4707844"/>
                <a:gd name="connsiteY22" fmla="*/ 95416 h 691764"/>
                <a:gd name="connsiteX23" fmla="*/ 3666223 w 4707844"/>
                <a:gd name="connsiteY23" fmla="*/ 79514 h 691764"/>
                <a:gd name="connsiteX24" fmla="*/ 3236853 w 4707844"/>
                <a:gd name="connsiteY24" fmla="*/ 55660 h 691764"/>
                <a:gd name="connsiteX25" fmla="*/ 2990362 w 4707844"/>
                <a:gd name="connsiteY25" fmla="*/ 39757 h 691764"/>
                <a:gd name="connsiteX26" fmla="*/ 2680261 w 4707844"/>
                <a:gd name="connsiteY26" fmla="*/ 23854 h 691764"/>
                <a:gd name="connsiteX27" fmla="*/ 2473528 w 4707844"/>
                <a:gd name="connsiteY27" fmla="*/ 23854 h 691764"/>
                <a:gd name="connsiteX28" fmla="*/ 2068011 w 4707844"/>
                <a:gd name="connsiteY28" fmla="*/ 79514 h 691764"/>
                <a:gd name="connsiteX29" fmla="*/ 1797667 w 4707844"/>
                <a:gd name="connsiteY29" fmla="*/ 87465 h 691764"/>
                <a:gd name="connsiteX30" fmla="*/ 1511420 w 4707844"/>
                <a:gd name="connsiteY30" fmla="*/ 95416 h 691764"/>
                <a:gd name="connsiteX31" fmla="*/ 1296734 w 4707844"/>
                <a:gd name="connsiteY31" fmla="*/ 79514 h 691764"/>
                <a:gd name="connsiteX32" fmla="*/ 1028854 w 4707844"/>
                <a:gd name="connsiteY32" fmla="*/ 31997 h 691764"/>
                <a:gd name="connsiteX33" fmla="*/ 604971 w 4707844"/>
                <a:gd name="connsiteY33" fmla="*/ 23854 h 691764"/>
                <a:gd name="connsiteX34" fmla="*/ 212893 w 4707844"/>
                <a:gd name="connsiteY34" fmla="*/ 39564 h 691764"/>
                <a:gd name="connsiteX35" fmla="*/ 0 w 4707844"/>
                <a:gd name="connsiteY35" fmla="*/ 110647 h 691764"/>
                <a:gd name="connsiteX0" fmla="*/ 0 w 4707844"/>
                <a:gd name="connsiteY0" fmla="*/ 114359 h 695476"/>
                <a:gd name="connsiteX1" fmla="*/ 16574 w 4707844"/>
                <a:gd name="connsiteY1" fmla="*/ 655719 h 695476"/>
                <a:gd name="connsiteX2" fmla="*/ 302821 w 4707844"/>
                <a:gd name="connsiteY2" fmla="*/ 671622 h 695476"/>
                <a:gd name="connsiteX3" fmla="*/ 501604 w 4707844"/>
                <a:gd name="connsiteY3" fmla="*/ 687525 h 695476"/>
                <a:gd name="connsiteX4" fmla="*/ 907121 w 4707844"/>
                <a:gd name="connsiteY4" fmla="*/ 663671 h 695476"/>
                <a:gd name="connsiteX5" fmla="*/ 1241075 w 4707844"/>
                <a:gd name="connsiteY5" fmla="*/ 639817 h 695476"/>
                <a:gd name="connsiteX6" fmla="*/ 1559128 w 4707844"/>
                <a:gd name="connsiteY6" fmla="*/ 623914 h 695476"/>
                <a:gd name="connsiteX7" fmla="*/ 1781764 w 4707844"/>
                <a:gd name="connsiteY7" fmla="*/ 615963 h 695476"/>
                <a:gd name="connsiteX8" fmla="*/ 2020303 w 4707844"/>
                <a:gd name="connsiteY8" fmla="*/ 623914 h 695476"/>
                <a:gd name="connsiteX9" fmla="*/ 2266794 w 4707844"/>
                <a:gd name="connsiteY9" fmla="*/ 655719 h 695476"/>
                <a:gd name="connsiteX10" fmla="*/ 2449674 w 4707844"/>
                <a:gd name="connsiteY10" fmla="*/ 679573 h 695476"/>
                <a:gd name="connsiteX11" fmla="*/ 2767726 w 4707844"/>
                <a:gd name="connsiteY11" fmla="*/ 695476 h 695476"/>
                <a:gd name="connsiteX12" fmla="*/ 3046021 w 4707844"/>
                <a:gd name="connsiteY12" fmla="*/ 679573 h 695476"/>
                <a:gd name="connsiteX13" fmla="*/ 3364074 w 4707844"/>
                <a:gd name="connsiteY13" fmla="*/ 647768 h 695476"/>
                <a:gd name="connsiteX14" fmla="*/ 3634418 w 4707844"/>
                <a:gd name="connsiteY14" fmla="*/ 631866 h 695476"/>
                <a:gd name="connsiteX15" fmla="*/ 3952470 w 4707844"/>
                <a:gd name="connsiteY15" fmla="*/ 623914 h 695476"/>
                <a:gd name="connsiteX16" fmla="*/ 4151253 w 4707844"/>
                <a:gd name="connsiteY16" fmla="*/ 631866 h 695476"/>
                <a:gd name="connsiteX17" fmla="*/ 4429548 w 4707844"/>
                <a:gd name="connsiteY17" fmla="*/ 647768 h 695476"/>
                <a:gd name="connsiteX18" fmla="*/ 4707844 w 4707844"/>
                <a:gd name="connsiteY18" fmla="*/ 663671 h 695476"/>
                <a:gd name="connsiteX19" fmla="*/ 4699893 w 4707844"/>
                <a:gd name="connsiteY19" fmla="*/ 3712 h 695476"/>
                <a:gd name="connsiteX20" fmla="*/ 4381841 w 4707844"/>
                <a:gd name="connsiteY20" fmla="*/ 27566 h 695476"/>
                <a:gd name="connsiteX21" fmla="*/ 4222814 w 4707844"/>
                <a:gd name="connsiteY21" fmla="*/ 67323 h 695476"/>
                <a:gd name="connsiteX22" fmla="*/ 4031983 w 4707844"/>
                <a:gd name="connsiteY22" fmla="*/ 99128 h 695476"/>
                <a:gd name="connsiteX23" fmla="*/ 3666223 w 4707844"/>
                <a:gd name="connsiteY23" fmla="*/ 83226 h 695476"/>
                <a:gd name="connsiteX24" fmla="*/ 3236853 w 4707844"/>
                <a:gd name="connsiteY24" fmla="*/ 59372 h 695476"/>
                <a:gd name="connsiteX25" fmla="*/ 2990362 w 4707844"/>
                <a:gd name="connsiteY25" fmla="*/ 43469 h 695476"/>
                <a:gd name="connsiteX26" fmla="*/ 2680261 w 4707844"/>
                <a:gd name="connsiteY26" fmla="*/ 27566 h 695476"/>
                <a:gd name="connsiteX27" fmla="*/ 2473528 w 4707844"/>
                <a:gd name="connsiteY27" fmla="*/ 27566 h 695476"/>
                <a:gd name="connsiteX28" fmla="*/ 2068011 w 4707844"/>
                <a:gd name="connsiteY28" fmla="*/ 83226 h 695476"/>
                <a:gd name="connsiteX29" fmla="*/ 1797667 w 4707844"/>
                <a:gd name="connsiteY29" fmla="*/ 91177 h 695476"/>
                <a:gd name="connsiteX30" fmla="*/ 1511420 w 4707844"/>
                <a:gd name="connsiteY30" fmla="*/ 99128 h 695476"/>
                <a:gd name="connsiteX31" fmla="*/ 1296734 w 4707844"/>
                <a:gd name="connsiteY31" fmla="*/ 83226 h 695476"/>
                <a:gd name="connsiteX32" fmla="*/ 1028854 w 4707844"/>
                <a:gd name="connsiteY32" fmla="*/ 35709 h 695476"/>
                <a:gd name="connsiteX33" fmla="*/ 480518 w 4707844"/>
                <a:gd name="connsiteY33" fmla="*/ 0 h 695476"/>
                <a:gd name="connsiteX34" fmla="*/ 212893 w 4707844"/>
                <a:gd name="connsiteY34" fmla="*/ 43276 h 695476"/>
                <a:gd name="connsiteX35" fmla="*/ 0 w 4707844"/>
                <a:gd name="connsiteY35" fmla="*/ 114359 h 695476"/>
                <a:gd name="connsiteX0" fmla="*/ 0 w 4707844"/>
                <a:gd name="connsiteY0" fmla="*/ 114359 h 695476"/>
                <a:gd name="connsiteX1" fmla="*/ 16574 w 4707844"/>
                <a:gd name="connsiteY1" fmla="*/ 655719 h 695476"/>
                <a:gd name="connsiteX2" fmla="*/ 299125 w 4707844"/>
                <a:gd name="connsiteY2" fmla="*/ 695188 h 695476"/>
                <a:gd name="connsiteX3" fmla="*/ 501604 w 4707844"/>
                <a:gd name="connsiteY3" fmla="*/ 687525 h 695476"/>
                <a:gd name="connsiteX4" fmla="*/ 907121 w 4707844"/>
                <a:gd name="connsiteY4" fmla="*/ 663671 h 695476"/>
                <a:gd name="connsiteX5" fmla="*/ 1241075 w 4707844"/>
                <a:gd name="connsiteY5" fmla="*/ 639817 h 695476"/>
                <a:gd name="connsiteX6" fmla="*/ 1559128 w 4707844"/>
                <a:gd name="connsiteY6" fmla="*/ 623914 h 695476"/>
                <a:gd name="connsiteX7" fmla="*/ 1781764 w 4707844"/>
                <a:gd name="connsiteY7" fmla="*/ 615963 h 695476"/>
                <a:gd name="connsiteX8" fmla="*/ 2020303 w 4707844"/>
                <a:gd name="connsiteY8" fmla="*/ 623914 h 695476"/>
                <a:gd name="connsiteX9" fmla="*/ 2266794 w 4707844"/>
                <a:gd name="connsiteY9" fmla="*/ 655719 h 695476"/>
                <a:gd name="connsiteX10" fmla="*/ 2449674 w 4707844"/>
                <a:gd name="connsiteY10" fmla="*/ 679573 h 695476"/>
                <a:gd name="connsiteX11" fmla="*/ 2767726 w 4707844"/>
                <a:gd name="connsiteY11" fmla="*/ 695476 h 695476"/>
                <a:gd name="connsiteX12" fmla="*/ 3046021 w 4707844"/>
                <a:gd name="connsiteY12" fmla="*/ 679573 h 695476"/>
                <a:gd name="connsiteX13" fmla="*/ 3364074 w 4707844"/>
                <a:gd name="connsiteY13" fmla="*/ 647768 h 695476"/>
                <a:gd name="connsiteX14" fmla="*/ 3634418 w 4707844"/>
                <a:gd name="connsiteY14" fmla="*/ 631866 h 695476"/>
                <a:gd name="connsiteX15" fmla="*/ 3952470 w 4707844"/>
                <a:gd name="connsiteY15" fmla="*/ 623914 h 695476"/>
                <a:gd name="connsiteX16" fmla="*/ 4151253 w 4707844"/>
                <a:gd name="connsiteY16" fmla="*/ 631866 h 695476"/>
                <a:gd name="connsiteX17" fmla="*/ 4429548 w 4707844"/>
                <a:gd name="connsiteY17" fmla="*/ 647768 h 695476"/>
                <a:gd name="connsiteX18" fmla="*/ 4707844 w 4707844"/>
                <a:gd name="connsiteY18" fmla="*/ 663671 h 695476"/>
                <a:gd name="connsiteX19" fmla="*/ 4699893 w 4707844"/>
                <a:gd name="connsiteY19" fmla="*/ 3712 h 695476"/>
                <a:gd name="connsiteX20" fmla="*/ 4381841 w 4707844"/>
                <a:gd name="connsiteY20" fmla="*/ 27566 h 695476"/>
                <a:gd name="connsiteX21" fmla="*/ 4222814 w 4707844"/>
                <a:gd name="connsiteY21" fmla="*/ 67323 h 695476"/>
                <a:gd name="connsiteX22" fmla="*/ 4031983 w 4707844"/>
                <a:gd name="connsiteY22" fmla="*/ 99128 h 695476"/>
                <a:gd name="connsiteX23" fmla="*/ 3666223 w 4707844"/>
                <a:gd name="connsiteY23" fmla="*/ 83226 h 695476"/>
                <a:gd name="connsiteX24" fmla="*/ 3236853 w 4707844"/>
                <a:gd name="connsiteY24" fmla="*/ 59372 h 695476"/>
                <a:gd name="connsiteX25" fmla="*/ 2990362 w 4707844"/>
                <a:gd name="connsiteY25" fmla="*/ 43469 h 695476"/>
                <a:gd name="connsiteX26" fmla="*/ 2680261 w 4707844"/>
                <a:gd name="connsiteY26" fmla="*/ 27566 h 695476"/>
                <a:gd name="connsiteX27" fmla="*/ 2473528 w 4707844"/>
                <a:gd name="connsiteY27" fmla="*/ 27566 h 695476"/>
                <a:gd name="connsiteX28" fmla="*/ 2068011 w 4707844"/>
                <a:gd name="connsiteY28" fmla="*/ 83226 h 695476"/>
                <a:gd name="connsiteX29" fmla="*/ 1797667 w 4707844"/>
                <a:gd name="connsiteY29" fmla="*/ 91177 h 695476"/>
                <a:gd name="connsiteX30" fmla="*/ 1511420 w 4707844"/>
                <a:gd name="connsiteY30" fmla="*/ 99128 h 695476"/>
                <a:gd name="connsiteX31" fmla="*/ 1296734 w 4707844"/>
                <a:gd name="connsiteY31" fmla="*/ 83226 h 695476"/>
                <a:gd name="connsiteX32" fmla="*/ 1028854 w 4707844"/>
                <a:gd name="connsiteY32" fmla="*/ 35709 h 695476"/>
                <a:gd name="connsiteX33" fmla="*/ 480518 w 4707844"/>
                <a:gd name="connsiteY33" fmla="*/ 0 h 695476"/>
                <a:gd name="connsiteX34" fmla="*/ 212893 w 4707844"/>
                <a:gd name="connsiteY34" fmla="*/ 43276 h 695476"/>
                <a:gd name="connsiteX35" fmla="*/ 0 w 4707844"/>
                <a:gd name="connsiteY35" fmla="*/ 114359 h 695476"/>
                <a:gd name="connsiteX0" fmla="*/ 0 w 4714468"/>
                <a:gd name="connsiteY0" fmla="*/ 105272 h 695476"/>
                <a:gd name="connsiteX1" fmla="*/ 23198 w 4714468"/>
                <a:gd name="connsiteY1" fmla="*/ 655719 h 695476"/>
                <a:gd name="connsiteX2" fmla="*/ 305749 w 4714468"/>
                <a:gd name="connsiteY2" fmla="*/ 695188 h 695476"/>
                <a:gd name="connsiteX3" fmla="*/ 508228 w 4714468"/>
                <a:gd name="connsiteY3" fmla="*/ 687525 h 695476"/>
                <a:gd name="connsiteX4" fmla="*/ 913745 w 4714468"/>
                <a:gd name="connsiteY4" fmla="*/ 663671 h 695476"/>
                <a:gd name="connsiteX5" fmla="*/ 1247699 w 4714468"/>
                <a:gd name="connsiteY5" fmla="*/ 639817 h 695476"/>
                <a:gd name="connsiteX6" fmla="*/ 1565752 w 4714468"/>
                <a:gd name="connsiteY6" fmla="*/ 623914 h 695476"/>
                <a:gd name="connsiteX7" fmla="*/ 1788388 w 4714468"/>
                <a:gd name="connsiteY7" fmla="*/ 615963 h 695476"/>
                <a:gd name="connsiteX8" fmla="*/ 2026927 w 4714468"/>
                <a:gd name="connsiteY8" fmla="*/ 623914 h 695476"/>
                <a:gd name="connsiteX9" fmla="*/ 2273418 w 4714468"/>
                <a:gd name="connsiteY9" fmla="*/ 655719 h 695476"/>
                <a:gd name="connsiteX10" fmla="*/ 2456298 w 4714468"/>
                <a:gd name="connsiteY10" fmla="*/ 679573 h 695476"/>
                <a:gd name="connsiteX11" fmla="*/ 2774350 w 4714468"/>
                <a:gd name="connsiteY11" fmla="*/ 695476 h 695476"/>
                <a:gd name="connsiteX12" fmla="*/ 3052645 w 4714468"/>
                <a:gd name="connsiteY12" fmla="*/ 679573 h 695476"/>
                <a:gd name="connsiteX13" fmla="*/ 3370698 w 4714468"/>
                <a:gd name="connsiteY13" fmla="*/ 647768 h 695476"/>
                <a:gd name="connsiteX14" fmla="*/ 3641042 w 4714468"/>
                <a:gd name="connsiteY14" fmla="*/ 631866 h 695476"/>
                <a:gd name="connsiteX15" fmla="*/ 3959094 w 4714468"/>
                <a:gd name="connsiteY15" fmla="*/ 623914 h 695476"/>
                <a:gd name="connsiteX16" fmla="*/ 4157877 w 4714468"/>
                <a:gd name="connsiteY16" fmla="*/ 631866 h 695476"/>
                <a:gd name="connsiteX17" fmla="*/ 4436172 w 4714468"/>
                <a:gd name="connsiteY17" fmla="*/ 647768 h 695476"/>
                <a:gd name="connsiteX18" fmla="*/ 4714468 w 4714468"/>
                <a:gd name="connsiteY18" fmla="*/ 663671 h 695476"/>
                <a:gd name="connsiteX19" fmla="*/ 4706517 w 4714468"/>
                <a:gd name="connsiteY19" fmla="*/ 3712 h 695476"/>
                <a:gd name="connsiteX20" fmla="*/ 4388465 w 4714468"/>
                <a:gd name="connsiteY20" fmla="*/ 27566 h 695476"/>
                <a:gd name="connsiteX21" fmla="*/ 4229438 w 4714468"/>
                <a:gd name="connsiteY21" fmla="*/ 67323 h 695476"/>
                <a:gd name="connsiteX22" fmla="*/ 4038607 w 4714468"/>
                <a:gd name="connsiteY22" fmla="*/ 99128 h 695476"/>
                <a:gd name="connsiteX23" fmla="*/ 3672847 w 4714468"/>
                <a:gd name="connsiteY23" fmla="*/ 83226 h 695476"/>
                <a:gd name="connsiteX24" fmla="*/ 3243477 w 4714468"/>
                <a:gd name="connsiteY24" fmla="*/ 59372 h 695476"/>
                <a:gd name="connsiteX25" fmla="*/ 2996986 w 4714468"/>
                <a:gd name="connsiteY25" fmla="*/ 43469 h 695476"/>
                <a:gd name="connsiteX26" fmla="*/ 2686885 w 4714468"/>
                <a:gd name="connsiteY26" fmla="*/ 27566 h 695476"/>
                <a:gd name="connsiteX27" fmla="*/ 2480152 w 4714468"/>
                <a:gd name="connsiteY27" fmla="*/ 27566 h 695476"/>
                <a:gd name="connsiteX28" fmla="*/ 2074635 w 4714468"/>
                <a:gd name="connsiteY28" fmla="*/ 83226 h 695476"/>
                <a:gd name="connsiteX29" fmla="*/ 1804291 w 4714468"/>
                <a:gd name="connsiteY29" fmla="*/ 91177 h 695476"/>
                <a:gd name="connsiteX30" fmla="*/ 1518044 w 4714468"/>
                <a:gd name="connsiteY30" fmla="*/ 99128 h 695476"/>
                <a:gd name="connsiteX31" fmla="*/ 1303358 w 4714468"/>
                <a:gd name="connsiteY31" fmla="*/ 83226 h 695476"/>
                <a:gd name="connsiteX32" fmla="*/ 1035478 w 4714468"/>
                <a:gd name="connsiteY32" fmla="*/ 35709 h 695476"/>
                <a:gd name="connsiteX33" fmla="*/ 487142 w 4714468"/>
                <a:gd name="connsiteY33" fmla="*/ 0 h 695476"/>
                <a:gd name="connsiteX34" fmla="*/ 219517 w 4714468"/>
                <a:gd name="connsiteY34" fmla="*/ 43276 h 695476"/>
                <a:gd name="connsiteX35" fmla="*/ 0 w 4714468"/>
                <a:gd name="connsiteY35" fmla="*/ 105272 h 695476"/>
                <a:gd name="connsiteX0" fmla="*/ 0 w 4714468"/>
                <a:gd name="connsiteY0" fmla="*/ 105272 h 695476"/>
                <a:gd name="connsiteX1" fmla="*/ 23198 w 4714468"/>
                <a:gd name="connsiteY1" fmla="*/ 655719 h 695476"/>
                <a:gd name="connsiteX2" fmla="*/ 201167 w 4714468"/>
                <a:gd name="connsiteY2" fmla="*/ 694884 h 695476"/>
                <a:gd name="connsiteX3" fmla="*/ 508228 w 4714468"/>
                <a:gd name="connsiteY3" fmla="*/ 687525 h 695476"/>
                <a:gd name="connsiteX4" fmla="*/ 913745 w 4714468"/>
                <a:gd name="connsiteY4" fmla="*/ 663671 h 695476"/>
                <a:gd name="connsiteX5" fmla="*/ 1247699 w 4714468"/>
                <a:gd name="connsiteY5" fmla="*/ 639817 h 695476"/>
                <a:gd name="connsiteX6" fmla="*/ 1565752 w 4714468"/>
                <a:gd name="connsiteY6" fmla="*/ 623914 h 695476"/>
                <a:gd name="connsiteX7" fmla="*/ 1788388 w 4714468"/>
                <a:gd name="connsiteY7" fmla="*/ 615963 h 695476"/>
                <a:gd name="connsiteX8" fmla="*/ 2026927 w 4714468"/>
                <a:gd name="connsiteY8" fmla="*/ 623914 h 695476"/>
                <a:gd name="connsiteX9" fmla="*/ 2273418 w 4714468"/>
                <a:gd name="connsiteY9" fmla="*/ 655719 h 695476"/>
                <a:gd name="connsiteX10" fmla="*/ 2456298 w 4714468"/>
                <a:gd name="connsiteY10" fmla="*/ 679573 h 695476"/>
                <a:gd name="connsiteX11" fmla="*/ 2774350 w 4714468"/>
                <a:gd name="connsiteY11" fmla="*/ 695476 h 695476"/>
                <a:gd name="connsiteX12" fmla="*/ 3052645 w 4714468"/>
                <a:gd name="connsiteY12" fmla="*/ 679573 h 695476"/>
                <a:gd name="connsiteX13" fmla="*/ 3370698 w 4714468"/>
                <a:gd name="connsiteY13" fmla="*/ 647768 h 695476"/>
                <a:gd name="connsiteX14" fmla="*/ 3641042 w 4714468"/>
                <a:gd name="connsiteY14" fmla="*/ 631866 h 695476"/>
                <a:gd name="connsiteX15" fmla="*/ 3959094 w 4714468"/>
                <a:gd name="connsiteY15" fmla="*/ 623914 h 695476"/>
                <a:gd name="connsiteX16" fmla="*/ 4157877 w 4714468"/>
                <a:gd name="connsiteY16" fmla="*/ 631866 h 695476"/>
                <a:gd name="connsiteX17" fmla="*/ 4436172 w 4714468"/>
                <a:gd name="connsiteY17" fmla="*/ 647768 h 695476"/>
                <a:gd name="connsiteX18" fmla="*/ 4714468 w 4714468"/>
                <a:gd name="connsiteY18" fmla="*/ 663671 h 695476"/>
                <a:gd name="connsiteX19" fmla="*/ 4706517 w 4714468"/>
                <a:gd name="connsiteY19" fmla="*/ 3712 h 695476"/>
                <a:gd name="connsiteX20" fmla="*/ 4388465 w 4714468"/>
                <a:gd name="connsiteY20" fmla="*/ 27566 h 695476"/>
                <a:gd name="connsiteX21" fmla="*/ 4229438 w 4714468"/>
                <a:gd name="connsiteY21" fmla="*/ 67323 h 695476"/>
                <a:gd name="connsiteX22" fmla="*/ 4038607 w 4714468"/>
                <a:gd name="connsiteY22" fmla="*/ 99128 h 695476"/>
                <a:gd name="connsiteX23" fmla="*/ 3672847 w 4714468"/>
                <a:gd name="connsiteY23" fmla="*/ 83226 h 695476"/>
                <a:gd name="connsiteX24" fmla="*/ 3243477 w 4714468"/>
                <a:gd name="connsiteY24" fmla="*/ 59372 h 695476"/>
                <a:gd name="connsiteX25" fmla="*/ 2996986 w 4714468"/>
                <a:gd name="connsiteY25" fmla="*/ 43469 h 695476"/>
                <a:gd name="connsiteX26" fmla="*/ 2686885 w 4714468"/>
                <a:gd name="connsiteY26" fmla="*/ 27566 h 695476"/>
                <a:gd name="connsiteX27" fmla="*/ 2480152 w 4714468"/>
                <a:gd name="connsiteY27" fmla="*/ 27566 h 695476"/>
                <a:gd name="connsiteX28" fmla="*/ 2074635 w 4714468"/>
                <a:gd name="connsiteY28" fmla="*/ 83226 h 695476"/>
                <a:gd name="connsiteX29" fmla="*/ 1804291 w 4714468"/>
                <a:gd name="connsiteY29" fmla="*/ 91177 h 695476"/>
                <a:gd name="connsiteX30" fmla="*/ 1518044 w 4714468"/>
                <a:gd name="connsiteY30" fmla="*/ 99128 h 695476"/>
                <a:gd name="connsiteX31" fmla="*/ 1303358 w 4714468"/>
                <a:gd name="connsiteY31" fmla="*/ 83226 h 695476"/>
                <a:gd name="connsiteX32" fmla="*/ 1035478 w 4714468"/>
                <a:gd name="connsiteY32" fmla="*/ 35709 h 695476"/>
                <a:gd name="connsiteX33" fmla="*/ 487142 w 4714468"/>
                <a:gd name="connsiteY33" fmla="*/ 0 h 695476"/>
                <a:gd name="connsiteX34" fmla="*/ 219517 w 4714468"/>
                <a:gd name="connsiteY34" fmla="*/ 43276 h 695476"/>
                <a:gd name="connsiteX35" fmla="*/ 0 w 4714468"/>
                <a:gd name="connsiteY35" fmla="*/ 105272 h 695476"/>
                <a:gd name="connsiteX0" fmla="*/ 0 w 4713236"/>
                <a:gd name="connsiteY0" fmla="*/ 97417 h 695476"/>
                <a:gd name="connsiteX1" fmla="*/ 21966 w 4713236"/>
                <a:gd name="connsiteY1" fmla="*/ 655719 h 695476"/>
                <a:gd name="connsiteX2" fmla="*/ 199935 w 4713236"/>
                <a:gd name="connsiteY2" fmla="*/ 694884 h 695476"/>
                <a:gd name="connsiteX3" fmla="*/ 506996 w 4713236"/>
                <a:gd name="connsiteY3" fmla="*/ 687525 h 695476"/>
                <a:gd name="connsiteX4" fmla="*/ 912513 w 4713236"/>
                <a:gd name="connsiteY4" fmla="*/ 663671 h 695476"/>
                <a:gd name="connsiteX5" fmla="*/ 1246467 w 4713236"/>
                <a:gd name="connsiteY5" fmla="*/ 639817 h 695476"/>
                <a:gd name="connsiteX6" fmla="*/ 1564520 w 4713236"/>
                <a:gd name="connsiteY6" fmla="*/ 623914 h 695476"/>
                <a:gd name="connsiteX7" fmla="*/ 1787156 w 4713236"/>
                <a:gd name="connsiteY7" fmla="*/ 615963 h 695476"/>
                <a:gd name="connsiteX8" fmla="*/ 2025695 w 4713236"/>
                <a:gd name="connsiteY8" fmla="*/ 623914 h 695476"/>
                <a:gd name="connsiteX9" fmla="*/ 2272186 w 4713236"/>
                <a:gd name="connsiteY9" fmla="*/ 655719 h 695476"/>
                <a:gd name="connsiteX10" fmla="*/ 2455066 w 4713236"/>
                <a:gd name="connsiteY10" fmla="*/ 679573 h 695476"/>
                <a:gd name="connsiteX11" fmla="*/ 2773118 w 4713236"/>
                <a:gd name="connsiteY11" fmla="*/ 695476 h 695476"/>
                <a:gd name="connsiteX12" fmla="*/ 3051413 w 4713236"/>
                <a:gd name="connsiteY12" fmla="*/ 679573 h 695476"/>
                <a:gd name="connsiteX13" fmla="*/ 3369466 w 4713236"/>
                <a:gd name="connsiteY13" fmla="*/ 647768 h 695476"/>
                <a:gd name="connsiteX14" fmla="*/ 3639810 w 4713236"/>
                <a:gd name="connsiteY14" fmla="*/ 631866 h 695476"/>
                <a:gd name="connsiteX15" fmla="*/ 3957862 w 4713236"/>
                <a:gd name="connsiteY15" fmla="*/ 623914 h 695476"/>
                <a:gd name="connsiteX16" fmla="*/ 4156645 w 4713236"/>
                <a:gd name="connsiteY16" fmla="*/ 631866 h 695476"/>
                <a:gd name="connsiteX17" fmla="*/ 4434940 w 4713236"/>
                <a:gd name="connsiteY17" fmla="*/ 647768 h 695476"/>
                <a:gd name="connsiteX18" fmla="*/ 4713236 w 4713236"/>
                <a:gd name="connsiteY18" fmla="*/ 663671 h 695476"/>
                <a:gd name="connsiteX19" fmla="*/ 4705285 w 4713236"/>
                <a:gd name="connsiteY19" fmla="*/ 3712 h 695476"/>
                <a:gd name="connsiteX20" fmla="*/ 4387233 w 4713236"/>
                <a:gd name="connsiteY20" fmla="*/ 27566 h 695476"/>
                <a:gd name="connsiteX21" fmla="*/ 4228206 w 4713236"/>
                <a:gd name="connsiteY21" fmla="*/ 67323 h 695476"/>
                <a:gd name="connsiteX22" fmla="*/ 4037375 w 4713236"/>
                <a:gd name="connsiteY22" fmla="*/ 99128 h 695476"/>
                <a:gd name="connsiteX23" fmla="*/ 3671615 w 4713236"/>
                <a:gd name="connsiteY23" fmla="*/ 83226 h 695476"/>
                <a:gd name="connsiteX24" fmla="*/ 3242245 w 4713236"/>
                <a:gd name="connsiteY24" fmla="*/ 59372 h 695476"/>
                <a:gd name="connsiteX25" fmla="*/ 2995754 w 4713236"/>
                <a:gd name="connsiteY25" fmla="*/ 43469 h 695476"/>
                <a:gd name="connsiteX26" fmla="*/ 2685653 w 4713236"/>
                <a:gd name="connsiteY26" fmla="*/ 27566 h 695476"/>
                <a:gd name="connsiteX27" fmla="*/ 2478920 w 4713236"/>
                <a:gd name="connsiteY27" fmla="*/ 27566 h 695476"/>
                <a:gd name="connsiteX28" fmla="*/ 2073403 w 4713236"/>
                <a:gd name="connsiteY28" fmla="*/ 83226 h 695476"/>
                <a:gd name="connsiteX29" fmla="*/ 1803059 w 4713236"/>
                <a:gd name="connsiteY29" fmla="*/ 91177 h 695476"/>
                <a:gd name="connsiteX30" fmla="*/ 1516812 w 4713236"/>
                <a:gd name="connsiteY30" fmla="*/ 99128 h 695476"/>
                <a:gd name="connsiteX31" fmla="*/ 1302126 w 4713236"/>
                <a:gd name="connsiteY31" fmla="*/ 83226 h 695476"/>
                <a:gd name="connsiteX32" fmla="*/ 1034246 w 4713236"/>
                <a:gd name="connsiteY32" fmla="*/ 35709 h 695476"/>
                <a:gd name="connsiteX33" fmla="*/ 485910 w 4713236"/>
                <a:gd name="connsiteY33" fmla="*/ 0 h 695476"/>
                <a:gd name="connsiteX34" fmla="*/ 218285 w 4713236"/>
                <a:gd name="connsiteY34" fmla="*/ 43276 h 695476"/>
                <a:gd name="connsiteX35" fmla="*/ 0 w 4713236"/>
                <a:gd name="connsiteY35" fmla="*/ 97417 h 695476"/>
                <a:gd name="connsiteX0" fmla="*/ 0 w 4713236"/>
                <a:gd name="connsiteY0" fmla="*/ 97417 h 695476"/>
                <a:gd name="connsiteX1" fmla="*/ 21966 w 4713236"/>
                <a:gd name="connsiteY1" fmla="*/ 655719 h 695476"/>
                <a:gd name="connsiteX2" fmla="*/ 199935 w 4713236"/>
                <a:gd name="connsiteY2" fmla="*/ 694884 h 695476"/>
                <a:gd name="connsiteX3" fmla="*/ 461944 w 4713236"/>
                <a:gd name="connsiteY3" fmla="*/ 692532 h 695476"/>
                <a:gd name="connsiteX4" fmla="*/ 912513 w 4713236"/>
                <a:gd name="connsiteY4" fmla="*/ 663671 h 695476"/>
                <a:gd name="connsiteX5" fmla="*/ 1246467 w 4713236"/>
                <a:gd name="connsiteY5" fmla="*/ 639817 h 695476"/>
                <a:gd name="connsiteX6" fmla="*/ 1564520 w 4713236"/>
                <a:gd name="connsiteY6" fmla="*/ 623914 h 695476"/>
                <a:gd name="connsiteX7" fmla="*/ 1787156 w 4713236"/>
                <a:gd name="connsiteY7" fmla="*/ 615963 h 695476"/>
                <a:gd name="connsiteX8" fmla="*/ 2025695 w 4713236"/>
                <a:gd name="connsiteY8" fmla="*/ 623914 h 695476"/>
                <a:gd name="connsiteX9" fmla="*/ 2272186 w 4713236"/>
                <a:gd name="connsiteY9" fmla="*/ 655719 h 695476"/>
                <a:gd name="connsiteX10" fmla="*/ 2455066 w 4713236"/>
                <a:gd name="connsiteY10" fmla="*/ 679573 h 695476"/>
                <a:gd name="connsiteX11" fmla="*/ 2773118 w 4713236"/>
                <a:gd name="connsiteY11" fmla="*/ 695476 h 695476"/>
                <a:gd name="connsiteX12" fmla="*/ 3051413 w 4713236"/>
                <a:gd name="connsiteY12" fmla="*/ 679573 h 695476"/>
                <a:gd name="connsiteX13" fmla="*/ 3369466 w 4713236"/>
                <a:gd name="connsiteY13" fmla="*/ 647768 h 695476"/>
                <a:gd name="connsiteX14" fmla="*/ 3639810 w 4713236"/>
                <a:gd name="connsiteY14" fmla="*/ 631866 h 695476"/>
                <a:gd name="connsiteX15" fmla="*/ 3957862 w 4713236"/>
                <a:gd name="connsiteY15" fmla="*/ 623914 h 695476"/>
                <a:gd name="connsiteX16" fmla="*/ 4156645 w 4713236"/>
                <a:gd name="connsiteY16" fmla="*/ 631866 h 695476"/>
                <a:gd name="connsiteX17" fmla="*/ 4434940 w 4713236"/>
                <a:gd name="connsiteY17" fmla="*/ 647768 h 695476"/>
                <a:gd name="connsiteX18" fmla="*/ 4713236 w 4713236"/>
                <a:gd name="connsiteY18" fmla="*/ 663671 h 695476"/>
                <a:gd name="connsiteX19" fmla="*/ 4705285 w 4713236"/>
                <a:gd name="connsiteY19" fmla="*/ 3712 h 695476"/>
                <a:gd name="connsiteX20" fmla="*/ 4387233 w 4713236"/>
                <a:gd name="connsiteY20" fmla="*/ 27566 h 695476"/>
                <a:gd name="connsiteX21" fmla="*/ 4228206 w 4713236"/>
                <a:gd name="connsiteY21" fmla="*/ 67323 h 695476"/>
                <a:gd name="connsiteX22" fmla="*/ 4037375 w 4713236"/>
                <a:gd name="connsiteY22" fmla="*/ 99128 h 695476"/>
                <a:gd name="connsiteX23" fmla="*/ 3671615 w 4713236"/>
                <a:gd name="connsiteY23" fmla="*/ 83226 h 695476"/>
                <a:gd name="connsiteX24" fmla="*/ 3242245 w 4713236"/>
                <a:gd name="connsiteY24" fmla="*/ 59372 h 695476"/>
                <a:gd name="connsiteX25" fmla="*/ 2995754 w 4713236"/>
                <a:gd name="connsiteY25" fmla="*/ 43469 h 695476"/>
                <a:gd name="connsiteX26" fmla="*/ 2685653 w 4713236"/>
                <a:gd name="connsiteY26" fmla="*/ 27566 h 695476"/>
                <a:gd name="connsiteX27" fmla="*/ 2478920 w 4713236"/>
                <a:gd name="connsiteY27" fmla="*/ 27566 h 695476"/>
                <a:gd name="connsiteX28" fmla="*/ 2073403 w 4713236"/>
                <a:gd name="connsiteY28" fmla="*/ 83226 h 695476"/>
                <a:gd name="connsiteX29" fmla="*/ 1803059 w 4713236"/>
                <a:gd name="connsiteY29" fmla="*/ 91177 h 695476"/>
                <a:gd name="connsiteX30" fmla="*/ 1516812 w 4713236"/>
                <a:gd name="connsiteY30" fmla="*/ 99128 h 695476"/>
                <a:gd name="connsiteX31" fmla="*/ 1302126 w 4713236"/>
                <a:gd name="connsiteY31" fmla="*/ 83226 h 695476"/>
                <a:gd name="connsiteX32" fmla="*/ 1034246 w 4713236"/>
                <a:gd name="connsiteY32" fmla="*/ 35709 h 695476"/>
                <a:gd name="connsiteX33" fmla="*/ 485910 w 4713236"/>
                <a:gd name="connsiteY33" fmla="*/ 0 h 695476"/>
                <a:gd name="connsiteX34" fmla="*/ 218285 w 4713236"/>
                <a:gd name="connsiteY34" fmla="*/ 43276 h 695476"/>
                <a:gd name="connsiteX35" fmla="*/ 0 w 4713236"/>
                <a:gd name="connsiteY35" fmla="*/ 97417 h 695476"/>
                <a:gd name="connsiteX0" fmla="*/ 0 w 4713236"/>
                <a:gd name="connsiteY0" fmla="*/ 97417 h 695476"/>
                <a:gd name="connsiteX1" fmla="*/ 21966 w 4713236"/>
                <a:gd name="connsiteY1" fmla="*/ 655719 h 695476"/>
                <a:gd name="connsiteX2" fmla="*/ 199935 w 4713236"/>
                <a:gd name="connsiteY2" fmla="*/ 694884 h 695476"/>
                <a:gd name="connsiteX3" fmla="*/ 461944 w 4713236"/>
                <a:gd name="connsiteY3" fmla="*/ 692532 h 695476"/>
                <a:gd name="connsiteX4" fmla="*/ 912513 w 4713236"/>
                <a:gd name="connsiteY4" fmla="*/ 663671 h 695476"/>
                <a:gd name="connsiteX5" fmla="*/ 1246467 w 4713236"/>
                <a:gd name="connsiteY5" fmla="*/ 639817 h 695476"/>
                <a:gd name="connsiteX6" fmla="*/ 1564520 w 4713236"/>
                <a:gd name="connsiteY6" fmla="*/ 623914 h 695476"/>
                <a:gd name="connsiteX7" fmla="*/ 1787156 w 4713236"/>
                <a:gd name="connsiteY7" fmla="*/ 615963 h 695476"/>
                <a:gd name="connsiteX8" fmla="*/ 2025695 w 4713236"/>
                <a:gd name="connsiteY8" fmla="*/ 623914 h 695476"/>
                <a:gd name="connsiteX9" fmla="*/ 2272186 w 4713236"/>
                <a:gd name="connsiteY9" fmla="*/ 655719 h 695476"/>
                <a:gd name="connsiteX10" fmla="*/ 2455066 w 4713236"/>
                <a:gd name="connsiteY10" fmla="*/ 679573 h 695476"/>
                <a:gd name="connsiteX11" fmla="*/ 2773118 w 4713236"/>
                <a:gd name="connsiteY11" fmla="*/ 695476 h 695476"/>
                <a:gd name="connsiteX12" fmla="*/ 3051413 w 4713236"/>
                <a:gd name="connsiteY12" fmla="*/ 679573 h 695476"/>
                <a:gd name="connsiteX13" fmla="*/ 3369466 w 4713236"/>
                <a:gd name="connsiteY13" fmla="*/ 647768 h 695476"/>
                <a:gd name="connsiteX14" fmla="*/ 3639810 w 4713236"/>
                <a:gd name="connsiteY14" fmla="*/ 631866 h 695476"/>
                <a:gd name="connsiteX15" fmla="*/ 3957862 w 4713236"/>
                <a:gd name="connsiteY15" fmla="*/ 623914 h 695476"/>
                <a:gd name="connsiteX16" fmla="*/ 4156645 w 4713236"/>
                <a:gd name="connsiteY16" fmla="*/ 631866 h 695476"/>
                <a:gd name="connsiteX17" fmla="*/ 4434940 w 4713236"/>
                <a:gd name="connsiteY17" fmla="*/ 647768 h 695476"/>
                <a:gd name="connsiteX18" fmla="*/ 4713236 w 4713236"/>
                <a:gd name="connsiteY18" fmla="*/ 663671 h 695476"/>
                <a:gd name="connsiteX19" fmla="*/ 4705285 w 4713236"/>
                <a:gd name="connsiteY19" fmla="*/ 3712 h 695476"/>
                <a:gd name="connsiteX20" fmla="*/ 4387233 w 4713236"/>
                <a:gd name="connsiteY20" fmla="*/ 27566 h 695476"/>
                <a:gd name="connsiteX21" fmla="*/ 4228206 w 4713236"/>
                <a:gd name="connsiteY21" fmla="*/ 67323 h 695476"/>
                <a:gd name="connsiteX22" fmla="*/ 4037375 w 4713236"/>
                <a:gd name="connsiteY22" fmla="*/ 99128 h 695476"/>
                <a:gd name="connsiteX23" fmla="*/ 3671615 w 4713236"/>
                <a:gd name="connsiteY23" fmla="*/ 83226 h 695476"/>
                <a:gd name="connsiteX24" fmla="*/ 3242245 w 4713236"/>
                <a:gd name="connsiteY24" fmla="*/ 59372 h 695476"/>
                <a:gd name="connsiteX25" fmla="*/ 2995754 w 4713236"/>
                <a:gd name="connsiteY25" fmla="*/ 43469 h 695476"/>
                <a:gd name="connsiteX26" fmla="*/ 2685653 w 4713236"/>
                <a:gd name="connsiteY26" fmla="*/ 27566 h 695476"/>
                <a:gd name="connsiteX27" fmla="*/ 2478920 w 4713236"/>
                <a:gd name="connsiteY27" fmla="*/ 27566 h 695476"/>
                <a:gd name="connsiteX28" fmla="*/ 2073403 w 4713236"/>
                <a:gd name="connsiteY28" fmla="*/ 83226 h 695476"/>
                <a:gd name="connsiteX29" fmla="*/ 1803059 w 4713236"/>
                <a:gd name="connsiteY29" fmla="*/ 91177 h 695476"/>
                <a:gd name="connsiteX30" fmla="*/ 1516812 w 4713236"/>
                <a:gd name="connsiteY30" fmla="*/ 99128 h 695476"/>
                <a:gd name="connsiteX31" fmla="*/ 1302126 w 4713236"/>
                <a:gd name="connsiteY31" fmla="*/ 83226 h 695476"/>
                <a:gd name="connsiteX32" fmla="*/ 1034246 w 4713236"/>
                <a:gd name="connsiteY32" fmla="*/ 35709 h 695476"/>
                <a:gd name="connsiteX33" fmla="*/ 485910 w 4713236"/>
                <a:gd name="connsiteY33" fmla="*/ 0 h 695476"/>
                <a:gd name="connsiteX34" fmla="*/ 229836 w 4713236"/>
                <a:gd name="connsiteY34" fmla="*/ 20942 h 695476"/>
                <a:gd name="connsiteX35" fmla="*/ 0 w 4713236"/>
                <a:gd name="connsiteY35" fmla="*/ 97417 h 695476"/>
                <a:gd name="connsiteX0" fmla="*/ 0 w 4713236"/>
                <a:gd name="connsiteY0" fmla="*/ 97417 h 695476"/>
                <a:gd name="connsiteX1" fmla="*/ 21966 w 4713236"/>
                <a:gd name="connsiteY1" fmla="*/ 655719 h 695476"/>
                <a:gd name="connsiteX2" fmla="*/ 199935 w 4713236"/>
                <a:gd name="connsiteY2" fmla="*/ 694884 h 695476"/>
                <a:gd name="connsiteX3" fmla="*/ 461944 w 4713236"/>
                <a:gd name="connsiteY3" fmla="*/ 692532 h 695476"/>
                <a:gd name="connsiteX4" fmla="*/ 912513 w 4713236"/>
                <a:gd name="connsiteY4" fmla="*/ 663671 h 695476"/>
                <a:gd name="connsiteX5" fmla="*/ 1246467 w 4713236"/>
                <a:gd name="connsiteY5" fmla="*/ 639817 h 695476"/>
                <a:gd name="connsiteX6" fmla="*/ 1564520 w 4713236"/>
                <a:gd name="connsiteY6" fmla="*/ 623914 h 695476"/>
                <a:gd name="connsiteX7" fmla="*/ 1787156 w 4713236"/>
                <a:gd name="connsiteY7" fmla="*/ 615963 h 695476"/>
                <a:gd name="connsiteX8" fmla="*/ 2025695 w 4713236"/>
                <a:gd name="connsiteY8" fmla="*/ 623914 h 695476"/>
                <a:gd name="connsiteX9" fmla="*/ 2272186 w 4713236"/>
                <a:gd name="connsiteY9" fmla="*/ 655719 h 695476"/>
                <a:gd name="connsiteX10" fmla="*/ 2455066 w 4713236"/>
                <a:gd name="connsiteY10" fmla="*/ 679573 h 695476"/>
                <a:gd name="connsiteX11" fmla="*/ 2773118 w 4713236"/>
                <a:gd name="connsiteY11" fmla="*/ 695476 h 695476"/>
                <a:gd name="connsiteX12" fmla="*/ 3051413 w 4713236"/>
                <a:gd name="connsiteY12" fmla="*/ 679573 h 695476"/>
                <a:gd name="connsiteX13" fmla="*/ 3369466 w 4713236"/>
                <a:gd name="connsiteY13" fmla="*/ 647768 h 695476"/>
                <a:gd name="connsiteX14" fmla="*/ 3639810 w 4713236"/>
                <a:gd name="connsiteY14" fmla="*/ 631866 h 695476"/>
                <a:gd name="connsiteX15" fmla="*/ 3957862 w 4713236"/>
                <a:gd name="connsiteY15" fmla="*/ 623914 h 695476"/>
                <a:gd name="connsiteX16" fmla="*/ 4156645 w 4713236"/>
                <a:gd name="connsiteY16" fmla="*/ 631866 h 695476"/>
                <a:gd name="connsiteX17" fmla="*/ 4434940 w 4713236"/>
                <a:gd name="connsiteY17" fmla="*/ 647768 h 695476"/>
                <a:gd name="connsiteX18" fmla="*/ 4713236 w 4713236"/>
                <a:gd name="connsiteY18" fmla="*/ 663671 h 695476"/>
                <a:gd name="connsiteX19" fmla="*/ 4705285 w 4713236"/>
                <a:gd name="connsiteY19" fmla="*/ 3712 h 695476"/>
                <a:gd name="connsiteX20" fmla="*/ 4387233 w 4713236"/>
                <a:gd name="connsiteY20" fmla="*/ 27566 h 695476"/>
                <a:gd name="connsiteX21" fmla="*/ 4228206 w 4713236"/>
                <a:gd name="connsiteY21" fmla="*/ 67323 h 695476"/>
                <a:gd name="connsiteX22" fmla="*/ 4037375 w 4713236"/>
                <a:gd name="connsiteY22" fmla="*/ 99128 h 695476"/>
                <a:gd name="connsiteX23" fmla="*/ 3671615 w 4713236"/>
                <a:gd name="connsiteY23" fmla="*/ 83226 h 695476"/>
                <a:gd name="connsiteX24" fmla="*/ 3242245 w 4713236"/>
                <a:gd name="connsiteY24" fmla="*/ 59372 h 695476"/>
                <a:gd name="connsiteX25" fmla="*/ 2995754 w 4713236"/>
                <a:gd name="connsiteY25" fmla="*/ 43469 h 695476"/>
                <a:gd name="connsiteX26" fmla="*/ 2685653 w 4713236"/>
                <a:gd name="connsiteY26" fmla="*/ 27566 h 695476"/>
                <a:gd name="connsiteX27" fmla="*/ 2478920 w 4713236"/>
                <a:gd name="connsiteY27" fmla="*/ 27566 h 695476"/>
                <a:gd name="connsiteX28" fmla="*/ 2073403 w 4713236"/>
                <a:gd name="connsiteY28" fmla="*/ 83226 h 695476"/>
                <a:gd name="connsiteX29" fmla="*/ 1803059 w 4713236"/>
                <a:gd name="connsiteY29" fmla="*/ 91177 h 695476"/>
                <a:gd name="connsiteX30" fmla="*/ 1516812 w 4713236"/>
                <a:gd name="connsiteY30" fmla="*/ 99128 h 695476"/>
                <a:gd name="connsiteX31" fmla="*/ 1302126 w 4713236"/>
                <a:gd name="connsiteY31" fmla="*/ 83226 h 695476"/>
                <a:gd name="connsiteX32" fmla="*/ 1034246 w 4713236"/>
                <a:gd name="connsiteY32" fmla="*/ 35709 h 695476"/>
                <a:gd name="connsiteX33" fmla="*/ 485910 w 4713236"/>
                <a:gd name="connsiteY33" fmla="*/ 0 h 695476"/>
                <a:gd name="connsiteX34" fmla="*/ 228604 w 4713236"/>
                <a:gd name="connsiteY34" fmla="*/ 28797 h 695476"/>
                <a:gd name="connsiteX35" fmla="*/ 0 w 4713236"/>
                <a:gd name="connsiteY35" fmla="*/ 97417 h 695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4713236" h="695476">
                  <a:moveTo>
                    <a:pt x="0" y="97417"/>
                  </a:moveTo>
                  <a:lnTo>
                    <a:pt x="21966" y="655719"/>
                  </a:lnTo>
                  <a:lnTo>
                    <a:pt x="199935" y="694884"/>
                  </a:lnTo>
                  <a:lnTo>
                    <a:pt x="461944" y="692532"/>
                  </a:lnTo>
                  <a:lnTo>
                    <a:pt x="912513" y="663671"/>
                  </a:lnTo>
                  <a:lnTo>
                    <a:pt x="1246467" y="639817"/>
                  </a:lnTo>
                  <a:lnTo>
                    <a:pt x="1564520" y="623914"/>
                  </a:lnTo>
                  <a:lnTo>
                    <a:pt x="1787156" y="615963"/>
                  </a:lnTo>
                  <a:lnTo>
                    <a:pt x="2025695" y="623914"/>
                  </a:lnTo>
                  <a:lnTo>
                    <a:pt x="2272186" y="655719"/>
                  </a:lnTo>
                  <a:lnTo>
                    <a:pt x="2455066" y="679573"/>
                  </a:lnTo>
                  <a:lnTo>
                    <a:pt x="2773118" y="695476"/>
                  </a:lnTo>
                  <a:lnTo>
                    <a:pt x="3051413" y="679573"/>
                  </a:lnTo>
                  <a:lnTo>
                    <a:pt x="3369466" y="647768"/>
                  </a:lnTo>
                  <a:lnTo>
                    <a:pt x="3639810" y="631866"/>
                  </a:lnTo>
                  <a:lnTo>
                    <a:pt x="3957862" y="623914"/>
                  </a:lnTo>
                  <a:lnTo>
                    <a:pt x="4156645" y="631866"/>
                  </a:lnTo>
                  <a:lnTo>
                    <a:pt x="4434940" y="647768"/>
                  </a:lnTo>
                  <a:lnTo>
                    <a:pt x="4713236" y="663671"/>
                  </a:lnTo>
                  <a:cubicBezTo>
                    <a:pt x="4710586" y="443685"/>
                    <a:pt x="4707935" y="223698"/>
                    <a:pt x="4705285" y="3712"/>
                  </a:cubicBezTo>
                  <a:lnTo>
                    <a:pt x="4387233" y="27566"/>
                  </a:lnTo>
                  <a:lnTo>
                    <a:pt x="4228206" y="67323"/>
                  </a:lnTo>
                  <a:lnTo>
                    <a:pt x="4037375" y="99128"/>
                  </a:lnTo>
                  <a:lnTo>
                    <a:pt x="3671615" y="83226"/>
                  </a:lnTo>
                  <a:lnTo>
                    <a:pt x="3242245" y="59372"/>
                  </a:lnTo>
                  <a:lnTo>
                    <a:pt x="2995754" y="43469"/>
                  </a:lnTo>
                  <a:lnTo>
                    <a:pt x="2685653" y="27566"/>
                  </a:lnTo>
                  <a:lnTo>
                    <a:pt x="2478920" y="27566"/>
                  </a:lnTo>
                  <a:lnTo>
                    <a:pt x="2073403" y="83226"/>
                  </a:lnTo>
                  <a:lnTo>
                    <a:pt x="1803059" y="91177"/>
                  </a:lnTo>
                  <a:lnTo>
                    <a:pt x="1516812" y="99128"/>
                  </a:lnTo>
                  <a:lnTo>
                    <a:pt x="1302126" y="83226"/>
                  </a:lnTo>
                  <a:lnTo>
                    <a:pt x="1034246" y="35709"/>
                  </a:lnTo>
                  <a:lnTo>
                    <a:pt x="485910" y="0"/>
                  </a:lnTo>
                  <a:lnTo>
                    <a:pt x="228604" y="28797"/>
                  </a:lnTo>
                  <a:lnTo>
                    <a:pt x="0" y="97417"/>
                  </a:lnTo>
                  <a:close/>
                </a:path>
              </a:pathLst>
            </a:cu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323895A-7773-3AEB-22C8-5E3D013E9574}"/>
              </a:ext>
            </a:extLst>
          </p:cNvPr>
          <p:cNvCxnSpPr>
            <a:cxnSpLocks/>
          </p:cNvCxnSpPr>
          <p:nvPr/>
        </p:nvCxnSpPr>
        <p:spPr>
          <a:xfrm flipV="1">
            <a:off x="1576427" y="2928289"/>
            <a:ext cx="4636504" cy="3452"/>
          </a:xfrm>
          <a:prstGeom prst="line">
            <a:avLst/>
          </a:prstGeom>
          <a:ln>
            <a:solidFill>
              <a:srgbClr val="D26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07E2424-9670-5A95-BF9A-C9B6450B5021}"/>
              </a:ext>
            </a:extLst>
          </p:cNvPr>
          <p:cNvCxnSpPr>
            <a:cxnSpLocks/>
          </p:cNvCxnSpPr>
          <p:nvPr/>
        </p:nvCxnSpPr>
        <p:spPr>
          <a:xfrm flipV="1">
            <a:off x="6144755" y="2902909"/>
            <a:ext cx="4463587" cy="24375"/>
          </a:xfrm>
          <a:prstGeom prst="line">
            <a:avLst/>
          </a:prstGeom>
          <a:ln>
            <a:solidFill>
              <a:srgbClr val="D26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tangle 60">
            <a:extLst>
              <a:ext uri="{FF2B5EF4-FFF2-40B4-BE49-F238E27FC236}">
                <a16:creationId xmlns:a16="http://schemas.microsoft.com/office/drawing/2014/main" id="{FB519758-AB4D-B5FE-6F60-1E76EA62DAD5}"/>
              </a:ext>
            </a:extLst>
          </p:cNvPr>
          <p:cNvSpPr/>
          <p:nvPr/>
        </p:nvSpPr>
        <p:spPr>
          <a:xfrm>
            <a:off x="9172995" y="1027856"/>
            <a:ext cx="1138336" cy="808608"/>
          </a:xfrm>
          <a:prstGeom prst="rect">
            <a:avLst/>
          </a:prstGeom>
          <a:solidFill>
            <a:srgbClr val="000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64C8777F-7F30-3B46-ADF1-F5E17A320309}"/>
              </a:ext>
            </a:extLst>
          </p:cNvPr>
          <p:cNvCxnSpPr>
            <a:cxnSpLocks/>
          </p:cNvCxnSpPr>
          <p:nvPr/>
        </p:nvCxnSpPr>
        <p:spPr>
          <a:xfrm flipV="1">
            <a:off x="2930160" y="1728772"/>
            <a:ext cx="6242835" cy="85924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32ABBD68-554C-9866-87E3-21C9EEE20051}"/>
              </a:ext>
            </a:extLst>
          </p:cNvPr>
          <p:cNvCxnSpPr>
            <a:cxnSpLocks/>
          </p:cNvCxnSpPr>
          <p:nvPr/>
        </p:nvCxnSpPr>
        <p:spPr>
          <a:xfrm flipV="1">
            <a:off x="4331902" y="1027855"/>
            <a:ext cx="4506544" cy="1364988"/>
          </a:xfrm>
          <a:prstGeom prst="line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1E3C663B-6E96-869E-85BA-4C2AAFCAE077}"/>
              </a:ext>
            </a:extLst>
          </p:cNvPr>
          <p:cNvSpPr/>
          <p:nvPr/>
        </p:nvSpPr>
        <p:spPr>
          <a:xfrm>
            <a:off x="5021523" y="2008563"/>
            <a:ext cx="45719" cy="3578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66016D48-6C3D-EC56-A408-9B6FF615F8A3}"/>
              </a:ext>
            </a:extLst>
          </p:cNvPr>
          <p:cNvSpPr txBox="1"/>
          <p:nvPr/>
        </p:nvSpPr>
        <p:spPr>
          <a:xfrm>
            <a:off x="1709640" y="2686892"/>
            <a:ext cx="798295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Beam ➡</a:t>
            </a:r>
            <a:endParaRPr kumimoji="0" lang="en-GB" sz="1600" b="0" i="1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CA72860-8D77-15EB-98D9-F17D312BC615}"/>
              </a:ext>
            </a:extLst>
          </p:cNvPr>
          <p:cNvCxnSpPr>
            <a:cxnSpLocks/>
            <a:stCxn id="5" idx="3"/>
          </p:cNvCxnSpPr>
          <p:nvPr/>
        </p:nvCxnSpPr>
        <p:spPr>
          <a:xfrm flipH="1">
            <a:off x="4169881" y="1671455"/>
            <a:ext cx="463" cy="692131"/>
          </a:xfrm>
          <a:prstGeom prst="line">
            <a:avLst/>
          </a:prstGeom>
          <a:ln>
            <a:solidFill>
              <a:schemeClr val="accent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>
            <a:extLst>
              <a:ext uri="{FF2B5EF4-FFF2-40B4-BE49-F238E27FC236}">
                <a16:creationId xmlns:a16="http://schemas.microsoft.com/office/drawing/2014/main" id="{7394499F-C0FA-AA06-01A8-F125BA9602BE}"/>
              </a:ext>
            </a:extLst>
          </p:cNvPr>
          <p:cNvSpPr txBox="1"/>
          <p:nvPr/>
        </p:nvSpPr>
        <p:spPr>
          <a:xfrm>
            <a:off x="2571264" y="2024533"/>
            <a:ext cx="706925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Crystal 1</a:t>
            </a:r>
            <a:b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TCCS</a:t>
            </a:r>
            <a:endParaRPr kumimoji="0" lang="en-GB" sz="14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8F5078FC-2248-85AB-78F9-8902DB4444A7}"/>
              </a:ext>
            </a:extLst>
          </p:cNvPr>
          <p:cNvSpPr txBox="1"/>
          <p:nvPr/>
        </p:nvSpPr>
        <p:spPr>
          <a:xfrm>
            <a:off x="4597716" y="1324910"/>
            <a:ext cx="890589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Pixel detector PIX 1</a:t>
            </a:r>
            <a:endParaRPr kumimoji="0" lang="en-GB" sz="1400" b="0" i="1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D3341D57-5857-F5DB-FD01-1EC40FE22C89}"/>
              </a:ext>
            </a:extLst>
          </p:cNvPr>
          <p:cNvSpPr txBox="1"/>
          <p:nvPr/>
        </p:nvSpPr>
        <p:spPr>
          <a:xfrm>
            <a:off x="9307439" y="1186235"/>
            <a:ext cx="89058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Absorber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TCLA</a:t>
            </a:r>
            <a:endParaRPr kumimoji="0" lang="en-GB" sz="1400" b="0" i="1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Block Arc 14">
            <a:extLst>
              <a:ext uri="{FF2B5EF4-FFF2-40B4-BE49-F238E27FC236}">
                <a16:creationId xmlns:a16="http://schemas.microsoft.com/office/drawing/2014/main" id="{6C3D6C7F-A8AD-FB14-CA51-F661F8D9940C}"/>
              </a:ext>
            </a:extLst>
          </p:cNvPr>
          <p:cNvSpPr/>
          <p:nvPr/>
        </p:nvSpPr>
        <p:spPr>
          <a:xfrm rot="10800000">
            <a:off x="2426487" y="1885020"/>
            <a:ext cx="669742" cy="766887"/>
          </a:xfrm>
          <a:prstGeom prst="blockArc">
            <a:avLst>
              <a:gd name="adj1" fmla="val 14511651"/>
              <a:gd name="adj2" fmla="val 16207867"/>
              <a:gd name="adj3" fmla="val 14973"/>
            </a:avLst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9" name="Block Arc 18">
            <a:extLst>
              <a:ext uri="{FF2B5EF4-FFF2-40B4-BE49-F238E27FC236}">
                <a16:creationId xmlns:a16="http://schemas.microsoft.com/office/drawing/2014/main" id="{CEA2DCAA-E61F-BC39-4767-D1C7BB476CAB}"/>
              </a:ext>
            </a:extLst>
          </p:cNvPr>
          <p:cNvSpPr/>
          <p:nvPr/>
        </p:nvSpPr>
        <p:spPr>
          <a:xfrm rot="10800000">
            <a:off x="3846699" y="1664241"/>
            <a:ext cx="669742" cy="766887"/>
          </a:xfrm>
          <a:prstGeom prst="blockArc">
            <a:avLst>
              <a:gd name="adj1" fmla="val 14511651"/>
              <a:gd name="adj2" fmla="val 16207867"/>
              <a:gd name="adj3" fmla="val 14973"/>
            </a:avLst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03" name="Straight Arrow Connector 102">
            <a:extLst>
              <a:ext uri="{FF2B5EF4-FFF2-40B4-BE49-F238E27FC236}">
                <a16:creationId xmlns:a16="http://schemas.microsoft.com/office/drawing/2014/main" id="{FBDB50A5-22D6-FB7A-1D79-87B07C0A07A6}"/>
              </a:ext>
            </a:extLst>
          </p:cNvPr>
          <p:cNvCxnSpPr>
            <a:cxnSpLocks/>
          </p:cNvCxnSpPr>
          <p:nvPr/>
        </p:nvCxnSpPr>
        <p:spPr>
          <a:xfrm>
            <a:off x="4271742" y="3675645"/>
            <a:ext cx="79550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0480C97D-806C-3144-71CC-44B00D69B901}"/>
              </a:ext>
            </a:extLst>
          </p:cNvPr>
          <p:cNvCxnSpPr>
            <a:cxnSpLocks/>
          </p:cNvCxnSpPr>
          <p:nvPr/>
        </p:nvCxnSpPr>
        <p:spPr>
          <a:xfrm>
            <a:off x="4271742" y="2419096"/>
            <a:ext cx="0" cy="1256549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D1107D27-E200-5D81-BDCF-F2B199866296}"/>
              </a:ext>
            </a:extLst>
          </p:cNvPr>
          <p:cNvCxnSpPr>
            <a:cxnSpLocks/>
          </p:cNvCxnSpPr>
          <p:nvPr/>
        </p:nvCxnSpPr>
        <p:spPr>
          <a:xfrm>
            <a:off x="5045587" y="2366410"/>
            <a:ext cx="0" cy="1309235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TextBox 118">
            <a:extLst>
              <a:ext uri="{FF2B5EF4-FFF2-40B4-BE49-F238E27FC236}">
                <a16:creationId xmlns:a16="http://schemas.microsoft.com/office/drawing/2014/main" id="{F302F0B7-8663-0635-C06F-2315BF2BEB69}"/>
              </a:ext>
            </a:extLst>
          </p:cNvPr>
          <p:cNvSpPr txBox="1"/>
          <p:nvPr/>
        </p:nvSpPr>
        <p:spPr>
          <a:xfrm>
            <a:off x="4224781" y="3682086"/>
            <a:ext cx="890589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 m</a:t>
            </a:r>
            <a:endParaRPr kumimoji="0" lang="en-GB" sz="1400" b="0" i="1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2485DA3C-0A57-26DB-9373-DE88C8AFC732}"/>
              </a:ext>
            </a:extLst>
          </p:cNvPr>
          <p:cNvSpPr txBox="1"/>
          <p:nvPr/>
        </p:nvSpPr>
        <p:spPr>
          <a:xfrm>
            <a:off x="6010657" y="3277796"/>
            <a:ext cx="890589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1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DEA4087-F51B-344D-C537-0665EDA77A18}"/>
              </a:ext>
            </a:extLst>
          </p:cNvPr>
          <p:cNvSpPr/>
          <p:nvPr/>
        </p:nvSpPr>
        <p:spPr>
          <a:xfrm>
            <a:off x="4124625" y="1592107"/>
            <a:ext cx="45719" cy="158695"/>
          </a:xfrm>
          <a:prstGeom prst="rect">
            <a:avLst/>
          </a:prstGeom>
          <a:solidFill>
            <a:schemeClr val="accent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B360096-9E12-A5BC-B899-CCBBA12AA876}"/>
              </a:ext>
            </a:extLst>
          </p:cNvPr>
          <p:cNvSpPr txBox="1"/>
          <p:nvPr/>
        </p:nvSpPr>
        <p:spPr>
          <a:xfrm>
            <a:off x="3503207" y="1183145"/>
            <a:ext cx="1138336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Target TGT retracted</a:t>
            </a:r>
            <a:endParaRPr kumimoji="0" lang="en-GB" sz="1400" b="0" i="1" u="none" strike="noStrike" kern="1200" cap="none" spc="0" normalizeH="0" baseline="0" noProof="0" dirty="0">
              <a:ln>
                <a:noFill/>
              </a:ln>
              <a:solidFill>
                <a:srgbClr val="2F2F2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4354649-1974-0D9D-50C6-BC4B3A56FB49}"/>
              </a:ext>
            </a:extLst>
          </p:cNvPr>
          <p:cNvSpPr/>
          <p:nvPr/>
        </p:nvSpPr>
        <p:spPr>
          <a:xfrm>
            <a:off x="3929093" y="1836464"/>
            <a:ext cx="890589" cy="1993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FF08D43B-F6CB-3014-0ED6-71B8677D93F1}"/>
              </a:ext>
            </a:extLst>
          </p:cNvPr>
          <p:cNvSpPr txBox="1"/>
          <p:nvPr/>
        </p:nvSpPr>
        <p:spPr>
          <a:xfrm>
            <a:off x="4072375" y="1836708"/>
            <a:ext cx="706925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Crystal 2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i="1" dirty="0">
                <a:solidFill>
                  <a:srgbClr val="00B050"/>
                </a:solidFill>
                <a:latin typeface="Arial"/>
              </a:rPr>
              <a:t>TCCP</a:t>
            </a:r>
            <a:endParaRPr kumimoji="0" lang="en-GB" sz="14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FE5C82B-4DB2-FCCB-AF7E-4E4BF68509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1886" y="3886767"/>
            <a:ext cx="588884" cy="588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7222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B35415-FA14-15E4-1281-005B56D79A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TWOCRYST to be installed this year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4AC5DE-2DD6-5CBE-9866-F3DB4F8997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12 June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B489DF-2C5F-BF79-36CE-462EB7642D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Kay Dewhurst | </a:t>
            </a:r>
            <a:r>
              <a:rPr kumimoji="0" lang="en-GB" sz="120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Crystal experiments and recent measurements at CERN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96CD98-939C-989E-6F2E-9484FDE8B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77" name="Content Placeholder 1">
            <a:extLst>
              <a:ext uri="{FF2B5EF4-FFF2-40B4-BE49-F238E27FC236}">
                <a16:creationId xmlns:a16="http://schemas.microsoft.com/office/drawing/2014/main" id="{4B009D9C-D74B-E070-CC2B-5E388D5EF60C}"/>
              </a:ext>
            </a:extLst>
          </p:cNvPr>
          <p:cNvSpPr txBox="1">
            <a:spLocks/>
          </p:cNvSpPr>
          <p:nvPr/>
        </p:nvSpPr>
        <p:spPr>
          <a:xfrm>
            <a:off x="407987" y="906464"/>
            <a:ext cx="11376025" cy="506438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Visit to</a:t>
            </a:r>
            <a:r>
              <a:rPr kumimoji="0" lang="en-US" sz="2000" b="0" i="0" u="none" strike="noStrike" kern="1200" cap="none" spc="0" normalizeH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IR3 in February 2023 to check component positions and space requirements.</a:t>
            </a:r>
            <a:br>
              <a:rPr lang="en-GB" sz="2000" b="0" dirty="0">
                <a:solidFill>
                  <a:srgbClr val="2F2F2F">
                    <a:lumMod val="50000"/>
                  </a:srgbClr>
                </a:solidFill>
                <a:latin typeface="Arial"/>
              </a:rPr>
            </a:br>
            <a:r>
              <a:rPr lang="en-GB" sz="2000" b="0" dirty="0">
                <a:solidFill>
                  <a:srgbClr val="2F2F2F">
                    <a:lumMod val="50000"/>
                  </a:srgbClr>
                </a:solidFill>
                <a:latin typeface="Arial"/>
              </a:rPr>
              <a:t>Components will be installed in the Year-End-Technical-Stop (YETS) of 2024/2025.</a:t>
            </a:r>
            <a:br>
              <a:rPr lang="en-US" sz="2000" b="0" dirty="0">
                <a:solidFill>
                  <a:srgbClr val="2F2F2F">
                    <a:lumMod val="50000"/>
                  </a:srgbClr>
                </a:solidFill>
                <a:latin typeface="Arial"/>
              </a:rPr>
            </a:br>
            <a:r>
              <a:rPr lang="en-US" sz="2000" b="0" dirty="0">
                <a:solidFill>
                  <a:srgbClr val="2F2F2F">
                    <a:lumMod val="50000"/>
                  </a:srgbClr>
                </a:solidFill>
                <a:latin typeface="Arial"/>
              </a:rPr>
              <a:t>Measurements will take place in 2025.</a:t>
            </a:r>
            <a:endParaRPr lang="en-GB" sz="2000" b="0" dirty="0">
              <a:solidFill>
                <a:srgbClr val="2F2F2F">
                  <a:lumMod val="50000"/>
                </a:srgbClr>
              </a:solidFill>
              <a:latin typeface="Arial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5AC4F5C-432F-EA2C-1727-F467F450AD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6" y="2112682"/>
            <a:ext cx="4602164" cy="306843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D3017AF-7E30-2AC3-5AB3-4656E70227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44081" y="1880584"/>
            <a:ext cx="3028950" cy="139937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6B40D1A4-5B91-02FC-BCFC-B4E41FFCBFED}"/>
              </a:ext>
            </a:extLst>
          </p:cNvPr>
          <p:cNvSpPr txBox="1"/>
          <p:nvPr/>
        </p:nvSpPr>
        <p:spPr>
          <a:xfrm>
            <a:off x="7385098" y="1896426"/>
            <a:ext cx="302894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/>
              <a:t>Crystal 1 at 6775 m</a:t>
            </a:r>
          </a:p>
          <a:p>
            <a:r>
              <a:rPr lang="en-GB" sz="1400" dirty="0"/>
              <a:t>Space available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FA88CE3D-2D98-5851-C6CD-C5288959FC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2252" y="3359129"/>
            <a:ext cx="3699874" cy="1821987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7BA9F613-FCD1-5F7C-F368-D9A2EF7DEEB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070" t="13571" r="2010" b="16629"/>
          <a:stretch/>
        </p:blipFill>
        <p:spPr>
          <a:xfrm>
            <a:off x="8528021" y="3362150"/>
            <a:ext cx="3552408" cy="1821988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A1DFD30A-5DDD-0B6E-C49F-D2AC1368C19C}"/>
              </a:ext>
            </a:extLst>
          </p:cNvPr>
          <p:cNvSpPr txBox="1"/>
          <p:nvPr/>
        </p:nvSpPr>
        <p:spPr>
          <a:xfrm>
            <a:off x="9923464" y="5311892"/>
            <a:ext cx="2156965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/>
              <a:t>Crystal 2 at 6655 - 6675 m</a:t>
            </a:r>
          </a:p>
          <a:p>
            <a:r>
              <a:rPr lang="en-GB" sz="1400" dirty="0"/>
              <a:t>Plenty of space available</a:t>
            </a:r>
          </a:p>
        </p:txBody>
      </p:sp>
    </p:spTree>
    <p:extLst>
      <p:ext uri="{BB962C8B-B14F-4D97-AF65-F5344CB8AC3E}">
        <p14:creationId xmlns:p14="http://schemas.microsoft.com/office/powerpoint/2010/main" val="1261096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400E959-56F6-FD31-0245-27ACFEF348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sz="2800" b="0" dirty="0"/>
              <a:t>Why use bent crystals?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b="0" dirty="0"/>
              <a:t>Crystals for collimation of the lead ion beam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b="0" dirty="0"/>
              <a:t>The TWOCRYST experiment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/>
              <a:t>Channelling efficiency measurements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b="0" dirty="0"/>
              <a:t>Summary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7C42137-DCEB-06A9-EF7C-1340549E56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Contents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5B2962-F0CC-BA89-E46C-CAC3CD87B6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Kay Dewhurst | </a:t>
            </a:r>
            <a:r>
              <a:rPr kumimoji="0" lang="en-GB" sz="120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Crystal experiments and recent measurements at CERN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2269C0-A1E9-484A-0BAA-01BFD2843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20844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499"/>
    </mc:Choice>
    <mc:Fallback xmlns="">
      <p:transition spd="slow" advTm="21499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F12FBB5-FC82-9D7C-280C-44B8782BC2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TWOCRYST crystals: TCCS and TCCP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392421-CE71-B08E-6301-D3B56CF417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Kay Dewhurst | </a:t>
            </a:r>
            <a:r>
              <a:rPr kumimoji="0" lang="en-GB" sz="120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Crystal experiments and recent measurements at CERN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82964B-1D42-AC76-4D3F-7AA09E6520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76C1461-2CF3-6C53-94DC-27D7A6DC90D9}"/>
              </a:ext>
            </a:extLst>
          </p:cNvPr>
          <p:cNvSpPr txBox="1">
            <a:spLocks/>
          </p:cNvSpPr>
          <p:nvPr/>
        </p:nvSpPr>
        <p:spPr>
          <a:xfrm>
            <a:off x="407987" y="906465"/>
            <a:ext cx="11376025" cy="106574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r>
              <a:rPr lang="en-GB" sz="2000" b="0" dirty="0">
                <a:solidFill>
                  <a:srgbClr val="2F2F2F">
                    <a:lumMod val="50000"/>
                  </a:srgbClr>
                </a:solidFill>
                <a:latin typeface="Arial"/>
              </a:rPr>
              <a:t>The TCCS and TCCP were delivered to CERN in summer 2023. Single-pass experiments were carried out to measure the single-pass channelling efficiency.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AAFA64B-8C63-17EE-622B-DB5C86FD0D8C}"/>
              </a:ext>
            </a:extLst>
          </p:cNvPr>
          <p:cNvSpPr txBox="1"/>
          <p:nvPr/>
        </p:nvSpPr>
        <p:spPr>
          <a:xfrm>
            <a:off x="1346610" y="1638704"/>
            <a:ext cx="11376025" cy="30777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numCol="3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tx2"/>
                </a:solidFill>
              </a:rPr>
              <a:t>TCCS (crystal 1)		TCCP (crystal 2)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A06EC0B-2FBA-06E7-8049-8E64B9C2D1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8275" y="2197301"/>
            <a:ext cx="4460959" cy="334963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5A7F6E4-7A38-1F5C-8CA5-16A6BBF9853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531" t="1" r="2193" b="947"/>
          <a:stretch/>
        </p:blipFill>
        <p:spPr>
          <a:xfrm>
            <a:off x="482127" y="2197301"/>
            <a:ext cx="4939047" cy="242314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177174C-2FA2-BED7-DE36-2C9D2C39F748}"/>
              </a:ext>
            </a:extLst>
          </p:cNvPr>
          <p:cNvSpPr txBox="1"/>
          <p:nvPr/>
        </p:nvSpPr>
        <p:spPr>
          <a:xfrm>
            <a:off x="5688275" y="4885794"/>
            <a:ext cx="2021042" cy="307777"/>
          </a:xfrm>
          <a:prstGeom prst="rect">
            <a:avLst/>
          </a:prstGeom>
          <a:noFill/>
        </p:spPr>
        <p:txBody>
          <a:bodyPr wrap="square" lIns="0" tIns="0" rIns="0" bIns="0" numCol="1" rtlCol="0">
            <a:spAutoFit/>
          </a:bodyPr>
          <a:lstStyle/>
          <a:p>
            <a:pPr algn="ctr"/>
            <a:r>
              <a:rPr lang="en-US" sz="2000" dirty="0">
                <a:solidFill>
                  <a:schemeClr val="accent1"/>
                </a:solidFill>
              </a:rPr>
              <a:t>Prototype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36180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8517"/>
    </mc:Choice>
    <mc:Fallback xmlns="">
      <p:transition spd="slow" advTm="78517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C2A329-9E72-4953-B46E-FF6B73BC5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582859"/>
          </a:xfrm>
        </p:spPr>
        <p:txBody>
          <a:bodyPr anchor="t">
            <a:normAutofit/>
          </a:bodyPr>
          <a:lstStyle/>
          <a:p>
            <a:r>
              <a:rPr lang="en-US" dirty="0"/>
              <a:t>3. </a:t>
            </a:r>
            <a:r>
              <a:rPr lang="en-GB" dirty="0"/>
              <a:t>The TWOCRYST crystals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4CA861-BB57-42D1-F652-5E6E1DE746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7" y="961709"/>
            <a:ext cx="3708401" cy="668337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Crystal 1 (short)</a:t>
            </a:r>
          </a:p>
          <a:p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10F96E9-2EE9-F4CA-97F5-4EE54D2259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8075612" y="974412"/>
            <a:ext cx="3713187" cy="655634"/>
          </a:xfrm>
        </p:spPr>
        <p:txBody>
          <a:bodyPr/>
          <a:lstStyle/>
          <a:p>
            <a:r>
              <a:rPr lang="en-GB" dirty="0">
                <a:solidFill>
                  <a:srgbClr val="000000"/>
                </a:solidFill>
              </a:rPr>
              <a:t>Anodic-bonded crystal</a:t>
            </a:r>
          </a:p>
        </p:txBody>
      </p:sp>
      <p:pic>
        <p:nvPicPr>
          <p:cNvPr id="24" name="Picture Placeholder 23">
            <a:extLst>
              <a:ext uri="{FF2B5EF4-FFF2-40B4-BE49-F238E27FC236}">
                <a16:creationId xmlns:a16="http://schemas.microsoft.com/office/drawing/2014/main" id="{B3CAB83D-861B-79E0-EA14-A91FD492119F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l="17631" t="5748" r="26803" b="9116"/>
          <a:stretch/>
        </p:blipFill>
        <p:spPr>
          <a:xfrm>
            <a:off x="432080" y="1342782"/>
            <a:ext cx="3677023" cy="3171825"/>
          </a:xfrm>
        </p:spPr>
      </p:pic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56C97D1B-32A6-BF65-6C6E-C3BE4957A2E8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/>
          <a:srcRect l="9541" r="24551"/>
          <a:stretch/>
        </p:blipFill>
        <p:spPr>
          <a:xfrm>
            <a:off x="8082897" y="1328738"/>
            <a:ext cx="3713162" cy="3171825"/>
          </a:xfrm>
        </p:spPr>
      </p:pic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1E1A622D-9A6D-FEE1-CEA4-AE4595619631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970673"/>
            <a:ext cx="3708401" cy="668337"/>
          </a:xfrm>
        </p:spPr>
        <p:txBody>
          <a:bodyPr/>
          <a:lstStyle/>
          <a:p>
            <a:r>
              <a:rPr lang="en-GB" dirty="0">
                <a:solidFill>
                  <a:srgbClr val="000000"/>
                </a:solidFill>
              </a:rPr>
              <a:t>Crystal 2 (long)</a:t>
            </a:r>
          </a:p>
        </p:txBody>
      </p:sp>
      <p:pic>
        <p:nvPicPr>
          <p:cNvPr id="26" name="Picture Placeholder 25">
            <a:extLst>
              <a:ext uri="{FF2B5EF4-FFF2-40B4-BE49-F238E27FC236}">
                <a16:creationId xmlns:a16="http://schemas.microsoft.com/office/drawing/2014/main" id="{F4C510AC-5A63-38AF-F388-74A4F13990AA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 rotWithShape="1">
          <a:blip r:embed="rId4"/>
          <a:srcRect l="29795" t="7" r="8379" b="6115"/>
          <a:stretch/>
        </p:blipFill>
        <p:spPr>
          <a:xfrm>
            <a:off x="4241800" y="1343025"/>
            <a:ext cx="3708400" cy="3170238"/>
          </a:xfr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9197EEB4-3088-48B6-9A55-EC4B916B2FAE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5B12E276-0EB9-0B47-B368-FA480A6A2BED}" type="datetime3">
              <a:rPr lang="en-US" smtClean="0"/>
              <a:pPr>
                <a:spcAft>
                  <a:spcPts val="600"/>
                </a:spcAft>
              </a:pPr>
              <a:t>12 June 2024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3E266A9-F744-4838-AFBD-35DEE03718B7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Kay Dewhurst | </a:t>
            </a:r>
            <a:r>
              <a:rPr kumimoji="0" lang="en-GB" sz="120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Crystal experiments and recent measurements at CERN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15A8074-A208-4606-93B4-06E01CA004EE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15</a:t>
            </a:fld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722A1BC-F98E-6A87-14BD-79DAD9FBA30B}"/>
              </a:ext>
            </a:extLst>
          </p:cNvPr>
          <p:cNvSpPr txBox="1"/>
          <p:nvPr/>
        </p:nvSpPr>
        <p:spPr>
          <a:xfrm>
            <a:off x="942090" y="4508200"/>
            <a:ext cx="2616101" cy="166199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Crystal properties:</a:t>
            </a:r>
          </a:p>
          <a:p>
            <a:pPr algn="l"/>
            <a:r>
              <a:rPr lang="en-GB" dirty="0"/>
              <a:t>Length 		4 mm</a:t>
            </a:r>
          </a:p>
          <a:p>
            <a:pPr algn="l"/>
            <a:r>
              <a:rPr lang="en-GB" dirty="0"/>
              <a:t>Material 		Silicon</a:t>
            </a:r>
          </a:p>
          <a:p>
            <a:pPr algn="l"/>
            <a:r>
              <a:rPr lang="en-GB" dirty="0"/>
              <a:t>Bend radius 	80.0 m</a:t>
            </a:r>
          </a:p>
          <a:p>
            <a:pPr algn="l"/>
            <a:r>
              <a:rPr lang="en-GB" dirty="0"/>
              <a:t>X dimension	2 mm</a:t>
            </a:r>
          </a:p>
          <a:p>
            <a:pPr algn="l"/>
            <a:r>
              <a:rPr lang="en-GB" dirty="0"/>
              <a:t>Y dimension	35 mm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CE07C15-B903-5C8F-FBC0-ABD2C4D6FACB}"/>
              </a:ext>
            </a:extLst>
          </p:cNvPr>
          <p:cNvSpPr txBox="1"/>
          <p:nvPr/>
        </p:nvSpPr>
        <p:spPr>
          <a:xfrm>
            <a:off x="4799995" y="4504735"/>
            <a:ext cx="2616101" cy="166199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Crystal properties:</a:t>
            </a:r>
          </a:p>
          <a:p>
            <a:pPr algn="l"/>
            <a:r>
              <a:rPr lang="en-GB" dirty="0"/>
              <a:t>Length 		70 mm</a:t>
            </a:r>
          </a:p>
          <a:p>
            <a:pPr algn="l"/>
            <a:r>
              <a:rPr lang="en-GB" dirty="0"/>
              <a:t>Material 		Silicon</a:t>
            </a:r>
          </a:p>
          <a:p>
            <a:pPr algn="l"/>
            <a:r>
              <a:rPr lang="en-GB" dirty="0"/>
              <a:t>Bend radius 	10.0 m</a:t>
            </a:r>
          </a:p>
          <a:p>
            <a:pPr algn="l"/>
            <a:r>
              <a:rPr lang="en-GB" dirty="0"/>
              <a:t>X dimension	2 mm</a:t>
            </a:r>
          </a:p>
          <a:p>
            <a:pPr algn="l"/>
            <a:r>
              <a:rPr lang="en-GB" dirty="0"/>
              <a:t>Y dimension	8 mm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62294D5-53BF-65AC-5DC7-C410A6D78A41}"/>
              </a:ext>
            </a:extLst>
          </p:cNvPr>
          <p:cNvSpPr txBox="1"/>
          <p:nvPr/>
        </p:nvSpPr>
        <p:spPr>
          <a:xfrm>
            <a:off x="8832072" y="4513699"/>
            <a:ext cx="2744341" cy="166199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Crystal properties:</a:t>
            </a:r>
          </a:p>
          <a:p>
            <a:pPr algn="l"/>
            <a:r>
              <a:rPr lang="en-GB" dirty="0"/>
              <a:t>Length 		70.5 mm</a:t>
            </a:r>
          </a:p>
          <a:p>
            <a:pPr algn="l"/>
            <a:r>
              <a:rPr lang="en-GB" dirty="0"/>
              <a:t>Material 		Silicon</a:t>
            </a:r>
          </a:p>
          <a:p>
            <a:pPr algn="l"/>
            <a:r>
              <a:rPr lang="en-GB" dirty="0"/>
              <a:t>Bend radius 	5.3 m</a:t>
            </a:r>
          </a:p>
          <a:p>
            <a:pPr algn="l"/>
            <a:r>
              <a:rPr lang="en-GB" dirty="0"/>
              <a:t>X dimension	2 mm</a:t>
            </a:r>
          </a:p>
          <a:p>
            <a:pPr algn="l"/>
            <a:r>
              <a:rPr lang="en-GB" dirty="0"/>
              <a:t>Y dimension	22.5 mm</a:t>
            </a:r>
          </a:p>
        </p:txBody>
      </p:sp>
    </p:spTree>
    <p:extLst>
      <p:ext uri="{BB962C8B-B14F-4D97-AF65-F5344CB8AC3E}">
        <p14:creationId xmlns:p14="http://schemas.microsoft.com/office/powerpoint/2010/main" val="4751973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6A1C58-DE05-8711-4F42-8001142F8F5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H8 experiment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4D4E54-AE75-43EF-87BE-B4F9B56E3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F8AD99CC-CC35-2540-9734-9D7F73E48FC4}" type="datetime3">
              <a:rPr lang="en-US" smtClean="0"/>
              <a:pPr>
                <a:spcAft>
                  <a:spcPts val="600"/>
                </a:spcAft>
              </a:pPr>
              <a:t>12 June 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655581-8740-404E-98E9-7E83754D01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anchor="ctr">
            <a:normAutofit/>
          </a:bodyPr>
          <a:lstStyle/>
          <a:p>
            <a:pPr lvl="0">
              <a:defRPr/>
            </a:pPr>
            <a:r>
              <a:rPr lang="en-US" dirty="0">
                <a:solidFill>
                  <a:srgbClr val="FFFFFF"/>
                </a:solidFill>
              </a:rPr>
              <a:t>Kay Dewhurst | </a:t>
            </a:r>
            <a:r>
              <a:rPr lang="en-GB" dirty="0">
                <a:solidFill>
                  <a:srgbClr val="FFFFFF"/>
                </a:solidFill>
              </a:rPr>
              <a:t>Crystal experiments and recent measurements at CERN 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2B2360-45F8-41B0-9BB9-D5CCD5192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16</a:t>
            </a:fld>
            <a:endParaRPr lang="en-US"/>
          </a:p>
        </p:txBody>
      </p:sp>
      <p:pic>
        <p:nvPicPr>
          <p:cNvPr id="8" name="image4.png">
            <a:extLst>
              <a:ext uri="{FF2B5EF4-FFF2-40B4-BE49-F238E27FC236}">
                <a16:creationId xmlns:a16="http://schemas.microsoft.com/office/drawing/2014/main" id="{9EF24538-88DA-4F5A-2BEA-407D28D76758}"/>
              </a:ext>
            </a:extLst>
          </p:cNvPr>
          <p:cNvPicPr/>
          <p:nvPr/>
        </p:nvPicPr>
        <p:blipFill rotWithShape="1">
          <a:blip r:embed="rId2"/>
          <a:srcRect r="46463"/>
          <a:stretch/>
        </p:blipFill>
        <p:spPr>
          <a:xfrm>
            <a:off x="413543" y="2111375"/>
            <a:ext cx="3363914" cy="1511300"/>
          </a:xfrm>
          <a:prstGeom prst="rect">
            <a:avLst/>
          </a:prstGeom>
          <a:ln/>
        </p:spPr>
      </p:pic>
      <p:pic>
        <p:nvPicPr>
          <p:cNvPr id="9" name="image4.png">
            <a:extLst>
              <a:ext uri="{FF2B5EF4-FFF2-40B4-BE49-F238E27FC236}">
                <a16:creationId xmlns:a16="http://schemas.microsoft.com/office/drawing/2014/main" id="{68D42CCF-DDE5-C1E8-1238-64DE73327D53}"/>
              </a:ext>
            </a:extLst>
          </p:cNvPr>
          <p:cNvPicPr/>
          <p:nvPr/>
        </p:nvPicPr>
        <p:blipFill rotWithShape="1">
          <a:blip r:embed="rId2"/>
          <a:srcRect l="72789"/>
          <a:stretch/>
        </p:blipFill>
        <p:spPr>
          <a:xfrm>
            <a:off x="3777457" y="2111375"/>
            <a:ext cx="1709736" cy="1511300"/>
          </a:xfrm>
          <a:prstGeom prst="rect">
            <a:avLst/>
          </a:prstGeom>
          <a:ln/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F996867-C7B8-4AA7-6F5A-573C20A4CEF9}"/>
              </a:ext>
            </a:extLst>
          </p:cNvPr>
          <p:cNvCxnSpPr/>
          <p:nvPr/>
        </p:nvCxnSpPr>
        <p:spPr>
          <a:xfrm>
            <a:off x="413543" y="2552700"/>
            <a:ext cx="2020888" cy="1333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077604E-FDCF-D380-49EA-64929032A610}"/>
              </a:ext>
            </a:extLst>
          </p:cNvPr>
          <p:cNvCxnSpPr>
            <a:cxnSpLocks/>
          </p:cNvCxnSpPr>
          <p:nvPr/>
        </p:nvCxnSpPr>
        <p:spPr>
          <a:xfrm flipV="1">
            <a:off x="2901157" y="2619375"/>
            <a:ext cx="2219326" cy="666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22">
            <a:extLst>
              <a:ext uri="{FF2B5EF4-FFF2-40B4-BE49-F238E27FC236}">
                <a16:creationId xmlns:a16="http://schemas.microsoft.com/office/drawing/2014/main" id="{1F35B89C-2AD0-1458-1074-42EE220DE48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725" t="9584" r="1207" b="14028"/>
          <a:stretch/>
        </p:blipFill>
        <p:spPr>
          <a:xfrm>
            <a:off x="257878" y="3495675"/>
            <a:ext cx="5804138" cy="2705101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CA6DCA0F-0632-3667-B390-AD91EA120D86}"/>
              </a:ext>
            </a:extLst>
          </p:cNvPr>
          <p:cNvSpPr txBox="1"/>
          <p:nvPr/>
        </p:nvSpPr>
        <p:spPr>
          <a:xfrm>
            <a:off x="1278054" y="1970087"/>
            <a:ext cx="291865" cy="2825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l-GR" dirty="0"/>
              <a:t>θ</a:t>
            </a:r>
            <a:r>
              <a:rPr lang="en-GB" baseline="-25000" dirty="0"/>
              <a:t>in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C6680C4-1E0D-2019-876C-320F9C834831}"/>
              </a:ext>
            </a:extLst>
          </p:cNvPr>
          <p:cNvSpPr txBox="1"/>
          <p:nvPr/>
        </p:nvSpPr>
        <p:spPr>
          <a:xfrm>
            <a:off x="4329906" y="1970087"/>
            <a:ext cx="42306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l-GR" dirty="0"/>
              <a:t>θ</a:t>
            </a:r>
            <a:r>
              <a:rPr lang="en-GB" baseline="-25000" dirty="0"/>
              <a:t>out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BCD977C-0C86-321B-285D-2228453922F4}"/>
              </a:ext>
            </a:extLst>
          </p:cNvPr>
          <p:cNvSpPr txBox="1"/>
          <p:nvPr/>
        </p:nvSpPr>
        <p:spPr>
          <a:xfrm>
            <a:off x="896182" y="3925500"/>
            <a:ext cx="269304" cy="2769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T2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FA716FE-9A02-4096-A090-22640DF0587C}"/>
              </a:ext>
            </a:extLst>
          </p:cNvPr>
          <p:cNvSpPr txBox="1"/>
          <p:nvPr/>
        </p:nvSpPr>
        <p:spPr>
          <a:xfrm>
            <a:off x="2183012" y="3922713"/>
            <a:ext cx="718145" cy="2769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Crystal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5FD3D73-86B6-14AC-2E07-D9D109FAD961}"/>
              </a:ext>
            </a:extLst>
          </p:cNvPr>
          <p:cNvSpPr txBox="1"/>
          <p:nvPr/>
        </p:nvSpPr>
        <p:spPr>
          <a:xfrm>
            <a:off x="3876168" y="3925500"/>
            <a:ext cx="269304" cy="2769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T3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635D8F1B-10BE-C6A7-371D-9394CBD4DF41}"/>
              </a:ext>
            </a:extLst>
          </p:cNvPr>
          <p:cNvCxnSpPr>
            <a:cxnSpLocks/>
          </p:cNvCxnSpPr>
          <p:nvPr/>
        </p:nvCxnSpPr>
        <p:spPr>
          <a:xfrm flipV="1">
            <a:off x="314089" y="4924425"/>
            <a:ext cx="2288115" cy="82550"/>
          </a:xfrm>
          <a:prstGeom prst="straightConnector1">
            <a:avLst/>
          </a:prstGeom>
          <a:ln w="571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CC7EF3E0-360C-1819-E661-31DE8AE050EF}"/>
              </a:ext>
            </a:extLst>
          </p:cNvPr>
          <p:cNvCxnSpPr>
            <a:cxnSpLocks/>
          </p:cNvCxnSpPr>
          <p:nvPr/>
        </p:nvCxnSpPr>
        <p:spPr>
          <a:xfrm flipV="1">
            <a:off x="2935288" y="4657725"/>
            <a:ext cx="2408734" cy="254000"/>
          </a:xfrm>
          <a:prstGeom prst="straightConnector1">
            <a:avLst/>
          </a:prstGeom>
          <a:ln w="571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2">
            <a:extLst>
              <a:ext uri="{FF2B5EF4-FFF2-40B4-BE49-F238E27FC236}">
                <a16:creationId xmlns:a16="http://schemas.microsoft.com/office/drawing/2014/main" id="{A390D14C-8552-411C-B1B4-3E6418E1AA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063"/>
            <a:ext cx="11376025" cy="1066800"/>
          </a:xfrm>
        </p:spPr>
        <p:txBody>
          <a:bodyPr/>
          <a:lstStyle/>
          <a:p>
            <a:r>
              <a:rPr lang="en-GB" dirty="0"/>
              <a:t>The TWOCRYST crystals: TCCS and TCCP</a:t>
            </a:r>
          </a:p>
        </p:txBody>
      </p:sp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5BF1EF37-CC5B-A4B7-01A6-0BB476402B9A}"/>
              </a:ext>
            </a:extLst>
          </p:cNvPr>
          <p:cNvSpPr txBox="1">
            <a:spLocks/>
          </p:cNvSpPr>
          <p:nvPr/>
        </p:nvSpPr>
        <p:spPr>
          <a:xfrm>
            <a:off x="407987" y="906465"/>
            <a:ext cx="11376025" cy="106574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r>
              <a:rPr lang="en-GB" sz="2000" b="0" dirty="0">
                <a:solidFill>
                  <a:srgbClr val="2F2F2F">
                    <a:lumMod val="50000"/>
                  </a:srgbClr>
                </a:solidFill>
                <a:latin typeface="Arial"/>
              </a:rPr>
              <a:t>Single-pass experiments were carried out in Aug 2023 in the CERN North Area (beamline H8) to measure the single-pass channelling efficiency. Results soon to be published.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611B08D2-16C5-662C-D751-A70208531E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1816689"/>
            <a:ext cx="5611813" cy="4384086"/>
          </a:xfrm>
        </p:spPr>
        <p:txBody>
          <a:bodyPr/>
          <a:lstStyle/>
          <a:p>
            <a:r>
              <a:rPr lang="en-GB" dirty="0"/>
              <a:t>Preliminary results: </a:t>
            </a:r>
            <a:br>
              <a:rPr lang="en-GB" dirty="0"/>
            </a:br>
            <a:r>
              <a:rPr lang="en-GB" b="0" dirty="0"/>
              <a:t>cut at </a:t>
            </a:r>
            <a:r>
              <a:rPr lang="en-GB" b="0" i="1" dirty="0">
                <a:solidFill>
                  <a:schemeClr val="tx1"/>
                </a:solidFill>
              </a:rPr>
              <a:t>half</a:t>
            </a:r>
            <a:r>
              <a:rPr lang="en-GB" b="0" dirty="0"/>
              <a:t> of the critical angle</a:t>
            </a:r>
          </a:p>
          <a:p>
            <a:endParaRPr lang="en-GB" dirty="0"/>
          </a:p>
        </p:txBody>
      </p:sp>
      <p:graphicFrame>
        <p:nvGraphicFramePr>
          <p:cNvPr id="19" name="Table 11">
            <a:extLst>
              <a:ext uri="{FF2B5EF4-FFF2-40B4-BE49-F238E27FC236}">
                <a16:creationId xmlns:a16="http://schemas.microsoft.com/office/drawing/2014/main" id="{D93E39EE-A173-C87F-F7CC-4BEB5D9209F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95848371"/>
              </p:ext>
            </p:extLst>
          </p:nvPr>
        </p:nvGraphicFramePr>
        <p:xfrm>
          <a:off x="6130734" y="2443702"/>
          <a:ext cx="5488149" cy="378739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181194">
                  <a:extLst>
                    <a:ext uri="{9D8B030D-6E8A-4147-A177-3AD203B41FA5}">
                      <a16:colId xmlns:a16="http://schemas.microsoft.com/office/drawing/2014/main" val="4074375"/>
                    </a:ext>
                  </a:extLst>
                </a:gridCol>
                <a:gridCol w="1144276">
                  <a:extLst>
                    <a:ext uri="{9D8B030D-6E8A-4147-A177-3AD203B41FA5}">
                      <a16:colId xmlns:a16="http://schemas.microsoft.com/office/drawing/2014/main" val="3532112051"/>
                    </a:ext>
                  </a:extLst>
                </a:gridCol>
                <a:gridCol w="1090922">
                  <a:extLst>
                    <a:ext uri="{9D8B030D-6E8A-4147-A177-3AD203B41FA5}">
                      <a16:colId xmlns:a16="http://schemas.microsoft.com/office/drawing/2014/main" val="949040769"/>
                    </a:ext>
                  </a:extLst>
                </a:gridCol>
                <a:gridCol w="1090922">
                  <a:extLst>
                    <a:ext uri="{9D8B030D-6E8A-4147-A177-3AD203B41FA5}">
                      <a16:colId xmlns:a16="http://schemas.microsoft.com/office/drawing/2014/main" val="656585432"/>
                    </a:ext>
                  </a:extLst>
                </a:gridCol>
                <a:gridCol w="980835">
                  <a:extLst>
                    <a:ext uri="{9D8B030D-6E8A-4147-A177-3AD203B41FA5}">
                      <a16:colId xmlns:a16="http://schemas.microsoft.com/office/drawing/2014/main" val="4000419405"/>
                    </a:ext>
                  </a:extLst>
                </a:gridCol>
              </a:tblGrid>
              <a:tr h="97552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Crystal and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data cut point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Ch. Eff. expected from simulation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Whole crystal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Ch. Eff.</a:t>
                      </a:r>
                    </a:p>
                    <a:p>
                      <a:r>
                        <a:rPr lang="en-US" sz="1200" dirty="0"/>
                        <a:t>H8 data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Central 2.5 mm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Ch. Eff.</a:t>
                      </a:r>
                    </a:p>
                    <a:p>
                      <a:r>
                        <a:rPr lang="en-US" sz="1200" dirty="0"/>
                        <a:t>H8 data</a:t>
                      </a:r>
                    </a:p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Bend angle</a:t>
                      </a:r>
                    </a:p>
                    <a:p>
                      <a:r>
                        <a:rPr lang="en-US" sz="1200" dirty="0"/>
                        <a:t>H8 data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4286926"/>
                  </a:ext>
                </a:extLst>
              </a:tr>
              <a:tr h="862281">
                <a:tc>
                  <a:txBody>
                    <a:bodyPr/>
                    <a:lstStyle/>
                    <a:p>
                      <a:r>
                        <a:rPr lang="en-US" sz="1200" b="1" dirty="0"/>
                        <a:t>Crystal 1 (TCCS)</a:t>
                      </a:r>
                      <a:br>
                        <a:rPr lang="en-US" sz="1200" dirty="0"/>
                      </a:br>
                      <a:r>
                        <a:rPr lang="en-US" sz="1200" dirty="0"/>
                        <a:t>(+/- 7.7 µrad)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~77 %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59.7 %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63.4 %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48 </a:t>
                      </a:r>
                      <a:r>
                        <a:rPr lang="en-US" sz="1400" dirty="0"/>
                        <a:t>µrad</a:t>
                      </a:r>
                    </a:p>
                    <a:p>
                      <a:pPr algn="ctr"/>
                      <a:r>
                        <a:rPr lang="en-US" sz="1100" dirty="0"/>
                        <a:t>(aim 50)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070820"/>
                  </a:ext>
                </a:extLst>
              </a:tr>
              <a:tr h="862281">
                <a:tc>
                  <a:txBody>
                    <a:bodyPr/>
                    <a:lstStyle/>
                    <a:p>
                      <a:r>
                        <a:rPr lang="en-US" sz="1200" b="1" dirty="0"/>
                        <a:t>Crystal 2 (TCCP)</a:t>
                      </a:r>
                      <a:br>
                        <a:rPr lang="en-US" sz="1200" dirty="0"/>
                      </a:br>
                      <a:r>
                        <a:rPr lang="en-US" sz="1200" dirty="0"/>
                        <a:t>(+/- 7.3 µrad)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~36 %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8.0 %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13.0 %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6915 </a:t>
                      </a:r>
                      <a:r>
                        <a:rPr lang="en-US" sz="1400" dirty="0"/>
                        <a:t>µrad</a:t>
                      </a:r>
                    </a:p>
                    <a:p>
                      <a:pPr algn="ctr"/>
                      <a:r>
                        <a:rPr lang="en-US" sz="1100" dirty="0"/>
                        <a:t>(aim 7000)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8456811"/>
                  </a:ext>
                </a:extLst>
              </a:tr>
              <a:tr h="105698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/>
                        <a:t>Anodic-bonded crystal</a:t>
                      </a:r>
                      <a:br>
                        <a:rPr lang="en-US" sz="1200" dirty="0"/>
                      </a:br>
                      <a:r>
                        <a:rPr lang="en-US" sz="1200" dirty="0"/>
                        <a:t>(+/- 7.0 µrad)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~ 30 %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10.0 %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12.4%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13280 </a:t>
                      </a:r>
                      <a:r>
                        <a:rPr lang="en-US" sz="1400" dirty="0"/>
                        <a:t>µrad</a:t>
                      </a:r>
                    </a:p>
                    <a:p>
                      <a:pPr algn="ctr"/>
                      <a:r>
                        <a:rPr lang="en-US" sz="1100" dirty="0"/>
                        <a:t>(expected 13302) 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3272836"/>
                  </a:ext>
                </a:extLst>
              </a:tr>
            </a:tbl>
          </a:graphicData>
        </a:graphic>
      </p:graphicFrame>
      <p:sp>
        <p:nvSpPr>
          <p:cNvPr id="20" name="Rectangle 19">
            <a:extLst>
              <a:ext uri="{FF2B5EF4-FFF2-40B4-BE49-F238E27FC236}">
                <a16:creationId xmlns:a16="http://schemas.microsoft.com/office/drawing/2014/main" id="{6E95C80E-6F70-9B69-2A62-BD9BEF6BE02A}"/>
              </a:ext>
            </a:extLst>
          </p:cNvPr>
          <p:cNvSpPr/>
          <p:nvPr/>
        </p:nvSpPr>
        <p:spPr>
          <a:xfrm>
            <a:off x="8591344" y="3429000"/>
            <a:ext cx="772112" cy="758952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D02D372-69F4-1345-1B4B-8B7F338EB3EA}"/>
              </a:ext>
            </a:extLst>
          </p:cNvPr>
          <p:cNvSpPr/>
          <p:nvPr/>
        </p:nvSpPr>
        <p:spPr>
          <a:xfrm>
            <a:off x="9719057" y="4322354"/>
            <a:ext cx="772112" cy="1758406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8077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33" grpId="0" animBg="1"/>
      <p:bldP spid="38" grpId="0" animBg="1"/>
      <p:bldP spid="3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400E959-56F6-FD31-0245-27ACFEF348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sz="2800" b="0" dirty="0"/>
              <a:t>Why use bent crystals?</a:t>
            </a:r>
            <a:br>
              <a:rPr lang="en-GB" sz="2800" b="0" dirty="0"/>
            </a:br>
            <a:r>
              <a:rPr lang="en-GB" sz="2800" b="0" dirty="0"/>
              <a:t>- </a:t>
            </a:r>
            <a:r>
              <a:rPr lang="en-GB" sz="2400" b="0" dirty="0"/>
              <a:t>For collimation: the bend angle does not vary with the mass-to-charge ratio.</a:t>
            </a:r>
            <a:br>
              <a:rPr lang="en-GB" sz="2400" b="0" dirty="0"/>
            </a:br>
            <a:r>
              <a:rPr lang="en-GB" sz="2400" b="0" dirty="0"/>
              <a:t>- For spin-precession: short-lived particles can traverse a short (cm-length) crystal before they decay.</a:t>
            </a:r>
            <a:endParaRPr lang="en-GB" sz="2800" b="0" dirty="0"/>
          </a:p>
          <a:p>
            <a:pPr marL="514350" indent="-514350">
              <a:buFont typeface="+mj-lt"/>
              <a:buAutoNum type="arabicPeriod"/>
            </a:pPr>
            <a:r>
              <a:rPr lang="en-GB" sz="2800" b="0" dirty="0"/>
              <a:t>Crystals for collimation of the lead ion beam</a:t>
            </a:r>
            <a:br>
              <a:rPr lang="en-GB" sz="2800" b="0" dirty="0"/>
            </a:br>
            <a:r>
              <a:rPr lang="en-GB" sz="2400" b="0" dirty="0"/>
              <a:t>- Have been show to improve the cleaning efficiency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b="0" dirty="0"/>
              <a:t>The TWOCRYST experiment</a:t>
            </a:r>
            <a:br>
              <a:rPr lang="en-GB" sz="2800" b="0" dirty="0"/>
            </a:br>
            <a:r>
              <a:rPr lang="en-GB" sz="2400" b="0" dirty="0"/>
              <a:t>- Components will be installed in the upcoming YETS</a:t>
            </a:r>
            <a:br>
              <a:rPr lang="en-GB" sz="2400" b="0" dirty="0"/>
            </a:br>
            <a:r>
              <a:rPr lang="en-GB" sz="2400" b="0" dirty="0"/>
              <a:t>- Measurements in the LHC will take place in 2025</a:t>
            </a:r>
            <a:br>
              <a:rPr lang="en-GB" sz="2400" b="0" dirty="0"/>
            </a:br>
            <a:r>
              <a:rPr lang="en-GB" sz="2400" b="0" dirty="0"/>
              <a:t>- Single-pass channelling efficiency measurements have been carried out in the North Area</a:t>
            </a:r>
            <a:endParaRPr lang="en-GB" sz="2800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7C42137-DCEB-06A9-EF7C-1340549E56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5B2962-F0CC-BA89-E46C-CAC3CD87B6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Kay Dewhurst | </a:t>
            </a:r>
            <a:r>
              <a:rPr kumimoji="0" lang="en-GB" sz="120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Crystal experiments and recent measurements at CERN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2269C0-A1E9-484A-0BAA-01BFD2843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00448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499"/>
    </mc:Choice>
    <mc:Fallback xmlns="">
      <p:transition spd="slow" advTm="21499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group of people standing on a hill with their arms raised&#10;&#10;Description automatically generated with low confidence">
            <a:extLst>
              <a:ext uri="{FF2B5EF4-FFF2-40B4-BE49-F238E27FC236}">
                <a16:creationId xmlns:a16="http://schemas.microsoft.com/office/drawing/2014/main" id="{2EFDFCAF-3D87-3CA8-9E76-223E0DB8A5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228257" y="2943452"/>
            <a:ext cx="4534321" cy="3025856"/>
          </a:xfrm>
          <a:prstGeom prst="rect">
            <a:avLst/>
          </a:prstGeom>
        </p:spPr>
      </p:pic>
      <p:sp>
        <p:nvSpPr>
          <p:cNvPr id="10" name="Title 9">
            <a:extLst>
              <a:ext uri="{FF2B5EF4-FFF2-40B4-BE49-F238E27FC236}">
                <a16:creationId xmlns:a16="http://schemas.microsoft.com/office/drawing/2014/main" id="{9FB5161B-7E7A-019D-8CEB-E51FD0D01A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8" y="2943452"/>
            <a:ext cx="6820270" cy="2638813"/>
          </a:xfrm>
        </p:spPr>
        <p:txBody>
          <a:bodyPr/>
          <a:lstStyle/>
          <a:p>
            <a:r>
              <a:rPr lang="en-US" sz="2400" dirty="0"/>
              <a:t>Thank you.</a:t>
            </a:r>
            <a:br>
              <a:rPr lang="en-US" sz="2400" dirty="0"/>
            </a:br>
            <a:r>
              <a:rPr lang="en-US" sz="2400" b="0" dirty="0"/>
              <a:t>Read the IPAC 2024 papers</a:t>
            </a:r>
            <a:r>
              <a:rPr lang="en-US" sz="2400" dirty="0"/>
              <a:t>: </a:t>
            </a:r>
            <a:br>
              <a:rPr lang="en-US" sz="2400" dirty="0"/>
            </a:br>
            <a:r>
              <a:rPr lang="en-GB" sz="2400" b="0" dirty="0">
                <a:solidFill>
                  <a:srgbClr val="FFC000"/>
                </a:solidFill>
              </a:rPr>
              <a:t>https://doi.org/10.18429/JACoW-IPAC2024-TUPC64</a:t>
            </a:r>
            <a:br>
              <a:rPr lang="en-GB" sz="2400" b="0" dirty="0">
                <a:solidFill>
                  <a:srgbClr val="FFC000"/>
                </a:solidFill>
              </a:rPr>
            </a:br>
            <a:r>
              <a:rPr lang="en-GB" sz="2400" b="0" dirty="0">
                <a:solidFill>
                  <a:srgbClr val="FFC000"/>
                </a:solidFill>
              </a:rPr>
              <a:t>https://doi.org/10.18429/JACoW-IPAC2024-TUPC65</a:t>
            </a:r>
            <a:br>
              <a:rPr lang="en-GB" sz="2400" b="0" dirty="0">
                <a:solidFill>
                  <a:srgbClr val="FFC000"/>
                </a:solidFill>
              </a:rPr>
            </a:br>
            <a:r>
              <a:rPr lang="en-GB" sz="2400" b="0" dirty="0">
                <a:solidFill>
                  <a:srgbClr val="FFC000"/>
                </a:solidFill>
              </a:rPr>
              <a:t>https://www.jacow.org/ipac2024/doi/jacow-ipac2024-frxn3/index.html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CF41035-BB10-AF75-C975-837C94A59214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081543" y="6340475"/>
            <a:ext cx="681037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422A640-FE6C-EE53-59E5-A7854BA75B91}"/>
              </a:ext>
            </a:extLst>
          </p:cNvPr>
          <p:cNvSpPr txBox="1">
            <a:spLocks/>
          </p:cNvSpPr>
          <p:nvPr/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Kay Dewhurst | </a:t>
            </a:r>
            <a:r>
              <a:rPr kumimoji="0" lang="en-GB" sz="120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Crystal experiments and recent measurements at CERN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478437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400E959-56F6-FD31-0245-27ACFEF348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sz="2800" dirty="0"/>
              <a:t>Why use bent crystals?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b="0" dirty="0"/>
              <a:t>Crystals for collimation of the lead ion beam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b="0" dirty="0"/>
              <a:t>The TWOCRYST experiment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b="0" dirty="0"/>
              <a:t>Channelling efficiency measurements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b="0" dirty="0"/>
              <a:t>Summary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7C42137-DCEB-06A9-EF7C-1340549E56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Contents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5B2962-F0CC-BA89-E46C-CAC3CD87B6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Kay Dewhurst | </a:t>
            </a:r>
            <a:r>
              <a:rPr kumimoji="0" lang="en-GB" sz="120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Crystal experiments and recent measurements at CERN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2269C0-A1E9-484A-0BAA-01BFD2843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20598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499"/>
    </mc:Choice>
    <mc:Fallback xmlns="">
      <p:transition spd="slow" advTm="21499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6CA8F185-4E59-1AE0-3455-D3957AF3236B}"/>
              </a:ext>
            </a:extLst>
          </p:cNvPr>
          <p:cNvGrpSpPr/>
          <p:nvPr/>
        </p:nvGrpSpPr>
        <p:grpSpPr>
          <a:xfrm>
            <a:off x="4569615" y="-3711361"/>
            <a:ext cx="9032472" cy="7552978"/>
            <a:chOff x="4259262" y="-3228622"/>
            <a:chExt cx="9032472" cy="7552978"/>
          </a:xfrm>
        </p:grpSpPr>
        <p:sp>
          <p:nvSpPr>
            <p:cNvPr id="42" name="Block Arc 41">
              <a:extLst>
                <a:ext uri="{FF2B5EF4-FFF2-40B4-BE49-F238E27FC236}">
                  <a16:creationId xmlns:a16="http://schemas.microsoft.com/office/drawing/2014/main" id="{D965EA2E-27CD-86D8-CB20-82DEB3DB448E}"/>
                </a:ext>
              </a:extLst>
            </p:cNvPr>
            <p:cNvSpPr/>
            <p:nvPr/>
          </p:nvSpPr>
          <p:spPr>
            <a:xfrm rot="10800000">
              <a:off x="4795519" y="-3196688"/>
              <a:ext cx="8446935" cy="7358232"/>
            </a:xfrm>
            <a:prstGeom prst="blockArc">
              <a:avLst>
                <a:gd name="adj1" fmla="val 14006978"/>
                <a:gd name="adj2" fmla="val 15993625"/>
                <a:gd name="adj3" fmla="val 4327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EF63B426-4D4C-6685-5F54-AE563E83FDA4}"/>
                </a:ext>
              </a:extLst>
            </p:cNvPr>
            <p:cNvGrpSpPr/>
            <p:nvPr/>
          </p:nvGrpSpPr>
          <p:grpSpPr>
            <a:xfrm>
              <a:off x="4259262" y="-3228622"/>
              <a:ext cx="9032472" cy="7552978"/>
              <a:chOff x="4259262" y="-3228622"/>
              <a:chExt cx="9032472" cy="7552978"/>
            </a:xfrm>
          </p:grpSpPr>
          <p:sp>
            <p:nvSpPr>
              <p:cNvPr id="44" name="Block Arc 43">
                <a:extLst>
                  <a:ext uri="{FF2B5EF4-FFF2-40B4-BE49-F238E27FC236}">
                    <a16:creationId xmlns:a16="http://schemas.microsoft.com/office/drawing/2014/main" id="{2B7FA6C3-1465-8723-D828-4C98807C863A}"/>
                  </a:ext>
                </a:extLst>
              </p:cNvPr>
              <p:cNvSpPr/>
              <p:nvPr/>
            </p:nvSpPr>
            <p:spPr>
              <a:xfrm rot="10800000">
                <a:off x="4259262" y="-3228622"/>
                <a:ext cx="8446935" cy="7358232"/>
              </a:xfrm>
              <a:prstGeom prst="blockArc">
                <a:avLst>
                  <a:gd name="adj1" fmla="val 13808816"/>
                  <a:gd name="adj2" fmla="val 15993625"/>
                  <a:gd name="adj3" fmla="val 4327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3DC9D92C-179F-C71B-B2E8-40F238CABA12}"/>
                  </a:ext>
                </a:extLst>
              </p:cNvPr>
              <p:cNvSpPr/>
              <p:nvPr/>
            </p:nvSpPr>
            <p:spPr>
              <a:xfrm>
                <a:off x="10329333" y="3197670"/>
                <a:ext cx="1038577" cy="655176"/>
              </a:xfrm>
              <a:custGeom>
                <a:avLst/>
                <a:gdLst>
                  <a:gd name="connsiteX0" fmla="*/ 212377 w 495546"/>
                  <a:gd name="connsiteY0" fmla="*/ 0 h 283169"/>
                  <a:gd name="connsiteX1" fmla="*/ 495546 w 495546"/>
                  <a:gd name="connsiteY1" fmla="*/ 76692 h 283169"/>
                  <a:gd name="connsiteX2" fmla="*/ 0 w 495546"/>
                  <a:gd name="connsiteY2" fmla="*/ 283169 h 283169"/>
                  <a:gd name="connsiteX3" fmla="*/ 212377 w 495546"/>
                  <a:gd name="connsiteY3" fmla="*/ 0 h 283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5546" h="283169">
                    <a:moveTo>
                      <a:pt x="212377" y="0"/>
                    </a:moveTo>
                    <a:lnTo>
                      <a:pt x="495546" y="76692"/>
                    </a:lnTo>
                    <a:lnTo>
                      <a:pt x="0" y="283169"/>
                    </a:lnTo>
                    <a:lnTo>
                      <a:pt x="21237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6" name="Block Arc 45">
                <a:extLst>
                  <a:ext uri="{FF2B5EF4-FFF2-40B4-BE49-F238E27FC236}">
                    <a16:creationId xmlns:a16="http://schemas.microsoft.com/office/drawing/2014/main" id="{3ECEDF9A-E9A1-2143-C114-98F25AADEF12}"/>
                  </a:ext>
                </a:extLst>
              </p:cNvPr>
              <p:cNvSpPr/>
              <p:nvPr/>
            </p:nvSpPr>
            <p:spPr>
              <a:xfrm rot="10800000">
                <a:off x="4844799" y="-3033876"/>
                <a:ext cx="8446935" cy="7358232"/>
              </a:xfrm>
              <a:prstGeom prst="blockArc">
                <a:avLst>
                  <a:gd name="adj1" fmla="val 13808816"/>
                  <a:gd name="adj2" fmla="val 15993625"/>
                  <a:gd name="adj3" fmla="val 4327"/>
                </a:avLst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15D91C1B-8F3A-1EA1-A3BA-87EEE979D5C0}"/>
                  </a:ext>
                </a:extLst>
              </p:cNvPr>
              <p:cNvSpPr/>
              <p:nvPr/>
            </p:nvSpPr>
            <p:spPr>
              <a:xfrm>
                <a:off x="8691062" y="3841557"/>
                <a:ext cx="617909" cy="482799"/>
              </a:xfrm>
              <a:custGeom>
                <a:avLst/>
                <a:gdLst>
                  <a:gd name="connsiteX0" fmla="*/ 265471 w 271371"/>
                  <a:gd name="connsiteY0" fmla="*/ 212377 h 212377"/>
                  <a:gd name="connsiteX1" fmla="*/ 11799 w 271371"/>
                  <a:gd name="connsiteY1" fmla="*/ 117987 h 212377"/>
                  <a:gd name="connsiteX2" fmla="*/ 0 w 271371"/>
                  <a:gd name="connsiteY2" fmla="*/ 0 h 212377"/>
                  <a:gd name="connsiteX3" fmla="*/ 271371 w 271371"/>
                  <a:gd name="connsiteY3" fmla="*/ 76692 h 212377"/>
                  <a:gd name="connsiteX4" fmla="*/ 265471 w 271371"/>
                  <a:gd name="connsiteY4" fmla="*/ 212377 h 212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1371" h="212377">
                    <a:moveTo>
                      <a:pt x="265471" y="212377"/>
                    </a:moveTo>
                    <a:lnTo>
                      <a:pt x="11799" y="117987"/>
                    </a:lnTo>
                    <a:lnTo>
                      <a:pt x="0" y="0"/>
                    </a:lnTo>
                    <a:lnTo>
                      <a:pt x="271371" y="76692"/>
                    </a:lnTo>
                    <a:lnTo>
                      <a:pt x="265471" y="212377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5F12FBB5-FC82-9D7C-280C-44B8782BC2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Why use bent crystals?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392421-CE71-B08E-6301-D3B56CF417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Kay Dewhurst | </a:t>
            </a:r>
            <a:r>
              <a:rPr kumimoji="0" lang="en-GB" sz="120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Crystal experiments and recent measurements at CERN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82964B-1D42-AC76-4D3F-7AA09E6520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76C1461-2CF3-6C53-94DC-27D7A6DC90D9}"/>
              </a:ext>
            </a:extLst>
          </p:cNvPr>
          <p:cNvSpPr txBox="1">
            <a:spLocks/>
          </p:cNvSpPr>
          <p:nvPr/>
        </p:nvSpPr>
        <p:spPr>
          <a:xfrm>
            <a:off x="407987" y="906465"/>
            <a:ext cx="11376025" cy="106574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r>
              <a:rPr lang="en-US" sz="2000" b="0" dirty="0">
                <a:solidFill>
                  <a:srgbClr val="2F2F2F">
                    <a:lumMod val="50000"/>
                  </a:srgbClr>
                </a:solidFill>
                <a:latin typeface="Arial"/>
              </a:rPr>
              <a:t>Charged particles follow the lattice structure of the silicon crystal. Holders clamp the silicon crystal sheet into a bent position. With bent crystals, particle trajectories can be bent in a short distance.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AAFA64B-8C63-17EE-622B-DB5C86FD0D8C}"/>
              </a:ext>
            </a:extLst>
          </p:cNvPr>
          <p:cNvSpPr txBox="1"/>
          <p:nvPr/>
        </p:nvSpPr>
        <p:spPr>
          <a:xfrm>
            <a:off x="407988" y="1664431"/>
            <a:ext cx="11376025" cy="30777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numCol="3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tx2"/>
                </a:solidFill>
              </a:rPr>
              <a:t>Crystal lattice</a:t>
            </a:r>
          </a:p>
          <a:p>
            <a:pPr algn="ctr"/>
            <a:r>
              <a:rPr lang="en-US" sz="2000" b="1" dirty="0">
                <a:solidFill>
                  <a:schemeClr val="tx2"/>
                </a:solidFill>
              </a:rPr>
              <a:t>Channel particles</a:t>
            </a:r>
          </a:p>
          <a:p>
            <a:pPr algn="ctr"/>
            <a:r>
              <a:rPr lang="en-US" sz="2000" b="1" dirty="0">
                <a:solidFill>
                  <a:schemeClr val="tx2"/>
                </a:solidFill>
              </a:rPr>
              <a:t>Bend trajectory 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504F9CCF-25D2-D2E2-80FE-DA1CB281F860}"/>
              </a:ext>
            </a:extLst>
          </p:cNvPr>
          <p:cNvGrpSpPr/>
          <p:nvPr/>
        </p:nvGrpSpPr>
        <p:grpSpPr>
          <a:xfrm>
            <a:off x="1011961" y="2041205"/>
            <a:ext cx="2703131" cy="2635225"/>
            <a:chOff x="6515778" y="4954605"/>
            <a:chExt cx="1403760" cy="1341039"/>
          </a:xfrm>
        </p:grpSpPr>
        <p:pic>
          <p:nvPicPr>
            <p:cNvPr id="13" name="Picture 12" descr="A picture containing green, colorfulness&#10;&#10;Description automatically generated">
              <a:hlinkClick r:id="rId3"/>
              <a:extLst>
                <a:ext uri="{FF2B5EF4-FFF2-40B4-BE49-F238E27FC236}">
                  <a16:creationId xmlns:a16="http://schemas.microsoft.com/office/drawing/2014/main" id="{93A18A46-F933-6D90-9987-D4484F0C895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15778" y="4954605"/>
              <a:ext cx="1403760" cy="1341039"/>
            </a:xfrm>
            <a:prstGeom prst="rect">
              <a:avLst/>
            </a:prstGeom>
          </p:spPr>
        </p:pic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33568DBE-207B-F3C4-D745-0D84BD072642}"/>
                </a:ext>
              </a:extLst>
            </p:cNvPr>
            <p:cNvSpPr/>
            <p:nvPr/>
          </p:nvSpPr>
          <p:spPr>
            <a:xfrm>
              <a:off x="7020233" y="5557192"/>
              <a:ext cx="88490" cy="82591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B65560D6-954B-CF27-325D-C1F2A2F16100}"/>
              </a:ext>
            </a:extLst>
          </p:cNvPr>
          <p:cNvGrpSpPr/>
          <p:nvPr/>
        </p:nvGrpSpPr>
        <p:grpSpPr>
          <a:xfrm>
            <a:off x="8449535" y="3264547"/>
            <a:ext cx="879804" cy="613533"/>
            <a:chOff x="8894033" y="5516710"/>
            <a:chExt cx="879804" cy="613533"/>
          </a:xfrm>
        </p:grpSpPr>
        <p:sp>
          <p:nvSpPr>
            <p:cNvPr id="34" name="Isosceles Triangle 33">
              <a:extLst>
                <a:ext uri="{FF2B5EF4-FFF2-40B4-BE49-F238E27FC236}">
                  <a16:creationId xmlns:a16="http://schemas.microsoft.com/office/drawing/2014/main" id="{E111FEFB-F616-A0AB-94CF-468C004AA7CF}"/>
                </a:ext>
              </a:extLst>
            </p:cNvPr>
            <p:cNvSpPr/>
            <p:nvPr/>
          </p:nvSpPr>
          <p:spPr>
            <a:xfrm rot="5400000">
              <a:off x="9027168" y="5383575"/>
              <a:ext cx="613533" cy="879804"/>
            </a:xfrm>
            <a:prstGeom prst="triangl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Flowchart: Manual Operation 35">
              <a:extLst>
                <a:ext uri="{FF2B5EF4-FFF2-40B4-BE49-F238E27FC236}">
                  <a16:creationId xmlns:a16="http://schemas.microsoft.com/office/drawing/2014/main" id="{6C5AB4A8-B838-0975-0B05-BF13B8FF3B86}"/>
                </a:ext>
              </a:extLst>
            </p:cNvPr>
            <p:cNvSpPr/>
            <p:nvPr/>
          </p:nvSpPr>
          <p:spPr>
            <a:xfrm rot="16200000">
              <a:off x="8768202" y="5653105"/>
              <a:ext cx="588732" cy="337066"/>
            </a:xfrm>
            <a:prstGeom prst="flowChartManualOperation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79DDB1C8-301C-C4F5-6EAC-14F4FC846C96}"/>
              </a:ext>
            </a:extLst>
          </p:cNvPr>
          <p:cNvSpPr txBox="1"/>
          <p:nvPr/>
        </p:nvSpPr>
        <p:spPr>
          <a:xfrm>
            <a:off x="7697855" y="2629443"/>
            <a:ext cx="2021042" cy="307777"/>
          </a:xfrm>
          <a:prstGeom prst="rect">
            <a:avLst/>
          </a:prstGeom>
          <a:noFill/>
        </p:spPr>
        <p:txBody>
          <a:bodyPr wrap="square" lIns="0" tIns="0" rIns="0" bIns="0" numCol="1" rtlCol="0">
            <a:spAutoFit/>
          </a:bodyPr>
          <a:lstStyle/>
          <a:p>
            <a:pPr algn="ctr"/>
            <a:r>
              <a:rPr lang="en-US" sz="2000" dirty="0">
                <a:solidFill>
                  <a:schemeClr val="accent1"/>
                </a:solidFill>
              </a:rPr>
              <a:t>Critical angle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5F16431F-0A3E-8C54-238D-7699CE9E2CA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849" t="8489"/>
          <a:stretch/>
        </p:blipFill>
        <p:spPr>
          <a:xfrm>
            <a:off x="4120685" y="2005026"/>
            <a:ext cx="3772522" cy="3411428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760B00D1-59B0-05C4-460C-69EC3EFC76DC}"/>
              </a:ext>
            </a:extLst>
          </p:cNvPr>
          <p:cNvSpPr txBox="1"/>
          <p:nvPr/>
        </p:nvSpPr>
        <p:spPr>
          <a:xfrm>
            <a:off x="4939569" y="5444248"/>
            <a:ext cx="2774143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>
                <a:solidFill>
                  <a:schemeClr val="tx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V. M. Biryukov et al., 1997 </a:t>
            </a:r>
            <a:br>
              <a:rPr lang="en-GB" sz="1400" dirty="0">
                <a:solidFill>
                  <a:schemeClr val="tx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en-GB" sz="1400" dirty="0" err="1">
                <a:solidFill>
                  <a:schemeClr val="tx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doi</a:t>
            </a:r>
            <a:r>
              <a:rPr lang="en-GB" sz="1400" dirty="0">
                <a:solidFill>
                  <a:schemeClr val="tx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: 10.1007/978-3-662-03407-1. </a:t>
            </a:r>
            <a:endParaRPr lang="en-GB" sz="1400" dirty="0">
              <a:solidFill>
                <a:schemeClr val="tx2"/>
              </a:solidFill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BACE2850-80A1-1E6C-80CE-301373146A63}"/>
              </a:ext>
            </a:extLst>
          </p:cNvPr>
          <p:cNvSpPr/>
          <p:nvPr/>
        </p:nvSpPr>
        <p:spPr>
          <a:xfrm>
            <a:off x="6047729" y="4289780"/>
            <a:ext cx="162635" cy="115075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72428320-B5A9-0DD8-A20D-8C24096629B2}"/>
              </a:ext>
            </a:extLst>
          </p:cNvPr>
          <p:cNvCxnSpPr/>
          <p:nvPr/>
        </p:nvCxnSpPr>
        <p:spPr>
          <a:xfrm>
            <a:off x="6766692" y="4345985"/>
            <a:ext cx="383345" cy="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9548844C-F5AA-2DD9-AC48-3936566C8ED0}"/>
              </a:ext>
            </a:extLst>
          </p:cNvPr>
          <p:cNvCxnSpPr/>
          <p:nvPr/>
        </p:nvCxnSpPr>
        <p:spPr>
          <a:xfrm>
            <a:off x="6766691" y="4553406"/>
            <a:ext cx="383345" cy="0"/>
          </a:xfrm>
          <a:prstGeom prst="line">
            <a:avLst/>
          </a:prstGeom>
          <a:ln w="12700">
            <a:solidFill>
              <a:schemeClr val="tx2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26CE7A7F-7C1E-C803-EA38-61A3558B4480}"/>
              </a:ext>
            </a:extLst>
          </p:cNvPr>
          <p:cNvCxnSpPr/>
          <p:nvPr/>
        </p:nvCxnSpPr>
        <p:spPr>
          <a:xfrm>
            <a:off x="6766690" y="4786489"/>
            <a:ext cx="383345" cy="0"/>
          </a:xfrm>
          <a:prstGeom prst="line">
            <a:avLst/>
          </a:prstGeom>
          <a:ln w="12700">
            <a:solidFill>
              <a:schemeClr val="tx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8D36A88B-8FED-11BF-70A6-0E45604B8B15}"/>
              </a:ext>
            </a:extLst>
          </p:cNvPr>
          <p:cNvSpPr txBox="1"/>
          <p:nvPr/>
        </p:nvSpPr>
        <p:spPr>
          <a:xfrm>
            <a:off x="7256055" y="4230241"/>
            <a:ext cx="915315" cy="64633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chemeClr val="tx2"/>
                </a:solidFill>
              </a:rPr>
              <a:t>No bending</a:t>
            </a:r>
          </a:p>
          <a:p>
            <a:pPr algn="l"/>
            <a:r>
              <a:rPr lang="en-GB" sz="1400" dirty="0">
                <a:solidFill>
                  <a:schemeClr val="tx2"/>
                </a:solidFill>
              </a:rPr>
              <a:t>1 GeV/cm</a:t>
            </a:r>
          </a:p>
          <a:p>
            <a:pPr algn="l"/>
            <a:r>
              <a:rPr lang="en-GB" sz="1400" dirty="0">
                <a:solidFill>
                  <a:schemeClr val="tx2"/>
                </a:solidFill>
              </a:rPr>
              <a:t>2 GeV/cm</a:t>
            </a:r>
          </a:p>
        </p:txBody>
      </p:sp>
      <p:pic>
        <p:nvPicPr>
          <p:cNvPr id="8" name="Picture 7" descr="A close-up of a machine&#10;&#10;Description automatically generated with low confidence">
            <a:extLst>
              <a:ext uri="{FF2B5EF4-FFF2-40B4-BE49-F238E27FC236}">
                <a16:creationId xmlns:a16="http://schemas.microsoft.com/office/drawing/2014/main" id="{C87536D9-5F07-AF2A-842D-98F4D6026EA1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92" t="22219" r="8928" b="32278"/>
          <a:stretch/>
        </p:blipFill>
        <p:spPr>
          <a:xfrm>
            <a:off x="8442210" y="4296553"/>
            <a:ext cx="3584481" cy="184282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027772F-E5BA-19E6-F5AE-ADBEA43765C2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46885" b="3887"/>
          <a:stretch/>
        </p:blipFill>
        <p:spPr>
          <a:xfrm>
            <a:off x="491497" y="4745427"/>
            <a:ext cx="3891745" cy="1270081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862041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8517"/>
    </mc:Choice>
    <mc:Fallback xmlns="">
      <p:transition spd="slow" advTm="7851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3E266A9-F744-4838-AFBD-35DEE03718B7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Kay Dewhurst | </a:t>
            </a:r>
            <a:r>
              <a:rPr kumimoji="0" lang="en-GB" sz="120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Crystal experiments and recent measurements at CERN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15A8074-A208-4606-93B4-06E01CA004E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C2A329-9E72-4953-B46E-FF6B73BC5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0995465" cy="1065742"/>
          </a:xfrm>
        </p:spPr>
        <p:txBody>
          <a:bodyPr anchor="t">
            <a:normAutofit/>
          </a:bodyPr>
          <a:lstStyle/>
          <a:p>
            <a:r>
              <a:rPr lang="en-GB" sz="4000" dirty="0"/>
              <a:t>Crystals for collimation</a:t>
            </a:r>
            <a:endParaRPr lang="en-GB" dirty="0"/>
          </a:p>
        </p:txBody>
      </p:sp>
      <p:pic>
        <p:nvPicPr>
          <p:cNvPr id="12" name="Picture 11" descr="A picture containing text, screenshot, clock, circle&#10;&#10;Description automatically generated">
            <a:extLst>
              <a:ext uri="{FF2B5EF4-FFF2-40B4-BE49-F238E27FC236}">
                <a16:creationId xmlns:a16="http://schemas.microsoft.com/office/drawing/2014/main" id="{B8E05A40-176E-CBD0-A4E8-B91B2D695EF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120" y="1439335"/>
            <a:ext cx="4572000" cy="409797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D6A8E6D-1453-310A-E25B-6369E4A4FDDE}"/>
              </a:ext>
            </a:extLst>
          </p:cNvPr>
          <p:cNvSpPr txBox="1"/>
          <p:nvPr/>
        </p:nvSpPr>
        <p:spPr>
          <a:xfrm>
            <a:off x="407987" y="955159"/>
            <a:ext cx="11632547" cy="30777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numCol="2" rtlCol="0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</a:rPr>
              <a:t>		   LHC</a:t>
            </a:r>
          </a:p>
          <a:p>
            <a:r>
              <a:rPr lang="en-US" sz="2000" b="1" dirty="0">
                <a:solidFill>
                  <a:schemeClr val="tx2"/>
                </a:solidFill>
              </a:rPr>
              <a:t>          Collimators</a:t>
            </a:r>
            <a:endParaRPr lang="en-GB" sz="2000" b="1" dirty="0">
              <a:solidFill>
                <a:schemeClr val="tx2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A3BC7BD-6FC0-FE0C-80BC-15556EF258A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66106" y="1439335"/>
            <a:ext cx="4047125" cy="4097979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FE1E3E3-A37D-5561-BD89-332D9D03E3AD}"/>
              </a:ext>
            </a:extLst>
          </p:cNvPr>
          <p:cNvSpPr/>
          <p:nvPr/>
        </p:nvSpPr>
        <p:spPr>
          <a:xfrm>
            <a:off x="9101612" y="5097720"/>
            <a:ext cx="2549420" cy="99916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IR7 – main collimation region (</a:t>
            </a:r>
            <a:r>
              <a:rPr lang="en-US" b="1" dirty="0" err="1"/>
              <a:t>betatron</a:t>
            </a:r>
            <a:r>
              <a:rPr lang="en-US" b="1" dirty="0"/>
              <a:t> cleaning)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FCBAEDF7-97A4-B6CB-2284-6C2C384FF82C}"/>
              </a:ext>
            </a:extLst>
          </p:cNvPr>
          <p:cNvSpPr/>
          <p:nvPr/>
        </p:nvSpPr>
        <p:spPr>
          <a:xfrm>
            <a:off x="4076449" y="5097720"/>
            <a:ext cx="2549420" cy="99916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IR3 – momentum cleaning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62603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1644"/>
    </mc:Choice>
    <mc:Fallback xmlns="">
      <p:transition spd="slow" advTm="10164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3E266A9-F744-4838-AFBD-35DEE03718B7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Kay Dewhurst | </a:t>
            </a:r>
            <a:r>
              <a:rPr kumimoji="0" lang="en-GB" sz="120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Crystal experiments and recent measurements at CERN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15A8074-A208-4606-93B4-06E01CA004E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C2A329-9E72-4953-B46E-FF6B73BC5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0995465" cy="1065742"/>
          </a:xfrm>
        </p:spPr>
        <p:txBody>
          <a:bodyPr anchor="t">
            <a:normAutofit/>
          </a:bodyPr>
          <a:lstStyle/>
          <a:p>
            <a:r>
              <a:rPr lang="en-GB" sz="4000" dirty="0"/>
              <a:t>Crystals for collimation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EB0FB81-F13C-B061-7A16-D066730AC28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519" r="7163" b="33049"/>
          <a:stretch/>
        </p:blipFill>
        <p:spPr>
          <a:xfrm>
            <a:off x="502617" y="1125306"/>
            <a:ext cx="5964796" cy="2247680"/>
          </a:xfrm>
          <a:prstGeom prst="rect">
            <a:avLst/>
          </a:prstGeom>
        </p:spPr>
      </p:pic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87BA7184-7909-D74F-496E-922B794306B8}"/>
              </a:ext>
            </a:extLst>
          </p:cNvPr>
          <p:cNvSpPr txBox="1">
            <a:spLocks/>
          </p:cNvSpPr>
          <p:nvPr/>
        </p:nvSpPr>
        <p:spPr>
          <a:xfrm>
            <a:off x="6939751" y="1125306"/>
            <a:ext cx="4898762" cy="8851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 hierarchy of collimators scatter</a:t>
            </a:r>
            <a:r>
              <a:rPr lang="en-US" sz="2000" b="0" dirty="0">
                <a:solidFill>
                  <a:srgbClr val="2F2F2F">
                    <a:lumMod val="50000"/>
                  </a:srgbClr>
                </a:solidFill>
                <a:latin typeface="Arial"/>
              </a:rPr>
              <a:t>, and eventually absorb particles from the beam halo. Works for the LHC!</a:t>
            </a:r>
            <a:br>
              <a:rPr lang="en-US" sz="2000" b="0" dirty="0">
                <a:solidFill>
                  <a:srgbClr val="2F2F2F">
                    <a:lumMod val="50000"/>
                  </a:srgbClr>
                </a:solidFill>
                <a:latin typeface="Arial"/>
              </a:rPr>
            </a:br>
            <a:endParaRPr lang="en-US" sz="2000" b="0" dirty="0">
              <a:solidFill>
                <a:srgbClr val="2F2F2F">
                  <a:lumMod val="50000"/>
                </a:srgbClr>
              </a:solidFill>
              <a:latin typeface="Arial"/>
            </a:endParaRP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518573D2-9D97-988C-AF78-47B7F3528BE8}"/>
              </a:ext>
            </a:extLst>
          </p:cNvPr>
          <p:cNvSpPr txBox="1">
            <a:spLocks/>
          </p:cNvSpPr>
          <p:nvPr/>
        </p:nvSpPr>
        <p:spPr>
          <a:xfrm>
            <a:off x="6890038" y="2249146"/>
            <a:ext cx="4898762" cy="115362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Projected collimation performance at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</a:t>
            </a:r>
            <a:r>
              <a:rPr lang="en-US" sz="2000" b="0" dirty="0">
                <a:solidFill>
                  <a:srgbClr val="2F2F2F">
                    <a:lumMod val="50000"/>
                  </a:srgbClr>
                </a:solidFill>
                <a:latin typeface="Arial"/>
              </a:rPr>
              <a:t>e HL-LHC:</a:t>
            </a:r>
            <a:br>
              <a:rPr lang="en-US" sz="2000" b="0" dirty="0">
                <a:solidFill>
                  <a:srgbClr val="2F2F2F">
                    <a:lumMod val="50000"/>
                  </a:srgbClr>
                </a:solidFill>
                <a:latin typeface="Arial"/>
              </a:rPr>
            </a:br>
            <a:r>
              <a:rPr lang="en-US" sz="2000" b="0" dirty="0">
                <a:solidFill>
                  <a:srgbClr val="2F2F2F">
                    <a:lumMod val="50000"/>
                  </a:srgbClr>
                </a:solidFill>
                <a:latin typeface="Arial"/>
              </a:rPr>
              <a:t>	</a:t>
            </a:r>
            <a:r>
              <a:rPr lang="en-US" sz="2000" b="0" dirty="0">
                <a:solidFill>
                  <a:schemeClr val="tx1"/>
                </a:solidFill>
                <a:latin typeface="Arial"/>
              </a:rPr>
              <a:t>OK for proton beams!</a:t>
            </a:r>
            <a:br>
              <a:rPr lang="en-US" sz="2000" b="0" dirty="0">
                <a:solidFill>
                  <a:srgbClr val="2F2F2F">
                    <a:lumMod val="50000"/>
                  </a:srgbClr>
                </a:solidFill>
                <a:latin typeface="Arial"/>
              </a:rPr>
            </a:br>
            <a:r>
              <a:rPr lang="en-US" sz="2000" b="0" dirty="0">
                <a:solidFill>
                  <a:srgbClr val="2F2F2F">
                    <a:lumMod val="50000"/>
                  </a:srgbClr>
                </a:solidFill>
                <a:latin typeface="Arial"/>
              </a:rPr>
              <a:t>	</a:t>
            </a:r>
            <a:r>
              <a:rPr lang="en-US" sz="2000" b="0" dirty="0">
                <a:solidFill>
                  <a:schemeClr val="accent3"/>
                </a:solidFill>
                <a:latin typeface="Arial"/>
              </a:rPr>
              <a:t>Not OK for lead ion beams </a:t>
            </a:r>
            <a:r>
              <a:rPr lang="en-US" sz="2000" b="0" dirty="0">
                <a:solidFill>
                  <a:schemeClr val="accent3"/>
                </a:solidFill>
                <a:latin typeface="Arial"/>
                <a:sym typeface="Wingdings" panose="05000000000000000000" pitchFamily="2" charset="2"/>
              </a:rPr>
              <a:t></a:t>
            </a:r>
            <a:br>
              <a:rPr lang="en-US" sz="2000" b="0" dirty="0">
                <a:solidFill>
                  <a:srgbClr val="2F2F2F">
                    <a:lumMod val="50000"/>
                  </a:srgbClr>
                </a:solidFill>
                <a:latin typeface="Arial"/>
              </a:rPr>
            </a:br>
            <a:endParaRPr lang="en-US" sz="2000" b="0" dirty="0">
              <a:solidFill>
                <a:srgbClr val="2F2F2F">
                  <a:lumMod val="50000"/>
                </a:srgbClr>
              </a:solidFill>
              <a:latin typeface="Arial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A141048-B74D-A885-C6EB-058D771D3B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46460" y="3641450"/>
            <a:ext cx="4245540" cy="194859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DA52043-D111-8817-9B91-5CEC4903C4B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20900" y="3834498"/>
            <a:ext cx="1148473" cy="162745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58293338-D1FB-84F4-7810-83DB62A5DB2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7988" y="3527201"/>
            <a:ext cx="4898761" cy="2302389"/>
          </a:xfrm>
          <a:prstGeom prst="rect">
            <a:avLst/>
          </a:prstGeom>
        </p:spPr>
      </p:pic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FC677ECE-7EC0-F4C3-D638-C8820D76432F}"/>
              </a:ext>
            </a:extLst>
          </p:cNvPr>
          <p:cNvCxnSpPr/>
          <p:nvPr/>
        </p:nvCxnSpPr>
        <p:spPr>
          <a:xfrm>
            <a:off x="357282" y="3451221"/>
            <a:ext cx="6279688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>
            <a:extLst>
              <a:ext uri="{FF2B5EF4-FFF2-40B4-BE49-F238E27FC236}">
                <a16:creationId xmlns:a16="http://schemas.microsoft.com/office/drawing/2014/main" id="{5C0F8645-19D5-3E2B-9353-E71FB2C48238}"/>
              </a:ext>
            </a:extLst>
          </p:cNvPr>
          <p:cNvSpPr/>
          <p:nvPr/>
        </p:nvSpPr>
        <p:spPr>
          <a:xfrm>
            <a:off x="1780355" y="3197372"/>
            <a:ext cx="423894" cy="20540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18594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1644"/>
    </mc:Choice>
    <mc:Fallback xmlns="">
      <p:transition spd="slow" advTm="10164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3E266A9-F744-4838-AFBD-35DEE03718B7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Kay Dewhurst | </a:t>
            </a:r>
            <a:r>
              <a:rPr kumimoji="0" lang="en-GB" sz="120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Crystal experiments and recent measurements at CERN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15A8074-A208-4606-93B4-06E01CA004E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C2A329-9E72-4953-B46E-FF6B73BC5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0995465" cy="1065742"/>
          </a:xfrm>
        </p:spPr>
        <p:txBody>
          <a:bodyPr anchor="t">
            <a:normAutofit/>
          </a:bodyPr>
          <a:lstStyle/>
          <a:p>
            <a:r>
              <a:rPr lang="en-US" sz="4000" dirty="0"/>
              <a:t>Crystals for collimation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95211B-D289-9FC6-39EA-D92CDAEC8C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988" y="1040417"/>
            <a:ext cx="9258542" cy="5225280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3365B396-CF55-DC88-D125-CCEFA0B54780}"/>
              </a:ext>
            </a:extLst>
          </p:cNvPr>
          <p:cNvSpPr/>
          <p:nvPr/>
        </p:nvSpPr>
        <p:spPr>
          <a:xfrm>
            <a:off x="2773478" y="2761549"/>
            <a:ext cx="647952" cy="569229"/>
          </a:xfrm>
          <a:prstGeom prst="ellipse">
            <a:avLst/>
          </a:prstGeom>
          <a:noFill/>
          <a:ln w="5715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C91BFFE7-0B29-D666-B522-F832D9E3DD44}"/>
              </a:ext>
            </a:extLst>
          </p:cNvPr>
          <p:cNvSpPr/>
          <p:nvPr/>
        </p:nvSpPr>
        <p:spPr>
          <a:xfrm>
            <a:off x="5656967" y="2526388"/>
            <a:ext cx="647952" cy="569229"/>
          </a:xfrm>
          <a:prstGeom prst="ellipse">
            <a:avLst/>
          </a:prstGeom>
          <a:noFill/>
          <a:ln w="5715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ADD8D7B-10F1-CFA2-0CC6-C39C9B7D6F39}"/>
              </a:ext>
            </a:extLst>
          </p:cNvPr>
          <p:cNvSpPr/>
          <p:nvPr/>
        </p:nvSpPr>
        <p:spPr>
          <a:xfrm>
            <a:off x="7079030" y="2034691"/>
            <a:ext cx="395634" cy="369394"/>
          </a:xfrm>
          <a:prstGeom prst="ellipse">
            <a:avLst/>
          </a:prstGeom>
          <a:noFill/>
          <a:ln w="5715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55C5A22C-79A4-E330-4229-B8C4FFE6E178}"/>
              </a:ext>
            </a:extLst>
          </p:cNvPr>
          <p:cNvSpPr/>
          <p:nvPr/>
        </p:nvSpPr>
        <p:spPr>
          <a:xfrm>
            <a:off x="6401809" y="2341691"/>
            <a:ext cx="395634" cy="369394"/>
          </a:xfrm>
          <a:prstGeom prst="ellipse">
            <a:avLst/>
          </a:prstGeom>
          <a:noFill/>
          <a:ln w="5715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5771DB66-F36B-4BD4-4D4C-812D603CE3E1}"/>
              </a:ext>
            </a:extLst>
          </p:cNvPr>
          <p:cNvCxnSpPr/>
          <p:nvPr/>
        </p:nvCxnSpPr>
        <p:spPr>
          <a:xfrm>
            <a:off x="7260699" y="872011"/>
            <a:ext cx="0" cy="9083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9484A557-D760-6599-E835-B66AA2E5F8DB}"/>
              </a:ext>
            </a:extLst>
          </p:cNvPr>
          <p:cNvSpPr txBox="1">
            <a:spLocks/>
          </p:cNvSpPr>
          <p:nvPr/>
        </p:nvSpPr>
        <p:spPr>
          <a:xfrm>
            <a:off x="6994252" y="606511"/>
            <a:ext cx="1883299" cy="36939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Area of interest</a:t>
            </a:r>
            <a:br>
              <a:rPr lang="en-US" sz="2000" b="0" dirty="0">
                <a:solidFill>
                  <a:srgbClr val="2F2F2F">
                    <a:lumMod val="50000"/>
                  </a:srgbClr>
                </a:solidFill>
                <a:latin typeface="Arial"/>
              </a:rPr>
            </a:br>
            <a:endParaRPr lang="en-US" sz="2000" b="0" dirty="0">
              <a:solidFill>
                <a:srgbClr val="2F2F2F">
                  <a:lumMod val="50000"/>
                </a:srgbClr>
              </a:solidFill>
              <a:latin typeface="Arial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29637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1644"/>
    </mc:Choice>
    <mc:Fallback xmlns="">
      <p:transition spd="slow" advTm="10164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9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3E266A9-F744-4838-AFBD-35DEE03718B7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Kay Dewhurst | </a:t>
            </a:r>
            <a:r>
              <a:rPr kumimoji="0" lang="en-GB" sz="120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Crystal experiments and recent measurements at CERN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15A8074-A208-4606-93B4-06E01CA004E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C2A329-9E72-4953-B46E-FF6B73BC5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0995465" cy="1065742"/>
          </a:xfrm>
        </p:spPr>
        <p:txBody>
          <a:bodyPr anchor="t">
            <a:normAutofit/>
          </a:bodyPr>
          <a:lstStyle/>
          <a:p>
            <a:r>
              <a:rPr lang="en-US" sz="4000" dirty="0"/>
              <a:t>Crystals for collimation</a:t>
            </a:r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DDA539D-2DC5-9665-D8CE-3A557B03BD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988" y="1019717"/>
            <a:ext cx="6474008" cy="521758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3E3F4C8-F5C4-6C05-5EDE-551AE1C1BC99}"/>
              </a:ext>
            </a:extLst>
          </p:cNvPr>
          <p:cNvSpPr txBox="1"/>
          <p:nvPr/>
        </p:nvSpPr>
        <p:spPr>
          <a:xfrm>
            <a:off x="1083958" y="1314072"/>
            <a:ext cx="2840090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chemeClr val="tx2"/>
                </a:solidFill>
              </a:rPr>
              <a:t>IR7 Standard collimation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405A365-B325-D19E-6966-5FEBE14A0E07}"/>
              </a:ext>
            </a:extLst>
          </p:cNvPr>
          <p:cNvSpPr txBox="1"/>
          <p:nvPr/>
        </p:nvSpPr>
        <p:spPr>
          <a:xfrm>
            <a:off x="1083958" y="3949281"/>
            <a:ext cx="2840090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chemeClr val="tx2"/>
                </a:solidFill>
              </a:rPr>
              <a:t>IR7 Crystal collimation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5C950E2-186D-9471-0859-DEB22F44FB9B}"/>
              </a:ext>
            </a:extLst>
          </p:cNvPr>
          <p:cNvSpPr txBox="1"/>
          <p:nvPr/>
        </p:nvSpPr>
        <p:spPr>
          <a:xfrm>
            <a:off x="1635020" y="4550261"/>
            <a:ext cx="1175002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rgbClr val="92D050"/>
                </a:solidFill>
              </a:rPr>
              <a:t>3.9e-14 m</a:t>
            </a:r>
            <a:r>
              <a:rPr lang="en-GB" baseline="30000" dirty="0">
                <a:solidFill>
                  <a:srgbClr val="92D050"/>
                </a:solidFill>
              </a:rPr>
              <a:t>-1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5B099F7-9A69-3F60-3E6C-D4E949EF7F19}"/>
              </a:ext>
            </a:extLst>
          </p:cNvPr>
          <p:cNvSpPr txBox="1"/>
          <p:nvPr/>
        </p:nvSpPr>
        <p:spPr>
          <a:xfrm>
            <a:off x="1799531" y="1680897"/>
            <a:ext cx="1175002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rgbClr val="92D050"/>
                </a:solidFill>
              </a:rPr>
              <a:t>2.9e-13 m</a:t>
            </a:r>
            <a:r>
              <a:rPr lang="en-GB" baseline="30000" dirty="0">
                <a:solidFill>
                  <a:srgbClr val="92D050"/>
                </a:solidFill>
              </a:rPr>
              <a:t>-1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3A16B394-4E1C-C125-6ED1-DD6CFEFC2BD1}"/>
              </a:ext>
            </a:extLst>
          </p:cNvPr>
          <p:cNvSpPr/>
          <p:nvPr/>
        </p:nvSpPr>
        <p:spPr>
          <a:xfrm>
            <a:off x="6939750" y="2726676"/>
            <a:ext cx="5099849" cy="99916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19" name="Content Placeholder 1">
            <a:extLst>
              <a:ext uri="{FF2B5EF4-FFF2-40B4-BE49-F238E27FC236}">
                <a16:creationId xmlns:a16="http://schemas.microsoft.com/office/drawing/2014/main" id="{B5FF4823-375D-6714-1A1C-03771AD1B446}"/>
              </a:ext>
            </a:extLst>
          </p:cNvPr>
          <p:cNvSpPr txBox="1">
            <a:spLocks/>
          </p:cNvSpPr>
          <p:nvPr/>
        </p:nvSpPr>
        <p:spPr>
          <a:xfrm>
            <a:off x="7056981" y="1125306"/>
            <a:ext cx="4898762" cy="8851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 first comparisons of cleaning the LHC </a:t>
            </a:r>
            <a:r>
              <a:rPr lang="en-US" sz="2000" b="0" dirty="0">
                <a:solidFill>
                  <a:srgbClr val="2F2F2F">
                    <a:lumMod val="50000"/>
                  </a:srgbClr>
                </a:solidFill>
              </a:rPr>
              <a:t>6.8 Z </a:t>
            </a:r>
            <a:r>
              <a:rPr lang="en-US" sz="2000" b="0" dirty="0" err="1">
                <a:solidFill>
                  <a:srgbClr val="2F2F2F">
                    <a:lumMod val="50000"/>
                  </a:srgbClr>
                </a:solidFill>
              </a:rPr>
              <a:t>TeV</a:t>
            </a:r>
            <a:r>
              <a:rPr lang="en-US" sz="2000" b="0" dirty="0">
                <a:solidFill>
                  <a:srgbClr val="2F2F2F">
                    <a:lumMod val="50000"/>
                  </a:srgbClr>
                </a:solidFill>
              </a:rPr>
              <a:t>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lead ion beams with crystal collimation was carried out in 2022/2023.</a:t>
            </a:r>
          </a:p>
          <a:p>
            <a:pPr lvl="0">
              <a:defRPr/>
            </a:pPr>
            <a:r>
              <a:rPr lang="en-US" sz="2000" b="0" dirty="0">
                <a:solidFill>
                  <a:srgbClr val="2F2F2F">
                    <a:lumMod val="50000"/>
                  </a:srgbClr>
                </a:solidFill>
                <a:latin typeface="Arial"/>
              </a:rPr>
              <a:t>The crystal collimators are located in IR7.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lvl="0">
              <a:defRPr/>
            </a:pPr>
            <a:r>
              <a:rPr lang="en-US" sz="2000" b="0" dirty="0">
                <a:solidFill>
                  <a:srgbClr val="2F2F2F">
                    <a:lumMod val="50000"/>
                  </a:srgbClr>
                </a:solidFill>
                <a:latin typeface="Arial"/>
              </a:rPr>
              <a:t>Cleaning efficiency was improved in every case. Empirical comparisons indicate gains with a factor &gt;5 for the best crystals!</a:t>
            </a:r>
          </a:p>
          <a:p>
            <a:pPr lvl="0">
              <a:defRPr/>
            </a:pPr>
            <a:endParaRPr lang="en-US" sz="2000" b="0" dirty="0">
              <a:solidFill>
                <a:srgbClr val="2F2F2F">
                  <a:lumMod val="50000"/>
                </a:srgbClr>
              </a:solidFill>
              <a:latin typeface="Arial"/>
            </a:endParaRPr>
          </a:p>
          <a:p>
            <a:pPr lvl="0">
              <a:defRPr/>
            </a:pPr>
            <a:r>
              <a:rPr lang="en-US" sz="2000" b="0" dirty="0">
                <a:solidFill>
                  <a:srgbClr val="2F2F2F">
                    <a:lumMod val="50000"/>
                  </a:srgbClr>
                </a:solidFill>
                <a:latin typeface="Arial"/>
              </a:rPr>
              <a:t>Find out more, read the paper:</a:t>
            </a:r>
          </a:p>
          <a:p>
            <a:pPr>
              <a:defRPr/>
            </a:pPr>
            <a:r>
              <a:rPr lang="en-US" sz="1400" b="0" dirty="0" err="1">
                <a:solidFill>
                  <a:srgbClr val="2F2F2F">
                    <a:lumMod val="50000"/>
                  </a:srgbClr>
                </a:solidFill>
                <a:latin typeface="Arial"/>
              </a:rPr>
              <a:t>D’Andrea</a:t>
            </a:r>
            <a:r>
              <a:rPr lang="en-US" sz="1400" b="0" dirty="0">
                <a:solidFill>
                  <a:srgbClr val="2F2F2F">
                    <a:lumMod val="50000"/>
                  </a:srgbClr>
                </a:solidFill>
                <a:latin typeface="Arial"/>
              </a:rPr>
              <a:t> et al., </a:t>
            </a:r>
            <a:r>
              <a:rPr lang="en-GB" sz="1400" b="0" dirty="0"/>
              <a:t>Operational performance of crystal collimation with 6.37 𝑍 </a:t>
            </a:r>
            <a:r>
              <a:rPr lang="en-GB" sz="1400" b="0" dirty="0" err="1"/>
              <a:t>TeV</a:t>
            </a:r>
            <a:r>
              <a:rPr lang="en-GB" sz="1400" b="0" dirty="0"/>
              <a:t> Pb ion beams at the LHC, Jan 2024</a:t>
            </a:r>
            <a:r>
              <a:rPr lang="en-US" sz="1400" b="0" dirty="0">
                <a:solidFill>
                  <a:srgbClr val="2F2F2F">
                    <a:lumMod val="50000"/>
                  </a:srgbClr>
                </a:solidFill>
                <a:latin typeface="Arial"/>
              </a:rPr>
              <a:t> </a:t>
            </a:r>
            <a:r>
              <a:rPr lang="en-GB" sz="1400" b="0" dirty="0">
                <a:hlinkClick r:id="rId5"/>
              </a:rPr>
              <a:t>https://doi.org/10.1103/PhysRevAccelBeams.27.011002</a:t>
            </a:r>
            <a:r>
              <a:rPr lang="en-US" sz="1400" b="0" dirty="0">
                <a:solidFill>
                  <a:srgbClr val="2F2F2F">
                    <a:lumMod val="50000"/>
                  </a:srgbClr>
                </a:solidFill>
                <a:latin typeface="Arial"/>
              </a:rPr>
              <a:t> </a:t>
            </a:r>
            <a:br>
              <a:rPr lang="en-US" sz="2000" b="0" dirty="0">
                <a:solidFill>
                  <a:srgbClr val="2F2F2F">
                    <a:lumMod val="50000"/>
                  </a:srgbClr>
                </a:solidFill>
                <a:latin typeface="Arial"/>
              </a:rPr>
            </a:br>
            <a:endParaRPr lang="en-US" sz="2000" b="0" dirty="0">
              <a:solidFill>
                <a:srgbClr val="2F2F2F">
                  <a:lumMod val="50000"/>
                </a:srgbClr>
              </a:solidFill>
              <a:latin typeface="Arial"/>
            </a:endParaRPr>
          </a:p>
          <a:p>
            <a:pPr lvl="0">
              <a:defRPr/>
            </a:pPr>
            <a:br>
              <a:rPr lang="en-US" sz="2000" b="0" dirty="0">
                <a:solidFill>
                  <a:srgbClr val="2F2F2F">
                    <a:lumMod val="50000"/>
                  </a:srgbClr>
                </a:solidFill>
                <a:latin typeface="Arial"/>
              </a:rPr>
            </a:br>
            <a:endParaRPr lang="en-US" sz="2000" b="0" dirty="0">
              <a:solidFill>
                <a:srgbClr val="2F2F2F">
                  <a:lumMod val="50000"/>
                </a:srgbClr>
              </a:solidFill>
              <a:latin typeface="Arial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68555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1644"/>
    </mc:Choice>
    <mc:Fallback xmlns="">
      <p:transition spd="slow" advTm="10164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400E959-56F6-FD31-0245-27ACFEF348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sz="2800" b="0" dirty="0"/>
              <a:t>Why use bent crystals?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b="0" dirty="0"/>
              <a:t>Crystals for collimation of the lead ion beam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/>
              <a:t>The TWOCRYST experiment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b="0" dirty="0"/>
              <a:t>Channelling efficiency measurements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b="0" dirty="0"/>
              <a:t>Summary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7C42137-DCEB-06A9-EF7C-1340549E56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Contents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5B2962-F0CC-BA89-E46C-CAC3CD87B6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Kay Dewhurst | </a:t>
            </a:r>
            <a:r>
              <a:rPr kumimoji="0" lang="en-GB" sz="120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Crystal experiments and recent measurements at CERN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2269C0-A1E9-484A-0BAA-01BFD2843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04597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499"/>
    </mc:Choice>
    <mc:Fallback xmlns="">
      <p:transition spd="slow" advTm="21499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B9472767-DE17-3F18-2300-CC7DA5435900}"/>
              </a:ext>
            </a:extLst>
          </p:cNvPr>
          <p:cNvCxnSpPr>
            <a:stCxn id="13" idx="0"/>
            <a:endCxn id="4" idx="2"/>
          </p:cNvCxnSpPr>
          <p:nvPr/>
        </p:nvCxnSpPr>
        <p:spPr>
          <a:xfrm flipV="1">
            <a:off x="6095998" y="2289062"/>
            <a:ext cx="2" cy="2504037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2">
            <a:extLst>
              <a:ext uri="{FF2B5EF4-FFF2-40B4-BE49-F238E27FC236}">
                <a16:creationId xmlns:a16="http://schemas.microsoft.com/office/drawing/2014/main" id="{5F12FBB5-FC82-9D7C-280C-44B8782BC2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Physics Beyond Colliders: IR3 experiment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392421-CE71-B08E-6301-D3B56CF417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en-US" dirty="0">
                <a:solidFill>
                  <a:srgbClr val="FFFFFF"/>
                </a:solidFill>
              </a:rPr>
              <a:t>Kay Dewhurst | </a:t>
            </a:r>
            <a:r>
              <a:rPr lang="en-GB" dirty="0">
                <a:solidFill>
                  <a:srgbClr val="FFFFFF"/>
                </a:solidFill>
              </a:rPr>
              <a:t>Crystal experiments and recent measurements at CERN 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82964B-1D42-AC76-4D3F-7AA09E6520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A4CB0E8B-0AD3-19C9-6978-896E3C0B7E54}"/>
              </a:ext>
            </a:extLst>
          </p:cNvPr>
          <p:cNvSpPr/>
          <p:nvPr/>
        </p:nvSpPr>
        <p:spPr>
          <a:xfrm>
            <a:off x="2726724" y="1223319"/>
            <a:ext cx="6738551" cy="1065743"/>
          </a:xfrm>
          <a:prstGeom prst="roundRect">
            <a:avLst/>
          </a:prstGeom>
          <a:ln>
            <a:solidFill>
              <a:schemeClr val="accent3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Final PBC double-crystal experiment</a:t>
            </a:r>
          </a:p>
          <a:p>
            <a:pPr algn="ctr"/>
            <a:r>
              <a:rPr lang="en-US" dirty="0">
                <a:solidFill>
                  <a:schemeClr val="accent3"/>
                </a:solidFill>
              </a:rPr>
              <a:t>        Aim: </a:t>
            </a:r>
            <a:r>
              <a:rPr lang="en-GB" sz="1800" dirty="0">
                <a:highlight>
                  <a:scrgbClr r="0" g="0" b="0">
                    <a:alpha val="0"/>
                  </a:scrgbClr>
                </a:highlight>
              </a:rPr>
              <a:t>To measure the magnetic and electric dipole moments of rare baryons (</a:t>
            </a:r>
            <a:r>
              <a:rPr lang="el-GR" sz="1800" dirty="0">
                <a:highlight>
                  <a:scrgbClr r="0" g="0" b="0">
                    <a:alpha val="0"/>
                  </a:scrgbClr>
                </a:highlight>
              </a:rPr>
              <a:t>Λ</a:t>
            </a:r>
            <a:r>
              <a:rPr lang="en-GB" sz="1800" baseline="-25000" dirty="0">
                <a:highlight>
                  <a:scrgbClr r="0" g="0" b="0">
                    <a:alpha val="0"/>
                  </a:scrgbClr>
                </a:highlight>
              </a:rPr>
              <a:t>c</a:t>
            </a:r>
            <a:r>
              <a:rPr lang="en-US" sz="1800" dirty="0">
                <a:highlight>
                  <a:scrgbClr r="0" g="0" b="0">
                    <a:alpha val="0"/>
                  </a:scrgbClr>
                </a:highlight>
              </a:rPr>
              <a:t>).</a:t>
            </a:r>
            <a:endParaRPr lang="en-GB" sz="1800" dirty="0">
              <a:highlight>
                <a:scrgbClr r="0" g="0" b="0">
                  <a:alpha val="0"/>
                </a:scrgbClr>
              </a:highlight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F9E1C349-DBA1-190B-7128-CAB56513CCA6}"/>
              </a:ext>
            </a:extLst>
          </p:cNvPr>
          <p:cNvSpPr/>
          <p:nvPr/>
        </p:nvSpPr>
        <p:spPr>
          <a:xfrm>
            <a:off x="9897762" y="1223319"/>
            <a:ext cx="1886249" cy="106574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Run 4</a:t>
            </a:r>
            <a:br>
              <a:rPr lang="en-US" dirty="0"/>
            </a:br>
            <a:r>
              <a:rPr lang="en-US" dirty="0"/>
              <a:t>HL-LHC</a:t>
            </a:r>
            <a:br>
              <a:rPr lang="en-US" dirty="0"/>
            </a:br>
            <a:r>
              <a:rPr lang="en-US" dirty="0"/>
              <a:t>2029 +</a:t>
            </a:r>
            <a:endParaRPr lang="en-GB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7449C840-AB04-A581-A9E2-9F64C33BD886}"/>
              </a:ext>
            </a:extLst>
          </p:cNvPr>
          <p:cNvSpPr/>
          <p:nvPr/>
        </p:nvSpPr>
        <p:spPr>
          <a:xfrm>
            <a:off x="2726722" y="2821934"/>
            <a:ext cx="6738551" cy="143829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Proof-of-principle (</a:t>
            </a:r>
            <a:r>
              <a:rPr lang="en-US" b="1" dirty="0" err="1"/>
              <a:t>PoP</a:t>
            </a:r>
            <a:r>
              <a:rPr lang="en-US" b="1" dirty="0"/>
              <a:t>) test stand</a:t>
            </a:r>
          </a:p>
          <a:p>
            <a:pPr algn="ctr"/>
            <a:r>
              <a:rPr lang="en-US" dirty="0"/>
              <a:t>Aims: </a:t>
            </a:r>
            <a:r>
              <a:rPr lang="en-GB" sz="1800" dirty="0">
                <a:highlight>
                  <a:scrgbClr r="0" g="0" b="0">
                    <a:alpha val="0"/>
                  </a:scrgbClr>
                </a:highlight>
              </a:rPr>
              <a:t>To </a:t>
            </a:r>
            <a:r>
              <a:rPr lang="en-US" dirty="0">
                <a:highlight>
                  <a:scrgbClr r="0" g="0" b="0">
                    <a:alpha val="0"/>
                  </a:scrgbClr>
                </a:highlight>
              </a:rPr>
              <a:t>gain operational and technical experience.</a:t>
            </a:r>
          </a:p>
          <a:p>
            <a:pPr algn="ctr"/>
            <a:r>
              <a:rPr lang="en-US" sz="1800" dirty="0">
                <a:highlight>
                  <a:scrgbClr r="0" g="0" b="0">
                    <a:alpha val="0"/>
                  </a:scrgbClr>
                </a:highlight>
              </a:rPr>
              <a:t>To </a:t>
            </a:r>
            <a:r>
              <a:rPr lang="en-US" sz="1800" dirty="0" err="1">
                <a:highlight>
                  <a:scrgbClr r="0" g="0" b="0">
                    <a:alpha val="0"/>
                  </a:scrgbClr>
                </a:highlight>
              </a:rPr>
              <a:t>characterise</a:t>
            </a:r>
            <a:r>
              <a:rPr lang="en-US" sz="1800" dirty="0">
                <a:highlight>
                  <a:scrgbClr r="0" g="0" b="0">
                    <a:alpha val="0"/>
                  </a:scrgbClr>
                </a:highlight>
              </a:rPr>
              <a:t> the </a:t>
            </a:r>
            <a:r>
              <a:rPr lang="en-US" dirty="0">
                <a:highlight>
                  <a:scrgbClr r="0" g="0" b="0">
                    <a:alpha val="0"/>
                  </a:scrgbClr>
                </a:highlight>
              </a:rPr>
              <a:t>IR3 crystals. </a:t>
            </a:r>
            <a:br>
              <a:rPr lang="en-US" dirty="0">
                <a:highlight>
                  <a:scrgbClr r="0" g="0" b="0">
                    <a:alpha val="0"/>
                  </a:scrgbClr>
                </a:highlight>
              </a:rPr>
            </a:br>
            <a:r>
              <a:rPr lang="en-US" dirty="0">
                <a:highlight>
                  <a:scrgbClr r="0" g="0" b="0">
                    <a:alpha val="0"/>
                  </a:scrgbClr>
                </a:highlight>
              </a:rPr>
              <a:t>To measure crystal </a:t>
            </a:r>
            <a:r>
              <a:rPr lang="en-US" dirty="0" err="1">
                <a:highlight>
                  <a:scrgbClr r="0" g="0" b="0">
                    <a:alpha val="0"/>
                  </a:scrgbClr>
                </a:highlight>
              </a:rPr>
              <a:t>channelling</a:t>
            </a:r>
            <a:r>
              <a:rPr lang="en-US" dirty="0">
                <a:highlight>
                  <a:scrgbClr r="0" g="0" b="0">
                    <a:alpha val="0"/>
                  </a:scrgbClr>
                </a:highlight>
              </a:rPr>
              <a:t> efficiency at </a:t>
            </a:r>
            <a:r>
              <a:rPr lang="en-US" dirty="0" err="1">
                <a:highlight>
                  <a:scrgbClr r="0" g="0" b="0">
                    <a:alpha val="0"/>
                  </a:scrgbClr>
                </a:highlight>
              </a:rPr>
              <a:t>TeV</a:t>
            </a:r>
            <a:r>
              <a:rPr lang="en-US" dirty="0">
                <a:highlight>
                  <a:scrgbClr r="0" g="0" b="0">
                    <a:alpha val="0"/>
                  </a:scrgbClr>
                </a:highlight>
              </a:rPr>
              <a:t> energies.</a:t>
            </a:r>
            <a:endParaRPr lang="en-GB" sz="1800" dirty="0">
              <a:highlight>
                <a:scrgbClr r="0" g="0" b="0">
                  <a:alpha val="0"/>
                </a:scrgbClr>
              </a:highlight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37E524F6-1EE4-9DB1-0320-D71E1EC46FD3}"/>
              </a:ext>
            </a:extLst>
          </p:cNvPr>
          <p:cNvSpPr/>
          <p:nvPr/>
        </p:nvSpPr>
        <p:spPr>
          <a:xfrm>
            <a:off x="9888356" y="3008208"/>
            <a:ext cx="1886249" cy="106574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Run 3</a:t>
            </a:r>
            <a:br>
              <a:rPr lang="en-US" dirty="0"/>
            </a:br>
            <a:r>
              <a:rPr lang="en-US" dirty="0"/>
              <a:t>LHC</a:t>
            </a:r>
            <a:br>
              <a:rPr lang="en-US" dirty="0"/>
            </a:br>
            <a:r>
              <a:rPr lang="en-US" dirty="0"/>
              <a:t>2025 +</a:t>
            </a:r>
            <a:endParaRPr lang="en-GB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E140AA2F-E87B-9FC5-C587-A26DC0F11523}"/>
              </a:ext>
            </a:extLst>
          </p:cNvPr>
          <p:cNvSpPr/>
          <p:nvPr/>
        </p:nvSpPr>
        <p:spPr>
          <a:xfrm>
            <a:off x="2726722" y="4793099"/>
            <a:ext cx="6738551" cy="106574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Crystals in the LHC</a:t>
            </a:r>
          </a:p>
          <a:p>
            <a:pPr algn="ctr"/>
            <a:r>
              <a:rPr lang="en-US" dirty="0"/>
              <a:t>Collimation crystals are already installed in IR7.</a:t>
            </a:r>
          </a:p>
          <a:p>
            <a:pPr algn="ctr"/>
            <a:r>
              <a:rPr lang="en-US" sz="1800" dirty="0">
                <a:highlight>
                  <a:scrgbClr r="0" g="0" b="0">
                    <a:alpha val="0"/>
                  </a:scrgbClr>
                </a:highlight>
              </a:rPr>
              <a:t>Crystal prototypes for IR3 are being manufactured and tested.</a:t>
            </a:r>
            <a:endParaRPr lang="en-GB" sz="1800" dirty="0">
              <a:highlight>
                <a:scrgbClr r="0" g="0" b="0">
                  <a:alpha val="0"/>
                </a:scrgbClr>
              </a:highlight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1B8F4A5-9470-43C7-CCD6-173F7B9DC197}"/>
              </a:ext>
            </a:extLst>
          </p:cNvPr>
          <p:cNvSpPr/>
          <p:nvPr/>
        </p:nvSpPr>
        <p:spPr>
          <a:xfrm>
            <a:off x="9888357" y="4793099"/>
            <a:ext cx="1886249" cy="106574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Run 3</a:t>
            </a:r>
            <a:br>
              <a:rPr lang="en-US" dirty="0"/>
            </a:br>
            <a:r>
              <a:rPr lang="en-US" dirty="0"/>
              <a:t>LHC</a:t>
            </a:r>
            <a:br>
              <a:rPr lang="en-US" dirty="0"/>
            </a:br>
            <a:r>
              <a:rPr lang="en-US" dirty="0"/>
              <a:t>2023 (today)</a:t>
            </a:r>
            <a:endParaRPr lang="en-GB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832AF01-6399-2F34-2FEC-A28D718E97D2}"/>
              </a:ext>
            </a:extLst>
          </p:cNvPr>
          <p:cNvCxnSpPr>
            <a:stCxn id="13" idx="3"/>
            <a:endCxn id="14" idx="1"/>
          </p:cNvCxnSpPr>
          <p:nvPr/>
        </p:nvCxnSpPr>
        <p:spPr>
          <a:xfrm>
            <a:off x="9465273" y="5325971"/>
            <a:ext cx="42308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C737E10-FD31-07E5-914A-8C526B8DE958}"/>
              </a:ext>
            </a:extLst>
          </p:cNvPr>
          <p:cNvCxnSpPr>
            <a:cxnSpLocks/>
            <a:stCxn id="9" idx="3"/>
            <a:endCxn id="11" idx="1"/>
          </p:cNvCxnSpPr>
          <p:nvPr/>
        </p:nvCxnSpPr>
        <p:spPr>
          <a:xfrm flipV="1">
            <a:off x="9465273" y="3541080"/>
            <a:ext cx="423083" cy="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5BD00A2-A082-286E-5A73-41C551C4E344}"/>
              </a:ext>
            </a:extLst>
          </p:cNvPr>
          <p:cNvCxnSpPr>
            <a:stCxn id="4" idx="3"/>
            <a:endCxn id="8" idx="1"/>
          </p:cNvCxnSpPr>
          <p:nvPr/>
        </p:nvCxnSpPr>
        <p:spPr>
          <a:xfrm>
            <a:off x="9465275" y="1756191"/>
            <a:ext cx="43248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3" name="Group 72">
            <a:extLst>
              <a:ext uri="{FF2B5EF4-FFF2-40B4-BE49-F238E27FC236}">
                <a16:creationId xmlns:a16="http://schemas.microsoft.com/office/drawing/2014/main" id="{06C9FCA2-3C37-E219-BADE-F2B2ADD110C4}"/>
              </a:ext>
            </a:extLst>
          </p:cNvPr>
          <p:cNvGrpSpPr/>
          <p:nvPr/>
        </p:nvGrpSpPr>
        <p:grpSpPr>
          <a:xfrm>
            <a:off x="99532" y="1162336"/>
            <a:ext cx="2421241" cy="4696507"/>
            <a:chOff x="99532" y="1162336"/>
            <a:chExt cx="2421241" cy="4696507"/>
          </a:xfrm>
        </p:grpSpPr>
        <p:sp>
          <p:nvSpPr>
            <p:cNvPr id="32" name="Flowchart: Extract 31">
              <a:extLst>
                <a:ext uri="{FF2B5EF4-FFF2-40B4-BE49-F238E27FC236}">
                  <a16:creationId xmlns:a16="http://schemas.microsoft.com/office/drawing/2014/main" id="{DA99781D-42B1-5690-AE02-FC7BEAB212BF}"/>
                </a:ext>
              </a:extLst>
            </p:cNvPr>
            <p:cNvSpPr/>
            <p:nvPr/>
          </p:nvSpPr>
          <p:spPr>
            <a:xfrm>
              <a:off x="531340" y="1223320"/>
              <a:ext cx="1989433" cy="4635522"/>
            </a:xfrm>
            <a:prstGeom prst="flowChartExtract">
              <a:avLst/>
            </a:prstGeom>
            <a:solidFill>
              <a:schemeClr val="accent4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Flowchart: Extract 32">
              <a:extLst>
                <a:ext uri="{FF2B5EF4-FFF2-40B4-BE49-F238E27FC236}">
                  <a16:creationId xmlns:a16="http://schemas.microsoft.com/office/drawing/2014/main" id="{D6E14F17-C851-80DE-846E-6085AF79702E}"/>
                </a:ext>
              </a:extLst>
            </p:cNvPr>
            <p:cNvSpPr/>
            <p:nvPr/>
          </p:nvSpPr>
          <p:spPr>
            <a:xfrm>
              <a:off x="99532" y="3008208"/>
              <a:ext cx="1605265" cy="2850634"/>
            </a:xfrm>
            <a:prstGeom prst="flowChartExtract">
              <a:avLst/>
            </a:prstGeom>
            <a:solidFill>
              <a:schemeClr val="accent4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Flowchart: Extract 33">
              <a:extLst>
                <a:ext uri="{FF2B5EF4-FFF2-40B4-BE49-F238E27FC236}">
                  <a16:creationId xmlns:a16="http://schemas.microsoft.com/office/drawing/2014/main" id="{F36A3C94-6E61-097A-3407-A6123EFB231D}"/>
                </a:ext>
              </a:extLst>
            </p:cNvPr>
            <p:cNvSpPr/>
            <p:nvPr/>
          </p:nvSpPr>
          <p:spPr>
            <a:xfrm>
              <a:off x="909914" y="5165125"/>
              <a:ext cx="1605265" cy="693718"/>
            </a:xfrm>
            <a:prstGeom prst="flowChartExtract">
              <a:avLst/>
            </a:prstGeom>
            <a:solidFill>
              <a:schemeClr val="accent4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89284DD0-026D-69DA-2A40-CE284ABBC261}"/>
                </a:ext>
              </a:extLst>
            </p:cNvPr>
            <p:cNvSpPr txBox="1"/>
            <p:nvPr/>
          </p:nvSpPr>
          <p:spPr>
            <a:xfrm>
              <a:off x="1464271" y="1162336"/>
              <a:ext cx="301365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dirty="0"/>
                <a:t>🚩</a:t>
              </a:r>
              <a:endParaRPr lang="en-GB" dirty="0"/>
            </a:p>
          </p:txBody>
        </p:sp>
      </p:grpSp>
      <p:pic>
        <p:nvPicPr>
          <p:cNvPr id="40" name="Graphic 39" descr="Walk with solid fill">
            <a:extLst>
              <a:ext uri="{FF2B5EF4-FFF2-40B4-BE49-F238E27FC236}">
                <a16:creationId xmlns:a16="http://schemas.microsoft.com/office/drawing/2014/main" id="{9923D52D-DDB4-ECCE-9535-8F2DB0DE0F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250582" y="5165125"/>
            <a:ext cx="346859" cy="346859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EEECFA79-349E-CC6D-0DC9-71074A6B5697}"/>
              </a:ext>
            </a:extLst>
          </p:cNvPr>
          <p:cNvGrpSpPr/>
          <p:nvPr/>
        </p:nvGrpSpPr>
        <p:grpSpPr>
          <a:xfrm>
            <a:off x="943075" y="1476291"/>
            <a:ext cx="1080340" cy="4360764"/>
            <a:chOff x="943075" y="1476291"/>
            <a:chExt cx="1080340" cy="4360764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4AD8156B-CAAA-3B23-AAE1-0C6A556224D5}"/>
                </a:ext>
              </a:extLst>
            </p:cNvPr>
            <p:cNvCxnSpPr>
              <a:cxnSpLocks/>
              <a:stCxn id="32" idx="3"/>
            </p:cNvCxnSpPr>
            <p:nvPr/>
          </p:nvCxnSpPr>
          <p:spPr>
            <a:xfrm flipH="1">
              <a:off x="943075" y="3541081"/>
              <a:ext cx="1080340" cy="973901"/>
            </a:xfrm>
            <a:prstGeom prst="line">
              <a:avLst/>
            </a:prstGeom>
            <a:ln w="12700">
              <a:solidFill>
                <a:schemeClr val="accent3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CE13900C-C5E7-E769-FB78-DD512EE34BCF}"/>
                </a:ext>
              </a:extLst>
            </p:cNvPr>
            <p:cNvCxnSpPr>
              <a:cxnSpLocks/>
              <a:stCxn id="32" idx="3"/>
            </p:cNvCxnSpPr>
            <p:nvPr/>
          </p:nvCxnSpPr>
          <p:spPr>
            <a:xfrm flipH="1" flipV="1">
              <a:off x="1424011" y="3035793"/>
              <a:ext cx="599404" cy="505288"/>
            </a:xfrm>
            <a:prstGeom prst="line">
              <a:avLst/>
            </a:prstGeom>
            <a:ln w="12700">
              <a:solidFill>
                <a:schemeClr val="accent3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46DC1792-2301-C57E-BB8A-9B685F4B6DD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424011" y="1476291"/>
              <a:ext cx="84003" cy="1559502"/>
            </a:xfrm>
            <a:prstGeom prst="line">
              <a:avLst/>
            </a:prstGeom>
            <a:ln w="12700">
              <a:solidFill>
                <a:schemeClr val="accent3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EC852162-C52C-09EC-C2E3-F91D1BD6F588}"/>
                </a:ext>
              </a:extLst>
            </p:cNvPr>
            <p:cNvCxnSpPr>
              <a:cxnSpLocks/>
              <a:stCxn id="34" idx="0"/>
            </p:cNvCxnSpPr>
            <p:nvPr/>
          </p:nvCxnSpPr>
          <p:spPr>
            <a:xfrm flipH="1" flipV="1">
              <a:off x="943075" y="4514982"/>
              <a:ext cx="769472" cy="650143"/>
            </a:xfrm>
            <a:prstGeom prst="line">
              <a:avLst/>
            </a:prstGeom>
            <a:ln w="12700">
              <a:solidFill>
                <a:schemeClr val="accent3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1E443294-23A9-5A76-D9C1-B5C90425CC0E}"/>
                </a:ext>
              </a:extLst>
            </p:cNvPr>
            <p:cNvCxnSpPr>
              <a:cxnSpLocks/>
              <a:endCxn id="34" idx="0"/>
            </p:cNvCxnSpPr>
            <p:nvPr/>
          </p:nvCxnSpPr>
          <p:spPr>
            <a:xfrm flipV="1">
              <a:off x="1250582" y="5165125"/>
              <a:ext cx="461965" cy="671930"/>
            </a:xfrm>
            <a:prstGeom prst="line">
              <a:avLst/>
            </a:prstGeom>
            <a:ln w="12700">
              <a:solidFill>
                <a:schemeClr val="accent3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Star: 16 Points 1">
            <a:extLst>
              <a:ext uri="{FF2B5EF4-FFF2-40B4-BE49-F238E27FC236}">
                <a16:creationId xmlns:a16="http://schemas.microsoft.com/office/drawing/2014/main" id="{443AF222-45D5-0DD8-B8E6-2AC5239A945E}"/>
              </a:ext>
            </a:extLst>
          </p:cNvPr>
          <p:cNvSpPr/>
          <p:nvPr/>
        </p:nvSpPr>
        <p:spPr>
          <a:xfrm rot="20449580">
            <a:off x="1732517" y="2462158"/>
            <a:ext cx="2834221" cy="970850"/>
          </a:xfrm>
          <a:prstGeom prst="star16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TWOCRYST</a:t>
            </a:r>
          </a:p>
        </p:txBody>
      </p:sp>
      <p:sp>
        <p:nvSpPr>
          <p:cNvPr id="7" name="Star: 16 Points 6">
            <a:extLst>
              <a:ext uri="{FF2B5EF4-FFF2-40B4-BE49-F238E27FC236}">
                <a16:creationId xmlns:a16="http://schemas.microsoft.com/office/drawing/2014/main" id="{9E982118-2C2D-D00A-6A24-00E5A388B07C}"/>
              </a:ext>
            </a:extLst>
          </p:cNvPr>
          <p:cNvSpPr/>
          <p:nvPr/>
        </p:nvSpPr>
        <p:spPr>
          <a:xfrm rot="20449580">
            <a:off x="1589467" y="979635"/>
            <a:ext cx="2834221" cy="970850"/>
          </a:xfrm>
          <a:prstGeom prst="star16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ALADDIN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A2FE766-E7E8-F7F3-0612-8EFE0CE6EA8A}"/>
              </a:ext>
            </a:extLst>
          </p:cNvPr>
          <p:cNvSpPr txBox="1"/>
          <p:nvPr/>
        </p:nvSpPr>
        <p:spPr>
          <a:xfrm>
            <a:off x="4438776" y="846399"/>
            <a:ext cx="596323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An </a:t>
            </a:r>
            <a:r>
              <a:rPr lang="en-GB" dirty="0" err="1"/>
              <a:t>Lhc</a:t>
            </a:r>
            <a:r>
              <a:rPr lang="en-GB" dirty="0"/>
              <a:t> Apparatus for Direct Dipole-moments </a:t>
            </a:r>
            <a:r>
              <a:rPr lang="en-GB" dirty="0" err="1"/>
              <a:t>INvestigation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21657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8517"/>
    </mc:Choice>
    <mc:Fallback xmlns="">
      <p:transition spd="slow" advTm="7851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2" grpId="0" animBg="1"/>
      <p:bldP spid="7" grpId="0" animBg="1"/>
      <p:bldP spid="1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5.4|24.8|5.4|12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.1|19.7|7.6|33.9|3.5|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.1|19.7|7.6|33.9|3.5|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.1|19.7|7.6|33.9|3.5|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.1|19.7|7.6|33.9|3.5|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5.4|24.8|5.4|12.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.1|19.7|7.6|33.9|3.5|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5.4|24.8|5.4|12.3"/>
</p:tagLst>
</file>

<file path=ppt/theme/theme1.xml><?xml version="1.0" encoding="utf-8"?>
<a:theme xmlns:a="http://schemas.openxmlformats.org/drawingml/2006/main" name="1_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1511</TotalTime>
  <Words>1378</Words>
  <Application>Microsoft Office PowerPoint</Application>
  <PresentationFormat>Widescreen</PresentationFormat>
  <Paragraphs>209</Paragraphs>
  <Slides>18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Arial</vt:lpstr>
      <vt:lpstr>Calibri</vt:lpstr>
      <vt:lpstr>1_Office Theme</vt:lpstr>
      <vt:lpstr>Crystal experiments and recent measurements at CERN </vt:lpstr>
      <vt:lpstr>Contents</vt:lpstr>
      <vt:lpstr>Why use bent crystals?</vt:lpstr>
      <vt:lpstr>Crystals for collimation</vt:lpstr>
      <vt:lpstr>Crystals for collimation</vt:lpstr>
      <vt:lpstr>Crystals for collimation</vt:lpstr>
      <vt:lpstr>Crystals for collimation</vt:lpstr>
      <vt:lpstr>Contents</vt:lpstr>
      <vt:lpstr>Physics Beyond Colliders: IR3 experiment</vt:lpstr>
      <vt:lpstr>The final PBC experiment: ALADDIN double-crystal setup – high intensity operation </vt:lpstr>
      <vt:lpstr>A Proof of Principle experiment: TWOCRYST low intensity operation at TeV energies </vt:lpstr>
      <vt:lpstr>TWOCRYST to be installed this year</vt:lpstr>
      <vt:lpstr>Contents</vt:lpstr>
      <vt:lpstr>The TWOCRYST crystals: TCCS and TCCP</vt:lpstr>
      <vt:lpstr>3. The TWOCRYST crystals</vt:lpstr>
      <vt:lpstr>The TWOCRYST crystals: TCCS and TCCP</vt:lpstr>
      <vt:lpstr>Summary</vt:lpstr>
      <vt:lpstr>Thank you. Read the IPAC 2024 papers:  https://doi.org/10.18429/JACoW-IPAC2024-TUPC64 https://doi.org/10.18429/JACoW-IPAC2024-TUPC65 https://www.jacow.org/ipac2024/doi/jacow-ipac2024-frxn3/index.html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Comparing B1 and B2 set ups for a  PBC experiment in IR3 Performance of a double-crystal setup for LHC fixed-target experiments</dc:title>
  <dc:creator>Kay Dewhurst</dc:creator>
  <cp:lastModifiedBy>Kay</cp:lastModifiedBy>
  <cp:revision>51</cp:revision>
  <dcterms:created xsi:type="dcterms:W3CDTF">2023-05-02T07:52:28Z</dcterms:created>
  <dcterms:modified xsi:type="dcterms:W3CDTF">2024-06-12T07:36:43Z</dcterms:modified>
</cp:coreProperties>
</file>