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4"/>
  </p:notesMasterIdLst>
  <p:sldIdLst>
    <p:sldId id="256" r:id="rId2"/>
    <p:sldId id="259" r:id="rId3"/>
    <p:sldId id="260" r:id="rId4"/>
    <p:sldId id="262" r:id="rId5"/>
    <p:sldId id="268" r:id="rId6"/>
    <p:sldId id="270" r:id="rId7"/>
    <p:sldId id="263" r:id="rId8"/>
    <p:sldId id="264" r:id="rId9"/>
    <p:sldId id="269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50"/>
    <p:restoredTop sz="94580"/>
  </p:normalViewPr>
  <p:slideViewPr>
    <p:cSldViewPr snapToGrid="0">
      <p:cViewPr>
        <p:scale>
          <a:sx n="93" d="100"/>
          <a:sy n="93" d="100"/>
        </p:scale>
        <p:origin x="64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35B96-8BFF-FF43-9A01-130C7531B5B2}" type="datetimeFigureOut">
              <a:rPr lang="en-US" smtClean="0"/>
              <a:t>6/6/24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BA968-E1C9-EE43-99A4-03336953C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99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46534" y="4642337"/>
            <a:ext cx="11262866" cy="17482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6534" y="2109876"/>
            <a:ext cx="11206397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6531" y="3819238"/>
            <a:ext cx="11206397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B486A2D-2461-154E-8D6D-74E093A5972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3339186E-27B4-B381-4402-28DB4477BA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6534" y="740176"/>
            <a:ext cx="2498534" cy="713868"/>
          </a:xfrm>
          <a:prstGeom prst="rect">
            <a:avLst/>
          </a:prstGeom>
        </p:spPr>
      </p:pic>
      <p:pic>
        <p:nvPicPr>
          <p:cNvPr id="9" name="Picture 8" descr="A logo with a circuit board&#10;&#10;Description automatically generated">
            <a:extLst>
              <a:ext uri="{FF2B5EF4-FFF2-40B4-BE49-F238E27FC236}">
                <a16:creationId xmlns:a16="http://schemas.microsoft.com/office/drawing/2014/main" id="{2D11DA9F-3ECD-8560-D89C-E8449E396B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1176" y="740176"/>
            <a:ext cx="3022959" cy="712800"/>
          </a:xfrm>
          <a:prstGeom prst="rect">
            <a:avLst/>
          </a:prstGeom>
        </p:spPr>
      </p:pic>
      <p:pic>
        <p:nvPicPr>
          <p:cNvPr id="10" name="Picture 9" descr="A close-up of a logo&#10;&#10;Description automatically generated">
            <a:extLst>
              <a:ext uri="{FF2B5EF4-FFF2-40B4-BE49-F238E27FC236}">
                <a16:creationId xmlns:a16="http://schemas.microsoft.com/office/drawing/2014/main" id="{2CD5F2C9-0F8B-73DE-8C47-7388D76745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11717" b="15499"/>
          <a:stretch/>
        </p:blipFill>
        <p:spPr>
          <a:xfrm>
            <a:off x="3719017" y="740176"/>
            <a:ext cx="2278210" cy="712800"/>
          </a:xfrm>
          <a:prstGeom prst="rect">
            <a:avLst/>
          </a:prstGeom>
        </p:spPr>
      </p:pic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3CDE0C6A-8078-9BB4-008F-1E4CD87F87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5019" b="11952"/>
          <a:stretch/>
        </p:blipFill>
        <p:spPr>
          <a:xfrm>
            <a:off x="10450751" y="695494"/>
            <a:ext cx="1202180" cy="712800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A232DEA3-177C-AEE2-A74D-1B5ECDF8DCB2}"/>
              </a:ext>
            </a:extLst>
          </p:cNvPr>
          <p:cNvSpPr txBox="1">
            <a:spLocks/>
          </p:cNvSpPr>
          <p:nvPr userDrawn="1"/>
        </p:nvSpPr>
        <p:spPr>
          <a:xfrm>
            <a:off x="446530" y="4728028"/>
            <a:ext cx="11206397" cy="5903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472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LAURYN.eley@Liverpool.ac.uk          PAB Conference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6A2D-2461-154E-8D6D-74E093A59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179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r>
              <a:rPr lang="en-US"/>
              <a:t>LAURYN.eley@Liverpool.ac.uk          PAB Conference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B486A2D-2461-154E-8D6D-74E093A59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754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1113692"/>
            <a:ext cx="11029616" cy="602264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041801"/>
            <a:ext cx="11029615" cy="3678303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0"/>
            <a:r>
              <a:rPr lang="en-GB" dirty="0"/>
              <a:t>A</a:t>
            </a:r>
          </a:p>
          <a:p>
            <a:pPr lvl="0"/>
            <a:r>
              <a:rPr lang="en-GB" dirty="0"/>
              <a:t>C</a:t>
            </a:r>
          </a:p>
          <a:p>
            <a:pPr lvl="0"/>
            <a:r>
              <a:rPr lang="en-GB" dirty="0"/>
              <a:t>D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99854" y="6077260"/>
            <a:ext cx="3163947" cy="365125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US"/>
              <a:t>LAURYN.eley@Liverpool.ac.uk          PAB Conference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27725" y="6084673"/>
            <a:ext cx="444315" cy="350300"/>
          </a:xfrm>
        </p:spPr>
        <p:txBody>
          <a:bodyPr/>
          <a:lstStyle>
            <a:lvl1pPr>
              <a:defRPr sz="1600"/>
            </a:lvl1pPr>
          </a:lstStyle>
          <a:p>
            <a:fld id="{7B486A2D-2461-154E-8D6D-74E093A5972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A3E3AE2A-E298-7FAA-F04E-2585154232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1192" y="6021436"/>
            <a:ext cx="1385999" cy="396000"/>
          </a:xfrm>
          <a:prstGeom prst="rect">
            <a:avLst/>
          </a:prstGeom>
        </p:spPr>
      </p:pic>
      <p:pic>
        <p:nvPicPr>
          <p:cNvPr id="9" name="Picture 8" descr="A close-up of a logo&#10;&#10;Description automatically generated">
            <a:extLst>
              <a:ext uri="{FF2B5EF4-FFF2-40B4-BE49-F238E27FC236}">
                <a16:creationId xmlns:a16="http://schemas.microsoft.com/office/drawing/2014/main" id="{054EE847-B35B-7011-FD0F-D74FD194B8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1717" b="15499"/>
          <a:stretch/>
        </p:blipFill>
        <p:spPr>
          <a:xfrm>
            <a:off x="2607250" y="6021436"/>
            <a:ext cx="1265671" cy="396000"/>
          </a:xfrm>
          <a:prstGeom prst="rect">
            <a:avLst/>
          </a:prstGeom>
        </p:spPr>
      </p:pic>
      <p:pic>
        <p:nvPicPr>
          <p:cNvPr id="10" name="Picture 9" descr="A logo with a circuit board&#10;&#10;Description automatically generated">
            <a:extLst>
              <a:ext uri="{FF2B5EF4-FFF2-40B4-BE49-F238E27FC236}">
                <a16:creationId xmlns:a16="http://schemas.microsoft.com/office/drawing/2014/main" id="{C0EF2484-C982-C75F-00DB-524C16F31E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090735" y="6061823"/>
            <a:ext cx="1679421" cy="396000"/>
          </a:xfrm>
          <a:prstGeom prst="rect">
            <a:avLst/>
          </a:prstGeom>
        </p:spPr>
      </p:pic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8C15416F-A01B-A4A7-0239-93E6E2505D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5019" b="11952"/>
          <a:stretch/>
        </p:blipFill>
        <p:spPr>
          <a:xfrm>
            <a:off x="10298620" y="6061823"/>
            <a:ext cx="667879" cy="396000"/>
          </a:xfrm>
          <a:prstGeom prst="rect">
            <a:avLst/>
          </a:prstGeom>
        </p:spPr>
      </p:pic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02928E0-C57C-3B74-245F-EAFE7699E35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81192" y="704829"/>
            <a:ext cx="1482070" cy="318442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412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 userDrawn="1"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7138204-EA98-A190-FDB2-798BA5A6186C}"/>
              </a:ext>
            </a:extLst>
          </p:cNvPr>
          <p:cNvSpPr txBox="1">
            <a:spLocks/>
          </p:cNvSpPr>
          <p:nvPr userDrawn="1"/>
        </p:nvSpPr>
        <p:spPr>
          <a:xfrm>
            <a:off x="11294362" y="6464330"/>
            <a:ext cx="444315" cy="350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B486A2D-2461-154E-8D6D-74E093A5972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E8F00692-3B46-F2B7-908B-2FA6DC4177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6534" y="740176"/>
            <a:ext cx="2498534" cy="713868"/>
          </a:xfrm>
          <a:prstGeom prst="rect">
            <a:avLst/>
          </a:prstGeom>
        </p:spPr>
      </p:pic>
      <p:pic>
        <p:nvPicPr>
          <p:cNvPr id="15" name="Picture 14" descr="A logo with a circuit board&#10;&#10;Description automatically generated">
            <a:extLst>
              <a:ext uri="{FF2B5EF4-FFF2-40B4-BE49-F238E27FC236}">
                <a16:creationId xmlns:a16="http://schemas.microsoft.com/office/drawing/2014/main" id="{CAE5B109-83B8-42BF-E9F7-20F717DDBB3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1176" y="740176"/>
            <a:ext cx="3022959" cy="712800"/>
          </a:xfrm>
          <a:prstGeom prst="rect">
            <a:avLst/>
          </a:prstGeom>
        </p:spPr>
      </p:pic>
      <p:pic>
        <p:nvPicPr>
          <p:cNvPr id="16" name="Picture 15" descr="A close-up of a logo&#10;&#10;Description automatically generated">
            <a:extLst>
              <a:ext uri="{FF2B5EF4-FFF2-40B4-BE49-F238E27FC236}">
                <a16:creationId xmlns:a16="http://schemas.microsoft.com/office/drawing/2014/main" id="{20019077-787F-9040-C137-AE48044F89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11717" b="15499"/>
          <a:stretch/>
        </p:blipFill>
        <p:spPr>
          <a:xfrm>
            <a:off x="3719017" y="740176"/>
            <a:ext cx="2278210" cy="712800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C37B6FBD-A770-30E6-8D9A-008939BF98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5019" b="11952"/>
          <a:stretch/>
        </p:blipFill>
        <p:spPr>
          <a:xfrm>
            <a:off x="10450751" y="695494"/>
            <a:ext cx="1202180" cy="712800"/>
          </a:xfrm>
          <a:prstGeom prst="rect">
            <a:avLst/>
          </a:prstGeom>
        </p:spPr>
      </p:pic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5F26A968-D34F-B77B-C5D1-52BDEE57228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81192" y="5281499"/>
            <a:ext cx="2309813" cy="82073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4pPr marL="1008000" indent="0">
              <a:buNone/>
              <a:defRPr/>
            </a:lvl4pPr>
            <a:lvl5pPr marL="1368000" indent="0">
              <a:buNone/>
              <a:defRPr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420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LAURYN.eley@Liverpool.ac.uk          PAB Conference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6A2D-2461-154E-8D6D-74E093A59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889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LAURYN.eley@Liverpool.ac.uk          PAB Conference 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6A2D-2461-154E-8D6D-74E093A59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54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LAURYN.eley@Liverpool.ac.uk          PAB Conference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6A2D-2461-154E-8D6D-74E093A5972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467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LAURYN.eley@Liverpool.ac.uk          PAB Conference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6A2D-2461-154E-8D6D-74E093A59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141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LAURYN.eley@Liverpool.ac.uk          PAB Conference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B486A2D-2461-154E-8D6D-74E093A59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69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LAURYN.eley@Liverpool.ac.uk          PAB Conference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6A2D-2461-154E-8D6D-74E093A59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98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/>
              <a:t>LAURYN.eley@Liverpool.ac.uk          PAB Conference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7B486A2D-2461-154E-8D6D-74E093A597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6018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3691C-C0B8-51DB-52E3-C53704886A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Monte Carlo Techniques for Modelling X-Ray Detector Systems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2FE909-E898-906C-DA07-A890D9AD3A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L. Eley</a:t>
            </a:r>
            <a:r>
              <a:rPr lang="en-US" b="1" baseline="30000" dirty="0"/>
              <a:t>1,2</a:t>
            </a:r>
            <a:r>
              <a:rPr lang="en-US" b="1" dirty="0"/>
              <a:t>, </a:t>
            </a:r>
            <a:r>
              <a:rPr lang="en-GB" dirty="0"/>
              <a:t>D. Aflyatunova</a:t>
            </a:r>
            <a:r>
              <a:rPr lang="en-GB" baseline="30000" dirty="0"/>
              <a:t>1,2</a:t>
            </a:r>
            <a:r>
              <a:rPr lang="en-GB" dirty="0"/>
              <a:t> , P. Betteridge</a:t>
            </a:r>
            <a:r>
              <a:rPr lang="en-GB" baseline="30000" dirty="0"/>
              <a:t>3</a:t>
            </a:r>
            <a:r>
              <a:rPr lang="en-GB" dirty="0"/>
              <a:t> , J. Cameron</a:t>
            </a:r>
            <a:r>
              <a:rPr lang="en-GB" baseline="30000" dirty="0"/>
              <a:t>3</a:t>
            </a:r>
            <a:r>
              <a:rPr lang="en-GB" dirty="0"/>
              <a:t> , M. Contino</a:t>
            </a:r>
            <a:r>
              <a:rPr lang="en-GB" baseline="30000" dirty="0"/>
              <a:t>3</a:t>
            </a:r>
            <a:r>
              <a:rPr lang="en-GB" dirty="0"/>
              <a:t> , A. Hill</a:t>
            </a:r>
            <a:r>
              <a:rPr lang="en-GB" baseline="30000" dirty="0"/>
              <a:t>1</a:t>
            </a:r>
            <a:r>
              <a:rPr lang="en-GB" dirty="0"/>
              <a:t>,  A. Mavalankar</a:t>
            </a:r>
            <a:r>
              <a:rPr lang="en-GB" baseline="30000" dirty="0"/>
              <a:t>3</a:t>
            </a:r>
            <a:r>
              <a:rPr lang="en-GB" dirty="0"/>
              <a:t> , S. Wells</a:t>
            </a:r>
            <a:r>
              <a:rPr lang="en-GB" baseline="30000" dirty="0"/>
              <a:t>3</a:t>
            </a:r>
            <a:r>
              <a:rPr lang="en-GB" dirty="0"/>
              <a:t> ,      C. P. Welsch</a:t>
            </a:r>
            <a:r>
              <a:rPr lang="en-GB" baseline="30000" dirty="0"/>
              <a:t>1,2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D003D0-9921-0D9F-BADC-D7527048A54B}"/>
              </a:ext>
            </a:extLst>
          </p:cNvPr>
          <p:cNvSpPr txBox="1"/>
          <p:nvPr/>
        </p:nvSpPr>
        <p:spPr>
          <a:xfrm>
            <a:off x="446531" y="4737100"/>
            <a:ext cx="8356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>
                <a:solidFill>
                  <a:schemeClr val="bg1"/>
                </a:solidFill>
              </a:rPr>
              <a:t>1 </a:t>
            </a:r>
            <a:r>
              <a:rPr lang="en-US" sz="1400" dirty="0">
                <a:solidFill>
                  <a:schemeClr val="bg1"/>
                </a:solidFill>
              </a:rPr>
              <a:t>University of Liverpool, Liverpool, UK</a:t>
            </a:r>
          </a:p>
          <a:p>
            <a:r>
              <a:rPr lang="en-US" sz="1400" baseline="30000" dirty="0">
                <a:solidFill>
                  <a:schemeClr val="bg1"/>
                </a:solidFill>
              </a:rPr>
              <a:t>2 </a:t>
            </a:r>
            <a:r>
              <a:rPr lang="en-US" sz="1400" dirty="0">
                <a:solidFill>
                  <a:schemeClr val="bg1"/>
                </a:solidFill>
              </a:rPr>
              <a:t>Cockcroft Institute, Warrington, UK</a:t>
            </a:r>
          </a:p>
          <a:p>
            <a:r>
              <a:rPr lang="en-US" sz="1400" baseline="30000" dirty="0">
                <a:solidFill>
                  <a:schemeClr val="bg1"/>
                </a:solidFill>
              </a:rPr>
              <a:t>3 </a:t>
            </a:r>
            <a:r>
              <a:rPr lang="en-US" sz="1400" dirty="0">
                <a:solidFill>
                  <a:schemeClr val="bg1"/>
                </a:solidFill>
              </a:rPr>
              <a:t>Adaptix Ltd, Oxford, UK</a:t>
            </a:r>
            <a:endParaRPr lang="en-US" sz="1400" baseline="300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C9953-A173-F175-00B2-5E948C079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6A2D-2461-154E-8D6D-74E093A597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218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C81F5-1253-82A2-2949-9F719F7B3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 &amp; 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34BBC7-2E12-757D-FED0-B2573B7F3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934923"/>
            <a:ext cx="11029615" cy="3678303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b="1" dirty="0">
                <a:solidFill>
                  <a:schemeClr val="accent1"/>
                </a:solidFill>
              </a:rPr>
              <a:t>scintillating layers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showed the </a:t>
            </a:r>
            <a:r>
              <a:rPr lang="en-US" b="1" dirty="0">
                <a:solidFill>
                  <a:schemeClr val="accent1"/>
                </a:solidFill>
              </a:rPr>
              <a:t>expected linearity in photon yield </a:t>
            </a:r>
            <a:endParaRPr lang="en-US" dirty="0">
              <a:solidFill>
                <a:schemeClr val="accent1"/>
              </a:solidFill>
            </a:endParaRP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chemeClr val="tx1"/>
                </a:solidFill>
              </a:rPr>
              <a:t>The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b="1" dirty="0">
                <a:solidFill>
                  <a:schemeClr val="accent1"/>
                </a:solidFill>
              </a:rPr>
              <a:t>images created </a:t>
            </a:r>
            <a:r>
              <a:rPr lang="en-US" dirty="0">
                <a:solidFill>
                  <a:schemeClr val="tx1"/>
                </a:solidFill>
              </a:rPr>
              <a:t>reflect the necessary </a:t>
            </a:r>
            <a:r>
              <a:rPr lang="en-US" b="1" dirty="0">
                <a:solidFill>
                  <a:schemeClr val="accent1"/>
                </a:solidFill>
              </a:rPr>
              <a:t>attenuation </a:t>
            </a:r>
            <a:r>
              <a:rPr lang="en-US" dirty="0">
                <a:solidFill>
                  <a:schemeClr val="tx1"/>
                </a:solidFill>
              </a:rPr>
              <a:t>and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b="1" dirty="0">
                <a:solidFill>
                  <a:schemeClr val="accent1"/>
                </a:solidFill>
              </a:rPr>
              <a:t>pixel detail </a:t>
            </a:r>
            <a:r>
              <a:rPr lang="en-US" dirty="0">
                <a:solidFill>
                  <a:schemeClr val="tx1"/>
                </a:solidFill>
              </a:rPr>
              <a:t>that make it comparable to </a:t>
            </a:r>
            <a:r>
              <a:rPr lang="en-US" b="1" dirty="0">
                <a:solidFill>
                  <a:schemeClr val="accent1"/>
                </a:solidFill>
              </a:rPr>
              <a:t>real-life detector systems</a:t>
            </a: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chemeClr val="tx1"/>
                </a:solidFill>
              </a:rPr>
              <a:t>The next steps are to </a:t>
            </a:r>
            <a:r>
              <a:rPr lang="en-US" b="1" dirty="0">
                <a:solidFill>
                  <a:schemeClr val="accent1"/>
                </a:solidFill>
              </a:rPr>
              <a:t>quantify known parameters </a:t>
            </a:r>
            <a:r>
              <a:rPr lang="en-US" dirty="0">
                <a:solidFill>
                  <a:schemeClr val="tx1"/>
                </a:solidFill>
              </a:rPr>
              <a:t>(MTF, NPS, DQE) and </a:t>
            </a:r>
            <a:r>
              <a:rPr lang="en-US" b="1" dirty="0">
                <a:solidFill>
                  <a:schemeClr val="accent1"/>
                </a:solidFill>
              </a:rPr>
              <a:t>benchmark simulation to experimental data</a:t>
            </a: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chemeClr val="tx1"/>
                </a:solidFill>
              </a:rPr>
              <a:t>This will allow </a:t>
            </a:r>
            <a:r>
              <a:rPr lang="en-US" b="1" dirty="0">
                <a:solidFill>
                  <a:schemeClr val="accent1"/>
                </a:solidFill>
              </a:rPr>
              <a:t>change of geometry and simulation conditions </a:t>
            </a:r>
            <a:r>
              <a:rPr lang="en-US" dirty="0">
                <a:solidFill>
                  <a:schemeClr val="tx1"/>
                </a:solidFill>
              </a:rPr>
              <a:t>to answer the questions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1D33C5-DE22-7D57-E8C2-F03F66A94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LAURYN.eley@Liverpool.ac.uk          PAB Conference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9AB8BF-DE9C-9FCD-E0F3-BF09582FA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6A2D-2461-154E-8D6D-74E093A5972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9E6E96-0A7E-A8D6-670D-B2AF7D3DFEE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i="1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21961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FD20A0-0FC1-93A1-5A53-30B83C623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listening!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A345A53-FCF1-824C-F522-2265F2381E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Any questions?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D71E58D-6CCB-E71B-F141-9B1427DD4EA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81192" y="5281499"/>
            <a:ext cx="4054308" cy="820738"/>
          </a:xfrm>
        </p:spPr>
        <p:txBody>
          <a:bodyPr>
            <a:normAutofit/>
          </a:bodyPr>
          <a:lstStyle/>
          <a:p>
            <a:r>
              <a:rPr lang="en-US" dirty="0"/>
              <a:t>CONTACT ME:</a:t>
            </a:r>
          </a:p>
          <a:p>
            <a:r>
              <a:rPr lang="en-US" dirty="0"/>
              <a:t>Lauryn Eley </a:t>
            </a:r>
            <a:r>
              <a:rPr lang="en-US" i="1" dirty="0" err="1"/>
              <a:t>lauryn.eley@liverpool.ac.uk</a:t>
            </a:r>
            <a:endParaRPr lang="en-US" dirty="0"/>
          </a:p>
        </p:txBody>
      </p:sp>
      <p:pic>
        <p:nvPicPr>
          <p:cNvPr id="10" name="Picture 9" descr="A qr code with a star in the center&#10;&#10;Description automatically generated">
            <a:extLst>
              <a:ext uri="{FF2B5EF4-FFF2-40B4-BE49-F238E27FC236}">
                <a16:creationId xmlns:a16="http://schemas.microsoft.com/office/drawing/2014/main" id="{76C968E3-8C4A-A367-9214-797E158AC8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5144" y="5281499"/>
            <a:ext cx="1015663" cy="10156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D1864B2-ABEA-9BA0-0D1D-E12C3B12A1A9}"/>
              </a:ext>
            </a:extLst>
          </p:cNvPr>
          <p:cNvSpPr txBox="1"/>
          <p:nvPr/>
        </p:nvSpPr>
        <p:spPr>
          <a:xfrm>
            <a:off x="421563" y="1622839"/>
            <a:ext cx="11348871" cy="12772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i="1" dirty="0">
                <a:solidFill>
                  <a:schemeClr val="accent1"/>
                </a:solidFill>
              </a:rPr>
              <a:t>References</a:t>
            </a:r>
          </a:p>
          <a:p>
            <a:r>
              <a:rPr lang="en-US" sz="1100" i="1" dirty="0">
                <a:solidFill>
                  <a:schemeClr val="accent1"/>
                </a:solidFill>
                <a:ea typeface="+mn-lt"/>
                <a:cs typeface="+mn-lt"/>
              </a:rPr>
              <a:t>[1] </a:t>
            </a:r>
            <a:r>
              <a:rPr lang="en-GB" sz="1100" b="0" i="1" dirty="0">
                <a:solidFill>
                  <a:schemeClr val="accent1"/>
                </a:solidFill>
                <a:effectLst/>
                <a:cs typeface="Calibri"/>
              </a:rPr>
              <a:t>S.H Chou et al., Digital Tomosynthesis of the Chest: Current and Emerging </a:t>
            </a:r>
            <a:r>
              <a:rPr lang="en-GB" sz="1100" i="1" dirty="0">
                <a:solidFill>
                  <a:schemeClr val="accent1"/>
                </a:solidFill>
                <a:cs typeface="Calibri"/>
              </a:rPr>
              <a:t>A</a:t>
            </a:r>
            <a:r>
              <a:rPr lang="en-GB" sz="1100" b="0" i="1" dirty="0">
                <a:solidFill>
                  <a:schemeClr val="accent1"/>
                </a:solidFill>
                <a:effectLst/>
                <a:cs typeface="Calibri"/>
              </a:rPr>
              <a:t>pplications. </a:t>
            </a:r>
            <a:r>
              <a:rPr lang="en-GB" sz="1100" b="0" i="1" dirty="0" err="1">
                <a:solidFill>
                  <a:schemeClr val="accent1"/>
                </a:solidFill>
                <a:effectLst/>
                <a:cs typeface="Calibri"/>
              </a:rPr>
              <a:t>Radiographics</a:t>
            </a:r>
            <a:r>
              <a:rPr lang="en-GB" sz="1100" b="0" i="1" dirty="0">
                <a:solidFill>
                  <a:schemeClr val="accent1"/>
                </a:solidFill>
                <a:effectLst/>
                <a:cs typeface="Calibri"/>
              </a:rPr>
              <a:t>, 2014</a:t>
            </a:r>
          </a:p>
          <a:p>
            <a:r>
              <a:rPr lang="en-US" sz="1100" i="1" dirty="0">
                <a:solidFill>
                  <a:schemeClr val="accent1"/>
                </a:solidFill>
                <a:ea typeface="+mn-lt"/>
                <a:cs typeface="Calibri" panose="020F0502020204030204" pitchFamily="34" charset="0"/>
              </a:rPr>
              <a:t>[2] S. Wells et al.. Modelling the Use of Stationary, Rectangular Arrays of X-Ray Emitters for Digital Breast Tomosynthesis. In Medical Imaging 2020: Physics of Medical </a:t>
            </a:r>
            <a:r>
              <a:rPr lang="en-US" sz="1100" i="1" dirty="0">
                <a:solidFill>
                  <a:schemeClr val="accent1"/>
                </a:solidFill>
                <a:ea typeface="+mn-lt"/>
                <a:cs typeface="+mn-lt"/>
              </a:rPr>
              <a:t>Imaging, SPIE, 2020</a:t>
            </a:r>
          </a:p>
          <a:p>
            <a:r>
              <a:rPr lang="en-US" sz="1100" i="1" dirty="0">
                <a:solidFill>
                  <a:schemeClr val="accent1"/>
                </a:solidFill>
                <a:ea typeface="+mn-lt"/>
                <a:cs typeface="+mn-lt"/>
              </a:rPr>
              <a:t>[3] Adaptix Ltd, </a:t>
            </a:r>
            <a:r>
              <a:rPr lang="en-US" sz="1100" i="1" dirty="0" err="1">
                <a:solidFill>
                  <a:schemeClr val="accent1"/>
                </a:solidFill>
                <a:ea typeface="+mn-lt"/>
                <a:cs typeface="+mn-lt"/>
              </a:rPr>
              <a:t>www.adaptix.com</a:t>
            </a:r>
            <a:endParaRPr lang="en-US" sz="1100" i="1" dirty="0">
              <a:solidFill>
                <a:schemeClr val="accent1"/>
              </a:solidFill>
              <a:ea typeface="+mn-lt"/>
              <a:cs typeface="+mn-lt"/>
            </a:endParaRPr>
          </a:p>
          <a:p>
            <a:r>
              <a:rPr lang="en-GB" sz="1100" b="0" i="1" dirty="0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[4] T. </a:t>
            </a:r>
            <a:r>
              <a:rPr lang="en-GB" sz="1100" b="0" i="1" dirty="0" err="1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Hatsui</a:t>
            </a:r>
            <a:r>
              <a:rPr lang="en-GB" sz="1100" b="0" i="1" dirty="0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 and H. </a:t>
            </a:r>
            <a:r>
              <a:rPr lang="en-GB" sz="1100" b="0" i="1" dirty="0" err="1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Graafsma</a:t>
            </a:r>
            <a:r>
              <a:rPr lang="en-GB" sz="1100" b="0" i="1" dirty="0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, “X-ray Imaging Detectors for Synchrotron and XFEL sources”, </a:t>
            </a:r>
            <a:r>
              <a:rPr lang="en-GB" sz="1100" b="0" i="1" dirty="0" err="1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IUCrJ</a:t>
            </a:r>
            <a:r>
              <a:rPr lang="en-GB" sz="1100" b="0" i="1" dirty="0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, vol. 2, no. 3, pp. 371, 2015</a:t>
            </a:r>
          </a:p>
          <a:p>
            <a:r>
              <a:rPr lang="en-US" sz="1100" i="1" dirty="0">
                <a:solidFill>
                  <a:schemeClr val="accent1"/>
                </a:solidFill>
                <a:ea typeface="+mn-lt"/>
                <a:cs typeface="+mn-lt"/>
              </a:rPr>
              <a:t>[5] </a:t>
            </a:r>
            <a:r>
              <a:rPr lang="en-GB" sz="1100" i="1" dirty="0">
                <a:solidFill>
                  <a:schemeClr val="accent1"/>
                </a:solidFill>
              </a:rPr>
              <a:t>E. </a:t>
            </a:r>
            <a:r>
              <a:rPr lang="en-GB" sz="1100" i="1" dirty="0" err="1">
                <a:solidFill>
                  <a:schemeClr val="accent1"/>
                </a:solidFill>
              </a:rPr>
              <a:t>Samei</a:t>
            </a:r>
            <a:r>
              <a:rPr lang="en-GB" sz="1100" i="1" dirty="0">
                <a:solidFill>
                  <a:schemeClr val="accent1"/>
                </a:solidFill>
              </a:rPr>
              <a:t> and M. Flynn, “A method for measuring the </a:t>
            </a:r>
            <a:r>
              <a:rPr lang="en-GB" sz="1100" i="1" dirty="0" err="1">
                <a:solidFill>
                  <a:schemeClr val="accent1"/>
                </a:solidFill>
              </a:rPr>
              <a:t>presampled</a:t>
            </a:r>
            <a:r>
              <a:rPr lang="en-GB" sz="1100" i="1" dirty="0">
                <a:solidFill>
                  <a:schemeClr val="accent1"/>
                </a:solidFill>
              </a:rPr>
              <a:t> MTF of digital radiographic systems using an edge test device,” Med. Phys., 1998</a:t>
            </a:r>
            <a:endParaRPr lang="en-US" sz="1100" i="1" dirty="0">
              <a:solidFill>
                <a:schemeClr val="accent1"/>
              </a:solidFill>
              <a:ea typeface="+mn-lt"/>
              <a:cs typeface="Calibri"/>
            </a:endParaRPr>
          </a:p>
          <a:p>
            <a:r>
              <a:rPr lang="en-GB" sz="1100" b="0" i="1" dirty="0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[6] S. </a:t>
            </a:r>
            <a:r>
              <a:rPr lang="en-GB" sz="1100" b="0" i="1" dirty="0" err="1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Agostinelli</a:t>
            </a:r>
            <a:r>
              <a:rPr lang="en-GB" sz="1100" b="0" i="1" dirty="0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 et al., “Geant4—a simulation toolkit”, Nuclear Instruments and Methods in Physics </a:t>
            </a:r>
            <a:r>
              <a:rPr lang="en-GB" sz="1100" i="1" dirty="0">
                <a:solidFill>
                  <a:schemeClr val="accent1"/>
                </a:solidFill>
                <a:cs typeface="Calibri" panose="020F0502020204030204" pitchFamily="34" charset="0"/>
              </a:rPr>
              <a:t>R</a:t>
            </a:r>
            <a:r>
              <a:rPr lang="en-GB" sz="1100" b="0" i="1" dirty="0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esearch </a:t>
            </a:r>
            <a:r>
              <a:rPr lang="en-GB" sz="1100" i="1" dirty="0">
                <a:solidFill>
                  <a:schemeClr val="accent1"/>
                </a:solidFill>
                <a:cs typeface="Calibri" panose="020F0502020204030204" pitchFamily="34" charset="0"/>
              </a:rPr>
              <a:t>S</a:t>
            </a:r>
            <a:r>
              <a:rPr lang="en-GB" sz="1100" b="0" i="1" dirty="0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ection A: Accelerators, Spectrometers, Detectors and Associated Equipment</a:t>
            </a:r>
            <a:r>
              <a:rPr lang="en-GB" sz="1100" i="1" dirty="0">
                <a:solidFill>
                  <a:schemeClr val="accent1"/>
                </a:solidFill>
                <a:cs typeface="Calibri" panose="020F0502020204030204" pitchFamily="34" charset="0"/>
              </a:rPr>
              <a:t>, 2003</a:t>
            </a:r>
          </a:p>
        </p:txBody>
      </p:sp>
    </p:spTree>
    <p:extLst>
      <p:ext uri="{BB962C8B-B14F-4D97-AF65-F5344CB8AC3E}">
        <p14:creationId xmlns:p14="http://schemas.microsoft.com/office/powerpoint/2010/main" val="1502794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BDFD4E3-0770-7B1B-46FF-620CD03F3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LAURYN.eley@Liverpool.ac.uk          PAB Conference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1D9C4B-9945-2AC3-4024-54A9A701C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6A2D-2461-154E-8D6D-74E093A5972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70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6CA6F-2681-DA42-56CA-C039AEF55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tomosynthesis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F4E207-748C-CD72-260E-B0E0B1F32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LAURYN.eley@Liverpool.ac.uk          PAB Conference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B938D8-0D7C-FF5E-73C4-279CFAAFC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6A2D-2461-154E-8D6D-74E093A5972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39174C-5286-BF81-7F69-802D71E7676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i="1" dirty="0"/>
              <a:t>Background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E6C3E880-3EFD-DD37-327A-529F0FAE5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2101" y="1978370"/>
            <a:ext cx="6238707" cy="3678303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accent1"/>
                </a:solidFill>
              </a:rPr>
              <a:t>Digital Tomosynthesis (DT) </a:t>
            </a:r>
            <a:r>
              <a:rPr lang="en-US" dirty="0">
                <a:solidFill>
                  <a:schemeClr val="tx1"/>
                </a:solidFill>
              </a:rPr>
              <a:t>is a mode of </a:t>
            </a:r>
            <a:r>
              <a:rPr lang="en-US" b="1" dirty="0">
                <a:solidFill>
                  <a:schemeClr val="accent1"/>
                </a:solidFill>
              </a:rPr>
              <a:t>3D imaging </a:t>
            </a:r>
            <a:r>
              <a:rPr lang="en-US" baseline="30000" dirty="0">
                <a:solidFill>
                  <a:schemeClr val="accent1"/>
                </a:solidFill>
              </a:rPr>
              <a:t>[1]</a:t>
            </a:r>
            <a:endParaRPr lang="en-US" b="1" baseline="30000" dirty="0">
              <a:solidFill>
                <a:schemeClr val="accent1"/>
              </a:solidFill>
            </a:endParaRP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chemeClr val="tx1"/>
                </a:solidFill>
              </a:rPr>
              <a:t>Varying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b="1" dirty="0">
                <a:solidFill>
                  <a:schemeClr val="accent1"/>
                </a:solidFill>
              </a:rPr>
              <a:t>positions </a:t>
            </a:r>
            <a:r>
              <a:rPr lang="en-US" dirty="0">
                <a:solidFill>
                  <a:schemeClr val="tx1"/>
                </a:solidFill>
              </a:rPr>
              <a:t>of an x-ray source creates different </a:t>
            </a:r>
            <a:r>
              <a:rPr lang="en-US" b="1" dirty="0">
                <a:solidFill>
                  <a:schemeClr val="accent1"/>
                </a:solidFill>
              </a:rPr>
              <a:t>projections </a:t>
            </a:r>
            <a:r>
              <a:rPr lang="en-US" dirty="0">
                <a:solidFill>
                  <a:schemeClr val="tx1"/>
                </a:solidFill>
              </a:rPr>
              <a:t>(‘slices’) that can be </a:t>
            </a:r>
            <a:r>
              <a:rPr lang="en-US" b="1" dirty="0">
                <a:solidFill>
                  <a:schemeClr val="accent1"/>
                </a:solidFill>
              </a:rPr>
              <a:t>reconstructed </a:t>
            </a:r>
            <a:r>
              <a:rPr lang="en-US" dirty="0">
                <a:solidFill>
                  <a:schemeClr val="tx1"/>
                </a:solidFill>
              </a:rPr>
              <a:t>into a </a:t>
            </a:r>
            <a:r>
              <a:rPr lang="en-US" b="1" dirty="0">
                <a:solidFill>
                  <a:schemeClr val="accent1"/>
                </a:solidFill>
              </a:rPr>
              <a:t>3D image </a:t>
            </a:r>
            <a:r>
              <a:rPr lang="en-US" dirty="0">
                <a:solidFill>
                  <a:schemeClr val="tx1"/>
                </a:solidFill>
              </a:rPr>
              <a:t>of the </a:t>
            </a:r>
            <a:r>
              <a:rPr lang="en-US" b="1" dirty="0">
                <a:solidFill>
                  <a:schemeClr val="accent1"/>
                </a:solidFill>
              </a:rPr>
              <a:t>object</a:t>
            </a: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accent1"/>
                </a:solidFill>
              </a:rPr>
              <a:t>Conventional DT </a:t>
            </a:r>
            <a:r>
              <a:rPr lang="en-US" dirty="0">
                <a:solidFill>
                  <a:schemeClr val="tx1"/>
                </a:solidFill>
              </a:rPr>
              <a:t>does this by rotating an </a:t>
            </a:r>
            <a:r>
              <a:rPr lang="en-US" b="1" dirty="0">
                <a:solidFill>
                  <a:schemeClr val="accent1"/>
                </a:solidFill>
              </a:rPr>
              <a:t>x-ray tube </a:t>
            </a:r>
            <a:r>
              <a:rPr lang="en-US" dirty="0">
                <a:solidFill>
                  <a:schemeClr val="tx1"/>
                </a:solidFill>
              </a:rPr>
              <a:t>30</a:t>
            </a:r>
            <a:r>
              <a:rPr lang="en-US" baseline="30000" dirty="0">
                <a:solidFill>
                  <a:schemeClr val="tx1"/>
                </a:solidFill>
              </a:rPr>
              <a:t>o </a:t>
            </a:r>
            <a:r>
              <a:rPr lang="en-US" dirty="0">
                <a:solidFill>
                  <a:schemeClr val="tx1"/>
                </a:solidFill>
              </a:rPr>
              <a:t>– 60</a:t>
            </a:r>
            <a:r>
              <a:rPr lang="en-US" baseline="30000" dirty="0">
                <a:solidFill>
                  <a:schemeClr val="tx1"/>
                </a:solidFill>
              </a:rPr>
              <a:t>o </a:t>
            </a:r>
            <a:r>
              <a:rPr lang="en-US" dirty="0">
                <a:solidFill>
                  <a:schemeClr val="tx1"/>
                </a:solidFill>
              </a:rPr>
              <a:t>over the object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8" name="GeomImage_Trim">
            <a:hlinkClick r:id="" action="ppaction://media"/>
            <a:extLst>
              <a:ext uri="{FF2B5EF4-FFF2-40B4-BE49-F238E27FC236}">
                <a16:creationId xmlns:a16="http://schemas.microsoft.com/office/drawing/2014/main" id="{7000EFA6-FA6F-6CB7-9067-46152B54109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31209" r="29621"/>
          <a:stretch/>
        </p:blipFill>
        <p:spPr>
          <a:xfrm rot="-5400000">
            <a:off x="1246609" y="1542066"/>
            <a:ext cx="3035053" cy="435298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2B8EC78-F94F-CC74-1BF4-43ABE5A280C8}"/>
              </a:ext>
            </a:extLst>
          </p:cNvPr>
          <p:cNvSpPr txBox="1"/>
          <p:nvPr/>
        </p:nvSpPr>
        <p:spPr>
          <a:xfrm>
            <a:off x="0" y="1627"/>
            <a:ext cx="7100887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chemeClr val="accent1"/>
                </a:solidFill>
                <a:ea typeface="+mn-lt"/>
                <a:cs typeface="+mn-lt"/>
              </a:rPr>
              <a:t>[1] </a:t>
            </a:r>
            <a:r>
              <a:rPr lang="en-GB" sz="1100" b="0" i="1" dirty="0">
                <a:solidFill>
                  <a:schemeClr val="accent1"/>
                </a:solidFill>
                <a:effectLst/>
                <a:cs typeface="Calibri"/>
              </a:rPr>
              <a:t>S.H Chou et al., Digital Tomosynthesis of the Chest: Current and Emerging </a:t>
            </a:r>
            <a:r>
              <a:rPr lang="en-GB" sz="1100" i="1" dirty="0">
                <a:solidFill>
                  <a:schemeClr val="accent1"/>
                </a:solidFill>
                <a:cs typeface="Calibri"/>
              </a:rPr>
              <a:t>A</a:t>
            </a:r>
            <a:r>
              <a:rPr lang="en-GB" sz="1100" b="0" i="1" dirty="0">
                <a:solidFill>
                  <a:schemeClr val="accent1"/>
                </a:solidFill>
                <a:effectLst/>
                <a:cs typeface="Calibri"/>
              </a:rPr>
              <a:t>pplications. </a:t>
            </a:r>
            <a:r>
              <a:rPr lang="en-GB" sz="1100" b="0" i="1" dirty="0" err="1">
                <a:solidFill>
                  <a:schemeClr val="accent1"/>
                </a:solidFill>
                <a:effectLst/>
                <a:cs typeface="Calibri"/>
              </a:rPr>
              <a:t>Radiographics</a:t>
            </a:r>
            <a:r>
              <a:rPr lang="en-GB" sz="1100" b="0" i="1" dirty="0">
                <a:solidFill>
                  <a:schemeClr val="accent1"/>
                </a:solidFill>
                <a:effectLst/>
                <a:cs typeface="Calibri"/>
              </a:rPr>
              <a:t>, 2014</a:t>
            </a:r>
            <a:endParaRPr lang="en-US" sz="1100" i="1" dirty="0">
              <a:solidFill>
                <a:schemeClr val="accent1"/>
              </a:solidFill>
              <a:ea typeface="+mn-lt"/>
              <a:cs typeface="Calibri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03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439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6" repeatCount="5000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AF973-D144-5F3B-BB86-70CE96DD0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Adaptix digital tomosynthesis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A3F22C-0280-D6D2-659A-052004176A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7693" y="1930400"/>
            <a:ext cx="6324600" cy="3535704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The </a:t>
            </a:r>
            <a:r>
              <a:rPr lang="en-US" b="1" dirty="0">
                <a:solidFill>
                  <a:schemeClr val="accent1"/>
                </a:solidFill>
              </a:rPr>
              <a:t>Adaptix DT approach </a:t>
            </a:r>
            <a:r>
              <a:rPr lang="en-US" dirty="0">
                <a:solidFill>
                  <a:schemeClr val="tx1"/>
                </a:solidFill>
              </a:rPr>
              <a:t>is different to conventional DT in the imaging approach</a:t>
            </a:r>
            <a:r>
              <a:rPr lang="en-US" baseline="30000" dirty="0">
                <a:solidFill>
                  <a:schemeClr val="tx1"/>
                </a:solidFill>
              </a:rPr>
              <a:t>[2]</a:t>
            </a:r>
          </a:p>
          <a:p>
            <a:pPr lvl="1">
              <a:lnSpc>
                <a:spcPct val="200000"/>
              </a:lnSpc>
            </a:pPr>
            <a:r>
              <a:rPr lang="en-US" sz="1800" b="1" dirty="0">
                <a:solidFill>
                  <a:schemeClr val="accent1"/>
                </a:solidFill>
              </a:rPr>
              <a:t>Square array of emitters </a:t>
            </a:r>
            <a:r>
              <a:rPr lang="en-US" sz="1800" dirty="0">
                <a:solidFill>
                  <a:schemeClr val="tx1"/>
                </a:solidFill>
              </a:rPr>
              <a:t>vs x-ray tube</a:t>
            </a:r>
          </a:p>
          <a:p>
            <a:pPr lvl="1"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</a:rPr>
              <a:t>Still</a:t>
            </a:r>
            <a:r>
              <a:rPr lang="en-US" sz="1800" dirty="0"/>
              <a:t> </a:t>
            </a:r>
            <a:r>
              <a:rPr lang="en-US" sz="1800" b="1" dirty="0">
                <a:solidFill>
                  <a:schemeClr val="accent1"/>
                </a:solidFill>
              </a:rPr>
              <a:t>low dose, low cost</a:t>
            </a:r>
          </a:p>
          <a:p>
            <a:pPr lvl="1">
              <a:lnSpc>
                <a:spcPct val="200000"/>
              </a:lnSpc>
            </a:pPr>
            <a:r>
              <a:rPr lang="en-US" sz="1800" dirty="0">
                <a:solidFill>
                  <a:schemeClr val="tx1"/>
                </a:solidFill>
              </a:rPr>
              <a:t>Greater</a:t>
            </a:r>
            <a:r>
              <a:rPr lang="en-US" sz="1800" dirty="0"/>
              <a:t> </a:t>
            </a:r>
            <a:r>
              <a:rPr lang="en-US" sz="1800" b="1" dirty="0">
                <a:solidFill>
                  <a:schemeClr val="accent1"/>
                </a:solidFill>
              </a:rPr>
              <a:t>mobility</a:t>
            </a: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B7029D-ED77-882B-4478-4132F35FA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LAURYN.eley@Liverpool.ac.uk          PAB Conference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0B75D8-CF32-EF07-BD1A-FFB40E329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6A2D-2461-154E-8D6D-74E093A5972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DA2E14-F9C7-CE59-E14C-F2D4062317E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i="1" dirty="0"/>
              <a:t>Background</a:t>
            </a:r>
          </a:p>
        </p:txBody>
      </p:sp>
      <p:pic>
        <p:nvPicPr>
          <p:cNvPr id="8" name="Picture 7" descr="A close-up of a diagram&#10;&#10;Description automatically generated">
            <a:extLst>
              <a:ext uri="{FF2B5EF4-FFF2-40B4-BE49-F238E27FC236}">
                <a16:creationId xmlns:a16="http://schemas.microsoft.com/office/drawing/2014/main" id="{131BC3DD-555F-D4BF-139E-361D5A72EB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92" y="2467858"/>
            <a:ext cx="5080000" cy="2857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1B3F2DC-F9B1-DECC-6E90-A368DC06B5E7}"/>
              </a:ext>
            </a:extLst>
          </p:cNvPr>
          <p:cNvSpPr txBox="1"/>
          <p:nvPr/>
        </p:nvSpPr>
        <p:spPr>
          <a:xfrm>
            <a:off x="0" y="3130"/>
            <a:ext cx="1212118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>
                <a:solidFill>
                  <a:schemeClr val="accent1"/>
                </a:solidFill>
                <a:ea typeface="+mn-lt"/>
                <a:cs typeface="Calibri" panose="020F0502020204030204" pitchFamily="34" charset="0"/>
              </a:rPr>
              <a:t>[2] S Wells et al.. Modelling the Use of Stationary, Rectangular Arrays of X-Ray Emitters for Digital Breast Tomosynthesis. In Medical Imaging 2020: Physics of Medical </a:t>
            </a:r>
            <a:r>
              <a:rPr lang="en-US" sz="1100" i="1" dirty="0">
                <a:solidFill>
                  <a:schemeClr val="accent1"/>
                </a:solidFill>
                <a:ea typeface="+mn-lt"/>
                <a:cs typeface="+mn-lt"/>
              </a:rPr>
              <a:t>Imaging, SPIE, 2020</a:t>
            </a:r>
          </a:p>
          <a:p>
            <a:r>
              <a:rPr lang="en-US" sz="1100" i="1" dirty="0">
                <a:solidFill>
                  <a:schemeClr val="accent1"/>
                </a:solidFill>
                <a:ea typeface="+mn-lt"/>
                <a:cs typeface="+mn-lt"/>
              </a:rPr>
              <a:t>[3] Adaptix Ltd, </a:t>
            </a:r>
            <a:r>
              <a:rPr lang="en-US" sz="1100" i="1" dirty="0" err="1">
                <a:solidFill>
                  <a:schemeClr val="accent1"/>
                </a:solidFill>
                <a:ea typeface="+mn-lt"/>
                <a:cs typeface="+mn-lt"/>
              </a:rPr>
              <a:t>www.adaptix.com</a:t>
            </a:r>
            <a:endParaRPr lang="en-US" sz="1100" i="1" dirty="0">
              <a:solidFill>
                <a:schemeClr val="accent1"/>
              </a:solidFill>
              <a:ea typeface="+mn-lt"/>
              <a:cs typeface="+mn-lt"/>
            </a:endParaRPr>
          </a:p>
        </p:txBody>
      </p:sp>
      <p:pic>
        <p:nvPicPr>
          <p:cNvPr id="11" name="Picture 10" descr="A hand on a machine&#10;&#10;Description automatically generated">
            <a:extLst>
              <a:ext uri="{FF2B5EF4-FFF2-40B4-BE49-F238E27FC236}">
                <a16:creationId xmlns:a16="http://schemas.microsoft.com/office/drawing/2014/main" id="{65F8390C-5960-1D7E-9187-7E9569A561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596" y="1930400"/>
            <a:ext cx="3900423" cy="40207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6F4FD49-FA83-3430-D842-CB1D2669C3CB}"/>
              </a:ext>
            </a:extLst>
          </p:cNvPr>
          <p:cNvSpPr/>
          <p:nvPr/>
        </p:nvSpPr>
        <p:spPr>
          <a:xfrm>
            <a:off x="4538133" y="4910667"/>
            <a:ext cx="1079560" cy="2624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02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F0017-D4D8-BCEA-DC86-6B59ED3C4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X-Ray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5E8AB-CBAC-1F8D-7275-6A4F7F3380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2041801"/>
            <a:ext cx="5514807" cy="3678303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b="1" dirty="0">
                <a:solidFill>
                  <a:schemeClr val="accent1"/>
                </a:solidFill>
              </a:rPr>
              <a:t>Modern x-ray detectors </a:t>
            </a:r>
            <a:r>
              <a:rPr lang="en-US" dirty="0"/>
              <a:t>are </a:t>
            </a:r>
            <a:r>
              <a:rPr lang="en-US" b="1" dirty="0">
                <a:solidFill>
                  <a:schemeClr val="accent1"/>
                </a:solidFill>
              </a:rPr>
              <a:t>flat-panel digital detectors </a:t>
            </a:r>
            <a:r>
              <a:rPr lang="en-US" dirty="0">
                <a:solidFill>
                  <a:schemeClr val="tx1"/>
                </a:solidFill>
              </a:rPr>
              <a:t>(medical and accelerator) </a:t>
            </a:r>
            <a:r>
              <a:rPr lang="en-US" baseline="30000" dirty="0">
                <a:solidFill>
                  <a:schemeClr val="tx1"/>
                </a:solidFill>
              </a:rPr>
              <a:t>[4]</a:t>
            </a:r>
            <a:endParaRPr lang="en-US" b="1" baseline="30000" dirty="0">
              <a:solidFill>
                <a:schemeClr val="tx1"/>
              </a:solidFill>
            </a:endParaRPr>
          </a:p>
          <a:p>
            <a:pPr lvl="1">
              <a:lnSpc>
                <a:spcPct val="160000"/>
              </a:lnSpc>
            </a:pPr>
            <a:r>
              <a:rPr lang="en-US" sz="1800" dirty="0">
                <a:solidFill>
                  <a:schemeClr val="tx1"/>
                </a:solidFill>
              </a:rPr>
              <a:t>Indirect vs direct</a:t>
            </a:r>
          </a:p>
          <a:p>
            <a:pPr lvl="1">
              <a:lnSpc>
                <a:spcPct val="160000"/>
              </a:lnSpc>
            </a:pPr>
            <a:r>
              <a:rPr lang="en-US" sz="1800" dirty="0">
                <a:solidFill>
                  <a:schemeClr val="tx1"/>
                </a:solidFill>
              </a:rPr>
              <a:t>Electronic readout (fast, no intermediate step required)</a:t>
            </a:r>
          </a:p>
          <a:p>
            <a:pPr lvl="1">
              <a:lnSpc>
                <a:spcPct val="160000"/>
              </a:lnSpc>
            </a:pPr>
            <a:r>
              <a:rPr lang="en-US" sz="1800" dirty="0">
                <a:solidFill>
                  <a:schemeClr val="tx1"/>
                </a:solidFill>
              </a:rPr>
              <a:t>Good for </a:t>
            </a:r>
            <a:r>
              <a:rPr lang="en-US" sz="1800" b="1" dirty="0">
                <a:solidFill>
                  <a:schemeClr val="accent1"/>
                </a:solidFill>
              </a:rPr>
              <a:t>mobility</a:t>
            </a:r>
          </a:p>
          <a:p>
            <a:pPr lvl="1">
              <a:lnSpc>
                <a:spcPct val="160000"/>
              </a:lnSpc>
            </a:pPr>
            <a:r>
              <a:rPr lang="en-US" sz="1800" dirty="0">
                <a:solidFill>
                  <a:schemeClr val="tx1"/>
                </a:solidFill>
              </a:rPr>
              <a:t>Geometry characteristic to system and purpose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6D6D99-9E50-FD5E-555E-F0880AA46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LAURYN.eley@Liverpool.ac.uk          PAB Conference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BB321E-D3AF-4517-BD23-3D0067BE7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6A2D-2461-154E-8D6D-74E093A5972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BE4BE6-B8F9-1445-5663-5709640B11C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i="1" dirty="0"/>
              <a:t>Background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71DE70-333E-FBDA-C8A4-8FD33CD8DB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080"/>
          <a:stretch/>
        </p:blipFill>
        <p:spPr>
          <a:xfrm>
            <a:off x="545566" y="4276667"/>
            <a:ext cx="5177701" cy="36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6AE22C-0DB0-D9AE-9035-6D3E49B217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268"/>
          <a:stretch/>
        </p:blipFill>
        <p:spPr>
          <a:xfrm>
            <a:off x="545566" y="4815245"/>
            <a:ext cx="5176800" cy="326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43A392-5C78-2C9E-2C21-9DFDA7C28B24}"/>
              </a:ext>
            </a:extLst>
          </p:cNvPr>
          <p:cNvSpPr txBox="1"/>
          <p:nvPr/>
        </p:nvSpPr>
        <p:spPr>
          <a:xfrm>
            <a:off x="688769" y="2213564"/>
            <a:ext cx="4251366" cy="1705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2"/>
                </a:solidFill>
              </a:rPr>
              <a:t>Accepted Parameters </a:t>
            </a:r>
            <a:r>
              <a:rPr lang="en-US" b="1" baseline="30000" dirty="0">
                <a:solidFill>
                  <a:schemeClr val="accent2"/>
                </a:solidFill>
              </a:rPr>
              <a:t>[5]: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Modulation Transfer Function (MTF)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Noise Power Spectrum (NPS)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Detector Quantum Efficiency (DQE)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CB2CE6-6EE5-48B5-E57C-D4AA8F793A2B}"/>
              </a:ext>
            </a:extLst>
          </p:cNvPr>
          <p:cNvSpPr txBox="1"/>
          <p:nvPr/>
        </p:nvSpPr>
        <p:spPr>
          <a:xfrm>
            <a:off x="0" y="3130"/>
            <a:ext cx="1212118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1" dirty="0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[4] T. </a:t>
            </a:r>
            <a:r>
              <a:rPr lang="en-GB" sz="1100" b="0" i="1" dirty="0" err="1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Hatsui</a:t>
            </a:r>
            <a:r>
              <a:rPr lang="en-GB" sz="1100" b="0" i="1" dirty="0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 and H. </a:t>
            </a:r>
            <a:r>
              <a:rPr lang="en-GB" sz="1100" b="0" i="1" dirty="0" err="1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Graafsma</a:t>
            </a:r>
            <a:r>
              <a:rPr lang="en-GB" sz="1100" b="0" i="1" dirty="0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, “X-ray Imaging Detectors for Synchrotron and XFEL sources”, </a:t>
            </a:r>
            <a:r>
              <a:rPr lang="en-GB" sz="1100" b="0" i="1" dirty="0" err="1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IUCrJ</a:t>
            </a:r>
            <a:r>
              <a:rPr lang="en-GB" sz="1100" b="0" i="1" dirty="0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, vol. 2, no. 3, pp. 371 2015</a:t>
            </a:r>
          </a:p>
          <a:p>
            <a:r>
              <a:rPr lang="en-US" sz="1100" i="1" dirty="0">
                <a:solidFill>
                  <a:schemeClr val="accent1"/>
                </a:solidFill>
                <a:ea typeface="+mn-lt"/>
                <a:cs typeface="+mn-lt"/>
              </a:rPr>
              <a:t>[5] </a:t>
            </a:r>
            <a:r>
              <a:rPr lang="en-GB" sz="1100" i="1" dirty="0">
                <a:solidFill>
                  <a:schemeClr val="accent1"/>
                </a:solidFill>
              </a:rPr>
              <a:t>E. </a:t>
            </a:r>
            <a:r>
              <a:rPr lang="en-GB" sz="1100" i="1" dirty="0" err="1">
                <a:solidFill>
                  <a:schemeClr val="accent1"/>
                </a:solidFill>
              </a:rPr>
              <a:t>Samei</a:t>
            </a:r>
            <a:r>
              <a:rPr lang="en-GB" sz="1100" i="1" dirty="0">
                <a:solidFill>
                  <a:schemeClr val="accent1"/>
                </a:solidFill>
              </a:rPr>
              <a:t> and M. Flynn, “A method for measuring the </a:t>
            </a:r>
            <a:r>
              <a:rPr lang="en-GB" sz="1100" i="1" dirty="0" err="1">
                <a:solidFill>
                  <a:schemeClr val="accent1"/>
                </a:solidFill>
              </a:rPr>
              <a:t>presampled</a:t>
            </a:r>
            <a:r>
              <a:rPr lang="en-GB" sz="1100" i="1" dirty="0">
                <a:solidFill>
                  <a:schemeClr val="accent1"/>
                </a:solidFill>
              </a:rPr>
              <a:t> MTF of digital radiographic systems using an edge test device,” Med. Phys., 1998</a:t>
            </a:r>
            <a:endParaRPr lang="en-US" sz="11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738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D520F-B8A9-C1A5-5AC1-86D3570D1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Adaptix detector focus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83787-C66D-F7F0-FA7E-45456FF2D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934099"/>
            <a:ext cx="7909664" cy="414316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While flat-panel source is designed in-house, </a:t>
            </a:r>
            <a:r>
              <a:rPr lang="en-US" b="1" dirty="0">
                <a:solidFill>
                  <a:schemeClr val="accent1"/>
                </a:solidFill>
              </a:rPr>
              <a:t>flat-panel detector</a:t>
            </a:r>
            <a:r>
              <a:rPr lang="en-US" dirty="0"/>
              <a:t> is </a:t>
            </a:r>
            <a:r>
              <a:rPr lang="en-US" b="1" dirty="0">
                <a:solidFill>
                  <a:schemeClr val="accent1"/>
                </a:solidFill>
              </a:rPr>
              <a:t>commercially sourced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Creates questions:</a:t>
            </a:r>
          </a:p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</a:rPr>
              <a:t>If this detector was designed in-house, what would the optimal design look like?</a:t>
            </a:r>
          </a:p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</a:rPr>
              <a:t>How to </a:t>
            </a:r>
            <a:r>
              <a:rPr lang="en-US" sz="1800" dirty="0" err="1">
                <a:solidFill>
                  <a:schemeClr val="tx1"/>
                </a:solidFill>
              </a:rPr>
              <a:t>parameterise</a:t>
            </a:r>
            <a:r>
              <a:rPr lang="en-US" sz="1800" dirty="0">
                <a:solidFill>
                  <a:schemeClr val="tx1"/>
                </a:solidFill>
              </a:rPr>
              <a:t> the suitability of the detector?</a:t>
            </a:r>
          </a:p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</a:rPr>
              <a:t>What are the </a:t>
            </a:r>
            <a:r>
              <a:rPr lang="en-US" sz="1800" b="1" dirty="0">
                <a:solidFill>
                  <a:schemeClr val="accent1"/>
                </a:solidFill>
              </a:rPr>
              <a:t>key characteristics </a:t>
            </a:r>
            <a:r>
              <a:rPr lang="en-US" sz="1800" dirty="0">
                <a:solidFill>
                  <a:schemeClr val="tx1"/>
                </a:solidFill>
              </a:rPr>
              <a:t>of a ‘good’ detector?</a:t>
            </a:r>
          </a:p>
          <a:p>
            <a:pPr lvl="2"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</a:rPr>
              <a:t>Inform ‘most suitable’ commercially available option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87DD35-1C0C-7597-C11E-EE27D29C8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LAURYN.eley@Liverpool.ac.uk          PAB Conference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15EEF0-884C-9307-80B8-FD18E2D4C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6A2D-2461-154E-8D6D-74E093A5972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8BD53C-7F10-3F4A-C68C-51E0264AD1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i="1" dirty="0"/>
              <a:t>Motivation</a:t>
            </a:r>
          </a:p>
        </p:txBody>
      </p:sp>
      <p:pic>
        <p:nvPicPr>
          <p:cNvPr id="7" name="Picture 6" descr="A white machine with red accents&#10;&#10;Description automatically generated">
            <a:extLst>
              <a:ext uri="{FF2B5EF4-FFF2-40B4-BE49-F238E27FC236}">
                <a16:creationId xmlns:a16="http://schemas.microsoft.com/office/drawing/2014/main" id="{76B3E86F-AD07-428F-5947-690114753B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42" r="13548"/>
          <a:stretch/>
        </p:blipFill>
        <p:spPr>
          <a:xfrm>
            <a:off x="8335721" y="2244834"/>
            <a:ext cx="3275086" cy="260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69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F67A6-4C7B-B877-BBFD-BC7E5C929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Monte </a:t>
            </a:r>
            <a:r>
              <a:rPr lang="en-US" dirty="0" err="1"/>
              <a:t>carlo</a:t>
            </a:r>
            <a:r>
              <a:rPr lang="en-US" dirty="0"/>
              <a:t> techniques : Geant4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586C13-1C03-ED27-561B-036D63399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278" y="2195857"/>
            <a:ext cx="6639005" cy="34015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This work uses </a:t>
            </a:r>
            <a:r>
              <a:rPr lang="en-US" b="1" dirty="0">
                <a:solidFill>
                  <a:schemeClr val="accent1"/>
                </a:solidFill>
              </a:rPr>
              <a:t>Geant4 </a:t>
            </a:r>
            <a:r>
              <a:rPr lang="en-US" baseline="30000" dirty="0">
                <a:solidFill>
                  <a:schemeClr val="tx1"/>
                </a:solidFill>
              </a:rPr>
              <a:t>[6]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Tested a range of electromagnetic physics lists and settings</a:t>
            </a:r>
          </a:p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</a:rPr>
              <a:t>Used </a:t>
            </a:r>
            <a:r>
              <a:rPr lang="en-US" sz="1800" b="1" dirty="0">
                <a:solidFill>
                  <a:schemeClr val="accent1"/>
                </a:solidFill>
              </a:rPr>
              <a:t>Livermore </a:t>
            </a:r>
            <a:r>
              <a:rPr lang="en-US" sz="1800" dirty="0">
                <a:solidFill>
                  <a:schemeClr val="tx1"/>
                </a:solidFill>
              </a:rPr>
              <a:t>(within error, faster runtime)</a:t>
            </a:r>
          </a:p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</a:rPr>
              <a:t>5 um </a:t>
            </a:r>
            <a:r>
              <a:rPr lang="en-US" sz="1800" b="1" dirty="0">
                <a:solidFill>
                  <a:schemeClr val="accent1"/>
                </a:solidFill>
              </a:rPr>
              <a:t>range cut</a:t>
            </a:r>
          </a:p>
          <a:p>
            <a:pPr lvl="1">
              <a:lnSpc>
                <a:spcPct val="150000"/>
              </a:lnSpc>
            </a:pPr>
            <a:r>
              <a:rPr lang="en-US" sz="1800" b="1" dirty="0">
                <a:solidFill>
                  <a:schemeClr val="accent1"/>
                </a:solidFill>
              </a:rPr>
              <a:t>Energies</a:t>
            </a:r>
            <a:r>
              <a:rPr lang="en-US" sz="1800" dirty="0">
                <a:solidFill>
                  <a:schemeClr val="tx1"/>
                </a:solidFill>
              </a:rPr>
              <a:t> in range of </a:t>
            </a:r>
            <a:r>
              <a:rPr lang="en-US" sz="1800" b="1" dirty="0">
                <a:solidFill>
                  <a:schemeClr val="accent1"/>
                </a:solidFill>
              </a:rPr>
              <a:t>60 keV – 150 keV</a:t>
            </a:r>
            <a:r>
              <a:rPr lang="en-US" sz="1800" dirty="0">
                <a:solidFill>
                  <a:schemeClr val="tx1"/>
                </a:solidFill>
              </a:rPr>
              <a:t> of interest</a:t>
            </a:r>
          </a:p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</a:rPr>
              <a:t>Between </a:t>
            </a:r>
            <a:r>
              <a:rPr lang="en-US" sz="1800" b="1" dirty="0">
                <a:solidFill>
                  <a:schemeClr val="accent1"/>
                </a:solidFill>
              </a:rPr>
              <a:t>1 x 10</a:t>
            </a:r>
            <a:r>
              <a:rPr lang="en-US" sz="1800" b="1" baseline="30000" dirty="0">
                <a:solidFill>
                  <a:schemeClr val="accent1"/>
                </a:solidFill>
              </a:rPr>
              <a:t>4</a:t>
            </a:r>
            <a:r>
              <a:rPr lang="en-US" sz="1800" b="1" dirty="0">
                <a:solidFill>
                  <a:schemeClr val="accent1"/>
                </a:solidFill>
              </a:rPr>
              <a:t> and 2 x 10</a:t>
            </a:r>
            <a:r>
              <a:rPr lang="en-US" sz="1800" b="1" baseline="30000" dirty="0">
                <a:solidFill>
                  <a:schemeClr val="accent1"/>
                </a:solidFill>
              </a:rPr>
              <a:t>9 </a:t>
            </a:r>
            <a:r>
              <a:rPr lang="en-US" sz="1800" b="1" dirty="0">
                <a:solidFill>
                  <a:schemeClr val="accent1"/>
                </a:solidFill>
              </a:rPr>
              <a:t>primary particles</a:t>
            </a:r>
            <a:r>
              <a:rPr lang="en-US" sz="1800" dirty="0">
                <a:solidFill>
                  <a:schemeClr val="tx1"/>
                </a:solidFill>
              </a:rPr>
              <a:t> simulated</a:t>
            </a:r>
          </a:p>
          <a:p>
            <a:pPr lvl="1">
              <a:lnSpc>
                <a:spcPct val="150000"/>
              </a:lnSpc>
            </a:pPr>
            <a:r>
              <a:rPr lang="en-US" sz="1800" b="1" dirty="0">
                <a:solidFill>
                  <a:schemeClr val="accent1"/>
                </a:solidFill>
              </a:rPr>
              <a:t>Sensitive detector </a:t>
            </a:r>
            <a:r>
              <a:rPr lang="en-US" sz="1800" dirty="0">
                <a:solidFill>
                  <a:schemeClr val="tx1"/>
                </a:solidFill>
              </a:rPr>
              <a:t>creates CSV readout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D6A63B-1FA6-0C38-D531-301167FDB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LAURYN.eley@Liverpool.ac.uk          PAB Conference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941254-39BA-AB07-FD81-061088397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6A2D-2461-154E-8D6D-74E093A5972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B7842A-E3BA-7889-233A-FF98F144D6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i="1" dirty="0"/>
              <a:t>Method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374076-788C-1750-9B01-FD2883D95F73}"/>
              </a:ext>
            </a:extLst>
          </p:cNvPr>
          <p:cNvSpPr txBox="1"/>
          <p:nvPr/>
        </p:nvSpPr>
        <p:spPr>
          <a:xfrm>
            <a:off x="-1" y="-30785"/>
            <a:ext cx="114277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1" dirty="0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[6] S. </a:t>
            </a:r>
            <a:r>
              <a:rPr lang="en-GB" sz="1100" b="0" i="1" dirty="0" err="1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Agostinelli</a:t>
            </a:r>
            <a:r>
              <a:rPr lang="en-GB" sz="1100" b="0" i="1" dirty="0">
                <a:solidFill>
                  <a:schemeClr val="accent1"/>
                </a:solidFill>
                <a:effectLst/>
                <a:cs typeface="Calibri" panose="020F0502020204030204" pitchFamily="34" charset="0"/>
              </a:rPr>
              <a:t> et al., “Geant4—a simulation toolkit”, Nuclear Instruments and methods in physics research section A: Accelerators, Spectrometers, Detectors and Associated Equipment</a:t>
            </a:r>
            <a:r>
              <a:rPr lang="en-GB" sz="1100" i="1" dirty="0">
                <a:solidFill>
                  <a:schemeClr val="accent1"/>
                </a:solidFill>
                <a:cs typeface="Calibri" panose="020F0502020204030204" pitchFamily="34" charset="0"/>
              </a:rPr>
              <a:t>, 2003</a:t>
            </a:r>
          </a:p>
        </p:txBody>
      </p:sp>
      <p:pic>
        <p:nvPicPr>
          <p:cNvPr id="12" name="Picture 11" descr="All.png">
            <a:extLst>
              <a:ext uri="{FF2B5EF4-FFF2-40B4-BE49-F238E27FC236}">
                <a16:creationId xmlns:a16="http://schemas.microsoft.com/office/drawing/2014/main" id="{26BB58EA-0023-1A83-71C8-8BF5FBB276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043" b="7385"/>
          <a:stretch/>
        </p:blipFill>
        <p:spPr>
          <a:xfrm>
            <a:off x="7220197" y="2260267"/>
            <a:ext cx="4508525" cy="30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12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241BC-B4D2-B3B7-1D42-55EE497D3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a detector in geant4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EE912-2B13-10C9-00E1-E93C12F3FC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017831"/>
            <a:ext cx="6211494" cy="367830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Key elements of simulation are the </a:t>
            </a:r>
            <a:r>
              <a:rPr lang="en-US" b="1" dirty="0">
                <a:solidFill>
                  <a:schemeClr val="accent1"/>
                </a:solidFill>
              </a:rPr>
              <a:t>target, filters </a:t>
            </a:r>
            <a:r>
              <a:rPr lang="en-US" dirty="0">
                <a:solidFill>
                  <a:schemeClr val="tx1"/>
                </a:solidFill>
              </a:rPr>
              <a:t>and the </a:t>
            </a:r>
            <a:r>
              <a:rPr lang="en-US" b="1" dirty="0">
                <a:solidFill>
                  <a:schemeClr val="accent1"/>
                </a:solidFill>
              </a:rPr>
              <a:t>phantom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Implementation of </a:t>
            </a:r>
            <a:r>
              <a:rPr lang="en-US" b="1" dirty="0">
                <a:solidFill>
                  <a:schemeClr val="accent1"/>
                </a:solidFill>
              </a:rPr>
              <a:t>optics </a:t>
            </a:r>
          </a:p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</a:rPr>
              <a:t>Numerical handling; sourced from literature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Recreation of detector layers from actual detector used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Change geometrical choices in the environment (e.g. scintillator material)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4FA751-164B-5F22-00EE-B0EF0E924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LAURYN.eley@Liverpool.ac.uk          PAB Conference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6FF87-0BA6-D4F6-E50A-F338FB3C7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6A2D-2461-154E-8D6D-74E093A5972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3AE31A-2298-E0A5-983E-C77B26BD0F1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81192" y="704829"/>
            <a:ext cx="1948252" cy="318442"/>
          </a:xfrm>
        </p:spPr>
        <p:txBody>
          <a:bodyPr/>
          <a:lstStyle/>
          <a:p>
            <a:r>
              <a:rPr lang="en-US" i="1" dirty="0"/>
              <a:t>Method</a:t>
            </a:r>
          </a:p>
        </p:txBody>
      </p:sp>
      <p:pic>
        <p:nvPicPr>
          <p:cNvPr id="7" name="Picture 6" descr="A diagram of layers of a computer&#10;&#10;Description automatically generated">
            <a:extLst>
              <a:ext uri="{FF2B5EF4-FFF2-40B4-BE49-F238E27FC236}">
                <a16:creationId xmlns:a16="http://schemas.microsoft.com/office/drawing/2014/main" id="{4F9406CA-85BA-8DBB-4FD4-BD2906ED91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43" t="6940" r="8739" b="8620"/>
          <a:stretch/>
        </p:blipFill>
        <p:spPr>
          <a:xfrm>
            <a:off x="6709559" y="2434875"/>
            <a:ext cx="5258758" cy="2844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283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3067E-B543-91DC-0484-EC9CECEC9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1BBDD-5B90-0A25-DB6E-8E0CBFDCC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2792" y="1960733"/>
            <a:ext cx="6918023" cy="391921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/>
                </a:solidFill>
              </a:rPr>
              <a:t>Varying scintillator material </a:t>
            </a:r>
            <a:r>
              <a:rPr lang="en-US" dirty="0"/>
              <a:t>and </a:t>
            </a:r>
            <a:r>
              <a:rPr lang="en-US" b="1" dirty="0">
                <a:solidFill>
                  <a:schemeClr val="accent1"/>
                </a:solidFill>
              </a:rPr>
              <a:t>thickness </a:t>
            </a:r>
            <a:r>
              <a:rPr lang="en-US" dirty="0">
                <a:solidFill>
                  <a:schemeClr val="accent1"/>
                </a:solidFill>
              </a:rPr>
              <a:t>to </a:t>
            </a:r>
            <a:r>
              <a:rPr lang="en-US" b="1" dirty="0">
                <a:solidFill>
                  <a:schemeClr val="accent1"/>
                </a:solidFill>
              </a:rPr>
              <a:t>validate optical </a:t>
            </a:r>
            <a:r>
              <a:rPr lang="en-US" b="1" dirty="0" err="1">
                <a:solidFill>
                  <a:schemeClr val="accent1"/>
                </a:solidFill>
              </a:rPr>
              <a:t>behaviour</a:t>
            </a:r>
            <a:endParaRPr lang="en-US" b="1" dirty="0">
              <a:solidFill>
                <a:schemeClr val="accent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</a:rPr>
              <a:t>Bismuth </a:t>
            </a:r>
            <a:r>
              <a:rPr lang="en-US" sz="1800" dirty="0" err="1">
                <a:solidFill>
                  <a:schemeClr val="tx1"/>
                </a:solidFill>
              </a:rPr>
              <a:t>Germanate</a:t>
            </a:r>
            <a:r>
              <a:rPr lang="en-US" sz="1800" dirty="0">
                <a:solidFill>
                  <a:schemeClr val="tx1"/>
                </a:solidFill>
              </a:rPr>
              <a:t> (BGO), </a:t>
            </a:r>
            <a:r>
              <a:rPr lang="en-US" sz="1800" dirty="0" err="1">
                <a:solidFill>
                  <a:schemeClr val="tx1"/>
                </a:solidFill>
              </a:rPr>
              <a:t>CsI</a:t>
            </a:r>
            <a:r>
              <a:rPr lang="en-US" sz="1800" dirty="0">
                <a:solidFill>
                  <a:schemeClr val="tx1"/>
                </a:solidFill>
              </a:rPr>
              <a:t> (</a:t>
            </a:r>
            <a:r>
              <a:rPr lang="en-US" sz="1800" dirty="0" err="1">
                <a:solidFill>
                  <a:schemeClr val="tx1"/>
                </a:solidFill>
              </a:rPr>
              <a:t>Caesium</a:t>
            </a:r>
            <a:r>
              <a:rPr lang="en-US" sz="1800" dirty="0">
                <a:solidFill>
                  <a:schemeClr val="tx1"/>
                </a:solidFill>
              </a:rPr>
              <a:t> Iodide), </a:t>
            </a:r>
            <a:r>
              <a:rPr lang="en-US" sz="1800" dirty="0" err="1">
                <a:solidFill>
                  <a:schemeClr val="tx1"/>
                </a:solidFill>
              </a:rPr>
              <a:t>NaI</a:t>
            </a:r>
            <a:r>
              <a:rPr lang="en-US" sz="1800" dirty="0">
                <a:solidFill>
                  <a:schemeClr val="tx1"/>
                </a:solidFill>
              </a:rPr>
              <a:t> (Sodium Iodide) as most commonly used crystal scintillators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Expect </a:t>
            </a:r>
            <a:r>
              <a:rPr lang="en-US" b="1" dirty="0">
                <a:solidFill>
                  <a:schemeClr val="accent1"/>
                </a:solidFill>
              </a:rPr>
              <a:t>linearity </a:t>
            </a:r>
          </a:p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</a:rPr>
              <a:t>Due to numerical handling already discussed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Different gradient corresponds to differing photon yield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74B390-DB55-415E-8C29-012B762ED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LAURYN.eley@Liverpool.ac.uk          PAB Conference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7BBB7-AFD7-5DDA-DEC2-87F94B15C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6A2D-2461-154E-8D6D-74E093A5972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30B43F-010C-BE70-876C-117004B8642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i="1" dirty="0"/>
              <a:t>Results</a:t>
            </a:r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65DEF033-446C-CD87-71F7-DE26B0B69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85" y="2074458"/>
            <a:ext cx="4491607" cy="321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49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3067E-B543-91DC-0484-EC9CECEC9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1BBDD-5B90-0A25-DB6E-8E0CBFDCC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5772" y="2093076"/>
            <a:ext cx="6255036" cy="412452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70000"/>
              </a:lnSpc>
            </a:pPr>
            <a:r>
              <a:rPr lang="en-US" sz="1900" dirty="0"/>
              <a:t>A </a:t>
            </a:r>
            <a:r>
              <a:rPr lang="en-US" sz="1900" b="1" dirty="0">
                <a:solidFill>
                  <a:schemeClr val="accent1"/>
                </a:solidFill>
              </a:rPr>
              <a:t>key capability </a:t>
            </a:r>
            <a:r>
              <a:rPr lang="en-US" sz="1900" dirty="0">
                <a:solidFill>
                  <a:schemeClr val="tx1"/>
                </a:solidFill>
              </a:rPr>
              <a:t>of any </a:t>
            </a:r>
            <a:r>
              <a:rPr lang="en-US" sz="1900" b="1" dirty="0">
                <a:solidFill>
                  <a:schemeClr val="accent1"/>
                </a:solidFill>
              </a:rPr>
              <a:t>x-ray</a:t>
            </a:r>
            <a:r>
              <a:rPr lang="en-US" sz="1900" b="1" dirty="0"/>
              <a:t> </a:t>
            </a:r>
            <a:r>
              <a:rPr lang="en-US" sz="1900" dirty="0">
                <a:solidFill>
                  <a:schemeClr val="tx1"/>
                </a:solidFill>
              </a:rPr>
              <a:t>detector is the ability to </a:t>
            </a:r>
            <a:r>
              <a:rPr lang="en-US" sz="1900" b="1" dirty="0">
                <a:solidFill>
                  <a:schemeClr val="accent1"/>
                </a:solidFill>
              </a:rPr>
              <a:t>produce </a:t>
            </a:r>
            <a:r>
              <a:rPr lang="en-US" sz="1900" b="1" dirty="0" err="1">
                <a:solidFill>
                  <a:schemeClr val="accent1"/>
                </a:solidFill>
              </a:rPr>
              <a:t>analysable</a:t>
            </a:r>
            <a:r>
              <a:rPr lang="en-US" sz="1900" b="1" dirty="0">
                <a:solidFill>
                  <a:schemeClr val="accent1"/>
                </a:solidFill>
              </a:rPr>
              <a:t> images</a:t>
            </a:r>
          </a:p>
          <a:p>
            <a:pPr>
              <a:lnSpc>
                <a:spcPct val="170000"/>
              </a:lnSpc>
            </a:pPr>
            <a:r>
              <a:rPr lang="en-US" sz="1900" dirty="0">
                <a:solidFill>
                  <a:schemeClr val="tx1"/>
                </a:solidFill>
              </a:rPr>
              <a:t>By applying a </a:t>
            </a:r>
            <a:r>
              <a:rPr lang="en-US" sz="1900" b="1" dirty="0">
                <a:solidFill>
                  <a:schemeClr val="accent1"/>
                </a:solidFill>
              </a:rPr>
              <a:t>binning grid </a:t>
            </a:r>
            <a:r>
              <a:rPr lang="en-US" sz="1900" dirty="0">
                <a:solidFill>
                  <a:schemeClr val="tx1"/>
                </a:solidFill>
              </a:rPr>
              <a:t>over the </a:t>
            </a:r>
            <a:r>
              <a:rPr lang="en-US" sz="1900" b="1" dirty="0">
                <a:solidFill>
                  <a:schemeClr val="accent1"/>
                </a:solidFill>
              </a:rPr>
              <a:t>detecting layer, </a:t>
            </a:r>
            <a:r>
              <a:rPr lang="en-US" sz="1900" dirty="0">
                <a:solidFill>
                  <a:schemeClr val="tx1"/>
                </a:solidFill>
              </a:rPr>
              <a:t>analogous readout to pixel-by-pixel binning can be achieved</a:t>
            </a:r>
          </a:p>
          <a:p>
            <a:pPr>
              <a:lnSpc>
                <a:spcPct val="170000"/>
              </a:lnSpc>
            </a:pPr>
            <a:r>
              <a:rPr lang="en-US" sz="1900" dirty="0">
                <a:solidFill>
                  <a:schemeClr val="tx1"/>
                </a:solidFill>
              </a:rPr>
              <a:t>The images read </a:t>
            </a:r>
            <a:r>
              <a:rPr lang="en-US" sz="1900" b="1" dirty="0">
                <a:solidFill>
                  <a:schemeClr val="accent1"/>
                </a:solidFill>
              </a:rPr>
              <a:t>optical photon count </a:t>
            </a:r>
            <a:r>
              <a:rPr lang="en-US" sz="1900" dirty="0">
                <a:solidFill>
                  <a:schemeClr val="tx1"/>
                </a:solidFill>
              </a:rPr>
              <a:t>per bin </a:t>
            </a:r>
          </a:p>
          <a:p>
            <a:pPr lvl="1">
              <a:lnSpc>
                <a:spcPct val="170000"/>
              </a:lnSpc>
            </a:pPr>
            <a:r>
              <a:rPr lang="en-US" sz="1900" dirty="0">
                <a:solidFill>
                  <a:schemeClr val="tx1"/>
                </a:solidFill>
              </a:rPr>
              <a:t>The images shown show the shadow cast by a </a:t>
            </a:r>
            <a:r>
              <a:rPr lang="en-US" sz="1900" b="1" dirty="0">
                <a:solidFill>
                  <a:schemeClr val="accent1"/>
                </a:solidFill>
              </a:rPr>
              <a:t>cylindrical steel phantom </a:t>
            </a:r>
          </a:p>
          <a:p>
            <a:pPr lvl="1">
              <a:lnSpc>
                <a:spcPct val="170000"/>
              </a:lnSpc>
            </a:pPr>
            <a:r>
              <a:rPr lang="en-US" sz="1900" b="1" dirty="0">
                <a:solidFill>
                  <a:schemeClr val="accent1"/>
                </a:solidFill>
              </a:rPr>
              <a:t>Attenuation differentials </a:t>
            </a:r>
            <a:r>
              <a:rPr lang="en-US" sz="1900" dirty="0">
                <a:solidFill>
                  <a:schemeClr val="tx1"/>
                </a:solidFill>
              </a:rPr>
              <a:t>key for </a:t>
            </a:r>
            <a:r>
              <a:rPr lang="en-US" sz="1900" b="1" dirty="0">
                <a:solidFill>
                  <a:schemeClr val="accent1"/>
                </a:solidFill>
              </a:rPr>
              <a:t>reconstruction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74B390-DB55-415E-8C29-012B762ED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LAURYN.eley@Liverpool.ac.uk          PAB Conference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7BBB7-AFD7-5DDA-DEC2-87F94B15C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6A2D-2461-154E-8D6D-74E093A5972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30B43F-010C-BE70-876C-117004B8642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i="1" dirty="0"/>
              <a:t>Results</a:t>
            </a:r>
          </a:p>
        </p:txBody>
      </p:sp>
      <p:pic>
        <p:nvPicPr>
          <p:cNvPr id="8" name="Picture 7" descr="A close-up of a blurry image&#10;&#10;Description automatically generated">
            <a:extLst>
              <a:ext uri="{FF2B5EF4-FFF2-40B4-BE49-F238E27FC236}">
                <a16:creationId xmlns:a16="http://schemas.microsoft.com/office/drawing/2014/main" id="{AC9D312D-D1AD-78E5-ABDC-7646ACE148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127" r="17863" b="9859"/>
          <a:stretch/>
        </p:blipFill>
        <p:spPr>
          <a:xfrm>
            <a:off x="1210193" y="1872745"/>
            <a:ext cx="2472109" cy="1937909"/>
          </a:xfrm>
          <a:prstGeom prst="rect">
            <a:avLst/>
          </a:prstGeom>
        </p:spPr>
      </p:pic>
      <p:pic>
        <p:nvPicPr>
          <p:cNvPr id="9" name="Picture 8" descr="A close-up of a black circle&#10;&#10;Description automatically generated">
            <a:extLst>
              <a:ext uri="{FF2B5EF4-FFF2-40B4-BE49-F238E27FC236}">
                <a16:creationId xmlns:a16="http://schemas.microsoft.com/office/drawing/2014/main" id="{F7F6B10C-CBF5-20FE-6D0B-AB646A5BE5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20" r="18199"/>
          <a:stretch/>
        </p:blipFill>
        <p:spPr>
          <a:xfrm>
            <a:off x="1195439" y="3857910"/>
            <a:ext cx="2472109" cy="216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CEF68B-2FE2-3854-85D0-22DE72FCBC00}"/>
              </a:ext>
            </a:extLst>
          </p:cNvPr>
          <p:cNvSpPr txBox="1"/>
          <p:nvPr/>
        </p:nvSpPr>
        <p:spPr>
          <a:xfrm>
            <a:off x="422747" y="2795893"/>
            <a:ext cx="89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CsI</a:t>
            </a:r>
            <a:endParaRPr lang="en-US" b="1" dirty="0"/>
          </a:p>
        </p:txBody>
      </p:sp>
      <p:pic>
        <p:nvPicPr>
          <p:cNvPr id="13" name="Picture 12" descr="A close-up of a blurry image&#10;&#10;Description automatically generated">
            <a:extLst>
              <a:ext uri="{FF2B5EF4-FFF2-40B4-BE49-F238E27FC236}">
                <a16:creationId xmlns:a16="http://schemas.microsoft.com/office/drawing/2014/main" id="{C1296FB7-DA0E-F13A-AB20-1EA88E6374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476" t="4127" b="6462"/>
          <a:stretch/>
        </p:blipFill>
        <p:spPr>
          <a:xfrm>
            <a:off x="3819498" y="1799646"/>
            <a:ext cx="1160712" cy="41939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A44E6E5-7AE6-DD58-C37A-E523C2859C77}"/>
              </a:ext>
            </a:extLst>
          </p:cNvPr>
          <p:cNvSpPr txBox="1"/>
          <p:nvPr/>
        </p:nvSpPr>
        <p:spPr>
          <a:xfrm>
            <a:off x="422747" y="4736421"/>
            <a:ext cx="89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BGO</a:t>
            </a:r>
          </a:p>
        </p:txBody>
      </p:sp>
    </p:spTree>
    <p:extLst>
      <p:ext uri="{BB962C8B-B14F-4D97-AF65-F5344CB8AC3E}">
        <p14:creationId xmlns:p14="http://schemas.microsoft.com/office/powerpoint/2010/main" val="249700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{35EBED75-7682-9D4B-838C-14553B730657}tf10001123</Template>
  <TotalTime>10171</TotalTime>
  <Words>1081</Words>
  <Application>Microsoft Macintosh PowerPoint</Application>
  <PresentationFormat>Widescreen</PresentationFormat>
  <Paragraphs>111</Paragraphs>
  <Slides>12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Gill Sans MT</vt:lpstr>
      <vt:lpstr>Wingdings 2</vt:lpstr>
      <vt:lpstr>Dividend</vt:lpstr>
      <vt:lpstr>Monte Carlo Techniques for Modelling X-Ray Detector Systems</vt:lpstr>
      <vt:lpstr>Digital tomosynthesis</vt:lpstr>
      <vt:lpstr>Adaptix digital tomosynthesis</vt:lpstr>
      <vt:lpstr>X-Ray detectors</vt:lpstr>
      <vt:lpstr>Adaptix detector focus</vt:lpstr>
      <vt:lpstr>Monte carlo techniques : Geant4</vt:lpstr>
      <vt:lpstr>Building a detector in geant4</vt:lpstr>
      <vt:lpstr>Preliminary tests</vt:lpstr>
      <vt:lpstr>Preliminary tests</vt:lpstr>
      <vt:lpstr>Findings &amp; Future work</vt:lpstr>
      <vt:lpstr>Thank you for listening!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Monte Carlo Techniques for Modelling X-Ray Detector Systems</dc:title>
  <dc:creator>Lauryn Eley</dc:creator>
  <cp:lastModifiedBy>Lauryn Eley</cp:lastModifiedBy>
  <cp:revision>43</cp:revision>
  <dcterms:created xsi:type="dcterms:W3CDTF">2024-06-04T10:04:07Z</dcterms:created>
  <dcterms:modified xsi:type="dcterms:W3CDTF">2024-06-11T16:34:16Z</dcterms:modified>
</cp:coreProperties>
</file>