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1"/>
  </p:notesMasterIdLst>
  <p:sldIdLst>
    <p:sldId id="270" r:id="rId2"/>
    <p:sldId id="319" r:id="rId3"/>
    <p:sldId id="276" r:id="rId4"/>
    <p:sldId id="306" r:id="rId5"/>
    <p:sldId id="308" r:id="rId6"/>
    <p:sldId id="279" r:id="rId7"/>
    <p:sldId id="283" r:id="rId8"/>
    <p:sldId id="281" r:id="rId9"/>
    <p:sldId id="290" r:id="rId10"/>
    <p:sldId id="309" r:id="rId11"/>
    <p:sldId id="310" r:id="rId12"/>
    <p:sldId id="318" r:id="rId13"/>
    <p:sldId id="311" r:id="rId14"/>
    <p:sldId id="313" r:id="rId15"/>
    <p:sldId id="312" r:id="rId16"/>
    <p:sldId id="314" r:id="rId17"/>
    <p:sldId id="315" r:id="rId18"/>
    <p:sldId id="316" r:id="rId19"/>
    <p:sldId id="31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3" autoAdjust="0"/>
    <p:restoredTop sz="70189" autoAdjust="0"/>
  </p:normalViewPr>
  <p:slideViewPr>
    <p:cSldViewPr snapToGrid="0">
      <p:cViewPr varScale="1">
        <p:scale>
          <a:sx n="84" d="100"/>
          <a:sy n="84" d="100"/>
        </p:scale>
        <p:origin x="94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nl.co.uk\NNLFS3-Test1\NNLFS3\R&amp;T\R%20&amp;%20SF\Physics\NDCPEXT\24-25\02%20-%20SECURE\gen\03%20-%20Results\Compiled%20results%20v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nnl.co.uk\NNLFS3-Test1\NNLFS3\R&amp;T\R%20&amp;%20SF\Physics\NDCPEXT\24-25\02%20-%20SECURE\gen\03%20-%20Results\Compiled%20results%20v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nnl.co.uk\NNLFS3-Test1\NNLFS3\R&amp;T\R%20&amp;%20SF\Physics\NDCPEXT\24-25\02%20-%20SECURE\gen\03%20-%20Results\Compiled%20results%20v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Tb-161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FISPACT</c:v>
          </c:tx>
          <c:spPr>
            <a:ln w="1905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('EK 240130'!$B$7,'EK 240130'!$B$11,'EK 240130'!$B$15)</c:f>
              <c:strCache>
                <c:ptCount val="3"/>
                <c:pt idx="0">
                  <c:v>ch17</c:v>
                </c:pt>
                <c:pt idx="1">
                  <c:v>ch47</c:v>
                </c:pt>
                <c:pt idx="2">
                  <c:v>ch72</c:v>
                </c:pt>
              </c:strCache>
              <c:extLst/>
            </c:strRef>
          </c:cat>
          <c:val>
            <c:numRef>
              <c:f>('EK 240130'!$N$7,'EK 240130'!$N$11,'EK 240130'!$N$15)</c:f>
              <c:numCache>
                <c:formatCode>0.00E+00</c:formatCode>
                <c:ptCount val="3"/>
                <c:pt idx="0">
                  <c:v>41.28</c:v>
                </c:pt>
                <c:pt idx="1">
                  <c:v>218</c:v>
                </c:pt>
                <c:pt idx="2">
                  <c:v>417.7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714C-40FE-9C06-93AB9711887A}"/>
            </c:ext>
          </c:extLst>
        </c:ser>
        <c:ser>
          <c:idx val="1"/>
          <c:order val="1"/>
          <c:tx>
            <c:v>Gamma spec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('EK 240130'!$B$7,'EK 240130'!$B$11,'EK 240130'!$B$15)</c:f>
              <c:strCache>
                <c:ptCount val="3"/>
                <c:pt idx="0">
                  <c:v>ch17</c:v>
                </c:pt>
                <c:pt idx="1">
                  <c:v>ch47</c:v>
                </c:pt>
                <c:pt idx="2">
                  <c:v>ch72</c:v>
                </c:pt>
              </c:strCache>
              <c:extLst/>
            </c:strRef>
          </c:cat>
          <c:val>
            <c:numRef>
              <c:f>('EK 240130'!$O$7,'EK 240130'!$O$11,'EK 240130'!$O$15)</c:f>
              <c:numCache>
                <c:formatCode>0.00E+00</c:formatCode>
                <c:ptCount val="3"/>
                <c:pt idx="0">
                  <c:v>38.497742869280451</c:v>
                </c:pt>
                <c:pt idx="1">
                  <c:v>170.03264229740972</c:v>
                </c:pt>
                <c:pt idx="2">
                  <c:v>351.48681513703042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714C-40FE-9C06-93AB9711887A}"/>
            </c:ext>
          </c:extLst>
        </c:ser>
        <c:ser>
          <c:idx val="2"/>
          <c:order val="2"/>
          <c:tx>
            <c:v>CARP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cat>
            <c:strRef>
              <c:f>('EK 240130'!$B$7,'EK 240130'!$B$11,'EK 240130'!$B$15)</c:f>
              <c:strCache>
                <c:ptCount val="3"/>
                <c:pt idx="0">
                  <c:v>ch17</c:v>
                </c:pt>
                <c:pt idx="1">
                  <c:v>ch47</c:v>
                </c:pt>
                <c:pt idx="2">
                  <c:v>ch72</c:v>
                </c:pt>
              </c:strCache>
              <c:extLst/>
            </c:strRef>
          </c:cat>
          <c:val>
            <c:numRef>
              <c:f>('EK 240130'!$P$7,'EK 240130'!$P$11,'EK 240130'!$P$15)</c:f>
              <c:numCache>
                <c:formatCode>0.00E+00</c:formatCode>
                <c:ptCount val="3"/>
                <c:pt idx="0">
                  <c:v>39.504358740432998</c:v>
                </c:pt>
                <c:pt idx="1">
                  <c:v>210.648383532092</c:v>
                </c:pt>
                <c:pt idx="2">
                  <c:v>395.69692534050398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714C-40FE-9C06-93AB971188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9434031"/>
        <c:axId val="1366800303"/>
      </c:lineChart>
      <c:catAx>
        <c:axId val="1369434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Beam channel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6800303"/>
        <c:crosses val="autoZero"/>
        <c:auto val="1"/>
        <c:lblAlgn val="ctr"/>
        <c:lblOffset val="100"/>
        <c:noMultiLvlLbl val="0"/>
      </c:catAx>
      <c:valAx>
        <c:axId val="1366800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Activity</a:t>
                </a:r>
                <a:r>
                  <a:rPr lang="en-GB" baseline="0"/>
                  <a:t> (Bq)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9434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Lu-177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FISPACT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('EK 240130'!$B$7,'EK 240130'!$B$11,'EK 240130'!$B$15)</c:f>
              <c:strCache>
                <c:ptCount val="3"/>
                <c:pt idx="0">
                  <c:v>ch17</c:v>
                </c:pt>
                <c:pt idx="1">
                  <c:v>ch47</c:v>
                </c:pt>
                <c:pt idx="2">
                  <c:v>ch72</c:v>
                </c:pt>
              </c:strCache>
            </c:strRef>
          </c:cat>
          <c:val>
            <c:numRef>
              <c:f>('EK 240130'!$N$8,'EK 240130'!$N$12,'EK 240130'!$N$16)</c:f>
              <c:numCache>
                <c:formatCode>0.00E+00</c:formatCode>
                <c:ptCount val="3"/>
                <c:pt idx="0">
                  <c:v>125000</c:v>
                </c:pt>
                <c:pt idx="1">
                  <c:v>524000</c:v>
                </c:pt>
                <c:pt idx="2">
                  <c:v>855000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7B-46CD-A82E-7DBEFCAA9D7C}"/>
            </c:ext>
          </c:extLst>
        </c:ser>
        <c:ser>
          <c:idx val="1"/>
          <c:order val="1"/>
          <c:tx>
            <c:v>Gamma spec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('EK 240130'!$O$8,'EK 240130'!$O$12,'EK 240130'!$O$16)</c:f>
              <c:numCache>
                <c:formatCode>0.00E+00</c:formatCode>
                <c:ptCount val="3"/>
                <c:pt idx="0">
                  <c:v>119000</c:v>
                </c:pt>
                <c:pt idx="1">
                  <c:v>399351.20348059438</c:v>
                </c:pt>
                <c:pt idx="2">
                  <c:v>723205.78817192151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7B-46CD-A82E-7DBEFCAA9D7C}"/>
            </c:ext>
          </c:extLst>
        </c:ser>
        <c:ser>
          <c:idx val="2"/>
          <c:order val="2"/>
          <c:tx>
            <c:v>CARP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val>
            <c:numRef>
              <c:f>('EK 240130'!$P$8,'EK 240130'!$P$12,'EK 240130'!$P$16)</c:f>
              <c:numCache>
                <c:formatCode>0.00E+00</c:formatCode>
                <c:ptCount val="3"/>
                <c:pt idx="0">
                  <c:v>131138.30657581601</c:v>
                </c:pt>
                <c:pt idx="1">
                  <c:v>543757.68027879298</c:v>
                </c:pt>
                <c:pt idx="2">
                  <c:v>892134.20368470601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D7B-46CD-A82E-7DBEFCAA9D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9434031"/>
        <c:axId val="1366800303"/>
      </c:lineChart>
      <c:catAx>
        <c:axId val="1369434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Beam channel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6800303"/>
        <c:crosses val="autoZero"/>
        <c:auto val="1"/>
        <c:lblAlgn val="ctr"/>
        <c:lblOffset val="100"/>
        <c:noMultiLvlLbl val="0"/>
      </c:catAx>
      <c:valAx>
        <c:axId val="1366800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Activity</a:t>
                </a:r>
                <a:r>
                  <a:rPr lang="en-GB" baseline="0"/>
                  <a:t> (Bq)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9434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Au-199</a:t>
            </a:r>
          </a:p>
        </c:rich>
      </c:tx>
      <c:layout>
        <c:manualLayout>
          <c:xMode val="edge"/>
          <c:yMode val="edge"/>
          <c:x val="0.44331933508311455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FISPACT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('EK 240130'!$B$7,'EK 240130'!$B$11,'EK 240130'!$B$15)</c:f>
              <c:strCache>
                <c:ptCount val="3"/>
                <c:pt idx="0">
                  <c:v>ch17</c:v>
                </c:pt>
                <c:pt idx="1">
                  <c:v>ch47</c:v>
                </c:pt>
                <c:pt idx="2">
                  <c:v>ch72</c:v>
                </c:pt>
              </c:strCache>
            </c:strRef>
          </c:cat>
          <c:val>
            <c:numRef>
              <c:f>('EK 240130'!$N$9,'EK 240130'!$N$13,'EK 240130'!$N$17)</c:f>
              <c:numCache>
                <c:formatCode>0.00E+00</c:formatCode>
                <c:ptCount val="3"/>
                <c:pt idx="0">
                  <c:v>19200</c:v>
                </c:pt>
                <c:pt idx="1">
                  <c:v>39979</c:v>
                </c:pt>
                <c:pt idx="2">
                  <c:v>45293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98-4EB5-8E38-E3B412D6AD36}"/>
            </c:ext>
          </c:extLst>
        </c:ser>
        <c:ser>
          <c:idx val="1"/>
          <c:order val="1"/>
          <c:tx>
            <c:v>Gamma spec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('EK 240130'!$O$9,'EK 240130'!$O$13,'EK 240130'!$O$17)</c:f>
              <c:numCache>
                <c:formatCode>0.00E+00</c:formatCode>
                <c:ptCount val="3"/>
                <c:pt idx="0">
                  <c:v>16469.682703089806</c:v>
                </c:pt>
                <c:pt idx="1">
                  <c:v>34456.148856271713</c:v>
                </c:pt>
                <c:pt idx="2">
                  <c:v>32285.583364188693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98-4EB5-8E38-E3B412D6AD36}"/>
            </c:ext>
          </c:extLst>
        </c:ser>
        <c:ser>
          <c:idx val="2"/>
          <c:order val="2"/>
          <c:tx>
            <c:v>CARP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val>
            <c:numRef>
              <c:f>('EK 240130'!$P$9,'EK 240130'!$P$13,'EK 240130'!$P$17)</c:f>
              <c:numCache>
                <c:formatCode>0.00E+00</c:formatCode>
                <c:ptCount val="3"/>
                <c:pt idx="0">
                  <c:v>18455.505997703</c:v>
                </c:pt>
                <c:pt idx="1">
                  <c:v>39590.891378666602</c:v>
                </c:pt>
                <c:pt idx="2">
                  <c:v>45844.797909782901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98-4EB5-8E38-E3B412D6AD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9434031"/>
        <c:axId val="1366800303"/>
      </c:lineChart>
      <c:catAx>
        <c:axId val="1369434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Beam channel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6800303"/>
        <c:crosses val="autoZero"/>
        <c:auto val="1"/>
        <c:lblAlgn val="ctr"/>
        <c:lblOffset val="100"/>
        <c:noMultiLvlLbl val="0"/>
      </c:catAx>
      <c:valAx>
        <c:axId val="1366800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Activity</a:t>
                </a:r>
                <a:r>
                  <a:rPr lang="en-GB" baseline="0"/>
                  <a:t> (Bq)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9434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48946-7460-4051-8D86-1E62B5EBBC32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9FC0B-82C0-47F3-9B58-785B1E850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5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Name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Role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long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Open Sans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Open Sans"/>
                <a:buNone/>
                <a:tabLst/>
                <a:defRPr/>
              </a:pPr>
              <a:t>1</a:t>
            </a:fld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961720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EK – </a:t>
            </a:r>
            <a:r>
              <a:rPr lang="en-GB" dirty="0" err="1"/>
              <a:t>Energiatudomanyi</a:t>
            </a:r>
            <a:r>
              <a:rPr lang="en-GB" dirty="0"/>
              <a:t> </a:t>
            </a:r>
            <a:r>
              <a:rPr lang="en-GB" dirty="0" err="1"/>
              <a:t>Kutatokozpont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206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Irradiation conditions can be as variable as you like </a:t>
            </a:r>
            <a:r>
              <a:rPr lang="en-GB" dirty="0" err="1"/>
              <a:t>incl</a:t>
            </a:r>
            <a:r>
              <a:rPr lang="en-GB" dirty="0"/>
              <a:t> cooling</a:t>
            </a:r>
          </a:p>
          <a:p>
            <a:endParaRPr lang="en-GB" dirty="0"/>
          </a:p>
          <a:p>
            <a:r>
              <a:rPr lang="en-GB" dirty="0"/>
              <a:t>Outputs @ user specified irradiation and cooling times </a:t>
            </a:r>
            <a:r>
              <a:rPr lang="en-GB" dirty="0" err="1"/>
              <a:t>incl</a:t>
            </a:r>
            <a:r>
              <a:rPr lang="en-GB" dirty="0"/>
              <a:t> reirradiation, </a:t>
            </a:r>
            <a:r>
              <a:rPr lang="en-GB" dirty="0" err="1"/>
              <a:t>recooling</a:t>
            </a:r>
            <a:r>
              <a:rPr lang="en-GB" dirty="0"/>
              <a:t>…</a:t>
            </a:r>
          </a:p>
          <a:p>
            <a:endParaRPr lang="en-GB" dirty="0"/>
          </a:p>
          <a:p>
            <a:r>
              <a:rPr lang="en-GB" dirty="0"/>
              <a:t>Nuclide agnostic – unlike some other tools, CARP isn’t preferential towards a set desired nuclide. All desired nuclides and undesirable byproducts are treated the same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746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FISPIN 10 – quite a crude method for estimation of Bateman equation solutions using the infamous LEVEL parameter – due to CPU constraints</a:t>
            </a:r>
          </a:p>
          <a:p>
            <a:r>
              <a:rPr lang="en-GB" dirty="0"/>
              <a:t>                - 556 nuclides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FISPIN 11 – no longer has these constraints, calculates definitively</a:t>
            </a:r>
          </a:p>
          <a:p>
            <a:r>
              <a:rPr lang="en-GB" dirty="0"/>
              <a:t>                - 2609 nuclides</a:t>
            </a:r>
          </a:p>
          <a:p>
            <a:r>
              <a:rPr lang="en-GB" dirty="0"/>
              <a:t>                - allows explicit declaration of the incident particle flux, and (multi) particle type definition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Beam and target geometries must be introduced via the x-sec libs – MCNP/Serpent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62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Convolve</a:t>
            </a:r>
          </a:p>
          <a:p>
            <a:endParaRPr lang="en-GB" dirty="0"/>
          </a:p>
          <a:p>
            <a:r>
              <a:rPr lang="en-GB" dirty="0"/>
              <a:t>This process makes CARP energy binning structure agnostic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751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EK – </a:t>
            </a:r>
            <a:r>
              <a:rPr lang="en-GB" dirty="0" err="1"/>
              <a:t>Energiatudomanyi</a:t>
            </a:r>
            <a:r>
              <a:rPr lang="en-GB" dirty="0"/>
              <a:t> </a:t>
            </a:r>
            <a:r>
              <a:rPr lang="en-GB" dirty="0" err="1"/>
              <a:t>Kutatokozpont</a:t>
            </a:r>
            <a:r>
              <a:rPr lang="en-GB" dirty="0"/>
              <a:t> – Centre for energy research (CER)</a:t>
            </a:r>
          </a:p>
          <a:p>
            <a:r>
              <a:rPr lang="en-GB" dirty="0"/>
              <a:t>Explain about the EU SECURE programme</a:t>
            </a:r>
          </a:p>
          <a:p>
            <a:r>
              <a:rPr lang="en-GB" dirty="0"/>
              <a:t>Explain about EKs BRR reactor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959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EK – </a:t>
            </a:r>
            <a:r>
              <a:rPr lang="en-GB" dirty="0" err="1"/>
              <a:t>Energiatudomanyi</a:t>
            </a:r>
            <a:r>
              <a:rPr lang="en-GB" dirty="0"/>
              <a:t> </a:t>
            </a:r>
            <a:r>
              <a:rPr lang="en-GB" dirty="0" err="1"/>
              <a:t>Kutatokozpont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12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discussion with EK, they say their ch17 beam model is their most confident, and ch47 and 72 require additional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764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079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9FC0B-82C0-47F3-9B58-785B1E8507B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545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Title Slide" userDrawn="1">
  <p:cSld name="15_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l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sp>
        <p:nvSpPr>
          <p:cNvPr id="16" name="Google Shape;16;p13"/>
          <p:cNvSpPr/>
          <p:nvPr/>
        </p:nvSpPr>
        <p:spPr>
          <a:xfrm>
            <a:off x="0" y="0"/>
            <a:ext cx="8765061" cy="6858000"/>
          </a:xfrm>
          <a:custGeom>
            <a:avLst/>
            <a:gdLst/>
            <a:ahLst/>
            <a:cxnLst/>
            <a:rect l="l" t="t" r="r" b="b"/>
            <a:pathLst>
              <a:path w="6573796" h="5143500" extrusionOk="0">
                <a:moveTo>
                  <a:pt x="0" y="0"/>
                </a:moveTo>
                <a:lnTo>
                  <a:pt x="5615528" y="0"/>
                </a:lnTo>
                <a:lnTo>
                  <a:pt x="5673434" y="63713"/>
                </a:lnTo>
                <a:cubicBezTo>
                  <a:pt x="6235909" y="745275"/>
                  <a:pt x="6573796" y="1619054"/>
                  <a:pt x="6573796" y="2571750"/>
                </a:cubicBezTo>
                <a:cubicBezTo>
                  <a:pt x="6573796" y="3524447"/>
                  <a:pt x="6235909" y="4398226"/>
                  <a:pt x="5673434" y="5079788"/>
                </a:cubicBezTo>
                <a:lnTo>
                  <a:pt x="5615528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l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sp>
        <p:nvSpPr>
          <p:cNvPr id="17" name="Google Shape;17;p13"/>
          <p:cNvSpPr txBox="1">
            <a:spLocks noGrp="1"/>
          </p:cNvSpPr>
          <p:nvPr>
            <p:ph type="ctrTitle"/>
          </p:nvPr>
        </p:nvSpPr>
        <p:spPr>
          <a:xfrm>
            <a:off x="383115" y="357719"/>
            <a:ext cx="7586135" cy="3647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Bitter"/>
              <a:buNone/>
              <a:defRPr sz="5333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subTitle" idx="1"/>
          </p:nvPr>
        </p:nvSpPr>
        <p:spPr>
          <a:xfrm>
            <a:off x="383115" y="4315103"/>
            <a:ext cx="7586135" cy="2114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411" lvl="0" indent="-23282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tabLst/>
              <a:defRPr sz="2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35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2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 dirty="0"/>
          </a:p>
        </p:txBody>
      </p:sp>
      <p:pic>
        <p:nvPicPr>
          <p:cNvPr id="19" name="Google Shape;19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905894" y="211464"/>
            <a:ext cx="3071156" cy="108393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E1DF153-FBA7-0847-947C-31F5177579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5861" y="4116339"/>
            <a:ext cx="5232000" cy="4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33" b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BA5BA1CA-2A90-F145-B352-D7AD0352DB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6700" y="6433583"/>
            <a:ext cx="9200029" cy="383116"/>
          </a:xfrm>
          <a:prstGeom prst="rect">
            <a:avLst/>
          </a:prstGeom>
        </p:spPr>
        <p:txBody>
          <a:bodyPr/>
          <a:lstStyle>
            <a:lvl1pPr marL="122764" indent="0">
              <a:tabLst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</p:spTree>
    <p:extLst>
      <p:ext uri="{BB962C8B-B14F-4D97-AF65-F5344CB8AC3E}">
        <p14:creationId xmlns:p14="http://schemas.microsoft.com/office/powerpoint/2010/main" val="298788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5"/>
          <p:cNvSpPr txBox="1">
            <a:spLocks noGrp="1"/>
          </p:cNvSpPr>
          <p:nvPr>
            <p:ph type="title"/>
          </p:nvPr>
        </p:nvSpPr>
        <p:spPr>
          <a:xfrm>
            <a:off x="383117" y="368320"/>
            <a:ext cx="8324785" cy="1140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itter"/>
              <a:buNone/>
              <a:defRPr b="1" i="0"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F310057C-8077-7442-B687-BEF4906FE0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6700" y="6433583"/>
            <a:ext cx="9267265" cy="383116"/>
          </a:xfrm>
          <a:prstGeom prst="rect">
            <a:avLst/>
          </a:prstGeom>
        </p:spPr>
        <p:txBody>
          <a:bodyPr/>
          <a:lstStyle>
            <a:lvl1pPr marL="122764" indent="0">
              <a:tabLst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24895A-5876-4BB7-7528-75D0BC86CE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97075" y="401555"/>
            <a:ext cx="2694167" cy="70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41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wo Content" preserve="1" userDrawn="1">
  <p:cSld name="3_Two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4"/>
          <p:cNvSpPr txBox="1">
            <a:spLocks noGrp="1"/>
          </p:cNvSpPr>
          <p:nvPr>
            <p:ph type="title"/>
          </p:nvPr>
        </p:nvSpPr>
        <p:spPr>
          <a:xfrm>
            <a:off x="383116" y="368320"/>
            <a:ext cx="11425765" cy="1140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itter"/>
              <a:buNone/>
              <a:defRPr b="1" i="0"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C8D7ACA-251F-6047-AF86-53264BD40E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6701" y="6433583"/>
            <a:ext cx="9186582" cy="383116"/>
          </a:xfrm>
          <a:prstGeom prst="rect">
            <a:avLst/>
          </a:prstGeom>
        </p:spPr>
        <p:txBody>
          <a:bodyPr/>
          <a:lstStyle>
            <a:lvl1pPr marL="122764" indent="0">
              <a:tabLst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DDDE794-9FFB-4749-B57A-95C1E473C4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699" y="1604434"/>
            <a:ext cx="11542183" cy="4897965"/>
          </a:xfrm>
          <a:prstGeom prst="rect">
            <a:avLst/>
          </a:prstGeom>
        </p:spPr>
        <p:txBody>
          <a:bodyPr/>
          <a:lstStyle>
            <a:lvl1pPr marL="635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/>
            </a:lvl1pPr>
            <a:lvl2pPr marL="349250" indent="-342900"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5560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34988" indent="-179388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800" b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534988" indent="0">
              <a:buClr>
                <a:schemeClr val="bg1"/>
              </a:buClr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712788" indent="-177800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600"/>
            </a:lvl6pPr>
            <a:lvl7pPr marL="715963" indent="0">
              <a:tabLst/>
              <a:defRPr sz="1330" b="1"/>
            </a:lvl7pPr>
          </a:lstStyle>
          <a:p>
            <a:pPr lvl="0"/>
            <a:r>
              <a:rPr lang="en-GB" dirty="0"/>
              <a:t>Level 1</a:t>
            </a:r>
          </a:p>
          <a:p>
            <a:pPr lvl="1"/>
            <a:r>
              <a:rPr lang="en-GB" dirty="0"/>
              <a:t>Level 1 bullet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2 bullet</a:t>
            </a:r>
          </a:p>
          <a:p>
            <a:pPr lvl="4"/>
            <a:r>
              <a:rPr lang="en-GB" dirty="0"/>
              <a:t>Level 3</a:t>
            </a:r>
          </a:p>
          <a:p>
            <a:pPr lvl="5"/>
            <a:r>
              <a:rPr lang="en-GB" dirty="0"/>
              <a:t>Level 3 bullet</a:t>
            </a:r>
          </a:p>
          <a:p>
            <a:pPr lvl="6"/>
            <a:r>
              <a:rPr lang="en-GB" dirty="0"/>
              <a:t>Level 4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80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wo Content" preserve="1" userDrawn="1">
  <p:cSld name="4_Two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4"/>
          <p:cNvSpPr txBox="1">
            <a:spLocks noGrp="1"/>
          </p:cNvSpPr>
          <p:nvPr>
            <p:ph type="title"/>
          </p:nvPr>
        </p:nvSpPr>
        <p:spPr>
          <a:xfrm>
            <a:off x="383116" y="368320"/>
            <a:ext cx="11425765" cy="1140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itter"/>
              <a:buNone/>
              <a:defRPr b="1" i="0"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53" name="Google Shape;153;p34"/>
          <p:cNvSpPr>
            <a:spLocks noGrp="1"/>
          </p:cNvSpPr>
          <p:nvPr>
            <p:ph type="pic" idx="3"/>
          </p:nvPr>
        </p:nvSpPr>
        <p:spPr>
          <a:xfrm>
            <a:off x="6144684" y="1604434"/>
            <a:ext cx="5664200" cy="364913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Google Shape;157;p35">
            <a:extLst>
              <a:ext uri="{FF2B5EF4-FFF2-40B4-BE49-F238E27FC236}">
                <a16:creationId xmlns:a16="http://schemas.microsoft.com/office/drawing/2014/main" id="{EF3FF080-3DBD-2E45-B913-E0E15BFC35E7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6144683" y="5348817"/>
            <a:ext cx="5664199" cy="1153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96326" lvl="0" indent="-17356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tabLst/>
              <a:defRPr sz="1333" b="1"/>
            </a:lvl1pPr>
            <a:lvl2pPr marL="1219170" lvl="1" indent="-3047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2pPr>
            <a:lvl3pPr marL="1828754" lvl="2" indent="-457189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●"/>
              <a:defRPr/>
            </a:lvl3pPr>
            <a:lvl4pPr marL="2438339" lvl="3" indent="-304792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marL="3047924" lvl="4" indent="-304792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5pPr>
            <a:lvl6pPr marL="3657509" lvl="5" indent="-45718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4267093" lvl="6" indent="-45718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4876678" lvl="7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n-GB" dirty="0"/>
              <a:t>Caption</a:t>
            </a:r>
            <a:endParaRPr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C8D7ACA-251F-6047-AF86-53264BD40E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6701" y="6433583"/>
            <a:ext cx="9253818" cy="383116"/>
          </a:xfrm>
          <a:prstGeom prst="rect">
            <a:avLst/>
          </a:prstGeom>
        </p:spPr>
        <p:txBody>
          <a:bodyPr/>
          <a:lstStyle>
            <a:lvl1pPr marL="122764" indent="0">
              <a:tabLst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17E5AD3-B0A8-AC48-8477-E8C344436F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1604434"/>
            <a:ext cx="5636260" cy="4897965"/>
          </a:xfrm>
          <a:prstGeom prst="rect">
            <a:avLst/>
          </a:prstGeom>
        </p:spPr>
        <p:txBody>
          <a:bodyPr/>
          <a:lstStyle>
            <a:lvl1pPr marL="635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/>
            </a:lvl1pPr>
            <a:lvl2pPr marL="349250" indent="-342900"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5560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34988" indent="-179388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>
                <a:tab pos="350838" algn="l"/>
              </a:tabLst>
              <a:defRPr sz="1800" b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534988" indent="0">
              <a:buClr>
                <a:schemeClr val="bg1"/>
              </a:buClr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534988" indent="177800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600"/>
            </a:lvl6pPr>
            <a:lvl7pPr marL="715963" indent="0">
              <a:tabLst/>
              <a:defRPr sz="1330" b="1"/>
            </a:lvl7pPr>
          </a:lstStyle>
          <a:p>
            <a:pPr lvl="0"/>
            <a:r>
              <a:rPr lang="en-GB" dirty="0"/>
              <a:t>Level 1</a:t>
            </a:r>
          </a:p>
          <a:p>
            <a:pPr lvl="1"/>
            <a:r>
              <a:rPr lang="en-GB" dirty="0"/>
              <a:t>Level 1 bullet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2 bullet</a:t>
            </a:r>
          </a:p>
          <a:p>
            <a:pPr lvl="4"/>
            <a:r>
              <a:rPr lang="en-GB" dirty="0"/>
              <a:t>Level 3</a:t>
            </a:r>
          </a:p>
          <a:p>
            <a:pPr lvl="5"/>
            <a:r>
              <a:rPr lang="en-GB" dirty="0"/>
              <a:t>Level 3 bullet</a:t>
            </a:r>
          </a:p>
          <a:p>
            <a:pPr lvl="6"/>
            <a:r>
              <a:rPr lang="en-GB" dirty="0"/>
              <a:t>Level 4</a:t>
            </a:r>
          </a:p>
          <a:p>
            <a:pPr lvl="4"/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98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wo Content" userDrawn="1">
  <p:cSld name="4_Two Conten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5"/>
          <p:cNvSpPr txBox="1">
            <a:spLocks noGrp="1"/>
          </p:cNvSpPr>
          <p:nvPr>
            <p:ph type="title"/>
          </p:nvPr>
        </p:nvSpPr>
        <p:spPr>
          <a:xfrm>
            <a:off x="383118" y="368320"/>
            <a:ext cx="5519843" cy="1140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itter"/>
              <a:buNone/>
              <a:defRPr b="1" i="0"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59" name="Google Shape;159;p35"/>
          <p:cNvSpPr>
            <a:spLocks noGrp="1"/>
          </p:cNvSpPr>
          <p:nvPr>
            <p:ph type="pic" idx="3"/>
          </p:nvPr>
        </p:nvSpPr>
        <p:spPr>
          <a:xfrm>
            <a:off x="6144684" y="368321"/>
            <a:ext cx="5664201" cy="4897967"/>
          </a:xfrm>
          <a:prstGeom prst="rect">
            <a:avLst/>
          </a:prstGeom>
          <a:noFill/>
          <a:ln>
            <a:noFill/>
          </a:ln>
        </p:spPr>
      </p:sp>
      <p:sp>
        <p:nvSpPr>
          <p:cNvPr id="9" name="Google Shape;157;p35">
            <a:extLst>
              <a:ext uri="{FF2B5EF4-FFF2-40B4-BE49-F238E27FC236}">
                <a16:creationId xmlns:a16="http://schemas.microsoft.com/office/drawing/2014/main" id="{5B4C6CB2-B1F1-9847-889A-9B2543E62B08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6144683" y="5348817"/>
            <a:ext cx="5664199" cy="1153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96326" lvl="0" indent="-17356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tabLst/>
              <a:defRPr sz="1333" b="1"/>
            </a:lvl1pPr>
            <a:lvl2pPr marL="1219170" lvl="1" indent="-3047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2pPr>
            <a:lvl3pPr marL="1828754" lvl="2" indent="-457189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●"/>
              <a:defRPr/>
            </a:lvl3pPr>
            <a:lvl4pPr marL="2438339" lvl="3" indent="-304792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marL="3047924" lvl="4" indent="-304792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5pPr>
            <a:lvl6pPr marL="3657509" lvl="5" indent="-45718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4267093" lvl="6" indent="-45718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4876678" lvl="7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n-GB" dirty="0"/>
              <a:t>Caption</a:t>
            </a:r>
            <a:endParaRPr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0282EB8F-FAE6-5D42-9AB1-EE97B788BEF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6701" y="6433583"/>
            <a:ext cx="9226924" cy="383116"/>
          </a:xfrm>
          <a:prstGeom prst="rect">
            <a:avLst/>
          </a:prstGeom>
        </p:spPr>
        <p:txBody>
          <a:bodyPr/>
          <a:lstStyle>
            <a:lvl1pPr marL="122764" indent="0">
              <a:tabLst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EF3C0BC-18A0-EA47-ACF1-A499D7140E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1604434"/>
            <a:ext cx="5636260" cy="4897965"/>
          </a:xfrm>
          <a:prstGeom prst="rect">
            <a:avLst/>
          </a:prstGeom>
        </p:spPr>
        <p:txBody>
          <a:bodyPr/>
          <a:lstStyle>
            <a:lvl1pPr marL="635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/>
            </a:lvl1pPr>
            <a:lvl2pPr marL="349250" indent="-342900"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5560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355600" indent="179388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800" b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534988" indent="0">
              <a:buClr>
                <a:schemeClr val="bg1"/>
              </a:buClr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534988" indent="177800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600"/>
            </a:lvl6pPr>
            <a:lvl7pPr marL="715963" indent="0">
              <a:tabLst/>
              <a:defRPr sz="1330" b="1"/>
            </a:lvl7pPr>
          </a:lstStyle>
          <a:p>
            <a:pPr lvl="0"/>
            <a:r>
              <a:rPr lang="en-GB" dirty="0"/>
              <a:t>Level 1</a:t>
            </a:r>
          </a:p>
          <a:p>
            <a:pPr lvl="1"/>
            <a:r>
              <a:rPr lang="en-GB" dirty="0"/>
              <a:t>Level 1 bullet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2 bullet</a:t>
            </a:r>
          </a:p>
          <a:p>
            <a:pPr lvl="4"/>
            <a:r>
              <a:rPr lang="en-GB" dirty="0"/>
              <a:t>Level 3</a:t>
            </a:r>
          </a:p>
          <a:p>
            <a:pPr lvl="5"/>
            <a:r>
              <a:rPr lang="en-GB" dirty="0"/>
              <a:t>Level 3 bullet</a:t>
            </a:r>
          </a:p>
          <a:p>
            <a:pPr lvl="6"/>
            <a:r>
              <a:rPr lang="en-GB" dirty="0"/>
              <a:t>Level 4</a:t>
            </a:r>
          </a:p>
          <a:p>
            <a:pPr lvl="4"/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82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wo Content" preserve="1" userDrawn="1">
  <p:cSld name="5_Two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4"/>
          <p:cNvSpPr txBox="1">
            <a:spLocks noGrp="1"/>
          </p:cNvSpPr>
          <p:nvPr>
            <p:ph type="title"/>
          </p:nvPr>
        </p:nvSpPr>
        <p:spPr>
          <a:xfrm>
            <a:off x="383116" y="368320"/>
            <a:ext cx="11425765" cy="1140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itter"/>
              <a:buNone/>
              <a:defRPr b="1" i="0"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C8D7ACA-251F-6047-AF86-53264BD40E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6700" y="6433583"/>
            <a:ext cx="9173135" cy="383116"/>
          </a:xfrm>
          <a:prstGeom prst="rect">
            <a:avLst/>
          </a:prstGeom>
        </p:spPr>
        <p:txBody>
          <a:bodyPr/>
          <a:lstStyle>
            <a:lvl1pPr marL="122764" indent="0">
              <a:tabLst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987D9A9-780D-C543-8BDD-37839F56AE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6700" y="1604434"/>
            <a:ext cx="5636260" cy="4897965"/>
          </a:xfrm>
          <a:prstGeom prst="rect">
            <a:avLst/>
          </a:prstGeom>
        </p:spPr>
        <p:txBody>
          <a:bodyPr/>
          <a:lstStyle>
            <a:lvl1pPr marL="635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/>
            </a:lvl1pPr>
            <a:lvl2pPr marL="349250" indent="-342900"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5560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34988" indent="-179388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800" b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355600" indent="179388">
              <a:buClr>
                <a:schemeClr val="bg1"/>
              </a:buClr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534988" indent="177800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600"/>
            </a:lvl6pPr>
            <a:lvl7pPr marL="715963" indent="0">
              <a:buClr>
                <a:schemeClr val="bg1"/>
              </a:buClr>
              <a:tabLst/>
              <a:defRPr sz="1330" b="1"/>
            </a:lvl7pPr>
          </a:lstStyle>
          <a:p>
            <a:pPr lvl="0"/>
            <a:r>
              <a:rPr lang="en-GB" dirty="0"/>
              <a:t>Level 1</a:t>
            </a:r>
          </a:p>
          <a:p>
            <a:pPr lvl="1"/>
            <a:r>
              <a:rPr lang="en-GB" dirty="0"/>
              <a:t>Level 1 bullet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2 bullet</a:t>
            </a:r>
          </a:p>
          <a:p>
            <a:pPr lvl="4"/>
            <a:r>
              <a:rPr lang="en-GB" dirty="0"/>
              <a:t>Level 3</a:t>
            </a:r>
          </a:p>
          <a:p>
            <a:pPr lvl="5"/>
            <a:r>
              <a:rPr lang="en-GB" dirty="0"/>
              <a:t>Level 3 bullet</a:t>
            </a:r>
          </a:p>
          <a:p>
            <a:pPr lvl="6"/>
            <a:r>
              <a:rPr lang="en-GB" dirty="0"/>
              <a:t>Level 4</a:t>
            </a:r>
          </a:p>
          <a:p>
            <a:pPr lvl="4"/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  <a:p>
            <a:pPr lvl="4"/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3F3A155-D517-1244-B67A-D1B3AF9E51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5998" y="1605162"/>
            <a:ext cx="5636260" cy="4897965"/>
          </a:xfrm>
          <a:prstGeom prst="rect">
            <a:avLst/>
          </a:prstGeom>
        </p:spPr>
        <p:txBody>
          <a:bodyPr/>
          <a:lstStyle>
            <a:lvl1pPr marL="635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/>
            </a:lvl1pPr>
            <a:lvl2pPr marL="349250" indent="-342900"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55600" indent="0"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355600" indent="179388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800" b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534988" indent="0">
              <a:buClr>
                <a:schemeClr val="bg1"/>
              </a:buClr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534988" indent="177800"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600"/>
            </a:lvl6pPr>
            <a:lvl7pPr marL="715963" indent="0">
              <a:tabLst/>
              <a:defRPr sz="1330" b="1"/>
            </a:lvl7pPr>
          </a:lstStyle>
          <a:p>
            <a:pPr lvl="0"/>
            <a:r>
              <a:rPr lang="en-GB" dirty="0"/>
              <a:t>Level 1</a:t>
            </a:r>
          </a:p>
          <a:p>
            <a:pPr lvl="1"/>
            <a:r>
              <a:rPr lang="en-GB" dirty="0"/>
              <a:t>Level 1 bullet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2 bullet</a:t>
            </a:r>
          </a:p>
          <a:p>
            <a:pPr lvl="4"/>
            <a:r>
              <a:rPr lang="en-GB" dirty="0"/>
              <a:t>Level 3</a:t>
            </a:r>
          </a:p>
          <a:p>
            <a:pPr lvl="5"/>
            <a:r>
              <a:rPr lang="en-GB" dirty="0"/>
              <a:t>Level 3 bullet</a:t>
            </a:r>
          </a:p>
          <a:p>
            <a:pPr lvl="6"/>
            <a:r>
              <a:rPr lang="en-GB" dirty="0"/>
              <a:t>Level 4</a:t>
            </a:r>
          </a:p>
          <a:p>
            <a:pPr lvl="4"/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50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Title Slide" preserve="1" userDrawn="1">
  <p:cSld name="20_Title Slid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l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sp>
        <p:nvSpPr>
          <p:cNvPr id="46" name="Google Shape;46;p20"/>
          <p:cNvSpPr/>
          <p:nvPr/>
        </p:nvSpPr>
        <p:spPr>
          <a:xfrm>
            <a:off x="1" y="0"/>
            <a:ext cx="7379404" cy="6858000"/>
          </a:xfrm>
          <a:custGeom>
            <a:avLst/>
            <a:gdLst/>
            <a:ahLst/>
            <a:cxnLst/>
            <a:rect l="l" t="t" r="r" b="b"/>
            <a:pathLst>
              <a:path w="5534553" h="5143500" extrusionOk="0">
                <a:moveTo>
                  <a:pt x="0" y="0"/>
                </a:moveTo>
                <a:lnTo>
                  <a:pt x="4576285" y="0"/>
                </a:lnTo>
                <a:lnTo>
                  <a:pt x="4634191" y="63713"/>
                </a:lnTo>
                <a:cubicBezTo>
                  <a:pt x="5196666" y="745275"/>
                  <a:pt x="5534553" y="1619054"/>
                  <a:pt x="5534553" y="2571750"/>
                </a:cubicBezTo>
                <a:cubicBezTo>
                  <a:pt x="5534553" y="3524447"/>
                  <a:pt x="5196666" y="4398226"/>
                  <a:pt x="4634191" y="5079788"/>
                </a:cubicBezTo>
                <a:lnTo>
                  <a:pt x="4576285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l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sp>
        <p:nvSpPr>
          <p:cNvPr id="47" name="Google Shape;47;p20"/>
          <p:cNvSpPr txBox="1">
            <a:spLocks noGrp="1"/>
          </p:cNvSpPr>
          <p:nvPr>
            <p:ph type="ctrTitle" hasCustomPrompt="1"/>
          </p:nvPr>
        </p:nvSpPr>
        <p:spPr>
          <a:xfrm>
            <a:off x="405337" y="357719"/>
            <a:ext cx="5644800" cy="3647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Bitter"/>
              <a:buNone/>
              <a:defRPr sz="5333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 dirty="0"/>
              <a:t>Thank you</a:t>
            </a:r>
            <a:endParaRPr dirty="0"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905894" y="211464"/>
            <a:ext cx="3071156" cy="108393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B24A85A-8B4B-244E-A8EE-2E19E6B2BAA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6700" y="6433583"/>
            <a:ext cx="10473267" cy="383116"/>
          </a:xfrm>
          <a:prstGeom prst="rect">
            <a:avLst/>
          </a:prstGeom>
        </p:spPr>
        <p:txBody>
          <a:bodyPr/>
          <a:lstStyle>
            <a:lvl1pPr marL="122764" indent="0">
              <a:tabLst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341061-1FFE-B848-AE1D-633B6C2F662F}"/>
              </a:ext>
            </a:extLst>
          </p:cNvPr>
          <p:cNvSpPr txBox="1"/>
          <p:nvPr userDrawn="1"/>
        </p:nvSpPr>
        <p:spPr>
          <a:xfrm>
            <a:off x="7956434" y="4264999"/>
            <a:ext cx="3568004" cy="2410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National Nuclear Laboratory</a:t>
            </a:r>
            <a:b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5th Floor, Chadwick House</a:t>
            </a:r>
            <a:b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Warrington Road, Birchwood Park</a:t>
            </a:r>
            <a:b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Warrington WA3 6AE</a:t>
            </a:r>
            <a:b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T. </a:t>
            </a:r>
            <a: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+44 (0) 1925 933 744</a:t>
            </a:r>
            <a:b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E. </a:t>
            </a:r>
            <a:r>
              <a:rPr lang="en-US" sz="16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customers@uknnl.com</a:t>
            </a:r>
          </a:p>
          <a:p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www.nnl.co.uk</a:t>
            </a:r>
          </a:p>
          <a:p>
            <a:endParaRPr lang="en-US" sz="1600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600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54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383117" y="368320"/>
            <a:ext cx="11425767" cy="1140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itter"/>
              <a:buNone/>
              <a:defRPr sz="2400" b="1" i="0" u="none" strike="noStrike" cap="none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3" name="Google Shape;13;p12"/>
          <p:cNvSpPr txBox="1"/>
          <p:nvPr/>
        </p:nvSpPr>
        <p:spPr>
          <a:xfrm>
            <a:off x="8064500" y="6572065"/>
            <a:ext cx="3744381" cy="191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8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8178F3-9EB5-7B49-BC5F-3EAB17A3B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207" y="6500282"/>
            <a:ext cx="9346716" cy="36618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8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EF4C2-7325-2C48-817E-15EEE2750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3116" y="1715848"/>
            <a:ext cx="10515600" cy="4349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D0DF82AD-A3BA-474A-BE75-FC0C0712FEBE}"/>
              </a:ext>
            </a:extLst>
          </p:cNvPr>
          <p:cNvSpPr txBox="1">
            <a:spLocks/>
          </p:cNvSpPr>
          <p:nvPr userDrawn="1"/>
        </p:nvSpPr>
        <p:spPr>
          <a:xfrm>
            <a:off x="9612923" y="6506144"/>
            <a:ext cx="1888500" cy="36618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800" b="1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algn="r"/>
            <a:r>
              <a:rPr lang="en-US" dirty="0"/>
              <a:t>National Nuclear Laboratory</a:t>
            </a:r>
          </a:p>
        </p:txBody>
      </p:sp>
    </p:spTree>
    <p:extLst>
      <p:ext uri="{BB962C8B-B14F-4D97-AF65-F5344CB8AC3E}">
        <p14:creationId xmlns:p14="http://schemas.microsoft.com/office/powerpoint/2010/main" val="199448277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243411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tabLst/>
        <a:defRPr sz="2400" b="1" i="0" u="none" strike="noStrike" cap="none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Open Sans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Open Sans"/>
        <a:defRPr sz="1867" b="0" i="0" u="none" strike="noStrike" cap="none">
          <a:solidFill>
            <a:srgbClr val="000000"/>
          </a:solidFill>
          <a:latin typeface="Open Sans"/>
          <a:ea typeface="Open Sans"/>
          <a:cs typeface="Open Sans"/>
          <a:sym typeface="Open San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9">
          <p15:clr>
            <a:srgbClr val="F26B43"/>
          </p15:clr>
        </p15:guide>
        <p15:guide id="2" pos="3871">
          <p15:clr>
            <a:srgbClr val="F26B43"/>
          </p15:clr>
        </p15:guide>
        <p15:guide id="3" pos="241">
          <p15:clr>
            <a:srgbClr val="F26B43"/>
          </p15:clr>
        </p15:guide>
        <p15:guide id="4" pos="3809">
          <p15:clr>
            <a:srgbClr val="F26B43"/>
          </p15:clr>
        </p15:guide>
        <p15:guide id="5" pos="5020">
          <p15:clr>
            <a:srgbClr val="F26B43"/>
          </p15:clr>
        </p15:guide>
        <p15:guide id="6" pos="5080">
          <p15:clr>
            <a:srgbClr val="F26B43"/>
          </p15:clr>
        </p15:guide>
        <p15:guide id="7" orient="horz" pos="1797">
          <p15:clr>
            <a:srgbClr val="F26B43"/>
          </p15:clr>
        </p15:guide>
        <p15:guide id="8" pos="6229">
          <p15:clr>
            <a:srgbClr val="F26B43"/>
          </p15:clr>
        </p15:guide>
        <p15:guide id="9" pos="6289">
          <p15:clr>
            <a:srgbClr val="F26B43"/>
          </p15:clr>
        </p15:guide>
        <p15:guide id="10" pos="7439">
          <p15:clr>
            <a:srgbClr val="F26B43"/>
          </p15:clr>
        </p15:guide>
        <p15:guide id="11" pos="2660">
          <p15:clr>
            <a:srgbClr val="F26B43"/>
          </p15:clr>
        </p15:guide>
        <p15:guide id="12" pos="2600">
          <p15:clr>
            <a:srgbClr val="F26B43"/>
          </p15:clr>
        </p15:guide>
        <p15:guide id="13" pos="1451">
          <p15:clr>
            <a:srgbClr val="F26B43"/>
          </p15:clr>
        </p15:guide>
        <p15:guide id="14" pos="1391">
          <p15:clr>
            <a:srgbClr val="F26B43"/>
          </p15:clr>
        </p15:guide>
        <p15:guide id="15" orient="horz" pos="2523">
          <p15:clr>
            <a:srgbClr val="F26B43"/>
          </p15:clr>
        </p15:guide>
        <p15:guide id="16" orient="horz" pos="1736">
          <p15:clr>
            <a:srgbClr val="F26B43"/>
          </p15:clr>
        </p15:guide>
        <p15:guide id="17" orient="horz" pos="1011">
          <p15:clr>
            <a:srgbClr val="F26B43"/>
          </p15:clr>
        </p15:guide>
        <p15:guide id="18" orient="horz" pos="2584">
          <p15:clr>
            <a:srgbClr val="F26B43"/>
          </p15:clr>
        </p15:guide>
        <p15:guide id="19" orient="horz" pos="3309">
          <p15:clr>
            <a:srgbClr val="F26B43"/>
          </p15:clr>
        </p15:guide>
        <p15:guide id="20" orient="horz" pos="951">
          <p15:clr>
            <a:srgbClr val="F26B43"/>
          </p15:clr>
        </p15:guide>
        <p15:guide id="21" orient="horz" pos="225">
          <p15:clr>
            <a:srgbClr val="F26B43"/>
          </p15:clr>
        </p15:guide>
        <p15:guide id="22" orient="horz" pos="40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18E9A-BF7A-5B4D-98F7-9EFAA6BA70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3115" y="573740"/>
            <a:ext cx="7586135" cy="2898336"/>
          </a:xfrm>
        </p:spPr>
        <p:txBody>
          <a:bodyPr/>
          <a:lstStyle/>
          <a:p>
            <a:r>
              <a:rPr lang="en-GB" dirty="0"/>
              <a:t>CARP</a:t>
            </a:r>
            <a:br>
              <a:rPr lang="en-GB" dirty="0"/>
            </a:br>
            <a:r>
              <a:rPr lang="en-GB" sz="2800" dirty="0"/>
              <a:t>Development of a new tool for modelling medical radionuclide production 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5F7967-F202-434D-8FED-A3EC3278A9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3115" y="3782444"/>
            <a:ext cx="7586135" cy="2114876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en-GB" dirty="0"/>
              <a:t>Duncan Mayhem</a:t>
            </a:r>
          </a:p>
          <a:p>
            <a:pPr marL="0" indent="0">
              <a:spcBef>
                <a:spcPts val="0"/>
              </a:spcBef>
            </a:pPr>
            <a:r>
              <a:rPr lang="en-GB" sz="1800" dirty="0"/>
              <a:t>11</a:t>
            </a:r>
            <a:r>
              <a:rPr lang="en-GB" sz="1800" baseline="30000" dirty="0"/>
              <a:t>th</a:t>
            </a:r>
            <a:r>
              <a:rPr lang="en-GB" sz="1800" dirty="0"/>
              <a:t> June 24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EC558D-C9C8-3340-8506-889CC5CA6F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5861" y="3583680"/>
            <a:ext cx="5232000" cy="48000"/>
          </a:xfrm>
        </p:spPr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FCF4B4-0DC0-2641-B6F9-29FAE0B5EE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</p:txBody>
      </p:sp>
    </p:spTree>
    <p:extLst>
      <p:ext uri="{BB962C8B-B14F-4D97-AF65-F5344CB8AC3E}">
        <p14:creationId xmlns:p14="http://schemas.microsoft.com/office/powerpoint/2010/main" val="4051890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8B854-BC9C-43EB-B44A-A0EB0F1B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inputs/outputs - Input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8964C-D0E5-4F81-8450-B2EFDD99F8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E34D7E-5688-BB5D-0C34-2EF1E4FCB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83" y="1366934"/>
            <a:ext cx="1964847" cy="41241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CB803B-3354-6499-EE88-8C08F6837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8932" y="1366934"/>
            <a:ext cx="3085901" cy="36571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03CC5A-F355-4384-685D-9B04FB8E91AB}"/>
              </a:ext>
            </a:extLst>
          </p:cNvPr>
          <p:cNvSpPr txBox="1"/>
          <p:nvPr/>
        </p:nvSpPr>
        <p:spPr>
          <a:xfrm>
            <a:off x="2661019" y="3014137"/>
            <a:ext cx="2192694" cy="54869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Target information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32FE23B-0337-B2E7-A830-42A2224DC378}"/>
              </a:ext>
            </a:extLst>
          </p:cNvPr>
          <p:cNvCxnSpPr>
            <a:cxnSpLocks/>
          </p:cNvCxnSpPr>
          <p:nvPr/>
        </p:nvCxnSpPr>
        <p:spPr>
          <a:xfrm flipH="1">
            <a:off x="1296140" y="3285076"/>
            <a:ext cx="1364879" cy="532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5644D33-7082-8698-C27B-9BEEED7C5FFA}"/>
              </a:ext>
            </a:extLst>
          </p:cNvPr>
          <p:cNvSpPr txBox="1"/>
          <p:nvPr/>
        </p:nvSpPr>
        <p:spPr>
          <a:xfrm>
            <a:off x="2661019" y="4105541"/>
            <a:ext cx="2192694" cy="54869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Beam information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58C256-2626-664C-40A7-3E645261EC28}"/>
              </a:ext>
            </a:extLst>
          </p:cNvPr>
          <p:cNvCxnSpPr>
            <a:cxnSpLocks/>
          </p:cNvCxnSpPr>
          <p:nvPr/>
        </p:nvCxnSpPr>
        <p:spPr>
          <a:xfrm flipH="1">
            <a:off x="1198485" y="4279630"/>
            <a:ext cx="13887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2AB9BAC-FF46-EFBB-3DA5-8BECD0985163}"/>
              </a:ext>
            </a:extLst>
          </p:cNvPr>
          <p:cNvCxnSpPr>
            <a:cxnSpLocks/>
          </p:cNvCxnSpPr>
          <p:nvPr/>
        </p:nvCxnSpPr>
        <p:spPr>
          <a:xfrm flipH="1">
            <a:off x="1699554" y="4359776"/>
            <a:ext cx="964925" cy="400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1288B85-BA7B-C7DD-AF5B-E8F9F9B195A7}"/>
              </a:ext>
            </a:extLst>
          </p:cNvPr>
          <p:cNvSpPr txBox="1"/>
          <p:nvPr/>
        </p:nvSpPr>
        <p:spPr>
          <a:xfrm>
            <a:off x="2689934" y="5048059"/>
            <a:ext cx="2192694" cy="54869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Calculation times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17D6B8F-BAAA-F761-5CF8-D7B4E65B7F96}"/>
              </a:ext>
            </a:extLst>
          </p:cNvPr>
          <p:cNvCxnSpPr>
            <a:cxnSpLocks/>
          </p:cNvCxnSpPr>
          <p:nvPr/>
        </p:nvCxnSpPr>
        <p:spPr>
          <a:xfrm flipH="1">
            <a:off x="985421" y="5248775"/>
            <a:ext cx="1704513" cy="157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218F0B4-9417-7270-181A-4F7913DD545B}"/>
              </a:ext>
            </a:extLst>
          </p:cNvPr>
          <p:cNvCxnSpPr>
            <a:cxnSpLocks/>
          </p:cNvCxnSpPr>
          <p:nvPr/>
        </p:nvCxnSpPr>
        <p:spPr>
          <a:xfrm flipH="1" flipV="1">
            <a:off x="1562470" y="3116062"/>
            <a:ext cx="1090315" cy="72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B0077B8-F8FF-FCCA-B76E-32BBCCC4B43D}"/>
              </a:ext>
            </a:extLst>
          </p:cNvPr>
          <p:cNvSpPr txBox="1"/>
          <p:nvPr/>
        </p:nvSpPr>
        <p:spPr>
          <a:xfrm>
            <a:off x="9300930" y="3188712"/>
            <a:ext cx="1328600" cy="54869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MCNP file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8BDD70-1880-356E-A2DB-D273CC87B481}"/>
              </a:ext>
            </a:extLst>
          </p:cNvPr>
          <p:cNvSpPr txBox="1"/>
          <p:nvPr/>
        </p:nvSpPr>
        <p:spPr>
          <a:xfrm>
            <a:off x="9217696" y="3963799"/>
            <a:ext cx="1667186" cy="699017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Nuclide and reaction files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6361F2-7B83-71E3-461D-A8BB4D5441AB}"/>
              </a:ext>
            </a:extLst>
          </p:cNvPr>
          <p:cNvSpPr txBox="1"/>
          <p:nvPr/>
        </p:nvSpPr>
        <p:spPr>
          <a:xfrm>
            <a:off x="9210052" y="4965900"/>
            <a:ext cx="1819590" cy="699017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Cross-section libraries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1E482B0-E7AD-806D-704F-3864CF851B8A}"/>
              </a:ext>
            </a:extLst>
          </p:cNvPr>
          <p:cNvCxnSpPr>
            <a:cxnSpLocks/>
          </p:cNvCxnSpPr>
          <p:nvPr/>
        </p:nvCxnSpPr>
        <p:spPr>
          <a:xfrm flipH="1" flipV="1">
            <a:off x="8494704" y="5010824"/>
            <a:ext cx="722992" cy="266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11A3AE6-C17F-5D4E-D76D-72D839FE42CA}"/>
              </a:ext>
            </a:extLst>
          </p:cNvPr>
          <p:cNvCxnSpPr>
            <a:cxnSpLocks/>
          </p:cNvCxnSpPr>
          <p:nvPr/>
        </p:nvCxnSpPr>
        <p:spPr>
          <a:xfrm flipH="1" flipV="1">
            <a:off x="8391583" y="4105541"/>
            <a:ext cx="816831" cy="170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276AC51-A297-C3D1-A688-D2048FDF42CC}"/>
              </a:ext>
            </a:extLst>
          </p:cNvPr>
          <p:cNvCxnSpPr>
            <a:cxnSpLocks/>
          </p:cNvCxnSpPr>
          <p:nvPr/>
        </p:nvCxnSpPr>
        <p:spPr>
          <a:xfrm flipH="1">
            <a:off x="8504808" y="3351349"/>
            <a:ext cx="793840" cy="211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0F3141E-AA9C-D3C1-4727-BC03D4AA65AE}"/>
              </a:ext>
            </a:extLst>
          </p:cNvPr>
          <p:cNvCxnSpPr>
            <a:cxnSpLocks/>
          </p:cNvCxnSpPr>
          <p:nvPr/>
        </p:nvCxnSpPr>
        <p:spPr>
          <a:xfrm flipH="1">
            <a:off x="8494704" y="4393041"/>
            <a:ext cx="722992" cy="108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244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8B854-BC9C-43EB-B44A-A0EB0F1B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inputs/outputs - Output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8964C-D0E5-4F81-8450-B2EFDD99F8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2A8C38-101F-B22A-D840-936D61703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57" y="1815690"/>
            <a:ext cx="10450286" cy="274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327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8B854-BC9C-43EB-B44A-A0EB0F1B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inputs/outputs - Output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8964C-D0E5-4F81-8450-B2EFDD99F8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E47516-383B-1CDB-017B-85DF16F2B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618" y="938752"/>
            <a:ext cx="8988759" cy="513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77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BB79F-E66C-490A-89B8-36B5AE807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 &amp; validation work – EK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A461E-1964-4065-9A58-C4C4A4C199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1B7FDF0-AFE6-F56B-C808-D35C88FFB9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925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Acquired V&amp;V data from EK under the EU SECURE project:</a:t>
            </a:r>
          </a:p>
          <a:p>
            <a:pPr marL="692150" lvl="1">
              <a:lnSpc>
                <a:spcPct val="200000"/>
              </a:lnSpc>
            </a:pPr>
            <a:r>
              <a:rPr lang="en-GB" dirty="0"/>
              <a:t>EK run the Budapest Research Reactor (BRR)</a:t>
            </a:r>
          </a:p>
          <a:p>
            <a:pPr marL="692150" lvl="1">
              <a:lnSpc>
                <a:spcPct val="200000"/>
              </a:lnSpc>
            </a:pPr>
            <a:r>
              <a:rPr lang="en-GB" dirty="0"/>
              <a:t>Multiple beam lines </a:t>
            </a:r>
          </a:p>
          <a:p>
            <a:pPr marL="692150" lvl="1">
              <a:lnSpc>
                <a:spcPct val="200000"/>
              </a:lnSpc>
            </a:pPr>
            <a:r>
              <a:rPr lang="en-GB" dirty="0"/>
              <a:t>Irradiating samples for medical radionuclide production research</a:t>
            </a:r>
          </a:p>
          <a:p>
            <a:pPr marL="692150" lvl="1">
              <a:lnSpc>
                <a:spcPct val="200000"/>
              </a:lnSpc>
            </a:pPr>
            <a:r>
              <a:rPr lang="en-GB" dirty="0"/>
              <a:t>Gamma scan data and FISPACT modelled data made available</a:t>
            </a:r>
          </a:p>
          <a:p>
            <a:r>
              <a:rPr lang="en-GB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791866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BB79F-E66C-490A-89B8-36B5AE807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 &amp; validation work – EK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A461E-1964-4065-9A58-C4C4A4C199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1B7FDF0-AFE6-F56B-C808-D35C88FFB9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604435"/>
            <a:ext cx="11542183" cy="1378462"/>
          </a:xfrm>
        </p:spPr>
        <p:txBody>
          <a:bodyPr>
            <a:normAutofit fontScale="92500" lnSpcReduction="10000"/>
          </a:bodyPr>
          <a:lstStyle/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Three target types irradiated in three beam lines for 30-60 mins, cooled for ~4-6 days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	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F4B55B-E9B2-9811-6186-FA8D8CD48644}"/>
              </a:ext>
            </a:extLst>
          </p:cNvPr>
          <p:cNvSpPr txBox="1"/>
          <p:nvPr/>
        </p:nvSpPr>
        <p:spPr>
          <a:xfrm>
            <a:off x="3290150" y="2734425"/>
            <a:ext cx="5495279" cy="293840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sz="3200" dirty="0"/>
              <a:t>Gd diluted Al foil </a:t>
            </a:r>
            <a:r>
              <a:rPr lang="en-GB" sz="3200" dirty="0">
                <a:sym typeface="Wingdings" panose="05000000000000000000" pitchFamily="2" charset="2"/>
              </a:rPr>
              <a:t> Tb-161</a:t>
            </a:r>
          </a:p>
          <a:p>
            <a:pPr marL="6350" algn="l">
              <a:buClr>
                <a:schemeClr val="accent1"/>
              </a:buClr>
            </a:pPr>
            <a:endParaRPr lang="en-GB" sz="3200" dirty="0">
              <a:sym typeface="Wingdings" panose="05000000000000000000" pitchFamily="2" charset="2"/>
            </a:endParaRPr>
          </a:p>
          <a:p>
            <a:pPr marL="6350">
              <a:buClr>
                <a:schemeClr val="accent1"/>
              </a:buClr>
            </a:pPr>
            <a:r>
              <a:rPr lang="en-GB" sz="3200" dirty="0"/>
              <a:t>Lu diluted Al foil </a:t>
            </a:r>
            <a:r>
              <a:rPr lang="en-GB" sz="3200" dirty="0">
                <a:sym typeface="Wingdings" panose="05000000000000000000" pitchFamily="2" charset="2"/>
              </a:rPr>
              <a:t> Lu-177</a:t>
            </a:r>
          </a:p>
          <a:p>
            <a:pPr marL="6350">
              <a:buClr>
                <a:schemeClr val="accent1"/>
              </a:buClr>
            </a:pPr>
            <a:endParaRPr lang="en-GB" sz="3200" dirty="0"/>
          </a:p>
          <a:p>
            <a:pPr marL="6350">
              <a:buClr>
                <a:schemeClr val="accent1"/>
              </a:buClr>
            </a:pPr>
            <a:r>
              <a:rPr lang="en-GB" sz="3200" dirty="0"/>
              <a:t>Pt diluted Al foil </a:t>
            </a:r>
            <a:r>
              <a:rPr lang="en-GB" sz="3200" dirty="0">
                <a:sym typeface="Wingdings" panose="05000000000000000000" pitchFamily="2" charset="2"/>
              </a:rPr>
              <a:t> Au-199</a:t>
            </a:r>
          </a:p>
          <a:p>
            <a:pPr marL="6350">
              <a:buClr>
                <a:schemeClr val="accent1"/>
              </a:buClr>
            </a:pPr>
            <a:endParaRPr lang="en-GB" sz="3200" dirty="0"/>
          </a:p>
          <a:p>
            <a:pPr marL="6350" algn="l">
              <a:buClr>
                <a:schemeClr val="accent1"/>
              </a:buClr>
            </a:pPr>
            <a:endParaRPr lang="en-GB" dirty="0">
              <a:sym typeface="Wingdings" panose="05000000000000000000" pitchFamily="2" charset="2"/>
            </a:endParaRPr>
          </a:p>
          <a:p>
            <a:pPr marL="6350" algn="l">
              <a:buClr>
                <a:schemeClr val="accent1"/>
              </a:buClr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190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BB79F-E66C-490A-89B8-36B5AE807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 &amp; validation work – EK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A461E-1964-4065-9A58-C4C4A4C199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869C4C0-D165-D50C-1B1D-ACD7FB6065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4341094"/>
              </p:ext>
            </p:extLst>
          </p:nvPr>
        </p:nvGraphicFramePr>
        <p:xfrm>
          <a:off x="897088" y="1247509"/>
          <a:ext cx="4574071" cy="2723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3035422-3560-4D0B-8DEB-7AFD6B5CE4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4384837"/>
              </p:ext>
            </p:extLst>
          </p:nvPr>
        </p:nvGraphicFramePr>
        <p:xfrm>
          <a:off x="6095998" y="1247027"/>
          <a:ext cx="4569101" cy="2723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C6A6248-F07E-4650-8076-A8D5B7157A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7060627"/>
              </p:ext>
            </p:extLst>
          </p:nvPr>
        </p:nvGraphicFramePr>
        <p:xfrm>
          <a:off x="3223540" y="3708743"/>
          <a:ext cx="4574071" cy="2725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72020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BB79F-E66C-490A-89B8-36B5AE807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 &amp; validation work – EK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A461E-1964-4065-9A58-C4C4A4C199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1B7FDF0-AFE6-F56B-C808-D35C88FFB9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604435"/>
            <a:ext cx="11542183" cy="1378462"/>
          </a:xfrm>
        </p:spPr>
        <p:txBody>
          <a:bodyPr>
            <a:normAutofit fontScale="92500" lnSpcReduction="10000"/>
          </a:bodyPr>
          <a:lstStyle/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Two further target types irradiated in a single beam line for 20-30 mins, cooled for 8 and 41 days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	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F4B55B-E9B2-9811-6186-FA8D8CD48644}"/>
              </a:ext>
            </a:extLst>
          </p:cNvPr>
          <p:cNvSpPr txBox="1"/>
          <p:nvPr/>
        </p:nvSpPr>
        <p:spPr>
          <a:xfrm>
            <a:off x="4234393" y="2293666"/>
            <a:ext cx="3723209" cy="19707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sz="3200" dirty="0"/>
              <a:t>Gd2O3 </a:t>
            </a:r>
            <a:r>
              <a:rPr lang="en-GB" sz="3200" dirty="0">
                <a:sym typeface="Wingdings" panose="05000000000000000000" pitchFamily="2" charset="2"/>
              </a:rPr>
              <a:t> Tb-161</a:t>
            </a:r>
          </a:p>
          <a:p>
            <a:pPr marL="6350" algn="l">
              <a:buClr>
                <a:schemeClr val="accent1"/>
              </a:buClr>
            </a:pPr>
            <a:endParaRPr lang="en-GB" sz="3200" dirty="0">
              <a:sym typeface="Wingdings" panose="05000000000000000000" pitchFamily="2" charset="2"/>
            </a:endParaRPr>
          </a:p>
          <a:p>
            <a:pPr marL="6350">
              <a:buClr>
                <a:schemeClr val="accent1"/>
              </a:buClr>
            </a:pPr>
            <a:r>
              <a:rPr lang="en-GB" sz="3200" dirty="0"/>
              <a:t>Lu2O3 </a:t>
            </a:r>
            <a:r>
              <a:rPr lang="en-GB" sz="3200" dirty="0">
                <a:sym typeface="Wingdings" panose="05000000000000000000" pitchFamily="2" charset="2"/>
              </a:rPr>
              <a:t> Lu-177</a:t>
            </a:r>
          </a:p>
          <a:p>
            <a:pPr marL="6350">
              <a:buClr>
                <a:schemeClr val="accent1"/>
              </a:buClr>
            </a:pPr>
            <a:endParaRPr lang="en-GB" sz="3200" dirty="0"/>
          </a:p>
          <a:p>
            <a:pPr marL="6350" algn="l">
              <a:buClr>
                <a:schemeClr val="accent1"/>
              </a:buClr>
            </a:pPr>
            <a:endParaRPr lang="en-GB" dirty="0">
              <a:sym typeface="Wingdings" panose="05000000000000000000" pitchFamily="2" charset="2"/>
            </a:endParaRPr>
          </a:p>
          <a:p>
            <a:pPr marL="6350" algn="l">
              <a:buClr>
                <a:schemeClr val="accent1"/>
              </a:buClr>
            </a:pP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29AEC19-5097-EDEB-4C47-2141396F6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574265"/>
              </p:ext>
            </p:extLst>
          </p:nvPr>
        </p:nvGraphicFramePr>
        <p:xfrm>
          <a:off x="1526959" y="4389661"/>
          <a:ext cx="8939815" cy="11279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4954">
                  <a:extLst>
                    <a:ext uri="{9D8B030D-6E8A-4147-A177-3AD203B41FA5}">
                      <a16:colId xmlns:a16="http://schemas.microsoft.com/office/drawing/2014/main" val="913786173"/>
                    </a:ext>
                  </a:extLst>
                </a:gridCol>
                <a:gridCol w="2412324">
                  <a:extLst>
                    <a:ext uri="{9D8B030D-6E8A-4147-A177-3AD203B41FA5}">
                      <a16:colId xmlns:a16="http://schemas.microsoft.com/office/drawing/2014/main" val="677272846"/>
                    </a:ext>
                  </a:extLst>
                </a:gridCol>
                <a:gridCol w="2314193">
                  <a:extLst>
                    <a:ext uri="{9D8B030D-6E8A-4147-A177-3AD203B41FA5}">
                      <a16:colId xmlns:a16="http://schemas.microsoft.com/office/drawing/2014/main" val="3279401315"/>
                    </a:ext>
                  </a:extLst>
                </a:gridCol>
                <a:gridCol w="1978344">
                  <a:extLst>
                    <a:ext uri="{9D8B030D-6E8A-4147-A177-3AD203B41FA5}">
                      <a16:colId xmlns:a16="http://schemas.microsoft.com/office/drawing/2014/main" val="2296027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Product nuclide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FISPACT (</a:t>
                      </a:r>
                      <a:r>
                        <a:rPr lang="en-GB" dirty="0" err="1"/>
                        <a:t>Bq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Gamma spec (</a:t>
                      </a:r>
                      <a:r>
                        <a:rPr lang="en-GB" dirty="0" err="1"/>
                        <a:t>Bq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CARP (</a:t>
                      </a:r>
                      <a:r>
                        <a:rPr lang="en-GB" dirty="0" err="1"/>
                        <a:t>Bq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33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Tb-161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3.79E+06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2.87E+06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3.74E+06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4941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Lu-177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7.26E+07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5.12E+07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6.87E+07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806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964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BB79F-E66C-490A-89B8-36B5AE807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 &amp; validation work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A461E-1964-4065-9A58-C4C4A4C199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1B7FDF0-AFE6-F56B-C808-D35C88FFB9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604435"/>
            <a:ext cx="11542183" cy="4121662"/>
          </a:xfrm>
        </p:spPr>
        <p:txBody>
          <a:bodyPr>
            <a:normAutofit/>
          </a:bodyPr>
          <a:lstStyle/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We hope to receive further reactor beam validation data from other SECURE partners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Verify against FISPACT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Always on the search for more! </a:t>
            </a:r>
          </a:p>
          <a:p>
            <a:pPr marL="692150" lvl="1"/>
            <a:r>
              <a:rPr lang="en-GB" dirty="0"/>
              <a:t>Accelerator beam scenarios</a:t>
            </a:r>
          </a:p>
          <a:p>
            <a:pPr marL="692150" lvl="1"/>
            <a:r>
              <a:rPr lang="en-GB" dirty="0"/>
              <a:t>Alternative particle types</a:t>
            </a:r>
          </a:p>
          <a:p>
            <a:pPr marL="698500" lvl="2"/>
            <a:r>
              <a:rPr lang="en-GB" dirty="0"/>
              <a:t>(Where nuclear data is available…)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932430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BB79F-E66C-490A-89B8-36B5AE807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Intended uses and future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A461E-1964-4065-9A58-C4C4A4C199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1B7FDF0-AFE6-F56B-C808-D35C88FFB9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604434"/>
            <a:ext cx="11542183" cy="1706937"/>
          </a:xfrm>
        </p:spPr>
        <p:txBody>
          <a:bodyPr>
            <a:normAutofit fontScale="92500" lnSpcReduction="10000"/>
          </a:bodyPr>
          <a:lstStyle/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Future developments</a:t>
            </a:r>
          </a:p>
          <a:p>
            <a:pPr marL="692150" lvl="1"/>
            <a:r>
              <a:rPr lang="en-GB" dirty="0"/>
              <a:t>Batch mode</a:t>
            </a:r>
          </a:p>
          <a:p>
            <a:pPr marL="692150" lvl="1"/>
            <a:r>
              <a:rPr lang="en-GB" dirty="0"/>
              <a:t>User defined thresholds</a:t>
            </a:r>
          </a:p>
          <a:p>
            <a:pPr marL="692150" lvl="1"/>
            <a:r>
              <a:rPr lang="en-GB" dirty="0"/>
              <a:t>Mid process separation</a:t>
            </a:r>
          </a:p>
          <a:p>
            <a:r>
              <a:rPr lang="en-GB" dirty="0"/>
              <a:t>		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0900FF8-35BE-0C7B-AD55-3627D1F93836}"/>
              </a:ext>
            </a:extLst>
          </p:cNvPr>
          <p:cNvSpPr txBox="1">
            <a:spLocks/>
          </p:cNvSpPr>
          <p:nvPr/>
        </p:nvSpPr>
        <p:spPr>
          <a:xfrm>
            <a:off x="266699" y="3407711"/>
            <a:ext cx="11542183" cy="2852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3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b="1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1pPr>
            <a:lvl2pPr marL="34925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b="1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2pPr>
            <a:lvl3pPr marL="3556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 b="0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3pPr>
            <a:lvl4pPr marL="534988" marR="0" lvl="3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800" b="0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4pPr>
            <a:lvl5pPr marL="534988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None/>
              <a:tabLst/>
              <a:defRPr sz="1600" b="0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5pPr>
            <a:lvl6pPr marL="712788" marR="0" lvl="5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715963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tabLst/>
              <a:defRPr sz="133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sz="2200" kern="0" dirty="0"/>
              <a:t>Intention is to use CARP in collaborative work</a:t>
            </a:r>
          </a:p>
          <a:p>
            <a:pPr marL="692150" lvl="1"/>
            <a:r>
              <a:rPr lang="en-GB" sz="2200" kern="0" dirty="0"/>
              <a:t>Optimising existing experiments</a:t>
            </a:r>
          </a:p>
          <a:p>
            <a:pPr marL="692150" lvl="1"/>
            <a:r>
              <a:rPr lang="en-GB" sz="2200" kern="0" dirty="0"/>
              <a:t>Modelling novel and/or complex scenarios</a:t>
            </a:r>
          </a:p>
          <a:p>
            <a:pPr lvl="1" indent="0">
              <a:buNone/>
            </a:pPr>
            <a:endParaRPr lang="en-GB" sz="2200" kern="0" dirty="0"/>
          </a:p>
          <a:p>
            <a:pPr lvl="1" indent="0">
              <a:buNone/>
            </a:pPr>
            <a:endParaRPr lang="en-GB" sz="2200" kern="0" dirty="0"/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sz="2200" kern="0" dirty="0"/>
              <a:t>And to collaborate in understanding what CARP should do!</a:t>
            </a:r>
          </a:p>
        </p:txBody>
      </p:sp>
    </p:spTree>
    <p:extLst>
      <p:ext uri="{BB962C8B-B14F-4D97-AF65-F5344CB8AC3E}">
        <p14:creationId xmlns:p14="http://schemas.microsoft.com/office/powerpoint/2010/main" val="569283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175CF-15AC-979D-6C4F-5BA791BDE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7311" y="3352809"/>
            <a:ext cx="3031887" cy="519447"/>
          </a:xfrm>
        </p:spPr>
        <p:txBody>
          <a:bodyPr/>
          <a:lstStyle/>
          <a:p>
            <a:pPr algn="ctr"/>
            <a:r>
              <a:rPr lang="en-GB" sz="2800" dirty="0"/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5634C5-0369-7E4E-5273-DA7FB15F6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564" y="558760"/>
            <a:ext cx="5538268" cy="35326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920FC8-BB51-8E6D-23E5-0D13C6210200}"/>
              </a:ext>
            </a:extLst>
          </p:cNvPr>
          <p:cNvSpPr txBox="1"/>
          <p:nvPr/>
        </p:nvSpPr>
        <p:spPr>
          <a:xfrm>
            <a:off x="970383" y="4488025"/>
            <a:ext cx="3722914" cy="1278294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Duncan Mayhem</a:t>
            </a:r>
          </a:p>
          <a:p>
            <a:pPr marL="6350" algn="l">
              <a:buClr>
                <a:schemeClr val="accent1"/>
              </a:buClr>
            </a:pPr>
            <a:r>
              <a:rPr lang="en-GB" dirty="0"/>
              <a:t>Nuclear &amp; Reactor Physics Team</a:t>
            </a:r>
          </a:p>
          <a:p>
            <a:pPr marL="6350" algn="l">
              <a:buClr>
                <a:schemeClr val="accent1"/>
              </a:buClr>
            </a:pPr>
            <a:r>
              <a:rPr lang="en-GB" dirty="0"/>
              <a:t>NNL</a:t>
            </a:r>
          </a:p>
          <a:p>
            <a:pPr marL="6350" algn="l">
              <a:buClr>
                <a:schemeClr val="accent1"/>
              </a:buClr>
            </a:pPr>
            <a:r>
              <a:rPr lang="en-GB" dirty="0"/>
              <a:t>duncan.mayhem@uknnl.com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C9D17E-DEE6-DECD-8833-73434E81D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9188" y="129862"/>
            <a:ext cx="2472205" cy="29491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836988-E81D-BB65-7F35-B07D6BC1299B}"/>
              </a:ext>
            </a:extLst>
          </p:cNvPr>
          <p:cNvSpPr txBox="1"/>
          <p:nvPr/>
        </p:nvSpPr>
        <p:spPr>
          <a:xfrm>
            <a:off x="5359400" y="4665507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This work was partially undertaken within the SECURE project funded by the European Union under grant agreement No. 101061230.</a:t>
            </a:r>
          </a:p>
        </p:txBody>
      </p:sp>
    </p:spTree>
    <p:extLst>
      <p:ext uri="{BB962C8B-B14F-4D97-AF65-F5344CB8AC3E}">
        <p14:creationId xmlns:p14="http://schemas.microsoft.com/office/powerpoint/2010/main" val="261530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F4622-431B-A30E-5154-325E3F50F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4385A-54A9-811F-B3DF-C328037972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B6854-8E50-EEDB-F92E-8D1525E293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700" y="1604434"/>
            <a:ext cx="9073244" cy="4897965"/>
          </a:xfrm>
        </p:spPr>
        <p:txBody>
          <a:bodyPr/>
          <a:lstStyle/>
          <a:p>
            <a:r>
              <a:rPr lang="en-GB" dirty="0"/>
              <a:t>This work was partially undertaken within the SECURE project funded by the European Union under grant agreement No. 101061230.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sz="2000" dirty="0"/>
              <a:t>“</a:t>
            </a:r>
            <a:r>
              <a:rPr lang="en-GB" sz="2000" u="sng" dirty="0">
                <a:highlight>
                  <a:srgbClr val="00FF00"/>
                </a:highlight>
              </a:rPr>
              <a:t>S</a:t>
            </a:r>
            <a:r>
              <a:rPr lang="en-GB" sz="2000" dirty="0"/>
              <a:t>trengthening the </a:t>
            </a:r>
            <a:r>
              <a:rPr lang="en-GB" sz="2000" u="sng" dirty="0">
                <a:highlight>
                  <a:srgbClr val="00FF00"/>
                </a:highlight>
              </a:rPr>
              <a:t>E</a:t>
            </a:r>
            <a:r>
              <a:rPr lang="en-GB" sz="2000" dirty="0"/>
              <a:t>uropean </a:t>
            </a:r>
            <a:r>
              <a:rPr lang="en-GB" sz="2000" u="sng" dirty="0">
                <a:highlight>
                  <a:srgbClr val="00FF00"/>
                </a:highlight>
              </a:rPr>
              <a:t>C</a:t>
            </a:r>
            <a:r>
              <a:rPr lang="en-GB" sz="2000" dirty="0"/>
              <a:t>hain of </a:t>
            </a:r>
            <a:r>
              <a:rPr lang="en-GB" sz="2000" dirty="0" err="1"/>
              <a:t>s</a:t>
            </a:r>
            <a:r>
              <a:rPr lang="en-GB" sz="2000" u="sng" dirty="0" err="1">
                <a:highlight>
                  <a:srgbClr val="00FF00"/>
                </a:highlight>
              </a:rPr>
              <a:t>U</a:t>
            </a:r>
            <a:r>
              <a:rPr lang="en-GB" sz="2000" dirty="0" err="1"/>
              <a:t>pply</a:t>
            </a:r>
            <a:r>
              <a:rPr lang="en-GB" sz="2000" dirty="0"/>
              <a:t> for the generation medical </a:t>
            </a:r>
            <a:r>
              <a:rPr lang="en-GB" sz="2000" u="sng" dirty="0" err="1">
                <a:highlight>
                  <a:srgbClr val="00FF00"/>
                </a:highlight>
              </a:rPr>
              <a:t>R</a:t>
            </a:r>
            <a:r>
              <a:rPr lang="en-GB" sz="2000" dirty="0" err="1"/>
              <a:t>adionuclid</a:t>
            </a:r>
            <a:r>
              <a:rPr lang="en-GB" sz="2000" u="sng" dirty="0" err="1">
                <a:highlight>
                  <a:srgbClr val="00FF00"/>
                </a:highlight>
              </a:rPr>
              <a:t>E</a:t>
            </a:r>
            <a:r>
              <a:rPr lang="en-GB" sz="2000" dirty="0" err="1"/>
              <a:t>s</a:t>
            </a:r>
            <a:r>
              <a:rPr lang="en-GB" sz="2000" dirty="0"/>
              <a:t>”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349250" indent="-342900">
              <a:buFontTx/>
              <a:buChar char="-"/>
            </a:pPr>
            <a:r>
              <a:rPr lang="en-GB" sz="2000" dirty="0"/>
              <a:t>Sustainability of medical isotope production</a:t>
            </a:r>
          </a:p>
          <a:p>
            <a:pPr marL="349250" indent="-342900">
              <a:buFontTx/>
              <a:buChar char="-"/>
            </a:pPr>
            <a:r>
              <a:rPr lang="en-GB" sz="2000" dirty="0"/>
              <a:t>Focus on irradiation target and production route developments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CD2BF4-4B70-CB31-AC5D-59FA6BB32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9188" y="129862"/>
            <a:ext cx="2472205" cy="294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73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A059-DB80-4579-82D9-604C7B33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Contents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45C0A-8A80-4D91-8E9B-05A6481080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068392-7590-4189-A4D7-0901D11420D2}"/>
              </a:ext>
            </a:extLst>
          </p:cNvPr>
          <p:cNvSpPr txBox="1"/>
          <p:nvPr/>
        </p:nvSpPr>
        <p:spPr>
          <a:xfrm>
            <a:off x="5788404" y="4563611"/>
            <a:ext cx="5914238" cy="1650758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349250" indent="-34290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E07DD7-9B6B-1502-62CC-02DD343360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171296"/>
            <a:ext cx="11542183" cy="4897965"/>
          </a:xfrm>
        </p:spPr>
        <p:txBody>
          <a:bodyPr>
            <a:normAutofit/>
          </a:bodyPr>
          <a:lstStyle/>
          <a:p>
            <a:pPr marL="463550" indent="-457200">
              <a:lnSpc>
                <a:spcPct val="200000"/>
              </a:lnSpc>
              <a:buAutoNum type="arabicPeriod"/>
            </a:pPr>
            <a:r>
              <a:rPr lang="en-GB" dirty="0"/>
              <a:t>What is CARP? </a:t>
            </a:r>
          </a:p>
          <a:p>
            <a:pPr marL="463550" indent="-457200">
              <a:lnSpc>
                <a:spcPct val="200000"/>
              </a:lnSpc>
              <a:buAutoNum type="arabicPeriod"/>
            </a:pPr>
            <a:r>
              <a:rPr lang="en-GB" dirty="0"/>
              <a:t>How does CARP work? (</a:t>
            </a:r>
            <a:r>
              <a:rPr lang="en-GB" dirty="0" err="1"/>
              <a:t>ish</a:t>
            </a:r>
            <a:r>
              <a:rPr lang="en-GB" dirty="0"/>
              <a:t>)</a:t>
            </a:r>
          </a:p>
          <a:p>
            <a:pPr marL="463550" indent="-457200">
              <a:lnSpc>
                <a:spcPct val="200000"/>
              </a:lnSpc>
              <a:buFont typeface="Arial" panose="020B0604020202020204" pitchFamily="34" charset="0"/>
              <a:buAutoNum type="arabicPeriod"/>
            </a:pPr>
            <a:r>
              <a:rPr lang="en-GB" dirty="0"/>
              <a:t>Example inputs and outputs</a:t>
            </a:r>
          </a:p>
          <a:p>
            <a:pPr marL="463550" indent="-457200">
              <a:lnSpc>
                <a:spcPct val="200000"/>
              </a:lnSpc>
              <a:buAutoNum type="arabicPeriod"/>
            </a:pPr>
            <a:r>
              <a:rPr lang="en-GB" dirty="0"/>
              <a:t>Verification &amp; Validation work</a:t>
            </a:r>
          </a:p>
          <a:p>
            <a:pPr marL="463550" indent="-457200">
              <a:lnSpc>
                <a:spcPct val="200000"/>
              </a:lnSpc>
              <a:buAutoNum type="arabicPeriod"/>
            </a:pPr>
            <a:r>
              <a:rPr lang="en-GB" dirty="0"/>
              <a:t>Intended uses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4169201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A059-DB80-4579-82D9-604C7B33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CARP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45C0A-8A80-4D91-8E9B-05A6481080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AA185F-5449-443B-95B1-06465FFCBB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8" y="2105878"/>
            <a:ext cx="11542183" cy="4829476"/>
          </a:xfrm>
        </p:spPr>
        <p:txBody>
          <a:bodyPr>
            <a:normAutofit/>
          </a:bodyPr>
          <a:lstStyle/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sz="2000" dirty="0"/>
              <a:t>New tool for modelling the nuclide composition of irradiated target materials</a:t>
            </a:r>
          </a:p>
          <a:p>
            <a:pPr marL="692150" lvl="1"/>
            <a:endParaRPr lang="en-GB" sz="2000" b="0" dirty="0"/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sz="2000" dirty="0"/>
              <a:t>Inputs:</a:t>
            </a:r>
          </a:p>
          <a:p>
            <a:pPr marL="692150" lvl="1"/>
            <a:r>
              <a:rPr lang="en-GB" sz="2000" b="0" dirty="0"/>
              <a:t>Target information (geometry, composition, mass etc.)</a:t>
            </a:r>
          </a:p>
          <a:p>
            <a:pPr marL="692150" lvl="1"/>
            <a:r>
              <a:rPr lang="en-GB" sz="2000" b="0" dirty="0"/>
              <a:t>Irradiation conditions</a:t>
            </a:r>
          </a:p>
          <a:p>
            <a:pPr marL="692150" lvl="1"/>
            <a:endParaRPr lang="en-GB" sz="2000" b="0" dirty="0"/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sz="2000" dirty="0"/>
              <a:t>Outputs</a:t>
            </a:r>
          </a:p>
          <a:p>
            <a:pPr marL="692150" lvl="1"/>
            <a:r>
              <a:rPr lang="en-GB" sz="2000" b="0" dirty="0"/>
              <a:t>Stepwise evolution of the target nuclide inventory </a:t>
            </a:r>
          </a:p>
          <a:p>
            <a:pPr marL="692150" lvl="1"/>
            <a:r>
              <a:rPr lang="en-GB" sz="2000" b="0" dirty="0"/>
              <a:t>Inc. parameters of interest </a:t>
            </a:r>
            <a:r>
              <a:rPr lang="en-GB" sz="2000" b="0" dirty="0" err="1"/>
              <a:t>e.g</a:t>
            </a:r>
            <a:r>
              <a:rPr lang="en-GB" sz="2000" b="0" dirty="0"/>
              <a:t> per nuclide contributions to alpha, beta and gamma emissions</a:t>
            </a:r>
          </a:p>
          <a:p>
            <a:pPr marL="692150" lvl="1"/>
            <a:r>
              <a:rPr lang="en-GB" sz="2000" b="0" dirty="0"/>
              <a:t>Nuclide agnostic</a:t>
            </a:r>
          </a:p>
          <a:p>
            <a:pPr marL="698500" lvl="2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068392-7590-4189-A4D7-0901D11420D2}"/>
              </a:ext>
            </a:extLst>
          </p:cNvPr>
          <p:cNvSpPr txBox="1"/>
          <p:nvPr/>
        </p:nvSpPr>
        <p:spPr>
          <a:xfrm>
            <a:off x="5788404" y="4563611"/>
            <a:ext cx="5914238" cy="1650758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349250" indent="-34290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E68365-11A7-E169-B887-1007704BDF70}"/>
              </a:ext>
            </a:extLst>
          </p:cNvPr>
          <p:cNvSpPr txBox="1"/>
          <p:nvPr/>
        </p:nvSpPr>
        <p:spPr>
          <a:xfrm>
            <a:off x="1565429" y="1029810"/>
            <a:ext cx="10626571" cy="594804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Computational Assessment of Radionuclide Production</a:t>
            </a:r>
          </a:p>
        </p:txBody>
      </p:sp>
    </p:spTree>
    <p:extLst>
      <p:ext uri="{BB962C8B-B14F-4D97-AF65-F5344CB8AC3E}">
        <p14:creationId xmlns:p14="http://schemas.microsoft.com/office/powerpoint/2010/main" val="3934532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A059-DB80-4579-82D9-604C7B33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CARP?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45C0A-8A80-4D91-8E9B-05A6481080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068392-7590-4189-A4D7-0901D11420D2}"/>
              </a:ext>
            </a:extLst>
          </p:cNvPr>
          <p:cNvSpPr txBox="1"/>
          <p:nvPr/>
        </p:nvSpPr>
        <p:spPr>
          <a:xfrm>
            <a:off x="5788404" y="4563611"/>
            <a:ext cx="5914238" cy="1650758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349250" indent="-34290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2ED160-251B-C90F-A625-8070678D83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183320"/>
            <a:ext cx="11542183" cy="4897965"/>
          </a:xfrm>
        </p:spPr>
        <p:txBody>
          <a:bodyPr/>
          <a:lstStyle/>
          <a:p>
            <a:r>
              <a:rPr lang="en-GB" dirty="0"/>
              <a:t>Aims:</a:t>
            </a:r>
          </a:p>
          <a:p>
            <a:endParaRPr lang="en-GB" dirty="0"/>
          </a:p>
          <a:p>
            <a:r>
              <a:rPr lang="en-GB" dirty="0"/>
              <a:t>To produce a flexible, batch operable, and easy to use tool for the quick assessment and optimisation of radionuclide production routes by incident particle beams.</a:t>
            </a:r>
          </a:p>
          <a:p>
            <a:endParaRPr lang="en-GB" dirty="0"/>
          </a:p>
          <a:p>
            <a:r>
              <a:rPr lang="en-GB" dirty="0"/>
              <a:t>To produce simple, human readable and flexible outputs to advise on the pitfalls and benefits of production routes.</a:t>
            </a:r>
          </a:p>
          <a:p>
            <a:endParaRPr lang="en-GB" dirty="0"/>
          </a:p>
          <a:p>
            <a:r>
              <a:rPr lang="en-GB" dirty="0"/>
              <a:t>To produce a collaborative tool for research purposes to support the medical radionuclide production community, and accelerator system and research reactor beam communities.</a:t>
            </a:r>
          </a:p>
        </p:txBody>
      </p:sp>
    </p:spTree>
    <p:extLst>
      <p:ext uri="{BB962C8B-B14F-4D97-AF65-F5344CB8AC3E}">
        <p14:creationId xmlns:p14="http://schemas.microsoft.com/office/powerpoint/2010/main" val="222067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6822F-C0E7-4F09-8DEB-132CA3DE9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does CARP 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5201C-C628-4B02-BED3-461C68FBB8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5FF039-47F2-B60F-102A-BDFE3CCF02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99" y="1496914"/>
            <a:ext cx="10699415" cy="3864172"/>
          </a:xfrm>
          <a:prstGeom prst="rect">
            <a:avLst/>
          </a:prstGeom>
          <a:noFill/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B5EE13-C693-0C93-F424-BE728B903987}"/>
              </a:ext>
            </a:extLst>
          </p:cNvPr>
          <p:cNvCxnSpPr>
            <a:cxnSpLocks/>
          </p:cNvCxnSpPr>
          <p:nvPr/>
        </p:nvCxnSpPr>
        <p:spPr>
          <a:xfrm>
            <a:off x="8070931" y="5171826"/>
            <a:ext cx="38501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D21252-D840-8C6F-4881-DFEB0109DE0B}"/>
              </a:ext>
            </a:extLst>
          </p:cNvPr>
          <p:cNvCxnSpPr>
            <a:cxnSpLocks/>
          </p:cNvCxnSpPr>
          <p:nvPr/>
        </p:nvCxnSpPr>
        <p:spPr>
          <a:xfrm>
            <a:off x="8083710" y="2049368"/>
            <a:ext cx="37699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904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8B854-BC9C-43EB-B44A-A0EB0F1B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does CARP work? - </a:t>
            </a:r>
            <a:r>
              <a:rPr lang="en-US" dirty="0"/>
              <a:t>FISPIN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8964C-D0E5-4F81-8450-B2EFDD99F8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B9C4-4CE3-45FE-A637-13BBBA781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299635"/>
            <a:ext cx="11542183" cy="3793066"/>
          </a:xfrm>
        </p:spPr>
        <p:txBody>
          <a:bodyPr/>
          <a:lstStyle/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So what is FISPIN?</a:t>
            </a:r>
          </a:p>
          <a:p>
            <a:pPr lvl="1" indent="0">
              <a:buNone/>
            </a:pPr>
            <a:endParaRPr lang="en-GB" dirty="0"/>
          </a:p>
          <a:p>
            <a:pPr marL="692150" indent="-342900">
              <a:buFont typeface="Arial" panose="020B0604020202020204" pitchFamily="34" charset="0"/>
              <a:buChar char="•"/>
            </a:pPr>
            <a:r>
              <a:rPr lang="en-GB" dirty="0"/>
              <a:t>UK nuclear fuel inventory code – used for validation of UK reactors, reprocessing facilities etc.</a:t>
            </a:r>
          </a:p>
          <a:p>
            <a:pPr marL="349250"/>
            <a:endParaRPr lang="en-GB" dirty="0"/>
          </a:p>
          <a:p>
            <a:pPr marL="692150" indent="-342900">
              <a:buFont typeface="Arial" panose="020B0604020202020204" pitchFamily="34" charset="0"/>
              <a:buChar char="•"/>
            </a:pPr>
            <a:r>
              <a:rPr lang="en-GB" dirty="0"/>
              <a:t>In development since the 70’s, FISPIN 10 (90’s/00’s) was used for various reactor validation cases throughout Europe</a:t>
            </a:r>
          </a:p>
          <a:p>
            <a:pPr marL="6921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92150" indent="-342900">
              <a:buFont typeface="Arial" panose="020B0604020202020204" pitchFamily="34" charset="0"/>
              <a:buChar char="•"/>
            </a:pPr>
            <a:r>
              <a:rPr lang="en-GB" dirty="0"/>
              <a:t>New version FISPIN 11 – acts as a calculation kernel – not constrained to reactors – can model incident particle scenarios</a:t>
            </a:r>
          </a:p>
          <a:p>
            <a:pPr marL="6921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9215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4841C5-087E-F2D0-8781-7ED5DF94FD62}"/>
              </a:ext>
            </a:extLst>
          </p:cNvPr>
          <p:cNvSpPr txBox="1"/>
          <p:nvPr/>
        </p:nvSpPr>
        <p:spPr>
          <a:xfrm>
            <a:off x="4635500" y="5401979"/>
            <a:ext cx="2654300" cy="574158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sz="2800" dirty="0"/>
              <a:t>0 dimensional…</a:t>
            </a:r>
          </a:p>
        </p:txBody>
      </p:sp>
    </p:spTree>
    <p:extLst>
      <p:ext uri="{BB962C8B-B14F-4D97-AF65-F5344CB8AC3E}">
        <p14:creationId xmlns:p14="http://schemas.microsoft.com/office/powerpoint/2010/main" val="213422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8B854-BC9C-43EB-B44A-A0EB0F1B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does CARP work?</a:t>
            </a:r>
            <a:r>
              <a:rPr lang="en-US" dirty="0"/>
              <a:t> – MCNP -&gt; CARP</a:t>
            </a:r>
            <a:endParaRPr lang="en-GB" strike="sngStri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8964C-D0E5-4F81-8450-B2EFDD99F8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EBEBBF-DC93-42F6-8CB4-757AFC0C0CCC}"/>
              </a:ext>
            </a:extLst>
          </p:cNvPr>
          <p:cNvSpPr/>
          <p:nvPr/>
        </p:nvSpPr>
        <p:spPr>
          <a:xfrm>
            <a:off x="383116" y="1619808"/>
            <a:ext cx="1819922" cy="1642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D1C692-610E-41C3-8E31-C27190886695}"/>
              </a:ext>
            </a:extLst>
          </p:cNvPr>
          <p:cNvSpPr txBox="1"/>
          <p:nvPr/>
        </p:nvSpPr>
        <p:spPr>
          <a:xfrm>
            <a:off x="693466" y="1926087"/>
            <a:ext cx="1677879" cy="1029809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10000"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Energy dependent neutron spectrum</a:t>
            </a:r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32D05F6D-99A1-48E7-9E30-A77B78A8009F}"/>
              </a:ext>
            </a:extLst>
          </p:cNvPr>
          <p:cNvSpPr/>
          <p:nvPr/>
        </p:nvSpPr>
        <p:spPr>
          <a:xfrm>
            <a:off x="2628151" y="2160484"/>
            <a:ext cx="559293" cy="5171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0BDAFAB-4B35-43CF-A41C-7A2FB919A94D}"/>
              </a:ext>
            </a:extLst>
          </p:cNvPr>
          <p:cNvSpPr/>
          <p:nvPr/>
        </p:nvSpPr>
        <p:spPr>
          <a:xfrm>
            <a:off x="3566690" y="1619808"/>
            <a:ext cx="1819922" cy="1642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D44CB-4526-4504-8A9C-8DF58885C694}"/>
              </a:ext>
            </a:extLst>
          </p:cNvPr>
          <p:cNvSpPr txBox="1"/>
          <p:nvPr/>
        </p:nvSpPr>
        <p:spPr>
          <a:xfrm>
            <a:off x="3759772" y="1892816"/>
            <a:ext cx="1819922" cy="1176291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Incident neutron reaction cross- section database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513F04E3-4D63-419A-A179-C0904B25A109}"/>
              </a:ext>
            </a:extLst>
          </p:cNvPr>
          <p:cNvSpPr/>
          <p:nvPr/>
        </p:nvSpPr>
        <p:spPr>
          <a:xfrm>
            <a:off x="5882975" y="2238468"/>
            <a:ext cx="1047565" cy="405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47764D4-0C3B-4715-AA6F-4CC95C5EB6BA}"/>
              </a:ext>
            </a:extLst>
          </p:cNvPr>
          <p:cNvSpPr/>
          <p:nvPr/>
        </p:nvSpPr>
        <p:spPr>
          <a:xfrm>
            <a:off x="7344976" y="1619808"/>
            <a:ext cx="1819922" cy="1642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4921D5-42E4-4505-8048-B4C35B597D4E}"/>
              </a:ext>
            </a:extLst>
          </p:cNvPr>
          <p:cNvSpPr txBox="1"/>
          <p:nvPr/>
        </p:nvSpPr>
        <p:spPr>
          <a:xfrm>
            <a:off x="7438953" y="1997591"/>
            <a:ext cx="1819922" cy="1176291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6350" algn="l">
              <a:buClr>
                <a:schemeClr val="accent1"/>
              </a:buClr>
            </a:pPr>
            <a:r>
              <a:rPr lang="en-GB" dirty="0"/>
              <a:t>FISPIN format cross-section library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D2E5B31E-EDCF-4F64-B986-7765A7D8635C}"/>
              </a:ext>
            </a:extLst>
          </p:cNvPr>
          <p:cNvSpPr txBox="1">
            <a:spLocks/>
          </p:cNvSpPr>
          <p:nvPr/>
        </p:nvSpPr>
        <p:spPr>
          <a:xfrm>
            <a:off x="283055" y="3762429"/>
            <a:ext cx="11542183" cy="224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3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b="1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1pPr>
            <a:lvl2pPr marL="34925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b="1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2pPr>
            <a:lvl3pPr marL="3556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1800" b="0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3pPr>
            <a:lvl4pPr marL="534988" marR="0" lvl="3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800" b="0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4pPr>
            <a:lvl5pPr marL="534988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None/>
              <a:tabLst/>
              <a:defRPr sz="1600" b="0" i="0" u="none" strike="noStrike" cap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defRPr>
            </a:lvl5pPr>
            <a:lvl6pPr marL="712788" marR="0" lvl="5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80000"/>
              <a:buFont typeface="Courier New" panose="02070309020205020404" pitchFamily="49" charset="0"/>
              <a:buChar char="o"/>
              <a:tabLst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715963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tabLst/>
              <a:defRPr sz="133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pen Sans"/>
              <a:defRPr sz="1867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Uses recommended NJOY equations to emulate continuous neutron flux – as in ORIGEN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Translates beam and target information into a FISPIN usable format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TENDL-2017, 2021, ENDFB-VIII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Energy bin agnostic</a:t>
            </a:r>
          </a:p>
        </p:txBody>
      </p:sp>
    </p:spTree>
    <p:extLst>
      <p:ext uri="{BB962C8B-B14F-4D97-AF65-F5344CB8AC3E}">
        <p14:creationId xmlns:p14="http://schemas.microsoft.com/office/powerpoint/2010/main" val="575092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8B854-BC9C-43EB-B44A-A0EB0F1B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does CARP work? - </a:t>
            </a:r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8964C-D0E5-4F81-8450-B2EFDD99F8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Not protectively marked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B9C4-4CE3-45FE-A637-13BBBA781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701" y="1299634"/>
            <a:ext cx="11542183" cy="4897965"/>
          </a:xfrm>
        </p:spPr>
        <p:txBody>
          <a:bodyPr/>
          <a:lstStyle/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MCNP generates a beam specific particle spectrum across the target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This particle spectrum is cross-referenced against a cross-section database to produce a FISPIN cross-section library containing the beam data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The FISPIN kernel calculates the stepwise inventories of the target using this data, producing inventories at the user specified timesteps</a:t>
            </a:r>
          </a:p>
          <a:p>
            <a:pPr marL="3492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9250" indent="-342900">
              <a:buFont typeface="Arial" panose="020B0604020202020204" pitchFamily="34" charset="0"/>
              <a:buChar char="•"/>
            </a:pPr>
            <a:r>
              <a:rPr lang="en-GB" dirty="0"/>
              <a:t>A number of behind the scenes calculations e.g. activity, mass</a:t>
            </a:r>
          </a:p>
          <a:p>
            <a:pPr marL="692150" lvl="1"/>
            <a:r>
              <a:rPr lang="en-GB" dirty="0"/>
              <a:t>Visualised into a user friendly excel file</a:t>
            </a:r>
          </a:p>
        </p:txBody>
      </p:sp>
    </p:spTree>
    <p:extLst>
      <p:ext uri="{BB962C8B-B14F-4D97-AF65-F5344CB8AC3E}">
        <p14:creationId xmlns:p14="http://schemas.microsoft.com/office/powerpoint/2010/main" val="124741081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NNL 1">
      <a:dk1>
        <a:srgbClr val="00203D"/>
      </a:dk1>
      <a:lt1>
        <a:srgbClr val="959699"/>
      </a:lt1>
      <a:dk2>
        <a:srgbClr val="4C839B"/>
      </a:dk2>
      <a:lt2>
        <a:srgbClr val="5A5B5D"/>
      </a:lt2>
      <a:accent1>
        <a:srgbClr val="00A1DF"/>
      </a:accent1>
      <a:accent2>
        <a:srgbClr val="004B85"/>
      </a:accent2>
      <a:accent3>
        <a:srgbClr val="69207E"/>
      </a:accent3>
      <a:accent4>
        <a:srgbClr val="DF0270"/>
      </a:accent4>
      <a:accent5>
        <a:srgbClr val="3A8237"/>
      </a:accent5>
      <a:accent6>
        <a:srgbClr val="FFDD00"/>
      </a:accent6>
      <a:hlink>
        <a:srgbClr val="4C839B"/>
      </a:hlink>
      <a:folHlink>
        <a:srgbClr val="5A5B5D"/>
      </a:folHlink>
    </a:clrScheme>
    <a:fontScheme name="Office">
      <a:majorFont>
        <a:latin typeface="Open San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Open San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Open Sans"/>
        <a:font script="Hebr" typeface="Open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Open San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marL="349250" indent="-342900" algn="l">
          <a:buClr>
            <a:schemeClr val="accent1"/>
          </a:buClr>
          <a:buFont typeface="Arial" panose="020B0604020202020204" pitchFamily="34" charset="0"/>
          <a:buChar char="•"/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</TotalTime>
  <Words>1052</Words>
  <Application>Microsoft Office PowerPoint</Application>
  <PresentationFormat>Widescreen</PresentationFormat>
  <Paragraphs>208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Bitter</vt:lpstr>
      <vt:lpstr>Calibri</vt:lpstr>
      <vt:lpstr>Courier New</vt:lpstr>
      <vt:lpstr>Open Sans</vt:lpstr>
      <vt:lpstr>Wingdings</vt:lpstr>
      <vt:lpstr>1_Office Theme</vt:lpstr>
      <vt:lpstr>CARP Development of a new tool for modelling medical radionuclide production  </vt:lpstr>
      <vt:lpstr>Acknowledgements</vt:lpstr>
      <vt:lpstr>Presentation Contents</vt:lpstr>
      <vt:lpstr>What is CARP</vt:lpstr>
      <vt:lpstr>What is CARP?</vt:lpstr>
      <vt:lpstr>How does CARP work?</vt:lpstr>
      <vt:lpstr>How does CARP work? - FISPIN</vt:lpstr>
      <vt:lpstr>How does CARP work? – MCNP -&gt; CARP</vt:lpstr>
      <vt:lpstr>How does CARP work? - Summary</vt:lpstr>
      <vt:lpstr>Example inputs/outputs - Input</vt:lpstr>
      <vt:lpstr>Example inputs/outputs - Output</vt:lpstr>
      <vt:lpstr>Example inputs/outputs - Output</vt:lpstr>
      <vt:lpstr>Verification &amp; validation work – EK data</vt:lpstr>
      <vt:lpstr>Verification &amp; validation work – EK data</vt:lpstr>
      <vt:lpstr>Verification &amp; validation work – EK data</vt:lpstr>
      <vt:lpstr>Verification &amp; validation work – EK data</vt:lpstr>
      <vt:lpstr>Verification &amp; validation work </vt:lpstr>
      <vt:lpstr>Intended uses and future work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CARP</dc:title>
  <dc:creator>Duncan Mayhem</dc:creator>
  <cp:lastModifiedBy>Duncan Mayhem</cp:lastModifiedBy>
  <cp:revision>15</cp:revision>
  <dcterms:created xsi:type="dcterms:W3CDTF">2023-07-18T10:10:18Z</dcterms:created>
  <dcterms:modified xsi:type="dcterms:W3CDTF">2024-06-11T16:26:35Z</dcterms:modified>
</cp:coreProperties>
</file>