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7"/>
  </p:notesMasterIdLst>
  <p:sldIdLst>
    <p:sldId id="270" r:id="rId2"/>
    <p:sldId id="256" r:id="rId3"/>
    <p:sldId id="273" r:id="rId4"/>
    <p:sldId id="275" r:id="rId5"/>
    <p:sldId id="289" r:id="rId6"/>
    <p:sldId id="294" r:id="rId7"/>
    <p:sldId id="277" r:id="rId8"/>
    <p:sldId id="292" r:id="rId9"/>
    <p:sldId id="293" r:id="rId10"/>
    <p:sldId id="304" r:id="rId11"/>
    <p:sldId id="278" r:id="rId12"/>
    <p:sldId id="301" r:id="rId13"/>
    <p:sldId id="302" r:id="rId14"/>
    <p:sldId id="296" r:id="rId15"/>
    <p:sldId id="284" r:id="rId16"/>
    <p:sldId id="280" r:id="rId17"/>
    <p:sldId id="285" r:id="rId18"/>
    <p:sldId id="286" r:id="rId19"/>
    <p:sldId id="276" r:id="rId20"/>
    <p:sldId id="303" r:id="rId21"/>
    <p:sldId id="295" r:id="rId22"/>
    <p:sldId id="290" r:id="rId23"/>
    <p:sldId id="298" r:id="rId24"/>
    <p:sldId id="299" r:id="rId25"/>
    <p:sldId id="29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37168F0-1E8A-B547-9699-E90A259F9A23}">
          <p14:sldIdLst>
            <p14:sldId id="270"/>
            <p14:sldId id="256"/>
          </p14:sldIdLst>
        </p14:section>
        <p14:section name="Fusion Materials Intro" id="{5423401E-A185-D740-BFA9-EAEEBF5B27F1}">
          <p14:sldIdLst>
            <p14:sldId id="273"/>
          </p14:sldIdLst>
        </p14:section>
        <p14:section name="Design of CCAs" id="{64AE5EC0-4601-DA46-970F-A8B7F54713F7}">
          <p14:sldIdLst>
            <p14:sldId id="275"/>
            <p14:sldId id="289"/>
            <p14:sldId id="294"/>
          </p14:sldIdLst>
        </p14:section>
        <p14:section name="Characterisation" id="{3843847E-61A7-534F-B006-D29094331231}">
          <p14:sldIdLst>
            <p14:sldId id="277"/>
            <p14:sldId id="292"/>
            <p14:sldId id="293"/>
            <p14:sldId id="304"/>
          </p14:sldIdLst>
        </p14:section>
        <p14:section name="Implantation" id="{20B7AB6A-4688-A24C-8B23-711982D9F3D0}">
          <p14:sldIdLst>
            <p14:sldId id="278"/>
          </p14:sldIdLst>
        </p14:section>
        <p14:section name="Post-Implantation" id="{1E78B2CA-5FB1-594A-BF53-6026D6B8303A}">
          <p14:sldIdLst>
            <p14:sldId id="301"/>
            <p14:sldId id="302"/>
            <p14:sldId id="296"/>
            <p14:sldId id="284"/>
            <p14:sldId id="280"/>
          </p14:sldIdLst>
        </p14:section>
        <p14:section name="Conclusions" id="{72F83116-DB87-4E40-8E2E-D0C679859753}">
          <p14:sldIdLst>
            <p14:sldId id="285"/>
          </p14:sldIdLst>
        </p14:section>
        <p14:section name="Ackowledgements and Questions" id="{C0E1710A-8D8A-0B44-B556-BE53AF1A77BE}">
          <p14:sldIdLst>
            <p14:sldId id="286"/>
            <p14:sldId id="276"/>
            <p14:sldId id="303"/>
            <p14:sldId id="295"/>
            <p14:sldId id="290"/>
            <p14:sldId id="298"/>
            <p14:sldId id="299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6793"/>
    <a:srgbClr val="944A93"/>
    <a:srgbClr val="942092"/>
    <a:srgbClr val="7030A0"/>
    <a:srgbClr val="379429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47"/>
    <p:restoredTop sz="96512"/>
  </p:normalViewPr>
  <p:slideViewPr>
    <p:cSldViewPr snapToGrid="0">
      <p:cViewPr varScale="1">
        <p:scale>
          <a:sx n="128" d="100"/>
          <a:sy n="128" d="100"/>
        </p:scale>
        <p:origin x="440" y="176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C0DD7-9B99-0B44-A28A-F5551E23477A}" type="datetimeFigureOut">
              <a:rPr lang="en-US" smtClean="0"/>
              <a:t>6/11/24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9EB1B-72F4-264C-91A7-FF5558E3C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4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674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06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25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C4_M21: 660 nm - 19.5 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24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C4_M21: 660 nm - 19.5 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54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018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1942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854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882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81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Need to add reflection markers to indicate phases and plane families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978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1965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568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7499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5817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130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then remove very expensive or non-metallic elements and we end up with…</a:t>
            </a:r>
          </a:p>
          <a:p>
            <a:endParaRPr lang="en-US" dirty="0"/>
          </a:p>
          <a:p>
            <a:r>
              <a:rPr lang="en-US" dirty="0"/>
              <a:t>Rhenium cost - $2000 per kg</a:t>
            </a:r>
          </a:p>
          <a:p>
            <a:r>
              <a:rPr lang="en-US" dirty="0"/>
              <a:t>Scandium cost – 500000 per kg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006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44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087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081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94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85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18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89EB1B-72F4-264C-91A7-FF5558E3C9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090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jpg"/><Relationship Id="rId9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7991D-3E06-4849-A229-3F6E39C018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E27F2B-5BA5-E5C6-EEF1-AE9D1B552F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E3BD9D4-052A-95AF-B098-969E5E2B0B8C}"/>
              </a:ext>
            </a:extLst>
          </p:cNvPr>
          <p:cNvSpPr/>
          <p:nvPr userDrawn="1"/>
        </p:nvSpPr>
        <p:spPr>
          <a:xfrm>
            <a:off x="20155" y="6330290"/>
            <a:ext cx="5315426" cy="54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3E7AA36-C9D0-D733-9BDC-ED039E2E751C}"/>
              </a:ext>
            </a:extLst>
          </p:cNvPr>
          <p:cNvGrpSpPr/>
          <p:nvPr userDrawn="1"/>
        </p:nvGrpSpPr>
        <p:grpSpPr>
          <a:xfrm>
            <a:off x="7862047" y="-344"/>
            <a:ext cx="5400000" cy="540000"/>
            <a:chOff x="7862047" y="-344"/>
            <a:chExt cx="5400000" cy="540000"/>
          </a:xfrm>
        </p:grpSpPr>
        <p:sp>
          <p:nvSpPr>
            <p:cNvPr id="9" name="Data 8">
              <a:extLst>
                <a:ext uri="{FF2B5EF4-FFF2-40B4-BE49-F238E27FC236}">
                  <a16:creationId xmlns:a16="http://schemas.microsoft.com/office/drawing/2014/main" id="{81FE5F76-11FF-56DB-C11B-09634A3C8B1D}"/>
                </a:ext>
              </a:extLst>
            </p:cNvPr>
            <p:cNvSpPr/>
            <p:nvPr userDrawn="1"/>
          </p:nvSpPr>
          <p:spPr>
            <a:xfrm>
              <a:off x="7862047" y="-344"/>
              <a:ext cx="5400000" cy="540000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B146C2F-1A01-C63B-326D-F2B8B721D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4097" y="17657"/>
              <a:ext cx="1675900" cy="503999"/>
            </a:xfrm>
            <a:prstGeom prst="rect">
              <a:avLst/>
            </a:prstGeom>
          </p:spPr>
        </p:pic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D9C22C8-ADC6-5DF3-C8F3-E1B6062D2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41765" y="6443189"/>
            <a:ext cx="96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Page </a:t>
            </a:r>
            <a:fld id="{AA8A5325-2CF9-C241-BE08-A0C3729B8F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3" name="Data 32">
            <a:extLst>
              <a:ext uri="{FF2B5EF4-FFF2-40B4-BE49-F238E27FC236}">
                <a16:creationId xmlns:a16="http://schemas.microsoft.com/office/drawing/2014/main" id="{F69DA45F-5985-4633-BD06-9EE8118D8DFB}"/>
              </a:ext>
            </a:extLst>
          </p:cNvPr>
          <p:cNvSpPr/>
          <p:nvPr userDrawn="1"/>
        </p:nvSpPr>
        <p:spPr>
          <a:xfrm>
            <a:off x="3178615" y="6332061"/>
            <a:ext cx="5400000" cy="540000"/>
          </a:xfrm>
          <a:prstGeom prst="flowChartInputOutpu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CB261A5-4140-9666-9EEE-6B8B0042EA27}"/>
              </a:ext>
            </a:extLst>
          </p:cNvPr>
          <p:cNvGrpSpPr/>
          <p:nvPr userDrawn="1"/>
        </p:nvGrpSpPr>
        <p:grpSpPr>
          <a:xfrm>
            <a:off x="1968357" y="6418826"/>
            <a:ext cx="5624718" cy="360000"/>
            <a:chOff x="1921156" y="5436415"/>
            <a:chExt cx="5624718" cy="360000"/>
          </a:xfrm>
        </p:grpSpPr>
        <p:pic>
          <p:nvPicPr>
            <p:cNvPr id="26" name="Google Shape;16;p3">
              <a:extLst>
                <a:ext uri="{FF2B5EF4-FFF2-40B4-BE49-F238E27FC236}">
                  <a16:creationId xmlns:a16="http://schemas.microsoft.com/office/drawing/2014/main" id="{5CD457A2-B094-3AFC-AB01-28EACC94192C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285507" y="5436415"/>
              <a:ext cx="787909" cy="3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17;p3">
              <a:extLst>
                <a:ext uri="{FF2B5EF4-FFF2-40B4-BE49-F238E27FC236}">
                  <a16:creationId xmlns:a16="http://schemas.microsoft.com/office/drawing/2014/main" id="{34015BFB-0B90-28D7-645F-93BFAEFA5EC6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21156" y="5436415"/>
              <a:ext cx="850393" cy="3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oogle Shape;18;p3">
              <a:extLst>
                <a:ext uri="{FF2B5EF4-FFF2-40B4-BE49-F238E27FC236}">
                  <a16:creationId xmlns:a16="http://schemas.microsoft.com/office/drawing/2014/main" id="{33950A2C-3E15-EC42-A194-49BFA415E94E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526143" y="5436415"/>
              <a:ext cx="723384" cy="3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oogle Shape;20;p3">
              <a:extLst>
                <a:ext uri="{FF2B5EF4-FFF2-40B4-BE49-F238E27FC236}">
                  <a16:creationId xmlns:a16="http://schemas.microsoft.com/office/drawing/2014/main" id="{0CF80D9C-DAB9-5971-D8C7-CAED03F2A687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108126" y="5436415"/>
              <a:ext cx="1437748" cy="3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Google Shape;21;p3" descr="Logo, company name&#10;&#10;Description automatically generated">
              <a:extLst>
                <a:ext uri="{FF2B5EF4-FFF2-40B4-BE49-F238E27FC236}">
                  <a16:creationId xmlns:a16="http://schemas.microsoft.com/office/drawing/2014/main" id="{6A42A489-6076-4E7E-BBB4-39214A7B89EF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806259" y="5436415"/>
              <a:ext cx="648000" cy="3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22;p3" descr="Graphical user interface&#10;&#10;Description automatically generated with low confidence">
              <a:extLst>
                <a:ext uri="{FF2B5EF4-FFF2-40B4-BE49-F238E27FC236}">
                  <a16:creationId xmlns:a16="http://schemas.microsoft.com/office/drawing/2014/main" id="{71264C66-0CCB-ABAB-E707-2089B67EAB6E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8">
              <a:alphaModFix/>
            </a:blip>
            <a:srcRect l="10618" t="20552" r="9006" b="14820"/>
            <a:stretch/>
          </p:blipFill>
          <p:spPr>
            <a:xfrm>
              <a:off x="3411374" y="5436415"/>
              <a:ext cx="1080059" cy="360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4" name="Google Shape;26;p4">
            <a:extLst>
              <a:ext uri="{FF2B5EF4-FFF2-40B4-BE49-F238E27FC236}">
                <a16:creationId xmlns:a16="http://schemas.microsoft.com/office/drawing/2014/main" id="{787D393F-4196-6F60-6882-63C9FB1DD9D8}"/>
              </a:ext>
            </a:extLst>
          </p:cNvPr>
          <p:cNvPicPr preferRelativeResize="0">
            <a:picLocks noChangeAspect="1"/>
          </p:cNvPicPr>
          <p:nvPr userDrawn="1"/>
        </p:nvPicPr>
        <p:blipFill rotWithShape="1">
          <a:blip r:embed="rId9">
            <a:alphaModFix/>
          </a:blip>
          <a:srcRect/>
          <a:stretch/>
        </p:blipFill>
        <p:spPr>
          <a:xfrm>
            <a:off x="84635" y="6356480"/>
            <a:ext cx="1755895" cy="50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559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6A88B-ADD3-92A1-3565-B9D3453DE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05F437-A1EA-0240-45F0-22B73F512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792324" y="80988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58B6C-F16C-37E6-1478-F7D22F0140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E355C-7255-D65B-DE46-18D5E3978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FCA05-9197-96DF-7969-D322960F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8A5325-2CF9-C241-BE08-A0C3729B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3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F572A8-1837-38A5-8E4B-0C6C6A33FD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15053-632B-AE75-1CAE-AC5347719F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E1E01-3DED-CE8D-16B1-D512EAC4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701D79-1053-E5A9-5A8A-9DCA8AB81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FA98C-7188-8464-8FCB-B5D6DF3B8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8A5325-2CF9-C241-BE08-A0C3729B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4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36FD1-005F-B1AE-4DB6-FF6EAFA0B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1BCEB-6983-E2FA-E74E-019C1743F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9448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CF930-F172-E53A-2D96-16B893574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0447" y="6405092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AA8A5325-2CF9-C241-BE08-A0C3729B8F1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9E1C1F-1B0A-AF01-6BCC-71B79A8D0C50}"/>
              </a:ext>
            </a:extLst>
          </p:cNvPr>
          <p:cNvGrpSpPr/>
          <p:nvPr userDrawn="1"/>
        </p:nvGrpSpPr>
        <p:grpSpPr>
          <a:xfrm>
            <a:off x="7862047" y="-344"/>
            <a:ext cx="5400000" cy="540000"/>
            <a:chOff x="7862047" y="-344"/>
            <a:chExt cx="5400000" cy="540000"/>
          </a:xfrm>
        </p:grpSpPr>
        <p:sp>
          <p:nvSpPr>
            <p:cNvPr id="10" name="Data 9">
              <a:extLst>
                <a:ext uri="{FF2B5EF4-FFF2-40B4-BE49-F238E27FC236}">
                  <a16:creationId xmlns:a16="http://schemas.microsoft.com/office/drawing/2014/main" id="{6C9D53DF-FAD6-3395-7137-5376B16E11A5}"/>
                </a:ext>
              </a:extLst>
            </p:cNvPr>
            <p:cNvSpPr/>
            <p:nvPr userDrawn="1"/>
          </p:nvSpPr>
          <p:spPr>
            <a:xfrm>
              <a:off x="7862047" y="-344"/>
              <a:ext cx="5400000" cy="540000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0E96E57-5789-E7AA-A8A8-B03A651DF7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24097" y="17657"/>
              <a:ext cx="1675900" cy="5039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696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0D06D-AFD0-49FD-FAC2-67ADE44EA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440B5-C7C8-60BA-26B2-329EDB4D2C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F54A3-5B93-1F3A-BB42-DEE74C653C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F3B99-572C-D24F-80A6-4312E2907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5CBB4-EC3F-E4EE-6AD6-E2FE1FDC0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8A5325-2CF9-C241-BE08-A0C3729B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62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5276C-173D-956D-6250-299A0643D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52CFD-EDA5-5147-2EC2-AB47B0DBD7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97EC56-7058-A6D9-FE24-CC31B41E2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40C9D1-FFE5-8BDC-0E9D-1191A5DEC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2D5AE7-3DA5-0F68-F7A0-491CF3953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1C9E52-0C1F-4E50-8AF3-55E67C93B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8A5325-2CF9-C241-BE08-A0C3729B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6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43E8C-47E2-11C1-1FCF-3DFDAF350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9BC01-5523-9B70-E1A1-38FA6CE75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9C377C-704E-91D2-525F-FBC86190D9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2AB3AB-24B3-50E1-3999-4D50E2E491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59F323-BCF5-81D3-BA58-26B05D01E8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521840-4188-1279-DDA6-704C7E9432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7E2CC8-DC1A-DA54-7F8D-1AEF118F5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031CB9-C383-F6C1-6B4E-65CFB45AB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8A5325-2CF9-C241-BE08-A0C3729B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7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9D7BE-DA9C-5682-E4C3-D5655CDBA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E88DCD-1992-C1A7-417D-DF0B5F66B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2DAC2-91AC-6552-F02D-0BF209336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7D2590-6EFF-0CF2-FEB3-F661428CB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8A5325-2CF9-C241-BE08-A0C3729B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519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F7100F-EB06-7B53-559D-6BADCAD171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C9B90A-44E3-F357-FE90-C66C4D604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A8743A-3A71-69F8-7265-CCAE83485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8A5325-2CF9-C241-BE08-A0C3729B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8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609C5-61DA-1B13-0D05-5A41BE1AA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9AB55-E62B-59F9-0A82-D1D388E32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842874-F73F-7156-C910-6C4216594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AADE9-4224-6EAC-4D04-4E04BBEE32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FAE21D-66E2-AD76-545D-0E73EC8DC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DEA849-7DD2-7927-5463-94786EA36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8A5325-2CF9-C241-BE08-A0C3729B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741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9E19B-CDE5-B9F1-7368-1744EE525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F7CB28-9E14-1053-96C7-717ED70930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FC1C1E-D83F-9290-C8D5-0094FE79F1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173F7A-1103-D616-CB14-31F41489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2181F5-2F70-ED77-FB7E-43D04E65A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3B74B-08FA-10C2-D112-45250B202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8A5325-2CF9-C241-BE08-A0C3729B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5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microsoft.com/office/2007/relationships/hdphoto" Target="../media/hdphoto2.wdp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6FE5B81-057F-71C8-EFE2-C54F238DE8F1}"/>
              </a:ext>
            </a:extLst>
          </p:cNvPr>
          <p:cNvSpPr/>
          <p:nvPr userDrawn="1"/>
        </p:nvSpPr>
        <p:spPr>
          <a:xfrm>
            <a:off x="0" y="6338136"/>
            <a:ext cx="12192000" cy="54068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a 12">
            <a:extLst>
              <a:ext uri="{FF2B5EF4-FFF2-40B4-BE49-F238E27FC236}">
                <a16:creationId xmlns:a16="http://schemas.microsoft.com/office/drawing/2014/main" id="{2B9E0A60-FF5D-A713-1AD4-EF59C4773FCE}"/>
              </a:ext>
            </a:extLst>
          </p:cNvPr>
          <p:cNvSpPr/>
          <p:nvPr userDrawn="1"/>
        </p:nvSpPr>
        <p:spPr>
          <a:xfrm>
            <a:off x="-2427100" y="6338480"/>
            <a:ext cx="5400000" cy="540000"/>
          </a:xfrm>
          <a:prstGeom prst="flowChartInputOutpu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1" name="Google Shape;26;p4">
            <a:extLst>
              <a:ext uri="{FF2B5EF4-FFF2-40B4-BE49-F238E27FC236}">
                <a16:creationId xmlns:a16="http://schemas.microsoft.com/office/drawing/2014/main" id="{A818E9E5-BCB0-1234-0C57-9169CB762AB2}"/>
              </a:ext>
            </a:extLst>
          </p:cNvPr>
          <p:cNvPicPr preferRelativeResize="0">
            <a:picLocks noChangeAspect="1"/>
          </p:cNvPicPr>
          <p:nvPr userDrawn="1"/>
        </p:nvPicPr>
        <p:blipFill rotWithShape="1">
          <a:blip r:embed="rId13">
            <a:alphaModFix/>
          </a:blip>
          <a:srcRect/>
          <a:stretch/>
        </p:blipFill>
        <p:spPr>
          <a:xfrm>
            <a:off x="84635" y="6356480"/>
            <a:ext cx="1755895" cy="50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E80F8E93-FC8D-F85D-1030-EB7BB6BCD22B}"/>
              </a:ext>
            </a:extLst>
          </p:cNvPr>
          <p:cNvGrpSpPr/>
          <p:nvPr userDrawn="1"/>
        </p:nvGrpSpPr>
        <p:grpSpPr>
          <a:xfrm>
            <a:off x="0" y="-344"/>
            <a:ext cx="13262047" cy="541033"/>
            <a:chOff x="0" y="-344"/>
            <a:chExt cx="13262047" cy="54103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F5B5B13-D1EE-4546-5CED-FAD9B11B78D2}"/>
                </a:ext>
              </a:extLst>
            </p:cNvPr>
            <p:cNvGrpSpPr/>
            <p:nvPr userDrawn="1"/>
          </p:nvGrpSpPr>
          <p:grpSpPr>
            <a:xfrm>
              <a:off x="0" y="-344"/>
              <a:ext cx="13262047" cy="541033"/>
              <a:chOff x="0" y="-344"/>
              <a:chExt cx="13262047" cy="541033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F937B8F-247E-C012-2685-1511BEFDA554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12192000" cy="540689"/>
              </a:xfrm>
              <a:prstGeom prst="rect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Data 16">
                <a:extLst>
                  <a:ext uri="{FF2B5EF4-FFF2-40B4-BE49-F238E27FC236}">
                    <a16:creationId xmlns:a16="http://schemas.microsoft.com/office/drawing/2014/main" id="{4F1EDB6B-11C2-DBC9-CC57-D5B9965EBC66}"/>
                  </a:ext>
                </a:extLst>
              </p:cNvPr>
              <p:cNvSpPr/>
              <p:nvPr userDrawn="1"/>
            </p:nvSpPr>
            <p:spPr>
              <a:xfrm>
                <a:off x="7862047" y="-344"/>
                <a:ext cx="5400000" cy="540000"/>
              </a:xfrm>
              <a:prstGeom prst="flowChartInputOutpu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91B7DC1-18A5-924D-D8DB-BE68B7FA40F5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724097" y="8829"/>
                <a:ext cx="1675900" cy="503999"/>
              </a:xfrm>
              <a:prstGeom prst="rect">
                <a:avLst/>
              </a:prstGeom>
            </p:spPr>
          </p:pic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DA933FD-B507-7111-509D-B88057AB5A21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>
              <a:off x="41564" y="8828"/>
              <a:ext cx="1466016" cy="504000"/>
              <a:chOff x="64687" y="35042"/>
              <a:chExt cx="1570730" cy="540000"/>
            </a:xfrm>
          </p:grpSpPr>
          <p:pic>
            <p:nvPicPr>
              <p:cNvPr id="43" name="Picture 2">
                <a:extLst>
                  <a:ext uri="{FF2B5EF4-FFF2-40B4-BE49-F238E27FC236}">
                    <a16:creationId xmlns:a16="http://schemas.microsoft.com/office/drawing/2014/main" id="{3AF368FB-B498-131E-641F-762B408A1ACC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 rotWithShape="1"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4361"/>
              <a:stretch/>
            </p:blipFill>
            <p:spPr bwMode="auto">
              <a:xfrm>
                <a:off x="64687" y="35042"/>
                <a:ext cx="751552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2">
                <a:extLst>
                  <a:ext uri="{FF2B5EF4-FFF2-40B4-BE49-F238E27FC236}">
                    <a16:creationId xmlns:a16="http://schemas.microsoft.com/office/drawing/2014/main" id="{3E42A9C9-38B6-ACEB-2D01-6992B555933E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 rotWithShape="1">
              <a:blip r:embed="rId17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41" t="33277"/>
              <a:stretch/>
            </p:blipFill>
            <p:spPr bwMode="auto">
              <a:xfrm>
                <a:off x="847310" y="35042"/>
                <a:ext cx="788107" cy="5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392574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1.tiff"/><Relationship Id="rId5" Type="http://schemas.openxmlformats.org/officeDocument/2006/relationships/image" Target="../media/image50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54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55.png"/><Relationship Id="rId9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png"/><Relationship Id="rId7" Type="http://schemas.microsoft.com/office/2007/relationships/hdphoto" Target="../media/hdphoto4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png"/><Relationship Id="rId10" Type="http://schemas.microsoft.com/office/2007/relationships/hdphoto" Target="../media/hdphoto5.wdp"/><Relationship Id="rId4" Type="http://schemas.microsoft.com/office/2007/relationships/hdphoto" Target="../media/hdphoto3.wdp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microsoft.com/office/2007/relationships/hdphoto" Target="../media/hdphoto6.wdp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6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72DA2-9102-9000-54FF-45992D353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18" y="931200"/>
            <a:ext cx="11193161" cy="1809508"/>
          </a:xfrm>
        </p:spPr>
        <p:txBody>
          <a:bodyPr/>
          <a:lstStyle/>
          <a:p>
            <a:pPr algn="ctr"/>
            <a:r>
              <a:rPr lang="en-GB" b="1" i="0" dirty="0">
                <a:solidFill>
                  <a:srgbClr val="000000"/>
                </a:solidFill>
                <a:effectLst/>
                <a:latin typeface="Libre Franklin" panose="020F0502020204030204" pitchFamily="34" charset="0"/>
              </a:rPr>
              <a:t>Ion-beam implantation to simulate radiation damage in novel metallic systems for nuclear fusion applications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095B9-0EFE-D045-3303-A47C5079D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50469"/>
            <a:ext cx="10515600" cy="180950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S. F. Yeates</a:t>
            </a:r>
            <a:r>
              <a:rPr lang="en-US" baseline="30000" dirty="0"/>
              <a:t>1</a:t>
            </a:r>
            <a:r>
              <a:rPr lang="en-US" dirty="0"/>
              <a:t>, A. Gandy</a:t>
            </a:r>
            <a:r>
              <a:rPr lang="en-US" baseline="30000" dirty="0"/>
              <a:t>2</a:t>
            </a:r>
            <a:r>
              <a:rPr lang="en-US" dirty="0"/>
              <a:t>, C. Hofer</a:t>
            </a:r>
            <a:r>
              <a:rPr lang="en-US" baseline="30000" dirty="0"/>
              <a:t>3</a:t>
            </a:r>
            <a:r>
              <a:rPr lang="en-US" dirty="0"/>
              <a:t>, R. Goodall</a:t>
            </a:r>
            <a:r>
              <a:rPr lang="en-US" baseline="30000" dirty="0"/>
              <a:t>1</a:t>
            </a:r>
          </a:p>
          <a:p>
            <a:pPr marL="0" indent="0" algn="ctr">
              <a:buNone/>
            </a:pPr>
            <a:r>
              <a:rPr lang="en-US" sz="2000" i="1" dirty="0"/>
              <a:t>1 - The University of Sheffield</a:t>
            </a:r>
          </a:p>
          <a:p>
            <a:pPr marL="0" indent="0" algn="ctr">
              <a:buNone/>
            </a:pPr>
            <a:r>
              <a:rPr lang="en-US" sz="2000" i="1" dirty="0"/>
              <a:t>2 - UKAEA</a:t>
            </a:r>
          </a:p>
          <a:p>
            <a:pPr marL="0" indent="0" algn="ctr">
              <a:buNone/>
            </a:pPr>
            <a:r>
              <a:rPr lang="en-US" sz="2000" i="1" dirty="0"/>
              <a:t>3 - The University of Oxford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E8D9F2-2CE3-231E-00EA-5492480BD949}"/>
              </a:ext>
            </a:extLst>
          </p:cNvPr>
          <p:cNvSpPr/>
          <p:nvPr/>
        </p:nvSpPr>
        <p:spPr>
          <a:xfrm>
            <a:off x="-280087" y="3159000"/>
            <a:ext cx="12752173" cy="5400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Particle Accelerator and Beams Conference 2024</a:t>
            </a:r>
          </a:p>
        </p:txBody>
      </p:sp>
    </p:spTree>
    <p:extLst>
      <p:ext uri="{BB962C8B-B14F-4D97-AF65-F5344CB8AC3E}">
        <p14:creationId xmlns:p14="http://schemas.microsoft.com/office/powerpoint/2010/main" val="2659496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87B0F192-1B34-BB7E-657C-7516BCA71D62}"/>
              </a:ext>
            </a:extLst>
          </p:cNvPr>
          <p:cNvGrpSpPr/>
          <p:nvPr/>
        </p:nvGrpSpPr>
        <p:grpSpPr>
          <a:xfrm>
            <a:off x="399437" y="1205755"/>
            <a:ext cx="11393126" cy="4860000"/>
            <a:chOff x="557784" y="1205755"/>
            <a:chExt cx="11393126" cy="48600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20E75A4-46B6-18A0-A4DF-4BCB816C16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086"/>
            <a:stretch/>
          </p:blipFill>
          <p:spPr>
            <a:xfrm>
              <a:off x="557784" y="1205755"/>
              <a:ext cx="5773924" cy="4860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0F73137-CFF4-65A6-E7FE-0525098D44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810"/>
            <a:stretch/>
          </p:blipFill>
          <p:spPr>
            <a:xfrm>
              <a:off x="6413440" y="1205755"/>
              <a:ext cx="5537470" cy="4860000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Alloy </a:t>
            </a:r>
            <a:r>
              <a:rPr lang="en-US" sz="4400" b="1" dirty="0" err="1"/>
              <a:t>Characterisation</a:t>
            </a:r>
            <a:endParaRPr lang="en-US" sz="4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88585-3870-8861-BE03-1BC48A32FB4D}"/>
              </a:ext>
            </a:extLst>
          </p:cNvPr>
          <p:cNvSpPr txBox="1"/>
          <p:nvPr/>
        </p:nvSpPr>
        <p:spPr>
          <a:xfrm>
            <a:off x="399437" y="5841304"/>
            <a:ext cx="5696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 </a:t>
            </a:r>
            <a:r>
              <a:rPr lang="en-US" i="1" dirty="0"/>
              <a:t>XRD Data</a:t>
            </a:r>
            <a:endParaRPr lang="en-GB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37B4C4-E548-6ABF-70A4-7BB3808898A4}"/>
              </a:ext>
            </a:extLst>
          </p:cNvPr>
          <p:cNvSpPr txBox="1"/>
          <p:nvPr/>
        </p:nvSpPr>
        <p:spPr>
          <a:xfrm>
            <a:off x="6095992" y="5841304"/>
            <a:ext cx="5556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Cr</a:t>
            </a:r>
            <a:r>
              <a:rPr lang="en-US" i="1" baseline="-25000" dirty="0"/>
              <a:t>5 </a:t>
            </a:r>
            <a:r>
              <a:rPr lang="en-US" i="1" dirty="0"/>
              <a:t>XRD Data</a:t>
            </a:r>
            <a:endParaRPr lang="en-GB" i="1" dirty="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088DF1A-EDAB-C675-84AC-BEF11589CFBA}"/>
              </a:ext>
            </a:extLst>
          </p:cNvPr>
          <p:cNvGrpSpPr/>
          <p:nvPr/>
        </p:nvGrpSpPr>
        <p:grpSpPr>
          <a:xfrm>
            <a:off x="1438139" y="3747443"/>
            <a:ext cx="8988723" cy="1330931"/>
            <a:chOff x="1438139" y="3747443"/>
            <a:chExt cx="8988723" cy="133093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9536B67-FF1D-0F2D-1D2D-3401DC6A6E3D}"/>
                </a:ext>
              </a:extLst>
            </p:cNvPr>
            <p:cNvGrpSpPr/>
            <p:nvPr/>
          </p:nvGrpSpPr>
          <p:grpSpPr>
            <a:xfrm>
              <a:off x="1438139" y="3747443"/>
              <a:ext cx="3376183" cy="1325812"/>
              <a:chOff x="1438139" y="3747443"/>
              <a:chExt cx="3376183" cy="1325812"/>
            </a:xfrm>
          </p:grpSpPr>
          <p:sp>
            <p:nvSpPr>
              <p:cNvPr id="44" name="Triangle 43">
                <a:extLst>
                  <a:ext uri="{FF2B5EF4-FFF2-40B4-BE49-F238E27FC236}">
                    <a16:creationId xmlns:a16="http://schemas.microsoft.com/office/drawing/2014/main" id="{0128AF2A-6A6C-EF91-344D-26C8F71B0AC4}"/>
                  </a:ext>
                </a:extLst>
              </p:cNvPr>
              <p:cNvSpPr/>
              <p:nvPr/>
            </p:nvSpPr>
            <p:spPr>
              <a:xfrm rot="10800000">
                <a:off x="4682808" y="4959881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riangle 44">
                <a:extLst>
                  <a:ext uri="{FF2B5EF4-FFF2-40B4-BE49-F238E27FC236}">
                    <a16:creationId xmlns:a16="http://schemas.microsoft.com/office/drawing/2014/main" id="{C9F4F206-88AB-4994-8414-A98EA1731F6B}"/>
                  </a:ext>
                </a:extLst>
              </p:cNvPr>
              <p:cNvSpPr/>
              <p:nvPr/>
            </p:nvSpPr>
            <p:spPr>
              <a:xfrm rot="10800000">
                <a:off x="3942197" y="4959881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riangle 45">
                <a:extLst>
                  <a:ext uri="{FF2B5EF4-FFF2-40B4-BE49-F238E27FC236}">
                    <a16:creationId xmlns:a16="http://schemas.microsoft.com/office/drawing/2014/main" id="{1AFE0AB8-A1E2-206D-D6B1-B639ED05132C}"/>
                  </a:ext>
                </a:extLst>
              </p:cNvPr>
              <p:cNvSpPr/>
              <p:nvPr/>
            </p:nvSpPr>
            <p:spPr>
              <a:xfrm rot="10800000">
                <a:off x="3208478" y="4698607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riangle 46">
                <a:extLst>
                  <a:ext uri="{FF2B5EF4-FFF2-40B4-BE49-F238E27FC236}">
                    <a16:creationId xmlns:a16="http://schemas.microsoft.com/office/drawing/2014/main" id="{0E38BD8F-47E9-0EF2-6516-46D628292BDF}"/>
                  </a:ext>
                </a:extLst>
              </p:cNvPr>
              <p:cNvSpPr/>
              <p:nvPr/>
            </p:nvSpPr>
            <p:spPr>
              <a:xfrm rot="10800000">
                <a:off x="2399735" y="4948091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riangle 47">
                <a:extLst>
                  <a:ext uri="{FF2B5EF4-FFF2-40B4-BE49-F238E27FC236}">
                    <a16:creationId xmlns:a16="http://schemas.microsoft.com/office/drawing/2014/main" id="{10302899-5423-F321-0959-EB3834928D51}"/>
                  </a:ext>
                </a:extLst>
              </p:cNvPr>
              <p:cNvSpPr/>
              <p:nvPr/>
            </p:nvSpPr>
            <p:spPr>
              <a:xfrm rot="10800000">
                <a:off x="1438139" y="3747443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0AA0A43E-CC0E-78CD-2E8F-598992C43D11}"/>
                </a:ext>
              </a:extLst>
            </p:cNvPr>
            <p:cNvGrpSpPr/>
            <p:nvPr/>
          </p:nvGrpSpPr>
          <p:grpSpPr>
            <a:xfrm>
              <a:off x="7056943" y="3747443"/>
              <a:ext cx="3369919" cy="1330931"/>
              <a:chOff x="7056943" y="3747443"/>
              <a:chExt cx="3369919" cy="1330931"/>
            </a:xfrm>
          </p:grpSpPr>
          <p:sp>
            <p:nvSpPr>
              <p:cNvPr id="49" name="Triangle 48">
                <a:extLst>
                  <a:ext uri="{FF2B5EF4-FFF2-40B4-BE49-F238E27FC236}">
                    <a16:creationId xmlns:a16="http://schemas.microsoft.com/office/drawing/2014/main" id="{388C4652-B249-59F3-D515-14A6408A817E}"/>
                  </a:ext>
                </a:extLst>
              </p:cNvPr>
              <p:cNvSpPr/>
              <p:nvPr/>
            </p:nvSpPr>
            <p:spPr>
              <a:xfrm rot="10800000">
                <a:off x="7056943" y="4460073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Triangle 49">
                <a:extLst>
                  <a:ext uri="{FF2B5EF4-FFF2-40B4-BE49-F238E27FC236}">
                    <a16:creationId xmlns:a16="http://schemas.microsoft.com/office/drawing/2014/main" id="{3171C870-111B-7FD7-5689-D6EC25C28407}"/>
                  </a:ext>
                </a:extLst>
              </p:cNvPr>
              <p:cNvSpPr/>
              <p:nvPr/>
            </p:nvSpPr>
            <p:spPr>
              <a:xfrm rot="10800000">
                <a:off x="8018157" y="3747443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riangle 50">
                <a:extLst>
                  <a:ext uri="{FF2B5EF4-FFF2-40B4-BE49-F238E27FC236}">
                    <a16:creationId xmlns:a16="http://schemas.microsoft.com/office/drawing/2014/main" id="{321534B4-5B1D-C9AD-E0AF-C5F1E125398A}"/>
                  </a:ext>
                </a:extLst>
              </p:cNvPr>
              <p:cNvSpPr/>
              <p:nvPr/>
            </p:nvSpPr>
            <p:spPr>
              <a:xfrm rot="10800000">
                <a:off x="8822197" y="4868785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8C7AF7B7-3066-74D8-A448-BE2D411D91F6}"/>
                  </a:ext>
                </a:extLst>
              </p:cNvPr>
              <p:cNvSpPr/>
              <p:nvPr/>
            </p:nvSpPr>
            <p:spPr>
              <a:xfrm rot="10800000">
                <a:off x="9549706" y="4965000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A07378F0-185E-FCC2-E0D0-0EFACBE6F808}"/>
                  </a:ext>
                </a:extLst>
              </p:cNvPr>
              <p:cNvSpPr/>
              <p:nvPr/>
            </p:nvSpPr>
            <p:spPr>
              <a:xfrm rot="10800000">
                <a:off x="10295348" y="4891404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36DC5D8-48BF-3473-1787-9D09FF91BF4C}"/>
              </a:ext>
            </a:extLst>
          </p:cNvPr>
          <p:cNvGrpSpPr/>
          <p:nvPr/>
        </p:nvGrpSpPr>
        <p:grpSpPr>
          <a:xfrm>
            <a:off x="1403864" y="1999510"/>
            <a:ext cx="8938587" cy="1274028"/>
            <a:chOff x="1403864" y="1999510"/>
            <a:chExt cx="8938587" cy="1274028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E44348CF-5AC8-D07C-9E1A-EA4AA316D98B}"/>
                </a:ext>
              </a:extLst>
            </p:cNvPr>
            <p:cNvGrpSpPr/>
            <p:nvPr/>
          </p:nvGrpSpPr>
          <p:grpSpPr>
            <a:xfrm>
              <a:off x="1403864" y="1999510"/>
              <a:ext cx="3303426" cy="1274028"/>
              <a:chOff x="1403864" y="1999510"/>
              <a:chExt cx="3303426" cy="1274028"/>
            </a:xfrm>
          </p:grpSpPr>
          <p:sp>
            <p:nvSpPr>
              <p:cNvPr id="38" name="Triangle 37">
                <a:extLst>
                  <a:ext uri="{FF2B5EF4-FFF2-40B4-BE49-F238E27FC236}">
                    <a16:creationId xmlns:a16="http://schemas.microsoft.com/office/drawing/2014/main" id="{C48CB3A7-7444-EE67-65F4-3128E42994E7}"/>
                  </a:ext>
                </a:extLst>
              </p:cNvPr>
              <p:cNvSpPr/>
              <p:nvPr/>
            </p:nvSpPr>
            <p:spPr>
              <a:xfrm rot="10800000">
                <a:off x="1403864" y="1999510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F1FE99C7-D1C1-9E18-B216-107EBD558322}"/>
                  </a:ext>
                </a:extLst>
              </p:cNvPr>
              <p:cNvSpPr/>
              <p:nvPr/>
            </p:nvSpPr>
            <p:spPr>
              <a:xfrm rot="10800000">
                <a:off x="2358434" y="3008195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riangle 39">
                <a:extLst>
                  <a:ext uri="{FF2B5EF4-FFF2-40B4-BE49-F238E27FC236}">
                    <a16:creationId xmlns:a16="http://schemas.microsoft.com/office/drawing/2014/main" id="{94611CE6-9BDF-4AA9-DFB6-AABBAF8423AA}"/>
                  </a:ext>
                </a:extLst>
              </p:cNvPr>
              <p:cNvSpPr/>
              <p:nvPr/>
            </p:nvSpPr>
            <p:spPr>
              <a:xfrm rot="10800000">
                <a:off x="3139203" y="3070161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riangle 40">
                <a:extLst>
                  <a:ext uri="{FF2B5EF4-FFF2-40B4-BE49-F238E27FC236}">
                    <a16:creationId xmlns:a16="http://schemas.microsoft.com/office/drawing/2014/main" id="{FBCD180C-222B-ED85-F3C4-E35BDBC574B8}"/>
                  </a:ext>
                </a:extLst>
              </p:cNvPr>
              <p:cNvSpPr/>
              <p:nvPr/>
            </p:nvSpPr>
            <p:spPr>
              <a:xfrm rot="10800000">
                <a:off x="3918573" y="3160164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riangle 41">
                <a:extLst>
                  <a:ext uri="{FF2B5EF4-FFF2-40B4-BE49-F238E27FC236}">
                    <a16:creationId xmlns:a16="http://schemas.microsoft.com/office/drawing/2014/main" id="{FC7EC09F-9724-8715-5ADC-B2F1FA6E819E}"/>
                  </a:ext>
                </a:extLst>
              </p:cNvPr>
              <p:cNvSpPr/>
              <p:nvPr/>
            </p:nvSpPr>
            <p:spPr>
              <a:xfrm rot="10800000">
                <a:off x="4575776" y="3154920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A55AAB29-E515-044C-7965-E435A08E7F0E}"/>
                </a:ext>
              </a:extLst>
            </p:cNvPr>
            <p:cNvGrpSpPr/>
            <p:nvPr/>
          </p:nvGrpSpPr>
          <p:grpSpPr>
            <a:xfrm>
              <a:off x="7028098" y="2054776"/>
              <a:ext cx="3314353" cy="1138378"/>
              <a:chOff x="7028098" y="2054776"/>
              <a:chExt cx="3314353" cy="1138378"/>
            </a:xfrm>
          </p:grpSpPr>
          <p:sp>
            <p:nvSpPr>
              <p:cNvPr id="54" name="Triangle 53">
                <a:extLst>
                  <a:ext uri="{FF2B5EF4-FFF2-40B4-BE49-F238E27FC236}">
                    <a16:creationId xmlns:a16="http://schemas.microsoft.com/office/drawing/2014/main" id="{F94D861E-506A-173D-846C-F62FEC4E3F61}"/>
                  </a:ext>
                </a:extLst>
              </p:cNvPr>
              <p:cNvSpPr/>
              <p:nvPr/>
            </p:nvSpPr>
            <p:spPr>
              <a:xfrm rot="10800000">
                <a:off x="7028098" y="2226106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riangle 54">
                <a:extLst>
                  <a:ext uri="{FF2B5EF4-FFF2-40B4-BE49-F238E27FC236}">
                    <a16:creationId xmlns:a16="http://schemas.microsoft.com/office/drawing/2014/main" id="{587AE9EE-FC67-0BAC-AED0-6759B705C0AD}"/>
                  </a:ext>
                </a:extLst>
              </p:cNvPr>
              <p:cNvSpPr/>
              <p:nvPr/>
            </p:nvSpPr>
            <p:spPr>
              <a:xfrm rot="10800000">
                <a:off x="8768118" y="2944472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Triangle 55">
                <a:extLst>
                  <a:ext uri="{FF2B5EF4-FFF2-40B4-BE49-F238E27FC236}">
                    <a16:creationId xmlns:a16="http://schemas.microsoft.com/office/drawing/2014/main" id="{42241ECE-E687-FE65-EA79-52709FE08A78}"/>
                  </a:ext>
                </a:extLst>
              </p:cNvPr>
              <p:cNvSpPr/>
              <p:nvPr/>
            </p:nvSpPr>
            <p:spPr>
              <a:xfrm rot="10800000">
                <a:off x="7986583" y="2054776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Triangle 59">
                <a:extLst>
                  <a:ext uri="{FF2B5EF4-FFF2-40B4-BE49-F238E27FC236}">
                    <a16:creationId xmlns:a16="http://schemas.microsoft.com/office/drawing/2014/main" id="{0497FA19-01CB-E928-8061-C7E1353FF8C3}"/>
                  </a:ext>
                </a:extLst>
              </p:cNvPr>
              <p:cNvSpPr/>
              <p:nvPr/>
            </p:nvSpPr>
            <p:spPr>
              <a:xfrm rot="10800000">
                <a:off x="9544363" y="3079780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Triangle 60">
                <a:extLst>
                  <a:ext uri="{FF2B5EF4-FFF2-40B4-BE49-F238E27FC236}">
                    <a16:creationId xmlns:a16="http://schemas.microsoft.com/office/drawing/2014/main" id="{6458A972-9254-9B48-7228-357430DCDCCF}"/>
                  </a:ext>
                </a:extLst>
              </p:cNvPr>
              <p:cNvSpPr/>
              <p:nvPr/>
            </p:nvSpPr>
            <p:spPr>
              <a:xfrm rot="10800000">
                <a:off x="10210937" y="3002866"/>
                <a:ext cx="131514" cy="11337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1BE5A33-6EA8-2705-3D00-443DA7FE2BD8}"/>
              </a:ext>
            </a:extLst>
          </p:cNvPr>
          <p:cNvGrpSpPr/>
          <p:nvPr/>
        </p:nvGrpSpPr>
        <p:grpSpPr>
          <a:xfrm>
            <a:off x="1199103" y="1980997"/>
            <a:ext cx="8699218" cy="1287297"/>
            <a:chOff x="1199103" y="1980997"/>
            <a:chExt cx="8699218" cy="1287297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CA8B46F-327A-9BD4-3148-EC89D32B7830}"/>
                </a:ext>
              </a:extLst>
            </p:cNvPr>
            <p:cNvGrpSpPr/>
            <p:nvPr/>
          </p:nvGrpSpPr>
          <p:grpSpPr>
            <a:xfrm>
              <a:off x="1199103" y="2487034"/>
              <a:ext cx="3097192" cy="781260"/>
              <a:chOff x="1199103" y="2487034"/>
              <a:chExt cx="3097192" cy="781260"/>
            </a:xfrm>
          </p:grpSpPr>
          <p:sp>
            <p:nvSpPr>
              <p:cNvPr id="26" name="Triangle 25">
                <a:extLst>
                  <a:ext uri="{FF2B5EF4-FFF2-40B4-BE49-F238E27FC236}">
                    <a16:creationId xmlns:a16="http://schemas.microsoft.com/office/drawing/2014/main" id="{E2B69FDD-7929-C859-E867-F14DD76B504C}"/>
                  </a:ext>
                </a:extLst>
              </p:cNvPr>
              <p:cNvSpPr/>
              <p:nvPr/>
            </p:nvSpPr>
            <p:spPr>
              <a:xfrm rot="10800000">
                <a:off x="1199103" y="2734634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riangle 32">
                <a:extLst>
                  <a:ext uri="{FF2B5EF4-FFF2-40B4-BE49-F238E27FC236}">
                    <a16:creationId xmlns:a16="http://schemas.microsoft.com/office/drawing/2014/main" id="{73D57025-FDF9-4048-ACC6-52E7F6916868}"/>
                  </a:ext>
                </a:extLst>
              </p:cNvPr>
              <p:cNvSpPr/>
              <p:nvPr/>
            </p:nvSpPr>
            <p:spPr>
              <a:xfrm rot="10800000">
                <a:off x="1547142" y="2487034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riangle 33">
                <a:extLst>
                  <a:ext uri="{FF2B5EF4-FFF2-40B4-BE49-F238E27FC236}">
                    <a16:creationId xmlns:a16="http://schemas.microsoft.com/office/drawing/2014/main" id="{938A0F20-BB0B-10B7-6AED-ADAF7C5A3B7C}"/>
                  </a:ext>
                </a:extLst>
              </p:cNvPr>
              <p:cNvSpPr/>
              <p:nvPr/>
            </p:nvSpPr>
            <p:spPr>
              <a:xfrm rot="10800000">
                <a:off x="2728029" y="3085119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riangle 34">
                <a:extLst>
                  <a:ext uri="{FF2B5EF4-FFF2-40B4-BE49-F238E27FC236}">
                    <a16:creationId xmlns:a16="http://schemas.microsoft.com/office/drawing/2014/main" id="{9A53861A-E318-5FC6-9998-A2AA55F413C7}"/>
                  </a:ext>
                </a:extLst>
              </p:cNvPr>
              <p:cNvSpPr/>
              <p:nvPr/>
            </p:nvSpPr>
            <p:spPr>
              <a:xfrm rot="10800000">
                <a:off x="1651181" y="3134412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iangle 35">
                <a:extLst>
                  <a:ext uri="{FF2B5EF4-FFF2-40B4-BE49-F238E27FC236}">
                    <a16:creationId xmlns:a16="http://schemas.microsoft.com/office/drawing/2014/main" id="{10453913-DBFD-E0E4-8F64-2C45BDF0FE7B}"/>
                  </a:ext>
                </a:extLst>
              </p:cNvPr>
              <p:cNvSpPr/>
              <p:nvPr/>
            </p:nvSpPr>
            <p:spPr>
              <a:xfrm rot="10800000">
                <a:off x="2971335" y="3008195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riangle 36">
                <a:extLst>
                  <a:ext uri="{FF2B5EF4-FFF2-40B4-BE49-F238E27FC236}">
                    <a16:creationId xmlns:a16="http://schemas.microsoft.com/office/drawing/2014/main" id="{0929622F-33C8-5395-A78B-0D9A6A1D9010}"/>
                  </a:ext>
                </a:extLst>
              </p:cNvPr>
              <p:cNvSpPr/>
              <p:nvPr/>
            </p:nvSpPr>
            <p:spPr>
              <a:xfrm rot="10800000">
                <a:off x="3362931" y="3078031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riangle 42">
                <a:extLst>
                  <a:ext uri="{FF2B5EF4-FFF2-40B4-BE49-F238E27FC236}">
                    <a16:creationId xmlns:a16="http://schemas.microsoft.com/office/drawing/2014/main" id="{079614EA-7274-A5D4-2341-3F24E73FE5A6}"/>
                  </a:ext>
                </a:extLst>
              </p:cNvPr>
              <p:cNvSpPr/>
              <p:nvPr/>
            </p:nvSpPr>
            <p:spPr>
              <a:xfrm rot="10800000">
                <a:off x="4164781" y="3154920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37F635E-4096-9CDC-3426-01590F424437}"/>
                </a:ext>
              </a:extLst>
            </p:cNvPr>
            <p:cNvGrpSpPr/>
            <p:nvPr/>
          </p:nvGrpSpPr>
          <p:grpSpPr>
            <a:xfrm>
              <a:off x="6806306" y="1980997"/>
              <a:ext cx="3092015" cy="1214715"/>
              <a:chOff x="6806306" y="1980997"/>
              <a:chExt cx="3092015" cy="1214715"/>
            </a:xfrm>
          </p:grpSpPr>
          <p:sp>
            <p:nvSpPr>
              <p:cNvPr id="2" name="Triangle 1">
                <a:extLst>
                  <a:ext uri="{FF2B5EF4-FFF2-40B4-BE49-F238E27FC236}">
                    <a16:creationId xmlns:a16="http://schemas.microsoft.com/office/drawing/2014/main" id="{73C0CD21-2515-5C09-F1A2-2CB7309E0511}"/>
                  </a:ext>
                </a:extLst>
              </p:cNvPr>
              <p:cNvSpPr/>
              <p:nvPr/>
            </p:nvSpPr>
            <p:spPr>
              <a:xfrm rot="10800000">
                <a:off x="7157600" y="1980997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riangle 5">
                <a:extLst>
                  <a:ext uri="{FF2B5EF4-FFF2-40B4-BE49-F238E27FC236}">
                    <a16:creationId xmlns:a16="http://schemas.microsoft.com/office/drawing/2014/main" id="{B1E7F041-BB86-09F8-0978-9CDCDADAE716}"/>
                  </a:ext>
                </a:extLst>
              </p:cNvPr>
              <p:cNvSpPr/>
              <p:nvPr/>
            </p:nvSpPr>
            <p:spPr>
              <a:xfrm rot="10800000">
                <a:off x="6806306" y="2306876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Triangle 8">
                <a:extLst>
                  <a:ext uri="{FF2B5EF4-FFF2-40B4-BE49-F238E27FC236}">
                    <a16:creationId xmlns:a16="http://schemas.microsoft.com/office/drawing/2014/main" id="{FE8ED1FB-CCD7-F063-2AA6-8EEFD6DECD45}"/>
                  </a:ext>
                </a:extLst>
              </p:cNvPr>
              <p:cNvSpPr/>
              <p:nvPr/>
            </p:nvSpPr>
            <p:spPr>
              <a:xfrm rot="10800000">
                <a:off x="7266631" y="3064882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Triangle 56">
                <a:extLst>
                  <a:ext uri="{FF2B5EF4-FFF2-40B4-BE49-F238E27FC236}">
                    <a16:creationId xmlns:a16="http://schemas.microsoft.com/office/drawing/2014/main" id="{C4B1C9C0-2860-C5F4-C62D-E904CF93E64C}"/>
                  </a:ext>
                </a:extLst>
              </p:cNvPr>
              <p:cNvSpPr/>
              <p:nvPr/>
            </p:nvSpPr>
            <p:spPr>
              <a:xfrm rot="10800000">
                <a:off x="8343926" y="3009705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riangle 57">
                <a:extLst>
                  <a:ext uri="{FF2B5EF4-FFF2-40B4-BE49-F238E27FC236}">
                    <a16:creationId xmlns:a16="http://schemas.microsoft.com/office/drawing/2014/main" id="{9D4D65AC-A3D3-918D-70A6-BD9C55833316}"/>
                  </a:ext>
                </a:extLst>
              </p:cNvPr>
              <p:cNvSpPr/>
              <p:nvPr/>
            </p:nvSpPr>
            <p:spPr>
              <a:xfrm rot="10800000">
                <a:off x="8581786" y="2965547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Triangle 58">
                <a:extLst>
                  <a:ext uri="{FF2B5EF4-FFF2-40B4-BE49-F238E27FC236}">
                    <a16:creationId xmlns:a16="http://schemas.microsoft.com/office/drawing/2014/main" id="{8AA57280-FAE8-B728-C04D-1B1218653CAF}"/>
                  </a:ext>
                </a:extLst>
              </p:cNvPr>
              <p:cNvSpPr/>
              <p:nvPr/>
            </p:nvSpPr>
            <p:spPr>
              <a:xfrm rot="10800000">
                <a:off x="8956379" y="2998306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riangle 61">
                <a:extLst>
                  <a:ext uri="{FF2B5EF4-FFF2-40B4-BE49-F238E27FC236}">
                    <a16:creationId xmlns:a16="http://schemas.microsoft.com/office/drawing/2014/main" id="{812A4203-A52B-6C5A-3E8F-BF7BEE83F284}"/>
                  </a:ext>
                </a:extLst>
              </p:cNvPr>
              <p:cNvSpPr/>
              <p:nvPr/>
            </p:nvSpPr>
            <p:spPr>
              <a:xfrm rot="10800000">
                <a:off x="9766807" y="3082338"/>
                <a:ext cx="131514" cy="113374"/>
              </a:xfrm>
              <a:prstGeom prst="triangl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4A7292-A74A-781F-012E-A294910AFC05}"/>
              </a:ext>
            </a:extLst>
          </p:cNvPr>
          <p:cNvGrpSpPr/>
          <p:nvPr/>
        </p:nvGrpSpPr>
        <p:grpSpPr>
          <a:xfrm>
            <a:off x="4478999" y="1750675"/>
            <a:ext cx="2061508" cy="660091"/>
            <a:chOff x="2882632" y="1841568"/>
            <a:chExt cx="2061508" cy="660091"/>
          </a:xfrm>
        </p:grpSpPr>
        <p:sp>
          <p:nvSpPr>
            <p:cNvPr id="3" name="Triangle 2">
              <a:extLst>
                <a:ext uri="{FF2B5EF4-FFF2-40B4-BE49-F238E27FC236}">
                  <a16:creationId xmlns:a16="http://schemas.microsoft.com/office/drawing/2014/main" id="{1827C1EB-E1D9-A0B7-6BB0-98DA451B076C}"/>
                </a:ext>
              </a:extLst>
            </p:cNvPr>
            <p:cNvSpPr/>
            <p:nvPr/>
          </p:nvSpPr>
          <p:spPr>
            <a:xfrm rot="10800000">
              <a:off x="2882632" y="1969547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riangle 7">
              <a:extLst>
                <a:ext uri="{FF2B5EF4-FFF2-40B4-BE49-F238E27FC236}">
                  <a16:creationId xmlns:a16="http://schemas.microsoft.com/office/drawing/2014/main" id="{3995C10B-31ED-A36B-116F-9F3BC02BC181}"/>
                </a:ext>
              </a:extLst>
            </p:cNvPr>
            <p:cNvSpPr/>
            <p:nvPr/>
          </p:nvSpPr>
          <p:spPr>
            <a:xfrm rot="10800000">
              <a:off x="2882632" y="2260306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7431E6-E93B-A780-E47A-949C3D876285}"/>
                </a:ext>
              </a:extLst>
            </p:cNvPr>
            <p:cNvSpPr txBox="1"/>
            <p:nvPr/>
          </p:nvSpPr>
          <p:spPr>
            <a:xfrm>
              <a:off x="3102849" y="1841568"/>
              <a:ext cx="184129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C15 Laves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7224189-13FF-77F1-08DF-9372D9A336DD}"/>
                </a:ext>
              </a:extLst>
            </p:cNvPr>
            <p:cNvSpPr txBox="1"/>
            <p:nvPr/>
          </p:nvSpPr>
          <p:spPr>
            <a:xfrm>
              <a:off x="3102849" y="2132327"/>
              <a:ext cx="184129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BCC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75F070A-A3A8-330D-7B69-E467D3915EFD}"/>
              </a:ext>
            </a:extLst>
          </p:cNvPr>
          <p:cNvGrpSpPr/>
          <p:nvPr/>
        </p:nvGrpSpPr>
        <p:grpSpPr>
          <a:xfrm>
            <a:off x="10124383" y="1750675"/>
            <a:ext cx="2061508" cy="660091"/>
            <a:chOff x="2882632" y="1841568"/>
            <a:chExt cx="2061508" cy="660091"/>
          </a:xfrm>
        </p:grpSpPr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38F862B9-FFC2-4AF4-1E68-2AB63B55E436}"/>
                </a:ext>
              </a:extLst>
            </p:cNvPr>
            <p:cNvSpPr/>
            <p:nvPr/>
          </p:nvSpPr>
          <p:spPr>
            <a:xfrm rot="10800000">
              <a:off x="2882632" y="1969547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5E12FC24-1C11-0902-78B6-C92D8B3F9BC8}"/>
                </a:ext>
              </a:extLst>
            </p:cNvPr>
            <p:cNvSpPr/>
            <p:nvPr/>
          </p:nvSpPr>
          <p:spPr>
            <a:xfrm rot="10800000">
              <a:off x="2882632" y="2260306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B5F11F-065A-D202-21F4-F6180590ECE4}"/>
                </a:ext>
              </a:extLst>
            </p:cNvPr>
            <p:cNvSpPr txBox="1"/>
            <p:nvPr/>
          </p:nvSpPr>
          <p:spPr>
            <a:xfrm>
              <a:off x="3102849" y="1841568"/>
              <a:ext cx="184129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C15 Laves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63CAD92-0A96-B0C0-8EE4-E0B2CEEB04B7}"/>
                </a:ext>
              </a:extLst>
            </p:cNvPr>
            <p:cNvSpPr txBox="1"/>
            <p:nvPr/>
          </p:nvSpPr>
          <p:spPr>
            <a:xfrm>
              <a:off x="3102849" y="2132327"/>
              <a:ext cx="184129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BCC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8705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 err="1"/>
              <a:t>Ti</a:t>
            </a:r>
            <a:r>
              <a:rPr lang="en-US" sz="4400" b="1" dirty="0"/>
              <a:t> Ion Implantation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8F5A2A9-8E5B-A7C8-7F25-6E1206433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47360"/>
              </p:ext>
            </p:extLst>
          </p:nvPr>
        </p:nvGraphicFramePr>
        <p:xfrm>
          <a:off x="6599255" y="1211476"/>
          <a:ext cx="4791234" cy="29169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7193">
                  <a:extLst>
                    <a:ext uri="{9D8B030D-6E8A-4147-A177-3AD203B41FA5}">
                      <a16:colId xmlns:a16="http://schemas.microsoft.com/office/drawing/2014/main" val="1121627969"/>
                    </a:ext>
                  </a:extLst>
                </a:gridCol>
                <a:gridCol w="3514041">
                  <a:extLst>
                    <a:ext uri="{9D8B030D-6E8A-4147-A177-3AD203B41FA5}">
                      <a16:colId xmlns:a16="http://schemas.microsoft.com/office/drawing/2014/main" val="3318244040"/>
                    </a:ext>
                  </a:extLst>
                </a:gridCol>
              </a:tblGrid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Element</a:t>
                      </a:r>
                      <a:endParaRPr lang="en-GB" sz="2000" b="1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Displacement Energy /eV  (ASTM E521 2016)</a:t>
                      </a:r>
                      <a:endParaRPr lang="en-GB" sz="2000" b="1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733202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684058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306560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641817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602689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9011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1ADAAF4-E2A8-8AD3-819A-4D038769CE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313709"/>
              </p:ext>
            </p:extLst>
          </p:nvPr>
        </p:nvGraphicFramePr>
        <p:xfrm>
          <a:off x="6599255" y="4236901"/>
          <a:ext cx="4791233" cy="14096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49533">
                  <a:extLst>
                    <a:ext uri="{9D8B030D-6E8A-4147-A177-3AD203B41FA5}">
                      <a16:colId xmlns:a16="http://schemas.microsoft.com/office/drawing/2014/main" val="4240708237"/>
                    </a:ext>
                  </a:extLst>
                </a:gridCol>
                <a:gridCol w="1041700">
                  <a:extLst>
                    <a:ext uri="{9D8B030D-6E8A-4147-A177-3AD203B41FA5}">
                      <a16:colId xmlns:a16="http://schemas.microsoft.com/office/drawing/2014/main" val="2309327035"/>
                    </a:ext>
                  </a:extLst>
                </a:gridCol>
              </a:tblGrid>
              <a:tr h="500659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effectLst/>
                        </a:rPr>
                        <a:t> 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</a:rPr>
                        <a:t>Ta</a:t>
                      </a:r>
                      <a:r>
                        <a:rPr lang="en-US" sz="2000" b="1" i="0" baseline="-25000" dirty="0">
                          <a:solidFill>
                            <a:schemeClr val="bg1"/>
                          </a:solidFill>
                        </a:rPr>
                        <a:t>30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</a:rPr>
                        <a:t>V</a:t>
                      </a:r>
                      <a:r>
                        <a:rPr lang="en-US" sz="2000" b="1" i="0" baseline="-25000" dirty="0">
                          <a:solidFill>
                            <a:schemeClr val="bg1"/>
                          </a:solidFill>
                        </a:rPr>
                        <a:t>30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</a:rPr>
                        <a:t>Ti</a:t>
                      </a:r>
                      <a:r>
                        <a:rPr lang="en-US" sz="2000" b="1" i="0" baseline="-25000" dirty="0">
                          <a:solidFill>
                            <a:schemeClr val="bg1"/>
                          </a:solidFill>
                        </a:rPr>
                        <a:t>30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</a:rPr>
                        <a:t>W</a:t>
                      </a:r>
                      <a:r>
                        <a:rPr lang="en-US" sz="2000" b="1" i="0" baseline="-25000" dirty="0">
                          <a:solidFill>
                            <a:schemeClr val="bg1"/>
                          </a:solidFill>
                        </a:rPr>
                        <a:t>5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</a:rPr>
                        <a:t>Fe</a:t>
                      </a:r>
                      <a:r>
                        <a:rPr lang="en-US" sz="2000" b="1" i="0" baseline="-25000" dirty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GB" sz="2000" b="1" i="0" kern="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effectLst/>
                        </a:rPr>
                        <a:t>-</a:t>
                      </a:r>
                      <a:r>
                        <a:rPr lang="en-GB" sz="2000" b="1" kern="100" dirty="0" err="1">
                          <a:effectLst/>
                        </a:rPr>
                        <a:t>WFe</a:t>
                      </a:r>
                      <a:endParaRPr lang="en-GB" sz="20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4258830"/>
                  </a:ext>
                </a:extLst>
              </a:tr>
              <a:tr h="3276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effectLst/>
                        </a:rPr>
                        <a:t>Peak Damage/ </a:t>
                      </a:r>
                      <a:r>
                        <a:rPr lang="en-GB" sz="2000" b="1" kern="100" dirty="0" err="1">
                          <a:effectLst/>
                        </a:rPr>
                        <a:t>dpa</a:t>
                      </a:r>
                      <a:endParaRPr lang="en-GB" sz="20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</a:rPr>
                        <a:t>15.25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152601"/>
                  </a:ext>
                </a:extLst>
              </a:tr>
              <a:tr h="5006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effectLst/>
                        </a:rPr>
                        <a:t>Mean Projected Range/ nm</a:t>
                      </a:r>
                      <a:endParaRPr lang="en-GB" sz="20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</a:rPr>
                        <a:t>749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55843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12B1F1E5-898A-67DB-512C-5509A4857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0" y="1175145"/>
            <a:ext cx="6241473" cy="4776202"/>
          </a:xfrm>
          <a:prstGeom prst="rect">
            <a:avLst/>
          </a:prstGeom>
        </p:spPr>
      </p:pic>
      <p:pic>
        <p:nvPicPr>
          <p:cNvPr id="2" name="Picture 1" descr="https://www.ionbeamcenters.eu/wp-content/uploads/2018/10/IBC-Implanter2-1920x1281.jpg">
            <a:extLst>
              <a:ext uri="{FF2B5EF4-FFF2-40B4-BE49-F238E27FC236}">
                <a16:creationId xmlns:a16="http://schemas.microsoft.com/office/drawing/2014/main" id="{25441FC5-61DB-E635-04DE-9E43715A4D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7" t="1767" r="9982" b="1734"/>
          <a:stretch/>
        </p:blipFill>
        <p:spPr bwMode="auto">
          <a:xfrm>
            <a:off x="6420592" y="1175103"/>
            <a:ext cx="5576783" cy="4887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00714A-91F8-B7CC-D3E7-AB3FF585AAF9}"/>
              </a:ext>
            </a:extLst>
          </p:cNvPr>
          <p:cNvSpPr txBox="1"/>
          <p:nvPr/>
        </p:nvSpPr>
        <p:spPr>
          <a:xfrm>
            <a:off x="6426768" y="6009839"/>
            <a:ext cx="557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From - </a:t>
            </a:r>
            <a:r>
              <a:rPr lang="en-GB" i="1" dirty="0"/>
              <a:t> Helmholtz-</a:t>
            </a:r>
            <a:r>
              <a:rPr lang="en-GB" i="1" dirty="0" err="1"/>
              <a:t>Zentrum</a:t>
            </a:r>
            <a:r>
              <a:rPr lang="en-GB" i="1" dirty="0"/>
              <a:t> Dresden-</a:t>
            </a:r>
            <a:r>
              <a:rPr lang="en-GB" i="1" dirty="0" err="1"/>
              <a:t>Rossendorf</a:t>
            </a:r>
            <a:r>
              <a:rPr lang="en-GB" i="1" dirty="0"/>
              <a:t> </a:t>
            </a:r>
            <a:r>
              <a:rPr lang="en-GB" i="1" dirty="0" err="1"/>
              <a:t>e.V.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404918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 err="1"/>
              <a:t>Homogenised</a:t>
            </a:r>
            <a:r>
              <a:rPr lang="en-US" sz="4400" b="1" dirty="0"/>
              <a:t> Atom Probe Tomography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27EEE-8709-3CAE-0BC6-EFC72AC50284}"/>
              </a:ext>
            </a:extLst>
          </p:cNvPr>
          <p:cNvSpPr txBox="1"/>
          <p:nvPr/>
        </p:nvSpPr>
        <p:spPr>
          <a:xfrm>
            <a:off x="4335332" y="2398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FA17A6-09D9-1E93-EB22-692368826EC3}"/>
              </a:ext>
            </a:extLst>
          </p:cNvPr>
          <p:cNvGrpSpPr/>
          <p:nvPr/>
        </p:nvGrpSpPr>
        <p:grpSpPr>
          <a:xfrm>
            <a:off x="74950" y="1290900"/>
            <a:ext cx="6360574" cy="4705393"/>
            <a:chOff x="25170" y="1385493"/>
            <a:chExt cx="6360574" cy="470539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0E4F0C1-F110-6092-FFC9-F76AEDAE430F}"/>
                </a:ext>
              </a:extLst>
            </p:cNvPr>
            <p:cNvGrpSpPr/>
            <p:nvPr/>
          </p:nvGrpSpPr>
          <p:grpSpPr>
            <a:xfrm>
              <a:off x="298884" y="1385493"/>
              <a:ext cx="5359307" cy="4434920"/>
              <a:chOff x="298884" y="1601999"/>
              <a:chExt cx="5359307" cy="4434920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0E4D4BB8-EE56-DB6C-C62F-598897E42862}"/>
                  </a:ext>
                </a:extLst>
              </p:cNvPr>
              <p:cNvGrpSpPr/>
              <p:nvPr/>
            </p:nvGrpSpPr>
            <p:grpSpPr>
              <a:xfrm>
                <a:off x="444692" y="1815104"/>
                <a:ext cx="5213499" cy="4221815"/>
                <a:chOff x="-15903" y="1911411"/>
                <a:chExt cx="5213499" cy="4221815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A5C568F1-EE7A-1AAC-A596-C50F784339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747346" y="2103365"/>
                  <a:ext cx="2450250" cy="3240000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2B13C8DB-6CC0-96E2-EEA2-C977F6170A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-15903" y="2185964"/>
                  <a:ext cx="2460566" cy="3240000"/>
                </a:xfrm>
                <a:prstGeom prst="rect">
                  <a:avLst/>
                </a:prstGeom>
              </p:spPr>
            </p:pic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9A4E53B-75BC-3663-E827-B90CC3BF8017}"/>
                    </a:ext>
                  </a:extLst>
                </p:cNvPr>
                <p:cNvSpPr txBox="1"/>
                <p:nvPr/>
              </p:nvSpPr>
              <p:spPr>
                <a:xfrm>
                  <a:off x="1969376" y="1911411"/>
                  <a:ext cx="127641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>
                      <a:solidFill>
                        <a:srgbClr val="000000"/>
                      </a:solidFill>
                    </a:rPr>
                    <a:t>Dislocation lines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8609A28-90EF-CED1-5CDE-2317684D662A}"/>
                    </a:ext>
                  </a:extLst>
                </p:cNvPr>
                <p:cNvSpPr txBox="1"/>
                <p:nvPr/>
              </p:nvSpPr>
              <p:spPr>
                <a:xfrm>
                  <a:off x="2212003" y="5486895"/>
                  <a:ext cx="127641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>
                      <a:solidFill>
                        <a:srgbClr val="000000"/>
                      </a:solidFill>
                    </a:rPr>
                    <a:t>Dislocation</a:t>
                  </a:r>
                </a:p>
                <a:p>
                  <a:pPr algn="ctr"/>
                  <a:r>
                    <a:rPr lang="en-GB" dirty="0">
                      <a:solidFill>
                        <a:srgbClr val="000000"/>
                      </a:solidFill>
                    </a:rPr>
                    <a:t>loops</a:t>
                  </a:r>
                </a:p>
              </p:txBody>
            </p: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E7C80092-750C-E1EC-E897-C8F8D1E25A27}"/>
                    </a:ext>
                  </a:extLst>
                </p:cNvPr>
                <p:cNvCxnSpPr>
                  <a:cxnSpLocks/>
                  <a:stCxn id="44" idx="1"/>
                </p:cNvCxnSpPr>
                <p:nvPr/>
              </p:nvCxnSpPr>
              <p:spPr>
                <a:xfrm flipH="1" flipV="1">
                  <a:off x="1940462" y="4893378"/>
                  <a:ext cx="271541" cy="916683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9F3B383C-194A-88C6-1EA6-A2B583676A1A}"/>
                    </a:ext>
                  </a:extLst>
                </p:cNvPr>
                <p:cNvCxnSpPr>
                  <a:cxnSpLocks/>
                  <a:stCxn id="44" idx="1"/>
                </p:cNvCxnSpPr>
                <p:nvPr/>
              </p:nvCxnSpPr>
              <p:spPr>
                <a:xfrm flipH="1" flipV="1">
                  <a:off x="1650955" y="4714462"/>
                  <a:ext cx="561048" cy="1095599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Arrow Connector 6">
                  <a:extLst>
                    <a:ext uri="{FF2B5EF4-FFF2-40B4-BE49-F238E27FC236}">
                      <a16:creationId xmlns:a16="http://schemas.microsoft.com/office/drawing/2014/main" id="{F1B9EBC5-8234-6E96-8D5F-9D4BE2F80D62}"/>
                    </a:ext>
                  </a:extLst>
                </p:cNvPr>
                <p:cNvCxnSpPr>
                  <a:cxnSpLocks/>
                  <a:stCxn id="44" idx="3"/>
                </p:cNvCxnSpPr>
                <p:nvPr/>
              </p:nvCxnSpPr>
              <p:spPr>
                <a:xfrm flipV="1">
                  <a:off x="3488415" y="4606266"/>
                  <a:ext cx="889234" cy="1203795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B9185623-B936-508A-C21A-E857F8B7E982}"/>
                    </a:ext>
                  </a:extLst>
                </p:cNvPr>
                <p:cNvCxnSpPr>
                  <a:cxnSpLocks/>
                  <a:stCxn id="44" idx="3"/>
                </p:cNvCxnSpPr>
                <p:nvPr/>
              </p:nvCxnSpPr>
              <p:spPr>
                <a:xfrm flipV="1">
                  <a:off x="3488415" y="4817889"/>
                  <a:ext cx="1121894" cy="992172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E61969F2-E807-6759-EE3F-4F9DF6D95537}"/>
                    </a:ext>
                  </a:extLst>
                </p:cNvPr>
                <p:cNvCxnSpPr>
                  <a:cxnSpLocks/>
                  <a:stCxn id="37" idx="1"/>
                </p:cNvCxnSpPr>
                <p:nvPr/>
              </p:nvCxnSpPr>
              <p:spPr>
                <a:xfrm flipH="1">
                  <a:off x="1368988" y="2234577"/>
                  <a:ext cx="600388" cy="369509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75CBB4C5-DF12-3085-473D-74AF468DB69B}"/>
                    </a:ext>
                  </a:extLst>
                </p:cNvPr>
                <p:cNvCxnSpPr>
                  <a:cxnSpLocks/>
                  <a:stCxn id="37" idx="1"/>
                </p:cNvCxnSpPr>
                <p:nvPr/>
              </p:nvCxnSpPr>
              <p:spPr>
                <a:xfrm flipH="1">
                  <a:off x="1254627" y="2234577"/>
                  <a:ext cx="714749" cy="626157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18F1936-7966-E0A2-C530-6F43D86D94A8}"/>
                  </a:ext>
                </a:extLst>
              </p:cNvPr>
              <p:cNvSpPr txBox="1"/>
              <p:nvPr/>
            </p:nvSpPr>
            <p:spPr>
              <a:xfrm>
                <a:off x="298884" y="1601999"/>
                <a:ext cx="2133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FF9900"/>
                    </a:solidFill>
                  </a:rPr>
                  <a:t>&gt;15 at% Fe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296D6AB-B881-387C-F174-94CC418FFC75}"/>
                  </a:ext>
                </a:extLst>
              </p:cNvPr>
              <p:cNvSpPr txBox="1"/>
              <p:nvPr/>
            </p:nvSpPr>
            <p:spPr>
              <a:xfrm>
                <a:off x="3674413" y="1601999"/>
                <a:ext cx="11757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379429"/>
                    </a:solidFill>
                  </a:rPr>
                  <a:t>&gt;37 at% V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DD3B611-839D-BDBE-CC7E-922B11D68F85}"/>
                </a:ext>
              </a:extLst>
            </p:cNvPr>
            <p:cNvSpPr txBox="1"/>
            <p:nvPr/>
          </p:nvSpPr>
          <p:spPr>
            <a:xfrm>
              <a:off x="25170" y="5721554"/>
              <a:ext cx="63605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Implanted Homogenised </a:t>
              </a:r>
              <a:r>
                <a:rPr lang="en-US" i="1" dirty="0"/>
                <a:t>Ta</a:t>
              </a:r>
              <a:r>
                <a:rPr lang="en-US" i="1" baseline="-25000" dirty="0"/>
                <a:t>30</a:t>
              </a:r>
              <a:r>
                <a:rPr lang="en-US" i="1" dirty="0"/>
                <a:t>V</a:t>
              </a:r>
              <a:r>
                <a:rPr lang="en-US" i="1" baseline="-25000" dirty="0"/>
                <a:t>30</a:t>
              </a:r>
              <a:r>
                <a:rPr lang="en-US" i="1" dirty="0"/>
                <a:t>Ti</a:t>
              </a:r>
              <a:r>
                <a:rPr lang="en-US" i="1" baseline="-25000" dirty="0"/>
                <a:t>30</a:t>
              </a:r>
              <a:r>
                <a:rPr lang="en-US" i="1" dirty="0"/>
                <a:t>W</a:t>
              </a:r>
              <a:r>
                <a:rPr lang="en-US" i="1" baseline="-25000" dirty="0"/>
                <a:t>5</a:t>
              </a:r>
              <a:r>
                <a:rPr lang="en-US" i="1" dirty="0"/>
                <a:t>Fe</a:t>
              </a:r>
              <a:r>
                <a:rPr lang="en-US" i="1" baseline="-25000" dirty="0"/>
                <a:t>5  </a:t>
              </a:r>
              <a:r>
                <a:rPr lang="en-US" i="1" dirty="0"/>
                <a:t>- 660nm below surface</a:t>
              </a:r>
              <a:endParaRPr lang="en-GB" i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84A1B44-FA3F-C5D4-1486-AF050AFFBE57}"/>
              </a:ext>
            </a:extLst>
          </p:cNvPr>
          <p:cNvGrpSpPr/>
          <p:nvPr/>
        </p:nvGrpSpPr>
        <p:grpSpPr>
          <a:xfrm>
            <a:off x="7154622" y="1082218"/>
            <a:ext cx="3655789" cy="5302453"/>
            <a:chOff x="6609758" y="1081878"/>
            <a:chExt cx="3655789" cy="530245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3C39B93-31DA-03A5-18CB-D23EA2E4D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09759" y="3706193"/>
              <a:ext cx="3583057" cy="23848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A88D464-45E7-C191-FF42-73694679DD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09759" y="1081878"/>
              <a:ext cx="3655788" cy="2413193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84417D0-8CED-32F2-4F6F-B8B53209654E}"/>
                </a:ext>
              </a:extLst>
            </p:cNvPr>
            <p:cNvSpPr txBox="1"/>
            <p:nvPr/>
          </p:nvSpPr>
          <p:spPr>
            <a:xfrm>
              <a:off x="6609758" y="3385099"/>
              <a:ext cx="31236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err="1"/>
                <a:t>Linescan</a:t>
              </a:r>
              <a:r>
                <a:rPr lang="en-GB" i="1" dirty="0"/>
                <a:t> of dislocation line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A977F65-4742-113C-2952-4225D37CFD63}"/>
                </a:ext>
              </a:extLst>
            </p:cNvPr>
            <p:cNvSpPr txBox="1"/>
            <p:nvPr/>
          </p:nvSpPr>
          <p:spPr>
            <a:xfrm>
              <a:off x="6609758" y="6014999"/>
              <a:ext cx="27391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err="1"/>
                <a:t>Linescan</a:t>
              </a:r>
              <a:r>
                <a:rPr lang="en-GB" i="1" dirty="0"/>
                <a:t> of dislocation loop 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965B0EE-5AED-1BBA-6BDC-2CFA86BBB720}"/>
              </a:ext>
            </a:extLst>
          </p:cNvPr>
          <p:cNvSpPr txBox="1"/>
          <p:nvPr/>
        </p:nvSpPr>
        <p:spPr>
          <a:xfrm>
            <a:off x="10871004" y="1116286"/>
            <a:ext cx="6954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C4AFF"/>
                </a:solidFill>
              </a:rPr>
              <a:t>Ta</a:t>
            </a:r>
          </a:p>
          <a:p>
            <a:r>
              <a:rPr lang="en-GB" b="1" dirty="0">
                <a:solidFill>
                  <a:srgbClr val="42A142"/>
                </a:solidFill>
              </a:rPr>
              <a:t>V</a:t>
            </a:r>
          </a:p>
          <a:p>
            <a:r>
              <a:rPr lang="en-GB" b="1" dirty="0" err="1">
                <a:solidFill>
                  <a:srgbClr val="FF0000"/>
                </a:solidFill>
              </a:rPr>
              <a:t>Ti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8F200"/>
                </a:solidFill>
              </a:rPr>
              <a:t>W</a:t>
            </a:r>
          </a:p>
          <a:p>
            <a:r>
              <a:rPr lang="en-GB" b="1" dirty="0">
                <a:solidFill>
                  <a:srgbClr val="FF9900"/>
                </a:solidFill>
              </a:rPr>
              <a:t>Fe</a:t>
            </a:r>
          </a:p>
          <a:p>
            <a:r>
              <a:rPr lang="en-GB" b="1" dirty="0"/>
              <a:t>C</a:t>
            </a:r>
          </a:p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N</a:t>
            </a:r>
          </a:p>
          <a:p>
            <a:r>
              <a:rPr lang="en-GB" b="1" dirty="0">
                <a:solidFill>
                  <a:srgbClr val="00CCFF"/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470656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 err="1"/>
              <a:t>Homogenised</a:t>
            </a:r>
            <a:r>
              <a:rPr lang="en-US" sz="4400" b="1" dirty="0"/>
              <a:t> Atom Probe Tomography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27EEE-8709-3CAE-0BC6-EFC72AC50284}"/>
              </a:ext>
            </a:extLst>
          </p:cNvPr>
          <p:cNvSpPr txBox="1"/>
          <p:nvPr/>
        </p:nvSpPr>
        <p:spPr>
          <a:xfrm>
            <a:off x="4335332" y="2398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8512F2-83B6-4562-6B81-AC9D7630037D}"/>
              </a:ext>
            </a:extLst>
          </p:cNvPr>
          <p:cNvSpPr txBox="1"/>
          <p:nvPr/>
        </p:nvSpPr>
        <p:spPr>
          <a:xfrm>
            <a:off x="9017972" y="3674187"/>
            <a:ext cx="1475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 cluster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B9EAA1D-0A13-3306-3FB3-60E7DDC15C1F}"/>
              </a:ext>
            </a:extLst>
          </p:cNvPr>
          <p:cNvCxnSpPr>
            <a:cxnSpLocks/>
          </p:cNvCxnSpPr>
          <p:nvPr/>
        </p:nvCxnSpPr>
        <p:spPr>
          <a:xfrm>
            <a:off x="9489484" y="4079424"/>
            <a:ext cx="0" cy="324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FA17A6-09D9-1E93-EB22-692368826EC3}"/>
              </a:ext>
            </a:extLst>
          </p:cNvPr>
          <p:cNvGrpSpPr/>
          <p:nvPr/>
        </p:nvGrpSpPr>
        <p:grpSpPr>
          <a:xfrm>
            <a:off x="72982" y="1290900"/>
            <a:ext cx="6327820" cy="4705393"/>
            <a:chOff x="23202" y="1385493"/>
            <a:chExt cx="6327820" cy="470539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0E4F0C1-F110-6092-FFC9-F76AEDAE430F}"/>
                </a:ext>
              </a:extLst>
            </p:cNvPr>
            <p:cNvGrpSpPr/>
            <p:nvPr/>
          </p:nvGrpSpPr>
          <p:grpSpPr>
            <a:xfrm>
              <a:off x="298884" y="1385493"/>
              <a:ext cx="5359307" cy="4434920"/>
              <a:chOff x="298884" y="1601999"/>
              <a:chExt cx="5359307" cy="4434920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0E4D4BB8-EE56-DB6C-C62F-598897E42862}"/>
                  </a:ext>
                </a:extLst>
              </p:cNvPr>
              <p:cNvGrpSpPr/>
              <p:nvPr/>
            </p:nvGrpSpPr>
            <p:grpSpPr>
              <a:xfrm>
                <a:off x="444692" y="1815104"/>
                <a:ext cx="5213499" cy="4221815"/>
                <a:chOff x="-15903" y="1911411"/>
                <a:chExt cx="5213499" cy="4221815"/>
              </a:xfrm>
            </p:grpSpPr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A5C568F1-EE7A-1AAC-A596-C50F784339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747346" y="2103365"/>
                  <a:ext cx="2450250" cy="3240000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2B13C8DB-6CC0-96E2-EEA2-C977F6170A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-15903" y="2185964"/>
                  <a:ext cx="2460566" cy="3240000"/>
                </a:xfrm>
                <a:prstGeom prst="rect">
                  <a:avLst/>
                </a:prstGeom>
              </p:spPr>
            </p:pic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49A4E53B-75BC-3663-E827-B90CC3BF8017}"/>
                    </a:ext>
                  </a:extLst>
                </p:cNvPr>
                <p:cNvSpPr txBox="1"/>
                <p:nvPr/>
              </p:nvSpPr>
              <p:spPr>
                <a:xfrm>
                  <a:off x="1969376" y="1911411"/>
                  <a:ext cx="127641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>
                      <a:solidFill>
                        <a:srgbClr val="000000"/>
                      </a:solidFill>
                    </a:rPr>
                    <a:t>Dislocation lines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8609A28-90EF-CED1-5CDE-2317684D662A}"/>
                    </a:ext>
                  </a:extLst>
                </p:cNvPr>
                <p:cNvSpPr txBox="1"/>
                <p:nvPr/>
              </p:nvSpPr>
              <p:spPr>
                <a:xfrm>
                  <a:off x="2212003" y="5486895"/>
                  <a:ext cx="127641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>
                      <a:solidFill>
                        <a:srgbClr val="000000"/>
                      </a:solidFill>
                    </a:rPr>
                    <a:t>Dislocation</a:t>
                  </a:r>
                </a:p>
                <a:p>
                  <a:pPr algn="ctr"/>
                  <a:r>
                    <a:rPr lang="en-GB" dirty="0">
                      <a:solidFill>
                        <a:srgbClr val="000000"/>
                      </a:solidFill>
                    </a:rPr>
                    <a:t>loops</a:t>
                  </a:r>
                </a:p>
              </p:txBody>
            </p: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E7C80092-750C-E1EC-E897-C8F8D1E25A27}"/>
                    </a:ext>
                  </a:extLst>
                </p:cNvPr>
                <p:cNvCxnSpPr>
                  <a:cxnSpLocks/>
                  <a:stCxn id="44" idx="1"/>
                </p:cNvCxnSpPr>
                <p:nvPr/>
              </p:nvCxnSpPr>
              <p:spPr>
                <a:xfrm flipH="1" flipV="1">
                  <a:off x="1940462" y="4893378"/>
                  <a:ext cx="271541" cy="916683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9F3B383C-194A-88C6-1EA6-A2B583676A1A}"/>
                    </a:ext>
                  </a:extLst>
                </p:cNvPr>
                <p:cNvCxnSpPr>
                  <a:cxnSpLocks/>
                  <a:stCxn id="44" idx="1"/>
                </p:cNvCxnSpPr>
                <p:nvPr/>
              </p:nvCxnSpPr>
              <p:spPr>
                <a:xfrm flipH="1" flipV="1">
                  <a:off x="1650955" y="4714462"/>
                  <a:ext cx="561048" cy="1095599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Arrow Connector 6">
                  <a:extLst>
                    <a:ext uri="{FF2B5EF4-FFF2-40B4-BE49-F238E27FC236}">
                      <a16:creationId xmlns:a16="http://schemas.microsoft.com/office/drawing/2014/main" id="{F1B9EBC5-8234-6E96-8D5F-9D4BE2F80D62}"/>
                    </a:ext>
                  </a:extLst>
                </p:cNvPr>
                <p:cNvCxnSpPr>
                  <a:cxnSpLocks/>
                  <a:stCxn id="44" idx="3"/>
                </p:cNvCxnSpPr>
                <p:nvPr/>
              </p:nvCxnSpPr>
              <p:spPr>
                <a:xfrm flipV="1">
                  <a:off x="3488415" y="4606266"/>
                  <a:ext cx="889234" cy="1203795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B9185623-B936-508A-C21A-E857F8B7E982}"/>
                    </a:ext>
                  </a:extLst>
                </p:cNvPr>
                <p:cNvCxnSpPr>
                  <a:cxnSpLocks/>
                  <a:stCxn id="44" idx="3"/>
                </p:cNvCxnSpPr>
                <p:nvPr/>
              </p:nvCxnSpPr>
              <p:spPr>
                <a:xfrm flipV="1">
                  <a:off x="3488415" y="4817889"/>
                  <a:ext cx="1121894" cy="992172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E61969F2-E807-6759-EE3F-4F9DF6D95537}"/>
                    </a:ext>
                  </a:extLst>
                </p:cNvPr>
                <p:cNvCxnSpPr>
                  <a:cxnSpLocks/>
                  <a:stCxn id="37" idx="1"/>
                </p:cNvCxnSpPr>
                <p:nvPr/>
              </p:nvCxnSpPr>
              <p:spPr>
                <a:xfrm flipH="1">
                  <a:off x="1368988" y="2234577"/>
                  <a:ext cx="600388" cy="369509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75CBB4C5-DF12-3085-473D-74AF468DB69B}"/>
                    </a:ext>
                  </a:extLst>
                </p:cNvPr>
                <p:cNvCxnSpPr>
                  <a:cxnSpLocks/>
                  <a:stCxn id="37" idx="1"/>
                </p:cNvCxnSpPr>
                <p:nvPr/>
              </p:nvCxnSpPr>
              <p:spPr>
                <a:xfrm flipH="1">
                  <a:off x="1254627" y="2234577"/>
                  <a:ext cx="714749" cy="626157"/>
                </a:xfrm>
                <a:prstGeom prst="straightConnector1">
                  <a:avLst/>
                </a:prstGeom>
                <a:ln w="38100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18F1936-7966-E0A2-C530-6F43D86D94A8}"/>
                  </a:ext>
                </a:extLst>
              </p:cNvPr>
              <p:cNvSpPr txBox="1"/>
              <p:nvPr/>
            </p:nvSpPr>
            <p:spPr>
              <a:xfrm>
                <a:off x="298884" y="1601999"/>
                <a:ext cx="2133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FF9900"/>
                    </a:solidFill>
                  </a:rPr>
                  <a:t>&gt;15 at% Fe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296D6AB-B881-387C-F174-94CC418FFC75}"/>
                  </a:ext>
                </a:extLst>
              </p:cNvPr>
              <p:cNvSpPr txBox="1"/>
              <p:nvPr/>
            </p:nvSpPr>
            <p:spPr>
              <a:xfrm>
                <a:off x="3674413" y="1601999"/>
                <a:ext cx="11757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379429"/>
                    </a:solidFill>
                  </a:rPr>
                  <a:t>&gt;37 at% V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DD3B611-839D-BDBE-CC7E-922B11D68F85}"/>
                </a:ext>
              </a:extLst>
            </p:cNvPr>
            <p:cNvSpPr txBox="1"/>
            <p:nvPr/>
          </p:nvSpPr>
          <p:spPr>
            <a:xfrm>
              <a:off x="23202" y="5721554"/>
              <a:ext cx="6327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Implanted Homogenised </a:t>
              </a:r>
              <a:r>
                <a:rPr lang="en-US" i="1" dirty="0"/>
                <a:t>Ta</a:t>
              </a:r>
              <a:r>
                <a:rPr lang="en-US" i="1" baseline="-25000" dirty="0"/>
                <a:t>30</a:t>
              </a:r>
              <a:r>
                <a:rPr lang="en-US" i="1" dirty="0"/>
                <a:t>V</a:t>
              </a:r>
              <a:r>
                <a:rPr lang="en-US" i="1" baseline="-25000" dirty="0"/>
                <a:t>30</a:t>
              </a:r>
              <a:r>
                <a:rPr lang="en-US" i="1" dirty="0"/>
                <a:t>Ti</a:t>
              </a:r>
              <a:r>
                <a:rPr lang="en-US" i="1" baseline="-25000" dirty="0"/>
                <a:t>30</a:t>
              </a:r>
              <a:r>
                <a:rPr lang="en-US" i="1" dirty="0"/>
                <a:t>W</a:t>
              </a:r>
              <a:r>
                <a:rPr lang="en-US" i="1" baseline="-25000" dirty="0"/>
                <a:t>5</a:t>
              </a:r>
              <a:r>
                <a:rPr lang="en-US" i="1" dirty="0"/>
                <a:t>Fe</a:t>
              </a:r>
              <a:r>
                <a:rPr lang="en-US" i="1" baseline="-25000" dirty="0"/>
                <a:t>5  </a:t>
              </a:r>
              <a:r>
                <a:rPr lang="en-US" i="1" dirty="0"/>
                <a:t>- 660nm below surface</a:t>
              </a:r>
              <a:endParaRPr lang="en-GB" i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BBE4A91-06E0-F112-F17F-B0C3C6B7A958}"/>
              </a:ext>
            </a:extLst>
          </p:cNvPr>
          <p:cNvGrpSpPr/>
          <p:nvPr/>
        </p:nvGrpSpPr>
        <p:grpSpPr>
          <a:xfrm>
            <a:off x="6189501" y="1022584"/>
            <a:ext cx="5638856" cy="5358690"/>
            <a:chOff x="6189501" y="1022584"/>
            <a:chExt cx="5638856" cy="535869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03D181F-2189-615F-3BCA-93C6ABB91D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113" r="6541" b="772"/>
            <a:stretch/>
          </p:blipFill>
          <p:spPr>
            <a:xfrm rot="5400000">
              <a:off x="8419751" y="22323"/>
              <a:ext cx="2332462" cy="448475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D6EA05D-05D6-D022-886C-E77BAF2E5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37145" y="3557228"/>
              <a:ext cx="4491211" cy="2437282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1A60CC-F131-191C-55A8-02276261C39E}"/>
                </a:ext>
              </a:extLst>
            </p:cNvPr>
            <p:cNvSpPr txBox="1"/>
            <p:nvPr/>
          </p:nvSpPr>
          <p:spPr>
            <a:xfrm>
              <a:off x="6210269" y="1391916"/>
              <a:ext cx="11757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379429"/>
                  </a:solidFill>
                </a:rPr>
                <a:t>&gt;37 at% V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48E7037-AF6A-B614-ECA1-DA16164A6E32}"/>
                </a:ext>
              </a:extLst>
            </p:cNvPr>
            <p:cNvSpPr txBox="1"/>
            <p:nvPr/>
          </p:nvSpPr>
          <p:spPr>
            <a:xfrm>
              <a:off x="6189501" y="1022584"/>
              <a:ext cx="2133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9900"/>
                  </a:solidFill>
                </a:rPr>
                <a:t>&gt;15 at% Fe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B9CA04E-4EA8-0B8D-9691-13C00142EBB4}"/>
                </a:ext>
              </a:extLst>
            </p:cNvPr>
            <p:cNvSpPr txBox="1"/>
            <p:nvPr/>
          </p:nvSpPr>
          <p:spPr>
            <a:xfrm>
              <a:off x="7337144" y="3208544"/>
              <a:ext cx="35317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 err="1"/>
                <a:t>Isosurface</a:t>
              </a:r>
              <a:r>
                <a:rPr lang="en-GB" i="1" dirty="0"/>
                <a:t> of Fe/V cluster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9142FF0-59D2-7AA8-AD8A-3C4BA6984292}"/>
                </a:ext>
              </a:extLst>
            </p:cNvPr>
            <p:cNvSpPr txBox="1"/>
            <p:nvPr/>
          </p:nvSpPr>
          <p:spPr>
            <a:xfrm>
              <a:off x="7337144" y="6011942"/>
              <a:ext cx="2721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Line scan of of Fe/V cluster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383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Aged Atom Probe Tomography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27EEE-8709-3CAE-0BC6-EFC72AC50284}"/>
              </a:ext>
            </a:extLst>
          </p:cNvPr>
          <p:cNvSpPr txBox="1"/>
          <p:nvPr/>
        </p:nvSpPr>
        <p:spPr>
          <a:xfrm>
            <a:off x="4335332" y="2398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17238FC-9546-CECE-ED1A-826669F9940A}"/>
              </a:ext>
            </a:extLst>
          </p:cNvPr>
          <p:cNvGrpSpPr/>
          <p:nvPr/>
        </p:nvGrpSpPr>
        <p:grpSpPr>
          <a:xfrm>
            <a:off x="74950" y="1539624"/>
            <a:ext cx="6360342" cy="4241402"/>
            <a:chOff x="80926" y="1488474"/>
            <a:chExt cx="7321978" cy="488267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B7D5477-77AB-D830-E615-C9B6466BB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926" y="1488474"/>
              <a:ext cx="4733418" cy="488267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C443602-3153-FF10-6079-D0CBB69B0296}"/>
                </a:ext>
              </a:extLst>
            </p:cNvPr>
            <p:cNvSpPr txBox="1"/>
            <p:nvPr/>
          </p:nvSpPr>
          <p:spPr>
            <a:xfrm>
              <a:off x="4985446" y="5052643"/>
              <a:ext cx="21025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Dislocation lines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854CB66-F5FF-710D-D35D-0E3D8C877CA9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>
              <a:off x="3898691" y="3393433"/>
              <a:ext cx="1401670" cy="42518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B2BFEEC-1FE3-A7F0-5151-A65FCB587EC8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>
              <a:off x="3568004" y="3393433"/>
              <a:ext cx="1732357" cy="3944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F6644E5-7907-093C-596B-C62A3D346562}"/>
                </a:ext>
              </a:extLst>
            </p:cNvPr>
            <p:cNvCxnSpPr>
              <a:cxnSpLocks/>
              <a:stCxn id="6" idx="1"/>
            </p:cNvCxnSpPr>
            <p:nvPr/>
          </p:nvCxnSpPr>
          <p:spPr>
            <a:xfrm flipH="1">
              <a:off x="2060154" y="5237309"/>
              <a:ext cx="2925292" cy="68561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ABE7C4A-EC3B-49A4-2CC9-43BAE18B06EE}"/>
                </a:ext>
              </a:extLst>
            </p:cNvPr>
            <p:cNvCxnSpPr>
              <a:cxnSpLocks/>
              <a:stCxn id="6" idx="1"/>
            </p:cNvCxnSpPr>
            <p:nvPr/>
          </p:nvCxnSpPr>
          <p:spPr>
            <a:xfrm flipH="1" flipV="1">
              <a:off x="4340646" y="5211864"/>
              <a:ext cx="644800" cy="2544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DB6048F-C5E9-2CE8-37E4-8DAE48CA2FFB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>
              <a:off x="3121702" y="3393433"/>
              <a:ext cx="2178659" cy="460060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285B1F1-FC4E-67E6-B517-56082CB5BC5D}"/>
                </a:ext>
              </a:extLst>
            </p:cNvPr>
            <p:cNvSpPr txBox="1"/>
            <p:nvPr/>
          </p:nvSpPr>
          <p:spPr>
            <a:xfrm>
              <a:off x="5300361" y="3208767"/>
              <a:ext cx="21025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Dislocation loops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267432A-836C-F3FB-1718-A4B31ABE737B}"/>
              </a:ext>
            </a:extLst>
          </p:cNvPr>
          <p:cNvSpPr txBox="1"/>
          <p:nvPr/>
        </p:nvSpPr>
        <p:spPr>
          <a:xfrm>
            <a:off x="392149" y="5744869"/>
            <a:ext cx="4889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Implanted matrix phase of aged </a:t>
            </a:r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  </a:t>
            </a:r>
            <a:r>
              <a:rPr lang="en-US" i="1" dirty="0"/>
              <a:t>- 300 nm below surface</a:t>
            </a:r>
            <a:endParaRPr lang="en-GB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1F9D0-3E36-88D1-FEE6-4B69202E86DA}"/>
              </a:ext>
            </a:extLst>
          </p:cNvPr>
          <p:cNvSpPr txBox="1"/>
          <p:nvPr/>
        </p:nvSpPr>
        <p:spPr>
          <a:xfrm>
            <a:off x="348664" y="1290900"/>
            <a:ext cx="2133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9900"/>
                </a:solidFill>
              </a:rPr>
              <a:t>&gt;33 at% </a:t>
            </a:r>
            <a:r>
              <a:rPr lang="en-GB" b="1" dirty="0" err="1">
                <a:solidFill>
                  <a:srgbClr val="FF9900"/>
                </a:solidFill>
              </a:rPr>
              <a:t>Fe+V</a:t>
            </a:r>
            <a:endParaRPr lang="en-GB" b="1" dirty="0">
              <a:solidFill>
                <a:srgbClr val="FF9900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2B678F5-59B7-6808-A4CF-919D36BE2C09}"/>
              </a:ext>
            </a:extLst>
          </p:cNvPr>
          <p:cNvGrpSpPr/>
          <p:nvPr/>
        </p:nvGrpSpPr>
        <p:grpSpPr>
          <a:xfrm>
            <a:off x="7038785" y="1223161"/>
            <a:ext cx="4680269" cy="2935334"/>
            <a:chOff x="7038785" y="1331449"/>
            <a:chExt cx="4680269" cy="2935334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C3D131E-E21B-5752-1893-00A2FB205152}"/>
                </a:ext>
              </a:extLst>
            </p:cNvPr>
            <p:cNvGrpSpPr/>
            <p:nvPr/>
          </p:nvGrpSpPr>
          <p:grpSpPr>
            <a:xfrm>
              <a:off x="7038785" y="1700275"/>
              <a:ext cx="4505515" cy="2040830"/>
              <a:chOff x="7038785" y="1700275"/>
              <a:chExt cx="4505515" cy="2040830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B08E8CF-EEDF-3ACE-306F-091707C8C9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38785" y="1700781"/>
                <a:ext cx="2999088" cy="2040324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E0A6E001-F896-55C6-EB30-1263A93D4C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126698" y="1700275"/>
                <a:ext cx="1417602" cy="2040830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21540D-75E9-A7BD-96E8-B15E510547A9}"/>
                </a:ext>
              </a:extLst>
            </p:cNvPr>
            <p:cNvSpPr txBox="1"/>
            <p:nvPr/>
          </p:nvSpPr>
          <p:spPr>
            <a:xfrm>
              <a:off x="7038785" y="3594032"/>
              <a:ext cx="15648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9900"/>
                  </a:solidFill>
                </a:rPr>
                <a:t>&gt;17 at% Fe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D635C5D-E8D8-735F-0AC0-69D693486421}"/>
                </a:ext>
              </a:extLst>
            </p:cNvPr>
            <p:cNvSpPr txBox="1"/>
            <p:nvPr/>
          </p:nvSpPr>
          <p:spPr>
            <a:xfrm>
              <a:off x="7038785" y="3897451"/>
              <a:ext cx="1471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379429"/>
                  </a:solidFill>
                </a:rPr>
                <a:t>&gt;52 at% V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DBCA939-9A6B-6A31-416B-61DBEDAC0B58}"/>
                </a:ext>
              </a:extLst>
            </p:cNvPr>
            <p:cNvSpPr txBox="1"/>
            <p:nvPr/>
          </p:nvSpPr>
          <p:spPr>
            <a:xfrm>
              <a:off x="10037873" y="3652981"/>
              <a:ext cx="14713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379429"/>
                  </a:solidFill>
                </a:rPr>
                <a:t>&gt;33 at% </a:t>
              </a:r>
              <a:r>
                <a:rPr lang="en-GB" b="1" dirty="0" err="1">
                  <a:solidFill>
                    <a:srgbClr val="379429"/>
                  </a:solidFill>
                </a:rPr>
                <a:t>V+Fe</a:t>
              </a:r>
              <a:endParaRPr lang="en-GB" b="1" dirty="0">
                <a:solidFill>
                  <a:srgbClr val="379429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38FBF7C-E599-3695-DFA9-B03BDE62255F}"/>
                </a:ext>
              </a:extLst>
            </p:cNvPr>
            <p:cNvSpPr txBox="1"/>
            <p:nvPr/>
          </p:nvSpPr>
          <p:spPr>
            <a:xfrm>
              <a:off x="7038785" y="1331449"/>
              <a:ext cx="27892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0000"/>
                  </a:solidFill>
                </a:rPr>
                <a:t>C15 Laves – 650 nm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A186E79-0041-24BB-A2EB-3E7AFC80D758}"/>
                </a:ext>
              </a:extLst>
            </p:cNvPr>
            <p:cNvSpPr txBox="1"/>
            <p:nvPr/>
          </p:nvSpPr>
          <p:spPr>
            <a:xfrm>
              <a:off x="9828062" y="1331449"/>
              <a:ext cx="18909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000000"/>
                  </a:solidFill>
                </a:rPr>
                <a:t>Matrix – 300 nm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28FE26E2-9521-54E8-C3DB-F55C9E54D3B0}"/>
              </a:ext>
            </a:extLst>
          </p:cNvPr>
          <p:cNvSpPr txBox="1"/>
          <p:nvPr/>
        </p:nvSpPr>
        <p:spPr>
          <a:xfrm>
            <a:off x="6982600" y="4134431"/>
            <a:ext cx="499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Implanted aged </a:t>
            </a:r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  </a:t>
            </a:r>
            <a:endParaRPr lang="en-GB" i="1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A06E27C2-FBB9-E271-96E1-46331C72A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683697"/>
              </p:ext>
            </p:extLst>
          </p:nvPr>
        </p:nvGraphicFramePr>
        <p:xfrm>
          <a:off x="6054617" y="4704768"/>
          <a:ext cx="6011837" cy="14833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83399">
                  <a:extLst>
                    <a:ext uri="{9D8B030D-6E8A-4147-A177-3AD203B41FA5}">
                      <a16:colId xmlns:a16="http://schemas.microsoft.com/office/drawing/2014/main" val="3191095919"/>
                    </a:ext>
                  </a:extLst>
                </a:gridCol>
                <a:gridCol w="866585">
                  <a:extLst>
                    <a:ext uri="{9D8B030D-6E8A-4147-A177-3AD203B41FA5}">
                      <a16:colId xmlns:a16="http://schemas.microsoft.com/office/drawing/2014/main" val="2530459282"/>
                    </a:ext>
                  </a:extLst>
                </a:gridCol>
                <a:gridCol w="884301">
                  <a:extLst>
                    <a:ext uri="{9D8B030D-6E8A-4147-A177-3AD203B41FA5}">
                      <a16:colId xmlns:a16="http://schemas.microsoft.com/office/drawing/2014/main" val="4086657285"/>
                    </a:ext>
                  </a:extLst>
                </a:gridCol>
                <a:gridCol w="1013333">
                  <a:extLst>
                    <a:ext uri="{9D8B030D-6E8A-4147-A177-3AD203B41FA5}">
                      <a16:colId xmlns:a16="http://schemas.microsoft.com/office/drawing/2014/main" val="3126062318"/>
                    </a:ext>
                  </a:extLst>
                </a:gridCol>
                <a:gridCol w="866585">
                  <a:extLst>
                    <a:ext uri="{9D8B030D-6E8A-4147-A177-3AD203B41FA5}">
                      <a16:colId xmlns:a16="http://schemas.microsoft.com/office/drawing/2014/main" val="1604993814"/>
                    </a:ext>
                  </a:extLst>
                </a:gridCol>
                <a:gridCol w="884301">
                  <a:extLst>
                    <a:ext uri="{9D8B030D-6E8A-4147-A177-3AD203B41FA5}">
                      <a16:colId xmlns:a16="http://schemas.microsoft.com/office/drawing/2014/main" val="1700246715"/>
                    </a:ext>
                  </a:extLst>
                </a:gridCol>
                <a:gridCol w="1013333">
                  <a:extLst>
                    <a:ext uri="{9D8B030D-6E8A-4147-A177-3AD203B41FA5}">
                      <a16:colId xmlns:a16="http://schemas.microsoft.com/office/drawing/2014/main" val="27425446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Matrix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C15 Laves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19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Bulk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Cluster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Increase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Bulk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Cluster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Increase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109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V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 at%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49 at%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105 %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47 at%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 at%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33 %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287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Fe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 at%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 at%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150 %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 at%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 at%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50 %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192677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7C4108E-723E-DC17-F81B-B0F4E8E6B880}"/>
              </a:ext>
            </a:extLst>
          </p:cNvPr>
          <p:cNvSpPr txBox="1"/>
          <p:nvPr/>
        </p:nvSpPr>
        <p:spPr>
          <a:xfrm>
            <a:off x="5281863" y="22138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266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VTiWFe_aged_impl_C5_M19_210nm_92454_Ev34_with isosurface">
            <a:hlinkClick r:id="" action="ppaction://media"/>
            <a:extLst>
              <a:ext uri="{FF2B5EF4-FFF2-40B4-BE49-F238E27FC236}">
                <a16:creationId xmlns:a16="http://schemas.microsoft.com/office/drawing/2014/main" id="{DADD2858-D9A8-71C1-6F67-6A07F410B3D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76419" y="971774"/>
            <a:ext cx="5048922" cy="504892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Multi-phase Boundaries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27EEE-8709-3CAE-0BC6-EFC72AC50284}"/>
              </a:ext>
            </a:extLst>
          </p:cNvPr>
          <p:cNvSpPr txBox="1"/>
          <p:nvPr/>
        </p:nvSpPr>
        <p:spPr>
          <a:xfrm>
            <a:off x="4335332" y="2398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B167F9-02F2-695D-536C-B2159F47626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6" t="3333" r="26468"/>
          <a:stretch/>
        </p:blipFill>
        <p:spPr>
          <a:xfrm>
            <a:off x="96024" y="1225039"/>
            <a:ext cx="1552926" cy="27171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3CAD9B-FE07-89CF-00C1-2396459C2C4D}"/>
              </a:ext>
            </a:extLst>
          </p:cNvPr>
          <p:cNvSpPr txBox="1"/>
          <p:nvPr/>
        </p:nvSpPr>
        <p:spPr>
          <a:xfrm>
            <a:off x="3272969" y="1221354"/>
            <a:ext cx="2689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70 at% </a:t>
            </a:r>
            <a:r>
              <a:rPr lang="en-GB" b="1" dirty="0" err="1">
                <a:solidFill>
                  <a:srgbClr val="FF0000"/>
                </a:solidFill>
              </a:rPr>
              <a:t>Ti+C+N+O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42A142"/>
                </a:solidFill>
              </a:rPr>
              <a:t>27 at% V</a:t>
            </a:r>
          </a:p>
          <a:p>
            <a:r>
              <a:rPr lang="en-GB" b="1" dirty="0">
                <a:solidFill>
                  <a:srgbClr val="FF9900"/>
                </a:solidFill>
              </a:rPr>
              <a:t>20 at% Fe</a:t>
            </a: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F0ABD9DC-5CA2-AAA3-4E95-574FF4EB0C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956563"/>
              </p:ext>
            </p:extLst>
          </p:nvPr>
        </p:nvGraphicFramePr>
        <p:xfrm>
          <a:off x="9468231" y="1113195"/>
          <a:ext cx="203961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805">
                  <a:extLst>
                    <a:ext uri="{9D8B030D-6E8A-4147-A177-3AD203B41FA5}">
                      <a16:colId xmlns:a16="http://schemas.microsoft.com/office/drawing/2014/main" val="3177419899"/>
                    </a:ext>
                  </a:extLst>
                </a:gridCol>
                <a:gridCol w="1019805">
                  <a:extLst>
                    <a:ext uri="{9D8B030D-6E8A-4147-A177-3AD203B41FA5}">
                      <a16:colId xmlns:a16="http://schemas.microsoft.com/office/drawing/2014/main" val="462398716"/>
                    </a:ext>
                  </a:extLst>
                </a:gridCol>
              </a:tblGrid>
              <a:tr h="293582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TiCON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915173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Ti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67.6 at%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420812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18.3 at%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8968685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8.6 at%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167855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3.6 at%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678502"/>
                  </a:ext>
                </a:extLst>
              </a:tr>
            </a:tbl>
          </a:graphicData>
        </a:graphic>
      </p:graphicFrame>
      <p:graphicFrame>
        <p:nvGraphicFramePr>
          <p:cNvPr id="22" name="Table 11">
            <a:extLst>
              <a:ext uri="{FF2B5EF4-FFF2-40B4-BE49-F238E27FC236}">
                <a16:creationId xmlns:a16="http://schemas.microsoft.com/office/drawing/2014/main" id="{EF4D8B12-5B83-44B0-4373-B4EE5B53F6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939329"/>
              </p:ext>
            </p:extLst>
          </p:nvPr>
        </p:nvGraphicFramePr>
        <p:xfrm>
          <a:off x="9487200" y="3825819"/>
          <a:ext cx="2039610" cy="21945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19805">
                  <a:extLst>
                    <a:ext uri="{9D8B030D-6E8A-4147-A177-3AD203B41FA5}">
                      <a16:colId xmlns:a16="http://schemas.microsoft.com/office/drawing/2014/main" val="3177419899"/>
                    </a:ext>
                  </a:extLst>
                </a:gridCol>
                <a:gridCol w="1019805">
                  <a:extLst>
                    <a:ext uri="{9D8B030D-6E8A-4147-A177-3AD203B41FA5}">
                      <a16:colId xmlns:a16="http://schemas.microsoft.com/office/drawing/2014/main" val="46239871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Matrix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Concentration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915173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28.5 at%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420812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18.8 at%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8968685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Ti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43.3 at%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167855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7.5 at%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678502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 at%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552881"/>
                  </a:ext>
                </a:extLst>
              </a:tr>
            </a:tbl>
          </a:graphicData>
        </a:graphic>
      </p:graphicFrame>
      <p:graphicFrame>
        <p:nvGraphicFramePr>
          <p:cNvPr id="23" name="Table 11">
            <a:extLst>
              <a:ext uri="{FF2B5EF4-FFF2-40B4-BE49-F238E27FC236}">
                <a16:creationId xmlns:a16="http://schemas.microsoft.com/office/drawing/2014/main" id="{57771B88-4FB7-F894-82D2-D317DAA590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81518"/>
              </p:ext>
            </p:extLst>
          </p:nvPr>
        </p:nvGraphicFramePr>
        <p:xfrm>
          <a:off x="1849131" y="2909051"/>
          <a:ext cx="2039610" cy="21945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19805">
                  <a:extLst>
                    <a:ext uri="{9D8B030D-6E8A-4147-A177-3AD203B41FA5}">
                      <a16:colId xmlns:a16="http://schemas.microsoft.com/office/drawing/2014/main" val="3177419899"/>
                    </a:ext>
                  </a:extLst>
                </a:gridCol>
                <a:gridCol w="1019805">
                  <a:extLst>
                    <a:ext uri="{9D8B030D-6E8A-4147-A177-3AD203B41FA5}">
                      <a16:colId xmlns:a16="http://schemas.microsoft.com/office/drawing/2014/main" val="462398716"/>
                    </a:ext>
                  </a:extLst>
                </a:gridCol>
              </a:tblGrid>
              <a:tr h="293582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C15 Laves Phase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915173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27.3 at%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420812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44.6 at%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8968685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Ti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14.4 at%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167855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4.0 at%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678502"/>
                  </a:ext>
                </a:extLst>
              </a:tr>
              <a:tr h="29358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9.2 at%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552881"/>
                  </a:ext>
                </a:extLst>
              </a:tr>
            </a:tbl>
          </a:graphicData>
        </a:graphic>
      </p:graphicFrame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F42BC83-09AC-409B-B74B-C6E2A03C4195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5959366" y="2027595"/>
            <a:ext cx="3508865" cy="168247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48ECAB0-9195-943A-C988-F7B77DC97C10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3888741" y="4006331"/>
            <a:ext cx="929487" cy="98766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57C39D0-457A-7FE4-A577-59280B8B7ECF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6938482" y="4523645"/>
            <a:ext cx="2548718" cy="39945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83B71B9-1030-FDC0-6805-3720B76507E1}"/>
              </a:ext>
            </a:extLst>
          </p:cNvPr>
          <p:cNvSpPr txBox="1"/>
          <p:nvPr/>
        </p:nvSpPr>
        <p:spPr>
          <a:xfrm>
            <a:off x="3044047" y="6020379"/>
            <a:ext cx="5513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Implanted aged </a:t>
            </a:r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  </a:t>
            </a:r>
            <a:r>
              <a:rPr lang="en-US" i="1" dirty="0"/>
              <a:t>- 210 nm below surface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20968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Phase Structure Changes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27EEE-8709-3CAE-0BC6-EFC72AC50284}"/>
              </a:ext>
            </a:extLst>
          </p:cNvPr>
          <p:cNvSpPr txBox="1"/>
          <p:nvPr/>
        </p:nvSpPr>
        <p:spPr>
          <a:xfrm>
            <a:off x="4335332" y="2398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1D8B76-7BB1-C804-3B47-5DBD77D3A6A9}"/>
              </a:ext>
            </a:extLst>
          </p:cNvPr>
          <p:cNvSpPr/>
          <p:nvPr/>
        </p:nvSpPr>
        <p:spPr>
          <a:xfrm>
            <a:off x="7137163" y="1812484"/>
            <a:ext cx="4699785" cy="4245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200" kern="1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C2183D-7D6C-7572-BF9C-07363BFB09F0}"/>
              </a:ext>
            </a:extLst>
          </p:cNvPr>
          <p:cNvSpPr txBox="1"/>
          <p:nvPr/>
        </p:nvSpPr>
        <p:spPr>
          <a:xfrm>
            <a:off x="518411" y="5932427"/>
            <a:ext cx="5500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GI-XRD Implanted </a:t>
            </a:r>
            <a:r>
              <a:rPr lang="en-US" i="1" dirty="0" err="1"/>
              <a:t>Homogenised</a:t>
            </a:r>
            <a:r>
              <a:rPr lang="en-US" i="1" dirty="0"/>
              <a:t> 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</a:t>
            </a:r>
            <a:endParaRPr lang="en-GB" sz="1400" i="1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78BE069-709C-2AAD-1C92-A705B9867B25}"/>
              </a:ext>
            </a:extLst>
          </p:cNvPr>
          <p:cNvGrpSpPr/>
          <p:nvPr/>
        </p:nvGrpSpPr>
        <p:grpSpPr>
          <a:xfrm>
            <a:off x="518411" y="1090879"/>
            <a:ext cx="11155178" cy="4860000"/>
            <a:chOff x="399437" y="1175103"/>
            <a:chExt cx="11155178" cy="4860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196CD59-9DAA-BDBD-334F-F0D5363AD7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177"/>
            <a:stretch/>
          </p:blipFill>
          <p:spPr>
            <a:xfrm>
              <a:off x="399437" y="1175103"/>
              <a:ext cx="5577589" cy="4860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57A8B94-2DA3-BFD3-DEB6-6E4F91B40F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177"/>
            <a:stretch/>
          </p:blipFill>
          <p:spPr>
            <a:xfrm>
              <a:off x="5977026" y="1175103"/>
              <a:ext cx="5577589" cy="4860000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D07965C-4218-5D81-43C2-5C29B561ED21}"/>
              </a:ext>
            </a:extLst>
          </p:cNvPr>
          <p:cNvSpPr txBox="1"/>
          <p:nvPr/>
        </p:nvSpPr>
        <p:spPr>
          <a:xfrm>
            <a:off x="6018640" y="5932427"/>
            <a:ext cx="5500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GI-XRD Implanted Aged 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</a:t>
            </a:r>
            <a:endParaRPr lang="en-GB" sz="1400" i="1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589B849-C6DD-3FD5-E936-AE2F257703EA}"/>
              </a:ext>
            </a:extLst>
          </p:cNvPr>
          <p:cNvGrpSpPr/>
          <p:nvPr/>
        </p:nvGrpSpPr>
        <p:grpSpPr>
          <a:xfrm>
            <a:off x="1360357" y="3520879"/>
            <a:ext cx="3376183" cy="1418409"/>
            <a:chOff x="1444578" y="3747443"/>
            <a:chExt cx="3376183" cy="1418409"/>
          </a:xfrm>
        </p:grpSpPr>
        <p:sp>
          <p:nvSpPr>
            <p:cNvPr id="28" name="Triangle 27">
              <a:extLst>
                <a:ext uri="{FF2B5EF4-FFF2-40B4-BE49-F238E27FC236}">
                  <a16:creationId xmlns:a16="http://schemas.microsoft.com/office/drawing/2014/main" id="{1F193B37-FF94-2D6B-5413-1CA004E68F4F}"/>
                </a:ext>
              </a:extLst>
            </p:cNvPr>
            <p:cNvSpPr/>
            <p:nvPr/>
          </p:nvSpPr>
          <p:spPr>
            <a:xfrm rot="10800000">
              <a:off x="4689247" y="5052478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riangle 28">
              <a:extLst>
                <a:ext uri="{FF2B5EF4-FFF2-40B4-BE49-F238E27FC236}">
                  <a16:creationId xmlns:a16="http://schemas.microsoft.com/office/drawing/2014/main" id="{CF74591B-22DB-CBDE-9A65-4E1E0C95F2D8}"/>
                </a:ext>
              </a:extLst>
            </p:cNvPr>
            <p:cNvSpPr/>
            <p:nvPr/>
          </p:nvSpPr>
          <p:spPr>
            <a:xfrm rot="10800000">
              <a:off x="3948636" y="5052478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F75FD8A7-43ED-B9C2-41F6-F546FED7820A}"/>
                </a:ext>
              </a:extLst>
            </p:cNvPr>
            <p:cNvSpPr/>
            <p:nvPr/>
          </p:nvSpPr>
          <p:spPr>
            <a:xfrm rot="10800000">
              <a:off x="3214917" y="4778084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iangle 30">
              <a:extLst>
                <a:ext uri="{FF2B5EF4-FFF2-40B4-BE49-F238E27FC236}">
                  <a16:creationId xmlns:a16="http://schemas.microsoft.com/office/drawing/2014/main" id="{BF0C566D-E992-EEF2-205C-9CCC820A6473}"/>
                </a:ext>
              </a:extLst>
            </p:cNvPr>
            <p:cNvSpPr/>
            <p:nvPr/>
          </p:nvSpPr>
          <p:spPr>
            <a:xfrm rot="10800000">
              <a:off x="2405328" y="5052478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iangle 31">
              <a:extLst>
                <a:ext uri="{FF2B5EF4-FFF2-40B4-BE49-F238E27FC236}">
                  <a16:creationId xmlns:a16="http://schemas.microsoft.com/office/drawing/2014/main" id="{9D5EC74B-0611-7A01-436D-73577228E30A}"/>
                </a:ext>
              </a:extLst>
            </p:cNvPr>
            <p:cNvSpPr/>
            <p:nvPr/>
          </p:nvSpPr>
          <p:spPr>
            <a:xfrm rot="10800000">
              <a:off x="1444578" y="3747443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43BA3A0-8FF3-976F-1A42-E8D4FB2DEA33}"/>
              </a:ext>
            </a:extLst>
          </p:cNvPr>
          <p:cNvGrpSpPr/>
          <p:nvPr/>
        </p:nvGrpSpPr>
        <p:grpSpPr>
          <a:xfrm>
            <a:off x="1366621" y="1650847"/>
            <a:ext cx="3421432" cy="1413748"/>
            <a:chOff x="7056943" y="4044548"/>
            <a:chExt cx="3421432" cy="1413748"/>
          </a:xfrm>
        </p:grpSpPr>
        <p:sp>
          <p:nvSpPr>
            <p:cNvPr id="23" name="Triangle 22">
              <a:extLst>
                <a:ext uri="{FF2B5EF4-FFF2-40B4-BE49-F238E27FC236}">
                  <a16:creationId xmlns:a16="http://schemas.microsoft.com/office/drawing/2014/main" id="{38D0AADC-0A20-11B5-2D74-990EFE736D72}"/>
                </a:ext>
              </a:extLst>
            </p:cNvPr>
            <p:cNvSpPr/>
            <p:nvPr/>
          </p:nvSpPr>
          <p:spPr>
            <a:xfrm rot="10800000">
              <a:off x="7056943" y="4460073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iangle 23">
              <a:extLst>
                <a:ext uri="{FF2B5EF4-FFF2-40B4-BE49-F238E27FC236}">
                  <a16:creationId xmlns:a16="http://schemas.microsoft.com/office/drawing/2014/main" id="{1EB756C9-F340-8C91-6F82-293F863DC5E9}"/>
                </a:ext>
              </a:extLst>
            </p:cNvPr>
            <p:cNvSpPr/>
            <p:nvPr/>
          </p:nvSpPr>
          <p:spPr>
            <a:xfrm rot="10800000">
              <a:off x="8018157" y="5344410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riangle 24">
              <a:extLst>
                <a:ext uri="{FF2B5EF4-FFF2-40B4-BE49-F238E27FC236}">
                  <a16:creationId xmlns:a16="http://schemas.microsoft.com/office/drawing/2014/main" id="{3E90FEB6-9701-1409-086C-86195409BB36}"/>
                </a:ext>
              </a:extLst>
            </p:cNvPr>
            <p:cNvSpPr/>
            <p:nvPr/>
          </p:nvSpPr>
          <p:spPr>
            <a:xfrm rot="10800000">
              <a:off x="8841514" y="4044548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riangle 25">
              <a:extLst>
                <a:ext uri="{FF2B5EF4-FFF2-40B4-BE49-F238E27FC236}">
                  <a16:creationId xmlns:a16="http://schemas.microsoft.com/office/drawing/2014/main" id="{73791FF6-5CE3-5114-EC4F-879929EC6B73}"/>
                </a:ext>
              </a:extLst>
            </p:cNvPr>
            <p:cNvSpPr/>
            <p:nvPr/>
          </p:nvSpPr>
          <p:spPr>
            <a:xfrm rot="10800000">
              <a:off x="9594779" y="5344922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riangle 26">
              <a:extLst>
                <a:ext uri="{FF2B5EF4-FFF2-40B4-BE49-F238E27FC236}">
                  <a16:creationId xmlns:a16="http://schemas.microsoft.com/office/drawing/2014/main" id="{E0BBCF14-B999-110B-A914-5ED00BCC7AE3}"/>
                </a:ext>
              </a:extLst>
            </p:cNvPr>
            <p:cNvSpPr/>
            <p:nvPr/>
          </p:nvSpPr>
          <p:spPr>
            <a:xfrm rot="10800000">
              <a:off x="10346861" y="5322839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BE12F13-6E38-DF5D-B5D9-B2BA666D5DBC}"/>
              </a:ext>
            </a:extLst>
          </p:cNvPr>
          <p:cNvGrpSpPr/>
          <p:nvPr/>
        </p:nvGrpSpPr>
        <p:grpSpPr>
          <a:xfrm>
            <a:off x="6898063" y="1870452"/>
            <a:ext cx="3313365" cy="1291023"/>
            <a:chOff x="1413803" y="2039266"/>
            <a:chExt cx="3313365" cy="1291023"/>
          </a:xfrm>
        </p:grpSpPr>
        <p:sp>
          <p:nvSpPr>
            <p:cNvPr id="41" name="Triangle 40">
              <a:extLst>
                <a:ext uri="{FF2B5EF4-FFF2-40B4-BE49-F238E27FC236}">
                  <a16:creationId xmlns:a16="http://schemas.microsoft.com/office/drawing/2014/main" id="{4A22739E-27B2-2ADD-34DE-8AA259E58D8E}"/>
                </a:ext>
              </a:extLst>
            </p:cNvPr>
            <p:cNvSpPr/>
            <p:nvPr/>
          </p:nvSpPr>
          <p:spPr>
            <a:xfrm rot="10800000">
              <a:off x="1413803" y="2039266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Triangle 41">
              <a:extLst>
                <a:ext uri="{FF2B5EF4-FFF2-40B4-BE49-F238E27FC236}">
                  <a16:creationId xmlns:a16="http://schemas.microsoft.com/office/drawing/2014/main" id="{56B58097-1CD5-483E-9CA7-E3D0D98E66A6}"/>
                </a:ext>
              </a:extLst>
            </p:cNvPr>
            <p:cNvSpPr/>
            <p:nvPr/>
          </p:nvSpPr>
          <p:spPr>
            <a:xfrm rot="10800000">
              <a:off x="2358434" y="3147341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riangle 42">
              <a:extLst>
                <a:ext uri="{FF2B5EF4-FFF2-40B4-BE49-F238E27FC236}">
                  <a16:creationId xmlns:a16="http://schemas.microsoft.com/office/drawing/2014/main" id="{BEAC40E0-DBA2-2FA3-4EFC-83B644EA86D8}"/>
                </a:ext>
              </a:extLst>
            </p:cNvPr>
            <p:cNvSpPr/>
            <p:nvPr/>
          </p:nvSpPr>
          <p:spPr>
            <a:xfrm rot="10800000">
              <a:off x="3139203" y="3099978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riangle 43">
              <a:extLst>
                <a:ext uri="{FF2B5EF4-FFF2-40B4-BE49-F238E27FC236}">
                  <a16:creationId xmlns:a16="http://schemas.microsoft.com/office/drawing/2014/main" id="{8CE52812-ACE3-8A2F-8B49-B43656F575E8}"/>
                </a:ext>
              </a:extLst>
            </p:cNvPr>
            <p:cNvSpPr/>
            <p:nvPr/>
          </p:nvSpPr>
          <p:spPr>
            <a:xfrm rot="10800000">
              <a:off x="3868878" y="3216914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riangle 44">
              <a:extLst>
                <a:ext uri="{FF2B5EF4-FFF2-40B4-BE49-F238E27FC236}">
                  <a16:creationId xmlns:a16="http://schemas.microsoft.com/office/drawing/2014/main" id="{B2244CB8-58AB-2824-F477-B9A7E820D512}"/>
                </a:ext>
              </a:extLst>
            </p:cNvPr>
            <p:cNvSpPr/>
            <p:nvPr/>
          </p:nvSpPr>
          <p:spPr>
            <a:xfrm rot="10800000">
              <a:off x="4595654" y="3216915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4724E22-ABF2-4E74-4CB6-12FEFF1E7177}"/>
              </a:ext>
            </a:extLst>
          </p:cNvPr>
          <p:cNvGrpSpPr/>
          <p:nvPr/>
        </p:nvGrpSpPr>
        <p:grpSpPr>
          <a:xfrm>
            <a:off x="6902937" y="3621041"/>
            <a:ext cx="3314353" cy="1285097"/>
            <a:chOff x="7028098" y="2206228"/>
            <a:chExt cx="3314353" cy="1285097"/>
          </a:xfrm>
        </p:grpSpPr>
        <p:sp>
          <p:nvSpPr>
            <p:cNvPr id="36" name="Triangle 35">
              <a:extLst>
                <a:ext uri="{FF2B5EF4-FFF2-40B4-BE49-F238E27FC236}">
                  <a16:creationId xmlns:a16="http://schemas.microsoft.com/office/drawing/2014/main" id="{BA3AFFBB-25EC-C7F7-FAFF-D748693E187C}"/>
                </a:ext>
              </a:extLst>
            </p:cNvPr>
            <p:cNvSpPr/>
            <p:nvPr/>
          </p:nvSpPr>
          <p:spPr>
            <a:xfrm rot="10800000">
              <a:off x="7028098" y="2206228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riangle 36">
              <a:extLst>
                <a:ext uri="{FF2B5EF4-FFF2-40B4-BE49-F238E27FC236}">
                  <a16:creationId xmlns:a16="http://schemas.microsoft.com/office/drawing/2014/main" id="{5DE32F99-5E66-E533-257A-54F2F78333BB}"/>
                </a:ext>
              </a:extLst>
            </p:cNvPr>
            <p:cNvSpPr/>
            <p:nvPr/>
          </p:nvSpPr>
          <p:spPr>
            <a:xfrm rot="10800000">
              <a:off x="8768118" y="3242645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riangle 37">
              <a:extLst>
                <a:ext uri="{FF2B5EF4-FFF2-40B4-BE49-F238E27FC236}">
                  <a16:creationId xmlns:a16="http://schemas.microsoft.com/office/drawing/2014/main" id="{DE99C88C-1310-6700-D7E2-B1DD135E6B7C}"/>
                </a:ext>
              </a:extLst>
            </p:cNvPr>
            <p:cNvSpPr/>
            <p:nvPr/>
          </p:nvSpPr>
          <p:spPr>
            <a:xfrm rot="10800000">
              <a:off x="7976644" y="3247469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riangle 38">
              <a:extLst>
                <a:ext uri="{FF2B5EF4-FFF2-40B4-BE49-F238E27FC236}">
                  <a16:creationId xmlns:a16="http://schemas.microsoft.com/office/drawing/2014/main" id="{A4737B78-4623-9983-6607-8473D6E1C2B1}"/>
                </a:ext>
              </a:extLst>
            </p:cNvPr>
            <p:cNvSpPr/>
            <p:nvPr/>
          </p:nvSpPr>
          <p:spPr>
            <a:xfrm rot="10800000">
              <a:off x="9504607" y="3377951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riangle 39">
              <a:extLst>
                <a:ext uri="{FF2B5EF4-FFF2-40B4-BE49-F238E27FC236}">
                  <a16:creationId xmlns:a16="http://schemas.microsoft.com/office/drawing/2014/main" id="{65D293D4-3550-9FBC-B001-E519989C52FB}"/>
                </a:ext>
              </a:extLst>
            </p:cNvPr>
            <p:cNvSpPr/>
            <p:nvPr/>
          </p:nvSpPr>
          <p:spPr>
            <a:xfrm rot="10800000">
              <a:off x="10210937" y="3360674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2DCA148-1D3A-1500-3F8C-FD957AF2849D}"/>
              </a:ext>
            </a:extLst>
          </p:cNvPr>
          <p:cNvGrpSpPr/>
          <p:nvPr/>
        </p:nvGrpSpPr>
        <p:grpSpPr>
          <a:xfrm>
            <a:off x="6691914" y="2890613"/>
            <a:ext cx="2278122" cy="296549"/>
            <a:chOff x="1181388" y="3085119"/>
            <a:chExt cx="2278122" cy="296549"/>
          </a:xfrm>
        </p:grpSpPr>
        <p:sp>
          <p:nvSpPr>
            <p:cNvPr id="56" name="Triangle 55">
              <a:extLst>
                <a:ext uri="{FF2B5EF4-FFF2-40B4-BE49-F238E27FC236}">
                  <a16:creationId xmlns:a16="http://schemas.microsoft.com/office/drawing/2014/main" id="{8AD2CE49-BA23-BA44-8AA1-7B9B7F03253E}"/>
                </a:ext>
              </a:extLst>
            </p:cNvPr>
            <p:cNvSpPr/>
            <p:nvPr/>
          </p:nvSpPr>
          <p:spPr>
            <a:xfrm rot="10800000">
              <a:off x="1181388" y="3171142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riangle 56">
              <a:extLst>
                <a:ext uri="{FF2B5EF4-FFF2-40B4-BE49-F238E27FC236}">
                  <a16:creationId xmlns:a16="http://schemas.microsoft.com/office/drawing/2014/main" id="{EF3E3B37-EED0-7109-A10D-39AC61EDA863}"/>
                </a:ext>
              </a:extLst>
            </p:cNvPr>
            <p:cNvSpPr/>
            <p:nvPr/>
          </p:nvSpPr>
          <p:spPr>
            <a:xfrm rot="10800000">
              <a:off x="1541506" y="3085119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riangle 57">
              <a:extLst>
                <a:ext uri="{FF2B5EF4-FFF2-40B4-BE49-F238E27FC236}">
                  <a16:creationId xmlns:a16="http://schemas.microsoft.com/office/drawing/2014/main" id="{9AE9E685-BBD9-D0BE-548A-4BAA5103D6D3}"/>
                </a:ext>
              </a:extLst>
            </p:cNvPr>
            <p:cNvSpPr/>
            <p:nvPr/>
          </p:nvSpPr>
          <p:spPr>
            <a:xfrm rot="10800000">
              <a:off x="2721595" y="3268294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riangle 59">
              <a:extLst>
                <a:ext uri="{FF2B5EF4-FFF2-40B4-BE49-F238E27FC236}">
                  <a16:creationId xmlns:a16="http://schemas.microsoft.com/office/drawing/2014/main" id="{415A815F-5C75-BCA2-4B2C-7B9919AB967F}"/>
                </a:ext>
              </a:extLst>
            </p:cNvPr>
            <p:cNvSpPr/>
            <p:nvPr/>
          </p:nvSpPr>
          <p:spPr>
            <a:xfrm rot="10800000">
              <a:off x="2958301" y="3254601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riangle 60">
              <a:extLst>
                <a:ext uri="{FF2B5EF4-FFF2-40B4-BE49-F238E27FC236}">
                  <a16:creationId xmlns:a16="http://schemas.microsoft.com/office/drawing/2014/main" id="{0B772D21-F02A-354E-7E56-59D9E1CD36B9}"/>
                </a:ext>
              </a:extLst>
            </p:cNvPr>
            <p:cNvSpPr/>
            <p:nvPr/>
          </p:nvSpPr>
          <p:spPr>
            <a:xfrm rot="10800000">
              <a:off x="3327996" y="3237019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3D601AA-EC63-5ADC-6AC2-64D0B67918E3}"/>
              </a:ext>
            </a:extLst>
          </p:cNvPr>
          <p:cNvGrpSpPr/>
          <p:nvPr/>
        </p:nvGrpSpPr>
        <p:grpSpPr>
          <a:xfrm>
            <a:off x="6690267" y="4415898"/>
            <a:ext cx="3082076" cy="459342"/>
            <a:chOff x="6816245" y="2746309"/>
            <a:chExt cx="3082076" cy="459342"/>
          </a:xfrm>
        </p:grpSpPr>
        <p:sp>
          <p:nvSpPr>
            <p:cNvPr id="49" name="Triangle 48">
              <a:extLst>
                <a:ext uri="{FF2B5EF4-FFF2-40B4-BE49-F238E27FC236}">
                  <a16:creationId xmlns:a16="http://schemas.microsoft.com/office/drawing/2014/main" id="{D0F11F24-F216-F7B7-71B6-4C504BCCCDC8}"/>
                </a:ext>
              </a:extLst>
            </p:cNvPr>
            <p:cNvSpPr/>
            <p:nvPr/>
          </p:nvSpPr>
          <p:spPr>
            <a:xfrm rot="10800000">
              <a:off x="7167539" y="2746309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DA8DCC3C-5911-C972-E555-A23E67796D53}"/>
                </a:ext>
              </a:extLst>
            </p:cNvPr>
            <p:cNvSpPr/>
            <p:nvPr/>
          </p:nvSpPr>
          <p:spPr>
            <a:xfrm rot="10800000">
              <a:off x="6816245" y="2923103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riangle 50">
              <a:extLst>
                <a:ext uri="{FF2B5EF4-FFF2-40B4-BE49-F238E27FC236}">
                  <a16:creationId xmlns:a16="http://schemas.microsoft.com/office/drawing/2014/main" id="{23D944E8-3E78-9605-0E2D-FB77AE26E98E}"/>
                </a:ext>
              </a:extLst>
            </p:cNvPr>
            <p:cNvSpPr/>
            <p:nvPr/>
          </p:nvSpPr>
          <p:spPr>
            <a:xfrm rot="10800000">
              <a:off x="7276570" y="3064882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riangle 51">
              <a:extLst>
                <a:ext uri="{FF2B5EF4-FFF2-40B4-BE49-F238E27FC236}">
                  <a16:creationId xmlns:a16="http://schemas.microsoft.com/office/drawing/2014/main" id="{EF0698CF-DA01-F42A-BB32-DA926C7F5A7D}"/>
                </a:ext>
              </a:extLst>
            </p:cNvPr>
            <p:cNvSpPr/>
            <p:nvPr/>
          </p:nvSpPr>
          <p:spPr>
            <a:xfrm rot="10800000">
              <a:off x="8353865" y="3092277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riangle 52">
              <a:extLst>
                <a:ext uri="{FF2B5EF4-FFF2-40B4-BE49-F238E27FC236}">
                  <a16:creationId xmlns:a16="http://schemas.microsoft.com/office/drawing/2014/main" id="{861BAC38-9790-488E-8BA7-48702DC0E63F}"/>
                </a:ext>
              </a:extLst>
            </p:cNvPr>
            <p:cNvSpPr/>
            <p:nvPr/>
          </p:nvSpPr>
          <p:spPr>
            <a:xfrm rot="10800000">
              <a:off x="8591725" y="3092277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riangle 53">
              <a:extLst>
                <a:ext uri="{FF2B5EF4-FFF2-40B4-BE49-F238E27FC236}">
                  <a16:creationId xmlns:a16="http://schemas.microsoft.com/office/drawing/2014/main" id="{95BD6CAF-1BE1-F214-AD13-570831BD6648}"/>
                </a:ext>
              </a:extLst>
            </p:cNvPr>
            <p:cNvSpPr/>
            <p:nvPr/>
          </p:nvSpPr>
          <p:spPr>
            <a:xfrm rot="10800000">
              <a:off x="8966318" y="3092277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riangle 54">
              <a:extLst>
                <a:ext uri="{FF2B5EF4-FFF2-40B4-BE49-F238E27FC236}">
                  <a16:creationId xmlns:a16="http://schemas.microsoft.com/office/drawing/2014/main" id="{141FE636-A6C9-F58B-1056-9AF80F61FFBF}"/>
                </a:ext>
              </a:extLst>
            </p:cNvPr>
            <p:cNvSpPr/>
            <p:nvPr/>
          </p:nvSpPr>
          <p:spPr>
            <a:xfrm rot="10800000">
              <a:off x="9766807" y="3092277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910E054-406A-F081-B512-CFB4E665749F}"/>
              </a:ext>
            </a:extLst>
          </p:cNvPr>
          <p:cNvCxnSpPr>
            <a:cxnSpLocks/>
          </p:cNvCxnSpPr>
          <p:nvPr/>
        </p:nvCxnSpPr>
        <p:spPr>
          <a:xfrm flipH="1">
            <a:off x="7041560" y="1764221"/>
            <a:ext cx="1378284" cy="1186488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CF75B75-D8FC-9997-2483-D00C8122B093}"/>
              </a:ext>
            </a:extLst>
          </p:cNvPr>
          <p:cNvCxnSpPr>
            <a:cxnSpLocks/>
          </p:cNvCxnSpPr>
          <p:nvPr/>
        </p:nvCxnSpPr>
        <p:spPr>
          <a:xfrm flipH="1">
            <a:off x="7183546" y="1764221"/>
            <a:ext cx="1236298" cy="142294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E81D81A-6317-356C-1C61-1700E6E08E57}"/>
              </a:ext>
            </a:extLst>
          </p:cNvPr>
          <p:cNvGrpSpPr/>
          <p:nvPr/>
        </p:nvGrpSpPr>
        <p:grpSpPr>
          <a:xfrm>
            <a:off x="3964541" y="1616681"/>
            <a:ext cx="2061508" cy="369332"/>
            <a:chOff x="2882632" y="2132327"/>
            <a:chExt cx="2061508" cy="369332"/>
          </a:xfrm>
        </p:grpSpPr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A00D64D0-8EB3-2722-0995-A3893E3EF8FB}"/>
                </a:ext>
              </a:extLst>
            </p:cNvPr>
            <p:cNvSpPr/>
            <p:nvPr/>
          </p:nvSpPr>
          <p:spPr>
            <a:xfrm rot="10800000">
              <a:off x="2882632" y="2260306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75A1742-71B3-6EF3-5D49-79CE46905FC2}"/>
                </a:ext>
              </a:extLst>
            </p:cNvPr>
            <p:cNvSpPr txBox="1"/>
            <p:nvPr/>
          </p:nvSpPr>
          <p:spPr>
            <a:xfrm>
              <a:off x="3102849" y="2132327"/>
              <a:ext cx="184129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BCC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FF4A6D0-E956-F5F3-DB86-7F26283F0A6F}"/>
              </a:ext>
            </a:extLst>
          </p:cNvPr>
          <p:cNvGrpSpPr/>
          <p:nvPr/>
        </p:nvGrpSpPr>
        <p:grpSpPr>
          <a:xfrm>
            <a:off x="9590470" y="1617749"/>
            <a:ext cx="2061508" cy="660091"/>
            <a:chOff x="2882632" y="1841568"/>
            <a:chExt cx="2061508" cy="660091"/>
          </a:xfrm>
        </p:grpSpPr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E6B5F0CF-9629-DC21-A0FD-347D7AB32D04}"/>
                </a:ext>
              </a:extLst>
            </p:cNvPr>
            <p:cNvSpPr/>
            <p:nvPr/>
          </p:nvSpPr>
          <p:spPr>
            <a:xfrm rot="10800000">
              <a:off x="2882632" y="1969547"/>
              <a:ext cx="131514" cy="113374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0AAEF6B3-B752-E26F-CCD2-1ABCFB6E42BE}"/>
                </a:ext>
              </a:extLst>
            </p:cNvPr>
            <p:cNvSpPr/>
            <p:nvPr/>
          </p:nvSpPr>
          <p:spPr>
            <a:xfrm rot="10800000">
              <a:off x="2882632" y="2260306"/>
              <a:ext cx="131514" cy="11337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6C34EEC-3CE9-19D1-AA36-47A5739D3FCA}"/>
                </a:ext>
              </a:extLst>
            </p:cNvPr>
            <p:cNvSpPr txBox="1"/>
            <p:nvPr/>
          </p:nvSpPr>
          <p:spPr>
            <a:xfrm>
              <a:off x="3102849" y="1841568"/>
              <a:ext cx="184129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C15 Laves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775F7F0-5ABF-19AA-F21E-F6C1639FFE3A}"/>
                </a:ext>
              </a:extLst>
            </p:cNvPr>
            <p:cNvSpPr txBox="1"/>
            <p:nvPr/>
          </p:nvSpPr>
          <p:spPr>
            <a:xfrm>
              <a:off x="3102849" y="2132327"/>
              <a:ext cx="184129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BCC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563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Conclusions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AFB7F3-D8E7-0894-5983-F65A3D704E6C}"/>
              </a:ext>
            </a:extLst>
          </p:cNvPr>
          <p:cNvSpPr txBox="1">
            <a:spLocks/>
          </p:cNvSpPr>
          <p:nvPr/>
        </p:nvSpPr>
        <p:spPr>
          <a:xfrm>
            <a:off x="45242" y="1290320"/>
            <a:ext cx="7111688" cy="48057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Ion implantation used to produce ballistic damage in Ta</a:t>
            </a:r>
            <a:r>
              <a:rPr lang="en-US" sz="2800" baseline="-25000" dirty="0"/>
              <a:t>30</a:t>
            </a:r>
            <a:r>
              <a:rPr lang="en-US" sz="2800" dirty="0"/>
              <a:t>V</a:t>
            </a:r>
            <a:r>
              <a:rPr lang="en-US" sz="2800" baseline="-25000" dirty="0"/>
              <a:t>30</a:t>
            </a:r>
            <a:r>
              <a:rPr lang="en-US" sz="2800" dirty="0"/>
              <a:t>Ti</a:t>
            </a:r>
            <a:r>
              <a:rPr lang="en-US" sz="2800" baseline="-25000" dirty="0"/>
              <a:t>30</a:t>
            </a:r>
            <a:r>
              <a:rPr lang="en-US" sz="2800" dirty="0"/>
              <a:t>W</a:t>
            </a:r>
            <a:r>
              <a:rPr lang="en-US" sz="2800" baseline="-25000" dirty="0"/>
              <a:t>5</a:t>
            </a:r>
            <a:r>
              <a:rPr lang="en-US" sz="2800" dirty="0"/>
              <a:t>Fe</a:t>
            </a:r>
            <a:r>
              <a:rPr lang="en-US" sz="2800" baseline="-25000" dirty="0"/>
              <a:t>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800" baseline="-25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Ballistic damage drives elemental segregation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Dislocation species demonstrate different segregation behaviors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Bulk phase stability suggested up to 15.3 </a:t>
            </a:r>
            <a:r>
              <a:rPr lang="en-US" sz="2800" dirty="0" err="1"/>
              <a:t>dpa</a:t>
            </a:r>
            <a:endParaRPr lang="en-US" sz="2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27EEE-8709-3CAE-0BC6-EFC72AC50284}"/>
              </a:ext>
            </a:extLst>
          </p:cNvPr>
          <p:cNvSpPr txBox="1"/>
          <p:nvPr/>
        </p:nvSpPr>
        <p:spPr>
          <a:xfrm>
            <a:off x="4335332" y="2398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4700427-CBEA-B4FE-B809-6CFE8C951D78}"/>
              </a:ext>
            </a:extLst>
          </p:cNvPr>
          <p:cNvGrpSpPr/>
          <p:nvPr/>
        </p:nvGrpSpPr>
        <p:grpSpPr>
          <a:xfrm>
            <a:off x="7178109" y="2639505"/>
            <a:ext cx="4568877" cy="3634558"/>
            <a:chOff x="6644529" y="1495623"/>
            <a:chExt cx="6087145" cy="4842346"/>
          </a:xfrm>
        </p:grpSpPr>
        <p:sp>
          <p:nvSpPr>
            <p:cNvPr id="3" name="Arrow: Right 12">
              <a:extLst>
                <a:ext uri="{FF2B5EF4-FFF2-40B4-BE49-F238E27FC236}">
                  <a16:creationId xmlns:a16="http://schemas.microsoft.com/office/drawing/2014/main" id="{AD159959-A267-A08C-4F30-2DCEDF178A9C}"/>
                </a:ext>
              </a:extLst>
            </p:cNvPr>
            <p:cNvSpPr/>
            <p:nvPr/>
          </p:nvSpPr>
          <p:spPr>
            <a:xfrm rot="5400000">
              <a:off x="7659001" y="3603113"/>
              <a:ext cx="566133" cy="4359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Arrow: Right 13">
              <a:extLst>
                <a:ext uri="{FF2B5EF4-FFF2-40B4-BE49-F238E27FC236}">
                  <a16:creationId xmlns:a16="http://schemas.microsoft.com/office/drawing/2014/main" id="{598968C5-4605-B5F7-9E22-64140B77AFE1}"/>
                </a:ext>
              </a:extLst>
            </p:cNvPr>
            <p:cNvSpPr/>
            <p:nvPr/>
          </p:nvSpPr>
          <p:spPr>
            <a:xfrm rot="3917064">
              <a:off x="11039260" y="3631438"/>
              <a:ext cx="723014" cy="4359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Arrow: Right 14">
              <a:extLst>
                <a:ext uri="{FF2B5EF4-FFF2-40B4-BE49-F238E27FC236}">
                  <a16:creationId xmlns:a16="http://schemas.microsoft.com/office/drawing/2014/main" id="{9BCD8798-DF64-4C09-74CC-E762D7E90709}"/>
                </a:ext>
              </a:extLst>
            </p:cNvPr>
            <p:cNvSpPr/>
            <p:nvPr/>
          </p:nvSpPr>
          <p:spPr>
            <a:xfrm rot="6874956">
              <a:off x="9565133" y="3652485"/>
              <a:ext cx="723014" cy="43593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C62D2A9-57E1-5F54-5E52-D33F6704D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44529" y="2142738"/>
              <a:ext cx="2350841" cy="130046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B46FDC6-C388-A2F6-ED5E-0A5275D25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0469" y="4104147"/>
              <a:ext cx="1513777" cy="2218303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9103C86-A1C6-8B07-9082-3BED77165D7A}"/>
                </a:ext>
              </a:extLst>
            </p:cNvPr>
            <p:cNvSpPr txBox="1"/>
            <p:nvPr/>
          </p:nvSpPr>
          <p:spPr>
            <a:xfrm>
              <a:off x="7126683" y="1495623"/>
              <a:ext cx="2386791" cy="373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Homogenised 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3ABEC21-4122-943A-DA12-6D7A2EDEA4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43586" y="4370472"/>
              <a:ext cx="2067108" cy="140628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13A16C1-DB7D-B391-BF48-064CAEE4F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48192" y="4271326"/>
              <a:ext cx="1435532" cy="206664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AFBDF29-F998-C284-31A4-D6D90EDEA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32492" y="1816684"/>
              <a:ext cx="1605787" cy="176364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9698CEE-7AF2-8960-55DA-B7D4D6B778FF}"/>
                </a:ext>
              </a:extLst>
            </p:cNvPr>
            <p:cNvSpPr txBox="1"/>
            <p:nvPr/>
          </p:nvSpPr>
          <p:spPr>
            <a:xfrm>
              <a:off x="10344883" y="1495623"/>
              <a:ext cx="2386791" cy="3733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Aged </a:t>
              </a:r>
            </a:p>
          </p:txBody>
        </p:sp>
      </p:grpSp>
      <p:pic>
        <p:nvPicPr>
          <p:cNvPr id="18" name="Google Shape;93;p2">
            <a:extLst>
              <a:ext uri="{FF2B5EF4-FFF2-40B4-BE49-F238E27FC236}">
                <a16:creationId xmlns:a16="http://schemas.microsoft.com/office/drawing/2014/main" id="{F39200FE-A389-F43A-856E-FFBF0F7AAD60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t="24652" b="19999"/>
          <a:stretch/>
        </p:blipFill>
        <p:spPr>
          <a:xfrm>
            <a:off x="7070144" y="761965"/>
            <a:ext cx="2261332" cy="166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26CB3CE-4749-46D6-A19B-DABB586721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52655" y="628158"/>
            <a:ext cx="2365037" cy="180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11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38826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Acknowledgements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AFB7F3-D8E7-0894-5983-F65A3D704E6C}"/>
              </a:ext>
            </a:extLst>
          </p:cNvPr>
          <p:cNvSpPr txBox="1">
            <a:spLocks/>
          </p:cNvSpPr>
          <p:nvPr/>
        </p:nvSpPr>
        <p:spPr>
          <a:xfrm>
            <a:off x="74950" y="1175103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27EEE-8709-3CAE-0BC6-EFC72AC50284}"/>
              </a:ext>
            </a:extLst>
          </p:cNvPr>
          <p:cNvSpPr txBox="1"/>
          <p:nvPr/>
        </p:nvSpPr>
        <p:spPr>
          <a:xfrm>
            <a:off x="4335332" y="2398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8E68CA5-005B-5759-3F1D-A3AD1260F31B}"/>
              </a:ext>
            </a:extLst>
          </p:cNvPr>
          <p:cNvSpPr txBox="1">
            <a:spLocks/>
          </p:cNvSpPr>
          <p:nvPr/>
        </p:nvSpPr>
        <p:spPr>
          <a:xfrm>
            <a:off x="0" y="4211786"/>
            <a:ext cx="121920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/>
              <a:t>Any Questions?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3098E12-61BF-BB60-D153-A1323DF0660B}"/>
              </a:ext>
            </a:extLst>
          </p:cNvPr>
          <p:cNvGrpSpPr/>
          <p:nvPr/>
        </p:nvGrpSpPr>
        <p:grpSpPr>
          <a:xfrm>
            <a:off x="328728" y="1621995"/>
            <a:ext cx="11534544" cy="1812831"/>
            <a:chOff x="164631" y="1297684"/>
            <a:chExt cx="11534544" cy="1812831"/>
          </a:xfrm>
        </p:grpSpPr>
        <p:pic>
          <p:nvPicPr>
            <p:cNvPr id="17415" name="Picture 7">
              <a:extLst>
                <a:ext uri="{FF2B5EF4-FFF2-40B4-BE49-F238E27FC236}">
                  <a16:creationId xmlns:a16="http://schemas.microsoft.com/office/drawing/2014/main" id="{0D165F1E-E513-97CA-148E-0EE5E9BDC5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631" y="1297684"/>
              <a:ext cx="1603365" cy="173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17" name="Picture 9">
              <a:extLst>
                <a:ext uri="{FF2B5EF4-FFF2-40B4-BE49-F238E27FC236}">
                  <a16:creationId xmlns:a16="http://schemas.microsoft.com/office/drawing/2014/main" id="{D594C23E-0779-9000-3753-559021385F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3973" y="1297684"/>
              <a:ext cx="2474908" cy="1812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19" name="Picture 11" descr="Text&#10;&#10;Description automatically generated">
              <a:extLst>
                <a:ext uri="{FF2B5EF4-FFF2-40B4-BE49-F238E27FC236}">
                  <a16:creationId xmlns:a16="http://schemas.microsoft.com/office/drawing/2014/main" id="{773CADFF-CC38-3E77-CA6E-532202AD39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0175" y="1297684"/>
              <a:ext cx="3479000" cy="173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21" name="Picture 13" descr="Logo, company name&#10;&#10;Description automatically generated">
              <a:extLst>
                <a:ext uri="{FF2B5EF4-FFF2-40B4-BE49-F238E27FC236}">
                  <a16:creationId xmlns:a16="http://schemas.microsoft.com/office/drawing/2014/main" id="{29AF8198-40B6-AF24-A9AA-5C90BD55E7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4857" y="1297684"/>
              <a:ext cx="3513771" cy="173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73527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87B0F192-1B34-BB7E-657C-7516BCA71D62}"/>
              </a:ext>
            </a:extLst>
          </p:cNvPr>
          <p:cNvGrpSpPr/>
          <p:nvPr/>
        </p:nvGrpSpPr>
        <p:grpSpPr>
          <a:xfrm>
            <a:off x="399437" y="1205755"/>
            <a:ext cx="11393126" cy="4860000"/>
            <a:chOff x="557784" y="1205755"/>
            <a:chExt cx="11393126" cy="48600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20E75A4-46B6-18A0-A4DF-4BCB816C16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086"/>
            <a:stretch/>
          </p:blipFill>
          <p:spPr>
            <a:xfrm>
              <a:off x="557784" y="1205755"/>
              <a:ext cx="5773924" cy="4860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0F73137-CFF4-65A6-E7FE-0525098D44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810"/>
            <a:stretch/>
          </p:blipFill>
          <p:spPr>
            <a:xfrm>
              <a:off x="6413440" y="1205755"/>
              <a:ext cx="5537470" cy="4860000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Alloy </a:t>
            </a:r>
            <a:r>
              <a:rPr lang="en-US" sz="4400" dirty="0" err="1"/>
              <a:t>Characterisation</a:t>
            </a:r>
            <a:endParaRPr lang="en-US" sz="4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288585-3870-8861-BE03-1BC48A32FB4D}"/>
              </a:ext>
            </a:extLst>
          </p:cNvPr>
          <p:cNvSpPr txBox="1"/>
          <p:nvPr/>
        </p:nvSpPr>
        <p:spPr>
          <a:xfrm>
            <a:off x="399437" y="5841304"/>
            <a:ext cx="5696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Ta</a:t>
            </a:r>
            <a:r>
              <a:rPr lang="en-US" sz="1600" i="1" baseline="-25000" dirty="0"/>
              <a:t>30</a:t>
            </a:r>
            <a:r>
              <a:rPr lang="en-US" sz="1600" i="1" dirty="0"/>
              <a:t>V</a:t>
            </a:r>
            <a:r>
              <a:rPr lang="en-US" sz="1600" i="1" baseline="-25000" dirty="0"/>
              <a:t>30</a:t>
            </a:r>
            <a:r>
              <a:rPr lang="en-US" sz="1600" i="1" dirty="0"/>
              <a:t>Ti</a:t>
            </a:r>
            <a:r>
              <a:rPr lang="en-US" sz="1600" i="1" baseline="-25000" dirty="0"/>
              <a:t>30</a:t>
            </a:r>
            <a:r>
              <a:rPr lang="en-US" sz="1600" i="1" dirty="0"/>
              <a:t>W</a:t>
            </a:r>
            <a:r>
              <a:rPr lang="en-US" sz="1600" i="1" baseline="-25000" dirty="0"/>
              <a:t>5</a:t>
            </a:r>
            <a:r>
              <a:rPr lang="en-US" sz="1600" i="1" dirty="0"/>
              <a:t>Fe</a:t>
            </a:r>
            <a:r>
              <a:rPr lang="en-US" sz="1600" i="1" baseline="-25000" dirty="0"/>
              <a:t>5 </a:t>
            </a:r>
            <a:r>
              <a:rPr lang="en-US" sz="1600" i="1" dirty="0"/>
              <a:t>XRD Data</a:t>
            </a:r>
            <a:endParaRPr lang="en-GB" sz="16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37B4C4-E548-6ABF-70A4-7BB3808898A4}"/>
              </a:ext>
            </a:extLst>
          </p:cNvPr>
          <p:cNvSpPr txBox="1"/>
          <p:nvPr/>
        </p:nvSpPr>
        <p:spPr>
          <a:xfrm>
            <a:off x="6095992" y="5841304"/>
            <a:ext cx="5556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Ta</a:t>
            </a:r>
            <a:r>
              <a:rPr lang="en-US" sz="1600" i="1" baseline="-25000" dirty="0"/>
              <a:t>30</a:t>
            </a:r>
            <a:r>
              <a:rPr lang="en-US" sz="1600" i="1" dirty="0"/>
              <a:t>V</a:t>
            </a:r>
            <a:r>
              <a:rPr lang="en-US" sz="1600" i="1" baseline="-25000" dirty="0"/>
              <a:t>30</a:t>
            </a:r>
            <a:r>
              <a:rPr lang="en-US" sz="1600" i="1" dirty="0"/>
              <a:t>Ti</a:t>
            </a:r>
            <a:r>
              <a:rPr lang="en-US" sz="1600" i="1" baseline="-25000" dirty="0"/>
              <a:t>30</a:t>
            </a:r>
            <a:r>
              <a:rPr lang="en-US" sz="1600" i="1" dirty="0"/>
              <a:t>W</a:t>
            </a:r>
            <a:r>
              <a:rPr lang="en-US" sz="1600" i="1" baseline="-25000" dirty="0"/>
              <a:t>5</a:t>
            </a:r>
            <a:r>
              <a:rPr lang="en-US" sz="1600" i="1" dirty="0"/>
              <a:t>Cr</a:t>
            </a:r>
            <a:r>
              <a:rPr lang="en-US" sz="1600" i="1" baseline="-25000" dirty="0"/>
              <a:t>5 </a:t>
            </a:r>
            <a:r>
              <a:rPr lang="en-US" sz="1600" i="1" dirty="0"/>
              <a:t>XRD Data</a:t>
            </a:r>
            <a:endParaRPr lang="en-GB" sz="16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22AEB2-D426-76D1-C02A-F42AF7CDC4EE}"/>
              </a:ext>
            </a:extLst>
          </p:cNvPr>
          <p:cNvSpPr txBox="1"/>
          <p:nvPr/>
        </p:nvSpPr>
        <p:spPr>
          <a:xfrm rot="16200000">
            <a:off x="1200872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(110)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5AABA20-13C5-4846-1552-8FB110A07101}"/>
              </a:ext>
            </a:extLst>
          </p:cNvPr>
          <p:cNvCxnSpPr/>
          <p:nvPr/>
        </p:nvCxnSpPr>
        <p:spPr>
          <a:xfrm flipV="1">
            <a:off x="1510766" y="2375110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35B3B7-E69A-08DB-3015-237CDC636302}"/>
              </a:ext>
            </a:extLst>
          </p:cNvPr>
          <p:cNvCxnSpPr/>
          <p:nvPr/>
        </p:nvCxnSpPr>
        <p:spPr>
          <a:xfrm flipV="1">
            <a:off x="2465492" y="2464498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E03D633-F841-947A-1375-FACC51C06786}"/>
              </a:ext>
            </a:extLst>
          </p:cNvPr>
          <p:cNvCxnSpPr/>
          <p:nvPr/>
        </p:nvCxnSpPr>
        <p:spPr>
          <a:xfrm flipV="1">
            <a:off x="3261694" y="2464498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2E6DB4A-EF63-AE15-5E43-8697B9E25738}"/>
              </a:ext>
            </a:extLst>
          </p:cNvPr>
          <p:cNvCxnSpPr/>
          <p:nvPr/>
        </p:nvCxnSpPr>
        <p:spPr>
          <a:xfrm flipV="1">
            <a:off x="3998679" y="2448262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EC3D336-29C7-A7A3-FA56-F08AAF11AD90}"/>
              </a:ext>
            </a:extLst>
          </p:cNvPr>
          <p:cNvCxnSpPr/>
          <p:nvPr/>
        </p:nvCxnSpPr>
        <p:spPr>
          <a:xfrm flipV="1">
            <a:off x="4754214" y="2464498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DB5D4ED-A6B9-3E4C-51BA-CA2A55F69102}"/>
              </a:ext>
            </a:extLst>
          </p:cNvPr>
          <p:cNvCxnSpPr/>
          <p:nvPr/>
        </p:nvCxnSpPr>
        <p:spPr>
          <a:xfrm flipV="1">
            <a:off x="7119013" y="2464498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9483359-2D60-5E2C-ABFE-DE441A75B309}"/>
              </a:ext>
            </a:extLst>
          </p:cNvPr>
          <p:cNvCxnSpPr/>
          <p:nvPr/>
        </p:nvCxnSpPr>
        <p:spPr>
          <a:xfrm flipV="1">
            <a:off x="8078835" y="2415291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5D35408-99C6-5397-60F7-5FD38754CAA1}"/>
              </a:ext>
            </a:extLst>
          </p:cNvPr>
          <p:cNvCxnSpPr/>
          <p:nvPr/>
        </p:nvCxnSpPr>
        <p:spPr>
          <a:xfrm flipV="1">
            <a:off x="8883138" y="2464498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485B3DF-B4AE-C414-9C0F-C8A765EC4DB1}"/>
              </a:ext>
            </a:extLst>
          </p:cNvPr>
          <p:cNvCxnSpPr/>
          <p:nvPr/>
        </p:nvCxnSpPr>
        <p:spPr>
          <a:xfrm flipV="1">
            <a:off x="9617630" y="2421833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7B44C16-3E3D-AA60-8CB1-CF7DC80D5E04}"/>
              </a:ext>
            </a:extLst>
          </p:cNvPr>
          <p:cNvCxnSpPr/>
          <p:nvPr/>
        </p:nvCxnSpPr>
        <p:spPr>
          <a:xfrm flipV="1">
            <a:off x="10347291" y="2421833"/>
            <a:ext cx="0" cy="2750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9AAB413-65C6-20CB-C331-F6C757480D26}"/>
              </a:ext>
            </a:extLst>
          </p:cNvPr>
          <p:cNvSpPr txBox="1"/>
          <p:nvPr/>
        </p:nvSpPr>
        <p:spPr>
          <a:xfrm rot="16200000">
            <a:off x="2952285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(211)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447505-687F-468A-D66F-5C3EA9F81130}"/>
              </a:ext>
            </a:extLst>
          </p:cNvPr>
          <p:cNvSpPr txBox="1"/>
          <p:nvPr/>
        </p:nvSpPr>
        <p:spPr>
          <a:xfrm rot="16200000">
            <a:off x="3693879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(220)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D1D7CA-BDA1-B108-C9FC-E243EA51D021}"/>
              </a:ext>
            </a:extLst>
          </p:cNvPr>
          <p:cNvSpPr txBox="1"/>
          <p:nvPr/>
        </p:nvSpPr>
        <p:spPr>
          <a:xfrm rot="16200000">
            <a:off x="4450973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(310)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FDDAEA-E375-4306-6E49-B2E4AB9029D5}"/>
              </a:ext>
            </a:extLst>
          </p:cNvPr>
          <p:cNvSpPr txBox="1"/>
          <p:nvPr/>
        </p:nvSpPr>
        <p:spPr>
          <a:xfrm rot="16200000">
            <a:off x="2142256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(211)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39B46B-C970-AE2E-11C9-2E0F897A659D}"/>
              </a:ext>
            </a:extLst>
          </p:cNvPr>
          <p:cNvSpPr txBox="1"/>
          <p:nvPr/>
        </p:nvSpPr>
        <p:spPr>
          <a:xfrm rot="16200000">
            <a:off x="6818651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(110)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B232DE-FF64-3B04-ECCA-F01E726A56A1}"/>
              </a:ext>
            </a:extLst>
          </p:cNvPr>
          <p:cNvSpPr txBox="1"/>
          <p:nvPr/>
        </p:nvSpPr>
        <p:spPr>
          <a:xfrm rot="16200000">
            <a:off x="8570064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(211)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AB4400-F053-A89D-E71C-54313EDD76C7}"/>
              </a:ext>
            </a:extLst>
          </p:cNvPr>
          <p:cNvSpPr txBox="1"/>
          <p:nvPr/>
        </p:nvSpPr>
        <p:spPr>
          <a:xfrm rot="16200000">
            <a:off x="9311658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(220)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E66123B-6302-55DA-6874-5FB3ABC069BD}"/>
              </a:ext>
            </a:extLst>
          </p:cNvPr>
          <p:cNvSpPr txBox="1"/>
          <p:nvPr/>
        </p:nvSpPr>
        <p:spPr>
          <a:xfrm rot="16200000">
            <a:off x="10068752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(310)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17E333-D904-CDBC-9A04-968C2340E094}"/>
              </a:ext>
            </a:extLst>
          </p:cNvPr>
          <p:cNvSpPr txBox="1"/>
          <p:nvPr/>
        </p:nvSpPr>
        <p:spPr>
          <a:xfrm rot="16200000">
            <a:off x="7760035" y="3481866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(211)</a:t>
            </a:r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73C0CD21-2515-5C09-F1A2-2CB7309E0511}"/>
              </a:ext>
            </a:extLst>
          </p:cNvPr>
          <p:cNvSpPr/>
          <p:nvPr/>
        </p:nvSpPr>
        <p:spPr>
          <a:xfrm rot="10800000">
            <a:off x="7157600" y="1998089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B1E7F041-BB86-09F8-0978-9CDCDADAE716}"/>
              </a:ext>
            </a:extLst>
          </p:cNvPr>
          <p:cNvSpPr/>
          <p:nvPr/>
        </p:nvSpPr>
        <p:spPr>
          <a:xfrm rot="10800000">
            <a:off x="6814852" y="2323968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FE8ED1FB-CCD7-F063-2AA6-8EEFD6DECD45}"/>
              </a:ext>
            </a:extLst>
          </p:cNvPr>
          <p:cNvSpPr/>
          <p:nvPr/>
        </p:nvSpPr>
        <p:spPr>
          <a:xfrm rot="10800000">
            <a:off x="7266631" y="3064882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E2B69FDD-7929-C859-E867-F14DD76B504C}"/>
              </a:ext>
            </a:extLst>
          </p:cNvPr>
          <p:cNvSpPr/>
          <p:nvPr/>
        </p:nvSpPr>
        <p:spPr>
          <a:xfrm rot="10800000">
            <a:off x="1199103" y="2734634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73D57025-FDF9-4048-ACC6-52E7F6916868}"/>
              </a:ext>
            </a:extLst>
          </p:cNvPr>
          <p:cNvSpPr/>
          <p:nvPr/>
        </p:nvSpPr>
        <p:spPr>
          <a:xfrm rot="10800000">
            <a:off x="1547142" y="2466094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938A0F20-BB0B-10B7-6AED-ADAF7C5A3B7C}"/>
              </a:ext>
            </a:extLst>
          </p:cNvPr>
          <p:cNvSpPr/>
          <p:nvPr/>
        </p:nvSpPr>
        <p:spPr>
          <a:xfrm rot="10800000">
            <a:off x="2728029" y="3085119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9A53861A-E318-5FC6-9998-A2AA55F413C7}"/>
              </a:ext>
            </a:extLst>
          </p:cNvPr>
          <p:cNvSpPr/>
          <p:nvPr/>
        </p:nvSpPr>
        <p:spPr>
          <a:xfrm rot="10800000">
            <a:off x="1644201" y="3134412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iangle 35">
            <a:extLst>
              <a:ext uri="{FF2B5EF4-FFF2-40B4-BE49-F238E27FC236}">
                <a16:creationId xmlns:a16="http://schemas.microsoft.com/office/drawing/2014/main" id="{10453913-DBFD-E0E4-8F64-2C45BDF0FE7B}"/>
              </a:ext>
            </a:extLst>
          </p:cNvPr>
          <p:cNvSpPr/>
          <p:nvPr/>
        </p:nvSpPr>
        <p:spPr>
          <a:xfrm rot="10800000">
            <a:off x="2971335" y="3008195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0929622F-33C8-5395-A78B-0D9A6A1D9010}"/>
              </a:ext>
            </a:extLst>
          </p:cNvPr>
          <p:cNvSpPr/>
          <p:nvPr/>
        </p:nvSpPr>
        <p:spPr>
          <a:xfrm rot="10800000">
            <a:off x="3362931" y="3078031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C48CB3A7-7444-EE67-65F4-3128E42994E7}"/>
              </a:ext>
            </a:extLst>
          </p:cNvPr>
          <p:cNvSpPr/>
          <p:nvPr/>
        </p:nvSpPr>
        <p:spPr>
          <a:xfrm rot="10800000">
            <a:off x="1403864" y="1999510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F1FE99C7-D1C1-9E18-B216-107EBD558322}"/>
              </a:ext>
            </a:extLst>
          </p:cNvPr>
          <p:cNvSpPr/>
          <p:nvPr/>
        </p:nvSpPr>
        <p:spPr>
          <a:xfrm rot="10800000">
            <a:off x="2358434" y="3008195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94611CE6-9BDF-4AA9-DFB6-AABBAF8423AA}"/>
              </a:ext>
            </a:extLst>
          </p:cNvPr>
          <p:cNvSpPr/>
          <p:nvPr/>
        </p:nvSpPr>
        <p:spPr>
          <a:xfrm rot="10800000">
            <a:off x="3146183" y="3056201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FBCD180C-222B-ED85-F3C4-E35BDBC574B8}"/>
              </a:ext>
            </a:extLst>
          </p:cNvPr>
          <p:cNvSpPr/>
          <p:nvPr/>
        </p:nvSpPr>
        <p:spPr>
          <a:xfrm rot="10800000">
            <a:off x="3918573" y="3160164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FC7EC09F-9724-8715-5ADC-B2F1FA6E819E}"/>
              </a:ext>
            </a:extLst>
          </p:cNvPr>
          <p:cNvSpPr/>
          <p:nvPr/>
        </p:nvSpPr>
        <p:spPr>
          <a:xfrm rot="10800000">
            <a:off x="4575776" y="3154920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079614EA-7274-A5D4-2341-3F24E73FE5A6}"/>
              </a:ext>
            </a:extLst>
          </p:cNvPr>
          <p:cNvSpPr/>
          <p:nvPr/>
        </p:nvSpPr>
        <p:spPr>
          <a:xfrm rot="10800000">
            <a:off x="4171761" y="3154920"/>
            <a:ext cx="131514" cy="11337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0128AF2A-6A6C-EF91-344D-26C8F71B0AC4}"/>
              </a:ext>
            </a:extLst>
          </p:cNvPr>
          <p:cNvSpPr/>
          <p:nvPr/>
        </p:nvSpPr>
        <p:spPr>
          <a:xfrm rot="10800000">
            <a:off x="4682808" y="4959881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riangle 44">
            <a:extLst>
              <a:ext uri="{FF2B5EF4-FFF2-40B4-BE49-F238E27FC236}">
                <a16:creationId xmlns:a16="http://schemas.microsoft.com/office/drawing/2014/main" id="{C9F4F206-88AB-4994-8414-A98EA1731F6B}"/>
              </a:ext>
            </a:extLst>
          </p:cNvPr>
          <p:cNvSpPr/>
          <p:nvPr/>
        </p:nvSpPr>
        <p:spPr>
          <a:xfrm rot="10800000">
            <a:off x="3942197" y="4959881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1AFE0AB8-A1E2-206D-D6B1-B639ED05132C}"/>
              </a:ext>
            </a:extLst>
          </p:cNvPr>
          <p:cNvSpPr/>
          <p:nvPr/>
        </p:nvSpPr>
        <p:spPr>
          <a:xfrm rot="10800000">
            <a:off x="3208478" y="4656727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riangle 46">
            <a:extLst>
              <a:ext uri="{FF2B5EF4-FFF2-40B4-BE49-F238E27FC236}">
                <a16:creationId xmlns:a16="http://schemas.microsoft.com/office/drawing/2014/main" id="{0E38BD8F-47E9-0EF2-6516-46D628292BDF}"/>
              </a:ext>
            </a:extLst>
          </p:cNvPr>
          <p:cNvSpPr/>
          <p:nvPr/>
        </p:nvSpPr>
        <p:spPr>
          <a:xfrm rot="10800000">
            <a:off x="2399735" y="4941111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10302899-5423-F321-0959-EB3834928D51}"/>
              </a:ext>
            </a:extLst>
          </p:cNvPr>
          <p:cNvSpPr/>
          <p:nvPr/>
        </p:nvSpPr>
        <p:spPr>
          <a:xfrm rot="10800000">
            <a:off x="1644201" y="3849972"/>
            <a:ext cx="131514" cy="11337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3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58ABBB5-F47F-9174-E37F-6878F45C1838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Contents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5A77D04-CEBD-6912-18D9-24FCE544753E}"/>
              </a:ext>
            </a:extLst>
          </p:cNvPr>
          <p:cNvSpPr txBox="1">
            <a:spLocks/>
          </p:cNvSpPr>
          <p:nvPr/>
        </p:nvSpPr>
        <p:spPr>
          <a:xfrm>
            <a:off x="74950" y="1175103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Challenges for fusion materials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Compositionally complex alloy design approach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Alloy </a:t>
            </a:r>
            <a:r>
              <a:rPr lang="en-US" sz="3200" dirty="0" err="1"/>
              <a:t>characterisation</a:t>
            </a:r>
            <a:endParaRPr lang="en-US" sz="3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Implantation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Post-Implantation </a:t>
            </a:r>
            <a:r>
              <a:rPr lang="en-US" sz="3200" dirty="0" err="1"/>
              <a:t>characterisation</a:t>
            </a:r>
            <a:endParaRPr lang="en-US" sz="3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200" dirty="0"/>
              <a:t>Conclusions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685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B1D4F6C-F88D-3CEE-6903-2A2F24822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5" y="1175145"/>
            <a:ext cx="6242778" cy="47772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19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 err="1"/>
              <a:t>Ti</a:t>
            </a:r>
            <a:r>
              <a:rPr lang="en-US" sz="4400" dirty="0"/>
              <a:t> Ion Implantation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8F5A2A9-8E5B-A7C8-7F25-6E12064335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712746"/>
              </p:ext>
            </p:extLst>
          </p:nvPr>
        </p:nvGraphicFramePr>
        <p:xfrm>
          <a:off x="6599255" y="1211476"/>
          <a:ext cx="4791234" cy="24597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77193">
                  <a:extLst>
                    <a:ext uri="{9D8B030D-6E8A-4147-A177-3AD203B41FA5}">
                      <a16:colId xmlns:a16="http://schemas.microsoft.com/office/drawing/2014/main" val="1121627969"/>
                    </a:ext>
                  </a:extLst>
                </a:gridCol>
                <a:gridCol w="3514041">
                  <a:extLst>
                    <a:ext uri="{9D8B030D-6E8A-4147-A177-3AD203B41FA5}">
                      <a16:colId xmlns:a16="http://schemas.microsoft.com/office/drawing/2014/main" val="3318244040"/>
                    </a:ext>
                  </a:extLst>
                </a:gridCol>
              </a:tblGrid>
              <a:tr h="28122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Element</a:t>
                      </a:r>
                      <a:endParaRPr lang="en-GB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Displacement Energy /eV (Ref)</a:t>
                      </a:r>
                      <a:endParaRPr lang="en-GB" sz="20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14733202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9684058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6306560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8641817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</a:t>
                      </a:r>
                      <a:endParaRPr lang="en-GB" sz="20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  <a:endParaRPr lang="en-GB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5602689"/>
                  </a:ext>
                </a:extLst>
              </a:tr>
              <a:tr h="2812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343492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1ADAAF4-E2A8-8AD3-819A-4D038769CE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661848"/>
              </p:ext>
            </p:extLst>
          </p:nvPr>
        </p:nvGraphicFramePr>
        <p:xfrm>
          <a:off x="6599255" y="4236901"/>
          <a:ext cx="4791233" cy="140962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749533">
                  <a:extLst>
                    <a:ext uri="{9D8B030D-6E8A-4147-A177-3AD203B41FA5}">
                      <a16:colId xmlns:a16="http://schemas.microsoft.com/office/drawing/2014/main" val="4240708237"/>
                    </a:ext>
                  </a:extLst>
                </a:gridCol>
                <a:gridCol w="1041700">
                  <a:extLst>
                    <a:ext uri="{9D8B030D-6E8A-4147-A177-3AD203B41FA5}">
                      <a16:colId xmlns:a16="http://schemas.microsoft.com/office/drawing/2014/main" val="2309327035"/>
                    </a:ext>
                  </a:extLst>
                </a:gridCol>
              </a:tblGrid>
              <a:tr h="5006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</a:rPr>
                        <a:t> 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effectLst/>
                        </a:rPr>
                        <a:t>-</a:t>
                      </a:r>
                      <a:r>
                        <a:rPr lang="en-GB" sz="2000" b="1" kern="100" dirty="0" err="1">
                          <a:effectLst/>
                        </a:rPr>
                        <a:t>WCr</a:t>
                      </a:r>
                      <a:endParaRPr lang="en-GB" sz="20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4258830"/>
                  </a:ext>
                </a:extLst>
              </a:tr>
              <a:tr h="3276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effectLst/>
                        </a:rPr>
                        <a:t>Peak Damage/ </a:t>
                      </a:r>
                      <a:r>
                        <a:rPr lang="en-GB" sz="2000" b="1" kern="100" dirty="0" err="1">
                          <a:effectLst/>
                        </a:rPr>
                        <a:t>dpa</a:t>
                      </a:r>
                      <a:endParaRPr lang="en-GB" sz="20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</a:rPr>
                        <a:t>15.3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8152601"/>
                  </a:ext>
                </a:extLst>
              </a:tr>
              <a:tr h="5006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b="1" kern="100" dirty="0">
                          <a:effectLst/>
                        </a:rPr>
                        <a:t>Mean Projected Range/ nm</a:t>
                      </a:r>
                      <a:endParaRPr lang="en-GB" sz="20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2000" kern="100" dirty="0">
                          <a:effectLst/>
                        </a:rPr>
                        <a:t>746</a:t>
                      </a:r>
                      <a:endParaRPr lang="en-GB" sz="20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555843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D00714A-91F8-B7CC-D3E7-AB3FF585AAF9}"/>
              </a:ext>
            </a:extLst>
          </p:cNvPr>
          <p:cNvSpPr txBox="1"/>
          <p:nvPr/>
        </p:nvSpPr>
        <p:spPr>
          <a:xfrm>
            <a:off x="629081" y="6062630"/>
            <a:ext cx="4488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/>
              <a:t>From - </a:t>
            </a:r>
            <a:r>
              <a:rPr lang="en-GB" sz="1200" i="1" dirty="0"/>
              <a:t> Helmholtz-</a:t>
            </a:r>
            <a:r>
              <a:rPr lang="en-GB" sz="1200" i="1" dirty="0" err="1"/>
              <a:t>Zentrum</a:t>
            </a:r>
            <a:r>
              <a:rPr lang="en-GB" sz="1200" i="1" dirty="0"/>
              <a:t> Dresden-</a:t>
            </a:r>
            <a:r>
              <a:rPr lang="en-GB" sz="1200" i="1" dirty="0" err="1"/>
              <a:t>Rossendorf</a:t>
            </a:r>
            <a:r>
              <a:rPr lang="en-GB" sz="1200" i="1" dirty="0"/>
              <a:t> </a:t>
            </a:r>
            <a:r>
              <a:rPr lang="en-GB" sz="1200" i="1" dirty="0" err="1"/>
              <a:t>e.V.</a:t>
            </a:r>
            <a:endParaRPr lang="en-GB" sz="1200" b="1" i="1" dirty="0"/>
          </a:p>
        </p:txBody>
      </p:sp>
    </p:spTree>
    <p:extLst>
      <p:ext uri="{BB962C8B-B14F-4D97-AF65-F5344CB8AC3E}">
        <p14:creationId xmlns:p14="http://schemas.microsoft.com/office/powerpoint/2010/main" val="254020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20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Multi-phase Boundaries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27EEE-8709-3CAE-0BC6-EFC72AC50284}"/>
              </a:ext>
            </a:extLst>
          </p:cNvPr>
          <p:cNvSpPr txBox="1"/>
          <p:nvPr/>
        </p:nvSpPr>
        <p:spPr>
          <a:xfrm>
            <a:off x="4335332" y="2398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BDE11D-61FB-8EBB-ACF4-8B5CB2694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50" y="1113916"/>
            <a:ext cx="2148783" cy="2304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9D7B4A-324E-D49F-7138-3BDD427F21E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697" y="1182626"/>
            <a:ext cx="2160000" cy="216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5737923-5A89-4082-F0A0-01DA299BFF8A}"/>
              </a:ext>
            </a:extLst>
          </p:cNvPr>
          <p:cNvSpPr txBox="1"/>
          <p:nvPr/>
        </p:nvSpPr>
        <p:spPr>
          <a:xfrm>
            <a:off x="11680616" y="737710"/>
            <a:ext cx="6954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C4AFF"/>
                </a:solidFill>
              </a:rPr>
              <a:t>Ta</a:t>
            </a:r>
          </a:p>
          <a:p>
            <a:r>
              <a:rPr lang="en-GB" b="1" dirty="0">
                <a:solidFill>
                  <a:srgbClr val="42A142"/>
                </a:solidFill>
              </a:rPr>
              <a:t>V</a:t>
            </a:r>
          </a:p>
          <a:p>
            <a:r>
              <a:rPr lang="en-GB" b="1" dirty="0" err="1">
                <a:solidFill>
                  <a:srgbClr val="FF0000"/>
                </a:solidFill>
              </a:rPr>
              <a:t>Ti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8F200"/>
                </a:solidFill>
              </a:rPr>
              <a:t>W</a:t>
            </a:r>
          </a:p>
          <a:p>
            <a:r>
              <a:rPr lang="en-GB" b="1" dirty="0">
                <a:solidFill>
                  <a:srgbClr val="FF9900"/>
                </a:solidFill>
              </a:rPr>
              <a:t>Fe</a:t>
            </a:r>
          </a:p>
          <a:p>
            <a:r>
              <a:rPr lang="en-GB" b="1" dirty="0"/>
              <a:t>C</a:t>
            </a:r>
          </a:p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N</a:t>
            </a:r>
          </a:p>
          <a:p>
            <a:r>
              <a:rPr lang="en-GB" b="1" dirty="0">
                <a:solidFill>
                  <a:srgbClr val="00CCFF"/>
                </a:solidFill>
              </a:rPr>
              <a:t>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0E33DF-46B0-9EFA-CC27-05E368D1211C}"/>
              </a:ext>
            </a:extLst>
          </p:cNvPr>
          <p:cNvSpPr txBox="1"/>
          <p:nvPr/>
        </p:nvSpPr>
        <p:spPr>
          <a:xfrm>
            <a:off x="2452747" y="1596262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</a:t>
            </a:r>
            <a:r>
              <a:rPr lang="en-GB" baseline="-25000" dirty="0"/>
              <a:t>3</a:t>
            </a:r>
            <a:r>
              <a:rPr lang="en-GB" dirty="0"/>
              <a:t>(N,C,O)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7BBF6B-A871-7548-409F-6CA6D9C62A35}"/>
              </a:ext>
            </a:extLst>
          </p:cNvPr>
          <p:cNvSpPr txBox="1"/>
          <p:nvPr/>
        </p:nvSpPr>
        <p:spPr>
          <a:xfrm>
            <a:off x="3542813" y="1236793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Matrix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DDCD54D-C149-1196-C2C1-F29E578FE6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3738233"/>
            <a:ext cx="2114980" cy="2304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16F2B61-AFE6-2AC5-6B1A-657EEB3BBF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125" y="3806943"/>
            <a:ext cx="2160000" cy="2160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B03A2AE-3CE8-2F21-C41D-2355C2011764}"/>
              </a:ext>
            </a:extLst>
          </p:cNvPr>
          <p:cNvSpPr txBox="1"/>
          <p:nvPr/>
        </p:nvSpPr>
        <p:spPr>
          <a:xfrm>
            <a:off x="2443548" y="4412768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</a:t>
            </a:r>
            <a:r>
              <a:rPr lang="en-GB" baseline="-25000" dirty="0"/>
              <a:t>3</a:t>
            </a:r>
            <a:r>
              <a:rPr lang="en-GB" dirty="0"/>
              <a:t>(N,C,O)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F9BF8C-A0EB-C3F6-9588-5E5631B1274F}"/>
              </a:ext>
            </a:extLst>
          </p:cNvPr>
          <p:cNvSpPr txBox="1"/>
          <p:nvPr/>
        </p:nvSpPr>
        <p:spPr>
          <a:xfrm>
            <a:off x="3502680" y="3866697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Laves Phase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CC4233E-9BEC-2A45-105B-2D21FB2CBE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6079" y="1234857"/>
            <a:ext cx="2129123" cy="2304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3B50A9F-B87A-1DD8-C9A2-910C01D936F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611" y="1282425"/>
            <a:ext cx="2160000" cy="216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9DBEE61-7C4C-A688-E7F2-E4A13A7DEDE8}"/>
              </a:ext>
            </a:extLst>
          </p:cNvPr>
          <p:cNvSpPr txBox="1"/>
          <p:nvPr/>
        </p:nvSpPr>
        <p:spPr>
          <a:xfrm>
            <a:off x="8799436" y="1266400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Matrix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3279B9B-B5A5-B99A-78BB-C5C2D8964CF6}"/>
              </a:ext>
            </a:extLst>
          </p:cNvPr>
          <p:cNvSpPr txBox="1"/>
          <p:nvPr/>
        </p:nvSpPr>
        <p:spPr>
          <a:xfrm>
            <a:off x="7374154" y="2420431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Laves Phase </a:t>
            </a:r>
          </a:p>
        </p:txBody>
      </p:sp>
    </p:spTree>
    <p:extLst>
      <p:ext uri="{BB962C8B-B14F-4D97-AF65-F5344CB8AC3E}">
        <p14:creationId xmlns:p14="http://schemas.microsoft.com/office/powerpoint/2010/main" val="3726284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21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192655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Compositionally Complex Alloy Design Approach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5046EC8-E693-D9F2-414F-6BDCBB9CC1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3" b="7461"/>
          <a:stretch/>
        </p:blipFill>
        <p:spPr bwMode="auto">
          <a:xfrm>
            <a:off x="1985975" y="1355271"/>
            <a:ext cx="8220050" cy="477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C750C3-615E-A810-6B61-F7FBF0DC2FB4}"/>
              </a:ext>
            </a:extLst>
          </p:cNvPr>
          <p:cNvSpPr/>
          <p:nvPr/>
        </p:nvSpPr>
        <p:spPr>
          <a:xfrm>
            <a:off x="5332750" y="324800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27DB60-3884-FB20-5633-536C5923F6A7}"/>
              </a:ext>
            </a:extLst>
          </p:cNvPr>
          <p:cNvSpPr/>
          <p:nvPr/>
        </p:nvSpPr>
        <p:spPr>
          <a:xfrm>
            <a:off x="3746884" y="324800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E07CA19-573A-BC86-B5AA-925F9C7C58DB}"/>
              </a:ext>
            </a:extLst>
          </p:cNvPr>
          <p:cNvSpPr/>
          <p:nvPr/>
        </p:nvSpPr>
        <p:spPr>
          <a:xfrm>
            <a:off x="4155366" y="324800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78DE4C-BA0E-5906-C6D1-3AF0CDC5859D}"/>
              </a:ext>
            </a:extLst>
          </p:cNvPr>
          <p:cNvSpPr/>
          <p:nvPr/>
        </p:nvSpPr>
        <p:spPr>
          <a:xfrm>
            <a:off x="4555119" y="324800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15B74F-EBC7-934E-382C-57C6EAB6AB34}"/>
              </a:ext>
            </a:extLst>
          </p:cNvPr>
          <p:cNvSpPr/>
          <p:nvPr/>
        </p:nvSpPr>
        <p:spPr>
          <a:xfrm>
            <a:off x="4932997" y="3234728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1FF351-DA50-B635-77C3-DC3D6B0431AA}"/>
              </a:ext>
            </a:extLst>
          </p:cNvPr>
          <p:cNvSpPr/>
          <p:nvPr/>
        </p:nvSpPr>
        <p:spPr>
          <a:xfrm>
            <a:off x="2959484" y="2800306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769561-B2D0-39E7-506A-5E36E6B591FA}"/>
              </a:ext>
            </a:extLst>
          </p:cNvPr>
          <p:cNvSpPr/>
          <p:nvPr/>
        </p:nvSpPr>
        <p:spPr>
          <a:xfrm>
            <a:off x="3339635" y="324800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A5FC57-7666-33A5-C3C0-4E9CEF47B866}"/>
              </a:ext>
            </a:extLst>
          </p:cNvPr>
          <p:cNvSpPr/>
          <p:nvPr/>
        </p:nvSpPr>
        <p:spPr>
          <a:xfrm>
            <a:off x="7706504" y="2365884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E5B3C3-8FB8-F3E8-0BCC-9F3461D9799E}"/>
              </a:ext>
            </a:extLst>
          </p:cNvPr>
          <p:cNvSpPr/>
          <p:nvPr/>
        </p:nvSpPr>
        <p:spPr>
          <a:xfrm>
            <a:off x="7706503" y="2800306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61A820-6403-75D5-ED05-A3D2AD3C8848}"/>
              </a:ext>
            </a:extLst>
          </p:cNvPr>
          <p:cNvSpPr/>
          <p:nvPr/>
        </p:nvSpPr>
        <p:spPr>
          <a:xfrm>
            <a:off x="7286962" y="324800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E1BCD-12A8-F055-6928-D0CFD731FAC9}"/>
              </a:ext>
            </a:extLst>
          </p:cNvPr>
          <p:cNvSpPr/>
          <p:nvPr/>
        </p:nvSpPr>
        <p:spPr>
          <a:xfrm>
            <a:off x="7719063" y="325943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33F331B-0F02-ADF5-C7CF-3E72CFE57336}"/>
              </a:ext>
            </a:extLst>
          </p:cNvPr>
          <p:cNvSpPr/>
          <p:nvPr/>
        </p:nvSpPr>
        <p:spPr>
          <a:xfrm>
            <a:off x="8088212" y="3234728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B1467E-284F-54D9-2CC4-E00043A0F762}"/>
              </a:ext>
            </a:extLst>
          </p:cNvPr>
          <p:cNvSpPr/>
          <p:nvPr/>
        </p:nvSpPr>
        <p:spPr>
          <a:xfrm>
            <a:off x="7709847" y="4158706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EAF8DC-CE0F-2C70-479A-1201C975450A}"/>
              </a:ext>
            </a:extLst>
          </p:cNvPr>
          <p:cNvSpPr/>
          <p:nvPr/>
        </p:nvSpPr>
        <p:spPr>
          <a:xfrm>
            <a:off x="7322056" y="4158706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F9E477C-4B8C-5B92-70FA-118611BD2DAF}"/>
              </a:ext>
            </a:extLst>
          </p:cNvPr>
          <p:cNvSpPr/>
          <p:nvPr/>
        </p:nvSpPr>
        <p:spPr>
          <a:xfrm>
            <a:off x="6917813" y="4158706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B35FB4-7642-BE2B-11DB-A35279393E94}"/>
              </a:ext>
            </a:extLst>
          </p:cNvPr>
          <p:cNvSpPr/>
          <p:nvPr/>
        </p:nvSpPr>
        <p:spPr>
          <a:xfrm>
            <a:off x="5732445" y="370259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9C75DBB-E1F5-F8EF-56C2-D9A8A5E3BC3E}"/>
              </a:ext>
            </a:extLst>
          </p:cNvPr>
          <p:cNvSpPr/>
          <p:nvPr/>
        </p:nvSpPr>
        <p:spPr>
          <a:xfrm>
            <a:off x="4536694" y="4158706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5F510D-4685-E79B-63CD-3373A427F416}"/>
              </a:ext>
            </a:extLst>
          </p:cNvPr>
          <p:cNvSpPr/>
          <p:nvPr/>
        </p:nvSpPr>
        <p:spPr>
          <a:xfrm>
            <a:off x="4144860" y="4158706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5E94E6-0CE6-163D-058C-129E3410A7FB}"/>
              </a:ext>
            </a:extLst>
          </p:cNvPr>
          <p:cNvSpPr/>
          <p:nvPr/>
        </p:nvSpPr>
        <p:spPr>
          <a:xfrm>
            <a:off x="3349412" y="371404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E8FE0E2-DF14-4CE8-FFCB-94524D77EFAD}"/>
              </a:ext>
            </a:extLst>
          </p:cNvPr>
          <p:cNvSpPr/>
          <p:nvPr/>
        </p:nvSpPr>
        <p:spPr>
          <a:xfrm>
            <a:off x="8883280" y="3703197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089E0B8-BBAE-ABC1-C746-1F8B3274E12D}"/>
              </a:ext>
            </a:extLst>
          </p:cNvPr>
          <p:cNvSpPr/>
          <p:nvPr/>
        </p:nvSpPr>
        <p:spPr>
          <a:xfrm>
            <a:off x="3377735" y="5140735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A0D504-D4F3-46C5-8FA0-07D8B1DE715E}"/>
              </a:ext>
            </a:extLst>
          </p:cNvPr>
          <p:cNvSpPr/>
          <p:nvPr/>
        </p:nvSpPr>
        <p:spPr>
          <a:xfrm>
            <a:off x="4144860" y="5140735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501ADC2-B483-5A95-E613-4ED87628AD0F}"/>
              </a:ext>
            </a:extLst>
          </p:cNvPr>
          <p:cNvSpPr/>
          <p:nvPr/>
        </p:nvSpPr>
        <p:spPr>
          <a:xfrm>
            <a:off x="8091556" y="5140735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7B89083-4956-C3BB-1FB9-CE1A759F1196}"/>
              </a:ext>
            </a:extLst>
          </p:cNvPr>
          <p:cNvSpPr/>
          <p:nvPr/>
        </p:nvSpPr>
        <p:spPr>
          <a:xfrm>
            <a:off x="8514131" y="5140735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3198EE4-2519-F4E8-4D69-92B4E20A2737}"/>
              </a:ext>
            </a:extLst>
          </p:cNvPr>
          <p:cNvSpPr/>
          <p:nvPr/>
        </p:nvSpPr>
        <p:spPr>
          <a:xfrm>
            <a:off x="8892974" y="5140735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700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22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192655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Compositionally Complex Alloy Design Approach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5046EC8-E693-D9F2-414F-6BDCBB9CC1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3" b="7461"/>
          <a:stretch/>
        </p:blipFill>
        <p:spPr bwMode="auto">
          <a:xfrm>
            <a:off x="1985975" y="1355271"/>
            <a:ext cx="8220050" cy="477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C750C3-615E-A810-6B61-F7FBF0DC2FB4}"/>
              </a:ext>
            </a:extLst>
          </p:cNvPr>
          <p:cNvSpPr/>
          <p:nvPr/>
        </p:nvSpPr>
        <p:spPr>
          <a:xfrm>
            <a:off x="5332750" y="3248003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27DB60-3884-FB20-5633-536C5923F6A7}"/>
              </a:ext>
            </a:extLst>
          </p:cNvPr>
          <p:cNvSpPr/>
          <p:nvPr/>
        </p:nvSpPr>
        <p:spPr>
          <a:xfrm>
            <a:off x="3746884" y="3248003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E07CA19-573A-BC86-B5AA-925F9C7C58DB}"/>
              </a:ext>
            </a:extLst>
          </p:cNvPr>
          <p:cNvSpPr/>
          <p:nvPr/>
        </p:nvSpPr>
        <p:spPr>
          <a:xfrm>
            <a:off x="4155366" y="3248003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78DE4C-BA0E-5906-C6D1-3AF0CDC5859D}"/>
              </a:ext>
            </a:extLst>
          </p:cNvPr>
          <p:cNvSpPr/>
          <p:nvPr/>
        </p:nvSpPr>
        <p:spPr>
          <a:xfrm>
            <a:off x="4555119" y="3248003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769561-B2D0-39E7-506A-5E36E6B591FA}"/>
              </a:ext>
            </a:extLst>
          </p:cNvPr>
          <p:cNvSpPr/>
          <p:nvPr/>
        </p:nvSpPr>
        <p:spPr>
          <a:xfrm>
            <a:off x="3339635" y="3248003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CA5FC57-7666-33A5-C3C0-4E9CEF47B866}"/>
              </a:ext>
            </a:extLst>
          </p:cNvPr>
          <p:cNvSpPr/>
          <p:nvPr/>
        </p:nvSpPr>
        <p:spPr>
          <a:xfrm>
            <a:off x="7706504" y="2331594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6B35FB4-7642-BE2B-11DB-A35279393E94}"/>
              </a:ext>
            </a:extLst>
          </p:cNvPr>
          <p:cNvSpPr/>
          <p:nvPr/>
        </p:nvSpPr>
        <p:spPr>
          <a:xfrm>
            <a:off x="5732445" y="3702593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9C75DBB-E1F5-F8EF-56C2-D9A8A5E3BC3E}"/>
              </a:ext>
            </a:extLst>
          </p:cNvPr>
          <p:cNvSpPr/>
          <p:nvPr/>
        </p:nvSpPr>
        <p:spPr>
          <a:xfrm>
            <a:off x="4536694" y="4158706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5F510D-4685-E79B-63CD-3373A427F416}"/>
              </a:ext>
            </a:extLst>
          </p:cNvPr>
          <p:cNvSpPr/>
          <p:nvPr/>
        </p:nvSpPr>
        <p:spPr>
          <a:xfrm>
            <a:off x="4144860" y="4158706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3198EE4-2519-F4E8-4D69-92B4E20A2737}"/>
              </a:ext>
            </a:extLst>
          </p:cNvPr>
          <p:cNvSpPr/>
          <p:nvPr/>
        </p:nvSpPr>
        <p:spPr>
          <a:xfrm>
            <a:off x="8892974" y="5140735"/>
            <a:ext cx="369149" cy="434422"/>
          </a:xfrm>
          <a:prstGeom prst="rect">
            <a:avLst/>
          </a:prstGeom>
          <a:solidFill>
            <a:srgbClr val="70AD47">
              <a:alpha val="65882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725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23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192655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/>
              <a:t>Compositionally Complex Alloy Design Approach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5046EC8-E693-D9F2-414F-6BDCBB9CC1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3" b="7461"/>
          <a:stretch/>
        </p:blipFill>
        <p:spPr bwMode="auto">
          <a:xfrm>
            <a:off x="1985975" y="1355271"/>
            <a:ext cx="8220050" cy="477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C750C3-615E-A810-6B61-F7FBF0DC2FB4}"/>
              </a:ext>
            </a:extLst>
          </p:cNvPr>
          <p:cNvSpPr/>
          <p:nvPr/>
        </p:nvSpPr>
        <p:spPr>
          <a:xfrm>
            <a:off x="5332750" y="3248003"/>
            <a:ext cx="369149" cy="434422"/>
          </a:xfrm>
          <a:prstGeom prst="rect">
            <a:avLst/>
          </a:prstGeom>
          <a:solidFill>
            <a:srgbClr val="70AD47">
              <a:alpha val="74902"/>
            </a:srgbClr>
          </a:solidFill>
          <a:ln>
            <a:solidFill>
              <a:srgbClr val="70AD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27DB60-3884-FB20-5633-536C5923F6A7}"/>
              </a:ext>
            </a:extLst>
          </p:cNvPr>
          <p:cNvSpPr/>
          <p:nvPr/>
        </p:nvSpPr>
        <p:spPr>
          <a:xfrm>
            <a:off x="3746884" y="3248003"/>
            <a:ext cx="369149" cy="434422"/>
          </a:xfrm>
          <a:prstGeom prst="rect">
            <a:avLst/>
          </a:prstGeom>
          <a:solidFill>
            <a:srgbClr val="70AD47">
              <a:alpha val="74902"/>
            </a:srgbClr>
          </a:solidFill>
          <a:ln>
            <a:solidFill>
              <a:srgbClr val="70AD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E07CA19-573A-BC86-B5AA-925F9C7C58DB}"/>
              </a:ext>
            </a:extLst>
          </p:cNvPr>
          <p:cNvSpPr/>
          <p:nvPr/>
        </p:nvSpPr>
        <p:spPr>
          <a:xfrm>
            <a:off x="4155366" y="3248003"/>
            <a:ext cx="369149" cy="434422"/>
          </a:xfrm>
          <a:prstGeom prst="rect">
            <a:avLst/>
          </a:prstGeom>
          <a:solidFill>
            <a:srgbClr val="70AD47">
              <a:alpha val="74902"/>
            </a:srgbClr>
          </a:solidFill>
          <a:ln>
            <a:solidFill>
              <a:srgbClr val="70AD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78DE4C-BA0E-5906-C6D1-3AF0CDC5859D}"/>
              </a:ext>
            </a:extLst>
          </p:cNvPr>
          <p:cNvSpPr/>
          <p:nvPr/>
        </p:nvSpPr>
        <p:spPr>
          <a:xfrm>
            <a:off x="4555119" y="3248003"/>
            <a:ext cx="369149" cy="434422"/>
          </a:xfrm>
          <a:prstGeom prst="rect">
            <a:avLst/>
          </a:prstGeom>
          <a:solidFill>
            <a:srgbClr val="70AD47">
              <a:alpha val="74902"/>
            </a:srgbClr>
          </a:solidFill>
          <a:ln>
            <a:solidFill>
              <a:srgbClr val="70AD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9C75DBB-E1F5-F8EF-56C2-D9A8A5E3BC3E}"/>
              </a:ext>
            </a:extLst>
          </p:cNvPr>
          <p:cNvSpPr/>
          <p:nvPr/>
        </p:nvSpPr>
        <p:spPr>
          <a:xfrm>
            <a:off x="4536694" y="4158706"/>
            <a:ext cx="369149" cy="434422"/>
          </a:xfrm>
          <a:prstGeom prst="rect">
            <a:avLst/>
          </a:prstGeom>
          <a:solidFill>
            <a:srgbClr val="70AD47">
              <a:alpha val="74902"/>
            </a:srgbClr>
          </a:solidFill>
          <a:ln>
            <a:solidFill>
              <a:srgbClr val="70AD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5F510D-4685-E79B-63CD-3373A427F416}"/>
              </a:ext>
            </a:extLst>
          </p:cNvPr>
          <p:cNvSpPr/>
          <p:nvPr/>
        </p:nvSpPr>
        <p:spPr>
          <a:xfrm>
            <a:off x="4144860" y="4158706"/>
            <a:ext cx="369149" cy="434422"/>
          </a:xfrm>
          <a:prstGeom prst="rect">
            <a:avLst/>
          </a:prstGeom>
          <a:solidFill>
            <a:srgbClr val="70AD47">
              <a:alpha val="74902"/>
            </a:srgbClr>
          </a:solidFill>
          <a:ln>
            <a:solidFill>
              <a:srgbClr val="70AD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1045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24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dirty="0" err="1"/>
              <a:t>Homogenised</a:t>
            </a:r>
            <a:r>
              <a:rPr lang="en-US" sz="4400" dirty="0"/>
              <a:t> Atomic Probe Microscopy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127EEE-8709-3CAE-0BC6-EFC72AC50284}"/>
              </a:ext>
            </a:extLst>
          </p:cNvPr>
          <p:cNvSpPr txBox="1"/>
          <p:nvPr/>
        </p:nvSpPr>
        <p:spPr>
          <a:xfrm>
            <a:off x="4335332" y="23989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625F595-22FC-C545-923A-DB059B8C5444}"/>
              </a:ext>
            </a:extLst>
          </p:cNvPr>
          <p:cNvGrpSpPr/>
          <p:nvPr/>
        </p:nvGrpSpPr>
        <p:grpSpPr>
          <a:xfrm>
            <a:off x="1740913" y="1249680"/>
            <a:ext cx="8632447" cy="5039360"/>
            <a:chOff x="2209800" y="1523402"/>
            <a:chExt cx="7772400" cy="438529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06C2C22-D72C-66A8-6D00-2B178684DC37}"/>
                </a:ext>
              </a:extLst>
            </p:cNvPr>
            <p:cNvGrpSpPr/>
            <p:nvPr/>
          </p:nvGrpSpPr>
          <p:grpSpPr>
            <a:xfrm>
              <a:off x="2209800" y="1523402"/>
              <a:ext cx="7772400" cy="4258235"/>
              <a:chOff x="2209800" y="1299882"/>
              <a:chExt cx="7772400" cy="4258235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7B937FD-4893-430E-B721-657C651F59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09800" y="1299882"/>
                <a:ext cx="7772400" cy="4258235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247F393-E354-ADCE-0C73-8F576B67879F}"/>
                  </a:ext>
                </a:extLst>
              </p:cNvPr>
              <p:cNvSpPr/>
              <p:nvPr/>
            </p:nvSpPr>
            <p:spPr>
              <a:xfrm>
                <a:off x="5080000" y="5273637"/>
                <a:ext cx="4902200" cy="2844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10C0601-A8C8-0D1F-06DE-3AF3116006B7}"/>
                </a:ext>
              </a:extLst>
            </p:cNvPr>
            <p:cNvCxnSpPr>
              <a:cxnSpLocks/>
            </p:cNvCxnSpPr>
            <p:nvPr/>
          </p:nvCxnSpPr>
          <p:spPr>
            <a:xfrm>
              <a:off x="3108960" y="5862320"/>
              <a:ext cx="600456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8B4740-5ACF-E7E1-9263-921DF5184F79}"/>
                </a:ext>
              </a:extLst>
            </p:cNvPr>
            <p:cNvSpPr txBox="1"/>
            <p:nvPr/>
          </p:nvSpPr>
          <p:spPr>
            <a:xfrm>
              <a:off x="5615539" y="5539366"/>
              <a:ext cx="21025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500 nm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3625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Fusion Plasma Facing Components</a:t>
            </a:r>
          </a:p>
        </p:txBody>
      </p:sp>
      <p:pic>
        <p:nvPicPr>
          <p:cNvPr id="9" name="Picture 8" descr="A graph of energy consumption&#10;&#10;Description automatically generated">
            <a:extLst>
              <a:ext uri="{FF2B5EF4-FFF2-40B4-BE49-F238E27FC236}">
                <a16:creationId xmlns:a16="http://schemas.microsoft.com/office/drawing/2014/main" id="{07FDDAD2-56EF-14D8-76F7-1234C0A482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69"/>
          <a:stretch/>
        </p:blipFill>
        <p:spPr bwMode="auto">
          <a:xfrm>
            <a:off x="228945" y="1593911"/>
            <a:ext cx="5211662" cy="33529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4BD7F9-4AC7-FF16-8119-973B52EB0187}"/>
              </a:ext>
            </a:extLst>
          </p:cNvPr>
          <p:cNvSpPr txBox="1"/>
          <p:nvPr/>
        </p:nvSpPr>
        <p:spPr>
          <a:xfrm>
            <a:off x="0" y="5067679"/>
            <a:ext cx="58670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en-GB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Energy Institute - Statistical Review of World Energy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DDC0517-9108-D202-62BF-441CEB12AB89}"/>
              </a:ext>
            </a:extLst>
          </p:cNvPr>
          <p:cNvGrpSpPr/>
          <p:nvPr/>
        </p:nvGrpSpPr>
        <p:grpSpPr>
          <a:xfrm>
            <a:off x="5244900" y="1267703"/>
            <a:ext cx="3564038" cy="5028746"/>
            <a:chOff x="5446605" y="1267703"/>
            <a:chExt cx="3564038" cy="5028746"/>
          </a:xfrm>
        </p:grpSpPr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16F1660D-7DFB-51EC-B580-98A6B28270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434" y="1267703"/>
              <a:ext cx="2798381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8ADF06E-F375-05DD-8C96-F4E3DE1DE612}"/>
                </a:ext>
              </a:extLst>
            </p:cNvPr>
            <p:cNvSpPr txBox="1"/>
            <p:nvPr/>
          </p:nvSpPr>
          <p:spPr>
            <a:xfrm>
              <a:off x="5489218" y="2993545"/>
              <a:ext cx="347881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0" i="1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Deuterium-Tritium </a:t>
              </a:r>
              <a:r>
                <a:rPr lang="en-GB" sz="1600" i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– </a:t>
              </a:r>
              <a:r>
                <a:rPr lang="en-GB" sz="1600" b="1" i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From</a:t>
              </a:r>
              <a:r>
                <a:rPr lang="en-GB" sz="1600" i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– Pegasus-III</a:t>
              </a:r>
              <a:endParaRPr lang="en-US" sz="16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" name="Content Placeholder 2">
              <a:extLst>
                <a:ext uri="{FF2B5EF4-FFF2-40B4-BE49-F238E27FC236}">
                  <a16:creationId xmlns:a16="http://schemas.microsoft.com/office/drawing/2014/main" id="{45546402-8B68-A181-B025-C3E6169D70B5}"/>
                </a:ext>
              </a:extLst>
            </p:cNvPr>
            <p:cNvSpPr txBox="1">
              <a:spLocks/>
            </p:cNvSpPr>
            <p:nvPr/>
          </p:nvSpPr>
          <p:spPr>
            <a:xfrm>
              <a:off x="5446605" y="3522780"/>
              <a:ext cx="3564038" cy="2773669"/>
            </a:xfrm>
            <a:prstGeom prst="rect">
              <a:avLst/>
            </a:prstGeom>
          </p:spPr>
          <p:txBody>
            <a:bodyPr>
              <a:normAutofit fontScale="47500" lnSpcReduction="20000"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5100" b="1" dirty="0"/>
                <a:t>Operating Conditions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4200" dirty="0"/>
                <a:t>High 14.1 MeV neutrons</a:t>
              </a:r>
            </a:p>
            <a:p>
              <a:pPr marL="1257300" lvl="2" indent="-342900" algn="l">
                <a:buFont typeface="Arial" panose="020B0604020202020204" pitchFamily="34" charset="0"/>
                <a:buChar char="•"/>
              </a:pPr>
              <a:r>
                <a:rPr lang="en-US" sz="4200" dirty="0"/>
                <a:t>Ballistic damage</a:t>
              </a:r>
            </a:p>
            <a:p>
              <a:pPr marL="1257300" lvl="2" indent="-342900" algn="l">
                <a:buFont typeface="Arial" panose="020B0604020202020204" pitchFamily="34" charset="0"/>
                <a:buChar char="•"/>
              </a:pPr>
              <a:r>
                <a:rPr lang="en-US" sz="4200" dirty="0"/>
                <a:t>Transmutation products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4200" dirty="0"/>
                <a:t>High temperatures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4200" dirty="0"/>
                <a:t>Thermal cycling &amp; fatigue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4200" dirty="0"/>
                <a:t>Plasma erosion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4200" dirty="0"/>
                <a:t>Tritium absorption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24BDD0E-7B62-C0E1-0FEF-F7759BA847FE}"/>
              </a:ext>
            </a:extLst>
          </p:cNvPr>
          <p:cNvGrpSpPr/>
          <p:nvPr/>
        </p:nvGrpSpPr>
        <p:grpSpPr>
          <a:xfrm>
            <a:off x="8772506" y="1152906"/>
            <a:ext cx="3563164" cy="5478150"/>
            <a:chOff x="8732165" y="1152906"/>
            <a:chExt cx="3563164" cy="547815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1E37D0-85DE-564A-6532-554D0BA1EA5D}"/>
                </a:ext>
              </a:extLst>
            </p:cNvPr>
            <p:cNvSpPr txBox="1"/>
            <p:nvPr/>
          </p:nvSpPr>
          <p:spPr>
            <a:xfrm>
              <a:off x="8732165" y="2993545"/>
              <a:ext cx="356316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0" i="1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Joint European Tokamak</a:t>
              </a:r>
              <a:r>
                <a:rPr lang="en-GB" sz="1600" i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– </a:t>
              </a:r>
              <a:r>
                <a:rPr lang="en-GB" sz="1600" b="1" i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From</a:t>
              </a:r>
              <a:r>
                <a:rPr lang="en-GB" sz="1600" i="1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- UKAEA</a:t>
              </a:r>
              <a:endParaRPr lang="en-US" sz="16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3D7F464C-FA89-B06A-B609-0A6885E8A18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78" r="4589"/>
            <a:stretch/>
          </p:blipFill>
          <p:spPr bwMode="auto">
            <a:xfrm>
              <a:off x="9299305" y="1152906"/>
              <a:ext cx="2428885" cy="18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06F4AE3-9B7E-C549-557F-67B2B16CE5DC}"/>
                </a:ext>
              </a:extLst>
            </p:cNvPr>
            <p:cNvSpPr txBox="1"/>
            <p:nvPr/>
          </p:nvSpPr>
          <p:spPr>
            <a:xfrm>
              <a:off x="8962740" y="3430180"/>
              <a:ext cx="3102015" cy="32008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2400" b="1" dirty="0"/>
                <a:t>Material Shopping List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2000" dirty="0"/>
                <a:t>High melting temperature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2000" dirty="0"/>
                <a:t>Phase stability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2000" dirty="0"/>
                <a:t>Irradiation damage resistance</a:t>
              </a:r>
            </a:p>
            <a:p>
              <a:pPr marL="800100" lvl="1" indent="-342900" algn="l">
                <a:buFont typeface="Arial" panose="020B0604020202020204" pitchFamily="34" charset="0"/>
                <a:buChar char="•"/>
              </a:pPr>
              <a:r>
                <a:rPr lang="en-US" sz="2000" dirty="0"/>
                <a:t>Minimal production of long-lived radioactive waste</a:t>
              </a:r>
            </a:p>
            <a:p>
              <a:pPr lvl="1" algn="l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4252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192655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Compositionally Complex Alloy Design Approach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5046EC8-E693-D9F2-414F-6BDCBB9CC1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3" b="7461"/>
          <a:stretch/>
        </p:blipFill>
        <p:spPr bwMode="auto">
          <a:xfrm>
            <a:off x="1985975" y="1355271"/>
            <a:ext cx="8220050" cy="477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6C750C3-615E-A810-6B61-F7FBF0DC2FB4}"/>
              </a:ext>
            </a:extLst>
          </p:cNvPr>
          <p:cNvSpPr/>
          <p:nvPr/>
        </p:nvSpPr>
        <p:spPr>
          <a:xfrm>
            <a:off x="5332750" y="324800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27DB60-3884-FB20-5633-536C5923F6A7}"/>
              </a:ext>
            </a:extLst>
          </p:cNvPr>
          <p:cNvSpPr/>
          <p:nvPr/>
        </p:nvSpPr>
        <p:spPr>
          <a:xfrm>
            <a:off x="3746884" y="324800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3BC529-D187-941C-B23D-F1DCE2271407}"/>
              </a:ext>
            </a:extLst>
          </p:cNvPr>
          <p:cNvSpPr/>
          <p:nvPr/>
        </p:nvSpPr>
        <p:spPr>
          <a:xfrm>
            <a:off x="6120954" y="3254793"/>
            <a:ext cx="369149" cy="434422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21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CCAs for Fusion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6FDDC7-1841-464C-47B4-BD200AFB82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711" y="1069413"/>
            <a:ext cx="8886578" cy="46160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B2E56A-3491-F666-1627-F37B2E9CE4DA}"/>
              </a:ext>
            </a:extLst>
          </p:cNvPr>
          <p:cNvSpPr txBox="1"/>
          <p:nvPr/>
        </p:nvSpPr>
        <p:spPr>
          <a:xfrm>
            <a:off x="1156102" y="5685510"/>
            <a:ext cx="9879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From</a:t>
            </a:r>
            <a:r>
              <a:rPr lang="en-GB" i="1" dirty="0"/>
              <a:t> - ”Waste implications from minor impurities in European DEMO materials”, Gilbert et al, 2019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1552319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12BA74F-0350-AD22-161D-175CAECE7EC6}"/>
              </a:ext>
            </a:extLst>
          </p:cNvPr>
          <p:cNvGrpSpPr/>
          <p:nvPr/>
        </p:nvGrpSpPr>
        <p:grpSpPr>
          <a:xfrm>
            <a:off x="4271201" y="893091"/>
            <a:ext cx="3419425" cy="1777357"/>
            <a:chOff x="3342895" y="3039868"/>
            <a:chExt cx="3959780" cy="2058224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A5046EC8-E693-D9F2-414F-6BDCBB9CC1A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06" t="39419" r="35320" b="25168"/>
            <a:stretch/>
          </p:blipFill>
          <p:spPr bwMode="auto">
            <a:xfrm>
              <a:off x="3342895" y="3039868"/>
              <a:ext cx="3959780" cy="2058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6C750C3-615E-A810-6B61-F7FBF0DC2FB4}"/>
                </a:ext>
              </a:extLst>
            </p:cNvPr>
            <p:cNvSpPr/>
            <p:nvPr/>
          </p:nvSpPr>
          <p:spPr>
            <a:xfrm>
              <a:off x="5332750" y="3248003"/>
              <a:ext cx="369149" cy="434422"/>
            </a:xfrm>
            <a:prstGeom prst="rect">
              <a:avLst/>
            </a:prstGeom>
            <a:solidFill>
              <a:srgbClr val="70AD47">
                <a:alpha val="4902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627DB60-3884-FB20-5633-536C5923F6A7}"/>
                </a:ext>
              </a:extLst>
            </p:cNvPr>
            <p:cNvSpPr/>
            <p:nvPr/>
          </p:nvSpPr>
          <p:spPr>
            <a:xfrm>
              <a:off x="3746884" y="3248003"/>
              <a:ext cx="369149" cy="434422"/>
            </a:xfrm>
            <a:prstGeom prst="rect">
              <a:avLst/>
            </a:prstGeom>
            <a:solidFill>
              <a:srgbClr val="70AD47">
                <a:alpha val="4902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43BC529-D187-941C-B23D-F1DCE2271407}"/>
                </a:ext>
              </a:extLst>
            </p:cNvPr>
            <p:cNvSpPr/>
            <p:nvPr/>
          </p:nvSpPr>
          <p:spPr>
            <a:xfrm>
              <a:off x="4539817" y="3248003"/>
              <a:ext cx="369149" cy="434422"/>
            </a:xfrm>
            <a:prstGeom prst="rect">
              <a:avLst/>
            </a:prstGeom>
            <a:solidFill>
              <a:srgbClr val="70AD47">
                <a:alpha val="4902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AC9DF09-46E9-EC36-22DF-EE6285D6E666}"/>
                </a:ext>
              </a:extLst>
            </p:cNvPr>
            <p:cNvSpPr/>
            <p:nvPr/>
          </p:nvSpPr>
          <p:spPr>
            <a:xfrm>
              <a:off x="4143350" y="3248003"/>
              <a:ext cx="369149" cy="434422"/>
            </a:xfrm>
            <a:prstGeom prst="rect">
              <a:avLst/>
            </a:prstGeom>
            <a:solidFill>
              <a:srgbClr val="70AD47">
                <a:alpha val="4902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4F921B7-B0A2-070A-FEFE-1926544B6FD4}"/>
                </a:ext>
              </a:extLst>
            </p:cNvPr>
            <p:cNvSpPr/>
            <p:nvPr/>
          </p:nvSpPr>
          <p:spPr>
            <a:xfrm>
              <a:off x="4539816" y="4161055"/>
              <a:ext cx="369149" cy="434422"/>
            </a:xfrm>
            <a:prstGeom prst="rect">
              <a:avLst/>
            </a:prstGeom>
            <a:solidFill>
              <a:srgbClr val="70AD47">
                <a:alpha val="4902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6972663-D6FC-9153-ED9F-B3B2C4B6B28C}"/>
                </a:ext>
              </a:extLst>
            </p:cNvPr>
            <p:cNvSpPr/>
            <p:nvPr/>
          </p:nvSpPr>
          <p:spPr>
            <a:xfrm>
              <a:off x="4143349" y="4161055"/>
              <a:ext cx="369149" cy="434422"/>
            </a:xfrm>
            <a:prstGeom prst="rect">
              <a:avLst/>
            </a:prstGeom>
            <a:solidFill>
              <a:srgbClr val="70AD47">
                <a:alpha val="4902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192655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CCA Compositions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70B8C1A-D31C-646E-0434-80DF0BDEAE5F}"/>
              </a:ext>
            </a:extLst>
          </p:cNvPr>
          <p:cNvSpPr/>
          <p:nvPr/>
        </p:nvSpPr>
        <p:spPr>
          <a:xfrm>
            <a:off x="2634615" y="3476502"/>
            <a:ext cx="6922752" cy="271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200" kern="1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CD8DAA1-133C-8D6C-A743-D2C7997B78FC}"/>
              </a:ext>
            </a:extLst>
          </p:cNvPr>
          <p:cNvSpPr/>
          <p:nvPr/>
        </p:nvSpPr>
        <p:spPr>
          <a:xfrm>
            <a:off x="4629382" y="2144306"/>
            <a:ext cx="6922766" cy="2350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200" kern="1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BF2459B-2A49-4E90-9F67-F0FDD7C02BCE}"/>
              </a:ext>
            </a:extLst>
          </p:cNvPr>
          <p:cNvSpPr/>
          <p:nvPr/>
        </p:nvSpPr>
        <p:spPr>
          <a:xfrm>
            <a:off x="1281856" y="3122580"/>
            <a:ext cx="9532642" cy="3735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200" kern="1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E3C1904-5D21-F81C-EB5B-9890D7C45FAB}"/>
              </a:ext>
            </a:extLst>
          </p:cNvPr>
          <p:cNvSpPr/>
          <p:nvPr/>
        </p:nvSpPr>
        <p:spPr>
          <a:xfrm>
            <a:off x="1281860" y="3122601"/>
            <a:ext cx="9532661" cy="3236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200" kern="1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87AA337-2E36-4099-1EBF-4050EDE7B3B1}"/>
              </a:ext>
            </a:extLst>
          </p:cNvPr>
          <p:cNvCxnSpPr>
            <a:cxnSpLocks/>
            <a:stCxn id="3074" idx="1"/>
            <a:endCxn id="11" idx="0"/>
          </p:cNvCxnSpPr>
          <p:nvPr/>
        </p:nvCxnSpPr>
        <p:spPr>
          <a:xfrm flipH="1">
            <a:off x="2770420" y="1781770"/>
            <a:ext cx="1500781" cy="121065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16566D1-DCB9-1621-5D90-E33BCD87432D}"/>
              </a:ext>
            </a:extLst>
          </p:cNvPr>
          <p:cNvGrpSpPr/>
          <p:nvPr/>
        </p:nvGrpSpPr>
        <p:grpSpPr>
          <a:xfrm>
            <a:off x="1160691" y="2992421"/>
            <a:ext cx="9653807" cy="3340859"/>
            <a:chOff x="1275777" y="2960950"/>
            <a:chExt cx="9653807" cy="334085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75B6259-EA8C-7462-3CA6-8D8DE75729F2}"/>
                </a:ext>
              </a:extLst>
            </p:cNvPr>
            <p:cNvGrpSpPr/>
            <p:nvPr/>
          </p:nvGrpSpPr>
          <p:grpSpPr>
            <a:xfrm>
              <a:off x="1278818" y="3087876"/>
              <a:ext cx="9622239" cy="3213933"/>
              <a:chOff x="1278818" y="3087876"/>
              <a:chExt cx="9622239" cy="3213933"/>
            </a:xfrm>
          </p:grpSpPr>
          <p:pic>
            <p:nvPicPr>
              <p:cNvPr id="27" name="Shape 39">
                <a:extLst>
                  <a:ext uri="{FF2B5EF4-FFF2-40B4-BE49-F238E27FC236}">
                    <a16:creationId xmlns:a16="http://schemas.microsoft.com/office/drawing/2014/main" id="{78F5CE88-E3B1-6F8A-A597-CAF5EFBBD002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1278818" y="3087876"/>
                <a:ext cx="3213375" cy="321393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Shape 41">
                <a:extLst>
                  <a:ext uri="{FF2B5EF4-FFF2-40B4-BE49-F238E27FC236}">
                    <a16:creationId xmlns:a16="http://schemas.microsoft.com/office/drawing/2014/main" id="{5A581707-2E5C-2B48-7E73-6EEF76B8CCE0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4496591" y="3087876"/>
                <a:ext cx="3198819" cy="319907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" name="Shape 40">
                <a:extLst>
                  <a:ext uri="{FF2B5EF4-FFF2-40B4-BE49-F238E27FC236}">
                    <a16:creationId xmlns:a16="http://schemas.microsoft.com/office/drawing/2014/main" id="{FCCDE788-CC77-C37A-8B48-43E9B5356EF8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7698014" y="3098365"/>
                <a:ext cx="3203043" cy="320344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9D486C8-4B4B-A86D-D51D-9C2A5C104221}"/>
                </a:ext>
              </a:extLst>
            </p:cNvPr>
            <p:cNvSpPr txBox="1"/>
            <p:nvPr/>
          </p:nvSpPr>
          <p:spPr>
            <a:xfrm>
              <a:off x="1275777" y="2960950"/>
              <a:ext cx="321945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Ta</a:t>
              </a:r>
              <a:r>
                <a:rPr lang="en-US" baseline="-25000" dirty="0"/>
                <a:t>30</a:t>
              </a:r>
              <a:r>
                <a:rPr lang="en-US" dirty="0"/>
                <a:t>V</a:t>
              </a:r>
              <a:r>
                <a:rPr lang="en-US" baseline="-25000" dirty="0"/>
                <a:t>30</a:t>
              </a:r>
              <a:r>
                <a:rPr lang="en-US" dirty="0"/>
                <a:t>Ti</a:t>
              </a:r>
              <a:r>
                <a:rPr lang="en-US" baseline="-25000" dirty="0"/>
                <a:t>30</a:t>
              </a:r>
              <a:r>
                <a:rPr lang="en-US" dirty="0"/>
                <a:t>W</a:t>
              </a:r>
              <a:r>
                <a:rPr lang="en-US" baseline="-25000" dirty="0"/>
                <a:t>5</a:t>
              </a:r>
              <a:r>
                <a:rPr lang="en-US" dirty="0"/>
                <a:t>Fe</a:t>
              </a:r>
              <a:r>
                <a:rPr lang="en-US" baseline="-25000" dirty="0"/>
                <a:t>5</a:t>
              </a:r>
              <a:endParaRPr lang="en-US" sz="2000" baseline="-250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6C0B53-0198-F3DF-9813-E19B3256C20B}"/>
                </a:ext>
              </a:extLst>
            </p:cNvPr>
            <p:cNvSpPr txBox="1"/>
            <p:nvPr/>
          </p:nvSpPr>
          <p:spPr>
            <a:xfrm>
              <a:off x="4486272" y="2960950"/>
              <a:ext cx="321945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Ta</a:t>
              </a:r>
              <a:r>
                <a:rPr lang="en-US" baseline="-25000" dirty="0"/>
                <a:t>30</a:t>
              </a:r>
              <a:r>
                <a:rPr lang="en-US" dirty="0"/>
                <a:t>V</a:t>
              </a:r>
              <a:r>
                <a:rPr lang="en-US" baseline="-25000" dirty="0"/>
                <a:t>30</a:t>
              </a:r>
              <a:r>
                <a:rPr lang="en-US" dirty="0"/>
                <a:t>Ti</a:t>
              </a:r>
              <a:r>
                <a:rPr lang="en-US" baseline="-25000" dirty="0"/>
                <a:t>30</a:t>
              </a:r>
              <a:r>
                <a:rPr lang="en-US" dirty="0"/>
                <a:t>W</a:t>
              </a:r>
              <a:r>
                <a:rPr lang="en-US" baseline="-25000" dirty="0"/>
                <a:t>5</a:t>
              </a:r>
              <a:r>
                <a:rPr lang="en-US" dirty="0"/>
                <a:t>Cr</a:t>
              </a:r>
              <a:r>
                <a:rPr lang="en-US" baseline="-25000" dirty="0"/>
                <a:t>5</a:t>
              </a:r>
              <a:endParaRPr lang="en-US" sz="2000" baseline="-250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F4A731A-A84B-6DF3-40DE-3A0C1D2A2F0A}"/>
                </a:ext>
              </a:extLst>
            </p:cNvPr>
            <p:cNvSpPr txBox="1"/>
            <p:nvPr/>
          </p:nvSpPr>
          <p:spPr>
            <a:xfrm>
              <a:off x="7710127" y="2975806"/>
              <a:ext cx="321945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Ta</a:t>
              </a:r>
              <a:r>
                <a:rPr lang="en-US" baseline="-25000" dirty="0"/>
                <a:t>30</a:t>
              </a:r>
              <a:r>
                <a:rPr lang="en-US" dirty="0"/>
                <a:t>V</a:t>
              </a:r>
              <a:r>
                <a:rPr lang="en-US" baseline="-25000" dirty="0"/>
                <a:t>30</a:t>
              </a:r>
              <a:r>
                <a:rPr lang="en-US" dirty="0"/>
                <a:t>Ti</a:t>
              </a:r>
              <a:r>
                <a:rPr lang="en-US" baseline="-25000" dirty="0"/>
                <a:t>30</a:t>
              </a:r>
              <a:r>
                <a:rPr lang="en-US" dirty="0"/>
                <a:t>Fe</a:t>
              </a:r>
              <a:r>
                <a:rPr lang="en-US" baseline="-25000" dirty="0"/>
                <a:t>5</a:t>
              </a:r>
              <a:r>
                <a:rPr lang="en-US" dirty="0"/>
                <a:t>Cr</a:t>
              </a:r>
              <a:r>
                <a:rPr lang="en-US" baseline="-25000" dirty="0"/>
                <a:t>5</a:t>
              </a:r>
              <a:endParaRPr lang="en-US" sz="2000" baseline="-25000" dirty="0"/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2499661-0F13-F731-1221-D22E57EE5EF0}"/>
              </a:ext>
            </a:extLst>
          </p:cNvPr>
          <p:cNvCxnSpPr>
            <a:cxnSpLocks/>
            <a:stCxn id="3074" idx="3"/>
            <a:endCxn id="14" idx="0"/>
          </p:cNvCxnSpPr>
          <p:nvPr/>
        </p:nvCxnSpPr>
        <p:spPr>
          <a:xfrm>
            <a:off x="7690626" y="1781770"/>
            <a:ext cx="1514144" cy="1225507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CFA1B1-D6DD-5FE6-6225-49EADE59CA3F}"/>
              </a:ext>
            </a:extLst>
          </p:cNvPr>
          <p:cNvCxnSpPr>
            <a:cxnSpLocks/>
            <a:stCxn id="3074" idx="2"/>
            <a:endCxn id="12" idx="0"/>
          </p:cNvCxnSpPr>
          <p:nvPr/>
        </p:nvCxnSpPr>
        <p:spPr>
          <a:xfrm>
            <a:off x="5980914" y="2670448"/>
            <a:ext cx="1" cy="32197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887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 err="1"/>
              <a:t>Homogenised</a:t>
            </a:r>
            <a:r>
              <a:rPr lang="en-US" sz="4400" b="1" dirty="0"/>
              <a:t> Alloy </a:t>
            </a:r>
            <a:r>
              <a:rPr lang="en-US" sz="4400" b="1" dirty="0" err="1"/>
              <a:t>Characterisation</a:t>
            </a:r>
            <a:endParaRPr lang="en-US" sz="4400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8ADCB0C-4EC6-D761-E7D7-F9D723EBFCFC}"/>
              </a:ext>
            </a:extLst>
          </p:cNvPr>
          <p:cNvGrpSpPr/>
          <p:nvPr/>
        </p:nvGrpSpPr>
        <p:grpSpPr>
          <a:xfrm>
            <a:off x="1001231" y="1747053"/>
            <a:ext cx="10274371" cy="3455560"/>
            <a:chOff x="1" y="2"/>
            <a:chExt cx="16766656" cy="5040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C21AF8E-87FB-39FD-3E28-1BFB12049B53}"/>
                </a:ext>
              </a:extLst>
            </p:cNvPr>
            <p:cNvGrpSpPr/>
            <p:nvPr/>
          </p:nvGrpSpPr>
          <p:grpSpPr>
            <a:xfrm>
              <a:off x="1" y="3"/>
              <a:ext cx="5487181" cy="5039999"/>
              <a:chOff x="1" y="3"/>
              <a:chExt cx="5487181" cy="5039999"/>
            </a:xfrm>
          </p:grpSpPr>
          <p:pic>
            <p:nvPicPr>
              <p:cNvPr id="19" name="Shape 61">
                <a:extLst>
                  <a:ext uri="{FF2B5EF4-FFF2-40B4-BE49-F238E27FC236}">
                    <a16:creationId xmlns:a16="http://schemas.microsoft.com/office/drawing/2014/main" id="{E21CB822-26A6-8D6B-CF58-8845CC1147D3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100000"/>
                        </a14:imgEffect>
                        <a14:imgEffect>
                          <a14:brightnessContrast bright="14000" contrast="3000"/>
                        </a14:imgEffect>
                      </a14:imgLayer>
                    </a14:imgProps>
                  </a:ext>
                </a:extLst>
              </a:blip>
              <a:srcRect l="5635" t="4926" r="5806" b="1218"/>
              <a:stretch/>
            </p:blipFill>
            <p:spPr>
              <a:xfrm>
                <a:off x="1" y="3"/>
                <a:ext cx="5479201" cy="503999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Shape 63">
                <a:extLst>
                  <a:ext uri="{FF2B5EF4-FFF2-40B4-BE49-F238E27FC236}">
                    <a16:creationId xmlns:a16="http://schemas.microsoft.com/office/drawing/2014/main" id="{0BECA701-9AF5-1A08-4B31-11E9B72620E9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b="470"/>
              <a:stretch/>
            </p:blipFill>
            <p:spPr>
              <a:xfrm>
                <a:off x="3633180" y="3201071"/>
                <a:ext cx="1854002" cy="161125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AB6F2E0-2FB4-3DC3-984C-BAF41AD79CC9}"/>
                  </a:ext>
                </a:extLst>
              </p:cNvPr>
              <p:cNvSpPr/>
              <p:nvPr/>
            </p:nvSpPr>
            <p:spPr>
              <a:xfrm>
                <a:off x="3575145" y="3027826"/>
                <a:ext cx="1742878" cy="14442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500" kern="100" dirty="0" err="1">
                    <a:solidFill>
                      <a:srgbClr val="FFFFFF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Ti</a:t>
                </a:r>
                <a:endParaRPr lang="en-GB" sz="1500" kern="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1C28455-6191-8CE0-2185-6411C508A167}"/>
                </a:ext>
              </a:extLst>
            </p:cNvPr>
            <p:cNvGrpSpPr/>
            <p:nvPr/>
          </p:nvGrpSpPr>
          <p:grpSpPr>
            <a:xfrm>
              <a:off x="5676001" y="4"/>
              <a:ext cx="5461199" cy="5039463"/>
              <a:chOff x="5676001" y="4"/>
              <a:chExt cx="5461199" cy="5039463"/>
            </a:xfrm>
          </p:grpSpPr>
          <p:pic>
            <p:nvPicPr>
              <p:cNvPr id="15" name="Shape 66">
                <a:extLst>
                  <a:ext uri="{FF2B5EF4-FFF2-40B4-BE49-F238E27FC236}">
                    <a16:creationId xmlns:a16="http://schemas.microsoft.com/office/drawing/2014/main" id="{4F3F2516-D902-2034-51B7-A6D7FDC79561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57000"/>
                        </a14:imgEffect>
                        <a14:imgEffect>
                          <a14:brightnessContrast bright="4000" contrast="15000"/>
                        </a14:imgEffect>
                      </a14:imgLayer>
                    </a14:imgProps>
                  </a:ext>
                </a:extLst>
              </a:blip>
              <a:srcRect l="5771" t="4765" r="5872" b="776"/>
              <a:stretch/>
            </p:blipFill>
            <p:spPr>
              <a:xfrm>
                <a:off x="5676001" y="4"/>
                <a:ext cx="5461199" cy="503946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" name="Shape 68">
                <a:extLst>
                  <a:ext uri="{FF2B5EF4-FFF2-40B4-BE49-F238E27FC236}">
                    <a16:creationId xmlns:a16="http://schemas.microsoft.com/office/drawing/2014/main" id="{88DE24E9-D130-1044-0B6C-10CE22822D6C}"/>
                  </a:ext>
                </a:extLst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 t="-1" b="482"/>
              <a:stretch/>
            </p:blipFill>
            <p:spPr>
              <a:xfrm>
                <a:off x="9286967" y="3186589"/>
                <a:ext cx="1846882" cy="161295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B06A590-6A24-4F01-D604-40C047E88F11}"/>
                  </a:ext>
                </a:extLst>
              </p:cNvPr>
              <p:cNvSpPr/>
              <p:nvPr/>
            </p:nvSpPr>
            <p:spPr>
              <a:xfrm>
                <a:off x="9206389" y="3027827"/>
                <a:ext cx="795105" cy="6703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500" kern="100" dirty="0" err="1">
                    <a:solidFill>
                      <a:srgbClr val="FFFFFF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Ti</a:t>
                </a:r>
                <a:endParaRPr lang="en-GB" sz="1500" kern="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BC5D586-437C-2817-AECE-DE7E190F4660}"/>
                </a:ext>
              </a:extLst>
            </p:cNvPr>
            <p:cNvGrpSpPr/>
            <p:nvPr/>
          </p:nvGrpSpPr>
          <p:grpSpPr>
            <a:xfrm>
              <a:off x="11333996" y="2"/>
              <a:ext cx="5432661" cy="5040000"/>
              <a:chOff x="11333996" y="2"/>
              <a:chExt cx="5432661" cy="5040000"/>
            </a:xfrm>
          </p:grpSpPr>
          <p:pic>
            <p:nvPicPr>
              <p:cNvPr id="11" name="Shape 71">
                <a:extLst>
                  <a:ext uri="{FF2B5EF4-FFF2-40B4-BE49-F238E27FC236}">
                    <a16:creationId xmlns:a16="http://schemas.microsoft.com/office/drawing/2014/main" id="{468E8C80-7A32-BA10-A662-C6ADBA592DD7}"/>
                  </a:ext>
                </a:extLst>
              </p:cNvPr>
              <p:cNvPicPr preferRelativeResize="0"/>
              <p:nvPr/>
            </p:nvPicPr>
            <p:blipFill rotWithShape="1">
              <a:blip r:embed="rId9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57000"/>
                        </a14:imgEffect>
                        <a14:imgEffect>
                          <a14:brightnessContrast bright="27000" contrast="7000"/>
                        </a14:imgEffect>
                      </a14:imgLayer>
                    </a14:imgProps>
                  </a:ext>
                </a:extLst>
              </a:blip>
              <a:srcRect l="5819" t="4776" r="5585"/>
              <a:stretch/>
            </p:blipFill>
            <p:spPr>
              <a:xfrm>
                <a:off x="11333996" y="2"/>
                <a:ext cx="5432661" cy="5040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" name="Shape 72">
                <a:extLst>
                  <a:ext uri="{FF2B5EF4-FFF2-40B4-BE49-F238E27FC236}">
                    <a16:creationId xmlns:a16="http://schemas.microsoft.com/office/drawing/2014/main" id="{512B9621-F160-AF04-3B2C-E15837CE9EC1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 l="650" b="5112"/>
              <a:stretch/>
            </p:blipFill>
            <p:spPr>
              <a:xfrm>
                <a:off x="14905902" y="3200940"/>
                <a:ext cx="1854177" cy="153716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EE01BDB-5DF9-D00F-73EE-D0D53772E6BD}"/>
                  </a:ext>
                </a:extLst>
              </p:cNvPr>
              <p:cNvSpPr/>
              <p:nvPr/>
            </p:nvSpPr>
            <p:spPr>
              <a:xfrm>
                <a:off x="14832492" y="3010944"/>
                <a:ext cx="986018" cy="7378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500" kern="100" dirty="0" err="1">
                    <a:solidFill>
                      <a:srgbClr val="FFFFFF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Ti</a:t>
                </a:r>
                <a:endParaRPr lang="en-GB" sz="1500" kern="1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2A393DDB-1CF4-7DEB-C96A-0E46DA206044}"/>
              </a:ext>
            </a:extLst>
          </p:cNvPr>
          <p:cNvSpPr txBox="1"/>
          <p:nvPr/>
        </p:nvSpPr>
        <p:spPr>
          <a:xfrm>
            <a:off x="979462" y="1383383"/>
            <a:ext cx="338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</a:t>
            </a:r>
            <a:endParaRPr lang="en-US" sz="1200" i="1" baseline="-250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A0CB108-9335-B13C-DAF1-2E8A7DA65390}"/>
              </a:ext>
            </a:extLst>
          </p:cNvPr>
          <p:cNvSpPr txBox="1"/>
          <p:nvPr/>
        </p:nvSpPr>
        <p:spPr>
          <a:xfrm>
            <a:off x="4502424" y="1383383"/>
            <a:ext cx="331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Cr</a:t>
            </a:r>
            <a:r>
              <a:rPr lang="en-US" i="1" baseline="-25000" dirty="0"/>
              <a:t>5</a:t>
            </a:r>
            <a:endParaRPr lang="en-US" sz="1200" i="1" baseline="-250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5F2EC45-4CC3-7F44-FECC-01508F0CFAE4}"/>
              </a:ext>
            </a:extLst>
          </p:cNvPr>
          <p:cNvSpPr txBox="1"/>
          <p:nvPr/>
        </p:nvSpPr>
        <p:spPr>
          <a:xfrm>
            <a:off x="7969566" y="1383383"/>
            <a:ext cx="3302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Fe</a:t>
            </a:r>
            <a:r>
              <a:rPr lang="en-US" i="1" baseline="-25000" dirty="0"/>
              <a:t>5</a:t>
            </a:r>
            <a:r>
              <a:rPr lang="en-US" i="1" dirty="0"/>
              <a:t>Cr</a:t>
            </a:r>
            <a:r>
              <a:rPr lang="en-US" i="1" baseline="-25000" dirty="0"/>
              <a:t>5</a:t>
            </a:r>
            <a:endParaRPr lang="en-US" sz="1600" i="1" baseline="-25000" dirty="0"/>
          </a:p>
        </p:txBody>
      </p:sp>
    </p:spTree>
    <p:extLst>
      <p:ext uri="{BB962C8B-B14F-4D97-AF65-F5344CB8AC3E}">
        <p14:creationId xmlns:p14="http://schemas.microsoft.com/office/powerpoint/2010/main" val="1662241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Aged Alloy </a:t>
            </a:r>
            <a:r>
              <a:rPr lang="en-US" sz="4400" b="1" dirty="0" err="1"/>
              <a:t>Characterisation</a:t>
            </a:r>
            <a:endParaRPr lang="en-US" sz="4400" b="1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128D69A-6C45-DFAF-5F70-4FD123047024}"/>
              </a:ext>
            </a:extLst>
          </p:cNvPr>
          <p:cNvSpPr/>
          <p:nvPr/>
        </p:nvSpPr>
        <p:spPr>
          <a:xfrm>
            <a:off x="7303867" y="855552"/>
            <a:ext cx="4150341" cy="7527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200" kern="1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D107014-1752-B851-CA0B-9BFAD808856E}"/>
              </a:ext>
            </a:extLst>
          </p:cNvPr>
          <p:cNvSpPr/>
          <p:nvPr/>
        </p:nvSpPr>
        <p:spPr>
          <a:xfrm>
            <a:off x="8037275" y="4343922"/>
            <a:ext cx="568229" cy="238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800" kern="1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endParaRPr lang="en-GB" sz="1200" kern="10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287A9BB4-F406-45F5-CDA8-276E175D3F64}"/>
              </a:ext>
            </a:extLst>
          </p:cNvPr>
          <p:cNvSpPr/>
          <p:nvPr/>
        </p:nvSpPr>
        <p:spPr>
          <a:xfrm>
            <a:off x="-5771" y="2750008"/>
            <a:ext cx="551645" cy="494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800" kern="1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endParaRPr lang="en-GB" sz="1200" kern="10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D8B9CA3-CFE2-F20D-F074-4A2B4FD73EAF}"/>
              </a:ext>
            </a:extLst>
          </p:cNvPr>
          <p:cNvGrpSpPr/>
          <p:nvPr/>
        </p:nvGrpSpPr>
        <p:grpSpPr>
          <a:xfrm>
            <a:off x="94261" y="1928023"/>
            <a:ext cx="3925449" cy="3198911"/>
            <a:chOff x="817889" y="2289284"/>
            <a:chExt cx="4240929" cy="3456000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669E4F27-ABB2-B913-42D2-CDB89EFB7BF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7889" y="2289284"/>
              <a:ext cx="4240929" cy="3456000"/>
              <a:chOff x="-9399" y="1640222"/>
              <a:chExt cx="1361391" cy="1109419"/>
            </a:xfrm>
          </p:grpSpPr>
          <p:pic>
            <p:nvPicPr>
              <p:cNvPr id="116" name="Shape 112">
                <a:extLst>
                  <a:ext uri="{FF2B5EF4-FFF2-40B4-BE49-F238E27FC236}">
                    <a16:creationId xmlns:a16="http://schemas.microsoft.com/office/drawing/2014/main" id="{9889BD2F-C458-ECAA-A07B-3C9681D01801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 rotWithShape="1">
              <a:blip r:embed="rId3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49000"/>
                        </a14:imgEffect>
                        <a14:imgEffect>
                          <a14:brightnessContrast bright="9000"/>
                        </a14:imgEffect>
                      </a14:imgLayer>
                    </a14:imgProps>
                  </a:ext>
                </a:extLst>
              </a:blip>
              <a:srcRect l="744" t="10761" r="21259" b="9762"/>
              <a:stretch/>
            </p:blipFill>
            <p:spPr>
              <a:xfrm>
                <a:off x="-9399" y="1640222"/>
                <a:ext cx="1361391" cy="106627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7" name="Shape 113">
                <a:extLst>
                  <a:ext uri="{FF2B5EF4-FFF2-40B4-BE49-F238E27FC236}">
                    <a16:creationId xmlns:a16="http://schemas.microsoft.com/office/drawing/2014/main" id="{2C13BA19-2957-749B-6D19-80E59D4EDFA6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t="37414"/>
              <a:stretch/>
            </p:blipFill>
            <p:spPr>
              <a:xfrm>
                <a:off x="-9399" y="2692556"/>
                <a:ext cx="437892" cy="5708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7" name="Shape 79">
                <a:extLst>
                  <a:ext uri="{FF2B5EF4-FFF2-40B4-BE49-F238E27FC236}">
                    <a16:creationId xmlns:a16="http://schemas.microsoft.com/office/drawing/2014/main" id="{6AF4C4DC-BB08-E439-6671-A6ED64C40D16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 rotWithShape="1">
              <a:blip r:embed="rId6">
                <a:alphaModFix/>
              </a:blip>
              <a:srcRect r="1798"/>
              <a:stretch/>
            </p:blipFill>
            <p:spPr>
              <a:xfrm>
                <a:off x="988750" y="2400151"/>
                <a:ext cx="361177" cy="2889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1" name="Shape 102">
                <a:extLst>
                  <a:ext uri="{FF2B5EF4-FFF2-40B4-BE49-F238E27FC236}">
                    <a16:creationId xmlns:a16="http://schemas.microsoft.com/office/drawing/2014/main" id="{7877A063-D757-256D-3B01-980239CBB291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 rotWithShape="1">
              <a:blip r:embed="rId7">
                <a:alphaModFix/>
              </a:blip>
              <a:srcRect b="718"/>
              <a:stretch/>
            </p:blipFill>
            <p:spPr>
              <a:xfrm>
                <a:off x="615647" y="2400151"/>
                <a:ext cx="370449" cy="28891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878D4F9-C64A-A459-0E86-CC5DF328781E}"/>
                </a:ext>
              </a:extLst>
            </p:cNvPr>
            <p:cNvSpPr/>
            <p:nvPr/>
          </p:nvSpPr>
          <p:spPr>
            <a:xfrm>
              <a:off x="3876052" y="4510320"/>
              <a:ext cx="567242" cy="6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500" kern="100" dirty="0" err="1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Ti</a:t>
              </a:r>
              <a:endParaRPr lang="en-GB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5B2629D4-FC67-1ECC-56F3-835AF26E0554}"/>
                </a:ext>
              </a:extLst>
            </p:cNvPr>
            <p:cNvSpPr/>
            <p:nvPr/>
          </p:nvSpPr>
          <p:spPr>
            <a:xfrm>
              <a:off x="2715321" y="4522160"/>
              <a:ext cx="567242" cy="650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500" kern="100" dirty="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</a:t>
              </a:r>
              <a:endParaRPr lang="en-GB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A3009019-B900-336E-C02F-85FD1515F1E8}"/>
              </a:ext>
            </a:extLst>
          </p:cNvPr>
          <p:cNvGrpSpPr/>
          <p:nvPr/>
        </p:nvGrpSpPr>
        <p:grpSpPr>
          <a:xfrm>
            <a:off x="4119744" y="1928775"/>
            <a:ext cx="3899093" cy="3198910"/>
            <a:chOff x="4371771" y="2067213"/>
            <a:chExt cx="4212455" cy="3456000"/>
          </a:xfrm>
        </p:grpSpPr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4B5EEAB1-5992-99C8-F361-3400B52FDC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71771" y="2067213"/>
              <a:ext cx="4212455" cy="3456000"/>
              <a:chOff x="15059" y="4480372"/>
              <a:chExt cx="2265037" cy="2088100"/>
            </a:xfrm>
          </p:grpSpPr>
          <p:pic>
            <p:nvPicPr>
              <p:cNvPr id="138" name="Shape 90">
                <a:extLst>
                  <a:ext uri="{FF2B5EF4-FFF2-40B4-BE49-F238E27FC236}">
                    <a16:creationId xmlns:a16="http://schemas.microsoft.com/office/drawing/2014/main" id="{7E79C3F2-48C9-87D9-75F8-409C63AC64B8}"/>
                  </a:ext>
                </a:extLst>
              </p:cNvPr>
              <p:cNvPicPr preferRelativeResize="0"/>
              <p:nvPr/>
            </p:nvPicPr>
            <p:blipFill rotWithShape="1">
              <a:blip r:embed="rId8">
                <a:alphaModFix/>
              </a:blip>
              <a:srcRect l="872" t="10888" r="21911" b="6707"/>
              <a:stretch/>
            </p:blipFill>
            <p:spPr>
              <a:xfrm>
                <a:off x="15059" y="4480372"/>
                <a:ext cx="2265037" cy="20881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9" name="Shape 91">
                <a:extLst>
                  <a:ext uri="{FF2B5EF4-FFF2-40B4-BE49-F238E27FC236}">
                    <a16:creationId xmlns:a16="http://schemas.microsoft.com/office/drawing/2014/main" id="{26232231-256A-9688-2382-8689643D8762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t="37414"/>
              <a:stretch/>
            </p:blipFill>
            <p:spPr>
              <a:xfrm>
                <a:off x="23950" y="6459588"/>
                <a:ext cx="730284" cy="10697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34" name="Shape 86">
              <a:extLst>
                <a:ext uri="{FF2B5EF4-FFF2-40B4-BE49-F238E27FC236}">
                  <a16:creationId xmlns:a16="http://schemas.microsoft.com/office/drawing/2014/main" id="{914436E2-EF50-BBBB-E461-0E93ACBC4836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9">
              <a:alphaModFix/>
            </a:blip>
            <a:srcRect l="1168" b="1953"/>
            <a:stretch/>
          </p:blipFill>
          <p:spPr>
            <a:xfrm>
              <a:off x="6316726" y="4450975"/>
              <a:ext cx="1169501" cy="90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" name="Shape 88">
              <a:extLst>
                <a:ext uri="{FF2B5EF4-FFF2-40B4-BE49-F238E27FC236}">
                  <a16:creationId xmlns:a16="http://schemas.microsoft.com/office/drawing/2014/main" id="{1372CA33-3A8C-D6F0-3966-2A7019EDF88B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10">
              <a:alphaModFix/>
            </a:blip>
            <a:srcRect l="1764" t="-595" r="2071" b="1209"/>
            <a:stretch/>
          </p:blipFill>
          <p:spPr>
            <a:xfrm>
              <a:off x="7473786" y="4450393"/>
              <a:ext cx="1109759" cy="90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3833059D-0A97-6FB7-BE25-444C019B2EB6}"/>
                </a:ext>
              </a:extLst>
            </p:cNvPr>
            <p:cNvSpPr/>
            <p:nvPr/>
          </p:nvSpPr>
          <p:spPr>
            <a:xfrm>
              <a:off x="7427604" y="4331293"/>
              <a:ext cx="814607" cy="72661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500" kern="100" dirty="0" err="1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Ti</a:t>
              </a:r>
              <a:endParaRPr lang="en-GB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C93091BD-1016-3B4B-AC91-E6B7FBC0E006}"/>
                </a:ext>
              </a:extLst>
            </p:cNvPr>
            <p:cNvSpPr/>
            <p:nvPr/>
          </p:nvSpPr>
          <p:spPr>
            <a:xfrm>
              <a:off x="6243429" y="4339138"/>
              <a:ext cx="1089144" cy="7109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500" kern="100" dirty="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</a:t>
              </a:r>
              <a:endParaRPr lang="en-GB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F9CDC01D-D2D3-5F9D-CCAF-3543C102EDBD}"/>
              </a:ext>
            </a:extLst>
          </p:cNvPr>
          <p:cNvGrpSpPr>
            <a:grpSpLocks noChangeAspect="1"/>
          </p:cNvGrpSpPr>
          <p:nvPr/>
        </p:nvGrpSpPr>
        <p:grpSpPr>
          <a:xfrm>
            <a:off x="8140295" y="1911860"/>
            <a:ext cx="3901400" cy="3239979"/>
            <a:chOff x="8813865" y="3022363"/>
            <a:chExt cx="4161521" cy="3456000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216F0C1-FE62-79EB-D496-B34C391E0CF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13865" y="3022363"/>
              <a:ext cx="4161521" cy="3456000"/>
              <a:chOff x="22589" y="8886637"/>
              <a:chExt cx="2477736" cy="2312140"/>
            </a:xfrm>
          </p:grpSpPr>
          <p:pic>
            <p:nvPicPr>
              <p:cNvPr id="107" name="Shape 123">
                <a:extLst>
                  <a:ext uri="{FF2B5EF4-FFF2-40B4-BE49-F238E27FC236}">
                    <a16:creationId xmlns:a16="http://schemas.microsoft.com/office/drawing/2014/main" id="{554BFD14-29B4-D265-F804-8A31114E2457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t="37414"/>
              <a:stretch/>
            </p:blipFill>
            <p:spPr>
              <a:xfrm>
                <a:off x="22589" y="11019186"/>
                <a:ext cx="1226219" cy="17959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8" name="Shape 124">
                <a:extLst>
                  <a:ext uri="{FF2B5EF4-FFF2-40B4-BE49-F238E27FC236}">
                    <a16:creationId xmlns:a16="http://schemas.microsoft.com/office/drawing/2014/main" id="{77C5C2B4-BF67-346B-C6B5-0FB9CD1D3CCB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 l="1035" t="10526" r="21912" b="10798"/>
              <a:stretch/>
            </p:blipFill>
            <p:spPr>
              <a:xfrm>
                <a:off x="22589" y="8886637"/>
                <a:ext cx="2477736" cy="21850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04" name="Shape 120">
              <a:extLst>
                <a:ext uri="{FF2B5EF4-FFF2-40B4-BE49-F238E27FC236}">
                  <a16:creationId xmlns:a16="http://schemas.microsoft.com/office/drawing/2014/main" id="{2A046F32-D72F-FA46-1622-413D5DD53DDB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 l="559" t="1" r="1527" b="363"/>
            <a:stretch/>
          </p:blipFill>
          <p:spPr>
            <a:xfrm>
              <a:off x="11853964" y="5373116"/>
              <a:ext cx="1121422" cy="900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Shape 121">
              <a:extLst>
                <a:ext uri="{FF2B5EF4-FFF2-40B4-BE49-F238E27FC236}">
                  <a16:creationId xmlns:a16="http://schemas.microsoft.com/office/drawing/2014/main" id="{6E56A602-ED39-6598-075F-7FE2A2C1104C}"/>
                </a:ext>
              </a:extLst>
            </p:cNvPr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10700945" y="5370966"/>
              <a:ext cx="1153019" cy="90480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23A7FB59-8C3C-877E-3490-057A0330C02F}"/>
                </a:ext>
              </a:extLst>
            </p:cNvPr>
            <p:cNvSpPr/>
            <p:nvPr/>
          </p:nvSpPr>
          <p:spPr>
            <a:xfrm>
              <a:off x="10665103" y="5308464"/>
              <a:ext cx="818929" cy="4319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500" kern="100" dirty="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</a:t>
              </a:r>
              <a:endParaRPr lang="en-GB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31F50466-7BE6-B6B9-3CA7-DEBA8FA1F765}"/>
                </a:ext>
              </a:extLst>
            </p:cNvPr>
            <p:cNvSpPr/>
            <p:nvPr/>
          </p:nvSpPr>
          <p:spPr>
            <a:xfrm>
              <a:off x="11813703" y="5308464"/>
              <a:ext cx="1121422" cy="5250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500" kern="100" dirty="0" err="1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Ti</a:t>
              </a:r>
              <a:endParaRPr lang="en-GB" sz="15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7C0A494-DB30-A043-4A0F-5873EBD1A8A3}"/>
              </a:ext>
            </a:extLst>
          </p:cNvPr>
          <p:cNvSpPr txBox="1"/>
          <p:nvPr/>
        </p:nvSpPr>
        <p:spPr>
          <a:xfrm>
            <a:off x="94261" y="1591010"/>
            <a:ext cx="389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</a:t>
            </a:r>
            <a:endParaRPr lang="en-US" sz="1200" i="1" baseline="-25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39E5BC-8BCC-3670-C677-B78CB2E53B00}"/>
              </a:ext>
            </a:extLst>
          </p:cNvPr>
          <p:cNvSpPr txBox="1"/>
          <p:nvPr/>
        </p:nvSpPr>
        <p:spPr>
          <a:xfrm>
            <a:off x="4114812" y="1591010"/>
            <a:ext cx="3899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Cr</a:t>
            </a:r>
            <a:r>
              <a:rPr lang="en-US" i="1" baseline="-25000" dirty="0"/>
              <a:t>5</a:t>
            </a:r>
            <a:endParaRPr lang="en-US" sz="1200" i="1" baseline="-25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CFC752-7E74-E4A0-5DB8-F8C94F178239}"/>
              </a:ext>
            </a:extLst>
          </p:cNvPr>
          <p:cNvSpPr txBox="1"/>
          <p:nvPr/>
        </p:nvSpPr>
        <p:spPr>
          <a:xfrm>
            <a:off x="8145227" y="1591010"/>
            <a:ext cx="389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Fe</a:t>
            </a:r>
            <a:r>
              <a:rPr lang="en-US" i="1" baseline="-25000" dirty="0"/>
              <a:t>5</a:t>
            </a:r>
            <a:r>
              <a:rPr lang="en-US" i="1" dirty="0"/>
              <a:t>Cr</a:t>
            </a:r>
            <a:r>
              <a:rPr lang="en-US" i="1" baseline="-25000" dirty="0"/>
              <a:t>5</a:t>
            </a:r>
            <a:endParaRPr lang="en-US" sz="1600" i="1" baseline="-25000" dirty="0"/>
          </a:p>
        </p:txBody>
      </p:sp>
    </p:spTree>
    <p:extLst>
      <p:ext uri="{BB962C8B-B14F-4D97-AF65-F5344CB8AC3E}">
        <p14:creationId xmlns:p14="http://schemas.microsoft.com/office/powerpoint/2010/main" val="3072762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E65B36-A216-CBEA-0962-45823F153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2000" y="6428487"/>
            <a:ext cx="540000" cy="429513"/>
          </a:xfrm>
        </p:spPr>
        <p:txBody>
          <a:bodyPr/>
          <a:lstStyle/>
          <a:p>
            <a:pPr algn="ctr"/>
            <a:fld id="{AA8A5325-2CF9-C241-BE08-A0C3729B8F13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BB46AA7-E69C-F52E-A7DD-35DFD2C2867E}"/>
              </a:ext>
            </a:extLst>
          </p:cNvPr>
          <p:cNvSpPr txBox="1">
            <a:spLocks/>
          </p:cNvSpPr>
          <p:nvPr/>
        </p:nvSpPr>
        <p:spPr>
          <a:xfrm>
            <a:off x="74950" y="512322"/>
            <a:ext cx="10515600" cy="662781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/>
              <a:t>Aged Alloy </a:t>
            </a:r>
            <a:r>
              <a:rPr lang="en-US" sz="4400" b="1" dirty="0" err="1"/>
              <a:t>Characterisation</a:t>
            </a:r>
            <a:endParaRPr lang="en-US" sz="4400" b="1" dirty="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920EC4E-C695-9666-68AA-9691E022B27D}"/>
              </a:ext>
            </a:extLst>
          </p:cNvPr>
          <p:cNvGrpSpPr/>
          <p:nvPr/>
        </p:nvGrpSpPr>
        <p:grpSpPr>
          <a:xfrm>
            <a:off x="6326130" y="1524074"/>
            <a:ext cx="4698073" cy="4028085"/>
            <a:chOff x="6953927" y="1839314"/>
            <a:chExt cx="4698073" cy="4028085"/>
          </a:xfrm>
        </p:grpSpPr>
        <p:pic>
          <p:nvPicPr>
            <p:cNvPr id="81" name="Google Shape;93;p2">
              <a:extLst>
                <a:ext uri="{FF2B5EF4-FFF2-40B4-BE49-F238E27FC236}">
                  <a16:creationId xmlns:a16="http://schemas.microsoft.com/office/drawing/2014/main" id="{56888F16-8769-B788-B3EC-83B1CFF00F40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t="24652" b="19999"/>
            <a:stretch/>
          </p:blipFill>
          <p:spPr>
            <a:xfrm>
              <a:off x="6953927" y="2400402"/>
              <a:ext cx="4698073" cy="346699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27788FF5-5132-CB51-F806-9347B6BBAA8A}"/>
                </a:ext>
              </a:extLst>
            </p:cNvPr>
            <p:cNvCxnSpPr>
              <a:cxnSpLocks/>
            </p:cNvCxnSpPr>
            <p:nvPr/>
          </p:nvCxnSpPr>
          <p:spPr>
            <a:xfrm>
              <a:off x="7472082" y="2133600"/>
              <a:ext cx="416859" cy="197223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362EE541-3FBC-95C7-B3F2-81B1E36A75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92895" y="2133600"/>
              <a:ext cx="454800" cy="1388514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516F6C60-AE34-4641-7B9A-1CC14454BF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51601" y="2133600"/>
              <a:ext cx="571058" cy="1703294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8D7DDD7-8313-A0EA-6D5C-0050F5A8E55E}"/>
                </a:ext>
              </a:extLst>
            </p:cNvPr>
            <p:cNvSpPr txBox="1"/>
            <p:nvPr/>
          </p:nvSpPr>
          <p:spPr>
            <a:xfrm>
              <a:off x="6987989" y="1839314"/>
              <a:ext cx="1174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C15 Laves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E7BA8DA-A666-D15F-2BA6-6BB43626572B}"/>
                </a:ext>
              </a:extLst>
            </p:cNvPr>
            <p:cNvSpPr txBox="1"/>
            <p:nvPr/>
          </p:nvSpPr>
          <p:spPr>
            <a:xfrm>
              <a:off x="8259177" y="1839314"/>
              <a:ext cx="1174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BCC A2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80F61DC-F715-9F81-B697-4AEBE4B084E9}"/>
                </a:ext>
              </a:extLst>
            </p:cNvPr>
            <p:cNvSpPr txBox="1"/>
            <p:nvPr/>
          </p:nvSpPr>
          <p:spPr>
            <a:xfrm>
              <a:off x="9183282" y="1839314"/>
              <a:ext cx="1174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Ti</a:t>
              </a:r>
              <a:r>
                <a:rPr lang="en-US" dirty="0"/>
                <a:t>-CON 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D11F0A90-2C48-E060-789A-A06D3B25471C}"/>
              </a:ext>
            </a:extLst>
          </p:cNvPr>
          <p:cNvGrpSpPr/>
          <p:nvPr/>
        </p:nvGrpSpPr>
        <p:grpSpPr>
          <a:xfrm>
            <a:off x="1006471" y="1107386"/>
            <a:ext cx="2793787" cy="4937276"/>
            <a:chOff x="1006591" y="1037215"/>
            <a:chExt cx="2992994" cy="528932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F3ECAEE6-A42D-1632-FF55-4DF3DC1F8232}"/>
                </a:ext>
              </a:extLst>
            </p:cNvPr>
            <p:cNvGrpSpPr/>
            <p:nvPr/>
          </p:nvGrpSpPr>
          <p:grpSpPr>
            <a:xfrm>
              <a:off x="1006591" y="1037215"/>
              <a:ext cx="2992994" cy="2439877"/>
              <a:chOff x="473537" y="2041212"/>
              <a:chExt cx="1360805" cy="1109322"/>
            </a:xfrm>
          </p:grpSpPr>
          <p:pic>
            <p:nvPicPr>
              <p:cNvPr id="97" name="Shape 112">
                <a:extLst>
                  <a:ext uri="{FF2B5EF4-FFF2-40B4-BE49-F238E27FC236}">
                    <a16:creationId xmlns:a16="http://schemas.microsoft.com/office/drawing/2014/main" id="{E5B5D898-E93B-21B5-B401-AD2719356A9B}"/>
                  </a:ext>
                </a:extLst>
              </p:cNvPr>
              <p:cNvPicPr/>
              <p:nvPr/>
            </p:nvPicPr>
            <p:blipFill rotWithShape="1">
              <a:blip r:embed="rId4">
                <a:alphaModFix/>
              </a:blip>
              <a:srcRect l="744" t="10761" r="21259" b="9762"/>
              <a:stretch/>
            </p:blipFill>
            <p:spPr>
              <a:xfrm>
                <a:off x="473537" y="2041212"/>
                <a:ext cx="1360805" cy="106616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9" name="Shape 113">
                <a:extLst>
                  <a:ext uri="{FF2B5EF4-FFF2-40B4-BE49-F238E27FC236}">
                    <a16:creationId xmlns:a16="http://schemas.microsoft.com/office/drawing/2014/main" id="{340ACE17-1E27-DE11-9BA8-15F6776AB306}"/>
                  </a:ext>
                </a:extLst>
              </p:cNvPr>
              <p:cNvPicPr/>
              <p:nvPr/>
            </p:nvPicPr>
            <p:blipFill rotWithShape="1">
              <a:blip r:embed="rId5">
                <a:alphaModFix/>
              </a:blip>
              <a:srcRect t="37414"/>
              <a:stretch/>
            </p:blipFill>
            <p:spPr>
              <a:xfrm>
                <a:off x="473537" y="3094019"/>
                <a:ext cx="437515" cy="5651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6B9C4CBF-776D-B820-2D5F-8CCF7A66F34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06591" y="3877324"/>
              <a:ext cx="2985298" cy="2449211"/>
              <a:chOff x="15059" y="4568319"/>
              <a:chExt cx="2265037" cy="2088100"/>
            </a:xfrm>
          </p:grpSpPr>
          <p:pic>
            <p:nvPicPr>
              <p:cNvPr id="108" name="Shape 90">
                <a:extLst>
                  <a:ext uri="{FF2B5EF4-FFF2-40B4-BE49-F238E27FC236}">
                    <a16:creationId xmlns:a16="http://schemas.microsoft.com/office/drawing/2014/main" id="{2C5347F3-1F1D-0721-ED41-F28A5EE2E9A4}"/>
                  </a:ext>
                </a:extLst>
              </p:cNvPr>
              <p:cNvPicPr preferRelativeResize="0"/>
              <p:nvPr/>
            </p:nvPicPr>
            <p:blipFill rotWithShape="1">
              <a:blip r:embed="rId6">
                <a:alphaModFix/>
              </a:blip>
              <a:srcRect l="872" t="10888" r="21911" b="6707"/>
              <a:stretch/>
            </p:blipFill>
            <p:spPr>
              <a:xfrm>
                <a:off x="15059" y="4568319"/>
                <a:ext cx="2265037" cy="20881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9" name="Shape 91">
                <a:extLst>
                  <a:ext uri="{FF2B5EF4-FFF2-40B4-BE49-F238E27FC236}">
                    <a16:creationId xmlns:a16="http://schemas.microsoft.com/office/drawing/2014/main" id="{1DE5405C-DBF5-5FB2-BFE0-A2A2B6C33D93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t="37414"/>
              <a:stretch/>
            </p:blipFill>
            <p:spPr>
              <a:xfrm>
                <a:off x="16344" y="6549443"/>
                <a:ext cx="730284" cy="10697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31288FCC-3624-2520-1DB3-0F27D290DFD5}"/>
              </a:ext>
            </a:extLst>
          </p:cNvPr>
          <p:cNvCxnSpPr>
            <a:cxnSpLocks/>
          </p:cNvCxnSpPr>
          <p:nvPr/>
        </p:nvCxnSpPr>
        <p:spPr>
          <a:xfrm>
            <a:off x="3547875" y="2647666"/>
            <a:ext cx="2798337" cy="781334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8224F344-F38B-7C85-D044-5ACF6558B8D6}"/>
              </a:ext>
            </a:extLst>
          </p:cNvPr>
          <p:cNvSpPr txBox="1"/>
          <p:nvPr/>
        </p:nvSpPr>
        <p:spPr>
          <a:xfrm>
            <a:off x="6260781" y="5552159"/>
            <a:ext cx="476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FIB Lamellar of 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027C5A9-A9B5-DE99-45F0-A7150931D1FE}"/>
              </a:ext>
            </a:extLst>
          </p:cNvPr>
          <p:cNvSpPr txBox="1"/>
          <p:nvPr/>
        </p:nvSpPr>
        <p:spPr>
          <a:xfrm>
            <a:off x="921950" y="3334630"/>
            <a:ext cx="2992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Fe</a:t>
            </a:r>
            <a:r>
              <a:rPr lang="en-US" i="1" baseline="-25000" dirty="0"/>
              <a:t>5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08AFBEC-2F42-D5E5-1515-79A344EED497}"/>
              </a:ext>
            </a:extLst>
          </p:cNvPr>
          <p:cNvSpPr txBox="1"/>
          <p:nvPr/>
        </p:nvSpPr>
        <p:spPr>
          <a:xfrm>
            <a:off x="921950" y="5986099"/>
            <a:ext cx="2992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Ta</a:t>
            </a:r>
            <a:r>
              <a:rPr lang="en-US" i="1" baseline="-25000" dirty="0"/>
              <a:t>30</a:t>
            </a:r>
            <a:r>
              <a:rPr lang="en-US" i="1" dirty="0"/>
              <a:t>V</a:t>
            </a:r>
            <a:r>
              <a:rPr lang="en-US" i="1" baseline="-25000" dirty="0"/>
              <a:t>30</a:t>
            </a:r>
            <a:r>
              <a:rPr lang="en-US" i="1" dirty="0"/>
              <a:t>Ti</a:t>
            </a:r>
            <a:r>
              <a:rPr lang="en-US" i="1" baseline="-25000" dirty="0"/>
              <a:t>30</a:t>
            </a:r>
            <a:r>
              <a:rPr lang="en-US" i="1" dirty="0"/>
              <a:t>W</a:t>
            </a:r>
            <a:r>
              <a:rPr lang="en-US" i="1" baseline="-25000" dirty="0"/>
              <a:t>5</a:t>
            </a:r>
            <a:r>
              <a:rPr lang="en-US" i="1" dirty="0"/>
              <a:t>Cr</a:t>
            </a:r>
            <a:r>
              <a:rPr lang="en-US" i="1" baseline="-25000" dirty="0"/>
              <a:t>5</a:t>
            </a:r>
            <a:endParaRPr lang="en-US" sz="1400" i="1" baseline="-25000" dirty="0"/>
          </a:p>
        </p:txBody>
      </p:sp>
    </p:spTree>
    <p:extLst>
      <p:ext uri="{BB962C8B-B14F-4D97-AF65-F5344CB8AC3E}">
        <p14:creationId xmlns:p14="http://schemas.microsoft.com/office/powerpoint/2010/main" val="1082505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22300</TotalTime>
  <Words>831</Words>
  <Application>Microsoft Macintosh PowerPoint</Application>
  <PresentationFormat>Widescreen</PresentationFormat>
  <Paragraphs>319</Paragraphs>
  <Slides>25</Slides>
  <Notes>24</Notes>
  <HiddenSlides>7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Libre Franklin</vt:lpstr>
      <vt:lpstr>Times New Roman</vt:lpstr>
      <vt:lpstr>Office Theme</vt:lpstr>
      <vt:lpstr>Ion-beam implantation to simulate radiation damage in novel metallic systems for nuclear fusion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Metallugry for Fusion </dc:title>
  <dc:creator>Samuel Yeates</dc:creator>
  <cp:lastModifiedBy>Samuel Yeates</cp:lastModifiedBy>
  <cp:revision>97</cp:revision>
  <dcterms:created xsi:type="dcterms:W3CDTF">2024-02-11T11:58:13Z</dcterms:created>
  <dcterms:modified xsi:type="dcterms:W3CDTF">2024-06-11T17:38:45Z</dcterms:modified>
</cp:coreProperties>
</file>