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4"/>
    <p:sldMasterId id="2147483660" r:id="rId5"/>
    <p:sldMasterId id="2147483681" r:id="rId6"/>
    <p:sldMasterId id="2147483648" r:id="rId7"/>
  </p:sldMasterIdLst>
  <p:notesMasterIdLst>
    <p:notesMasterId r:id="rId30"/>
  </p:notesMasterIdLst>
  <p:handoutMasterIdLst>
    <p:handoutMasterId r:id="rId31"/>
  </p:handoutMasterIdLst>
  <p:sldIdLst>
    <p:sldId id="256" r:id="rId8"/>
    <p:sldId id="324" r:id="rId9"/>
    <p:sldId id="347" r:id="rId10"/>
    <p:sldId id="331" r:id="rId11"/>
    <p:sldId id="2471" r:id="rId12"/>
    <p:sldId id="2459" r:id="rId13"/>
    <p:sldId id="2472" r:id="rId14"/>
    <p:sldId id="2487" r:id="rId15"/>
    <p:sldId id="2488" r:id="rId16"/>
    <p:sldId id="2484" r:id="rId17"/>
    <p:sldId id="2482" r:id="rId18"/>
    <p:sldId id="2476" r:id="rId19"/>
    <p:sldId id="317" r:id="rId20"/>
    <p:sldId id="2479" r:id="rId21"/>
    <p:sldId id="2491" r:id="rId22"/>
    <p:sldId id="2483" r:id="rId23"/>
    <p:sldId id="2477" r:id="rId24"/>
    <p:sldId id="2478" r:id="rId25"/>
    <p:sldId id="332" r:id="rId26"/>
    <p:sldId id="277" r:id="rId27"/>
    <p:sldId id="2492" r:id="rId28"/>
    <p:sldId id="248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036C"/>
    <a:srgbClr val="000000"/>
    <a:srgbClr val="FFCCFF"/>
    <a:srgbClr val="FF5050"/>
    <a:srgbClr val="965040"/>
    <a:srgbClr val="923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4D6643-E137-41B9-BD7D-E560673FFA6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3C5D0D0-35C2-432F-BCFA-AF97D8362450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2018</a:t>
          </a:r>
        </a:p>
      </dgm:t>
    </dgm:pt>
    <dgm:pt modelId="{85958D6D-ACCD-46F4-9A9B-F762556C223D}" type="parTrans" cxnId="{E2851326-4E0C-43B2-91D4-0AF1A17DCDD7}">
      <dgm:prSet/>
      <dgm:spPr/>
      <dgm:t>
        <a:bodyPr/>
        <a:lstStyle/>
        <a:p>
          <a:endParaRPr lang="en-GB"/>
        </a:p>
      </dgm:t>
    </dgm:pt>
    <dgm:pt modelId="{1EB271F4-A1C6-45FD-92DF-E5913A60DFAC}" type="sibTrans" cxnId="{E2851326-4E0C-43B2-91D4-0AF1A17DCDD7}">
      <dgm:prSet/>
      <dgm:spPr/>
      <dgm:t>
        <a:bodyPr/>
        <a:lstStyle/>
        <a:p>
          <a:endParaRPr lang="en-GB"/>
        </a:p>
      </dgm:t>
    </dgm:pt>
    <dgm:pt modelId="{E1784752-9EA8-4DE4-8ECC-EB7D16AC8AA2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2025</a:t>
          </a:r>
        </a:p>
      </dgm:t>
    </dgm:pt>
    <dgm:pt modelId="{26DA6BB4-A4B0-43CE-AFF3-55187B9A48D9}" type="parTrans" cxnId="{6CA665A2-3FD9-41A0-B97E-A31CD8F71795}">
      <dgm:prSet/>
      <dgm:spPr/>
      <dgm:t>
        <a:bodyPr/>
        <a:lstStyle/>
        <a:p>
          <a:endParaRPr lang="en-GB"/>
        </a:p>
      </dgm:t>
    </dgm:pt>
    <dgm:pt modelId="{69A4F1FA-19E8-4B02-A572-FE0B5C44990D}" type="sibTrans" cxnId="{6CA665A2-3FD9-41A0-B97E-A31CD8F71795}">
      <dgm:prSet/>
      <dgm:spPr/>
      <dgm:t>
        <a:bodyPr/>
        <a:lstStyle/>
        <a:p>
          <a:endParaRPr lang="en-GB"/>
        </a:p>
      </dgm:t>
    </dgm:pt>
    <dgm:pt modelId="{F0CE1DD8-85C2-4CC8-92E3-5AABF896A959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2026</a:t>
          </a:r>
        </a:p>
      </dgm:t>
    </dgm:pt>
    <dgm:pt modelId="{60EB0373-2433-4494-8A15-52C053DAF971}" type="parTrans" cxnId="{635A8ECB-B03B-4898-AF07-F71AA793BA13}">
      <dgm:prSet/>
      <dgm:spPr/>
      <dgm:t>
        <a:bodyPr/>
        <a:lstStyle/>
        <a:p>
          <a:endParaRPr lang="en-GB"/>
        </a:p>
      </dgm:t>
    </dgm:pt>
    <dgm:pt modelId="{17915736-CF78-4498-A781-5B4B701F5181}" type="sibTrans" cxnId="{635A8ECB-B03B-4898-AF07-F71AA793BA13}">
      <dgm:prSet/>
      <dgm:spPr/>
      <dgm:t>
        <a:bodyPr/>
        <a:lstStyle/>
        <a:p>
          <a:endParaRPr lang="en-GB"/>
        </a:p>
      </dgm:t>
    </dgm:pt>
    <dgm:pt modelId="{E231BEB9-5F6B-4A86-A0D9-018474FD55B6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2027</a:t>
          </a:r>
        </a:p>
      </dgm:t>
    </dgm:pt>
    <dgm:pt modelId="{FC8C5743-FF85-4B28-83CD-802724BDAF77}" type="parTrans" cxnId="{94AB17DF-396B-40C2-A6FD-39D682D4FC5B}">
      <dgm:prSet/>
      <dgm:spPr/>
      <dgm:t>
        <a:bodyPr/>
        <a:lstStyle/>
        <a:p>
          <a:endParaRPr lang="en-GB"/>
        </a:p>
      </dgm:t>
    </dgm:pt>
    <dgm:pt modelId="{6B90EE67-318A-4AB4-9053-684D54D95DA8}" type="sibTrans" cxnId="{94AB17DF-396B-40C2-A6FD-39D682D4FC5B}">
      <dgm:prSet/>
      <dgm:spPr/>
      <dgm:t>
        <a:bodyPr/>
        <a:lstStyle/>
        <a:p>
          <a:endParaRPr lang="en-GB"/>
        </a:p>
      </dgm:t>
    </dgm:pt>
    <dgm:pt modelId="{5E5BEBD1-BED9-49DF-96BF-147DD4C90B4E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2028</a:t>
          </a:r>
        </a:p>
      </dgm:t>
    </dgm:pt>
    <dgm:pt modelId="{B7903222-0F44-49F8-A4C3-01CB95AFEC89}" type="parTrans" cxnId="{FDB879DD-211E-4E20-A9B0-12F3758F6EA2}">
      <dgm:prSet/>
      <dgm:spPr/>
      <dgm:t>
        <a:bodyPr/>
        <a:lstStyle/>
        <a:p>
          <a:endParaRPr lang="en-GB"/>
        </a:p>
      </dgm:t>
    </dgm:pt>
    <dgm:pt modelId="{82CF8ED2-0F79-4048-83DF-D62DEBFC0B37}" type="sibTrans" cxnId="{FDB879DD-211E-4E20-A9B0-12F3758F6EA2}">
      <dgm:prSet/>
      <dgm:spPr/>
      <dgm:t>
        <a:bodyPr/>
        <a:lstStyle/>
        <a:p>
          <a:endParaRPr lang="en-GB"/>
        </a:p>
      </dgm:t>
    </dgm:pt>
    <dgm:pt modelId="{33627364-8DA4-4558-8571-A15A16081198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2029</a:t>
          </a:r>
        </a:p>
      </dgm:t>
    </dgm:pt>
    <dgm:pt modelId="{BBF926C3-CC8B-4632-BF93-6BD9E1390A0A}" type="parTrans" cxnId="{92B7D446-B125-4566-B812-C681591D3BDA}">
      <dgm:prSet/>
      <dgm:spPr/>
      <dgm:t>
        <a:bodyPr/>
        <a:lstStyle/>
        <a:p>
          <a:endParaRPr lang="en-GB"/>
        </a:p>
      </dgm:t>
    </dgm:pt>
    <dgm:pt modelId="{2EA0EE07-B41E-4A24-AB0D-4CF88A24A7B4}" type="sibTrans" cxnId="{92B7D446-B125-4566-B812-C681591D3BDA}">
      <dgm:prSet/>
      <dgm:spPr/>
      <dgm:t>
        <a:bodyPr/>
        <a:lstStyle/>
        <a:p>
          <a:endParaRPr lang="en-GB"/>
        </a:p>
      </dgm:t>
    </dgm:pt>
    <dgm:pt modelId="{4DD5BD33-9714-4EAE-A2FE-5D9B1787D657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2030</a:t>
          </a:r>
        </a:p>
      </dgm:t>
    </dgm:pt>
    <dgm:pt modelId="{5CDB7C3E-EF03-43A3-AE66-85D46508107A}" type="parTrans" cxnId="{BFF17065-CDA2-4677-8C2A-B5FA20FE8F96}">
      <dgm:prSet/>
      <dgm:spPr/>
      <dgm:t>
        <a:bodyPr/>
        <a:lstStyle/>
        <a:p>
          <a:endParaRPr lang="en-GB"/>
        </a:p>
      </dgm:t>
    </dgm:pt>
    <dgm:pt modelId="{68A32B1F-3B7D-4FC1-A66B-E5B029D92E77}" type="sibTrans" cxnId="{BFF17065-CDA2-4677-8C2A-B5FA20FE8F96}">
      <dgm:prSet/>
      <dgm:spPr/>
      <dgm:t>
        <a:bodyPr/>
        <a:lstStyle/>
        <a:p>
          <a:endParaRPr lang="en-GB"/>
        </a:p>
      </dgm:t>
    </dgm:pt>
    <dgm:pt modelId="{36BC4E7D-1EE9-4896-938C-B942F7D220C9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2031</a:t>
          </a:r>
        </a:p>
      </dgm:t>
    </dgm:pt>
    <dgm:pt modelId="{E4B86832-0D30-41F4-A56E-9B855A33BABD}" type="parTrans" cxnId="{91D61E5C-D52A-4CBC-9853-2230E90B149D}">
      <dgm:prSet/>
      <dgm:spPr/>
      <dgm:t>
        <a:bodyPr/>
        <a:lstStyle/>
        <a:p>
          <a:endParaRPr lang="en-GB"/>
        </a:p>
      </dgm:t>
    </dgm:pt>
    <dgm:pt modelId="{764C4531-9AA8-46A9-B0FD-1521AE2BAC7C}" type="sibTrans" cxnId="{91D61E5C-D52A-4CBC-9853-2230E90B149D}">
      <dgm:prSet/>
      <dgm:spPr/>
      <dgm:t>
        <a:bodyPr/>
        <a:lstStyle/>
        <a:p>
          <a:endParaRPr lang="en-GB"/>
        </a:p>
      </dgm:t>
    </dgm:pt>
    <dgm:pt modelId="{88CB2550-AEA9-4F6D-A922-22D7C742F5E8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2019</a:t>
          </a:r>
        </a:p>
      </dgm:t>
    </dgm:pt>
    <dgm:pt modelId="{41AD428E-875B-4A6E-81B4-6996BDFB73A1}" type="parTrans" cxnId="{BDD20F19-468F-4354-A7C8-C54CFE94F78C}">
      <dgm:prSet/>
      <dgm:spPr/>
      <dgm:t>
        <a:bodyPr/>
        <a:lstStyle/>
        <a:p>
          <a:endParaRPr lang="en-GB"/>
        </a:p>
      </dgm:t>
    </dgm:pt>
    <dgm:pt modelId="{E5D74197-4830-4E4A-A173-20E81B61E4C1}" type="sibTrans" cxnId="{BDD20F19-468F-4354-A7C8-C54CFE94F78C}">
      <dgm:prSet/>
      <dgm:spPr/>
      <dgm:t>
        <a:bodyPr/>
        <a:lstStyle/>
        <a:p>
          <a:endParaRPr lang="en-GB"/>
        </a:p>
      </dgm:t>
    </dgm:pt>
    <dgm:pt modelId="{7B74EB3F-A4B7-46D1-9AC7-6807EEAD12B6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2020</a:t>
          </a:r>
        </a:p>
      </dgm:t>
    </dgm:pt>
    <dgm:pt modelId="{8C890188-01CB-4E85-AE04-40F8B84896D3}" type="parTrans" cxnId="{F528B644-1E34-4DBA-9456-E13C5E1BBEB0}">
      <dgm:prSet/>
      <dgm:spPr/>
      <dgm:t>
        <a:bodyPr/>
        <a:lstStyle/>
        <a:p>
          <a:endParaRPr lang="en-GB"/>
        </a:p>
      </dgm:t>
    </dgm:pt>
    <dgm:pt modelId="{97A3D498-0CDB-4DD3-BFE8-D9204BB0317F}" type="sibTrans" cxnId="{F528B644-1E34-4DBA-9456-E13C5E1BBEB0}">
      <dgm:prSet/>
      <dgm:spPr/>
      <dgm:t>
        <a:bodyPr/>
        <a:lstStyle/>
        <a:p>
          <a:endParaRPr lang="en-GB"/>
        </a:p>
      </dgm:t>
    </dgm:pt>
    <dgm:pt modelId="{33AF77FE-176B-4A22-BC32-93FC032193E2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2021</a:t>
          </a:r>
        </a:p>
      </dgm:t>
    </dgm:pt>
    <dgm:pt modelId="{F7689AF7-4ECB-4090-A172-41F8AE946145}" type="parTrans" cxnId="{2466D41B-44A4-42E5-9FCB-2D645C7F5F5E}">
      <dgm:prSet/>
      <dgm:spPr/>
      <dgm:t>
        <a:bodyPr/>
        <a:lstStyle/>
        <a:p>
          <a:endParaRPr lang="en-GB"/>
        </a:p>
      </dgm:t>
    </dgm:pt>
    <dgm:pt modelId="{BA2C51EF-1FA2-4188-B856-12EE56A78235}" type="sibTrans" cxnId="{2466D41B-44A4-42E5-9FCB-2D645C7F5F5E}">
      <dgm:prSet/>
      <dgm:spPr/>
      <dgm:t>
        <a:bodyPr/>
        <a:lstStyle/>
        <a:p>
          <a:endParaRPr lang="en-GB"/>
        </a:p>
      </dgm:t>
    </dgm:pt>
    <dgm:pt modelId="{2C862718-A40C-4541-83F6-E83499E24886}">
      <dgm:prSet phldrT="[Text]"/>
      <dgm:spPr>
        <a:gradFill flip="none" rotWithShape="1">
          <a:gsLst>
            <a:gs pos="0">
              <a:schemeClr val="accent6">
                <a:lumMod val="89000"/>
              </a:schemeClr>
            </a:gs>
            <a:gs pos="28000">
              <a:schemeClr val="accent6">
                <a:lumMod val="50000"/>
              </a:schemeClr>
            </a:gs>
            <a:gs pos="92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2022</a:t>
          </a:r>
        </a:p>
      </dgm:t>
    </dgm:pt>
    <dgm:pt modelId="{F34C60DF-C54B-421E-8599-55959708AEF5}" type="parTrans" cxnId="{0C94EF4C-8EAB-43CB-95AB-BA8155908C73}">
      <dgm:prSet/>
      <dgm:spPr/>
      <dgm:t>
        <a:bodyPr/>
        <a:lstStyle/>
        <a:p>
          <a:endParaRPr lang="en-GB"/>
        </a:p>
      </dgm:t>
    </dgm:pt>
    <dgm:pt modelId="{697CA7C7-557E-4655-B910-F17CD35D72CD}" type="sibTrans" cxnId="{0C94EF4C-8EAB-43CB-95AB-BA8155908C73}">
      <dgm:prSet/>
      <dgm:spPr/>
      <dgm:t>
        <a:bodyPr/>
        <a:lstStyle/>
        <a:p>
          <a:endParaRPr lang="en-GB"/>
        </a:p>
      </dgm:t>
    </dgm:pt>
    <dgm:pt modelId="{DBCDE4DB-1203-4B7E-8DEB-980A4467ED22}">
      <dgm:prSet phldrT="[Text]"/>
      <dgm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2024</a:t>
          </a:r>
        </a:p>
      </dgm:t>
    </dgm:pt>
    <dgm:pt modelId="{616DF718-BA7B-4942-9B99-401328976D68}" type="parTrans" cxnId="{02AF8DBD-E802-4385-9362-C47D7585F5DA}">
      <dgm:prSet/>
      <dgm:spPr/>
      <dgm:t>
        <a:bodyPr/>
        <a:lstStyle/>
        <a:p>
          <a:endParaRPr lang="en-GB"/>
        </a:p>
      </dgm:t>
    </dgm:pt>
    <dgm:pt modelId="{DB4AF2CC-1F14-49D7-B870-DDBC28A7B84B}" type="sibTrans" cxnId="{02AF8DBD-E802-4385-9362-C47D7585F5DA}">
      <dgm:prSet/>
      <dgm:spPr/>
      <dgm:t>
        <a:bodyPr/>
        <a:lstStyle/>
        <a:p>
          <a:endParaRPr lang="en-GB"/>
        </a:p>
      </dgm:t>
    </dgm:pt>
    <dgm:pt modelId="{AD242116-3CC6-4864-811A-B8B1A3BE5F51}">
      <dgm:prSet phldrT="[Text]"/>
      <dgm:spPr>
        <a:gradFill flip="none" rotWithShape="1">
          <a:gsLst>
            <a:gs pos="0">
              <a:schemeClr val="accent6">
                <a:lumMod val="89000"/>
              </a:schemeClr>
            </a:gs>
            <a:gs pos="28000">
              <a:schemeClr val="accent6">
                <a:lumMod val="50000"/>
              </a:schemeClr>
            </a:gs>
            <a:gs pos="92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/>
            <a:t>2023</a:t>
          </a:r>
        </a:p>
      </dgm:t>
    </dgm:pt>
    <dgm:pt modelId="{8D5FE743-6031-4E8D-842A-5DF0E39167AD}" type="parTrans" cxnId="{EA8356E3-E1D3-4006-B839-0EE3AB933AE1}">
      <dgm:prSet/>
      <dgm:spPr/>
      <dgm:t>
        <a:bodyPr/>
        <a:lstStyle/>
        <a:p>
          <a:endParaRPr lang="en-GB"/>
        </a:p>
      </dgm:t>
    </dgm:pt>
    <dgm:pt modelId="{F6A0A060-A554-467D-8FAE-1FF100980F1C}" type="sibTrans" cxnId="{EA8356E3-E1D3-4006-B839-0EE3AB933AE1}">
      <dgm:prSet/>
      <dgm:spPr/>
      <dgm:t>
        <a:bodyPr/>
        <a:lstStyle/>
        <a:p>
          <a:endParaRPr lang="en-GB"/>
        </a:p>
      </dgm:t>
    </dgm:pt>
    <dgm:pt modelId="{712A8E34-513C-4EBD-9BCD-8FFC0CD84C4B}" type="pres">
      <dgm:prSet presAssocID="{CC4D6643-E137-41B9-BD7D-E560673FFA68}" presName="Name0" presStyleCnt="0">
        <dgm:presLayoutVars>
          <dgm:dir/>
          <dgm:animLvl val="lvl"/>
          <dgm:resizeHandles val="exact"/>
        </dgm:presLayoutVars>
      </dgm:prSet>
      <dgm:spPr/>
    </dgm:pt>
    <dgm:pt modelId="{A66E3052-7112-431C-8CF2-2C4A9790FA73}" type="pres">
      <dgm:prSet presAssocID="{E3C5D0D0-35C2-432F-BCFA-AF97D8362450}" presName="parTxOnly" presStyleLbl="node1" presStyleIdx="0" presStyleCnt="14">
        <dgm:presLayoutVars>
          <dgm:chMax val="0"/>
          <dgm:chPref val="0"/>
          <dgm:bulletEnabled val="1"/>
        </dgm:presLayoutVars>
      </dgm:prSet>
      <dgm:spPr/>
    </dgm:pt>
    <dgm:pt modelId="{A848F5DD-E437-49F9-8D0B-EE91ACC1FE60}" type="pres">
      <dgm:prSet presAssocID="{1EB271F4-A1C6-45FD-92DF-E5913A60DFAC}" presName="parTxOnlySpace" presStyleCnt="0"/>
      <dgm:spPr/>
    </dgm:pt>
    <dgm:pt modelId="{F1525CCE-2C1F-4C5E-8579-FD1BF1D06C1A}" type="pres">
      <dgm:prSet presAssocID="{88CB2550-AEA9-4F6D-A922-22D7C742F5E8}" presName="parTxOnly" presStyleLbl="node1" presStyleIdx="1" presStyleCnt="14">
        <dgm:presLayoutVars>
          <dgm:chMax val="0"/>
          <dgm:chPref val="0"/>
          <dgm:bulletEnabled val="1"/>
        </dgm:presLayoutVars>
      </dgm:prSet>
      <dgm:spPr/>
    </dgm:pt>
    <dgm:pt modelId="{0A30F2CF-A9C0-42BB-A975-D85E7499107C}" type="pres">
      <dgm:prSet presAssocID="{E5D74197-4830-4E4A-A173-20E81B61E4C1}" presName="parTxOnlySpace" presStyleCnt="0"/>
      <dgm:spPr/>
    </dgm:pt>
    <dgm:pt modelId="{DDBCDE69-125E-4860-9983-D009467CAF92}" type="pres">
      <dgm:prSet presAssocID="{7B74EB3F-A4B7-46D1-9AC7-6807EEAD12B6}" presName="parTxOnly" presStyleLbl="node1" presStyleIdx="2" presStyleCnt="14">
        <dgm:presLayoutVars>
          <dgm:chMax val="0"/>
          <dgm:chPref val="0"/>
          <dgm:bulletEnabled val="1"/>
        </dgm:presLayoutVars>
      </dgm:prSet>
      <dgm:spPr/>
    </dgm:pt>
    <dgm:pt modelId="{493ECCAE-485D-499E-9BC4-B19B7B807182}" type="pres">
      <dgm:prSet presAssocID="{97A3D498-0CDB-4DD3-BFE8-D9204BB0317F}" presName="parTxOnlySpace" presStyleCnt="0"/>
      <dgm:spPr/>
    </dgm:pt>
    <dgm:pt modelId="{6B27063F-9D53-4467-B4CE-DDD55F705B74}" type="pres">
      <dgm:prSet presAssocID="{33AF77FE-176B-4A22-BC32-93FC032193E2}" presName="parTxOnly" presStyleLbl="node1" presStyleIdx="3" presStyleCnt="14">
        <dgm:presLayoutVars>
          <dgm:chMax val="0"/>
          <dgm:chPref val="0"/>
          <dgm:bulletEnabled val="1"/>
        </dgm:presLayoutVars>
      </dgm:prSet>
      <dgm:spPr/>
    </dgm:pt>
    <dgm:pt modelId="{FB085131-05B6-45B1-95A9-38A767845186}" type="pres">
      <dgm:prSet presAssocID="{BA2C51EF-1FA2-4188-B856-12EE56A78235}" presName="parTxOnlySpace" presStyleCnt="0"/>
      <dgm:spPr/>
    </dgm:pt>
    <dgm:pt modelId="{779E8C8E-00C8-4288-B237-5A2581991361}" type="pres">
      <dgm:prSet presAssocID="{2C862718-A40C-4541-83F6-E83499E24886}" presName="parTxOnly" presStyleLbl="node1" presStyleIdx="4" presStyleCnt="14">
        <dgm:presLayoutVars>
          <dgm:chMax val="0"/>
          <dgm:chPref val="0"/>
          <dgm:bulletEnabled val="1"/>
        </dgm:presLayoutVars>
      </dgm:prSet>
      <dgm:spPr/>
    </dgm:pt>
    <dgm:pt modelId="{B422FE93-ED19-45DF-8814-C76EB5D1FCFE}" type="pres">
      <dgm:prSet presAssocID="{697CA7C7-557E-4655-B910-F17CD35D72CD}" presName="parTxOnlySpace" presStyleCnt="0"/>
      <dgm:spPr/>
    </dgm:pt>
    <dgm:pt modelId="{567979D5-E003-4A6A-86C2-B58FE0AA8C78}" type="pres">
      <dgm:prSet presAssocID="{AD242116-3CC6-4864-811A-B8B1A3BE5F51}" presName="parTxOnly" presStyleLbl="node1" presStyleIdx="5" presStyleCnt="14">
        <dgm:presLayoutVars>
          <dgm:chMax val="0"/>
          <dgm:chPref val="0"/>
          <dgm:bulletEnabled val="1"/>
        </dgm:presLayoutVars>
      </dgm:prSet>
      <dgm:spPr/>
    </dgm:pt>
    <dgm:pt modelId="{369C3C50-F251-44BB-A300-FCB895DD34E5}" type="pres">
      <dgm:prSet presAssocID="{F6A0A060-A554-467D-8FAE-1FF100980F1C}" presName="parTxOnlySpace" presStyleCnt="0"/>
      <dgm:spPr/>
    </dgm:pt>
    <dgm:pt modelId="{ADE7976F-4AA1-44FC-BB4B-FBE0D91BD0A3}" type="pres">
      <dgm:prSet presAssocID="{DBCDE4DB-1203-4B7E-8DEB-980A4467ED22}" presName="parTxOnly" presStyleLbl="node1" presStyleIdx="6" presStyleCnt="14">
        <dgm:presLayoutVars>
          <dgm:chMax val="0"/>
          <dgm:chPref val="0"/>
          <dgm:bulletEnabled val="1"/>
        </dgm:presLayoutVars>
      </dgm:prSet>
      <dgm:spPr/>
    </dgm:pt>
    <dgm:pt modelId="{C81A0347-9202-47EB-9BA3-BEC1FE235A2D}" type="pres">
      <dgm:prSet presAssocID="{DB4AF2CC-1F14-49D7-B870-DDBC28A7B84B}" presName="parTxOnlySpace" presStyleCnt="0"/>
      <dgm:spPr/>
    </dgm:pt>
    <dgm:pt modelId="{994D8C6A-EAB4-4A1D-8ED4-385ADFB4190C}" type="pres">
      <dgm:prSet presAssocID="{E1784752-9EA8-4DE4-8ECC-EB7D16AC8AA2}" presName="parTxOnly" presStyleLbl="node1" presStyleIdx="7" presStyleCnt="14">
        <dgm:presLayoutVars>
          <dgm:chMax val="0"/>
          <dgm:chPref val="0"/>
          <dgm:bulletEnabled val="1"/>
        </dgm:presLayoutVars>
      </dgm:prSet>
      <dgm:spPr/>
    </dgm:pt>
    <dgm:pt modelId="{EA0F2C11-F900-482F-B961-5D489A8959D1}" type="pres">
      <dgm:prSet presAssocID="{69A4F1FA-19E8-4B02-A572-FE0B5C44990D}" presName="parTxOnlySpace" presStyleCnt="0"/>
      <dgm:spPr/>
    </dgm:pt>
    <dgm:pt modelId="{C92B0E58-732F-478C-9A84-0B1A7C6B4333}" type="pres">
      <dgm:prSet presAssocID="{F0CE1DD8-85C2-4CC8-92E3-5AABF896A959}" presName="parTxOnly" presStyleLbl="node1" presStyleIdx="8" presStyleCnt="14">
        <dgm:presLayoutVars>
          <dgm:chMax val="0"/>
          <dgm:chPref val="0"/>
          <dgm:bulletEnabled val="1"/>
        </dgm:presLayoutVars>
      </dgm:prSet>
      <dgm:spPr/>
    </dgm:pt>
    <dgm:pt modelId="{98E29A02-DCB6-41E5-8633-0D848715F971}" type="pres">
      <dgm:prSet presAssocID="{17915736-CF78-4498-A781-5B4B701F5181}" presName="parTxOnlySpace" presStyleCnt="0"/>
      <dgm:spPr/>
    </dgm:pt>
    <dgm:pt modelId="{C3AA14B2-FBD6-447D-B556-8989322D6087}" type="pres">
      <dgm:prSet presAssocID="{E231BEB9-5F6B-4A86-A0D9-018474FD55B6}" presName="parTxOnly" presStyleLbl="node1" presStyleIdx="9" presStyleCnt="14">
        <dgm:presLayoutVars>
          <dgm:chMax val="0"/>
          <dgm:chPref val="0"/>
          <dgm:bulletEnabled val="1"/>
        </dgm:presLayoutVars>
      </dgm:prSet>
      <dgm:spPr/>
    </dgm:pt>
    <dgm:pt modelId="{97234B85-D29F-456E-A095-B1378164ECEE}" type="pres">
      <dgm:prSet presAssocID="{6B90EE67-318A-4AB4-9053-684D54D95DA8}" presName="parTxOnlySpace" presStyleCnt="0"/>
      <dgm:spPr/>
    </dgm:pt>
    <dgm:pt modelId="{5A5533A4-F32F-45A5-8269-FC6AC153FE4A}" type="pres">
      <dgm:prSet presAssocID="{5E5BEBD1-BED9-49DF-96BF-147DD4C90B4E}" presName="parTxOnly" presStyleLbl="node1" presStyleIdx="10" presStyleCnt="14">
        <dgm:presLayoutVars>
          <dgm:chMax val="0"/>
          <dgm:chPref val="0"/>
          <dgm:bulletEnabled val="1"/>
        </dgm:presLayoutVars>
      </dgm:prSet>
      <dgm:spPr/>
    </dgm:pt>
    <dgm:pt modelId="{BDCAC43A-9488-49CD-9B15-C4CCE96688C7}" type="pres">
      <dgm:prSet presAssocID="{82CF8ED2-0F79-4048-83DF-D62DEBFC0B37}" presName="parTxOnlySpace" presStyleCnt="0"/>
      <dgm:spPr/>
    </dgm:pt>
    <dgm:pt modelId="{62710094-527C-4240-89D0-088216126FD5}" type="pres">
      <dgm:prSet presAssocID="{33627364-8DA4-4558-8571-A15A16081198}" presName="parTxOnly" presStyleLbl="node1" presStyleIdx="11" presStyleCnt="14">
        <dgm:presLayoutVars>
          <dgm:chMax val="0"/>
          <dgm:chPref val="0"/>
          <dgm:bulletEnabled val="1"/>
        </dgm:presLayoutVars>
      </dgm:prSet>
      <dgm:spPr/>
    </dgm:pt>
    <dgm:pt modelId="{708FBDC2-D7BB-4D48-8C55-67EBAAB1A485}" type="pres">
      <dgm:prSet presAssocID="{2EA0EE07-B41E-4A24-AB0D-4CF88A24A7B4}" presName="parTxOnlySpace" presStyleCnt="0"/>
      <dgm:spPr/>
    </dgm:pt>
    <dgm:pt modelId="{35A553C6-ADC0-4404-B57C-5698BE46E078}" type="pres">
      <dgm:prSet presAssocID="{4DD5BD33-9714-4EAE-A2FE-5D9B1787D657}" presName="parTxOnly" presStyleLbl="node1" presStyleIdx="12" presStyleCnt="14">
        <dgm:presLayoutVars>
          <dgm:chMax val="0"/>
          <dgm:chPref val="0"/>
          <dgm:bulletEnabled val="1"/>
        </dgm:presLayoutVars>
      </dgm:prSet>
      <dgm:spPr/>
    </dgm:pt>
    <dgm:pt modelId="{099D3BD1-E5EF-446F-B376-5495644B77F7}" type="pres">
      <dgm:prSet presAssocID="{68A32B1F-3B7D-4FC1-A66B-E5B029D92E77}" presName="parTxOnlySpace" presStyleCnt="0"/>
      <dgm:spPr/>
    </dgm:pt>
    <dgm:pt modelId="{74484FC8-CE4F-4753-9D18-3BE42EA33410}" type="pres">
      <dgm:prSet presAssocID="{36BC4E7D-1EE9-4896-938C-B942F7D220C9}" presName="parTxOnly" presStyleLbl="node1" presStyleIdx="13" presStyleCnt="14">
        <dgm:presLayoutVars>
          <dgm:chMax val="0"/>
          <dgm:chPref val="0"/>
          <dgm:bulletEnabled val="1"/>
        </dgm:presLayoutVars>
      </dgm:prSet>
      <dgm:spPr/>
    </dgm:pt>
  </dgm:ptLst>
  <dgm:cxnLst>
    <dgm:cxn modelId="{BD350417-5E60-4415-B0ED-39FCC9D68C46}" type="presOf" srcId="{88CB2550-AEA9-4F6D-A922-22D7C742F5E8}" destId="{F1525CCE-2C1F-4C5E-8579-FD1BF1D06C1A}" srcOrd="0" destOrd="0" presId="urn:microsoft.com/office/officeart/2005/8/layout/chevron1"/>
    <dgm:cxn modelId="{BDD20F19-468F-4354-A7C8-C54CFE94F78C}" srcId="{CC4D6643-E137-41B9-BD7D-E560673FFA68}" destId="{88CB2550-AEA9-4F6D-A922-22D7C742F5E8}" srcOrd="1" destOrd="0" parTransId="{41AD428E-875B-4A6E-81B4-6996BDFB73A1}" sibTransId="{E5D74197-4830-4E4A-A173-20E81B61E4C1}"/>
    <dgm:cxn modelId="{2466D41B-44A4-42E5-9FCB-2D645C7F5F5E}" srcId="{CC4D6643-E137-41B9-BD7D-E560673FFA68}" destId="{33AF77FE-176B-4A22-BC32-93FC032193E2}" srcOrd="3" destOrd="0" parTransId="{F7689AF7-4ECB-4090-A172-41F8AE946145}" sibTransId="{BA2C51EF-1FA2-4188-B856-12EE56A78235}"/>
    <dgm:cxn modelId="{2E60611E-A824-4089-8994-D5EC6DD25524}" type="presOf" srcId="{5E5BEBD1-BED9-49DF-96BF-147DD4C90B4E}" destId="{5A5533A4-F32F-45A5-8269-FC6AC153FE4A}" srcOrd="0" destOrd="0" presId="urn:microsoft.com/office/officeart/2005/8/layout/chevron1"/>
    <dgm:cxn modelId="{A94EE520-E75F-4BBF-B6AE-9006042FA487}" type="presOf" srcId="{E3C5D0D0-35C2-432F-BCFA-AF97D8362450}" destId="{A66E3052-7112-431C-8CF2-2C4A9790FA73}" srcOrd="0" destOrd="0" presId="urn:microsoft.com/office/officeart/2005/8/layout/chevron1"/>
    <dgm:cxn modelId="{E2851326-4E0C-43B2-91D4-0AF1A17DCDD7}" srcId="{CC4D6643-E137-41B9-BD7D-E560673FFA68}" destId="{E3C5D0D0-35C2-432F-BCFA-AF97D8362450}" srcOrd="0" destOrd="0" parTransId="{85958D6D-ACCD-46F4-9A9B-F762556C223D}" sibTransId="{1EB271F4-A1C6-45FD-92DF-E5913A60DFAC}"/>
    <dgm:cxn modelId="{88BA7C3E-EA51-4FA1-9948-8FB983C1152F}" type="presOf" srcId="{4DD5BD33-9714-4EAE-A2FE-5D9B1787D657}" destId="{35A553C6-ADC0-4404-B57C-5698BE46E078}" srcOrd="0" destOrd="0" presId="urn:microsoft.com/office/officeart/2005/8/layout/chevron1"/>
    <dgm:cxn modelId="{91D61E5C-D52A-4CBC-9853-2230E90B149D}" srcId="{CC4D6643-E137-41B9-BD7D-E560673FFA68}" destId="{36BC4E7D-1EE9-4896-938C-B942F7D220C9}" srcOrd="13" destOrd="0" parTransId="{E4B86832-0D30-41F4-A56E-9B855A33BABD}" sibTransId="{764C4531-9AA8-46A9-B0FD-1521AE2BAC7C}"/>
    <dgm:cxn modelId="{A2490B5F-971F-4E88-B795-2909A6F407B0}" type="presOf" srcId="{E1784752-9EA8-4DE4-8ECC-EB7D16AC8AA2}" destId="{994D8C6A-EAB4-4A1D-8ED4-385ADFB4190C}" srcOrd="0" destOrd="0" presId="urn:microsoft.com/office/officeart/2005/8/layout/chevron1"/>
    <dgm:cxn modelId="{B7276462-6CBC-4FAE-BFAB-FB238FD5E9E8}" type="presOf" srcId="{7B74EB3F-A4B7-46D1-9AC7-6807EEAD12B6}" destId="{DDBCDE69-125E-4860-9983-D009467CAF92}" srcOrd="0" destOrd="0" presId="urn:microsoft.com/office/officeart/2005/8/layout/chevron1"/>
    <dgm:cxn modelId="{F528B644-1E34-4DBA-9456-E13C5E1BBEB0}" srcId="{CC4D6643-E137-41B9-BD7D-E560673FFA68}" destId="{7B74EB3F-A4B7-46D1-9AC7-6807EEAD12B6}" srcOrd="2" destOrd="0" parTransId="{8C890188-01CB-4E85-AE04-40F8B84896D3}" sibTransId="{97A3D498-0CDB-4DD3-BFE8-D9204BB0317F}"/>
    <dgm:cxn modelId="{BFF17065-CDA2-4677-8C2A-B5FA20FE8F96}" srcId="{CC4D6643-E137-41B9-BD7D-E560673FFA68}" destId="{4DD5BD33-9714-4EAE-A2FE-5D9B1787D657}" srcOrd="12" destOrd="0" parTransId="{5CDB7C3E-EF03-43A3-AE66-85D46508107A}" sibTransId="{68A32B1F-3B7D-4FC1-A66B-E5B029D92E77}"/>
    <dgm:cxn modelId="{92B7D446-B125-4566-B812-C681591D3BDA}" srcId="{CC4D6643-E137-41B9-BD7D-E560673FFA68}" destId="{33627364-8DA4-4558-8571-A15A16081198}" srcOrd="11" destOrd="0" parTransId="{BBF926C3-CC8B-4632-BF93-6BD9E1390A0A}" sibTransId="{2EA0EE07-B41E-4A24-AB0D-4CF88A24A7B4}"/>
    <dgm:cxn modelId="{0C94EF4C-8EAB-43CB-95AB-BA8155908C73}" srcId="{CC4D6643-E137-41B9-BD7D-E560673FFA68}" destId="{2C862718-A40C-4541-83F6-E83499E24886}" srcOrd="4" destOrd="0" parTransId="{F34C60DF-C54B-421E-8599-55959708AEF5}" sibTransId="{697CA7C7-557E-4655-B910-F17CD35D72CD}"/>
    <dgm:cxn modelId="{AD8B9556-1F6C-49A7-9DA8-FF8C1AD2DD47}" type="presOf" srcId="{33AF77FE-176B-4A22-BC32-93FC032193E2}" destId="{6B27063F-9D53-4467-B4CE-DDD55F705B74}" srcOrd="0" destOrd="0" presId="urn:microsoft.com/office/officeart/2005/8/layout/chevron1"/>
    <dgm:cxn modelId="{6CA665A2-3FD9-41A0-B97E-A31CD8F71795}" srcId="{CC4D6643-E137-41B9-BD7D-E560673FFA68}" destId="{E1784752-9EA8-4DE4-8ECC-EB7D16AC8AA2}" srcOrd="7" destOrd="0" parTransId="{26DA6BB4-A4B0-43CE-AFF3-55187B9A48D9}" sibTransId="{69A4F1FA-19E8-4B02-A572-FE0B5C44990D}"/>
    <dgm:cxn modelId="{E169EFA5-CF74-4272-868D-A10638BFEAE6}" type="presOf" srcId="{F0CE1DD8-85C2-4CC8-92E3-5AABF896A959}" destId="{C92B0E58-732F-478C-9A84-0B1A7C6B4333}" srcOrd="0" destOrd="0" presId="urn:microsoft.com/office/officeart/2005/8/layout/chevron1"/>
    <dgm:cxn modelId="{4FAA41AD-1A11-47CA-8B7D-F451400115F8}" type="presOf" srcId="{DBCDE4DB-1203-4B7E-8DEB-980A4467ED22}" destId="{ADE7976F-4AA1-44FC-BB4B-FBE0D91BD0A3}" srcOrd="0" destOrd="0" presId="urn:microsoft.com/office/officeart/2005/8/layout/chevron1"/>
    <dgm:cxn modelId="{2A9C1CAE-E2C2-4CD3-8E46-3D50EDA305DE}" type="presOf" srcId="{AD242116-3CC6-4864-811A-B8B1A3BE5F51}" destId="{567979D5-E003-4A6A-86C2-B58FE0AA8C78}" srcOrd="0" destOrd="0" presId="urn:microsoft.com/office/officeart/2005/8/layout/chevron1"/>
    <dgm:cxn modelId="{13E732B9-7AA4-499B-81F4-E5A269C808E6}" type="presOf" srcId="{2C862718-A40C-4541-83F6-E83499E24886}" destId="{779E8C8E-00C8-4288-B237-5A2581991361}" srcOrd="0" destOrd="0" presId="urn:microsoft.com/office/officeart/2005/8/layout/chevron1"/>
    <dgm:cxn modelId="{A895FDB9-66D3-440E-B8B9-DD278F11492B}" type="presOf" srcId="{36BC4E7D-1EE9-4896-938C-B942F7D220C9}" destId="{74484FC8-CE4F-4753-9D18-3BE42EA33410}" srcOrd="0" destOrd="0" presId="urn:microsoft.com/office/officeart/2005/8/layout/chevron1"/>
    <dgm:cxn modelId="{02AF8DBD-E802-4385-9362-C47D7585F5DA}" srcId="{CC4D6643-E137-41B9-BD7D-E560673FFA68}" destId="{DBCDE4DB-1203-4B7E-8DEB-980A4467ED22}" srcOrd="6" destOrd="0" parTransId="{616DF718-BA7B-4942-9B99-401328976D68}" sibTransId="{DB4AF2CC-1F14-49D7-B870-DDBC28A7B84B}"/>
    <dgm:cxn modelId="{635A8ECB-B03B-4898-AF07-F71AA793BA13}" srcId="{CC4D6643-E137-41B9-BD7D-E560673FFA68}" destId="{F0CE1DD8-85C2-4CC8-92E3-5AABF896A959}" srcOrd="8" destOrd="0" parTransId="{60EB0373-2433-4494-8A15-52C053DAF971}" sibTransId="{17915736-CF78-4498-A781-5B4B701F5181}"/>
    <dgm:cxn modelId="{77B9A0CB-20CF-437D-B075-0B2E3DF04575}" type="presOf" srcId="{CC4D6643-E137-41B9-BD7D-E560673FFA68}" destId="{712A8E34-513C-4EBD-9BCD-8FFC0CD84C4B}" srcOrd="0" destOrd="0" presId="urn:microsoft.com/office/officeart/2005/8/layout/chevron1"/>
    <dgm:cxn modelId="{FDB879DD-211E-4E20-A9B0-12F3758F6EA2}" srcId="{CC4D6643-E137-41B9-BD7D-E560673FFA68}" destId="{5E5BEBD1-BED9-49DF-96BF-147DD4C90B4E}" srcOrd="10" destOrd="0" parTransId="{B7903222-0F44-49F8-A4C3-01CB95AFEC89}" sibTransId="{82CF8ED2-0F79-4048-83DF-D62DEBFC0B37}"/>
    <dgm:cxn modelId="{94AB17DF-396B-40C2-A6FD-39D682D4FC5B}" srcId="{CC4D6643-E137-41B9-BD7D-E560673FFA68}" destId="{E231BEB9-5F6B-4A86-A0D9-018474FD55B6}" srcOrd="9" destOrd="0" parTransId="{FC8C5743-FF85-4B28-83CD-802724BDAF77}" sibTransId="{6B90EE67-318A-4AB4-9053-684D54D95DA8}"/>
    <dgm:cxn modelId="{EA8356E3-E1D3-4006-B839-0EE3AB933AE1}" srcId="{CC4D6643-E137-41B9-BD7D-E560673FFA68}" destId="{AD242116-3CC6-4864-811A-B8B1A3BE5F51}" srcOrd="5" destOrd="0" parTransId="{8D5FE743-6031-4E8D-842A-5DF0E39167AD}" sibTransId="{F6A0A060-A554-467D-8FAE-1FF100980F1C}"/>
    <dgm:cxn modelId="{EF9882E9-9328-469A-9850-50851CC3314C}" type="presOf" srcId="{E231BEB9-5F6B-4A86-A0D9-018474FD55B6}" destId="{C3AA14B2-FBD6-447D-B556-8989322D6087}" srcOrd="0" destOrd="0" presId="urn:microsoft.com/office/officeart/2005/8/layout/chevron1"/>
    <dgm:cxn modelId="{9E3BA8F5-3F42-4626-AE46-F62EC817F3CB}" type="presOf" srcId="{33627364-8DA4-4558-8571-A15A16081198}" destId="{62710094-527C-4240-89D0-088216126FD5}" srcOrd="0" destOrd="0" presId="urn:microsoft.com/office/officeart/2005/8/layout/chevron1"/>
    <dgm:cxn modelId="{5E03421B-7AE5-46BF-BAB0-575FB0699C43}" type="presParOf" srcId="{712A8E34-513C-4EBD-9BCD-8FFC0CD84C4B}" destId="{A66E3052-7112-431C-8CF2-2C4A9790FA73}" srcOrd="0" destOrd="0" presId="urn:microsoft.com/office/officeart/2005/8/layout/chevron1"/>
    <dgm:cxn modelId="{64B11B16-6ADC-4D63-BD7B-279DBD16FA9F}" type="presParOf" srcId="{712A8E34-513C-4EBD-9BCD-8FFC0CD84C4B}" destId="{A848F5DD-E437-49F9-8D0B-EE91ACC1FE60}" srcOrd="1" destOrd="0" presId="urn:microsoft.com/office/officeart/2005/8/layout/chevron1"/>
    <dgm:cxn modelId="{B69F8EB4-376C-4465-A57A-4C09FB8E90DF}" type="presParOf" srcId="{712A8E34-513C-4EBD-9BCD-8FFC0CD84C4B}" destId="{F1525CCE-2C1F-4C5E-8579-FD1BF1D06C1A}" srcOrd="2" destOrd="0" presId="urn:microsoft.com/office/officeart/2005/8/layout/chevron1"/>
    <dgm:cxn modelId="{F28C3765-C233-4C52-B833-14BD3DDFCEC3}" type="presParOf" srcId="{712A8E34-513C-4EBD-9BCD-8FFC0CD84C4B}" destId="{0A30F2CF-A9C0-42BB-A975-D85E7499107C}" srcOrd="3" destOrd="0" presId="urn:microsoft.com/office/officeart/2005/8/layout/chevron1"/>
    <dgm:cxn modelId="{9199C476-FDC3-4701-8C48-7474699B45D7}" type="presParOf" srcId="{712A8E34-513C-4EBD-9BCD-8FFC0CD84C4B}" destId="{DDBCDE69-125E-4860-9983-D009467CAF92}" srcOrd="4" destOrd="0" presId="urn:microsoft.com/office/officeart/2005/8/layout/chevron1"/>
    <dgm:cxn modelId="{0F7424A9-72F5-4C88-AE9E-F6A5EC2ACABB}" type="presParOf" srcId="{712A8E34-513C-4EBD-9BCD-8FFC0CD84C4B}" destId="{493ECCAE-485D-499E-9BC4-B19B7B807182}" srcOrd="5" destOrd="0" presId="urn:microsoft.com/office/officeart/2005/8/layout/chevron1"/>
    <dgm:cxn modelId="{5B861170-DF6A-4016-AEB3-3A5153B47B46}" type="presParOf" srcId="{712A8E34-513C-4EBD-9BCD-8FFC0CD84C4B}" destId="{6B27063F-9D53-4467-B4CE-DDD55F705B74}" srcOrd="6" destOrd="0" presId="urn:microsoft.com/office/officeart/2005/8/layout/chevron1"/>
    <dgm:cxn modelId="{CE384983-AC27-407D-AF0E-D89117774367}" type="presParOf" srcId="{712A8E34-513C-4EBD-9BCD-8FFC0CD84C4B}" destId="{FB085131-05B6-45B1-95A9-38A767845186}" srcOrd="7" destOrd="0" presId="urn:microsoft.com/office/officeart/2005/8/layout/chevron1"/>
    <dgm:cxn modelId="{2EBCAE54-BC04-4E32-A4DA-65994FBF266B}" type="presParOf" srcId="{712A8E34-513C-4EBD-9BCD-8FFC0CD84C4B}" destId="{779E8C8E-00C8-4288-B237-5A2581991361}" srcOrd="8" destOrd="0" presId="urn:microsoft.com/office/officeart/2005/8/layout/chevron1"/>
    <dgm:cxn modelId="{0C4E77E7-54B3-4A22-BA97-91F6FD23086B}" type="presParOf" srcId="{712A8E34-513C-4EBD-9BCD-8FFC0CD84C4B}" destId="{B422FE93-ED19-45DF-8814-C76EB5D1FCFE}" srcOrd="9" destOrd="0" presId="urn:microsoft.com/office/officeart/2005/8/layout/chevron1"/>
    <dgm:cxn modelId="{C8F876EE-113D-4184-B6C5-03498B3B9C79}" type="presParOf" srcId="{712A8E34-513C-4EBD-9BCD-8FFC0CD84C4B}" destId="{567979D5-E003-4A6A-86C2-B58FE0AA8C78}" srcOrd="10" destOrd="0" presId="urn:microsoft.com/office/officeart/2005/8/layout/chevron1"/>
    <dgm:cxn modelId="{91599898-BED9-4AA0-87FC-27FC908B9103}" type="presParOf" srcId="{712A8E34-513C-4EBD-9BCD-8FFC0CD84C4B}" destId="{369C3C50-F251-44BB-A300-FCB895DD34E5}" srcOrd="11" destOrd="0" presId="urn:microsoft.com/office/officeart/2005/8/layout/chevron1"/>
    <dgm:cxn modelId="{D9B9603B-9C01-4256-9BE6-ADC5BB7EFE53}" type="presParOf" srcId="{712A8E34-513C-4EBD-9BCD-8FFC0CD84C4B}" destId="{ADE7976F-4AA1-44FC-BB4B-FBE0D91BD0A3}" srcOrd="12" destOrd="0" presId="urn:microsoft.com/office/officeart/2005/8/layout/chevron1"/>
    <dgm:cxn modelId="{A3B26CD4-79E5-4E1F-81C2-700E054F17CF}" type="presParOf" srcId="{712A8E34-513C-4EBD-9BCD-8FFC0CD84C4B}" destId="{C81A0347-9202-47EB-9BA3-BEC1FE235A2D}" srcOrd="13" destOrd="0" presId="urn:microsoft.com/office/officeart/2005/8/layout/chevron1"/>
    <dgm:cxn modelId="{CC0B39F8-257C-4D03-BB1A-677250DB1D1F}" type="presParOf" srcId="{712A8E34-513C-4EBD-9BCD-8FFC0CD84C4B}" destId="{994D8C6A-EAB4-4A1D-8ED4-385ADFB4190C}" srcOrd="14" destOrd="0" presId="urn:microsoft.com/office/officeart/2005/8/layout/chevron1"/>
    <dgm:cxn modelId="{2325D753-75B2-4ACA-A45A-D6FC3802FEF3}" type="presParOf" srcId="{712A8E34-513C-4EBD-9BCD-8FFC0CD84C4B}" destId="{EA0F2C11-F900-482F-B961-5D489A8959D1}" srcOrd="15" destOrd="0" presId="urn:microsoft.com/office/officeart/2005/8/layout/chevron1"/>
    <dgm:cxn modelId="{B18C478E-2519-4F08-9A0A-9542C5AC8F78}" type="presParOf" srcId="{712A8E34-513C-4EBD-9BCD-8FFC0CD84C4B}" destId="{C92B0E58-732F-478C-9A84-0B1A7C6B4333}" srcOrd="16" destOrd="0" presId="urn:microsoft.com/office/officeart/2005/8/layout/chevron1"/>
    <dgm:cxn modelId="{4ADED3AA-92EE-4E76-A9CF-B81C0EA80198}" type="presParOf" srcId="{712A8E34-513C-4EBD-9BCD-8FFC0CD84C4B}" destId="{98E29A02-DCB6-41E5-8633-0D848715F971}" srcOrd="17" destOrd="0" presId="urn:microsoft.com/office/officeart/2005/8/layout/chevron1"/>
    <dgm:cxn modelId="{50AC00BE-389B-4168-9D62-848DADFC0374}" type="presParOf" srcId="{712A8E34-513C-4EBD-9BCD-8FFC0CD84C4B}" destId="{C3AA14B2-FBD6-447D-B556-8989322D6087}" srcOrd="18" destOrd="0" presId="urn:microsoft.com/office/officeart/2005/8/layout/chevron1"/>
    <dgm:cxn modelId="{1090B084-413E-439B-AB14-FCE1C1AB7605}" type="presParOf" srcId="{712A8E34-513C-4EBD-9BCD-8FFC0CD84C4B}" destId="{97234B85-D29F-456E-A095-B1378164ECEE}" srcOrd="19" destOrd="0" presId="urn:microsoft.com/office/officeart/2005/8/layout/chevron1"/>
    <dgm:cxn modelId="{BA7F719A-54F6-41B8-A865-ADE0C7D4E532}" type="presParOf" srcId="{712A8E34-513C-4EBD-9BCD-8FFC0CD84C4B}" destId="{5A5533A4-F32F-45A5-8269-FC6AC153FE4A}" srcOrd="20" destOrd="0" presId="urn:microsoft.com/office/officeart/2005/8/layout/chevron1"/>
    <dgm:cxn modelId="{8F50808D-53F4-4D77-963A-433D9871557F}" type="presParOf" srcId="{712A8E34-513C-4EBD-9BCD-8FFC0CD84C4B}" destId="{BDCAC43A-9488-49CD-9B15-C4CCE96688C7}" srcOrd="21" destOrd="0" presId="urn:microsoft.com/office/officeart/2005/8/layout/chevron1"/>
    <dgm:cxn modelId="{EFC61901-2F09-4161-81CB-51EDA7398216}" type="presParOf" srcId="{712A8E34-513C-4EBD-9BCD-8FFC0CD84C4B}" destId="{62710094-527C-4240-89D0-088216126FD5}" srcOrd="22" destOrd="0" presId="urn:microsoft.com/office/officeart/2005/8/layout/chevron1"/>
    <dgm:cxn modelId="{E81B8E70-1065-4ACB-9EC5-D035E8BE221A}" type="presParOf" srcId="{712A8E34-513C-4EBD-9BCD-8FFC0CD84C4B}" destId="{708FBDC2-D7BB-4D48-8C55-67EBAAB1A485}" srcOrd="23" destOrd="0" presId="urn:microsoft.com/office/officeart/2005/8/layout/chevron1"/>
    <dgm:cxn modelId="{48BC39C1-BE4C-4AC0-9790-3C6C12279A72}" type="presParOf" srcId="{712A8E34-513C-4EBD-9BCD-8FFC0CD84C4B}" destId="{35A553C6-ADC0-4404-B57C-5698BE46E078}" srcOrd="24" destOrd="0" presId="urn:microsoft.com/office/officeart/2005/8/layout/chevron1"/>
    <dgm:cxn modelId="{70F9F172-4DF1-4114-99B2-3D08DE5A9B7F}" type="presParOf" srcId="{712A8E34-513C-4EBD-9BCD-8FFC0CD84C4B}" destId="{099D3BD1-E5EF-446F-B376-5495644B77F7}" srcOrd="25" destOrd="0" presId="urn:microsoft.com/office/officeart/2005/8/layout/chevron1"/>
    <dgm:cxn modelId="{014D39FE-A7DB-4EE2-A549-0D3102629B5D}" type="presParOf" srcId="{712A8E34-513C-4EBD-9BCD-8FFC0CD84C4B}" destId="{74484FC8-CE4F-4753-9D18-3BE42EA33410}" srcOrd="2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6E3052-7112-431C-8CF2-2C4A9790FA73}">
      <dsp:nvSpPr>
        <dsp:cNvPr id="0" name=""/>
        <dsp:cNvSpPr/>
      </dsp:nvSpPr>
      <dsp:spPr>
        <a:xfrm>
          <a:off x="372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2018</a:t>
          </a:r>
        </a:p>
      </dsp:txBody>
      <dsp:txXfrm>
        <a:off x="192360" y="369451"/>
        <a:ext cx="575965" cy="383976"/>
      </dsp:txXfrm>
    </dsp:sp>
    <dsp:sp modelId="{F1525CCE-2C1F-4C5E-8579-FD1BF1D06C1A}">
      <dsp:nvSpPr>
        <dsp:cNvPr id="0" name=""/>
        <dsp:cNvSpPr/>
      </dsp:nvSpPr>
      <dsp:spPr>
        <a:xfrm>
          <a:off x="864319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2019</a:t>
          </a:r>
        </a:p>
      </dsp:txBody>
      <dsp:txXfrm>
        <a:off x="1056307" y="369451"/>
        <a:ext cx="575965" cy="383976"/>
      </dsp:txXfrm>
    </dsp:sp>
    <dsp:sp modelId="{DDBCDE69-125E-4860-9983-D009467CAF92}">
      <dsp:nvSpPr>
        <dsp:cNvPr id="0" name=""/>
        <dsp:cNvSpPr/>
      </dsp:nvSpPr>
      <dsp:spPr>
        <a:xfrm>
          <a:off x="1728266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2020</a:t>
          </a:r>
        </a:p>
      </dsp:txBody>
      <dsp:txXfrm>
        <a:off x="1920254" y="369451"/>
        <a:ext cx="575965" cy="383976"/>
      </dsp:txXfrm>
    </dsp:sp>
    <dsp:sp modelId="{6B27063F-9D53-4467-B4CE-DDD55F705B74}">
      <dsp:nvSpPr>
        <dsp:cNvPr id="0" name=""/>
        <dsp:cNvSpPr/>
      </dsp:nvSpPr>
      <dsp:spPr>
        <a:xfrm>
          <a:off x="2592213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2021</a:t>
          </a:r>
        </a:p>
      </dsp:txBody>
      <dsp:txXfrm>
        <a:off x="2784201" y="369451"/>
        <a:ext cx="575965" cy="383976"/>
      </dsp:txXfrm>
    </dsp:sp>
    <dsp:sp modelId="{779E8C8E-00C8-4288-B237-5A2581991361}">
      <dsp:nvSpPr>
        <dsp:cNvPr id="0" name=""/>
        <dsp:cNvSpPr/>
      </dsp:nvSpPr>
      <dsp:spPr>
        <a:xfrm>
          <a:off x="3456161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6">
                <a:lumMod val="89000"/>
              </a:schemeClr>
            </a:gs>
            <a:gs pos="28000">
              <a:schemeClr val="accent6">
                <a:lumMod val="50000"/>
              </a:schemeClr>
            </a:gs>
            <a:gs pos="92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2022</a:t>
          </a:r>
        </a:p>
      </dsp:txBody>
      <dsp:txXfrm>
        <a:off x="3648149" y="369451"/>
        <a:ext cx="575965" cy="383976"/>
      </dsp:txXfrm>
    </dsp:sp>
    <dsp:sp modelId="{567979D5-E003-4A6A-86C2-B58FE0AA8C78}">
      <dsp:nvSpPr>
        <dsp:cNvPr id="0" name=""/>
        <dsp:cNvSpPr/>
      </dsp:nvSpPr>
      <dsp:spPr>
        <a:xfrm>
          <a:off x="4320108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6">
                <a:lumMod val="89000"/>
              </a:schemeClr>
            </a:gs>
            <a:gs pos="28000">
              <a:schemeClr val="accent6">
                <a:lumMod val="50000"/>
              </a:schemeClr>
            </a:gs>
            <a:gs pos="92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2023</a:t>
          </a:r>
        </a:p>
      </dsp:txBody>
      <dsp:txXfrm>
        <a:off x="4512096" y="369451"/>
        <a:ext cx="575965" cy="383976"/>
      </dsp:txXfrm>
    </dsp:sp>
    <dsp:sp modelId="{ADE7976F-4AA1-44FC-BB4B-FBE0D91BD0A3}">
      <dsp:nvSpPr>
        <dsp:cNvPr id="0" name=""/>
        <dsp:cNvSpPr/>
      </dsp:nvSpPr>
      <dsp:spPr>
        <a:xfrm>
          <a:off x="5184055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2024</a:t>
          </a:r>
        </a:p>
      </dsp:txBody>
      <dsp:txXfrm>
        <a:off x="5376043" y="369451"/>
        <a:ext cx="575965" cy="383976"/>
      </dsp:txXfrm>
    </dsp:sp>
    <dsp:sp modelId="{994D8C6A-EAB4-4A1D-8ED4-385ADFB4190C}">
      <dsp:nvSpPr>
        <dsp:cNvPr id="0" name=""/>
        <dsp:cNvSpPr/>
      </dsp:nvSpPr>
      <dsp:spPr>
        <a:xfrm>
          <a:off x="6048002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2025</a:t>
          </a:r>
        </a:p>
      </dsp:txBody>
      <dsp:txXfrm>
        <a:off x="6239990" y="369451"/>
        <a:ext cx="575965" cy="383976"/>
      </dsp:txXfrm>
    </dsp:sp>
    <dsp:sp modelId="{C92B0E58-732F-478C-9A84-0B1A7C6B4333}">
      <dsp:nvSpPr>
        <dsp:cNvPr id="0" name=""/>
        <dsp:cNvSpPr/>
      </dsp:nvSpPr>
      <dsp:spPr>
        <a:xfrm>
          <a:off x="6911950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2026</a:t>
          </a:r>
        </a:p>
      </dsp:txBody>
      <dsp:txXfrm>
        <a:off x="7103938" y="369451"/>
        <a:ext cx="575965" cy="383976"/>
      </dsp:txXfrm>
    </dsp:sp>
    <dsp:sp modelId="{C3AA14B2-FBD6-447D-B556-8989322D6087}">
      <dsp:nvSpPr>
        <dsp:cNvPr id="0" name=""/>
        <dsp:cNvSpPr/>
      </dsp:nvSpPr>
      <dsp:spPr>
        <a:xfrm>
          <a:off x="7775897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2027</a:t>
          </a:r>
        </a:p>
      </dsp:txBody>
      <dsp:txXfrm>
        <a:off x="7967885" y="369451"/>
        <a:ext cx="575965" cy="383976"/>
      </dsp:txXfrm>
    </dsp:sp>
    <dsp:sp modelId="{5A5533A4-F32F-45A5-8269-FC6AC153FE4A}">
      <dsp:nvSpPr>
        <dsp:cNvPr id="0" name=""/>
        <dsp:cNvSpPr/>
      </dsp:nvSpPr>
      <dsp:spPr>
        <a:xfrm>
          <a:off x="8639844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2028</a:t>
          </a:r>
        </a:p>
      </dsp:txBody>
      <dsp:txXfrm>
        <a:off x="8831832" y="369451"/>
        <a:ext cx="575965" cy="383976"/>
      </dsp:txXfrm>
    </dsp:sp>
    <dsp:sp modelId="{62710094-527C-4240-89D0-088216126FD5}">
      <dsp:nvSpPr>
        <dsp:cNvPr id="0" name=""/>
        <dsp:cNvSpPr/>
      </dsp:nvSpPr>
      <dsp:spPr>
        <a:xfrm>
          <a:off x="9503791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2029</a:t>
          </a:r>
        </a:p>
      </dsp:txBody>
      <dsp:txXfrm>
        <a:off x="9695779" y="369451"/>
        <a:ext cx="575965" cy="383976"/>
      </dsp:txXfrm>
    </dsp:sp>
    <dsp:sp modelId="{35A553C6-ADC0-4404-B57C-5698BE46E078}">
      <dsp:nvSpPr>
        <dsp:cNvPr id="0" name=""/>
        <dsp:cNvSpPr/>
      </dsp:nvSpPr>
      <dsp:spPr>
        <a:xfrm>
          <a:off x="10367739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2030</a:t>
          </a:r>
        </a:p>
      </dsp:txBody>
      <dsp:txXfrm>
        <a:off x="10559727" y="369451"/>
        <a:ext cx="575965" cy="383976"/>
      </dsp:txXfrm>
    </dsp:sp>
    <dsp:sp modelId="{74484FC8-CE4F-4753-9D18-3BE42EA33410}">
      <dsp:nvSpPr>
        <dsp:cNvPr id="0" name=""/>
        <dsp:cNvSpPr/>
      </dsp:nvSpPr>
      <dsp:spPr>
        <a:xfrm>
          <a:off x="11231686" y="369451"/>
          <a:ext cx="959941" cy="383976"/>
        </a:xfrm>
        <a:prstGeom prst="chevron">
          <a:avLst/>
        </a:prstGeom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2031</a:t>
          </a:r>
        </a:p>
      </dsp:txBody>
      <dsp:txXfrm>
        <a:off x="11423674" y="369451"/>
        <a:ext cx="575965" cy="383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407E5CD-26B1-3FC6-4981-00FE9E94018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422279-DF26-A3EE-7C14-5748AE27B93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4011C-BD0F-4B27-BAF7-1C63EAEA3CB5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F621D9-E182-7CDF-8782-3F35D6709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DC9C5D-12FD-EB0C-4D46-9EBFA88E1C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49C67-C5AF-4CBC-957E-B896482ABD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730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3EF4E-8C1B-4BE3-A2FC-F7C74FE51B9F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4C5F34-BBFE-4BE7-8E56-81D6C2D439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907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C5F34-BBFE-4BE7-8E56-81D6C2D439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821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C5F34-BBFE-4BE7-8E56-81D6C2D439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762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C5F34-BBFE-4BE7-8E56-81D6C2D4391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821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4C5F34-BBFE-4BE7-8E56-81D6C2D4391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708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82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43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27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5028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10143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Julian McKenzie, EPICS Conference, Daresbury, 01/05/2024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43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941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018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0691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568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069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62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Julian McKenzie, EPICS Conference, Daresbury, 01/05/2024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1941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09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287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53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5780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4064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204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6650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842674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Julian McKenzie, EPICS Conference, Daresbury, 01/05/2024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87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65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8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25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48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85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61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theme" Target="../theme/theme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Julian McKenzie, EPICS Conference, Daresbury, 01/05/2024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4394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878" y="6139761"/>
            <a:ext cx="1769728" cy="4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02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8" r:id="rId7"/>
    <p:sldLayoutId id="2147483682" r:id="rId8"/>
    <p:sldLayoutId id="2147483689" r:id="rId9"/>
    <p:sldLayoutId id="2147483684" r:id="rId10"/>
    <p:sldLayoutId id="2147483685" r:id="rId11"/>
    <p:sldLayoutId id="2147483686" r:id="rId12"/>
    <p:sldLayoutId id="214748368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Julian McKenzie, EPICS Conference, Daresbury, 01/05/2024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086474"/>
            <a:ext cx="2111379" cy="5397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413" y="6139761"/>
            <a:ext cx="1769728" cy="4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15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Julian McKenzie, EPICS Conference, Daresbury, 01/05/2024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FFAE5C-641B-744D-A6DC-75A698267D3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166" userDrawn="1">
          <p15:clr>
            <a:srgbClr val="F26B43"/>
          </p15:clr>
        </p15:guide>
        <p15:guide id="4" orient="horz" pos="4156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065A46-4F61-4FBC-8BEE-E69D0B0E55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520" y="6352355"/>
            <a:ext cx="2410681" cy="46508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E657AD-0BE2-4324-86C8-7D6C9B9C59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514" y="6333250"/>
            <a:ext cx="3145809" cy="5281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71C46B7-C092-45EA-9CA8-AA08479BFB4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873" y="6243052"/>
            <a:ext cx="2612572" cy="6863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AF66F9-CB5E-4B2A-ACD7-510D28830F4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021" y="6296026"/>
            <a:ext cx="2430096" cy="5214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BD3970-D352-4746-9A21-8FF666A877E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015" y="6289319"/>
            <a:ext cx="1274111" cy="5154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+mj-lt"/>
          <a:ea typeface="ＭＳ Ｐゴシック" pitchFamily="-109" charset="-128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85000"/>
        </a:lnSpc>
        <a:spcBef>
          <a:spcPct val="30000"/>
        </a:spcBef>
        <a:spcAft>
          <a:spcPct val="0"/>
        </a:spcAft>
        <a:buClr>
          <a:schemeClr val="folHlink"/>
        </a:buClr>
        <a:buBlip>
          <a:blip r:embed="rId7"/>
        </a:buBlip>
        <a:defRPr sz="24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rtl="0" eaLnBrk="1" fontAlgn="base" hangingPunct="1">
        <a:lnSpc>
          <a:spcPct val="85000"/>
        </a:lnSpc>
        <a:spcBef>
          <a:spcPct val="30000"/>
        </a:spcBef>
        <a:spcAft>
          <a:spcPct val="0"/>
        </a:spcAft>
        <a:buClr>
          <a:schemeClr val="tx2"/>
        </a:buClr>
        <a:buSzPct val="80000"/>
        <a:buBlip>
          <a:blip r:embed="rId8"/>
        </a:buBlip>
        <a:defRPr sz="2200">
          <a:solidFill>
            <a:schemeClr val="tx1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lnSpc>
          <a:spcPct val="85000"/>
        </a:lnSpc>
        <a:spcBef>
          <a:spcPct val="30000"/>
        </a:spcBef>
        <a:spcAft>
          <a:spcPct val="0"/>
        </a:spcAft>
        <a:buClr>
          <a:srgbClr val="737373"/>
        </a:buClr>
        <a:buSzPct val="60000"/>
        <a:buBlip>
          <a:blip r:embed="rId9"/>
        </a:buBlip>
        <a:defRPr sz="2000">
          <a:solidFill>
            <a:schemeClr val="tx1"/>
          </a:solidFill>
          <a:latin typeface="+mn-lt"/>
          <a:ea typeface="ＭＳ Ｐゴシック" pitchFamily="-109" charset="-128"/>
        </a:defRPr>
      </a:lvl3pPr>
      <a:lvl4pPr marL="1600200" indent="-228600" algn="l" rtl="0" eaLnBrk="1" fontAlgn="base" hangingPunct="1">
        <a:lnSpc>
          <a:spcPct val="85000"/>
        </a:lnSpc>
        <a:spcBef>
          <a:spcPct val="30000"/>
        </a:spcBef>
        <a:spcAft>
          <a:spcPct val="0"/>
        </a:spcAft>
        <a:buBlip>
          <a:blip r:embed="rId10"/>
        </a:buBlip>
        <a:defRPr>
          <a:solidFill>
            <a:schemeClr val="tx1"/>
          </a:solidFill>
          <a:latin typeface="+mn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7"/>
        </a:buBlip>
        <a:defRPr sz="1600">
          <a:solidFill>
            <a:schemeClr val="tx1"/>
          </a:solidFill>
          <a:latin typeface="+mn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0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0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0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0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2" Type="http://schemas.openxmlformats.org/officeDocument/2006/relationships/hyperlink" Target="https://ruedi.uk/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jpeg"/><Relationship Id="rId5" Type="http://schemas.openxmlformats.org/officeDocument/2006/relationships/image" Target="../media/image14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sv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hyperlink" Target="https://www.ukri.org/news/major-research-and-innovation-infrastructure-investment-announced/" TargetMode="External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62.jpeg"/><Relationship Id="rId7" Type="http://schemas.openxmlformats.org/officeDocument/2006/relationships/image" Target="../media/image14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3.jpeg"/><Relationship Id="rId4" Type="http://schemas.openxmlformats.org/officeDocument/2006/relationships/image" Target="../media/image21.png"/><Relationship Id="rId9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2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13.jpeg"/><Relationship Id="rId5" Type="http://schemas.openxmlformats.org/officeDocument/2006/relationships/image" Target="../media/image18.jpe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6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2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8545" y="1402958"/>
            <a:ext cx="9144000" cy="2387600"/>
          </a:xfrm>
        </p:spPr>
        <p:txBody>
          <a:bodyPr>
            <a:normAutofit/>
          </a:bodyPr>
          <a:lstStyle/>
          <a:p>
            <a:r>
              <a:rPr lang="en-GB" sz="4800" i="1" dirty="0"/>
              <a:t>Relativistic Ultrafast Electron Diffraction and Imaging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68644"/>
            <a:ext cx="9144000" cy="1979366"/>
          </a:xfrm>
        </p:spPr>
        <p:txBody>
          <a:bodyPr>
            <a:normAutofit/>
          </a:bodyPr>
          <a:lstStyle/>
          <a:p>
            <a:r>
              <a:rPr lang="en-GB" dirty="0"/>
              <a:t>Tim Noakes</a:t>
            </a:r>
            <a:br>
              <a:rPr lang="en-GB" dirty="0"/>
            </a:br>
            <a:r>
              <a:rPr lang="en-GB" sz="2000" i="1" dirty="0"/>
              <a:t>(on behalf of the RUEDI team)</a:t>
            </a:r>
          </a:p>
          <a:p>
            <a:r>
              <a:rPr lang="en-GB" dirty="0">
                <a:hlinkClick r:id="rId2"/>
              </a:rPr>
              <a:t>https://ruedi.uk/</a:t>
            </a:r>
            <a:endParaRPr lang="en-GB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E657AD-0BE2-4324-86C8-7D6C9B9C59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824" y="6229350"/>
            <a:ext cx="2013901" cy="4508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1C46B7-C092-45EA-9CA8-AA08479BFB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46" y="5950481"/>
            <a:ext cx="2590751" cy="9075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AF66F9-CB5E-4B2A-ACD7-510D28830F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725" y="6126991"/>
            <a:ext cx="1651214" cy="4723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BD3970-D352-4746-9A21-8FF666A877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653" y="5935997"/>
            <a:ext cx="1229909" cy="6633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0B00EFF-C755-480D-4CFB-A3CDB66E04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984" y="561434"/>
            <a:ext cx="7451679" cy="182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133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itle 1">
            <a:extLst>
              <a:ext uri="{FF2B5EF4-FFF2-40B4-BE49-F238E27FC236}">
                <a16:creationId xmlns:a16="http://schemas.microsoft.com/office/drawing/2014/main" id="{A1D2B1C6-9610-7940-5564-77C10E1E236F}"/>
              </a:ext>
            </a:extLst>
          </p:cNvPr>
          <p:cNvSpPr txBox="1">
            <a:spLocks/>
          </p:cNvSpPr>
          <p:nvPr/>
        </p:nvSpPr>
        <p:spPr>
          <a:xfrm>
            <a:off x="439479" y="21095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Ultrafast Diffraction Line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EE7FBF7F-9DF0-8717-BF6D-2C6E046F684F}"/>
              </a:ext>
            </a:extLst>
          </p:cNvPr>
          <p:cNvSpPr txBox="1"/>
          <p:nvPr/>
        </p:nvSpPr>
        <p:spPr>
          <a:xfrm>
            <a:off x="8044216" y="947952"/>
            <a:ext cx="47854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4. Chambers</a:t>
            </a:r>
          </a:p>
          <a:p>
            <a:pPr lvl="1"/>
            <a:r>
              <a:rPr lang="en-GB" sz="1600" dirty="0"/>
              <a:t>Solid, liquid and gas samples</a:t>
            </a:r>
          </a:p>
          <a:p>
            <a:pPr lvl="1"/>
            <a:r>
              <a:rPr lang="en-GB" sz="1600" dirty="0" err="1"/>
              <a:t>mK</a:t>
            </a:r>
            <a:r>
              <a:rPr lang="en-GB" sz="1600" dirty="0"/>
              <a:t> low temperature chamber</a:t>
            </a:r>
          </a:p>
          <a:p>
            <a:r>
              <a:rPr lang="en-GB" dirty="0"/>
              <a:t>5. Temporal diagnostics</a:t>
            </a:r>
          </a:p>
          <a:p>
            <a:pPr lvl="1"/>
            <a:r>
              <a:rPr lang="en-GB" sz="1600" dirty="0"/>
              <a:t>Time of arrival</a:t>
            </a:r>
          </a:p>
          <a:p>
            <a:pPr lvl="1"/>
            <a:r>
              <a:rPr lang="en-GB" sz="1600" dirty="0"/>
              <a:t>RF and THz streaking for bunch length</a:t>
            </a:r>
          </a:p>
          <a:p>
            <a:pPr lvl="1"/>
            <a:r>
              <a:rPr lang="en-GB" sz="1600" dirty="0"/>
              <a:t>Energy spectrometer</a:t>
            </a:r>
          </a:p>
          <a:p>
            <a:pPr lvl="1"/>
            <a:r>
              <a:rPr lang="en-GB" sz="1600" dirty="0"/>
              <a:t>fs-scale</a:t>
            </a:r>
          </a:p>
          <a:p>
            <a:pPr marL="800100" lvl="1" indent="-342900">
              <a:buAutoNum type="arabicPeriod"/>
            </a:pPr>
            <a:endParaRPr lang="en-GB" dirty="0"/>
          </a:p>
          <a:p>
            <a:endParaRPr lang="en-GB" sz="1600" dirty="0"/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9F1DB7D5-B9C4-33C1-08F5-1F10835142C4}"/>
              </a:ext>
            </a:extLst>
          </p:cNvPr>
          <p:cNvSpPr txBox="1"/>
          <p:nvPr/>
        </p:nvSpPr>
        <p:spPr>
          <a:xfrm>
            <a:off x="3551662" y="947952"/>
            <a:ext cx="47854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S-band RF gun</a:t>
            </a:r>
          </a:p>
          <a:p>
            <a:pPr lvl="1"/>
            <a:r>
              <a:rPr lang="en-GB" sz="1600" dirty="0"/>
              <a:t>Creates high brightness, short pulse beams</a:t>
            </a:r>
          </a:p>
          <a:p>
            <a:pPr marL="342900" indent="-342900">
              <a:buAutoNum type="arabicPeriod"/>
            </a:pPr>
            <a:r>
              <a:rPr lang="en-GB" dirty="0"/>
              <a:t>Magnetic arc</a:t>
            </a:r>
          </a:p>
          <a:p>
            <a:pPr lvl="1"/>
            <a:r>
              <a:rPr lang="en-GB" sz="1600" dirty="0"/>
              <a:t>Simultaneous bunch compression and jitter suppression</a:t>
            </a:r>
          </a:p>
          <a:p>
            <a:pPr marL="342900" indent="-342900">
              <a:buAutoNum type="arabicPeriod"/>
            </a:pPr>
            <a:r>
              <a:rPr lang="en-GB" dirty="0"/>
              <a:t>Optics</a:t>
            </a:r>
          </a:p>
          <a:p>
            <a:pPr lvl="1"/>
            <a:r>
              <a:rPr lang="en-GB" sz="1600" dirty="0"/>
              <a:t>Focus and magnification onto detector</a:t>
            </a:r>
          </a:p>
          <a:p>
            <a:pPr marL="800100" lvl="1" indent="-342900">
              <a:buAutoNum type="arabicPeriod"/>
            </a:pPr>
            <a:endParaRPr lang="en-GB" dirty="0"/>
          </a:p>
          <a:p>
            <a:pPr lvl="1"/>
            <a:endParaRPr lang="en-GB" sz="1600" dirty="0"/>
          </a:p>
        </p:txBody>
      </p:sp>
      <p:pic>
        <p:nvPicPr>
          <p:cNvPr id="231" name="Picture 230">
            <a:extLst>
              <a:ext uri="{FF2B5EF4-FFF2-40B4-BE49-F238E27FC236}">
                <a16:creationId xmlns:a16="http://schemas.microsoft.com/office/drawing/2014/main" id="{51440105-24DB-13AB-4EDE-89E2D4574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64" y="1983165"/>
            <a:ext cx="10799360" cy="469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2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7BD69-3C8B-25CA-B36A-8488A7233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90" y="244739"/>
            <a:ext cx="4179570" cy="730913"/>
          </a:xfrm>
        </p:spPr>
        <p:txBody>
          <a:bodyPr>
            <a:normAutofit fontScale="90000"/>
          </a:bodyPr>
          <a:lstStyle/>
          <a:p>
            <a:r>
              <a:rPr lang="en-GB" dirty="0"/>
              <a:t>Diffraction Line</a:t>
            </a:r>
          </a:p>
        </p:txBody>
      </p:sp>
      <p:pic>
        <p:nvPicPr>
          <p:cNvPr id="7" name="Picture 6" descr="A graph of energy and energy&#10;&#10;Description automatically generated">
            <a:extLst>
              <a:ext uri="{FF2B5EF4-FFF2-40B4-BE49-F238E27FC236}">
                <a16:creationId xmlns:a16="http://schemas.microsoft.com/office/drawing/2014/main" id="{084BD85B-2140-4A53-FEAE-DCA3805824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49866" b="-11738"/>
          <a:stretch/>
        </p:blipFill>
        <p:spPr>
          <a:xfrm>
            <a:off x="334352" y="1368743"/>
            <a:ext cx="2521027" cy="233933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32C6361-60FF-93BB-54BC-5599EB7DC428}"/>
              </a:ext>
            </a:extLst>
          </p:cNvPr>
          <p:cNvGrpSpPr/>
          <p:nvPr/>
        </p:nvGrpSpPr>
        <p:grpSpPr>
          <a:xfrm>
            <a:off x="426287" y="3408511"/>
            <a:ext cx="2258132" cy="2217420"/>
            <a:chOff x="-683741" y="5220494"/>
            <a:chExt cx="1981200" cy="1945481"/>
          </a:xfrm>
        </p:grpSpPr>
        <p:pic>
          <p:nvPicPr>
            <p:cNvPr id="10" name="Picture 9" descr="A graph of different types of energy&#10;&#10;Description automatically generated with medium confidence">
              <a:extLst>
                <a:ext uri="{FF2B5EF4-FFF2-40B4-BE49-F238E27FC236}">
                  <a16:creationId xmlns:a16="http://schemas.microsoft.com/office/drawing/2014/main" id="{BB7BE6EA-5D3E-1EE0-0E27-FD8EA9D40E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28" b="50937"/>
            <a:stretch/>
          </p:blipFill>
          <p:spPr>
            <a:xfrm>
              <a:off x="-683741" y="5220494"/>
              <a:ext cx="1981200" cy="1637506"/>
            </a:xfrm>
            <a:prstGeom prst="rect">
              <a:avLst/>
            </a:prstGeom>
          </p:spPr>
        </p:pic>
        <p:pic>
          <p:nvPicPr>
            <p:cNvPr id="8" name="Picture 7" descr="A graph of different types of energy&#10;&#10;Description automatically generated with medium confidence">
              <a:extLst>
                <a:ext uri="{FF2B5EF4-FFF2-40B4-BE49-F238E27FC236}">
                  <a16:creationId xmlns:a16="http://schemas.microsoft.com/office/drawing/2014/main" id="{8C476FDE-267C-D6FE-BFF8-CAF4939C33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28" t="89060"/>
            <a:stretch/>
          </p:blipFill>
          <p:spPr>
            <a:xfrm>
              <a:off x="-683741" y="6800850"/>
              <a:ext cx="1981200" cy="365125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0F93787-7593-0BB2-702F-BFD9E8068DA4}"/>
              </a:ext>
            </a:extLst>
          </p:cNvPr>
          <p:cNvGrpSpPr/>
          <p:nvPr/>
        </p:nvGrpSpPr>
        <p:grpSpPr>
          <a:xfrm>
            <a:off x="3626886" y="1183045"/>
            <a:ext cx="1856105" cy="1651567"/>
            <a:chOff x="3305491" y="4164292"/>
            <a:chExt cx="1856105" cy="1651567"/>
          </a:xfrm>
        </p:grpSpPr>
        <p:pic>
          <p:nvPicPr>
            <p:cNvPr id="9" name="Picture 8" descr="A collage of several images of different colors&#10;&#10;Description automatically generated with medium confidence">
              <a:extLst>
                <a:ext uri="{FF2B5EF4-FFF2-40B4-BE49-F238E27FC236}">
                  <a16:creationId xmlns:a16="http://schemas.microsoft.com/office/drawing/2014/main" id="{2AAEAD55-1F56-818B-1EA6-097C80E6C4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21" t="95393"/>
            <a:stretch/>
          </p:blipFill>
          <p:spPr>
            <a:xfrm>
              <a:off x="3482974" y="5618878"/>
              <a:ext cx="1501140" cy="196981"/>
            </a:xfrm>
            <a:prstGeom prst="rect">
              <a:avLst/>
            </a:prstGeom>
          </p:spPr>
        </p:pic>
        <p:pic>
          <p:nvPicPr>
            <p:cNvPr id="12" name="Picture 11" descr="A collage of several images of different colors&#10;&#10;Description automatically generated with medium confidence">
              <a:extLst>
                <a:ext uri="{FF2B5EF4-FFF2-40B4-BE49-F238E27FC236}">
                  <a16:creationId xmlns:a16="http://schemas.microsoft.com/office/drawing/2014/main" id="{3B606757-1532-A146-8CA1-0370DF559B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270" b="65983"/>
            <a:stretch/>
          </p:blipFill>
          <p:spPr>
            <a:xfrm>
              <a:off x="3305491" y="4164292"/>
              <a:ext cx="1856105" cy="1454586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9CD6F702-CEDF-35DF-245F-75C502F1C6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211" y="5057686"/>
            <a:ext cx="2264246" cy="113649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6407795-AEC2-532E-DBE2-A118C8DB20E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2"/>
          <a:stretch/>
        </p:blipFill>
        <p:spPr bwMode="auto">
          <a:xfrm>
            <a:off x="3599076" y="2958744"/>
            <a:ext cx="1911724" cy="2091055"/>
          </a:xfrm>
          <a:prstGeom prst="rect">
            <a:avLst/>
          </a:prstGeom>
          <a:noFill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11307CD-B99F-577C-0698-75F8D8540A4E}"/>
              </a:ext>
            </a:extLst>
          </p:cNvPr>
          <p:cNvSpPr txBox="1"/>
          <p:nvPr/>
        </p:nvSpPr>
        <p:spPr>
          <a:xfrm>
            <a:off x="450243" y="5674289"/>
            <a:ext cx="2463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Jitter suppression</a:t>
            </a:r>
          </a:p>
          <a:p>
            <a:pPr algn="ctr"/>
            <a:r>
              <a:rPr lang="en-GB" dirty="0"/>
              <a:t>(note different scales!)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D082FA-A305-6FD1-51D3-B2308A655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154" y="24244"/>
            <a:ext cx="3704367" cy="493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A436FCA-5F62-5FE2-E238-8197A172F955}"/>
              </a:ext>
            </a:extLst>
          </p:cNvPr>
          <p:cNvGrpSpPr/>
          <p:nvPr/>
        </p:nvGrpSpPr>
        <p:grpSpPr>
          <a:xfrm>
            <a:off x="10006122" y="984590"/>
            <a:ext cx="2041956" cy="1335089"/>
            <a:chOff x="10200068" y="3967820"/>
            <a:chExt cx="2041956" cy="1335089"/>
          </a:xfrm>
        </p:grpSpPr>
        <p:pic>
          <p:nvPicPr>
            <p:cNvPr id="19" name="Picture 1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B8E6512-F660-AE8D-C92C-6C1FEB2E3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200068" y="3967820"/>
              <a:ext cx="1733636" cy="1325564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6965C20-6498-D9B6-00FD-B91B4258B431}"/>
                </a:ext>
              </a:extLst>
            </p:cNvPr>
            <p:cNvSpPr txBox="1"/>
            <p:nvPr/>
          </p:nvSpPr>
          <p:spPr>
            <a:xfrm>
              <a:off x="10465576" y="3979470"/>
              <a:ext cx="1776448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800" dirty="0"/>
                <a:t>SLAC MeV UED</a:t>
              </a:r>
            </a:p>
            <a:p>
              <a:r>
                <a:rPr lang="en-GB" sz="800" dirty="0"/>
                <a:t>SLAC upgrade plans</a:t>
              </a:r>
            </a:p>
            <a:p>
              <a:r>
                <a:rPr lang="en-GB" sz="800" dirty="0"/>
                <a:t>KAERI</a:t>
              </a:r>
            </a:p>
            <a:p>
              <a:r>
                <a:rPr lang="en-GB" sz="800" dirty="0"/>
                <a:t>KAERI w/energy filter</a:t>
              </a:r>
            </a:p>
            <a:p>
              <a:r>
                <a:rPr lang="en-GB" sz="800" dirty="0"/>
                <a:t>RUEDI v3.3</a:t>
              </a:r>
            </a:p>
            <a:p>
              <a:r>
                <a:rPr lang="en-GB" sz="800" dirty="0"/>
                <a:t>RUEDI just gun</a:t>
              </a:r>
            </a:p>
            <a:p>
              <a:r>
                <a:rPr lang="en-GB" sz="800" dirty="0"/>
                <a:t>RUEDI RF buncher</a:t>
              </a:r>
            </a:p>
            <a:p>
              <a:r>
                <a:rPr lang="en-GB" sz="800" dirty="0"/>
                <a:t>RUEDI just gun – timestamped</a:t>
              </a:r>
            </a:p>
            <a:p>
              <a:r>
                <a:rPr lang="en-GB" sz="800" dirty="0"/>
                <a:t>RUEDI RF buncher – timestamped</a:t>
              </a:r>
            </a:p>
            <a:p>
              <a:r>
                <a:rPr lang="en-GB" sz="800" dirty="0"/>
                <a:t>RUEDI TBA</a:t>
              </a:r>
            </a:p>
          </p:txBody>
        </p:sp>
      </p:grp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9395B97-C121-E184-367F-4FDB061EF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4497" y="4978548"/>
            <a:ext cx="5693765" cy="141661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Current design suggests</a:t>
            </a:r>
          </a:p>
          <a:p>
            <a:pPr lvl="1"/>
            <a:r>
              <a:rPr lang="en-GB" dirty="0"/>
              <a:t>8 fs FWHM timing resolution</a:t>
            </a:r>
          </a:p>
          <a:p>
            <a:pPr lvl="1"/>
            <a:r>
              <a:rPr lang="en-GB" dirty="0"/>
              <a:t>Excellent transverse resolution for diffraction pattern (related to 4D brightness)</a:t>
            </a:r>
          </a:p>
          <a:p>
            <a:r>
              <a:rPr lang="en-GB" dirty="0"/>
              <a:t>World-leading performance!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46ADBD-3D71-5998-2806-5486D1DE8C2C}"/>
              </a:ext>
            </a:extLst>
          </p:cNvPr>
          <p:cNvSpPr txBox="1"/>
          <p:nvPr/>
        </p:nvSpPr>
        <p:spPr>
          <a:xfrm>
            <a:off x="1594865" y="6417987"/>
            <a:ext cx="7165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For more information on diffraction line see Ben Hounsell’s talk!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997E89A-A049-7DC9-4978-38C5ED046DD8}"/>
              </a:ext>
            </a:extLst>
          </p:cNvPr>
          <p:cNvSpPr/>
          <p:nvPr/>
        </p:nvSpPr>
        <p:spPr>
          <a:xfrm>
            <a:off x="8079250" y="3032635"/>
            <a:ext cx="177553" cy="16619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3320C12-8E38-ADCC-7688-E48C4EF4B97A}"/>
              </a:ext>
            </a:extLst>
          </p:cNvPr>
          <p:cNvSpPr/>
          <p:nvPr/>
        </p:nvSpPr>
        <p:spPr>
          <a:xfrm>
            <a:off x="6874411" y="2072713"/>
            <a:ext cx="177553" cy="16619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0F0EA0D-9FD4-7B49-0E00-509447246A84}"/>
              </a:ext>
            </a:extLst>
          </p:cNvPr>
          <p:cNvSpPr/>
          <p:nvPr/>
        </p:nvSpPr>
        <p:spPr>
          <a:xfrm>
            <a:off x="10040744" y="2128593"/>
            <a:ext cx="177553" cy="16619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DB4EAC2-D93E-217C-DB42-D42898C84F20}"/>
              </a:ext>
            </a:extLst>
          </p:cNvPr>
          <p:cNvSpPr/>
          <p:nvPr/>
        </p:nvSpPr>
        <p:spPr>
          <a:xfrm>
            <a:off x="10182853" y="3104304"/>
            <a:ext cx="177553" cy="16619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6AD58C-2BF7-B6EA-69EE-05787A4D0C51}"/>
              </a:ext>
            </a:extLst>
          </p:cNvPr>
          <p:cNvSpPr txBox="1"/>
          <p:nvPr/>
        </p:nvSpPr>
        <p:spPr>
          <a:xfrm>
            <a:off x="10360406" y="3039680"/>
            <a:ext cx="1358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Current design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9D407CB3-B3AC-CD4E-7718-8EACC8605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20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itle 129"/>
          <p:cNvSpPr>
            <a:spLocks noGrp="1"/>
          </p:cNvSpPr>
          <p:nvPr>
            <p:ph type="title"/>
          </p:nvPr>
        </p:nvSpPr>
        <p:spPr>
          <a:xfrm>
            <a:off x="260496" y="-27071"/>
            <a:ext cx="10515600" cy="1325563"/>
          </a:xfrm>
        </p:spPr>
        <p:txBody>
          <a:bodyPr/>
          <a:lstStyle/>
          <a:p>
            <a:r>
              <a:rPr lang="en-GB"/>
              <a:t>Imaging Beamline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8670028" y="239524"/>
            <a:ext cx="32614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/>
              <a:t>Objective lens</a:t>
            </a:r>
          </a:p>
          <a:p>
            <a:r>
              <a:rPr lang="en-GB"/>
              <a:t>The </a:t>
            </a:r>
            <a:r>
              <a:rPr lang="en-GB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</a:t>
            </a:r>
            <a:r>
              <a:rPr lang="en-GB"/>
              <a:t> to the whole system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8218037" y="3978618"/>
            <a:ext cx="36724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Samples inserted into middle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Multiple pump laser entry 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Compatible with commercial TEM sample stages (enabling experiments in solid, liquid, cryogenic, heating etc)</a:t>
            </a:r>
          </a:p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EF5150-B5E0-764C-6990-C9BB32D5C953}"/>
              </a:ext>
            </a:extLst>
          </p:cNvPr>
          <p:cNvSpPr txBox="1"/>
          <p:nvPr/>
        </p:nvSpPr>
        <p:spPr>
          <a:xfrm>
            <a:off x="2177180" y="3930710"/>
            <a:ext cx="3480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/>
              <a:t>Imaging lens system</a:t>
            </a:r>
          </a:p>
          <a:p>
            <a:r>
              <a:rPr lang="en-GB" dirty="0"/>
              <a:t>Series of magnetic lenses</a:t>
            </a:r>
          </a:p>
          <a:p>
            <a:r>
              <a:rPr lang="en-GB" dirty="0"/>
              <a:t>Aiming for </a:t>
            </a:r>
            <a:r>
              <a:rPr lang="en-GB" b="1" dirty="0"/>
              <a:t>~9000x</a:t>
            </a:r>
            <a:r>
              <a:rPr lang="en-GB" dirty="0"/>
              <a:t> magnification</a:t>
            </a:r>
          </a:p>
          <a:p>
            <a:endParaRPr lang="en-GB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CA291AC6-01E1-FA1B-AF1E-B10AD52F24AB}"/>
              </a:ext>
            </a:extLst>
          </p:cNvPr>
          <p:cNvSpPr/>
          <p:nvPr/>
        </p:nvSpPr>
        <p:spPr>
          <a:xfrm rot="8453500">
            <a:off x="5730195" y="2852503"/>
            <a:ext cx="364716" cy="1449556"/>
          </a:xfrm>
          <a:prstGeom prst="downArrow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04116-6407-3EA0-1F15-B8DE2D0834F1}"/>
              </a:ext>
            </a:extLst>
          </p:cNvPr>
          <p:cNvSpPr txBox="1"/>
          <p:nvPr/>
        </p:nvSpPr>
        <p:spPr>
          <a:xfrm>
            <a:off x="6403323" y="3572824"/>
            <a:ext cx="2507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Detector</a:t>
            </a:r>
          </a:p>
          <a:p>
            <a:r>
              <a:rPr lang="en-GB" dirty="0"/>
              <a:t>16-64 MP</a:t>
            </a:r>
          </a:p>
          <a:p>
            <a:r>
              <a:rPr lang="en-GB" dirty="0"/>
              <a:t>Single electron sensitive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310266B-9515-95C1-7505-3C4BBF8E6C07}"/>
              </a:ext>
            </a:extLst>
          </p:cNvPr>
          <p:cNvGrpSpPr/>
          <p:nvPr/>
        </p:nvGrpSpPr>
        <p:grpSpPr>
          <a:xfrm>
            <a:off x="7766820" y="1016852"/>
            <a:ext cx="4280411" cy="2853196"/>
            <a:chOff x="7731775" y="1037504"/>
            <a:chExt cx="4280411" cy="2853196"/>
          </a:xfrm>
        </p:grpSpPr>
        <p:pic>
          <p:nvPicPr>
            <p:cNvPr id="1026" name="Picture 3" descr="image00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3839" y="1298492"/>
              <a:ext cx="2516349" cy="2592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F8AE43F0-F0DC-4D2D-216A-E93FFE6A3202}"/>
                </a:ext>
              </a:extLst>
            </p:cNvPr>
            <p:cNvSpPr/>
            <p:nvPr/>
          </p:nvSpPr>
          <p:spPr>
            <a:xfrm rot="15099527">
              <a:off x="8685458" y="2220143"/>
              <a:ext cx="176383" cy="1711671"/>
            </a:xfrm>
            <a:prstGeom prst="downArrow">
              <a:avLst>
                <a:gd name="adj1" fmla="val 50000"/>
                <a:gd name="adj2" fmla="val 25218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1286B86D-2C53-7860-A003-052266FFE446}"/>
                </a:ext>
              </a:extLst>
            </p:cNvPr>
            <p:cNvSpPr/>
            <p:nvPr/>
          </p:nvSpPr>
          <p:spPr>
            <a:xfrm rot="15099527">
              <a:off x="11244724" y="1470271"/>
              <a:ext cx="139621" cy="1395303"/>
            </a:xfrm>
            <a:prstGeom prst="downArrow">
              <a:avLst>
                <a:gd name="adj1" fmla="val 50000"/>
                <a:gd name="adj2" fmla="val 25218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AECAFCB-8436-FAF4-0911-72E8543ABDC5}"/>
                </a:ext>
              </a:extLst>
            </p:cNvPr>
            <p:cNvSpPr txBox="1"/>
            <p:nvPr/>
          </p:nvSpPr>
          <p:spPr>
            <a:xfrm>
              <a:off x="7731775" y="2902586"/>
              <a:ext cx="7906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e-beam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C17B5DD-FCD3-FC1B-FA67-CDEC08F3C8F9}"/>
                </a:ext>
              </a:extLst>
            </p:cNvPr>
            <p:cNvSpPr txBox="1"/>
            <p:nvPr/>
          </p:nvSpPr>
          <p:spPr>
            <a:xfrm>
              <a:off x="11208112" y="1643115"/>
              <a:ext cx="7906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e-beam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795FB22-E6AF-FEEA-D4B5-CAD396E08A6E}"/>
                </a:ext>
              </a:extLst>
            </p:cNvPr>
            <p:cNvSpPr txBox="1"/>
            <p:nvPr/>
          </p:nvSpPr>
          <p:spPr>
            <a:xfrm>
              <a:off x="10732864" y="3337862"/>
              <a:ext cx="11986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/>
                <a:t>pump laser entry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F881ABE-6B10-868A-8D90-29570AA98F9A}"/>
                </a:ext>
              </a:extLst>
            </p:cNvPr>
            <p:cNvSpPr txBox="1"/>
            <p:nvPr/>
          </p:nvSpPr>
          <p:spPr>
            <a:xfrm>
              <a:off x="8149913" y="3389454"/>
              <a:ext cx="11986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/>
                <a:t>pump laser entry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8027DC0-3494-9EFD-0FD2-F0C938FBD605}"/>
                </a:ext>
              </a:extLst>
            </p:cNvPr>
            <p:cNvCxnSpPr/>
            <p:nvPr/>
          </p:nvCxnSpPr>
          <p:spPr>
            <a:xfrm flipV="1">
              <a:off x="9248078" y="3056474"/>
              <a:ext cx="325914" cy="33351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DEBB5F9-8C66-60FB-2AE6-63F18BC4C551}"/>
                </a:ext>
              </a:extLst>
            </p:cNvPr>
            <p:cNvCxnSpPr>
              <a:cxnSpLocks/>
            </p:cNvCxnSpPr>
            <p:nvPr/>
          </p:nvCxnSpPr>
          <p:spPr>
            <a:xfrm>
              <a:off x="8711390" y="2644552"/>
              <a:ext cx="76815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49C96F2-AD51-6E5A-9FE2-06F165BD07E1}"/>
                </a:ext>
              </a:extLst>
            </p:cNvPr>
            <p:cNvSpPr txBox="1"/>
            <p:nvPr/>
          </p:nvSpPr>
          <p:spPr>
            <a:xfrm>
              <a:off x="9115640" y="1037504"/>
              <a:ext cx="11806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/>
                <a:t>Sample stage loading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4380DAB-E917-1807-72E0-CE143AF72D43}"/>
              </a:ext>
            </a:extLst>
          </p:cNvPr>
          <p:cNvSpPr txBox="1"/>
          <p:nvPr/>
        </p:nvSpPr>
        <p:spPr>
          <a:xfrm>
            <a:off x="8027657" y="2311699"/>
            <a:ext cx="1198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pump laser entry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34436CB-68B6-4AB2-1829-B3019C48A7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612" r="13974"/>
          <a:stretch/>
        </p:blipFill>
        <p:spPr>
          <a:xfrm>
            <a:off x="784699" y="1070752"/>
            <a:ext cx="4774923" cy="1201993"/>
          </a:xfrm>
          <a:prstGeom prst="rect">
            <a:avLst/>
          </a:prstGeom>
        </p:spPr>
      </p:pic>
      <p:cxnSp>
        <p:nvCxnSpPr>
          <p:cNvPr id="1085" name="Straight Connector 1084">
            <a:extLst>
              <a:ext uri="{FF2B5EF4-FFF2-40B4-BE49-F238E27FC236}">
                <a16:creationId xmlns:a16="http://schemas.microsoft.com/office/drawing/2014/main" id="{998C75E2-0106-A914-9F99-99306E77F078}"/>
              </a:ext>
            </a:extLst>
          </p:cNvPr>
          <p:cNvCxnSpPr>
            <a:cxnSpLocks/>
          </p:cNvCxnSpPr>
          <p:nvPr/>
        </p:nvCxnSpPr>
        <p:spPr>
          <a:xfrm flipV="1">
            <a:off x="2306927" y="2722893"/>
            <a:ext cx="4685082" cy="853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7" name="Rounded Rectangle 730">
            <a:extLst>
              <a:ext uri="{FF2B5EF4-FFF2-40B4-BE49-F238E27FC236}">
                <a16:creationId xmlns:a16="http://schemas.microsoft.com/office/drawing/2014/main" id="{51B1C52B-8D91-0898-52D4-7267A5ADE932}"/>
              </a:ext>
            </a:extLst>
          </p:cNvPr>
          <p:cNvSpPr/>
          <p:nvPr/>
        </p:nvSpPr>
        <p:spPr>
          <a:xfrm>
            <a:off x="3567828" y="2432981"/>
            <a:ext cx="324312" cy="56495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66" name="Oval 1165">
            <a:extLst>
              <a:ext uri="{FF2B5EF4-FFF2-40B4-BE49-F238E27FC236}">
                <a16:creationId xmlns:a16="http://schemas.microsoft.com/office/drawing/2014/main" id="{D6C35116-6150-6AAE-6E92-A245FEF14D0F}"/>
              </a:ext>
            </a:extLst>
          </p:cNvPr>
          <p:cNvSpPr/>
          <p:nvPr/>
        </p:nvSpPr>
        <p:spPr>
          <a:xfrm>
            <a:off x="5143834" y="2489477"/>
            <a:ext cx="289967" cy="388043"/>
          </a:xfrm>
          <a:prstGeom prst="ellipse">
            <a:avLst/>
          </a:prstGeom>
          <a:gradFill>
            <a:gsLst>
              <a:gs pos="9542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80000">
                <a:schemeClr val="bg1">
                  <a:lumMod val="6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9312" tIns="9656" rIns="19312" bIns="9656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82" name="TextBox 448">
            <a:extLst>
              <a:ext uri="{FF2B5EF4-FFF2-40B4-BE49-F238E27FC236}">
                <a16:creationId xmlns:a16="http://schemas.microsoft.com/office/drawing/2014/main" id="{DF9F97FC-511A-E7AA-4338-E9292994E3A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722861" y="1850323"/>
            <a:ext cx="1054989" cy="12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312" tIns="9656" rIns="19312" bIns="965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Courier New" pitchFamily="49" charset="0"/>
              </a:rPr>
              <a:t>DETECTOR</a:t>
            </a:r>
          </a:p>
        </p:txBody>
      </p:sp>
      <p:sp>
        <p:nvSpPr>
          <p:cNvPr id="1187" name="Oval 1186">
            <a:extLst>
              <a:ext uri="{FF2B5EF4-FFF2-40B4-BE49-F238E27FC236}">
                <a16:creationId xmlns:a16="http://schemas.microsoft.com/office/drawing/2014/main" id="{F92A4807-0D47-94A6-F8D3-2022D89780E2}"/>
              </a:ext>
            </a:extLst>
          </p:cNvPr>
          <p:cNvSpPr/>
          <p:nvPr/>
        </p:nvSpPr>
        <p:spPr>
          <a:xfrm>
            <a:off x="3653172" y="2461741"/>
            <a:ext cx="198542" cy="485261"/>
          </a:xfrm>
          <a:prstGeom prst="ellipse">
            <a:avLst/>
          </a:prstGeom>
          <a:gradFill>
            <a:gsLst>
              <a:gs pos="9542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80000">
                <a:schemeClr val="bg1">
                  <a:lumMod val="6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9312" tIns="9656" rIns="19312" bIns="9656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93" name="Rounded Rectangle 790">
            <a:extLst>
              <a:ext uri="{FF2B5EF4-FFF2-40B4-BE49-F238E27FC236}">
                <a16:creationId xmlns:a16="http://schemas.microsoft.com/office/drawing/2014/main" id="{C4EF25B9-2C47-32F1-C288-7EEF5DA076F1}"/>
              </a:ext>
            </a:extLst>
          </p:cNvPr>
          <p:cNvSpPr/>
          <p:nvPr/>
        </p:nvSpPr>
        <p:spPr>
          <a:xfrm>
            <a:off x="4151790" y="2441610"/>
            <a:ext cx="205443" cy="56495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95" name="Rounded Rectangle 792">
            <a:extLst>
              <a:ext uri="{FF2B5EF4-FFF2-40B4-BE49-F238E27FC236}">
                <a16:creationId xmlns:a16="http://schemas.microsoft.com/office/drawing/2014/main" id="{4E402535-8894-EB33-DE55-969444CE38EB}"/>
              </a:ext>
            </a:extLst>
          </p:cNvPr>
          <p:cNvSpPr/>
          <p:nvPr/>
        </p:nvSpPr>
        <p:spPr>
          <a:xfrm>
            <a:off x="4538848" y="2444521"/>
            <a:ext cx="273105" cy="56495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99" name="Rounded Rectangle 277">
            <a:extLst>
              <a:ext uri="{FF2B5EF4-FFF2-40B4-BE49-F238E27FC236}">
                <a16:creationId xmlns:a16="http://schemas.microsoft.com/office/drawing/2014/main" id="{7D24CC7B-CE62-7CAA-B1B7-5ED047EF623E}"/>
              </a:ext>
            </a:extLst>
          </p:cNvPr>
          <p:cNvSpPr/>
          <p:nvPr/>
        </p:nvSpPr>
        <p:spPr>
          <a:xfrm>
            <a:off x="2583602" y="2520490"/>
            <a:ext cx="160669" cy="43558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02" name="Chord 1201">
            <a:extLst>
              <a:ext uri="{FF2B5EF4-FFF2-40B4-BE49-F238E27FC236}">
                <a16:creationId xmlns:a16="http://schemas.microsoft.com/office/drawing/2014/main" id="{CE22336E-4767-D030-05A5-82FA340190E8}"/>
              </a:ext>
            </a:extLst>
          </p:cNvPr>
          <p:cNvSpPr/>
          <p:nvPr/>
        </p:nvSpPr>
        <p:spPr>
          <a:xfrm rot="10617705">
            <a:off x="6820431" y="2528090"/>
            <a:ext cx="298257" cy="354446"/>
          </a:xfrm>
          <a:prstGeom prst="chord">
            <a:avLst>
              <a:gd name="adj1" fmla="val 5450790"/>
              <a:gd name="adj2" fmla="val 1633061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9312" tIns="9656" rIns="19312" bIns="9656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03" name="Rectangle 1202">
            <a:extLst>
              <a:ext uri="{FF2B5EF4-FFF2-40B4-BE49-F238E27FC236}">
                <a16:creationId xmlns:a16="http://schemas.microsoft.com/office/drawing/2014/main" id="{CD19F31E-116E-ADD5-A528-136B758F9123}"/>
              </a:ext>
            </a:extLst>
          </p:cNvPr>
          <p:cNvSpPr/>
          <p:nvPr/>
        </p:nvSpPr>
        <p:spPr>
          <a:xfrm flipH="1" flipV="1">
            <a:off x="3341184" y="2548521"/>
            <a:ext cx="162688" cy="4072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312" tIns="9656" rIns="19312" bIns="9656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06" name="Rectangle 1205">
            <a:extLst>
              <a:ext uri="{FF2B5EF4-FFF2-40B4-BE49-F238E27FC236}">
                <a16:creationId xmlns:a16="http://schemas.microsoft.com/office/drawing/2014/main" id="{AE4AC4C2-BE26-46BB-D7C8-7BDB00DC32D3}"/>
              </a:ext>
            </a:extLst>
          </p:cNvPr>
          <p:cNvSpPr/>
          <p:nvPr/>
        </p:nvSpPr>
        <p:spPr>
          <a:xfrm rot="10800000">
            <a:off x="2831873" y="2535072"/>
            <a:ext cx="428703" cy="39147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9312" tIns="9656" rIns="19312" bIns="9656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08" name="Rectangle 1207">
            <a:extLst>
              <a:ext uri="{FF2B5EF4-FFF2-40B4-BE49-F238E27FC236}">
                <a16:creationId xmlns:a16="http://schemas.microsoft.com/office/drawing/2014/main" id="{2ED534E2-B65A-F7F0-498B-E746982138B7}"/>
              </a:ext>
            </a:extLst>
          </p:cNvPr>
          <p:cNvSpPr/>
          <p:nvPr/>
        </p:nvSpPr>
        <p:spPr>
          <a:xfrm>
            <a:off x="3054337" y="2955621"/>
            <a:ext cx="198700" cy="19447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09" name="Rectangle 1208">
            <a:extLst>
              <a:ext uri="{FF2B5EF4-FFF2-40B4-BE49-F238E27FC236}">
                <a16:creationId xmlns:a16="http://schemas.microsoft.com/office/drawing/2014/main" id="{A5A339F2-966B-15F7-D0AA-53775B89ED8C}"/>
              </a:ext>
            </a:extLst>
          </p:cNvPr>
          <p:cNvSpPr/>
          <p:nvPr/>
        </p:nvSpPr>
        <p:spPr>
          <a:xfrm>
            <a:off x="3053948" y="2324187"/>
            <a:ext cx="198700" cy="19650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211" name="Group 1210">
            <a:extLst>
              <a:ext uri="{FF2B5EF4-FFF2-40B4-BE49-F238E27FC236}">
                <a16:creationId xmlns:a16="http://schemas.microsoft.com/office/drawing/2014/main" id="{27808877-1A03-6255-9162-3391370BB2D0}"/>
              </a:ext>
            </a:extLst>
          </p:cNvPr>
          <p:cNvGrpSpPr/>
          <p:nvPr/>
        </p:nvGrpSpPr>
        <p:grpSpPr>
          <a:xfrm flipV="1">
            <a:off x="5934222" y="1426047"/>
            <a:ext cx="802433" cy="1485658"/>
            <a:chOff x="7931951" y="761744"/>
            <a:chExt cx="731182" cy="1290654"/>
          </a:xfrm>
        </p:grpSpPr>
        <p:cxnSp>
          <p:nvCxnSpPr>
            <p:cNvPr id="1212" name="Straight Connector 1211">
              <a:extLst>
                <a:ext uri="{FF2B5EF4-FFF2-40B4-BE49-F238E27FC236}">
                  <a16:creationId xmlns:a16="http://schemas.microsoft.com/office/drawing/2014/main" id="{6313C610-CD65-3076-B32C-7780A90CCA22}"/>
                </a:ext>
              </a:extLst>
            </p:cNvPr>
            <p:cNvCxnSpPr>
              <a:cxnSpLocks/>
            </p:cNvCxnSpPr>
            <p:nvPr/>
          </p:nvCxnSpPr>
          <p:spPr>
            <a:xfrm>
              <a:off x="8104149" y="1028565"/>
              <a:ext cx="409438" cy="92543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3" name="Rectangle 1212">
              <a:extLst>
                <a:ext uri="{FF2B5EF4-FFF2-40B4-BE49-F238E27FC236}">
                  <a16:creationId xmlns:a16="http://schemas.microsoft.com/office/drawing/2014/main" id="{FACDA6B5-28B4-F5C9-0BD5-60CCA8093597}"/>
                </a:ext>
              </a:extLst>
            </p:cNvPr>
            <p:cNvSpPr/>
            <p:nvPr/>
          </p:nvSpPr>
          <p:spPr>
            <a:xfrm rot="3863178">
              <a:off x="8143921" y="1049029"/>
              <a:ext cx="109368" cy="341311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15" name="Freeform 386">
              <a:extLst>
                <a:ext uri="{FF2B5EF4-FFF2-40B4-BE49-F238E27FC236}">
                  <a16:creationId xmlns:a16="http://schemas.microsoft.com/office/drawing/2014/main" id="{B80F78BC-364C-B2BB-2350-6D0FFEF4EB40}"/>
                </a:ext>
              </a:extLst>
            </p:cNvPr>
            <p:cNvSpPr/>
            <p:nvPr/>
          </p:nvSpPr>
          <p:spPr>
            <a:xfrm>
              <a:off x="7931951" y="761744"/>
              <a:ext cx="351885" cy="409703"/>
            </a:xfrm>
            <a:custGeom>
              <a:avLst/>
              <a:gdLst>
                <a:gd name="connsiteX0" fmla="*/ 11084 w 853440"/>
                <a:gd name="connsiteY0" fmla="*/ 0 h 953193"/>
                <a:gd name="connsiteX1" fmla="*/ 188422 w 853440"/>
                <a:gd name="connsiteY1" fmla="*/ 22168 h 953193"/>
                <a:gd name="connsiteX2" fmla="*/ 360219 w 853440"/>
                <a:gd name="connsiteY2" fmla="*/ 83128 h 953193"/>
                <a:gd name="connsiteX3" fmla="*/ 543099 w 853440"/>
                <a:gd name="connsiteY3" fmla="*/ 193964 h 953193"/>
                <a:gd name="connsiteX4" fmla="*/ 676102 w 853440"/>
                <a:gd name="connsiteY4" fmla="*/ 326968 h 953193"/>
                <a:gd name="connsiteX5" fmla="*/ 809106 w 853440"/>
                <a:gd name="connsiteY5" fmla="*/ 509848 h 953193"/>
                <a:gd name="connsiteX6" fmla="*/ 853440 w 853440"/>
                <a:gd name="connsiteY6" fmla="*/ 692728 h 953193"/>
                <a:gd name="connsiteX7" fmla="*/ 315884 w 853440"/>
                <a:gd name="connsiteY7" fmla="*/ 953193 h 953193"/>
                <a:gd name="connsiteX8" fmla="*/ 254924 w 853440"/>
                <a:gd name="connsiteY8" fmla="*/ 864524 h 953193"/>
                <a:gd name="connsiteX9" fmla="*/ 205048 w 853440"/>
                <a:gd name="connsiteY9" fmla="*/ 836815 h 953193"/>
                <a:gd name="connsiteX10" fmla="*/ 127462 w 853440"/>
                <a:gd name="connsiteY10" fmla="*/ 798022 h 953193"/>
                <a:gd name="connsiteX11" fmla="*/ 0 w 853440"/>
                <a:gd name="connsiteY11" fmla="*/ 786939 h 953193"/>
                <a:gd name="connsiteX12" fmla="*/ 11084 w 853440"/>
                <a:gd name="connsiteY12" fmla="*/ 0 h 95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3440" h="953193">
                  <a:moveTo>
                    <a:pt x="11084" y="0"/>
                  </a:moveTo>
                  <a:lnTo>
                    <a:pt x="188422" y="22168"/>
                  </a:lnTo>
                  <a:lnTo>
                    <a:pt x="360219" y="83128"/>
                  </a:lnTo>
                  <a:lnTo>
                    <a:pt x="543099" y="193964"/>
                  </a:lnTo>
                  <a:lnTo>
                    <a:pt x="676102" y="326968"/>
                  </a:lnTo>
                  <a:lnTo>
                    <a:pt x="809106" y="509848"/>
                  </a:lnTo>
                  <a:lnTo>
                    <a:pt x="853440" y="692728"/>
                  </a:lnTo>
                  <a:lnTo>
                    <a:pt x="315884" y="953193"/>
                  </a:lnTo>
                  <a:lnTo>
                    <a:pt x="254924" y="864524"/>
                  </a:lnTo>
                  <a:lnTo>
                    <a:pt x="205048" y="836815"/>
                  </a:lnTo>
                  <a:lnTo>
                    <a:pt x="127462" y="798022"/>
                  </a:lnTo>
                  <a:lnTo>
                    <a:pt x="0" y="786939"/>
                  </a:lnTo>
                  <a:cubicBezTo>
                    <a:pt x="1847" y="524626"/>
                    <a:pt x="3695" y="262313"/>
                    <a:pt x="1108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8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16" name="Chord 1215">
              <a:extLst>
                <a:ext uri="{FF2B5EF4-FFF2-40B4-BE49-F238E27FC236}">
                  <a16:creationId xmlns:a16="http://schemas.microsoft.com/office/drawing/2014/main" id="{33AB6E15-99D1-70A7-3733-EA0DBD0B0613}"/>
                </a:ext>
              </a:extLst>
            </p:cNvPr>
            <p:cNvSpPr/>
            <p:nvPr/>
          </p:nvSpPr>
          <p:spPr>
            <a:xfrm rot="14574054">
              <a:off x="8379557" y="1768821"/>
              <a:ext cx="271774" cy="295379"/>
            </a:xfrm>
            <a:prstGeom prst="chord">
              <a:avLst>
                <a:gd name="adj1" fmla="val 5450790"/>
                <a:gd name="adj2" fmla="val 16330617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17" name="Rectangle 1216">
              <a:extLst>
                <a:ext uri="{FF2B5EF4-FFF2-40B4-BE49-F238E27FC236}">
                  <a16:creationId xmlns:a16="http://schemas.microsoft.com/office/drawing/2014/main" id="{7B88DBAC-69AB-524A-A63F-59CF267720DF}"/>
                </a:ext>
              </a:extLst>
            </p:cNvPr>
            <p:cNvSpPr/>
            <p:nvPr/>
          </p:nvSpPr>
          <p:spPr>
            <a:xfrm rot="3863178">
              <a:off x="8212650" y="1184996"/>
              <a:ext cx="109368" cy="341311"/>
            </a:xfrm>
            <a:prstGeom prst="rect">
              <a:avLst/>
            </a:prstGeom>
            <a:gradFill flip="none" rotWithShape="1">
              <a:gsLst>
                <a:gs pos="0">
                  <a:srgbClr val="965040"/>
                </a:gs>
                <a:gs pos="23000">
                  <a:srgbClr val="FF5050"/>
                </a:gs>
                <a:gs pos="69000">
                  <a:srgbClr val="923522"/>
                </a:gs>
                <a:gs pos="9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19312" tIns="9656" rIns="19312" bIns="965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1240" name="Rectangle 1239">
            <a:extLst>
              <a:ext uri="{FF2B5EF4-FFF2-40B4-BE49-F238E27FC236}">
                <a16:creationId xmlns:a16="http://schemas.microsoft.com/office/drawing/2014/main" id="{F1CC5CA2-6C81-0F7F-40F6-2A7B50CB65FC}"/>
              </a:ext>
            </a:extLst>
          </p:cNvPr>
          <p:cNvSpPr/>
          <p:nvPr/>
        </p:nvSpPr>
        <p:spPr>
          <a:xfrm>
            <a:off x="5552518" y="2485667"/>
            <a:ext cx="96759" cy="394530"/>
          </a:xfrm>
          <a:prstGeom prst="rect">
            <a:avLst/>
          </a:prstGeom>
          <a:gradFill flip="none" rotWithShape="1">
            <a:gsLst>
              <a:gs pos="0">
                <a:srgbClr val="965040"/>
              </a:gs>
              <a:gs pos="23000">
                <a:srgbClr val="FF5050"/>
              </a:gs>
              <a:gs pos="69000">
                <a:srgbClr val="923522"/>
              </a:gs>
              <a:gs pos="97000">
                <a:srgbClr val="C00000"/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9312" tIns="9656" rIns="19312" bIns="9656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41" name="Rectangle 1240">
            <a:extLst>
              <a:ext uri="{FF2B5EF4-FFF2-40B4-BE49-F238E27FC236}">
                <a16:creationId xmlns:a16="http://schemas.microsoft.com/office/drawing/2014/main" id="{F4755AE6-EBB6-A7C8-C46B-16B9038DFF83}"/>
              </a:ext>
            </a:extLst>
          </p:cNvPr>
          <p:cNvSpPr/>
          <p:nvPr/>
        </p:nvSpPr>
        <p:spPr>
          <a:xfrm>
            <a:off x="5707471" y="2491246"/>
            <a:ext cx="96759" cy="394530"/>
          </a:xfrm>
          <a:prstGeom prst="rect">
            <a:avLst/>
          </a:prstGeom>
          <a:gradFill flip="none" rotWithShape="1">
            <a:gsLst>
              <a:gs pos="0">
                <a:srgbClr val="965040"/>
              </a:gs>
              <a:gs pos="23000">
                <a:srgbClr val="FF5050"/>
              </a:gs>
              <a:gs pos="69000">
                <a:srgbClr val="923522"/>
              </a:gs>
              <a:gs pos="97000">
                <a:srgbClr val="C00000"/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9312" tIns="9656" rIns="19312" bIns="9656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44" name="Rectangle 1243">
            <a:extLst>
              <a:ext uri="{FF2B5EF4-FFF2-40B4-BE49-F238E27FC236}">
                <a16:creationId xmlns:a16="http://schemas.microsoft.com/office/drawing/2014/main" id="{CFF316F7-F574-CBA0-B347-E843D4A012E3}"/>
              </a:ext>
            </a:extLst>
          </p:cNvPr>
          <p:cNvSpPr/>
          <p:nvPr/>
        </p:nvSpPr>
        <p:spPr>
          <a:xfrm>
            <a:off x="2317922" y="3105292"/>
            <a:ext cx="627878" cy="412361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C537A8E6-728A-B509-2EA7-6E5C617838EA}"/>
              </a:ext>
            </a:extLst>
          </p:cNvPr>
          <p:cNvSpPr/>
          <p:nvPr/>
        </p:nvSpPr>
        <p:spPr>
          <a:xfrm rot="10800000">
            <a:off x="2518076" y="3298307"/>
            <a:ext cx="2585481" cy="587230"/>
          </a:xfrm>
          <a:prstGeom prst="downArrow">
            <a:avLst>
              <a:gd name="adj1" fmla="val 62692"/>
              <a:gd name="adj2" fmla="val 40000"/>
            </a:avLst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22000">
                <a:schemeClr val="accent6">
                  <a:lumMod val="20000"/>
                  <a:lumOff val="80000"/>
                </a:schemeClr>
              </a:gs>
              <a:gs pos="93000">
                <a:schemeClr val="accent6">
                  <a:lumMod val="100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D40FBDD-1392-0BD2-2E46-8AC79B9DAE6F}"/>
              </a:ext>
            </a:extLst>
          </p:cNvPr>
          <p:cNvCxnSpPr>
            <a:cxnSpLocks/>
          </p:cNvCxnSpPr>
          <p:nvPr/>
        </p:nvCxnSpPr>
        <p:spPr>
          <a:xfrm>
            <a:off x="1572063" y="2730844"/>
            <a:ext cx="742815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6947FBA-0288-549B-E1F7-0C6D155775B3}"/>
              </a:ext>
            </a:extLst>
          </p:cNvPr>
          <p:cNvSpPr txBox="1"/>
          <p:nvPr/>
        </p:nvSpPr>
        <p:spPr>
          <a:xfrm>
            <a:off x="694225" y="2524734"/>
            <a:ext cx="8700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prstClr val="black"/>
                </a:solidFill>
                <a:latin typeface="Calibri" panose="020F0502020204030204"/>
              </a:rPr>
              <a:t>Electrons </a:t>
            </a:r>
            <a:r>
              <a:rPr lang="en-GB" sz="110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from</a:t>
            </a:r>
            <a:r>
              <a:rPr lang="en-GB" sz="1100">
                <a:solidFill>
                  <a:prstClr val="black"/>
                </a:solidFill>
                <a:latin typeface="Calibri" panose="020F0502020204030204"/>
              </a:rPr>
              <a:t>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AA3507-6F69-70BC-3E10-DE77152AF16F}"/>
              </a:ext>
            </a:extLst>
          </p:cNvPr>
          <p:cNvSpPr txBox="1"/>
          <p:nvPr/>
        </p:nvSpPr>
        <p:spPr>
          <a:xfrm>
            <a:off x="4218311" y="3099711"/>
            <a:ext cx="1228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 lens</a:t>
            </a: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7A94891D-8BB9-63B1-A5CB-207DF9303BC2}"/>
              </a:ext>
            </a:extLst>
          </p:cNvPr>
          <p:cNvSpPr/>
          <p:nvPr/>
        </p:nvSpPr>
        <p:spPr>
          <a:xfrm rot="7255379">
            <a:off x="3953139" y="2868462"/>
            <a:ext cx="221759" cy="481268"/>
          </a:xfrm>
          <a:prstGeom prst="downArrow">
            <a:avLst>
              <a:gd name="adj1" fmla="val 43693"/>
              <a:gd name="adj2" fmla="val 50000"/>
            </a:avLst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E0D14B-3B54-5758-685D-0A8D1388A008}"/>
              </a:ext>
            </a:extLst>
          </p:cNvPr>
          <p:cNvSpPr txBox="1"/>
          <p:nvPr/>
        </p:nvSpPr>
        <p:spPr>
          <a:xfrm>
            <a:off x="10113499" y="1776351"/>
            <a:ext cx="4683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>
                <a:solidFill>
                  <a:schemeClr val="bg1">
                    <a:lumMod val="75000"/>
                  </a:schemeClr>
                </a:solidFill>
              </a:rPr>
              <a:t>coils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4475E4C-FA9F-7E8F-D912-8E9926846795}"/>
              </a:ext>
            </a:extLst>
          </p:cNvPr>
          <p:cNvSpPr txBox="1"/>
          <p:nvPr/>
        </p:nvSpPr>
        <p:spPr>
          <a:xfrm>
            <a:off x="9151319" y="1858481"/>
            <a:ext cx="4700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>
                <a:solidFill>
                  <a:schemeClr val="bg1">
                    <a:lumMod val="75000"/>
                  </a:schemeClr>
                </a:solidFill>
              </a:rPr>
              <a:t>yoke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0D8F13F-C7B6-C2CC-CF3D-CFFEE004E724}"/>
              </a:ext>
            </a:extLst>
          </p:cNvPr>
          <p:cNvCxnSpPr>
            <a:cxnSpLocks/>
          </p:cNvCxnSpPr>
          <p:nvPr/>
        </p:nvCxnSpPr>
        <p:spPr>
          <a:xfrm>
            <a:off x="7739366" y="81023"/>
            <a:ext cx="0" cy="3697852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B1C01-79D0-1A66-5EC0-7D8038CA9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629" y="4962112"/>
            <a:ext cx="6480993" cy="1803792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Energy limited by objective lens to ~ 2 MeV</a:t>
            </a:r>
          </a:p>
          <a:p>
            <a:pPr lvl="1"/>
            <a:r>
              <a:rPr lang="en-GB" dirty="0"/>
              <a:t>Aberrations from quadrupole options too high (limits lateral resolution)</a:t>
            </a:r>
          </a:p>
          <a:p>
            <a:r>
              <a:rPr lang="en-GB" dirty="0"/>
              <a:t>Need large number of electrons (10</a:t>
            </a:r>
            <a:r>
              <a:rPr lang="en-GB" baseline="30000" dirty="0"/>
              <a:t>8</a:t>
            </a:r>
            <a:r>
              <a:rPr lang="en-GB" dirty="0"/>
              <a:t> for single-shot images, less with compressive sensing?)</a:t>
            </a:r>
          </a:p>
          <a:p>
            <a:pPr lvl="1"/>
            <a:r>
              <a:rPr lang="en-GB" dirty="0"/>
              <a:t>(compared to 10</a:t>
            </a:r>
            <a:r>
              <a:rPr lang="en-GB" baseline="30000" dirty="0"/>
              <a:t>6</a:t>
            </a:r>
            <a:r>
              <a:rPr lang="en-GB" dirty="0"/>
              <a:t> for diffraction)</a:t>
            </a:r>
          </a:p>
          <a:p>
            <a:endParaRPr lang="en-GB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07FB282-8AC6-ADE9-8AF3-58DC6C6F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42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" y="232373"/>
            <a:ext cx="10515600" cy="1325563"/>
          </a:xfrm>
        </p:spPr>
        <p:txBody>
          <a:bodyPr/>
          <a:lstStyle/>
          <a:p>
            <a:r>
              <a:rPr lang="en-GB" dirty="0"/>
              <a:t>Imaging Line – 2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144" y="2405077"/>
            <a:ext cx="5389676" cy="223175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DC source + fast RF chopper:</a:t>
            </a:r>
          </a:p>
          <a:p>
            <a:pPr lvl="1"/>
            <a:r>
              <a:rPr lang="en-GB" dirty="0"/>
              <a:t>∆E/E between 3 x 10</a:t>
            </a:r>
            <a:r>
              <a:rPr lang="en-GB" baseline="30000" dirty="0"/>
              <a:t>-5</a:t>
            </a:r>
            <a:r>
              <a:rPr lang="en-GB" dirty="0"/>
              <a:t> and 1 x 10</a:t>
            </a:r>
            <a:r>
              <a:rPr lang="en-GB" baseline="30000" dirty="0"/>
              <a:t>-6</a:t>
            </a:r>
            <a:endParaRPr lang="en-GB" dirty="0"/>
          </a:p>
          <a:p>
            <a:pPr lvl="1"/>
            <a:r>
              <a:rPr lang="en-GB" dirty="0"/>
              <a:t>10 to 200 </a:t>
            </a:r>
            <a:r>
              <a:rPr lang="en-GB" dirty="0" err="1"/>
              <a:t>ps</a:t>
            </a:r>
            <a:r>
              <a:rPr lang="en-GB" dirty="0"/>
              <a:t> pulses</a:t>
            </a:r>
          </a:p>
          <a:p>
            <a:pPr lvl="1"/>
            <a:r>
              <a:rPr lang="en-GB" dirty="0"/>
              <a:t>Maximum 10</a:t>
            </a:r>
            <a:r>
              <a:rPr lang="en-GB" baseline="30000" dirty="0"/>
              <a:t>4</a:t>
            </a:r>
            <a:r>
              <a:rPr lang="en-GB" dirty="0"/>
              <a:t> electrons per pulse (enables stroboscopic use)</a:t>
            </a:r>
          </a:p>
          <a:p>
            <a:pPr lvl="1"/>
            <a:r>
              <a:rPr lang="en-GB" dirty="0"/>
              <a:t>Bunch trains for ‘single shot’ (10s of µs resolution only)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693328-1BA5-ED6E-A9A6-E5A7C453D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9300" y="1317259"/>
            <a:ext cx="2804205" cy="160536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DB78508-8F0A-56BF-F982-8196A788B81B}"/>
              </a:ext>
            </a:extLst>
          </p:cNvPr>
          <p:cNvSpPr txBox="1">
            <a:spLocks/>
          </p:cNvSpPr>
          <p:nvPr/>
        </p:nvSpPr>
        <p:spPr>
          <a:xfrm>
            <a:off x="385714" y="4636834"/>
            <a:ext cx="5576888" cy="17736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3 RF cavity beam delivery:</a:t>
            </a:r>
          </a:p>
          <a:p>
            <a:pPr lvl="1"/>
            <a:r>
              <a:rPr lang="en-GB" dirty="0"/>
              <a:t>∆E/E between 3 x 10</a:t>
            </a:r>
            <a:r>
              <a:rPr lang="en-GB" baseline="30000" dirty="0"/>
              <a:t>-4 </a:t>
            </a:r>
            <a:r>
              <a:rPr lang="en-GB" dirty="0"/>
              <a:t>and</a:t>
            </a:r>
            <a:r>
              <a:rPr lang="en-GB" baseline="30000" dirty="0"/>
              <a:t> </a:t>
            </a:r>
            <a:r>
              <a:rPr lang="en-GB" dirty="0"/>
              <a:t>3 x 10</a:t>
            </a:r>
            <a:r>
              <a:rPr lang="en-GB" baseline="30000" dirty="0"/>
              <a:t>-5</a:t>
            </a:r>
          </a:p>
          <a:p>
            <a:pPr lvl="1"/>
            <a:r>
              <a:rPr lang="en-GB" dirty="0"/>
              <a:t>Bunch lengths between 0.5 and 12 </a:t>
            </a:r>
            <a:r>
              <a:rPr lang="en-GB" dirty="0" err="1"/>
              <a:t>ps</a:t>
            </a:r>
            <a:endParaRPr lang="en-GB" dirty="0"/>
          </a:p>
          <a:p>
            <a:pPr lvl="1"/>
            <a:r>
              <a:rPr lang="en-GB" dirty="0"/>
              <a:t>10</a:t>
            </a:r>
            <a:r>
              <a:rPr lang="en-GB" baseline="30000" dirty="0"/>
              <a:t>6</a:t>
            </a:r>
            <a:r>
              <a:rPr lang="en-GB" dirty="0"/>
              <a:t> to 10</a:t>
            </a:r>
            <a:r>
              <a:rPr lang="en-GB" baseline="30000" dirty="0"/>
              <a:t>7</a:t>
            </a:r>
            <a:r>
              <a:rPr lang="en-GB" dirty="0"/>
              <a:t> electrons per pulse (single-shot may be possible)</a:t>
            </a:r>
          </a:p>
          <a:p>
            <a:pPr lvl="1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6F96AE-924C-88D2-4AB3-4FDFDF74F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217" y="3099825"/>
            <a:ext cx="5576888" cy="25815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E69696-96C2-864C-6345-7888D954C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8844" y="1267732"/>
            <a:ext cx="1747980" cy="1654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142C07-CFD8-7ACA-3968-522FA3090D08}"/>
              </a:ext>
            </a:extLst>
          </p:cNvPr>
          <p:cNvSpPr txBox="1"/>
          <p:nvPr/>
        </p:nvSpPr>
        <p:spPr>
          <a:xfrm>
            <a:off x="1357366" y="6425254"/>
            <a:ext cx="6986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For more information on imaging line see Alex Bainbridge’s poster!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A1F9DD-A1B6-0DD3-27B5-CA2A549AAD23}"/>
              </a:ext>
            </a:extLst>
          </p:cNvPr>
          <p:cNvSpPr txBox="1">
            <a:spLocks/>
          </p:cNvSpPr>
          <p:nvPr/>
        </p:nvSpPr>
        <p:spPr>
          <a:xfrm>
            <a:off x="5894100" y="5652711"/>
            <a:ext cx="4899984" cy="80789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S-band gun </a:t>
            </a:r>
            <a:r>
              <a:rPr lang="en-GB" i="1" dirty="0"/>
              <a:t>(high brightness beam)</a:t>
            </a:r>
          </a:p>
          <a:p>
            <a:pPr lvl="1"/>
            <a:r>
              <a:rPr lang="en-GB" dirty="0"/>
              <a:t>4HC </a:t>
            </a:r>
            <a:r>
              <a:rPr lang="en-GB" i="1" dirty="0"/>
              <a:t>(lossless </a:t>
            </a:r>
            <a:r>
              <a:rPr lang="en-GB" i="1" dirty="0" err="1"/>
              <a:t>monochromation</a:t>
            </a:r>
            <a:r>
              <a:rPr lang="en-GB" i="1" dirty="0"/>
              <a:t>)</a:t>
            </a:r>
          </a:p>
          <a:p>
            <a:pPr lvl="1"/>
            <a:r>
              <a:rPr lang="en-GB" dirty="0"/>
              <a:t>S-band DCP </a:t>
            </a:r>
            <a:r>
              <a:rPr lang="en-GB" i="1" dirty="0"/>
              <a:t>(decelerate/</a:t>
            </a:r>
            <a:r>
              <a:rPr lang="en-GB" i="1" dirty="0" err="1"/>
              <a:t>dechirp</a:t>
            </a:r>
            <a:r>
              <a:rPr lang="en-GB" i="1" dirty="0"/>
              <a:t>)</a:t>
            </a: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611ADE6-CB43-1F98-5DFE-C7B81F21FC00}"/>
              </a:ext>
            </a:extLst>
          </p:cNvPr>
          <p:cNvSpPr txBox="1">
            <a:spLocks/>
          </p:cNvSpPr>
          <p:nvPr/>
        </p:nvSpPr>
        <p:spPr>
          <a:xfrm>
            <a:off x="409144" y="1285047"/>
            <a:ext cx="6712092" cy="11470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Pulse length determines temporal resolution</a:t>
            </a:r>
          </a:p>
          <a:p>
            <a:r>
              <a:rPr lang="en-GB" dirty="0"/>
              <a:t>∆E/E (and lens aberrations) limit imaging resolution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89C6724-0459-04B5-58C6-01BAF48F7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934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4C885-A44E-8CBD-0154-2E2811834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066" y="283959"/>
            <a:ext cx="10515600" cy="1325563"/>
          </a:xfrm>
        </p:spPr>
        <p:txBody>
          <a:bodyPr/>
          <a:lstStyle/>
          <a:p>
            <a:r>
              <a:rPr lang="en-GB" dirty="0"/>
              <a:t>Laser Systems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E55198C-7C91-A656-8D98-7FE558258B7C}"/>
              </a:ext>
            </a:extLst>
          </p:cNvPr>
          <p:cNvSpPr/>
          <p:nvPr/>
        </p:nvSpPr>
        <p:spPr>
          <a:xfrm>
            <a:off x="437322" y="2683520"/>
            <a:ext cx="5996280" cy="3208894"/>
          </a:xfrm>
          <a:prstGeom prst="roundRect">
            <a:avLst>
              <a:gd name="adj" fmla="val 22293"/>
            </a:avLst>
          </a:prstGeom>
          <a:solidFill>
            <a:srgbClr val="70AD47">
              <a:lumMod val="75000"/>
              <a:alpha val="36000"/>
            </a:srgbClr>
          </a:solidFill>
          <a:ln w="12700" cap="flat" cmpd="sng" algn="ctr">
            <a:solidFill>
              <a:srgbClr val="4472C4">
                <a:shade val="1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21F6E49-4D8A-1DAB-92CE-4E950B376C46}"/>
              </a:ext>
            </a:extLst>
          </p:cNvPr>
          <p:cNvSpPr/>
          <p:nvPr/>
        </p:nvSpPr>
        <p:spPr>
          <a:xfrm>
            <a:off x="6579986" y="2683519"/>
            <a:ext cx="5015086" cy="3208895"/>
          </a:xfrm>
          <a:prstGeom prst="roundRect">
            <a:avLst>
              <a:gd name="adj" fmla="val 22293"/>
            </a:avLst>
          </a:prstGeom>
          <a:solidFill>
            <a:srgbClr val="ED7D31">
              <a:lumMod val="75000"/>
              <a:alpha val="36000"/>
            </a:srgbClr>
          </a:solidFill>
          <a:ln w="12700" cap="flat" cmpd="sng" algn="ctr">
            <a:solidFill>
              <a:srgbClr val="4472C4">
                <a:shade val="15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ounded Rectangle 102">
            <a:extLst>
              <a:ext uri="{FF2B5EF4-FFF2-40B4-BE49-F238E27FC236}">
                <a16:creationId xmlns:a16="http://schemas.microsoft.com/office/drawing/2014/main" id="{C7654A5D-7539-B886-81A8-4CB084DBC805}"/>
              </a:ext>
            </a:extLst>
          </p:cNvPr>
          <p:cNvSpPr/>
          <p:nvPr/>
        </p:nvSpPr>
        <p:spPr>
          <a:xfrm>
            <a:off x="4239491" y="1607244"/>
            <a:ext cx="3330629" cy="795182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75000"/>
                  <a:shade val="30000"/>
                  <a:satMod val="115000"/>
                </a:srgbClr>
              </a:gs>
              <a:gs pos="50000">
                <a:srgbClr val="4472C4">
                  <a:lumMod val="75000"/>
                  <a:shade val="67500"/>
                  <a:satMod val="115000"/>
                </a:srgbClr>
              </a:gs>
              <a:gs pos="100000">
                <a:srgbClr val="4472C4">
                  <a:lumMod val="75000"/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Common Oscillator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ounded Rectangle 440">
            <a:extLst>
              <a:ext uri="{FF2B5EF4-FFF2-40B4-BE49-F238E27FC236}">
                <a16:creationId xmlns:a16="http://schemas.microsoft.com/office/drawing/2014/main" id="{E496E3AB-C32C-1F88-9E6B-1E64F064A0AB}"/>
              </a:ext>
            </a:extLst>
          </p:cNvPr>
          <p:cNvSpPr/>
          <p:nvPr/>
        </p:nvSpPr>
        <p:spPr>
          <a:xfrm>
            <a:off x="3610763" y="3810421"/>
            <a:ext cx="1188720" cy="565945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75000"/>
                  <a:shade val="30000"/>
                  <a:satMod val="115000"/>
                </a:srgbClr>
              </a:gs>
              <a:gs pos="50000">
                <a:srgbClr val="4472C4">
                  <a:lumMod val="75000"/>
                  <a:shade val="67500"/>
                  <a:satMod val="115000"/>
                </a:srgbClr>
              </a:gs>
              <a:gs pos="100000">
                <a:srgbClr val="4472C4">
                  <a:lumMod val="75000"/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THz Generation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ounded Rectangle 440">
            <a:extLst>
              <a:ext uri="{FF2B5EF4-FFF2-40B4-BE49-F238E27FC236}">
                <a16:creationId xmlns:a16="http://schemas.microsoft.com/office/drawing/2014/main" id="{4D96056D-377A-90D4-64FB-E75D5AE95FAF}"/>
              </a:ext>
            </a:extLst>
          </p:cNvPr>
          <p:cNvSpPr/>
          <p:nvPr/>
        </p:nvSpPr>
        <p:spPr>
          <a:xfrm>
            <a:off x="792892" y="3810422"/>
            <a:ext cx="1554673" cy="565945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75000"/>
                  <a:shade val="30000"/>
                  <a:satMod val="115000"/>
                </a:srgbClr>
              </a:gs>
              <a:gs pos="50000">
                <a:srgbClr val="4472C4">
                  <a:lumMod val="75000"/>
                  <a:shade val="67500"/>
                  <a:satMod val="115000"/>
                </a:srgbClr>
              </a:gs>
              <a:gs pos="100000">
                <a:srgbClr val="4472C4">
                  <a:lumMod val="75000"/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 Source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ounded Rectangle 440">
            <a:extLst>
              <a:ext uri="{FF2B5EF4-FFF2-40B4-BE49-F238E27FC236}">
                <a16:creationId xmlns:a16="http://schemas.microsoft.com/office/drawing/2014/main" id="{82446E15-E849-8555-994A-C45E3D0BA917}"/>
              </a:ext>
            </a:extLst>
          </p:cNvPr>
          <p:cNvSpPr/>
          <p:nvPr/>
        </p:nvSpPr>
        <p:spPr>
          <a:xfrm>
            <a:off x="4874146" y="3810422"/>
            <a:ext cx="1188720" cy="565945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75000"/>
                  <a:shade val="30000"/>
                  <a:satMod val="115000"/>
                </a:srgbClr>
              </a:gs>
              <a:gs pos="50000">
                <a:srgbClr val="4472C4">
                  <a:lumMod val="75000"/>
                  <a:shade val="67500"/>
                  <a:satMod val="115000"/>
                </a:srgbClr>
              </a:gs>
              <a:gs pos="100000">
                <a:srgbClr val="4472C4">
                  <a:lumMod val="75000"/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 Amplifier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EA5FB1C-C77C-2075-4E4E-806D459AD1C8}"/>
              </a:ext>
            </a:extLst>
          </p:cNvPr>
          <p:cNvCxnSpPr>
            <a:cxnSpLocks/>
          </p:cNvCxnSpPr>
          <p:nvPr/>
        </p:nvCxnSpPr>
        <p:spPr>
          <a:xfrm>
            <a:off x="4862946" y="2402426"/>
            <a:ext cx="0" cy="501909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7D8D76C-61DF-87B8-3531-CA19CC1624D7}"/>
              </a:ext>
            </a:extLst>
          </p:cNvPr>
          <p:cNvCxnSpPr>
            <a:cxnSpLocks/>
          </p:cNvCxnSpPr>
          <p:nvPr/>
        </p:nvCxnSpPr>
        <p:spPr>
          <a:xfrm>
            <a:off x="7174826" y="2402426"/>
            <a:ext cx="0" cy="501909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D120B40-0A87-9D14-E02A-AEB9E8217ADE}"/>
              </a:ext>
            </a:extLst>
          </p:cNvPr>
          <p:cNvSpPr/>
          <p:nvPr/>
        </p:nvSpPr>
        <p:spPr>
          <a:xfrm>
            <a:off x="870247" y="2036933"/>
            <a:ext cx="2984886" cy="495229"/>
          </a:xfrm>
          <a:prstGeom prst="roundRect">
            <a:avLst/>
          </a:prstGeom>
          <a:gradFill flip="none" rotWithShape="1">
            <a:gsLst>
              <a:gs pos="0">
                <a:srgbClr val="70AD47">
                  <a:lumMod val="89000"/>
                </a:srgbClr>
              </a:gs>
              <a:gs pos="23000">
                <a:srgbClr val="70AD47">
                  <a:lumMod val="89000"/>
                </a:srgbClr>
              </a:gs>
              <a:gs pos="69000">
                <a:srgbClr val="70AD47">
                  <a:lumMod val="75000"/>
                </a:srgbClr>
              </a:gs>
              <a:gs pos="97000">
                <a:srgbClr val="70AD47">
                  <a:lumMod val="7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Ultrafast Diffraction Beamline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F1E68E8-AF5A-739D-8CF0-33B960B59ECB}"/>
              </a:ext>
            </a:extLst>
          </p:cNvPr>
          <p:cNvSpPr/>
          <p:nvPr/>
        </p:nvSpPr>
        <p:spPr>
          <a:xfrm>
            <a:off x="8094425" y="2036933"/>
            <a:ext cx="3141167" cy="454221"/>
          </a:xfrm>
          <a:prstGeom prst="roundRect">
            <a:avLst/>
          </a:prstGeom>
          <a:gradFill flip="none" rotWithShape="1">
            <a:gsLst>
              <a:gs pos="0">
                <a:srgbClr val="ED7D31">
                  <a:lumMod val="89000"/>
                </a:srgbClr>
              </a:gs>
              <a:gs pos="23000">
                <a:srgbClr val="ED7D31">
                  <a:lumMod val="89000"/>
                </a:srgbClr>
              </a:gs>
              <a:gs pos="69000">
                <a:srgbClr val="ED7D31">
                  <a:lumMod val="75000"/>
                </a:srgbClr>
              </a:gs>
              <a:gs pos="97000">
                <a:srgbClr val="ED7D31">
                  <a:lumMod val="7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Imaging/Microscopy Beamline</a:t>
            </a:r>
          </a:p>
        </p:txBody>
      </p:sp>
      <p:sp>
        <p:nvSpPr>
          <p:cNvPr id="24" name="Rounded Rectangle 440">
            <a:extLst>
              <a:ext uri="{FF2B5EF4-FFF2-40B4-BE49-F238E27FC236}">
                <a16:creationId xmlns:a16="http://schemas.microsoft.com/office/drawing/2014/main" id="{9FB1DC8E-4257-0665-3D61-79CB4E338333}"/>
              </a:ext>
            </a:extLst>
          </p:cNvPr>
          <p:cNvSpPr/>
          <p:nvPr/>
        </p:nvSpPr>
        <p:spPr>
          <a:xfrm>
            <a:off x="7174826" y="3836025"/>
            <a:ext cx="2406257" cy="1238155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75000"/>
                  <a:shade val="30000"/>
                  <a:satMod val="115000"/>
                  <a:alpha val="50000"/>
                </a:srgbClr>
              </a:gs>
              <a:gs pos="50000">
                <a:srgbClr val="4472C4">
                  <a:lumMod val="75000"/>
                  <a:shade val="67500"/>
                  <a:satMod val="115000"/>
                  <a:alpha val="50000"/>
                </a:srgbClr>
              </a:gs>
              <a:gs pos="100000">
                <a:srgbClr val="4472C4">
                  <a:lumMod val="75000"/>
                  <a:shade val="100000"/>
                  <a:satMod val="115000"/>
                  <a:alpha val="5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Sample Pump Conversions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ounded Rectangle 440">
            <a:extLst>
              <a:ext uri="{FF2B5EF4-FFF2-40B4-BE49-F238E27FC236}">
                <a16:creationId xmlns:a16="http://schemas.microsoft.com/office/drawing/2014/main" id="{94EC1388-8AB7-2D27-B642-ADD256A41FEB}"/>
              </a:ext>
            </a:extLst>
          </p:cNvPr>
          <p:cNvSpPr/>
          <p:nvPr/>
        </p:nvSpPr>
        <p:spPr>
          <a:xfrm>
            <a:off x="9670471" y="3810422"/>
            <a:ext cx="1554673" cy="565945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75000"/>
                  <a:shade val="30000"/>
                  <a:satMod val="115000"/>
                </a:srgbClr>
              </a:gs>
              <a:gs pos="50000">
                <a:srgbClr val="4472C4">
                  <a:lumMod val="75000"/>
                  <a:shade val="67500"/>
                  <a:satMod val="115000"/>
                </a:srgbClr>
              </a:gs>
              <a:gs pos="100000">
                <a:srgbClr val="4472C4">
                  <a:lumMod val="75000"/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 Source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BC8E2EF-1934-94B9-D7A3-187AB4D7B190}"/>
              </a:ext>
            </a:extLst>
          </p:cNvPr>
          <p:cNvCxnSpPr>
            <a:cxnSpLocks/>
          </p:cNvCxnSpPr>
          <p:nvPr/>
        </p:nvCxnSpPr>
        <p:spPr>
          <a:xfrm>
            <a:off x="1534116" y="3381334"/>
            <a:ext cx="0" cy="429088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F94896B-90EE-97AA-572A-F31ABA643AC8}"/>
              </a:ext>
            </a:extLst>
          </p:cNvPr>
          <p:cNvCxnSpPr>
            <a:cxnSpLocks/>
          </p:cNvCxnSpPr>
          <p:nvPr/>
        </p:nvCxnSpPr>
        <p:spPr>
          <a:xfrm>
            <a:off x="2939936" y="3394135"/>
            <a:ext cx="0" cy="1074942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BE32A9C-239B-0C98-62BB-A8F3F9EE0384}"/>
              </a:ext>
            </a:extLst>
          </p:cNvPr>
          <p:cNvCxnSpPr>
            <a:cxnSpLocks/>
          </p:cNvCxnSpPr>
          <p:nvPr/>
        </p:nvCxnSpPr>
        <p:spPr>
          <a:xfrm>
            <a:off x="4220274" y="3385971"/>
            <a:ext cx="0" cy="429088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8E0F06C-B4E7-9B12-1177-1440FC4A08B9}"/>
              </a:ext>
            </a:extLst>
          </p:cNvPr>
          <p:cNvCxnSpPr>
            <a:cxnSpLocks/>
          </p:cNvCxnSpPr>
          <p:nvPr/>
        </p:nvCxnSpPr>
        <p:spPr>
          <a:xfrm>
            <a:off x="5443886" y="3373169"/>
            <a:ext cx="0" cy="429088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8995919-DF33-ECE2-FBDA-5269774044C5}"/>
              </a:ext>
            </a:extLst>
          </p:cNvPr>
          <p:cNvCxnSpPr>
            <a:cxnSpLocks/>
          </p:cNvCxnSpPr>
          <p:nvPr/>
        </p:nvCxnSpPr>
        <p:spPr>
          <a:xfrm>
            <a:off x="8412480" y="3394135"/>
            <a:ext cx="0" cy="429088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EC4C985-02D1-25A1-CC9F-3FAC85AEEE89}"/>
              </a:ext>
            </a:extLst>
          </p:cNvPr>
          <p:cNvCxnSpPr>
            <a:cxnSpLocks/>
          </p:cNvCxnSpPr>
          <p:nvPr/>
        </p:nvCxnSpPr>
        <p:spPr>
          <a:xfrm>
            <a:off x="10310553" y="3381334"/>
            <a:ext cx="0" cy="429088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ECB772E-1618-E98C-3969-31B1D56F0C0C}"/>
              </a:ext>
            </a:extLst>
          </p:cNvPr>
          <p:cNvCxnSpPr>
            <a:cxnSpLocks/>
          </p:cNvCxnSpPr>
          <p:nvPr/>
        </p:nvCxnSpPr>
        <p:spPr>
          <a:xfrm>
            <a:off x="6055288" y="4376366"/>
            <a:ext cx="1254737" cy="1114304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ysDot"/>
            <a:miter lim="800000"/>
            <a:tailEnd type="triangle"/>
          </a:ln>
          <a:effectLst/>
        </p:spPr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ECEC807-F72F-82F2-FCA7-08B8716E61BC}"/>
              </a:ext>
            </a:extLst>
          </p:cNvPr>
          <p:cNvGrpSpPr/>
          <p:nvPr/>
        </p:nvGrpSpPr>
        <p:grpSpPr>
          <a:xfrm>
            <a:off x="870247" y="4469077"/>
            <a:ext cx="4741766" cy="1254376"/>
            <a:chOff x="870247" y="4500382"/>
            <a:chExt cx="4741766" cy="1254376"/>
          </a:xfrm>
        </p:grpSpPr>
        <p:sp>
          <p:nvSpPr>
            <p:cNvPr id="36" name="Rounded Rectangle 440">
              <a:extLst>
                <a:ext uri="{FF2B5EF4-FFF2-40B4-BE49-F238E27FC236}">
                  <a16:creationId xmlns:a16="http://schemas.microsoft.com/office/drawing/2014/main" id="{46A10DF1-7A11-4299-CF20-A7B99B2F4C1C}"/>
                </a:ext>
              </a:extLst>
            </p:cNvPr>
            <p:cNvSpPr/>
            <p:nvPr/>
          </p:nvSpPr>
          <p:spPr>
            <a:xfrm>
              <a:off x="870247" y="4500382"/>
              <a:ext cx="4741766" cy="1254376"/>
            </a:xfrm>
            <a:prstGeom prst="roundRect">
              <a:avLst/>
            </a:prstGeom>
            <a:gradFill flip="none" rotWithShape="1">
              <a:gsLst>
                <a:gs pos="0">
                  <a:srgbClr val="4472C4">
                    <a:lumMod val="75000"/>
                    <a:shade val="30000"/>
                    <a:satMod val="115000"/>
                    <a:alpha val="50000"/>
                  </a:srgbClr>
                </a:gs>
                <a:gs pos="50000">
                  <a:srgbClr val="4472C4">
                    <a:lumMod val="75000"/>
                    <a:shade val="67500"/>
                    <a:satMod val="115000"/>
                    <a:alpha val="50000"/>
                  </a:srgbClr>
                </a:gs>
                <a:gs pos="100000">
                  <a:srgbClr val="4472C4">
                    <a:lumMod val="75000"/>
                    <a:shade val="100000"/>
                    <a:satMod val="115000"/>
                    <a:alpha val="5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91440" tIns="45720" rIns="91440" bIns="4572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Sample Pump Conversions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ounded Rectangle 440">
              <a:extLst>
                <a:ext uri="{FF2B5EF4-FFF2-40B4-BE49-F238E27FC236}">
                  <a16:creationId xmlns:a16="http://schemas.microsoft.com/office/drawing/2014/main" id="{74719C00-F497-F259-1CB2-F6A6189FECD5}"/>
                </a:ext>
              </a:extLst>
            </p:cNvPr>
            <p:cNvSpPr/>
            <p:nvPr/>
          </p:nvSpPr>
          <p:spPr>
            <a:xfrm>
              <a:off x="1143389" y="4956032"/>
              <a:ext cx="1093035" cy="565945"/>
            </a:xfrm>
            <a:prstGeom prst="roundRect">
              <a:avLst/>
            </a:prstGeom>
            <a:gradFill flip="none" rotWithShape="1">
              <a:gsLst>
                <a:gs pos="0">
                  <a:srgbClr val="4472C4">
                    <a:lumMod val="75000"/>
                    <a:shade val="30000"/>
                    <a:satMod val="115000"/>
                  </a:srgbClr>
                </a:gs>
                <a:gs pos="50000">
                  <a:srgbClr val="4472C4">
                    <a:lumMod val="75000"/>
                    <a:shade val="67500"/>
                    <a:satMod val="115000"/>
                  </a:srgbClr>
                </a:gs>
                <a:gs pos="100000">
                  <a:srgbClr val="4472C4">
                    <a:lumMod val="75000"/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Harmonic Generation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Rounded Rectangle 440">
              <a:extLst>
                <a:ext uri="{FF2B5EF4-FFF2-40B4-BE49-F238E27FC236}">
                  <a16:creationId xmlns:a16="http://schemas.microsoft.com/office/drawing/2014/main" id="{9DE8821C-76FB-CA5E-0F71-851624B368EE}"/>
                </a:ext>
              </a:extLst>
            </p:cNvPr>
            <p:cNvSpPr/>
            <p:nvPr/>
          </p:nvSpPr>
          <p:spPr>
            <a:xfrm>
              <a:off x="2311827" y="4969215"/>
              <a:ext cx="972273" cy="565945"/>
            </a:xfrm>
            <a:prstGeom prst="roundRect">
              <a:avLst/>
            </a:prstGeom>
            <a:gradFill flip="none" rotWithShape="1">
              <a:gsLst>
                <a:gs pos="0">
                  <a:srgbClr val="4472C4">
                    <a:lumMod val="75000"/>
                    <a:shade val="30000"/>
                    <a:satMod val="115000"/>
                  </a:srgbClr>
                </a:gs>
                <a:gs pos="50000">
                  <a:srgbClr val="4472C4">
                    <a:lumMod val="75000"/>
                    <a:shade val="67500"/>
                    <a:satMod val="115000"/>
                  </a:srgbClr>
                </a:gs>
                <a:gs pos="100000">
                  <a:srgbClr val="4472C4">
                    <a:lumMod val="75000"/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OPA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Rounded Rectangle 440">
              <a:extLst>
                <a:ext uri="{FF2B5EF4-FFF2-40B4-BE49-F238E27FC236}">
                  <a16:creationId xmlns:a16="http://schemas.microsoft.com/office/drawing/2014/main" id="{2E928F46-C5F1-6F8D-45BE-2E4711802101}"/>
                </a:ext>
              </a:extLst>
            </p:cNvPr>
            <p:cNvSpPr/>
            <p:nvPr/>
          </p:nvSpPr>
          <p:spPr>
            <a:xfrm>
              <a:off x="3365976" y="4969216"/>
              <a:ext cx="972273" cy="565945"/>
            </a:xfrm>
            <a:prstGeom prst="roundRect">
              <a:avLst/>
            </a:prstGeom>
            <a:gradFill flip="none" rotWithShape="1">
              <a:gsLst>
                <a:gs pos="0">
                  <a:srgbClr val="4472C4">
                    <a:lumMod val="75000"/>
                    <a:shade val="30000"/>
                    <a:satMod val="115000"/>
                  </a:srgbClr>
                </a:gs>
                <a:gs pos="50000">
                  <a:srgbClr val="4472C4">
                    <a:lumMod val="75000"/>
                    <a:shade val="67500"/>
                    <a:satMod val="115000"/>
                  </a:srgbClr>
                </a:gs>
                <a:gs pos="100000">
                  <a:srgbClr val="4472C4">
                    <a:lumMod val="75000"/>
                    <a:shade val="100000"/>
                    <a:satMod val="11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HCF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Rounded Rectangle 440">
              <a:extLst>
                <a:ext uri="{FF2B5EF4-FFF2-40B4-BE49-F238E27FC236}">
                  <a16:creationId xmlns:a16="http://schemas.microsoft.com/office/drawing/2014/main" id="{495A1F27-7CD0-48C7-86E9-C7CBE673AD73}"/>
                </a:ext>
              </a:extLst>
            </p:cNvPr>
            <p:cNvSpPr/>
            <p:nvPr/>
          </p:nvSpPr>
          <p:spPr>
            <a:xfrm>
              <a:off x="4471613" y="4956030"/>
              <a:ext cx="972273" cy="565945"/>
            </a:xfrm>
            <a:prstGeom prst="roundRect">
              <a:avLst/>
            </a:prstGeom>
            <a:gradFill flip="none" rotWithShape="1">
              <a:gsLst>
                <a:gs pos="0">
                  <a:srgbClr val="4472C4">
                    <a:lumMod val="75000"/>
                    <a:shade val="30000"/>
                    <a:satMod val="115000"/>
                    <a:alpha val="50000"/>
                  </a:srgbClr>
                </a:gs>
                <a:gs pos="50000">
                  <a:srgbClr val="4472C4">
                    <a:lumMod val="75000"/>
                    <a:shade val="67500"/>
                    <a:satMod val="115000"/>
                    <a:alpha val="50000"/>
                  </a:srgbClr>
                </a:gs>
                <a:gs pos="100000">
                  <a:srgbClr val="4472C4">
                    <a:lumMod val="75000"/>
                    <a:shade val="100000"/>
                    <a:satMod val="115000"/>
                    <a:alpha val="8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HHG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1" name="Rounded Rectangle 440">
            <a:extLst>
              <a:ext uri="{FF2B5EF4-FFF2-40B4-BE49-F238E27FC236}">
                <a16:creationId xmlns:a16="http://schemas.microsoft.com/office/drawing/2014/main" id="{289F21F7-B36C-CD3F-3378-30D7C8C908EF}"/>
              </a:ext>
            </a:extLst>
          </p:cNvPr>
          <p:cNvSpPr/>
          <p:nvPr/>
        </p:nvSpPr>
        <p:spPr>
          <a:xfrm>
            <a:off x="7310025" y="4305372"/>
            <a:ext cx="1093035" cy="565945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75000"/>
                  <a:shade val="30000"/>
                  <a:satMod val="115000"/>
                </a:srgbClr>
              </a:gs>
              <a:gs pos="50000">
                <a:srgbClr val="4472C4">
                  <a:lumMod val="75000"/>
                  <a:shade val="67500"/>
                  <a:satMod val="115000"/>
                </a:srgbClr>
              </a:gs>
              <a:gs pos="100000">
                <a:srgbClr val="4472C4">
                  <a:lumMod val="75000"/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Harmonic Generation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ounded Rectangle 440">
            <a:extLst>
              <a:ext uri="{FF2B5EF4-FFF2-40B4-BE49-F238E27FC236}">
                <a16:creationId xmlns:a16="http://schemas.microsoft.com/office/drawing/2014/main" id="{E0CAD902-9B73-2282-E3AF-5E3AB28E7C07}"/>
              </a:ext>
            </a:extLst>
          </p:cNvPr>
          <p:cNvSpPr/>
          <p:nvPr/>
        </p:nvSpPr>
        <p:spPr>
          <a:xfrm>
            <a:off x="8505935" y="4305372"/>
            <a:ext cx="972273" cy="565945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75000"/>
                  <a:shade val="30000"/>
                  <a:satMod val="115000"/>
                </a:srgbClr>
              </a:gs>
              <a:gs pos="50000">
                <a:srgbClr val="4472C4">
                  <a:lumMod val="75000"/>
                  <a:shade val="67500"/>
                  <a:satMod val="115000"/>
                </a:srgbClr>
              </a:gs>
              <a:gs pos="100000">
                <a:srgbClr val="4472C4">
                  <a:lumMod val="75000"/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OPA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ounded Rectangle 440">
            <a:extLst>
              <a:ext uri="{FF2B5EF4-FFF2-40B4-BE49-F238E27FC236}">
                <a16:creationId xmlns:a16="http://schemas.microsoft.com/office/drawing/2014/main" id="{8F1D58A4-0F28-50B7-BC01-1610E8B3F7CD}"/>
              </a:ext>
            </a:extLst>
          </p:cNvPr>
          <p:cNvSpPr/>
          <p:nvPr/>
        </p:nvSpPr>
        <p:spPr>
          <a:xfrm>
            <a:off x="796434" y="2920092"/>
            <a:ext cx="5263543" cy="524584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75000"/>
                  <a:shade val="30000"/>
                  <a:satMod val="115000"/>
                </a:srgbClr>
              </a:gs>
              <a:gs pos="50000">
                <a:srgbClr val="4472C4">
                  <a:lumMod val="75000"/>
                  <a:shade val="67500"/>
                  <a:satMod val="115000"/>
                </a:srgbClr>
              </a:gs>
              <a:gs pos="100000">
                <a:srgbClr val="4472C4">
                  <a:lumMod val="75000"/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Amplification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(32 </a:t>
            </a:r>
            <a:r>
              <a:rPr kumimoji="0" lang="en-GB" sz="1400" b="0" i="1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mJ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35 fs)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ounded Rectangle 440">
            <a:extLst>
              <a:ext uri="{FF2B5EF4-FFF2-40B4-BE49-F238E27FC236}">
                <a16:creationId xmlns:a16="http://schemas.microsoft.com/office/drawing/2014/main" id="{69B243DA-3B16-2E95-BCA4-72BC78C8CD5B}"/>
              </a:ext>
            </a:extLst>
          </p:cNvPr>
          <p:cNvSpPr/>
          <p:nvPr/>
        </p:nvSpPr>
        <p:spPr>
          <a:xfrm>
            <a:off x="6926095" y="2920091"/>
            <a:ext cx="4304957" cy="514189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75000"/>
                  <a:shade val="30000"/>
                  <a:satMod val="115000"/>
                </a:srgbClr>
              </a:gs>
              <a:gs pos="50000">
                <a:srgbClr val="4472C4">
                  <a:lumMod val="75000"/>
                  <a:shade val="67500"/>
                  <a:satMod val="115000"/>
                </a:srgbClr>
              </a:gs>
              <a:gs pos="100000">
                <a:srgbClr val="4472C4">
                  <a:lumMod val="75000"/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Amplification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(17mJ, 80 fs)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FA944A-171F-E758-0EED-4040CCF91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15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122" y="1588355"/>
            <a:ext cx="4799235" cy="4617136"/>
          </a:xfrm>
        </p:spPr>
        <p:txBody>
          <a:bodyPr>
            <a:normAutofit/>
          </a:bodyPr>
          <a:lstStyle/>
          <a:p>
            <a:r>
              <a:rPr lang="en-GB" dirty="0"/>
              <a:t>Proposed experiments demand a wide range of pump lasers</a:t>
            </a:r>
          </a:p>
          <a:p>
            <a:r>
              <a:rPr lang="en-GB" dirty="0"/>
              <a:t>Both wavelength and pulse length variation required</a:t>
            </a:r>
          </a:p>
          <a:p>
            <a:r>
              <a:rPr lang="en-GB" dirty="0"/>
              <a:t>Significantly broaden the range of science that can be achieved</a:t>
            </a:r>
          </a:p>
          <a:p>
            <a:pPr lvl="1"/>
            <a:r>
              <a:rPr lang="en-GB" dirty="0"/>
              <a:t>contribute to the unique capabilities of the instrument/s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261" y="1287217"/>
            <a:ext cx="6769853" cy="43926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E0C61-4C70-2B87-E959-398286FD9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894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491C7-E2CF-D3FE-A22F-A24B13B29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48" y="136525"/>
            <a:ext cx="10515600" cy="1325563"/>
          </a:xfrm>
        </p:spPr>
        <p:txBody>
          <a:bodyPr/>
          <a:lstStyle/>
          <a:p>
            <a:r>
              <a:rPr lang="en-GB" dirty="0"/>
              <a:t>Proposed Layout</a:t>
            </a:r>
          </a:p>
        </p:txBody>
      </p:sp>
      <p:pic>
        <p:nvPicPr>
          <p:cNvPr id="6" name="Picture 5" descr="A diagram of a bunker&#10;&#10;Description automatically generated">
            <a:extLst>
              <a:ext uri="{FF2B5EF4-FFF2-40B4-BE49-F238E27FC236}">
                <a16:creationId xmlns:a16="http://schemas.microsoft.com/office/drawing/2014/main" id="{E175B84B-2E93-903F-AAB8-BD5B40B48F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48" y="1520438"/>
            <a:ext cx="10836414" cy="4835912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0CCB4E-4803-E945-BC22-778118297B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878" y="6139761"/>
            <a:ext cx="1769728" cy="43317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53FF59-B3C1-1717-891C-17ED1C527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3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CCFCB-26F9-7EFD-CAE2-19CED89A5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" y="153192"/>
            <a:ext cx="10515600" cy="1325563"/>
          </a:xfrm>
        </p:spPr>
        <p:txBody>
          <a:bodyPr/>
          <a:lstStyle/>
          <a:p>
            <a:r>
              <a:rPr lang="en-GB" dirty="0"/>
              <a:t>Environmental Sustainability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6703E-9321-6201-BA11-E772BB7E7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690688"/>
            <a:ext cx="252603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RUEDI will be the first accelerator designed by ASTeC to fully take sustainability into account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3B20C8-18E6-8956-E679-6E81C42E2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AAB195-B577-5546-8349-9DDA93B6129E}" type="slidenum">
              <a:rPr lang="en-US" smtClean="0"/>
              <a:pPr algn="l"/>
              <a:t>17</a:t>
            </a:fld>
            <a:endParaRPr lang="en-US" dirty="0"/>
          </a:p>
        </p:txBody>
      </p:sp>
      <p:pic>
        <p:nvPicPr>
          <p:cNvPr id="6" name="Graphic 1348890554">
            <a:extLst>
              <a:ext uri="{FF2B5EF4-FFF2-40B4-BE49-F238E27FC236}">
                <a16:creationId xmlns:a16="http://schemas.microsoft.com/office/drawing/2014/main" id="{59D4B641-1287-1D58-F666-13C8F555EF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07902" y="1690688"/>
            <a:ext cx="9034389" cy="405583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E8103DC-52E6-2E75-CE75-8F9C74CCBF6A}"/>
              </a:ext>
            </a:extLst>
          </p:cNvPr>
          <p:cNvSpPr txBox="1">
            <a:spLocks/>
          </p:cNvSpPr>
          <p:nvPr/>
        </p:nvSpPr>
        <p:spPr>
          <a:xfrm>
            <a:off x="3257821" y="5958456"/>
            <a:ext cx="5884120" cy="622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More in Ben Shepherd’s talk later today!</a:t>
            </a:r>
          </a:p>
        </p:txBody>
      </p:sp>
    </p:spTree>
    <p:extLst>
      <p:ext uri="{BB962C8B-B14F-4D97-AF65-F5344CB8AC3E}">
        <p14:creationId xmlns:p14="http://schemas.microsoft.com/office/powerpoint/2010/main" val="165754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19EDA-C82B-B9A2-FEA1-9C8B5E967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Digital +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AB42F-FD05-17A5-9C7D-606CD380D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4165"/>
            <a:ext cx="10515600" cy="4351338"/>
          </a:xfrm>
        </p:spPr>
        <p:txBody>
          <a:bodyPr/>
          <a:lstStyle/>
          <a:p>
            <a:r>
              <a:rPr lang="en-GB" dirty="0"/>
              <a:t>Digital Twin</a:t>
            </a:r>
          </a:p>
          <a:p>
            <a:pPr lvl="1"/>
            <a:r>
              <a:rPr lang="en-GB" dirty="0"/>
              <a:t>Building on CLARA virtual machine</a:t>
            </a:r>
            <a:endParaRPr lang="en-GB" i="1" dirty="0"/>
          </a:p>
          <a:p>
            <a:pPr lvl="1"/>
            <a:r>
              <a:rPr lang="en-GB" dirty="0"/>
              <a:t>Simulate full user experiments</a:t>
            </a:r>
          </a:p>
          <a:p>
            <a:r>
              <a:rPr lang="en-GB" dirty="0"/>
              <a:t>AI/Machine Learning integral part of microscope/imaging</a:t>
            </a:r>
          </a:p>
          <a:p>
            <a:pPr lvl="1"/>
            <a:r>
              <a:rPr lang="en-GB" dirty="0"/>
              <a:t>Reduces number of electrons needed to create single-shot imaging</a:t>
            </a:r>
          </a:p>
          <a:p>
            <a:pPr lvl="1"/>
            <a:r>
              <a:rPr lang="en-GB" dirty="0"/>
              <a:t>Compressive sensing/inpainting/dictionary learning</a:t>
            </a:r>
          </a:p>
          <a:p>
            <a:r>
              <a:rPr lang="en-GB" dirty="0"/>
              <a:t>Data challenges</a:t>
            </a:r>
          </a:p>
          <a:p>
            <a:pPr lvl="1"/>
            <a:r>
              <a:rPr lang="en-GB" dirty="0"/>
              <a:t>1 kHz rep rate!</a:t>
            </a:r>
          </a:p>
          <a:p>
            <a:pPr lvl="1"/>
            <a:r>
              <a:rPr lang="en-GB" dirty="0"/>
              <a:t>16-64 MP detector</a:t>
            </a:r>
          </a:p>
          <a:p>
            <a:pPr lvl="1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42E0A0-292A-F185-F228-16631E28A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181" y="4295457"/>
            <a:ext cx="2579690" cy="172148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AD85F-DA3A-7761-3461-2E4CEE9DD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549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A20B585-6B89-1971-2FA4-E2EB7AF704BD}"/>
              </a:ext>
            </a:extLst>
          </p:cNvPr>
          <p:cNvGrpSpPr/>
          <p:nvPr/>
        </p:nvGrpSpPr>
        <p:grpSpPr>
          <a:xfrm>
            <a:off x="4664278" y="1434009"/>
            <a:ext cx="7418230" cy="4203313"/>
            <a:chOff x="3732847" y="1527626"/>
            <a:chExt cx="6992303" cy="3670704"/>
          </a:xfrm>
        </p:grpSpPr>
        <p:pic>
          <p:nvPicPr>
            <p:cNvPr id="6" name="Picture 5" descr="A group of people in a factory&#10;&#10;Description automatically generated">
              <a:extLst>
                <a:ext uri="{FF2B5EF4-FFF2-40B4-BE49-F238E27FC236}">
                  <a16:creationId xmlns:a16="http://schemas.microsoft.com/office/drawing/2014/main" id="{4A80218A-29F0-0721-F901-D89594C464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00"/>
            <a:stretch/>
          </p:blipFill>
          <p:spPr bwMode="auto">
            <a:xfrm>
              <a:off x="3732847" y="1527626"/>
              <a:ext cx="6992303" cy="367070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B80705A-C7D1-7ED5-423B-5413FA7B99CC}"/>
                </a:ext>
              </a:extLst>
            </p:cNvPr>
            <p:cNvSpPr/>
            <p:nvPr/>
          </p:nvSpPr>
          <p:spPr>
            <a:xfrm>
              <a:off x="4057650" y="1609157"/>
              <a:ext cx="2438400" cy="657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173" y="108787"/>
            <a:ext cx="10515600" cy="1325563"/>
          </a:xfrm>
        </p:spPr>
        <p:txBody>
          <a:bodyPr/>
          <a:lstStyle/>
          <a:p>
            <a:r>
              <a:rPr lang="en-GB" dirty="0"/>
              <a:t>Project status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D21127E-67AC-B7A1-F7CD-06695ED6494B}"/>
              </a:ext>
            </a:extLst>
          </p:cNvPr>
          <p:cNvSpPr txBox="1">
            <a:spLocks/>
          </p:cNvSpPr>
          <p:nvPr/>
        </p:nvSpPr>
        <p:spPr>
          <a:xfrm>
            <a:off x="4511432" y="5740094"/>
            <a:ext cx="6887496" cy="54691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To be sited at Daresbury Laboratory in the Electron Hall, next to CLARA</a:t>
            </a:r>
          </a:p>
        </p:txBody>
      </p:sp>
      <p:pic>
        <p:nvPicPr>
          <p:cNvPr id="5" name="Picture 4" descr="C:\Users\ggj78846\AppData\Local\Microsoft\Windows\INetCache\Content.MSO\40777B3F.tmp">
            <a:extLst>
              <a:ext uri="{FF2B5EF4-FFF2-40B4-BE49-F238E27FC236}">
                <a16:creationId xmlns:a16="http://schemas.microsoft.com/office/drawing/2014/main" id="{F0D6842B-A2FC-C3AC-AB7F-E77A6F7D66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480" y="3146024"/>
            <a:ext cx="3192544" cy="2128835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FD4D23C-0FB0-793D-B845-3BB0E825D867}"/>
              </a:ext>
            </a:extLst>
          </p:cNvPr>
          <p:cNvSpPr txBox="1">
            <a:spLocks/>
          </p:cNvSpPr>
          <p:nvPr/>
        </p:nvSpPr>
        <p:spPr>
          <a:xfrm>
            <a:off x="229884" y="1192072"/>
            <a:ext cx="7005417" cy="186296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Technical design report completed at end of March 2024</a:t>
            </a:r>
          </a:p>
          <a:p>
            <a:r>
              <a:rPr lang="en-GB" dirty="0"/>
              <a:t>Full project approval announced on 27 March 2024</a:t>
            </a:r>
          </a:p>
          <a:p>
            <a:pPr marL="0" indent="0">
              <a:buNone/>
            </a:pPr>
            <a:r>
              <a:rPr lang="en-GB" sz="1700" dirty="0">
                <a:hlinkClick r:id="rId5"/>
              </a:rPr>
              <a:t>https://www.ukri.org/news/major-research-and-innovation-infrastructure-investment-announced/</a:t>
            </a:r>
            <a:endParaRPr lang="en-GB" sz="1700" dirty="0"/>
          </a:p>
          <a:p>
            <a:r>
              <a:rPr lang="en-GB" dirty="0"/>
              <a:t>£124.4 million from UKRI Infrastructure Fund from ~2026</a:t>
            </a:r>
          </a:p>
          <a:p>
            <a:pPr lvl="1"/>
            <a:r>
              <a:rPr lang="en-GB" dirty="0"/>
              <a:t>Subject to full business case approval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0700B77-2336-51B5-41CF-E4E078252FB2}"/>
              </a:ext>
            </a:extLst>
          </p:cNvPr>
          <p:cNvGrpSpPr/>
          <p:nvPr/>
        </p:nvGrpSpPr>
        <p:grpSpPr>
          <a:xfrm>
            <a:off x="1212092" y="5469689"/>
            <a:ext cx="2760932" cy="1279524"/>
            <a:chOff x="203432" y="5037158"/>
            <a:chExt cx="2760932" cy="127952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3D3ED60-9FE8-65E6-B3B4-CE27BF8D0200}"/>
                </a:ext>
              </a:extLst>
            </p:cNvPr>
            <p:cNvGrpSpPr/>
            <p:nvPr/>
          </p:nvGrpSpPr>
          <p:grpSpPr>
            <a:xfrm>
              <a:off x="203432" y="5037158"/>
              <a:ext cx="2760932" cy="1279524"/>
              <a:chOff x="514350" y="5052060"/>
              <a:chExt cx="3108960" cy="1440814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7991A60-335E-28F4-0B1F-8BDC30F7AFF6}"/>
                  </a:ext>
                </a:extLst>
              </p:cNvPr>
              <p:cNvSpPr/>
              <p:nvPr/>
            </p:nvSpPr>
            <p:spPr>
              <a:xfrm>
                <a:off x="514350" y="5052060"/>
                <a:ext cx="3108960" cy="1440814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CFB178B-F008-7E5E-FD0B-9697C9E0C232}"/>
                  </a:ext>
                </a:extLst>
              </p:cNvPr>
              <p:cNvSpPr/>
              <p:nvPr/>
            </p:nvSpPr>
            <p:spPr>
              <a:xfrm>
                <a:off x="838200" y="5772467"/>
                <a:ext cx="2785110" cy="720407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CLARA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2D28479-604C-AB02-ACA7-C5494096DF01}"/>
                  </a:ext>
                </a:extLst>
              </p:cNvPr>
              <p:cNvSpPr/>
              <p:nvPr/>
            </p:nvSpPr>
            <p:spPr>
              <a:xfrm>
                <a:off x="2728302" y="5052060"/>
                <a:ext cx="895008" cy="53679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89000"/>
                    </a:schemeClr>
                  </a:gs>
                  <a:gs pos="23000">
                    <a:schemeClr val="accent6">
                      <a:lumMod val="89000"/>
                    </a:schemeClr>
                  </a:gs>
                  <a:gs pos="69000">
                    <a:schemeClr val="accent6">
                      <a:lumMod val="75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/>
                  <a:t>Bunkers</a:t>
                </a:r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985A429-172A-961A-AC1E-D8A9C05B8D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7677" y="5192874"/>
                <a:ext cx="1200223" cy="293526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9FD2DBB-DF72-3C6E-ACE4-F1FA2E7FDBE6}"/>
                  </a:ext>
                </a:extLst>
              </p:cNvPr>
              <p:cNvSpPr/>
              <p:nvPr/>
            </p:nvSpPr>
            <p:spPr>
              <a:xfrm>
                <a:off x="1140563" y="5052060"/>
                <a:ext cx="1314450" cy="536796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33E4137-9236-8547-A7EB-AE2F463C9033}"/>
                </a:ext>
              </a:extLst>
            </p:cNvPr>
            <p:cNvCxnSpPr/>
            <p:nvPr/>
          </p:nvCxnSpPr>
          <p:spPr>
            <a:xfrm flipH="1">
              <a:off x="342900" y="5037158"/>
              <a:ext cx="331470" cy="25538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E4C4D1-B11B-8B5D-F03C-2F368B083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014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F38AB-4421-AB92-95FC-373534201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2E3DC-4830-671C-9FD6-92254B843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Introduction to RUEDI:</a:t>
            </a:r>
          </a:p>
          <a:p>
            <a:pPr lvl="1"/>
            <a:r>
              <a:rPr lang="en-GB" dirty="0"/>
              <a:t>RUEDI project</a:t>
            </a:r>
          </a:p>
          <a:p>
            <a:pPr lvl="1"/>
            <a:r>
              <a:rPr lang="en-GB" dirty="0"/>
              <a:t>Science case</a:t>
            </a:r>
          </a:p>
          <a:p>
            <a:pPr lvl="1"/>
            <a:r>
              <a:rPr lang="en-GB" dirty="0"/>
              <a:t>MeV UED and UEM background</a:t>
            </a:r>
          </a:p>
          <a:p>
            <a:r>
              <a:rPr lang="en-GB" dirty="0"/>
              <a:t>RUEDI Design:</a:t>
            </a:r>
          </a:p>
          <a:p>
            <a:pPr lvl="1"/>
            <a:r>
              <a:rPr lang="en-GB" dirty="0"/>
              <a:t>Design evolution</a:t>
            </a:r>
          </a:p>
          <a:p>
            <a:pPr lvl="1"/>
            <a:r>
              <a:rPr lang="en-GB" dirty="0"/>
              <a:t>Ultrafast diffraction beamline</a:t>
            </a:r>
          </a:p>
          <a:p>
            <a:pPr lvl="1"/>
            <a:r>
              <a:rPr lang="en-GB" dirty="0"/>
              <a:t>Imaging / electron microscopy</a:t>
            </a:r>
          </a:p>
          <a:p>
            <a:pPr lvl="1"/>
            <a:r>
              <a:rPr lang="en-GB" dirty="0"/>
              <a:t>Laser pumps</a:t>
            </a:r>
          </a:p>
          <a:p>
            <a:pPr lvl="1"/>
            <a:r>
              <a:rPr lang="en-GB" dirty="0"/>
              <a:t>Environmental sustainability</a:t>
            </a:r>
          </a:p>
          <a:p>
            <a:pPr lvl="1"/>
            <a:r>
              <a:rPr lang="en-GB" dirty="0"/>
              <a:t>Digital</a:t>
            </a:r>
          </a:p>
          <a:p>
            <a:r>
              <a:rPr lang="en-GB" dirty="0"/>
              <a:t>Summary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DF2038-2395-4EFC-E147-6904AFBCC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276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E0B9846-716F-C057-B21E-E6070918112C}"/>
              </a:ext>
            </a:extLst>
          </p:cNvPr>
          <p:cNvCxnSpPr>
            <a:cxnSpLocks/>
          </p:cNvCxnSpPr>
          <p:nvPr/>
        </p:nvCxnSpPr>
        <p:spPr>
          <a:xfrm>
            <a:off x="11250326" y="1256563"/>
            <a:ext cx="0" cy="4547164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C3E0570-5F00-D491-6022-F07B7B7142DA}"/>
              </a:ext>
            </a:extLst>
          </p:cNvPr>
          <p:cNvCxnSpPr>
            <a:cxnSpLocks/>
          </p:cNvCxnSpPr>
          <p:nvPr/>
        </p:nvCxnSpPr>
        <p:spPr>
          <a:xfrm flipH="1">
            <a:off x="3315437" y="1280160"/>
            <a:ext cx="47195" cy="4362613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7365901D-207D-B1AE-15E8-EB29D0108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344" y="353519"/>
            <a:ext cx="10515600" cy="576984"/>
          </a:xfrm>
        </p:spPr>
        <p:txBody>
          <a:bodyPr>
            <a:normAutofit fontScale="90000"/>
          </a:bodyPr>
          <a:lstStyle/>
          <a:p>
            <a:r>
              <a:rPr lang="en-GB"/>
              <a:t>Timeline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BEDC5A5-A782-A424-448E-F53C6340A7E1}"/>
              </a:ext>
            </a:extLst>
          </p:cNvPr>
          <p:cNvGrpSpPr/>
          <p:nvPr/>
        </p:nvGrpSpPr>
        <p:grpSpPr>
          <a:xfrm>
            <a:off x="-5899" y="783917"/>
            <a:ext cx="12192000" cy="4014852"/>
            <a:chOff x="0" y="429957"/>
            <a:chExt cx="12192000" cy="4014852"/>
          </a:xfrm>
        </p:grpSpPr>
        <p:sp>
          <p:nvSpPr>
            <p:cNvPr id="3" name="Arrow: Up 2">
              <a:extLst>
                <a:ext uri="{FF2B5EF4-FFF2-40B4-BE49-F238E27FC236}">
                  <a16:creationId xmlns:a16="http://schemas.microsoft.com/office/drawing/2014/main" id="{8A842153-F250-ED80-8DD7-31D9415B1BA9}"/>
                </a:ext>
              </a:extLst>
            </p:cNvPr>
            <p:cNvSpPr/>
            <p:nvPr/>
          </p:nvSpPr>
          <p:spPr>
            <a:xfrm rot="10800000">
              <a:off x="5525304" y="785495"/>
              <a:ext cx="207818" cy="702623"/>
            </a:xfrm>
            <a:prstGeom prst="up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602090B-110E-E244-5745-77A249F0FBB6}"/>
                </a:ext>
              </a:extLst>
            </p:cNvPr>
            <p:cNvSpPr txBox="1"/>
            <p:nvPr/>
          </p:nvSpPr>
          <p:spPr>
            <a:xfrm>
              <a:off x="5020280" y="429957"/>
              <a:ext cx="1201783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>
                  <a:cs typeface="Calibri"/>
                </a:rPr>
                <a:t>TODAY</a:t>
              </a:r>
              <a:endParaRPr lang="en-US" dirty="0"/>
            </a:p>
          </p:txBody>
        </p:sp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E1CA37E4-6B0A-516E-3A03-3AC9920B080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64701489"/>
                </p:ext>
              </p:extLst>
            </p:nvPr>
          </p:nvGraphicFramePr>
          <p:xfrm>
            <a:off x="0" y="1158875"/>
            <a:ext cx="12192000" cy="112287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46FFB3-E8C8-66E0-EECD-68518FBFB78B}"/>
                </a:ext>
              </a:extLst>
            </p:cNvPr>
            <p:cNvSpPr/>
            <p:nvPr/>
          </p:nvSpPr>
          <p:spPr>
            <a:xfrm>
              <a:off x="3368531" y="2001301"/>
              <a:ext cx="1899592" cy="436552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chemeClr val="accent6">
                    <a:lumMod val="6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Initial funding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7E4C7B2-F2C2-EBF8-D060-635F1F2E7FFF}"/>
                </a:ext>
              </a:extLst>
            </p:cNvPr>
            <p:cNvSpPr/>
            <p:nvPr/>
          </p:nvSpPr>
          <p:spPr>
            <a:xfrm>
              <a:off x="5307663" y="2003381"/>
              <a:ext cx="1544693" cy="43655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46E9EF03-C28C-4039-3D88-C0EA23D14840}"/>
                </a:ext>
              </a:extLst>
            </p:cNvPr>
            <p:cNvSpPr/>
            <p:nvPr/>
          </p:nvSpPr>
          <p:spPr>
            <a:xfrm>
              <a:off x="5403291" y="3512381"/>
              <a:ext cx="1517891" cy="43655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Final design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9D6AEF70-86BB-F36D-EC54-0CC97AC207EF}"/>
                </a:ext>
              </a:extLst>
            </p:cNvPr>
            <p:cNvSpPr/>
            <p:nvPr/>
          </p:nvSpPr>
          <p:spPr>
            <a:xfrm>
              <a:off x="6921182" y="2003381"/>
              <a:ext cx="4311190" cy="43655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Capital funding 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8F1D897-3310-910C-E9D2-B5366CF266FE}"/>
                </a:ext>
              </a:extLst>
            </p:cNvPr>
            <p:cNvSpPr/>
            <p:nvPr/>
          </p:nvSpPr>
          <p:spPr>
            <a:xfrm>
              <a:off x="6921183" y="4008257"/>
              <a:ext cx="3219808" cy="436552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Construction</a:t>
              </a:r>
            </a:p>
          </p:txBody>
        </p:sp>
        <p:sp>
          <p:nvSpPr>
            <p:cNvPr id="19" name="Arrow: Up 18">
              <a:extLst>
                <a:ext uri="{FF2B5EF4-FFF2-40B4-BE49-F238E27FC236}">
                  <a16:creationId xmlns:a16="http://schemas.microsoft.com/office/drawing/2014/main" id="{1ABA77CA-9A3A-167F-934E-AC439DCAC385}"/>
                </a:ext>
              </a:extLst>
            </p:cNvPr>
            <p:cNvSpPr/>
            <p:nvPr/>
          </p:nvSpPr>
          <p:spPr>
            <a:xfrm>
              <a:off x="5291976" y="2395350"/>
              <a:ext cx="204934" cy="510322"/>
            </a:xfrm>
            <a:prstGeom prst="up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D22A66E-2F1B-F7DF-75B9-02B34F71D71B}"/>
                </a:ext>
              </a:extLst>
            </p:cNvPr>
            <p:cNvSpPr/>
            <p:nvPr/>
          </p:nvSpPr>
          <p:spPr>
            <a:xfrm>
              <a:off x="4702431" y="2878886"/>
              <a:ext cx="2176217" cy="394620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chemeClr val="tx1">
                    <a:lumMod val="40000"/>
                    <a:lumOff val="6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Funding decision!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7E4B1F2-F0DF-C46E-9535-BCD9BC3936ED}"/>
              </a:ext>
            </a:extLst>
          </p:cNvPr>
          <p:cNvSpPr txBox="1"/>
          <p:nvPr/>
        </p:nvSpPr>
        <p:spPr>
          <a:xfrm>
            <a:off x="2072578" y="5642773"/>
            <a:ext cx="58721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Assume 5-year operation cycles after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Capital for upgrades on same timescales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 least two 5-year cycles guaranteed!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67936899-46CB-572B-617D-61354DBED27D}"/>
              </a:ext>
            </a:extLst>
          </p:cNvPr>
          <p:cNvSpPr/>
          <p:nvPr/>
        </p:nvSpPr>
        <p:spPr>
          <a:xfrm>
            <a:off x="37572" y="2839022"/>
            <a:ext cx="717545" cy="436552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/>
              <a:t>Initial bid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2978070-069E-FDC7-CD46-2F6D33F2376D}"/>
              </a:ext>
            </a:extLst>
          </p:cNvPr>
          <p:cNvSpPr/>
          <p:nvPr/>
        </p:nvSpPr>
        <p:spPr>
          <a:xfrm>
            <a:off x="3315437" y="3866341"/>
            <a:ext cx="996991" cy="43655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CDR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4E91664-B774-F1C8-8566-2A347B4A1B41}"/>
              </a:ext>
            </a:extLst>
          </p:cNvPr>
          <p:cNvSpPr/>
          <p:nvPr/>
        </p:nvSpPr>
        <p:spPr>
          <a:xfrm>
            <a:off x="3334354" y="3342202"/>
            <a:ext cx="996991" cy="43655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/>
              <a:t>Science case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F77CCC5-2FDD-B84D-7EE0-EC539925E5D8}"/>
              </a:ext>
            </a:extLst>
          </p:cNvPr>
          <p:cNvSpPr/>
          <p:nvPr/>
        </p:nvSpPr>
        <p:spPr>
          <a:xfrm>
            <a:off x="9501531" y="4854152"/>
            <a:ext cx="2155594" cy="43655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Commissioning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DE58DEE-A387-31A6-51BC-71CA5D5283CD}"/>
              </a:ext>
            </a:extLst>
          </p:cNvPr>
          <p:cNvCxnSpPr>
            <a:cxnSpLocks/>
          </p:cNvCxnSpPr>
          <p:nvPr/>
        </p:nvCxnSpPr>
        <p:spPr>
          <a:xfrm>
            <a:off x="6915283" y="1250663"/>
            <a:ext cx="0" cy="4312119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6400DE9-E607-4E25-B2DA-EDDF4E8AC843}"/>
              </a:ext>
            </a:extLst>
          </p:cNvPr>
          <p:cNvSpPr/>
          <p:nvPr/>
        </p:nvSpPr>
        <p:spPr>
          <a:xfrm>
            <a:off x="1651820" y="2853837"/>
            <a:ext cx="1298430" cy="43655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/>
              <a:t>Infrastructure Fund Bid</a:t>
            </a:r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D644B0CA-5511-16E8-1C5A-CD484F4E5469}"/>
              </a:ext>
            </a:extLst>
          </p:cNvPr>
          <p:cNvSpPr/>
          <p:nvPr/>
        </p:nvSpPr>
        <p:spPr>
          <a:xfrm>
            <a:off x="11259276" y="2355261"/>
            <a:ext cx="929808" cy="436552"/>
          </a:xfrm>
          <a:prstGeom prst="chevron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9E2338-759C-1A85-7E02-EAF3095A6183}"/>
              </a:ext>
            </a:extLst>
          </p:cNvPr>
          <p:cNvSpPr txBox="1"/>
          <p:nvPr/>
        </p:nvSpPr>
        <p:spPr>
          <a:xfrm>
            <a:off x="11439752" y="2388871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Ops</a:t>
            </a: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FE9EA324-5544-98AF-BD38-D5F59FD29E97}"/>
              </a:ext>
            </a:extLst>
          </p:cNvPr>
          <p:cNvSpPr/>
          <p:nvPr/>
        </p:nvSpPr>
        <p:spPr>
          <a:xfrm>
            <a:off x="10731358" y="5345165"/>
            <a:ext cx="1454744" cy="458562"/>
          </a:xfrm>
          <a:prstGeom prst="chevron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0991F6-CF77-CEE0-8AEB-A77B9F01ABBF}"/>
              </a:ext>
            </a:extLst>
          </p:cNvPr>
          <p:cNvSpPr txBox="1"/>
          <p:nvPr/>
        </p:nvSpPr>
        <p:spPr>
          <a:xfrm>
            <a:off x="11059420" y="5378775"/>
            <a:ext cx="832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Users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0C61CE1-6707-E4CF-146E-080D6CF1B9CF}"/>
              </a:ext>
            </a:extLst>
          </p:cNvPr>
          <p:cNvSpPr/>
          <p:nvPr/>
        </p:nvSpPr>
        <p:spPr>
          <a:xfrm>
            <a:off x="4365872" y="3861698"/>
            <a:ext cx="996991" cy="43655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TDR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C993545-4328-D2E5-39F8-A0195C9FC30C}"/>
              </a:ext>
            </a:extLst>
          </p:cNvPr>
          <p:cNvSpPr/>
          <p:nvPr/>
        </p:nvSpPr>
        <p:spPr>
          <a:xfrm>
            <a:off x="4324929" y="2853246"/>
            <a:ext cx="548050" cy="33285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Bid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B23AE0-AE3C-F318-DA12-B9B9FFB0AD1F}"/>
              </a:ext>
            </a:extLst>
          </p:cNvPr>
          <p:cNvSpPr txBox="1"/>
          <p:nvPr/>
        </p:nvSpPr>
        <p:spPr>
          <a:xfrm>
            <a:off x="2974039" y="2413906"/>
            <a:ext cx="62321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Bridging funding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AC50DBD4-FB0B-A684-42D5-1C7C46B4C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188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365901D-207D-B1AE-15E8-EB29D0108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344" y="353519"/>
            <a:ext cx="10515600" cy="576984"/>
          </a:xfrm>
        </p:spPr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BB3BD74-DEBD-E7C2-6268-77201EB5A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343" y="1253331"/>
            <a:ext cx="10816153" cy="4756852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RUEDI project has received full project approval (£124 M from UKRI Infrastructure Fund)</a:t>
            </a:r>
          </a:p>
          <a:p>
            <a:r>
              <a:rPr lang="en-GB" sz="2400" dirty="0"/>
              <a:t>Design work is underway</a:t>
            </a:r>
          </a:p>
          <a:p>
            <a:pPr lvl="1"/>
            <a:r>
              <a:rPr lang="en-GB" sz="2000" dirty="0"/>
              <a:t>Diffraction line will have excellent 4D brightness (diffraction pattern resolution) and world-leading temporal resolution</a:t>
            </a:r>
          </a:p>
          <a:p>
            <a:pPr lvl="1"/>
            <a:r>
              <a:rPr lang="en-GB" sz="2000" dirty="0"/>
              <a:t>Imaging line still requires more work to deliver single-shot imaging with sub-nm imaging resolution (design choices to be made)</a:t>
            </a:r>
          </a:p>
          <a:p>
            <a:pPr lvl="1"/>
            <a:r>
              <a:rPr lang="en-GB" sz="2000" dirty="0"/>
              <a:t>Large suite of laser pump sources planned to facilitate diverse science case</a:t>
            </a:r>
          </a:p>
          <a:p>
            <a:pPr lvl="1"/>
            <a:r>
              <a:rPr lang="en-GB" sz="2000" dirty="0"/>
              <a:t>Environmental sustainability will be key factor in design choices made</a:t>
            </a:r>
          </a:p>
          <a:p>
            <a:r>
              <a:rPr lang="en-GB" sz="2400" dirty="0"/>
              <a:t>Construction due to commence in 2026, commissioning from 2028 and full user programme from 2030</a:t>
            </a:r>
          </a:p>
          <a:p>
            <a:r>
              <a:rPr lang="en-GB" sz="2400" dirty="0"/>
              <a:t>For further information</a:t>
            </a:r>
          </a:p>
          <a:p>
            <a:pPr lvl="1"/>
            <a:r>
              <a:rPr lang="en-GB" sz="2000" dirty="0"/>
              <a:t>Ben Shepherd’s talk on sustainability</a:t>
            </a:r>
          </a:p>
          <a:p>
            <a:pPr lvl="1"/>
            <a:r>
              <a:rPr lang="en-GB" sz="2000" dirty="0"/>
              <a:t>Ben Hounsell’s talk on diffraction line</a:t>
            </a:r>
          </a:p>
          <a:p>
            <a:pPr lvl="1"/>
            <a:r>
              <a:rPr lang="en-GB" sz="2000" dirty="0"/>
              <a:t>Alex Bainbridge’s poster on imaging line</a:t>
            </a:r>
          </a:p>
          <a:p>
            <a:pPr lvl="1"/>
            <a:r>
              <a:rPr lang="en-GB" sz="2000" dirty="0"/>
              <a:t>Suzanna Percival’s poster on the </a:t>
            </a:r>
            <a:r>
              <a:rPr lang="en-GB" sz="2000"/>
              <a:t>diffraction beamline electron </a:t>
            </a:r>
            <a:r>
              <a:rPr lang="en-GB" sz="2000" dirty="0"/>
              <a:t>source</a:t>
            </a:r>
          </a:p>
          <a:p>
            <a:endParaRPr lang="en-GB" sz="2400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C5C9688-E8A6-2974-2381-3CC82E9E3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217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2B4B38C-B8CE-B9DE-2E48-98D80AF2E3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3722"/>
          <a:stretch/>
        </p:blipFill>
        <p:spPr>
          <a:xfrm>
            <a:off x="7209295" y="1356020"/>
            <a:ext cx="4887672" cy="13467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02B76A-771B-6F18-A51C-A2091E0EB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3B3E5-84EA-3ECB-CAF9-6174464663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345" y="2005012"/>
            <a:ext cx="5859780" cy="4351338"/>
          </a:xfrm>
        </p:spPr>
        <p:txBody>
          <a:bodyPr/>
          <a:lstStyle/>
          <a:p>
            <a:r>
              <a:rPr lang="en-GB" dirty="0"/>
              <a:t>Thanks to the TDR team!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2C83E6-D497-3F35-D523-37F346ECA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22</a:t>
            </a:fld>
            <a:endParaRPr lang="en-US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03EBB76C-D7B7-0B1C-F9D9-81CD914BFC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78" b="19577"/>
          <a:stretch/>
        </p:blipFill>
        <p:spPr bwMode="auto">
          <a:xfrm>
            <a:off x="320067" y="2689726"/>
            <a:ext cx="7128962" cy="223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C0E10E-D353-D70A-7A93-FA1206FDD2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29" y="6080705"/>
            <a:ext cx="2430134" cy="6113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2CE4CD-828D-BAF7-12C4-FCFC1BA5D0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824" y="6229350"/>
            <a:ext cx="2013901" cy="4508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2C15DD-74E6-B06E-545A-CD74459F5C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46" y="5950481"/>
            <a:ext cx="2590751" cy="9075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CA8FCE-9EEF-3B78-9AC1-5B450F34DB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725" y="6126991"/>
            <a:ext cx="1651214" cy="4723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3A2DC7-E6EE-A0D0-6797-0F7C7714D62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653" y="5935997"/>
            <a:ext cx="1229909" cy="6633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CAF5F9-A2BC-1790-3A38-5F307AF07C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46018" y="2815166"/>
            <a:ext cx="4408150" cy="223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611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121F3-EBF3-6B5A-8C4D-6F2B2D357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737" y="113712"/>
            <a:ext cx="10515600" cy="1325563"/>
          </a:xfrm>
        </p:spPr>
        <p:txBody>
          <a:bodyPr/>
          <a:lstStyle/>
          <a:p>
            <a:r>
              <a:rPr lang="en-GB" dirty="0"/>
              <a:t>The RUEDI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AA1B06-013A-D2C6-2139-DFBFBA78C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F2102B0-F202-B9E3-E342-AC4C5B9A6E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454" y="6036748"/>
            <a:ext cx="2427194" cy="6077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A0CC096-2703-61E8-8D65-99179AB253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2"/>
          <a:stretch/>
        </p:blipFill>
        <p:spPr>
          <a:xfrm>
            <a:off x="6299494" y="1120455"/>
            <a:ext cx="5728079" cy="481088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90894465-BEDC-6AFB-CE9F-119EF2A0474F}"/>
              </a:ext>
            </a:extLst>
          </p:cNvPr>
          <p:cNvGrpSpPr/>
          <p:nvPr/>
        </p:nvGrpSpPr>
        <p:grpSpPr>
          <a:xfrm>
            <a:off x="164427" y="1660215"/>
            <a:ext cx="6346300" cy="2768528"/>
            <a:chOff x="2611199" y="6336817"/>
            <a:chExt cx="8948074" cy="399122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1B26AC5-8EBA-C342-95D9-DB7430C9E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2166" y="7695820"/>
              <a:ext cx="3199915" cy="215724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9AFA7FD-2BE7-DC51-667D-BD1730C4CF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02" r="13345"/>
            <a:stretch/>
          </p:blipFill>
          <p:spPr>
            <a:xfrm>
              <a:off x="6251305" y="7724603"/>
              <a:ext cx="2080758" cy="213829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A15AC25-1867-AB3B-993F-9C34A87F63FF}"/>
                </a:ext>
              </a:extLst>
            </p:cNvPr>
            <p:cNvSpPr txBox="1"/>
            <p:nvPr/>
          </p:nvSpPr>
          <p:spPr>
            <a:xfrm>
              <a:off x="2812163" y="9864330"/>
              <a:ext cx="3199915" cy="39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>
                  <a:latin typeface="Calibri" panose="020F0502020204030204" pitchFamily="34" charset="0"/>
                  <a:cs typeface="Calibri" panose="020F0502020204030204" pitchFamily="34" charset="0"/>
                </a:rPr>
                <a:t>The Materials Innovation Factory 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052FCCC-E3A2-BEBF-2B4C-4397665287A0}"/>
                </a:ext>
              </a:extLst>
            </p:cNvPr>
            <p:cNvSpPr txBox="1"/>
            <p:nvPr/>
          </p:nvSpPr>
          <p:spPr>
            <a:xfrm>
              <a:off x="6251303" y="9928705"/>
              <a:ext cx="2080760" cy="39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>
                  <a:latin typeface="Calibri" panose="020F0502020204030204" pitchFamily="34" charset="0"/>
                  <a:cs typeface="Calibri" panose="020F0502020204030204" pitchFamily="34" charset="0"/>
                </a:rPr>
                <a:t>Harwell Campus Hub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D4ADD71-602C-E32C-9F25-78EB79CAA6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9981" t="22621" r="10578" b="19730"/>
            <a:stretch/>
          </p:blipFill>
          <p:spPr>
            <a:xfrm>
              <a:off x="8571289" y="7714774"/>
              <a:ext cx="2749233" cy="213829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E65DBFB-8DC2-F46C-62A4-7F42698C3AE0}"/>
                </a:ext>
              </a:extLst>
            </p:cNvPr>
            <p:cNvSpPr txBox="1"/>
            <p:nvPr/>
          </p:nvSpPr>
          <p:spPr>
            <a:xfrm>
              <a:off x="8537580" y="9893092"/>
              <a:ext cx="2749233" cy="39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>
                  <a:latin typeface="Calibri" panose="020F0502020204030204" pitchFamily="34" charset="0"/>
                  <a:cs typeface="Calibri" panose="020F0502020204030204" pitchFamily="34" charset="0"/>
                </a:rPr>
                <a:t>Cockcroft Institute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759E3B6-6365-51C7-D9C0-BEA2A8021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1199" y="6480031"/>
              <a:ext cx="3694224" cy="129405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0AF13A9-8F5C-E62B-60D2-A41C2E0545B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7124" y="6336817"/>
              <a:ext cx="2080760" cy="1122311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BA31927-C096-0AA1-5DE4-5CE2DD575743}"/>
                </a:ext>
              </a:extLst>
            </p:cNvPr>
            <p:cNvGrpSpPr/>
            <p:nvPr/>
          </p:nvGrpSpPr>
          <p:grpSpPr>
            <a:xfrm>
              <a:off x="8513469" y="6575425"/>
              <a:ext cx="3045804" cy="1042284"/>
              <a:chOff x="8404943" y="451785"/>
              <a:chExt cx="3045804" cy="1042284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10615D-FB97-F9CB-996A-150313E713AA}"/>
                  </a:ext>
                </a:extLst>
              </p:cNvPr>
              <p:cNvSpPr txBox="1"/>
              <p:nvPr/>
            </p:nvSpPr>
            <p:spPr>
              <a:xfrm>
                <a:off x="8404943" y="1005996"/>
                <a:ext cx="3045804" cy="488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>
                    <a:latin typeface="Calibri" panose="020F0502020204030204" pitchFamily="34" charset="0"/>
                    <a:cs typeface="Calibri" panose="020F0502020204030204" pitchFamily="34" charset="0"/>
                  </a:rPr>
                  <a:t>Daresbury Laboratory</a:t>
                </a: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D2C63232-BA53-C895-AC54-F5412F1C49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77406" y="451785"/>
                <a:ext cx="2500880" cy="643313"/>
              </a:xfrm>
              <a:prstGeom prst="rect">
                <a:avLst/>
              </a:prstGeom>
            </p:spPr>
          </p:pic>
        </p:grp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B4A14F64-D27F-D4D0-3F15-744B46AB676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15" y="5005194"/>
            <a:ext cx="2013901" cy="4508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73BCD89-4C44-0703-0EE9-F95445D914F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216" y="4902835"/>
            <a:ext cx="1651214" cy="47238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A4EFFD7-4E8D-C2D2-2F79-7C0E2F383DD5}"/>
              </a:ext>
            </a:extLst>
          </p:cNvPr>
          <p:cNvSpPr txBox="1"/>
          <p:nvPr/>
        </p:nvSpPr>
        <p:spPr>
          <a:xfrm>
            <a:off x="417055" y="1158681"/>
            <a:ext cx="5876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Lead institute </a:t>
            </a:r>
            <a:r>
              <a:rPr lang="en-GB" i="1"/>
              <a:t>(University of Liverpool</a:t>
            </a:r>
            <a:r>
              <a:rPr lang="en-GB" sz="1400" i="1"/>
              <a:t> – Prof. Nigel Browning</a:t>
            </a:r>
            <a:r>
              <a:rPr lang="en-GB" i="1"/>
              <a:t>)</a:t>
            </a:r>
          </a:p>
          <a:p>
            <a:r>
              <a:rPr lang="en-GB"/>
              <a:t>And main partners: </a:t>
            </a:r>
            <a:r>
              <a:rPr lang="en-GB" i="1"/>
              <a:t>(RFI </a:t>
            </a:r>
            <a:r>
              <a:rPr lang="en-GB" sz="1400" i="1"/>
              <a:t>– Prof. Angus Kirkland</a:t>
            </a:r>
            <a:r>
              <a:rPr lang="en-GB" i="1"/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537A28-79EE-3E1D-AA9A-9DF6BAD86E25}"/>
              </a:ext>
            </a:extLst>
          </p:cNvPr>
          <p:cNvSpPr txBox="1"/>
          <p:nvPr/>
        </p:nvSpPr>
        <p:spPr>
          <a:xfrm>
            <a:off x="246572" y="4526684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/>
              <a:t>Other science theme leads: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C68B9D-9FAE-3CC2-6A94-235C2B303B86}"/>
              </a:ext>
            </a:extLst>
          </p:cNvPr>
          <p:cNvSpPr txBox="1"/>
          <p:nvPr/>
        </p:nvSpPr>
        <p:spPr>
          <a:xfrm>
            <a:off x="306958" y="5598614"/>
            <a:ext cx="2582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/>
              <a:t>UK Infrastructure Fund:</a:t>
            </a:r>
          </a:p>
        </p:txBody>
      </p:sp>
      <p:pic>
        <p:nvPicPr>
          <p:cNvPr id="25" name="Picture 24" descr="A picture containing font, text, graphics, screenshot&#10;&#10;Description automatically generated">
            <a:extLst>
              <a:ext uri="{FF2B5EF4-FFF2-40B4-BE49-F238E27FC236}">
                <a16:creationId xmlns:a16="http://schemas.microsoft.com/office/drawing/2014/main" id="{4449DCBE-9EBB-0C9B-B260-F4CC100EB8D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55" y="6068897"/>
            <a:ext cx="1949856" cy="57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18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799" y="4216136"/>
            <a:ext cx="3286409" cy="19244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3F30BC-AA8B-C88F-04E6-63579A5F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RUEDI Facility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393B3-00A3-3B1E-6A2A-24B23FD20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883" y="1789291"/>
            <a:ext cx="8237960" cy="4351338"/>
          </a:xfrm>
        </p:spPr>
        <p:txBody>
          <a:bodyPr>
            <a:normAutofit fontScale="70000" lnSpcReduction="20000"/>
          </a:bodyPr>
          <a:lstStyle/>
          <a:p>
            <a:r>
              <a:rPr lang="en-GB"/>
              <a:t>Proposal for a new UK National User Facility</a:t>
            </a:r>
          </a:p>
          <a:p>
            <a:r>
              <a:rPr lang="en-GB"/>
              <a:t>Relativistic Ultrafast Electron Diffraction &amp; Imaging (RUEDI)</a:t>
            </a:r>
          </a:p>
          <a:p>
            <a:endParaRPr lang="en-GB"/>
          </a:p>
          <a:p>
            <a:r>
              <a:rPr lang="en-GB"/>
              <a:t>MeV UED </a:t>
            </a:r>
            <a:r>
              <a:rPr lang="en-GB" b="1" i="1"/>
              <a:t>and</a:t>
            </a:r>
            <a:r>
              <a:rPr lang="en-GB"/>
              <a:t> UEM</a:t>
            </a:r>
          </a:p>
          <a:p>
            <a:r>
              <a:rPr lang="en-GB"/>
              <a:t>Time-resolved pump-probe experiments in both real </a:t>
            </a:r>
            <a:r>
              <a:rPr lang="en-GB" b="1" i="1"/>
              <a:t>and</a:t>
            </a:r>
            <a:r>
              <a:rPr lang="en-GB"/>
              <a:t> reciprocal space</a:t>
            </a:r>
          </a:p>
          <a:p>
            <a:r>
              <a:rPr lang="en-GB"/>
              <a:t>With a large variety of pumps and sample environments</a:t>
            </a:r>
          </a:p>
          <a:p>
            <a:r>
              <a:rPr lang="en-GB"/>
              <a:t>To enable a large range of science</a:t>
            </a:r>
          </a:p>
          <a:p>
            <a:endParaRPr lang="en-GB"/>
          </a:p>
          <a:p>
            <a:r>
              <a:rPr lang="en-GB"/>
              <a:t>Pumps:</a:t>
            </a:r>
          </a:p>
          <a:p>
            <a:pPr lvl="1"/>
            <a:r>
              <a:rPr lang="en-GB"/>
              <a:t>Wide variety of laser wavelengths, THz, TW, keV ion source</a:t>
            </a:r>
          </a:p>
          <a:p>
            <a:r>
              <a:rPr lang="en-GB"/>
              <a:t>Environments:</a:t>
            </a:r>
          </a:p>
          <a:p>
            <a:pPr lvl="1"/>
            <a:r>
              <a:rPr lang="en-GB"/>
              <a:t>Solid, liquid cells, liquid/gas jets, plasmas, cryogenic (down to </a:t>
            </a:r>
            <a:r>
              <a:rPr lang="en-GB" err="1"/>
              <a:t>mK</a:t>
            </a:r>
            <a:r>
              <a:rPr lang="en-GB"/>
              <a:t> level)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D43F6D-39DE-8A50-87A0-2757FB14B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" b="49884"/>
          <a:stretch/>
        </p:blipFill>
        <p:spPr bwMode="auto">
          <a:xfrm>
            <a:off x="9594525" y="3147236"/>
            <a:ext cx="931846" cy="935008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9043" y="196804"/>
            <a:ext cx="2736098" cy="1596339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0567" y="2059053"/>
            <a:ext cx="2911607" cy="996814"/>
          </a:xfrm>
          <a:prstGeom prst="rect">
            <a:avLst/>
          </a:prstGeom>
        </p:spPr>
      </p:pic>
      <p:pic>
        <p:nvPicPr>
          <p:cNvPr id="7" name="Picture 6" descr="\\fed.cclrc.ac.uk\Org\NLab\ASTeC\Projects\VELA\Work\2015\08\03\single shot single crystal.jpg">
            <a:extLst>
              <a:ext uri="{FF2B5EF4-FFF2-40B4-BE49-F238E27FC236}">
                <a16:creationId xmlns:a16="http://schemas.microsoft.com/office/drawing/2014/main" id="{5EA531F3-F22F-A1D7-BC2F-6DCC3549A1DC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794" y="3147236"/>
            <a:ext cx="935008" cy="935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2895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4787" y="3556076"/>
            <a:ext cx="5061387" cy="24463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Pump-probe experiments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030" y="1494132"/>
            <a:ext cx="9778511" cy="4351338"/>
          </a:xfrm>
        </p:spPr>
        <p:txBody>
          <a:bodyPr>
            <a:normAutofit/>
          </a:bodyPr>
          <a:lstStyle/>
          <a:p>
            <a:r>
              <a:rPr lang="en-GB" dirty="0"/>
              <a:t>In RUEDI experiments some change is affected by an external stimulus (e.g. laser pump)</a:t>
            </a:r>
          </a:p>
          <a:p>
            <a:r>
              <a:rPr lang="en-GB" dirty="0"/>
              <a:t>Sample then probed by electron beam</a:t>
            </a:r>
          </a:p>
          <a:p>
            <a:r>
              <a:rPr lang="en-GB" dirty="0"/>
              <a:t>Variable delay between pump and probe to observe the process in real time</a:t>
            </a:r>
          </a:p>
          <a:p>
            <a:pPr lvl="1"/>
            <a:r>
              <a:rPr lang="en-GB" dirty="0"/>
              <a:t>Diffraction – provides structural information</a:t>
            </a:r>
          </a:p>
          <a:p>
            <a:pPr lvl="1"/>
            <a:r>
              <a:rPr lang="en-GB" dirty="0"/>
              <a:t>Imaging – Microscope ‘pictures’ of the sample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62C642-5A21-89CE-0CD7-343BAEE08AB9}"/>
              </a:ext>
            </a:extLst>
          </p:cNvPr>
          <p:cNvSpPr txBox="1"/>
          <p:nvPr/>
        </p:nvSpPr>
        <p:spPr>
          <a:xfrm>
            <a:off x="435826" y="5356144"/>
            <a:ext cx="58633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i="1" dirty="0"/>
              <a:t>“the equivalent of watching a whole game of football rather than just checking the final score”</a:t>
            </a:r>
          </a:p>
        </p:txBody>
      </p:sp>
    </p:spTree>
    <p:extLst>
      <p:ext uri="{BB962C8B-B14F-4D97-AF65-F5344CB8AC3E}">
        <p14:creationId xmlns:p14="http://schemas.microsoft.com/office/powerpoint/2010/main" val="3418811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F5765-172F-FEE7-E6E1-5C07D5695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967" y="-81023"/>
            <a:ext cx="5437225" cy="1325563"/>
          </a:xfrm>
        </p:spPr>
        <p:txBody>
          <a:bodyPr/>
          <a:lstStyle/>
          <a:p>
            <a:r>
              <a:rPr lang="en-GB"/>
              <a:t>Enabling Science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EF7E1D-7C2D-4A60-0E16-6978725FC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7748" y="6437487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E15E576-76E5-C2AE-2EBC-CDA3B42F2F75}"/>
              </a:ext>
            </a:extLst>
          </p:cNvPr>
          <p:cNvSpPr txBox="1">
            <a:spLocks/>
          </p:cNvSpPr>
          <p:nvPr/>
        </p:nvSpPr>
        <p:spPr>
          <a:xfrm>
            <a:off x="401754" y="1029732"/>
            <a:ext cx="4978664" cy="1290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Town hall meetings held throughout 2022</a:t>
            </a:r>
          </a:p>
          <a:p>
            <a:r>
              <a:rPr lang="en-GB" sz="1800" dirty="0"/>
              <a:t>Identified experiments, electron parameters, pump sources and sample environments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DA067AB-9AE5-AFFA-E58A-CB42045C2759}"/>
              </a:ext>
            </a:extLst>
          </p:cNvPr>
          <p:cNvGrpSpPr/>
          <p:nvPr/>
        </p:nvGrpSpPr>
        <p:grpSpPr>
          <a:xfrm>
            <a:off x="808307" y="2759413"/>
            <a:ext cx="4978664" cy="1771680"/>
            <a:chOff x="808307" y="2897953"/>
            <a:chExt cx="4978664" cy="177168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106A96A-8CE4-E87F-A965-FF61D836D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8421" y="4197244"/>
              <a:ext cx="1651214" cy="472389"/>
            </a:xfrm>
            <a:prstGeom prst="rect">
              <a:avLst/>
            </a:prstGeom>
          </p:spPr>
        </p:pic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EB1BD2EB-7030-8D13-A88E-90433BC50519}"/>
                </a:ext>
              </a:extLst>
            </p:cNvPr>
            <p:cNvSpPr/>
            <p:nvPr/>
          </p:nvSpPr>
          <p:spPr>
            <a:xfrm>
              <a:off x="1102188" y="3361673"/>
              <a:ext cx="3899793" cy="1025951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Content Placeholder 2">
              <a:extLst>
                <a:ext uri="{FF2B5EF4-FFF2-40B4-BE49-F238E27FC236}">
                  <a16:creationId xmlns:a16="http://schemas.microsoft.com/office/drawing/2014/main" id="{2692B344-C2C0-9864-4F2D-8173E49F0101}"/>
                </a:ext>
              </a:extLst>
            </p:cNvPr>
            <p:cNvSpPr txBox="1">
              <a:spLocks/>
            </p:cNvSpPr>
            <p:nvPr/>
          </p:nvSpPr>
          <p:spPr>
            <a:xfrm>
              <a:off x="808307" y="2897953"/>
              <a:ext cx="4978664" cy="64620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1"/>
                </a:buClr>
                <a:buFont typeface="Wingdings" pitchFamily="2" charset="2"/>
                <a:buChar char="§"/>
                <a:defRPr sz="2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4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0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/>
                <a:t>Dynamics of Chemical Change</a:t>
              </a:r>
            </a:p>
            <a:p>
              <a:endParaRPr lang="en-GB" sz="2400"/>
            </a:p>
          </p:txBody>
        </p:sp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C9DEB8E3-E24D-3032-712C-FDBC175C7567}"/>
                </a:ext>
              </a:extLst>
            </p:cNvPr>
            <p:cNvSpPr txBox="1">
              <a:spLocks/>
            </p:cNvSpPr>
            <p:nvPr/>
          </p:nvSpPr>
          <p:spPr>
            <a:xfrm>
              <a:off x="861726" y="3367324"/>
              <a:ext cx="4023401" cy="119991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1"/>
                </a:buClr>
                <a:buFont typeface="Wingdings" pitchFamily="2" charset="2"/>
                <a:buChar char="§"/>
                <a:defRPr sz="2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4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0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GB" sz="1400" dirty="0"/>
                <a:t>Chemical complexity across scales</a:t>
              </a:r>
            </a:p>
            <a:p>
              <a:pPr lvl="1"/>
              <a:r>
                <a:rPr lang="en-GB" sz="1400" dirty="0"/>
                <a:t>Hydrogen bonding</a:t>
              </a:r>
            </a:p>
            <a:p>
              <a:pPr lvl="1"/>
              <a:r>
                <a:rPr lang="en-GB" sz="1400" dirty="0"/>
                <a:t>Pulse radiolysis</a:t>
              </a:r>
            </a:p>
            <a:p>
              <a:pPr lvl="1"/>
              <a:r>
                <a:rPr lang="en-GB" sz="1400" dirty="0"/>
                <a:t>Heterogenous catalysis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14B8665-DD9F-33A9-292F-F3B30FDB1072}"/>
              </a:ext>
            </a:extLst>
          </p:cNvPr>
          <p:cNvGrpSpPr/>
          <p:nvPr/>
        </p:nvGrpSpPr>
        <p:grpSpPr>
          <a:xfrm>
            <a:off x="642411" y="4721696"/>
            <a:ext cx="5037838" cy="2002583"/>
            <a:chOff x="642411" y="4860236"/>
            <a:chExt cx="5037838" cy="200258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7B2F710-91B3-AAAD-68F3-7F9F3E780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5734" y="6296344"/>
              <a:ext cx="2013901" cy="566475"/>
            </a:xfrm>
            <a:prstGeom prst="rect">
              <a:avLst/>
            </a:prstGeom>
          </p:spPr>
        </p:pic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9DD73300-5CC0-8F2B-A540-78075FF441B0}"/>
                </a:ext>
              </a:extLst>
            </p:cNvPr>
            <p:cNvSpPr/>
            <p:nvPr/>
          </p:nvSpPr>
          <p:spPr>
            <a:xfrm>
              <a:off x="1044440" y="5315292"/>
              <a:ext cx="3899793" cy="1025951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091AE82F-4943-8413-9C58-85C5BFD337CB}"/>
                </a:ext>
              </a:extLst>
            </p:cNvPr>
            <p:cNvSpPr txBox="1">
              <a:spLocks/>
            </p:cNvSpPr>
            <p:nvPr/>
          </p:nvSpPr>
          <p:spPr>
            <a:xfrm>
              <a:off x="744207" y="5306957"/>
              <a:ext cx="4141936" cy="124983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1"/>
                </a:buClr>
                <a:buFont typeface="Wingdings" pitchFamily="2" charset="2"/>
                <a:buChar char="§"/>
                <a:defRPr sz="2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4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0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GB" sz="1400"/>
                <a:t>Ultrafast low-energy optical switching</a:t>
              </a:r>
            </a:p>
            <a:p>
              <a:pPr lvl="1"/>
              <a:r>
                <a:rPr lang="en-GB" sz="1400"/>
                <a:t>Magnetic textures &amp; </a:t>
              </a:r>
              <a:r>
                <a:rPr lang="en-GB" sz="1400" err="1"/>
                <a:t>skyrmions</a:t>
              </a:r>
              <a:endParaRPr lang="en-GB" sz="1400"/>
            </a:p>
            <a:p>
              <a:pPr lvl="1"/>
              <a:r>
                <a:rPr lang="en-GB" sz="1400"/>
                <a:t>Topological superconductors</a:t>
              </a:r>
            </a:p>
            <a:p>
              <a:pPr lvl="1"/>
              <a:r>
                <a:rPr lang="en-GB" sz="1400"/>
                <a:t>Thermoelectric energy harvesting</a:t>
              </a:r>
            </a:p>
          </p:txBody>
        </p:sp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E538BA55-5A6B-B1EC-F3A0-1D3AEAC32A39}"/>
                </a:ext>
              </a:extLst>
            </p:cNvPr>
            <p:cNvSpPr txBox="1">
              <a:spLocks/>
            </p:cNvSpPr>
            <p:nvPr/>
          </p:nvSpPr>
          <p:spPr>
            <a:xfrm>
              <a:off x="642411" y="4860236"/>
              <a:ext cx="5037838" cy="50238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1"/>
                </a:buClr>
                <a:buFont typeface="Wingdings" pitchFamily="2" charset="2"/>
                <a:buChar char="§"/>
                <a:defRPr sz="2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4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0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/>
                <a:t>Quantum Materials &amp; Processes</a:t>
              </a:r>
            </a:p>
            <a:p>
              <a:endParaRPr lang="en-GB" sz="240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8677C43-BA1F-F691-2F98-1FDD6FFD590E}"/>
              </a:ext>
            </a:extLst>
          </p:cNvPr>
          <p:cNvGrpSpPr/>
          <p:nvPr/>
        </p:nvGrpSpPr>
        <p:grpSpPr>
          <a:xfrm>
            <a:off x="7214940" y="2477621"/>
            <a:ext cx="4932142" cy="2164144"/>
            <a:chOff x="7220071" y="2695527"/>
            <a:chExt cx="4932142" cy="2164144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0223BCBB-13A6-F95F-F075-8CE696546210}"/>
                </a:ext>
              </a:extLst>
            </p:cNvPr>
            <p:cNvSpPr/>
            <p:nvPr/>
          </p:nvSpPr>
          <p:spPr>
            <a:xfrm>
              <a:off x="7498259" y="3144862"/>
              <a:ext cx="3631295" cy="1145110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72E1C46-DEAF-C0DD-CA4C-DC1E9CF31BAF}"/>
                </a:ext>
              </a:extLst>
            </p:cNvPr>
            <p:cNvGrpSpPr/>
            <p:nvPr/>
          </p:nvGrpSpPr>
          <p:grpSpPr>
            <a:xfrm>
              <a:off x="7220071" y="2695527"/>
              <a:ext cx="4932142" cy="2164144"/>
              <a:chOff x="638176" y="4670664"/>
              <a:chExt cx="4932142" cy="2164144"/>
            </a:xfrm>
          </p:grpSpPr>
          <p:sp>
            <p:nvSpPr>
              <p:cNvPr id="15" name="Content Placeholder 2">
                <a:extLst>
                  <a:ext uri="{FF2B5EF4-FFF2-40B4-BE49-F238E27FC236}">
                    <a16:creationId xmlns:a16="http://schemas.microsoft.com/office/drawing/2014/main" id="{2DC7B026-4BBE-D1A2-8970-4967FE7EE92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38176" y="5179106"/>
                <a:ext cx="4230114" cy="132556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chemeClr val="tx1"/>
                  </a:buClr>
                  <a:buFont typeface="Wingdings" pitchFamily="2" charset="2"/>
                  <a:buChar char="§"/>
                  <a:defRPr sz="2800" kern="1200">
                    <a:solidFill>
                      <a:schemeClr val="accent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tx1"/>
                  </a:buClr>
                  <a:buFont typeface="Wingdings" pitchFamily="2" charset="2"/>
                  <a:buChar char="§"/>
                  <a:defRPr sz="2400" kern="1200">
                    <a:solidFill>
                      <a:schemeClr val="accent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tx1"/>
                  </a:buClr>
                  <a:buFont typeface="Wingdings" pitchFamily="2" charset="2"/>
                  <a:buChar char="§"/>
                  <a:defRPr sz="2000" kern="1200">
                    <a:solidFill>
                      <a:schemeClr val="accent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tx1"/>
                  </a:buClr>
                  <a:buFont typeface="Wingdings" pitchFamily="2" charset="2"/>
                  <a:buChar char="§"/>
                  <a:defRPr sz="1800" kern="1200">
                    <a:solidFill>
                      <a:schemeClr val="accent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tx1"/>
                  </a:buClr>
                  <a:buFont typeface="Wingdings" pitchFamily="2" charset="2"/>
                  <a:buChar char="§"/>
                  <a:defRPr sz="1800" kern="1200">
                    <a:solidFill>
                      <a:schemeClr val="accent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en-GB" sz="1400"/>
                  <a:t>Astrophysics &amp; warm dense matter</a:t>
                </a:r>
              </a:p>
              <a:p>
                <a:pPr lvl="1"/>
                <a:r>
                  <a:rPr lang="en-GB" sz="1400"/>
                  <a:t>Advanced manufacturing</a:t>
                </a:r>
              </a:p>
              <a:p>
                <a:pPr lvl="1"/>
                <a:r>
                  <a:rPr lang="en-GB" sz="1400"/>
                  <a:t>Nuclear fission/fusion/space</a:t>
                </a:r>
              </a:p>
              <a:p>
                <a:pPr lvl="1"/>
                <a:r>
                  <a:rPr lang="en-GB" sz="1400"/>
                  <a:t>Response to shocks</a:t>
                </a:r>
              </a:p>
            </p:txBody>
          </p:sp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5B5103A2-B12A-1E13-76A4-B63AADFCB5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34182" y="4670664"/>
                <a:ext cx="3506525" cy="56437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chemeClr val="tx1"/>
                  </a:buClr>
                  <a:buFont typeface="Wingdings" pitchFamily="2" charset="2"/>
                  <a:buChar char="§"/>
                  <a:defRPr sz="2800" kern="1200">
                    <a:solidFill>
                      <a:schemeClr val="accent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tx1"/>
                  </a:buClr>
                  <a:buFont typeface="Wingdings" pitchFamily="2" charset="2"/>
                  <a:buChar char="§"/>
                  <a:defRPr sz="2400" kern="1200">
                    <a:solidFill>
                      <a:schemeClr val="accent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tx1"/>
                  </a:buClr>
                  <a:buFont typeface="Wingdings" pitchFamily="2" charset="2"/>
                  <a:buChar char="§"/>
                  <a:defRPr sz="2000" kern="1200">
                    <a:solidFill>
                      <a:schemeClr val="accent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tx1"/>
                  </a:buClr>
                  <a:buFont typeface="Wingdings" pitchFamily="2" charset="2"/>
                  <a:buChar char="§"/>
                  <a:defRPr sz="1800" kern="1200">
                    <a:solidFill>
                      <a:schemeClr val="accent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tx1"/>
                  </a:buClr>
                  <a:buFont typeface="Wingdings" pitchFamily="2" charset="2"/>
                  <a:buChar char="§"/>
                  <a:defRPr sz="1800" kern="1200">
                    <a:solidFill>
                      <a:schemeClr val="accent4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400"/>
                  <a:t>Materials in Extremes</a:t>
                </a:r>
              </a:p>
              <a:p>
                <a:endParaRPr lang="en-GB" sz="2400"/>
              </a:p>
            </p:txBody>
          </p:sp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A3AF7608-6186-5C40-8330-6A46B64357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53859" y="6093430"/>
                <a:ext cx="2116459" cy="741378"/>
              </a:xfrm>
              <a:prstGeom prst="rect">
                <a:avLst/>
              </a:prstGeom>
            </p:spPr>
          </p:pic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BF9B5A0-54D3-CBC0-345C-B3B8DB76641A}"/>
              </a:ext>
            </a:extLst>
          </p:cNvPr>
          <p:cNvGrpSpPr/>
          <p:nvPr/>
        </p:nvGrpSpPr>
        <p:grpSpPr>
          <a:xfrm>
            <a:off x="7413336" y="580422"/>
            <a:ext cx="4240296" cy="1926109"/>
            <a:chOff x="7413336" y="580422"/>
            <a:chExt cx="4240296" cy="192610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65C1ABA-F927-F1FC-F3A2-04865BF32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23723" y="1843148"/>
              <a:ext cx="1229909" cy="663383"/>
            </a:xfrm>
            <a:prstGeom prst="rect">
              <a:avLst/>
            </a:prstGeom>
          </p:spPr>
        </p:pic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B3FA3B0C-ED38-8F27-B64E-28D5A12D2A96}"/>
                </a:ext>
              </a:extLst>
            </p:cNvPr>
            <p:cNvSpPr/>
            <p:nvPr/>
          </p:nvSpPr>
          <p:spPr>
            <a:xfrm>
              <a:off x="7646126" y="942665"/>
              <a:ext cx="3478297" cy="119964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Content Placeholder 2">
              <a:extLst>
                <a:ext uri="{FF2B5EF4-FFF2-40B4-BE49-F238E27FC236}">
                  <a16:creationId xmlns:a16="http://schemas.microsoft.com/office/drawing/2014/main" id="{608C1D4C-5F58-CBEE-6B0C-8941A9178EF4}"/>
                </a:ext>
              </a:extLst>
            </p:cNvPr>
            <p:cNvSpPr txBox="1">
              <a:spLocks/>
            </p:cNvSpPr>
            <p:nvPr/>
          </p:nvSpPr>
          <p:spPr>
            <a:xfrm>
              <a:off x="8357186" y="580422"/>
              <a:ext cx="2111039" cy="51257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1"/>
                </a:buClr>
                <a:buFont typeface="Wingdings" pitchFamily="2" charset="2"/>
                <a:buChar char="§"/>
                <a:defRPr sz="2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4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0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400"/>
                <a:t>Biosciences</a:t>
              </a:r>
            </a:p>
            <a:p>
              <a:endParaRPr lang="en-GB" sz="2400"/>
            </a:p>
          </p:txBody>
        </p:sp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0D65018A-7BF4-E7E5-271E-35AB6FF5906D}"/>
                </a:ext>
              </a:extLst>
            </p:cNvPr>
            <p:cNvSpPr txBox="1">
              <a:spLocks/>
            </p:cNvSpPr>
            <p:nvPr/>
          </p:nvSpPr>
          <p:spPr>
            <a:xfrm>
              <a:off x="7413336" y="1034504"/>
              <a:ext cx="3548869" cy="116190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1"/>
                </a:buClr>
                <a:buFont typeface="Wingdings" pitchFamily="2" charset="2"/>
                <a:buChar char="§"/>
                <a:defRPr sz="2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4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0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GB" sz="1400"/>
                <a:t>Photosynthesis &amp; energy transfer</a:t>
              </a:r>
            </a:p>
            <a:p>
              <a:pPr lvl="1"/>
              <a:r>
                <a:rPr lang="en-GB" sz="1400"/>
                <a:t>Cardiac disease related dynamics</a:t>
              </a:r>
            </a:p>
            <a:p>
              <a:pPr lvl="1"/>
              <a:r>
                <a:rPr lang="en-GB" sz="1400"/>
                <a:t>Virology &amp; infection</a:t>
              </a:r>
            </a:p>
            <a:p>
              <a:pPr lvl="1"/>
              <a:r>
                <a:rPr lang="en-GB" sz="1400"/>
                <a:t>Biological self-assembly/toxicity</a:t>
              </a: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B4BBBDC-FCF4-EBF3-3E6D-B842C47FD614}"/>
              </a:ext>
            </a:extLst>
          </p:cNvPr>
          <p:cNvSpPr/>
          <p:nvPr/>
        </p:nvSpPr>
        <p:spPr>
          <a:xfrm>
            <a:off x="6818811" y="104756"/>
            <a:ext cx="5187734" cy="39032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accent1">
                    <a:lumMod val="50000"/>
                  </a:schemeClr>
                </a:solidFill>
              </a:rPr>
              <a:t>Mostly Imaging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8E9B996-73B6-4D50-9DAA-D10A96FCBBBC}"/>
              </a:ext>
            </a:extLst>
          </p:cNvPr>
          <p:cNvSpPr/>
          <p:nvPr/>
        </p:nvSpPr>
        <p:spPr>
          <a:xfrm>
            <a:off x="386662" y="2182109"/>
            <a:ext cx="5545530" cy="453904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accent1">
                    <a:lumMod val="50000"/>
                  </a:schemeClr>
                </a:solidFill>
              </a:rPr>
              <a:t>Mostly Diffraction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FD5DC63-72F9-14F2-60D8-001DB5ACA4F0}"/>
              </a:ext>
            </a:extLst>
          </p:cNvPr>
          <p:cNvGrpSpPr/>
          <p:nvPr/>
        </p:nvGrpSpPr>
        <p:grpSpPr>
          <a:xfrm>
            <a:off x="7102270" y="4498674"/>
            <a:ext cx="5044812" cy="2338774"/>
            <a:chOff x="7182062" y="4540954"/>
            <a:chExt cx="5044812" cy="233877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E7A63EF-0745-670B-4789-38AEAB4A729E}"/>
                </a:ext>
              </a:extLst>
            </p:cNvPr>
            <p:cNvSpPr/>
            <p:nvPr/>
          </p:nvSpPr>
          <p:spPr>
            <a:xfrm>
              <a:off x="10035754" y="5740608"/>
              <a:ext cx="2171718" cy="10259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875A5F4-C0F1-5974-8D7D-EAECCE28D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8910" y="6134320"/>
              <a:ext cx="2127964" cy="745408"/>
            </a:xfrm>
            <a:prstGeom prst="rect">
              <a:avLst/>
            </a:prstGeom>
          </p:spPr>
        </p:pic>
        <p:sp>
          <p:nvSpPr>
            <p:cNvPr id="45" name="Content Placeholder 2">
              <a:extLst>
                <a:ext uri="{FF2B5EF4-FFF2-40B4-BE49-F238E27FC236}">
                  <a16:creationId xmlns:a16="http://schemas.microsoft.com/office/drawing/2014/main" id="{281B5E66-2D3B-E913-69DB-2958CDCF6E07}"/>
                </a:ext>
              </a:extLst>
            </p:cNvPr>
            <p:cNvSpPr txBox="1">
              <a:spLocks/>
            </p:cNvSpPr>
            <p:nvPr/>
          </p:nvSpPr>
          <p:spPr>
            <a:xfrm>
              <a:off x="7214940" y="4540954"/>
              <a:ext cx="4400133" cy="72728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1"/>
                </a:buClr>
                <a:buFont typeface="Wingdings" pitchFamily="2" charset="2"/>
                <a:buChar char="§"/>
                <a:defRPr sz="2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4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0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/>
                <a:t>Energy Generation,</a:t>
              </a:r>
              <a:br>
                <a:rPr lang="en-GB" sz="2400"/>
              </a:br>
              <a:r>
                <a:rPr lang="en-GB" sz="2400"/>
                <a:t>Conversion &amp; Storage</a:t>
              </a:r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0B1510DE-A5DF-3B7E-DBEA-B9EAEA5026F9}"/>
                </a:ext>
              </a:extLst>
            </p:cNvPr>
            <p:cNvSpPr/>
            <p:nvPr/>
          </p:nvSpPr>
          <p:spPr>
            <a:xfrm>
              <a:off x="7493128" y="5206512"/>
              <a:ext cx="4005764" cy="110215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Content Placeholder 2">
              <a:extLst>
                <a:ext uri="{FF2B5EF4-FFF2-40B4-BE49-F238E27FC236}">
                  <a16:creationId xmlns:a16="http://schemas.microsoft.com/office/drawing/2014/main" id="{E28A881F-EF22-1963-7654-EE76C2E4DD84}"/>
                </a:ext>
              </a:extLst>
            </p:cNvPr>
            <p:cNvSpPr txBox="1">
              <a:spLocks/>
            </p:cNvSpPr>
            <p:nvPr/>
          </p:nvSpPr>
          <p:spPr>
            <a:xfrm>
              <a:off x="7182062" y="5231990"/>
              <a:ext cx="4262992" cy="132148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1"/>
                </a:buClr>
                <a:buFont typeface="Wingdings" pitchFamily="2" charset="2"/>
                <a:buChar char="§"/>
                <a:defRPr sz="2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4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20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Wingdings" pitchFamily="2" charset="2"/>
                <a:buChar char="§"/>
                <a:defRPr sz="1800" kern="1200">
                  <a:solidFill>
                    <a:schemeClr val="accent4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r>
                <a:rPr lang="en-GB" sz="1400"/>
                <a:t>Photocatalysis &amp; induced electro-chemistry</a:t>
              </a:r>
            </a:p>
            <a:p>
              <a:pPr lvl="1"/>
              <a:r>
                <a:rPr lang="en-GB" sz="1400"/>
                <a:t>Defect kinetics in solar cells</a:t>
              </a:r>
            </a:p>
            <a:p>
              <a:pPr lvl="1"/>
              <a:r>
                <a:rPr lang="en-GB" sz="1400"/>
                <a:t>Ion solvation kinetics in batteries</a:t>
              </a:r>
            </a:p>
            <a:p>
              <a:pPr lvl="1"/>
              <a:r>
                <a:rPr lang="en-GB" sz="1400"/>
                <a:t>Kinetics of glasses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2390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CE5EF-AEF1-47C3-51D0-00E562CCC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1" y="-61413"/>
            <a:ext cx="10515600" cy="1325563"/>
          </a:xfrm>
        </p:spPr>
        <p:txBody>
          <a:bodyPr/>
          <a:lstStyle/>
          <a:p>
            <a:r>
              <a:rPr lang="en-GB" dirty="0"/>
              <a:t>Existing Instruments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67CF86-2F9C-7C61-DC69-10CAD2D87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F5476B9-570A-9F28-DF14-9DC648086875}"/>
              </a:ext>
            </a:extLst>
          </p:cNvPr>
          <p:cNvSpPr txBox="1">
            <a:spLocks/>
          </p:cNvSpPr>
          <p:nvPr/>
        </p:nvSpPr>
        <p:spPr>
          <a:xfrm>
            <a:off x="5416302" y="947382"/>
            <a:ext cx="4496664" cy="519404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dirty="0"/>
              <a:t>Imaging/Microscopy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Directly view materials nm-scale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Commercial systems at keV level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Static (DC) MeV machines – only a few, decades old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Higher energy means thicker, more realistic samples</a:t>
            </a:r>
          </a:p>
          <a:p>
            <a:pPr lvl="2">
              <a:lnSpc>
                <a:spcPct val="120000"/>
              </a:lnSpc>
            </a:pPr>
            <a:r>
              <a:rPr lang="en-GB" dirty="0" err="1"/>
              <a:t>Eg</a:t>
            </a:r>
            <a:r>
              <a:rPr lang="en-GB" dirty="0"/>
              <a:t>/ live cells in liquid instead of frozen</a:t>
            </a:r>
          </a:p>
          <a:p>
            <a:pPr lvl="2">
              <a:lnSpc>
                <a:spcPct val="120000"/>
              </a:lnSpc>
            </a:pPr>
            <a:r>
              <a:rPr lang="en-GB" dirty="0"/>
              <a:t>Solid-liquid interface in batteries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No other MeV time-resolved machine worldwide</a:t>
            </a:r>
          </a:p>
          <a:p>
            <a:pPr lvl="2"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6834637-DB74-E235-7C5C-614E3E9CEEB5}"/>
              </a:ext>
            </a:extLst>
          </p:cNvPr>
          <p:cNvSpPr txBox="1">
            <a:spLocks/>
          </p:cNvSpPr>
          <p:nvPr/>
        </p:nvSpPr>
        <p:spPr>
          <a:xfrm>
            <a:off x="56316" y="1052634"/>
            <a:ext cx="5648331" cy="31553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dirty="0"/>
              <a:t>Ultrafast Diffraction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Probes structure of materials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Based on similar accelerator and laser technology to CLARA and X-FELs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Other existing MeV instruments around the world – SLAC/KAERI(Korea)/DESY/Shanghai etc</a:t>
            </a:r>
          </a:p>
          <a:p>
            <a:pPr lvl="1"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</p:txBody>
      </p:sp>
      <p:pic>
        <p:nvPicPr>
          <p:cNvPr id="22" name="Picture 21" descr="A diagram of a tower&#10;&#10;Description automatically generated">
            <a:extLst>
              <a:ext uri="{FF2B5EF4-FFF2-40B4-BE49-F238E27FC236}">
                <a16:creationId xmlns:a16="http://schemas.microsoft.com/office/drawing/2014/main" id="{B9843AC1-52F8-8051-ECEE-4211799F10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885"/>
          <a:stretch/>
        </p:blipFill>
        <p:spPr>
          <a:xfrm>
            <a:off x="9860463" y="951076"/>
            <a:ext cx="2208483" cy="4338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035EB7-8274-8D75-CE0F-26F936656A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17" y="4208016"/>
            <a:ext cx="5648332" cy="16138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77EEE0-A9BF-E871-FE22-D392EA2B5114}"/>
              </a:ext>
            </a:extLst>
          </p:cNvPr>
          <p:cNvSpPr txBox="1"/>
          <p:nvPr/>
        </p:nvSpPr>
        <p:spPr>
          <a:xfrm>
            <a:off x="1684618" y="5837027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SLAC MeV UED facility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F01E9B-D616-FD70-DD14-8B6E30500CE6}"/>
              </a:ext>
            </a:extLst>
          </p:cNvPr>
          <p:cNvSpPr txBox="1"/>
          <p:nvPr/>
        </p:nvSpPr>
        <p:spPr>
          <a:xfrm>
            <a:off x="10005933" y="5290075"/>
            <a:ext cx="2129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Osaka 3 MeV TEM</a:t>
            </a:r>
          </a:p>
        </p:txBody>
      </p:sp>
    </p:spTree>
    <p:extLst>
      <p:ext uri="{BB962C8B-B14F-4D97-AF65-F5344CB8AC3E}">
        <p14:creationId xmlns:p14="http://schemas.microsoft.com/office/powerpoint/2010/main" val="73917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CE5EF-AEF1-47C3-51D0-00E562CCC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1" y="-61413"/>
            <a:ext cx="10515600" cy="1325563"/>
          </a:xfrm>
        </p:spPr>
        <p:txBody>
          <a:bodyPr/>
          <a:lstStyle/>
          <a:p>
            <a:r>
              <a:rPr lang="en-GB" dirty="0"/>
              <a:t>Leveraging ASTeC Experience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6834637-DB74-E235-7C5C-614E3E9CEEB5}"/>
              </a:ext>
            </a:extLst>
          </p:cNvPr>
          <p:cNvSpPr txBox="1">
            <a:spLocks/>
          </p:cNvSpPr>
          <p:nvPr/>
        </p:nvSpPr>
        <p:spPr>
          <a:xfrm>
            <a:off x="216126" y="1002940"/>
            <a:ext cx="5879873" cy="1024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Design, build, and operation of particle accelerator facilities</a:t>
            </a: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</p:txBody>
      </p:sp>
      <p:pic>
        <p:nvPicPr>
          <p:cNvPr id="3" name="Picture 4" descr="\\fed.cclrc.ac.uk\Org\NLab\ASTeC-TDL\Projects\tdl-1168 CLARA\pho - photos\DL17-022- (8).jpg">
            <a:extLst>
              <a:ext uri="{FF2B5EF4-FFF2-40B4-BE49-F238E27FC236}">
                <a16:creationId xmlns:a16="http://schemas.microsoft.com/office/drawing/2014/main" id="{179D820D-B852-8C18-755E-427FE604D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129" y="1566840"/>
            <a:ext cx="3193061" cy="224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3E05A4-FD22-BC37-6008-C02F5DC2DCED}"/>
              </a:ext>
            </a:extLst>
          </p:cNvPr>
          <p:cNvSpPr txBox="1">
            <a:spLocks/>
          </p:cNvSpPr>
          <p:nvPr/>
        </p:nvSpPr>
        <p:spPr>
          <a:xfrm>
            <a:off x="7051745" y="1002940"/>
            <a:ext cx="4270514" cy="1024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Femtosecond photoinjector development</a:t>
            </a: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</p:txBody>
      </p:sp>
      <p:pic>
        <p:nvPicPr>
          <p:cNvPr id="6" name="Picture 331" descr="C:\Users\ggj78846\Documents\My Talks &amp; Papers\IPAC 2014\HRRG\current images\coolinggun.png">
            <a:extLst>
              <a:ext uri="{FF2B5EF4-FFF2-40B4-BE49-F238E27FC236}">
                <a16:creationId xmlns:a16="http://schemas.microsoft.com/office/drawing/2014/main" id="{F47CD166-EE81-4860-8192-07604CBD1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696" y="1916089"/>
            <a:ext cx="2507239" cy="2205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 descr="A picture containing indoor, sitting, table, large&#10;&#10;Description generated with very high confidence">
            <a:extLst>
              <a:ext uri="{FF2B5EF4-FFF2-40B4-BE49-F238E27FC236}">
                <a16:creationId xmlns:a16="http://schemas.microsoft.com/office/drawing/2014/main" id="{6A6BC9EB-F06E-1170-ACF0-F29CA52EA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3696" y="4323647"/>
            <a:ext cx="2381970" cy="16906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B69743-CD92-9920-C9D3-7CE4834FF7D7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" b="49884"/>
          <a:stretch/>
        </p:blipFill>
        <p:spPr bwMode="auto">
          <a:xfrm>
            <a:off x="292393" y="3994301"/>
            <a:ext cx="1279670" cy="1284012"/>
          </a:xfrm>
          <a:prstGeom prst="rect">
            <a:avLst/>
          </a:prstGeom>
          <a:noFill/>
        </p:spPr>
      </p:pic>
      <p:pic>
        <p:nvPicPr>
          <p:cNvPr id="9" name="Picture 22">
            <a:extLst>
              <a:ext uri="{FF2B5EF4-FFF2-40B4-BE49-F238E27FC236}">
                <a16:creationId xmlns:a16="http://schemas.microsoft.com/office/drawing/2014/main" id="{85FE74E1-4B7E-38DC-F225-130D6995BE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1" y="4114795"/>
            <a:ext cx="5806529" cy="2681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\\fed.cclrc.ac.uk\Org\NLab\ASTeC\Projects\VELA\Work\2015\08\03\single shot single crystal.jpg">
            <a:extLst>
              <a:ext uri="{FF2B5EF4-FFF2-40B4-BE49-F238E27FC236}">
                <a16:creationId xmlns:a16="http://schemas.microsoft.com/office/drawing/2014/main" id="{BD462342-B387-A849-2D0E-693C16A59111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845" y="5643110"/>
            <a:ext cx="990517" cy="99051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90C1E47-1150-C7C8-3226-46257F7A240D}"/>
              </a:ext>
            </a:extLst>
          </p:cNvPr>
          <p:cNvSpPr txBox="1"/>
          <p:nvPr/>
        </p:nvSpPr>
        <p:spPr>
          <a:xfrm>
            <a:off x="1980065" y="4140296"/>
            <a:ext cx="1555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Proof-of principle static MeV electron diffraction on VELA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495694F-03DF-C586-DA5E-3941DEAFC76A}"/>
              </a:ext>
            </a:extLst>
          </p:cNvPr>
          <p:cNvSpPr txBox="1">
            <a:spLocks/>
          </p:cNvSpPr>
          <p:nvPr/>
        </p:nvSpPr>
        <p:spPr>
          <a:xfrm>
            <a:off x="216126" y="3076679"/>
            <a:ext cx="2110147" cy="82939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MeV UED Experience</a:t>
            </a: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EC352AC7-3931-EB4E-4511-325652482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07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CE5EF-AEF1-47C3-51D0-00E562CCC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1" y="-61413"/>
            <a:ext cx="10515600" cy="1325563"/>
          </a:xfrm>
        </p:spPr>
        <p:txBody>
          <a:bodyPr/>
          <a:lstStyle/>
          <a:p>
            <a:r>
              <a:rPr lang="en-GB" dirty="0"/>
              <a:t>Instrument Design - Evolution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9DC797-7AC5-715D-90D7-19662695EF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970" y="1124491"/>
            <a:ext cx="5210770" cy="10934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94CACD-C8D8-DFB3-5518-5DD704C3FB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2" y="2496040"/>
            <a:ext cx="5278345" cy="214125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EA96ADE-2198-94B1-C167-8ACD1E3144B9}"/>
              </a:ext>
            </a:extLst>
          </p:cNvPr>
          <p:cNvSpPr txBox="1">
            <a:spLocks/>
          </p:cNvSpPr>
          <p:nvPr/>
        </p:nvSpPr>
        <p:spPr>
          <a:xfrm>
            <a:off x="6096000" y="2496040"/>
            <a:ext cx="5210770" cy="10545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Need for different sample stages and environments as well as different beam parameters – one and a half beamline design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19A3AFC-BC6B-FC68-9EBB-FCD74B1ACFD2}"/>
              </a:ext>
            </a:extLst>
          </p:cNvPr>
          <p:cNvGrpSpPr/>
          <p:nvPr/>
        </p:nvGrpSpPr>
        <p:grpSpPr>
          <a:xfrm>
            <a:off x="6360861" y="3622474"/>
            <a:ext cx="5548894" cy="3047956"/>
            <a:chOff x="6005147" y="4423355"/>
            <a:chExt cx="4220308" cy="231817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13607AD-23E6-99BF-3482-B26A32C44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5147" y="4793125"/>
              <a:ext cx="4220308" cy="194840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07AA403-80C3-3064-04F7-98E0A4FED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9993" y="4423355"/>
              <a:ext cx="2735503" cy="968627"/>
            </a:xfrm>
            <a:prstGeom prst="rect">
              <a:avLst/>
            </a:prstGeom>
          </p:spPr>
        </p:pic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1483554-27AD-91C5-DBB5-C7673AFAB6DE}"/>
              </a:ext>
            </a:extLst>
          </p:cNvPr>
          <p:cNvSpPr txBox="1">
            <a:spLocks/>
          </p:cNvSpPr>
          <p:nvPr/>
        </p:nvSpPr>
        <p:spPr>
          <a:xfrm>
            <a:off x="1811045" y="4989068"/>
            <a:ext cx="4184160" cy="11361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Remove constraints of one beamline on the other to improve performance – current two beam line design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BAEC936-51EA-60B4-75EA-502A29B744A3}"/>
              </a:ext>
            </a:extLst>
          </p:cNvPr>
          <p:cNvSpPr txBox="1">
            <a:spLocks/>
          </p:cNvSpPr>
          <p:nvPr/>
        </p:nvSpPr>
        <p:spPr>
          <a:xfrm>
            <a:off x="1371599" y="1205367"/>
            <a:ext cx="3707423" cy="109342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Initial concept – single beamline for both imaging and diffraction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C825758-116E-4421-0F17-6BA3D880D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024" y="6243115"/>
            <a:ext cx="5326670" cy="516697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Laser and RF infrastructure still shared!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8D965060-2320-4C73-EAF0-3EA093404F0D}"/>
              </a:ext>
            </a:extLst>
          </p:cNvPr>
          <p:cNvSpPr/>
          <p:nvPr/>
        </p:nvSpPr>
        <p:spPr>
          <a:xfrm>
            <a:off x="4953740" y="1526959"/>
            <a:ext cx="814924" cy="2992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DBF62B9-A0CD-30F6-FA86-9A69542BDA27}"/>
              </a:ext>
            </a:extLst>
          </p:cNvPr>
          <p:cNvSpPr/>
          <p:nvPr/>
        </p:nvSpPr>
        <p:spPr>
          <a:xfrm>
            <a:off x="5831140" y="5290588"/>
            <a:ext cx="814924" cy="2992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F33A7110-A85E-409C-B8AD-D3B6CCCE2D85}"/>
              </a:ext>
            </a:extLst>
          </p:cNvPr>
          <p:cNvSpPr/>
          <p:nvPr/>
        </p:nvSpPr>
        <p:spPr>
          <a:xfrm rot="10800000">
            <a:off x="5405945" y="2805342"/>
            <a:ext cx="814924" cy="3281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B595787-22A9-E6E2-2675-2921A71E1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59478"/>
      </p:ext>
    </p:extLst>
  </p:cSld>
  <p:clrMapOvr>
    <a:masterClrMapping/>
  </p:clrMapOvr>
</p:sld>
</file>

<file path=ppt/theme/theme1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NNL_PowerPoint_Template (1)">
  <a:themeElements>
    <a:clrScheme name="PNNL_Presentation_Template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PNNL_Presentation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NNL_Presentation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NNL_Presentation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8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00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E7B900"/>
        </a:accent6>
        <a:hlink>
          <a:srgbClr val="CC33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9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0000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E7B900"/>
        </a:accent6>
        <a:hlink>
          <a:srgbClr val="006600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10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3366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E7B900"/>
        </a:accent6>
        <a:hlink>
          <a:srgbClr val="008080"/>
        </a:hlink>
        <a:folHlink>
          <a:srgbClr val="99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11">
        <a:dk1>
          <a:srgbClr val="000000"/>
        </a:dk1>
        <a:lt1>
          <a:srgbClr val="FFFFFF"/>
        </a:lt1>
        <a:dk2>
          <a:srgbClr val="CB7023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3B2B0D1CC08C4FA03E0DFB93472BA3" ma:contentTypeVersion="18" ma:contentTypeDescription="Create a new document." ma:contentTypeScope="" ma:versionID="797ac37ce174415ec68489e5428b5013">
  <xsd:schema xmlns:xsd="http://www.w3.org/2001/XMLSchema" xmlns:xs="http://www.w3.org/2001/XMLSchema" xmlns:p="http://schemas.microsoft.com/office/2006/metadata/properties" xmlns:ns2="0f0e717d-fa42-4e06-a852-b21f3c83bb3c" xmlns:ns3="be61ad03-1599-42ea-9f88-f8c4d842cb1d" targetNamespace="http://schemas.microsoft.com/office/2006/metadata/properties" ma:root="true" ma:fieldsID="b3761b65dcd6e76dc9efe77bb3355e13" ns2:_="" ns3:_="">
    <xsd:import namespace="0f0e717d-fa42-4e06-a852-b21f3c83bb3c"/>
    <xsd:import namespace="be61ad03-1599-42ea-9f88-f8c4d842cb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0e717d-fa42-4e06-a852-b21f3c83bb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61ad03-1599-42ea-9f88-f8c4d842cb1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329a8f01-507c-4148-968e-d2be6ac4712b}" ma:internalName="TaxCatchAll" ma:showField="CatchAllData" ma:web="be61ad03-1599-42ea-9f88-f8c4d842cb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e61ad03-1599-42ea-9f88-f8c4d842cb1d">
      <UserInfo>
        <DisplayName>Muratori, Bruno (STFC,DL,AST)</DisplayName>
        <AccountId>26</AccountId>
        <AccountType/>
      </UserInfo>
      <UserInfo>
        <DisplayName>Hill, Clive (STFC,DL,TECH)</DisplayName>
        <AccountId>24</AccountId>
        <AccountType/>
      </UserInfo>
    </SharedWithUsers>
    <TaxCatchAll xmlns="be61ad03-1599-42ea-9f88-f8c4d842cb1d" xsi:nil="true"/>
    <lcf76f155ced4ddcb4097134ff3c332f xmlns="0f0e717d-fa42-4e06-a852-b21f3c83bb3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666304E-A92A-483D-92F7-19D16FDBBE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66CCDA-8D58-48B4-B1D2-EAC62D4C10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0e717d-fa42-4e06-a852-b21f3c83bb3c"/>
    <ds:schemaRef ds:uri="be61ad03-1599-42ea-9f88-f8c4d842cb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EC5C1E1-1793-4945-9FE3-2DAAA4062AE9}">
  <ds:schemaRefs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e8785e35-4af9-43d1-8745-88b55cf0d46b"/>
    <ds:schemaRef ds:uri="19a5072a-c90b-4bd3-a68a-b7abbd4b55f2"/>
    <ds:schemaRef ds:uri="http://www.w3.org/XML/1998/namespace"/>
    <ds:schemaRef ds:uri="be61ad03-1599-42ea-9f88-f8c4d842cb1d"/>
    <ds:schemaRef ds:uri="0f0e717d-fa42-4e06-a852-b21f3c83bb3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15316</TotalTime>
  <Words>1388</Words>
  <Application>Microsoft Office PowerPoint</Application>
  <PresentationFormat>Widescreen</PresentationFormat>
  <Paragraphs>300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Wingdings</vt:lpstr>
      <vt:lpstr>1_Font and logo master</vt:lpstr>
      <vt:lpstr>Font and logo master</vt:lpstr>
      <vt:lpstr>Font and logo master</vt:lpstr>
      <vt:lpstr>PNNL_PowerPoint_Template (1)</vt:lpstr>
      <vt:lpstr>Relativistic Ultrafast Electron Diffraction and Imaging</vt:lpstr>
      <vt:lpstr>Contents</vt:lpstr>
      <vt:lpstr>The RUEDI Project</vt:lpstr>
      <vt:lpstr>The RUEDI Facility Proposal</vt:lpstr>
      <vt:lpstr>Pump-probe experiments</vt:lpstr>
      <vt:lpstr>Enabling Science</vt:lpstr>
      <vt:lpstr>Existing Instruments</vt:lpstr>
      <vt:lpstr>Leveraging ASTeC Experience</vt:lpstr>
      <vt:lpstr>Instrument Design - Evolution</vt:lpstr>
      <vt:lpstr>PowerPoint Presentation</vt:lpstr>
      <vt:lpstr>Diffraction Line</vt:lpstr>
      <vt:lpstr>Imaging Beamline</vt:lpstr>
      <vt:lpstr>Imaging Line – 2 options</vt:lpstr>
      <vt:lpstr>Laser Systems</vt:lpstr>
      <vt:lpstr>Laser systems</vt:lpstr>
      <vt:lpstr>Proposed Layout</vt:lpstr>
      <vt:lpstr>Environmental Sustainability</vt:lpstr>
      <vt:lpstr>Digital + Data</vt:lpstr>
      <vt:lpstr>Project status</vt:lpstr>
      <vt:lpstr>Timeline</vt:lpstr>
      <vt:lpstr>Summary</vt:lpstr>
      <vt:lpstr>Acknowledgements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McKenzie, Julian (STFC,DL,AST)</dc:creator>
  <cp:lastModifiedBy>Noakes, Tim (STFC,DL,AST)</cp:lastModifiedBy>
  <cp:revision>16</cp:revision>
  <dcterms:created xsi:type="dcterms:W3CDTF">2021-08-20T13:53:38Z</dcterms:created>
  <dcterms:modified xsi:type="dcterms:W3CDTF">2024-06-11T08:05:00Z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0x0101006D3B2B0D1CC08C4FA03E0DFB93472BA3</vt:lpwstr>
  </property>
</Properties>
</file>