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Masters/slideMaster45.xml" ContentType="application/vnd.openxmlformats-officedocument.presentationml.slideMaster+xml"/>
  <Override PartName="/ppt/slideMasters/slideMaster46.xml" ContentType="application/vnd.openxmlformats-officedocument.presentationml.slideMaster+xml"/>
  <Override PartName="/ppt/slideMasters/slideMaster47.xml" ContentType="application/vnd.openxmlformats-officedocument.presentationml.slideMaster+xml"/>
  <Override PartName="/ppt/slideMasters/slideMaster48.xml" ContentType="application/vnd.openxmlformats-officedocument.presentationml.slideMaster+xml"/>
  <Override PartName="/ppt/slideMasters/slideMaster49.xml" ContentType="application/vnd.openxmlformats-officedocument.presentationml.slideMaster+xml"/>
  <Override PartName="/ppt/slideMasters/slideMaster50.xml" ContentType="application/vnd.openxmlformats-officedocument.presentationml.slideMaster+xml"/>
  <Override PartName="/ppt/slideMasters/slideMaster51.xml" ContentType="application/vnd.openxmlformats-officedocument.presentationml.slideMaster+xml"/>
  <Override PartName="/ppt/slideMasters/slideMaster52.xml" ContentType="application/vnd.openxmlformats-officedocument.presentationml.slideMaster+xml"/>
  <Override PartName="/ppt/slideMasters/slideMaster53.xml" ContentType="application/vnd.openxmlformats-officedocument.presentationml.slideMaster+xml"/>
  <Override PartName="/ppt/slideMasters/slideMaster54.xml" ContentType="application/vnd.openxmlformats-officedocument.presentationml.slideMaster+xml"/>
  <Override PartName="/ppt/slideMasters/slideMaster55.xml" ContentType="application/vnd.openxmlformats-officedocument.presentationml.slideMaster+xml"/>
  <Override PartName="/ppt/slideMasters/slideMaster56.xml" ContentType="application/vnd.openxmlformats-officedocument.presentationml.slideMaster+xml"/>
  <Override PartName="/ppt/slideMasters/slideMaster57.xml" ContentType="application/vnd.openxmlformats-officedocument.presentationml.slideMaster+xml"/>
  <Override PartName="/ppt/slideMasters/slideMaster58.xml" ContentType="application/vnd.openxmlformats-officedocument.presentationml.slideMaster+xml"/>
  <Override PartName="/ppt/slideMasters/slideMaster59.xml" ContentType="application/vnd.openxmlformats-officedocument.presentationml.slideMaster+xml"/>
  <Override PartName="/ppt/slideMasters/slideMaster6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slideLayouts/slideLayout12.xml" ContentType="application/vnd.openxmlformats-officedocument.presentationml.slideLayout+xml"/>
  <Override PartName="/ppt/theme/theme12.xml" ContentType="application/vnd.openxmlformats-officedocument.theme+xml"/>
  <Override PartName="/ppt/slideLayouts/slideLayout13.xml" ContentType="application/vnd.openxmlformats-officedocument.presentationml.slideLayout+xml"/>
  <Override PartName="/ppt/theme/theme13.xml" ContentType="application/vnd.openxmlformats-officedocument.theme+xml"/>
  <Override PartName="/ppt/slideLayouts/slideLayout14.xml" ContentType="application/vnd.openxmlformats-officedocument.presentationml.slideLayout+xml"/>
  <Override PartName="/ppt/theme/theme14.xml" ContentType="application/vnd.openxmlformats-officedocument.theme+xml"/>
  <Override PartName="/ppt/slideLayouts/slideLayout15.xml" ContentType="application/vnd.openxmlformats-officedocument.presentationml.slideLayout+xml"/>
  <Override PartName="/ppt/theme/theme15.xml" ContentType="application/vnd.openxmlformats-officedocument.theme+xml"/>
  <Override PartName="/ppt/slideLayouts/slideLayout16.xml" ContentType="application/vnd.openxmlformats-officedocument.presentationml.slideLayout+xml"/>
  <Override PartName="/ppt/theme/theme16.xml" ContentType="application/vnd.openxmlformats-officedocument.theme+xml"/>
  <Override PartName="/ppt/slideLayouts/slideLayout17.xml" ContentType="application/vnd.openxmlformats-officedocument.presentationml.slideLayout+xml"/>
  <Override PartName="/ppt/theme/theme17.xml" ContentType="application/vnd.openxmlformats-officedocument.theme+xml"/>
  <Override PartName="/ppt/slideLayouts/slideLayout18.xml" ContentType="application/vnd.openxmlformats-officedocument.presentationml.slideLayout+xml"/>
  <Override PartName="/ppt/theme/theme18.xml" ContentType="application/vnd.openxmlformats-officedocument.theme+xml"/>
  <Override PartName="/ppt/slideLayouts/slideLayout19.xml" ContentType="application/vnd.openxmlformats-officedocument.presentationml.slideLayout+xml"/>
  <Override PartName="/ppt/theme/theme19.xml" ContentType="application/vnd.openxmlformats-officedocument.theme+xml"/>
  <Override PartName="/ppt/slideLayouts/slideLayout20.xml" ContentType="application/vnd.openxmlformats-officedocument.presentationml.slideLayout+xml"/>
  <Override PartName="/ppt/theme/theme20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1.xml" ContentType="application/vnd.openxmlformats-officedocument.theme+xml"/>
  <Override PartName="/ppt/slideLayouts/slideLayout23.xml" ContentType="application/vnd.openxmlformats-officedocument.presentationml.slideLayout+xml"/>
  <Override PartName="/ppt/theme/theme22.xml" ContentType="application/vnd.openxmlformats-officedocument.theme+xml"/>
  <Override PartName="/ppt/slideLayouts/slideLayout24.xml" ContentType="application/vnd.openxmlformats-officedocument.presentationml.slideLayout+xml"/>
  <Override PartName="/ppt/theme/theme23.xml" ContentType="application/vnd.openxmlformats-officedocument.theme+xml"/>
  <Override PartName="/ppt/slideLayouts/slideLayout25.xml" ContentType="application/vnd.openxmlformats-officedocument.presentationml.slideLayout+xml"/>
  <Override PartName="/ppt/theme/theme24.xml" ContentType="application/vnd.openxmlformats-officedocument.theme+xml"/>
  <Override PartName="/ppt/slideLayouts/slideLayout26.xml" ContentType="application/vnd.openxmlformats-officedocument.presentationml.slideLayout+xml"/>
  <Override PartName="/ppt/theme/theme25.xml" ContentType="application/vnd.openxmlformats-officedocument.theme+xml"/>
  <Override PartName="/ppt/slideLayouts/slideLayout27.xml" ContentType="application/vnd.openxmlformats-officedocument.presentationml.slideLayout+xml"/>
  <Override PartName="/ppt/theme/theme26.xml" ContentType="application/vnd.openxmlformats-officedocument.theme+xml"/>
  <Override PartName="/ppt/slideLayouts/slideLayout28.xml" ContentType="application/vnd.openxmlformats-officedocument.presentationml.slideLayout+xml"/>
  <Override PartName="/ppt/theme/theme27.xml" ContentType="application/vnd.openxmlformats-officedocument.theme+xml"/>
  <Override PartName="/ppt/slideLayouts/slideLayout29.xml" ContentType="application/vnd.openxmlformats-officedocument.presentationml.slideLayout+xml"/>
  <Override PartName="/ppt/theme/theme28.xml" ContentType="application/vnd.openxmlformats-officedocument.theme+xml"/>
  <Override PartName="/ppt/slideLayouts/slideLayout30.xml" ContentType="application/vnd.openxmlformats-officedocument.presentationml.slideLayout+xml"/>
  <Override PartName="/ppt/theme/theme29.xml" ContentType="application/vnd.openxmlformats-officedocument.theme+xml"/>
  <Override PartName="/ppt/slideLayouts/slideLayout31.xml" ContentType="application/vnd.openxmlformats-officedocument.presentationml.slideLayout+xml"/>
  <Override PartName="/ppt/theme/theme30.xml" ContentType="application/vnd.openxmlformats-officedocument.theme+xml"/>
  <Override PartName="/ppt/slideLayouts/slideLayout32.xml" ContentType="application/vnd.openxmlformats-officedocument.presentationml.slideLayout+xml"/>
  <Override PartName="/ppt/theme/theme31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2.xml" ContentType="application/vnd.openxmlformats-officedocument.theme+xml"/>
  <Override PartName="/ppt/slideLayouts/slideLayout35.xml" ContentType="application/vnd.openxmlformats-officedocument.presentationml.slideLayout+xml"/>
  <Override PartName="/ppt/theme/theme3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4.xml" ContentType="application/vnd.openxmlformats-officedocument.theme+xml"/>
  <Override PartName="/ppt/slideLayouts/slideLayout40.xml" ContentType="application/vnd.openxmlformats-officedocument.presentationml.slideLayout+xml"/>
  <Override PartName="/ppt/theme/theme35.xml" ContentType="application/vnd.openxmlformats-officedocument.theme+xml"/>
  <Override PartName="/ppt/slideLayouts/slideLayout41.xml" ContentType="application/vnd.openxmlformats-officedocument.presentationml.slideLayout+xml"/>
  <Override PartName="/ppt/theme/theme36.xml" ContentType="application/vnd.openxmlformats-officedocument.theme+xml"/>
  <Override PartName="/ppt/slideLayouts/slideLayout42.xml" ContentType="application/vnd.openxmlformats-officedocument.presentationml.slideLayout+xml"/>
  <Override PartName="/ppt/theme/theme37.xml" ContentType="application/vnd.openxmlformats-officedocument.theme+xml"/>
  <Override PartName="/ppt/slideLayouts/slideLayout43.xml" ContentType="application/vnd.openxmlformats-officedocument.presentationml.slideLayout+xml"/>
  <Override PartName="/ppt/theme/theme38.xml" ContentType="application/vnd.openxmlformats-officedocument.theme+xml"/>
  <Override PartName="/ppt/slideLayouts/slideLayout44.xml" ContentType="application/vnd.openxmlformats-officedocument.presentationml.slideLayout+xml"/>
  <Override PartName="/ppt/theme/theme39.xml" ContentType="application/vnd.openxmlformats-officedocument.theme+xml"/>
  <Override PartName="/ppt/slideLayouts/slideLayout45.xml" ContentType="application/vnd.openxmlformats-officedocument.presentationml.slideLayout+xml"/>
  <Override PartName="/ppt/theme/theme40.xml" ContentType="application/vnd.openxmlformats-officedocument.theme+xml"/>
  <Override PartName="/ppt/slideLayouts/slideLayout46.xml" ContentType="application/vnd.openxmlformats-officedocument.presentationml.slideLayout+xml"/>
  <Override PartName="/ppt/theme/theme41.xml" ContentType="application/vnd.openxmlformats-officedocument.theme+xml"/>
  <Override PartName="/ppt/slideLayouts/slideLayout47.xml" ContentType="application/vnd.openxmlformats-officedocument.presentationml.slideLayout+xml"/>
  <Override PartName="/ppt/theme/theme42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3.xml" ContentType="application/vnd.openxmlformats-officedocument.theme+xml"/>
  <Override PartName="/ppt/slideLayouts/slideLayout50.xml" ContentType="application/vnd.openxmlformats-officedocument.presentationml.slideLayout+xml"/>
  <Override PartName="/ppt/theme/theme44.xml" ContentType="application/vnd.openxmlformats-officedocument.theme+xml"/>
  <Override PartName="/ppt/slideLayouts/slideLayout51.xml" ContentType="application/vnd.openxmlformats-officedocument.presentationml.slideLayout+xml"/>
  <Override PartName="/ppt/theme/theme45.xml" ContentType="application/vnd.openxmlformats-officedocument.theme+xml"/>
  <Override PartName="/ppt/slideLayouts/slideLayout52.xml" ContentType="application/vnd.openxmlformats-officedocument.presentationml.slideLayout+xml"/>
  <Override PartName="/ppt/theme/theme46.xml" ContentType="application/vnd.openxmlformats-officedocument.theme+xml"/>
  <Override PartName="/ppt/slideLayouts/slideLayout53.xml" ContentType="application/vnd.openxmlformats-officedocument.presentationml.slideLayout+xml"/>
  <Override PartName="/ppt/theme/theme47.xml" ContentType="application/vnd.openxmlformats-officedocument.theme+xml"/>
  <Override PartName="/ppt/slideLayouts/slideLayout54.xml" ContentType="application/vnd.openxmlformats-officedocument.presentationml.slideLayout+xml"/>
  <Override PartName="/ppt/theme/theme48.xml" ContentType="application/vnd.openxmlformats-officedocument.theme+xml"/>
  <Override PartName="/ppt/slideLayouts/slideLayout55.xml" ContentType="application/vnd.openxmlformats-officedocument.presentationml.slideLayout+xml"/>
  <Override PartName="/ppt/theme/theme49.xml" ContentType="application/vnd.openxmlformats-officedocument.theme+xml"/>
  <Override PartName="/ppt/slideLayouts/slideLayout56.xml" ContentType="application/vnd.openxmlformats-officedocument.presentationml.slideLayout+xml"/>
  <Override PartName="/ppt/theme/theme50.xml" ContentType="application/vnd.openxmlformats-officedocument.theme+xml"/>
  <Override PartName="/ppt/slideLayouts/slideLayout57.xml" ContentType="application/vnd.openxmlformats-officedocument.presentationml.slideLayout+xml"/>
  <Override PartName="/ppt/theme/theme51.xml" ContentType="application/vnd.openxmlformats-officedocument.theme+xml"/>
  <Override PartName="/ppt/slideLayouts/slideLayout58.xml" ContentType="application/vnd.openxmlformats-officedocument.presentationml.slideLayout+xml"/>
  <Override PartName="/ppt/theme/theme52.xml" ContentType="application/vnd.openxmlformats-officedocument.theme+xml"/>
  <Override PartName="/ppt/slideLayouts/slideLayout59.xml" ContentType="application/vnd.openxmlformats-officedocument.presentationml.slideLayout+xml"/>
  <Override PartName="/ppt/theme/theme53.xml" ContentType="application/vnd.openxmlformats-officedocument.theme+xml"/>
  <Override PartName="/ppt/slideLayouts/slideLayout60.xml" ContentType="application/vnd.openxmlformats-officedocument.presentationml.slideLayout+xml"/>
  <Override PartName="/ppt/theme/theme54.xml" ContentType="application/vnd.openxmlformats-officedocument.theme+xml"/>
  <Override PartName="/ppt/slideLayouts/slideLayout61.xml" ContentType="application/vnd.openxmlformats-officedocument.presentationml.slideLayout+xml"/>
  <Override PartName="/ppt/theme/theme55.xml" ContentType="application/vnd.openxmlformats-officedocument.theme+xml"/>
  <Override PartName="/ppt/slideLayouts/slideLayout62.xml" ContentType="application/vnd.openxmlformats-officedocument.presentationml.slideLayout+xml"/>
  <Override PartName="/ppt/theme/theme56.xml" ContentType="application/vnd.openxmlformats-officedocument.theme+xml"/>
  <Override PartName="/ppt/slideLayouts/slideLayout63.xml" ContentType="application/vnd.openxmlformats-officedocument.presentationml.slideLayout+xml"/>
  <Override PartName="/ppt/theme/theme57.xml" ContentType="application/vnd.openxmlformats-officedocument.theme+xml"/>
  <Override PartName="/ppt/slideLayouts/slideLayout64.xml" ContentType="application/vnd.openxmlformats-officedocument.presentationml.slideLayout+xml"/>
  <Override PartName="/ppt/theme/theme58.xml" ContentType="application/vnd.openxmlformats-officedocument.theme+xml"/>
  <Override PartName="/ppt/theme/theme59.xml" ContentType="application/vnd.openxmlformats-officedocument.theme+xml"/>
  <Override PartName="/ppt/theme/theme60.xml" ContentType="application/vnd.openxmlformats-officedocument.theme+xml"/>
  <Override PartName="/ppt/theme/theme6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2" r:id="rId8"/>
    <p:sldMasterId id="2147483664" r:id="rId9"/>
    <p:sldMasterId id="2147483666" r:id="rId10"/>
    <p:sldMasterId id="2147483668" r:id="rId11"/>
    <p:sldMasterId id="2147483670" r:id="rId12"/>
    <p:sldMasterId id="2147483672" r:id="rId13"/>
    <p:sldMasterId id="2147483674" r:id="rId14"/>
    <p:sldMasterId id="2147483676" r:id="rId15"/>
    <p:sldMasterId id="2147483678" r:id="rId16"/>
    <p:sldMasterId id="2147483680" r:id="rId17"/>
    <p:sldMasterId id="2147483682" r:id="rId18"/>
    <p:sldMasterId id="2147483684" r:id="rId19"/>
    <p:sldMasterId id="2147483686" r:id="rId20"/>
    <p:sldMasterId id="2147483688" r:id="rId21"/>
    <p:sldMasterId id="2147483691" r:id="rId22"/>
    <p:sldMasterId id="2147483693" r:id="rId23"/>
    <p:sldMasterId id="2147483695" r:id="rId24"/>
    <p:sldMasterId id="2147483697" r:id="rId25"/>
    <p:sldMasterId id="2147483699" r:id="rId26"/>
    <p:sldMasterId id="2147483701" r:id="rId27"/>
    <p:sldMasterId id="2147483703" r:id="rId28"/>
    <p:sldMasterId id="2147483705" r:id="rId29"/>
    <p:sldMasterId id="2147483707" r:id="rId30"/>
    <p:sldMasterId id="2147483709" r:id="rId31"/>
    <p:sldMasterId id="2147483711" r:id="rId32"/>
    <p:sldMasterId id="2147483714" r:id="rId33"/>
    <p:sldMasterId id="2147483716" r:id="rId34"/>
    <p:sldMasterId id="2147483720" r:id="rId35"/>
    <p:sldMasterId id="2147483722" r:id="rId36"/>
    <p:sldMasterId id="2147483724" r:id="rId37"/>
    <p:sldMasterId id="2147483726" r:id="rId38"/>
    <p:sldMasterId id="2147483728" r:id="rId39"/>
    <p:sldMasterId id="2147483730" r:id="rId40"/>
    <p:sldMasterId id="2147483732" r:id="rId41"/>
    <p:sldMasterId id="2147483734" r:id="rId42"/>
    <p:sldMasterId id="2147483736" r:id="rId43"/>
    <p:sldMasterId id="2147483739" r:id="rId44"/>
    <p:sldMasterId id="2147483741" r:id="rId45"/>
    <p:sldMasterId id="2147483743" r:id="rId46"/>
    <p:sldMasterId id="2147483745" r:id="rId47"/>
    <p:sldMasterId id="2147483747" r:id="rId48"/>
    <p:sldMasterId id="2147483749" r:id="rId49"/>
    <p:sldMasterId id="2147483751" r:id="rId50"/>
    <p:sldMasterId id="2147483753" r:id="rId51"/>
    <p:sldMasterId id="2147483755" r:id="rId52"/>
    <p:sldMasterId id="2147483757" r:id="rId53"/>
    <p:sldMasterId id="2147483759" r:id="rId54"/>
    <p:sldMasterId id="2147483761" r:id="rId55"/>
    <p:sldMasterId id="2147483763" r:id="rId56"/>
    <p:sldMasterId id="2147483765" r:id="rId57"/>
    <p:sldMasterId id="2147483767" r:id="rId58"/>
    <p:sldMasterId id="2147483769" r:id="rId59"/>
    <p:sldMasterId id="2147483770" r:id="rId60"/>
  </p:sldMasterIdLst>
  <p:notesMasterIdLst>
    <p:notesMasterId r:id="rId92"/>
  </p:notesMasterIdLst>
  <p:sldIdLst>
    <p:sldId id="256" r:id="rId61"/>
    <p:sldId id="257" r:id="rId62"/>
    <p:sldId id="258" r:id="rId63"/>
    <p:sldId id="259" r:id="rId64"/>
    <p:sldId id="260" r:id="rId65"/>
    <p:sldId id="261" r:id="rId66"/>
    <p:sldId id="262" r:id="rId67"/>
    <p:sldId id="263" r:id="rId68"/>
    <p:sldId id="264" r:id="rId69"/>
    <p:sldId id="265" r:id="rId70"/>
    <p:sldId id="266" r:id="rId71"/>
    <p:sldId id="267" r:id="rId72"/>
    <p:sldId id="268" r:id="rId73"/>
    <p:sldId id="269" r:id="rId74"/>
    <p:sldId id="270" r:id="rId75"/>
    <p:sldId id="271" r:id="rId76"/>
    <p:sldId id="272" r:id="rId77"/>
    <p:sldId id="273" r:id="rId78"/>
    <p:sldId id="274" r:id="rId79"/>
    <p:sldId id="275" r:id="rId80"/>
    <p:sldId id="276" r:id="rId81"/>
    <p:sldId id="277" r:id="rId82"/>
    <p:sldId id="287" r:id="rId83"/>
    <p:sldId id="278" r:id="rId84"/>
    <p:sldId id="279" r:id="rId85"/>
    <p:sldId id="280" r:id="rId86"/>
    <p:sldId id="281" r:id="rId87"/>
    <p:sldId id="284" r:id="rId88"/>
    <p:sldId id="286" r:id="rId89"/>
    <p:sldId id="282" r:id="rId90"/>
    <p:sldId id="283" r:id="rId91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18B4"/>
    <a:srgbClr val="6D00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Master" Target="slideMasters/slideMaster26.xml"/><Relationship Id="rId21" Type="http://schemas.openxmlformats.org/officeDocument/2006/relationships/slideMaster" Target="slideMasters/slideMaster21.xml"/><Relationship Id="rId42" Type="http://schemas.openxmlformats.org/officeDocument/2006/relationships/slideMaster" Target="slideMasters/slideMaster42.xml"/><Relationship Id="rId47" Type="http://schemas.openxmlformats.org/officeDocument/2006/relationships/slideMaster" Target="slideMasters/slideMaster47.xml"/><Relationship Id="rId63" Type="http://schemas.openxmlformats.org/officeDocument/2006/relationships/slide" Target="slides/slide3.xml"/><Relationship Id="rId68" Type="http://schemas.openxmlformats.org/officeDocument/2006/relationships/slide" Target="slides/slide8.xml"/><Relationship Id="rId84" Type="http://schemas.openxmlformats.org/officeDocument/2006/relationships/slide" Target="slides/slide24.xml"/><Relationship Id="rId89" Type="http://schemas.openxmlformats.org/officeDocument/2006/relationships/slide" Target="slides/slide29.xml"/><Relationship Id="rId16" Type="http://schemas.openxmlformats.org/officeDocument/2006/relationships/slideMaster" Target="slideMasters/slideMaster16.xml"/><Relationship Id="rId11" Type="http://schemas.openxmlformats.org/officeDocument/2006/relationships/slideMaster" Target="slideMasters/slideMaster11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53" Type="http://schemas.openxmlformats.org/officeDocument/2006/relationships/slideMaster" Target="slideMasters/slideMaster53.xml"/><Relationship Id="rId58" Type="http://schemas.openxmlformats.org/officeDocument/2006/relationships/slideMaster" Target="slideMasters/slideMaster58.xml"/><Relationship Id="rId74" Type="http://schemas.openxmlformats.org/officeDocument/2006/relationships/slide" Target="slides/slide14.xml"/><Relationship Id="rId79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30.xml"/><Relationship Id="rId95" Type="http://schemas.openxmlformats.org/officeDocument/2006/relationships/theme" Target="theme/theme1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43" Type="http://schemas.openxmlformats.org/officeDocument/2006/relationships/slideMaster" Target="slideMasters/slideMaster43.xml"/><Relationship Id="rId48" Type="http://schemas.openxmlformats.org/officeDocument/2006/relationships/slideMaster" Target="slideMasters/slideMaster48.xml"/><Relationship Id="rId64" Type="http://schemas.openxmlformats.org/officeDocument/2006/relationships/slide" Target="slides/slide4.xml"/><Relationship Id="rId69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51" Type="http://schemas.openxmlformats.org/officeDocument/2006/relationships/slideMaster" Target="slideMasters/slideMaster51.xml"/><Relationship Id="rId72" Type="http://schemas.openxmlformats.org/officeDocument/2006/relationships/slide" Target="slides/slide12.xml"/><Relationship Id="rId80" Type="http://schemas.openxmlformats.org/officeDocument/2006/relationships/slide" Target="slides/slide20.xml"/><Relationship Id="rId85" Type="http://schemas.openxmlformats.org/officeDocument/2006/relationships/slide" Target="slides/slide25.xml"/><Relationship Id="rId9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Master" Target="slideMasters/slideMaster46.xml"/><Relationship Id="rId59" Type="http://schemas.openxmlformats.org/officeDocument/2006/relationships/slideMaster" Target="slideMasters/slideMaster59.xml"/><Relationship Id="rId67" Type="http://schemas.openxmlformats.org/officeDocument/2006/relationships/slide" Target="slides/slide7.xml"/><Relationship Id="rId20" Type="http://schemas.openxmlformats.org/officeDocument/2006/relationships/slideMaster" Target="slideMasters/slideMaster20.xml"/><Relationship Id="rId41" Type="http://schemas.openxmlformats.org/officeDocument/2006/relationships/slideMaster" Target="slideMasters/slideMaster41.xml"/><Relationship Id="rId54" Type="http://schemas.openxmlformats.org/officeDocument/2006/relationships/slideMaster" Target="slideMasters/slideMaster54.xml"/><Relationship Id="rId62" Type="http://schemas.openxmlformats.org/officeDocument/2006/relationships/slide" Target="slides/slide2.xml"/><Relationship Id="rId70" Type="http://schemas.openxmlformats.org/officeDocument/2006/relationships/slide" Target="slides/slide10.xml"/><Relationship Id="rId75" Type="http://schemas.openxmlformats.org/officeDocument/2006/relationships/slide" Target="slides/slide15.xml"/><Relationship Id="rId83" Type="http://schemas.openxmlformats.org/officeDocument/2006/relationships/slide" Target="slides/slide23.xml"/><Relationship Id="rId88" Type="http://schemas.openxmlformats.org/officeDocument/2006/relationships/slide" Target="slides/slide28.xml"/><Relationship Id="rId91" Type="http://schemas.openxmlformats.org/officeDocument/2006/relationships/slide" Target="slides/slide31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Master" Target="slideMasters/slideMaster49.xml"/><Relationship Id="rId57" Type="http://schemas.openxmlformats.org/officeDocument/2006/relationships/slideMaster" Target="slideMasters/slideMaster57.xml"/><Relationship Id="rId10" Type="http://schemas.openxmlformats.org/officeDocument/2006/relationships/slideMaster" Target="slideMasters/slideMaster10.xml"/><Relationship Id="rId31" Type="http://schemas.openxmlformats.org/officeDocument/2006/relationships/slideMaster" Target="slideMasters/slideMaster31.xml"/><Relationship Id="rId44" Type="http://schemas.openxmlformats.org/officeDocument/2006/relationships/slideMaster" Target="slideMasters/slideMaster44.xml"/><Relationship Id="rId52" Type="http://schemas.openxmlformats.org/officeDocument/2006/relationships/slideMaster" Target="slideMasters/slideMaster52.xml"/><Relationship Id="rId60" Type="http://schemas.openxmlformats.org/officeDocument/2006/relationships/slideMaster" Target="slideMasters/slideMaster60.xml"/><Relationship Id="rId65" Type="http://schemas.openxmlformats.org/officeDocument/2006/relationships/slide" Target="slides/slide5.xml"/><Relationship Id="rId73" Type="http://schemas.openxmlformats.org/officeDocument/2006/relationships/slide" Target="slides/slide13.xml"/><Relationship Id="rId78" Type="http://schemas.openxmlformats.org/officeDocument/2006/relationships/slide" Target="slides/slide18.xml"/><Relationship Id="rId81" Type="http://schemas.openxmlformats.org/officeDocument/2006/relationships/slide" Target="slides/slide21.xml"/><Relationship Id="rId86" Type="http://schemas.openxmlformats.org/officeDocument/2006/relationships/slide" Target="slides/slide26.xml"/><Relationship Id="rId9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Master" Target="slideMasters/slideMaster39.xml"/><Relationship Id="rId34" Type="http://schemas.openxmlformats.org/officeDocument/2006/relationships/slideMaster" Target="slideMasters/slideMaster34.xml"/><Relationship Id="rId50" Type="http://schemas.openxmlformats.org/officeDocument/2006/relationships/slideMaster" Target="slideMasters/slideMaster50.xml"/><Relationship Id="rId55" Type="http://schemas.openxmlformats.org/officeDocument/2006/relationships/slideMaster" Target="slideMasters/slideMaster55.xml"/><Relationship Id="rId76" Type="http://schemas.openxmlformats.org/officeDocument/2006/relationships/slide" Target="slides/slide16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11.xml"/><Relationship Id="rId9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29" Type="http://schemas.openxmlformats.org/officeDocument/2006/relationships/slideMaster" Target="slideMasters/slideMaster29.xml"/><Relationship Id="rId24" Type="http://schemas.openxmlformats.org/officeDocument/2006/relationships/slideMaster" Target="slideMasters/slideMaster24.xml"/><Relationship Id="rId40" Type="http://schemas.openxmlformats.org/officeDocument/2006/relationships/slideMaster" Target="slideMasters/slideMaster40.xml"/><Relationship Id="rId45" Type="http://schemas.openxmlformats.org/officeDocument/2006/relationships/slideMaster" Target="slideMasters/slideMaster45.xml"/><Relationship Id="rId66" Type="http://schemas.openxmlformats.org/officeDocument/2006/relationships/slide" Target="slides/slide6.xml"/><Relationship Id="rId87" Type="http://schemas.openxmlformats.org/officeDocument/2006/relationships/slide" Target="slides/slide27.xml"/><Relationship Id="rId61" Type="http://schemas.openxmlformats.org/officeDocument/2006/relationships/slide" Target="slides/slide1.xml"/><Relationship Id="rId82" Type="http://schemas.openxmlformats.org/officeDocument/2006/relationships/slide" Target="slides/slide22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56" Type="http://schemas.openxmlformats.org/officeDocument/2006/relationships/slideMaster" Target="slideMasters/slideMaster56.xml"/><Relationship Id="rId77" Type="http://schemas.openxmlformats.org/officeDocument/2006/relationships/slide" Target="slides/slide1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52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57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Click to edit the notes format</a:t>
            </a:r>
          </a:p>
        </p:txBody>
      </p:sp>
      <p:sp>
        <p:nvSpPr>
          <p:cNvPr id="57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&lt;header&gt;</a:t>
            </a:r>
          </a:p>
        </p:txBody>
      </p:sp>
      <p:sp>
        <p:nvSpPr>
          <p:cNvPr id="577" name="PlaceHolder 4"/>
          <p:cNvSpPr>
            <a:spLocks noGrp="1"/>
          </p:cNvSpPr>
          <p:nvPr>
            <p:ph type="dt" idx="6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578" name="PlaceHolder 5"/>
          <p:cNvSpPr>
            <a:spLocks noGrp="1"/>
          </p:cNvSpPr>
          <p:nvPr>
            <p:ph type="ftr" idx="6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579" name="PlaceHolder 6"/>
          <p:cNvSpPr>
            <a:spLocks noGrp="1"/>
          </p:cNvSpPr>
          <p:nvPr>
            <p:ph type="sldNum" idx="6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C141CC6A-D330-465F-8143-3B9AA84CC2D1}" type="slidenum"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GB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31863" y="741363"/>
            <a:ext cx="4933950" cy="3700462"/>
          </a:xfrm>
          <a:prstGeom prst="rect">
            <a:avLst/>
          </a:prstGeom>
          <a:ln w="0">
            <a:noFill/>
          </a:ln>
        </p:spPr>
      </p:sp>
      <p:sp>
        <p:nvSpPr>
          <p:cNvPr id="704" name="PlaceHolder 2"/>
          <p:cNvSpPr>
            <a:spLocks noGrp="1"/>
          </p:cNvSpPr>
          <p:nvPr>
            <p:ph type="body"/>
          </p:nvPr>
        </p:nvSpPr>
        <p:spPr>
          <a:xfrm>
            <a:off x="679680" y="4690440"/>
            <a:ext cx="5437440" cy="4442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5" name="PlaceHolder 3"/>
          <p:cNvSpPr>
            <a:spLocks noGrp="1"/>
          </p:cNvSpPr>
          <p:nvPr>
            <p:ph type="sldNum" idx="64"/>
          </p:nvPr>
        </p:nvSpPr>
        <p:spPr>
          <a:xfrm>
            <a:off x="3850560" y="9378720"/>
            <a:ext cx="2944800" cy="492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Arial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8745527C-B850-49FE-BED6-F3367A74E7B9}" type="slidenum">
              <a:rPr lang="en-US" sz="1200" b="0" strike="noStrike" spc="-1">
                <a:solidFill>
                  <a:srgbClr val="000000"/>
                </a:solidFill>
                <a:latin typeface="Arial"/>
                <a:ea typeface="+mn-ea"/>
              </a:rPr>
              <a:t>30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PlaceHolder 1"/>
          <p:cNvSpPr>
            <a:spLocks noGrp="1"/>
          </p:cNvSpPr>
          <p:nvPr>
            <p:ph type="sldNum" idx="65"/>
          </p:nvPr>
        </p:nvSpPr>
        <p:spPr>
          <a:xfrm>
            <a:off x="3850560" y="9378720"/>
            <a:ext cx="2944800" cy="492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31C96A74-5A2D-4EEF-9119-AD5026E62BC5}" type="slidenum">
              <a:rPr lang="en-US" sz="1200" b="0" strike="noStrike" spc="-1">
                <a:solidFill>
                  <a:srgbClr val="000000"/>
                </a:solidFill>
                <a:latin typeface="Times New Roman"/>
              </a:rPr>
              <a:t>31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07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932040" y="741240"/>
            <a:ext cx="4933080" cy="3701160"/>
          </a:xfrm>
          <a:prstGeom prst="rect">
            <a:avLst/>
          </a:prstGeom>
          <a:ln w="0">
            <a:noFill/>
          </a:ln>
        </p:spPr>
      </p:sp>
      <p:sp>
        <p:nvSpPr>
          <p:cNvPr id="708" name="PlaceHolder 3"/>
          <p:cNvSpPr>
            <a:spLocks noGrp="1"/>
          </p:cNvSpPr>
          <p:nvPr>
            <p:ph type="body"/>
          </p:nvPr>
        </p:nvSpPr>
        <p:spPr>
          <a:xfrm>
            <a:off x="679680" y="4690440"/>
            <a:ext cx="5437440" cy="4442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5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8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9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1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efaul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1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2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4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5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6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7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8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9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0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1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2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efault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3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4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Default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4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efault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4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1618423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5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6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7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9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0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1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2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3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efault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3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4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5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6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7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8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9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0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1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2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3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6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4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5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6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7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fault 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8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9"/>
          </p:nvPr>
        </p:nvSpPr>
        <p:spPr/>
        <p:txBody>
          <a:bodyPr/>
          <a:lstStyle/>
          <a:p>
            <a:r>
              <a:t>Footer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theme" Target="../theme/theme21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wmf"/><Relationship Id="rId5" Type="http://schemas.openxmlformats.org/officeDocument/2006/relationships/image" Target="../media/image2.wmf"/><Relationship Id="rId4" Type="http://schemas.openxmlformats.org/officeDocument/2006/relationships/image" Target="../media/image1.jpeg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2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5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6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7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8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9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0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1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32.xml.rels><?xml version="1.0" encoding="UTF-8" standalone="yes"?>
<Relationships xmlns="http://schemas.openxmlformats.org/package/2006/relationships"><Relationship Id="rId3" Type="http://schemas.openxmlformats.org/officeDocument/2006/relationships/theme" Target="../theme/theme32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3.wmf"/><Relationship Id="rId5" Type="http://schemas.openxmlformats.org/officeDocument/2006/relationships/image" Target="../media/image2.wmf"/><Relationship Id="rId4" Type="http://schemas.openxmlformats.org/officeDocument/2006/relationships/image" Target="../media/image1.jpeg"/></Relationships>
</file>

<file path=ppt/slideMasters/_rels/slideMaster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3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slideLayout" Target="../slideLayouts/slideLayout38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.jpeg"/><Relationship Id="rId5" Type="http://schemas.openxmlformats.org/officeDocument/2006/relationships/theme" Target="../theme/theme34.xml"/><Relationship Id="rId4" Type="http://schemas.openxmlformats.org/officeDocument/2006/relationships/slideLayout" Target="../slideLayouts/slideLayout39.xml"/></Relationships>
</file>

<file path=ppt/slideMasters/_rels/slideMaster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5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6.xml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7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2.wmf"/></Relationships>
</file>

<file path=ppt/slideMasters/_rels/slideMaster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8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2.wmf"/></Relationships>
</file>

<file path=ppt/slideMasters/_rels/slideMaster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9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2.w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0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2.wmf"/></Relationships>
</file>

<file path=ppt/slideMasters/_rels/slideMaster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1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2.wmf"/></Relationships>
</file>

<file path=ppt/slideMasters/_rels/slideMaster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2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2.wmf"/></Relationships>
</file>

<file path=ppt/slideMasters/_rels/slideMaster43.xml.rels><?xml version="1.0" encoding="UTF-8" standalone="yes"?>
<Relationships xmlns="http://schemas.openxmlformats.org/package/2006/relationships"><Relationship Id="rId3" Type="http://schemas.openxmlformats.org/officeDocument/2006/relationships/theme" Target="../theme/theme43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2.wmf"/><Relationship Id="rId4" Type="http://schemas.openxmlformats.org/officeDocument/2006/relationships/image" Target="../media/image1.jpeg"/></Relationships>
</file>

<file path=ppt/slideMasters/_rels/slideMaster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4.xml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2.wmf"/></Relationships>
</file>

<file path=ppt/slideMasters/_rels/slideMaster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5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2.wmf"/></Relationships>
</file>

<file path=ppt/slideMasters/_rels/slideMaster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6.xml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2.wmf"/></Relationships>
</file>

<file path=ppt/slideMasters/_rels/slideMaster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7.xml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2.wmf"/></Relationships>
</file>

<file path=ppt/slideMasters/_rels/slideMaster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8.xml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2.wmf"/></Relationships>
</file>

<file path=ppt/slideMasters/_rels/slideMaster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9.xml"/><Relationship Id="rId1" Type="http://schemas.openxmlformats.org/officeDocument/2006/relationships/slideLayout" Target="../slideLayouts/slideLayout55.xml"/><Relationship Id="rId4" Type="http://schemas.openxmlformats.org/officeDocument/2006/relationships/image" Target="../media/image2.w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0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2.wmf"/></Relationships>
</file>

<file path=ppt/slideMasters/_rels/slideMaster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1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2.wmf"/></Relationships>
</file>

<file path=ppt/slideMasters/_rels/slideMaster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2.xml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2.wmf"/></Relationships>
</file>

<file path=ppt/slideMasters/_rels/slideMaster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3.xml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2.wmf"/></Relationships>
</file>

<file path=ppt/slideMasters/_rels/slideMaster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4.xml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2.wmf"/></Relationships>
</file>

<file path=ppt/slideMasters/_rels/slideMaster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5.xml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2.wmf"/></Relationships>
</file>

<file path=ppt/slideMasters/_rels/slideMaster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6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2.wmf"/></Relationships>
</file>

<file path=ppt/slideMasters/_rels/slideMaster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7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2.wmf"/></Relationships>
</file>

<file path=ppt/slideMasters/_rels/slideMaster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8.xml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2.wmf"/></Relationships>
</file>

<file path=ppt/slideMasters/_rels/slideMaster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theme" Target="../theme/theme5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theme" Target="../theme/theme6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5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2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ftr" idx="1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84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85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88" name="PlaceHolder 3"/>
          <p:cNvSpPr>
            <a:spLocks noGrp="1"/>
          </p:cNvSpPr>
          <p:nvPr>
            <p:ph type="ftr" idx="10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93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94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98" name="PlaceHolder 4"/>
          <p:cNvSpPr>
            <a:spLocks noGrp="1"/>
          </p:cNvSpPr>
          <p:nvPr>
            <p:ph type="ftr" idx="11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103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104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06" name="PlaceHolder 2"/>
          <p:cNvSpPr>
            <a:spLocks noGrp="1"/>
          </p:cNvSpPr>
          <p:nvPr>
            <p:ph type="ftr" idx="12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111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112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pic>
        <p:nvPicPr>
          <p:cNvPr id="113" name="Picture 8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15" name="PlaceHolder 2"/>
          <p:cNvSpPr>
            <a:spLocks noGrp="1"/>
          </p:cNvSpPr>
          <p:nvPr>
            <p:ph type="ftr" idx="13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120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121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pic>
        <p:nvPicPr>
          <p:cNvPr id="122" name="Picture 8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123" name="PlaceHolder 1"/>
          <p:cNvSpPr>
            <a:spLocks noGrp="1"/>
          </p:cNvSpPr>
          <p:nvPr>
            <p:ph type="ftr" idx="14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128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129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pic>
        <p:nvPicPr>
          <p:cNvPr id="130" name="Picture 8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35" name="PlaceHolder 5"/>
          <p:cNvSpPr>
            <a:spLocks noGrp="1"/>
          </p:cNvSpPr>
          <p:nvPr>
            <p:ph type="ftr" idx="15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140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141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pic>
        <p:nvPicPr>
          <p:cNvPr id="142" name="Picture 8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4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47" name="PlaceHolder 5"/>
          <p:cNvSpPr>
            <a:spLocks noGrp="1"/>
          </p:cNvSpPr>
          <p:nvPr>
            <p:ph type="ftr" idx="16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152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153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pic>
        <p:nvPicPr>
          <p:cNvPr id="154" name="Picture 8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249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59" name="PlaceHolder 5"/>
          <p:cNvSpPr>
            <a:spLocks noGrp="1"/>
          </p:cNvSpPr>
          <p:nvPr>
            <p:ph type="ftr" idx="17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164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165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pic>
        <p:nvPicPr>
          <p:cNvPr id="166" name="Picture 8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249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249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70" name="PlaceHolder 4"/>
          <p:cNvSpPr>
            <a:spLocks noGrp="1"/>
          </p:cNvSpPr>
          <p:nvPr>
            <p:ph type="ftr" idx="18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175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176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pic>
        <p:nvPicPr>
          <p:cNvPr id="177" name="Picture 8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8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83" name="PlaceHolder 6"/>
          <p:cNvSpPr>
            <a:spLocks noGrp="1"/>
          </p:cNvSpPr>
          <p:nvPr>
            <p:ph type="ftr" idx="19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7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8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3" name="PlaceHolder 5"/>
          <p:cNvSpPr>
            <a:spLocks noGrp="1"/>
          </p:cNvSpPr>
          <p:nvPr>
            <p:ph type="ftr" idx="2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188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189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pic>
        <p:nvPicPr>
          <p:cNvPr id="190" name="Picture 8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9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9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9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9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98" name="PlaceHolder 8"/>
          <p:cNvSpPr>
            <a:spLocks noGrp="1"/>
          </p:cNvSpPr>
          <p:nvPr>
            <p:ph type="ftr" idx="20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4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203" name="Picture 9"/>
          <p:cNvPicPr/>
          <p:nvPr/>
        </p:nvPicPr>
        <p:blipFill>
          <a:blip r:embed="rId5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204" name="Picture 5" descr="TAB_col_white_background.eps"/>
          <p:cNvPicPr/>
          <p:nvPr/>
        </p:nvPicPr>
        <p:blipFill>
          <a:blip r:embed="rId6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pic>
        <p:nvPicPr>
          <p:cNvPr id="205" name="Picture 8"/>
          <p:cNvPicPr/>
          <p:nvPr/>
        </p:nvPicPr>
        <p:blipFill>
          <a:blip r:embed="rId5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206" name="PlaceHolder 1"/>
          <p:cNvSpPr>
            <a:spLocks noGrp="1"/>
          </p:cNvSpPr>
          <p:nvPr>
            <p:ph type="ftr" idx="21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0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213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214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pic>
        <p:nvPicPr>
          <p:cNvPr id="215" name="Picture 8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17" name="PlaceHolder 2"/>
          <p:cNvSpPr>
            <a:spLocks noGrp="1"/>
          </p:cNvSpPr>
          <p:nvPr>
            <p:ph type="ftr" idx="22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222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223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pic>
        <p:nvPicPr>
          <p:cNvPr id="224" name="Picture 8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27" name="PlaceHolder 3"/>
          <p:cNvSpPr>
            <a:spLocks noGrp="1"/>
          </p:cNvSpPr>
          <p:nvPr>
            <p:ph type="ftr" idx="23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232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233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pic>
        <p:nvPicPr>
          <p:cNvPr id="234" name="Picture 8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38" name="PlaceHolder 4"/>
          <p:cNvSpPr>
            <a:spLocks noGrp="1"/>
          </p:cNvSpPr>
          <p:nvPr>
            <p:ph type="ftr" idx="24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243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244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245" name="PlaceHolder 1"/>
          <p:cNvSpPr>
            <a:spLocks noGrp="1"/>
          </p:cNvSpPr>
          <p:nvPr>
            <p:ph type="ftr" idx="25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250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251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252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5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56" name="PlaceHolder 5"/>
          <p:cNvSpPr>
            <a:spLocks noGrp="1"/>
          </p:cNvSpPr>
          <p:nvPr>
            <p:ph type="ftr" idx="26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261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262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263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6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67" name="PlaceHolder 5"/>
          <p:cNvSpPr>
            <a:spLocks noGrp="1"/>
          </p:cNvSpPr>
          <p:nvPr>
            <p:ph type="ftr" idx="27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272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273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7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249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78" name="PlaceHolder 5"/>
          <p:cNvSpPr>
            <a:spLocks noGrp="1"/>
          </p:cNvSpPr>
          <p:nvPr>
            <p:ph type="ftr" idx="28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283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284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285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249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8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249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88" name="PlaceHolder 4"/>
          <p:cNvSpPr>
            <a:spLocks noGrp="1"/>
          </p:cNvSpPr>
          <p:nvPr>
            <p:ph type="ftr" idx="29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17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18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3" name="PlaceHolder 5"/>
          <p:cNvSpPr>
            <a:spLocks noGrp="1"/>
          </p:cNvSpPr>
          <p:nvPr>
            <p:ph type="ftr" idx="3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293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294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9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99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00" name="PlaceHolder 6"/>
          <p:cNvSpPr>
            <a:spLocks noGrp="1"/>
          </p:cNvSpPr>
          <p:nvPr>
            <p:ph type="ftr" idx="30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305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306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0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1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1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1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1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14" name="PlaceHolder 8"/>
          <p:cNvSpPr>
            <a:spLocks noGrp="1"/>
          </p:cNvSpPr>
          <p:nvPr>
            <p:ph type="ftr" idx="31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4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319" name="Picture 9"/>
          <p:cNvPicPr/>
          <p:nvPr/>
        </p:nvPicPr>
        <p:blipFill>
          <a:blip r:embed="rId5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320" name="Picture 5" descr="TAB_col_white_background.eps"/>
          <p:cNvPicPr/>
          <p:nvPr/>
        </p:nvPicPr>
        <p:blipFill>
          <a:blip r:embed="rId6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321" name="PlaceHolder 1"/>
          <p:cNvSpPr>
            <a:spLocks noGrp="1"/>
          </p:cNvSpPr>
          <p:nvPr>
            <p:ph type="ftr" idx="32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2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2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328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329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330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31" name="PlaceHolder 2"/>
          <p:cNvSpPr>
            <a:spLocks noGrp="1"/>
          </p:cNvSpPr>
          <p:nvPr>
            <p:ph type="ftr" idx="33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6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336" name="Picture 9"/>
          <p:cNvPicPr/>
          <p:nvPr/>
        </p:nvPicPr>
        <p:blipFill>
          <a:blip r:embed="rId7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337" name="Picture 5" descr="TAB_col_white_background.eps"/>
          <p:cNvPicPr/>
          <p:nvPr/>
        </p:nvPicPr>
        <p:blipFill>
          <a:blip r:embed="rId8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338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40" name="PlaceHolder 3"/>
          <p:cNvSpPr>
            <a:spLocks noGrp="1"/>
          </p:cNvSpPr>
          <p:nvPr>
            <p:ph type="ftr" idx="34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7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349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350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351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54" name="PlaceHolder 4"/>
          <p:cNvSpPr>
            <a:spLocks noGrp="1"/>
          </p:cNvSpPr>
          <p:nvPr>
            <p:ph type="ftr" idx="35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359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360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361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62" name="PlaceHolder 2"/>
          <p:cNvSpPr>
            <a:spLocks noGrp="1"/>
          </p:cNvSpPr>
          <p:nvPr>
            <p:ph type="ftr" idx="36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367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7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7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72" name="PlaceHolder 5"/>
          <p:cNvSpPr>
            <a:spLocks noGrp="1"/>
          </p:cNvSpPr>
          <p:nvPr>
            <p:ph type="ftr" idx="37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6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377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378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8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8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82" name="PlaceHolder 5"/>
          <p:cNvSpPr>
            <a:spLocks noGrp="1"/>
          </p:cNvSpPr>
          <p:nvPr>
            <p:ph type="ftr" idx="38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387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388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9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9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249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92" name="PlaceHolder 5"/>
          <p:cNvSpPr>
            <a:spLocks noGrp="1"/>
          </p:cNvSpPr>
          <p:nvPr>
            <p:ph type="ftr" idx="39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27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28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249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3" name="PlaceHolder 5"/>
          <p:cNvSpPr>
            <a:spLocks noGrp="1"/>
          </p:cNvSpPr>
          <p:nvPr>
            <p:ph type="ftr" idx="4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397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398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249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0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249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01" name="PlaceHolder 4"/>
          <p:cNvSpPr>
            <a:spLocks noGrp="1"/>
          </p:cNvSpPr>
          <p:nvPr>
            <p:ph type="ftr" idx="40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5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406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407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0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1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11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12" name="PlaceHolder 6"/>
          <p:cNvSpPr>
            <a:spLocks noGrp="1"/>
          </p:cNvSpPr>
          <p:nvPr>
            <p:ph type="ftr" idx="41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6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417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418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20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21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2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23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24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25" name="PlaceHolder 8"/>
          <p:cNvSpPr>
            <a:spLocks noGrp="1"/>
          </p:cNvSpPr>
          <p:nvPr>
            <p:ph type="ftr" idx="42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4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430" name="Picture 9"/>
          <p:cNvPicPr/>
          <p:nvPr/>
        </p:nvPicPr>
        <p:blipFill>
          <a:blip r:embed="rId5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431" name="PlaceHolder 1"/>
          <p:cNvSpPr>
            <a:spLocks noGrp="1"/>
          </p:cNvSpPr>
          <p:nvPr>
            <p:ph type="ftr" idx="43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2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7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438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439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40" name="PlaceHolder 2"/>
          <p:cNvSpPr>
            <a:spLocks noGrp="1"/>
          </p:cNvSpPr>
          <p:nvPr>
            <p:ph type="ftr" idx="44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4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445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446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48" name="PlaceHolder 3"/>
          <p:cNvSpPr>
            <a:spLocks noGrp="1"/>
          </p:cNvSpPr>
          <p:nvPr>
            <p:ph type="ftr" idx="45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2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453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454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57" name="PlaceHolder 4"/>
          <p:cNvSpPr>
            <a:spLocks noGrp="1"/>
          </p:cNvSpPr>
          <p:nvPr>
            <p:ph type="ftr" idx="46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1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462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463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64" name="PlaceHolder 2"/>
          <p:cNvSpPr>
            <a:spLocks noGrp="1"/>
          </p:cNvSpPr>
          <p:nvPr>
            <p:ph type="ftr" idx="47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8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469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470" name="PlaceHolder 1"/>
          <p:cNvSpPr>
            <a:spLocks noGrp="1"/>
          </p:cNvSpPr>
          <p:nvPr>
            <p:ph type="ftr" idx="48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4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475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476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7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7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80" name="PlaceHolder 5"/>
          <p:cNvSpPr>
            <a:spLocks noGrp="1"/>
          </p:cNvSpPr>
          <p:nvPr>
            <p:ph type="ftr" idx="49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37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38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249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249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2" name="PlaceHolder 4"/>
          <p:cNvSpPr>
            <a:spLocks noGrp="1"/>
          </p:cNvSpPr>
          <p:nvPr>
            <p:ph type="ftr" idx="5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4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485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486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8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8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90" name="PlaceHolder 5"/>
          <p:cNvSpPr>
            <a:spLocks noGrp="1"/>
          </p:cNvSpPr>
          <p:nvPr>
            <p:ph type="ftr" idx="50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4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495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496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9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249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00" name="PlaceHolder 5"/>
          <p:cNvSpPr>
            <a:spLocks noGrp="1"/>
          </p:cNvSpPr>
          <p:nvPr>
            <p:ph type="ftr" idx="51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4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505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506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5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249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0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249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09" name="PlaceHolder 4"/>
          <p:cNvSpPr>
            <a:spLocks noGrp="1"/>
          </p:cNvSpPr>
          <p:nvPr>
            <p:ph type="ftr" idx="52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514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515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5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1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19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20" name="PlaceHolder 6"/>
          <p:cNvSpPr>
            <a:spLocks noGrp="1"/>
          </p:cNvSpPr>
          <p:nvPr>
            <p:ph type="ftr" idx="53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4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525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526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5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2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2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3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3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33" name="PlaceHolder 8"/>
          <p:cNvSpPr>
            <a:spLocks noGrp="1"/>
          </p:cNvSpPr>
          <p:nvPr>
            <p:ph type="ftr" idx="54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7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538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539" name="PlaceHolder 1"/>
          <p:cNvSpPr>
            <a:spLocks noGrp="1"/>
          </p:cNvSpPr>
          <p:nvPr>
            <p:ph type="ftr" idx="55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544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545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546" name="PlaceHolder 2"/>
          <p:cNvSpPr>
            <a:spLocks noGrp="1"/>
          </p:cNvSpPr>
          <p:nvPr>
            <p:ph type="ftr" idx="56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0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551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552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5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54" name="PlaceHolder 3"/>
          <p:cNvSpPr>
            <a:spLocks noGrp="1"/>
          </p:cNvSpPr>
          <p:nvPr>
            <p:ph type="ftr" idx="57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8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559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560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5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49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63" name="PlaceHolder 4"/>
          <p:cNvSpPr>
            <a:spLocks noGrp="1"/>
          </p:cNvSpPr>
          <p:nvPr>
            <p:ph type="ftr" idx="58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7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2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568" name="Picture 9"/>
          <p:cNvPicPr/>
          <p:nvPr/>
        </p:nvPicPr>
        <p:blipFill>
          <a:blip r:embed="rId3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569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570" name="PlaceHolder 2"/>
          <p:cNvSpPr>
            <a:spLocks noGrp="1"/>
          </p:cNvSpPr>
          <p:nvPr>
            <p:ph type="ftr" idx="59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46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47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7494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53" name="PlaceHolder 6"/>
          <p:cNvSpPr>
            <a:spLocks noGrp="1"/>
          </p:cNvSpPr>
          <p:nvPr>
            <p:ph type="ftr" idx="6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1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2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572" name="Picture 9"/>
          <p:cNvPicPr/>
          <p:nvPr/>
        </p:nvPicPr>
        <p:blipFill>
          <a:blip r:embed="rId3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sp>
        <p:nvSpPr>
          <p:cNvPr id="573" name="PlaceHolder 1"/>
          <p:cNvSpPr>
            <a:spLocks noGrp="1"/>
          </p:cNvSpPr>
          <p:nvPr>
            <p:ph type="ftr" idx="60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57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58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6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6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6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240" cy="189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15623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66" name="PlaceHolder 8"/>
          <p:cNvSpPr>
            <a:spLocks noGrp="1"/>
          </p:cNvSpPr>
          <p:nvPr>
            <p:ph type="ftr" idx="7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70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71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72" name="PlaceHolder 1"/>
          <p:cNvSpPr>
            <a:spLocks noGrp="1"/>
          </p:cNvSpPr>
          <p:nvPr>
            <p:ph type="ftr" idx="8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76" name="Picture 9"/>
          <p:cNvPicPr/>
          <p:nvPr/>
        </p:nvPicPr>
        <p:blipFill>
          <a:blip r:embed="rId4"/>
          <a:stretch/>
        </p:blipFill>
        <p:spPr>
          <a:xfrm>
            <a:off x="179640" y="6008040"/>
            <a:ext cx="2081160" cy="721800"/>
          </a:xfrm>
          <a:prstGeom prst="rect">
            <a:avLst/>
          </a:prstGeom>
          <a:ln w="0">
            <a:noFill/>
          </a:ln>
        </p:spPr>
      </p:pic>
      <p:pic>
        <p:nvPicPr>
          <p:cNvPr id="77" name="Picture 5" descr="TAB_col_white_background.eps"/>
          <p:cNvPicPr/>
          <p:nvPr/>
        </p:nvPicPr>
        <p:blipFill>
          <a:blip r:embed="rId5"/>
          <a:stretch/>
        </p:blipFill>
        <p:spPr>
          <a:xfrm>
            <a:off x="523800" y="509760"/>
            <a:ext cx="1662840" cy="710640"/>
          </a:xfrm>
          <a:prstGeom prst="rect">
            <a:avLst/>
          </a:prstGeom>
          <a:ln w="9360">
            <a:noFill/>
          </a:ln>
        </p:spPr>
      </p:pic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67640" y="213048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79" name="PlaceHolder 2"/>
          <p:cNvSpPr>
            <a:spLocks noGrp="1"/>
          </p:cNvSpPr>
          <p:nvPr>
            <p:ph type="ftr" idx="9"/>
          </p:nvPr>
        </p:nvSpPr>
        <p:spPr>
          <a:xfrm>
            <a:off x="2299320" y="6229440"/>
            <a:ext cx="2701800" cy="263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GB" sz="1200" b="0" strike="noStrike" spc="-1">
                <a:solidFill>
                  <a:srgbClr val="8F8F8F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8F8F8F"/>
                </a:solidFill>
                <a:latin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35.png"/><Relationship Id="rId5" Type="http://schemas.microsoft.com/office/2007/relationships/hdphoto" Target="../media/hdphoto1.wdp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2.png"/><Relationship Id="rId4" Type="http://schemas.openxmlformats.org/officeDocument/2006/relationships/hyperlink" Target="mailto:Andy.smith@manchester.ac.uk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0" name="Picture 3"/>
          <p:cNvPicPr/>
          <p:nvPr/>
        </p:nvPicPr>
        <p:blipFill>
          <a:blip r:embed="rId2"/>
          <a:srcRect l="3333" r="5790"/>
          <a:stretch/>
        </p:blipFill>
        <p:spPr>
          <a:xfrm>
            <a:off x="0" y="0"/>
            <a:ext cx="9143280" cy="6857280"/>
          </a:xfrm>
          <a:prstGeom prst="rect">
            <a:avLst/>
          </a:prstGeom>
          <a:ln w="9360">
            <a:noFill/>
          </a:ln>
        </p:spPr>
      </p:pic>
      <p:sp>
        <p:nvSpPr>
          <p:cNvPr id="581" name="Rectangle 6"/>
          <p:cNvSpPr/>
          <p:nvPr/>
        </p:nvSpPr>
        <p:spPr>
          <a:xfrm>
            <a:off x="406440" y="1765440"/>
            <a:ext cx="7254000" cy="1004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GB" sz="3000" b="1" strike="noStrike" spc="-1">
                <a:solidFill>
                  <a:srgbClr val="595959"/>
                </a:solidFill>
                <a:latin typeface="Arial"/>
                <a:ea typeface="DejaVu Sans"/>
              </a:rPr>
              <a:t>Applications of ion accelerators &amp; the </a:t>
            </a:r>
            <a:endParaRPr lang="en-GB" sz="3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3000" b="1" strike="noStrike" spc="-1">
                <a:solidFill>
                  <a:srgbClr val="595959"/>
                </a:solidFill>
                <a:latin typeface="Arial"/>
                <a:ea typeface="DejaVu Sans"/>
              </a:rPr>
              <a:t>Dalton Cumbrian Facility</a:t>
            </a:r>
            <a:endParaRPr lang="en-GB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2" name="Rectangle 7"/>
          <p:cNvSpPr/>
          <p:nvPr/>
        </p:nvSpPr>
        <p:spPr>
          <a:xfrm>
            <a:off x="406440" y="2853000"/>
            <a:ext cx="7873200" cy="968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b="0" strike="noStrike" spc="-1">
                <a:solidFill>
                  <a:srgbClr val="595959"/>
                </a:solidFill>
                <a:latin typeface="Arial"/>
                <a:ea typeface="DejaVu Sans"/>
              </a:rPr>
              <a:t>Andy Smith, Samir Shubeita, Mel O’Leary, Aidan Milston (University of Manchester)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83" name="Straight Connector 9"/>
          <p:cNvCxnSpPr/>
          <p:nvPr/>
        </p:nvCxnSpPr>
        <p:spPr>
          <a:xfrm>
            <a:off x="518760" y="2809800"/>
            <a:ext cx="7014600" cy="720"/>
          </a:xfrm>
          <a:prstGeom prst="straightConnector1">
            <a:avLst/>
          </a:prstGeom>
          <a:ln w="25560">
            <a:solidFill>
              <a:srgbClr val="660066"/>
            </a:solidFill>
            <a:prstDash val="dot"/>
            <a:round/>
          </a:ln>
        </p:spPr>
      </p:cxnSp>
      <p:pic>
        <p:nvPicPr>
          <p:cNvPr id="584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3"/>
          <a:stretch/>
        </p:blipFill>
        <p:spPr>
          <a:xfrm>
            <a:off x="389520" y="397800"/>
            <a:ext cx="1944360" cy="1086480"/>
          </a:xfrm>
          <a:prstGeom prst="rect">
            <a:avLst/>
          </a:prstGeom>
          <a:ln w="0">
            <a:noFill/>
          </a:ln>
        </p:spPr>
      </p:pic>
      <p:pic>
        <p:nvPicPr>
          <p:cNvPr id="585" name="Picture 5" descr="A blue and white logo&#10;&#10;Description automatically generated"/>
          <p:cNvPicPr/>
          <p:nvPr/>
        </p:nvPicPr>
        <p:blipFill>
          <a:blip r:embed="rId4"/>
          <a:stretch/>
        </p:blipFill>
        <p:spPr>
          <a:xfrm>
            <a:off x="5936040" y="5520960"/>
            <a:ext cx="2975400" cy="1015920"/>
          </a:xfrm>
          <a:prstGeom prst="rect">
            <a:avLst/>
          </a:prstGeom>
          <a:ln w="0">
            <a:noFill/>
          </a:ln>
        </p:spPr>
      </p:pic>
      <p:sp>
        <p:nvSpPr>
          <p:cNvPr id="586" name="TextBox 10"/>
          <p:cNvSpPr/>
          <p:nvPr/>
        </p:nvSpPr>
        <p:spPr>
          <a:xfrm>
            <a:off x="3892320" y="5489280"/>
            <a:ext cx="2015640" cy="107928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587" name="Picture 3" descr="A black background with grey text&#10;&#10;Description automatically generated"/>
          <p:cNvPicPr/>
          <p:nvPr/>
        </p:nvPicPr>
        <p:blipFill>
          <a:blip r:embed="rId5"/>
          <a:stretch/>
        </p:blipFill>
        <p:spPr>
          <a:xfrm>
            <a:off x="3588480" y="5200920"/>
            <a:ext cx="2622600" cy="1656360"/>
          </a:xfrm>
          <a:prstGeom prst="rect">
            <a:avLst/>
          </a:prstGeom>
          <a:ln w="0">
            <a:noFill/>
          </a:ln>
        </p:spPr>
      </p:pic>
      <p:pic>
        <p:nvPicPr>
          <p:cNvPr id="588" name="Picture 12" descr="A blue background with white text and a blue background with white text and a blue background with white text and a blue and green and white text&#10;&#10;Description automatically generated"/>
          <p:cNvPicPr/>
          <p:nvPr/>
        </p:nvPicPr>
        <p:blipFill>
          <a:blip r:embed="rId6"/>
          <a:stretch/>
        </p:blipFill>
        <p:spPr>
          <a:xfrm>
            <a:off x="6080040" y="404640"/>
            <a:ext cx="2812680" cy="10918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PlaceHolder 1"/>
          <p:cNvSpPr>
            <a:spLocks noGrp="1"/>
          </p:cNvSpPr>
          <p:nvPr>
            <p:ph type="title"/>
          </p:nvPr>
        </p:nvSpPr>
        <p:spPr>
          <a:xfrm>
            <a:off x="2426040" y="260640"/>
            <a:ext cx="5842440" cy="114228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1" strike="noStrike" spc="-1">
                <a:solidFill>
                  <a:srgbClr val="808080"/>
                </a:solidFill>
                <a:latin typeface="Arial"/>
              </a:rPr>
              <a:t>Particle sources</a:t>
            </a: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5" name="PlaceHolder 2"/>
          <p:cNvSpPr>
            <a:spLocks noGrp="1"/>
          </p:cNvSpPr>
          <p:nvPr>
            <p:ph/>
          </p:nvPr>
        </p:nvSpPr>
        <p:spPr>
          <a:xfrm>
            <a:off x="405720" y="1432800"/>
            <a:ext cx="4039560" cy="63900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b">
            <a:noAutofit/>
          </a:bodyPr>
          <a:lstStyle/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r>
              <a:rPr lang="en-US" sz="2400" b="0" strike="noStrike" spc="-1">
                <a:solidFill>
                  <a:srgbClr val="660066"/>
                </a:solidFill>
                <a:latin typeface="Arial"/>
              </a:rPr>
              <a:t>Test reactor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6" name="PlaceHolder 3"/>
          <p:cNvSpPr>
            <a:spLocks noGrp="1"/>
          </p:cNvSpPr>
          <p:nvPr>
            <p:ph/>
          </p:nvPr>
        </p:nvSpPr>
        <p:spPr>
          <a:xfrm>
            <a:off x="405720" y="3946680"/>
            <a:ext cx="4039560" cy="215964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660066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660066"/>
                </a:solidFill>
                <a:latin typeface="Arial"/>
              </a:rPr>
              <a:t>‘Gold standard’ source of neutrons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660066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660066"/>
                </a:solidFill>
                <a:latin typeface="Arial"/>
              </a:rPr>
              <a:t>Expensive to run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660066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660066"/>
                </a:solidFill>
                <a:latin typeface="Arial"/>
              </a:rPr>
              <a:t>Long time to accumulate dose (months – years) 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660066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660066"/>
                </a:solidFill>
                <a:latin typeface="Arial"/>
              </a:rPr>
              <a:t>Activated samples 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7" name="PlaceHolder 4"/>
          <p:cNvSpPr>
            <a:spLocks noGrp="1"/>
          </p:cNvSpPr>
          <p:nvPr>
            <p:ph/>
          </p:nvPr>
        </p:nvSpPr>
        <p:spPr>
          <a:xfrm>
            <a:off x="4500000" y="1260000"/>
            <a:ext cx="4041000" cy="63900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b">
            <a:noAutofit/>
          </a:bodyPr>
          <a:lstStyle/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r>
              <a:rPr lang="en-US" sz="2400" b="0" strike="noStrike" spc="-1">
                <a:solidFill>
                  <a:srgbClr val="660066"/>
                </a:solidFill>
                <a:latin typeface="Arial"/>
              </a:rPr>
              <a:t>Ion beam accelerator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8" name="PlaceHolder 5"/>
          <p:cNvSpPr>
            <a:spLocks noGrp="1"/>
          </p:cNvSpPr>
          <p:nvPr>
            <p:ph/>
          </p:nvPr>
        </p:nvSpPr>
        <p:spPr>
          <a:xfrm>
            <a:off x="4572000" y="3600000"/>
            <a:ext cx="4041000" cy="279576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660066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660066"/>
                </a:solidFill>
                <a:latin typeface="Arial"/>
              </a:rPr>
              <a:t>Relatively cheap to buy and run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660066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660066"/>
                </a:solidFill>
                <a:latin typeface="Arial"/>
              </a:rPr>
              <a:t>Dose accumulated in minutes – days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660066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660066"/>
                </a:solidFill>
                <a:latin typeface="Arial"/>
              </a:rPr>
              <a:t>Samples not necessarily activated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660066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660066"/>
                </a:solidFill>
                <a:latin typeface="Arial"/>
              </a:rPr>
              <a:t>Adaptable – fluences, ion species, ion energies, sample environments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39" name="Picture 7" descr="A high angle view of a machine&#10;&#10;Description automatically generated"/>
          <p:cNvPicPr/>
          <p:nvPr/>
        </p:nvPicPr>
        <p:blipFill>
          <a:blip r:embed="rId2"/>
          <a:stretch/>
        </p:blipFill>
        <p:spPr>
          <a:xfrm>
            <a:off x="2426040" y="1735200"/>
            <a:ext cx="1439280" cy="2181240"/>
          </a:xfrm>
          <a:prstGeom prst="rect">
            <a:avLst/>
          </a:prstGeom>
          <a:ln w="0">
            <a:noFill/>
          </a:ln>
        </p:spPr>
      </p:pic>
      <p:pic>
        <p:nvPicPr>
          <p:cNvPr id="640" name="Picture 9" descr="A large cylindrical machine in a factory&#10;&#10;Description automatically generated"/>
          <p:cNvPicPr/>
          <p:nvPr/>
        </p:nvPicPr>
        <p:blipFill>
          <a:blip r:embed="rId3"/>
          <a:stretch/>
        </p:blipFill>
        <p:spPr>
          <a:xfrm>
            <a:off x="5277960" y="1899360"/>
            <a:ext cx="2433600" cy="16228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PlaceHolder 1"/>
          <p:cNvSpPr>
            <a:spLocks noGrp="1"/>
          </p:cNvSpPr>
          <p:nvPr>
            <p:ph type="title"/>
          </p:nvPr>
        </p:nvSpPr>
        <p:spPr>
          <a:xfrm>
            <a:off x="395640" y="4406760"/>
            <a:ext cx="7771680" cy="136152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4000" b="1" strike="noStrike" cap="all" spc="-1">
                <a:solidFill>
                  <a:srgbClr val="808080"/>
                </a:solidFill>
                <a:latin typeface="Arial"/>
              </a:rPr>
              <a:t>DCF Radiation FAcilities</a:t>
            </a:r>
            <a:endParaRPr lang="en-GB" sz="4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PlaceHolder 1"/>
          <p:cNvSpPr>
            <a:spLocks noGrp="1"/>
          </p:cNvSpPr>
          <p:nvPr>
            <p:ph type="title"/>
          </p:nvPr>
        </p:nvSpPr>
        <p:spPr>
          <a:xfrm>
            <a:off x="2555640" y="332640"/>
            <a:ext cx="5842440" cy="1142280"/>
          </a:xfrm>
          <a:prstGeom prst="rect">
            <a:avLst/>
          </a:prstGeom>
          <a:noFill/>
          <a:ln w="9360">
            <a:noFill/>
          </a:ln>
        </p:spPr>
        <p:txBody>
          <a:bodyPr lIns="0" tIns="0" rIns="0" bIns="0" numCol="1" spcCol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200" b="1" strike="noStrike" spc="-1">
                <a:solidFill>
                  <a:srgbClr val="808080"/>
                </a:solidFill>
                <a:latin typeface="Arial"/>
              </a:rPr>
              <a:t>Gamma &amp; X-ray irradiation</a:t>
            </a: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4" name="PlaceHolder 2"/>
          <p:cNvSpPr>
            <a:spLocks noGrp="1"/>
          </p:cNvSpPr>
          <p:nvPr>
            <p:ph/>
          </p:nvPr>
        </p:nvSpPr>
        <p:spPr>
          <a:xfrm>
            <a:off x="4500000" y="5127840"/>
            <a:ext cx="3239640" cy="1583280"/>
          </a:xfrm>
          <a:prstGeom prst="rect">
            <a:avLst/>
          </a:prstGeom>
          <a:noFill/>
          <a:ln w="9360">
            <a:noFill/>
          </a:ln>
        </p:spPr>
        <p:txBody>
          <a:bodyPr lIns="0" tIns="0" rIns="0" bIns="0" numCol="1" spcCol="0" anchor="t">
            <a:noAutofit/>
          </a:bodyPr>
          <a:lstStyle/>
          <a:p>
            <a:pPr marL="343080" indent="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2000" b="1" strike="noStrike" spc="-1">
                <a:solidFill>
                  <a:srgbClr val="660066"/>
                </a:solidFill>
                <a:latin typeface="Arial"/>
              </a:rPr>
              <a:t>X-Ray Irradiator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360"/>
              </a:spcBef>
              <a:buClr>
                <a:srgbClr val="660066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800" b="0" strike="noStrike" spc="-1">
                <a:solidFill>
                  <a:srgbClr val="660066"/>
                </a:solidFill>
                <a:latin typeface="Arial"/>
              </a:rPr>
              <a:t>Up to 350 kV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360"/>
              </a:spcBef>
              <a:buClr>
                <a:srgbClr val="660066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800" b="0" strike="noStrike" spc="-1">
                <a:solidFill>
                  <a:srgbClr val="660066"/>
                </a:solidFill>
                <a:latin typeface="Arial"/>
              </a:rPr>
              <a:t>Up to 40 Gy/min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360"/>
              </a:spcBef>
              <a:buClr>
                <a:srgbClr val="660066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800" b="0" strike="noStrike" spc="-1">
                <a:solidFill>
                  <a:srgbClr val="660066"/>
                </a:solidFill>
                <a:latin typeface="Arial"/>
              </a:rPr>
              <a:t>Turntable &amp; access port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5" name="PlaceHolder 3"/>
          <p:cNvSpPr>
            <a:spLocks noGrp="1"/>
          </p:cNvSpPr>
          <p:nvPr>
            <p:ph/>
          </p:nvPr>
        </p:nvSpPr>
        <p:spPr>
          <a:xfrm>
            <a:off x="321480" y="1475640"/>
            <a:ext cx="4948920" cy="2226240"/>
          </a:xfrm>
          <a:prstGeom prst="rect">
            <a:avLst/>
          </a:prstGeom>
          <a:noFill/>
          <a:ln w="9360">
            <a:noFill/>
          </a:ln>
        </p:spPr>
        <p:txBody>
          <a:bodyPr lIns="0" tIns="0" rIns="0" bIns="0" numCol="1" spcCol="0" anchor="t">
            <a:noAutofit/>
          </a:bodyPr>
          <a:lstStyle/>
          <a:p>
            <a:pPr marL="343080" indent="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2000" b="1" strike="noStrike" spc="-1">
                <a:solidFill>
                  <a:srgbClr val="660066"/>
                </a:solidFill>
                <a:latin typeface="Arial"/>
              </a:rPr>
              <a:t>High Dose Rate </a:t>
            </a:r>
            <a:r>
              <a:rPr lang="en-GB" sz="2000" b="1" strike="noStrike" spc="-1" baseline="30000">
                <a:solidFill>
                  <a:srgbClr val="660066"/>
                </a:solidFill>
                <a:latin typeface="Arial"/>
              </a:rPr>
              <a:t>60</a:t>
            </a:r>
            <a:r>
              <a:rPr lang="en-GB" sz="2000" b="1" strike="noStrike" spc="-1">
                <a:solidFill>
                  <a:srgbClr val="660066"/>
                </a:solidFill>
                <a:latin typeface="Arial"/>
              </a:rPr>
              <a:t>Co Gamma Irradiator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  <a:p>
            <a:pPr marL="1143000" lvl="2" indent="-228600">
              <a:lnSpc>
                <a:spcPct val="100000"/>
              </a:lnSpc>
              <a:spcBef>
                <a:spcPts val="360"/>
              </a:spcBef>
              <a:buClr>
                <a:srgbClr val="660066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800" b="0" strike="noStrike" spc="-1">
                <a:solidFill>
                  <a:srgbClr val="660066"/>
                </a:solidFill>
                <a:latin typeface="Arial"/>
              </a:rPr>
              <a:t>Wide range of absorbed dose rates (30 kGy/hr down to 100 Gy/hr)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marL="1143000" lvl="2" indent="-228600">
              <a:lnSpc>
                <a:spcPct val="100000"/>
              </a:lnSpc>
              <a:spcBef>
                <a:spcPts val="360"/>
              </a:spcBef>
              <a:buClr>
                <a:srgbClr val="660066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800" b="0" strike="noStrike" spc="-1">
                <a:solidFill>
                  <a:srgbClr val="660066"/>
                </a:solidFill>
                <a:latin typeface="Arial"/>
              </a:rPr>
              <a:t>10 litre sample chamber incorporating three turntables &amp; two access ports for connection to external experimental rigs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46" name="Picture 2" descr="45e23568-9d19-4eb5-afdd-5a181f3adc23@GBRP265"/>
          <p:cNvPicPr/>
          <p:nvPr/>
        </p:nvPicPr>
        <p:blipFill>
          <a:blip r:embed="rId2"/>
          <a:stretch/>
        </p:blipFill>
        <p:spPr>
          <a:xfrm rot="5400000">
            <a:off x="1998720" y="4318920"/>
            <a:ext cx="2733840" cy="2050200"/>
          </a:xfrm>
          <a:prstGeom prst="rect">
            <a:avLst/>
          </a:prstGeom>
          <a:ln w="0">
            <a:noFill/>
          </a:ln>
        </p:spPr>
      </p:pic>
      <p:pic>
        <p:nvPicPr>
          <p:cNvPr id="647" name="Picture 5"/>
          <p:cNvPicPr/>
          <p:nvPr/>
        </p:nvPicPr>
        <p:blipFill>
          <a:blip r:embed="rId3"/>
          <a:stretch/>
        </p:blipFill>
        <p:spPr>
          <a:xfrm rot="5400000">
            <a:off x="5218920" y="1630080"/>
            <a:ext cx="3181320" cy="23857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8" name="Picture 6"/>
          <p:cNvPicPr/>
          <p:nvPr/>
        </p:nvPicPr>
        <p:blipFill>
          <a:blip r:embed="rId2"/>
          <a:stretch/>
        </p:blipFill>
        <p:spPr>
          <a:xfrm>
            <a:off x="1907640" y="3654720"/>
            <a:ext cx="5003280" cy="3237120"/>
          </a:xfrm>
          <a:prstGeom prst="rect">
            <a:avLst/>
          </a:prstGeom>
          <a:ln w="0">
            <a:noFill/>
          </a:ln>
        </p:spPr>
      </p:pic>
      <p:sp>
        <p:nvSpPr>
          <p:cNvPr id="649" name="PlaceHolder 1"/>
          <p:cNvSpPr>
            <a:spLocks noGrp="1"/>
          </p:cNvSpPr>
          <p:nvPr>
            <p:ph type="title"/>
          </p:nvPr>
        </p:nvSpPr>
        <p:spPr>
          <a:xfrm>
            <a:off x="2411640" y="476640"/>
            <a:ext cx="5698080" cy="93528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200" b="1" strike="noStrike" spc="-1">
                <a:solidFill>
                  <a:srgbClr val="808080"/>
                </a:solidFill>
                <a:latin typeface="Arial"/>
              </a:rPr>
              <a:t>Ion Beam Accelerators</a:t>
            </a: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0" name="PlaceHolder 2"/>
          <p:cNvSpPr>
            <a:spLocks noGrp="1"/>
          </p:cNvSpPr>
          <p:nvPr>
            <p:ph/>
          </p:nvPr>
        </p:nvSpPr>
        <p:spPr>
          <a:xfrm>
            <a:off x="266040" y="1772640"/>
            <a:ext cx="8228880" cy="399276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561"/>
              </a:spcBef>
              <a:buClr>
                <a:srgbClr val="660066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660066"/>
                </a:solidFill>
                <a:latin typeface="Arial"/>
              </a:rPr>
              <a:t>Commercial NEC Pelletron</a:t>
            </a: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Clr>
                <a:srgbClr val="660066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660066"/>
                </a:solidFill>
                <a:latin typeface="Arial"/>
              </a:rPr>
              <a:t>5MV Tandem</a:t>
            </a: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400"/>
              </a:spcBef>
              <a:buClr>
                <a:srgbClr val="660066"/>
              </a:buClr>
              <a:buFont typeface="Arial"/>
              <a:buChar char="–"/>
            </a:pPr>
            <a:r>
              <a:rPr lang="en-US" sz="2000" b="0" strike="noStrike" spc="-1">
                <a:solidFill>
                  <a:srgbClr val="660066"/>
                </a:solidFill>
                <a:latin typeface="Arial"/>
              </a:rPr>
              <a:t>Proton, alpha, deuterium Torvis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400"/>
              </a:spcBef>
              <a:buClr>
                <a:srgbClr val="660066"/>
              </a:buClr>
              <a:buFont typeface="Arial"/>
              <a:buChar char="–"/>
            </a:pPr>
            <a:r>
              <a:rPr lang="en-US" sz="2000" b="0" strike="noStrike" spc="-1">
                <a:solidFill>
                  <a:srgbClr val="660066"/>
                </a:solidFill>
                <a:latin typeface="Arial"/>
              </a:rPr>
              <a:t>20 cathode heavy ion SNICS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660066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660066"/>
                </a:solidFill>
                <a:latin typeface="Arial"/>
              </a:rPr>
              <a:t>2.5MV Single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400"/>
              </a:spcBef>
              <a:buClr>
                <a:srgbClr val="660066"/>
              </a:buClr>
              <a:buFont typeface="Arial"/>
              <a:buChar char="–"/>
            </a:pPr>
            <a:r>
              <a:rPr lang="en-US" sz="2000" b="0" strike="noStrike" spc="-1">
                <a:solidFill>
                  <a:srgbClr val="660066"/>
                </a:solidFill>
                <a:latin typeface="Arial"/>
              </a:rPr>
              <a:t>Proton, alpha, (Ar, Kr, Xe) RF source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51" name="Picture 4" descr="Large tanks in a factory&#10;&#10;Description automatically generated"/>
          <p:cNvPicPr/>
          <p:nvPr/>
        </p:nvPicPr>
        <p:blipFill>
          <a:blip r:embed="rId3"/>
          <a:stretch/>
        </p:blipFill>
        <p:spPr>
          <a:xfrm>
            <a:off x="5796000" y="1340640"/>
            <a:ext cx="3068280" cy="30682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PlaceHolder 1"/>
          <p:cNvSpPr>
            <a:spLocks noGrp="1"/>
          </p:cNvSpPr>
          <p:nvPr>
            <p:ph type="title"/>
          </p:nvPr>
        </p:nvSpPr>
        <p:spPr>
          <a:xfrm>
            <a:off x="2387880" y="404640"/>
            <a:ext cx="5842440" cy="1142280"/>
          </a:xfrm>
          <a:prstGeom prst="rect">
            <a:avLst/>
          </a:prstGeom>
          <a:noFill/>
          <a:ln w="9360">
            <a:noFill/>
          </a:ln>
        </p:spPr>
        <p:txBody>
          <a:bodyPr lIns="0" tIns="0" rIns="0" bIns="0" numCol="1" spcCol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200" b="1" strike="noStrike" spc="-1">
                <a:solidFill>
                  <a:srgbClr val="808080"/>
                </a:solidFill>
                <a:latin typeface="Arial"/>
              </a:rPr>
              <a:t>Pelletron Accelerators</a:t>
            </a: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3" name="PlaceHolder 2"/>
          <p:cNvSpPr>
            <a:spLocks noGrp="1"/>
          </p:cNvSpPr>
          <p:nvPr>
            <p:ph/>
          </p:nvPr>
        </p:nvSpPr>
        <p:spPr>
          <a:xfrm>
            <a:off x="395640" y="1571760"/>
            <a:ext cx="4247640" cy="4088880"/>
          </a:xfrm>
          <a:prstGeom prst="rect">
            <a:avLst/>
          </a:prstGeom>
          <a:noFill/>
          <a:ln w="9360">
            <a:noFill/>
          </a:ln>
        </p:spPr>
        <p:txBody>
          <a:bodyPr lIns="0" tIns="0" rIns="0" bIns="0"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Aft>
                <a:spcPts val="1199"/>
              </a:spcAft>
              <a:buClr>
                <a:srgbClr val="660066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660066"/>
                </a:solidFill>
                <a:latin typeface="Arial"/>
              </a:rPr>
              <a:t>Electrostatic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Aft>
                <a:spcPts val="1199"/>
              </a:spcAft>
              <a:buClr>
                <a:srgbClr val="660066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660066"/>
                </a:solidFill>
                <a:latin typeface="Arial"/>
              </a:rPr>
              <a:t>Simple &amp; robust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Aft>
                <a:spcPts val="1199"/>
              </a:spcAft>
              <a:buClr>
                <a:srgbClr val="660066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660066"/>
                </a:solidFill>
                <a:latin typeface="Arial"/>
              </a:rPr>
              <a:t>Charging chains, charge a central terminal to high voltage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Aft>
                <a:spcPts val="1199"/>
              </a:spcAft>
              <a:buClr>
                <a:srgbClr val="660066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660066"/>
                </a:solidFill>
                <a:latin typeface="Arial"/>
              </a:rPr>
              <a:t>Primarily </a:t>
            </a:r>
            <a:r>
              <a:rPr lang="en-US" sz="2400" b="0" i="1" strike="noStrike" spc="-1">
                <a:solidFill>
                  <a:srgbClr val="660066"/>
                </a:solidFill>
                <a:latin typeface="Arial"/>
              </a:rPr>
              <a:t>dc</a:t>
            </a:r>
            <a:r>
              <a:rPr lang="en-US" sz="2400" b="0" strike="noStrike" spc="-1">
                <a:solidFill>
                  <a:srgbClr val="660066"/>
                </a:solidFill>
                <a:latin typeface="Arial"/>
              </a:rPr>
              <a:t> beams only 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Aft>
                <a:spcPts val="1199"/>
              </a:spcAft>
              <a:buClr>
                <a:srgbClr val="660066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660066"/>
                </a:solidFill>
                <a:latin typeface="Arial"/>
              </a:rPr>
              <a:t>5 MV tandem &amp; 2.5 MV single-ended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54" name="Picture 7" descr="Large white tanks in a factory&#10;&#10;Description automatically generated"/>
          <p:cNvPicPr/>
          <p:nvPr/>
        </p:nvPicPr>
        <p:blipFill>
          <a:blip r:embed="rId2"/>
          <a:stretch/>
        </p:blipFill>
        <p:spPr>
          <a:xfrm>
            <a:off x="4466160" y="1412640"/>
            <a:ext cx="4425840" cy="2951640"/>
          </a:xfrm>
          <a:prstGeom prst="rect">
            <a:avLst/>
          </a:prstGeom>
          <a:ln w="0">
            <a:noFill/>
          </a:ln>
        </p:spPr>
      </p:pic>
      <p:pic>
        <p:nvPicPr>
          <p:cNvPr id="655" name="Content Placeholder 5"/>
          <p:cNvPicPr/>
          <p:nvPr/>
        </p:nvPicPr>
        <p:blipFill>
          <a:blip r:embed="rId3"/>
          <a:stretch/>
        </p:blipFill>
        <p:spPr>
          <a:xfrm>
            <a:off x="5181840" y="4005000"/>
            <a:ext cx="3589200" cy="26917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6" name="Picture 6" descr="TORVIS-Prelec.jpg"/>
          <p:cNvPicPr/>
          <p:nvPr/>
        </p:nvPicPr>
        <p:blipFill>
          <a:blip r:embed="rId2"/>
          <a:stretch/>
        </p:blipFill>
        <p:spPr>
          <a:xfrm rot="16200000">
            <a:off x="3774600" y="1485720"/>
            <a:ext cx="5770440" cy="4175640"/>
          </a:xfrm>
          <a:prstGeom prst="rect">
            <a:avLst/>
          </a:prstGeom>
          <a:ln w="0">
            <a:noFill/>
          </a:ln>
        </p:spPr>
      </p:pic>
      <p:sp>
        <p:nvSpPr>
          <p:cNvPr id="657" name="PlaceHolder 1"/>
          <p:cNvSpPr>
            <a:spLocks noGrp="1"/>
          </p:cNvSpPr>
          <p:nvPr>
            <p:ph type="title"/>
          </p:nvPr>
        </p:nvSpPr>
        <p:spPr>
          <a:xfrm>
            <a:off x="2455560" y="260640"/>
            <a:ext cx="5842440" cy="114228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1" strike="noStrike" spc="-1">
                <a:solidFill>
                  <a:srgbClr val="808080"/>
                </a:solidFill>
                <a:latin typeface="Arial"/>
              </a:rPr>
              <a:t>Ion Sources (1)</a:t>
            </a: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8" name="PlaceHolder 2"/>
          <p:cNvSpPr>
            <a:spLocks noGrp="1"/>
          </p:cNvSpPr>
          <p:nvPr>
            <p:ph/>
          </p:nvPr>
        </p:nvSpPr>
        <p:spPr>
          <a:xfrm>
            <a:off x="251640" y="1507320"/>
            <a:ext cx="4624920" cy="86976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b">
            <a:noAutofit/>
          </a:bodyPr>
          <a:lstStyle/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r>
              <a:rPr lang="en-US" sz="2400" b="1" strike="noStrike" spc="-1">
                <a:solidFill>
                  <a:srgbClr val="7C18B4"/>
                </a:solidFill>
                <a:latin typeface="Arial"/>
              </a:rPr>
              <a:t>TORVIS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US" sz="2000" b="1" strike="noStrike" spc="-1">
                <a:solidFill>
                  <a:srgbClr val="7C18B4"/>
                </a:solidFill>
                <a:latin typeface="Arial"/>
              </a:rPr>
              <a:t>(</a:t>
            </a:r>
            <a:r>
              <a:rPr lang="en-US" sz="2000" b="1" u="sng" strike="noStrike" spc="-1">
                <a:solidFill>
                  <a:srgbClr val="7C18B4"/>
                </a:solidFill>
                <a:uFillTx/>
                <a:latin typeface="Arial"/>
              </a:rPr>
              <a:t>TOR</a:t>
            </a:r>
            <a:r>
              <a:rPr lang="en-US" sz="2000" b="1" strike="noStrike" spc="-1">
                <a:solidFill>
                  <a:srgbClr val="7C18B4"/>
                </a:solidFill>
                <a:latin typeface="Arial"/>
              </a:rPr>
              <a:t>oidal </a:t>
            </a:r>
            <a:r>
              <a:rPr lang="en-US" sz="2000" b="1" u="sng" strike="noStrike" spc="-1">
                <a:solidFill>
                  <a:srgbClr val="7C18B4"/>
                </a:solidFill>
                <a:uFillTx/>
                <a:latin typeface="Arial"/>
              </a:rPr>
              <a:t>V</a:t>
            </a:r>
            <a:r>
              <a:rPr lang="en-US" sz="2000" b="1" strike="noStrike" spc="-1">
                <a:solidFill>
                  <a:srgbClr val="7C18B4"/>
                </a:solidFill>
                <a:latin typeface="Arial"/>
              </a:rPr>
              <a:t>olume </a:t>
            </a:r>
            <a:r>
              <a:rPr lang="en-US" sz="2000" b="1" u="sng" strike="noStrike" spc="-1">
                <a:solidFill>
                  <a:srgbClr val="7C18B4"/>
                </a:solidFill>
                <a:uFillTx/>
                <a:latin typeface="Arial"/>
              </a:rPr>
              <a:t>I</a:t>
            </a:r>
            <a:r>
              <a:rPr lang="en-US" sz="2000" b="1" strike="noStrike" spc="-1">
                <a:solidFill>
                  <a:srgbClr val="7C18B4"/>
                </a:solidFill>
                <a:latin typeface="Arial"/>
              </a:rPr>
              <a:t>on </a:t>
            </a:r>
            <a:r>
              <a:rPr lang="en-US" sz="2000" b="1" u="sng" strike="noStrike" spc="-1">
                <a:solidFill>
                  <a:srgbClr val="7C18B4"/>
                </a:solidFill>
                <a:uFillTx/>
                <a:latin typeface="Arial"/>
              </a:rPr>
              <a:t>S</a:t>
            </a:r>
            <a:r>
              <a:rPr lang="en-US" sz="2000" b="1" strike="noStrike" spc="-1">
                <a:solidFill>
                  <a:srgbClr val="7C18B4"/>
                </a:solidFill>
                <a:latin typeface="Arial"/>
              </a:rPr>
              <a:t>ource)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9" name="PlaceHolder 3"/>
          <p:cNvSpPr>
            <a:spLocks noGrp="1"/>
          </p:cNvSpPr>
          <p:nvPr>
            <p:ph/>
          </p:nvPr>
        </p:nvSpPr>
        <p:spPr>
          <a:xfrm>
            <a:off x="315720" y="2377800"/>
            <a:ext cx="4039560" cy="119448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660066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660066"/>
                </a:solidFill>
                <a:latin typeface="Arial"/>
              </a:rPr>
              <a:t>Hot filament source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360"/>
              </a:spcBef>
              <a:buClr>
                <a:srgbClr val="660066"/>
              </a:buClr>
              <a:buFont typeface="Arial"/>
              <a:buChar char="–"/>
            </a:pPr>
            <a:r>
              <a:rPr lang="en-US" sz="1800" b="0" strike="noStrike" spc="-1">
                <a:solidFill>
                  <a:srgbClr val="660066"/>
                </a:solidFill>
                <a:latin typeface="Arial"/>
              </a:rPr>
              <a:t>Negative ion source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360"/>
              </a:spcBef>
              <a:buClr>
                <a:srgbClr val="660066"/>
              </a:buClr>
              <a:buFont typeface="Arial"/>
              <a:buChar char="–"/>
            </a:pPr>
            <a:r>
              <a:rPr lang="en-US" sz="1800" b="0" strike="noStrike" spc="-1">
                <a:solidFill>
                  <a:srgbClr val="660066"/>
                </a:solidFill>
                <a:latin typeface="Arial"/>
              </a:rPr>
              <a:t>High current H/He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0" name="TextBox 10"/>
          <p:cNvSpPr/>
          <p:nvPr/>
        </p:nvSpPr>
        <p:spPr>
          <a:xfrm>
            <a:off x="5071320" y="6443640"/>
            <a:ext cx="4052880" cy="30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K.Prelec (1990) </a:t>
            </a:r>
            <a:r>
              <a:rPr lang="en-US" sz="1400" b="0" i="1" strike="noStrike" spc="-1">
                <a:solidFill>
                  <a:srgbClr val="000000"/>
                </a:solidFill>
                <a:latin typeface="Arial"/>
                <a:ea typeface="DejaVu Sans"/>
              </a:rPr>
              <a:t>Rev.Sci.Instrum</a:t>
            </a:r>
            <a:r>
              <a:rPr lang="en-US" sz="1400" b="1" strike="noStrike" spc="-1">
                <a:solidFill>
                  <a:srgbClr val="000000"/>
                </a:solidFill>
                <a:latin typeface="Arial"/>
                <a:ea typeface="DejaVu Sans"/>
              </a:rPr>
              <a:t>. 61 </a:t>
            </a: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pp.415–418</a:t>
            </a: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1" name="Picture 12" descr="NEC-SNICS-diag.jpg"/>
          <p:cNvPicPr/>
          <p:nvPr/>
        </p:nvPicPr>
        <p:blipFill>
          <a:blip r:embed="rId2"/>
          <a:stretch/>
        </p:blipFill>
        <p:spPr>
          <a:xfrm>
            <a:off x="4047120" y="1497600"/>
            <a:ext cx="4751640" cy="3953160"/>
          </a:xfrm>
          <a:prstGeom prst="rect">
            <a:avLst/>
          </a:prstGeom>
          <a:ln w="0">
            <a:noFill/>
          </a:ln>
        </p:spPr>
      </p:pic>
      <p:sp>
        <p:nvSpPr>
          <p:cNvPr id="662" name="PlaceHolder 1"/>
          <p:cNvSpPr>
            <a:spLocks noGrp="1"/>
          </p:cNvSpPr>
          <p:nvPr>
            <p:ph type="title"/>
          </p:nvPr>
        </p:nvSpPr>
        <p:spPr>
          <a:xfrm>
            <a:off x="2455560" y="260640"/>
            <a:ext cx="5842440" cy="114228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1" strike="noStrike" spc="-1">
                <a:solidFill>
                  <a:srgbClr val="808080"/>
                </a:solidFill>
                <a:latin typeface="Arial"/>
              </a:rPr>
              <a:t>Ion Sources (2)</a:t>
            </a: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3" name="Text Placeholder 2"/>
          <p:cNvSpPr/>
          <p:nvPr/>
        </p:nvSpPr>
        <p:spPr>
          <a:xfrm>
            <a:off x="476640" y="1573560"/>
            <a:ext cx="4624920" cy="11473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b">
            <a:noAutofit/>
          </a:bodyPr>
          <a:lstStyle/>
          <a:p>
            <a:pPr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r>
              <a:rPr lang="en-US" sz="2400" b="1" strike="noStrike" spc="-1">
                <a:solidFill>
                  <a:srgbClr val="7C18B4"/>
                </a:solidFill>
                <a:latin typeface="Arial"/>
                <a:ea typeface="DejaVu Sans"/>
              </a:rPr>
              <a:t>SNICS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en-US" sz="2000" b="1" strike="noStrike" spc="-1">
                <a:solidFill>
                  <a:srgbClr val="7C18B4"/>
                </a:solidFill>
                <a:latin typeface="Arial"/>
                <a:ea typeface="DejaVu Sans"/>
              </a:rPr>
              <a:t>(</a:t>
            </a:r>
            <a:r>
              <a:rPr lang="en-US" sz="2000" b="1" u="sng" strike="noStrike" spc="-1">
                <a:solidFill>
                  <a:srgbClr val="7C18B4"/>
                </a:solidFill>
                <a:uFillTx/>
                <a:latin typeface="Arial"/>
                <a:ea typeface="DejaVu Sans"/>
              </a:rPr>
              <a:t>S</a:t>
            </a:r>
            <a:r>
              <a:rPr lang="en-US" sz="2000" b="1" strike="noStrike" spc="-1">
                <a:solidFill>
                  <a:srgbClr val="7C18B4"/>
                </a:solidFill>
                <a:latin typeface="Arial"/>
                <a:ea typeface="DejaVu Sans"/>
              </a:rPr>
              <a:t>ource of </a:t>
            </a:r>
            <a:r>
              <a:rPr lang="en-US" sz="2000" b="1" u="sng" strike="noStrike" spc="-1">
                <a:solidFill>
                  <a:srgbClr val="7C18B4"/>
                </a:solidFill>
                <a:uFillTx/>
                <a:latin typeface="Arial"/>
                <a:ea typeface="DejaVu Sans"/>
              </a:rPr>
              <a:t>N</a:t>
            </a:r>
            <a:r>
              <a:rPr lang="en-US" sz="2000" b="1" strike="noStrike" spc="-1">
                <a:solidFill>
                  <a:srgbClr val="7C18B4"/>
                </a:solidFill>
                <a:latin typeface="Arial"/>
                <a:ea typeface="DejaVu Sans"/>
              </a:rPr>
              <a:t>egative </a:t>
            </a:r>
            <a:r>
              <a:rPr lang="en-US" sz="2000" b="1" u="sng" strike="noStrike" spc="-1">
                <a:solidFill>
                  <a:srgbClr val="7C18B4"/>
                </a:solidFill>
                <a:uFillTx/>
                <a:latin typeface="Arial"/>
                <a:ea typeface="DejaVu Sans"/>
              </a:rPr>
              <a:t>I</a:t>
            </a:r>
            <a:r>
              <a:rPr lang="en-US" sz="2000" b="1" strike="noStrike" spc="-1">
                <a:solidFill>
                  <a:srgbClr val="7C18B4"/>
                </a:solidFill>
                <a:latin typeface="Arial"/>
                <a:ea typeface="DejaVu Sans"/>
              </a:rPr>
              <a:t>ons by </a:t>
            </a:r>
            <a:r>
              <a:rPr lang="en-US" sz="2000" b="1" u="sng" strike="noStrike" spc="-1">
                <a:solidFill>
                  <a:srgbClr val="7C18B4"/>
                </a:solidFill>
                <a:uFillTx/>
                <a:latin typeface="Arial"/>
                <a:ea typeface="DejaVu Sans"/>
              </a:rPr>
              <a:t>C</a:t>
            </a:r>
            <a:r>
              <a:rPr lang="en-US" sz="2000" b="1" strike="noStrike" spc="-1">
                <a:solidFill>
                  <a:srgbClr val="7C18B4"/>
                </a:solidFill>
                <a:latin typeface="Arial"/>
                <a:ea typeface="DejaVu Sans"/>
              </a:rPr>
              <a:t>aesium </a:t>
            </a:r>
            <a:r>
              <a:rPr lang="en-US" sz="2000" b="1" u="sng" strike="noStrike" spc="-1">
                <a:solidFill>
                  <a:srgbClr val="7C18B4"/>
                </a:solidFill>
                <a:uFillTx/>
                <a:latin typeface="Arial"/>
                <a:ea typeface="DejaVu Sans"/>
              </a:rPr>
              <a:t>S</a:t>
            </a:r>
            <a:r>
              <a:rPr lang="en-US" sz="2000" b="1" strike="noStrike" spc="-1">
                <a:solidFill>
                  <a:srgbClr val="7C18B4"/>
                </a:solidFill>
                <a:latin typeface="Arial"/>
                <a:ea typeface="DejaVu Sans"/>
              </a:rPr>
              <a:t>puttering)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4" name="Content Placeholder 3"/>
          <p:cNvSpPr/>
          <p:nvPr/>
        </p:nvSpPr>
        <p:spPr>
          <a:xfrm>
            <a:off x="323640" y="2891520"/>
            <a:ext cx="4624920" cy="1771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660066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660066"/>
                </a:solidFill>
                <a:latin typeface="Arial"/>
                <a:ea typeface="DejaVu Sans"/>
              </a:rPr>
              <a:t>Cs sputtered solid cathode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360"/>
              </a:spcBef>
              <a:buClr>
                <a:srgbClr val="660066"/>
              </a:buClr>
              <a:buFont typeface="Arial"/>
              <a:buChar char="–"/>
            </a:pPr>
            <a:r>
              <a:rPr lang="en-US" sz="1800" b="0" strike="noStrike" spc="-1">
                <a:solidFill>
                  <a:srgbClr val="660066"/>
                </a:solidFill>
                <a:latin typeface="Arial"/>
                <a:ea typeface="DejaVu Sans"/>
              </a:rPr>
              <a:t>Negative ion source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360"/>
              </a:spcBef>
              <a:buClr>
                <a:srgbClr val="660066"/>
              </a:buClr>
              <a:buFont typeface="Arial"/>
              <a:buChar char="–"/>
            </a:pPr>
            <a:r>
              <a:rPr lang="en-US" sz="1800" b="0" strike="noStrike" spc="-1">
                <a:solidFill>
                  <a:srgbClr val="660066"/>
                </a:solidFill>
                <a:latin typeface="Arial"/>
                <a:ea typeface="DejaVu Sans"/>
              </a:rPr>
              <a:t>20 cathode wheel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360"/>
              </a:spcBef>
              <a:buClr>
                <a:srgbClr val="660066"/>
              </a:buClr>
              <a:buFont typeface="Arial"/>
              <a:buChar char="–"/>
            </a:pPr>
            <a:r>
              <a:rPr lang="en-US" sz="1800" b="0" strike="noStrike" spc="-1">
                <a:solidFill>
                  <a:srgbClr val="660066"/>
                </a:solidFill>
                <a:latin typeface="Arial"/>
                <a:ea typeface="DejaVu Sans"/>
              </a:rPr>
              <a:t>‘large’ (6mm </a:t>
            </a:r>
            <a:r>
              <a:rPr lang="en-US" sz="1800" b="0" i="1" strike="noStrike" spc="-1">
                <a:solidFill>
                  <a:srgbClr val="660066"/>
                </a:solidFill>
                <a:latin typeface="Arial"/>
                <a:ea typeface="DejaVu Sans"/>
              </a:rPr>
              <a:t>Φ</a:t>
            </a:r>
            <a:r>
              <a:rPr lang="en-US" sz="1800" b="0" strike="noStrike" spc="-1">
                <a:solidFill>
                  <a:srgbClr val="660066"/>
                </a:solidFill>
                <a:latin typeface="Arial"/>
                <a:ea typeface="DejaVu Sans"/>
              </a:rPr>
              <a:t>) cathodes for long life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360"/>
              </a:spcBef>
              <a:buClr>
                <a:srgbClr val="660066"/>
              </a:buClr>
              <a:buFont typeface="Arial"/>
              <a:buChar char="–"/>
            </a:pPr>
            <a:r>
              <a:rPr lang="en-US" sz="1800" b="0" strike="noStrike" spc="-1">
                <a:solidFill>
                  <a:srgbClr val="660066"/>
                </a:solidFill>
                <a:latin typeface="Arial"/>
                <a:ea typeface="DejaVu Sans"/>
              </a:rPr>
              <a:t>’Heavy’ ion source (most of the periodic table)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5" name="TextBox 15"/>
          <p:cNvSpPr/>
          <p:nvPr/>
        </p:nvSpPr>
        <p:spPr>
          <a:xfrm>
            <a:off x="4421880" y="5940000"/>
            <a:ext cx="4578120" cy="51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R.Middleton (1983) </a:t>
            </a:r>
            <a:r>
              <a:rPr lang="en-US" sz="1400" b="0" i="1" strike="noStrike" spc="-1">
                <a:solidFill>
                  <a:srgbClr val="000000"/>
                </a:solidFill>
                <a:latin typeface="Arial"/>
                <a:ea typeface="DejaVu Sans"/>
              </a:rPr>
              <a:t>Nucl.Instrum.Meth.</a:t>
            </a: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1400" b="1" strike="noStrike" spc="-1">
                <a:solidFill>
                  <a:srgbClr val="000000"/>
                </a:solidFill>
                <a:latin typeface="Arial"/>
                <a:ea typeface="DejaVu Sans"/>
              </a:rPr>
              <a:t>214</a:t>
            </a: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 pp.139–150</a:t>
            </a: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R.Middleton (1994) </a:t>
            </a:r>
            <a:r>
              <a:rPr lang="en-US" sz="1400" b="0" i="1" strike="noStrike" spc="-1">
                <a:solidFill>
                  <a:srgbClr val="000000"/>
                </a:solidFill>
                <a:latin typeface="Arial"/>
                <a:ea typeface="DejaVu Sans"/>
              </a:rPr>
              <a:t>Nucl.Instrum.Meth.</a:t>
            </a: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1400" b="1" strike="noStrike" spc="-1">
                <a:solidFill>
                  <a:srgbClr val="000000"/>
                </a:solidFill>
                <a:latin typeface="Arial"/>
                <a:ea typeface="DejaVu Sans"/>
              </a:rPr>
              <a:t>B93</a:t>
            </a: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 pp.39–51</a:t>
            </a: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PlaceHolder 1"/>
          <p:cNvSpPr>
            <a:spLocks noGrp="1"/>
          </p:cNvSpPr>
          <p:nvPr>
            <p:ph type="title"/>
          </p:nvPr>
        </p:nvSpPr>
        <p:spPr>
          <a:xfrm>
            <a:off x="2455560" y="260640"/>
            <a:ext cx="5842440" cy="114228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1" strike="noStrike" spc="-1">
                <a:solidFill>
                  <a:srgbClr val="808080"/>
                </a:solidFill>
                <a:latin typeface="Arial"/>
              </a:rPr>
              <a:t>Ion Sources (3)</a:t>
            </a: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7" name="PlaceHolder 2"/>
          <p:cNvSpPr>
            <a:spLocks noGrp="1"/>
          </p:cNvSpPr>
          <p:nvPr>
            <p:ph/>
          </p:nvPr>
        </p:nvSpPr>
        <p:spPr>
          <a:xfrm>
            <a:off x="5198760" y="2205000"/>
            <a:ext cx="3609000" cy="63900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b">
            <a:noAutofit/>
          </a:bodyPr>
          <a:lstStyle/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r>
              <a:rPr lang="en-US" sz="2400" b="1" strike="noStrike" spc="-1">
                <a:solidFill>
                  <a:srgbClr val="7C18B4"/>
                </a:solidFill>
                <a:latin typeface="Arial"/>
              </a:rPr>
              <a:t>RF plasma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8" name="PlaceHolder 3"/>
          <p:cNvSpPr>
            <a:spLocks noGrp="1"/>
          </p:cNvSpPr>
          <p:nvPr>
            <p:ph/>
          </p:nvPr>
        </p:nvSpPr>
        <p:spPr>
          <a:xfrm>
            <a:off x="5198760" y="2984760"/>
            <a:ext cx="3589200" cy="305640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660066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660066"/>
                </a:solidFill>
                <a:latin typeface="Arial"/>
              </a:rPr>
              <a:t>RF discharge source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360"/>
              </a:spcBef>
              <a:buClr>
                <a:srgbClr val="660066"/>
              </a:buClr>
              <a:buFont typeface="Arial"/>
              <a:buChar char="–"/>
            </a:pPr>
            <a:r>
              <a:rPr lang="en-US" sz="1800" b="0" strike="noStrike" spc="-1">
                <a:solidFill>
                  <a:srgbClr val="660066"/>
                </a:solidFill>
                <a:latin typeface="Arial"/>
              </a:rPr>
              <a:t>Positive ion source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360"/>
              </a:spcBef>
              <a:buClr>
                <a:srgbClr val="660066"/>
              </a:buClr>
              <a:buFont typeface="Arial"/>
              <a:buChar char="–"/>
            </a:pPr>
            <a:r>
              <a:rPr lang="en-US" sz="1800" b="0" strike="noStrike" spc="-1">
                <a:solidFill>
                  <a:srgbClr val="660066"/>
                </a:solidFill>
                <a:latin typeface="Arial"/>
              </a:rPr>
              <a:t>4 source bottles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360"/>
              </a:spcBef>
              <a:buClr>
                <a:srgbClr val="660066"/>
              </a:buClr>
              <a:buFont typeface="Arial"/>
              <a:buChar char="–"/>
            </a:pPr>
            <a:r>
              <a:rPr lang="en-US" sz="1800" b="0" strike="noStrike" spc="-1">
                <a:solidFill>
                  <a:srgbClr val="660066"/>
                </a:solidFill>
                <a:latin typeface="Arial"/>
              </a:rPr>
              <a:t>H/He (also Ar, Kr, Xe)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360"/>
              </a:spcBef>
              <a:buClr>
                <a:srgbClr val="660066"/>
              </a:buClr>
              <a:buFont typeface="Arial"/>
              <a:buChar char="–"/>
            </a:pPr>
            <a:r>
              <a:rPr lang="en-US" sz="1800" b="0" strike="noStrike" spc="-1">
                <a:solidFill>
                  <a:srgbClr val="660066"/>
                </a:solidFill>
                <a:latin typeface="Arial"/>
              </a:rPr>
              <a:t>High current (~100μA H</a:t>
            </a:r>
            <a:r>
              <a:rPr lang="en-US" sz="1800" b="0" strike="noStrike" spc="-1" baseline="30000">
                <a:solidFill>
                  <a:srgbClr val="660066"/>
                </a:solidFill>
                <a:latin typeface="Arial"/>
              </a:rPr>
              <a:t>+</a:t>
            </a:r>
            <a:r>
              <a:rPr lang="en-US" sz="1800" b="0" strike="noStrike" spc="-1">
                <a:solidFill>
                  <a:srgbClr val="660066"/>
                </a:solidFill>
                <a:latin typeface="Arial"/>
              </a:rPr>
              <a:t>)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69" name="Picture 6" descr="NEC-RFsource.jpg"/>
          <p:cNvPicPr/>
          <p:nvPr/>
        </p:nvPicPr>
        <p:blipFill>
          <a:blip r:embed="rId2"/>
          <a:stretch/>
        </p:blipFill>
        <p:spPr>
          <a:xfrm>
            <a:off x="622080" y="1772640"/>
            <a:ext cx="3949200" cy="39492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PlaceHolder 1"/>
          <p:cNvSpPr>
            <a:spLocks noGrp="1"/>
          </p:cNvSpPr>
          <p:nvPr>
            <p:ph type="title"/>
          </p:nvPr>
        </p:nvSpPr>
        <p:spPr>
          <a:xfrm>
            <a:off x="395640" y="4406760"/>
            <a:ext cx="7771680" cy="136152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4000" b="1" strike="noStrike" cap="all" spc="-1" dirty="0">
                <a:solidFill>
                  <a:srgbClr val="808080"/>
                </a:solidFill>
                <a:latin typeface="Arial"/>
              </a:rPr>
              <a:t>Example CASE Study</a:t>
            </a:r>
            <a:endParaRPr lang="en-GB" sz="40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PlaceHolder 1"/>
          <p:cNvSpPr>
            <a:spLocks noGrp="1"/>
          </p:cNvSpPr>
          <p:nvPr>
            <p:ph type="title"/>
          </p:nvPr>
        </p:nvSpPr>
        <p:spPr>
          <a:xfrm>
            <a:off x="2520000" y="537480"/>
            <a:ext cx="6299640" cy="90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0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Glass composite nuclear waste forms (</a:t>
            </a:r>
            <a:r>
              <a:rPr lang="en-US" sz="2800" b="0" strike="noStrike" spc="-1" dirty="0" err="1">
                <a:solidFill>
                  <a:schemeClr val="bg1">
                    <a:lumMod val="50000"/>
                  </a:schemeClr>
                </a:solidFill>
                <a:latin typeface="Arial"/>
              </a:rPr>
              <a:t>Tam</a:t>
            </a:r>
            <a:r>
              <a:rPr lang="en-US" sz="2800" b="0" strike="noStrike" spc="-1" dirty="0" err="1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</a:rPr>
              <a:t>ás</a:t>
            </a:r>
            <a:r>
              <a:rPr lang="en-US" sz="2800" b="0" strike="noStrike" spc="-1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</a:rPr>
              <a:t> </a:t>
            </a:r>
            <a:r>
              <a:rPr lang="en-US" sz="2800" b="0" strike="noStrike" spc="-1" dirty="0" err="1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</a:rPr>
              <a:t>Zagyva</a:t>
            </a:r>
            <a:r>
              <a:rPr lang="en-US" sz="2800" b="0" strike="noStrike" spc="-1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</a:rPr>
              <a:t>)</a:t>
            </a:r>
            <a:endParaRPr lang="en-GB" sz="2800" b="0" strike="noStrike" spc="-1" dirty="0">
              <a:solidFill>
                <a:schemeClr val="bg1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673" name="PlaceHolder 2"/>
          <p:cNvSpPr>
            <a:spLocks noGrp="1"/>
          </p:cNvSpPr>
          <p:nvPr>
            <p:ph/>
          </p:nvPr>
        </p:nvSpPr>
        <p:spPr>
          <a:xfrm>
            <a:off x="552192" y="1937040"/>
            <a:ext cx="7771680" cy="398827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rmAutofit fontScale="92500"/>
          </a:bodyPr>
          <a:lstStyle/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 dirty="0">
                <a:solidFill>
                  <a:srgbClr val="7C18B4"/>
                </a:solidFill>
                <a:latin typeface="Arial"/>
              </a:rPr>
              <a:t>Encapsulation of high level active waste from nuclear fuel reprocessing in borosilicate glass</a:t>
            </a: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 dirty="0">
                <a:solidFill>
                  <a:srgbClr val="7C18B4"/>
                </a:solidFill>
                <a:latin typeface="Arial"/>
              </a:rPr>
              <a:t>Waste stream </a:t>
            </a:r>
            <a:r>
              <a:rPr lang="en-US" sz="2200" spc="-1" dirty="0">
                <a:solidFill>
                  <a:srgbClr val="7C18B4"/>
                </a:solidFill>
                <a:latin typeface="Arial"/>
              </a:rPr>
              <a:t>contains Mo rich solids</a:t>
            </a:r>
            <a:endParaRPr lang="en-US" sz="2200" b="0" strike="noStrike" spc="-1" dirty="0">
              <a:solidFill>
                <a:srgbClr val="7C18B4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 dirty="0">
                <a:solidFill>
                  <a:srgbClr val="7C18B4"/>
                </a:solidFill>
                <a:latin typeface="Arial"/>
              </a:rPr>
              <a:t>Vitrification of Mo-rich waste streams is a significant challenge</a:t>
            </a:r>
            <a:endParaRPr lang="en-GB" sz="2200" b="0" strike="noStrike" spc="-1" dirty="0">
              <a:solidFill>
                <a:srgbClr val="7C18B4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 dirty="0">
                <a:solidFill>
                  <a:srgbClr val="7C18B4"/>
                </a:solidFill>
                <a:latin typeface="Arial"/>
              </a:rPr>
              <a:t>Low solubility in the glass leads to molybdate crystalline phases (often water soluble)</a:t>
            </a:r>
            <a:endParaRPr lang="en-GB" sz="2200" b="0" strike="noStrike" spc="-1" dirty="0">
              <a:solidFill>
                <a:srgbClr val="7C18B4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 dirty="0">
                <a:solidFill>
                  <a:srgbClr val="7C18B4"/>
                </a:solidFill>
                <a:latin typeface="Arial"/>
              </a:rPr>
              <a:t>New Ca/Zn borosilicate glass for high Mo waste streams promoting formation of powellite (CaMoO</a:t>
            </a:r>
            <a:r>
              <a:rPr lang="en-US" sz="2200" b="0" strike="noStrike" spc="-1" baseline="-8000" dirty="0">
                <a:solidFill>
                  <a:srgbClr val="7C18B4"/>
                </a:solidFill>
                <a:latin typeface="Arial"/>
              </a:rPr>
              <a:t>4</a:t>
            </a:r>
            <a:r>
              <a:rPr lang="en-US" sz="2200" b="0" strike="noStrike" spc="-1" dirty="0">
                <a:solidFill>
                  <a:srgbClr val="7C18B4"/>
                </a:solidFill>
                <a:latin typeface="Arial"/>
              </a:rPr>
              <a:t>) crystals</a:t>
            </a:r>
            <a:endParaRPr lang="en-GB" sz="2200" b="0" strike="noStrike" spc="-1" dirty="0">
              <a:solidFill>
                <a:srgbClr val="7C18B4"/>
              </a:solidFill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 dirty="0">
                <a:solidFill>
                  <a:srgbClr val="7C18B4"/>
                </a:solidFill>
                <a:latin typeface="Arial"/>
              </a:rPr>
              <a:t>Radiation tolerance testing using high-Z ions (Ni &amp; Au) to simulate accumulate the ballistic effects of </a:t>
            </a:r>
            <a:r>
              <a:rPr lang="en-US" sz="2200" b="0" strike="noStrike" spc="-1" dirty="0">
                <a:solidFill>
                  <a:srgbClr val="7C18B4"/>
                </a:solidFill>
                <a:latin typeface="Arial"/>
                <a:ea typeface="Arial"/>
              </a:rPr>
              <a:t>α-recoil. </a:t>
            </a:r>
            <a:endParaRPr lang="en-GB" sz="2200" b="0" strike="noStrike" spc="-1" dirty="0">
              <a:solidFill>
                <a:srgbClr val="7C18B4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PlaceHolder 1"/>
          <p:cNvSpPr>
            <a:spLocks noGrp="1"/>
          </p:cNvSpPr>
          <p:nvPr>
            <p:ph type="title"/>
          </p:nvPr>
        </p:nvSpPr>
        <p:spPr>
          <a:xfrm>
            <a:off x="2411640" y="476640"/>
            <a:ext cx="5698080" cy="93528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200" b="1" strike="noStrike" spc="-1">
                <a:solidFill>
                  <a:srgbClr val="808080"/>
                </a:solidFill>
                <a:latin typeface="Arial"/>
              </a:rPr>
              <a:t>Outline</a:t>
            </a: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0" name="PlaceHolder 2"/>
          <p:cNvSpPr>
            <a:spLocks noGrp="1"/>
          </p:cNvSpPr>
          <p:nvPr>
            <p:ph/>
          </p:nvPr>
        </p:nvSpPr>
        <p:spPr>
          <a:xfrm>
            <a:off x="950760" y="1772640"/>
            <a:ext cx="8228880" cy="410364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marL="343080" indent="-343080">
              <a:lnSpc>
                <a:spcPct val="150000"/>
              </a:lnSpc>
              <a:spcBef>
                <a:spcPts val="561"/>
              </a:spcBef>
              <a:buClr>
                <a:srgbClr val="660066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660066"/>
                </a:solidFill>
                <a:latin typeface="Arial"/>
              </a:rPr>
              <a:t>The nuclear problem(s)</a:t>
            </a: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50000"/>
              </a:lnSpc>
              <a:spcBef>
                <a:spcPts val="561"/>
              </a:spcBef>
              <a:buClr>
                <a:srgbClr val="660066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660066"/>
                </a:solidFill>
                <a:latin typeface="Arial"/>
              </a:rPr>
              <a:t>Role of radiation testing</a:t>
            </a: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50000"/>
              </a:lnSpc>
              <a:spcBef>
                <a:spcPts val="561"/>
              </a:spcBef>
              <a:buClr>
                <a:srgbClr val="660066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660066"/>
                </a:solidFill>
                <a:latin typeface="Arial"/>
              </a:rPr>
              <a:t>Types of radiation</a:t>
            </a: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50000"/>
              </a:lnSpc>
              <a:spcBef>
                <a:spcPts val="561"/>
              </a:spcBef>
              <a:buClr>
                <a:srgbClr val="660066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660066"/>
                </a:solidFill>
                <a:latin typeface="Arial"/>
              </a:rPr>
              <a:t>Radiation facilities at DCF</a:t>
            </a: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50000"/>
              </a:lnSpc>
              <a:spcBef>
                <a:spcPts val="561"/>
              </a:spcBef>
              <a:buClr>
                <a:srgbClr val="660066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660066"/>
                </a:solidFill>
                <a:latin typeface="Arial"/>
              </a:rPr>
              <a:t>Some examples</a:t>
            </a: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50000"/>
              </a:lnSpc>
              <a:spcBef>
                <a:spcPts val="561"/>
              </a:spcBef>
              <a:buClr>
                <a:srgbClr val="660066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660066"/>
                </a:solidFill>
                <a:latin typeface="Arial"/>
              </a:rPr>
              <a:t>Future plans </a:t>
            </a: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PlaceHolder 1"/>
          <p:cNvSpPr>
            <a:spLocks noGrp="1"/>
          </p:cNvSpPr>
          <p:nvPr>
            <p:ph type="title"/>
          </p:nvPr>
        </p:nvSpPr>
        <p:spPr>
          <a:xfrm>
            <a:off x="2340000" y="438120"/>
            <a:ext cx="6299640" cy="100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200" b="0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Accelerated damage rate using heavy ions</a:t>
            </a:r>
            <a:endParaRPr lang="en-GB" sz="3200" b="0" strike="noStrike" spc="-1" dirty="0">
              <a:solidFill>
                <a:schemeClr val="bg1">
                  <a:lumMod val="50000"/>
                </a:schemeClr>
              </a:solidFill>
              <a:latin typeface="Arial"/>
            </a:endParaRPr>
          </a:p>
        </p:txBody>
      </p:sp>
      <p:pic>
        <p:nvPicPr>
          <p:cNvPr id="675" name="Picture 674"/>
          <p:cNvPicPr/>
          <p:nvPr/>
        </p:nvPicPr>
        <p:blipFill>
          <a:blip r:embed="rId2"/>
          <a:stretch/>
        </p:blipFill>
        <p:spPr>
          <a:xfrm>
            <a:off x="3960000" y="1620000"/>
            <a:ext cx="4732200" cy="2219760"/>
          </a:xfrm>
          <a:prstGeom prst="rect">
            <a:avLst/>
          </a:prstGeom>
          <a:ln w="0">
            <a:noFill/>
          </a:ln>
        </p:spPr>
      </p:pic>
      <p:pic>
        <p:nvPicPr>
          <p:cNvPr id="676" name="Picture 675"/>
          <p:cNvPicPr/>
          <p:nvPr/>
        </p:nvPicPr>
        <p:blipFill>
          <a:blip r:embed="rId3"/>
          <a:stretch/>
        </p:blipFill>
        <p:spPr>
          <a:xfrm>
            <a:off x="1980000" y="3780360"/>
            <a:ext cx="6823440" cy="2339640"/>
          </a:xfrm>
          <a:prstGeom prst="rect">
            <a:avLst/>
          </a:prstGeom>
          <a:ln w="0">
            <a:noFill/>
          </a:ln>
        </p:spPr>
      </p:pic>
      <p:sp>
        <p:nvSpPr>
          <p:cNvPr id="677" name="TextBox 676"/>
          <p:cNvSpPr txBox="1"/>
          <p:nvPr/>
        </p:nvSpPr>
        <p:spPr>
          <a:xfrm>
            <a:off x="3936960" y="6203880"/>
            <a:ext cx="3168000" cy="27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GB" sz="1200" b="0" strike="noStrike" spc="-1">
                <a:solidFill>
                  <a:srgbClr val="000000"/>
                </a:solidFill>
                <a:latin typeface="Calibri"/>
              </a:rPr>
              <a:t>T. Zagyva </a:t>
            </a:r>
            <a:r>
              <a:rPr lang="en-GB" sz="1200" b="0" i="1" strike="noStrike" spc="-1">
                <a:solidFill>
                  <a:srgbClr val="000000"/>
                </a:solidFill>
                <a:latin typeface="Calibri"/>
              </a:rPr>
              <a:t>et al </a:t>
            </a:r>
            <a:r>
              <a:rPr lang="en-GB" sz="1200" b="0" strike="noStrike" spc="-1">
                <a:solidFill>
                  <a:srgbClr val="000000"/>
                </a:solidFill>
                <a:latin typeface="Calibri"/>
              </a:rPr>
              <a:t>J.Nucl.Mat. 585 pp.154635 (2023)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8" name="TextBox 677"/>
          <p:cNvSpPr txBox="1"/>
          <p:nvPr/>
        </p:nvSpPr>
        <p:spPr>
          <a:xfrm>
            <a:off x="540000" y="1871640"/>
            <a:ext cx="3420000" cy="1728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GB" sz="1800" b="0" strike="noStrike" spc="-1" dirty="0">
                <a:solidFill>
                  <a:srgbClr val="7C18B4"/>
                </a:solidFill>
                <a:latin typeface="Arial"/>
              </a:rPr>
              <a:t>‘Low’ energy heavy ions to simulate ballistic damage from recoil alpha particles from decay mechanism in highly radioactive high level nuclear waste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PlaceHolder 1"/>
          <p:cNvSpPr>
            <a:spLocks noGrp="1"/>
          </p:cNvSpPr>
          <p:nvPr>
            <p:ph type="title"/>
          </p:nvPr>
        </p:nvSpPr>
        <p:spPr>
          <a:xfrm>
            <a:off x="613440" y="1507970"/>
            <a:ext cx="3060000" cy="244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200" b="0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Heavy ions → Crystal </a:t>
            </a:r>
            <a:r>
              <a:rPr lang="en-US" sz="3200" b="0" strike="noStrike" spc="-1" dirty="0" err="1">
                <a:solidFill>
                  <a:schemeClr val="bg1">
                    <a:lumMod val="50000"/>
                  </a:schemeClr>
                </a:solidFill>
                <a:latin typeface="Arial"/>
              </a:rPr>
              <a:t>amorphisation</a:t>
            </a:r>
            <a:endParaRPr lang="en-GB" sz="3200" b="0" strike="noStrike" spc="-1" dirty="0">
              <a:solidFill>
                <a:schemeClr val="bg1">
                  <a:lumMod val="50000"/>
                </a:schemeClr>
              </a:solidFill>
              <a:latin typeface="Arial"/>
            </a:endParaRPr>
          </a:p>
        </p:txBody>
      </p:sp>
      <p:pic>
        <p:nvPicPr>
          <p:cNvPr id="680" name="Picture 679"/>
          <p:cNvPicPr/>
          <p:nvPr/>
        </p:nvPicPr>
        <p:blipFill>
          <a:blip r:embed="rId2"/>
          <a:stretch/>
        </p:blipFill>
        <p:spPr>
          <a:xfrm>
            <a:off x="3739320" y="0"/>
            <a:ext cx="5260320" cy="4543200"/>
          </a:xfrm>
          <a:prstGeom prst="rect">
            <a:avLst/>
          </a:prstGeom>
          <a:ln w="0">
            <a:noFill/>
          </a:ln>
        </p:spPr>
      </p:pic>
      <p:pic>
        <p:nvPicPr>
          <p:cNvPr id="681" name="Picture 680"/>
          <p:cNvPicPr/>
          <p:nvPr/>
        </p:nvPicPr>
        <p:blipFill>
          <a:blip r:embed="rId3"/>
          <a:stretch/>
        </p:blipFill>
        <p:spPr>
          <a:xfrm>
            <a:off x="2521812" y="4505400"/>
            <a:ext cx="5776560" cy="1974960"/>
          </a:xfrm>
          <a:prstGeom prst="rect">
            <a:avLst/>
          </a:prstGeom>
          <a:ln w="0">
            <a:noFill/>
          </a:ln>
        </p:spPr>
      </p:pic>
      <p:sp>
        <p:nvSpPr>
          <p:cNvPr id="682" name="TextBox 681"/>
          <p:cNvSpPr txBox="1"/>
          <p:nvPr/>
        </p:nvSpPr>
        <p:spPr>
          <a:xfrm>
            <a:off x="3936960" y="6480360"/>
            <a:ext cx="3167640" cy="27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GB" sz="1200" b="0" strike="noStrike" spc="-1">
                <a:solidFill>
                  <a:srgbClr val="000000"/>
                </a:solidFill>
                <a:latin typeface="Calibri"/>
              </a:rPr>
              <a:t>T. Zagyva </a:t>
            </a:r>
            <a:r>
              <a:rPr lang="en-GB" sz="1200" b="0" i="1" strike="noStrike" spc="-1">
                <a:solidFill>
                  <a:srgbClr val="000000"/>
                </a:solidFill>
                <a:latin typeface="Calibri"/>
              </a:rPr>
              <a:t>et al </a:t>
            </a:r>
            <a:r>
              <a:rPr lang="en-GB" sz="1200" b="0" strike="noStrike" spc="-1">
                <a:solidFill>
                  <a:srgbClr val="000000"/>
                </a:solidFill>
                <a:latin typeface="Calibri"/>
              </a:rPr>
              <a:t>J.Nucl.Mat. </a:t>
            </a:r>
            <a:r>
              <a:rPr lang="en-GB" sz="1200" b="1" strike="noStrike" spc="-1">
                <a:solidFill>
                  <a:srgbClr val="000000"/>
                </a:solidFill>
                <a:latin typeface="Calibri"/>
              </a:rPr>
              <a:t>585</a:t>
            </a:r>
            <a:r>
              <a:rPr lang="en-GB" sz="1200" b="0" strike="noStrike" spc="-1">
                <a:solidFill>
                  <a:srgbClr val="000000"/>
                </a:solidFill>
                <a:latin typeface="Calibri"/>
              </a:rPr>
              <a:t> pp.154635 (2023)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PlaceHolder 1"/>
          <p:cNvSpPr>
            <a:spLocks noGrp="1"/>
          </p:cNvSpPr>
          <p:nvPr>
            <p:ph type="title"/>
          </p:nvPr>
        </p:nvSpPr>
        <p:spPr>
          <a:xfrm>
            <a:off x="2520000" y="540000"/>
            <a:ext cx="6511680" cy="90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Conclusions</a:t>
            </a:r>
          </a:p>
        </p:txBody>
      </p:sp>
      <p:sp>
        <p:nvSpPr>
          <p:cNvPr id="684" name="PlaceHolder 2"/>
          <p:cNvSpPr>
            <a:spLocks noGrp="1"/>
          </p:cNvSpPr>
          <p:nvPr>
            <p:ph/>
          </p:nvPr>
        </p:nvSpPr>
        <p:spPr>
          <a:xfrm>
            <a:off x="457560" y="2471772"/>
            <a:ext cx="8228880" cy="30877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 dirty="0">
                <a:solidFill>
                  <a:srgbClr val="7C18B4"/>
                </a:solidFill>
                <a:latin typeface="Arial"/>
              </a:rPr>
              <a:t>Powellite &amp; zircon crystals less radiation tolerant than previously thought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 dirty="0">
                <a:solidFill>
                  <a:srgbClr val="7C18B4"/>
                </a:solidFill>
                <a:latin typeface="Arial"/>
              </a:rPr>
              <a:t>Previous low dose studies may be below threshold for damage to appear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 dirty="0">
                <a:solidFill>
                  <a:srgbClr val="7C18B4"/>
                </a:solidFill>
                <a:latin typeface="Arial"/>
              </a:rPr>
              <a:t>Earlier studies using very high energy ions (100 MeV) may be misleading due to annealing effects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 dirty="0">
                <a:solidFill>
                  <a:srgbClr val="7C18B4"/>
                </a:solidFill>
                <a:latin typeface="Arial"/>
              </a:rPr>
              <a:t>Radiation induced swelling could be significant and lead to microcrack formation in the HLW glass composite material. </a:t>
            </a:r>
          </a:p>
        </p:txBody>
      </p:sp>
      <p:sp>
        <p:nvSpPr>
          <p:cNvPr id="685" name="TextBox 684"/>
          <p:cNvSpPr txBox="1"/>
          <p:nvPr/>
        </p:nvSpPr>
        <p:spPr>
          <a:xfrm>
            <a:off x="3936960" y="6480720"/>
            <a:ext cx="3167640" cy="2761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GB" sz="1200" b="0" strike="noStrike" spc="-1">
                <a:solidFill>
                  <a:srgbClr val="000000"/>
                </a:solidFill>
                <a:latin typeface="Calibri"/>
              </a:rPr>
              <a:t>T. Zagyva </a:t>
            </a:r>
            <a:r>
              <a:rPr lang="en-GB" sz="1200" b="0" i="1" strike="noStrike" spc="-1">
                <a:solidFill>
                  <a:srgbClr val="000000"/>
                </a:solidFill>
                <a:latin typeface="Calibri"/>
              </a:rPr>
              <a:t>et al </a:t>
            </a:r>
            <a:r>
              <a:rPr lang="en-GB" sz="1200" b="0" strike="noStrike" spc="-1">
                <a:solidFill>
                  <a:srgbClr val="000000"/>
                </a:solidFill>
                <a:latin typeface="Calibri"/>
              </a:rPr>
              <a:t>J.Nucl.Mat. </a:t>
            </a:r>
            <a:r>
              <a:rPr lang="en-GB" sz="1200" b="1" strike="noStrike" spc="-1">
                <a:solidFill>
                  <a:srgbClr val="000000"/>
                </a:solidFill>
                <a:latin typeface="Calibri"/>
              </a:rPr>
              <a:t>585</a:t>
            </a:r>
            <a:r>
              <a:rPr lang="en-GB" sz="1200" b="0" strike="noStrike" spc="-1">
                <a:solidFill>
                  <a:srgbClr val="000000"/>
                </a:solidFill>
                <a:latin typeface="Calibri"/>
              </a:rPr>
              <a:t> pp.154635 (2023)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59422" y="532785"/>
            <a:ext cx="593600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97">
              <a:defRPr/>
            </a:pPr>
            <a:r>
              <a:rPr lang="en-GB" sz="33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In-situ tensile test stage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D6B7CC-CFD4-C511-D9D6-6C7BF5759E0A}"/>
              </a:ext>
            </a:extLst>
          </p:cNvPr>
          <p:cNvSpPr txBox="1"/>
          <p:nvPr/>
        </p:nvSpPr>
        <p:spPr>
          <a:xfrm>
            <a:off x="1027075" y="1641613"/>
            <a:ext cx="61832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2" indent="-214312" defTabSz="685797">
              <a:buFont typeface="Arial" panose="020B0604020202020204" pitchFamily="34" charset="0"/>
              <a:buChar char="•"/>
              <a:defRPr/>
            </a:pPr>
            <a:r>
              <a:rPr lang="en-GB" b="1" dirty="0">
                <a:solidFill>
                  <a:srgbClr val="7C18B4"/>
                </a:solidFill>
                <a:latin typeface="Calibri"/>
              </a:rPr>
              <a:t>Collaboration between University of Manchester &amp; UKAEA</a:t>
            </a:r>
          </a:p>
          <a:p>
            <a:pPr defTabSz="685797">
              <a:defRPr/>
            </a:pPr>
            <a:endParaRPr lang="en-GB" b="1" dirty="0">
              <a:solidFill>
                <a:srgbClr val="7C18B4"/>
              </a:solidFill>
              <a:latin typeface="Calibri"/>
            </a:endParaRPr>
          </a:p>
          <a:p>
            <a:pPr marL="214312" indent="-214312" defTabSz="685797">
              <a:buFont typeface="Arial" panose="020B0604020202020204" pitchFamily="34" charset="0"/>
              <a:buChar char="•"/>
              <a:defRPr/>
            </a:pPr>
            <a:r>
              <a:rPr lang="en-GB" b="1" dirty="0">
                <a:solidFill>
                  <a:srgbClr val="7C18B4"/>
                </a:solidFill>
                <a:latin typeface="Calibri"/>
              </a:rPr>
              <a:t>To perform synergistic irradiation thermo-mechanical testing</a:t>
            </a:r>
          </a:p>
        </p:txBody>
      </p:sp>
      <p:pic>
        <p:nvPicPr>
          <p:cNvPr id="8" name="Picture 3" descr="A picture containing machine, auto part, tool, indoor&#10;&#10;Description automatically generated">
            <a:extLst>
              <a:ext uri="{FF2B5EF4-FFF2-40B4-BE49-F238E27FC236}">
                <a16:creationId xmlns:a16="http://schemas.microsoft.com/office/drawing/2014/main" id="{113D86D3-AB04-F828-4608-A9959A39DC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 rot="5400000">
            <a:off x="5735147" y="3397332"/>
            <a:ext cx="3387107" cy="2542847"/>
          </a:xfrm>
          <a:prstGeom prst="rect">
            <a:avLst/>
          </a:prstGeom>
          <a:ln w="0">
            <a:noFill/>
          </a:ln>
          <a:effectLst>
            <a:outerShdw blurRad="507960" dist="101520" dir="5400000" algn="tl" rotWithShape="0">
              <a:srgbClr val="000000">
                <a:alpha val="10000"/>
              </a:srgbClr>
            </a:outerShdw>
          </a:effectLst>
        </p:spPr>
      </p:pic>
      <p:grpSp>
        <p:nvGrpSpPr>
          <p:cNvPr id="9" name="Group 4">
            <a:extLst>
              <a:ext uri="{FF2B5EF4-FFF2-40B4-BE49-F238E27FC236}">
                <a16:creationId xmlns:a16="http://schemas.microsoft.com/office/drawing/2014/main" id="{97742DA5-44E8-0DE7-895A-34425B1216DD}"/>
              </a:ext>
            </a:extLst>
          </p:cNvPr>
          <p:cNvGrpSpPr>
            <a:grpSpLocks noChangeAspect="1"/>
          </p:cNvGrpSpPr>
          <p:nvPr/>
        </p:nvGrpSpPr>
        <p:grpSpPr>
          <a:xfrm>
            <a:off x="3445929" y="2743335"/>
            <a:ext cx="2474558" cy="3581880"/>
            <a:chOff x="5219280" y="2400840"/>
            <a:chExt cx="2975040" cy="4306320"/>
          </a:xfrm>
        </p:grpSpPr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35C717CD-7134-E3AE-1595-7DA910A64B8A}"/>
                </a:ext>
              </a:extLst>
            </p:cNvPr>
            <p:cNvSpPr/>
            <p:nvPr/>
          </p:nvSpPr>
          <p:spPr>
            <a:xfrm>
              <a:off x="5219280" y="2400840"/>
              <a:ext cx="2975040" cy="303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7500" tIns="33750" rIns="67500" bIns="33750" anchor="t">
              <a:noAutofit/>
            </a:bodyPr>
            <a:lstStyle/>
            <a:p>
              <a:pPr defTabSz="685797">
                <a:spcBef>
                  <a:spcPts val="211"/>
                </a:spcBef>
                <a:tabLst>
                  <a:tab pos="0" algn="l"/>
                </a:tabLst>
                <a:defRPr/>
              </a:pPr>
              <a:r>
                <a:rPr lang="en-GB" sz="1050" b="1" spc="-1" dirty="0" err="1">
                  <a:solidFill>
                    <a:prstClr val="black"/>
                  </a:solidFill>
                  <a:latin typeface="Arial"/>
                  <a:ea typeface="Arial"/>
                </a:rPr>
                <a:t>NewTec</a:t>
              </a:r>
              <a:r>
                <a:rPr lang="en-GB" sz="1050" b="1" spc="-1" dirty="0">
                  <a:solidFill>
                    <a:prstClr val="black"/>
                  </a:solidFill>
                  <a:latin typeface="Arial"/>
                  <a:ea typeface="Arial"/>
                </a:rPr>
                <a:t> MT1000 adapted loading rig</a:t>
              </a:r>
              <a:endParaRPr lang="en-GB" sz="1050" spc="-1" dirty="0">
                <a:solidFill>
                  <a:prstClr val="black"/>
                </a:solidFill>
                <a:latin typeface="Arial"/>
              </a:endParaRPr>
            </a:p>
          </p:txBody>
        </p:sp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id="{749D5C81-1C9C-5D58-2152-084F865B95F6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 rot="16200000">
              <a:off x="5518080" y="2361600"/>
              <a:ext cx="2377440" cy="29750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6" name="Content Placeholder 2">
              <a:extLst>
                <a:ext uri="{FF2B5EF4-FFF2-40B4-BE49-F238E27FC236}">
                  <a16:creationId xmlns:a16="http://schemas.microsoft.com/office/drawing/2014/main" id="{27D7B625-54F0-A324-0A63-DA42E96780C5}"/>
                </a:ext>
              </a:extLst>
            </p:cNvPr>
            <p:cNvSpPr/>
            <p:nvPr/>
          </p:nvSpPr>
          <p:spPr>
            <a:xfrm>
              <a:off x="5333400" y="5038560"/>
              <a:ext cx="2828880" cy="5763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7500" tIns="33750" rIns="67500" bIns="33750" anchor="t">
              <a:noAutofit/>
            </a:bodyPr>
            <a:lstStyle/>
            <a:p>
              <a:pPr defTabSz="685797">
                <a:spcBef>
                  <a:spcPts val="211"/>
                </a:spcBef>
                <a:tabLst>
                  <a:tab pos="0" algn="l"/>
                </a:tabLst>
                <a:defRPr/>
              </a:pPr>
              <a:r>
                <a:rPr lang="en-GB" sz="1050" b="1" spc="-1" dirty="0">
                  <a:solidFill>
                    <a:prstClr val="black"/>
                  </a:solidFill>
                  <a:latin typeface="Arial"/>
                  <a:ea typeface="Arial"/>
                </a:rPr>
                <a:t>Sample design and loading</a:t>
              </a:r>
              <a:endParaRPr lang="en-GB" sz="1050" spc="-1" dirty="0">
                <a:solidFill>
                  <a:prstClr val="black"/>
                </a:solidFill>
                <a:latin typeface="Arial"/>
              </a:endParaRPr>
            </a:p>
          </p:txBody>
        </p:sp>
        <p:pic>
          <p:nvPicPr>
            <p:cNvPr id="17" name="Picture 8">
              <a:extLst>
                <a:ext uri="{FF2B5EF4-FFF2-40B4-BE49-F238E27FC236}">
                  <a16:creationId xmlns:a16="http://schemas.microsoft.com/office/drawing/2014/main" id="{A57C7481-DA3C-DC13-D3EC-B743AE50CE66}"/>
                </a:ext>
              </a:extLst>
            </p:cNvPr>
            <p:cNvPicPr/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 rot="16200000">
              <a:off x="5966640" y="4694400"/>
              <a:ext cx="1379520" cy="264600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9213F4DD-34AE-5149-8160-6AA0A552C24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566" y="3947974"/>
            <a:ext cx="2930820" cy="1956251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EAA2C9B0-4617-2866-1DE2-82654C1CC47D}"/>
              </a:ext>
            </a:extLst>
          </p:cNvPr>
          <p:cNvSpPr txBox="1">
            <a:spLocks/>
          </p:cNvSpPr>
          <p:nvPr/>
        </p:nvSpPr>
        <p:spPr>
          <a:xfrm>
            <a:off x="613904" y="3356040"/>
            <a:ext cx="2318143" cy="484888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342898">
              <a:buNone/>
              <a:defRPr/>
            </a:pPr>
            <a:r>
              <a:rPr lang="en-US" sz="1050" b="1" dirty="0">
                <a:solidFill>
                  <a:prstClr val="black"/>
                </a:solidFill>
                <a:latin typeface="Arial" panose="020B0604020202020204"/>
              </a:rPr>
              <a:t>Optical microscope and pyrometer system</a:t>
            </a:r>
          </a:p>
        </p:txBody>
      </p:sp>
    </p:spTree>
    <p:extLst>
      <p:ext uri="{BB962C8B-B14F-4D97-AF65-F5344CB8AC3E}">
        <p14:creationId xmlns:p14="http://schemas.microsoft.com/office/powerpoint/2010/main" val="2574746817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PlaceHolder 1"/>
          <p:cNvSpPr>
            <a:spLocks noGrp="1"/>
          </p:cNvSpPr>
          <p:nvPr>
            <p:ph type="title"/>
          </p:nvPr>
        </p:nvSpPr>
        <p:spPr>
          <a:xfrm>
            <a:off x="395640" y="4406760"/>
            <a:ext cx="7771680" cy="136152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4000" b="1" strike="noStrike" cap="all" spc="-1" dirty="0">
                <a:solidFill>
                  <a:srgbClr val="808080"/>
                </a:solidFill>
                <a:latin typeface="Arial"/>
              </a:rPr>
              <a:t>New Applications of ion beams for DCF</a:t>
            </a:r>
            <a:endParaRPr lang="en-GB" sz="40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PlaceHolder 1"/>
          <p:cNvSpPr>
            <a:spLocks noGrp="1"/>
          </p:cNvSpPr>
          <p:nvPr>
            <p:ph type="title"/>
          </p:nvPr>
        </p:nvSpPr>
        <p:spPr>
          <a:xfrm>
            <a:off x="2627640" y="332640"/>
            <a:ext cx="5842440" cy="1142280"/>
          </a:xfrm>
          <a:prstGeom prst="rect">
            <a:avLst/>
          </a:prstGeom>
          <a:noFill/>
          <a:ln w="9360">
            <a:noFill/>
          </a:ln>
        </p:spPr>
        <p:txBody>
          <a:bodyPr lIns="0" tIns="0" rIns="0" bIns="0" numCol="1" spcCol="0" anchor="ctr">
            <a:norm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200" b="1" strike="noStrike" spc="-1">
                <a:solidFill>
                  <a:srgbClr val="808080"/>
                </a:solidFill>
                <a:latin typeface="Arial"/>
              </a:rPr>
              <a:t>Virus in-activation by ions </a:t>
            </a: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9" name="PlaceHolder 2"/>
          <p:cNvSpPr>
            <a:spLocks noGrp="1"/>
          </p:cNvSpPr>
          <p:nvPr>
            <p:ph/>
          </p:nvPr>
        </p:nvSpPr>
        <p:spPr>
          <a:xfrm>
            <a:off x="323640" y="1612440"/>
            <a:ext cx="7956360" cy="3632400"/>
          </a:xfrm>
          <a:prstGeom prst="rect">
            <a:avLst/>
          </a:prstGeom>
          <a:noFill/>
          <a:ln w="9360">
            <a:noFill/>
          </a:ln>
        </p:spPr>
        <p:txBody>
          <a:bodyPr lIns="0" tIns="0" rIns="0" bIns="0"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561"/>
              </a:spcBef>
              <a:buClr>
                <a:srgbClr val="660066"/>
              </a:buClr>
              <a:buFont typeface="Arial"/>
              <a:buChar char="•"/>
            </a:pPr>
            <a:r>
              <a:rPr lang="en-US" sz="2400" b="0" strike="noStrike" spc="-1" dirty="0">
                <a:solidFill>
                  <a:srgbClr val="7C18B4"/>
                </a:solidFill>
                <a:latin typeface="Arial"/>
                <a:ea typeface="PingFang SC"/>
              </a:rPr>
              <a:t>Use the high LET of ions to break RNA strands in virus particles</a:t>
            </a:r>
            <a:endParaRPr lang="en-GB" sz="2400" b="0" strike="noStrike" spc="-1" dirty="0">
              <a:solidFill>
                <a:srgbClr val="7C18B4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479"/>
              </a:spcBef>
              <a:buClr>
                <a:srgbClr val="660066"/>
              </a:buClr>
              <a:buFont typeface="Arial"/>
              <a:buChar char="–"/>
            </a:pPr>
            <a:r>
              <a:rPr lang="en-US" sz="2400" b="0" strike="noStrike" spc="-1" dirty="0">
                <a:solidFill>
                  <a:srgbClr val="7C18B4"/>
                </a:solidFill>
                <a:latin typeface="Arial"/>
                <a:ea typeface="PingFang SC"/>
              </a:rPr>
              <a:t>Without seriously damaging the spike proteins </a:t>
            </a:r>
            <a:endParaRPr lang="en-GB" sz="2400" b="0" strike="noStrike" spc="-1" dirty="0">
              <a:solidFill>
                <a:srgbClr val="7C18B4"/>
              </a:solidFill>
              <a:latin typeface="Arial"/>
            </a:endParaRPr>
          </a:p>
        </p:txBody>
      </p:sp>
      <p:pic>
        <p:nvPicPr>
          <p:cNvPr id="690" name="Picture 689"/>
          <p:cNvPicPr/>
          <p:nvPr/>
        </p:nvPicPr>
        <p:blipFill>
          <a:blip r:embed="rId2"/>
          <a:stretch/>
        </p:blipFill>
        <p:spPr>
          <a:xfrm>
            <a:off x="1980000" y="3247560"/>
            <a:ext cx="6490440" cy="3052440"/>
          </a:xfrm>
          <a:prstGeom prst="rect">
            <a:avLst/>
          </a:prstGeom>
          <a:ln w="0">
            <a:noFill/>
          </a:ln>
        </p:spPr>
      </p:pic>
      <p:sp>
        <p:nvSpPr>
          <p:cNvPr id="691" name="TextBox 690"/>
          <p:cNvSpPr txBox="1"/>
          <p:nvPr/>
        </p:nvSpPr>
        <p:spPr>
          <a:xfrm>
            <a:off x="2880000" y="6300000"/>
            <a:ext cx="5351760" cy="43164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GB" sz="1200" b="0" strike="noStrike" spc="-1">
                <a:solidFill>
                  <a:srgbClr val="000000"/>
                </a:solidFill>
                <a:latin typeface="Arial"/>
              </a:rPr>
              <a:t>B. Villagomez-Bernabe, S.W. Chan, J. A. Coulter, A.M. Roseman, F.J. Currell</a:t>
            </a:r>
          </a:p>
          <a:p>
            <a:r>
              <a:rPr lang="en-GB" sz="1200" b="0" strike="noStrike" spc="-1">
                <a:solidFill>
                  <a:srgbClr val="000000"/>
                </a:solidFill>
                <a:latin typeface="Arial"/>
              </a:rPr>
              <a:t>Rad.Research </a:t>
            </a:r>
            <a:r>
              <a:rPr lang="en-GB" sz="1200" b="1" strike="noStrike" spc="-1">
                <a:solidFill>
                  <a:srgbClr val="000000"/>
                </a:solidFill>
                <a:latin typeface="Arial"/>
              </a:rPr>
              <a:t>198</a:t>
            </a:r>
            <a:r>
              <a:rPr lang="en-GB" sz="1200" b="0" strike="noStrike" spc="-1">
                <a:solidFill>
                  <a:srgbClr val="000000"/>
                </a:solidFill>
                <a:latin typeface="Arial"/>
              </a:rPr>
              <a:t> pp.68–80 (2022)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PlaceHolder 1"/>
          <p:cNvSpPr>
            <a:spLocks noGrp="1"/>
          </p:cNvSpPr>
          <p:nvPr>
            <p:ph type="title"/>
          </p:nvPr>
        </p:nvSpPr>
        <p:spPr>
          <a:xfrm>
            <a:off x="2627640" y="332640"/>
            <a:ext cx="5842440" cy="1142280"/>
          </a:xfrm>
          <a:prstGeom prst="rect">
            <a:avLst/>
          </a:prstGeom>
          <a:noFill/>
          <a:ln w="9360">
            <a:noFill/>
          </a:ln>
        </p:spPr>
        <p:txBody>
          <a:bodyPr lIns="0" tIns="0" rIns="0" bIns="0" numCol="1" spcCol="0" anchor="ctr">
            <a:norm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200" b="1" strike="noStrike" spc="-1">
                <a:solidFill>
                  <a:srgbClr val="808080"/>
                </a:solidFill>
                <a:latin typeface="Arial"/>
              </a:rPr>
              <a:t>New radio-medicines</a:t>
            </a: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3" name="PlaceHolder 2"/>
          <p:cNvSpPr>
            <a:spLocks noGrp="1"/>
          </p:cNvSpPr>
          <p:nvPr>
            <p:ph/>
          </p:nvPr>
        </p:nvSpPr>
        <p:spPr>
          <a:xfrm>
            <a:off x="551331" y="1759585"/>
            <a:ext cx="8041337" cy="3632400"/>
          </a:xfrm>
          <a:prstGeom prst="rect">
            <a:avLst/>
          </a:prstGeom>
          <a:noFill/>
          <a:ln w="9360">
            <a:noFill/>
          </a:ln>
        </p:spPr>
        <p:txBody>
          <a:bodyPr lIns="0" tIns="0" rIns="0" bIns="0"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561"/>
              </a:spcBef>
              <a:buClr>
                <a:srgbClr val="660066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7C18B4"/>
                </a:solidFill>
                <a:latin typeface="Arial"/>
              </a:rPr>
              <a:t>Transmutation of materials to create new radionuclides for medicine</a:t>
            </a: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Clr>
                <a:srgbClr val="660066"/>
              </a:buClr>
              <a:buFont typeface="Arial"/>
              <a:buChar char="•"/>
            </a:pPr>
            <a:r>
              <a:rPr lang="en-US" sz="2800" spc="-1" dirty="0">
                <a:solidFill>
                  <a:srgbClr val="7C18B4"/>
                </a:solidFill>
                <a:latin typeface="Arial"/>
              </a:rPr>
              <a:t>New radio-isotopes – not in the current radio-medicine ‘tool box’</a:t>
            </a:r>
            <a:endParaRPr lang="en-GB" sz="2800" b="0" strike="noStrike" spc="-1" dirty="0">
              <a:solidFill>
                <a:srgbClr val="7C18B4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Clr>
                <a:srgbClr val="660066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7C18B4"/>
                </a:solidFill>
                <a:latin typeface="Arial"/>
              </a:rPr>
              <a:t>For treatment</a:t>
            </a:r>
            <a:r>
              <a:rPr lang="en-GB" sz="2800" spc="-1" dirty="0">
                <a:solidFill>
                  <a:srgbClr val="7C18B4"/>
                </a:solidFill>
                <a:latin typeface="Arial"/>
              </a:rPr>
              <a:t> &amp; </a:t>
            </a:r>
            <a:r>
              <a:rPr lang="en-US" sz="2800" b="0" strike="noStrike" spc="-1" dirty="0">
                <a:solidFill>
                  <a:srgbClr val="7C18B4"/>
                </a:solidFill>
                <a:latin typeface="Arial"/>
              </a:rPr>
              <a:t>For diagnosis (scanners)</a:t>
            </a:r>
            <a:endParaRPr lang="en-GB" sz="2800" b="0" strike="noStrike" spc="-1" dirty="0">
              <a:solidFill>
                <a:srgbClr val="7C18B4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479"/>
              </a:spcBef>
              <a:buClr>
                <a:srgbClr val="660066"/>
              </a:buClr>
              <a:buFont typeface="Arial"/>
              <a:buChar char="–"/>
            </a:pPr>
            <a:r>
              <a:rPr lang="en-US" sz="2400" b="0" strike="noStrike" spc="-1" dirty="0">
                <a:solidFill>
                  <a:srgbClr val="7C18B4"/>
                </a:solidFill>
                <a:latin typeface="Arial"/>
              </a:rPr>
              <a:t>Transform nuclear waste into something useful</a:t>
            </a:r>
            <a:endParaRPr lang="en-GB" sz="2400" b="0" strike="noStrike" spc="-1" dirty="0">
              <a:solidFill>
                <a:srgbClr val="7C18B4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479"/>
              </a:spcBef>
              <a:buClr>
                <a:srgbClr val="660066"/>
              </a:buClr>
              <a:buFont typeface="Arial"/>
              <a:buChar char="–"/>
            </a:pPr>
            <a:r>
              <a:rPr lang="en-US" sz="2400" b="0" strike="noStrike" spc="-1" dirty="0">
                <a:solidFill>
                  <a:srgbClr val="7C18B4"/>
                </a:solidFill>
                <a:latin typeface="Arial"/>
              </a:rPr>
              <a:t>DCF has funded (DESNZ) project to develop a capability </a:t>
            </a:r>
            <a:endParaRPr lang="en-GB" sz="2400" b="0" strike="noStrike" spc="-1" dirty="0">
              <a:solidFill>
                <a:srgbClr val="7C18B4"/>
              </a:solidFill>
              <a:latin typeface="Arial"/>
            </a:endParaRPr>
          </a:p>
        </p:txBody>
      </p:sp>
      <p:pic>
        <p:nvPicPr>
          <p:cNvPr id="694" name="Content Placeholder 6" descr="A red website with a picture of a building and a pond&#10;&#10;Description automatically generated"/>
          <p:cNvPicPr/>
          <p:nvPr/>
        </p:nvPicPr>
        <p:blipFill>
          <a:blip r:embed="rId2"/>
          <a:stretch/>
        </p:blipFill>
        <p:spPr>
          <a:xfrm>
            <a:off x="4871845" y="5021280"/>
            <a:ext cx="4247640" cy="18367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2D3884F-84A3-214E-B861-88180F14DDEC}"/>
              </a:ext>
            </a:extLst>
          </p:cNvPr>
          <p:cNvSpPr/>
          <p:nvPr/>
        </p:nvSpPr>
        <p:spPr>
          <a:xfrm>
            <a:off x="0" y="-23520"/>
            <a:ext cx="9144000" cy="688152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yellow machine on the moon&#10;&#10;Description automatically generated">
            <a:extLst>
              <a:ext uri="{FF2B5EF4-FFF2-40B4-BE49-F238E27FC236}">
                <a16:creationId xmlns:a16="http://schemas.microsoft.com/office/drawing/2014/main" id="{EA3938CC-055A-B84A-9EF3-A279A19FA3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300" y="3355428"/>
            <a:ext cx="6235700" cy="3505200"/>
          </a:xfrm>
          <a:prstGeom prst="rect">
            <a:avLst/>
          </a:prstGeom>
        </p:spPr>
      </p:pic>
      <p:pic>
        <p:nvPicPr>
          <p:cNvPr id="3" name="Picture 2" descr="A satellite in space with a black background&#10;&#10;Description automatically generated">
            <a:extLst>
              <a:ext uri="{FF2B5EF4-FFF2-40B4-BE49-F238E27FC236}">
                <a16:creationId xmlns:a16="http://schemas.microsoft.com/office/drawing/2014/main" id="{C59BFABF-5BDF-DF44-B67E-FEC4D493C0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520"/>
            <a:ext cx="6235700" cy="4152900"/>
          </a:xfrm>
          <a:prstGeom prst="rect">
            <a:avLst/>
          </a:prstGeom>
        </p:spPr>
      </p:pic>
      <p:sp>
        <p:nvSpPr>
          <p:cNvPr id="695" name="PlaceHolder 1"/>
          <p:cNvSpPr>
            <a:spLocks noGrp="1"/>
          </p:cNvSpPr>
          <p:nvPr>
            <p:ph type="title"/>
          </p:nvPr>
        </p:nvSpPr>
        <p:spPr>
          <a:xfrm>
            <a:off x="2411640" y="476640"/>
            <a:ext cx="5698080" cy="93528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200" b="1" strike="noStrike" spc="-1" dirty="0">
                <a:solidFill>
                  <a:srgbClr val="808080"/>
                </a:solidFill>
                <a:latin typeface="Arial"/>
              </a:rPr>
              <a:t>Into Space</a:t>
            </a:r>
            <a:endParaRPr lang="en-GB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6" name="PlaceHolder 2"/>
          <p:cNvSpPr>
            <a:spLocks noGrp="1"/>
          </p:cNvSpPr>
          <p:nvPr>
            <p:ph/>
          </p:nvPr>
        </p:nvSpPr>
        <p:spPr>
          <a:xfrm>
            <a:off x="290536" y="2490351"/>
            <a:ext cx="8228880" cy="399276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561"/>
              </a:spcBef>
              <a:spcAft>
                <a:spcPts val="1200"/>
              </a:spcAft>
              <a:buClr>
                <a:srgbClr val="660066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chemeClr val="bg1"/>
                </a:solidFill>
                <a:latin typeface="Arial"/>
              </a:rPr>
              <a:t>Astrochemistry changes in inter-planetary space</a:t>
            </a:r>
            <a:endParaRPr lang="en-GB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spcAft>
                <a:spcPts val="1200"/>
              </a:spcAft>
              <a:buClr>
                <a:srgbClr val="660066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chemeClr val="bg1"/>
                </a:solidFill>
                <a:latin typeface="Arial"/>
              </a:rPr>
              <a:t>Radiation damage to space-craft</a:t>
            </a:r>
            <a:endParaRPr lang="en-GB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479"/>
              </a:spcBef>
              <a:spcAft>
                <a:spcPts val="1200"/>
              </a:spcAft>
              <a:buClr>
                <a:srgbClr val="660066"/>
              </a:buClr>
              <a:buFont typeface="Arial"/>
              <a:buChar char="–"/>
            </a:pPr>
            <a:r>
              <a:rPr lang="en-US" sz="2400" b="0" strike="noStrike" spc="-1" dirty="0">
                <a:solidFill>
                  <a:schemeClr val="bg1"/>
                </a:solidFill>
                <a:latin typeface="Arial"/>
              </a:rPr>
              <a:t> new materials (</a:t>
            </a:r>
            <a:r>
              <a:rPr lang="en-US" sz="2400" b="0" i="1" strike="noStrike" spc="-1" dirty="0">
                <a:solidFill>
                  <a:schemeClr val="bg1"/>
                </a:solidFill>
                <a:latin typeface="Arial"/>
              </a:rPr>
              <a:t>e.g.</a:t>
            </a:r>
            <a:r>
              <a:rPr lang="en-US" sz="2400" b="0" strike="noStrike" spc="-1" dirty="0">
                <a:solidFill>
                  <a:schemeClr val="bg1"/>
                </a:solidFill>
                <a:latin typeface="Arial"/>
              </a:rPr>
              <a:t> thin film solar panels)</a:t>
            </a:r>
            <a:endParaRPr lang="en-GB" sz="2400" b="0" strike="noStrike" spc="-1" dirty="0">
              <a:solidFill>
                <a:schemeClr val="bg1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spcAft>
                <a:spcPts val="1200"/>
              </a:spcAft>
              <a:buClr>
                <a:srgbClr val="660066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chemeClr val="bg1"/>
                </a:solidFill>
                <a:latin typeface="Arial"/>
              </a:rPr>
              <a:t>Humanity’s return to the moon </a:t>
            </a:r>
            <a:endParaRPr lang="en-GB" sz="2800" b="0" strike="noStrike" spc="-1" dirty="0">
              <a:solidFill>
                <a:schemeClr val="bg1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479"/>
              </a:spcBef>
              <a:spcAft>
                <a:spcPts val="1200"/>
              </a:spcAft>
              <a:buClr>
                <a:srgbClr val="660066"/>
              </a:buClr>
              <a:buFont typeface="Arial"/>
              <a:buChar char="–"/>
            </a:pPr>
            <a:r>
              <a:rPr lang="en-US" sz="2400" b="0" strike="noStrike" spc="-1" dirty="0">
                <a:solidFill>
                  <a:schemeClr val="bg1"/>
                </a:solidFill>
                <a:latin typeface="Arial"/>
              </a:rPr>
              <a:t>(and then to Mars)</a:t>
            </a:r>
            <a:endParaRPr lang="en-GB" sz="2400" b="0" strike="noStrike" spc="-1" dirty="0">
              <a:solidFill>
                <a:schemeClr val="bg1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B177957-4B98-A943-93E3-BCA6E4C302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50" y="1366345"/>
            <a:ext cx="8970650" cy="47094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640949-D6E9-D647-A406-791295C43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3377" y="501377"/>
            <a:ext cx="6532251" cy="864968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Ultra-fast kinetics</a:t>
            </a:r>
          </a:p>
        </p:txBody>
      </p:sp>
    </p:spTree>
    <p:extLst>
      <p:ext uri="{BB962C8B-B14F-4D97-AF65-F5344CB8AC3E}">
        <p14:creationId xmlns:p14="http://schemas.microsoft.com/office/powerpoint/2010/main" val="38400099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PlaceHolder 1"/>
          <p:cNvSpPr>
            <a:spLocks noGrp="1"/>
          </p:cNvSpPr>
          <p:nvPr>
            <p:ph type="title"/>
          </p:nvPr>
        </p:nvSpPr>
        <p:spPr>
          <a:xfrm>
            <a:off x="2520000" y="540000"/>
            <a:ext cx="6056441" cy="90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3600" b="0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Ultra-fast processes in radiation chemistry</a:t>
            </a:r>
          </a:p>
        </p:txBody>
      </p:sp>
      <p:sp>
        <p:nvSpPr>
          <p:cNvPr id="684" name="PlaceHolder 2"/>
          <p:cNvSpPr>
            <a:spLocks noGrp="1"/>
          </p:cNvSpPr>
          <p:nvPr>
            <p:ph/>
          </p:nvPr>
        </p:nvSpPr>
        <p:spPr>
          <a:xfrm>
            <a:off x="720319" y="3321439"/>
            <a:ext cx="8228880" cy="258537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 dirty="0" err="1">
                <a:solidFill>
                  <a:srgbClr val="7C18B4"/>
                </a:solidFill>
                <a:latin typeface="Arial"/>
              </a:rPr>
              <a:t>Radiolysed</a:t>
            </a:r>
            <a:r>
              <a:rPr lang="en-GB" sz="2000" b="0" strike="noStrike" spc="-1" dirty="0">
                <a:solidFill>
                  <a:srgbClr val="7C18B4"/>
                </a:solidFill>
                <a:latin typeface="Arial"/>
              </a:rPr>
              <a:t> water can form radical cations that engage in electron transfer</a:t>
            </a:r>
          </a:p>
          <a:p>
            <a:pPr marL="720000" lvl="2" indent="-684000">
              <a:spcBef>
                <a:spcPts val="1200"/>
              </a:spcBef>
              <a:buClr>
                <a:srgbClr val="000000"/>
              </a:buClr>
              <a:buSzPct val="45000"/>
              <a:buFont typeface=".PingFang SC Regular"/>
              <a:buChar char="－"/>
              <a:tabLst>
                <a:tab pos="360000" algn="l"/>
              </a:tabLst>
            </a:pPr>
            <a:r>
              <a:rPr lang="en-GB" sz="1600" b="0" strike="noStrike" spc="-1" dirty="0">
                <a:solidFill>
                  <a:srgbClr val="7C18B4"/>
                </a:solidFill>
                <a:latin typeface="Arial"/>
              </a:rPr>
              <a:t>Highly concentrated solutions in which the water radical cation can oxidise solute molecules directly – </a:t>
            </a:r>
            <a:r>
              <a:rPr lang="en-GB" sz="1600" b="0" i="1" strike="noStrike" spc="-1" dirty="0">
                <a:solidFill>
                  <a:srgbClr val="7C18B4"/>
                </a:solidFill>
                <a:latin typeface="Arial"/>
              </a:rPr>
              <a:t>e.g.</a:t>
            </a:r>
            <a:r>
              <a:rPr lang="en-GB" sz="1600" b="0" strike="noStrike" spc="-1" dirty="0">
                <a:solidFill>
                  <a:srgbClr val="7C18B4"/>
                </a:solidFill>
                <a:latin typeface="Arial"/>
              </a:rPr>
              <a:t> </a:t>
            </a:r>
            <a:r>
              <a:rPr lang="en-GB" sz="1600" b="0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spent nuclear fuel processing (</a:t>
            </a:r>
            <a:r>
              <a:rPr lang="en-GB" sz="1600" b="0" strike="noStrike" spc="-1" dirty="0" err="1">
                <a:solidFill>
                  <a:schemeClr val="bg1">
                    <a:lumMod val="50000"/>
                  </a:schemeClr>
                </a:solidFill>
                <a:latin typeface="Arial"/>
              </a:rPr>
              <a:t>purex</a:t>
            </a:r>
            <a:r>
              <a:rPr lang="en-GB" sz="1600" b="0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) </a:t>
            </a:r>
          </a:p>
          <a:p>
            <a:pPr marL="720000" lvl="2" indent="-684000">
              <a:spcBef>
                <a:spcPts val="1200"/>
              </a:spcBef>
              <a:buClr>
                <a:srgbClr val="000000"/>
              </a:buClr>
              <a:buSzPct val="45000"/>
              <a:buFont typeface=".PingFang SC Regular"/>
              <a:buChar char="－"/>
              <a:tabLst>
                <a:tab pos="360000" algn="l"/>
              </a:tabLst>
            </a:pPr>
            <a:r>
              <a:rPr lang="en-GB" sz="1600" b="0" strike="noStrike" spc="-1" dirty="0">
                <a:solidFill>
                  <a:srgbClr val="7C18B4"/>
                </a:solidFill>
                <a:latin typeface="Arial"/>
              </a:rPr>
              <a:t>Highly structured water layers formed in contact with biomolecules </a:t>
            </a:r>
            <a:r>
              <a:rPr lang="en-GB" sz="1600" b="0" i="1" strike="noStrike" spc="-1" dirty="0">
                <a:solidFill>
                  <a:srgbClr val="7C18B4"/>
                </a:solidFill>
                <a:latin typeface="Arial"/>
              </a:rPr>
              <a:t>e.g.</a:t>
            </a:r>
            <a:r>
              <a:rPr lang="en-GB" sz="1600" b="0" strike="noStrike" spc="-1" dirty="0">
                <a:solidFill>
                  <a:srgbClr val="7C18B4"/>
                </a:solidFill>
                <a:latin typeface="Arial"/>
              </a:rPr>
              <a:t> DNA – </a:t>
            </a:r>
            <a:r>
              <a:rPr lang="en-GB" sz="1600" b="0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cancer therapy</a:t>
            </a:r>
          </a:p>
          <a:p>
            <a:pPr marL="720000" lvl="2" indent="-684000">
              <a:spcBef>
                <a:spcPts val="1200"/>
              </a:spcBef>
              <a:buClr>
                <a:srgbClr val="000000"/>
              </a:buClr>
              <a:buSzPct val="45000"/>
              <a:buFont typeface=".PingFang SC Regular"/>
              <a:buChar char="－"/>
              <a:tabLst>
                <a:tab pos="360000" algn="l"/>
              </a:tabLst>
            </a:pPr>
            <a:r>
              <a:rPr lang="en-GB" sz="1600" b="0" strike="noStrike" spc="-1" dirty="0">
                <a:solidFill>
                  <a:srgbClr val="7C18B4"/>
                </a:solidFill>
                <a:latin typeface="Arial"/>
              </a:rPr>
              <a:t>Water/solid interfaces – </a:t>
            </a:r>
            <a:r>
              <a:rPr lang="en-GB" sz="1600" b="0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safe nuclear waste storage, Pu stewardship, corrosion in reactors &amp; storage ponds</a:t>
            </a:r>
            <a:r>
              <a:rPr lang="en-GB" sz="2000" b="0" strike="noStrike" spc="-1" dirty="0">
                <a:solidFill>
                  <a:srgbClr val="7C18B4"/>
                </a:solidFill>
                <a:latin typeface="Arial"/>
              </a:rPr>
              <a:t>. </a:t>
            </a:r>
          </a:p>
        </p:txBody>
      </p:sp>
      <p:pic>
        <p:nvPicPr>
          <p:cNvPr id="5" name="Picture 4" descr="A diagram of a dna molecule&#10;&#10;Description automatically generated">
            <a:extLst>
              <a:ext uri="{FF2B5EF4-FFF2-40B4-BE49-F238E27FC236}">
                <a16:creationId xmlns:a16="http://schemas.microsoft.com/office/drawing/2014/main" id="{688F6874-AE7E-1F4A-A165-748C0B357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207" y="1598596"/>
            <a:ext cx="5675586" cy="156424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E6587E-A672-B44E-8647-351DFF338F0F}"/>
              </a:ext>
            </a:extLst>
          </p:cNvPr>
          <p:cNvSpPr txBox="1"/>
          <p:nvPr/>
        </p:nvSpPr>
        <p:spPr>
          <a:xfrm>
            <a:off x="2520000" y="6087167"/>
            <a:ext cx="5646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C18B4"/>
                </a:solidFill>
                <a:latin typeface="+mn-lt"/>
              </a:rPr>
              <a:t>How to generate ultra-short ion pulses 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90411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PlaceHolder 1"/>
          <p:cNvSpPr>
            <a:spLocks noGrp="1"/>
          </p:cNvSpPr>
          <p:nvPr>
            <p:ph type="title"/>
          </p:nvPr>
        </p:nvSpPr>
        <p:spPr>
          <a:xfrm>
            <a:off x="395640" y="4406760"/>
            <a:ext cx="7771680" cy="136152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4000" b="1" strike="noStrike" cap="all" spc="-1">
                <a:solidFill>
                  <a:srgbClr val="808080"/>
                </a:solidFill>
                <a:latin typeface="Arial"/>
              </a:rPr>
              <a:t>The nuclear Problem(s)</a:t>
            </a:r>
            <a:endParaRPr lang="en-GB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2" name="PlaceHolder 2"/>
          <p:cNvSpPr>
            <a:spLocks noGrp="1"/>
          </p:cNvSpPr>
          <p:nvPr>
            <p:ph/>
          </p:nvPr>
        </p:nvSpPr>
        <p:spPr>
          <a:xfrm>
            <a:off x="395640" y="2906640"/>
            <a:ext cx="7771680" cy="149940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b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PlaceHolder 1"/>
          <p:cNvSpPr>
            <a:spLocks noGrp="1"/>
          </p:cNvSpPr>
          <p:nvPr>
            <p:ph type="title"/>
          </p:nvPr>
        </p:nvSpPr>
        <p:spPr>
          <a:xfrm>
            <a:off x="2411640" y="476640"/>
            <a:ext cx="5698080" cy="93528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3200" b="1" strike="noStrike" spc="-1">
                <a:solidFill>
                  <a:srgbClr val="808080"/>
                </a:solidFill>
                <a:latin typeface="Arial"/>
              </a:rPr>
              <a:t>Acknowledgements </a:t>
            </a: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98" name="Picture 2" descr="A qr code with a few black squares&#10;&#10;Description automatically generated"/>
          <p:cNvPicPr/>
          <p:nvPr/>
        </p:nvPicPr>
        <p:blipFill>
          <a:blip r:embed="rId3"/>
          <a:stretch/>
        </p:blipFill>
        <p:spPr>
          <a:xfrm>
            <a:off x="6856584" y="2690436"/>
            <a:ext cx="2060280" cy="2060280"/>
          </a:xfrm>
          <a:prstGeom prst="rect">
            <a:avLst/>
          </a:prstGeom>
          <a:ln w="0">
            <a:noFill/>
          </a:ln>
        </p:spPr>
      </p:pic>
      <p:sp>
        <p:nvSpPr>
          <p:cNvPr id="699" name="TextBox 698"/>
          <p:cNvSpPr txBox="1"/>
          <p:nvPr/>
        </p:nvSpPr>
        <p:spPr>
          <a:xfrm>
            <a:off x="612000" y="2128116"/>
            <a:ext cx="7920000" cy="3960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800" b="0" strike="noStrike" spc="-1" dirty="0">
                <a:solidFill>
                  <a:srgbClr val="7C18B4"/>
                </a:solidFill>
                <a:latin typeface="Arial"/>
              </a:rPr>
              <a:t>Ion Accelerator Team – Samir </a:t>
            </a:r>
            <a:r>
              <a:rPr lang="en-GB" sz="2800" b="0" strike="noStrike" spc="-1" dirty="0" err="1">
                <a:solidFill>
                  <a:srgbClr val="7C18B4"/>
                </a:solidFill>
                <a:latin typeface="Arial"/>
              </a:rPr>
              <a:t>Shubeita</a:t>
            </a:r>
            <a:r>
              <a:rPr lang="en-GB" sz="2800" b="0" strike="noStrike" spc="-1" dirty="0">
                <a:solidFill>
                  <a:srgbClr val="7C18B4"/>
                </a:solidFill>
                <a:latin typeface="Arial"/>
              </a:rPr>
              <a:t>, Mel O’Leary, Aidan </a:t>
            </a:r>
            <a:r>
              <a:rPr lang="en-GB" sz="2800" b="0" strike="noStrike" spc="-1" dirty="0" err="1">
                <a:solidFill>
                  <a:srgbClr val="7C18B4"/>
                </a:solidFill>
                <a:latin typeface="Arial"/>
              </a:rPr>
              <a:t>Milston</a:t>
            </a:r>
            <a:r>
              <a:rPr lang="en-GB" sz="2800" b="0" strike="noStrike" spc="-1" dirty="0">
                <a:solidFill>
                  <a:srgbClr val="7C18B4"/>
                </a:solidFill>
                <a:latin typeface="Arial"/>
              </a:rPr>
              <a:t> + 1 other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800" b="0" strike="noStrike" spc="-1" dirty="0">
                <a:solidFill>
                  <a:srgbClr val="7C18B4"/>
                </a:solidFill>
                <a:latin typeface="Arial"/>
              </a:rPr>
              <a:t>Fred </a:t>
            </a:r>
            <a:r>
              <a:rPr lang="en-GB" sz="2800" b="0" strike="noStrike" spc="-1" dirty="0" err="1">
                <a:solidFill>
                  <a:srgbClr val="7C18B4"/>
                </a:solidFill>
                <a:latin typeface="Arial"/>
              </a:rPr>
              <a:t>Currell</a:t>
            </a:r>
            <a:r>
              <a:rPr lang="en-GB" sz="2800" b="0" strike="noStrike" spc="-1" dirty="0">
                <a:solidFill>
                  <a:srgbClr val="7C18B4"/>
                </a:solidFill>
                <a:latin typeface="Arial"/>
              </a:rPr>
              <a:t> + Rob Jones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800" b="0" strike="noStrike" spc="-1" dirty="0">
                <a:solidFill>
                  <a:srgbClr val="7C18B4"/>
                </a:solidFill>
                <a:latin typeface="Arial"/>
              </a:rPr>
              <a:t>DCF Admin team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800" b="0" strike="noStrike" spc="-1" dirty="0">
                <a:solidFill>
                  <a:srgbClr val="7C18B4"/>
                </a:solidFill>
                <a:latin typeface="Arial"/>
              </a:rPr>
              <a:t>Staff &amp; students @ DCF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800" spc="-1" dirty="0">
                <a:solidFill>
                  <a:srgbClr val="7C18B4"/>
                </a:solidFill>
                <a:latin typeface="Arial"/>
              </a:rPr>
              <a:t>Funding agencies : </a:t>
            </a:r>
            <a:r>
              <a:rPr lang="en-GB" sz="2000" spc="-1" dirty="0">
                <a:solidFill>
                  <a:srgbClr val="7C18B4"/>
                </a:solidFill>
                <a:latin typeface="Arial"/>
              </a:rPr>
              <a:t>Henry Royce Institute, UK National Ion Beam Centre, NNUF &amp; others</a:t>
            </a:r>
            <a:endParaRPr lang="en-GB" sz="2000" b="0" strike="noStrike" spc="-1" dirty="0">
              <a:solidFill>
                <a:srgbClr val="7C18B4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0" name="Picture 2"/>
          <p:cNvPicPr/>
          <p:nvPr/>
        </p:nvPicPr>
        <p:blipFill>
          <a:blip r:embed="rId3"/>
          <a:srcRect r="15835"/>
          <a:stretch/>
        </p:blipFill>
        <p:spPr>
          <a:xfrm>
            <a:off x="899640" y="1340640"/>
            <a:ext cx="7152120" cy="536400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  <p:sp>
        <p:nvSpPr>
          <p:cNvPr id="701" name="TextBox 8"/>
          <p:cNvSpPr/>
          <p:nvPr/>
        </p:nvSpPr>
        <p:spPr>
          <a:xfrm>
            <a:off x="971640" y="3789000"/>
            <a:ext cx="7108920" cy="2559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4000" b="1" strike="noStrike" spc="-1">
                <a:solidFill>
                  <a:srgbClr val="D9D9D9"/>
                </a:solidFill>
                <a:latin typeface="Arial"/>
                <a:ea typeface="DejaVu Sans"/>
              </a:rPr>
              <a:t>Thank You!</a:t>
            </a:r>
            <a:endParaRPr lang="en-GB" sz="40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GB" sz="40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1" u="sng" strike="noStrike" spc="-1">
                <a:solidFill>
                  <a:srgbClr val="0000FF"/>
                </a:solidFill>
                <a:uFillTx/>
                <a:latin typeface="Arial"/>
                <a:ea typeface="DejaVu Sans"/>
                <a:hlinkClick r:id="rId4"/>
              </a:rPr>
              <a:t>A</a:t>
            </a:r>
            <a:r>
              <a:rPr lang="en-GB" sz="1800" b="1" u="sng" strike="noStrike" spc="-1">
                <a:solidFill>
                  <a:srgbClr val="0000FF"/>
                </a:solidFill>
                <a:uFillTx/>
                <a:latin typeface="Arial"/>
                <a:ea typeface="DejaVu Sans"/>
                <a:hlinkClick r:id="rId4"/>
              </a:rPr>
              <a:t>ndy.smith@manchester.ac.uk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2800" b="1" strike="noStrike" spc="-1">
                <a:solidFill>
                  <a:srgbClr val="333399"/>
                </a:solidFill>
                <a:latin typeface="Arial"/>
                <a:ea typeface="DejaVu Sans"/>
              </a:rPr>
              <a:t>www.dalton.manchester.ac.uk</a:t>
            </a: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02" name="Picture 2" descr="A qr code with a few black squares&#10;&#10;Description automatically generated"/>
          <p:cNvPicPr/>
          <p:nvPr/>
        </p:nvPicPr>
        <p:blipFill>
          <a:blip r:embed="rId5"/>
          <a:stretch/>
        </p:blipFill>
        <p:spPr>
          <a:xfrm>
            <a:off x="6660360" y="310320"/>
            <a:ext cx="2060280" cy="20602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PlaceHolder 1"/>
          <p:cNvSpPr>
            <a:spLocks noGrp="1"/>
          </p:cNvSpPr>
          <p:nvPr>
            <p:ph type="title"/>
          </p:nvPr>
        </p:nvSpPr>
        <p:spPr>
          <a:xfrm>
            <a:off x="2411640" y="476640"/>
            <a:ext cx="5698080" cy="93528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200" b="1" strike="noStrike" spc="-1">
                <a:solidFill>
                  <a:srgbClr val="808080"/>
                </a:solidFill>
                <a:latin typeface="Arial"/>
              </a:rPr>
              <a:t>Problems for the full fuel cycle</a:t>
            </a: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4" name="TextBox 3"/>
          <p:cNvSpPr/>
          <p:nvPr/>
        </p:nvSpPr>
        <p:spPr>
          <a:xfrm>
            <a:off x="838800" y="1772640"/>
            <a:ext cx="195804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Power production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95" name="Picture 4" descr="Sizewell.jpg"/>
          <p:cNvPicPr/>
          <p:nvPr/>
        </p:nvPicPr>
        <p:blipFill>
          <a:blip r:embed="rId2"/>
          <a:stretch/>
        </p:blipFill>
        <p:spPr>
          <a:xfrm>
            <a:off x="395640" y="2277000"/>
            <a:ext cx="2231640" cy="1390680"/>
          </a:xfrm>
          <a:prstGeom prst="rect">
            <a:avLst/>
          </a:prstGeom>
          <a:ln w="0">
            <a:noFill/>
          </a:ln>
        </p:spPr>
      </p:pic>
      <p:pic>
        <p:nvPicPr>
          <p:cNvPr id="596" name="Picture 5" descr="GeologicalDisposal.jpg"/>
          <p:cNvPicPr/>
          <p:nvPr/>
        </p:nvPicPr>
        <p:blipFill>
          <a:blip r:embed="rId3"/>
          <a:stretch/>
        </p:blipFill>
        <p:spPr>
          <a:xfrm>
            <a:off x="251640" y="4509000"/>
            <a:ext cx="1939320" cy="1511280"/>
          </a:xfrm>
          <a:prstGeom prst="rect">
            <a:avLst/>
          </a:prstGeom>
          <a:ln w="0">
            <a:noFill/>
          </a:ln>
        </p:spPr>
      </p:pic>
      <p:sp>
        <p:nvSpPr>
          <p:cNvPr id="597" name="Rectangle 6"/>
          <p:cNvSpPr/>
          <p:nvPr/>
        </p:nvSpPr>
        <p:spPr>
          <a:xfrm>
            <a:off x="604440" y="3982320"/>
            <a:ext cx="135936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Geological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disposal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98" name="Picture 7" descr="SellafieldPonds.jpg"/>
          <p:cNvPicPr/>
          <p:nvPr/>
        </p:nvPicPr>
        <p:blipFill>
          <a:blip r:embed="rId4"/>
          <a:stretch/>
        </p:blipFill>
        <p:spPr>
          <a:xfrm>
            <a:off x="2771640" y="5085360"/>
            <a:ext cx="1655640" cy="1652760"/>
          </a:xfrm>
          <a:prstGeom prst="rect">
            <a:avLst/>
          </a:prstGeom>
          <a:ln w="0">
            <a:noFill/>
          </a:ln>
        </p:spPr>
      </p:pic>
      <p:sp>
        <p:nvSpPr>
          <p:cNvPr id="599" name="TextBox 8"/>
          <p:cNvSpPr/>
          <p:nvPr/>
        </p:nvSpPr>
        <p:spPr>
          <a:xfrm>
            <a:off x="4506480" y="5013000"/>
            <a:ext cx="101772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Safe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disposal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00" name="Picture 9" descr="GenIV.jpg"/>
          <p:cNvPicPr/>
          <p:nvPr/>
        </p:nvPicPr>
        <p:blipFill>
          <a:blip r:embed="rId5"/>
          <a:stretch/>
        </p:blipFill>
        <p:spPr>
          <a:xfrm>
            <a:off x="5148000" y="1628640"/>
            <a:ext cx="1295280" cy="1383480"/>
          </a:xfrm>
          <a:prstGeom prst="rect">
            <a:avLst/>
          </a:prstGeom>
          <a:ln w="0">
            <a:noFill/>
          </a:ln>
        </p:spPr>
      </p:pic>
      <p:sp>
        <p:nvSpPr>
          <p:cNvPr id="601" name="TextBox 10"/>
          <p:cNvSpPr/>
          <p:nvPr/>
        </p:nvSpPr>
        <p:spPr>
          <a:xfrm>
            <a:off x="5324400" y="2997000"/>
            <a:ext cx="89136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Arial"/>
                <a:ea typeface="DejaVu Sans"/>
              </a:rPr>
              <a:t>Gen IV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02" name="Picture 11" descr="Tokamak.jpg"/>
          <p:cNvPicPr/>
          <p:nvPr/>
        </p:nvPicPr>
        <p:blipFill>
          <a:blip r:embed="rId6"/>
          <a:stretch/>
        </p:blipFill>
        <p:spPr>
          <a:xfrm>
            <a:off x="6516360" y="2853000"/>
            <a:ext cx="1871640" cy="1247400"/>
          </a:xfrm>
          <a:prstGeom prst="rect">
            <a:avLst/>
          </a:prstGeom>
          <a:ln w="0">
            <a:noFill/>
          </a:ln>
        </p:spPr>
      </p:pic>
      <p:sp>
        <p:nvSpPr>
          <p:cNvPr id="603" name="TextBox 12"/>
          <p:cNvSpPr/>
          <p:nvPr/>
        </p:nvSpPr>
        <p:spPr>
          <a:xfrm>
            <a:off x="6884280" y="1628640"/>
            <a:ext cx="1310400" cy="1187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Next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Generation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Power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Production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4" name="TextBox 13"/>
          <p:cNvSpPr/>
          <p:nvPr/>
        </p:nvSpPr>
        <p:spPr>
          <a:xfrm>
            <a:off x="2787840" y="2493000"/>
            <a:ext cx="180576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Extending life of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Existing plant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5" name="TextBox 14"/>
          <p:cNvSpPr/>
          <p:nvPr/>
        </p:nvSpPr>
        <p:spPr>
          <a:xfrm>
            <a:off x="4509360" y="3645000"/>
            <a:ext cx="162756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New materials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for new plant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6" name="Arc 15"/>
          <p:cNvSpPr/>
          <p:nvPr/>
        </p:nvSpPr>
        <p:spPr>
          <a:xfrm>
            <a:off x="2483640" y="2061000"/>
            <a:ext cx="2447640" cy="719280"/>
          </a:xfrm>
          <a:prstGeom prst="arc">
            <a:avLst>
              <a:gd name="adj1" fmla="val 11441998"/>
              <a:gd name="adj2" fmla="val 21097766"/>
            </a:avLst>
          </a:prstGeom>
          <a:noFill/>
          <a:ln w="50760" cap="rnd">
            <a:solidFill>
              <a:srgbClr val="FF0000"/>
            </a:solidFill>
            <a:round/>
            <a:tailEnd type="stealth" w="lg" len="lg"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607" name="Arc 16"/>
          <p:cNvSpPr/>
          <p:nvPr/>
        </p:nvSpPr>
        <p:spPr>
          <a:xfrm rot="1072800">
            <a:off x="3486600" y="3342960"/>
            <a:ext cx="3167640" cy="2807640"/>
          </a:xfrm>
          <a:prstGeom prst="arc">
            <a:avLst>
              <a:gd name="adj1" fmla="val 2345090"/>
              <a:gd name="adj2" fmla="val 5727894"/>
            </a:avLst>
          </a:prstGeom>
          <a:noFill/>
          <a:ln w="50760">
            <a:solidFill>
              <a:srgbClr val="FF0000"/>
            </a:solidFill>
            <a:round/>
            <a:tailEnd type="stealth" w="lg" len="lg"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  <a:ea typeface="DejaVu Sans"/>
            </a:endParaRPr>
          </a:p>
        </p:txBody>
      </p:sp>
      <p:pic>
        <p:nvPicPr>
          <p:cNvPr id="608" name="Picture 17" descr="Reprocessing.jpg"/>
          <p:cNvPicPr/>
          <p:nvPr/>
        </p:nvPicPr>
        <p:blipFill>
          <a:blip r:embed="rId7"/>
          <a:stretch/>
        </p:blipFill>
        <p:spPr>
          <a:xfrm>
            <a:off x="6012000" y="4869000"/>
            <a:ext cx="2412720" cy="1611000"/>
          </a:xfrm>
          <a:prstGeom prst="rect">
            <a:avLst/>
          </a:prstGeom>
          <a:ln w="0">
            <a:noFill/>
          </a:ln>
        </p:spPr>
      </p:pic>
      <p:sp>
        <p:nvSpPr>
          <p:cNvPr id="609" name="Arc 18"/>
          <p:cNvSpPr/>
          <p:nvPr/>
        </p:nvSpPr>
        <p:spPr>
          <a:xfrm rot="18379200">
            <a:off x="5752080" y="3342600"/>
            <a:ext cx="1569240" cy="1758240"/>
          </a:xfrm>
          <a:prstGeom prst="arc">
            <a:avLst>
              <a:gd name="adj1" fmla="val 3156366"/>
              <a:gd name="adj2" fmla="val 5727894"/>
            </a:avLst>
          </a:prstGeom>
          <a:noFill/>
          <a:ln w="50760">
            <a:solidFill>
              <a:srgbClr val="FF0000"/>
            </a:solidFill>
            <a:round/>
            <a:tailEnd type="stealth" w="lg" len="lg"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610" name="Arc 19"/>
          <p:cNvSpPr/>
          <p:nvPr/>
        </p:nvSpPr>
        <p:spPr>
          <a:xfrm rot="2758800">
            <a:off x="1940760" y="4444920"/>
            <a:ext cx="1569240" cy="1758240"/>
          </a:xfrm>
          <a:prstGeom prst="arc">
            <a:avLst>
              <a:gd name="adj1" fmla="val 2583443"/>
              <a:gd name="adj2" fmla="val 5947976"/>
            </a:avLst>
          </a:prstGeom>
          <a:noFill/>
          <a:ln w="50760">
            <a:solidFill>
              <a:srgbClr val="FF0000"/>
            </a:solidFill>
            <a:round/>
            <a:tailEnd type="stealth" w="lg" len="lg"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611" name="TextBox 20"/>
          <p:cNvSpPr/>
          <p:nvPr/>
        </p:nvSpPr>
        <p:spPr>
          <a:xfrm>
            <a:off x="7485480" y="4077000"/>
            <a:ext cx="86544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Arial"/>
                <a:ea typeface="DejaVu Sans"/>
              </a:rPr>
              <a:t>Fusion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2" name="TextBox 22"/>
          <p:cNvSpPr/>
          <p:nvPr/>
        </p:nvSpPr>
        <p:spPr>
          <a:xfrm>
            <a:off x="5940360" y="6488640"/>
            <a:ext cx="255564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Fuels and reprocessing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PlaceHolder 1"/>
          <p:cNvSpPr>
            <a:spLocks noGrp="1"/>
          </p:cNvSpPr>
          <p:nvPr>
            <p:ph type="title"/>
          </p:nvPr>
        </p:nvSpPr>
        <p:spPr>
          <a:xfrm>
            <a:off x="2415600" y="476640"/>
            <a:ext cx="5842440" cy="114228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1" strike="noStrike" spc="-1">
                <a:solidFill>
                  <a:srgbClr val="808080"/>
                </a:solidFill>
                <a:latin typeface="Arial"/>
              </a:rPr>
              <a:t>Effects of types of Radiation</a:t>
            </a:r>
            <a:endParaRPr lang="en-GB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4" name="PlaceHolder 2"/>
          <p:cNvSpPr>
            <a:spLocks noGrp="1"/>
          </p:cNvSpPr>
          <p:nvPr>
            <p:ph/>
          </p:nvPr>
        </p:nvSpPr>
        <p:spPr>
          <a:xfrm>
            <a:off x="389520" y="1845000"/>
            <a:ext cx="4039560" cy="63900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b">
            <a:noAutofit/>
          </a:bodyPr>
          <a:lstStyle/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r>
              <a:rPr lang="en-US" sz="2400" b="0" strike="noStrike" spc="-1">
                <a:solidFill>
                  <a:srgbClr val="660066"/>
                </a:solidFill>
                <a:latin typeface="Arial"/>
              </a:rPr>
              <a:t>Photons &amp; electrons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5" name="PlaceHolder 3"/>
          <p:cNvSpPr>
            <a:spLocks noGrp="1"/>
          </p:cNvSpPr>
          <p:nvPr>
            <p:ph/>
          </p:nvPr>
        </p:nvSpPr>
        <p:spPr>
          <a:xfrm>
            <a:off x="389520" y="2637000"/>
            <a:ext cx="4039560" cy="305640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660066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660066"/>
                </a:solidFill>
                <a:latin typeface="Arial"/>
              </a:rPr>
              <a:t>Ionisation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400"/>
              </a:spcBef>
              <a:buClr>
                <a:srgbClr val="660066"/>
              </a:buClr>
              <a:buFont typeface="Arial"/>
              <a:buChar char="–"/>
            </a:pPr>
            <a:r>
              <a:rPr lang="en-US" sz="2000" b="0" strike="noStrike" spc="-1">
                <a:solidFill>
                  <a:srgbClr val="660066"/>
                </a:solidFill>
                <a:latin typeface="Arial"/>
              </a:rPr>
              <a:t>Electronic bond breaking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400"/>
              </a:spcBef>
              <a:buClr>
                <a:srgbClr val="660066"/>
              </a:buClr>
              <a:buFont typeface="Arial"/>
              <a:buChar char="–"/>
            </a:pPr>
            <a:r>
              <a:rPr lang="en-US" sz="2000" b="0" strike="noStrike" spc="-1">
                <a:solidFill>
                  <a:srgbClr val="660066"/>
                </a:solidFill>
                <a:latin typeface="Arial"/>
              </a:rPr>
              <a:t>Changes to chemistry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6" name="PlaceHolder 4"/>
          <p:cNvSpPr>
            <a:spLocks noGrp="1"/>
          </p:cNvSpPr>
          <p:nvPr>
            <p:ph/>
          </p:nvPr>
        </p:nvSpPr>
        <p:spPr>
          <a:xfrm>
            <a:off x="4572000" y="1845000"/>
            <a:ext cx="4041000" cy="63900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b">
            <a:noAutofit/>
          </a:bodyPr>
          <a:lstStyle/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r>
              <a:rPr lang="en-US" sz="2400" b="0" strike="noStrike" spc="-1">
                <a:solidFill>
                  <a:srgbClr val="660066"/>
                </a:solidFill>
                <a:latin typeface="Arial"/>
              </a:rPr>
              <a:t>Ions and particles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7" name="PlaceHolder 5"/>
          <p:cNvSpPr>
            <a:spLocks noGrp="1"/>
          </p:cNvSpPr>
          <p:nvPr>
            <p:ph/>
          </p:nvPr>
        </p:nvSpPr>
        <p:spPr>
          <a:xfrm>
            <a:off x="4572000" y="2637000"/>
            <a:ext cx="4041000" cy="305640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660066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660066"/>
                </a:solidFill>
                <a:latin typeface="Arial"/>
              </a:rPr>
              <a:t>Ionisation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400"/>
              </a:spcBef>
              <a:buClr>
                <a:srgbClr val="660066"/>
              </a:buClr>
              <a:buFont typeface="Arial"/>
              <a:buChar char="–"/>
            </a:pPr>
            <a:r>
              <a:rPr lang="en-US" sz="2000" b="0" strike="noStrike" spc="-1">
                <a:solidFill>
                  <a:srgbClr val="660066"/>
                </a:solidFill>
                <a:latin typeface="Arial"/>
              </a:rPr>
              <a:t>Electronic bond breaking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660066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660066"/>
                </a:solidFill>
                <a:latin typeface="Arial"/>
              </a:rPr>
              <a:t>Particles also have mass and hence KE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400"/>
              </a:spcBef>
              <a:buClr>
                <a:srgbClr val="660066"/>
              </a:buClr>
              <a:buFont typeface="Arial"/>
              <a:buChar char="–"/>
            </a:pPr>
            <a:r>
              <a:rPr lang="en-US" sz="2000" b="0" strike="noStrike" spc="-1">
                <a:solidFill>
                  <a:srgbClr val="660066"/>
                </a:solidFill>
                <a:latin typeface="Arial"/>
              </a:rPr>
              <a:t>Dislodge atoms from their normal lattice positions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18" name="Picture 1" descr="A person hitting a pool ball with a stick&#10;&#10;Description automatically generated"/>
          <p:cNvPicPr/>
          <p:nvPr/>
        </p:nvPicPr>
        <p:blipFill>
          <a:blip r:embed="rId2"/>
          <a:stretch/>
        </p:blipFill>
        <p:spPr>
          <a:xfrm>
            <a:off x="5167440" y="5104080"/>
            <a:ext cx="3112200" cy="15555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PlaceHolder 1"/>
          <p:cNvSpPr>
            <a:spLocks noGrp="1"/>
          </p:cNvSpPr>
          <p:nvPr>
            <p:ph type="title"/>
          </p:nvPr>
        </p:nvSpPr>
        <p:spPr>
          <a:xfrm>
            <a:off x="2411640" y="476640"/>
            <a:ext cx="5698080" cy="93528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200" b="1" strike="noStrike" spc="-1">
                <a:solidFill>
                  <a:srgbClr val="808080"/>
                </a:solidFill>
                <a:latin typeface="Arial"/>
              </a:rPr>
              <a:t>Frenkel defects</a:t>
            </a: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D7FC691-D45C-0140-877E-704712127F2B}"/>
              </a:ext>
            </a:extLst>
          </p:cNvPr>
          <p:cNvGrpSpPr/>
          <p:nvPr/>
        </p:nvGrpSpPr>
        <p:grpSpPr>
          <a:xfrm>
            <a:off x="624107" y="2561260"/>
            <a:ext cx="4117680" cy="2655360"/>
            <a:chOff x="697680" y="1667880"/>
            <a:chExt cx="4117680" cy="2655360"/>
          </a:xfrm>
        </p:grpSpPr>
        <p:pic>
          <p:nvPicPr>
            <p:cNvPr id="620" name="Content Placeholder 4" descr="A close-up of a game&#10;&#10;Description automatically generated"/>
            <p:cNvPicPr/>
            <p:nvPr/>
          </p:nvPicPr>
          <p:blipFill>
            <a:blip r:embed="rId2"/>
            <a:stretch/>
          </p:blipFill>
          <p:spPr>
            <a:xfrm>
              <a:off x="827640" y="1667880"/>
              <a:ext cx="2640960" cy="1760400"/>
            </a:xfrm>
            <a:prstGeom prst="rect">
              <a:avLst/>
            </a:prstGeom>
            <a:ln w="9360">
              <a:noFill/>
            </a:ln>
          </p:spPr>
        </p:pic>
        <p:sp>
          <p:nvSpPr>
            <p:cNvPr id="621" name="TextBox 5"/>
            <p:cNvSpPr/>
            <p:nvPr/>
          </p:nvSpPr>
          <p:spPr>
            <a:xfrm>
              <a:off x="697680" y="3684240"/>
              <a:ext cx="2617920" cy="639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Cation dislocation in</a:t>
              </a:r>
              <a:endParaRPr lang="en-GB" sz="1800" b="0" strike="noStrike" spc="-1" dirty="0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NaCl crystal (Wikipedia)</a:t>
              </a:r>
              <a:endParaRPr lang="en-GB" sz="18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22" name="Oval 6"/>
            <p:cNvSpPr/>
            <p:nvPr/>
          </p:nvSpPr>
          <p:spPr>
            <a:xfrm>
              <a:off x="4407480" y="3362760"/>
              <a:ext cx="328320" cy="328320"/>
            </a:xfrm>
            <a:prstGeom prst="ellipse">
              <a:avLst/>
            </a:prstGeom>
            <a:solidFill>
              <a:srgbClr val="FF0000"/>
            </a:solidFill>
            <a:ln w="12600">
              <a:solidFill>
                <a:schemeClr val="accent1"/>
              </a:solidFill>
              <a:round/>
            </a:ln>
            <a:effectLst>
              <a:glow rad="139680">
                <a:srgbClr val="EB2722">
                  <a:alpha val="40000"/>
                </a:srgb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endParaRPr lang="en-US" sz="1800" b="0" strike="noStrike" spc="-1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23" name="TextBox 7"/>
            <p:cNvSpPr/>
            <p:nvPr/>
          </p:nvSpPr>
          <p:spPr>
            <a:xfrm>
              <a:off x="4330800" y="2941560"/>
              <a:ext cx="484560" cy="364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ion</a:t>
              </a:r>
              <a:endParaRPr lang="en-GB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24" name="Up Arrow 8"/>
            <p:cNvSpPr/>
            <p:nvPr/>
          </p:nvSpPr>
          <p:spPr>
            <a:xfrm rot="17539200">
              <a:off x="3457440" y="2370240"/>
              <a:ext cx="332640" cy="151128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1260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endParaRPr lang="en-US" sz="1800" b="0" strike="noStrike" spc="-1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625" name="TextBox 9"/>
          <p:cNvSpPr/>
          <p:nvPr/>
        </p:nvSpPr>
        <p:spPr>
          <a:xfrm>
            <a:off x="4998240" y="1669320"/>
            <a:ext cx="3599640" cy="4692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spcAft>
                <a:spcPts val="1199"/>
              </a:spcAft>
              <a:buClr>
                <a:srgbClr val="63138F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63138F"/>
                </a:solidFill>
                <a:latin typeface="Arial"/>
                <a:ea typeface="DejaVu Sans"/>
              </a:rPr>
              <a:t>Incoming ion dislodges target atom to form a Frenkel defect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spcAft>
                <a:spcPts val="1199"/>
              </a:spcAft>
              <a:buClr>
                <a:srgbClr val="63138F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63138F"/>
                </a:solidFill>
                <a:latin typeface="Arial"/>
                <a:ea typeface="DejaVu Sans"/>
              </a:rPr>
              <a:t>Atoms can exchange to from a Frenkel pair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spcAft>
                <a:spcPts val="1199"/>
              </a:spcAft>
              <a:buClr>
                <a:srgbClr val="63138F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63138F"/>
                </a:solidFill>
                <a:latin typeface="Arial"/>
                <a:ea typeface="DejaVu Sans"/>
              </a:rPr>
              <a:t>These form local lattice distortions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spcAft>
                <a:spcPts val="1199"/>
              </a:spcAft>
              <a:buClr>
                <a:srgbClr val="63138F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63138F"/>
                </a:solidFill>
                <a:latin typeface="Arial"/>
                <a:ea typeface="DejaVu Sans"/>
              </a:rPr>
              <a:t>Sufficient dislocations can migrate and coalesce to from defects in the structure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spcAft>
                <a:spcPts val="1199"/>
              </a:spcAft>
              <a:buClr>
                <a:srgbClr val="63138F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63138F"/>
                </a:solidFill>
                <a:latin typeface="Arial"/>
                <a:ea typeface="DejaVu Sans"/>
              </a:rPr>
              <a:t>Leading to work hardening, swelling, embrittlement and other structural failures.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spcAft>
                <a:spcPts val="1199"/>
              </a:spcAft>
              <a:buClr>
                <a:srgbClr val="63138F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63138F"/>
                </a:solidFill>
                <a:latin typeface="Arial"/>
                <a:ea typeface="DejaVu Sans"/>
              </a:rPr>
              <a:t>Measure of damage is </a:t>
            </a:r>
            <a:r>
              <a:rPr lang="en-US" sz="1800" b="0" i="1" u="sng" strike="noStrike" spc="-1">
                <a:solidFill>
                  <a:srgbClr val="63138F"/>
                </a:solidFill>
                <a:uFillTx/>
                <a:latin typeface="Arial"/>
                <a:ea typeface="DejaVu Sans"/>
              </a:rPr>
              <a:t>dpa</a:t>
            </a:r>
            <a:r>
              <a:rPr lang="en-US" sz="1800" b="0" strike="noStrike" spc="-1">
                <a:solidFill>
                  <a:srgbClr val="63138F"/>
                </a:solidFill>
                <a:latin typeface="Arial"/>
                <a:ea typeface="DejaVu Sans"/>
              </a:rPr>
              <a:t> – displacements per atom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PlaceHolder 1"/>
          <p:cNvSpPr>
            <a:spLocks noGrp="1"/>
          </p:cNvSpPr>
          <p:nvPr>
            <p:ph type="title"/>
          </p:nvPr>
        </p:nvSpPr>
        <p:spPr>
          <a:xfrm>
            <a:off x="2411640" y="476640"/>
            <a:ext cx="5698080" cy="93528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200" b="1" strike="noStrike" spc="-1">
                <a:solidFill>
                  <a:srgbClr val="808080"/>
                </a:solidFill>
                <a:latin typeface="Arial"/>
              </a:rPr>
              <a:t>Propagation of damage</a:t>
            </a: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27" name="Content Placeholder 4" descr="A diagram of a diagram of a disease&#10;&#10;Description automatically generated with medium confidence"/>
          <p:cNvPicPr/>
          <p:nvPr/>
        </p:nvPicPr>
        <p:blipFill>
          <a:blip r:embed="rId2"/>
          <a:stretch/>
        </p:blipFill>
        <p:spPr>
          <a:xfrm>
            <a:off x="843120" y="1412280"/>
            <a:ext cx="7076520" cy="3080160"/>
          </a:xfrm>
          <a:prstGeom prst="rect">
            <a:avLst/>
          </a:prstGeom>
          <a:ln w="9360">
            <a:noFill/>
          </a:ln>
        </p:spPr>
      </p:pic>
      <p:sp>
        <p:nvSpPr>
          <p:cNvPr id="628" name="TextBox 5"/>
          <p:cNvSpPr/>
          <p:nvPr/>
        </p:nvSpPr>
        <p:spPr>
          <a:xfrm>
            <a:off x="3745080" y="4398401"/>
            <a:ext cx="4364640" cy="24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000" b="0" i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C.S. Deo et al.  Modelling Simul. Mater. Sci. Eng. 30 (2022) 023001 (22pp)</a:t>
            </a:r>
            <a:endParaRPr lang="en-GB" sz="1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9" name="TextBox 6"/>
          <p:cNvSpPr/>
          <p:nvPr/>
        </p:nvSpPr>
        <p:spPr>
          <a:xfrm>
            <a:off x="593547" y="4630839"/>
            <a:ext cx="7835750" cy="135276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strike="noStrike" spc="-1" dirty="0">
                <a:solidFill>
                  <a:srgbClr val="7C18B4"/>
                </a:solidFill>
                <a:latin typeface="Arial"/>
                <a:ea typeface="DejaVu Sans"/>
              </a:rPr>
              <a:t>Damage accumulates over time and over a range of length scales</a:t>
            </a: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85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strike="noStrike" spc="-1" dirty="0">
                <a:solidFill>
                  <a:srgbClr val="7C18B4"/>
                </a:solidFill>
                <a:latin typeface="Arial"/>
                <a:ea typeface="DejaVu Sans"/>
              </a:rPr>
              <a:t>Macroscopic property changes &amp; crystal </a:t>
            </a:r>
            <a:r>
              <a:rPr lang="en-US" sz="1800" b="0" strike="noStrike" spc="-1" dirty="0" err="1">
                <a:solidFill>
                  <a:srgbClr val="7C18B4"/>
                </a:solidFill>
                <a:latin typeface="Arial"/>
                <a:ea typeface="DejaVu Sans"/>
              </a:rPr>
              <a:t>amorphisation</a:t>
            </a:r>
            <a:r>
              <a:rPr lang="en-US" sz="1800" b="0" strike="noStrike" spc="-1" dirty="0">
                <a:solidFill>
                  <a:srgbClr val="7C18B4"/>
                </a:solidFill>
                <a:latin typeface="Arial"/>
                <a:ea typeface="DejaVu Sans"/>
              </a:rPr>
              <a:t> can be attributed to ballistic effects</a:t>
            </a: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85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strike="noStrike" spc="-1" dirty="0">
                <a:solidFill>
                  <a:srgbClr val="7C18B4"/>
                </a:solidFill>
                <a:latin typeface="Arial"/>
                <a:ea typeface="DejaVu Sans"/>
              </a:rPr>
              <a:t>Use of intense ion beams to accumulate a lot of damage in a short time</a:t>
            </a: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PlaceHolder 1"/>
          <p:cNvSpPr>
            <a:spLocks noGrp="1"/>
          </p:cNvSpPr>
          <p:nvPr>
            <p:ph type="title"/>
          </p:nvPr>
        </p:nvSpPr>
        <p:spPr>
          <a:xfrm>
            <a:off x="2411640" y="476640"/>
            <a:ext cx="5698080" cy="107928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200" b="1" strike="noStrike" spc="-1">
                <a:solidFill>
                  <a:srgbClr val="808080"/>
                </a:solidFill>
                <a:latin typeface="Arial"/>
              </a:rPr>
              <a:t>Linear Energy Transfer (LET)</a:t>
            </a: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1" name="PlaceHolder 2"/>
          <p:cNvSpPr>
            <a:spLocks noGrp="1"/>
          </p:cNvSpPr>
          <p:nvPr>
            <p:ph/>
          </p:nvPr>
        </p:nvSpPr>
        <p:spPr>
          <a:xfrm>
            <a:off x="540000" y="1946880"/>
            <a:ext cx="8228880" cy="399276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561"/>
              </a:spcBef>
              <a:buClr>
                <a:srgbClr val="660066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6D009D"/>
                </a:solidFill>
                <a:latin typeface="Arial"/>
              </a:rPr>
              <a:t>Energy loss per unit of travel (keV/</a:t>
            </a:r>
            <a:r>
              <a:rPr lang="en-US" sz="2800" b="0" strike="noStrike" spc="-1" dirty="0" err="1">
                <a:solidFill>
                  <a:srgbClr val="6D009D"/>
                </a:solidFill>
                <a:latin typeface="Times New Roman"/>
                <a:ea typeface="Times New Roman"/>
              </a:rPr>
              <a:t>μ</a:t>
            </a:r>
            <a:r>
              <a:rPr lang="en-US" sz="2800" b="0" strike="noStrike" spc="-1" dirty="0" err="1">
                <a:solidFill>
                  <a:srgbClr val="6D009D"/>
                </a:solidFill>
                <a:latin typeface="Arial"/>
                <a:ea typeface="Times New Roman"/>
              </a:rPr>
              <a:t>m</a:t>
            </a:r>
            <a:r>
              <a:rPr lang="en-US" sz="2800" b="0" strike="noStrike" spc="-1" dirty="0">
                <a:solidFill>
                  <a:srgbClr val="6D009D"/>
                </a:solidFill>
                <a:latin typeface="Arial"/>
                <a:ea typeface="Times New Roman"/>
              </a:rPr>
              <a:t>)</a:t>
            </a:r>
            <a:endParaRPr lang="en-GB" sz="2800" b="0" strike="noStrike" spc="-1" dirty="0">
              <a:solidFill>
                <a:srgbClr val="6D009D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Clr>
                <a:srgbClr val="660066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6D009D"/>
                </a:solidFill>
                <a:latin typeface="Arial"/>
                <a:ea typeface="Times New Roman"/>
              </a:rPr>
              <a:t>Can be equated to the Stopping Power</a:t>
            </a:r>
            <a:endParaRPr lang="en-GB" sz="2800" b="0" strike="noStrike" spc="-1" dirty="0">
              <a:solidFill>
                <a:srgbClr val="6D009D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Clr>
                <a:srgbClr val="660066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6D009D"/>
                </a:solidFill>
                <a:latin typeface="Arial"/>
                <a:ea typeface="Times New Roman"/>
              </a:rPr>
              <a:t>Linked to Relative Biological Effectiveness (RBE)</a:t>
            </a:r>
            <a:endParaRPr lang="en-GB" sz="2800" b="0" strike="noStrike" spc="-1" dirty="0">
              <a:solidFill>
                <a:srgbClr val="6D009D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Clr>
                <a:srgbClr val="660066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6D009D"/>
                </a:solidFill>
                <a:latin typeface="Arial"/>
                <a:ea typeface="Times New Roman"/>
              </a:rPr>
              <a:t>For low LET, LET = RBE</a:t>
            </a:r>
            <a:endParaRPr lang="en-GB" sz="2800" b="0" strike="noStrike" spc="-1" dirty="0">
              <a:solidFill>
                <a:srgbClr val="6D009D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Clr>
                <a:srgbClr val="660066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6D009D"/>
                </a:solidFill>
                <a:latin typeface="Arial"/>
                <a:ea typeface="Times New Roman"/>
              </a:rPr>
              <a:t>For higher LET, LET &lt;&gt; RBE </a:t>
            </a:r>
            <a:endParaRPr lang="en-GB" sz="2800" b="0" strike="noStrike" spc="-1" dirty="0">
              <a:solidFill>
                <a:srgbClr val="6D009D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Clr>
                <a:srgbClr val="660066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6D009D"/>
                </a:solidFill>
                <a:latin typeface="Arial"/>
                <a:ea typeface="Times New Roman"/>
              </a:rPr>
              <a:t>Gammas, X-rays &amp; electrons are low LET, ions have high LET</a:t>
            </a:r>
            <a:endParaRPr lang="en-GB" sz="2800" b="0" strike="noStrike" spc="-1" dirty="0">
              <a:solidFill>
                <a:srgbClr val="6D009D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PlaceHolder 1"/>
          <p:cNvSpPr>
            <a:spLocks noGrp="1"/>
          </p:cNvSpPr>
          <p:nvPr>
            <p:ph type="title"/>
          </p:nvPr>
        </p:nvSpPr>
        <p:spPr>
          <a:xfrm>
            <a:off x="2411640" y="476640"/>
            <a:ext cx="5698080" cy="93528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3200" b="1" strike="noStrike" spc="-1">
                <a:solidFill>
                  <a:srgbClr val="808080"/>
                </a:solidFill>
                <a:latin typeface="Arial"/>
              </a:rPr>
              <a:t>Choice of ions ?</a:t>
            </a: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3" name="PlaceHolder 2"/>
          <p:cNvSpPr>
            <a:spLocks noGrp="1"/>
          </p:cNvSpPr>
          <p:nvPr>
            <p:ph/>
          </p:nvPr>
        </p:nvSpPr>
        <p:spPr>
          <a:xfrm>
            <a:off x="457200" y="1772640"/>
            <a:ext cx="8228880" cy="417564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 dirty="0">
                <a:solidFill>
                  <a:srgbClr val="000000"/>
                </a:solidFill>
                <a:latin typeface="Arial"/>
              </a:rPr>
              <a:t>Majority of particle damage in nuclear reactors (fission of fusion) is caused by </a:t>
            </a:r>
            <a:r>
              <a:rPr lang="en-US" sz="2400" b="0" i="1" strike="noStrike" spc="-1" dirty="0">
                <a:solidFill>
                  <a:srgbClr val="000000"/>
                </a:solidFill>
                <a:latin typeface="Arial"/>
              </a:rPr>
              <a:t>neutrons</a:t>
            </a:r>
            <a:endParaRPr lang="en-GB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 dirty="0">
                <a:solidFill>
                  <a:srgbClr val="000000"/>
                </a:solidFill>
                <a:latin typeface="Arial"/>
              </a:rPr>
              <a:t>Neutrons are difficult to accelerate, focus or bend</a:t>
            </a:r>
            <a:endParaRPr lang="en-GB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 dirty="0">
                <a:solidFill>
                  <a:srgbClr val="000000"/>
                </a:solidFill>
                <a:latin typeface="Arial"/>
              </a:rPr>
              <a:t>Charged particles are much more compliant</a:t>
            </a:r>
            <a:endParaRPr lang="en-GB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Clr>
                <a:srgbClr val="7C18B4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7C18B4"/>
                </a:solidFill>
                <a:latin typeface="Arial"/>
              </a:rPr>
              <a:t>Protons – ‘same’ mass as a neutron</a:t>
            </a:r>
            <a:endParaRPr lang="en-GB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Clr>
                <a:srgbClr val="7C18B4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7C18B4"/>
                </a:solidFill>
                <a:latin typeface="Arial"/>
              </a:rPr>
              <a:t>Helium ions = alpha particles</a:t>
            </a:r>
            <a:endParaRPr lang="en-GB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Clr>
                <a:srgbClr val="7C18B4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7C18B4"/>
                </a:solidFill>
                <a:latin typeface="Arial"/>
              </a:rPr>
              <a:t>Heavy ions (Z &gt; 2) do much more damage</a:t>
            </a:r>
            <a:endParaRPr lang="en-GB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US" sz="2400" b="0" strike="noStrike" spc="-1" dirty="0">
                <a:solidFill>
                  <a:srgbClr val="7C18B4"/>
                </a:solidFill>
                <a:latin typeface="Arial"/>
              </a:rPr>
              <a:t>Chemically neutral, self ion or fission product</a:t>
            </a:r>
            <a:endParaRPr lang="en-GB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0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7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8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9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0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7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8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9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0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7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8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9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60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61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4772</TotalTime>
  <Words>1295</Words>
  <Application>Microsoft Macintosh PowerPoint</Application>
  <PresentationFormat>On-screen Show (4:3)</PresentationFormat>
  <Paragraphs>190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60</vt:i4>
      </vt:variant>
      <vt:variant>
        <vt:lpstr>Slide Titles</vt:lpstr>
      </vt:variant>
      <vt:variant>
        <vt:i4>31</vt:i4>
      </vt:variant>
    </vt:vector>
  </HeadingPairs>
  <TitlesOfParts>
    <vt:vector size="97" baseType="lpstr">
      <vt:lpstr>.PingFang SC Regular</vt:lpstr>
      <vt:lpstr>Arial</vt:lpstr>
      <vt:lpstr>Calibri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PowerPoint Presentation</vt:lpstr>
      <vt:lpstr>Outline</vt:lpstr>
      <vt:lpstr>The nuclear Problem(s)</vt:lpstr>
      <vt:lpstr>Problems for the full fuel cycle</vt:lpstr>
      <vt:lpstr>Effects of types of Radiation</vt:lpstr>
      <vt:lpstr>Frenkel defects</vt:lpstr>
      <vt:lpstr>Propagation of damage</vt:lpstr>
      <vt:lpstr>Linear Energy Transfer (LET)</vt:lpstr>
      <vt:lpstr>Choice of ions ?</vt:lpstr>
      <vt:lpstr>Particle sources</vt:lpstr>
      <vt:lpstr>DCF Radiation FAcilities</vt:lpstr>
      <vt:lpstr>Gamma &amp; X-ray irradiation</vt:lpstr>
      <vt:lpstr>Ion Beam Accelerators</vt:lpstr>
      <vt:lpstr>Pelletron Accelerators</vt:lpstr>
      <vt:lpstr>Ion Sources (1)</vt:lpstr>
      <vt:lpstr>Ion Sources (2)</vt:lpstr>
      <vt:lpstr>Ion Sources (3)</vt:lpstr>
      <vt:lpstr>Example CASE Study</vt:lpstr>
      <vt:lpstr>Glass composite nuclear waste forms (Tamás Zagyva)</vt:lpstr>
      <vt:lpstr>Accelerated damage rate using heavy ions</vt:lpstr>
      <vt:lpstr>Heavy ions → Crystal amorphisation</vt:lpstr>
      <vt:lpstr>Conclusions</vt:lpstr>
      <vt:lpstr>PowerPoint Presentation</vt:lpstr>
      <vt:lpstr>New Applications of ion beams for DCF</vt:lpstr>
      <vt:lpstr>Virus in-activation by ions </vt:lpstr>
      <vt:lpstr>New radio-medicines</vt:lpstr>
      <vt:lpstr>Into Space</vt:lpstr>
      <vt:lpstr>Ultra-fast kinetics</vt:lpstr>
      <vt:lpstr>Ultra-fast processes in radiation chemistry</vt:lpstr>
      <vt:lpstr>Acknowledgements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Andrew Smith</dc:creator>
  <dc:description/>
  <cp:lastModifiedBy>Andrew Smith</cp:lastModifiedBy>
  <cp:revision>27</cp:revision>
  <cp:lastPrinted>2015-08-13T13:51:27Z</cp:lastPrinted>
  <dcterms:created xsi:type="dcterms:W3CDTF">2024-06-04T09:31:10Z</dcterms:created>
  <dcterms:modified xsi:type="dcterms:W3CDTF">2024-06-10T12:04:04Z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r8>2</vt:r8>
  </property>
  <property fmtid="{D5CDD505-2E9C-101B-9397-08002B2CF9AE}" pid="3" name="PresentationFormat">
    <vt:lpwstr>On-screen Show (4:3)</vt:lpwstr>
  </property>
  <property fmtid="{D5CDD505-2E9C-101B-9397-08002B2CF9AE}" pid="4" name="Slides">
    <vt:r8>24</vt:r8>
  </property>
</Properties>
</file>