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34"/>
  </p:notesMasterIdLst>
  <p:sldIdLst>
    <p:sldId id="256" r:id="rId6"/>
    <p:sldId id="257" r:id="rId7"/>
    <p:sldId id="312" r:id="rId8"/>
    <p:sldId id="328" r:id="rId9"/>
    <p:sldId id="325" r:id="rId10"/>
    <p:sldId id="326" r:id="rId11"/>
    <p:sldId id="332" r:id="rId12"/>
    <p:sldId id="329" r:id="rId13"/>
    <p:sldId id="331" r:id="rId14"/>
    <p:sldId id="330" r:id="rId15"/>
    <p:sldId id="335" r:id="rId16"/>
    <p:sldId id="327" r:id="rId17"/>
    <p:sldId id="333" r:id="rId18"/>
    <p:sldId id="342" r:id="rId19"/>
    <p:sldId id="313" r:id="rId20"/>
    <p:sldId id="265" r:id="rId21"/>
    <p:sldId id="350" r:id="rId22"/>
    <p:sldId id="341" r:id="rId23"/>
    <p:sldId id="337" r:id="rId24"/>
    <p:sldId id="340" r:id="rId25"/>
    <p:sldId id="338" r:id="rId26"/>
    <p:sldId id="339" r:id="rId27"/>
    <p:sldId id="344" r:id="rId28"/>
    <p:sldId id="343" r:id="rId29"/>
    <p:sldId id="348" r:id="rId30"/>
    <p:sldId id="349" r:id="rId31"/>
    <p:sldId id="310" r:id="rId32"/>
    <p:sldId id="273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B9CD7E"/>
    <a:srgbClr val="008000"/>
    <a:srgbClr val="6600CC"/>
    <a:srgbClr val="0066FF"/>
    <a:srgbClr val="8BAD2A"/>
    <a:srgbClr val="003399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123CF1-6184-49D0-899F-A2CFAA8A5017}" v="42" dt="2024-06-10T11:29:29.480"/>
    <p1510:client id="{F68F7953-5366-45B4-9212-ED7BDF9A6647}" v="640" dt="2024-06-09T19:09:23.66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7" autoAdjust="0"/>
    <p:restoredTop sz="93148" autoAdjust="0"/>
  </p:normalViewPr>
  <p:slideViewPr>
    <p:cSldViewPr snapToGrid="0">
      <p:cViewPr varScale="1">
        <p:scale>
          <a:sx n="58" d="100"/>
          <a:sy n="58" d="100"/>
        </p:scale>
        <p:origin x="15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microsoft.com/office/2015/10/relationships/revisionInfo" Target="revisionInfo.xml"/><Relationship Id="rId21" Type="http://schemas.openxmlformats.org/officeDocument/2006/relationships/slide" Target="slides/slide16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presProps" Target="presProp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8EF22A-66B1-43F9-A905-0B43D28C0CD7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5ECB942-510F-408A-8AE2-86D19422FC65}">
      <dgm:prSet phldrT="[Text]" custT="1"/>
      <dgm:spPr/>
      <dgm:t>
        <a:bodyPr/>
        <a:lstStyle/>
        <a:p>
          <a:r>
            <a:rPr lang="en-GB" sz="1800" dirty="0"/>
            <a:t>1. Diamond-II Project</a:t>
          </a:r>
        </a:p>
      </dgm:t>
    </dgm:pt>
    <dgm:pt modelId="{365BF8B0-C065-4A64-813F-56FB8057EA9E}" type="parTrans" cxnId="{0939357B-8B38-4332-BD34-8910AA16B064}">
      <dgm:prSet/>
      <dgm:spPr/>
      <dgm:t>
        <a:bodyPr/>
        <a:lstStyle/>
        <a:p>
          <a:endParaRPr lang="en-GB"/>
        </a:p>
      </dgm:t>
    </dgm:pt>
    <dgm:pt modelId="{31863CB0-B48D-43E8-9745-363BCA5F78C5}" type="sibTrans" cxnId="{0939357B-8B38-4332-BD34-8910AA16B064}">
      <dgm:prSet/>
      <dgm:spPr/>
      <dgm:t>
        <a:bodyPr/>
        <a:lstStyle/>
        <a:p>
          <a:endParaRPr lang="en-GB"/>
        </a:p>
      </dgm:t>
    </dgm:pt>
    <dgm:pt modelId="{6B09015E-10C7-4003-9CE5-EC7126E3CF6D}">
      <dgm:prSet phldrT="[Text]"/>
      <dgm:spPr>
        <a:solidFill>
          <a:srgbClr val="4BBD53"/>
        </a:solidFill>
      </dgm:spPr>
      <dgm:t>
        <a:bodyPr/>
        <a:lstStyle/>
        <a:p>
          <a:r>
            <a:rPr lang="en-GB" dirty="0"/>
            <a:t>WBS 1.1 Machine</a:t>
          </a:r>
        </a:p>
      </dgm:t>
    </dgm:pt>
    <dgm:pt modelId="{55380052-AE45-4E84-9F56-E45B71CD4C8D}" type="parTrans" cxnId="{E8236175-C99D-4D6F-80AE-C330212B39CA}">
      <dgm:prSet/>
      <dgm:spPr/>
      <dgm:t>
        <a:bodyPr/>
        <a:lstStyle/>
        <a:p>
          <a:endParaRPr lang="en-GB"/>
        </a:p>
      </dgm:t>
    </dgm:pt>
    <dgm:pt modelId="{5BCD7318-DE77-46F9-BFA6-0E6D2A809D46}" type="sibTrans" cxnId="{E8236175-C99D-4D6F-80AE-C330212B39CA}">
      <dgm:prSet/>
      <dgm:spPr/>
      <dgm:t>
        <a:bodyPr/>
        <a:lstStyle/>
        <a:p>
          <a:endParaRPr lang="en-GB"/>
        </a:p>
      </dgm:t>
    </dgm:pt>
    <dgm:pt modelId="{2C287583-2C74-47B3-969D-04D95AB4DB3B}">
      <dgm:prSet phldrT="[Text]"/>
      <dgm:spPr>
        <a:solidFill>
          <a:srgbClr val="4BBD53"/>
        </a:solidFill>
      </dgm:spPr>
      <dgm:t>
        <a:bodyPr/>
        <a:lstStyle/>
        <a:p>
          <a:r>
            <a:rPr lang="en-GB"/>
            <a:t>WBS 1.2 Beamlines</a:t>
          </a:r>
        </a:p>
      </dgm:t>
    </dgm:pt>
    <dgm:pt modelId="{B4DCB2B1-AD20-46BC-AF02-2A91C592ED17}" type="parTrans" cxnId="{AE6B6A78-B356-4785-9BFB-9CF5E40F99A0}">
      <dgm:prSet/>
      <dgm:spPr/>
      <dgm:t>
        <a:bodyPr/>
        <a:lstStyle/>
        <a:p>
          <a:endParaRPr lang="en-GB"/>
        </a:p>
      </dgm:t>
    </dgm:pt>
    <dgm:pt modelId="{E9ACE006-620B-43C0-90D5-A40AF2C17EEA}" type="sibTrans" cxnId="{AE6B6A78-B356-4785-9BFB-9CF5E40F99A0}">
      <dgm:prSet/>
      <dgm:spPr/>
      <dgm:t>
        <a:bodyPr/>
        <a:lstStyle/>
        <a:p>
          <a:endParaRPr lang="en-GB"/>
        </a:p>
      </dgm:t>
    </dgm:pt>
    <dgm:pt modelId="{3AD21CAD-7552-4FF6-8FDF-010CBB7237CC}">
      <dgm:prSet phldrT="[Text]"/>
      <dgm:spPr>
        <a:solidFill>
          <a:srgbClr val="4BBD53"/>
        </a:solidFill>
      </dgm:spPr>
      <dgm:t>
        <a:bodyPr/>
        <a:lstStyle/>
        <a:p>
          <a:r>
            <a:rPr lang="en-GB"/>
            <a:t>WBS 1.3 Core Software, Controls &amp; Computing</a:t>
          </a:r>
        </a:p>
      </dgm:t>
    </dgm:pt>
    <dgm:pt modelId="{F7439460-1B67-474B-822F-8CACF3C658EB}" type="parTrans" cxnId="{CD471B87-7105-495B-ADCD-BF63B014C957}">
      <dgm:prSet/>
      <dgm:spPr/>
      <dgm:t>
        <a:bodyPr/>
        <a:lstStyle/>
        <a:p>
          <a:endParaRPr lang="en-GB"/>
        </a:p>
      </dgm:t>
    </dgm:pt>
    <dgm:pt modelId="{BAEC3002-BA35-4E42-808E-1FC714942D4C}" type="sibTrans" cxnId="{CD471B87-7105-495B-ADCD-BF63B014C957}">
      <dgm:prSet/>
      <dgm:spPr/>
      <dgm:t>
        <a:bodyPr/>
        <a:lstStyle/>
        <a:p>
          <a:endParaRPr lang="en-GB"/>
        </a:p>
      </dgm:t>
    </dgm:pt>
    <dgm:pt modelId="{777F1EDC-2CE6-4614-8C38-DE3581F29B71}">
      <dgm:prSet phldrT="[Text]"/>
      <dgm:spPr>
        <a:solidFill>
          <a:srgbClr val="4BBD53"/>
        </a:solidFill>
      </dgm:spPr>
      <dgm:t>
        <a:bodyPr/>
        <a:lstStyle/>
        <a:p>
          <a:r>
            <a:rPr lang="en-GB"/>
            <a:t>WBS 1.4 Buildings &amp; Infrastructure</a:t>
          </a:r>
        </a:p>
      </dgm:t>
    </dgm:pt>
    <dgm:pt modelId="{E7A6B3EC-A3E0-4198-99F5-7FC3B06871E6}" type="parTrans" cxnId="{2562E74B-4DBB-43E4-AF9B-6A954172E447}">
      <dgm:prSet/>
      <dgm:spPr/>
      <dgm:t>
        <a:bodyPr/>
        <a:lstStyle/>
        <a:p>
          <a:endParaRPr lang="en-GB"/>
        </a:p>
      </dgm:t>
    </dgm:pt>
    <dgm:pt modelId="{06328B7D-4DEF-40F1-BDA9-9866C4BF42DB}" type="sibTrans" cxnId="{2562E74B-4DBB-43E4-AF9B-6A954172E447}">
      <dgm:prSet/>
      <dgm:spPr/>
      <dgm:t>
        <a:bodyPr/>
        <a:lstStyle/>
        <a:p>
          <a:endParaRPr lang="en-GB"/>
        </a:p>
      </dgm:t>
    </dgm:pt>
    <dgm:pt modelId="{44635507-02CE-427B-8D88-F0738FA83A50}">
      <dgm:prSet phldrT="[Text]"/>
      <dgm:spPr>
        <a:solidFill>
          <a:srgbClr val="4BBD53"/>
        </a:solidFill>
      </dgm:spPr>
      <dgm:t>
        <a:bodyPr/>
        <a:lstStyle/>
        <a:p>
          <a:r>
            <a:rPr lang="en-GB"/>
            <a:t>WBS 1.5 Project Management</a:t>
          </a:r>
        </a:p>
      </dgm:t>
    </dgm:pt>
    <dgm:pt modelId="{51183F9A-A7D6-41BF-ABE1-21184F22887B}" type="parTrans" cxnId="{02CA0D53-FC2E-452B-82F9-FFEA5A586E36}">
      <dgm:prSet/>
      <dgm:spPr/>
      <dgm:t>
        <a:bodyPr/>
        <a:lstStyle/>
        <a:p>
          <a:endParaRPr lang="en-GB"/>
        </a:p>
      </dgm:t>
    </dgm:pt>
    <dgm:pt modelId="{35B63426-704F-4C46-9D3B-F50EA4C3D266}" type="sibTrans" cxnId="{02CA0D53-FC2E-452B-82F9-FFEA5A586E36}">
      <dgm:prSet/>
      <dgm:spPr/>
      <dgm:t>
        <a:bodyPr/>
        <a:lstStyle/>
        <a:p>
          <a:endParaRPr lang="en-GB"/>
        </a:p>
      </dgm:t>
    </dgm:pt>
    <dgm:pt modelId="{D4F48863-C564-4CB3-990D-D8368816AA0F}" type="pres">
      <dgm:prSet presAssocID="{408EF22A-66B1-43F9-A905-0B43D28C0CD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ED84F9E-4B26-4997-88EC-99A3EC072F28}" type="pres">
      <dgm:prSet presAssocID="{85ECB942-510F-408A-8AE2-86D19422FC65}" presName="hierRoot1" presStyleCnt="0">
        <dgm:presLayoutVars>
          <dgm:hierBranch val="init"/>
        </dgm:presLayoutVars>
      </dgm:prSet>
      <dgm:spPr/>
    </dgm:pt>
    <dgm:pt modelId="{AACBBB3F-49B0-47D5-ABD8-217D36975AAA}" type="pres">
      <dgm:prSet presAssocID="{85ECB942-510F-408A-8AE2-86D19422FC65}" presName="rootComposite1" presStyleCnt="0"/>
      <dgm:spPr/>
    </dgm:pt>
    <dgm:pt modelId="{B446C540-F4AA-433E-BBAB-A92534246C2D}" type="pres">
      <dgm:prSet presAssocID="{85ECB942-510F-408A-8AE2-86D19422FC65}" presName="rootText1" presStyleLbl="node0" presStyleIdx="0" presStyleCnt="1">
        <dgm:presLayoutVars>
          <dgm:chPref val="3"/>
        </dgm:presLayoutVars>
      </dgm:prSet>
      <dgm:spPr/>
    </dgm:pt>
    <dgm:pt modelId="{8A43A8EC-226D-4683-BBB5-60E0507DCBEA}" type="pres">
      <dgm:prSet presAssocID="{85ECB942-510F-408A-8AE2-86D19422FC65}" presName="rootConnector1" presStyleLbl="node1" presStyleIdx="0" presStyleCnt="0"/>
      <dgm:spPr/>
    </dgm:pt>
    <dgm:pt modelId="{3B90FD2F-EB64-4A02-B68E-38E2CE24AEFC}" type="pres">
      <dgm:prSet presAssocID="{85ECB942-510F-408A-8AE2-86D19422FC65}" presName="hierChild2" presStyleCnt="0"/>
      <dgm:spPr/>
    </dgm:pt>
    <dgm:pt modelId="{3A09072F-8B24-42B4-81D8-07C5BB48E7B7}" type="pres">
      <dgm:prSet presAssocID="{55380052-AE45-4E84-9F56-E45B71CD4C8D}" presName="Name37" presStyleLbl="parChTrans1D2" presStyleIdx="0" presStyleCnt="5"/>
      <dgm:spPr/>
    </dgm:pt>
    <dgm:pt modelId="{B5299991-D2D0-45B2-A73F-D79167733CB3}" type="pres">
      <dgm:prSet presAssocID="{6B09015E-10C7-4003-9CE5-EC7126E3CF6D}" presName="hierRoot2" presStyleCnt="0">
        <dgm:presLayoutVars>
          <dgm:hierBranch val="init"/>
        </dgm:presLayoutVars>
      </dgm:prSet>
      <dgm:spPr/>
    </dgm:pt>
    <dgm:pt modelId="{632DF318-2000-4E10-83E5-78CE59942FC8}" type="pres">
      <dgm:prSet presAssocID="{6B09015E-10C7-4003-9CE5-EC7126E3CF6D}" presName="rootComposite" presStyleCnt="0"/>
      <dgm:spPr/>
    </dgm:pt>
    <dgm:pt modelId="{72468D1E-1E24-40EB-8BBB-7DF620FAEA8E}" type="pres">
      <dgm:prSet presAssocID="{6B09015E-10C7-4003-9CE5-EC7126E3CF6D}" presName="rootText" presStyleLbl="node2" presStyleIdx="0" presStyleCnt="5">
        <dgm:presLayoutVars>
          <dgm:chPref val="3"/>
        </dgm:presLayoutVars>
      </dgm:prSet>
      <dgm:spPr/>
    </dgm:pt>
    <dgm:pt modelId="{AAD24431-B9EA-433F-829A-5139BCDB9875}" type="pres">
      <dgm:prSet presAssocID="{6B09015E-10C7-4003-9CE5-EC7126E3CF6D}" presName="rootConnector" presStyleLbl="node2" presStyleIdx="0" presStyleCnt="5"/>
      <dgm:spPr/>
    </dgm:pt>
    <dgm:pt modelId="{B4631FB0-0D2E-4C69-9FF9-5D1AF8C018CB}" type="pres">
      <dgm:prSet presAssocID="{6B09015E-10C7-4003-9CE5-EC7126E3CF6D}" presName="hierChild4" presStyleCnt="0"/>
      <dgm:spPr/>
    </dgm:pt>
    <dgm:pt modelId="{BFAC0A9D-3965-43FB-B2FF-E652701978AB}" type="pres">
      <dgm:prSet presAssocID="{6B09015E-10C7-4003-9CE5-EC7126E3CF6D}" presName="hierChild5" presStyleCnt="0"/>
      <dgm:spPr/>
    </dgm:pt>
    <dgm:pt modelId="{6AFFA364-8CEA-4A49-A9D7-0FF785BCDCFD}" type="pres">
      <dgm:prSet presAssocID="{B4DCB2B1-AD20-46BC-AF02-2A91C592ED17}" presName="Name37" presStyleLbl="parChTrans1D2" presStyleIdx="1" presStyleCnt="5"/>
      <dgm:spPr/>
    </dgm:pt>
    <dgm:pt modelId="{FAC85C94-5370-4919-B39D-3DA8EB2CB677}" type="pres">
      <dgm:prSet presAssocID="{2C287583-2C74-47B3-969D-04D95AB4DB3B}" presName="hierRoot2" presStyleCnt="0">
        <dgm:presLayoutVars>
          <dgm:hierBranch val="init"/>
        </dgm:presLayoutVars>
      </dgm:prSet>
      <dgm:spPr/>
    </dgm:pt>
    <dgm:pt modelId="{F0B59002-3A8F-4553-939E-3FB11DF9F97A}" type="pres">
      <dgm:prSet presAssocID="{2C287583-2C74-47B3-969D-04D95AB4DB3B}" presName="rootComposite" presStyleCnt="0"/>
      <dgm:spPr/>
    </dgm:pt>
    <dgm:pt modelId="{CCA22ECD-7649-4AAC-96B0-1886F2C9E028}" type="pres">
      <dgm:prSet presAssocID="{2C287583-2C74-47B3-969D-04D95AB4DB3B}" presName="rootText" presStyleLbl="node2" presStyleIdx="1" presStyleCnt="5">
        <dgm:presLayoutVars>
          <dgm:chPref val="3"/>
        </dgm:presLayoutVars>
      </dgm:prSet>
      <dgm:spPr/>
    </dgm:pt>
    <dgm:pt modelId="{D49CF609-006B-4018-81EF-912C75F470C0}" type="pres">
      <dgm:prSet presAssocID="{2C287583-2C74-47B3-969D-04D95AB4DB3B}" presName="rootConnector" presStyleLbl="node2" presStyleIdx="1" presStyleCnt="5"/>
      <dgm:spPr/>
    </dgm:pt>
    <dgm:pt modelId="{637024FC-2F01-4AF1-9CA3-61F2DFD4EB6B}" type="pres">
      <dgm:prSet presAssocID="{2C287583-2C74-47B3-969D-04D95AB4DB3B}" presName="hierChild4" presStyleCnt="0"/>
      <dgm:spPr/>
    </dgm:pt>
    <dgm:pt modelId="{A838272B-B456-4D56-9882-AAA71534097F}" type="pres">
      <dgm:prSet presAssocID="{2C287583-2C74-47B3-969D-04D95AB4DB3B}" presName="hierChild5" presStyleCnt="0"/>
      <dgm:spPr/>
    </dgm:pt>
    <dgm:pt modelId="{8B438859-0EA1-4F1A-9498-78AD00F83A96}" type="pres">
      <dgm:prSet presAssocID="{F7439460-1B67-474B-822F-8CACF3C658EB}" presName="Name37" presStyleLbl="parChTrans1D2" presStyleIdx="2" presStyleCnt="5"/>
      <dgm:spPr/>
    </dgm:pt>
    <dgm:pt modelId="{E305F9F7-4431-4403-9904-FB0B2ABB7A7A}" type="pres">
      <dgm:prSet presAssocID="{3AD21CAD-7552-4FF6-8FDF-010CBB7237CC}" presName="hierRoot2" presStyleCnt="0">
        <dgm:presLayoutVars>
          <dgm:hierBranch val="init"/>
        </dgm:presLayoutVars>
      </dgm:prSet>
      <dgm:spPr/>
    </dgm:pt>
    <dgm:pt modelId="{C6A0131B-DAFF-49D4-9397-748C58E98595}" type="pres">
      <dgm:prSet presAssocID="{3AD21CAD-7552-4FF6-8FDF-010CBB7237CC}" presName="rootComposite" presStyleCnt="0"/>
      <dgm:spPr/>
    </dgm:pt>
    <dgm:pt modelId="{970F6B82-36BA-4317-93D1-C6E4AC4AB5C6}" type="pres">
      <dgm:prSet presAssocID="{3AD21CAD-7552-4FF6-8FDF-010CBB7237CC}" presName="rootText" presStyleLbl="node2" presStyleIdx="2" presStyleCnt="5">
        <dgm:presLayoutVars>
          <dgm:chPref val="3"/>
        </dgm:presLayoutVars>
      </dgm:prSet>
      <dgm:spPr/>
    </dgm:pt>
    <dgm:pt modelId="{C935E1C8-C0A3-45FE-B7B1-CDBE92099094}" type="pres">
      <dgm:prSet presAssocID="{3AD21CAD-7552-4FF6-8FDF-010CBB7237CC}" presName="rootConnector" presStyleLbl="node2" presStyleIdx="2" presStyleCnt="5"/>
      <dgm:spPr/>
    </dgm:pt>
    <dgm:pt modelId="{B9C90212-AB62-4493-B034-C2EF34F3552D}" type="pres">
      <dgm:prSet presAssocID="{3AD21CAD-7552-4FF6-8FDF-010CBB7237CC}" presName="hierChild4" presStyleCnt="0"/>
      <dgm:spPr/>
    </dgm:pt>
    <dgm:pt modelId="{40F975D4-AA93-4169-BFC6-E6CABA972460}" type="pres">
      <dgm:prSet presAssocID="{3AD21CAD-7552-4FF6-8FDF-010CBB7237CC}" presName="hierChild5" presStyleCnt="0"/>
      <dgm:spPr/>
    </dgm:pt>
    <dgm:pt modelId="{8F2CF8D0-5AD2-4E57-ABCE-D35EF6CB4474}" type="pres">
      <dgm:prSet presAssocID="{E7A6B3EC-A3E0-4198-99F5-7FC3B06871E6}" presName="Name37" presStyleLbl="parChTrans1D2" presStyleIdx="3" presStyleCnt="5"/>
      <dgm:spPr/>
    </dgm:pt>
    <dgm:pt modelId="{1712ACEC-0BCB-4B83-AF83-91901E424A12}" type="pres">
      <dgm:prSet presAssocID="{777F1EDC-2CE6-4614-8C38-DE3581F29B71}" presName="hierRoot2" presStyleCnt="0">
        <dgm:presLayoutVars>
          <dgm:hierBranch val="init"/>
        </dgm:presLayoutVars>
      </dgm:prSet>
      <dgm:spPr/>
    </dgm:pt>
    <dgm:pt modelId="{2BC9D92A-5509-4294-A75F-8B748B75912B}" type="pres">
      <dgm:prSet presAssocID="{777F1EDC-2CE6-4614-8C38-DE3581F29B71}" presName="rootComposite" presStyleCnt="0"/>
      <dgm:spPr/>
    </dgm:pt>
    <dgm:pt modelId="{317884C9-23F3-4C5A-92CE-7F61AA4C5599}" type="pres">
      <dgm:prSet presAssocID="{777F1EDC-2CE6-4614-8C38-DE3581F29B71}" presName="rootText" presStyleLbl="node2" presStyleIdx="3" presStyleCnt="5">
        <dgm:presLayoutVars>
          <dgm:chPref val="3"/>
        </dgm:presLayoutVars>
      </dgm:prSet>
      <dgm:spPr/>
    </dgm:pt>
    <dgm:pt modelId="{2E492E20-45A0-4EF8-8AE2-6F9340F1D84C}" type="pres">
      <dgm:prSet presAssocID="{777F1EDC-2CE6-4614-8C38-DE3581F29B71}" presName="rootConnector" presStyleLbl="node2" presStyleIdx="3" presStyleCnt="5"/>
      <dgm:spPr/>
    </dgm:pt>
    <dgm:pt modelId="{17D9DAF1-8037-43B9-B3EE-F5B2891052DE}" type="pres">
      <dgm:prSet presAssocID="{777F1EDC-2CE6-4614-8C38-DE3581F29B71}" presName="hierChild4" presStyleCnt="0"/>
      <dgm:spPr/>
    </dgm:pt>
    <dgm:pt modelId="{F9536A04-1137-43DC-BC13-F8291572FD3C}" type="pres">
      <dgm:prSet presAssocID="{777F1EDC-2CE6-4614-8C38-DE3581F29B71}" presName="hierChild5" presStyleCnt="0"/>
      <dgm:spPr/>
    </dgm:pt>
    <dgm:pt modelId="{E84CF489-7B05-4C8C-A20B-9CE9A35DDA32}" type="pres">
      <dgm:prSet presAssocID="{51183F9A-A7D6-41BF-ABE1-21184F22887B}" presName="Name37" presStyleLbl="parChTrans1D2" presStyleIdx="4" presStyleCnt="5"/>
      <dgm:spPr/>
    </dgm:pt>
    <dgm:pt modelId="{A0B4BFFE-B5EF-481F-BC11-9D37F26A474B}" type="pres">
      <dgm:prSet presAssocID="{44635507-02CE-427B-8D88-F0738FA83A50}" presName="hierRoot2" presStyleCnt="0">
        <dgm:presLayoutVars>
          <dgm:hierBranch val="init"/>
        </dgm:presLayoutVars>
      </dgm:prSet>
      <dgm:spPr/>
    </dgm:pt>
    <dgm:pt modelId="{B56355CE-7780-4F5C-B0C1-2BBE3B6AFF95}" type="pres">
      <dgm:prSet presAssocID="{44635507-02CE-427B-8D88-F0738FA83A50}" presName="rootComposite" presStyleCnt="0"/>
      <dgm:spPr/>
    </dgm:pt>
    <dgm:pt modelId="{90106A8A-597D-4931-8B58-933EEF8534A1}" type="pres">
      <dgm:prSet presAssocID="{44635507-02CE-427B-8D88-F0738FA83A50}" presName="rootText" presStyleLbl="node2" presStyleIdx="4" presStyleCnt="5">
        <dgm:presLayoutVars>
          <dgm:chPref val="3"/>
        </dgm:presLayoutVars>
      </dgm:prSet>
      <dgm:spPr/>
    </dgm:pt>
    <dgm:pt modelId="{5BCA1A4F-4D8C-4C03-8EAC-9391A3215CCA}" type="pres">
      <dgm:prSet presAssocID="{44635507-02CE-427B-8D88-F0738FA83A50}" presName="rootConnector" presStyleLbl="node2" presStyleIdx="4" presStyleCnt="5"/>
      <dgm:spPr/>
    </dgm:pt>
    <dgm:pt modelId="{5AE11E8C-2921-4FC9-BB55-01BA64044DB2}" type="pres">
      <dgm:prSet presAssocID="{44635507-02CE-427B-8D88-F0738FA83A50}" presName="hierChild4" presStyleCnt="0"/>
      <dgm:spPr/>
    </dgm:pt>
    <dgm:pt modelId="{CE850960-07F4-4286-87C6-E5373434AECB}" type="pres">
      <dgm:prSet presAssocID="{44635507-02CE-427B-8D88-F0738FA83A50}" presName="hierChild5" presStyleCnt="0"/>
      <dgm:spPr/>
    </dgm:pt>
    <dgm:pt modelId="{EFFDDBDE-959E-417D-8DD5-7199881E4C21}" type="pres">
      <dgm:prSet presAssocID="{85ECB942-510F-408A-8AE2-86D19422FC65}" presName="hierChild3" presStyleCnt="0"/>
      <dgm:spPr/>
    </dgm:pt>
  </dgm:ptLst>
  <dgm:cxnLst>
    <dgm:cxn modelId="{9062A80A-BE63-49EC-95FC-B5FFCA45B31B}" type="presOf" srcId="{2C287583-2C74-47B3-969D-04D95AB4DB3B}" destId="{D49CF609-006B-4018-81EF-912C75F470C0}" srcOrd="1" destOrd="0" presId="urn:microsoft.com/office/officeart/2005/8/layout/orgChart1"/>
    <dgm:cxn modelId="{A06C1811-190B-43D3-9846-DF73D9654E94}" type="presOf" srcId="{408EF22A-66B1-43F9-A905-0B43D28C0CD7}" destId="{D4F48863-C564-4CB3-990D-D8368816AA0F}" srcOrd="0" destOrd="0" presId="urn:microsoft.com/office/officeart/2005/8/layout/orgChart1"/>
    <dgm:cxn modelId="{297E8912-F387-4481-9764-9968163FD015}" type="presOf" srcId="{3AD21CAD-7552-4FF6-8FDF-010CBB7237CC}" destId="{970F6B82-36BA-4317-93D1-C6E4AC4AB5C6}" srcOrd="0" destOrd="0" presId="urn:microsoft.com/office/officeart/2005/8/layout/orgChart1"/>
    <dgm:cxn modelId="{8E383416-E876-499F-A21E-B4CCDEE85D3A}" type="presOf" srcId="{55380052-AE45-4E84-9F56-E45B71CD4C8D}" destId="{3A09072F-8B24-42B4-81D8-07C5BB48E7B7}" srcOrd="0" destOrd="0" presId="urn:microsoft.com/office/officeart/2005/8/layout/orgChart1"/>
    <dgm:cxn modelId="{1818F237-6CA4-41DD-8B8F-84C7E17EE0E5}" type="presOf" srcId="{44635507-02CE-427B-8D88-F0738FA83A50}" destId="{90106A8A-597D-4931-8B58-933EEF8534A1}" srcOrd="0" destOrd="0" presId="urn:microsoft.com/office/officeart/2005/8/layout/orgChart1"/>
    <dgm:cxn modelId="{445DB35F-5D0B-451E-8C11-C6C16A818302}" type="presOf" srcId="{51183F9A-A7D6-41BF-ABE1-21184F22887B}" destId="{E84CF489-7B05-4C8C-A20B-9CE9A35DDA32}" srcOrd="0" destOrd="0" presId="urn:microsoft.com/office/officeart/2005/8/layout/orgChart1"/>
    <dgm:cxn modelId="{BF21A769-4B17-48F3-88A3-E7C629CA985E}" type="presOf" srcId="{6B09015E-10C7-4003-9CE5-EC7126E3CF6D}" destId="{AAD24431-B9EA-433F-829A-5139BCDB9875}" srcOrd="1" destOrd="0" presId="urn:microsoft.com/office/officeart/2005/8/layout/orgChart1"/>
    <dgm:cxn modelId="{2562E74B-4DBB-43E4-AF9B-6A954172E447}" srcId="{85ECB942-510F-408A-8AE2-86D19422FC65}" destId="{777F1EDC-2CE6-4614-8C38-DE3581F29B71}" srcOrd="3" destOrd="0" parTransId="{E7A6B3EC-A3E0-4198-99F5-7FC3B06871E6}" sibTransId="{06328B7D-4DEF-40F1-BDA9-9866C4BF42DB}"/>
    <dgm:cxn modelId="{02CA0D53-FC2E-452B-82F9-FFEA5A586E36}" srcId="{85ECB942-510F-408A-8AE2-86D19422FC65}" destId="{44635507-02CE-427B-8D88-F0738FA83A50}" srcOrd="4" destOrd="0" parTransId="{51183F9A-A7D6-41BF-ABE1-21184F22887B}" sibTransId="{35B63426-704F-4C46-9D3B-F50EA4C3D266}"/>
    <dgm:cxn modelId="{E8236175-C99D-4D6F-80AE-C330212B39CA}" srcId="{85ECB942-510F-408A-8AE2-86D19422FC65}" destId="{6B09015E-10C7-4003-9CE5-EC7126E3CF6D}" srcOrd="0" destOrd="0" parTransId="{55380052-AE45-4E84-9F56-E45B71CD4C8D}" sibTransId="{5BCD7318-DE77-46F9-BFA6-0E6D2A809D46}"/>
    <dgm:cxn modelId="{921A5D56-9541-46B5-9315-6FE875064D51}" type="presOf" srcId="{777F1EDC-2CE6-4614-8C38-DE3581F29B71}" destId="{2E492E20-45A0-4EF8-8AE2-6F9340F1D84C}" srcOrd="1" destOrd="0" presId="urn:microsoft.com/office/officeart/2005/8/layout/orgChart1"/>
    <dgm:cxn modelId="{AE6B6A78-B356-4785-9BFB-9CF5E40F99A0}" srcId="{85ECB942-510F-408A-8AE2-86D19422FC65}" destId="{2C287583-2C74-47B3-969D-04D95AB4DB3B}" srcOrd="1" destOrd="0" parTransId="{B4DCB2B1-AD20-46BC-AF02-2A91C592ED17}" sibTransId="{E9ACE006-620B-43C0-90D5-A40AF2C17EEA}"/>
    <dgm:cxn modelId="{512CC778-4BAE-4A5C-96F1-67A98109B299}" type="presOf" srcId="{3AD21CAD-7552-4FF6-8FDF-010CBB7237CC}" destId="{C935E1C8-C0A3-45FE-B7B1-CDBE92099094}" srcOrd="1" destOrd="0" presId="urn:microsoft.com/office/officeart/2005/8/layout/orgChart1"/>
    <dgm:cxn modelId="{F3F3FB58-87D7-4328-81EC-E516601BD311}" type="presOf" srcId="{44635507-02CE-427B-8D88-F0738FA83A50}" destId="{5BCA1A4F-4D8C-4C03-8EAC-9391A3215CCA}" srcOrd="1" destOrd="0" presId="urn:microsoft.com/office/officeart/2005/8/layout/orgChart1"/>
    <dgm:cxn modelId="{0939357B-8B38-4332-BD34-8910AA16B064}" srcId="{408EF22A-66B1-43F9-A905-0B43D28C0CD7}" destId="{85ECB942-510F-408A-8AE2-86D19422FC65}" srcOrd="0" destOrd="0" parTransId="{365BF8B0-C065-4A64-813F-56FB8057EA9E}" sibTransId="{31863CB0-B48D-43E8-9745-363BCA5F78C5}"/>
    <dgm:cxn modelId="{B3D4B97D-4E49-4BC5-A615-BF364D9BCAD5}" type="presOf" srcId="{B4DCB2B1-AD20-46BC-AF02-2A91C592ED17}" destId="{6AFFA364-8CEA-4A49-A9D7-0FF785BCDCFD}" srcOrd="0" destOrd="0" presId="urn:microsoft.com/office/officeart/2005/8/layout/orgChart1"/>
    <dgm:cxn modelId="{CD471B87-7105-495B-ADCD-BF63B014C957}" srcId="{85ECB942-510F-408A-8AE2-86D19422FC65}" destId="{3AD21CAD-7552-4FF6-8FDF-010CBB7237CC}" srcOrd="2" destOrd="0" parTransId="{F7439460-1B67-474B-822F-8CACF3C658EB}" sibTransId="{BAEC3002-BA35-4E42-808E-1FC714942D4C}"/>
    <dgm:cxn modelId="{06C3E09B-D0AD-4C2C-8C52-C0182117FECE}" type="presOf" srcId="{85ECB942-510F-408A-8AE2-86D19422FC65}" destId="{8A43A8EC-226D-4683-BBB5-60E0507DCBEA}" srcOrd="1" destOrd="0" presId="urn:microsoft.com/office/officeart/2005/8/layout/orgChart1"/>
    <dgm:cxn modelId="{CA08C3B2-61F9-4ED1-9B88-F785D8347D4A}" type="presOf" srcId="{2C287583-2C74-47B3-969D-04D95AB4DB3B}" destId="{CCA22ECD-7649-4AAC-96B0-1886F2C9E028}" srcOrd="0" destOrd="0" presId="urn:microsoft.com/office/officeart/2005/8/layout/orgChart1"/>
    <dgm:cxn modelId="{0C6716CE-F363-4958-B7DB-0BBA3F38FA20}" type="presOf" srcId="{777F1EDC-2CE6-4614-8C38-DE3581F29B71}" destId="{317884C9-23F3-4C5A-92CE-7F61AA4C5599}" srcOrd="0" destOrd="0" presId="urn:microsoft.com/office/officeart/2005/8/layout/orgChart1"/>
    <dgm:cxn modelId="{78A8FDDD-74CD-48B2-9A38-2C4C5A625896}" type="presOf" srcId="{E7A6B3EC-A3E0-4198-99F5-7FC3B06871E6}" destId="{8F2CF8D0-5AD2-4E57-ABCE-D35EF6CB4474}" srcOrd="0" destOrd="0" presId="urn:microsoft.com/office/officeart/2005/8/layout/orgChart1"/>
    <dgm:cxn modelId="{24EF20E6-6CCB-473B-BE7F-B3EACA9057B7}" type="presOf" srcId="{F7439460-1B67-474B-822F-8CACF3C658EB}" destId="{8B438859-0EA1-4F1A-9498-78AD00F83A96}" srcOrd="0" destOrd="0" presId="urn:microsoft.com/office/officeart/2005/8/layout/orgChart1"/>
    <dgm:cxn modelId="{FEBF06EF-1912-482B-9686-72FBC21E042C}" type="presOf" srcId="{85ECB942-510F-408A-8AE2-86D19422FC65}" destId="{B446C540-F4AA-433E-BBAB-A92534246C2D}" srcOrd="0" destOrd="0" presId="urn:microsoft.com/office/officeart/2005/8/layout/orgChart1"/>
    <dgm:cxn modelId="{5575ABFD-3C79-4834-8AD8-732D45473123}" type="presOf" srcId="{6B09015E-10C7-4003-9CE5-EC7126E3CF6D}" destId="{72468D1E-1E24-40EB-8BBB-7DF620FAEA8E}" srcOrd="0" destOrd="0" presId="urn:microsoft.com/office/officeart/2005/8/layout/orgChart1"/>
    <dgm:cxn modelId="{51A7BE6B-9D33-4C61-983A-15B85DB8072D}" type="presParOf" srcId="{D4F48863-C564-4CB3-990D-D8368816AA0F}" destId="{6ED84F9E-4B26-4997-88EC-99A3EC072F28}" srcOrd="0" destOrd="0" presId="urn:microsoft.com/office/officeart/2005/8/layout/orgChart1"/>
    <dgm:cxn modelId="{0DEF1C75-9509-46E0-8EFA-1939F0392313}" type="presParOf" srcId="{6ED84F9E-4B26-4997-88EC-99A3EC072F28}" destId="{AACBBB3F-49B0-47D5-ABD8-217D36975AAA}" srcOrd="0" destOrd="0" presId="urn:microsoft.com/office/officeart/2005/8/layout/orgChart1"/>
    <dgm:cxn modelId="{F22F1D6C-8DD1-4B7B-8465-61872D569B72}" type="presParOf" srcId="{AACBBB3F-49B0-47D5-ABD8-217D36975AAA}" destId="{B446C540-F4AA-433E-BBAB-A92534246C2D}" srcOrd="0" destOrd="0" presId="urn:microsoft.com/office/officeart/2005/8/layout/orgChart1"/>
    <dgm:cxn modelId="{07ECB5DC-6A5F-448B-9AFD-AE2186B83B92}" type="presParOf" srcId="{AACBBB3F-49B0-47D5-ABD8-217D36975AAA}" destId="{8A43A8EC-226D-4683-BBB5-60E0507DCBEA}" srcOrd="1" destOrd="0" presId="urn:microsoft.com/office/officeart/2005/8/layout/orgChart1"/>
    <dgm:cxn modelId="{DF099160-E53A-47AE-9841-40B786C083FC}" type="presParOf" srcId="{6ED84F9E-4B26-4997-88EC-99A3EC072F28}" destId="{3B90FD2F-EB64-4A02-B68E-38E2CE24AEFC}" srcOrd="1" destOrd="0" presId="urn:microsoft.com/office/officeart/2005/8/layout/orgChart1"/>
    <dgm:cxn modelId="{B8A7CCD5-54FB-4E88-93B3-2C5A458C14F3}" type="presParOf" srcId="{3B90FD2F-EB64-4A02-B68E-38E2CE24AEFC}" destId="{3A09072F-8B24-42B4-81D8-07C5BB48E7B7}" srcOrd="0" destOrd="0" presId="urn:microsoft.com/office/officeart/2005/8/layout/orgChart1"/>
    <dgm:cxn modelId="{7E6BFB3D-98C6-4328-B2BF-5916655B805D}" type="presParOf" srcId="{3B90FD2F-EB64-4A02-B68E-38E2CE24AEFC}" destId="{B5299991-D2D0-45B2-A73F-D79167733CB3}" srcOrd="1" destOrd="0" presId="urn:microsoft.com/office/officeart/2005/8/layout/orgChart1"/>
    <dgm:cxn modelId="{BAA01F01-7123-48BA-9D86-4D3EAD3AFA8B}" type="presParOf" srcId="{B5299991-D2D0-45B2-A73F-D79167733CB3}" destId="{632DF318-2000-4E10-83E5-78CE59942FC8}" srcOrd="0" destOrd="0" presId="urn:microsoft.com/office/officeart/2005/8/layout/orgChart1"/>
    <dgm:cxn modelId="{D7B937B0-6C2F-4909-AEF8-2C994E42379E}" type="presParOf" srcId="{632DF318-2000-4E10-83E5-78CE59942FC8}" destId="{72468D1E-1E24-40EB-8BBB-7DF620FAEA8E}" srcOrd="0" destOrd="0" presId="urn:microsoft.com/office/officeart/2005/8/layout/orgChart1"/>
    <dgm:cxn modelId="{7CDAE111-FAF7-421E-AADA-577AAF1E0394}" type="presParOf" srcId="{632DF318-2000-4E10-83E5-78CE59942FC8}" destId="{AAD24431-B9EA-433F-829A-5139BCDB9875}" srcOrd="1" destOrd="0" presId="urn:microsoft.com/office/officeart/2005/8/layout/orgChart1"/>
    <dgm:cxn modelId="{E48557B7-0415-459C-8981-093AF0DDC44C}" type="presParOf" srcId="{B5299991-D2D0-45B2-A73F-D79167733CB3}" destId="{B4631FB0-0D2E-4C69-9FF9-5D1AF8C018CB}" srcOrd="1" destOrd="0" presId="urn:microsoft.com/office/officeart/2005/8/layout/orgChart1"/>
    <dgm:cxn modelId="{D7D2BEA6-08CE-4FF1-AB17-7C1EC1304587}" type="presParOf" srcId="{B5299991-D2D0-45B2-A73F-D79167733CB3}" destId="{BFAC0A9D-3965-43FB-B2FF-E652701978AB}" srcOrd="2" destOrd="0" presId="urn:microsoft.com/office/officeart/2005/8/layout/orgChart1"/>
    <dgm:cxn modelId="{78DBD6F4-62CC-417D-9AC7-FB186F248765}" type="presParOf" srcId="{3B90FD2F-EB64-4A02-B68E-38E2CE24AEFC}" destId="{6AFFA364-8CEA-4A49-A9D7-0FF785BCDCFD}" srcOrd="2" destOrd="0" presId="urn:microsoft.com/office/officeart/2005/8/layout/orgChart1"/>
    <dgm:cxn modelId="{BEA53E09-945C-4F06-81EE-29E7A470BD1E}" type="presParOf" srcId="{3B90FD2F-EB64-4A02-B68E-38E2CE24AEFC}" destId="{FAC85C94-5370-4919-B39D-3DA8EB2CB677}" srcOrd="3" destOrd="0" presId="urn:microsoft.com/office/officeart/2005/8/layout/orgChart1"/>
    <dgm:cxn modelId="{597CA021-D446-4932-8F2E-DA3FFADB1E18}" type="presParOf" srcId="{FAC85C94-5370-4919-B39D-3DA8EB2CB677}" destId="{F0B59002-3A8F-4553-939E-3FB11DF9F97A}" srcOrd="0" destOrd="0" presId="urn:microsoft.com/office/officeart/2005/8/layout/orgChart1"/>
    <dgm:cxn modelId="{8B37CEF9-20EC-4101-9122-F148A670158B}" type="presParOf" srcId="{F0B59002-3A8F-4553-939E-3FB11DF9F97A}" destId="{CCA22ECD-7649-4AAC-96B0-1886F2C9E028}" srcOrd="0" destOrd="0" presId="urn:microsoft.com/office/officeart/2005/8/layout/orgChart1"/>
    <dgm:cxn modelId="{C409F467-16A3-483B-A44F-C452036614C4}" type="presParOf" srcId="{F0B59002-3A8F-4553-939E-3FB11DF9F97A}" destId="{D49CF609-006B-4018-81EF-912C75F470C0}" srcOrd="1" destOrd="0" presId="urn:microsoft.com/office/officeart/2005/8/layout/orgChart1"/>
    <dgm:cxn modelId="{6115E632-A3B3-4990-8AA2-CBC377619645}" type="presParOf" srcId="{FAC85C94-5370-4919-B39D-3DA8EB2CB677}" destId="{637024FC-2F01-4AF1-9CA3-61F2DFD4EB6B}" srcOrd="1" destOrd="0" presId="urn:microsoft.com/office/officeart/2005/8/layout/orgChart1"/>
    <dgm:cxn modelId="{386C8A78-BF74-4D6F-96F8-6DB812D731AA}" type="presParOf" srcId="{FAC85C94-5370-4919-B39D-3DA8EB2CB677}" destId="{A838272B-B456-4D56-9882-AAA71534097F}" srcOrd="2" destOrd="0" presId="urn:microsoft.com/office/officeart/2005/8/layout/orgChart1"/>
    <dgm:cxn modelId="{CE30EAD0-62F2-452D-B604-AF62E90F188E}" type="presParOf" srcId="{3B90FD2F-EB64-4A02-B68E-38E2CE24AEFC}" destId="{8B438859-0EA1-4F1A-9498-78AD00F83A96}" srcOrd="4" destOrd="0" presId="urn:microsoft.com/office/officeart/2005/8/layout/orgChart1"/>
    <dgm:cxn modelId="{F27803F1-5F29-48B0-A451-E2049C0667ED}" type="presParOf" srcId="{3B90FD2F-EB64-4A02-B68E-38E2CE24AEFC}" destId="{E305F9F7-4431-4403-9904-FB0B2ABB7A7A}" srcOrd="5" destOrd="0" presId="urn:microsoft.com/office/officeart/2005/8/layout/orgChart1"/>
    <dgm:cxn modelId="{DD687392-48AC-4DDC-B195-8BF7828D4F5D}" type="presParOf" srcId="{E305F9F7-4431-4403-9904-FB0B2ABB7A7A}" destId="{C6A0131B-DAFF-49D4-9397-748C58E98595}" srcOrd="0" destOrd="0" presId="urn:microsoft.com/office/officeart/2005/8/layout/orgChart1"/>
    <dgm:cxn modelId="{1930E2C1-DE01-413A-A944-4F8DEEDE55A1}" type="presParOf" srcId="{C6A0131B-DAFF-49D4-9397-748C58E98595}" destId="{970F6B82-36BA-4317-93D1-C6E4AC4AB5C6}" srcOrd="0" destOrd="0" presId="urn:microsoft.com/office/officeart/2005/8/layout/orgChart1"/>
    <dgm:cxn modelId="{2D28433C-9480-4F36-9895-503092ADDDE5}" type="presParOf" srcId="{C6A0131B-DAFF-49D4-9397-748C58E98595}" destId="{C935E1C8-C0A3-45FE-B7B1-CDBE92099094}" srcOrd="1" destOrd="0" presId="urn:microsoft.com/office/officeart/2005/8/layout/orgChart1"/>
    <dgm:cxn modelId="{09496B65-027A-49E4-8DA7-46399FA30A65}" type="presParOf" srcId="{E305F9F7-4431-4403-9904-FB0B2ABB7A7A}" destId="{B9C90212-AB62-4493-B034-C2EF34F3552D}" srcOrd="1" destOrd="0" presId="urn:microsoft.com/office/officeart/2005/8/layout/orgChart1"/>
    <dgm:cxn modelId="{44B0E2C9-58D0-4FA5-BBD5-DFF936DE33D6}" type="presParOf" srcId="{E305F9F7-4431-4403-9904-FB0B2ABB7A7A}" destId="{40F975D4-AA93-4169-BFC6-E6CABA972460}" srcOrd="2" destOrd="0" presId="urn:microsoft.com/office/officeart/2005/8/layout/orgChart1"/>
    <dgm:cxn modelId="{BDD6F774-DA58-4BEE-8217-68723743E45C}" type="presParOf" srcId="{3B90FD2F-EB64-4A02-B68E-38E2CE24AEFC}" destId="{8F2CF8D0-5AD2-4E57-ABCE-D35EF6CB4474}" srcOrd="6" destOrd="0" presId="urn:microsoft.com/office/officeart/2005/8/layout/orgChart1"/>
    <dgm:cxn modelId="{688CE675-2281-4E88-935A-E900AB1AD6E3}" type="presParOf" srcId="{3B90FD2F-EB64-4A02-B68E-38E2CE24AEFC}" destId="{1712ACEC-0BCB-4B83-AF83-91901E424A12}" srcOrd="7" destOrd="0" presId="urn:microsoft.com/office/officeart/2005/8/layout/orgChart1"/>
    <dgm:cxn modelId="{CCD3F0DD-7FE6-4E6C-BDAD-BBDC9966F518}" type="presParOf" srcId="{1712ACEC-0BCB-4B83-AF83-91901E424A12}" destId="{2BC9D92A-5509-4294-A75F-8B748B75912B}" srcOrd="0" destOrd="0" presId="urn:microsoft.com/office/officeart/2005/8/layout/orgChart1"/>
    <dgm:cxn modelId="{2EC61A0A-B86D-4291-A25D-67F4DF7D4D87}" type="presParOf" srcId="{2BC9D92A-5509-4294-A75F-8B748B75912B}" destId="{317884C9-23F3-4C5A-92CE-7F61AA4C5599}" srcOrd="0" destOrd="0" presId="urn:microsoft.com/office/officeart/2005/8/layout/orgChart1"/>
    <dgm:cxn modelId="{89626CD2-D8ED-47DB-8983-57BE07FBF679}" type="presParOf" srcId="{2BC9D92A-5509-4294-A75F-8B748B75912B}" destId="{2E492E20-45A0-4EF8-8AE2-6F9340F1D84C}" srcOrd="1" destOrd="0" presId="urn:microsoft.com/office/officeart/2005/8/layout/orgChart1"/>
    <dgm:cxn modelId="{24BCD182-3779-4FFE-8E76-0390FB41BFBC}" type="presParOf" srcId="{1712ACEC-0BCB-4B83-AF83-91901E424A12}" destId="{17D9DAF1-8037-43B9-B3EE-F5B2891052DE}" srcOrd="1" destOrd="0" presId="urn:microsoft.com/office/officeart/2005/8/layout/orgChart1"/>
    <dgm:cxn modelId="{65A91948-FFE0-4666-8ACC-AF3EB2F2A227}" type="presParOf" srcId="{1712ACEC-0BCB-4B83-AF83-91901E424A12}" destId="{F9536A04-1137-43DC-BC13-F8291572FD3C}" srcOrd="2" destOrd="0" presId="urn:microsoft.com/office/officeart/2005/8/layout/orgChart1"/>
    <dgm:cxn modelId="{BA39DED0-3AD5-4701-B24C-C9652ADC4B66}" type="presParOf" srcId="{3B90FD2F-EB64-4A02-B68E-38E2CE24AEFC}" destId="{E84CF489-7B05-4C8C-A20B-9CE9A35DDA32}" srcOrd="8" destOrd="0" presId="urn:microsoft.com/office/officeart/2005/8/layout/orgChart1"/>
    <dgm:cxn modelId="{01F9A0F5-70C5-4504-B06E-A4638C5258AB}" type="presParOf" srcId="{3B90FD2F-EB64-4A02-B68E-38E2CE24AEFC}" destId="{A0B4BFFE-B5EF-481F-BC11-9D37F26A474B}" srcOrd="9" destOrd="0" presId="urn:microsoft.com/office/officeart/2005/8/layout/orgChart1"/>
    <dgm:cxn modelId="{B4202367-0D6A-43F3-89DE-F025F1D2E376}" type="presParOf" srcId="{A0B4BFFE-B5EF-481F-BC11-9D37F26A474B}" destId="{B56355CE-7780-4F5C-B0C1-2BBE3B6AFF95}" srcOrd="0" destOrd="0" presId="urn:microsoft.com/office/officeart/2005/8/layout/orgChart1"/>
    <dgm:cxn modelId="{78CC23D8-A46B-4DA5-8A8D-C0D3056B3C77}" type="presParOf" srcId="{B56355CE-7780-4F5C-B0C1-2BBE3B6AFF95}" destId="{90106A8A-597D-4931-8B58-933EEF8534A1}" srcOrd="0" destOrd="0" presId="urn:microsoft.com/office/officeart/2005/8/layout/orgChart1"/>
    <dgm:cxn modelId="{E1CF18D3-CEB0-4E6A-960C-452A0E3617A2}" type="presParOf" srcId="{B56355CE-7780-4F5C-B0C1-2BBE3B6AFF95}" destId="{5BCA1A4F-4D8C-4C03-8EAC-9391A3215CCA}" srcOrd="1" destOrd="0" presId="urn:microsoft.com/office/officeart/2005/8/layout/orgChart1"/>
    <dgm:cxn modelId="{0D485E40-80F4-46A7-924E-496A467DBA14}" type="presParOf" srcId="{A0B4BFFE-B5EF-481F-BC11-9D37F26A474B}" destId="{5AE11E8C-2921-4FC9-BB55-01BA64044DB2}" srcOrd="1" destOrd="0" presId="urn:microsoft.com/office/officeart/2005/8/layout/orgChart1"/>
    <dgm:cxn modelId="{5DBEC20B-F6A5-4CB7-BE67-55CF1EC8CD89}" type="presParOf" srcId="{A0B4BFFE-B5EF-481F-BC11-9D37F26A474B}" destId="{CE850960-07F4-4286-87C6-E5373434AECB}" srcOrd="2" destOrd="0" presId="urn:microsoft.com/office/officeart/2005/8/layout/orgChart1"/>
    <dgm:cxn modelId="{9AB99E3C-B107-488B-8382-CAA26A5B7EBE}" type="presParOf" srcId="{6ED84F9E-4B26-4997-88EC-99A3EC072F28}" destId="{EFFDDBDE-959E-417D-8DD5-7199881E4C2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A789A54-CB30-4597-9C63-16C9F6DD38FD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06E9BDD-FAB2-4F8B-8818-D40B3B14B2EC}">
      <dgm:prSet phldrT="[Text]"/>
      <dgm:spPr>
        <a:xfrm>
          <a:off x="838866" y="2116959"/>
          <a:ext cx="760105" cy="661202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r>
            <a:rPr lang="en-US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6-month review</a:t>
          </a:r>
          <a:endParaRPr lang="en-GB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D8568A71-65AB-4E67-BB5E-AFA199D1AC31}" type="parTrans" cxnId="{977570B3-E05E-4ADD-AFAE-657AE1DE231D}">
      <dgm:prSet/>
      <dgm:spPr/>
      <dgm:t>
        <a:bodyPr/>
        <a:lstStyle/>
        <a:p>
          <a:endParaRPr lang="en-GB"/>
        </a:p>
      </dgm:t>
    </dgm:pt>
    <dgm:pt modelId="{1726CDE2-9F81-4189-B819-01747E2749E6}" type="sibTrans" cxnId="{977570B3-E05E-4ADD-AFAE-657AE1DE231D}">
      <dgm:prSet/>
      <dgm:spPr/>
      <dgm:t>
        <a:bodyPr/>
        <a:lstStyle/>
        <a:p>
          <a:endParaRPr lang="en-GB"/>
        </a:p>
      </dgm:t>
    </dgm:pt>
    <dgm:pt modelId="{231321CF-A9EB-49D1-87CF-0A4890C53B8B}">
      <dgm:prSet phldrT="[Text]"/>
      <dgm:spPr>
        <a:xfrm>
          <a:off x="838866" y="2116959"/>
          <a:ext cx="760105" cy="661202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Char char="•"/>
          </a:pPr>
          <a:r>
            <a:rPr lang="en-US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Re-examine baseline</a:t>
          </a:r>
          <a:endParaRPr lang="en-GB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EB5DF797-BF49-4FC0-88CB-F81B40380717}" type="parTrans" cxnId="{D41F7976-B321-4A42-8722-6E286EBEC8A9}">
      <dgm:prSet/>
      <dgm:spPr/>
      <dgm:t>
        <a:bodyPr/>
        <a:lstStyle/>
        <a:p>
          <a:endParaRPr lang="en-GB"/>
        </a:p>
      </dgm:t>
    </dgm:pt>
    <dgm:pt modelId="{7DF376DB-6B79-4013-A20F-61BEB625EBF5}" type="sibTrans" cxnId="{D41F7976-B321-4A42-8722-6E286EBEC8A9}">
      <dgm:prSet/>
      <dgm:spPr/>
      <dgm:t>
        <a:bodyPr/>
        <a:lstStyle/>
        <a:p>
          <a:endParaRPr lang="en-GB"/>
        </a:p>
      </dgm:t>
    </dgm:pt>
    <dgm:pt modelId="{6CBCFCA3-4FD9-42E1-9096-AFA2FBB92E49}">
      <dgm:prSet phldrT="[Text]"/>
      <dgm:spPr>
        <a:xfrm>
          <a:off x="1598971" y="1508541"/>
          <a:ext cx="933462" cy="1269620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r>
            <a:rPr lang="en-US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12-month review</a:t>
          </a:r>
          <a:endParaRPr lang="en-GB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BE5C290B-B2BC-4B5E-9AB1-CD26B4327064}" type="parTrans" cxnId="{666A042A-24DF-4780-9D2C-C0A4D6E4F1A3}">
      <dgm:prSet/>
      <dgm:spPr/>
      <dgm:t>
        <a:bodyPr/>
        <a:lstStyle/>
        <a:p>
          <a:endParaRPr lang="en-GB"/>
        </a:p>
      </dgm:t>
    </dgm:pt>
    <dgm:pt modelId="{6AE4DE5F-147A-4D6C-9930-2974B2571053}" type="sibTrans" cxnId="{666A042A-24DF-4780-9D2C-C0A4D6E4F1A3}">
      <dgm:prSet/>
      <dgm:spPr/>
      <dgm:t>
        <a:bodyPr/>
        <a:lstStyle/>
        <a:p>
          <a:endParaRPr lang="en-GB"/>
        </a:p>
      </dgm:t>
    </dgm:pt>
    <dgm:pt modelId="{775C5C6A-6ED0-42D3-82C8-543F3F25BAC6}">
      <dgm:prSet phldrT="[Text]"/>
      <dgm:spPr>
        <a:xfrm>
          <a:off x="1598971" y="1508541"/>
          <a:ext cx="933462" cy="1269620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Char char="•"/>
          </a:pPr>
          <a:r>
            <a:rPr lang="en-US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Progress major work, outline</a:t>
          </a:r>
          <a:br>
            <a:rPr lang="en-US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</a:br>
          <a:r>
            <a:rPr lang="en-US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engineering assessment</a:t>
          </a:r>
          <a:endParaRPr lang="en-GB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8649F542-FF6F-4A30-B3BD-3DAB4DA967EC}" type="parTrans" cxnId="{2758496A-E067-4176-BCCF-6C808487C845}">
      <dgm:prSet/>
      <dgm:spPr/>
      <dgm:t>
        <a:bodyPr/>
        <a:lstStyle/>
        <a:p>
          <a:endParaRPr lang="en-GB"/>
        </a:p>
      </dgm:t>
    </dgm:pt>
    <dgm:pt modelId="{AD4D5E3F-2635-420C-9A3A-ECF5E3F8B05A}" type="sibTrans" cxnId="{2758496A-E067-4176-BCCF-6C808487C845}">
      <dgm:prSet/>
      <dgm:spPr/>
      <dgm:t>
        <a:bodyPr/>
        <a:lstStyle/>
        <a:p>
          <a:endParaRPr lang="en-GB"/>
        </a:p>
      </dgm:t>
    </dgm:pt>
    <dgm:pt modelId="{0507E607-2AF2-4D7F-8D2E-08DD132A599A}">
      <dgm:prSet phldrT="[Text]"/>
      <dgm:spPr>
        <a:xfrm>
          <a:off x="2550214" y="1061257"/>
          <a:ext cx="933462" cy="1716904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r>
            <a:rPr lang="en-US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18-month review</a:t>
          </a:r>
          <a:endParaRPr lang="en-GB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B7E43767-8E9B-45EF-A64A-AB047D6B5AD5}" type="parTrans" cxnId="{282546E7-4122-4E23-9A54-38D4EEFECDC3}">
      <dgm:prSet/>
      <dgm:spPr/>
      <dgm:t>
        <a:bodyPr/>
        <a:lstStyle/>
        <a:p>
          <a:endParaRPr lang="en-GB"/>
        </a:p>
      </dgm:t>
    </dgm:pt>
    <dgm:pt modelId="{B70B8B59-DB7B-4AEB-BB55-D15F39563B06}" type="sibTrans" cxnId="{282546E7-4122-4E23-9A54-38D4EEFECDC3}">
      <dgm:prSet/>
      <dgm:spPr/>
      <dgm:t>
        <a:bodyPr/>
        <a:lstStyle/>
        <a:p>
          <a:endParaRPr lang="en-GB"/>
        </a:p>
      </dgm:t>
    </dgm:pt>
    <dgm:pt modelId="{3EB80FA5-F573-4E0B-BAA9-506272A30A12}">
      <dgm:prSet phldrT="[Text]"/>
      <dgm:spPr>
        <a:xfrm>
          <a:off x="2550214" y="1061257"/>
          <a:ext cx="933462" cy="1716904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Char char="•"/>
          </a:pPr>
          <a:r>
            <a:rPr lang="en-US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Establish CDR design, engineering integration</a:t>
          </a:r>
          <a:endParaRPr lang="en-GB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3BA8BFBD-EE04-4F87-8757-4ABC37A0FF06}" type="parTrans" cxnId="{6804A7B4-27A3-4272-9490-6926280DC6AC}">
      <dgm:prSet/>
      <dgm:spPr/>
      <dgm:t>
        <a:bodyPr/>
        <a:lstStyle/>
        <a:p>
          <a:endParaRPr lang="en-GB"/>
        </a:p>
      </dgm:t>
    </dgm:pt>
    <dgm:pt modelId="{9CAF613D-6D34-409D-813F-00CD8253D7E3}" type="sibTrans" cxnId="{6804A7B4-27A3-4272-9490-6926280DC6AC}">
      <dgm:prSet/>
      <dgm:spPr/>
      <dgm:t>
        <a:bodyPr/>
        <a:lstStyle/>
        <a:p>
          <a:endParaRPr lang="en-GB"/>
        </a:p>
      </dgm:t>
    </dgm:pt>
    <dgm:pt modelId="{73503004-6EAA-46D9-A82C-A7FCC87A9332}">
      <dgm:prSet phldrT="[Text]"/>
      <dgm:spPr>
        <a:xfrm>
          <a:off x="3594803" y="786219"/>
          <a:ext cx="933462" cy="1991942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r>
            <a:rPr lang="en-US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24 months</a:t>
          </a:r>
        </a:p>
        <a:p>
          <a:pPr>
            <a:buNone/>
          </a:pPr>
          <a:r>
            <a:rPr lang="en-US" dirty="0">
              <a:solidFill>
                <a:srgbClr val="0000FF"/>
              </a:solidFill>
              <a:latin typeface="Calibri" panose="020F0502020204030204"/>
              <a:ea typeface="+mn-ea"/>
              <a:cs typeface="+mn-cs"/>
            </a:rPr>
            <a:t>CDR</a:t>
          </a:r>
        </a:p>
        <a:p>
          <a:pPr>
            <a:buNone/>
          </a:pPr>
          <a:r>
            <a:rPr lang="en-US" dirty="0">
              <a:solidFill>
                <a:srgbClr val="0000FF"/>
              </a:solidFill>
              <a:latin typeface="Calibri" panose="020F0502020204030204"/>
              <a:ea typeface="+mn-ea"/>
              <a:cs typeface="+mn-cs"/>
            </a:rPr>
            <a:t>Oct 24</a:t>
          </a:r>
        </a:p>
      </dgm:t>
    </dgm:pt>
    <dgm:pt modelId="{37078E77-B7AA-48D2-865A-5A7FFC557C1C}" type="parTrans" cxnId="{8ED7F1AD-3FA3-4212-A41C-979E76B9314F}">
      <dgm:prSet/>
      <dgm:spPr/>
      <dgm:t>
        <a:bodyPr/>
        <a:lstStyle/>
        <a:p>
          <a:endParaRPr lang="en-GB"/>
        </a:p>
      </dgm:t>
    </dgm:pt>
    <dgm:pt modelId="{AFB76053-012B-493B-8229-D6F1406ED4EA}" type="sibTrans" cxnId="{8ED7F1AD-3FA3-4212-A41C-979E76B9314F}">
      <dgm:prSet/>
      <dgm:spPr/>
      <dgm:t>
        <a:bodyPr/>
        <a:lstStyle/>
        <a:p>
          <a:endParaRPr lang="en-GB"/>
        </a:p>
      </dgm:t>
    </dgm:pt>
    <dgm:pt modelId="{093E840D-342E-4B4F-AFFF-DC2D1DA264AE}" type="pres">
      <dgm:prSet presAssocID="{DA789A54-CB30-4597-9C63-16C9F6DD38FD}" presName="arrowDiagram" presStyleCnt="0">
        <dgm:presLayoutVars>
          <dgm:chMax val="5"/>
          <dgm:dir/>
          <dgm:resizeHandles val="exact"/>
        </dgm:presLayoutVars>
      </dgm:prSet>
      <dgm:spPr/>
    </dgm:pt>
    <dgm:pt modelId="{6F706369-D1BC-4191-8C12-424978E67CC6}" type="pres">
      <dgm:prSet presAssocID="{DA789A54-CB30-4597-9C63-16C9F6DD38FD}" presName="arrow" presStyleLbl="bgShp" presStyleIdx="0" presStyleCnt="1"/>
      <dgm:spPr>
        <a:xfrm>
          <a:off x="349909" y="0"/>
          <a:ext cx="4445059" cy="2778162"/>
        </a:xfrm>
        <a:prstGeom prst="swooshArrow">
          <a:avLst>
            <a:gd name="adj1" fmla="val 25000"/>
            <a:gd name="adj2" fmla="val 25000"/>
          </a:avLst>
        </a:prstGeom>
        <a:solidFill>
          <a:srgbClr val="1D9A78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</dgm:pt>
    <dgm:pt modelId="{35C4F14D-1566-4B6F-9642-BC408AB82721}" type="pres">
      <dgm:prSet presAssocID="{DA789A54-CB30-4597-9C63-16C9F6DD38FD}" presName="arrowDiagram4" presStyleCnt="0"/>
      <dgm:spPr/>
    </dgm:pt>
    <dgm:pt modelId="{B8DE7D71-57E5-4A47-8482-F9F5557451E4}" type="pres">
      <dgm:prSet presAssocID="{706E9BDD-FAB2-4F8B-8818-D40B3B14B2EC}" presName="bullet4a" presStyleLbl="node1" presStyleIdx="0" presStyleCnt="4"/>
      <dgm:spPr>
        <a:xfrm>
          <a:off x="787748" y="2065841"/>
          <a:ext cx="102236" cy="102236"/>
        </a:xfrm>
        <a:prstGeom prst="ellipse">
          <a:avLst/>
        </a:prstGeom>
        <a:solidFill>
          <a:srgbClr val="1D9A78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</dgm:pt>
    <dgm:pt modelId="{0815D06A-12B6-45CC-983F-72C62FCA7D3E}" type="pres">
      <dgm:prSet presAssocID="{706E9BDD-FAB2-4F8B-8818-D40B3B14B2EC}" presName="textBox4a" presStyleLbl="revTx" presStyleIdx="0" presStyleCnt="4">
        <dgm:presLayoutVars>
          <dgm:bulletEnabled val="1"/>
        </dgm:presLayoutVars>
      </dgm:prSet>
      <dgm:spPr/>
    </dgm:pt>
    <dgm:pt modelId="{E6650788-6AC1-409E-A7E9-B23CEA88BA57}" type="pres">
      <dgm:prSet presAssocID="{6CBCFCA3-4FD9-42E1-9096-AFA2FBB92E49}" presName="bullet4b" presStyleLbl="node1" presStyleIdx="1" presStyleCnt="4"/>
      <dgm:spPr>
        <a:xfrm>
          <a:off x="1510070" y="1419640"/>
          <a:ext cx="177802" cy="177802"/>
        </a:xfrm>
        <a:prstGeom prst="ellipse">
          <a:avLst/>
        </a:prstGeom>
        <a:solidFill>
          <a:srgbClr val="1D9A78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</dgm:pt>
    <dgm:pt modelId="{88309742-594E-43DC-9AA6-DB3261F51526}" type="pres">
      <dgm:prSet presAssocID="{6CBCFCA3-4FD9-42E1-9096-AFA2FBB92E49}" presName="textBox4b" presStyleLbl="revTx" presStyleIdx="1" presStyleCnt="4">
        <dgm:presLayoutVars>
          <dgm:bulletEnabled val="1"/>
        </dgm:presLayoutVars>
      </dgm:prSet>
      <dgm:spPr/>
    </dgm:pt>
    <dgm:pt modelId="{7F81C086-F0B1-4491-B135-A84DD729E22C}" type="pres">
      <dgm:prSet presAssocID="{0507E607-2AF2-4D7F-8D2E-08DD132A599A}" presName="bullet4c" presStyleLbl="node1" presStyleIdx="2" presStyleCnt="4"/>
      <dgm:spPr>
        <a:xfrm>
          <a:off x="2432420" y="943463"/>
          <a:ext cx="235588" cy="235588"/>
        </a:xfrm>
        <a:prstGeom prst="ellipse">
          <a:avLst/>
        </a:prstGeom>
        <a:solidFill>
          <a:srgbClr val="1D9A78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</dgm:pt>
    <dgm:pt modelId="{BEBCA428-A1AA-443D-AD3D-A2315AF89A8E}" type="pres">
      <dgm:prSet presAssocID="{0507E607-2AF2-4D7F-8D2E-08DD132A599A}" presName="textBox4c" presStyleLbl="revTx" presStyleIdx="2" presStyleCnt="4">
        <dgm:presLayoutVars>
          <dgm:bulletEnabled val="1"/>
        </dgm:presLayoutVars>
      </dgm:prSet>
      <dgm:spPr/>
    </dgm:pt>
    <dgm:pt modelId="{F5422617-5AD6-47E7-8D6C-1645C0F1784A}" type="pres">
      <dgm:prSet presAssocID="{73503004-6EAA-46D9-A82C-A7FCC87A9332}" presName="bullet4d" presStyleLbl="node1" presStyleIdx="3" presStyleCnt="4"/>
      <dgm:spPr>
        <a:xfrm>
          <a:off x="3437003" y="628420"/>
          <a:ext cx="315599" cy="315599"/>
        </a:xfrm>
        <a:prstGeom prst="ellipse">
          <a:avLst/>
        </a:prstGeom>
        <a:solidFill>
          <a:srgbClr val="1D9A78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</dgm:pt>
    <dgm:pt modelId="{84A4FC2C-98C5-4185-BB4B-01AE43153286}" type="pres">
      <dgm:prSet presAssocID="{73503004-6EAA-46D9-A82C-A7FCC87A9332}" presName="textBox4d" presStyleLbl="revTx" presStyleIdx="3" presStyleCnt="4">
        <dgm:presLayoutVars>
          <dgm:bulletEnabled val="1"/>
        </dgm:presLayoutVars>
      </dgm:prSet>
      <dgm:spPr/>
    </dgm:pt>
  </dgm:ptLst>
  <dgm:cxnLst>
    <dgm:cxn modelId="{D5F2851D-7F57-425B-B790-E56FA1BDA936}" type="presOf" srcId="{6CBCFCA3-4FD9-42E1-9096-AFA2FBB92E49}" destId="{88309742-594E-43DC-9AA6-DB3261F51526}" srcOrd="0" destOrd="0" presId="urn:microsoft.com/office/officeart/2005/8/layout/arrow2"/>
    <dgm:cxn modelId="{CF967624-E69F-4C8F-BE98-83644DF22033}" type="presOf" srcId="{DA789A54-CB30-4597-9C63-16C9F6DD38FD}" destId="{093E840D-342E-4B4F-AFFF-DC2D1DA264AE}" srcOrd="0" destOrd="0" presId="urn:microsoft.com/office/officeart/2005/8/layout/arrow2"/>
    <dgm:cxn modelId="{666A042A-24DF-4780-9D2C-C0A4D6E4F1A3}" srcId="{DA789A54-CB30-4597-9C63-16C9F6DD38FD}" destId="{6CBCFCA3-4FD9-42E1-9096-AFA2FBB92E49}" srcOrd="1" destOrd="0" parTransId="{BE5C290B-B2BC-4B5E-9AB1-CD26B4327064}" sibTransId="{6AE4DE5F-147A-4D6C-9930-2974B2571053}"/>
    <dgm:cxn modelId="{28BC683F-0478-44CE-90B9-EFB4B2C75EF4}" type="presOf" srcId="{73503004-6EAA-46D9-A82C-A7FCC87A9332}" destId="{84A4FC2C-98C5-4185-BB4B-01AE43153286}" srcOrd="0" destOrd="0" presId="urn:microsoft.com/office/officeart/2005/8/layout/arrow2"/>
    <dgm:cxn modelId="{24874747-9972-4D58-8E1A-2EA1EFAA7942}" type="presOf" srcId="{706E9BDD-FAB2-4F8B-8818-D40B3B14B2EC}" destId="{0815D06A-12B6-45CC-983F-72C62FCA7D3E}" srcOrd="0" destOrd="0" presId="urn:microsoft.com/office/officeart/2005/8/layout/arrow2"/>
    <dgm:cxn modelId="{2758496A-E067-4176-BCCF-6C808487C845}" srcId="{6CBCFCA3-4FD9-42E1-9096-AFA2FBB92E49}" destId="{775C5C6A-6ED0-42D3-82C8-543F3F25BAC6}" srcOrd="0" destOrd="0" parTransId="{8649F542-FF6F-4A30-B3BD-3DAB4DA967EC}" sibTransId="{AD4D5E3F-2635-420C-9A3A-ECF5E3F8B05A}"/>
    <dgm:cxn modelId="{D41F7976-B321-4A42-8722-6E286EBEC8A9}" srcId="{706E9BDD-FAB2-4F8B-8818-D40B3B14B2EC}" destId="{231321CF-A9EB-49D1-87CF-0A4890C53B8B}" srcOrd="0" destOrd="0" parTransId="{EB5DF797-BF49-4FC0-88CB-F81B40380717}" sibTransId="{7DF376DB-6B79-4013-A20F-61BEB625EBF5}"/>
    <dgm:cxn modelId="{51674984-9ACF-4FE9-BC0C-939BE1FB4A85}" type="presOf" srcId="{775C5C6A-6ED0-42D3-82C8-543F3F25BAC6}" destId="{88309742-594E-43DC-9AA6-DB3261F51526}" srcOrd="0" destOrd="1" presId="urn:microsoft.com/office/officeart/2005/8/layout/arrow2"/>
    <dgm:cxn modelId="{2DEE98A1-4FB6-41D4-A0C5-CACFA8D49F2B}" type="presOf" srcId="{231321CF-A9EB-49D1-87CF-0A4890C53B8B}" destId="{0815D06A-12B6-45CC-983F-72C62FCA7D3E}" srcOrd="0" destOrd="1" presId="urn:microsoft.com/office/officeart/2005/8/layout/arrow2"/>
    <dgm:cxn modelId="{8ED7F1AD-3FA3-4212-A41C-979E76B9314F}" srcId="{DA789A54-CB30-4597-9C63-16C9F6DD38FD}" destId="{73503004-6EAA-46D9-A82C-A7FCC87A9332}" srcOrd="3" destOrd="0" parTransId="{37078E77-B7AA-48D2-865A-5A7FFC557C1C}" sibTransId="{AFB76053-012B-493B-8229-D6F1406ED4EA}"/>
    <dgm:cxn modelId="{977570B3-E05E-4ADD-AFAE-657AE1DE231D}" srcId="{DA789A54-CB30-4597-9C63-16C9F6DD38FD}" destId="{706E9BDD-FAB2-4F8B-8818-D40B3B14B2EC}" srcOrd="0" destOrd="0" parTransId="{D8568A71-65AB-4E67-BB5E-AFA199D1AC31}" sibTransId="{1726CDE2-9F81-4189-B819-01747E2749E6}"/>
    <dgm:cxn modelId="{6804A7B4-27A3-4272-9490-6926280DC6AC}" srcId="{0507E607-2AF2-4D7F-8D2E-08DD132A599A}" destId="{3EB80FA5-F573-4E0B-BAA9-506272A30A12}" srcOrd="0" destOrd="0" parTransId="{3BA8BFBD-EE04-4F87-8757-4ABC37A0FF06}" sibTransId="{9CAF613D-6D34-409D-813F-00CD8253D7E3}"/>
    <dgm:cxn modelId="{88AE44BC-ACF6-4B62-A193-E9E5B0DF00E0}" type="presOf" srcId="{0507E607-2AF2-4D7F-8D2E-08DD132A599A}" destId="{BEBCA428-A1AA-443D-AD3D-A2315AF89A8E}" srcOrd="0" destOrd="0" presId="urn:microsoft.com/office/officeart/2005/8/layout/arrow2"/>
    <dgm:cxn modelId="{282546E7-4122-4E23-9A54-38D4EEFECDC3}" srcId="{DA789A54-CB30-4597-9C63-16C9F6DD38FD}" destId="{0507E607-2AF2-4D7F-8D2E-08DD132A599A}" srcOrd="2" destOrd="0" parTransId="{B7E43767-8E9B-45EF-A64A-AB047D6B5AD5}" sibTransId="{B70B8B59-DB7B-4AEB-BB55-D15F39563B06}"/>
    <dgm:cxn modelId="{3A0B8EF2-6BC1-4EF7-98C8-90AAC4569462}" type="presOf" srcId="{3EB80FA5-F573-4E0B-BAA9-506272A30A12}" destId="{BEBCA428-A1AA-443D-AD3D-A2315AF89A8E}" srcOrd="0" destOrd="1" presId="urn:microsoft.com/office/officeart/2005/8/layout/arrow2"/>
    <dgm:cxn modelId="{FCC7BE04-EF7D-425A-9B17-A1347EFA2ADD}" type="presParOf" srcId="{093E840D-342E-4B4F-AFFF-DC2D1DA264AE}" destId="{6F706369-D1BC-4191-8C12-424978E67CC6}" srcOrd="0" destOrd="0" presId="urn:microsoft.com/office/officeart/2005/8/layout/arrow2"/>
    <dgm:cxn modelId="{17E9F7BC-1FF8-4B35-82D7-1D58351DBF93}" type="presParOf" srcId="{093E840D-342E-4B4F-AFFF-DC2D1DA264AE}" destId="{35C4F14D-1566-4B6F-9642-BC408AB82721}" srcOrd="1" destOrd="0" presId="urn:microsoft.com/office/officeart/2005/8/layout/arrow2"/>
    <dgm:cxn modelId="{5593B798-279E-4323-BD00-E8D9F23190EB}" type="presParOf" srcId="{35C4F14D-1566-4B6F-9642-BC408AB82721}" destId="{B8DE7D71-57E5-4A47-8482-F9F5557451E4}" srcOrd="0" destOrd="0" presId="urn:microsoft.com/office/officeart/2005/8/layout/arrow2"/>
    <dgm:cxn modelId="{0435F6AB-0829-4E07-90AD-22881775BAEA}" type="presParOf" srcId="{35C4F14D-1566-4B6F-9642-BC408AB82721}" destId="{0815D06A-12B6-45CC-983F-72C62FCA7D3E}" srcOrd="1" destOrd="0" presId="urn:microsoft.com/office/officeart/2005/8/layout/arrow2"/>
    <dgm:cxn modelId="{EE23E48B-E267-464A-88A0-C3BBD6272D51}" type="presParOf" srcId="{35C4F14D-1566-4B6F-9642-BC408AB82721}" destId="{E6650788-6AC1-409E-A7E9-B23CEA88BA57}" srcOrd="2" destOrd="0" presId="urn:microsoft.com/office/officeart/2005/8/layout/arrow2"/>
    <dgm:cxn modelId="{2892A290-25C1-4869-BD80-C02352CDE89C}" type="presParOf" srcId="{35C4F14D-1566-4B6F-9642-BC408AB82721}" destId="{88309742-594E-43DC-9AA6-DB3261F51526}" srcOrd="3" destOrd="0" presId="urn:microsoft.com/office/officeart/2005/8/layout/arrow2"/>
    <dgm:cxn modelId="{AD7A75EF-C57B-4405-ADB3-DE5CD510A2D7}" type="presParOf" srcId="{35C4F14D-1566-4B6F-9642-BC408AB82721}" destId="{7F81C086-F0B1-4491-B135-A84DD729E22C}" srcOrd="4" destOrd="0" presId="urn:microsoft.com/office/officeart/2005/8/layout/arrow2"/>
    <dgm:cxn modelId="{FBCA1CFB-E2A2-4277-AC9A-40ED2FE096B9}" type="presParOf" srcId="{35C4F14D-1566-4B6F-9642-BC408AB82721}" destId="{BEBCA428-A1AA-443D-AD3D-A2315AF89A8E}" srcOrd="5" destOrd="0" presId="urn:microsoft.com/office/officeart/2005/8/layout/arrow2"/>
    <dgm:cxn modelId="{56336D9B-278A-4D40-9CB1-CB5E7B916B3F}" type="presParOf" srcId="{35C4F14D-1566-4B6F-9642-BC408AB82721}" destId="{F5422617-5AD6-47E7-8D6C-1645C0F1784A}" srcOrd="6" destOrd="0" presId="urn:microsoft.com/office/officeart/2005/8/layout/arrow2"/>
    <dgm:cxn modelId="{56E8A1EC-FB51-4B77-AFD3-6080A63A5647}" type="presParOf" srcId="{35C4F14D-1566-4B6F-9642-BC408AB82721}" destId="{84A4FC2C-98C5-4185-BB4B-01AE43153286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3B91CD4-5AE6-443E-B6E0-5DFBC30BE2DA}" type="doc">
      <dgm:prSet loTypeId="urn:microsoft.com/office/officeart/2005/8/layout/hProcess7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020CD5EE-C0F5-4A63-AD46-85EE57B1634F}">
      <dgm:prSet phldrT="[Text]"/>
      <dgm:spPr>
        <a:xfrm>
          <a:off x="655" y="843160"/>
          <a:ext cx="2820369" cy="3384442"/>
        </a:xfrm>
        <a:prstGeom prst="roundRect">
          <a:avLst>
            <a:gd name="adj" fmla="val 5000"/>
          </a:avLst>
        </a:prstGeom>
        <a:solidFill>
          <a:srgbClr val="003088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US" b="1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Year 1</a:t>
          </a:r>
        </a:p>
      </dgm:t>
    </dgm:pt>
    <dgm:pt modelId="{04B521BD-3C97-45D1-9AFD-0198FB7EFE50}" type="parTrans" cxnId="{ADC3112A-4030-4ECC-B513-36451FAA209F}">
      <dgm:prSet/>
      <dgm:spPr/>
      <dgm:t>
        <a:bodyPr/>
        <a:lstStyle/>
        <a:p>
          <a:endParaRPr lang="en-US"/>
        </a:p>
      </dgm:t>
    </dgm:pt>
    <dgm:pt modelId="{0C71B4E9-4E87-467C-ACE3-57D7BA8B9AAB}" type="sibTrans" cxnId="{ADC3112A-4030-4ECC-B513-36451FAA209F}">
      <dgm:prSet/>
      <dgm:spPr/>
      <dgm:t>
        <a:bodyPr/>
        <a:lstStyle/>
        <a:p>
          <a:endParaRPr lang="en-US"/>
        </a:p>
      </dgm:t>
    </dgm:pt>
    <dgm:pt modelId="{E3E3CA52-E39C-42BC-A8EE-26388D453CEC}">
      <dgm:prSet phldrT="[Text]"/>
      <dgm:spPr>
        <a:xfrm>
          <a:off x="564729" y="843160"/>
          <a:ext cx="2101174" cy="338444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gm:spPr>
      <dgm:t>
        <a:bodyPr anchor="ctr"/>
        <a:lstStyle/>
        <a:p>
          <a:pPr>
            <a:buNone/>
          </a:pPr>
          <a:br>
            <a:rPr lang="en-US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</a:br>
          <a:r>
            <a:rPr lang="en-US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Project launch event January 2023</a:t>
          </a:r>
        </a:p>
        <a:p>
          <a:pPr>
            <a:buNone/>
          </a:pPr>
          <a:r>
            <a:rPr lang="en-US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Initial conceptual design and layout</a:t>
          </a:r>
        </a:p>
        <a:p>
          <a:pPr>
            <a:buNone/>
          </a:pPr>
          <a:r>
            <a:rPr lang="en-US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Preliminary engagement with overseas XFEL facilities</a:t>
          </a:r>
        </a:p>
        <a:p>
          <a:pPr>
            <a:buNone/>
          </a:pPr>
          <a:r>
            <a:rPr lang="en-US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Survey of the science team, workshops and town halls meetings begin</a:t>
          </a:r>
        </a:p>
        <a:p>
          <a:pPr>
            <a:buNone/>
          </a:pPr>
          <a:endParaRPr lang="en-US" dirty="0">
            <a:solidFill>
              <a:srgbClr val="FFFFFF"/>
            </a:solidFill>
            <a:latin typeface="Calibri" panose="020F0502020204030204"/>
            <a:ea typeface="+mn-ea"/>
            <a:cs typeface="+mn-cs"/>
          </a:endParaRPr>
        </a:p>
      </dgm:t>
    </dgm:pt>
    <dgm:pt modelId="{26F8B73B-5D8F-4CA3-ACE4-ACB05A829C97}" type="parTrans" cxnId="{7B7EE19E-3975-4EDF-976F-98A4A2F49D78}">
      <dgm:prSet/>
      <dgm:spPr/>
      <dgm:t>
        <a:bodyPr/>
        <a:lstStyle/>
        <a:p>
          <a:endParaRPr lang="en-US"/>
        </a:p>
      </dgm:t>
    </dgm:pt>
    <dgm:pt modelId="{9F9321F8-8EAC-4692-A3A4-18AA782D618F}" type="sibTrans" cxnId="{7B7EE19E-3975-4EDF-976F-98A4A2F49D78}">
      <dgm:prSet/>
      <dgm:spPr/>
      <dgm:t>
        <a:bodyPr/>
        <a:lstStyle/>
        <a:p>
          <a:endParaRPr lang="en-US"/>
        </a:p>
      </dgm:t>
    </dgm:pt>
    <dgm:pt modelId="{0662B8EA-2116-4E9D-AEAB-B9AECC67BE13}">
      <dgm:prSet phldrT="[Text]"/>
      <dgm:spPr>
        <a:xfrm>
          <a:off x="2919737" y="843160"/>
          <a:ext cx="2820369" cy="3384442"/>
        </a:xfrm>
        <a:prstGeom prst="roundRect">
          <a:avLst>
            <a:gd name="adj" fmla="val 5000"/>
          </a:avLst>
        </a:prstGeom>
        <a:solidFill>
          <a:srgbClr val="F08900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US" b="1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Year 2</a:t>
          </a:r>
        </a:p>
      </dgm:t>
    </dgm:pt>
    <dgm:pt modelId="{E860D332-A663-45E1-B746-B3C3DEE5CD8E}" type="parTrans" cxnId="{54106935-6B41-4CC8-83AA-F8FC52E69977}">
      <dgm:prSet/>
      <dgm:spPr/>
      <dgm:t>
        <a:bodyPr/>
        <a:lstStyle/>
        <a:p>
          <a:endParaRPr lang="en-US"/>
        </a:p>
      </dgm:t>
    </dgm:pt>
    <dgm:pt modelId="{8043A035-07F0-4E12-93F1-9A340B84B3D6}" type="sibTrans" cxnId="{54106935-6B41-4CC8-83AA-F8FC52E69977}">
      <dgm:prSet/>
      <dgm:spPr/>
      <dgm:t>
        <a:bodyPr/>
        <a:lstStyle/>
        <a:p>
          <a:endParaRPr lang="en-US"/>
        </a:p>
      </dgm:t>
    </dgm:pt>
    <dgm:pt modelId="{334C7184-4828-4BFD-8518-44560E371AE3}">
      <dgm:prSet phldrT="[Text]"/>
      <dgm:spPr>
        <a:xfrm>
          <a:off x="3483811" y="843160"/>
          <a:ext cx="2101174" cy="338444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gm:spPr>
      <dgm:t>
        <a:bodyPr/>
        <a:lstStyle/>
        <a:p>
          <a:pPr>
            <a:buNone/>
          </a:pPr>
          <a:br>
            <a:rPr lang="en-US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</a:br>
          <a:r>
            <a:rPr lang="en-US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Developing the concepts</a:t>
          </a:r>
        </a:p>
        <a:p>
          <a:pPr>
            <a:buNone/>
          </a:pPr>
          <a:r>
            <a:rPr lang="en-US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R&amp;D targeting gaps in key physics and technology areas</a:t>
          </a:r>
        </a:p>
        <a:p>
          <a:pPr>
            <a:buNone/>
          </a:pPr>
          <a:r>
            <a:rPr lang="en-US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Collaborative activities and working groups with overseas XFEL facilities</a:t>
          </a:r>
        </a:p>
        <a:p>
          <a:pPr>
            <a:buNone/>
          </a:pPr>
          <a:r>
            <a:rPr lang="en-US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Workshops and town hall meetings continue</a:t>
          </a:r>
        </a:p>
      </dgm:t>
    </dgm:pt>
    <dgm:pt modelId="{6CCB34CA-3D48-4F09-9045-3AC60E7418E1}" type="parTrans" cxnId="{13EF6CA0-DF95-4B38-9E2C-758831E0B3FD}">
      <dgm:prSet/>
      <dgm:spPr/>
      <dgm:t>
        <a:bodyPr/>
        <a:lstStyle/>
        <a:p>
          <a:endParaRPr lang="en-US"/>
        </a:p>
      </dgm:t>
    </dgm:pt>
    <dgm:pt modelId="{7B4BAE7E-3FCA-4949-AD7C-368734AC81A0}" type="sibTrans" cxnId="{13EF6CA0-DF95-4B38-9E2C-758831E0B3FD}">
      <dgm:prSet/>
      <dgm:spPr/>
      <dgm:t>
        <a:bodyPr/>
        <a:lstStyle/>
        <a:p>
          <a:endParaRPr lang="en-US"/>
        </a:p>
      </dgm:t>
    </dgm:pt>
    <dgm:pt modelId="{19E4EC02-B81D-4B19-A7B4-23FB61D7A9D2}">
      <dgm:prSet phldrT="[Text]"/>
      <dgm:spPr>
        <a:xfrm>
          <a:off x="5838819" y="843160"/>
          <a:ext cx="2820369" cy="3384442"/>
        </a:xfrm>
        <a:prstGeom prst="roundRect">
          <a:avLst>
            <a:gd name="adj" fmla="val 5000"/>
          </a:avLst>
        </a:prstGeom>
        <a:solidFill>
          <a:srgbClr val="616161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US" b="1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Year 3</a:t>
          </a:r>
        </a:p>
      </dgm:t>
    </dgm:pt>
    <dgm:pt modelId="{F0A2E445-4C47-4276-8E08-721019EB6948}" type="parTrans" cxnId="{86C7A65E-38EC-4C12-8168-C189CC4E8F23}">
      <dgm:prSet/>
      <dgm:spPr/>
      <dgm:t>
        <a:bodyPr/>
        <a:lstStyle/>
        <a:p>
          <a:endParaRPr lang="en-US"/>
        </a:p>
      </dgm:t>
    </dgm:pt>
    <dgm:pt modelId="{85D2B040-2629-4813-BAA0-67E4C2F6A97E}" type="sibTrans" cxnId="{86C7A65E-38EC-4C12-8168-C189CC4E8F23}">
      <dgm:prSet/>
      <dgm:spPr/>
      <dgm:t>
        <a:bodyPr/>
        <a:lstStyle/>
        <a:p>
          <a:endParaRPr lang="en-US"/>
        </a:p>
      </dgm:t>
    </dgm:pt>
    <dgm:pt modelId="{E5B8D3BD-DE99-4E12-892F-341C6B88C3AA}">
      <dgm:prSet phldrT="[Text]"/>
      <dgm:spPr>
        <a:xfrm>
          <a:off x="6402893" y="843160"/>
          <a:ext cx="2101174" cy="338444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gm:spPr>
      <dgm:t>
        <a:bodyPr/>
        <a:lstStyle/>
        <a:p>
          <a:pPr>
            <a:buNone/>
          </a:pPr>
          <a:br>
            <a:rPr lang="en-US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</a:br>
          <a:r>
            <a:rPr lang="en-US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Summary of R&amp;D activities</a:t>
          </a:r>
        </a:p>
        <a:p>
          <a:pPr>
            <a:buNone/>
          </a:pPr>
          <a:r>
            <a:rPr lang="en-US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Preferred options identified, socio-economic analysis</a:t>
          </a:r>
        </a:p>
        <a:p>
          <a:pPr>
            <a:buNone/>
          </a:pPr>
          <a:r>
            <a:rPr lang="en-US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Revision to science case published</a:t>
          </a:r>
        </a:p>
        <a:p>
          <a:pPr>
            <a:buNone/>
          </a:pPr>
          <a:r>
            <a:rPr lang="en-US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CDOA phase completed September 2025</a:t>
          </a:r>
        </a:p>
      </dgm:t>
    </dgm:pt>
    <dgm:pt modelId="{65FAB671-2323-4C70-843E-BA682C3B831C}" type="parTrans" cxnId="{89A549E6-9553-4DBD-822A-3F5618EE5E90}">
      <dgm:prSet/>
      <dgm:spPr/>
      <dgm:t>
        <a:bodyPr/>
        <a:lstStyle/>
        <a:p>
          <a:endParaRPr lang="en-US"/>
        </a:p>
      </dgm:t>
    </dgm:pt>
    <dgm:pt modelId="{BFB51E59-243D-4340-8056-61B2A9C37B9F}" type="sibTrans" cxnId="{89A549E6-9553-4DBD-822A-3F5618EE5E90}">
      <dgm:prSet/>
      <dgm:spPr/>
      <dgm:t>
        <a:bodyPr/>
        <a:lstStyle/>
        <a:p>
          <a:endParaRPr lang="en-US"/>
        </a:p>
      </dgm:t>
    </dgm:pt>
    <dgm:pt modelId="{D40FC6AF-DFDC-4BA5-B9C0-67B0541CD522}" type="pres">
      <dgm:prSet presAssocID="{63B91CD4-5AE6-443E-B6E0-5DFBC30BE2DA}" presName="Name0" presStyleCnt="0">
        <dgm:presLayoutVars>
          <dgm:dir/>
          <dgm:animLvl val="lvl"/>
          <dgm:resizeHandles val="exact"/>
        </dgm:presLayoutVars>
      </dgm:prSet>
      <dgm:spPr/>
    </dgm:pt>
    <dgm:pt modelId="{2207B443-BCA3-4941-B945-BBDF7D7687A8}" type="pres">
      <dgm:prSet presAssocID="{020CD5EE-C0F5-4A63-AD46-85EE57B1634F}" presName="compositeNode" presStyleCnt="0">
        <dgm:presLayoutVars>
          <dgm:bulletEnabled val="1"/>
        </dgm:presLayoutVars>
      </dgm:prSet>
      <dgm:spPr/>
    </dgm:pt>
    <dgm:pt modelId="{77DA3487-39A6-45C6-997C-453DE884BB29}" type="pres">
      <dgm:prSet presAssocID="{020CD5EE-C0F5-4A63-AD46-85EE57B1634F}" presName="bgRect" presStyleLbl="node1" presStyleIdx="0" presStyleCnt="3"/>
      <dgm:spPr/>
    </dgm:pt>
    <dgm:pt modelId="{EDD151C5-7129-4A2B-A79C-AE8B4DF1FF83}" type="pres">
      <dgm:prSet presAssocID="{020CD5EE-C0F5-4A63-AD46-85EE57B1634F}" presName="parentNode" presStyleLbl="node1" presStyleIdx="0" presStyleCnt="3">
        <dgm:presLayoutVars>
          <dgm:chMax val="0"/>
          <dgm:bulletEnabled val="1"/>
        </dgm:presLayoutVars>
      </dgm:prSet>
      <dgm:spPr/>
    </dgm:pt>
    <dgm:pt modelId="{C1757DFE-0AEC-4B39-A28F-17E2027A6562}" type="pres">
      <dgm:prSet presAssocID="{020CD5EE-C0F5-4A63-AD46-85EE57B1634F}" presName="childNode" presStyleLbl="node1" presStyleIdx="0" presStyleCnt="3">
        <dgm:presLayoutVars>
          <dgm:bulletEnabled val="1"/>
        </dgm:presLayoutVars>
      </dgm:prSet>
      <dgm:spPr/>
    </dgm:pt>
    <dgm:pt modelId="{DAF0FD95-6429-4B6C-B4C0-1D57901B2CFF}" type="pres">
      <dgm:prSet presAssocID="{0C71B4E9-4E87-467C-ACE3-57D7BA8B9AAB}" presName="hSp" presStyleCnt="0"/>
      <dgm:spPr/>
    </dgm:pt>
    <dgm:pt modelId="{74EAECDF-C816-40EB-BC68-F6A138FA9AD5}" type="pres">
      <dgm:prSet presAssocID="{0C71B4E9-4E87-467C-ACE3-57D7BA8B9AAB}" presName="vProcSp" presStyleCnt="0"/>
      <dgm:spPr/>
    </dgm:pt>
    <dgm:pt modelId="{EB8084DF-22E6-4B89-8250-3353408A54A9}" type="pres">
      <dgm:prSet presAssocID="{0C71B4E9-4E87-467C-ACE3-57D7BA8B9AAB}" presName="vSp1" presStyleCnt="0"/>
      <dgm:spPr/>
    </dgm:pt>
    <dgm:pt modelId="{9698308C-0C8D-4BF9-BA92-65DBA558F337}" type="pres">
      <dgm:prSet presAssocID="{0C71B4E9-4E87-467C-ACE3-57D7BA8B9AAB}" presName="simulatedConn" presStyleLbl="solidFgAcc1" presStyleIdx="0" presStyleCnt="2"/>
      <dgm:spPr>
        <a:xfrm rot="5400000">
          <a:off x="2685145" y="3533064"/>
          <a:ext cx="497388" cy="423055"/>
        </a:xfrm>
        <a:prstGeom prst="flowChartExtract">
          <a:avLst/>
        </a:prstGeom>
        <a:solidFill>
          <a:srgbClr val="FFFFFF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003088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</dgm:pt>
    <dgm:pt modelId="{6CA326EE-D33D-431D-BA19-74E240098924}" type="pres">
      <dgm:prSet presAssocID="{0C71B4E9-4E87-467C-ACE3-57D7BA8B9AAB}" presName="vSp2" presStyleCnt="0"/>
      <dgm:spPr/>
    </dgm:pt>
    <dgm:pt modelId="{7085C2C2-FE18-4B26-8C47-8235C91AD94B}" type="pres">
      <dgm:prSet presAssocID="{0C71B4E9-4E87-467C-ACE3-57D7BA8B9AAB}" presName="sibTrans" presStyleCnt="0"/>
      <dgm:spPr/>
    </dgm:pt>
    <dgm:pt modelId="{C7348CF7-9E16-4F97-814C-0C668B27E4E7}" type="pres">
      <dgm:prSet presAssocID="{0662B8EA-2116-4E9D-AEAB-B9AECC67BE13}" presName="compositeNode" presStyleCnt="0">
        <dgm:presLayoutVars>
          <dgm:bulletEnabled val="1"/>
        </dgm:presLayoutVars>
      </dgm:prSet>
      <dgm:spPr/>
    </dgm:pt>
    <dgm:pt modelId="{3EC346FB-CD27-4FDF-BB56-27D0EC6A2793}" type="pres">
      <dgm:prSet presAssocID="{0662B8EA-2116-4E9D-AEAB-B9AECC67BE13}" presName="bgRect" presStyleLbl="node1" presStyleIdx="1" presStyleCnt="3"/>
      <dgm:spPr/>
    </dgm:pt>
    <dgm:pt modelId="{49D7FF0C-712C-442D-A9D9-CB1185F57A15}" type="pres">
      <dgm:prSet presAssocID="{0662B8EA-2116-4E9D-AEAB-B9AECC67BE13}" presName="parentNode" presStyleLbl="node1" presStyleIdx="1" presStyleCnt="3">
        <dgm:presLayoutVars>
          <dgm:chMax val="0"/>
          <dgm:bulletEnabled val="1"/>
        </dgm:presLayoutVars>
      </dgm:prSet>
      <dgm:spPr/>
    </dgm:pt>
    <dgm:pt modelId="{10623065-01FD-41FE-9F72-8D76165EA0D5}" type="pres">
      <dgm:prSet presAssocID="{0662B8EA-2116-4E9D-AEAB-B9AECC67BE13}" presName="childNode" presStyleLbl="node1" presStyleIdx="1" presStyleCnt="3">
        <dgm:presLayoutVars>
          <dgm:bulletEnabled val="1"/>
        </dgm:presLayoutVars>
      </dgm:prSet>
      <dgm:spPr/>
    </dgm:pt>
    <dgm:pt modelId="{CBA9BAEB-C17E-4005-BAA8-C849B0FA0B38}" type="pres">
      <dgm:prSet presAssocID="{8043A035-07F0-4E12-93F1-9A340B84B3D6}" presName="hSp" presStyleCnt="0"/>
      <dgm:spPr/>
    </dgm:pt>
    <dgm:pt modelId="{E1F3A76B-B0C9-4599-98CB-2742F46B54AF}" type="pres">
      <dgm:prSet presAssocID="{8043A035-07F0-4E12-93F1-9A340B84B3D6}" presName="vProcSp" presStyleCnt="0"/>
      <dgm:spPr/>
    </dgm:pt>
    <dgm:pt modelId="{C27EC115-6FF0-4B2D-82D7-0D1CC0E2F25E}" type="pres">
      <dgm:prSet presAssocID="{8043A035-07F0-4E12-93F1-9A340B84B3D6}" presName="vSp1" presStyleCnt="0"/>
      <dgm:spPr/>
    </dgm:pt>
    <dgm:pt modelId="{D55D74EA-9182-46FC-A53C-38EEB7FF606F}" type="pres">
      <dgm:prSet presAssocID="{8043A035-07F0-4E12-93F1-9A340B84B3D6}" presName="simulatedConn" presStyleLbl="solidFgAcc1" presStyleIdx="1" presStyleCnt="2"/>
      <dgm:spPr>
        <a:xfrm rot="5400000">
          <a:off x="5604227" y="3533064"/>
          <a:ext cx="497388" cy="423055"/>
        </a:xfrm>
        <a:prstGeom prst="flowChartExtract">
          <a:avLst/>
        </a:prstGeom>
        <a:solidFill>
          <a:srgbClr val="FFFFFF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08900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</dgm:pt>
    <dgm:pt modelId="{B354BAD8-314D-4594-9A6F-4A3923C10E24}" type="pres">
      <dgm:prSet presAssocID="{8043A035-07F0-4E12-93F1-9A340B84B3D6}" presName="vSp2" presStyleCnt="0"/>
      <dgm:spPr/>
    </dgm:pt>
    <dgm:pt modelId="{075B1814-7F4F-449A-B3B1-31E76CA01916}" type="pres">
      <dgm:prSet presAssocID="{8043A035-07F0-4E12-93F1-9A340B84B3D6}" presName="sibTrans" presStyleCnt="0"/>
      <dgm:spPr/>
    </dgm:pt>
    <dgm:pt modelId="{1A929A1B-1158-4912-93E3-402258BE8687}" type="pres">
      <dgm:prSet presAssocID="{19E4EC02-B81D-4B19-A7B4-23FB61D7A9D2}" presName="compositeNode" presStyleCnt="0">
        <dgm:presLayoutVars>
          <dgm:bulletEnabled val="1"/>
        </dgm:presLayoutVars>
      </dgm:prSet>
      <dgm:spPr/>
    </dgm:pt>
    <dgm:pt modelId="{C7CA0EAD-E924-4BFE-987B-929B37BFB1E0}" type="pres">
      <dgm:prSet presAssocID="{19E4EC02-B81D-4B19-A7B4-23FB61D7A9D2}" presName="bgRect" presStyleLbl="node1" presStyleIdx="2" presStyleCnt="3"/>
      <dgm:spPr/>
    </dgm:pt>
    <dgm:pt modelId="{52A8E5F9-2634-4BEA-A36A-5238B3872BD1}" type="pres">
      <dgm:prSet presAssocID="{19E4EC02-B81D-4B19-A7B4-23FB61D7A9D2}" presName="parentNode" presStyleLbl="node1" presStyleIdx="2" presStyleCnt="3">
        <dgm:presLayoutVars>
          <dgm:chMax val="0"/>
          <dgm:bulletEnabled val="1"/>
        </dgm:presLayoutVars>
      </dgm:prSet>
      <dgm:spPr/>
    </dgm:pt>
    <dgm:pt modelId="{9D8C6120-D3E1-4E41-9D6D-AA47E951E4A1}" type="pres">
      <dgm:prSet presAssocID="{19E4EC02-B81D-4B19-A7B4-23FB61D7A9D2}" presName="childNode" presStyleLbl="node1" presStyleIdx="2" presStyleCnt="3">
        <dgm:presLayoutVars>
          <dgm:bulletEnabled val="1"/>
        </dgm:presLayoutVars>
      </dgm:prSet>
      <dgm:spPr/>
    </dgm:pt>
  </dgm:ptLst>
  <dgm:cxnLst>
    <dgm:cxn modelId="{F681EF16-84A4-408E-9744-144D947BFC19}" type="presOf" srcId="{E5B8D3BD-DE99-4E12-892F-341C6B88C3AA}" destId="{9D8C6120-D3E1-4E41-9D6D-AA47E951E4A1}" srcOrd="0" destOrd="0" presId="urn:microsoft.com/office/officeart/2005/8/layout/hProcess7"/>
    <dgm:cxn modelId="{ADC3112A-4030-4ECC-B513-36451FAA209F}" srcId="{63B91CD4-5AE6-443E-B6E0-5DFBC30BE2DA}" destId="{020CD5EE-C0F5-4A63-AD46-85EE57B1634F}" srcOrd="0" destOrd="0" parTransId="{04B521BD-3C97-45D1-9AFD-0198FB7EFE50}" sibTransId="{0C71B4E9-4E87-467C-ACE3-57D7BA8B9AAB}"/>
    <dgm:cxn modelId="{7C6B9B33-FBA4-449F-8135-F28A6ADC4CAE}" type="presOf" srcId="{0662B8EA-2116-4E9D-AEAB-B9AECC67BE13}" destId="{49D7FF0C-712C-442D-A9D9-CB1185F57A15}" srcOrd="1" destOrd="0" presId="urn:microsoft.com/office/officeart/2005/8/layout/hProcess7"/>
    <dgm:cxn modelId="{3145D533-B54D-4D54-8542-F0BD48CFF445}" type="presOf" srcId="{63B91CD4-5AE6-443E-B6E0-5DFBC30BE2DA}" destId="{D40FC6AF-DFDC-4BA5-B9C0-67B0541CD522}" srcOrd="0" destOrd="0" presId="urn:microsoft.com/office/officeart/2005/8/layout/hProcess7"/>
    <dgm:cxn modelId="{54106935-6B41-4CC8-83AA-F8FC52E69977}" srcId="{63B91CD4-5AE6-443E-B6E0-5DFBC30BE2DA}" destId="{0662B8EA-2116-4E9D-AEAB-B9AECC67BE13}" srcOrd="1" destOrd="0" parTransId="{E860D332-A663-45E1-B746-B3C3DEE5CD8E}" sibTransId="{8043A035-07F0-4E12-93F1-9A340B84B3D6}"/>
    <dgm:cxn modelId="{1821873C-4B7A-4608-9011-04E2BC840181}" type="presOf" srcId="{0662B8EA-2116-4E9D-AEAB-B9AECC67BE13}" destId="{3EC346FB-CD27-4FDF-BB56-27D0EC6A2793}" srcOrd="0" destOrd="0" presId="urn:microsoft.com/office/officeart/2005/8/layout/hProcess7"/>
    <dgm:cxn modelId="{86C7A65E-38EC-4C12-8168-C189CC4E8F23}" srcId="{63B91CD4-5AE6-443E-B6E0-5DFBC30BE2DA}" destId="{19E4EC02-B81D-4B19-A7B4-23FB61D7A9D2}" srcOrd="2" destOrd="0" parTransId="{F0A2E445-4C47-4276-8E08-721019EB6948}" sibTransId="{85D2B040-2629-4813-BAA0-67E4C2F6A97E}"/>
    <dgm:cxn modelId="{BE8F4F64-AB3D-43B7-BA1A-9E5638285B6F}" type="presOf" srcId="{020CD5EE-C0F5-4A63-AD46-85EE57B1634F}" destId="{EDD151C5-7129-4A2B-A79C-AE8B4DF1FF83}" srcOrd="1" destOrd="0" presId="urn:microsoft.com/office/officeart/2005/8/layout/hProcess7"/>
    <dgm:cxn modelId="{4CFF6B74-DF9D-43AB-A413-9984174CEADE}" type="presOf" srcId="{19E4EC02-B81D-4B19-A7B4-23FB61D7A9D2}" destId="{52A8E5F9-2634-4BEA-A36A-5238B3872BD1}" srcOrd="1" destOrd="0" presId="urn:microsoft.com/office/officeart/2005/8/layout/hProcess7"/>
    <dgm:cxn modelId="{B590D455-6104-4A47-BB2D-CDABA9BD0074}" type="presOf" srcId="{19E4EC02-B81D-4B19-A7B4-23FB61D7A9D2}" destId="{C7CA0EAD-E924-4BFE-987B-929B37BFB1E0}" srcOrd="0" destOrd="0" presId="urn:microsoft.com/office/officeart/2005/8/layout/hProcess7"/>
    <dgm:cxn modelId="{7B7EE19E-3975-4EDF-976F-98A4A2F49D78}" srcId="{020CD5EE-C0F5-4A63-AD46-85EE57B1634F}" destId="{E3E3CA52-E39C-42BC-A8EE-26388D453CEC}" srcOrd="0" destOrd="0" parTransId="{26F8B73B-5D8F-4CA3-ACE4-ACB05A829C97}" sibTransId="{9F9321F8-8EAC-4692-A3A4-18AA782D618F}"/>
    <dgm:cxn modelId="{13EF6CA0-DF95-4B38-9E2C-758831E0B3FD}" srcId="{0662B8EA-2116-4E9D-AEAB-B9AECC67BE13}" destId="{334C7184-4828-4BFD-8518-44560E371AE3}" srcOrd="0" destOrd="0" parTransId="{6CCB34CA-3D48-4F09-9045-3AC60E7418E1}" sibTransId="{7B4BAE7E-3FCA-4949-AD7C-368734AC81A0}"/>
    <dgm:cxn modelId="{5C5AA9AB-A2FC-4767-A58A-2011F56024FA}" type="presOf" srcId="{334C7184-4828-4BFD-8518-44560E371AE3}" destId="{10623065-01FD-41FE-9F72-8D76165EA0D5}" srcOrd="0" destOrd="0" presId="urn:microsoft.com/office/officeart/2005/8/layout/hProcess7"/>
    <dgm:cxn modelId="{999304C4-B9B6-4DF7-8C29-AB5C1652B62C}" type="presOf" srcId="{E3E3CA52-E39C-42BC-A8EE-26388D453CEC}" destId="{C1757DFE-0AEC-4B39-A28F-17E2027A6562}" srcOrd="0" destOrd="0" presId="urn:microsoft.com/office/officeart/2005/8/layout/hProcess7"/>
    <dgm:cxn modelId="{3B410DC9-6139-441E-B12F-40B6A182A32D}" type="presOf" srcId="{020CD5EE-C0F5-4A63-AD46-85EE57B1634F}" destId="{77DA3487-39A6-45C6-997C-453DE884BB29}" srcOrd="0" destOrd="0" presId="urn:microsoft.com/office/officeart/2005/8/layout/hProcess7"/>
    <dgm:cxn modelId="{89A549E6-9553-4DBD-822A-3F5618EE5E90}" srcId="{19E4EC02-B81D-4B19-A7B4-23FB61D7A9D2}" destId="{E5B8D3BD-DE99-4E12-892F-341C6B88C3AA}" srcOrd="0" destOrd="0" parTransId="{65FAB671-2323-4C70-843E-BA682C3B831C}" sibTransId="{BFB51E59-243D-4340-8056-61B2A9C37B9F}"/>
    <dgm:cxn modelId="{8F601C57-8408-499E-9A4B-594266F98555}" type="presParOf" srcId="{D40FC6AF-DFDC-4BA5-B9C0-67B0541CD522}" destId="{2207B443-BCA3-4941-B945-BBDF7D7687A8}" srcOrd="0" destOrd="0" presId="urn:microsoft.com/office/officeart/2005/8/layout/hProcess7"/>
    <dgm:cxn modelId="{9BF412FA-517C-44ED-B233-BC3118BAAFB1}" type="presParOf" srcId="{2207B443-BCA3-4941-B945-BBDF7D7687A8}" destId="{77DA3487-39A6-45C6-997C-453DE884BB29}" srcOrd="0" destOrd="0" presId="urn:microsoft.com/office/officeart/2005/8/layout/hProcess7"/>
    <dgm:cxn modelId="{4E67D7DE-3EFF-4ADC-9820-F27B7408A91D}" type="presParOf" srcId="{2207B443-BCA3-4941-B945-BBDF7D7687A8}" destId="{EDD151C5-7129-4A2B-A79C-AE8B4DF1FF83}" srcOrd="1" destOrd="0" presId="urn:microsoft.com/office/officeart/2005/8/layout/hProcess7"/>
    <dgm:cxn modelId="{C4333071-0AD9-43D3-B98B-B8A5DF8709DD}" type="presParOf" srcId="{2207B443-BCA3-4941-B945-BBDF7D7687A8}" destId="{C1757DFE-0AEC-4B39-A28F-17E2027A6562}" srcOrd="2" destOrd="0" presId="urn:microsoft.com/office/officeart/2005/8/layout/hProcess7"/>
    <dgm:cxn modelId="{D39ABCD0-681B-40A1-940F-427DEE88A9E9}" type="presParOf" srcId="{D40FC6AF-DFDC-4BA5-B9C0-67B0541CD522}" destId="{DAF0FD95-6429-4B6C-B4C0-1D57901B2CFF}" srcOrd="1" destOrd="0" presId="urn:microsoft.com/office/officeart/2005/8/layout/hProcess7"/>
    <dgm:cxn modelId="{8D293FA1-9BBC-4A1F-93AB-3FAE204B6104}" type="presParOf" srcId="{D40FC6AF-DFDC-4BA5-B9C0-67B0541CD522}" destId="{74EAECDF-C816-40EB-BC68-F6A138FA9AD5}" srcOrd="2" destOrd="0" presId="urn:microsoft.com/office/officeart/2005/8/layout/hProcess7"/>
    <dgm:cxn modelId="{5268F571-7604-4598-9204-0EB002EAAE11}" type="presParOf" srcId="{74EAECDF-C816-40EB-BC68-F6A138FA9AD5}" destId="{EB8084DF-22E6-4B89-8250-3353408A54A9}" srcOrd="0" destOrd="0" presId="urn:microsoft.com/office/officeart/2005/8/layout/hProcess7"/>
    <dgm:cxn modelId="{3C3DF1F0-DA23-4C36-9C29-D6613FC6459B}" type="presParOf" srcId="{74EAECDF-C816-40EB-BC68-F6A138FA9AD5}" destId="{9698308C-0C8D-4BF9-BA92-65DBA558F337}" srcOrd="1" destOrd="0" presId="urn:microsoft.com/office/officeart/2005/8/layout/hProcess7"/>
    <dgm:cxn modelId="{E518D898-9CAE-4188-805B-E09CC5988A49}" type="presParOf" srcId="{74EAECDF-C816-40EB-BC68-F6A138FA9AD5}" destId="{6CA326EE-D33D-431D-BA19-74E240098924}" srcOrd="2" destOrd="0" presId="urn:microsoft.com/office/officeart/2005/8/layout/hProcess7"/>
    <dgm:cxn modelId="{B77E6D1E-C72E-44A2-9EAE-E33705D69076}" type="presParOf" srcId="{D40FC6AF-DFDC-4BA5-B9C0-67B0541CD522}" destId="{7085C2C2-FE18-4B26-8C47-8235C91AD94B}" srcOrd="3" destOrd="0" presId="urn:microsoft.com/office/officeart/2005/8/layout/hProcess7"/>
    <dgm:cxn modelId="{D8E3EDF9-8746-479B-B2D6-594CAFA01006}" type="presParOf" srcId="{D40FC6AF-DFDC-4BA5-B9C0-67B0541CD522}" destId="{C7348CF7-9E16-4F97-814C-0C668B27E4E7}" srcOrd="4" destOrd="0" presId="urn:microsoft.com/office/officeart/2005/8/layout/hProcess7"/>
    <dgm:cxn modelId="{B891B9EB-FA9A-4992-9503-61EE813D85A7}" type="presParOf" srcId="{C7348CF7-9E16-4F97-814C-0C668B27E4E7}" destId="{3EC346FB-CD27-4FDF-BB56-27D0EC6A2793}" srcOrd="0" destOrd="0" presId="urn:microsoft.com/office/officeart/2005/8/layout/hProcess7"/>
    <dgm:cxn modelId="{878D8A59-A90F-4FE4-93DC-2F3E4828D1CA}" type="presParOf" srcId="{C7348CF7-9E16-4F97-814C-0C668B27E4E7}" destId="{49D7FF0C-712C-442D-A9D9-CB1185F57A15}" srcOrd="1" destOrd="0" presId="urn:microsoft.com/office/officeart/2005/8/layout/hProcess7"/>
    <dgm:cxn modelId="{72EB6C7A-6016-43B7-8168-DB66A88D9F29}" type="presParOf" srcId="{C7348CF7-9E16-4F97-814C-0C668B27E4E7}" destId="{10623065-01FD-41FE-9F72-8D76165EA0D5}" srcOrd="2" destOrd="0" presId="urn:microsoft.com/office/officeart/2005/8/layout/hProcess7"/>
    <dgm:cxn modelId="{4715709B-EBD3-457B-B87F-5376B7461A25}" type="presParOf" srcId="{D40FC6AF-DFDC-4BA5-B9C0-67B0541CD522}" destId="{CBA9BAEB-C17E-4005-BAA8-C849B0FA0B38}" srcOrd="5" destOrd="0" presId="urn:microsoft.com/office/officeart/2005/8/layout/hProcess7"/>
    <dgm:cxn modelId="{07B9ABC7-E1A4-45FB-9FA5-F4C5B35AD4C9}" type="presParOf" srcId="{D40FC6AF-DFDC-4BA5-B9C0-67B0541CD522}" destId="{E1F3A76B-B0C9-4599-98CB-2742F46B54AF}" srcOrd="6" destOrd="0" presId="urn:microsoft.com/office/officeart/2005/8/layout/hProcess7"/>
    <dgm:cxn modelId="{4ABA4434-EFC3-4D5E-8D7A-B531AFD20374}" type="presParOf" srcId="{E1F3A76B-B0C9-4599-98CB-2742F46B54AF}" destId="{C27EC115-6FF0-4B2D-82D7-0D1CC0E2F25E}" srcOrd="0" destOrd="0" presId="urn:microsoft.com/office/officeart/2005/8/layout/hProcess7"/>
    <dgm:cxn modelId="{50C5D240-3B17-4F82-9C5A-6DA3E80C1A73}" type="presParOf" srcId="{E1F3A76B-B0C9-4599-98CB-2742F46B54AF}" destId="{D55D74EA-9182-46FC-A53C-38EEB7FF606F}" srcOrd="1" destOrd="0" presId="urn:microsoft.com/office/officeart/2005/8/layout/hProcess7"/>
    <dgm:cxn modelId="{70BC66BB-15B3-4DA7-92A4-B5FEBD231021}" type="presParOf" srcId="{E1F3A76B-B0C9-4599-98CB-2742F46B54AF}" destId="{B354BAD8-314D-4594-9A6F-4A3923C10E24}" srcOrd="2" destOrd="0" presId="urn:microsoft.com/office/officeart/2005/8/layout/hProcess7"/>
    <dgm:cxn modelId="{6C30164C-44F9-4999-B301-77C4C7CED03C}" type="presParOf" srcId="{D40FC6AF-DFDC-4BA5-B9C0-67B0541CD522}" destId="{075B1814-7F4F-449A-B3B1-31E76CA01916}" srcOrd="7" destOrd="0" presId="urn:microsoft.com/office/officeart/2005/8/layout/hProcess7"/>
    <dgm:cxn modelId="{9D3811F6-B363-4331-832D-4E0AEB7C8B7D}" type="presParOf" srcId="{D40FC6AF-DFDC-4BA5-B9C0-67B0541CD522}" destId="{1A929A1B-1158-4912-93E3-402258BE8687}" srcOrd="8" destOrd="0" presId="urn:microsoft.com/office/officeart/2005/8/layout/hProcess7"/>
    <dgm:cxn modelId="{928D2E29-E094-4471-AFF4-ED2F18CE9321}" type="presParOf" srcId="{1A929A1B-1158-4912-93E3-402258BE8687}" destId="{C7CA0EAD-E924-4BFE-987B-929B37BFB1E0}" srcOrd="0" destOrd="0" presId="urn:microsoft.com/office/officeart/2005/8/layout/hProcess7"/>
    <dgm:cxn modelId="{42946BB8-9B6E-44C2-B07A-5757D7E3761C}" type="presParOf" srcId="{1A929A1B-1158-4912-93E3-402258BE8687}" destId="{52A8E5F9-2634-4BEA-A36A-5238B3872BD1}" srcOrd="1" destOrd="0" presId="urn:microsoft.com/office/officeart/2005/8/layout/hProcess7"/>
    <dgm:cxn modelId="{56884869-0BB0-4922-B566-4CB78EA45170}" type="presParOf" srcId="{1A929A1B-1158-4912-93E3-402258BE8687}" destId="{9D8C6120-D3E1-4E41-9D6D-AA47E951E4A1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4CF489-7B05-4C8C-A20B-9CE9A35DDA32}">
      <dsp:nvSpPr>
        <dsp:cNvPr id="0" name=""/>
        <dsp:cNvSpPr/>
      </dsp:nvSpPr>
      <dsp:spPr>
        <a:xfrm>
          <a:off x="4489855" y="1279081"/>
          <a:ext cx="3720408" cy="3228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1422"/>
              </a:lnTo>
              <a:lnTo>
                <a:pt x="3720408" y="161422"/>
              </a:lnTo>
              <a:lnTo>
                <a:pt x="3720408" y="32284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2CF8D0-5AD2-4E57-ABCE-D35EF6CB4474}">
      <dsp:nvSpPr>
        <dsp:cNvPr id="0" name=""/>
        <dsp:cNvSpPr/>
      </dsp:nvSpPr>
      <dsp:spPr>
        <a:xfrm>
          <a:off x="4489855" y="1279081"/>
          <a:ext cx="1860204" cy="3228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1422"/>
              </a:lnTo>
              <a:lnTo>
                <a:pt x="1860204" y="161422"/>
              </a:lnTo>
              <a:lnTo>
                <a:pt x="1860204" y="32284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438859-0EA1-4F1A-9498-78AD00F83A96}">
      <dsp:nvSpPr>
        <dsp:cNvPr id="0" name=""/>
        <dsp:cNvSpPr/>
      </dsp:nvSpPr>
      <dsp:spPr>
        <a:xfrm>
          <a:off x="4444135" y="1279081"/>
          <a:ext cx="91440" cy="32284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2284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FFA364-8CEA-4A49-A9D7-0FF785BCDCFD}">
      <dsp:nvSpPr>
        <dsp:cNvPr id="0" name=""/>
        <dsp:cNvSpPr/>
      </dsp:nvSpPr>
      <dsp:spPr>
        <a:xfrm>
          <a:off x="2629650" y="1279081"/>
          <a:ext cx="1860204" cy="322845"/>
        </a:xfrm>
        <a:custGeom>
          <a:avLst/>
          <a:gdLst/>
          <a:ahLst/>
          <a:cxnLst/>
          <a:rect l="0" t="0" r="0" b="0"/>
          <a:pathLst>
            <a:path>
              <a:moveTo>
                <a:pt x="1860204" y="0"/>
              </a:moveTo>
              <a:lnTo>
                <a:pt x="1860204" y="161422"/>
              </a:lnTo>
              <a:lnTo>
                <a:pt x="0" y="161422"/>
              </a:lnTo>
              <a:lnTo>
                <a:pt x="0" y="32284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09072F-8B24-42B4-81D8-07C5BB48E7B7}">
      <dsp:nvSpPr>
        <dsp:cNvPr id="0" name=""/>
        <dsp:cNvSpPr/>
      </dsp:nvSpPr>
      <dsp:spPr>
        <a:xfrm>
          <a:off x="769446" y="1279081"/>
          <a:ext cx="3720408" cy="322845"/>
        </a:xfrm>
        <a:custGeom>
          <a:avLst/>
          <a:gdLst/>
          <a:ahLst/>
          <a:cxnLst/>
          <a:rect l="0" t="0" r="0" b="0"/>
          <a:pathLst>
            <a:path>
              <a:moveTo>
                <a:pt x="3720408" y="0"/>
              </a:moveTo>
              <a:lnTo>
                <a:pt x="3720408" y="161422"/>
              </a:lnTo>
              <a:lnTo>
                <a:pt x="0" y="161422"/>
              </a:lnTo>
              <a:lnTo>
                <a:pt x="0" y="32284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46C540-F4AA-433E-BBAB-A92534246C2D}">
      <dsp:nvSpPr>
        <dsp:cNvPr id="0" name=""/>
        <dsp:cNvSpPr/>
      </dsp:nvSpPr>
      <dsp:spPr>
        <a:xfrm>
          <a:off x="3721175" y="510402"/>
          <a:ext cx="1537358" cy="7686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1. Diamond-II Project</a:t>
          </a:r>
        </a:p>
      </dsp:txBody>
      <dsp:txXfrm>
        <a:off x="3721175" y="510402"/>
        <a:ext cx="1537358" cy="768679"/>
      </dsp:txXfrm>
    </dsp:sp>
    <dsp:sp modelId="{72468D1E-1E24-40EB-8BBB-7DF620FAEA8E}">
      <dsp:nvSpPr>
        <dsp:cNvPr id="0" name=""/>
        <dsp:cNvSpPr/>
      </dsp:nvSpPr>
      <dsp:spPr>
        <a:xfrm>
          <a:off x="767" y="1601927"/>
          <a:ext cx="1537358" cy="768679"/>
        </a:xfrm>
        <a:prstGeom prst="rect">
          <a:avLst/>
        </a:prstGeom>
        <a:solidFill>
          <a:srgbClr val="4BBD5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WBS 1.1 Machine</a:t>
          </a:r>
        </a:p>
      </dsp:txBody>
      <dsp:txXfrm>
        <a:off x="767" y="1601927"/>
        <a:ext cx="1537358" cy="768679"/>
      </dsp:txXfrm>
    </dsp:sp>
    <dsp:sp modelId="{CCA22ECD-7649-4AAC-96B0-1886F2C9E028}">
      <dsp:nvSpPr>
        <dsp:cNvPr id="0" name=""/>
        <dsp:cNvSpPr/>
      </dsp:nvSpPr>
      <dsp:spPr>
        <a:xfrm>
          <a:off x="1860971" y="1601927"/>
          <a:ext cx="1537358" cy="768679"/>
        </a:xfrm>
        <a:prstGeom prst="rect">
          <a:avLst/>
        </a:prstGeom>
        <a:solidFill>
          <a:srgbClr val="4BBD5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WBS 1.2 Beamlines</a:t>
          </a:r>
        </a:p>
      </dsp:txBody>
      <dsp:txXfrm>
        <a:off x="1860971" y="1601927"/>
        <a:ext cx="1537358" cy="768679"/>
      </dsp:txXfrm>
    </dsp:sp>
    <dsp:sp modelId="{970F6B82-36BA-4317-93D1-C6E4AC4AB5C6}">
      <dsp:nvSpPr>
        <dsp:cNvPr id="0" name=""/>
        <dsp:cNvSpPr/>
      </dsp:nvSpPr>
      <dsp:spPr>
        <a:xfrm>
          <a:off x="3721175" y="1601927"/>
          <a:ext cx="1537358" cy="768679"/>
        </a:xfrm>
        <a:prstGeom prst="rect">
          <a:avLst/>
        </a:prstGeom>
        <a:solidFill>
          <a:srgbClr val="4BBD5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WBS 1.3 Core Software, Controls &amp; Computing</a:t>
          </a:r>
        </a:p>
      </dsp:txBody>
      <dsp:txXfrm>
        <a:off x="3721175" y="1601927"/>
        <a:ext cx="1537358" cy="768679"/>
      </dsp:txXfrm>
    </dsp:sp>
    <dsp:sp modelId="{317884C9-23F3-4C5A-92CE-7F61AA4C5599}">
      <dsp:nvSpPr>
        <dsp:cNvPr id="0" name=""/>
        <dsp:cNvSpPr/>
      </dsp:nvSpPr>
      <dsp:spPr>
        <a:xfrm>
          <a:off x="5581379" y="1601927"/>
          <a:ext cx="1537358" cy="768679"/>
        </a:xfrm>
        <a:prstGeom prst="rect">
          <a:avLst/>
        </a:prstGeom>
        <a:solidFill>
          <a:srgbClr val="4BBD5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WBS 1.4 Buildings &amp; Infrastructure</a:t>
          </a:r>
        </a:p>
      </dsp:txBody>
      <dsp:txXfrm>
        <a:off x="5581379" y="1601927"/>
        <a:ext cx="1537358" cy="768679"/>
      </dsp:txXfrm>
    </dsp:sp>
    <dsp:sp modelId="{90106A8A-597D-4931-8B58-933EEF8534A1}">
      <dsp:nvSpPr>
        <dsp:cNvPr id="0" name=""/>
        <dsp:cNvSpPr/>
      </dsp:nvSpPr>
      <dsp:spPr>
        <a:xfrm>
          <a:off x="7441583" y="1601927"/>
          <a:ext cx="1537358" cy="768679"/>
        </a:xfrm>
        <a:prstGeom prst="rect">
          <a:avLst/>
        </a:prstGeom>
        <a:solidFill>
          <a:srgbClr val="4BBD5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WBS 1.5 Project Management</a:t>
          </a:r>
        </a:p>
      </dsp:txBody>
      <dsp:txXfrm>
        <a:off x="7441583" y="1601927"/>
        <a:ext cx="1537358" cy="76867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706369-D1BC-4191-8C12-424978E67CC6}">
      <dsp:nvSpPr>
        <dsp:cNvPr id="0" name=""/>
        <dsp:cNvSpPr/>
      </dsp:nvSpPr>
      <dsp:spPr>
        <a:xfrm>
          <a:off x="349909" y="0"/>
          <a:ext cx="4445059" cy="2778162"/>
        </a:xfrm>
        <a:prstGeom prst="swooshArrow">
          <a:avLst>
            <a:gd name="adj1" fmla="val 25000"/>
            <a:gd name="adj2" fmla="val 25000"/>
          </a:avLst>
        </a:prstGeom>
        <a:solidFill>
          <a:srgbClr val="1D9A78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DE7D71-57E5-4A47-8482-F9F5557451E4}">
      <dsp:nvSpPr>
        <dsp:cNvPr id="0" name=""/>
        <dsp:cNvSpPr/>
      </dsp:nvSpPr>
      <dsp:spPr>
        <a:xfrm>
          <a:off x="787748" y="2065841"/>
          <a:ext cx="102236" cy="102236"/>
        </a:xfrm>
        <a:prstGeom prst="ellipse">
          <a:avLst/>
        </a:prstGeom>
        <a:solidFill>
          <a:srgbClr val="1D9A78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15D06A-12B6-45CC-983F-72C62FCA7D3E}">
      <dsp:nvSpPr>
        <dsp:cNvPr id="0" name=""/>
        <dsp:cNvSpPr/>
      </dsp:nvSpPr>
      <dsp:spPr>
        <a:xfrm>
          <a:off x="838866" y="2116959"/>
          <a:ext cx="760105" cy="661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173" tIns="0" rIns="0" bIns="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6-month review</a:t>
          </a:r>
          <a:endParaRPr lang="en-GB" sz="12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Re-examine baseline</a:t>
          </a:r>
          <a:endParaRPr lang="en-GB" sz="9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838866" y="2116959"/>
        <a:ext cx="760105" cy="661202"/>
      </dsp:txXfrm>
    </dsp:sp>
    <dsp:sp modelId="{E6650788-6AC1-409E-A7E9-B23CEA88BA57}">
      <dsp:nvSpPr>
        <dsp:cNvPr id="0" name=""/>
        <dsp:cNvSpPr/>
      </dsp:nvSpPr>
      <dsp:spPr>
        <a:xfrm>
          <a:off x="1510070" y="1419640"/>
          <a:ext cx="177802" cy="177802"/>
        </a:xfrm>
        <a:prstGeom prst="ellipse">
          <a:avLst/>
        </a:prstGeom>
        <a:solidFill>
          <a:srgbClr val="1D9A78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309742-594E-43DC-9AA6-DB3261F51526}">
      <dsp:nvSpPr>
        <dsp:cNvPr id="0" name=""/>
        <dsp:cNvSpPr/>
      </dsp:nvSpPr>
      <dsp:spPr>
        <a:xfrm>
          <a:off x="1598971" y="1508541"/>
          <a:ext cx="933462" cy="12696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4214" tIns="0" rIns="0" bIns="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12-month review</a:t>
          </a:r>
          <a:endParaRPr lang="en-GB" sz="12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Progress major work, outline</a:t>
          </a:r>
          <a:br>
            <a:rPr lang="en-US" sz="9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</a:br>
          <a:r>
            <a:rPr lang="en-US" sz="9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engineering assessment</a:t>
          </a:r>
          <a:endParaRPr lang="en-GB" sz="9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1598971" y="1508541"/>
        <a:ext cx="933462" cy="1269620"/>
      </dsp:txXfrm>
    </dsp:sp>
    <dsp:sp modelId="{7F81C086-F0B1-4491-B135-A84DD729E22C}">
      <dsp:nvSpPr>
        <dsp:cNvPr id="0" name=""/>
        <dsp:cNvSpPr/>
      </dsp:nvSpPr>
      <dsp:spPr>
        <a:xfrm>
          <a:off x="2432420" y="943463"/>
          <a:ext cx="235588" cy="235588"/>
        </a:xfrm>
        <a:prstGeom prst="ellipse">
          <a:avLst/>
        </a:prstGeom>
        <a:solidFill>
          <a:srgbClr val="1D9A78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BCA428-A1AA-443D-AD3D-A2315AF89A8E}">
      <dsp:nvSpPr>
        <dsp:cNvPr id="0" name=""/>
        <dsp:cNvSpPr/>
      </dsp:nvSpPr>
      <dsp:spPr>
        <a:xfrm>
          <a:off x="2550214" y="1061257"/>
          <a:ext cx="933462" cy="17169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4833" tIns="0" rIns="0" bIns="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18-month review</a:t>
          </a:r>
          <a:endParaRPr lang="en-GB" sz="12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Establish CDR design, engineering integration</a:t>
          </a:r>
          <a:endParaRPr lang="en-GB" sz="9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2550214" y="1061257"/>
        <a:ext cx="933462" cy="1716904"/>
      </dsp:txXfrm>
    </dsp:sp>
    <dsp:sp modelId="{F5422617-5AD6-47E7-8D6C-1645C0F1784A}">
      <dsp:nvSpPr>
        <dsp:cNvPr id="0" name=""/>
        <dsp:cNvSpPr/>
      </dsp:nvSpPr>
      <dsp:spPr>
        <a:xfrm>
          <a:off x="3437003" y="628420"/>
          <a:ext cx="315599" cy="315599"/>
        </a:xfrm>
        <a:prstGeom prst="ellipse">
          <a:avLst/>
        </a:prstGeom>
        <a:solidFill>
          <a:srgbClr val="1D9A78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A4FC2C-98C5-4185-BB4B-01AE43153286}">
      <dsp:nvSpPr>
        <dsp:cNvPr id="0" name=""/>
        <dsp:cNvSpPr/>
      </dsp:nvSpPr>
      <dsp:spPr>
        <a:xfrm>
          <a:off x="3594803" y="786219"/>
          <a:ext cx="933462" cy="19919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229" tIns="0" rIns="0" bIns="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24 months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rgbClr val="0000FF"/>
              </a:solidFill>
              <a:latin typeface="Calibri" panose="020F0502020204030204"/>
              <a:ea typeface="+mn-ea"/>
              <a:cs typeface="+mn-cs"/>
            </a:rPr>
            <a:t>CDR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rgbClr val="0000FF"/>
              </a:solidFill>
              <a:latin typeface="Calibri" panose="020F0502020204030204"/>
              <a:ea typeface="+mn-ea"/>
              <a:cs typeface="+mn-cs"/>
            </a:rPr>
            <a:t>Oct 24</a:t>
          </a:r>
        </a:p>
      </dsp:txBody>
      <dsp:txXfrm>
        <a:off x="3594803" y="786219"/>
        <a:ext cx="933462" cy="199194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DA3487-39A6-45C6-997C-453DE884BB29}">
      <dsp:nvSpPr>
        <dsp:cNvPr id="0" name=""/>
        <dsp:cNvSpPr/>
      </dsp:nvSpPr>
      <dsp:spPr>
        <a:xfrm>
          <a:off x="655" y="843160"/>
          <a:ext cx="2820369" cy="3384442"/>
        </a:xfrm>
        <a:prstGeom prst="roundRect">
          <a:avLst>
            <a:gd name="adj" fmla="val 5000"/>
          </a:avLst>
        </a:prstGeom>
        <a:solidFill>
          <a:srgbClr val="003088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6299" rIns="137795" bIns="0" numCol="1" spcCol="1270" anchor="t" anchorCtr="0">
          <a:noAutofit/>
        </a:bodyPr>
        <a:lstStyle/>
        <a:p>
          <a:pPr marL="0" lvl="0" indent="0" algn="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b="1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Year 1</a:t>
          </a:r>
        </a:p>
      </dsp:txBody>
      <dsp:txXfrm rot="16200000">
        <a:off x="-1096668" y="1957005"/>
        <a:ext cx="2758721" cy="547551"/>
      </dsp:txXfrm>
    </dsp:sp>
    <dsp:sp modelId="{C1757DFE-0AEC-4B39-A28F-17E2027A6562}">
      <dsp:nvSpPr>
        <dsp:cNvPr id="0" name=""/>
        <dsp:cNvSpPr/>
      </dsp:nvSpPr>
      <dsp:spPr>
        <a:xfrm>
          <a:off x="564729" y="843160"/>
          <a:ext cx="2101174" cy="338444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en-US" sz="16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</a:br>
          <a:r>
            <a:rPr lang="en-US" sz="16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Project launch event January 2023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Initial conceptual design and layout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Preliminary engagement with overseas XFEL facilities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Survey of the science team, workshops and town halls meetings begin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 dirty="0">
            <a:solidFill>
              <a:srgbClr val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564729" y="843160"/>
        <a:ext cx="2101174" cy="3384442"/>
      </dsp:txXfrm>
    </dsp:sp>
    <dsp:sp modelId="{3EC346FB-CD27-4FDF-BB56-27D0EC6A2793}">
      <dsp:nvSpPr>
        <dsp:cNvPr id="0" name=""/>
        <dsp:cNvSpPr/>
      </dsp:nvSpPr>
      <dsp:spPr>
        <a:xfrm>
          <a:off x="2919737" y="843160"/>
          <a:ext cx="2820369" cy="3384442"/>
        </a:xfrm>
        <a:prstGeom prst="roundRect">
          <a:avLst>
            <a:gd name="adj" fmla="val 5000"/>
          </a:avLst>
        </a:prstGeom>
        <a:solidFill>
          <a:srgbClr val="F08900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6299" rIns="137795" bIns="0" numCol="1" spcCol="1270" anchor="t" anchorCtr="0">
          <a:noAutofit/>
        </a:bodyPr>
        <a:lstStyle/>
        <a:p>
          <a:pPr marL="0" lvl="0" indent="0" algn="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b="1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Year 2</a:t>
          </a:r>
        </a:p>
      </dsp:txBody>
      <dsp:txXfrm rot="16200000">
        <a:off x="1822413" y="1957005"/>
        <a:ext cx="2758721" cy="547551"/>
      </dsp:txXfrm>
    </dsp:sp>
    <dsp:sp modelId="{9698308C-0C8D-4BF9-BA92-65DBA558F337}">
      <dsp:nvSpPr>
        <dsp:cNvPr id="0" name=""/>
        <dsp:cNvSpPr/>
      </dsp:nvSpPr>
      <dsp:spPr>
        <a:xfrm rot="5400000">
          <a:off x="2685145" y="3533064"/>
          <a:ext cx="497388" cy="423055"/>
        </a:xfrm>
        <a:prstGeom prst="flowChartExtract">
          <a:avLst/>
        </a:prstGeom>
        <a:solidFill>
          <a:srgbClr val="FFFFFF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003088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623065-01FD-41FE-9F72-8D76165EA0D5}">
      <dsp:nvSpPr>
        <dsp:cNvPr id="0" name=""/>
        <dsp:cNvSpPr/>
      </dsp:nvSpPr>
      <dsp:spPr>
        <a:xfrm>
          <a:off x="3483811" y="843160"/>
          <a:ext cx="2101174" cy="338444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en-US" sz="16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</a:br>
          <a:r>
            <a:rPr lang="en-US" sz="16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Developing the concepts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R&amp;D targeting gaps in key physics and technology areas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Collaborative activities and working groups with overseas XFEL facilities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Workshops and town hall meetings continue</a:t>
          </a:r>
        </a:p>
      </dsp:txBody>
      <dsp:txXfrm>
        <a:off x="3483811" y="843160"/>
        <a:ext cx="2101174" cy="3384442"/>
      </dsp:txXfrm>
    </dsp:sp>
    <dsp:sp modelId="{C7CA0EAD-E924-4BFE-987B-929B37BFB1E0}">
      <dsp:nvSpPr>
        <dsp:cNvPr id="0" name=""/>
        <dsp:cNvSpPr/>
      </dsp:nvSpPr>
      <dsp:spPr>
        <a:xfrm>
          <a:off x="5838819" y="843160"/>
          <a:ext cx="2820369" cy="3384442"/>
        </a:xfrm>
        <a:prstGeom prst="roundRect">
          <a:avLst>
            <a:gd name="adj" fmla="val 5000"/>
          </a:avLst>
        </a:prstGeom>
        <a:solidFill>
          <a:srgbClr val="616161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6299" rIns="137795" bIns="0" numCol="1" spcCol="1270" anchor="t" anchorCtr="0">
          <a:noAutofit/>
        </a:bodyPr>
        <a:lstStyle/>
        <a:p>
          <a:pPr marL="0" lvl="0" indent="0" algn="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b="1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Year 3</a:t>
          </a:r>
        </a:p>
      </dsp:txBody>
      <dsp:txXfrm rot="16200000">
        <a:off x="4741495" y="1957005"/>
        <a:ext cx="2758721" cy="547551"/>
      </dsp:txXfrm>
    </dsp:sp>
    <dsp:sp modelId="{D55D74EA-9182-46FC-A53C-38EEB7FF606F}">
      <dsp:nvSpPr>
        <dsp:cNvPr id="0" name=""/>
        <dsp:cNvSpPr/>
      </dsp:nvSpPr>
      <dsp:spPr>
        <a:xfrm rot="5400000">
          <a:off x="5604227" y="3533064"/>
          <a:ext cx="497388" cy="423055"/>
        </a:xfrm>
        <a:prstGeom prst="flowChartExtract">
          <a:avLst/>
        </a:prstGeom>
        <a:solidFill>
          <a:srgbClr val="FFFFFF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08900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8C6120-D3E1-4E41-9D6D-AA47E951E4A1}">
      <dsp:nvSpPr>
        <dsp:cNvPr id="0" name=""/>
        <dsp:cNvSpPr/>
      </dsp:nvSpPr>
      <dsp:spPr>
        <a:xfrm>
          <a:off x="6402893" y="843160"/>
          <a:ext cx="2101174" cy="338444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en-US" sz="16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</a:br>
          <a:r>
            <a:rPr lang="en-US" sz="16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Summary of R&amp;D activities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Preferred options identified, socio-economic analysis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Revision to science case published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CDOA phase completed September 2025</a:t>
          </a:r>
        </a:p>
      </dsp:txBody>
      <dsp:txXfrm>
        <a:off x="6402893" y="843160"/>
        <a:ext cx="2101174" cy="33844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4DAA3-0523-416E-A618-144C5FA8A994}" type="datetimeFigureOut">
              <a:rPr lang="en-GB" smtClean="0"/>
              <a:t>12/06/2024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D96778-EE7D-4D92-926F-7FE8300DD0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800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D96778-EE7D-4D92-926F-7FE8300DD020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637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D96778-EE7D-4D92-926F-7FE8300DD020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3552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D96778-EE7D-4D92-926F-7FE8300DD020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31882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59107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8F5A2-B497-4310-8D83-4E360D84A173}" type="datetimeFigureOut">
              <a:rPr lang="en-GB" smtClean="0"/>
              <a:t>12/06/2024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FB082-32F0-4A2A-BBA6-2F51FCB2A7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4700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8F5A2-B497-4310-8D83-4E360D84A173}" type="datetimeFigureOut">
              <a:rPr lang="en-GB" smtClean="0"/>
              <a:t>12/06/2024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FB082-32F0-4A2A-BBA6-2F51FCB2A7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63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8F5A2-B497-4310-8D83-4E360D84A173}" type="datetimeFigureOut">
              <a:rPr lang="en-GB" smtClean="0"/>
              <a:t>12/06/2024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FB082-32F0-4A2A-BBA6-2F51FCB2A7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1157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9085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1987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213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1215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6/12/2024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7869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6/12/2024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6694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6/12/2024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7434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880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8F5A2-B497-4310-8D83-4E360D84A173}" type="datetimeFigureOut">
              <a:rPr lang="en-GB" smtClean="0"/>
              <a:t>12/06/2024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FB082-32F0-4A2A-BBA6-2F51FCB2A7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73827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778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7999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5102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94147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53289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9335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8F5A2-B497-4310-8D83-4E360D84A173}" type="datetimeFigureOut">
              <a:rPr lang="en-GB" smtClean="0"/>
              <a:t>12/06/2024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FB082-32F0-4A2A-BBA6-2F51FCB2A7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416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8F5A2-B497-4310-8D83-4E360D84A173}" type="datetimeFigureOut">
              <a:rPr lang="en-GB" smtClean="0"/>
              <a:t>12/06/2024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FB082-32F0-4A2A-BBA6-2F51FCB2A7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112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8F5A2-B497-4310-8D83-4E360D84A173}" type="datetimeFigureOut">
              <a:rPr lang="en-GB" smtClean="0"/>
              <a:t>12/06/2024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FB082-32F0-4A2A-BBA6-2F51FCB2A7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918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8F5A2-B497-4310-8D83-4E360D84A173}" type="datetimeFigureOut">
              <a:rPr lang="en-GB" smtClean="0"/>
              <a:t>12/06/2024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FB082-32F0-4A2A-BBA6-2F51FCB2A7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578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8F5A2-B497-4310-8D83-4E360D84A173}" type="datetimeFigureOut">
              <a:rPr lang="en-GB" smtClean="0"/>
              <a:t>12/06/2024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FB082-32F0-4A2A-BBA6-2F51FCB2A7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635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8F5A2-B497-4310-8D83-4E360D84A173}" type="datetimeFigureOut">
              <a:rPr lang="en-GB" smtClean="0"/>
              <a:t>12/06/2024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FB082-32F0-4A2A-BBA6-2F51FCB2A7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0621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8F5A2-B497-4310-8D83-4E360D84A173}" type="datetimeFigureOut">
              <a:rPr lang="en-GB" smtClean="0"/>
              <a:t>12/06/2024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FB082-32F0-4A2A-BBA6-2F51FCB2A7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4954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E8F5A2-B497-4310-8D83-4E360D84A173}" type="datetimeFigureOut">
              <a:rPr lang="en-GB" smtClean="0"/>
              <a:t>12/06/2024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2FB082-32F0-4A2A-BBA6-2F51FCB2A7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307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6/12/2024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003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g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jpe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journals.aps.org/prab/pdf/10.1103/PhysRevAccelBeams.27.041602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png"/><Relationship Id="rId5" Type="http://schemas.openxmlformats.org/officeDocument/2006/relationships/image" Target="../media/image44.jpeg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stfc.ac.uk/event/986/" TargetMode="Externa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4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youtu.be/z3DSFWprWC4" TargetMode="External"/><Relationship Id="rId5" Type="http://schemas.openxmlformats.org/officeDocument/2006/relationships/hyperlink" Target="https://medium.com/@STFC_Matters/the-future-of-uk-science-shines-bright-c0353ce03a9c" TargetMode="External"/><Relationship Id="rId4" Type="http://schemas.openxmlformats.org/officeDocument/2006/relationships/hyperlink" Target="https://xfel.ac.uk/2024/03/20/townhall-report-fundamental-physics-ai-and-quantum/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Relationship Id="rId9" Type="http://schemas.openxmlformats.org/officeDocument/2006/relationships/image" Target="../media/image6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iamond.ac.uk/Home/News/LatestNews/2022/14-10-22.html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8448" y="55204"/>
            <a:ext cx="7785708" cy="666862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5460" y="55204"/>
            <a:ext cx="3286539" cy="6858000"/>
          </a:xfrm>
          <a:prstGeom prst="rect">
            <a:avLst/>
          </a:prstGeom>
        </p:spPr>
      </p:pic>
      <p:sp>
        <p:nvSpPr>
          <p:cNvPr id="11" name="Slide Number Placeholder 9"/>
          <p:cNvSpPr>
            <a:spLocks noGrp="1"/>
          </p:cNvSpPr>
          <p:nvPr>
            <p:ph type="sldNum" sz="quarter" idx="4294967295"/>
          </p:nvPr>
        </p:nvSpPr>
        <p:spPr>
          <a:xfrm>
            <a:off x="8610600" y="6292850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1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F859F6F-E047-894C-BA4C-F3215D885E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200" y="140400"/>
            <a:ext cx="3619500" cy="155448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343887" y="227847"/>
            <a:ext cx="7123145" cy="1200321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en-US" sz="3600" b="1" i="1">
                <a:solidFill>
                  <a:prstClr val="white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rPr>
              <a:t>Making a brighter future through advanced accelerators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2605" y="2055470"/>
            <a:ext cx="3529394" cy="208013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62605" y="4398095"/>
            <a:ext cx="3529395" cy="223637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0" y="2268400"/>
            <a:ext cx="6410634" cy="10772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defRPr/>
            </a:pPr>
            <a:r>
              <a:rPr lang="en-GB" altLang="en-US" sz="3200" b="1" dirty="0">
                <a:solidFill>
                  <a:srgbClr val="003088"/>
                </a:solidFill>
                <a:latin typeface="Arial Nova" panose="020B0504020202020204" pitchFamily="34" charset="0"/>
                <a:cs typeface="Calibri" panose="020F0502020204030204" pitchFamily="34" charset="0"/>
              </a:rPr>
              <a:t>UK National Accelerator Facilities Landscape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344997" y="3652427"/>
            <a:ext cx="6250529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000" dirty="0">
                <a:latin typeface="Arial Nova" panose="020B0504020202020204" pitchFamily="34" charset="0"/>
                <a:cs typeface="Calibri" panose="020F0502020204030204" pitchFamily="34" charset="0"/>
              </a:rPr>
              <a:t>Deepa Angal-Kalinin</a:t>
            </a:r>
            <a:endParaRPr lang="en-GB" altLang="en-US" sz="2000" b="1" u="sng" dirty="0">
              <a:latin typeface="Arial Nova" panose="020B0504020202020204" pitchFamily="34" charset="0"/>
              <a:cs typeface="Calibri" panose="020F050202020403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GB" altLang="en-US" sz="2000" dirty="0">
              <a:latin typeface="Arial Nova" panose="020B0504020202020204" pitchFamily="34" charset="0"/>
              <a:cs typeface="Calibri" panose="020F050202020403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dirty="0">
                <a:latin typeface="Arial Nova" panose="020B0504020202020204" pitchFamily="34" charset="0"/>
                <a:cs typeface="Calibri" panose="020F0502020204030204" pitchFamily="34" charset="0"/>
              </a:rPr>
              <a:t>ASTeC, STFC </a:t>
            </a:r>
            <a:r>
              <a:rPr lang="en-GB" altLang="en-US" sz="2000" dirty="0">
                <a:latin typeface="Arial Nova" panose="020B0504020202020204" pitchFamily="34" charset="0"/>
                <a:cs typeface="Calibri" panose="020F0502020204030204" pitchFamily="34" charset="0"/>
              </a:rPr>
              <a:t>Daresbury</a:t>
            </a:r>
            <a:r>
              <a:rPr lang="en-GB" altLang="en-US" dirty="0">
                <a:latin typeface="Arial Nova" panose="020B0504020202020204" pitchFamily="34" charset="0"/>
                <a:cs typeface="Calibri" panose="020F0502020204030204" pitchFamily="34" charset="0"/>
              </a:rPr>
              <a:t> Laboratory and The Cockcroft Institute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51200" y="6300217"/>
            <a:ext cx="6560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venir Next LT Pro Demi" panose="020B0704020202020204"/>
              </a:rPr>
              <a:t>PAB Conference, 11</a:t>
            </a:r>
            <a:r>
              <a:rPr lang="en-GB" baseline="30000" dirty="0">
                <a:latin typeface="Avenir Next LT Pro Demi" panose="020B0704020202020204"/>
              </a:rPr>
              <a:t>th</a:t>
            </a:r>
            <a:r>
              <a:rPr lang="en-GB" dirty="0">
                <a:latin typeface="Avenir Next LT Pro Demi" panose="020B0704020202020204"/>
              </a:rPr>
              <a:t> -12</a:t>
            </a:r>
            <a:r>
              <a:rPr lang="en-GB" baseline="30000" dirty="0">
                <a:latin typeface="Avenir Next LT Pro Demi" panose="020B0704020202020204"/>
              </a:rPr>
              <a:t>th</a:t>
            </a:r>
            <a:r>
              <a:rPr lang="en-GB" dirty="0">
                <a:latin typeface="Avenir Next LT Pro Demi" panose="020B0704020202020204"/>
              </a:rPr>
              <a:t> June 2024, Workington</a:t>
            </a:r>
          </a:p>
        </p:txBody>
      </p:sp>
    </p:spTree>
    <p:extLst>
      <p:ext uri="{BB962C8B-B14F-4D97-AF65-F5344CB8AC3E}">
        <p14:creationId xmlns:p14="http://schemas.microsoft.com/office/powerpoint/2010/main" val="22344190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/>
            </a:endParaRPr>
          </a:p>
        </p:txBody>
      </p:sp>
      <p:sp>
        <p:nvSpPr>
          <p:cNvPr id="23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10</a:t>
            </a:fld>
            <a:endParaRPr lang="en-US" sz="1100" b="1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/>
              <a:cs typeface="Helvetica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C9F74E1-9182-24FC-1A60-A83AE8501E76}"/>
              </a:ext>
            </a:extLst>
          </p:cNvPr>
          <p:cNvSpPr txBox="1"/>
          <p:nvPr/>
        </p:nvSpPr>
        <p:spPr>
          <a:xfrm>
            <a:off x="8912886" y="6305702"/>
            <a:ext cx="20620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 Nova" panose="020B0504020202020204" pitchFamily="34" charset="0"/>
              </a:rPr>
              <a:t>Courtesy of Dan Symes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68D10AC0-6014-D6CD-2877-45DD2694DB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805" y="1175164"/>
            <a:ext cx="7081195" cy="3984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4B9C66D-0B64-CC82-F7D9-6BD9EF8C6270}"/>
              </a:ext>
            </a:extLst>
          </p:cNvPr>
          <p:cNvSpPr/>
          <p:nvPr/>
        </p:nvSpPr>
        <p:spPr>
          <a:xfrm>
            <a:off x="8506025" y="4205267"/>
            <a:ext cx="3685975" cy="954107"/>
          </a:xfrm>
          <a:prstGeom prst="rect">
            <a:avLst/>
          </a:prstGeom>
          <a:solidFill>
            <a:schemeClr val="tx1">
              <a:alpha val="54000"/>
            </a:schemeClr>
          </a:solidFill>
        </p:spPr>
        <p:txBody>
          <a:bodyPr wrap="square">
            <a:spAutoFit/>
          </a:bodyPr>
          <a:lstStyle/>
          <a:p>
            <a:pPr marL="257175" indent="-257175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400" b="1" dirty="0">
                <a:solidFill>
                  <a:srgbClr val="FFFFFF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£100M investment (UKRI &amp; MOD)</a:t>
            </a:r>
          </a:p>
          <a:p>
            <a:pPr marL="257175" indent="-257175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400" b="1" dirty="0">
                <a:solidFill>
                  <a:srgbClr val="FFFFFF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~ £6M p.a. expected operational cost</a:t>
            </a:r>
          </a:p>
          <a:p>
            <a:pPr marL="257175" indent="-257175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400" b="1" dirty="0">
                <a:solidFill>
                  <a:srgbClr val="FFFFFF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Installation underway</a:t>
            </a:r>
          </a:p>
          <a:p>
            <a:pPr marL="257175" indent="-257175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400" b="1" dirty="0">
                <a:solidFill>
                  <a:srgbClr val="FFFFFF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Operational in 2026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475D53-9B56-460E-ABA1-825364B3BAD3}"/>
              </a:ext>
            </a:extLst>
          </p:cNvPr>
          <p:cNvSpPr txBox="1"/>
          <p:nvPr/>
        </p:nvSpPr>
        <p:spPr>
          <a:xfrm>
            <a:off x="512462" y="256594"/>
            <a:ext cx="80943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rial Nova" panose="020B0504020202020204" pitchFamily="34" charset="0"/>
              </a:rPr>
              <a:t>Extreme Photonics Applications Centre (EPAC)</a:t>
            </a:r>
          </a:p>
        </p:txBody>
      </p:sp>
      <p:pic>
        <p:nvPicPr>
          <p:cNvPr id="9" name="Picture 8" descr="UKRI_STFC_CENTRAL_LASER_FACILITY_RGB">
            <a:extLst>
              <a:ext uri="{FF2B5EF4-FFF2-40B4-BE49-F238E27FC236}">
                <a16:creationId xmlns:a16="http://schemas.microsoft.com/office/drawing/2014/main" id="{6737E5FD-3974-240A-F281-7DE9620DDF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170" y="-19806"/>
            <a:ext cx="1441830" cy="619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4340A4C-50E1-E698-04E0-31F4D3F858B8}"/>
              </a:ext>
            </a:extLst>
          </p:cNvPr>
          <p:cNvSpPr txBox="1"/>
          <p:nvPr/>
        </p:nvSpPr>
        <p:spPr>
          <a:xfrm>
            <a:off x="150730" y="1109453"/>
            <a:ext cx="475045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2E2C61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Centre for applications of laser-driven plasma sources in industry, medicine, security etc. </a:t>
            </a:r>
          </a:p>
          <a:p>
            <a:pPr marL="342900" indent="-342900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2E2C61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New building housing a PW laser system operating at 10 Hz with two independent experimental areas.</a:t>
            </a:r>
          </a:p>
          <a:p>
            <a:pPr marL="342900" indent="-342900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rgbClr val="2E2C61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Focus on developing LWFA driven beams at 10 Hz: up to 10 GeV electron beams, x-rays. </a:t>
            </a:r>
          </a:p>
          <a:p>
            <a:pPr marL="342900" indent="-342900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2E2C61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Improved capability for studies of fundamental science using laser-driven secondary sources.</a:t>
            </a:r>
          </a:p>
        </p:txBody>
      </p:sp>
      <p:sp>
        <p:nvSpPr>
          <p:cNvPr id="2" name="Date Placeholder 6">
            <a:extLst>
              <a:ext uri="{FF2B5EF4-FFF2-40B4-BE49-F238E27FC236}">
                <a16:creationId xmlns:a16="http://schemas.microsoft.com/office/drawing/2014/main" id="{6DDD0A9C-1D3B-6134-19DB-21E9230B1C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899" y="6455058"/>
            <a:ext cx="5980501" cy="380060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Deepa Angal-Kalinin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UK National Accelerator Facilities Landscape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PAB 11/06/2024</a:t>
            </a:r>
          </a:p>
        </p:txBody>
      </p:sp>
    </p:spTree>
    <p:extLst>
      <p:ext uri="{BB962C8B-B14F-4D97-AF65-F5344CB8AC3E}">
        <p14:creationId xmlns:p14="http://schemas.microsoft.com/office/powerpoint/2010/main" val="3802283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/>
            </a:endParaRPr>
          </a:p>
        </p:txBody>
      </p:sp>
      <p:sp>
        <p:nvSpPr>
          <p:cNvPr id="23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11</a:t>
            </a:fld>
            <a:endParaRPr lang="en-US" sz="1100" b="1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/>
              <a:cs typeface="Helvetica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C9F74E1-9182-24FC-1A60-A83AE8501E76}"/>
              </a:ext>
            </a:extLst>
          </p:cNvPr>
          <p:cNvSpPr txBox="1"/>
          <p:nvPr/>
        </p:nvSpPr>
        <p:spPr>
          <a:xfrm>
            <a:off x="9287519" y="6305702"/>
            <a:ext cx="20620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 Nova" panose="020B0504020202020204" pitchFamily="34" charset="0"/>
              </a:rPr>
              <a:t>Courtesy of Dan Symes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475D53-9B56-460E-ABA1-825364B3BAD3}"/>
              </a:ext>
            </a:extLst>
          </p:cNvPr>
          <p:cNvSpPr txBox="1"/>
          <p:nvPr/>
        </p:nvSpPr>
        <p:spPr>
          <a:xfrm>
            <a:off x="512462" y="256594"/>
            <a:ext cx="34991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rial Nova" panose="020B0504020202020204" pitchFamily="34" charset="0"/>
              </a:rPr>
              <a:t>EPAC Laser System</a:t>
            </a:r>
          </a:p>
        </p:txBody>
      </p:sp>
      <p:pic>
        <p:nvPicPr>
          <p:cNvPr id="9" name="Picture 8" descr="UKRI_STFC_CENTRAL_LASER_FACILITY_RGB">
            <a:extLst>
              <a:ext uri="{FF2B5EF4-FFF2-40B4-BE49-F238E27FC236}">
                <a16:creationId xmlns:a16="http://schemas.microsoft.com/office/drawing/2014/main" id="{6737E5FD-3974-240A-F281-7DE9620DDF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170" y="-19806"/>
            <a:ext cx="1441830" cy="619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B2F271A0-26E2-A2F4-491F-89CBDEB3DAC5}"/>
              </a:ext>
            </a:extLst>
          </p:cNvPr>
          <p:cNvGrpSpPr/>
          <p:nvPr/>
        </p:nvGrpSpPr>
        <p:grpSpPr>
          <a:xfrm>
            <a:off x="234458" y="1156734"/>
            <a:ext cx="8150590" cy="5148968"/>
            <a:chOff x="-27123" y="582481"/>
            <a:chExt cx="7009973" cy="4269142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D16B0D88-0AF2-EED6-6D6C-ED4B0B1A85DF}"/>
                </a:ext>
              </a:extLst>
            </p:cNvPr>
            <p:cNvGrpSpPr/>
            <p:nvPr/>
          </p:nvGrpSpPr>
          <p:grpSpPr>
            <a:xfrm>
              <a:off x="90330" y="3740262"/>
              <a:ext cx="6892520" cy="1111361"/>
              <a:chOff x="1131111" y="2759147"/>
              <a:chExt cx="9190026" cy="1415310"/>
            </a:xfrm>
          </p:grpSpPr>
          <p:grpSp>
            <p:nvGrpSpPr>
              <p:cNvPr id="63" name="Group 62">
                <a:extLst>
                  <a:ext uri="{FF2B5EF4-FFF2-40B4-BE49-F238E27FC236}">
                    <a16:creationId xmlns:a16="http://schemas.microsoft.com/office/drawing/2014/main" id="{F03D115F-DA5A-5792-FE62-BC9E35432643}"/>
                  </a:ext>
                </a:extLst>
              </p:cNvPr>
              <p:cNvGrpSpPr/>
              <p:nvPr/>
            </p:nvGrpSpPr>
            <p:grpSpPr>
              <a:xfrm>
                <a:off x="1131111" y="3204283"/>
                <a:ext cx="5860789" cy="970174"/>
                <a:chOff x="265692" y="673894"/>
                <a:chExt cx="6801616" cy="1361372"/>
              </a:xfrm>
            </p:grpSpPr>
            <p:grpSp>
              <p:nvGrpSpPr>
                <p:cNvPr id="68" name="Group 67">
                  <a:extLst>
                    <a:ext uri="{FF2B5EF4-FFF2-40B4-BE49-F238E27FC236}">
                      <a16:creationId xmlns:a16="http://schemas.microsoft.com/office/drawing/2014/main" id="{E98C8946-AFF9-CA81-8B84-2CFDFD52B077}"/>
                    </a:ext>
                  </a:extLst>
                </p:cNvPr>
                <p:cNvGrpSpPr/>
                <p:nvPr/>
              </p:nvGrpSpPr>
              <p:grpSpPr>
                <a:xfrm>
                  <a:off x="1871864" y="673894"/>
                  <a:ext cx="5195444" cy="1361372"/>
                  <a:chOff x="669370" y="4131103"/>
                  <a:chExt cx="5195444" cy="1361372"/>
                </a:xfrm>
              </p:grpSpPr>
              <p:sp>
                <p:nvSpPr>
                  <p:cNvPr id="70" name="Right Arrow 178">
                    <a:extLst>
                      <a:ext uri="{FF2B5EF4-FFF2-40B4-BE49-F238E27FC236}">
                        <a16:creationId xmlns:a16="http://schemas.microsoft.com/office/drawing/2014/main" id="{5D872CF9-CFB9-0BB2-73F6-DB6791A91ECD}"/>
                      </a:ext>
                    </a:extLst>
                  </p:cNvPr>
                  <p:cNvSpPr/>
                  <p:nvPr/>
                </p:nvSpPr>
                <p:spPr>
                  <a:xfrm>
                    <a:off x="669370" y="4330800"/>
                    <a:ext cx="1749443" cy="953124"/>
                  </a:xfrm>
                  <a:prstGeom prst="rightArrow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800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en-GB" sz="1050" dirty="0">
                        <a:solidFill>
                          <a:schemeClr val="tx1"/>
                        </a:solidFill>
                        <a:latin typeface="Calibri" panose="020F0502020204030204"/>
                      </a:rPr>
                      <a:t>2 W Conversion</a:t>
                    </a:r>
                  </a:p>
                </p:txBody>
              </p:sp>
              <p:sp>
                <p:nvSpPr>
                  <p:cNvPr id="71" name="Right Arrow 179">
                    <a:extLst>
                      <a:ext uri="{FF2B5EF4-FFF2-40B4-BE49-F238E27FC236}">
                        <a16:creationId xmlns:a16="http://schemas.microsoft.com/office/drawing/2014/main" id="{A03B6F54-D9C1-2E8A-4889-B6787F957031}"/>
                      </a:ext>
                    </a:extLst>
                  </p:cNvPr>
                  <p:cNvSpPr/>
                  <p:nvPr/>
                </p:nvSpPr>
                <p:spPr>
                  <a:xfrm>
                    <a:off x="4243267" y="4131103"/>
                    <a:ext cx="1621547" cy="1274410"/>
                  </a:xfrm>
                  <a:prstGeom prst="rightArrow">
                    <a:avLst/>
                  </a:pr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800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en-GB" sz="1050" dirty="0">
                        <a:solidFill>
                          <a:schemeClr val="tx1"/>
                        </a:solidFill>
                        <a:latin typeface="Calibri" panose="020F0502020204030204"/>
                      </a:rPr>
                      <a:t>Compressor</a:t>
                    </a:r>
                  </a:p>
                </p:txBody>
              </p:sp>
              <p:sp>
                <p:nvSpPr>
                  <p:cNvPr id="72" name="Right Arrow 180">
                    <a:extLst>
                      <a:ext uri="{FF2B5EF4-FFF2-40B4-BE49-F238E27FC236}">
                        <a16:creationId xmlns:a16="http://schemas.microsoft.com/office/drawing/2014/main" id="{B4670064-9171-E599-EEDE-3FBBB9407F01}"/>
                      </a:ext>
                    </a:extLst>
                  </p:cNvPr>
                  <p:cNvSpPr/>
                  <p:nvPr/>
                </p:nvSpPr>
                <p:spPr>
                  <a:xfrm>
                    <a:off x="2434797" y="4134773"/>
                    <a:ext cx="1789696" cy="1357702"/>
                  </a:xfrm>
                  <a:prstGeom prst="rightArrow">
                    <a:avLst/>
                  </a:prstGeom>
                  <a:solidFill>
                    <a:srgbClr val="CC00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800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en-GB" sz="1050" dirty="0">
                        <a:solidFill>
                          <a:schemeClr val="tx1"/>
                        </a:solidFill>
                        <a:latin typeface="Calibri" panose="020F0502020204030204"/>
                      </a:rPr>
                      <a:t>10 Hz </a:t>
                    </a:r>
                    <a:r>
                      <a:rPr lang="en-GB" sz="1050" dirty="0" err="1">
                        <a:solidFill>
                          <a:schemeClr val="tx1"/>
                        </a:solidFill>
                        <a:latin typeface="Calibri" panose="020F0502020204030204"/>
                      </a:rPr>
                      <a:t>TiSa</a:t>
                    </a:r>
                    <a:r>
                      <a:rPr lang="en-GB" sz="1050" dirty="0">
                        <a:solidFill>
                          <a:schemeClr val="tx1"/>
                        </a:solidFill>
                        <a:latin typeface="Calibri" panose="020F0502020204030204"/>
                      </a:rPr>
                      <a:t> Amplifier</a:t>
                    </a:r>
                  </a:p>
                </p:txBody>
              </p:sp>
            </p:grpSp>
            <p:sp>
              <p:nvSpPr>
                <p:cNvPr id="69" name="Right Arrow 177">
                  <a:extLst>
                    <a:ext uri="{FF2B5EF4-FFF2-40B4-BE49-F238E27FC236}">
                      <a16:creationId xmlns:a16="http://schemas.microsoft.com/office/drawing/2014/main" id="{DB41E5CB-95F3-7C89-4DCD-08D9CD0E4097}"/>
                    </a:ext>
                  </a:extLst>
                </p:cNvPr>
                <p:cNvSpPr/>
                <p:nvPr/>
              </p:nvSpPr>
              <p:spPr>
                <a:xfrm>
                  <a:off x="265692" y="931400"/>
                  <a:ext cx="1585937" cy="895316"/>
                </a:xfrm>
                <a:prstGeom prst="rightArrow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GB" sz="1050" dirty="0">
                      <a:solidFill>
                        <a:schemeClr val="tx1"/>
                      </a:solidFill>
                      <a:latin typeface="Calibri" panose="020F0502020204030204"/>
                    </a:rPr>
                    <a:t>EPAC pump</a:t>
                  </a:r>
                </a:p>
              </p:txBody>
            </p:sp>
          </p:grpSp>
          <p:sp>
            <p:nvSpPr>
              <p:cNvPr id="64" name="Right Arrow 172">
                <a:extLst>
                  <a:ext uri="{FF2B5EF4-FFF2-40B4-BE49-F238E27FC236}">
                    <a16:creationId xmlns:a16="http://schemas.microsoft.com/office/drawing/2014/main" id="{7CC4DD91-65A0-7240-2319-4DF2367EEC80}"/>
                  </a:ext>
                </a:extLst>
              </p:cNvPr>
              <p:cNvSpPr/>
              <p:nvPr/>
            </p:nvSpPr>
            <p:spPr>
              <a:xfrm rot="5400000">
                <a:off x="4096482" y="3113494"/>
                <a:ext cx="392979" cy="260981"/>
              </a:xfrm>
              <a:prstGeom prst="rightArrow">
                <a:avLst>
                  <a:gd name="adj1" fmla="val 100000"/>
                  <a:gd name="adj2" fmla="val 50000"/>
                </a:avLst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050" dirty="0">
                  <a:solidFill>
                    <a:schemeClr val="tx1"/>
                  </a:solidFill>
                  <a:latin typeface="Calibri" panose="020F0502020204030204"/>
                </a:endParaRPr>
              </a:p>
            </p:txBody>
          </p:sp>
          <p:sp>
            <p:nvSpPr>
              <p:cNvPr id="65" name="Right Arrow 173">
                <a:extLst>
                  <a:ext uri="{FF2B5EF4-FFF2-40B4-BE49-F238E27FC236}">
                    <a16:creationId xmlns:a16="http://schemas.microsoft.com/office/drawing/2014/main" id="{94597099-64F1-F42D-9880-B75D200314E7}"/>
                  </a:ext>
                </a:extLst>
              </p:cNvPr>
              <p:cNvSpPr/>
              <p:nvPr/>
            </p:nvSpPr>
            <p:spPr>
              <a:xfrm>
                <a:off x="2536266" y="2759147"/>
                <a:ext cx="1583102" cy="616705"/>
              </a:xfrm>
              <a:prstGeom prst="rightArrow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50" dirty="0">
                    <a:solidFill>
                      <a:schemeClr val="tx1"/>
                    </a:solidFill>
                  </a:rPr>
                  <a:t>EPAC Front  End</a:t>
                </a:r>
              </a:p>
            </p:txBody>
          </p:sp>
          <p:sp>
            <p:nvSpPr>
              <p:cNvPr id="66" name="Right Arrow 174">
                <a:extLst>
                  <a:ext uri="{FF2B5EF4-FFF2-40B4-BE49-F238E27FC236}">
                    <a16:creationId xmlns:a16="http://schemas.microsoft.com/office/drawing/2014/main" id="{52AD8120-4982-5650-68E3-9325E618BFF4}"/>
                  </a:ext>
                </a:extLst>
              </p:cNvPr>
              <p:cNvSpPr/>
              <p:nvPr/>
            </p:nvSpPr>
            <p:spPr>
              <a:xfrm>
                <a:off x="7038637" y="3162387"/>
                <a:ext cx="1506468" cy="1001067"/>
              </a:xfrm>
              <a:prstGeom prst="rightArrow">
                <a:avLst/>
              </a:prstGeom>
              <a:solidFill>
                <a:srgbClr val="FF33CC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50" dirty="0">
                    <a:solidFill>
                      <a:schemeClr val="tx1"/>
                    </a:solidFill>
                  </a:rPr>
                  <a:t>Beam propagation</a:t>
                </a: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58EB256C-547B-ABFE-E493-25D197D973FF}"/>
                  </a:ext>
                </a:extLst>
              </p:cNvPr>
              <p:cNvSpPr txBox="1"/>
              <p:nvPr/>
            </p:nvSpPr>
            <p:spPr>
              <a:xfrm>
                <a:off x="8623658" y="3210774"/>
                <a:ext cx="1697479" cy="940683"/>
              </a:xfrm>
              <a:prstGeom prst="rect">
                <a:avLst/>
              </a:prstGeom>
              <a:solidFill>
                <a:srgbClr val="009999"/>
              </a:solidFill>
              <a:ln>
                <a:solidFill>
                  <a:srgbClr val="009999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en-GB" sz="1050" b="1" dirty="0"/>
              </a:p>
              <a:p>
                <a:r>
                  <a:rPr lang="en-GB" sz="1050" b="1" dirty="0"/>
                  <a:t>Experimental Areas</a:t>
                </a:r>
              </a:p>
              <a:p>
                <a:endParaRPr lang="en-GB" sz="1050" b="1" dirty="0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E868664-1024-A6DD-8EF0-AB8F3F3EEEED}"/>
                </a:ext>
              </a:extLst>
            </p:cNvPr>
            <p:cNvGrpSpPr/>
            <p:nvPr/>
          </p:nvGrpSpPr>
          <p:grpSpPr>
            <a:xfrm>
              <a:off x="423510" y="582481"/>
              <a:ext cx="6046109" cy="3243777"/>
              <a:chOff x="675887" y="729480"/>
              <a:chExt cx="8061478" cy="4325036"/>
            </a:xfrm>
          </p:grpSpPr>
          <p:pic>
            <p:nvPicPr>
              <p:cNvPr id="57" name="Picture 56">
                <a:extLst>
                  <a:ext uri="{FF2B5EF4-FFF2-40B4-BE49-F238E27FC236}">
                    <a16:creationId xmlns:a16="http://schemas.microsoft.com/office/drawing/2014/main" id="{372BAA6E-7084-660B-2613-D0B975B4AB9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85723" y="847253"/>
                <a:ext cx="8013216" cy="4195290"/>
              </a:xfrm>
              <a:prstGeom prst="rect">
                <a:avLst/>
              </a:prstGeom>
            </p:spPr>
          </p:pic>
          <p:sp>
            <p:nvSpPr>
              <p:cNvPr id="58" name="Isosceles Triangle 31">
                <a:extLst>
                  <a:ext uri="{FF2B5EF4-FFF2-40B4-BE49-F238E27FC236}">
                    <a16:creationId xmlns:a16="http://schemas.microsoft.com/office/drawing/2014/main" id="{E465B799-E335-8B50-06B1-067C0B37189A}"/>
                  </a:ext>
                </a:extLst>
              </p:cNvPr>
              <p:cNvSpPr/>
              <p:nvPr/>
            </p:nvSpPr>
            <p:spPr>
              <a:xfrm rot="16200000" flipV="1">
                <a:off x="2812995" y="864979"/>
                <a:ext cx="2030535" cy="6304751"/>
              </a:xfrm>
              <a:prstGeom prst="triangle">
                <a:avLst>
                  <a:gd name="adj" fmla="val 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sp>
            <p:nvSpPr>
              <p:cNvPr id="59" name="Isosceles Triangle 32">
                <a:extLst>
                  <a:ext uri="{FF2B5EF4-FFF2-40B4-BE49-F238E27FC236}">
                    <a16:creationId xmlns:a16="http://schemas.microsoft.com/office/drawing/2014/main" id="{52DC65CA-633C-AE5F-93C3-00334B673F10}"/>
                  </a:ext>
                </a:extLst>
              </p:cNvPr>
              <p:cNvSpPr/>
              <p:nvPr/>
            </p:nvSpPr>
            <p:spPr>
              <a:xfrm rot="5400000" flipV="1">
                <a:off x="3284397" y="-1332400"/>
                <a:ext cx="1834526" cy="5958286"/>
              </a:xfrm>
              <a:prstGeom prst="triangle">
                <a:avLst>
                  <a:gd name="adj" fmla="val 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sp>
            <p:nvSpPr>
              <p:cNvPr id="60" name="Isosceles Triangle 34">
                <a:extLst>
                  <a:ext uri="{FF2B5EF4-FFF2-40B4-BE49-F238E27FC236}">
                    <a16:creationId xmlns:a16="http://schemas.microsoft.com/office/drawing/2014/main" id="{38A11998-9DAE-5AF1-6032-DD0383391A41}"/>
                  </a:ext>
                </a:extLst>
              </p:cNvPr>
              <p:cNvSpPr/>
              <p:nvPr/>
            </p:nvSpPr>
            <p:spPr>
              <a:xfrm flipV="1">
                <a:off x="7165045" y="1071416"/>
                <a:ext cx="947193" cy="1561417"/>
              </a:xfrm>
              <a:prstGeom prst="triangle">
                <a:avLst>
                  <a:gd name="adj" fmla="val 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sp>
            <p:nvSpPr>
              <p:cNvPr id="61" name="Isosceles Triangle 35">
                <a:extLst>
                  <a:ext uri="{FF2B5EF4-FFF2-40B4-BE49-F238E27FC236}">
                    <a16:creationId xmlns:a16="http://schemas.microsoft.com/office/drawing/2014/main" id="{29A3D9CA-6289-E0CC-CA90-FA77A282AC2B}"/>
                  </a:ext>
                </a:extLst>
              </p:cNvPr>
              <p:cNvSpPr/>
              <p:nvPr/>
            </p:nvSpPr>
            <p:spPr>
              <a:xfrm rot="5400000" flipV="1">
                <a:off x="6007425" y="-506820"/>
                <a:ext cx="1281693" cy="4025579"/>
              </a:xfrm>
              <a:prstGeom prst="triangle">
                <a:avLst>
                  <a:gd name="adj" fmla="val 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sp>
            <p:nvSpPr>
              <p:cNvPr id="62" name="Isosceles Triangle 36">
                <a:extLst>
                  <a:ext uri="{FF2B5EF4-FFF2-40B4-BE49-F238E27FC236}">
                    <a16:creationId xmlns:a16="http://schemas.microsoft.com/office/drawing/2014/main" id="{62773881-C28D-6B49-2EBA-1BEC6584073A}"/>
                  </a:ext>
                </a:extLst>
              </p:cNvPr>
              <p:cNvSpPr/>
              <p:nvPr/>
            </p:nvSpPr>
            <p:spPr>
              <a:xfrm rot="10800000" flipV="1">
                <a:off x="7911606" y="3406335"/>
                <a:ext cx="825759" cy="1648181"/>
              </a:xfrm>
              <a:prstGeom prst="triangle">
                <a:avLst>
                  <a:gd name="adj" fmla="val 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AB4B9F0-FBC5-FCD0-54D2-A1266D98A11C}"/>
                </a:ext>
              </a:extLst>
            </p:cNvPr>
            <p:cNvGrpSpPr/>
            <p:nvPr/>
          </p:nvGrpSpPr>
          <p:grpSpPr>
            <a:xfrm>
              <a:off x="2069394" y="1042707"/>
              <a:ext cx="2662059" cy="1167380"/>
              <a:chOff x="2760379" y="1122923"/>
              <a:chExt cx="3549412" cy="1556506"/>
            </a:xfrm>
          </p:grpSpPr>
          <p:sp>
            <p:nvSpPr>
              <p:cNvPr id="55" name="Freeform 17">
                <a:extLst>
                  <a:ext uri="{FF2B5EF4-FFF2-40B4-BE49-F238E27FC236}">
                    <a16:creationId xmlns:a16="http://schemas.microsoft.com/office/drawing/2014/main" id="{383472DD-0D87-4AA1-F93C-3D0BE14F5F44}"/>
                  </a:ext>
                </a:extLst>
              </p:cNvPr>
              <p:cNvSpPr/>
              <p:nvPr/>
            </p:nvSpPr>
            <p:spPr>
              <a:xfrm>
                <a:off x="2760379" y="1303804"/>
                <a:ext cx="2991748" cy="1375625"/>
              </a:xfrm>
              <a:custGeom>
                <a:avLst/>
                <a:gdLst>
                  <a:gd name="connsiteX0" fmla="*/ 477078 w 4244009"/>
                  <a:gd name="connsiteY0" fmla="*/ 0 h 2126974"/>
                  <a:gd name="connsiteX1" fmla="*/ 0 w 4244009"/>
                  <a:gd name="connsiteY1" fmla="*/ 894522 h 2126974"/>
                  <a:gd name="connsiteX2" fmla="*/ 3766930 w 4244009"/>
                  <a:gd name="connsiteY2" fmla="*/ 2126974 h 2126974"/>
                  <a:gd name="connsiteX3" fmla="*/ 4244009 w 4244009"/>
                  <a:gd name="connsiteY3" fmla="*/ 1192696 h 2126974"/>
                  <a:gd name="connsiteX4" fmla="*/ 477078 w 4244009"/>
                  <a:gd name="connsiteY4" fmla="*/ 0 h 2126974"/>
                  <a:gd name="connsiteX0" fmla="*/ 506896 w 4244009"/>
                  <a:gd name="connsiteY0" fmla="*/ 0 h 2166730"/>
                  <a:gd name="connsiteX1" fmla="*/ 0 w 4244009"/>
                  <a:gd name="connsiteY1" fmla="*/ 934278 h 2166730"/>
                  <a:gd name="connsiteX2" fmla="*/ 3766930 w 4244009"/>
                  <a:gd name="connsiteY2" fmla="*/ 2166730 h 2166730"/>
                  <a:gd name="connsiteX3" fmla="*/ 4244009 w 4244009"/>
                  <a:gd name="connsiteY3" fmla="*/ 1232452 h 2166730"/>
                  <a:gd name="connsiteX4" fmla="*/ 506896 w 4244009"/>
                  <a:gd name="connsiteY4" fmla="*/ 0 h 2166730"/>
                  <a:gd name="connsiteX0" fmla="*/ 506896 w 4263887"/>
                  <a:gd name="connsiteY0" fmla="*/ 0 h 2166730"/>
                  <a:gd name="connsiteX1" fmla="*/ 0 w 4263887"/>
                  <a:gd name="connsiteY1" fmla="*/ 934278 h 2166730"/>
                  <a:gd name="connsiteX2" fmla="*/ 3766930 w 4263887"/>
                  <a:gd name="connsiteY2" fmla="*/ 2166730 h 2166730"/>
                  <a:gd name="connsiteX3" fmla="*/ 4263887 w 4263887"/>
                  <a:gd name="connsiteY3" fmla="*/ 1192695 h 2166730"/>
                  <a:gd name="connsiteX4" fmla="*/ 506896 w 4263887"/>
                  <a:gd name="connsiteY4" fmla="*/ 0 h 2166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263887" h="2166730">
                    <a:moveTo>
                      <a:pt x="506896" y="0"/>
                    </a:moveTo>
                    <a:lnTo>
                      <a:pt x="0" y="934278"/>
                    </a:lnTo>
                    <a:lnTo>
                      <a:pt x="3766930" y="2166730"/>
                    </a:lnTo>
                    <a:lnTo>
                      <a:pt x="4263887" y="1192695"/>
                    </a:lnTo>
                    <a:lnTo>
                      <a:pt x="506896" y="0"/>
                    </a:lnTo>
                    <a:close/>
                  </a:path>
                </a:pathLst>
              </a:custGeom>
              <a:noFill/>
              <a:ln w="31750" cap="flat" cmpd="sng" algn="ctr">
                <a:solidFill>
                  <a:srgbClr val="00B0F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12E71589-B20D-14FD-AC72-E41340171994}"/>
                  </a:ext>
                </a:extLst>
              </p:cNvPr>
              <p:cNvSpPr txBox="1"/>
              <p:nvPr/>
            </p:nvSpPr>
            <p:spPr>
              <a:xfrm>
                <a:off x="4284854" y="1122923"/>
                <a:ext cx="2024937" cy="677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1350" b="1" kern="0" dirty="0">
                    <a:solidFill>
                      <a:srgbClr val="00B0F0"/>
                    </a:solidFill>
                  </a:rPr>
                  <a:t>EPAC Front End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D5558CCC-15F5-7611-6F67-81A2FA00A35B}"/>
                </a:ext>
              </a:extLst>
            </p:cNvPr>
            <p:cNvGrpSpPr/>
            <p:nvPr/>
          </p:nvGrpSpPr>
          <p:grpSpPr>
            <a:xfrm>
              <a:off x="390584" y="663733"/>
              <a:ext cx="1778657" cy="1544942"/>
              <a:chOff x="556755" y="655470"/>
              <a:chExt cx="2371542" cy="2059922"/>
            </a:xfrm>
          </p:grpSpPr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79CA50F3-9970-D2ED-8486-9BF94F155D68}"/>
                  </a:ext>
                </a:extLst>
              </p:cNvPr>
              <p:cNvCxnSpPr/>
              <p:nvPr/>
            </p:nvCxnSpPr>
            <p:spPr>
              <a:xfrm flipV="1">
                <a:off x="732529" y="2205486"/>
                <a:ext cx="514908" cy="331653"/>
              </a:xfrm>
              <a:prstGeom prst="line">
                <a:avLst/>
              </a:prstGeom>
              <a:ln w="317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134E1972-022A-B106-6356-CCEFC274ACD3}"/>
                  </a:ext>
                </a:extLst>
              </p:cNvPr>
              <p:cNvGrpSpPr/>
              <p:nvPr/>
            </p:nvGrpSpPr>
            <p:grpSpPr>
              <a:xfrm rot="21427789">
                <a:off x="556755" y="655470"/>
                <a:ext cx="2371542" cy="2059922"/>
                <a:chOff x="361095" y="1053412"/>
                <a:chExt cx="2371542" cy="2059922"/>
              </a:xfrm>
            </p:grpSpPr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D835391D-D46B-3E02-410C-FE215663C30F}"/>
                    </a:ext>
                  </a:extLst>
                </p:cNvPr>
                <p:cNvCxnSpPr/>
                <p:nvPr/>
              </p:nvCxnSpPr>
              <p:spPr>
                <a:xfrm>
                  <a:off x="361095" y="2333551"/>
                  <a:ext cx="2036491" cy="772617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4FF2383C-9498-AD35-5CB5-B3E0493419F2}"/>
                    </a:ext>
                  </a:extLst>
                </p:cNvPr>
                <p:cNvCxnSpPr/>
                <p:nvPr/>
              </p:nvCxnSpPr>
              <p:spPr>
                <a:xfrm>
                  <a:off x="1149259" y="1065137"/>
                  <a:ext cx="1189729" cy="426875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70A9CA5B-E203-00ED-E9FD-376A10477E51}"/>
                    </a:ext>
                  </a:extLst>
                </p:cNvPr>
                <p:cNvCxnSpPr/>
                <p:nvPr/>
              </p:nvCxnSpPr>
              <p:spPr>
                <a:xfrm flipV="1">
                  <a:off x="361095" y="1053412"/>
                  <a:ext cx="788164" cy="1296364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BC50F14C-04A8-64B4-F67C-791A8E10DB58}"/>
                    </a:ext>
                  </a:extLst>
                </p:cNvPr>
                <p:cNvCxnSpPr/>
                <p:nvPr/>
              </p:nvCxnSpPr>
              <p:spPr>
                <a:xfrm rot="172211" flipV="1">
                  <a:off x="1933012" y="1466631"/>
                  <a:ext cx="415428" cy="812846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99A0B565-7D2C-F101-C1D7-F6AA52E5320A}"/>
                    </a:ext>
                  </a:extLst>
                </p:cNvPr>
                <p:cNvCxnSpPr/>
                <p:nvPr/>
              </p:nvCxnSpPr>
              <p:spPr>
                <a:xfrm flipV="1">
                  <a:off x="2404983" y="2540242"/>
                  <a:ext cx="327654" cy="573092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28F0EBBE-D4B4-56A8-6836-687A99F3F7CC}"/>
                    </a:ext>
                  </a:extLst>
                </p:cNvPr>
                <p:cNvCxnSpPr/>
                <p:nvPr/>
              </p:nvCxnSpPr>
              <p:spPr>
                <a:xfrm>
                  <a:off x="1912453" y="2277943"/>
                  <a:ext cx="794679" cy="282034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170CFA8-9381-1D31-C8F6-7A5D097C9617}"/>
                </a:ext>
              </a:extLst>
            </p:cNvPr>
            <p:cNvSpPr txBox="1"/>
            <p:nvPr/>
          </p:nvSpPr>
          <p:spPr>
            <a:xfrm>
              <a:off x="-27123" y="2037642"/>
              <a:ext cx="13564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C00000"/>
                  </a:solidFill>
                </a:rPr>
                <a:t>DPPLS Pump</a:t>
              </a:r>
            </a:p>
          </p:txBody>
        </p:sp>
        <p:sp>
          <p:nvSpPr>
            <p:cNvPr id="17" name="Freeform 106">
              <a:extLst>
                <a:ext uri="{FF2B5EF4-FFF2-40B4-BE49-F238E27FC236}">
                  <a16:creationId xmlns:a16="http://schemas.microsoft.com/office/drawing/2014/main" id="{9DE5C7DB-7003-1095-31EA-1B734340F223}"/>
                </a:ext>
              </a:extLst>
            </p:cNvPr>
            <p:cNvSpPr/>
            <p:nvPr/>
          </p:nvSpPr>
          <p:spPr>
            <a:xfrm>
              <a:off x="2438690" y="1850732"/>
              <a:ext cx="976614" cy="452362"/>
            </a:xfrm>
            <a:custGeom>
              <a:avLst/>
              <a:gdLst>
                <a:gd name="connsiteX0" fmla="*/ 149087 w 2057400"/>
                <a:gd name="connsiteY0" fmla="*/ 0 h 934278"/>
                <a:gd name="connsiteX1" fmla="*/ 0 w 2057400"/>
                <a:gd name="connsiteY1" fmla="*/ 337930 h 934278"/>
                <a:gd name="connsiteX2" fmla="*/ 1908313 w 2057400"/>
                <a:gd name="connsiteY2" fmla="*/ 934278 h 934278"/>
                <a:gd name="connsiteX3" fmla="*/ 2057400 w 2057400"/>
                <a:gd name="connsiteY3" fmla="*/ 606287 h 934278"/>
                <a:gd name="connsiteX4" fmla="*/ 149087 w 2057400"/>
                <a:gd name="connsiteY4" fmla="*/ 0 h 934278"/>
                <a:gd name="connsiteX0" fmla="*/ 0 w 1908313"/>
                <a:gd name="connsiteY0" fmla="*/ 0 h 934278"/>
                <a:gd name="connsiteX1" fmla="*/ 168965 w 1908313"/>
                <a:gd name="connsiteY1" fmla="*/ 457200 h 934278"/>
                <a:gd name="connsiteX2" fmla="*/ 1759226 w 1908313"/>
                <a:gd name="connsiteY2" fmla="*/ 934278 h 934278"/>
                <a:gd name="connsiteX3" fmla="*/ 1908313 w 1908313"/>
                <a:gd name="connsiteY3" fmla="*/ 606287 h 934278"/>
                <a:gd name="connsiteX4" fmla="*/ 0 w 1908313"/>
                <a:gd name="connsiteY4" fmla="*/ 0 h 934278"/>
                <a:gd name="connsiteX0" fmla="*/ 188844 w 1739348"/>
                <a:gd name="connsiteY0" fmla="*/ 0 h 805069"/>
                <a:gd name="connsiteX1" fmla="*/ 0 w 1739348"/>
                <a:gd name="connsiteY1" fmla="*/ 327991 h 805069"/>
                <a:gd name="connsiteX2" fmla="*/ 1590261 w 1739348"/>
                <a:gd name="connsiteY2" fmla="*/ 805069 h 805069"/>
                <a:gd name="connsiteX3" fmla="*/ 1739348 w 1739348"/>
                <a:gd name="connsiteY3" fmla="*/ 477078 h 805069"/>
                <a:gd name="connsiteX4" fmla="*/ 188844 w 1739348"/>
                <a:gd name="connsiteY4" fmla="*/ 0 h 805069"/>
                <a:gd name="connsiteX0" fmla="*/ 168966 w 1719470"/>
                <a:gd name="connsiteY0" fmla="*/ 0 h 805069"/>
                <a:gd name="connsiteX1" fmla="*/ 0 w 1719470"/>
                <a:gd name="connsiteY1" fmla="*/ 327991 h 805069"/>
                <a:gd name="connsiteX2" fmla="*/ 1570383 w 1719470"/>
                <a:gd name="connsiteY2" fmla="*/ 805069 h 805069"/>
                <a:gd name="connsiteX3" fmla="*/ 1719470 w 1719470"/>
                <a:gd name="connsiteY3" fmla="*/ 477078 h 805069"/>
                <a:gd name="connsiteX4" fmla="*/ 168966 w 1719470"/>
                <a:gd name="connsiteY4" fmla="*/ 0 h 805069"/>
                <a:gd name="connsiteX0" fmla="*/ 188845 w 1719470"/>
                <a:gd name="connsiteY0" fmla="*/ 0 h 795130"/>
                <a:gd name="connsiteX1" fmla="*/ 0 w 1719470"/>
                <a:gd name="connsiteY1" fmla="*/ 318052 h 795130"/>
                <a:gd name="connsiteX2" fmla="*/ 1570383 w 1719470"/>
                <a:gd name="connsiteY2" fmla="*/ 795130 h 795130"/>
                <a:gd name="connsiteX3" fmla="*/ 1719470 w 1719470"/>
                <a:gd name="connsiteY3" fmla="*/ 467139 h 795130"/>
                <a:gd name="connsiteX4" fmla="*/ 188845 w 1719470"/>
                <a:gd name="connsiteY4" fmla="*/ 0 h 795130"/>
                <a:gd name="connsiteX0" fmla="*/ 168967 w 1699592"/>
                <a:gd name="connsiteY0" fmla="*/ 0 h 795130"/>
                <a:gd name="connsiteX1" fmla="*/ 0 w 1699592"/>
                <a:gd name="connsiteY1" fmla="*/ 327991 h 795130"/>
                <a:gd name="connsiteX2" fmla="*/ 1550505 w 1699592"/>
                <a:gd name="connsiteY2" fmla="*/ 795130 h 795130"/>
                <a:gd name="connsiteX3" fmla="*/ 1699592 w 1699592"/>
                <a:gd name="connsiteY3" fmla="*/ 467139 h 795130"/>
                <a:gd name="connsiteX4" fmla="*/ 168967 w 1699592"/>
                <a:gd name="connsiteY4" fmla="*/ 0 h 795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99592" h="795130">
                  <a:moveTo>
                    <a:pt x="168967" y="0"/>
                  </a:moveTo>
                  <a:lnTo>
                    <a:pt x="0" y="327991"/>
                  </a:lnTo>
                  <a:lnTo>
                    <a:pt x="1550505" y="795130"/>
                  </a:lnTo>
                  <a:lnTo>
                    <a:pt x="1699592" y="467139"/>
                  </a:lnTo>
                  <a:lnTo>
                    <a:pt x="168967" y="0"/>
                  </a:lnTo>
                  <a:close/>
                </a:path>
              </a:pathLst>
            </a:custGeom>
            <a:noFill/>
            <a:ln w="317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76C7122-A2BA-B17F-2382-4B7A485B8D80}"/>
                </a:ext>
              </a:extLst>
            </p:cNvPr>
            <p:cNvSpPr txBox="1"/>
            <p:nvPr/>
          </p:nvSpPr>
          <p:spPr>
            <a:xfrm>
              <a:off x="934956" y="2611171"/>
              <a:ext cx="10537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00B050"/>
                  </a:solidFill>
                </a:rPr>
                <a:t>Green conversion</a:t>
              </a: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63EB979B-FC9E-118D-2021-8D3181AB8D51}"/>
                </a:ext>
              </a:extLst>
            </p:cNvPr>
            <p:cNvGrpSpPr/>
            <p:nvPr/>
          </p:nvGrpSpPr>
          <p:grpSpPr>
            <a:xfrm>
              <a:off x="1906003" y="2045986"/>
              <a:ext cx="2490834" cy="1610195"/>
              <a:chOff x="2512763" y="2296217"/>
              <a:chExt cx="3321112" cy="2146927"/>
            </a:xfrm>
          </p:grpSpPr>
          <p:sp>
            <p:nvSpPr>
              <p:cNvPr id="44" name="Freeform 136">
                <a:extLst>
                  <a:ext uri="{FF2B5EF4-FFF2-40B4-BE49-F238E27FC236}">
                    <a16:creationId xmlns:a16="http://schemas.microsoft.com/office/drawing/2014/main" id="{5E7E542C-44CE-8624-E688-895D338F8946}"/>
                  </a:ext>
                </a:extLst>
              </p:cNvPr>
              <p:cNvSpPr/>
              <p:nvPr/>
            </p:nvSpPr>
            <p:spPr>
              <a:xfrm>
                <a:off x="2841211" y="2296217"/>
                <a:ext cx="2992664" cy="1454328"/>
              </a:xfrm>
              <a:custGeom>
                <a:avLst/>
                <a:gdLst>
                  <a:gd name="connsiteX0" fmla="*/ 626166 w 3906079"/>
                  <a:gd name="connsiteY0" fmla="*/ 0 h 2305878"/>
                  <a:gd name="connsiteX1" fmla="*/ 0 w 3906079"/>
                  <a:gd name="connsiteY1" fmla="*/ 1222513 h 2305878"/>
                  <a:gd name="connsiteX2" fmla="*/ 3329609 w 3906079"/>
                  <a:gd name="connsiteY2" fmla="*/ 2305878 h 2305878"/>
                  <a:gd name="connsiteX3" fmla="*/ 3906079 w 3906079"/>
                  <a:gd name="connsiteY3" fmla="*/ 1113182 h 2305878"/>
                  <a:gd name="connsiteX4" fmla="*/ 626166 w 3906079"/>
                  <a:gd name="connsiteY4" fmla="*/ 0 h 2305878"/>
                  <a:gd name="connsiteX0" fmla="*/ 2226366 w 3906079"/>
                  <a:gd name="connsiteY0" fmla="*/ 0 h 1769165"/>
                  <a:gd name="connsiteX1" fmla="*/ 0 w 3906079"/>
                  <a:gd name="connsiteY1" fmla="*/ 685800 h 1769165"/>
                  <a:gd name="connsiteX2" fmla="*/ 3329609 w 3906079"/>
                  <a:gd name="connsiteY2" fmla="*/ 1769165 h 1769165"/>
                  <a:gd name="connsiteX3" fmla="*/ 3906079 w 3906079"/>
                  <a:gd name="connsiteY3" fmla="*/ 576469 h 1769165"/>
                  <a:gd name="connsiteX4" fmla="*/ 2226366 w 3906079"/>
                  <a:gd name="connsiteY4" fmla="*/ 0 h 1769165"/>
                  <a:gd name="connsiteX0" fmla="*/ 2226366 w 3906079"/>
                  <a:gd name="connsiteY0" fmla="*/ 0 h 1769165"/>
                  <a:gd name="connsiteX1" fmla="*/ 1066462 w 3906079"/>
                  <a:gd name="connsiteY1" fmla="*/ 368762 h 1769165"/>
                  <a:gd name="connsiteX2" fmla="*/ 0 w 3906079"/>
                  <a:gd name="connsiteY2" fmla="*/ 685800 h 1769165"/>
                  <a:gd name="connsiteX3" fmla="*/ 3329609 w 3906079"/>
                  <a:gd name="connsiteY3" fmla="*/ 1769165 h 1769165"/>
                  <a:gd name="connsiteX4" fmla="*/ 3906079 w 3906079"/>
                  <a:gd name="connsiteY4" fmla="*/ 576469 h 1769165"/>
                  <a:gd name="connsiteX5" fmla="*/ 2226366 w 3906079"/>
                  <a:gd name="connsiteY5" fmla="*/ 0 h 1769165"/>
                  <a:gd name="connsiteX0" fmla="*/ 2226366 w 3906079"/>
                  <a:gd name="connsiteY0" fmla="*/ 148073 h 1917238"/>
                  <a:gd name="connsiteX1" fmla="*/ 420418 w 3906079"/>
                  <a:gd name="connsiteY1" fmla="*/ 0 h 1917238"/>
                  <a:gd name="connsiteX2" fmla="*/ 0 w 3906079"/>
                  <a:gd name="connsiteY2" fmla="*/ 833873 h 1917238"/>
                  <a:gd name="connsiteX3" fmla="*/ 3329609 w 3906079"/>
                  <a:gd name="connsiteY3" fmla="*/ 1917238 h 1917238"/>
                  <a:gd name="connsiteX4" fmla="*/ 3906079 w 3906079"/>
                  <a:gd name="connsiteY4" fmla="*/ 724542 h 1917238"/>
                  <a:gd name="connsiteX5" fmla="*/ 2226366 w 3906079"/>
                  <a:gd name="connsiteY5" fmla="*/ 148073 h 1917238"/>
                  <a:gd name="connsiteX0" fmla="*/ 2226366 w 3906079"/>
                  <a:gd name="connsiteY0" fmla="*/ 148073 h 1917238"/>
                  <a:gd name="connsiteX1" fmla="*/ 1732384 w 3906079"/>
                  <a:gd name="connsiteY1" fmla="*/ 119269 h 1917238"/>
                  <a:gd name="connsiteX2" fmla="*/ 420418 w 3906079"/>
                  <a:gd name="connsiteY2" fmla="*/ 0 h 1917238"/>
                  <a:gd name="connsiteX3" fmla="*/ 0 w 3906079"/>
                  <a:gd name="connsiteY3" fmla="*/ 833873 h 1917238"/>
                  <a:gd name="connsiteX4" fmla="*/ 3329609 w 3906079"/>
                  <a:gd name="connsiteY4" fmla="*/ 1917238 h 1917238"/>
                  <a:gd name="connsiteX5" fmla="*/ 3906079 w 3906079"/>
                  <a:gd name="connsiteY5" fmla="*/ 724542 h 1917238"/>
                  <a:gd name="connsiteX6" fmla="*/ 2226366 w 3906079"/>
                  <a:gd name="connsiteY6" fmla="*/ 148073 h 1917238"/>
                  <a:gd name="connsiteX0" fmla="*/ 2226366 w 3906079"/>
                  <a:gd name="connsiteY0" fmla="*/ 148073 h 1917238"/>
                  <a:gd name="connsiteX1" fmla="*/ 2020619 w 3906079"/>
                  <a:gd name="connsiteY1" fmla="*/ 496956 h 1917238"/>
                  <a:gd name="connsiteX2" fmla="*/ 420418 w 3906079"/>
                  <a:gd name="connsiteY2" fmla="*/ 0 h 1917238"/>
                  <a:gd name="connsiteX3" fmla="*/ 0 w 3906079"/>
                  <a:gd name="connsiteY3" fmla="*/ 833873 h 1917238"/>
                  <a:gd name="connsiteX4" fmla="*/ 3329609 w 3906079"/>
                  <a:gd name="connsiteY4" fmla="*/ 1917238 h 1917238"/>
                  <a:gd name="connsiteX5" fmla="*/ 3906079 w 3906079"/>
                  <a:gd name="connsiteY5" fmla="*/ 724542 h 1917238"/>
                  <a:gd name="connsiteX6" fmla="*/ 2226366 w 3906079"/>
                  <a:gd name="connsiteY6" fmla="*/ 148073 h 1917238"/>
                  <a:gd name="connsiteX0" fmla="*/ 2156793 w 3906079"/>
                  <a:gd name="connsiteY0" fmla="*/ 128195 h 1917238"/>
                  <a:gd name="connsiteX1" fmla="*/ 2020619 w 3906079"/>
                  <a:gd name="connsiteY1" fmla="*/ 496956 h 1917238"/>
                  <a:gd name="connsiteX2" fmla="*/ 420418 w 3906079"/>
                  <a:gd name="connsiteY2" fmla="*/ 0 h 1917238"/>
                  <a:gd name="connsiteX3" fmla="*/ 0 w 3906079"/>
                  <a:gd name="connsiteY3" fmla="*/ 833873 h 1917238"/>
                  <a:gd name="connsiteX4" fmla="*/ 3329609 w 3906079"/>
                  <a:gd name="connsiteY4" fmla="*/ 1917238 h 1917238"/>
                  <a:gd name="connsiteX5" fmla="*/ 3906079 w 3906079"/>
                  <a:gd name="connsiteY5" fmla="*/ 724542 h 1917238"/>
                  <a:gd name="connsiteX6" fmla="*/ 2156793 w 3906079"/>
                  <a:gd name="connsiteY6" fmla="*/ 128195 h 1917238"/>
                  <a:gd name="connsiteX0" fmla="*/ 2216428 w 3906079"/>
                  <a:gd name="connsiteY0" fmla="*/ 148074 h 1917238"/>
                  <a:gd name="connsiteX1" fmla="*/ 2020619 w 3906079"/>
                  <a:gd name="connsiteY1" fmla="*/ 496956 h 1917238"/>
                  <a:gd name="connsiteX2" fmla="*/ 420418 w 3906079"/>
                  <a:gd name="connsiteY2" fmla="*/ 0 h 1917238"/>
                  <a:gd name="connsiteX3" fmla="*/ 0 w 3906079"/>
                  <a:gd name="connsiteY3" fmla="*/ 833873 h 1917238"/>
                  <a:gd name="connsiteX4" fmla="*/ 3329609 w 3906079"/>
                  <a:gd name="connsiteY4" fmla="*/ 1917238 h 1917238"/>
                  <a:gd name="connsiteX5" fmla="*/ 3906079 w 3906079"/>
                  <a:gd name="connsiteY5" fmla="*/ 724542 h 1917238"/>
                  <a:gd name="connsiteX6" fmla="*/ 2216428 w 3906079"/>
                  <a:gd name="connsiteY6" fmla="*/ 148074 h 1917238"/>
                  <a:gd name="connsiteX0" fmla="*/ 2216428 w 3906079"/>
                  <a:gd name="connsiteY0" fmla="*/ 148074 h 1917238"/>
                  <a:gd name="connsiteX1" fmla="*/ 2020619 w 3906079"/>
                  <a:gd name="connsiteY1" fmla="*/ 496956 h 1917238"/>
                  <a:gd name="connsiteX2" fmla="*/ 420418 w 3906079"/>
                  <a:gd name="connsiteY2" fmla="*/ 0 h 1917238"/>
                  <a:gd name="connsiteX3" fmla="*/ 0 w 3906079"/>
                  <a:gd name="connsiteY3" fmla="*/ 833873 h 1917238"/>
                  <a:gd name="connsiteX4" fmla="*/ 3329609 w 3906079"/>
                  <a:gd name="connsiteY4" fmla="*/ 1917238 h 1917238"/>
                  <a:gd name="connsiteX5" fmla="*/ 3906079 w 3906079"/>
                  <a:gd name="connsiteY5" fmla="*/ 724542 h 1917238"/>
                  <a:gd name="connsiteX6" fmla="*/ 2216428 w 3906079"/>
                  <a:gd name="connsiteY6" fmla="*/ 148074 h 1917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06079" h="1917238">
                    <a:moveTo>
                      <a:pt x="2216428" y="148074"/>
                    </a:moveTo>
                    <a:lnTo>
                      <a:pt x="2020619" y="496956"/>
                    </a:lnTo>
                    <a:lnTo>
                      <a:pt x="420418" y="0"/>
                    </a:lnTo>
                    <a:lnTo>
                      <a:pt x="0" y="833873"/>
                    </a:lnTo>
                    <a:lnTo>
                      <a:pt x="3329609" y="1917238"/>
                    </a:lnTo>
                    <a:lnTo>
                      <a:pt x="3906079" y="724542"/>
                    </a:lnTo>
                    <a:lnTo>
                      <a:pt x="2216428" y="148074"/>
                    </a:lnTo>
                    <a:close/>
                  </a:path>
                </a:pathLst>
              </a:custGeom>
              <a:noFill/>
              <a:ln w="3175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C610946B-B65F-9E57-ED2E-E03F5B24E3A9}"/>
                  </a:ext>
                </a:extLst>
              </p:cNvPr>
              <p:cNvSpPr txBox="1"/>
              <p:nvPr/>
            </p:nvSpPr>
            <p:spPr>
              <a:xfrm>
                <a:off x="2512763" y="3581369"/>
                <a:ext cx="1405017" cy="861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b="1" dirty="0">
                    <a:solidFill>
                      <a:srgbClr val="7030A0"/>
                    </a:solidFill>
                  </a:rPr>
                  <a:t>Ti:Sa High Energy Amplifier</a:t>
                </a:r>
              </a:p>
            </p:txBody>
          </p: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53B1C1D8-3E2E-E306-98E9-7CAAEBF029D8}"/>
                  </a:ext>
                </a:extLst>
              </p:cNvPr>
              <p:cNvCxnSpPr/>
              <p:nvPr/>
            </p:nvCxnSpPr>
            <p:spPr>
              <a:xfrm flipV="1">
                <a:off x="3395817" y="3258948"/>
                <a:ext cx="507132" cy="387814"/>
              </a:xfrm>
              <a:prstGeom prst="line">
                <a:avLst/>
              </a:prstGeom>
              <a:ln w="3175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CD22EC4-8CBF-0389-0A38-7CADA1A9B85B}"/>
                </a:ext>
              </a:extLst>
            </p:cNvPr>
            <p:cNvGrpSpPr/>
            <p:nvPr/>
          </p:nvGrpSpPr>
          <p:grpSpPr>
            <a:xfrm>
              <a:off x="3280219" y="1918006"/>
              <a:ext cx="2231861" cy="1908308"/>
              <a:chOff x="4257653" y="2320157"/>
              <a:chExt cx="2975815" cy="2544410"/>
            </a:xfrm>
          </p:grpSpPr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61B453D2-A2C3-B34B-37FD-6D78C58B5A60}"/>
                  </a:ext>
                </a:extLst>
              </p:cNvPr>
              <p:cNvSpPr txBox="1"/>
              <p:nvPr/>
            </p:nvSpPr>
            <p:spPr>
              <a:xfrm>
                <a:off x="4257653" y="4187459"/>
                <a:ext cx="2024938" cy="677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1350" b="1" kern="0" dirty="0">
                    <a:solidFill>
                      <a:schemeClr val="accent4">
                        <a:lumMod val="75000"/>
                      </a:schemeClr>
                    </a:solidFill>
                  </a:rPr>
                  <a:t>Compressor &amp; diagnostics  </a:t>
                </a:r>
              </a:p>
            </p:txBody>
          </p: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D22C002C-AB63-8E17-9F31-8FD609F7D4FA}"/>
                  </a:ext>
                </a:extLst>
              </p:cNvPr>
              <p:cNvGrpSpPr/>
              <p:nvPr/>
            </p:nvGrpSpPr>
            <p:grpSpPr>
              <a:xfrm>
                <a:off x="5493332" y="2320157"/>
                <a:ext cx="1740136" cy="1905051"/>
                <a:chOff x="5593588" y="3208947"/>
                <a:chExt cx="1740136" cy="1905051"/>
              </a:xfrm>
            </p:grpSpPr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A55078E3-FF84-C509-8396-A1D78B13F8A0}"/>
                    </a:ext>
                  </a:extLst>
                </p:cNvPr>
                <p:cNvCxnSpPr/>
                <p:nvPr/>
              </p:nvCxnSpPr>
              <p:spPr>
                <a:xfrm flipV="1">
                  <a:off x="5593588" y="4844338"/>
                  <a:ext cx="623418" cy="269660"/>
                </a:xfrm>
                <a:prstGeom prst="line">
                  <a:avLst/>
                </a:prstGeom>
                <a:ln w="28575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FAF335A0-B39E-269D-7057-EC934D6E8C44}"/>
                    </a:ext>
                  </a:extLst>
                </p:cNvPr>
                <p:cNvCxnSpPr/>
                <p:nvPr/>
              </p:nvCxnSpPr>
              <p:spPr>
                <a:xfrm>
                  <a:off x="6175755" y="3208947"/>
                  <a:ext cx="1028042" cy="382667"/>
                </a:xfrm>
                <a:prstGeom prst="line">
                  <a:avLst/>
                </a:prstGeom>
                <a:ln w="28575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1244A992-DA96-3C08-F861-CDCBD4671C19}"/>
                    </a:ext>
                  </a:extLst>
                </p:cNvPr>
                <p:cNvCxnSpPr/>
                <p:nvPr/>
              </p:nvCxnSpPr>
              <p:spPr>
                <a:xfrm flipH="1">
                  <a:off x="5611616" y="3208947"/>
                  <a:ext cx="564139" cy="1355826"/>
                </a:xfrm>
                <a:prstGeom prst="line">
                  <a:avLst/>
                </a:prstGeom>
                <a:ln w="28575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190D50D9-26AB-9533-1F00-E41F7F6BCB68}"/>
                    </a:ext>
                  </a:extLst>
                </p:cNvPr>
                <p:cNvCxnSpPr/>
                <p:nvPr/>
              </p:nvCxnSpPr>
              <p:spPr>
                <a:xfrm>
                  <a:off x="5611616" y="4557576"/>
                  <a:ext cx="1447582" cy="412626"/>
                </a:xfrm>
                <a:prstGeom prst="line">
                  <a:avLst/>
                </a:prstGeom>
                <a:ln w="28575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26903C4C-50AC-CA1F-839F-2A29E02F102F}"/>
                    </a:ext>
                  </a:extLst>
                </p:cNvPr>
                <p:cNvCxnSpPr/>
                <p:nvPr/>
              </p:nvCxnSpPr>
              <p:spPr>
                <a:xfrm flipV="1">
                  <a:off x="7059198" y="4306550"/>
                  <a:ext cx="274526" cy="679912"/>
                </a:xfrm>
                <a:prstGeom prst="line">
                  <a:avLst/>
                </a:prstGeom>
                <a:ln w="28575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AC24B875-FEC0-A7FF-A10E-CAF428DA5C4E}"/>
                    </a:ext>
                  </a:extLst>
                </p:cNvPr>
                <p:cNvCxnSpPr/>
                <p:nvPr/>
              </p:nvCxnSpPr>
              <p:spPr>
                <a:xfrm flipH="1" flipV="1">
                  <a:off x="6933326" y="4183250"/>
                  <a:ext cx="400398" cy="145640"/>
                </a:xfrm>
                <a:prstGeom prst="line">
                  <a:avLst/>
                </a:prstGeom>
                <a:ln w="28575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72A485CE-BC09-14A5-148E-F225A862D300}"/>
                    </a:ext>
                  </a:extLst>
                </p:cNvPr>
                <p:cNvCxnSpPr/>
                <p:nvPr/>
              </p:nvCxnSpPr>
              <p:spPr>
                <a:xfrm flipV="1">
                  <a:off x="6933326" y="3583276"/>
                  <a:ext cx="263135" cy="590064"/>
                </a:xfrm>
                <a:prstGeom prst="line">
                  <a:avLst/>
                </a:prstGeom>
                <a:ln w="28575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D9A66820-2B04-5336-FD49-2BD44925E51A}"/>
                </a:ext>
              </a:extLst>
            </p:cNvPr>
            <p:cNvGrpSpPr/>
            <p:nvPr/>
          </p:nvGrpSpPr>
          <p:grpSpPr>
            <a:xfrm>
              <a:off x="5221467" y="930872"/>
              <a:ext cx="1539785" cy="3164961"/>
              <a:chOff x="8745648" y="897470"/>
              <a:chExt cx="2053047" cy="4219947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3028CA7-17D5-1CEF-AA81-2459FA4A8BEB}"/>
                  </a:ext>
                </a:extLst>
              </p:cNvPr>
              <p:cNvSpPr txBox="1"/>
              <p:nvPr/>
            </p:nvSpPr>
            <p:spPr>
              <a:xfrm>
                <a:off x="8773758" y="897470"/>
                <a:ext cx="2024937" cy="677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1350" b="1" kern="0" dirty="0">
                    <a:solidFill>
                      <a:srgbClr val="FF33CC"/>
                    </a:solidFill>
                  </a:rPr>
                  <a:t>Beam transport </a:t>
                </a:r>
              </a:p>
            </p:txBody>
          </p: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28AEE459-8DCB-B7F1-4CE4-FD94F6CF33FA}"/>
                  </a:ext>
                </a:extLst>
              </p:cNvPr>
              <p:cNvGrpSpPr/>
              <p:nvPr/>
            </p:nvGrpSpPr>
            <p:grpSpPr>
              <a:xfrm>
                <a:off x="8745648" y="1579534"/>
                <a:ext cx="1660243" cy="3537883"/>
                <a:chOff x="7002125" y="2488586"/>
                <a:chExt cx="1660243" cy="3537883"/>
              </a:xfrm>
            </p:grpSpPr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1874E1DA-932B-89B2-B794-96AF15600BB1}"/>
                    </a:ext>
                  </a:extLst>
                </p:cNvPr>
                <p:cNvCxnSpPr/>
                <p:nvPr/>
              </p:nvCxnSpPr>
              <p:spPr>
                <a:xfrm flipH="1">
                  <a:off x="7626171" y="4118876"/>
                  <a:ext cx="1036197" cy="1907593"/>
                </a:xfrm>
                <a:prstGeom prst="line">
                  <a:avLst/>
                </a:prstGeom>
                <a:ln w="28575">
                  <a:solidFill>
                    <a:srgbClr val="FF33CC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5B337482-E03F-8FF1-378B-99D5BCA07400}"/>
                    </a:ext>
                  </a:extLst>
                </p:cNvPr>
                <p:cNvCxnSpPr/>
                <p:nvPr/>
              </p:nvCxnSpPr>
              <p:spPr>
                <a:xfrm flipH="1" flipV="1">
                  <a:off x="8630029" y="2741395"/>
                  <a:ext cx="32339" cy="1377480"/>
                </a:xfrm>
                <a:prstGeom prst="line">
                  <a:avLst/>
                </a:prstGeom>
                <a:ln w="28575">
                  <a:solidFill>
                    <a:srgbClr val="FF33CC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>
                  <a:extLst>
                    <a:ext uri="{FF2B5EF4-FFF2-40B4-BE49-F238E27FC236}">
                      <a16:creationId xmlns:a16="http://schemas.microsoft.com/office/drawing/2014/main" id="{533446AD-C777-5E65-4D13-06DF9DBF8B4B}"/>
                    </a:ext>
                  </a:extLst>
                </p:cNvPr>
                <p:cNvCxnSpPr/>
                <p:nvPr/>
              </p:nvCxnSpPr>
              <p:spPr>
                <a:xfrm flipH="1" flipV="1">
                  <a:off x="7793467" y="2488586"/>
                  <a:ext cx="836562" cy="252808"/>
                </a:xfrm>
                <a:prstGeom prst="line">
                  <a:avLst/>
                </a:prstGeom>
                <a:ln w="28575">
                  <a:solidFill>
                    <a:srgbClr val="FF33CC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D7EBDF8D-3221-2214-5A98-E14A4A07D1B7}"/>
                    </a:ext>
                  </a:extLst>
                </p:cNvPr>
                <p:cNvCxnSpPr/>
                <p:nvPr/>
              </p:nvCxnSpPr>
              <p:spPr>
                <a:xfrm flipH="1">
                  <a:off x="7002125" y="2488586"/>
                  <a:ext cx="812065" cy="1546751"/>
                </a:xfrm>
                <a:prstGeom prst="line">
                  <a:avLst/>
                </a:prstGeom>
                <a:ln w="28575">
                  <a:solidFill>
                    <a:srgbClr val="FF33CC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80AA53CD-0FD0-1491-5028-1075353F66BA}"/>
                    </a:ext>
                  </a:extLst>
                </p:cNvPr>
                <p:cNvCxnSpPr/>
                <p:nvPr/>
              </p:nvCxnSpPr>
              <p:spPr>
                <a:xfrm>
                  <a:off x="7002125" y="4084596"/>
                  <a:ext cx="694469" cy="237240"/>
                </a:xfrm>
                <a:prstGeom prst="line">
                  <a:avLst/>
                </a:prstGeom>
                <a:ln w="28575">
                  <a:solidFill>
                    <a:srgbClr val="FF33CC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4161CC91-3461-C070-BF9E-E8BF304C15E3}"/>
                    </a:ext>
                  </a:extLst>
                </p:cNvPr>
                <p:cNvCxnSpPr/>
                <p:nvPr/>
              </p:nvCxnSpPr>
              <p:spPr>
                <a:xfrm flipH="1">
                  <a:off x="7506479" y="4321836"/>
                  <a:ext cx="208142" cy="474001"/>
                </a:xfrm>
                <a:prstGeom prst="line">
                  <a:avLst/>
                </a:prstGeom>
                <a:ln w="28575">
                  <a:solidFill>
                    <a:srgbClr val="FF33CC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6B2BF5C8-E2FE-0FCC-6A7B-1C268D972826}"/>
                    </a:ext>
                  </a:extLst>
                </p:cNvPr>
                <p:cNvCxnSpPr/>
                <p:nvPr/>
              </p:nvCxnSpPr>
              <p:spPr>
                <a:xfrm>
                  <a:off x="7513437" y="4795837"/>
                  <a:ext cx="103900" cy="1230632"/>
                </a:xfrm>
                <a:prstGeom prst="line">
                  <a:avLst/>
                </a:prstGeom>
                <a:ln w="28575">
                  <a:solidFill>
                    <a:srgbClr val="FF33CC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0FA81081-0117-ACEB-C518-5B48530EFDA4}"/>
                </a:ext>
              </a:extLst>
            </p:cNvPr>
            <p:cNvCxnSpPr/>
            <p:nvPr/>
          </p:nvCxnSpPr>
          <p:spPr>
            <a:xfrm flipV="1">
              <a:off x="1679924" y="1958374"/>
              <a:ext cx="820389" cy="690359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F9CD8E9D-415A-376D-23AC-6A51D7EBE7DC}"/>
              </a:ext>
            </a:extLst>
          </p:cNvPr>
          <p:cNvSpPr txBox="1"/>
          <p:nvPr/>
        </p:nvSpPr>
        <p:spPr>
          <a:xfrm>
            <a:off x="8803042" y="1074132"/>
            <a:ext cx="3154499" cy="2208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>
              <a:spcAft>
                <a:spcPts val="450"/>
              </a:spcAft>
            </a:pPr>
            <a:r>
              <a:rPr lang="en-GB" sz="1600" b="1" u="sng" dirty="0">
                <a:latin typeface="Arial Nova" panose="020B0504020202020204" pitchFamily="34" charset="0"/>
                <a:cs typeface="Arial" panose="020B0604020202020204" pitchFamily="34" charset="0"/>
              </a:rPr>
              <a:t>EPAC specification </a:t>
            </a:r>
          </a:p>
          <a:p>
            <a:pPr fontAlgn="t">
              <a:spcAft>
                <a:spcPts val="450"/>
              </a:spcAft>
            </a:pPr>
            <a:r>
              <a:rPr lang="en-GB" sz="1600" b="1" dirty="0">
                <a:latin typeface="Arial Nova" panose="020B0504020202020204" pitchFamily="34" charset="0"/>
                <a:cs typeface="Arial" panose="020B0604020202020204" pitchFamily="34" charset="0"/>
              </a:rPr>
              <a:t>1PW@10Hz</a:t>
            </a:r>
          </a:p>
          <a:p>
            <a:pPr marL="257175" indent="-257175" fontAlgn="t">
              <a:lnSpc>
                <a:spcPct val="150000"/>
              </a:lnSpc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GB" sz="1600" b="1" dirty="0">
                <a:latin typeface="Arial Nova" panose="020B0504020202020204" pitchFamily="34" charset="0"/>
                <a:cs typeface="Arial" panose="020B0604020202020204" pitchFamily="34" charset="0"/>
              </a:rPr>
              <a:t>Output Energy 30 J</a:t>
            </a:r>
          </a:p>
          <a:p>
            <a:pPr marL="257175" indent="-257175">
              <a:lnSpc>
                <a:spcPct val="150000"/>
              </a:lnSpc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GB" sz="1600" b="1" dirty="0">
                <a:latin typeface="Arial Nova" panose="020B0504020202020204" pitchFamily="34" charset="0"/>
                <a:cs typeface="Arial" panose="020B0604020202020204" pitchFamily="34" charset="0"/>
              </a:rPr>
              <a:t>Pulse duration ≤ 30 fs Repetition rate 10 Hz, 1 Hz, Shot on Demand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CE51205-F2E3-9707-E6A6-763972452ACB}"/>
              </a:ext>
            </a:extLst>
          </p:cNvPr>
          <p:cNvSpPr txBox="1"/>
          <p:nvPr/>
        </p:nvSpPr>
        <p:spPr>
          <a:xfrm>
            <a:off x="8853778" y="3391774"/>
            <a:ext cx="3103763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solidFill>
                  <a:srgbClr val="626262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Pump for </a:t>
            </a:r>
            <a:r>
              <a:rPr lang="en-GB" sz="1600" dirty="0" err="1">
                <a:solidFill>
                  <a:srgbClr val="626262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Ti:Sa</a:t>
            </a:r>
            <a:r>
              <a:rPr lang="en-GB" sz="1600" dirty="0">
                <a:solidFill>
                  <a:srgbClr val="626262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 is CLF developed 100J </a:t>
            </a:r>
            <a:r>
              <a:rPr lang="en-GB" sz="1600" dirty="0" err="1">
                <a:solidFill>
                  <a:srgbClr val="626262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DiPOLE</a:t>
            </a:r>
            <a:r>
              <a:rPr lang="en-GB" sz="1600" dirty="0">
                <a:solidFill>
                  <a:srgbClr val="626262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 system.</a:t>
            </a:r>
          </a:p>
          <a:p>
            <a:pPr marL="285750" indent="-285750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solidFill>
                  <a:srgbClr val="626262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Additional space for future laser and experimental areas (</a:t>
            </a:r>
            <a:r>
              <a:rPr lang="en-GB" sz="1600" dirty="0" err="1">
                <a:solidFill>
                  <a:srgbClr val="626262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eg.</a:t>
            </a:r>
            <a:r>
              <a:rPr lang="en-GB" sz="1600" dirty="0">
                <a:solidFill>
                  <a:srgbClr val="626262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 a 100Hz system under development)</a:t>
            </a:r>
          </a:p>
        </p:txBody>
      </p:sp>
      <p:sp>
        <p:nvSpPr>
          <p:cNvPr id="2" name="Date Placeholder 6">
            <a:extLst>
              <a:ext uri="{FF2B5EF4-FFF2-40B4-BE49-F238E27FC236}">
                <a16:creationId xmlns:a16="http://schemas.microsoft.com/office/drawing/2014/main" id="{0FBC5CC2-04B2-9BB5-E77A-692B6E4CBA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899" y="6465332"/>
            <a:ext cx="5980501" cy="380060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Deepa Angal-Kalinin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UK National Accelerator Facilities Landscape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PAB 11/06/2024</a:t>
            </a:r>
          </a:p>
        </p:txBody>
      </p:sp>
    </p:spTree>
    <p:extLst>
      <p:ext uri="{BB962C8B-B14F-4D97-AF65-F5344CB8AC3E}">
        <p14:creationId xmlns:p14="http://schemas.microsoft.com/office/powerpoint/2010/main" val="14235032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475D53-9B56-460E-ABA1-825364B3BAD3}"/>
              </a:ext>
            </a:extLst>
          </p:cNvPr>
          <p:cNvSpPr txBox="1"/>
          <p:nvPr/>
        </p:nvSpPr>
        <p:spPr>
          <a:xfrm>
            <a:off x="512462" y="256594"/>
            <a:ext cx="18946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rial Nova" panose="020B0504020202020204" pitchFamily="34" charset="0"/>
              </a:rPr>
              <a:t>EPAC EA1</a:t>
            </a:r>
          </a:p>
        </p:txBody>
      </p:sp>
      <p:sp>
        <p:nvSpPr>
          <p:cNvPr id="23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12</a:t>
            </a:fld>
            <a:endParaRPr lang="en-US" sz="1100" b="1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/>
              <a:cs typeface="Helvetica" panose="020B0604020202020204" pitchFamily="34" charset="0"/>
            </a:endParaRPr>
          </a:p>
        </p:txBody>
      </p:sp>
      <p:pic>
        <p:nvPicPr>
          <p:cNvPr id="5" name="Picture 4" descr="A room with a large metal box">
            <a:extLst>
              <a:ext uri="{FF2B5EF4-FFF2-40B4-BE49-F238E27FC236}">
                <a16:creationId xmlns:a16="http://schemas.microsoft.com/office/drawing/2014/main" id="{B7F250EE-41DD-608B-5EB9-1B47784F5E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856862" y="1456884"/>
            <a:ext cx="6172705" cy="462952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090C478-E138-3C06-59B0-6CF29A536273}"/>
              </a:ext>
            </a:extLst>
          </p:cNvPr>
          <p:cNvSpPr txBox="1"/>
          <p:nvPr/>
        </p:nvSpPr>
        <p:spPr>
          <a:xfrm>
            <a:off x="7849264" y="5918433"/>
            <a:ext cx="416378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EA1: the optic mounts for adaptive optic and parabola, and the target chamber. </a:t>
            </a:r>
          </a:p>
        </p:txBody>
      </p:sp>
      <p:pic>
        <p:nvPicPr>
          <p:cNvPr id="8" name="Picture 7" descr="UKRI_STFC_CENTRAL_LASER_FACILITY_RGB">
            <a:extLst>
              <a:ext uri="{FF2B5EF4-FFF2-40B4-BE49-F238E27FC236}">
                <a16:creationId xmlns:a16="http://schemas.microsoft.com/office/drawing/2014/main" id="{2F05B2AF-39BF-A8CF-880B-96AB0F313A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0993" y="0"/>
            <a:ext cx="1441830" cy="619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0B740D48-4DE1-3CC0-F1B0-DE5600245E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509" b="23427"/>
          <a:stretch/>
        </p:blipFill>
        <p:spPr bwMode="auto">
          <a:xfrm>
            <a:off x="224302" y="900686"/>
            <a:ext cx="7173118" cy="2118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95DEF37-E734-D38A-BEAE-E06B7BAF53C7}"/>
              </a:ext>
            </a:extLst>
          </p:cNvPr>
          <p:cNvSpPr txBox="1"/>
          <p:nvPr/>
        </p:nvSpPr>
        <p:spPr>
          <a:xfrm>
            <a:off x="77653" y="2021461"/>
            <a:ext cx="1056479" cy="584775"/>
          </a:xfrm>
          <a:prstGeom prst="rect">
            <a:avLst/>
          </a:prstGeom>
          <a:solidFill>
            <a:schemeClr val="bg1">
              <a:lumMod val="75000"/>
              <a:alpha val="70000"/>
            </a:schemeClr>
          </a:solidFill>
          <a:ln w="12700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Turning chamber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CFACF04-1285-B44B-06B4-A75F3F70A19A}"/>
              </a:ext>
            </a:extLst>
          </p:cNvPr>
          <p:cNvSpPr txBox="1"/>
          <p:nvPr/>
        </p:nvSpPr>
        <p:spPr>
          <a:xfrm>
            <a:off x="1938129" y="2058027"/>
            <a:ext cx="1131334" cy="584775"/>
          </a:xfrm>
          <a:prstGeom prst="rect">
            <a:avLst/>
          </a:prstGeom>
          <a:solidFill>
            <a:schemeClr val="bg1">
              <a:lumMod val="75000"/>
              <a:alpha val="70000"/>
            </a:schemeClr>
          </a:solidFill>
          <a:ln w="12700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Beam focusing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AF81E40-67B0-0FDF-CA8E-146E30E2AC23}"/>
              </a:ext>
            </a:extLst>
          </p:cNvPr>
          <p:cNvSpPr txBox="1"/>
          <p:nvPr/>
        </p:nvSpPr>
        <p:spPr>
          <a:xfrm>
            <a:off x="4783290" y="2434220"/>
            <a:ext cx="1338586" cy="584775"/>
          </a:xfrm>
          <a:prstGeom prst="rect">
            <a:avLst/>
          </a:prstGeom>
          <a:solidFill>
            <a:schemeClr val="bg1">
              <a:lumMod val="75000"/>
              <a:alpha val="70000"/>
            </a:schemeClr>
          </a:solidFill>
          <a:ln w="12700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Interaction chamber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8587BD-A51C-525B-A645-997A3128B313}"/>
              </a:ext>
            </a:extLst>
          </p:cNvPr>
          <p:cNvSpPr txBox="1"/>
          <p:nvPr/>
        </p:nvSpPr>
        <p:spPr>
          <a:xfrm>
            <a:off x="10080784" y="6487860"/>
            <a:ext cx="20620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 Nova" panose="020B0504020202020204" pitchFamily="34" charset="0"/>
              </a:rPr>
              <a:t>Courtesy of Dan Symes</a:t>
            </a:r>
          </a:p>
        </p:txBody>
      </p:sp>
      <p:sp>
        <p:nvSpPr>
          <p:cNvPr id="15" name="TextBox 8">
            <a:extLst>
              <a:ext uri="{FF2B5EF4-FFF2-40B4-BE49-F238E27FC236}">
                <a16:creationId xmlns:a16="http://schemas.microsoft.com/office/drawing/2014/main" id="{963E0011-2641-2A66-8547-297FA5FEB70E}"/>
              </a:ext>
            </a:extLst>
          </p:cNvPr>
          <p:cNvSpPr txBox="1"/>
          <p:nvPr/>
        </p:nvSpPr>
        <p:spPr>
          <a:xfrm>
            <a:off x="77653" y="3007152"/>
            <a:ext cx="743349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2E2D62"/>
                </a:solidFill>
                <a:latin typeface="Arial Nova" panose="020B05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Off-axis parabola: focal length 6 m (</a:t>
            </a:r>
            <a:r>
              <a:rPr lang="en-GB" sz="2000" i="1" dirty="0">
                <a:solidFill>
                  <a:srgbClr val="2E2D62"/>
                </a:solidFill>
                <a:latin typeface="Arial Nova" panose="020B05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</a:t>
            </a:r>
            <a:r>
              <a:rPr lang="en-GB" sz="2000" dirty="0">
                <a:solidFill>
                  <a:srgbClr val="2E2D62"/>
                </a:solidFill>
                <a:latin typeface="Arial Nova" panose="020B05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/ 27) – 14.5 m (</a:t>
            </a:r>
            <a:r>
              <a:rPr lang="en-GB" sz="2000" i="1" dirty="0">
                <a:solidFill>
                  <a:srgbClr val="2E2D62"/>
                </a:solidFill>
                <a:latin typeface="Arial Nova" panose="020B05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 </a:t>
            </a:r>
            <a:r>
              <a:rPr lang="en-GB" sz="2000" dirty="0">
                <a:solidFill>
                  <a:srgbClr val="2E2D62"/>
                </a:solidFill>
                <a:latin typeface="Arial Nova" panose="020B05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/ 65)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2E2D62"/>
                </a:solidFill>
                <a:latin typeface="Arial Nova" panose="020B05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Adaptive optic for focal spot control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2E2D62"/>
                </a:solidFill>
                <a:latin typeface="Arial Nova" panose="020B05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20 x 9 m area for </a:t>
            </a:r>
            <a:r>
              <a:rPr lang="en-GB" sz="2000" b="1" dirty="0">
                <a:solidFill>
                  <a:srgbClr val="2E2D62"/>
                </a:solidFill>
                <a:latin typeface="Arial Nova" panose="020B05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flexible applications beamlines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4973155-D4EC-985B-D88C-C865DEB3315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02" y="4115849"/>
            <a:ext cx="3256975" cy="2452311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B9914E9B-2716-1224-AFBD-9586C19527D3}"/>
              </a:ext>
            </a:extLst>
          </p:cNvPr>
          <p:cNvSpPr/>
          <p:nvPr/>
        </p:nvSpPr>
        <p:spPr>
          <a:xfrm>
            <a:off x="216948" y="6055111"/>
            <a:ext cx="30982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Aft>
                <a:spcPts val="600"/>
              </a:spcAft>
            </a:pP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Focusing chamber in manufacture with </a:t>
            </a:r>
            <a:r>
              <a:rPr lang="en-GB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HiVac</a:t>
            </a: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, expected delivery by summer 2024</a:t>
            </a:r>
          </a:p>
        </p:txBody>
      </p:sp>
      <p:pic>
        <p:nvPicPr>
          <p:cNvPr id="22" name="Picture 21" descr="A metal piece with holes">
            <a:extLst>
              <a:ext uri="{FF2B5EF4-FFF2-40B4-BE49-F238E27FC236}">
                <a16:creationId xmlns:a16="http://schemas.microsoft.com/office/drawing/2014/main" id="{B37FBB16-0FCF-C814-5ABF-37EEBEE4DD1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5758" r="24309"/>
          <a:stretch/>
        </p:blipFill>
        <p:spPr>
          <a:xfrm rot="5400000">
            <a:off x="3883404" y="3780520"/>
            <a:ext cx="2452312" cy="3068833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2E189989-FF98-7701-CEF8-8DB9F1AFC200}"/>
              </a:ext>
            </a:extLst>
          </p:cNvPr>
          <p:cNvSpPr/>
          <p:nvPr/>
        </p:nvSpPr>
        <p:spPr>
          <a:xfrm>
            <a:off x="3696228" y="6049354"/>
            <a:ext cx="28818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Aft>
                <a:spcPts val="600"/>
              </a:spcAft>
            </a:pP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Precision engineered slot nozzles for gas jet targets</a:t>
            </a:r>
          </a:p>
        </p:txBody>
      </p:sp>
      <p:sp>
        <p:nvSpPr>
          <p:cNvPr id="2" name="Date Placeholder 6">
            <a:extLst>
              <a:ext uri="{FF2B5EF4-FFF2-40B4-BE49-F238E27FC236}">
                <a16:creationId xmlns:a16="http://schemas.microsoft.com/office/drawing/2014/main" id="{A2B01833-10F7-C580-A4C8-9C0F27D9FE4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899" y="6455058"/>
            <a:ext cx="5980501" cy="380060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Deepa Angal-Kalinin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UK National Accelerator Facilities Landscape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PAB 11/06/2024</a:t>
            </a:r>
          </a:p>
        </p:txBody>
      </p:sp>
    </p:spTree>
    <p:extLst>
      <p:ext uri="{BB962C8B-B14F-4D97-AF65-F5344CB8AC3E}">
        <p14:creationId xmlns:p14="http://schemas.microsoft.com/office/powerpoint/2010/main" val="9239437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475D53-9B56-460E-ABA1-825364B3BAD3}"/>
              </a:ext>
            </a:extLst>
          </p:cNvPr>
          <p:cNvSpPr txBox="1"/>
          <p:nvPr/>
        </p:nvSpPr>
        <p:spPr>
          <a:xfrm>
            <a:off x="552021" y="281601"/>
            <a:ext cx="60349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rial Nova" panose="020B0504020202020204" pitchFamily="34" charset="0"/>
              </a:rPr>
              <a:t>EPAC – Electron Beam Line Design</a:t>
            </a:r>
          </a:p>
        </p:txBody>
      </p:sp>
      <p:sp>
        <p:nvSpPr>
          <p:cNvPr id="23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13</a:t>
            </a:fld>
            <a:endParaRPr lang="en-US" sz="1100" b="1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/>
              <a:cs typeface="Helvetica" panose="020B0604020202020204" pitchFamily="34" charset="0"/>
            </a:endParaRPr>
          </a:p>
        </p:txBody>
      </p:sp>
      <p:pic>
        <p:nvPicPr>
          <p:cNvPr id="8" name="Picture 7" descr="UKRI_STFC_CENTRAL_LASER_FACILITY_RGB">
            <a:extLst>
              <a:ext uri="{FF2B5EF4-FFF2-40B4-BE49-F238E27FC236}">
                <a16:creationId xmlns:a16="http://schemas.microsoft.com/office/drawing/2014/main" id="{2F05B2AF-39BF-A8CF-880B-96AB0F313A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0993" y="0"/>
            <a:ext cx="1441830" cy="619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0" descr="UKRI_STFC_ASTEC_RGB">
            <a:extLst>
              <a:ext uri="{FF2B5EF4-FFF2-40B4-BE49-F238E27FC236}">
                <a16:creationId xmlns:a16="http://schemas.microsoft.com/office/drawing/2014/main" id="{BE79734B-40CB-5CF8-59E7-FB7B723A05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6056" y="0"/>
            <a:ext cx="1441833" cy="619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8">
            <a:extLst>
              <a:ext uri="{FF2B5EF4-FFF2-40B4-BE49-F238E27FC236}">
                <a16:creationId xmlns:a16="http://schemas.microsoft.com/office/drawing/2014/main" id="{CB8DE42B-BFB3-C4E8-5447-F6E3E3154DF0}"/>
              </a:ext>
            </a:extLst>
          </p:cNvPr>
          <p:cNvSpPr txBox="1"/>
          <p:nvPr/>
        </p:nvSpPr>
        <p:spPr>
          <a:xfrm>
            <a:off x="6586942" y="881002"/>
            <a:ext cx="5622421" cy="163121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>
                <a:solidFill>
                  <a:srgbClr val="2E2D62"/>
                </a:solidFill>
                <a:latin typeface="Arial Nova" panose="020B05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Start-to-end simulations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2E2D62"/>
                </a:solidFill>
                <a:latin typeface="Arial Nova" panose="020B05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FBPIC simulation output fed into beamline tracking code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2E2D62"/>
                </a:solidFill>
                <a:latin typeface="Arial Nova" panose="020B05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</a:t>
            </a:r>
            <a:r>
              <a:rPr lang="en-GB" sz="2000" b="1" dirty="0">
                <a:solidFill>
                  <a:srgbClr val="2E2D62"/>
                </a:solidFill>
                <a:latin typeface="Arial Nova" panose="020B05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core</a:t>
            </a:r>
            <a:r>
              <a:rPr lang="en-GB" sz="2000" dirty="0">
                <a:solidFill>
                  <a:srgbClr val="2E2D62"/>
                </a:solidFill>
                <a:latin typeface="Arial Nova" panose="020B05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of the electron beam at 1 GeV forms a &lt; 1 mm spot at 5 m</a:t>
            </a:r>
          </a:p>
        </p:txBody>
      </p:sp>
      <p:sp>
        <p:nvSpPr>
          <p:cNvPr id="24" name="TextBox 8">
            <a:extLst>
              <a:ext uri="{FF2B5EF4-FFF2-40B4-BE49-F238E27FC236}">
                <a16:creationId xmlns:a16="http://schemas.microsoft.com/office/drawing/2014/main" id="{066996D3-A21F-B834-BB8D-3C8B6451C30B}"/>
              </a:ext>
            </a:extLst>
          </p:cNvPr>
          <p:cNvSpPr txBox="1"/>
          <p:nvPr/>
        </p:nvSpPr>
        <p:spPr>
          <a:xfrm>
            <a:off x="6197602" y="4403943"/>
            <a:ext cx="5980501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>
                <a:solidFill>
                  <a:srgbClr val="2E2D62"/>
                </a:solidFill>
                <a:latin typeface="Arial Nova" panose="020B05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Permanent magnet quadrupoles used for beam capture at LWFA exit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2E2D62"/>
                </a:solidFill>
                <a:latin typeface="Arial Nova" panose="020B05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In-vacuum &amp; low maintenance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2E2D62"/>
                </a:solidFill>
                <a:latin typeface="Arial Nova" panose="020B05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Design &amp; assembly at STFC-DL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2E2D62"/>
                </a:solidFill>
                <a:latin typeface="Arial Nova" panose="020B05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Modular assemblies for 100 MeV, 1 GeV, 5 GeV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2E2D62"/>
                </a:solidFill>
                <a:latin typeface="Arial Nova" panose="020B05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Plasma mirrors and beam diagnostics inserted between PMQs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BB661C7-670E-0CD0-BD0D-BCCC43AD809F}"/>
              </a:ext>
            </a:extLst>
          </p:cNvPr>
          <p:cNvGrpSpPr/>
          <p:nvPr/>
        </p:nvGrpSpPr>
        <p:grpSpPr>
          <a:xfrm>
            <a:off x="6363478" y="2834653"/>
            <a:ext cx="5709115" cy="1446952"/>
            <a:chOff x="1883007" y="3273579"/>
            <a:chExt cx="9964855" cy="2237813"/>
          </a:xfrm>
        </p:grpSpPr>
        <p:pic>
          <p:nvPicPr>
            <p:cNvPr id="16" name="Picture 4">
              <a:extLst>
                <a:ext uri="{FF2B5EF4-FFF2-40B4-BE49-F238E27FC236}">
                  <a16:creationId xmlns:a16="http://schemas.microsoft.com/office/drawing/2014/main" id="{9CF40FC2-BA00-61EC-8830-203D92B6B92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7735" y="3273579"/>
              <a:ext cx="6780127" cy="22378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>
              <a:extLst>
                <a:ext uri="{FF2B5EF4-FFF2-40B4-BE49-F238E27FC236}">
                  <a16:creationId xmlns:a16="http://schemas.microsoft.com/office/drawing/2014/main" id="{7F51AC99-5277-7C96-C4ED-71CC3F8C6DA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7531"/>
            <a:stretch/>
          </p:blipFill>
          <p:spPr bwMode="auto">
            <a:xfrm>
              <a:off x="1883007" y="3273579"/>
              <a:ext cx="3155313" cy="19500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41B8B61F-C6C2-B742-94CC-44797B5164D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22" r="18589" b="11701"/>
          <a:stretch/>
        </p:blipFill>
        <p:spPr>
          <a:xfrm>
            <a:off x="552021" y="2880808"/>
            <a:ext cx="2013897" cy="3956712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BFE2538F-2291-51A8-709A-483B58F6AEF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649" y="3353375"/>
            <a:ext cx="1636528" cy="1755652"/>
          </a:xfrm>
          <a:prstGeom prst="rect">
            <a:avLst/>
          </a:prstGeom>
        </p:spPr>
      </p:pic>
      <p:pic>
        <p:nvPicPr>
          <p:cNvPr id="30" name="Content Placeholder 9" descr="A picture containing LEGO, toy">
            <a:extLst>
              <a:ext uri="{FF2B5EF4-FFF2-40B4-BE49-F238E27FC236}">
                <a16:creationId xmlns:a16="http://schemas.microsoft.com/office/drawing/2014/main" id="{31B76DE2-CBE2-FFCE-FB3B-52E6259D486B}"/>
              </a:ext>
            </a:extLst>
          </p:cNvPr>
          <p:cNvPicPr>
            <a:picLocks noGrp="1"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292" y="804821"/>
            <a:ext cx="6414651" cy="2423718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25544265-1FDF-32EE-4855-5E6E5169850E}"/>
              </a:ext>
            </a:extLst>
          </p:cNvPr>
          <p:cNvSpPr txBox="1"/>
          <p:nvPr/>
        </p:nvSpPr>
        <p:spPr>
          <a:xfrm>
            <a:off x="3185648" y="5109027"/>
            <a:ext cx="215146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 Nova" panose="020B0504020202020204" pitchFamily="34" charset="0"/>
              </a:rPr>
              <a:t>Four Halbach quads have been designed and being built at DL (~500T/m)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A5880C8-6DE1-9323-1E6B-6D6361235F54}"/>
              </a:ext>
            </a:extLst>
          </p:cNvPr>
          <p:cNvSpPr txBox="1"/>
          <p:nvPr/>
        </p:nvSpPr>
        <p:spPr>
          <a:xfrm>
            <a:off x="3379617" y="1173390"/>
            <a:ext cx="20974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Spectrometer dipoles – tender progressing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8DBCB993-DE90-16B5-0442-EE14794889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899" y="6465332"/>
            <a:ext cx="5980501" cy="380060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Deepa Angal-Kalinin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UK National Accelerator Facilities Landscape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PAB 11/06/2024</a:t>
            </a:r>
          </a:p>
        </p:txBody>
      </p:sp>
    </p:spTree>
    <p:extLst>
      <p:ext uri="{BB962C8B-B14F-4D97-AF65-F5344CB8AC3E}">
        <p14:creationId xmlns:p14="http://schemas.microsoft.com/office/powerpoint/2010/main" val="9904916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475D53-9B56-460E-ABA1-825364B3BAD3}"/>
              </a:ext>
            </a:extLst>
          </p:cNvPr>
          <p:cNvSpPr txBox="1"/>
          <p:nvPr/>
        </p:nvSpPr>
        <p:spPr>
          <a:xfrm>
            <a:off x="552021" y="281601"/>
            <a:ext cx="98405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rial Nova" panose="020B0504020202020204" pitchFamily="34" charset="0"/>
              </a:rPr>
              <a:t>Compact Linear Accelerator for Research &amp; Applications </a:t>
            </a:r>
          </a:p>
        </p:txBody>
      </p:sp>
      <p:sp>
        <p:nvSpPr>
          <p:cNvPr id="23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14</a:t>
            </a:fld>
            <a:endParaRPr lang="en-US" sz="1100" b="1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/>
              <a:cs typeface="Helvetica" panose="020B0604020202020204" pitchFamily="34" charset="0"/>
            </a:endParaRPr>
          </a:p>
        </p:txBody>
      </p:sp>
      <p:pic>
        <p:nvPicPr>
          <p:cNvPr id="2" name="Picture 1" descr="A person in a factory">
            <a:extLst>
              <a:ext uri="{FF2B5EF4-FFF2-40B4-BE49-F238E27FC236}">
                <a16:creationId xmlns:a16="http://schemas.microsoft.com/office/drawing/2014/main" id="{22F52BB5-7A92-3C89-7669-8DF3E7D20AB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1959" y="2629798"/>
            <a:ext cx="7466142" cy="4205320"/>
          </a:xfrm>
          <a:prstGeom prst="rect">
            <a:avLst/>
          </a:prstGeom>
          <a:ln w="19050">
            <a:noFill/>
          </a:ln>
        </p:spPr>
      </p:pic>
      <p:pic>
        <p:nvPicPr>
          <p:cNvPr id="4" name="Picture 20" descr="UKRI_STFC_ASTEC_RGB">
            <a:extLst>
              <a:ext uri="{FF2B5EF4-FFF2-40B4-BE49-F238E27FC236}">
                <a16:creationId xmlns:a16="http://schemas.microsoft.com/office/drawing/2014/main" id="{021C107C-E4E6-C2D9-5D37-DC9D05C274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167" y="0"/>
            <a:ext cx="1441833" cy="619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C8EC2B3-7D8F-3945-7635-592B96B46BD5}"/>
              </a:ext>
            </a:extLst>
          </p:cNvPr>
          <p:cNvSpPr txBox="1"/>
          <p:nvPr/>
        </p:nvSpPr>
        <p:spPr>
          <a:xfrm>
            <a:off x="69679" y="846542"/>
            <a:ext cx="11849442" cy="1938992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FF"/>
                </a:solidFill>
                <a:latin typeface="Arial Nova" panose="020B0504020202020204" pitchFamily="34" charset="0"/>
              </a:rPr>
              <a:t>CLARA is a 250 MeV ultra-bright electron beam test facility under construction at STFC Daresbury Laboratory.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ova" panose="020B0504020202020204" pitchFamily="34" charset="0"/>
              </a:rPr>
              <a:t>Built in phases, first phase of CLARA provided 35 MeV ultrabright electron beam at 10 Hz to number of novel applications.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ova" panose="020B0504020202020204" pitchFamily="34" charset="0"/>
              </a:rPr>
              <a:t>Phase 2 installation is nearly complete. This will deliver 250 MeV ultrabright electron bunches at 100 Hz and 120 TW laser at 5 Hz for novel user experiments.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0321AA-7C84-4FAF-2A42-619D7B8B2F34}"/>
              </a:ext>
            </a:extLst>
          </p:cNvPr>
          <p:cNvSpPr txBox="1"/>
          <p:nvPr/>
        </p:nvSpPr>
        <p:spPr>
          <a:xfrm>
            <a:off x="291240" y="3107855"/>
            <a:ext cx="4000842" cy="1938992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00FF"/>
                </a:solidFill>
                <a:latin typeface="Arial Nova" panose="020B0504020202020204" pitchFamily="34" charset="0"/>
              </a:rPr>
              <a:t>Conceived to test advanced Free Electron laser schemes, it has since become a unique facility for user-led experiments in a wide range of disciplines.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0000FF"/>
              </a:solidFill>
              <a:latin typeface="Arial Nova" panose="020B0504020202020204" pitchFamily="34" charset="0"/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C443C31-5D14-31A2-DDB8-D5019B83ED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899" y="6455058"/>
            <a:ext cx="5980501" cy="380060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Deepa Angal-Kalinin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UK National Accelerator Facilities Landscape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PAB 11/06/2024</a:t>
            </a:r>
          </a:p>
        </p:txBody>
      </p:sp>
    </p:spTree>
    <p:extLst>
      <p:ext uri="{BB962C8B-B14F-4D97-AF65-F5344CB8AC3E}">
        <p14:creationId xmlns:p14="http://schemas.microsoft.com/office/powerpoint/2010/main" val="37455571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17416" y="284569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/>
            </a:endParaRPr>
          </a:p>
        </p:txBody>
      </p:sp>
      <p:sp>
        <p:nvSpPr>
          <p:cNvPr id="23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15</a:t>
            </a:fld>
            <a:endParaRPr lang="en-US" sz="1100" b="1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/>
              <a:cs typeface="Helvetica" panose="020B0604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9136E0E-0449-1D1A-39BE-A0181C7893BA}"/>
              </a:ext>
            </a:extLst>
          </p:cNvPr>
          <p:cNvGrpSpPr/>
          <p:nvPr/>
        </p:nvGrpSpPr>
        <p:grpSpPr>
          <a:xfrm>
            <a:off x="145092" y="981627"/>
            <a:ext cx="11324665" cy="5495072"/>
            <a:chOff x="299011" y="828971"/>
            <a:chExt cx="11835840" cy="5840908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399500F-138F-A070-3EE5-2065B0EB30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63" t="2120" r="21210" b="14395"/>
            <a:stretch/>
          </p:blipFill>
          <p:spPr>
            <a:xfrm>
              <a:off x="299011" y="1029324"/>
              <a:ext cx="10634996" cy="5640555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8FB5C3E-7543-429F-407A-5AEBD151DA8F}"/>
                </a:ext>
              </a:extLst>
            </p:cNvPr>
            <p:cNvSpPr txBox="1"/>
            <p:nvPr/>
          </p:nvSpPr>
          <p:spPr>
            <a:xfrm>
              <a:off x="2845377" y="828971"/>
              <a:ext cx="33645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RF Photoinjector (S band)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3E56BAB-4ADF-D795-28A3-2BCFD2BA7937}"/>
                </a:ext>
              </a:extLst>
            </p:cNvPr>
            <p:cNvSpPr txBox="1"/>
            <p:nvPr/>
          </p:nvSpPr>
          <p:spPr>
            <a:xfrm>
              <a:off x="5007255" y="1834436"/>
              <a:ext cx="29151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Linearizing Cavity (X band)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7E21541-7394-8CC1-B764-438A0661F86C}"/>
                </a:ext>
              </a:extLst>
            </p:cNvPr>
            <p:cNvSpPr txBox="1"/>
            <p:nvPr/>
          </p:nvSpPr>
          <p:spPr>
            <a:xfrm>
              <a:off x="5611496" y="2157223"/>
              <a:ext cx="289264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Magnetic Bunch Compressor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AB11ADA-E70E-2C0D-90E0-5635CABDFA02}"/>
                </a:ext>
              </a:extLst>
            </p:cNvPr>
            <p:cNvSpPr txBox="1"/>
            <p:nvPr/>
          </p:nvSpPr>
          <p:spPr>
            <a:xfrm>
              <a:off x="6246033" y="2541394"/>
              <a:ext cx="24079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 Linac (S band)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EAB51F7-E5F7-8B50-33A8-3D978F9F6A0C}"/>
                </a:ext>
              </a:extLst>
            </p:cNvPr>
            <p:cNvSpPr txBox="1"/>
            <p:nvPr/>
          </p:nvSpPr>
          <p:spPr>
            <a:xfrm>
              <a:off x="6713563" y="2788713"/>
              <a:ext cx="416329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Transverse Deflecting Cavity (S band)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0A7AC85-4B4A-9BDB-D045-6976DB6996A3}"/>
                </a:ext>
              </a:extLst>
            </p:cNvPr>
            <p:cNvSpPr txBox="1"/>
            <p:nvPr/>
          </p:nvSpPr>
          <p:spPr>
            <a:xfrm>
              <a:off x="3725141" y="1248991"/>
              <a:ext cx="24079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3 Linacs (S band)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B76C69B-4124-1FD9-4495-9772D5BECD35}"/>
                </a:ext>
              </a:extLst>
            </p:cNvPr>
            <p:cNvSpPr txBox="1"/>
            <p:nvPr/>
          </p:nvSpPr>
          <p:spPr>
            <a:xfrm>
              <a:off x="8437764" y="3308819"/>
              <a:ext cx="24079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FEBE Beamline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51726F2-C2EA-DDDD-5FC6-AC35A8CFC4AA}"/>
                </a:ext>
              </a:extLst>
            </p:cNvPr>
            <p:cNvSpPr txBox="1"/>
            <p:nvPr/>
          </p:nvSpPr>
          <p:spPr>
            <a:xfrm>
              <a:off x="9672897" y="3788342"/>
              <a:ext cx="24079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FEBE User Hutch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7A4A797-EB76-A095-A6D4-24AB211E8D08}"/>
                </a:ext>
              </a:extLst>
            </p:cNvPr>
            <p:cNvSpPr txBox="1"/>
            <p:nvPr/>
          </p:nvSpPr>
          <p:spPr>
            <a:xfrm>
              <a:off x="9808961" y="4370230"/>
              <a:ext cx="232589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Straight Ahead Space for 100nm FEL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63DBACC-5A3B-054F-1D10-D0261625FA66}"/>
                </a:ext>
              </a:extLst>
            </p:cNvPr>
            <p:cNvCxnSpPr/>
            <p:nvPr/>
          </p:nvCxnSpPr>
          <p:spPr>
            <a:xfrm>
              <a:off x="6813320" y="4388281"/>
              <a:ext cx="2456411" cy="1275102"/>
            </a:xfrm>
            <a:prstGeom prst="line">
              <a:avLst/>
            </a:prstGeom>
            <a:noFill/>
            <a:ln w="5715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  <a:headEnd type="none" w="med" len="med"/>
              <a:tailEnd type="arrow" w="med" len="med"/>
            </a:ln>
            <a:effectLst/>
          </p:spPr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94D70203-A9A3-D165-86CA-D2AA1BF0539B}"/>
                </a:ext>
              </a:extLst>
            </p:cNvPr>
            <p:cNvCxnSpPr>
              <a:stCxn id="5" idx="1"/>
            </p:cNvCxnSpPr>
            <p:nvPr/>
          </p:nvCxnSpPr>
          <p:spPr>
            <a:xfrm flipH="1">
              <a:off x="1727315" y="998248"/>
              <a:ext cx="1118062" cy="573271"/>
            </a:xfrm>
            <a:prstGeom prst="straightConnector1">
              <a:avLst/>
            </a:prstGeom>
            <a:noFill/>
            <a:ln w="28575" cap="flat" cmpd="sng" algn="ctr">
              <a:solidFill>
                <a:srgbClr val="4472C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1D010235-C100-4874-A5A6-3465D0F1315F}"/>
                </a:ext>
              </a:extLst>
            </p:cNvPr>
            <p:cNvCxnSpPr/>
            <p:nvPr/>
          </p:nvCxnSpPr>
          <p:spPr>
            <a:xfrm flipH="1">
              <a:off x="2607079" y="1423511"/>
              <a:ext cx="1118062" cy="573271"/>
            </a:xfrm>
            <a:prstGeom prst="straightConnector1">
              <a:avLst/>
            </a:prstGeom>
            <a:noFill/>
            <a:ln w="28575" cap="flat" cmpd="sng" algn="ctr">
              <a:solidFill>
                <a:srgbClr val="4472C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DB75EDC6-80CA-477F-DBD9-05DCC01CEEBA}"/>
                </a:ext>
              </a:extLst>
            </p:cNvPr>
            <p:cNvCxnSpPr/>
            <p:nvPr/>
          </p:nvCxnSpPr>
          <p:spPr>
            <a:xfrm flipH="1">
              <a:off x="3918285" y="2153016"/>
              <a:ext cx="1118062" cy="573271"/>
            </a:xfrm>
            <a:prstGeom prst="straightConnector1">
              <a:avLst/>
            </a:prstGeom>
            <a:noFill/>
            <a:ln w="28575" cap="flat" cmpd="sng" algn="ctr">
              <a:solidFill>
                <a:srgbClr val="4472C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A3465556-2BC1-263E-C988-DCD5BBBE3268}"/>
                </a:ext>
              </a:extLst>
            </p:cNvPr>
            <p:cNvCxnSpPr/>
            <p:nvPr/>
          </p:nvCxnSpPr>
          <p:spPr>
            <a:xfrm flipH="1">
              <a:off x="4441297" y="2354542"/>
              <a:ext cx="1118062" cy="573271"/>
            </a:xfrm>
            <a:prstGeom prst="straightConnector1">
              <a:avLst/>
            </a:prstGeom>
            <a:noFill/>
            <a:ln w="28575" cap="flat" cmpd="sng" algn="ctr">
              <a:solidFill>
                <a:srgbClr val="4472C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8EF87851-A697-3563-F1B2-7C574636D2BF}"/>
                </a:ext>
              </a:extLst>
            </p:cNvPr>
            <p:cNvCxnSpPr/>
            <p:nvPr/>
          </p:nvCxnSpPr>
          <p:spPr>
            <a:xfrm flipH="1">
              <a:off x="5091829" y="2735548"/>
              <a:ext cx="1118062" cy="573271"/>
            </a:xfrm>
            <a:prstGeom prst="straightConnector1">
              <a:avLst/>
            </a:prstGeom>
            <a:noFill/>
            <a:ln w="28575" cap="flat" cmpd="sng" algn="ctr">
              <a:solidFill>
                <a:srgbClr val="4472C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AE48200C-39C6-87ED-FC3C-B789F9DA2AC8}"/>
                </a:ext>
              </a:extLst>
            </p:cNvPr>
            <p:cNvCxnSpPr/>
            <p:nvPr/>
          </p:nvCxnSpPr>
          <p:spPr>
            <a:xfrm flipH="1">
              <a:off x="5559359" y="2967821"/>
              <a:ext cx="1118062" cy="573271"/>
            </a:xfrm>
            <a:prstGeom prst="straightConnector1">
              <a:avLst/>
            </a:prstGeom>
            <a:noFill/>
            <a:ln w="28575" cap="flat" cmpd="sng" algn="ctr">
              <a:solidFill>
                <a:srgbClr val="4472C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748238AF-AA83-D545-951E-269A68546FC9}"/>
                </a:ext>
              </a:extLst>
            </p:cNvPr>
            <p:cNvCxnSpPr/>
            <p:nvPr/>
          </p:nvCxnSpPr>
          <p:spPr>
            <a:xfrm flipH="1">
              <a:off x="7288529" y="3504120"/>
              <a:ext cx="1118062" cy="573271"/>
            </a:xfrm>
            <a:prstGeom prst="straightConnector1">
              <a:avLst/>
            </a:prstGeom>
            <a:noFill/>
            <a:ln w="28575" cap="flat" cmpd="sng" algn="ctr">
              <a:solidFill>
                <a:srgbClr val="4472C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1287A8A5-3E1D-6A06-6EC7-2929BC1A5631}"/>
                </a:ext>
              </a:extLst>
            </p:cNvPr>
            <p:cNvCxnSpPr/>
            <p:nvPr/>
          </p:nvCxnSpPr>
          <p:spPr>
            <a:xfrm flipH="1">
              <a:off x="8591106" y="4035686"/>
              <a:ext cx="1118062" cy="573271"/>
            </a:xfrm>
            <a:prstGeom prst="straightConnector1">
              <a:avLst/>
            </a:prstGeom>
            <a:noFill/>
            <a:ln w="28575" cap="flat" cmpd="sng" algn="ctr">
              <a:solidFill>
                <a:srgbClr val="4472C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5C04BF0C-E1C4-1222-C73F-B5E043C04DC4}"/>
                </a:ext>
              </a:extLst>
            </p:cNvPr>
            <p:cNvCxnSpPr/>
            <p:nvPr/>
          </p:nvCxnSpPr>
          <p:spPr>
            <a:xfrm flipV="1">
              <a:off x="9015413" y="4757739"/>
              <a:ext cx="864393" cy="700086"/>
            </a:xfrm>
            <a:prstGeom prst="straightConnector1">
              <a:avLst/>
            </a:prstGeom>
            <a:noFill/>
            <a:ln w="28575" cap="flat" cmpd="sng" algn="ctr">
              <a:solidFill>
                <a:srgbClr val="4472C4"/>
              </a:solidFill>
              <a:prstDash val="solid"/>
              <a:miter lim="800000"/>
              <a:headEnd type="triangle" w="med" len="med"/>
              <a:tailEnd type="none" w="med" len="med"/>
            </a:ln>
            <a:effectLst/>
          </p:spPr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3614B032-686E-1303-7559-5AD32382EA3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43791" y="4786127"/>
              <a:ext cx="1871622" cy="930314"/>
            </a:xfrm>
            <a:prstGeom prst="straightConnector1">
              <a:avLst/>
            </a:prstGeom>
            <a:noFill/>
            <a:ln w="28575" cap="flat" cmpd="sng" algn="ctr">
              <a:solidFill>
                <a:srgbClr val="4472C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17D919CB-867C-A98A-D2B4-534AAED4CD6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15892" y="4370230"/>
              <a:ext cx="988669" cy="584775"/>
            </a:xfrm>
            <a:prstGeom prst="straightConnector1">
              <a:avLst/>
            </a:prstGeom>
            <a:noFill/>
            <a:ln w="28575" cap="flat" cmpd="sng" algn="ctr">
              <a:solidFill>
                <a:srgbClr val="4472C4"/>
              </a:solidFill>
              <a:prstDash val="solid"/>
              <a:miter lim="800000"/>
              <a:tailEnd type="triangle"/>
            </a:ln>
            <a:effectLst/>
          </p:spPr>
        </p:cxn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ABA61434-C411-4D8E-B592-4B36F152EC31}"/>
              </a:ext>
            </a:extLst>
          </p:cNvPr>
          <p:cNvSpPr txBox="1"/>
          <p:nvPr/>
        </p:nvSpPr>
        <p:spPr>
          <a:xfrm>
            <a:off x="4411704" y="4969825"/>
            <a:ext cx="126598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/>
              <a:t>No-FEL</a:t>
            </a:r>
            <a:r>
              <a:rPr lang="en-GB" sz="1600" dirty="0"/>
              <a:t> dump line</a:t>
            </a:r>
            <a:endParaRPr lang="en-GB" sz="1600" i="1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649E3E0-CB6E-BA2F-4998-99F7D2C29623}"/>
              </a:ext>
            </a:extLst>
          </p:cNvPr>
          <p:cNvSpPr txBox="1"/>
          <p:nvPr/>
        </p:nvSpPr>
        <p:spPr>
          <a:xfrm>
            <a:off x="5895508" y="5690559"/>
            <a:ext cx="126598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FEBE Laser on Roof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C1D93D7-3D97-F649-9B60-7F2A736C549F}"/>
              </a:ext>
            </a:extLst>
          </p:cNvPr>
          <p:cNvCxnSpPr>
            <a:cxnSpLocks/>
          </p:cNvCxnSpPr>
          <p:nvPr/>
        </p:nvCxnSpPr>
        <p:spPr>
          <a:xfrm>
            <a:off x="367748" y="2511298"/>
            <a:ext cx="8547115" cy="411885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B07C2449-896E-74EE-38D8-516469EC34E0}"/>
              </a:ext>
            </a:extLst>
          </p:cNvPr>
          <p:cNvSpPr txBox="1"/>
          <p:nvPr/>
        </p:nvSpPr>
        <p:spPr>
          <a:xfrm rot="1477394">
            <a:off x="3426987" y="4277287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rgbClr val="0070C0"/>
                </a:solidFill>
              </a:rPr>
              <a:t>~95m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7C0296D-D66E-48E7-DFA8-37BA06249D59}"/>
              </a:ext>
            </a:extLst>
          </p:cNvPr>
          <p:cNvSpPr txBox="1"/>
          <p:nvPr/>
        </p:nvSpPr>
        <p:spPr>
          <a:xfrm>
            <a:off x="512462" y="256594"/>
            <a:ext cx="31241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rial Nova" panose="020B0504020202020204" pitchFamily="34" charset="0"/>
              </a:rPr>
              <a:t>CLARA Overview</a:t>
            </a:r>
          </a:p>
        </p:txBody>
      </p:sp>
      <p:sp>
        <p:nvSpPr>
          <p:cNvPr id="13" name="Date Placeholder 6">
            <a:extLst>
              <a:ext uri="{FF2B5EF4-FFF2-40B4-BE49-F238E27FC236}">
                <a16:creationId xmlns:a16="http://schemas.microsoft.com/office/drawing/2014/main" id="{A9E8E51D-A2AA-82FC-E922-7A9ED0E452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899" y="6455058"/>
            <a:ext cx="5980501" cy="380060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Deepa Angal-Kalinin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UK National Accelerator Facilities Landscape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PAB 11/06/2024</a:t>
            </a:r>
          </a:p>
        </p:txBody>
      </p:sp>
    </p:spTree>
    <p:extLst>
      <p:ext uri="{BB962C8B-B14F-4D97-AF65-F5344CB8AC3E}">
        <p14:creationId xmlns:p14="http://schemas.microsoft.com/office/powerpoint/2010/main" val="22201896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Science and Technology Facilities Council">
            <a:extLst>
              <a:ext uri="{FF2B5EF4-FFF2-40B4-BE49-F238E27FC236}">
                <a16:creationId xmlns:a16="http://schemas.microsoft.com/office/drawing/2014/main" id="{6789CE4C-0EE8-944E-661A-AB8DFFCB7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7967" y="0"/>
            <a:ext cx="1236617" cy="1029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475D53-9B56-460E-ABA1-825364B3BAD3}"/>
              </a:ext>
            </a:extLst>
          </p:cNvPr>
          <p:cNvSpPr txBox="1"/>
          <p:nvPr/>
        </p:nvSpPr>
        <p:spPr>
          <a:xfrm>
            <a:off x="512462" y="256594"/>
            <a:ext cx="45151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rial Nova" panose="020B0504020202020204" pitchFamily="34" charset="0"/>
              </a:rPr>
              <a:t>FEBE Experimental Hutch</a:t>
            </a:r>
          </a:p>
        </p:txBody>
      </p:sp>
      <p:sp>
        <p:nvSpPr>
          <p:cNvPr id="23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0645" y="6550484"/>
            <a:ext cx="2743200" cy="365125"/>
          </a:xfrm>
        </p:spPr>
        <p:txBody>
          <a:bodyPr/>
          <a:lstStyle/>
          <a:p>
            <a:r>
              <a:rPr lang="en-US" sz="1100" b="1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16</a:t>
            </a:fld>
            <a:endParaRPr lang="en-US" sz="1100" b="1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9995139"/>
              </p:ext>
            </p:extLst>
          </p:nvPr>
        </p:nvGraphicFramePr>
        <p:xfrm>
          <a:off x="7341778" y="1917577"/>
          <a:ext cx="4653384" cy="3545840"/>
        </p:xfrm>
        <a:graphic>
          <a:graphicData uri="http://schemas.openxmlformats.org/drawingml/2006/table">
            <a:tbl>
              <a:tblPr firstRow="1" bandRow="1"/>
              <a:tblGrid>
                <a:gridCol w="2286266">
                  <a:extLst>
                    <a:ext uri="{9D8B030D-6E8A-4147-A177-3AD203B41FA5}">
                      <a16:colId xmlns:a16="http://schemas.microsoft.com/office/drawing/2014/main" val="2742851033"/>
                    </a:ext>
                  </a:extLst>
                </a:gridCol>
                <a:gridCol w="1133856">
                  <a:extLst>
                    <a:ext uri="{9D8B030D-6E8A-4147-A177-3AD203B41FA5}">
                      <a16:colId xmlns:a16="http://schemas.microsoft.com/office/drawing/2014/main" val="1438131348"/>
                    </a:ext>
                  </a:extLst>
                </a:gridCol>
                <a:gridCol w="1233262">
                  <a:extLst>
                    <a:ext uri="{9D8B030D-6E8A-4147-A177-3AD203B41FA5}">
                      <a16:colId xmlns:a16="http://schemas.microsoft.com/office/drawing/2014/main" val="3101877759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GB" sz="1600">
                          <a:latin typeface="Avenir Next LT Pro Demi" panose="020B0704020202020204"/>
                          <a:cs typeface="Calibri" panose="020F0502020204030204" pitchFamily="34" charset="0"/>
                        </a:rPr>
                        <a:t>Parameter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GB" sz="1600">
                          <a:latin typeface="Avenir Next LT Pro Demi" panose="020B0704020202020204"/>
                          <a:cs typeface="Calibri" panose="020F0502020204030204" pitchFamily="34" charset="0"/>
                        </a:rPr>
                        <a:t>High charge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GB" sz="1600">
                          <a:latin typeface="Avenir Next LT Pro Demi" panose="020B0704020202020204"/>
                          <a:cs typeface="Calibri" panose="020F0502020204030204" pitchFamily="34" charset="0"/>
                        </a:rPr>
                        <a:t>Low charge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1095157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GB" sz="1600">
                          <a:latin typeface="Avenir Next LT Pro Demi" panose="020B0704020202020204"/>
                          <a:cs typeface="Calibri" panose="020F0502020204030204" pitchFamily="34" charset="0"/>
                        </a:rPr>
                        <a:t>Energy [MeV]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GB" sz="1600">
                          <a:solidFill>
                            <a:srgbClr val="0033CC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250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GB" sz="1600">
                          <a:solidFill>
                            <a:srgbClr val="0033CC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250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429073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GB" sz="1600">
                          <a:latin typeface="Avenir Next LT Pro Demi" panose="020B0704020202020204"/>
                          <a:cs typeface="Calibri" panose="020F0502020204030204" pitchFamily="34" charset="0"/>
                        </a:rPr>
                        <a:t>Charge [</a:t>
                      </a:r>
                      <a:r>
                        <a:rPr lang="en-GB" sz="1600" err="1">
                          <a:latin typeface="Avenir Next LT Pro Demi" panose="020B0704020202020204"/>
                          <a:cs typeface="Calibri" panose="020F0502020204030204" pitchFamily="34" charset="0"/>
                        </a:rPr>
                        <a:t>pC</a:t>
                      </a:r>
                      <a:r>
                        <a:rPr lang="en-GB" sz="1600">
                          <a:latin typeface="Avenir Next LT Pro Demi" panose="020B0704020202020204"/>
                          <a:cs typeface="Calibri" panose="020F0502020204030204" pitchFamily="34" charset="0"/>
                        </a:rPr>
                        <a:t>]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GB" sz="1600">
                          <a:solidFill>
                            <a:srgbClr val="0033CC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250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GB" sz="1600">
                          <a:solidFill>
                            <a:srgbClr val="0033CC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59089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GB" sz="1600">
                          <a:latin typeface="Avenir Next LT Pro Demi" panose="020B0704020202020204"/>
                          <a:cs typeface="Calibri" panose="020F0502020204030204" pitchFamily="34" charset="0"/>
                        </a:rPr>
                        <a:t>RMS t [fs]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GB" sz="1600">
                          <a:solidFill>
                            <a:schemeClr val="accent6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100 </a:t>
                      </a:r>
                      <a:r>
                        <a:rPr lang="en-GB" sz="1600">
                          <a:solidFill>
                            <a:srgbClr val="FF0000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(50)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GB" sz="1600">
                          <a:solidFill>
                            <a:schemeClr val="accent6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50 </a:t>
                      </a:r>
                      <a:r>
                        <a:rPr lang="en-GB" sz="1600">
                          <a:solidFill>
                            <a:srgbClr val="FF0000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(≤50)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768905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GB" sz="1600" err="1">
                          <a:latin typeface="Avenir Next LT Pro Demi" panose="020B0704020202020204"/>
                          <a:cs typeface="Calibri" panose="020F0502020204030204" pitchFamily="34" charset="0"/>
                        </a:rPr>
                        <a:t>σ</a:t>
                      </a:r>
                      <a:r>
                        <a:rPr lang="en-GB" sz="1600" baseline="-25000" err="1">
                          <a:latin typeface="Avenir Next LT Pro Demi" panose="020B0704020202020204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GB" sz="1600" baseline="0">
                          <a:latin typeface="Avenir Next LT Pro Demi" panose="020B0704020202020204"/>
                          <a:cs typeface="Calibri" panose="020F0502020204030204" pitchFamily="34" charset="0"/>
                        </a:rPr>
                        <a:t>/E</a:t>
                      </a:r>
                      <a:r>
                        <a:rPr lang="en-GB" sz="1600">
                          <a:latin typeface="Avenir Next LT Pro Demi" panose="020B0704020202020204"/>
                          <a:cs typeface="Calibri" panose="020F0502020204030204" pitchFamily="34" charset="0"/>
                        </a:rPr>
                        <a:t> [%]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GB" sz="1600">
                          <a:solidFill>
                            <a:srgbClr val="0033CC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&lt;5 </a:t>
                      </a:r>
                      <a:r>
                        <a:rPr lang="en-GB" sz="1600">
                          <a:solidFill>
                            <a:srgbClr val="FF0000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(1)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GB" sz="1600">
                          <a:solidFill>
                            <a:schemeClr val="accent5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&lt;1 </a:t>
                      </a:r>
                      <a:r>
                        <a:rPr lang="en-GB" sz="1600">
                          <a:solidFill>
                            <a:srgbClr val="FF0000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(&lt;1)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809516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GB" sz="1600">
                          <a:latin typeface="Avenir Next LT Pro Demi" panose="020B0704020202020204"/>
                          <a:cs typeface="Calibri" panose="020F0502020204030204" pitchFamily="34" charset="0"/>
                        </a:rPr>
                        <a:t>RMS x [µm]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GB" sz="1600">
                          <a:solidFill>
                            <a:srgbClr val="0033CC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100</a:t>
                      </a:r>
                      <a:r>
                        <a:rPr lang="en-GB" sz="1600">
                          <a:solidFill>
                            <a:schemeClr val="accent5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1600">
                          <a:solidFill>
                            <a:srgbClr val="FF0000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(50)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GB" sz="1600">
                          <a:solidFill>
                            <a:schemeClr val="accent6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20 </a:t>
                      </a:r>
                      <a:r>
                        <a:rPr lang="en-GB" sz="1600">
                          <a:solidFill>
                            <a:srgbClr val="FF0000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(1)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2418249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GB" sz="1600">
                          <a:latin typeface="Avenir Next LT Pro Demi" panose="020B0704020202020204"/>
                          <a:cs typeface="Calibri" panose="020F0502020204030204" pitchFamily="34" charset="0"/>
                        </a:rPr>
                        <a:t>RMS y [µm]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GB" sz="1600">
                          <a:solidFill>
                            <a:srgbClr val="0033CC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100</a:t>
                      </a:r>
                      <a:r>
                        <a:rPr lang="en-GB" sz="1600">
                          <a:solidFill>
                            <a:schemeClr val="accent5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1600">
                          <a:solidFill>
                            <a:srgbClr val="FF0000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(50)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GB" sz="1600">
                          <a:solidFill>
                            <a:schemeClr val="accent5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20 </a:t>
                      </a:r>
                      <a:r>
                        <a:rPr lang="en-GB" sz="1600">
                          <a:solidFill>
                            <a:srgbClr val="FF0000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(1)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122247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l-GR" sz="1600">
                          <a:latin typeface="+mn-lt"/>
                          <a:cs typeface="Calibri" panose="020F0502020204030204" pitchFamily="34" charset="0"/>
                        </a:rPr>
                        <a:t>ε</a:t>
                      </a:r>
                      <a:r>
                        <a:rPr lang="en-GB" sz="1600" baseline="-25000">
                          <a:latin typeface="Avenir Next LT Pro Demi" panose="020B0704020202020204"/>
                          <a:cs typeface="Calibri" panose="020F0502020204030204" pitchFamily="34" charset="0"/>
                        </a:rPr>
                        <a:t>N</a:t>
                      </a:r>
                      <a:r>
                        <a:rPr lang="en-GB" sz="1600" baseline="0">
                          <a:latin typeface="Avenir Next LT Pro Demi" panose="020B0704020202020204"/>
                          <a:cs typeface="Calibri" panose="020F0502020204030204" pitchFamily="34" charset="0"/>
                        </a:rPr>
                        <a:t> x @ 250 MeV [</a:t>
                      </a:r>
                      <a:r>
                        <a:rPr lang="en-GB" sz="1600">
                          <a:latin typeface="Avenir Next LT Pro Demi" panose="020B0704020202020204"/>
                          <a:cs typeface="Calibri" panose="020F0502020204030204" pitchFamily="34" charset="0"/>
                        </a:rPr>
                        <a:t>µm]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GB" sz="1600">
                          <a:solidFill>
                            <a:schemeClr val="accent6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5 </a:t>
                      </a:r>
                      <a:r>
                        <a:rPr lang="en-GB" sz="1600">
                          <a:solidFill>
                            <a:srgbClr val="FF0000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(&lt;5)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GB" sz="1600">
                          <a:solidFill>
                            <a:schemeClr val="accent6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2 </a:t>
                      </a:r>
                      <a:r>
                        <a:rPr lang="en-GB" sz="1600">
                          <a:solidFill>
                            <a:srgbClr val="FF0000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(1)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2858479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>
                          <a:latin typeface="+mn-lt"/>
                          <a:cs typeface="Calibri" panose="020F0502020204030204" pitchFamily="34" charset="0"/>
                        </a:rPr>
                        <a:t>ε</a:t>
                      </a:r>
                      <a:r>
                        <a:rPr lang="en-GB" sz="1600" baseline="-25000">
                          <a:latin typeface="Avenir Next LT Pro Demi" panose="020B0704020202020204"/>
                          <a:cs typeface="Calibri" panose="020F0502020204030204" pitchFamily="34" charset="0"/>
                        </a:rPr>
                        <a:t>N</a:t>
                      </a:r>
                      <a:r>
                        <a:rPr lang="en-GB" sz="1600" baseline="0">
                          <a:latin typeface="Avenir Next LT Pro Demi" panose="020B0704020202020204"/>
                          <a:cs typeface="Calibri" panose="020F0502020204030204" pitchFamily="34" charset="0"/>
                        </a:rPr>
                        <a:t> y @ 250 MeV [</a:t>
                      </a:r>
                      <a:r>
                        <a:rPr lang="en-GB" sz="1600">
                          <a:latin typeface="Avenir Next LT Pro Demi" panose="020B0704020202020204"/>
                          <a:cs typeface="Calibri" panose="020F0502020204030204" pitchFamily="34" charset="0"/>
                        </a:rPr>
                        <a:t>µm]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GB" sz="1600">
                          <a:solidFill>
                            <a:schemeClr val="accent6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5 </a:t>
                      </a:r>
                      <a:r>
                        <a:rPr lang="en-GB" sz="1600">
                          <a:solidFill>
                            <a:srgbClr val="FF0000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(&lt;1)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GB" sz="1600">
                          <a:solidFill>
                            <a:schemeClr val="accent6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2 </a:t>
                      </a:r>
                      <a:r>
                        <a:rPr lang="en-GB" sz="1600">
                          <a:solidFill>
                            <a:srgbClr val="FF0000"/>
                          </a:solidFill>
                          <a:latin typeface="Avenir Next LT Pro Demi" panose="020B0704020202020204"/>
                          <a:cs typeface="Calibri" panose="020F0502020204030204" pitchFamily="34" charset="0"/>
                        </a:rPr>
                        <a:t>(&lt;1)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2C61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5438417"/>
                  </a:ext>
                </a:extLst>
              </a:tr>
            </a:tbl>
          </a:graphicData>
        </a:graphic>
      </p:graphicFrame>
      <p:sp>
        <p:nvSpPr>
          <p:cNvPr id="12" name="TextBox 2">
            <a:extLst>
              <a:ext uri="{FF2B5EF4-FFF2-40B4-BE49-F238E27FC236}">
                <a16:creationId xmlns:a16="http://schemas.microsoft.com/office/drawing/2014/main" id="{C7DAA3F5-E9A3-4697-BDDE-B2C851B61FA8}"/>
              </a:ext>
            </a:extLst>
          </p:cNvPr>
          <p:cNvSpPr txBox="1"/>
          <p:nvPr/>
        </p:nvSpPr>
        <p:spPr>
          <a:xfrm>
            <a:off x="7233094" y="5632713"/>
            <a:ext cx="487075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0000"/>
                </a:solidFill>
                <a:latin typeface="Arial Nova" panose="020B0504020202020204" pitchFamily="34" charset="0"/>
                <a:cs typeface="Calibri" panose="020F0502020204030204" pitchFamily="34" charset="0"/>
              </a:rPr>
              <a:t>To be confirmed through measurement using appropriate diagnostics </a:t>
            </a:r>
            <a:r>
              <a:rPr lang="en-GB" dirty="0">
                <a:solidFill>
                  <a:srgbClr val="FF0000"/>
                </a:solidFill>
                <a:latin typeface="Arial Nova" panose="020B0504020202020204" pitchFamily="34" charset="0"/>
                <a:cs typeface="Calibri" panose="020F0502020204030204" pitchFamily="34" charset="0"/>
              </a:rPr>
              <a:t>(and R&amp;D)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E288275-2FA5-564F-87D1-D588139B106D}"/>
              </a:ext>
            </a:extLst>
          </p:cNvPr>
          <p:cNvSpPr/>
          <p:nvPr/>
        </p:nvSpPr>
        <p:spPr>
          <a:xfrm>
            <a:off x="7525114" y="1241517"/>
            <a:ext cx="4286710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fontAlgn="base"/>
            <a:r>
              <a:rPr lang="en-GB" dirty="0">
                <a:solidFill>
                  <a:srgbClr val="2E2D62"/>
                </a:solidFill>
                <a:latin typeface="Arial Nova" panose="020B0504020202020204" pitchFamily="34" charset="0"/>
                <a:cs typeface="Calibri" panose="020F0502020204030204" pitchFamily="34" charset="0"/>
              </a:rPr>
              <a:t>Offered parameters to evolve</a:t>
            </a:r>
          </a:p>
          <a:p>
            <a:pPr lvl="1" fontAlgn="base"/>
            <a:r>
              <a:rPr lang="en-GB" i="1" dirty="0">
                <a:solidFill>
                  <a:srgbClr val="0033CC"/>
                </a:solidFill>
                <a:latin typeface="Arial Nova" panose="020B0504020202020204" pitchFamily="34" charset="0"/>
                <a:cs typeface="Calibri" panose="020F0502020204030204" pitchFamily="34" charset="0"/>
              </a:rPr>
              <a:t>‘Day 1’ </a:t>
            </a:r>
            <a:r>
              <a:rPr lang="en-GB" i="1" dirty="0">
                <a:solidFill>
                  <a:srgbClr val="626262"/>
                </a:solidFill>
                <a:latin typeface="Arial Nova" panose="020B0504020202020204" pitchFamily="34" charset="0"/>
                <a:cs typeface="Calibri" panose="020F0502020204030204" pitchFamily="34" charset="0"/>
              </a:rPr>
              <a:t>→ </a:t>
            </a:r>
            <a:r>
              <a:rPr lang="en-GB" i="1" dirty="0">
                <a:solidFill>
                  <a:schemeClr val="accent6"/>
                </a:solidFill>
                <a:latin typeface="Arial Nova" panose="020B0504020202020204" pitchFamily="34" charset="0"/>
                <a:cs typeface="Calibri" panose="020F0502020204030204" pitchFamily="34" charset="0"/>
              </a:rPr>
              <a:t>Nominal </a:t>
            </a:r>
            <a:r>
              <a:rPr lang="en-GB" i="1" dirty="0">
                <a:solidFill>
                  <a:srgbClr val="626262"/>
                </a:solidFill>
                <a:latin typeface="Arial Nova" panose="020B0504020202020204" pitchFamily="34" charset="0"/>
                <a:cs typeface="Calibri" panose="020F0502020204030204" pitchFamily="34" charset="0"/>
              </a:rPr>
              <a:t>→ </a:t>
            </a:r>
            <a:r>
              <a:rPr lang="en-GB" i="1" dirty="0">
                <a:solidFill>
                  <a:srgbClr val="FF0000"/>
                </a:solidFill>
                <a:latin typeface="Arial Nova" panose="020B0504020202020204" pitchFamily="34" charset="0"/>
                <a:cs typeface="Calibri" panose="020F0502020204030204" pitchFamily="34" charset="0"/>
              </a:rPr>
              <a:t>R&amp;D</a:t>
            </a:r>
            <a:endParaRPr lang="en-GB" b="1" dirty="0">
              <a:solidFill>
                <a:srgbClr val="FF0000"/>
              </a:solidFill>
              <a:latin typeface="Arial Nova" panose="020B050402020202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0AF66A2-67DC-7421-439C-DFCC6111FAA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486"/>
          <a:stretch/>
        </p:blipFill>
        <p:spPr>
          <a:xfrm>
            <a:off x="115860" y="1928244"/>
            <a:ext cx="7063819" cy="241200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438592D-6856-F2CB-9D5D-4EA3E6BCA85E}"/>
              </a:ext>
            </a:extLst>
          </p:cNvPr>
          <p:cNvSpPr txBox="1"/>
          <p:nvPr/>
        </p:nvSpPr>
        <p:spPr>
          <a:xfrm>
            <a:off x="234458" y="925947"/>
            <a:ext cx="7315201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000FF"/>
                </a:solidFill>
                <a:latin typeface="Arial Nova" panose="020B0504020202020204" pitchFamily="34" charset="0"/>
              </a:rPr>
              <a:t>Two chambers: possible route to ‘interaction’ and ‘characterisation’ experiments with novel components.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A719DE-1D42-5B97-1FFD-BABBD33DA1DA}"/>
              </a:ext>
            </a:extLst>
          </p:cNvPr>
          <p:cNvSpPr txBox="1"/>
          <p:nvPr/>
        </p:nvSpPr>
        <p:spPr>
          <a:xfrm>
            <a:off x="633827" y="1833023"/>
            <a:ext cx="880403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>
                <a:solidFill>
                  <a:srgbClr val="F00056"/>
                </a:solidFill>
                <a:latin typeface="Arial Nova Light" panose="020B0304020202020204" pitchFamily="34" charset="0"/>
              </a:rPr>
              <a:t>Laser from roof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D3E2023-0D88-EB11-6BBE-53B91BC7CAC7}"/>
              </a:ext>
            </a:extLst>
          </p:cNvPr>
          <p:cNvCxnSpPr/>
          <p:nvPr/>
        </p:nvCxnSpPr>
        <p:spPr>
          <a:xfrm flipH="1">
            <a:off x="630261" y="1817326"/>
            <a:ext cx="7131" cy="544740"/>
          </a:xfrm>
          <a:prstGeom prst="straightConnector1">
            <a:avLst/>
          </a:prstGeom>
          <a:ln w="76200">
            <a:solidFill>
              <a:srgbClr val="F0005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EC9A1BD1-39BF-934A-1CB8-27D1110A282E}"/>
              </a:ext>
            </a:extLst>
          </p:cNvPr>
          <p:cNvSpPr txBox="1"/>
          <p:nvPr/>
        </p:nvSpPr>
        <p:spPr>
          <a:xfrm>
            <a:off x="115860" y="4367889"/>
            <a:ext cx="1291265" cy="101566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 Nova Light" panose="020B0304020202020204" pitchFamily="34" charset="0"/>
              </a:rPr>
              <a:t>250 MeV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FEL ready e- beam</a:t>
            </a:r>
            <a:endParaRPr kumimoji="0" lang="en-GB" sz="200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 Nova Light" panose="020B0304020202020204" pitchFamily="34" charset="0"/>
            </a:endParaRPr>
          </a:p>
        </p:txBody>
      </p:sp>
      <p:sp>
        <p:nvSpPr>
          <p:cNvPr id="47" name="Arrow: Right 46">
            <a:extLst>
              <a:ext uri="{FF2B5EF4-FFF2-40B4-BE49-F238E27FC236}">
                <a16:creationId xmlns:a16="http://schemas.microsoft.com/office/drawing/2014/main" id="{BC78A17D-F868-9F16-4452-FC9ECB8742E0}"/>
              </a:ext>
            </a:extLst>
          </p:cNvPr>
          <p:cNvSpPr/>
          <p:nvPr/>
        </p:nvSpPr>
        <p:spPr>
          <a:xfrm>
            <a:off x="138761" y="3285454"/>
            <a:ext cx="395803" cy="202018"/>
          </a:xfrm>
          <a:prstGeom prst="rightArrow">
            <a:avLst/>
          </a:prstGeom>
          <a:solidFill>
            <a:srgbClr val="0066FF"/>
          </a:solidFill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D794839-7CB7-9117-BD0C-9253B49884D8}"/>
              </a:ext>
            </a:extLst>
          </p:cNvPr>
          <p:cNvSpPr txBox="1"/>
          <p:nvPr/>
        </p:nvSpPr>
        <p:spPr>
          <a:xfrm>
            <a:off x="1846441" y="4352897"/>
            <a:ext cx="2282158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 Nova Light" panose="020B0304020202020204" pitchFamily="34" charset="0"/>
              </a:rPr>
              <a:t>FEC1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 Nova Light" panose="020B0304020202020204" pitchFamily="34" charset="0"/>
              </a:rPr>
              <a:t>Primary IP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~1.5m length</a:t>
            </a:r>
            <a:endParaRPr kumimoji="0" lang="en-GB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 Nova Light" panose="020B0304020202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5F01498-50E7-98D1-F631-F2FBCA68679A}"/>
              </a:ext>
            </a:extLst>
          </p:cNvPr>
          <p:cNvSpPr txBox="1"/>
          <p:nvPr/>
        </p:nvSpPr>
        <p:spPr>
          <a:xfrm>
            <a:off x="4780749" y="4352897"/>
            <a:ext cx="2282158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 Nova Light" panose="020B0304020202020204" pitchFamily="34" charset="0"/>
              </a:rPr>
              <a:t>FEC2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 Nova Light" panose="020B0304020202020204" pitchFamily="34" charset="0"/>
              </a:rPr>
              <a:t>Flexible array of diagnostics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085EC0-E685-8891-B02E-5A6966280FF7}"/>
              </a:ext>
            </a:extLst>
          </p:cNvPr>
          <p:cNvSpPr txBox="1"/>
          <p:nvPr/>
        </p:nvSpPr>
        <p:spPr>
          <a:xfrm>
            <a:off x="1514230" y="6056000"/>
            <a:ext cx="38649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0000FF"/>
                </a:solidFill>
              </a:rPr>
              <a:t>CLARA talk by Deepa Angal-Kalinin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F4A2F4-6BAB-154C-E63A-2C6722534DFF}"/>
              </a:ext>
            </a:extLst>
          </p:cNvPr>
          <p:cNvSpPr txBox="1"/>
          <p:nvPr/>
        </p:nvSpPr>
        <p:spPr>
          <a:xfrm>
            <a:off x="630261" y="5586547"/>
            <a:ext cx="592455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FEBE design details: </a:t>
            </a:r>
            <a:r>
              <a:rPr lang="en-GB" dirty="0">
                <a:hlinkClick r:id="rId4"/>
              </a:rPr>
              <a:t>E Sneddon et al, PRAB, 27, 041602 (2024)</a:t>
            </a:r>
            <a:endParaRPr lang="en-GB" dirty="0"/>
          </a:p>
        </p:txBody>
      </p:sp>
      <p:sp>
        <p:nvSpPr>
          <p:cNvPr id="9" name="Date Placeholder 6">
            <a:extLst>
              <a:ext uri="{FF2B5EF4-FFF2-40B4-BE49-F238E27FC236}">
                <a16:creationId xmlns:a16="http://schemas.microsoft.com/office/drawing/2014/main" id="{953A9821-9DF5-6DFE-95DC-14C4537795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899" y="6455058"/>
            <a:ext cx="5980501" cy="380060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Deepa Angal-Kalinin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UK National Accelerator Facilities Landscape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PAB 11/06/2024</a:t>
            </a:r>
          </a:p>
        </p:txBody>
      </p:sp>
    </p:spTree>
    <p:extLst>
      <p:ext uri="{BB962C8B-B14F-4D97-AF65-F5344CB8AC3E}">
        <p14:creationId xmlns:p14="http://schemas.microsoft.com/office/powerpoint/2010/main" val="35703504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475D53-9B56-460E-ABA1-825364B3BAD3}"/>
              </a:ext>
            </a:extLst>
          </p:cNvPr>
          <p:cNvSpPr txBox="1"/>
          <p:nvPr/>
        </p:nvSpPr>
        <p:spPr>
          <a:xfrm>
            <a:off x="552021" y="281601"/>
            <a:ext cx="13540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rial Nova" panose="020B0504020202020204" pitchFamily="34" charset="0"/>
              </a:rPr>
              <a:t>RUEDI </a:t>
            </a:r>
          </a:p>
        </p:txBody>
      </p:sp>
      <p:sp>
        <p:nvSpPr>
          <p:cNvPr id="23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17</a:t>
            </a:fld>
            <a:endParaRPr lang="en-US" sz="1100" b="1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/>
              <a:cs typeface="Helvetica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877BB3-31C1-66F6-6B96-AC764DB1908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9393" y="776045"/>
            <a:ext cx="2736098" cy="159633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6931F05-9346-504E-A75C-BB9734B3097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5371" y="58482"/>
            <a:ext cx="1773715" cy="44623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962C033-A869-46A6-3B58-F2CC1886D8F2}"/>
              </a:ext>
            </a:extLst>
          </p:cNvPr>
          <p:cNvSpPr txBox="1"/>
          <p:nvPr/>
        </p:nvSpPr>
        <p:spPr>
          <a:xfrm>
            <a:off x="7176300" y="432584"/>
            <a:ext cx="21601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Daresbury Laboratory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52DC9A0-9F26-D010-AA12-9710368D78D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6899" y="22527"/>
            <a:ext cx="1799188" cy="61639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7AB1459-E282-E5C7-B014-00ED5B590B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46087" y="8585"/>
            <a:ext cx="1197944" cy="631946"/>
          </a:xfrm>
          <a:prstGeom prst="rect">
            <a:avLst/>
          </a:prstGeom>
        </p:spPr>
      </p:pic>
      <p:sp>
        <p:nvSpPr>
          <p:cNvPr id="12" name="Footer Placeholder 7">
            <a:extLst>
              <a:ext uri="{FF2B5EF4-FFF2-40B4-BE49-F238E27FC236}">
                <a16:creationId xmlns:a16="http://schemas.microsoft.com/office/drawing/2014/main" id="{244922B8-2C6D-FFCA-34C5-44E35516E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307843" y="6356350"/>
            <a:ext cx="2447389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ova" panose="020B0504020202020204" pitchFamily="34" charset="0"/>
              </a:rPr>
              <a:t>Courtesy of Julian McKenzie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ova" panose="020B0504020202020204" pitchFamily="34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1EB2E4DF-BDDA-EE11-D405-7753F88431D7}"/>
              </a:ext>
            </a:extLst>
          </p:cNvPr>
          <p:cNvSpPr txBox="1">
            <a:spLocks/>
          </p:cNvSpPr>
          <p:nvPr/>
        </p:nvSpPr>
        <p:spPr>
          <a:xfrm>
            <a:off x="202329" y="905239"/>
            <a:ext cx="8237960" cy="20763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1800" dirty="0">
                <a:latin typeface="Arial Nova" panose="020B0504020202020204" pitchFamily="34" charset="0"/>
              </a:rPr>
              <a:t>Relativistic Ultrafast Electron Diffraction &amp; Imaging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1800" dirty="0">
                <a:latin typeface="Arial Nova" panose="020B0504020202020204" pitchFamily="34" charset="0"/>
              </a:rPr>
              <a:t>A new UK National User Facility at Daresbury Laboratory. £124.4 million from the UKRI Infrastructure Fund approved.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1800" dirty="0">
                <a:latin typeface="Arial Nova" panose="020B0504020202020204" pitchFamily="34" charset="0"/>
              </a:rPr>
              <a:t>Time-resolved pump-probe experiments in both real </a:t>
            </a:r>
            <a:r>
              <a:rPr lang="en-GB" sz="1800" b="1" i="1" dirty="0">
                <a:latin typeface="Arial Nova" panose="020B0504020202020204" pitchFamily="34" charset="0"/>
              </a:rPr>
              <a:t>and</a:t>
            </a:r>
            <a:r>
              <a:rPr lang="en-GB" sz="1800" dirty="0">
                <a:latin typeface="Arial Nova" panose="020B0504020202020204" pitchFamily="34" charset="0"/>
              </a:rPr>
              <a:t> reciprocal space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1800" dirty="0">
                <a:latin typeface="Arial Nova" panose="020B0504020202020204" pitchFamily="34" charset="0"/>
              </a:rPr>
              <a:t>With a large variety of </a:t>
            </a:r>
            <a:r>
              <a:rPr lang="en-GB" sz="1800" b="1" dirty="0">
                <a:latin typeface="Arial Nova" panose="020B0504020202020204" pitchFamily="34" charset="0"/>
              </a:rPr>
              <a:t>pumps</a:t>
            </a:r>
            <a:r>
              <a:rPr lang="en-GB" sz="1800" dirty="0">
                <a:latin typeface="Arial Nova" panose="020B0504020202020204" pitchFamily="34" charset="0"/>
              </a:rPr>
              <a:t> and sample </a:t>
            </a:r>
            <a:r>
              <a:rPr lang="en-GB" sz="1800" b="1" dirty="0">
                <a:latin typeface="Arial Nova" panose="020B0504020202020204" pitchFamily="34" charset="0"/>
              </a:rPr>
              <a:t>environments </a:t>
            </a:r>
            <a:r>
              <a:rPr lang="en-GB" sz="1800" dirty="0">
                <a:latin typeface="Arial Nova" panose="020B0504020202020204" pitchFamily="34" charset="0"/>
              </a:rPr>
              <a:t>to enable a large range of science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EBA5212-DFFA-81E3-B8C4-EBBA771027DD}"/>
              </a:ext>
            </a:extLst>
          </p:cNvPr>
          <p:cNvSpPr txBox="1"/>
          <p:nvPr/>
        </p:nvSpPr>
        <p:spPr>
          <a:xfrm>
            <a:off x="560461" y="3654410"/>
            <a:ext cx="3133568" cy="1200329"/>
          </a:xfrm>
          <a:prstGeom prst="rect">
            <a:avLst/>
          </a:prstGeom>
          <a:solidFill>
            <a:srgbClr val="B9CD7E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Nova" panose="020B0504020202020204" pitchFamily="34" charset="0"/>
              </a:rPr>
              <a:t>UED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Nova" panose="020B0504020202020204" pitchFamily="34" charset="0"/>
              </a:rPr>
              <a:t>10-100s </a:t>
            </a: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Nova" panose="020B0504020202020204" pitchFamily="34" charset="0"/>
              </a:rPr>
              <a:t>fs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Nova" panose="020B0504020202020204" pitchFamily="34" charset="0"/>
              </a:rPr>
              <a:t> scale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Nova" panose="020B0504020202020204" pitchFamily="34" charset="0"/>
              </a:rPr>
              <a:t>Up to 400 fC</a:t>
            </a:r>
            <a:endParaRPr kumimoji="0" lang="en-GB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 Nova" panose="020B0504020202020204" pitchFamily="34" charset="0"/>
              <a:sym typeface="Wingdings" panose="05000000000000000000" pitchFamily="2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Nova" panose="020B0504020202020204" pitchFamily="34" charset="0"/>
                <a:sym typeface="Wingdings" panose="05000000000000000000" pitchFamily="2" charset="2"/>
              </a:rPr>
              <a:t>Stroboscopic + Single-shot</a:t>
            </a:r>
            <a:endParaRPr kumimoji="0" lang="en-GB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 Nova" panose="020B05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04CADBA-5FDF-A95B-E459-01BAE2148F98}"/>
              </a:ext>
            </a:extLst>
          </p:cNvPr>
          <p:cNvSpPr txBox="1"/>
          <p:nvPr/>
        </p:nvSpPr>
        <p:spPr>
          <a:xfrm>
            <a:off x="8930795" y="2853868"/>
            <a:ext cx="3133568" cy="1200329"/>
          </a:xfrm>
          <a:prstGeom prst="rect">
            <a:avLst/>
          </a:prstGeom>
          <a:solidFill>
            <a:srgbClr val="B9CD7E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Nova" panose="020B0504020202020204" pitchFamily="34" charset="0"/>
              </a:rPr>
              <a:t>UEM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ps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scale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200 </a:t>
            </a:r>
            <a:r>
              <a:rPr kumimoji="0" lang="en-GB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fC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– 20 </a:t>
            </a:r>
            <a:r>
              <a:rPr kumimoji="0" lang="en-GB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pC</a:t>
            </a:r>
            <a:endParaRPr kumimoji="0" lang="en-GB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/>
              <a:ea typeface="+mn-ea"/>
              <a:cs typeface="+mn-cs"/>
              <a:sym typeface="Wingdings" panose="05000000000000000000" pitchFamily="2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Wingdings" panose="05000000000000000000" pitchFamily="2" charset="2"/>
              </a:rPr>
              <a:t>Stroboscopic + Single-shot</a:t>
            </a:r>
            <a:endParaRPr kumimoji="0" lang="en-GB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10FF0D-8C1F-6B62-D98B-7C955DE17D4A}"/>
              </a:ext>
            </a:extLst>
          </p:cNvPr>
          <p:cNvSpPr txBox="1"/>
          <p:nvPr/>
        </p:nvSpPr>
        <p:spPr>
          <a:xfrm>
            <a:off x="422228" y="5439787"/>
            <a:ext cx="36559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00FF"/>
                </a:solidFill>
                <a:latin typeface="Arial Nova" panose="020B0504020202020204" pitchFamily="34" charset="0"/>
              </a:rPr>
              <a:t>RUEDI talks by Tim Noakes &amp; Ben Hounsell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68D8CDF2-52E2-3554-95F3-C04D5A4C68D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93957" y="6356350"/>
            <a:ext cx="1552506" cy="380008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5A8304E6-BD69-D5D1-A03D-F488A6F723CA}"/>
              </a:ext>
            </a:extLst>
          </p:cNvPr>
          <p:cNvGrpSpPr/>
          <p:nvPr/>
        </p:nvGrpSpPr>
        <p:grpSpPr>
          <a:xfrm>
            <a:off x="3832261" y="3183274"/>
            <a:ext cx="4924076" cy="2563902"/>
            <a:chOff x="6005147" y="4423355"/>
            <a:chExt cx="4220308" cy="231817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14D872E-6C4F-3C66-8ED6-BE1657B4195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05147" y="4793125"/>
              <a:ext cx="4220308" cy="1948406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44D52C8-B7D4-0788-3932-DF04C8F7826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79993" y="4423355"/>
              <a:ext cx="2735503" cy="968627"/>
            </a:xfrm>
            <a:prstGeom prst="rect">
              <a:avLst/>
            </a:prstGeom>
          </p:spPr>
        </p:pic>
      </p:grpSp>
      <p:sp>
        <p:nvSpPr>
          <p:cNvPr id="9" name="Date Placeholder 6">
            <a:extLst>
              <a:ext uri="{FF2B5EF4-FFF2-40B4-BE49-F238E27FC236}">
                <a16:creationId xmlns:a16="http://schemas.microsoft.com/office/drawing/2014/main" id="{4807D824-0B98-FF64-5903-8F81866820C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899" y="6455058"/>
            <a:ext cx="5980501" cy="380060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Deepa Angal-Kalinin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UK National Accelerator Facilities Landscape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PAB 11/06/2024</a:t>
            </a:r>
          </a:p>
        </p:txBody>
      </p:sp>
    </p:spTree>
    <p:extLst>
      <p:ext uri="{BB962C8B-B14F-4D97-AF65-F5344CB8AC3E}">
        <p14:creationId xmlns:p14="http://schemas.microsoft.com/office/powerpoint/2010/main" val="29340997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475D53-9B56-460E-ABA1-825364B3BAD3}"/>
              </a:ext>
            </a:extLst>
          </p:cNvPr>
          <p:cNvSpPr txBox="1"/>
          <p:nvPr/>
        </p:nvSpPr>
        <p:spPr>
          <a:xfrm>
            <a:off x="552021" y="281601"/>
            <a:ext cx="52820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rial Nova" panose="020B0504020202020204" pitchFamily="34" charset="0"/>
              </a:rPr>
              <a:t>Ion Therapy Research Facility </a:t>
            </a:r>
          </a:p>
        </p:txBody>
      </p:sp>
      <p:sp>
        <p:nvSpPr>
          <p:cNvPr id="23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18</a:t>
            </a:fld>
            <a:endParaRPr lang="en-US" sz="1100" b="1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/>
              <a:cs typeface="Helvetica" panose="020B0604020202020204" pitchFamily="34" charset="0"/>
            </a:endParaRPr>
          </a:p>
        </p:txBody>
      </p:sp>
      <p:sp>
        <p:nvSpPr>
          <p:cNvPr id="12" name="Footer Placeholder 7">
            <a:extLst>
              <a:ext uri="{FF2B5EF4-FFF2-40B4-BE49-F238E27FC236}">
                <a16:creationId xmlns:a16="http://schemas.microsoft.com/office/drawing/2014/main" id="{244922B8-2C6D-FFCA-34C5-44E35516E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89755" y="6307805"/>
            <a:ext cx="2447389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ova" panose="020B0504020202020204" pitchFamily="34" charset="0"/>
              </a:rPr>
              <a:t>Courtesy of Hywel Owen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ova" panose="020B0504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FBD2332-1B38-410D-D516-4C846740A9A6}"/>
              </a:ext>
            </a:extLst>
          </p:cNvPr>
          <p:cNvSpPr txBox="1">
            <a:spLocks/>
          </p:cNvSpPr>
          <p:nvPr/>
        </p:nvSpPr>
        <p:spPr>
          <a:xfrm>
            <a:off x="294487" y="940886"/>
            <a:ext cx="5419323" cy="4621159"/>
          </a:xfrm>
          <a:prstGeom prst="rect">
            <a:avLst/>
          </a:prstGeom>
        </p:spPr>
        <p:txBody>
          <a:bodyPr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dirty="0">
                <a:solidFill>
                  <a:srgbClr val="0000FF"/>
                </a:solidFill>
                <a:latin typeface="Arial Nova" panose="020B0504020202020204" pitchFamily="34" charset="0"/>
              </a:rPr>
              <a:t>A medium-scale facility to enable user research programme to study radiobiology and cancer treatments with ions in the UK</a:t>
            </a:r>
          </a:p>
          <a:p>
            <a:endParaRPr lang="en-GB" sz="1800" dirty="0">
              <a:latin typeface="Arial Nova" panose="020B0504020202020204" pitchFamily="34" charset="0"/>
            </a:endParaRPr>
          </a:p>
          <a:p>
            <a:r>
              <a:rPr lang="en-GB" sz="1800" dirty="0">
                <a:latin typeface="Arial Nova" panose="020B0504020202020204" pitchFamily="34" charset="0"/>
              </a:rPr>
              <a:t>Multi-ion delivery p/He/C/N,O…</a:t>
            </a:r>
          </a:p>
          <a:p>
            <a:r>
              <a:rPr lang="en-GB" sz="1800" dirty="0">
                <a:latin typeface="Arial Nova" panose="020B0504020202020204" pitchFamily="34" charset="0"/>
              </a:rPr>
              <a:t>Depth suitable for </a:t>
            </a:r>
            <a:r>
              <a:rPr lang="en-GB" sz="1800" b="1" dirty="0">
                <a:latin typeface="Arial Nova" panose="020B0504020202020204" pitchFamily="34" charset="0"/>
              </a:rPr>
              <a:t>in-vitro and in-vivo studies – not patient treatment!</a:t>
            </a:r>
          </a:p>
          <a:p>
            <a:r>
              <a:rPr lang="en-GB" sz="1800" dirty="0">
                <a:latin typeface="Arial Nova" panose="020B0504020202020204" pitchFamily="34" charset="0"/>
              </a:rPr>
              <a:t>High dose rate, suitable for FLASH &gt;40 Gy/s</a:t>
            </a:r>
          </a:p>
          <a:p>
            <a:endParaRPr lang="en-GB" sz="1800" dirty="0">
              <a:latin typeface="Arial Nova" panose="020B0504020202020204" pitchFamily="34" charset="0"/>
            </a:endParaRPr>
          </a:p>
          <a:p>
            <a:r>
              <a:rPr lang="en-GB" sz="1800" dirty="0">
                <a:latin typeface="Arial Nova" panose="020B0504020202020204" pitchFamily="34" charset="0"/>
              </a:rPr>
              <a:t>Comparison of two technology choices (risk, cost, timescales):</a:t>
            </a:r>
          </a:p>
          <a:p>
            <a:pPr lvl="1"/>
            <a:r>
              <a:rPr lang="en-GB" dirty="0">
                <a:latin typeface="Arial Nova" panose="020B0504020202020204" pitchFamily="34" charset="0"/>
              </a:rPr>
              <a:t>Conventional ion source/synchrotron. Understood, lower intensity</a:t>
            </a:r>
          </a:p>
          <a:p>
            <a:pPr lvl="1"/>
            <a:r>
              <a:rPr lang="en-GB" dirty="0">
                <a:latin typeface="Arial Nova" panose="020B0504020202020204" pitchFamily="34" charset="0"/>
              </a:rPr>
              <a:t>Very high dose rate plasma/FFAG. Several novel technologies require demonstrations</a:t>
            </a:r>
            <a:endParaRPr lang="en-GB" sz="1800" dirty="0">
              <a:latin typeface="Arial Nova" panose="020B0504020202020204" pitchFamily="34" charset="0"/>
            </a:endParaRPr>
          </a:p>
          <a:p>
            <a:endParaRPr lang="en-GB" sz="1800" dirty="0">
              <a:latin typeface="Arial Nova" panose="020B0504020202020204" pitchFamily="34" charset="0"/>
            </a:endParaRPr>
          </a:p>
          <a:p>
            <a:endParaRPr lang="en-GB" sz="1800" dirty="0">
              <a:latin typeface="Arial Nova" panose="020B05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2105BE9-8AB2-0009-FF77-CE80C3F1F7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562744"/>
            <a:ext cx="5827241" cy="373251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CCBBB87-9A5C-06FC-C949-AFF82581AC9F}"/>
              </a:ext>
            </a:extLst>
          </p:cNvPr>
          <p:cNvSpPr txBox="1"/>
          <p:nvPr/>
        </p:nvSpPr>
        <p:spPr>
          <a:xfrm>
            <a:off x="10006049" y="8650"/>
            <a:ext cx="18650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ITRF /</a:t>
            </a:r>
          </a:p>
          <a:p>
            <a:r>
              <a:rPr lang="en-GB" sz="2400" dirty="0"/>
              <a:t>Collaboration</a:t>
            </a:r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97551950-E359-4563-A25E-D20D1AEAF47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71048" y="41126"/>
            <a:ext cx="1520952" cy="512559"/>
          </a:xfrm>
          <a:prstGeom prst="rect">
            <a:avLst/>
          </a:prstGeom>
        </p:spPr>
      </p:pic>
      <p:sp>
        <p:nvSpPr>
          <p:cNvPr id="2" name="Date Placeholder 6">
            <a:extLst>
              <a:ext uri="{FF2B5EF4-FFF2-40B4-BE49-F238E27FC236}">
                <a16:creationId xmlns:a16="http://schemas.microsoft.com/office/drawing/2014/main" id="{AE413E15-4A5D-6D39-A4A7-D3B123F98A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899" y="6455058"/>
            <a:ext cx="5980501" cy="380060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Deepa Angal-Kalinin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UK National Accelerator Facilities Landscape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PAB 11/06/2024</a:t>
            </a:r>
          </a:p>
        </p:txBody>
      </p:sp>
    </p:spTree>
    <p:extLst>
      <p:ext uri="{BB962C8B-B14F-4D97-AF65-F5344CB8AC3E}">
        <p14:creationId xmlns:p14="http://schemas.microsoft.com/office/powerpoint/2010/main" val="4487976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475D53-9B56-460E-ABA1-825364B3BAD3}"/>
              </a:ext>
            </a:extLst>
          </p:cNvPr>
          <p:cNvSpPr txBox="1"/>
          <p:nvPr/>
        </p:nvSpPr>
        <p:spPr>
          <a:xfrm>
            <a:off x="552021" y="281601"/>
            <a:ext cx="22161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rial Nova" panose="020B0504020202020204" pitchFamily="34" charset="0"/>
              </a:rPr>
              <a:t>ITRF Status </a:t>
            </a:r>
          </a:p>
        </p:txBody>
      </p:sp>
      <p:sp>
        <p:nvSpPr>
          <p:cNvPr id="23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19</a:t>
            </a:fld>
            <a:endParaRPr lang="en-US" sz="1100" b="1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/>
              <a:cs typeface="Helvetica" panose="020B0604020202020204" pitchFamily="34" charset="0"/>
            </a:endParaRPr>
          </a:p>
        </p:txBody>
      </p:sp>
      <p:sp>
        <p:nvSpPr>
          <p:cNvPr id="12" name="Footer Placeholder 7">
            <a:extLst>
              <a:ext uri="{FF2B5EF4-FFF2-40B4-BE49-F238E27FC236}">
                <a16:creationId xmlns:a16="http://schemas.microsoft.com/office/drawing/2014/main" id="{244922B8-2C6D-FFCA-34C5-44E35516E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984135" y="6411205"/>
            <a:ext cx="2447389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ova" panose="020B0504020202020204" pitchFamily="34" charset="0"/>
              </a:rPr>
              <a:t>Courtesy of Hywel Owen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ova" panose="020B0504020202020204" pitchFamily="34" charset="0"/>
            </a:endParaRPr>
          </a:p>
        </p:txBody>
      </p:sp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75EB76DE-DBBE-591E-03AC-A1B85ABBE2A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71048" y="41126"/>
            <a:ext cx="1520952" cy="512559"/>
          </a:xfrm>
          <a:prstGeom prst="rect">
            <a:avLst/>
          </a:prstGeom>
        </p:spPr>
      </p:pic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A8A596DF-A123-74AA-C81E-DECC8D10B7D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7991010"/>
              </p:ext>
            </p:extLst>
          </p:nvPr>
        </p:nvGraphicFramePr>
        <p:xfrm>
          <a:off x="91440" y="1386744"/>
          <a:ext cx="5144879" cy="27781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FEA6BCEF-4868-62A7-4A25-020244BBCEA9}"/>
              </a:ext>
            </a:extLst>
          </p:cNvPr>
          <p:cNvSpPr txBox="1"/>
          <p:nvPr/>
        </p:nvSpPr>
        <p:spPr>
          <a:xfrm>
            <a:off x="368442" y="1488231"/>
            <a:ext cx="29674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Nova" panose="020B0504020202020204" pitchFamily="34" charset="0"/>
              </a:rPr>
              <a:t>IF PA1 (CDR), Oct 22 -  Oct 24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Nova" panose="020B05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E3CC5B6-D544-57A9-5BE3-CF2AF7C5690E}"/>
              </a:ext>
            </a:extLst>
          </p:cNvPr>
          <p:cNvSpPr txBox="1"/>
          <p:nvPr/>
        </p:nvSpPr>
        <p:spPr>
          <a:xfrm>
            <a:off x="5678423" y="1045550"/>
            <a:ext cx="639416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ova" panose="020B0504020202020204" pitchFamily="34" charset="0"/>
              </a:rPr>
              <a:t>Significant physics/component design and engineering detailing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ova" panose="020B0504020202020204" pitchFamily="34" charset="0"/>
              </a:rPr>
              <a:t>18-month design review last month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ova" panose="020B0504020202020204" pitchFamily="34" charset="0"/>
              </a:rPr>
              <a:t>: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ova" panose="020B0504020202020204" pitchFamily="34" charset="0"/>
                <a:hlinkClick r:id="rId8"/>
              </a:rPr>
              <a:t>https://indico.stfc.ac.uk/event/986/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ova" panose="020B050402020202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ova" panose="020B0504020202020204" pitchFamily="34" charset="0"/>
              </a:rPr>
              <a:t>Experimental campaign at Strathclyde has resolved many source issues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Nova" panose="020B0504020202020204" pitchFamily="34" charset="0"/>
              </a:rPr>
              <a:t>No Stage 1 showstoppers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ova" panose="020B0504020202020204" pitchFamily="34" charset="0"/>
              </a:rPr>
              <a:t>– plasma-based approach selected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ova" panose="020B050402020202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ova" panose="020B0504020202020204" pitchFamily="34" charset="0"/>
              </a:rPr>
              <a:t>Bridging funding beyond Oct 24 :</a:t>
            </a: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ova" panose="020B050402020202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ova" panose="020B0504020202020204" pitchFamily="34" charset="0"/>
              </a:rPr>
              <a:t>To </a:t>
            </a:r>
            <a:r>
              <a:rPr lang="en-GB" dirty="0">
                <a:solidFill>
                  <a:prstClr val="black"/>
                </a:solidFill>
                <a:latin typeface="Arial Nova" panose="020B0504020202020204" pitchFamily="34" charset="0"/>
              </a:rPr>
              <a:t>e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ova" panose="020B0504020202020204" pitchFamily="34" charset="0"/>
              </a:rPr>
              <a:t>stablish baseline demonstration of Stage 1 output and user experiments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ova" panose="020B0504020202020204" pitchFamily="34" charset="0"/>
              </a:rPr>
              <a:t>Further de-risk source/capture/Stage 2 FFA to enable full project bid</a:t>
            </a:r>
          </a:p>
        </p:txBody>
      </p:sp>
      <p:pic>
        <p:nvPicPr>
          <p:cNvPr id="16" name="Picture 15" descr="A close-up of a machine">
            <a:extLst>
              <a:ext uri="{FF2B5EF4-FFF2-40B4-BE49-F238E27FC236}">
                <a16:creationId xmlns:a16="http://schemas.microsoft.com/office/drawing/2014/main" id="{808BF981-B1B6-2F4D-12C1-B94C174D78D9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" y="4746829"/>
            <a:ext cx="5790716" cy="146831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4612F36-A213-C96E-3043-A4560FB67346}"/>
              </a:ext>
            </a:extLst>
          </p:cNvPr>
          <p:cNvSpPr txBox="1"/>
          <p:nvPr/>
        </p:nvSpPr>
        <p:spPr>
          <a:xfrm>
            <a:off x="2256044" y="5317367"/>
            <a:ext cx="10241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Stage 1 line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CC8A5AE-1470-3ECD-5C20-AABE9BDF5A8C}"/>
              </a:ext>
            </a:extLst>
          </p:cNvPr>
          <p:cNvSpPr txBox="1"/>
          <p:nvPr/>
        </p:nvSpPr>
        <p:spPr>
          <a:xfrm>
            <a:off x="91440" y="5327096"/>
            <a:ext cx="14791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Target and source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02E6A4-040F-00CB-7961-C8194E239352}"/>
              </a:ext>
            </a:extLst>
          </p:cNvPr>
          <p:cNvSpPr txBox="1"/>
          <p:nvPr/>
        </p:nvSpPr>
        <p:spPr>
          <a:xfrm>
            <a:off x="3204633" y="4831202"/>
            <a:ext cx="17081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In-vitro exptl. station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720FA5F-3607-4877-BFF1-D42FCE5B3902}"/>
              </a:ext>
            </a:extLst>
          </p:cNvPr>
          <p:cNvSpPr txBox="1"/>
          <p:nvPr/>
        </p:nvSpPr>
        <p:spPr>
          <a:xfrm>
            <a:off x="10006049" y="8650"/>
            <a:ext cx="18650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ITRF /</a:t>
            </a:r>
          </a:p>
          <a:p>
            <a:r>
              <a:rPr lang="en-GB" sz="2400" dirty="0"/>
              <a:t>Collaboration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3B7445AC-4B34-846B-7B25-102456F90A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899" y="6455058"/>
            <a:ext cx="5980501" cy="380060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Deepa Angal-Kalinin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UK National Accelerator Facilities Landscape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PAB 11/06/2024</a:t>
            </a:r>
          </a:p>
        </p:txBody>
      </p:sp>
    </p:spTree>
    <p:extLst>
      <p:ext uri="{BB962C8B-B14F-4D97-AF65-F5344CB8AC3E}">
        <p14:creationId xmlns:p14="http://schemas.microsoft.com/office/powerpoint/2010/main" val="3652615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Science and Technology Facilities Council">
            <a:extLst>
              <a:ext uri="{FF2B5EF4-FFF2-40B4-BE49-F238E27FC236}">
                <a16:creationId xmlns:a16="http://schemas.microsoft.com/office/drawing/2014/main" id="{6789CE4C-0EE8-944E-661A-AB8DFFCB7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7967" y="0"/>
            <a:ext cx="1236617" cy="1029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Date Placeholder 6">
            <a:extLst>
              <a:ext uri="{FF2B5EF4-FFF2-40B4-BE49-F238E27FC236}">
                <a16:creationId xmlns:a16="http://schemas.microsoft.com/office/drawing/2014/main" id="{362BCF9B-A78A-DB4C-C231-F7AC69ADA4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899" y="6455058"/>
            <a:ext cx="5980501" cy="380060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Deepa Angal-Kalinin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UK National Accelerator Facilities Landscape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PAB 11/06/2024</a:t>
            </a:r>
          </a:p>
        </p:txBody>
      </p:sp>
      <p:sp>
        <p:nvSpPr>
          <p:cNvPr id="23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Page 2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58399" y="383342"/>
            <a:ext cx="17748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>
                <a:solidFill>
                  <a:srgbClr val="002060"/>
                </a:solidFill>
                <a:latin typeface="Arial Nova" panose="020B0504020202020204" pitchFamily="34" charset="0"/>
              </a:rPr>
              <a:t>Outline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0176" y="1277780"/>
            <a:ext cx="5786660" cy="1950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accent5"/>
              </a:buClr>
              <a:buSzPct val="100000"/>
              <a:buFont typeface="Wingdings" panose="05000000000000000000" pitchFamily="2" charset="2"/>
              <a:buChar char="§"/>
            </a:pPr>
            <a:r>
              <a:rPr lang="en-GB" sz="2800" dirty="0">
                <a:latin typeface="Arial Nova" panose="020B0504020202020204" pitchFamily="34" charset="0"/>
              </a:rPr>
              <a:t>UK National Accelerator Facilities</a:t>
            </a:r>
          </a:p>
          <a:p>
            <a:pPr marL="285750" indent="-285750">
              <a:lnSpc>
                <a:spcPct val="150000"/>
              </a:lnSpc>
              <a:buClr>
                <a:schemeClr val="accent5"/>
              </a:buClr>
              <a:buSzPct val="100000"/>
              <a:buFont typeface="Wingdings" panose="05000000000000000000" pitchFamily="2" charset="2"/>
              <a:buChar char="§"/>
            </a:pPr>
            <a:r>
              <a:rPr lang="en-GB" sz="2800" dirty="0">
                <a:latin typeface="Arial Nova" panose="020B0504020202020204" pitchFamily="34" charset="0"/>
              </a:rPr>
              <a:t>Infrastructure opportunities </a:t>
            </a:r>
          </a:p>
          <a:p>
            <a:pPr marL="285750" indent="-285750">
              <a:lnSpc>
                <a:spcPct val="150000"/>
              </a:lnSpc>
              <a:buClr>
                <a:schemeClr val="accent5"/>
              </a:buClr>
              <a:buSzPct val="100000"/>
              <a:buFont typeface="Wingdings" panose="05000000000000000000" pitchFamily="2" charset="2"/>
              <a:buChar char="§"/>
            </a:pPr>
            <a:r>
              <a:rPr lang="en-GB" sz="2800" dirty="0">
                <a:latin typeface="Arial Nova" panose="020B0504020202020204" pitchFamily="34" charset="0"/>
              </a:rPr>
              <a:t>Status of new national projects</a:t>
            </a:r>
          </a:p>
        </p:txBody>
      </p:sp>
      <p:pic>
        <p:nvPicPr>
          <p:cNvPr id="3074" name="Picture 2" descr="Aerial view of ISIS">
            <a:extLst>
              <a:ext uri="{FF2B5EF4-FFF2-40B4-BE49-F238E27FC236}">
                <a16:creationId xmlns:a16="http://schemas.microsoft.com/office/drawing/2014/main" id="{1539615A-1502-6FC3-DA1F-560A0B6DDD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836" y="989093"/>
            <a:ext cx="2601273" cy="1733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Latest news &amp; updates from Diamond">
            <a:extLst>
              <a:ext uri="{FF2B5EF4-FFF2-40B4-BE49-F238E27FC236}">
                <a16:creationId xmlns:a16="http://schemas.microsoft.com/office/drawing/2014/main" id="{A4C6C3C7-429F-F207-7F15-A11447E118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0376" y="1878078"/>
            <a:ext cx="3571624" cy="1689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A32AA7B-9B20-CEB7-CE68-F7748EFC63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06836" y="3247440"/>
            <a:ext cx="3400847" cy="1894758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8E595EF3-34FE-3FEE-8C48-B3CBCFB526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986" y="4780740"/>
            <a:ext cx="3149014" cy="1771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18278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475D53-9B56-460E-ABA1-825364B3BAD3}"/>
              </a:ext>
            </a:extLst>
          </p:cNvPr>
          <p:cNvSpPr txBox="1"/>
          <p:nvPr/>
        </p:nvSpPr>
        <p:spPr>
          <a:xfrm>
            <a:off x="552021" y="281601"/>
            <a:ext cx="86010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rial Nova" panose="020B0504020202020204" pitchFamily="34" charset="0"/>
              </a:rPr>
              <a:t>UK XFEL – Conceptual Design &amp; Options Analysis </a:t>
            </a:r>
          </a:p>
        </p:txBody>
      </p:sp>
      <p:sp>
        <p:nvSpPr>
          <p:cNvPr id="23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20</a:t>
            </a:fld>
            <a:endParaRPr lang="en-US" sz="1100" b="1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/>
              <a:cs typeface="Helvetica" panose="020B0604020202020204" pitchFamily="34" charset="0"/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36E4875E-B4B6-FE43-FE72-B2DAAA08FEC3}"/>
              </a:ext>
            </a:extLst>
          </p:cNvPr>
          <p:cNvSpPr txBox="1">
            <a:spLocks/>
          </p:cNvSpPr>
          <p:nvPr/>
        </p:nvSpPr>
        <p:spPr>
          <a:xfrm>
            <a:off x="342900" y="942976"/>
            <a:ext cx="10515600" cy="15799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000" dirty="0">
                <a:solidFill>
                  <a:srgbClr val="0000FF"/>
                </a:solidFill>
                <a:latin typeface="Arial Nova" panose="020B0504020202020204" pitchFamily="34" charset="0"/>
                <a:cs typeface="Calibri" panose="020F0502020204030204" pitchFamily="34" charset="0"/>
              </a:rPr>
              <a:t>The three years CDOA project formally started on </a:t>
            </a:r>
            <a:r>
              <a:rPr lang="en-GB" sz="2000" b="1" dirty="0">
                <a:solidFill>
                  <a:srgbClr val="0000FF"/>
                </a:solidFill>
                <a:latin typeface="Arial Nova" panose="020B0504020202020204" pitchFamily="34" charset="0"/>
                <a:cs typeface="Calibri" panose="020F0502020204030204" pitchFamily="34" charset="0"/>
              </a:rPr>
              <a:t>1</a:t>
            </a:r>
            <a:r>
              <a:rPr lang="en-GB" sz="2000" b="1" baseline="30000" dirty="0">
                <a:solidFill>
                  <a:srgbClr val="0000FF"/>
                </a:solidFill>
                <a:latin typeface="Arial Nova" panose="020B0504020202020204" pitchFamily="34" charset="0"/>
                <a:cs typeface="Calibri" panose="020F0502020204030204" pitchFamily="34" charset="0"/>
              </a:rPr>
              <a:t>st</a:t>
            </a:r>
            <a:r>
              <a:rPr lang="en-GB" sz="2000" b="1" dirty="0">
                <a:solidFill>
                  <a:srgbClr val="0000FF"/>
                </a:solidFill>
                <a:latin typeface="Arial Nova" panose="020B0504020202020204" pitchFamily="34" charset="0"/>
                <a:cs typeface="Calibri" panose="020F0502020204030204" pitchFamily="34" charset="0"/>
              </a:rPr>
              <a:t> October 2022. </a:t>
            </a:r>
            <a:r>
              <a:rPr lang="en-GB" sz="2000" dirty="0">
                <a:solidFill>
                  <a:srgbClr val="0000FF"/>
                </a:solidFill>
                <a:latin typeface="Arial Nova" panose="020B0504020202020204" pitchFamily="34" charset="0"/>
                <a:cs typeface="Calibri" panose="020F0502020204030204" pitchFamily="34" charset="0"/>
              </a:rPr>
              <a:t>The Year 1 activities are largely complete – the activities in second year making good progress.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8B9E5B-3311-8E74-C585-C1783F2CE7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4310" y="-6137"/>
            <a:ext cx="1883827" cy="2450804"/>
          </a:xfrm>
          <a:prstGeom prst="rect">
            <a:avLst/>
          </a:prstGeom>
        </p:spPr>
      </p:pic>
      <p:sp>
        <p:nvSpPr>
          <p:cNvPr id="6" name="Google Shape;283;p5">
            <a:extLst>
              <a:ext uri="{FF2B5EF4-FFF2-40B4-BE49-F238E27FC236}">
                <a16:creationId xmlns:a16="http://schemas.microsoft.com/office/drawing/2014/main" id="{5C17100E-4BF2-CC8E-3FFE-2D1D652F72EF}"/>
              </a:ext>
            </a:extLst>
          </p:cNvPr>
          <p:cNvSpPr/>
          <p:nvPr/>
        </p:nvSpPr>
        <p:spPr>
          <a:xfrm>
            <a:off x="10970222" y="99907"/>
            <a:ext cx="3105150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xfel.ac.uk</a:t>
            </a:r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1DF78A04-F886-77A2-5936-1E7D8646530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46320376"/>
              </p:ext>
            </p:extLst>
          </p:nvPr>
        </p:nvGraphicFramePr>
        <p:xfrm>
          <a:off x="1547985" y="1120763"/>
          <a:ext cx="8659844" cy="5070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32AA5036-7ADD-40C0-F2FA-7209B6ACE474}"/>
              </a:ext>
            </a:extLst>
          </p:cNvPr>
          <p:cNvSpPr txBox="1"/>
          <p:nvPr/>
        </p:nvSpPr>
        <p:spPr>
          <a:xfrm>
            <a:off x="234458" y="5791416"/>
            <a:ext cx="3857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0000FF"/>
                </a:solidFill>
                <a:latin typeface="Arial Nova" panose="020B0504020202020204" pitchFamily="34" charset="0"/>
              </a:rPr>
              <a:t>UK XFEL talk by Dave Dunning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93F27954-BCE0-51A6-C484-50323E0E0B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899" y="6455058"/>
            <a:ext cx="5980501" cy="380060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Deepa Angal-Kalinin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UK National Accelerator Facilities Landscape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PAB 11/06/2024</a:t>
            </a:r>
          </a:p>
        </p:txBody>
      </p:sp>
    </p:spTree>
    <p:extLst>
      <p:ext uri="{BB962C8B-B14F-4D97-AF65-F5344CB8AC3E}">
        <p14:creationId xmlns:p14="http://schemas.microsoft.com/office/powerpoint/2010/main" val="1596115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475D53-9B56-460E-ABA1-825364B3BAD3}"/>
              </a:ext>
            </a:extLst>
          </p:cNvPr>
          <p:cNvSpPr txBox="1"/>
          <p:nvPr/>
        </p:nvSpPr>
        <p:spPr>
          <a:xfrm>
            <a:off x="552021" y="281601"/>
            <a:ext cx="17540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rial Nova" panose="020B0504020202020204" pitchFamily="34" charset="0"/>
              </a:rPr>
              <a:t>UK XFEL </a:t>
            </a:r>
          </a:p>
        </p:txBody>
      </p:sp>
      <p:sp>
        <p:nvSpPr>
          <p:cNvPr id="23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21</a:t>
            </a:fld>
            <a:endParaRPr lang="en-US" sz="1100" b="1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/>
              <a:cs typeface="Helvetica" panose="020B0604020202020204" pitchFamily="34" charset="0"/>
            </a:endParaRPr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670240C7-91DB-20AC-2DA3-AACDE0D09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984135" y="6451749"/>
            <a:ext cx="2447389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Courtesy of Dave Dunning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Google Shape;319;p9">
            <a:extLst>
              <a:ext uri="{FF2B5EF4-FFF2-40B4-BE49-F238E27FC236}">
                <a16:creationId xmlns:a16="http://schemas.microsoft.com/office/drawing/2014/main" id="{EBEC80AE-1BF5-F1BE-46BA-B930C138A81E}"/>
              </a:ext>
            </a:extLst>
          </p:cNvPr>
          <p:cNvSpPr/>
          <p:nvPr/>
        </p:nvSpPr>
        <p:spPr>
          <a:xfrm>
            <a:off x="234458" y="1025250"/>
            <a:ext cx="11105908" cy="36047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2E2C61"/>
                </a:solidFill>
                <a:latin typeface="Calibri" panose="020F0502020204030204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2E2C61"/>
                </a:solidFill>
                <a:latin typeface="Calibri" panose="020F0502020204030204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2E2C61"/>
                </a:solidFill>
                <a:latin typeface="Calibri" panose="020F0502020204030204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2E2C61"/>
                </a:solidFill>
                <a:latin typeface="Calibri" panose="020F0502020204030204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2E2C61"/>
                </a:solidFill>
                <a:latin typeface="Calibri" panose="020F0502020204030204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2E2C61"/>
                </a:solidFill>
                <a:latin typeface="Calibri" panose="020F0502020204030204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2E2C61"/>
                </a:solidFill>
                <a:latin typeface="Calibri" panose="020F0502020204030204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2E2C61"/>
                </a:solidFill>
                <a:latin typeface="Calibri" panose="020F0502020204030204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2E2C61"/>
                </a:solidFill>
                <a:latin typeface="Calibri" panose="020F0502020204030204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Tx/>
              <a:buNone/>
              <a:tabLst/>
              <a:defRPr/>
            </a:pPr>
            <a:r>
              <a:rPr kumimoji="0" lang="en-GB" sz="2400" b="0" i="0" u="none" strike="noStrike" kern="1200" cap="none" spc="-10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 Nova" panose="020B0504020202020204" pitchFamily="34" charset="0"/>
                <a:cs typeface="Arial"/>
                <a:sym typeface="Arial"/>
              </a:rPr>
              <a:t> </a:t>
            </a:r>
            <a:r>
              <a:rPr kumimoji="0" lang="en-US" sz="2000" b="0" i="0" u="none" strike="noStrike" kern="1200" cap="none" spc="-10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 Nova" panose="020B0504020202020204" pitchFamily="34" charset="0"/>
                <a:cs typeface="Arial"/>
                <a:sym typeface="Arial"/>
              </a:rPr>
              <a:t>Our focus to date has been on some of the most challenging and fundamental features</a:t>
            </a:r>
            <a:endParaRPr kumimoji="0" lang="en-GB" sz="2000" b="0" i="0" u="none" strike="noStrike" kern="1200" cap="none" spc="-100" normalizeH="0" baseline="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 Nova" panose="020B0504020202020204" pitchFamily="34" charset="0"/>
              <a:cs typeface="Arial" panose="020B0604020202020204" pitchFamily="34" charset="0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tabLst/>
              <a:defRPr/>
            </a:pP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 Nova" panose="020B05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ova" panose="020B0504020202020204" pitchFamily="34" charset="0"/>
                <a:cs typeface="Arial"/>
              </a:rPr>
              <a:t>-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ova" panose="020B0504020202020204" pitchFamily="34" charset="0"/>
                <a:cs typeface="Arial"/>
              </a:rPr>
              <a:t>Transform limited operation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ova" panose="020B0504020202020204" pitchFamily="34" charset="0"/>
                <a:cs typeface="Arial"/>
              </a:rPr>
              <a:t>across entire X-ray range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Nova" panose="020B0504020202020204" pitchFamily="34" charset="0"/>
                <a:cs typeface="Arial"/>
              </a:rPr>
              <a:t>(approx. 100 as – 100 fs and 50 eV to 20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Nova" panose="020B0504020202020204" pitchFamily="34" charset="0"/>
                <a:cs typeface="Arial"/>
              </a:rPr>
              <a:t>keV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Nova" panose="020B0504020202020204" pitchFamily="34" charset="0"/>
                <a:cs typeface="Arial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ova" panose="020B05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ova" panose="020B0504020202020204" pitchFamily="34" charset="0"/>
                <a:cs typeface="Arial"/>
              </a:rPr>
              <a:t>- High efficiency facility with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ova" panose="020B0504020202020204" pitchFamily="34" charset="0"/>
                <a:cs typeface="Arial"/>
              </a:rPr>
              <a:t>a step change in the simultaneous operation of multiple end stations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ova" panose="020B05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ova" panose="020B0504020202020204" pitchFamily="34" charset="0"/>
                <a:cs typeface="Arial"/>
              </a:rPr>
              <a:t>-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ova" panose="020B0504020202020204" pitchFamily="34" charset="0"/>
                <a:cs typeface="Arial"/>
              </a:rPr>
              <a:t>Evenly spaced, high-rep rate pulses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ova" panose="020B0504020202020204" pitchFamily="34" charset="0"/>
                <a:cs typeface="Arial"/>
              </a:rPr>
              <a:t>to match samples &amp; detectors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Nova" panose="020B0504020202020204" pitchFamily="34" charset="0"/>
                <a:cs typeface="Arial"/>
              </a:rPr>
              <a:t>(~ 100 kHz per FEL, with flexibility)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Nova" panose="020B05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ova" panose="020B0504020202020204" pitchFamily="34" charset="0"/>
                <a:cs typeface="Arial"/>
              </a:rPr>
              <a:t>- Improved synchronisation/timing data with external lasers to &lt; 1 fs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ova" panose="020B05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ova" panose="020B0504020202020204" pitchFamily="34" charset="0"/>
                <a:cs typeface="Arial"/>
              </a:rPr>
              <a:t>-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ova" panose="020B0504020202020204" pitchFamily="34" charset="0"/>
                <a:cs typeface="Arial"/>
              </a:rPr>
              <a:t>Widely separated multiple colour X-rays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ova" panose="020B0504020202020204" pitchFamily="34" charset="0"/>
                <a:cs typeface="Arial"/>
              </a:rPr>
              <a:t>to at least one end-station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Nova" panose="020B0504020202020204" pitchFamily="34" charset="0"/>
                <a:cs typeface="Arial"/>
              </a:rPr>
              <a:t>(e.g. SXR+ HXR)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ova" panose="020B0504020202020204" pitchFamily="34" charset="0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>
                <a:tab pos="457200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ova" panose="020B0504020202020204" pitchFamily="34" charset="0"/>
                <a:cs typeface="Arial"/>
              </a:rPr>
              <a:t>Full array of synchronised sources: </a:t>
            </a:r>
            <a:b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 Nova" panose="020B0504020202020204" pitchFamily="34" charset="0"/>
                <a:cs typeface="Arial" panose="020B0604020202020204" pitchFamily="34" charset="0"/>
              </a:rPr>
            </a:b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ova" panose="020B0504020202020204" pitchFamily="34" charset="0"/>
                <a:cs typeface="Arial"/>
              </a:rPr>
              <a:t>	XUV-THz, e-beams, high power &amp; high energy lasers at high rep-rate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ova" panose="020B0504020202020204" pitchFamily="34" charset="0"/>
              <a:cs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>
                <a:tab pos="457200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ova" panose="020B0504020202020204" pitchFamily="34" charset="0"/>
                <a:cs typeface="Arial"/>
              </a:rPr>
              <a:t>Minimise the carbon footprint and energy consumption for both operation and build.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7C2866-F42C-B70A-A7C6-F23505DE9520}"/>
              </a:ext>
            </a:extLst>
          </p:cNvPr>
          <p:cNvSpPr txBox="1"/>
          <p:nvPr/>
        </p:nvSpPr>
        <p:spPr>
          <a:xfrm>
            <a:off x="3356731" y="4850472"/>
            <a:ext cx="5478538" cy="1277273"/>
          </a:xfrm>
          <a:prstGeom prst="rect">
            <a:avLst/>
          </a:prstGeom>
          <a:gradFill rotWithShape="1">
            <a:gsLst>
              <a:gs pos="0">
                <a:srgbClr val="2E2C61">
                  <a:satMod val="103000"/>
                  <a:lumMod val="102000"/>
                  <a:tint val="94000"/>
                </a:srgbClr>
              </a:gs>
              <a:gs pos="50000">
                <a:srgbClr val="2E2C61">
                  <a:satMod val="110000"/>
                  <a:lumMod val="100000"/>
                  <a:shade val="100000"/>
                </a:srgbClr>
              </a:gs>
              <a:gs pos="100000">
                <a:srgbClr val="2E2C61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FFFFFF"/>
                </a:solidFill>
                <a:latin typeface="Calibri" panose="020F0502020204030204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FFFFFF"/>
                </a:solidFill>
                <a:latin typeface="Calibri" panose="020F0502020204030204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FFFFFF"/>
                </a:solidFill>
                <a:latin typeface="Calibri" panose="020F0502020204030204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FFFFFF"/>
                </a:solidFill>
                <a:latin typeface="Calibri" panose="020F0502020204030204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FFFFFF"/>
                </a:solidFill>
                <a:latin typeface="Calibri" panose="020F0502020204030204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FFFFFF"/>
                </a:solidFill>
                <a:latin typeface="Calibri" panose="020F0502020204030204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FFFFFF"/>
                </a:solidFill>
                <a:latin typeface="Calibri" panose="020F0502020204030204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FFFFFF"/>
                </a:solidFill>
                <a:latin typeface="Calibri" panose="020F0502020204030204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FFFFFF"/>
                </a:solidFill>
                <a:latin typeface="Calibri" panose="020F0502020204030204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</a:rPr>
              <a:t>Also significant interest in: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</a:rPr>
              <a:t>High pulse energy (&gt;&gt;1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</a:rPr>
              <a:t>mJ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</a:rPr>
              <a:t>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</a:rPr>
              <a:t>High photon energy (&gt; 20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</a:rPr>
              <a:t>keV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</a:rPr>
              <a:t>In some cases with less demand for high rep rate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9226072-B23E-426D-166C-F74486FCBD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4310" y="-6137"/>
            <a:ext cx="1883827" cy="2450804"/>
          </a:xfrm>
          <a:prstGeom prst="rect">
            <a:avLst/>
          </a:prstGeom>
        </p:spPr>
      </p:pic>
      <p:sp>
        <p:nvSpPr>
          <p:cNvPr id="9" name="Google Shape;283;p5">
            <a:extLst>
              <a:ext uri="{FF2B5EF4-FFF2-40B4-BE49-F238E27FC236}">
                <a16:creationId xmlns:a16="http://schemas.microsoft.com/office/drawing/2014/main" id="{700B2426-621C-370D-CFCB-B24FCF46EFF9}"/>
              </a:ext>
            </a:extLst>
          </p:cNvPr>
          <p:cNvSpPr/>
          <p:nvPr/>
        </p:nvSpPr>
        <p:spPr>
          <a:xfrm>
            <a:off x="10970222" y="99907"/>
            <a:ext cx="3105150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xfel.ac.uk</a:t>
            </a:r>
          </a:p>
        </p:txBody>
      </p:sp>
      <p:sp>
        <p:nvSpPr>
          <p:cNvPr id="2" name="Date Placeholder 6">
            <a:extLst>
              <a:ext uri="{FF2B5EF4-FFF2-40B4-BE49-F238E27FC236}">
                <a16:creationId xmlns:a16="http://schemas.microsoft.com/office/drawing/2014/main" id="{44D94250-88B1-34FE-00E5-EE305729D8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899" y="6455058"/>
            <a:ext cx="5980501" cy="380060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Deepa Angal-Kalinin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UK National Accelerator Facilities Landscape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PAB 11/06/2024</a:t>
            </a:r>
          </a:p>
        </p:txBody>
      </p:sp>
    </p:spTree>
    <p:extLst>
      <p:ext uri="{BB962C8B-B14F-4D97-AF65-F5344CB8AC3E}">
        <p14:creationId xmlns:p14="http://schemas.microsoft.com/office/powerpoint/2010/main" val="293285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6">
            <a:extLst>
              <a:ext uri="{FF2B5EF4-FFF2-40B4-BE49-F238E27FC236}">
                <a16:creationId xmlns:a16="http://schemas.microsoft.com/office/drawing/2014/main" id="{ADBB30F9-E73B-8AC0-4EDE-38443DA4D6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899" y="6455058"/>
            <a:ext cx="5980501" cy="380060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Deepa Angal-Kalinin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UK National Accelerator Facilities Landscape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PAB 11/06/2024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475D53-9B56-460E-ABA1-825364B3BAD3}"/>
              </a:ext>
            </a:extLst>
          </p:cNvPr>
          <p:cNvSpPr txBox="1"/>
          <p:nvPr/>
        </p:nvSpPr>
        <p:spPr>
          <a:xfrm>
            <a:off x="552021" y="281601"/>
            <a:ext cx="1012334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>
                <a:solidFill>
                  <a:srgbClr val="003088"/>
                </a:solidFill>
                <a:latin typeface="Arial Nova" panose="020B0504020202020204" pitchFamily="34" charset="0"/>
              </a:rPr>
              <a:t>UK XFEL – User Requirements from the Science Case &amp; Survey </a:t>
            </a:r>
          </a:p>
        </p:txBody>
      </p:sp>
      <p:sp>
        <p:nvSpPr>
          <p:cNvPr id="23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22</a:t>
            </a:fld>
            <a:endParaRPr lang="en-US" sz="1100" b="1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/>
              <a:cs typeface="Helvetica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EE88FF4-FF45-85D1-F658-D81DEC190781}"/>
              </a:ext>
            </a:extLst>
          </p:cNvPr>
          <p:cNvSpPr/>
          <p:nvPr/>
        </p:nvSpPr>
        <p:spPr>
          <a:xfrm>
            <a:off x="10763795" y="0"/>
            <a:ext cx="1428206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ova" panose="020B05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31B20C9-FEE2-BC54-BD3D-7D7373B32D5A}"/>
              </a:ext>
            </a:extLst>
          </p:cNvPr>
          <p:cNvSpPr/>
          <p:nvPr/>
        </p:nvSpPr>
        <p:spPr>
          <a:xfrm>
            <a:off x="1761894" y="6548435"/>
            <a:ext cx="10401202" cy="333865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B641C52-E31A-CF4F-08AC-7F3891AED4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1024" y="701255"/>
            <a:ext cx="7788583" cy="58471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F266FA3-5F4A-ABE4-9DCE-07D770F95C3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06560" y="5719980"/>
            <a:ext cx="2032000" cy="36576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F684572-A969-362D-D71B-13B427CC7BA1}"/>
              </a:ext>
            </a:extLst>
          </p:cNvPr>
          <p:cNvSpPr txBox="1"/>
          <p:nvPr/>
        </p:nvSpPr>
        <p:spPr>
          <a:xfrm>
            <a:off x="25101" y="961067"/>
            <a:ext cx="3907108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defRPr/>
            </a:pPr>
            <a:r>
              <a:rPr lang="en-GB" sz="2000" spc="-150" dirty="0">
                <a:solidFill>
                  <a:srgbClr val="0000FF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Evenly spaced, high-rep rate pulses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5CAFE6C-32E4-2471-B27E-A12D75A02DB2}"/>
              </a:ext>
            </a:extLst>
          </p:cNvPr>
          <p:cNvSpPr/>
          <p:nvPr/>
        </p:nvSpPr>
        <p:spPr>
          <a:xfrm>
            <a:off x="4005647" y="6471721"/>
            <a:ext cx="2547554" cy="427108"/>
          </a:xfrm>
          <a:prstGeom prst="rect">
            <a:avLst/>
          </a:prstGeom>
          <a:noFill/>
          <a:ln w="12700" cap="flat" cmpd="sng" algn="ctr">
            <a:noFill/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~1-1.5 GeV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C89A893-3A58-0934-E11B-A84ABCD43767}"/>
              </a:ext>
            </a:extLst>
          </p:cNvPr>
          <p:cNvSpPr/>
          <p:nvPr/>
        </p:nvSpPr>
        <p:spPr>
          <a:xfrm>
            <a:off x="6553201" y="6471722"/>
            <a:ext cx="1737359" cy="427108"/>
          </a:xfrm>
          <a:prstGeom prst="rect">
            <a:avLst/>
          </a:prstGeom>
          <a:noFill/>
          <a:ln w="12700" cap="flat" cmpd="sng" algn="ctr">
            <a:noFill/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~2-3 GeV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90E726D-5AB6-61F9-8E6C-A48ADCBA40D0}"/>
              </a:ext>
            </a:extLst>
          </p:cNvPr>
          <p:cNvSpPr/>
          <p:nvPr/>
        </p:nvSpPr>
        <p:spPr>
          <a:xfrm>
            <a:off x="8290560" y="6471721"/>
            <a:ext cx="1930400" cy="427108"/>
          </a:xfrm>
          <a:prstGeom prst="rect">
            <a:avLst/>
          </a:prstGeom>
          <a:noFill/>
          <a:ln w="12700" cap="flat" cmpd="sng" algn="ctr">
            <a:noFill/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~6-8 GeV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732260B-5634-1517-F4F1-0D657D9951A4}"/>
              </a:ext>
            </a:extLst>
          </p:cNvPr>
          <p:cNvSpPr/>
          <p:nvPr/>
        </p:nvSpPr>
        <p:spPr>
          <a:xfrm>
            <a:off x="10220960" y="6471721"/>
            <a:ext cx="1142410" cy="427108"/>
          </a:xfrm>
          <a:prstGeom prst="rect">
            <a:avLst/>
          </a:prstGeom>
          <a:noFill/>
          <a:ln w="12700" cap="flat" cmpd="sng" algn="ctr">
            <a:noFill/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Arial" panose="020B0604020202020204" pitchFamily="34" charset="0"/>
              </a:rPr>
              <a:t>≥10 </a:t>
            </a:r>
            <a:r>
              <a:rPr kumimoji="0" lang="en-GB" sz="18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GeV</a:t>
            </a:r>
          </a:p>
        </p:txBody>
      </p:sp>
      <p:sp>
        <p:nvSpPr>
          <p:cNvPr id="14" name="Round Single Corner Rectangle 34">
            <a:extLst>
              <a:ext uri="{FF2B5EF4-FFF2-40B4-BE49-F238E27FC236}">
                <a16:creationId xmlns:a16="http://schemas.microsoft.com/office/drawing/2014/main" id="{0F2FCA90-90FA-EE67-5431-743BB28180E0}"/>
              </a:ext>
            </a:extLst>
          </p:cNvPr>
          <p:cNvSpPr/>
          <p:nvPr/>
        </p:nvSpPr>
        <p:spPr>
          <a:xfrm>
            <a:off x="4005648" y="2194560"/>
            <a:ext cx="6096296" cy="3891280"/>
          </a:xfrm>
          <a:prstGeom prst="round1Rect">
            <a:avLst>
              <a:gd name="adj" fmla="val 3408"/>
            </a:avLst>
          </a:prstGeom>
          <a:gradFill flip="none" rotWithShape="1">
            <a:gsLst>
              <a:gs pos="0">
                <a:srgbClr val="00B050"/>
              </a:gs>
              <a:gs pos="53000">
                <a:srgbClr val="FFFFFF">
                  <a:alpha val="41000"/>
                </a:srgbClr>
              </a:gs>
            </a:gsLst>
            <a:lin ang="7800000" scaled="0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t" anchorCtr="0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Preliminary focus for 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UK-based option: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~8 GeV SRF CW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E7365EB-7A4F-BC9F-D8D2-A87F674B8D0A}"/>
              </a:ext>
            </a:extLst>
          </p:cNvPr>
          <p:cNvSpPr/>
          <p:nvPr/>
        </p:nvSpPr>
        <p:spPr>
          <a:xfrm>
            <a:off x="2096872" y="6471910"/>
            <a:ext cx="2547554" cy="427108"/>
          </a:xfrm>
          <a:prstGeom prst="rect">
            <a:avLst/>
          </a:prstGeom>
          <a:noFill/>
          <a:ln w="12700" cap="flat" cmpd="sng" algn="ctr">
            <a:noFill/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Nova" panose="020B0504020202020204" pitchFamily="34" charset="0"/>
              </a:rPr>
              <a:t>Electron Beam Energy: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6861650-D82E-0E8C-A3C5-DD3392190819}"/>
              </a:ext>
            </a:extLst>
          </p:cNvPr>
          <p:cNvSpPr/>
          <p:nvPr/>
        </p:nvSpPr>
        <p:spPr>
          <a:xfrm>
            <a:off x="11267595" y="4390261"/>
            <a:ext cx="994395" cy="288000"/>
          </a:xfrm>
          <a:prstGeom prst="rect">
            <a:avLst/>
          </a:prstGeom>
          <a:noFill/>
          <a:ln w="12700" cap="flat" cmpd="sng" algn="ctr">
            <a:noFill/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</a:rPr>
              <a:t>HRR NC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F893E3F-7DFF-C954-CB11-356149DA4397}"/>
              </a:ext>
            </a:extLst>
          </p:cNvPr>
          <p:cNvSpPr/>
          <p:nvPr/>
        </p:nvSpPr>
        <p:spPr>
          <a:xfrm>
            <a:off x="11234308" y="5224427"/>
            <a:ext cx="1060969" cy="288000"/>
          </a:xfrm>
          <a:prstGeom prst="rect">
            <a:avLst/>
          </a:prstGeom>
          <a:noFill/>
          <a:ln w="12700" cap="flat" cmpd="sng" algn="ctr">
            <a:noFill/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</a:rPr>
              <a:t>NC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6545993-7F5A-A23B-146C-9264A47E36C7}"/>
              </a:ext>
            </a:extLst>
          </p:cNvPr>
          <p:cNvSpPr/>
          <p:nvPr/>
        </p:nvSpPr>
        <p:spPr>
          <a:xfrm>
            <a:off x="11250951" y="3513858"/>
            <a:ext cx="1027682" cy="288000"/>
          </a:xfrm>
          <a:prstGeom prst="rect">
            <a:avLst/>
          </a:prstGeom>
          <a:noFill/>
          <a:ln w="12700" cap="flat" cmpd="sng" algn="ctr">
            <a:noFill/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</a:rPr>
              <a:t>SRF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</a:rPr>
              <a:t>(Pulsed)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CB1EE5C-4BE7-D51A-0540-E214AFFD2F7C}"/>
              </a:ext>
            </a:extLst>
          </p:cNvPr>
          <p:cNvSpPr/>
          <p:nvPr/>
        </p:nvSpPr>
        <p:spPr>
          <a:xfrm>
            <a:off x="11215132" y="1996940"/>
            <a:ext cx="1099321" cy="639120"/>
          </a:xfrm>
          <a:prstGeom prst="rect">
            <a:avLst/>
          </a:prstGeom>
          <a:noFill/>
          <a:ln w="12700" cap="flat" cmpd="sng" algn="ctr">
            <a:noFill/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</a:rPr>
              <a:t>SRF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</a:rPr>
              <a:t>(CW)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7E4D023-45EC-DAFF-C81B-BDC968B532DB}"/>
              </a:ext>
            </a:extLst>
          </p:cNvPr>
          <p:cNvSpPr/>
          <p:nvPr/>
        </p:nvSpPr>
        <p:spPr>
          <a:xfrm>
            <a:off x="11362686" y="1098541"/>
            <a:ext cx="804213" cy="288000"/>
          </a:xfrm>
          <a:prstGeom prst="rect">
            <a:avLst/>
          </a:prstGeom>
          <a:noFill/>
          <a:ln w="12700" cap="flat" cmpd="sng" algn="ctr">
            <a:noFill/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</a:rPr>
              <a:t>ERLs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9307CA7-694A-A247-9551-3598097DB37E}"/>
              </a:ext>
            </a:extLst>
          </p:cNvPr>
          <p:cNvSpPr/>
          <p:nvPr/>
        </p:nvSpPr>
        <p:spPr>
          <a:xfrm>
            <a:off x="10693806" y="98616"/>
            <a:ext cx="1469289" cy="517084"/>
          </a:xfrm>
          <a:prstGeom prst="rect">
            <a:avLst/>
          </a:prstGeom>
          <a:noFill/>
          <a:ln w="12700" cap="flat" cmpd="sng" algn="ctr">
            <a:noFill/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 Nova" panose="020B0504020202020204" pitchFamily="34" charset="0"/>
              </a:rPr>
              <a:t>Acceleration Technology: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3FDA75D-E906-BF27-2593-485C8C1C8D05}"/>
              </a:ext>
            </a:extLst>
          </p:cNvPr>
          <p:cNvSpPr/>
          <p:nvPr/>
        </p:nvSpPr>
        <p:spPr>
          <a:xfrm>
            <a:off x="267956" y="1967717"/>
            <a:ext cx="3155523" cy="3790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10000"/>
              </a:lnSpc>
              <a:spcAft>
                <a:spcPts val="900"/>
              </a:spcAft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rgbClr val="0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Max. </a:t>
            </a:r>
            <a:r>
              <a:rPr lang="en-GB" b="1" dirty="0">
                <a:solidFill>
                  <a:srgbClr val="0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photon energy</a:t>
            </a:r>
            <a:r>
              <a:rPr lang="en-GB" dirty="0">
                <a:solidFill>
                  <a:srgbClr val="0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 strongly influences the required </a:t>
            </a:r>
            <a:r>
              <a:rPr lang="en-GB" b="1" dirty="0">
                <a:solidFill>
                  <a:srgbClr val="0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electron beam energy</a:t>
            </a:r>
          </a:p>
          <a:p>
            <a:pPr marL="285750" indent="-285750">
              <a:lnSpc>
                <a:spcPct val="110000"/>
              </a:lnSpc>
              <a:spcAft>
                <a:spcPts val="900"/>
              </a:spcAft>
              <a:buFont typeface="Arial" panose="020B0604020202020204" pitchFamily="34" charset="0"/>
              <a:buChar char="•"/>
              <a:defRPr/>
            </a:pPr>
            <a:r>
              <a:rPr lang="en-GB" b="1" dirty="0">
                <a:solidFill>
                  <a:srgbClr val="0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Repetition rate</a:t>
            </a:r>
            <a:r>
              <a:rPr lang="en-GB" dirty="0">
                <a:solidFill>
                  <a:srgbClr val="0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 largely dictates the </a:t>
            </a:r>
            <a:r>
              <a:rPr lang="en-GB" b="1" dirty="0">
                <a:solidFill>
                  <a:srgbClr val="0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type of acceleration technology</a:t>
            </a:r>
          </a:p>
          <a:p>
            <a:pPr marL="285750" indent="-285750">
              <a:lnSpc>
                <a:spcPct val="110000"/>
              </a:lnSpc>
              <a:spcAft>
                <a:spcPts val="900"/>
              </a:spcAft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rgbClr val="0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Requirements suggest </a:t>
            </a:r>
            <a:br>
              <a:rPr lang="en-GB" dirty="0">
                <a:solidFill>
                  <a:srgbClr val="0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</a:br>
            <a:r>
              <a:rPr lang="en-GB" dirty="0">
                <a:solidFill>
                  <a:srgbClr val="0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~8 GeV superconducting RF </a:t>
            </a:r>
            <a:r>
              <a:rPr lang="en-GB" dirty="0" err="1">
                <a:solidFill>
                  <a:srgbClr val="000000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linac</a:t>
            </a:r>
            <a:endParaRPr lang="en-GB" dirty="0">
              <a:solidFill>
                <a:srgbClr val="000000"/>
              </a:solidFill>
              <a:latin typeface="Arial Nova" panose="020B05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Aft>
                <a:spcPts val="900"/>
              </a:spcAft>
              <a:buFont typeface="Arial" panose="020B0604020202020204" pitchFamily="34" charset="0"/>
              <a:buChar char="•"/>
              <a:defRPr/>
            </a:pPr>
            <a:endParaRPr lang="en-GB" b="1" dirty="0">
              <a:solidFill>
                <a:srgbClr val="000000"/>
              </a:solidFill>
              <a:latin typeface="Arial Nova" panose="020B05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Slide Number Placeholder 1">
            <a:extLst>
              <a:ext uri="{FF2B5EF4-FFF2-40B4-BE49-F238E27FC236}">
                <a16:creationId xmlns:a16="http://schemas.microsoft.com/office/drawing/2014/main" id="{BF8CA5B4-58B3-AFED-6E95-CC5610570F78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4118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3" grpId="0"/>
      <p:bldP spid="14" grpId="0" animBg="1"/>
      <p:bldP spid="15" grpId="0"/>
      <p:bldP spid="16" grpId="0"/>
      <p:bldP spid="17" grpId="0"/>
      <p:bldP spid="18" grpId="0"/>
      <p:bldP spid="19" grpId="0"/>
      <p:bldP spid="22" grpId="0"/>
      <p:bldP spid="2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475D53-9B56-460E-ABA1-825364B3BAD3}"/>
              </a:ext>
            </a:extLst>
          </p:cNvPr>
          <p:cNvSpPr txBox="1"/>
          <p:nvPr/>
        </p:nvSpPr>
        <p:spPr>
          <a:xfrm>
            <a:off x="552021" y="281601"/>
            <a:ext cx="443570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>
                <a:solidFill>
                  <a:srgbClr val="003088"/>
                </a:solidFill>
                <a:latin typeface="Arial Nova" panose="020B0504020202020204" pitchFamily="34" charset="0"/>
              </a:rPr>
              <a:t>UK XFEL – Facility Concept</a:t>
            </a:r>
          </a:p>
        </p:txBody>
      </p:sp>
      <p:sp>
        <p:nvSpPr>
          <p:cNvPr id="23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23</a:t>
            </a:fld>
            <a:endParaRPr lang="en-US" sz="1100" b="1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/>
              <a:cs typeface="Helvetica" panose="020B0604020202020204" pitchFamily="34" charset="0"/>
            </a:endParaRPr>
          </a:p>
        </p:txBody>
      </p:sp>
      <p:sp>
        <p:nvSpPr>
          <p:cNvPr id="90" name="Footer Placeholder 7">
            <a:extLst>
              <a:ext uri="{FF2B5EF4-FFF2-40B4-BE49-F238E27FC236}">
                <a16:creationId xmlns:a16="http://schemas.microsoft.com/office/drawing/2014/main" id="{4FC78E93-B82D-D351-B378-10570FA57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087148" y="6348972"/>
            <a:ext cx="2447389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ova" panose="020B0504020202020204" pitchFamily="34" charset="0"/>
              </a:rPr>
              <a:t>Courtesy of Dave Dunning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ova" panose="020B0504020202020204" pitchFamily="34" charset="0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7A069E6-F2B5-CA67-6F10-22BDD7CC0A06}"/>
              </a:ext>
            </a:extLst>
          </p:cNvPr>
          <p:cNvSpPr txBox="1"/>
          <p:nvPr/>
        </p:nvSpPr>
        <p:spPr>
          <a:xfrm>
            <a:off x="129988" y="774044"/>
            <a:ext cx="615427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latin typeface="Arial Nova" panose="020B0504020202020204" pitchFamily="34" charset="0"/>
              </a:rPr>
              <a:t>A step change in the simultaneous operation of multiple end stations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47138721-1490-472A-9A7E-EDF2CEA3AB81}"/>
              </a:ext>
            </a:extLst>
          </p:cNvPr>
          <p:cNvSpPr txBox="1"/>
          <p:nvPr/>
        </p:nvSpPr>
        <p:spPr>
          <a:xfrm>
            <a:off x="1203779" y="1846285"/>
            <a:ext cx="2991442" cy="1477328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 Nova" panose="020B0504020202020204" pitchFamily="34" charset="0"/>
                <a:cs typeface="Arial" panose="020B0604020202020204" pitchFamily="34" charset="0"/>
              </a:rPr>
              <a:t>Kicker magnets to split MHz bunches at ~100 kHz.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b="0" i="0" u="none" strike="noStrike" kern="0" cap="none" spc="0" normalizeH="0" baseline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 Nova" panose="020B05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 Nova" panose="020B0504020202020204" pitchFamily="34" charset="0"/>
                <a:cs typeface="Arial" panose="020B0604020202020204" pitchFamily="34" charset="0"/>
              </a:rPr>
              <a:t>Electron bunch properties tailored per FEL after kicker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C19A385F-2B32-4999-BB3C-AE1BCF0D740D}"/>
              </a:ext>
            </a:extLst>
          </p:cNvPr>
          <p:cNvSpPr txBox="1"/>
          <p:nvPr/>
        </p:nvSpPr>
        <p:spPr>
          <a:xfrm>
            <a:off x="2999191" y="5171333"/>
            <a:ext cx="1824650" cy="1200329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1E5DF8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 Nova" panose="020B0504020202020204" pitchFamily="34" charset="0"/>
                <a:cs typeface="Arial" panose="020B0604020202020204" pitchFamily="34" charset="0"/>
              </a:rPr>
              <a:t>Possible energy boost for higher photon energy in FEL-1</a:t>
            </a: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77F71CA5-EEB1-F0A9-07E7-55D7A5B2C6DE}"/>
              </a:ext>
            </a:extLst>
          </p:cNvPr>
          <p:cNvCxnSpPr>
            <a:cxnSpLocks/>
          </p:cNvCxnSpPr>
          <p:nvPr/>
        </p:nvCxnSpPr>
        <p:spPr>
          <a:xfrm flipV="1">
            <a:off x="1674414" y="1536890"/>
            <a:ext cx="6381650" cy="3445493"/>
          </a:xfrm>
          <a:prstGeom prst="line">
            <a:avLst/>
          </a:prstGeom>
          <a:noFill/>
          <a:ln w="38100" cap="flat" cmpd="sng" algn="ctr">
            <a:solidFill>
              <a:srgbClr val="FFFFFF">
                <a:lumMod val="50000"/>
              </a:srgbClr>
            </a:solidFill>
            <a:prstDash val="solid"/>
            <a:miter lim="800000"/>
          </a:ln>
          <a:effectLst/>
        </p:spPr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F02D7ECF-E609-2D4C-6143-3BAAA7490B27}"/>
              </a:ext>
            </a:extLst>
          </p:cNvPr>
          <p:cNvCxnSpPr/>
          <p:nvPr/>
        </p:nvCxnSpPr>
        <p:spPr>
          <a:xfrm flipH="1">
            <a:off x="1847070" y="4927791"/>
            <a:ext cx="2700000" cy="0"/>
          </a:xfrm>
          <a:prstGeom prst="line">
            <a:avLst/>
          </a:prstGeom>
          <a:noFill/>
          <a:ln w="38100" cap="flat" cmpd="sng" algn="ctr">
            <a:solidFill>
              <a:srgbClr val="FFFFFF">
                <a:lumMod val="50000"/>
              </a:srgbClr>
            </a:solidFill>
            <a:prstDash val="solid"/>
            <a:miter lim="800000"/>
          </a:ln>
          <a:effectLst/>
        </p:spPr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D5F140BD-8F5B-790D-3DE3-5E8E4BE09445}"/>
              </a:ext>
            </a:extLst>
          </p:cNvPr>
          <p:cNvCxnSpPr/>
          <p:nvPr/>
        </p:nvCxnSpPr>
        <p:spPr>
          <a:xfrm rot="19899654">
            <a:off x="2961128" y="3657975"/>
            <a:ext cx="2628379" cy="1426909"/>
          </a:xfrm>
          <a:prstGeom prst="line">
            <a:avLst/>
          </a:prstGeom>
          <a:noFill/>
          <a:ln w="38100" cap="flat" cmpd="sng" algn="ctr">
            <a:solidFill>
              <a:srgbClr val="FFFFFF">
                <a:lumMod val="50000"/>
              </a:srgbClr>
            </a:solidFill>
            <a:prstDash val="solid"/>
            <a:miter lim="800000"/>
          </a:ln>
          <a:effectLst/>
        </p:spPr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AAC568D8-6F86-6A0D-6980-1C28FD4B127E}"/>
              </a:ext>
            </a:extLst>
          </p:cNvPr>
          <p:cNvCxnSpPr/>
          <p:nvPr/>
        </p:nvCxnSpPr>
        <p:spPr>
          <a:xfrm rot="19899654">
            <a:off x="3986645" y="3104887"/>
            <a:ext cx="2628379" cy="1426909"/>
          </a:xfrm>
          <a:prstGeom prst="line">
            <a:avLst/>
          </a:prstGeom>
          <a:noFill/>
          <a:ln w="38100" cap="flat" cmpd="sng" algn="ctr">
            <a:solidFill>
              <a:srgbClr val="FFFFFF">
                <a:lumMod val="50000"/>
              </a:srgbClr>
            </a:solidFill>
            <a:prstDash val="solid"/>
            <a:miter lim="800000"/>
          </a:ln>
          <a:effectLst/>
        </p:spPr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BE5A88EB-E015-56E7-EE02-92E34AC8DDF6}"/>
              </a:ext>
            </a:extLst>
          </p:cNvPr>
          <p:cNvCxnSpPr/>
          <p:nvPr/>
        </p:nvCxnSpPr>
        <p:spPr>
          <a:xfrm rot="19899654">
            <a:off x="5012163" y="2551800"/>
            <a:ext cx="2628379" cy="1426909"/>
          </a:xfrm>
          <a:prstGeom prst="line">
            <a:avLst/>
          </a:prstGeom>
          <a:noFill/>
          <a:ln w="38100" cap="flat" cmpd="sng" algn="ctr">
            <a:solidFill>
              <a:srgbClr val="FFFFFF">
                <a:lumMod val="50000"/>
              </a:srgbClr>
            </a:solidFill>
            <a:prstDash val="solid"/>
            <a:miter lim="800000"/>
          </a:ln>
          <a:effectLst/>
        </p:spPr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36C15C8E-5232-C20C-1CE8-DEF0ADEFC2C1}"/>
              </a:ext>
            </a:extLst>
          </p:cNvPr>
          <p:cNvCxnSpPr>
            <a:stCxn id="106" idx="5"/>
          </p:cNvCxnSpPr>
          <p:nvPr/>
        </p:nvCxnSpPr>
        <p:spPr>
          <a:xfrm>
            <a:off x="6028435" y="2699113"/>
            <a:ext cx="2569750" cy="28874"/>
          </a:xfrm>
          <a:prstGeom prst="line">
            <a:avLst/>
          </a:prstGeom>
          <a:noFill/>
          <a:ln w="38100" cap="flat" cmpd="sng" algn="ctr">
            <a:solidFill>
              <a:srgbClr val="FFFFFF">
                <a:lumMod val="50000"/>
              </a:srgbClr>
            </a:solidFill>
            <a:prstDash val="solid"/>
            <a:miter lim="800000"/>
          </a:ln>
          <a:effectLst/>
        </p:spPr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0F37043A-0432-46D9-186A-6A3EA2DA3672}"/>
              </a:ext>
            </a:extLst>
          </p:cNvPr>
          <p:cNvCxnSpPr>
            <a:stCxn id="107" idx="5"/>
          </p:cNvCxnSpPr>
          <p:nvPr/>
        </p:nvCxnSpPr>
        <p:spPr>
          <a:xfrm>
            <a:off x="7038048" y="2154604"/>
            <a:ext cx="2540980" cy="8594"/>
          </a:xfrm>
          <a:prstGeom prst="line">
            <a:avLst/>
          </a:prstGeom>
          <a:noFill/>
          <a:ln w="38100" cap="flat" cmpd="sng" algn="ctr">
            <a:solidFill>
              <a:srgbClr val="FFFFFF">
                <a:lumMod val="50000"/>
              </a:srgbClr>
            </a:solidFill>
            <a:prstDash val="solid"/>
            <a:miter lim="800000"/>
          </a:ln>
          <a:effectLst/>
        </p:spPr>
      </p:cxnSp>
      <p:sp>
        <p:nvSpPr>
          <p:cNvPr id="103" name="Isosceles Triangle 102">
            <a:extLst>
              <a:ext uri="{FF2B5EF4-FFF2-40B4-BE49-F238E27FC236}">
                <a16:creationId xmlns:a16="http://schemas.microsoft.com/office/drawing/2014/main" id="{9EA3D952-4BE2-B77A-CD5E-FDBFED55CF65}"/>
              </a:ext>
            </a:extLst>
          </p:cNvPr>
          <p:cNvSpPr/>
          <p:nvPr/>
        </p:nvSpPr>
        <p:spPr>
          <a:xfrm rot="20858204" flipV="1">
            <a:off x="2632074" y="4187649"/>
            <a:ext cx="415483" cy="397367"/>
          </a:xfrm>
          <a:prstGeom prst="triangle">
            <a:avLst/>
          </a:prstGeom>
          <a:solidFill>
            <a:srgbClr val="00B0F0"/>
          </a:solidFill>
          <a:ln w="38100" cap="flat" cmpd="sng" algn="ctr">
            <a:solidFill>
              <a:srgbClr val="00B0F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4" name="Isosceles Triangle 103">
            <a:extLst>
              <a:ext uri="{FF2B5EF4-FFF2-40B4-BE49-F238E27FC236}">
                <a16:creationId xmlns:a16="http://schemas.microsoft.com/office/drawing/2014/main" id="{E675F48F-B493-4FCD-A971-9A3D150D04EE}"/>
              </a:ext>
            </a:extLst>
          </p:cNvPr>
          <p:cNvSpPr/>
          <p:nvPr/>
        </p:nvSpPr>
        <p:spPr>
          <a:xfrm rot="20858204" flipV="1">
            <a:off x="3668195" y="3628843"/>
            <a:ext cx="415483" cy="397367"/>
          </a:xfrm>
          <a:prstGeom prst="triangle">
            <a:avLst/>
          </a:prstGeom>
          <a:solidFill>
            <a:srgbClr val="00B0F0"/>
          </a:solidFill>
          <a:ln w="38100" cap="flat" cmpd="sng" algn="ctr">
            <a:solidFill>
              <a:srgbClr val="00B0F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5" name="Isosceles Triangle 104">
            <a:extLst>
              <a:ext uri="{FF2B5EF4-FFF2-40B4-BE49-F238E27FC236}">
                <a16:creationId xmlns:a16="http://schemas.microsoft.com/office/drawing/2014/main" id="{4DBDAF20-3553-2FF7-1B13-2A44914C7604}"/>
              </a:ext>
            </a:extLst>
          </p:cNvPr>
          <p:cNvSpPr/>
          <p:nvPr/>
        </p:nvSpPr>
        <p:spPr>
          <a:xfrm rot="20858204" flipV="1">
            <a:off x="4693713" y="3075754"/>
            <a:ext cx="415483" cy="397367"/>
          </a:xfrm>
          <a:prstGeom prst="triangle">
            <a:avLst/>
          </a:prstGeom>
          <a:solidFill>
            <a:srgbClr val="00B0F0"/>
          </a:solidFill>
          <a:ln w="38100" cap="flat" cmpd="sng" algn="ctr">
            <a:solidFill>
              <a:srgbClr val="00B0F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6" name="Isosceles Triangle 105">
            <a:extLst>
              <a:ext uri="{FF2B5EF4-FFF2-40B4-BE49-F238E27FC236}">
                <a16:creationId xmlns:a16="http://schemas.microsoft.com/office/drawing/2014/main" id="{78C46F5D-35AB-122E-5A15-B7B89B894F04}"/>
              </a:ext>
            </a:extLst>
          </p:cNvPr>
          <p:cNvSpPr/>
          <p:nvPr/>
        </p:nvSpPr>
        <p:spPr>
          <a:xfrm rot="20858204" flipV="1">
            <a:off x="5719232" y="2522670"/>
            <a:ext cx="415483" cy="397367"/>
          </a:xfrm>
          <a:prstGeom prst="triangle">
            <a:avLst/>
          </a:prstGeom>
          <a:solidFill>
            <a:srgbClr val="00B0F0"/>
          </a:solidFill>
          <a:ln w="38100" cap="flat" cmpd="sng" algn="ctr">
            <a:solidFill>
              <a:srgbClr val="00B0F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7" name="Isosceles Triangle 106">
            <a:extLst>
              <a:ext uri="{FF2B5EF4-FFF2-40B4-BE49-F238E27FC236}">
                <a16:creationId xmlns:a16="http://schemas.microsoft.com/office/drawing/2014/main" id="{5DF366D8-C341-D7FB-A521-64C3A64F8181}"/>
              </a:ext>
            </a:extLst>
          </p:cNvPr>
          <p:cNvSpPr/>
          <p:nvPr/>
        </p:nvSpPr>
        <p:spPr>
          <a:xfrm rot="20858204" flipV="1">
            <a:off x="6728845" y="1978161"/>
            <a:ext cx="415483" cy="397367"/>
          </a:xfrm>
          <a:prstGeom prst="triangle">
            <a:avLst/>
          </a:prstGeom>
          <a:solidFill>
            <a:srgbClr val="00B0F0"/>
          </a:solidFill>
          <a:ln w="38100" cap="flat" cmpd="sng" algn="ctr">
            <a:solidFill>
              <a:srgbClr val="00B0F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06D09FA-1643-D3D2-5681-66C6CF2194F7}"/>
              </a:ext>
            </a:extLst>
          </p:cNvPr>
          <p:cNvSpPr/>
          <p:nvPr/>
        </p:nvSpPr>
        <p:spPr>
          <a:xfrm rot="12597" flipV="1">
            <a:off x="9576739" y="2039247"/>
            <a:ext cx="648614" cy="298026"/>
          </a:xfrm>
          <a:prstGeom prst="rect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4E5DF84C-5525-49FF-537C-DE366D2E523F}"/>
              </a:ext>
            </a:extLst>
          </p:cNvPr>
          <p:cNvSpPr/>
          <p:nvPr/>
        </p:nvSpPr>
        <p:spPr>
          <a:xfrm rot="12597" flipV="1">
            <a:off x="8601965" y="2583177"/>
            <a:ext cx="802233" cy="298026"/>
          </a:xfrm>
          <a:prstGeom prst="rect">
            <a:avLst/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FC82A80F-E385-A8CE-D878-BA9C2ED3DACC}"/>
              </a:ext>
            </a:extLst>
          </p:cNvPr>
          <p:cNvSpPr/>
          <p:nvPr/>
        </p:nvSpPr>
        <p:spPr>
          <a:xfrm rot="12597" flipV="1">
            <a:off x="7603963" y="3136706"/>
            <a:ext cx="989989" cy="298026"/>
          </a:xfrm>
          <a:prstGeom prst="rect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40D20E55-1DD9-8F6D-57BF-41C148F50CD0}"/>
              </a:ext>
            </a:extLst>
          </p:cNvPr>
          <p:cNvSpPr/>
          <p:nvPr/>
        </p:nvSpPr>
        <p:spPr>
          <a:xfrm rot="12597" flipV="1">
            <a:off x="6592754" y="3682567"/>
            <a:ext cx="1263090" cy="298026"/>
          </a:xfrm>
          <a:prstGeom prst="rect">
            <a:avLst/>
          </a:prstGeom>
          <a:solidFill>
            <a:srgbClr val="00B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E72A6D75-5D87-C133-0891-8C66A928FCF1}"/>
              </a:ext>
            </a:extLst>
          </p:cNvPr>
          <p:cNvSpPr/>
          <p:nvPr/>
        </p:nvSpPr>
        <p:spPr>
          <a:xfrm rot="12597" flipV="1">
            <a:off x="5582328" y="4228067"/>
            <a:ext cx="1570328" cy="298026"/>
          </a:xfrm>
          <a:prstGeom prst="rect">
            <a:avLst/>
          </a:prstGeom>
          <a:solidFill>
            <a:srgbClr val="5B9BD5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6CCBD721-9608-2B98-DA39-762CA10F8AE9}"/>
              </a:ext>
            </a:extLst>
          </p:cNvPr>
          <p:cNvSpPr/>
          <p:nvPr/>
        </p:nvSpPr>
        <p:spPr>
          <a:xfrm rot="12597" flipV="1">
            <a:off x="4549124" y="4785994"/>
            <a:ext cx="1956949" cy="298026"/>
          </a:xfrm>
          <a:prstGeom prst="rect">
            <a:avLst/>
          </a:prstGeom>
          <a:solidFill>
            <a:srgbClr val="7030A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64C95C7B-2A00-41DA-6098-37EA769BB8FD}"/>
              </a:ext>
            </a:extLst>
          </p:cNvPr>
          <p:cNvSpPr txBox="1"/>
          <p:nvPr/>
        </p:nvSpPr>
        <p:spPr>
          <a:xfrm rot="10800000" flipV="1">
            <a:off x="5963909" y="5062470"/>
            <a:ext cx="592467" cy="262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FEL-1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A15BA2AD-CAEC-7957-B15D-D1E85F6A56D8}"/>
              </a:ext>
            </a:extLst>
          </p:cNvPr>
          <p:cNvSpPr txBox="1"/>
          <p:nvPr/>
        </p:nvSpPr>
        <p:spPr>
          <a:xfrm rot="10800000" flipV="1">
            <a:off x="6612731" y="4504523"/>
            <a:ext cx="592467" cy="262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FEL-2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A50A5236-33A7-A305-12D1-696AE2D699CE}"/>
              </a:ext>
            </a:extLst>
          </p:cNvPr>
          <p:cNvSpPr txBox="1"/>
          <p:nvPr/>
        </p:nvSpPr>
        <p:spPr>
          <a:xfrm rot="10800000" flipV="1">
            <a:off x="7314480" y="3958677"/>
            <a:ext cx="592467" cy="262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FEL-3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A130BB51-0AE0-F3D8-2DF2-5E3536B5D53A}"/>
              </a:ext>
            </a:extLst>
          </p:cNvPr>
          <p:cNvSpPr txBox="1"/>
          <p:nvPr/>
        </p:nvSpPr>
        <p:spPr>
          <a:xfrm rot="10800000" flipV="1">
            <a:off x="8049267" y="3412897"/>
            <a:ext cx="592467" cy="262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</a:rPr>
              <a:t>FEL-4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6E8A92F4-6027-DA99-5814-C89A0A3E6D1F}"/>
              </a:ext>
            </a:extLst>
          </p:cNvPr>
          <p:cNvSpPr txBox="1"/>
          <p:nvPr/>
        </p:nvSpPr>
        <p:spPr>
          <a:xfrm rot="10800000" flipV="1">
            <a:off x="8887078" y="2858509"/>
            <a:ext cx="592467" cy="262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</a:rPr>
              <a:t>FEL-5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A5AE246C-0C5B-64E1-7293-9F84678CBE2B}"/>
              </a:ext>
            </a:extLst>
          </p:cNvPr>
          <p:cNvSpPr txBox="1"/>
          <p:nvPr/>
        </p:nvSpPr>
        <p:spPr>
          <a:xfrm rot="10800000" flipV="1">
            <a:off x="9748615" y="2315095"/>
            <a:ext cx="592467" cy="262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FEL-6</a:t>
            </a:r>
          </a:p>
        </p:txBody>
      </p:sp>
      <p:sp>
        <p:nvSpPr>
          <p:cNvPr id="120" name="Rounded Rectangle 110">
            <a:extLst>
              <a:ext uri="{FF2B5EF4-FFF2-40B4-BE49-F238E27FC236}">
                <a16:creationId xmlns:a16="http://schemas.microsoft.com/office/drawing/2014/main" id="{A61B7C2C-4116-0ED0-3F57-8BF8D73BF97A}"/>
              </a:ext>
            </a:extLst>
          </p:cNvPr>
          <p:cNvSpPr/>
          <p:nvPr/>
        </p:nvSpPr>
        <p:spPr>
          <a:xfrm>
            <a:off x="8995945" y="4928467"/>
            <a:ext cx="668930" cy="273999"/>
          </a:xfrm>
          <a:prstGeom prst="roundRect">
            <a:avLst/>
          </a:prstGeom>
          <a:solidFill>
            <a:srgbClr val="7030A0"/>
          </a:solidFill>
          <a:ln w="22225" cap="flat" cmpd="sng" algn="ctr">
            <a:solidFill>
              <a:srgbClr val="2E2C61">
                <a:lumMod val="75000"/>
                <a:lumOff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1" name="Rounded Rectangle 111">
            <a:extLst>
              <a:ext uri="{FF2B5EF4-FFF2-40B4-BE49-F238E27FC236}">
                <a16:creationId xmlns:a16="http://schemas.microsoft.com/office/drawing/2014/main" id="{C1E367F7-2BEC-71BE-76E7-0F8067557602}"/>
              </a:ext>
            </a:extLst>
          </p:cNvPr>
          <p:cNvSpPr/>
          <p:nvPr/>
        </p:nvSpPr>
        <p:spPr>
          <a:xfrm>
            <a:off x="8752683" y="5245651"/>
            <a:ext cx="668930" cy="273999"/>
          </a:xfrm>
          <a:prstGeom prst="roundRect">
            <a:avLst/>
          </a:prstGeom>
          <a:solidFill>
            <a:srgbClr val="7030A0"/>
          </a:solidFill>
          <a:ln w="22225" cap="flat" cmpd="sng" algn="ctr">
            <a:solidFill>
              <a:srgbClr val="2E2C61">
                <a:lumMod val="75000"/>
                <a:lumOff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2" name="Rounded Rectangle 112">
            <a:extLst>
              <a:ext uri="{FF2B5EF4-FFF2-40B4-BE49-F238E27FC236}">
                <a16:creationId xmlns:a16="http://schemas.microsoft.com/office/drawing/2014/main" id="{D535BBDA-C76F-98E7-06D1-B7684004FE92}"/>
              </a:ext>
            </a:extLst>
          </p:cNvPr>
          <p:cNvSpPr/>
          <p:nvPr/>
        </p:nvSpPr>
        <p:spPr>
          <a:xfrm>
            <a:off x="9239207" y="4611284"/>
            <a:ext cx="668930" cy="273999"/>
          </a:xfrm>
          <a:prstGeom prst="roundRect">
            <a:avLst/>
          </a:prstGeom>
          <a:solidFill>
            <a:srgbClr val="5B9BD5">
              <a:lumMod val="75000"/>
            </a:srgbClr>
          </a:solidFill>
          <a:ln w="22225" cap="flat" cmpd="sng" algn="ctr">
            <a:solidFill>
              <a:srgbClr val="2E2C61">
                <a:lumMod val="75000"/>
                <a:lumOff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3" name="Rounded Rectangle 113">
            <a:extLst>
              <a:ext uri="{FF2B5EF4-FFF2-40B4-BE49-F238E27FC236}">
                <a16:creationId xmlns:a16="http://schemas.microsoft.com/office/drawing/2014/main" id="{503E9374-2CD0-40AC-9A67-00B6F0D0ECF6}"/>
              </a:ext>
            </a:extLst>
          </p:cNvPr>
          <p:cNvSpPr/>
          <p:nvPr/>
        </p:nvSpPr>
        <p:spPr>
          <a:xfrm>
            <a:off x="9482470" y="4294100"/>
            <a:ext cx="668930" cy="273999"/>
          </a:xfrm>
          <a:prstGeom prst="roundRect">
            <a:avLst/>
          </a:prstGeom>
          <a:solidFill>
            <a:srgbClr val="2E75B6"/>
          </a:solidFill>
          <a:ln w="22225" cap="flat" cmpd="sng" algn="ctr">
            <a:solidFill>
              <a:srgbClr val="2E2C61">
                <a:lumMod val="75000"/>
                <a:lumOff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4" name="Rounded Rectangle 114">
            <a:extLst>
              <a:ext uri="{FF2B5EF4-FFF2-40B4-BE49-F238E27FC236}">
                <a16:creationId xmlns:a16="http://schemas.microsoft.com/office/drawing/2014/main" id="{8E8FD79F-1302-95B5-8C62-C882AEF3D876}"/>
              </a:ext>
            </a:extLst>
          </p:cNvPr>
          <p:cNvSpPr/>
          <p:nvPr/>
        </p:nvSpPr>
        <p:spPr>
          <a:xfrm>
            <a:off x="9725732" y="3976917"/>
            <a:ext cx="668930" cy="273999"/>
          </a:xfrm>
          <a:prstGeom prst="roundRect">
            <a:avLst/>
          </a:prstGeom>
          <a:solidFill>
            <a:srgbClr val="00B050"/>
          </a:solidFill>
          <a:ln w="22225" cap="flat" cmpd="sng" algn="ctr">
            <a:solidFill>
              <a:srgbClr val="2E2C61">
                <a:lumMod val="75000"/>
                <a:lumOff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5" name="Rounded Rectangle 115">
            <a:extLst>
              <a:ext uri="{FF2B5EF4-FFF2-40B4-BE49-F238E27FC236}">
                <a16:creationId xmlns:a16="http://schemas.microsoft.com/office/drawing/2014/main" id="{49C4BED4-9673-5D56-80C4-DC949132C6C4}"/>
              </a:ext>
            </a:extLst>
          </p:cNvPr>
          <p:cNvSpPr/>
          <p:nvPr/>
        </p:nvSpPr>
        <p:spPr>
          <a:xfrm>
            <a:off x="9968995" y="3659733"/>
            <a:ext cx="668930" cy="273999"/>
          </a:xfrm>
          <a:prstGeom prst="roundRect">
            <a:avLst/>
          </a:prstGeom>
          <a:solidFill>
            <a:srgbClr val="00B050"/>
          </a:solidFill>
          <a:ln w="22225" cap="flat" cmpd="sng" algn="ctr">
            <a:solidFill>
              <a:srgbClr val="2E2C61">
                <a:lumMod val="75000"/>
                <a:lumOff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6" name="Rounded Rectangle 116">
            <a:extLst>
              <a:ext uri="{FF2B5EF4-FFF2-40B4-BE49-F238E27FC236}">
                <a16:creationId xmlns:a16="http://schemas.microsoft.com/office/drawing/2014/main" id="{2D7BBF4E-721F-6E2D-2B44-616910E90A2A}"/>
              </a:ext>
            </a:extLst>
          </p:cNvPr>
          <p:cNvSpPr/>
          <p:nvPr/>
        </p:nvSpPr>
        <p:spPr>
          <a:xfrm>
            <a:off x="10212257" y="3342550"/>
            <a:ext cx="668930" cy="273999"/>
          </a:xfrm>
          <a:prstGeom prst="roundRect">
            <a:avLst/>
          </a:prstGeom>
          <a:solidFill>
            <a:srgbClr val="92D050"/>
          </a:solidFill>
          <a:ln w="22225" cap="flat" cmpd="sng" algn="ctr">
            <a:solidFill>
              <a:srgbClr val="2E2C61">
                <a:lumMod val="75000"/>
                <a:lumOff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7" name="Rounded Rectangle 117">
            <a:extLst>
              <a:ext uri="{FF2B5EF4-FFF2-40B4-BE49-F238E27FC236}">
                <a16:creationId xmlns:a16="http://schemas.microsoft.com/office/drawing/2014/main" id="{B6A19A8C-7A5A-4FF1-2CD1-19DF3FD8F8D4}"/>
              </a:ext>
            </a:extLst>
          </p:cNvPr>
          <p:cNvSpPr/>
          <p:nvPr/>
        </p:nvSpPr>
        <p:spPr>
          <a:xfrm>
            <a:off x="10455519" y="3025366"/>
            <a:ext cx="668930" cy="273999"/>
          </a:xfrm>
          <a:prstGeom prst="roundRect">
            <a:avLst/>
          </a:prstGeom>
          <a:solidFill>
            <a:srgbClr val="92D050"/>
          </a:solidFill>
          <a:ln w="22225" cap="flat" cmpd="sng" algn="ctr">
            <a:solidFill>
              <a:srgbClr val="2E2C61">
                <a:lumMod val="75000"/>
                <a:lumOff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8" name="Rounded Rectangle 118">
            <a:extLst>
              <a:ext uri="{FF2B5EF4-FFF2-40B4-BE49-F238E27FC236}">
                <a16:creationId xmlns:a16="http://schemas.microsoft.com/office/drawing/2014/main" id="{942C51D4-2178-183D-3769-7F0BFEA511B4}"/>
              </a:ext>
            </a:extLst>
          </p:cNvPr>
          <p:cNvSpPr/>
          <p:nvPr/>
        </p:nvSpPr>
        <p:spPr>
          <a:xfrm>
            <a:off x="10698782" y="2708183"/>
            <a:ext cx="668930" cy="273999"/>
          </a:xfrm>
          <a:prstGeom prst="roundRect">
            <a:avLst/>
          </a:prstGeom>
          <a:solidFill>
            <a:srgbClr val="FFC000"/>
          </a:solidFill>
          <a:ln w="22225" cap="flat" cmpd="sng" algn="ctr">
            <a:solidFill>
              <a:srgbClr val="2E2C61">
                <a:lumMod val="75000"/>
                <a:lumOff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9" name="Rounded Rectangle 119">
            <a:extLst>
              <a:ext uri="{FF2B5EF4-FFF2-40B4-BE49-F238E27FC236}">
                <a16:creationId xmlns:a16="http://schemas.microsoft.com/office/drawing/2014/main" id="{D2645E17-DC1A-6940-AC42-9AC086711C2C}"/>
              </a:ext>
            </a:extLst>
          </p:cNvPr>
          <p:cNvSpPr/>
          <p:nvPr/>
        </p:nvSpPr>
        <p:spPr>
          <a:xfrm>
            <a:off x="10942044" y="2390999"/>
            <a:ext cx="668930" cy="273999"/>
          </a:xfrm>
          <a:prstGeom prst="roundRect">
            <a:avLst/>
          </a:prstGeom>
          <a:solidFill>
            <a:srgbClr val="FFC000"/>
          </a:solidFill>
          <a:ln w="22225" cap="flat" cmpd="sng" algn="ctr">
            <a:solidFill>
              <a:srgbClr val="2E2C61">
                <a:lumMod val="75000"/>
                <a:lumOff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0" name="Rounded Rectangle 120">
            <a:extLst>
              <a:ext uri="{FF2B5EF4-FFF2-40B4-BE49-F238E27FC236}">
                <a16:creationId xmlns:a16="http://schemas.microsoft.com/office/drawing/2014/main" id="{B83CA6D8-041F-2FD5-CF5F-C9D575D67BF0}"/>
              </a:ext>
            </a:extLst>
          </p:cNvPr>
          <p:cNvSpPr/>
          <p:nvPr/>
        </p:nvSpPr>
        <p:spPr>
          <a:xfrm>
            <a:off x="11185306" y="2073816"/>
            <a:ext cx="668930" cy="273999"/>
          </a:xfrm>
          <a:prstGeom prst="roundRect">
            <a:avLst/>
          </a:prstGeom>
          <a:solidFill>
            <a:srgbClr val="FF0000"/>
          </a:solidFill>
          <a:ln w="22225" cap="flat" cmpd="sng" algn="ctr">
            <a:solidFill>
              <a:srgbClr val="2E2C61">
                <a:lumMod val="75000"/>
                <a:lumOff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1" name="Rounded Rectangle 121">
            <a:extLst>
              <a:ext uri="{FF2B5EF4-FFF2-40B4-BE49-F238E27FC236}">
                <a16:creationId xmlns:a16="http://schemas.microsoft.com/office/drawing/2014/main" id="{1E80510C-521E-AB71-6B92-E7907FBB2989}"/>
              </a:ext>
            </a:extLst>
          </p:cNvPr>
          <p:cNvSpPr/>
          <p:nvPr/>
        </p:nvSpPr>
        <p:spPr>
          <a:xfrm>
            <a:off x="11428572" y="1756632"/>
            <a:ext cx="668930" cy="273999"/>
          </a:xfrm>
          <a:prstGeom prst="roundRect">
            <a:avLst/>
          </a:prstGeom>
          <a:solidFill>
            <a:srgbClr val="FF0000"/>
          </a:solidFill>
          <a:ln w="22225" cap="flat" cmpd="sng" algn="ctr">
            <a:solidFill>
              <a:srgbClr val="2E2C61">
                <a:lumMod val="75000"/>
                <a:lumOff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2" name="Isosceles Triangle 117">
            <a:extLst>
              <a:ext uri="{FF2B5EF4-FFF2-40B4-BE49-F238E27FC236}">
                <a16:creationId xmlns:a16="http://schemas.microsoft.com/office/drawing/2014/main" id="{CD7674E5-893D-74B7-B9DF-71280B99D55D}"/>
              </a:ext>
            </a:extLst>
          </p:cNvPr>
          <p:cNvSpPr/>
          <p:nvPr/>
        </p:nvSpPr>
        <p:spPr>
          <a:xfrm rot="9539835" flipV="1">
            <a:off x="1568135" y="4761459"/>
            <a:ext cx="415483" cy="397367"/>
          </a:xfrm>
          <a:prstGeom prst="triangle">
            <a:avLst/>
          </a:prstGeom>
          <a:solidFill>
            <a:srgbClr val="00B0F0"/>
          </a:solidFill>
          <a:ln w="38100" cap="flat" cmpd="sng" algn="ctr">
            <a:solidFill>
              <a:srgbClr val="00B0F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Calibri" panose="020F0502020204030204" pitchFamily="34" charset="0"/>
            </a:endParaRPr>
          </a:p>
        </p:txBody>
      </p:sp>
      <p:sp>
        <p:nvSpPr>
          <p:cNvPr id="133" name="Striped Right Arrow 104">
            <a:extLst>
              <a:ext uri="{FF2B5EF4-FFF2-40B4-BE49-F238E27FC236}">
                <a16:creationId xmlns:a16="http://schemas.microsoft.com/office/drawing/2014/main" id="{C2BD45FF-16E3-8677-1A15-97B3DBF129FA}"/>
              </a:ext>
            </a:extLst>
          </p:cNvPr>
          <p:cNvSpPr/>
          <p:nvPr/>
        </p:nvSpPr>
        <p:spPr>
          <a:xfrm>
            <a:off x="3612653" y="4742667"/>
            <a:ext cx="717196" cy="377899"/>
          </a:xfrm>
          <a:prstGeom prst="stripedRightArrow">
            <a:avLst/>
          </a:prstGeom>
          <a:solidFill>
            <a:srgbClr val="1E5DF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47FC6093-85D2-CC73-B1D5-2618CA2B16E5}"/>
              </a:ext>
            </a:extLst>
          </p:cNvPr>
          <p:cNvGrpSpPr/>
          <p:nvPr/>
        </p:nvGrpSpPr>
        <p:grpSpPr>
          <a:xfrm>
            <a:off x="277132" y="5619421"/>
            <a:ext cx="2280798" cy="646331"/>
            <a:chOff x="7635643" y="5942919"/>
            <a:chExt cx="3400199" cy="646331"/>
          </a:xfrm>
        </p:grpSpPr>
        <p:sp>
          <p:nvSpPr>
            <p:cNvPr id="135" name="Isosceles Triangle 134">
              <a:extLst>
                <a:ext uri="{FF2B5EF4-FFF2-40B4-BE49-F238E27FC236}">
                  <a16:creationId xmlns:a16="http://schemas.microsoft.com/office/drawing/2014/main" id="{B7B9F72E-3ECE-3569-2AD5-AF805422CD29}"/>
                </a:ext>
              </a:extLst>
            </p:cNvPr>
            <p:cNvSpPr/>
            <p:nvPr/>
          </p:nvSpPr>
          <p:spPr>
            <a:xfrm rot="10080000">
              <a:off x="7635643" y="5949483"/>
              <a:ext cx="590661" cy="419100"/>
            </a:xfrm>
            <a:prstGeom prst="triangle">
              <a:avLst/>
            </a:prstGeom>
            <a:solidFill>
              <a:srgbClr val="00B0F0"/>
            </a:solidFill>
            <a:ln w="38100" cap="flat" cmpd="sng" algn="ctr">
              <a:solidFill>
                <a:srgbClr val="00B0F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" panose="020B0504020202020204" pitchFamily="34" charset="0"/>
              </a:endParaRP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421826C1-B5F1-C56B-CED3-CD85F6BB2625}"/>
                </a:ext>
              </a:extLst>
            </p:cNvPr>
            <p:cNvSpPr txBox="1"/>
            <p:nvPr/>
          </p:nvSpPr>
          <p:spPr>
            <a:xfrm>
              <a:off x="8193874" y="5942919"/>
              <a:ext cx="28419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rial Nova" panose="020B0504020202020204" pitchFamily="34" charset="0"/>
                  <a:cs typeface="Arial" panose="020B0604020202020204" pitchFamily="34" charset="0"/>
                </a:rPr>
                <a:t>~ </a:t>
              </a:r>
              <a:r>
                <a: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ova" panose="020B0504020202020204" pitchFamily="34" charset="0"/>
                </a:rPr>
                <a:t>100 kHz Kicker Magnet</a:t>
              </a:r>
            </a:p>
          </p:txBody>
        </p:sp>
      </p:grpSp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id="{3CC1CB34-63AA-724A-7181-25C00A4C6E07}"/>
              </a:ext>
            </a:extLst>
          </p:cNvPr>
          <p:cNvCxnSpPr>
            <a:stCxn id="113" idx="3"/>
            <a:endCxn id="121" idx="1"/>
          </p:cNvCxnSpPr>
          <p:nvPr/>
        </p:nvCxnSpPr>
        <p:spPr>
          <a:xfrm>
            <a:off x="6506066" y="4938592"/>
            <a:ext cx="2246617" cy="444059"/>
          </a:xfrm>
          <a:prstGeom prst="straightConnector1">
            <a:avLst/>
          </a:prstGeom>
          <a:noFill/>
          <a:ln w="38100" cap="flat" cmpd="sng" algn="ctr">
            <a:solidFill>
              <a:srgbClr val="7030A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38" name="Straight Arrow Connector 137">
            <a:extLst>
              <a:ext uri="{FF2B5EF4-FFF2-40B4-BE49-F238E27FC236}">
                <a16:creationId xmlns:a16="http://schemas.microsoft.com/office/drawing/2014/main" id="{C3045EEE-7AF7-852C-C9AC-6457F9B2A5B8}"/>
              </a:ext>
            </a:extLst>
          </p:cNvPr>
          <p:cNvCxnSpPr>
            <a:stCxn id="113" idx="3"/>
            <a:endCxn id="120" idx="1"/>
          </p:cNvCxnSpPr>
          <p:nvPr/>
        </p:nvCxnSpPr>
        <p:spPr>
          <a:xfrm>
            <a:off x="6506066" y="4938592"/>
            <a:ext cx="2489879" cy="126875"/>
          </a:xfrm>
          <a:prstGeom prst="straightConnector1">
            <a:avLst/>
          </a:prstGeom>
          <a:noFill/>
          <a:ln w="38100" cap="flat" cmpd="sng" algn="ctr">
            <a:solidFill>
              <a:srgbClr val="7030A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192A83FD-2738-BAF6-AB3D-E849CB446BA4}"/>
              </a:ext>
            </a:extLst>
          </p:cNvPr>
          <p:cNvCxnSpPr>
            <a:stCxn id="112" idx="3"/>
            <a:endCxn id="122" idx="1"/>
          </p:cNvCxnSpPr>
          <p:nvPr/>
        </p:nvCxnSpPr>
        <p:spPr>
          <a:xfrm>
            <a:off x="7152651" y="4379957"/>
            <a:ext cx="2086556" cy="368327"/>
          </a:xfrm>
          <a:prstGeom prst="straightConnector1">
            <a:avLst/>
          </a:prstGeom>
          <a:noFill/>
          <a:ln w="38100" cap="flat" cmpd="sng" algn="ctr">
            <a:solidFill>
              <a:srgbClr val="0070C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40" name="Straight Arrow Connector 139">
            <a:extLst>
              <a:ext uri="{FF2B5EF4-FFF2-40B4-BE49-F238E27FC236}">
                <a16:creationId xmlns:a16="http://schemas.microsoft.com/office/drawing/2014/main" id="{59AA588B-030E-8BE5-23E9-4DF34EBFD74B}"/>
              </a:ext>
            </a:extLst>
          </p:cNvPr>
          <p:cNvCxnSpPr>
            <a:stCxn id="112" idx="3"/>
            <a:endCxn id="123" idx="1"/>
          </p:cNvCxnSpPr>
          <p:nvPr/>
        </p:nvCxnSpPr>
        <p:spPr>
          <a:xfrm>
            <a:off x="7152651" y="4379957"/>
            <a:ext cx="2329819" cy="51143"/>
          </a:xfrm>
          <a:prstGeom prst="straightConnector1">
            <a:avLst/>
          </a:prstGeom>
          <a:noFill/>
          <a:ln w="38100" cap="flat" cmpd="sng" algn="ctr">
            <a:solidFill>
              <a:srgbClr val="0070C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id="{A36B4FC3-0E95-E0FE-5321-083D33FB6CA0}"/>
              </a:ext>
            </a:extLst>
          </p:cNvPr>
          <p:cNvCxnSpPr>
            <a:stCxn id="111" idx="3"/>
            <a:endCxn id="124" idx="1"/>
          </p:cNvCxnSpPr>
          <p:nvPr/>
        </p:nvCxnSpPr>
        <p:spPr>
          <a:xfrm>
            <a:off x="7855840" y="3833894"/>
            <a:ext cx="1869892" cy="280023"/>
          </a:xfrm>
          <a:prstGeom prst="straightConnector1">
            <a:avLst/>
          </a:prstGeom>
          <a:noFill/>
          <a:ln w="38100" cap="flat" cmpd="sng" algn="ctr">
            <a:solidFill>
              <a:srgbClr val="00B05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42" name="Straight Arrow Connector 141">
            <a:extLst>
              <a:ext uri="{FF2B5EF4-FFF2-40B4-BE49-F238E27FC236}">
                <a16:creationId xmlns:a16="http://schemas.microsoft.com/office/drawing/2014/main" id="{0083356A-8A52-D808-C9FF-74478CE877D2}"/>
              </a:ext>
            </a:extLst>
          </p:cNvPr>
          <p:cNvCxnSpPr>
            <a:stCxn id="111" idx="3"/>
            <a:endCxn id="125" idx="1"/>
          </p:cNvCxnSpPr>
          <p:nvPr/>
        </p:nvCxnSpPr>
        <p:spPr>
          <a:xfrm flipV="1">
            <a:off x="7855840" y="3796733"/>
            <a:ext cx="2113155" cy="37161"/>
          </a:xfrm>
          <a:prstGeom prst="straightConnector1">
            <a:avLst/>
          </a:prstGeom>
          <a:noFill/>
          <a:ln w="38100" cap="flat" cmpd="sng" algn="ctr">
            <a:solidFill>
              <a:srgbClr val="00B05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43" name="Straight Arrow Connector 142">
            <a:extLst>
              <a:ext uri="{FF2B5EF4-FFF2-40B4-BE49-F238E27FC236}">
                <a16:creationId xmlns:a16="http://schemas.microsoft.com/office/drawing/2014/main" id="{D3E0190E-9F92-625C-9D98-582A12F1136E}"/>
              </a:ext>
            </a:extLst>
          </p:cNvPr>
          <p:cNvCxnSpPr>
            <a:stCxn id="110" idx="3"/>
            <a:endCxn id="126" idx="1"/>
          </p:cNvCxnSpPr>
          <p:nvPr/>
        </p:nvCxnSpPr>
        <p:spPr>
          <a:xfrm>
            <a:off x="8593949" y="3287533"/>
            <a:ext cx="1618308" cy="192017"/>
          </a:xfrm>
          <a:prstGeom prst="straightConnector1">
            <a:avLst/>
          </a:prstGeom>
          <a:noFill/>
          <a:ln w="38100" cap="flat" cmpd="sng" algn="ctr">
            <a:solidFill>
              <a:srgbClr val="92D05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321F8949-B269-20C0-2182-F46190294E67}"/>
              </a:ext>
            </a:extLst>
          </p:cNvPr>
          <p:cNvCxnSpPr>
            <a:stCxn id="110" idx="3"/>
            <a:endCxn id="127" idx="1"/>
          </p:cNvCxnSpPr>
          <p:nvPr/>
        </p:nvCxnSpPr>
        <p:spPr>
          <a:xfrm flipV="1">
            <a:off x="8593949" y="3162366"/>
            <a:ext cx="1861570" cy="125167"/>
          </a:xfrm>
          <a:prstGeom prst="straightConnector1">
            <a:avLst/>
          </a:prstGeom>
          <a:noFill/>
          <a:ln w="38100" cap="flat" cmpd="sng" algn="ctr">
            <a:solidFill>
              <a:srgbClr val="92D05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45" name="Straight Arrow Connector 144">
            <a:extLst>
              <a:ext uri="{FF2B5EF4-FFF2-40B4-BE49-F238E27FC236}">
                <a16:creationId xmlns:a16="http://schemas.microsoft.com/office/drawing/2014/main" id="{CAB60962-3F06-3F61-6D87-1477117D7FFB}"/>
              </a:ext>
            </a:extLst>
          </p:cNvPr>
          <p:cNvCxnSpPr>
            <a:stCxn id="109" idx="3"/>
            <a:endCxn id="128" idx="1"/>
          </p:cNvCxnSpPr>
          <p:nvPr/>
        </p:nvCxnSpPr>
        <p:spPr>
          <a:xfrm>
            <a:off x="9404195" y="2733660"/>
            <a:ext cx="1294587" cy="111523"/>
          </a:xfrm>
          <a:prstGeom prst="straightConnector1">
            <a:avLst/>
          </a:prstGeom>
          <a:noFill/>
          <a:ln w="38100" cap="flat" cmpd="sng" algn="ctr">
            <a:solidFill>
              <a:srgbClr val="FFC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2463CD36-9F76-D28A-4EED-37EAA86B1CAA}"/>
              </a:ext>
            </a:extLst>
          </p:cNvPr>
          <p:cNvCxnSpPr>
            <a:stCxn id="109" idx="3"/>
            <a:endCxn id="129" idx="1"/>
          </p:cNvCxnSpPr>
          <p:nvPr/>
        </p:nvCxnSpPr>
        <p:spPr>
          <a:xfrm flipV="1">
            <a:off x="9404195" y="2527999"/>
            <a:ext cx="1537849" cy="205661"/>
          </a:xfrm>
          <a:prstGeom prst="straightConnector1">
            <a:avLst/>
          </a:prstGeom>
          <a:noFill/>
          <a:ln w="38100" cap="flat" cmpd="sng" algn="ctr">
            <a:solidFill>
              <a:srgbClr val="FFC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47" name="Straight Arrow Connector 146">
            <a:extLst>
              <a:ext uri="{FF2B5EF4-FFF2-40B4-BE49-F238E27FC236}">
                <a16:creationId xmlns:a16="http://schemas.microsoft.com/office/drawing/2014/main" id="{BF8067FF-F53E-1457-581F-693E9876938F}"/>
              </a:ext>
            </a:extLst>
          </p:cNvPr>
          <p:cNvCxnSpPr>
            <a:stCxn id="108" idx="3"/>
            <a:endCxn id="130" idx="1"/>
          </p:cNvCxnSpPr>
          <p:nvPr/>
        </p:nvCxnSpPr>
        <p:spPr>
          <a:xfrm>
            <a:off x="10225351" y="2189448"/>
            <a:ext cx="959955" cy="21368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48" name="Straight Arrow Connector 147">
            <a:extLst>
              <a:ext uri="{FF2B5EF4-FFF2-40B4-BE49-F238E27FC236}">
                <a16:creationId xmlns:a16="http://schemas.microsoft.com/office/drawing/2014/main" id="{DA6E5F96-C8C3-0A0A-D270-00476FAB36BB}"/>
              </a:ext>
            </a:extLst>
          </p:cNvPr>
          <p:cNvCxnSpPr>
            <a:stCxn id="108" idx="3"/>
            <a:endCxn id="131" idx="1"/>
          </p:cNvCxnSpPr>
          <p:nvPr/>
        </p:nvCxnSpPr>
        <p:spPr>
          <a:xfrm flipV="1">
            <a:off x="10225351" y="1893632"/>
            <a:ext cx="1203221" cy="295816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49" name="Rounded Rectangle 200">
            <a:extLst>
              <a:ext uri="{FF2B5EF4-FFF2-40B4-BE49-F238E27FC236}">
                <a16:creationId xmlns:a16="http://schemas.microsoft.com/office/drawing/2014/main" id="{4CC36BAC-3E3D-6C72-DC5D-6DFDAFDC5E9A}"/>
              </a:ext>
            </a:extLst>
          </p:cNvPr>
          <p:cNvSpPr/>
          <p:nvPr/>
        </p:nvSpPr>
        <p:spPr>
          <a:xfrm>
            <a:off x="9234650" y="4600732"/>
            <a:ext cx="673488" cy="288948"/>
          </a:xfrm>
          <a:prstGeom prst="roundRect">
            <a:avLst/>
          </a:prstGeom>
          <a:solidFill>
            <a:srgbClr val="2E75B6"/>
          </a:solidFill>
          <a:ln w="22225" cap="flat" cmpd="sng" algn="ctr">
            <a:solidFill>
              <a:srgbClr val="2E2C61">
                <a:lumMod val="75000"/>
                <a:lumOff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0" name="Rounded Rectangle 201">
            <a:extLst>
              <a:ext uri="{FF2B5EF4-FFF2-40B4-BE49-F238E27FC236}">
                <a16:creationId xmlns:a16="http://schemas.microsoft.com/office/drawing/2014/main" id="{816DD45D-9B4B-E964-BC9E-5C78DFB271DE}"/>
              </a:ext>
            </a:extLst>
          </p:cNvPr>
          <p:cNvSpPr/>
          <p:nvPr/>
        </p:nvSpPr>
        <p:spPr>
          <a:xfrm>
            <a:off x="10931258" y="2387870"/>
            <a:ext cx="705425" cy="288948"/>
          </a:xfrm>
          <a:prstGeom prst="roundRect">
            <a:avLst/>
          </a:prstGeom>
          <a:solidFill>
            <a:srgbClr val="FFC000"/>
          </a:solidFill>
          <a:ln w="22225" cap="flat" cmpd="sng" algn="ctr">
            <a:solidFill>
              <a:srgbClr val="2E2C61">
                <a:lumMod val="75000"/>
                <a:lumOff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D4C2050E-A88C-3C46-64B0-4D7ABD538CEC}"/>
              </a:ext>
            </a:extLst>
          </p:cNvPr>
          <p:cNvSpPr txBox="1"/>
          <p:nvPr/>
        </p:nvSpPr>
        <p:spPr>
          <a:xfrm>
            <a:off x="6884225" y="1041054"/>
            <a:ext cx="4285053" cy="646331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F08900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 Nova" panose="020B0504020202020204" pitchFamily="34" charset="0"/>
                <a:cs typeface="Arial" panose="020B0604020202020204" pitchFamily="34" charset="0"/>
              </a:rPr>
              <a:t>FELs independently tuneable in terms of photon energy, pulse duration etc. 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A6C2430D-1E45-42C2-83D8-0BDB8EEF59C8}"/>
              </a:ext>
            </a:extLst>
          </p:cNvPr>
          <p:cNvSpPr txBox="1"/>
          <p:nvPr/>
        </p:nvSpPr>
        <p:spPr>
          <a:xfrm>
            <a:off x="10601883" y="3774826"/>
            <a:ext cx="1531657" cy="923330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F08900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 Nova" panose="020B0504020202020204" pitchFamily="34" charset="0"/>
                <a:cs typeface="Arial" panose="020B0604020202020204" pitchFamily="34" charset="0"/>
              </a:rPr>
              <a:t>Multiple end stations per FEL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 Nova" panose="020B05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2DFC7103-2DD0-C7C1-4297-BAD9D3CE3C30}"/>
              </a:ext>
            </a:extLst>
          </p:cNvPr>
          <p:cNvSpPr txBox="1"/>
          <p:nvPr/>
        </p:nvSpPr>
        <p:spPr>
          <a:xfrm>
            <a:off x="6475045" y="642242"/>
            <a:ext cx="4285053" cy="369332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F08900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 Nova" panose="020B0504020202020204" pitchFamily="34" charset="0"/>
                <a:cs typeface="Arial" panose="020B0604020202020204" pitchFamily="34" charset="0"/>
              </a:rPr>
              <a:t>Potential for e-beam experimental areas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 Nova" panose="020B05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1E4545AC-4755-6C0A-A02C-0D5808F01683}"/>
              </a:ext>
            </a:extLst>
          </p:cNvPr>
          <p:cNvGrpSpPr/>
          <p:nvPr/>
        </p:nvGrpSpPr>
        <p:grpSpPr>
          <a:xfrm>
            <a:off x="115635" y="4581246"/>
            <a:ext cx="1584000" cy="494325"/>
            <a:chOff x="388214" y="1677246"/>
            <a:chExt cx="4700736" cy="818377"/>
          </a:xfrm>
        </p:grpSpPr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1FF3AC8B-5F5B-F0D5-C267-528B15186E0C}"/>
                </a:ext>
              </a:extLst>
            </p:cNvPr>
            <p:cNvCxnSpPr/>
            <p:nvPr/>
          </p:nvCxnSpPr>
          <p:spPr>
            <a:xfrm flipV="1">
              <a:off x="388214" y="2250054"/>
              <a:ext cx="4700736" cy="1697"/>
            </a:xfrm>
            <a:prstGeom prst="line">
              <a:avLst/>
            </a:prstGeom>
            <a:noFill/>
            <a:ln w="38100" cap="flat" cmpd="sng" algn="ctr">
              <a:solidFill>
                <a:srgbClr val="FFFFFF">
                  <a:lumMod val="50000"/>
                </a:srgbClr>
              </a:solidFill>
              <a:prstDash val="solid"/>
              <a:miter lim="800000"/>
            </a:ln>
            <a:effectLst/>
          </p:spPr>
        </p:cxnSp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8234B773-4D4D-69E4-A895-298B51AE65E9}"/>
                </a:ext>
              </a:extLst>
            </p:cNvPr>
            <p:cNvGrpSpPr/>
            <p:nvPr/>
          </p:nvGrpSpPr>
          <p:grpSpPr>
            <a:xfrm>
              <a:off x="388217" y="1677246"/>
              <a:ext cx="4543286" cy="818377"/>
              <a:chOff x="85725" y="994350"/>
              <a:chExt cx="4791153" cy="863025"/>
            </a:xfrm>
          </p:grpSpPr>
          <p:sp>
            <p:nvSpPr>
              <p:cNvPr id="157" name="Oval 156">
                <a:extLst>
                  <a:ext uri="{FF2B5EF4-FFF2-40B4-BE49-F238E27FC236}">
                    <a16:creationId xmlns:a16="http://schemas.microsoft.com/office/drawing/2014/main" id="{132665A6-AFF4-0A68-306F-3D19ED54955E}"/>
                  </a:ext>
                </a:extLst>
              </p:cNvPr>
              <p:cNvSpPr/>
              <p:nvPr/>
            </p:nvSpPr>
            <p:spPr>
              <a:xfrm>
                <a:off x="238124" y="1432761"/>
                <a:ext cx="161926" cy="333242"/>
              </a:xfrm>
              <a:prstGeom prst="ellipse">
                <a:avLst/>
              </a:prstGeom>
              <a:solidFill>
                <a:srgbClr val="7030A0"/>
              </a:solidFill>
              <a:ln w="12700" cap="flat" cmpd="sng" algn="ctr">
                <a:solidFill>
                  <a:srgbClr val="1E5DF8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8" name="Oval 157">
                <a:extLst>
                  <a:ext uri="{FF2B5EF4-FFF2-40B4-BE49-F238E27FC236}">
                    <a16:creationId xmlns:a16="http://schemas.microsoft.com/office/drawing/2014/main" id="{89B4B244-32DB-9A8F-891C-4D54B9AB4B56}"/>
                  </a:ext>
                </a:extLst>
              </p:cNvPr>
              <p:cNvSpPr/>
              <p:nvPr/>
            </p:nvSpPr>
            <p:spPr>
              <a:xfrm>
                <a:off x="1105405" y="1432761"/>
                <a:ext cx="161926" cy="333242"/>
              </a:xfrm>
              <a:prstGeom prst="ellipse">
                <a:avLst/>
              </a:prstGeom>
              <a:solidFill>
                <a:srgbClr val="0070C0"/>
              </a:solidFill>
              <a:ln w="12700" cap="flat" cmpd="sng" algn="ctr">
                <a:solidFill>
                  <a:srgbClr val="1E5DF8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9" name="Oval 158">
                <a:extLst>
                  <a:ext uri="{FF2B5EF4-FFF2-40B4-BE49-F238E27FC236}">
                    <a16:creationId xmlns:a16="http://schemas.microsoft.com/office/drawing/2014/main" id="{BC62B36A-CF35-B8DA-687A-8E060CF286FE}"/>
                  </a:ext>
                </a:extLst>
              </p:cNvPr>
              <p:cNvSpPr/>
              <p:nvPr/>
            </p:nvSpPr>
            <p:spPr>
              <a:xfrm>
                <a:off x="1972688" y="1432761"/>
                <a:ext cx="161926" cy="333242"/>
              </a:xfrm>
              <a:prstGeom prst="ellipse">
                <a:avLst/>
              </a:prstGeom>
              <a:solidFill>
                <a:srgbClr val="00B050"/>
              </a:solidFill>
              <a:ln w="12700" cap="flat" cmpd="sng" algn="ctr">
                <a:solidFill>
                  <a:srgbClr val="1E5DF8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0" name="Oval 159">
                <a:extLst>
                  <a:ext uri="{FF2B5EF4-FFF2-40B4-BE49-F238E27FC236}">
                    <a16:creationId xmlns:a16="http://schemas.microsoft.com/office/drawing/2014/main" id="{06EAC803-258C-F1EA-4A50-A0B17A4A3716}"/>
                  </a:ext>
                </a:extLst>
              </p:cNvPr>
              <p:cNvSpPr/>
              <p:nvPr/>
            </p:nvSpPr>
            <p:spPr>
              <a:xfrm>
                <a:off x="2839969" y="1432761"/>
                <a:ext cx="161926" cy="333242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solidFill>
                  <a:srgbClr val="1E5DF8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1" name="Oval 160">
                <a:extLst>
                  <a:ext uri="{FF2B5EF4-FFF2-40B4-BE49-F238E27FC236}">
                    <a16:creationId xmlns:a16="http://schemas.microsoft.com/office/drawing/2014/main" id="{37B2CD43-D2FC-6C93-08CD-A4BFDC9A0BC1}"/>
                  </a:ext>
                </a:extLst>
              </p:cNvPr>
              <p:cNvSpPr/>
              <p:nvPr/>
            </p:nvSpPr>
            <p:spPr>
              <a:xfrm>
                <a:off x="4574533" y="1432761"/>
                <a:ext cx="161926" cy="333242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1E5DF8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2" name="Oval 161">
                <a:extLst>
                  <a:ext uri="{FF2B5EF4-FFF2-40B4-BE49-F238E27FC236}">
                    <a16:creationId xmlns:a16="http://schemas.microsoft.com/office/drawing/2014/main" id="{AE2FBD93-CA30-B96A-A779-693BAC7CED77}"/>
                  </a:ext>
                </a:extLst>
              </p:cNvPr>
              <p:cNvSpPr/>
              <p:nvPr/>
            </p:nvSpPr>
            <p:spPr>
              <a:xfrm>
                <a:off x="3707249" y="1432761"/>
                <a:ext cx="161926" cy="333242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rgbClr val="1E5DF8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3" name="Rectangle 162">
                <a:extLst>
                  <a:ext uri="{FF2B5EF4-FFF2-40B4-BE49-F238E27FC236}">
                    <a16:creationId xmlns:a16="http://schemas.microsoft.com/office/drawing/2014/main" id="{4ED6589E-7226-B986-F700-39E7C73CC64D}"/>
                  </a:ext>
                </a:extLst>
              </p:cNvPr>
              <p:cNvSpPr/>
              <p:nvPr/>
            </p:nvSpPr>
            <p:spPr>
              <a:xfrm>
                <a:off x="85725" y="994350"/>
                <a:ext cx="4791153" cy="863025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164" name="TextBox 163">
            <a:extLst>
              <a:ext uri="{FF2B5EF4-FFF2-40B4-BE49-F238E27FC236}">
                <a16:creationId xmlns:a16="http://schemas.microsoft.com/office/drawing/2014/main" id="{90C33FFB-FED5-FA93-0604-8CB934B4AA3E}"/>
              </a:ext>
            </a:extLst>
          </p:cNvPr>
          <p:cNvSpPr txBox="1"/>
          <p:nvPr/>
        </p:nvSpPr>
        <p:spPr>
          <a:xfrm>
            <a:off x="5522532" y="5799931"/>
            <a:ext cx="3857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0000FF"/>
                </a:solidFill>
                <a:latin typeface="Arial Nova" panose="020B0504020202020204" pitchFamily="34" charset="0"/>
              </a:rPr>
              <a:t>UK XFEL talk by Dave Dunning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AB53934-3926-D76F-9E60-DC46EB4215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4310" y="-6137"/>
            <a:ext cx="1883827" cy="2450804"/>
          </a:xfrm>
          <a:prstGeom prst="rect">
            <a:avLst/>
          </a:prstGeom>
        </p:spPr>
      </p:pic>
      <p:sp>
        <p:nvSpPr>
          <p:cNvPr id="4" name="Google Shape;283;p5">
            <a:extLst>
              <a:ext uri="{FF2B5EF4-FFF2-40B4-BE49-F238E27FC236}">
                <a16:creationId xmlns:a16="http://schemas.microsoft.com/office/drawing/2014/main" id="{A87D4ABD-0AA6-D332-EC6C-3FD186A1AAC3}"/>
              </a:ext>
            </a:extLst>
          </p:cNvPr>
          <p:cNvSpPr/>
          <p:nvPr/>
        </p:nvSpPr>
        <p:spPr>
          <a:xfrm>
            <a:off x="10970222" y="99907"/>
            <a:ext cx="3105150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xfel.ac.uk</a:t>
            </a:r>
          </a:p>
        </p:txBody>
      </p:sp>
      <p:sp>
        <p:nvSpPr>
          <p:cNvPr id="5" name="Date Placeholder 6">
            <a:extLst>
              <a:ext uri="{FF2B5EF4-FFF2-40B4-BE49-F238E27FC236}">
                <a16:creationId xmlns:a16="http://schemas.microsoft.com/office/drawing/2014/main" id="{65626283-9DC8-51BC-C3AF-D7379CA0FA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899" y="6455058"/>
            <a:ext cx="5980501" cy="380060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Deepa Angal-Kalinin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UK National Accelerator Facilities Landscape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PAB 11/06/2024</a:t>
            </a:r>
          </a:p>
        </p:txBody>
      </p:sp>
    </p:spTree>
    <p:extLst>
      <p:ext uri="{BB962C8B-B14F-4D97-AF65-F5344CB8AC3E}">
        <p14:creationId xmlns:p14="http://schemas.microsoft.com/office/powerpoint/2010/main" val="2791235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5" grpId="0" animBg="1"/>
      <p:bldP spid="133" grpId="0" animBg="1"/>
      <p:bldP spid="151" grpId="0" animBg="1"/>
      <p:bldP spid="152" grpId="0" animBg="1"/>
      <p:bldP spid="15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475D53-9B56-460E-ABA1-825364B3BAD3}"/>
              </a:ext>
            </a:extLst>
          </p:cNvPr>
          <p:cNvSpPr txBox="1"/>
          <p:nvPr/>
        </p:nvSpPr>
        <p:spPr>
          <a:xfrm>
            <a:off x="552021" y="281601"/>
            <a:ext cx="17540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rial Nova" panose="020B0504020202020204" pitchFamily="34" charset="0"/>
              </a:rPr>
              <a:t>UK XFEL </a:t>
            </a:r>
          </a:p>
        </p:txBody>
      </p:sp>
      <p:sp>
        <p:nvSpPr>
          <p:cNvPr id="23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24</a:t>
            </a:fld>
            <a:endParaRPr lang="en-US" sz="1100" b="1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/>
              <a:cs typeface="Helvetica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1FC95A5-9332-EF9D-B202-7017C1E41B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4310" y="-6137"/>
            <a:ext cx="1883827" cy="2450804"/>
          </a:xfrm>
          <a:prstGeom prst="rect">
            <a:avLst/>
          </a:prstGeom>
        </p:spPr>
      </p:pic>
      <p:sp>
        <p:nvSpPr>
          <p:cNvPr id="4" name="Google Shape;283;p5">
            <a:extLst>
              <a:ext uri="{FF2B5EF4-FFF2-40B4-BE49-F238E27FC236}">
                <a16:creationId xmlns:a16="http://schemas.microsoft.com/office/drawing/2014/main" id="{D89F2AE9-CFA4-0110-03DD-9FDBD7C00792}"/>
              </a:ext>
            </a:extLst>
          </p:cNvPr>
          <p:cNvSpPr/>
          <p:nvPr/>
        </p:nvSpPr>
        <p:spPr>
          <a:xfrm>
            <a:off x="10970222" y="99907"/>
            <a:ext cx="3105150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xfel.ac.uk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F85B0D1-5BA2-6FF9-A505-3D3BE511E9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9681" y="2324100"/>
            <a:ext cx="5242912" cy="365613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FC72A84-7A34-55EE-B018-668236CEB8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686102" y="1007478"/>
            <a:ext cx="7380502" cy="527849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368BA55-43E9-5209-7B3E-6A839BAC8173}"/>
              </a:ext>
            </a:extLst>
          </p:cNvPr>
          <p:cNvSpPr txBox="1"/>
          <p:nvPr/>
        </p:nvSpPr>
        <p:spPr>
          <a:xfrm>
            <a:off x="234458" y="969378"/>
            <a:ext cx="6452092" cy="5355312"/>
          </a:xfrm>
          <a:prstGeom prst="rect">
            <a:avLst/>
          </a:prstGeom>
          <a:noFill/>
          <a:ln w="158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  </a:t>
            </a:r>
            <a:r>
              <a:rPr lang="en-GB" sz="2000" b="1" dirty="0">
                <a:solidFill>
                  <a:srgbClr val="0000FF"/>
                </a:solidFill>
                <a:latin typeface="Arial Nova" panose="020B0504020202020204" pitchFamily="34" charset="0"/>
              </a:rPr>
              <a:t>Expert Science Team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C50773B-9B74-2956-5949-AAF9A2591D10}"/>
              </a:ext>
            </a:extLst>
          </p:cNvPr>
          <p:cNvSpPr txBox="1"/>
          <p:nvPr/>
        </p:nvSpPr>
        <p:spPr>
          <a:xfrm>
            <a:off x="6757643" y="1813971"/>
            <a:ext cx="5314950" cy="3970318"/>
          </a:xfrm>
          <a:prstGeom prst="rect">
            <a:avLst/>
          </a:prstGeom>
          <a:noFill/>
          <a:ln w="158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Opportunities to engage (Townhall Meetings)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Date Placeholder 6">
            <a:extLst>
              <a:ext uri="{FF2B5EF4-FFF2-40B4-BE49-F238E27FC236}">
                <a16:creationId xmlns:a16="http://schemas.microsoft.com/office/drawing/2014/main" id="{BA91B0D5-2CDA-9FB1-DD19-095FB868F5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899" y="6455058"/>
            <a:ext cx="5980501" cy="380060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Deepa Angal-Kalinin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UK National Accelerator Facilities Landscape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PAB 11/06/2024</a:t>
            </a:r>
          </a:p>
        </p:txBody>
      </p:sp>
    </p:spTree>
    <p:extLst>
      <p:ext uri="{BB962C8B-B14F-4D97-AF65-F5344CB8AC3E}">
        <p14:creationId xmlns:p14="http://schemas.microsoft.com/office/powerpoint/2010/main" val="38706792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50CEA99-9604-DF79-DF6F-4BDED8E8ABC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6697" y="4283093"/>
            <a:ext cx="4577613" cy="2574907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475D53-9B56-460E-ABA1-825364B3BAD3}"/>
              </a:ext>
            </a:extLst>
          </p:cNvPr>
          <p:cNvSpPr txBox="1"/>
          <p:nvPr/>
        </p:nvSpPr>
        <p:spPr>
          <a:xfrm>
            <a:off x="552021" y="281601"/>
            <a:ext cx="74462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rial Nova" panose="020B0504020202020204" pitchFamily="34" charset="0"/>
              </a:rPr>
              <a:t>UK XFEL – Engagement &amp; Communications</a:t>
            </a:r>
          </a:p>
        </p:txBody>
      </p:sp>
      <p:sp>
        <p:nvSpPr>
          <p:cNvPr id="23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25</a:t>
            </a:fld>
            <a:endParaRPr lang="en-US" sz="1100" b="1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/>
              <a:cs typeface="Helvetica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1FC95A5-9332-EF9D-B202-7017C1E41B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14310" y="-6137"/>
            <a:ext cx="1883827" cy="2450804"/>
          </a:xfrm>
          <a:prstGeom prst="rect">
            <a:avLst/>
          </a:prstGeom>
        </p:spPr>
      </p:pic>
      <p:sp>
        <p:nvSpPr>
          <p:cNvPr id="4" name="Google Shape;283;p5">
            <a:extLst>
              <a:ext uri="{FF2B5EF4-FFF2-40B4-BE49-F238E27FC236}">
                <a16:creationId xmlns:a16="http://schemas.microsoft.com/office/drawing/2014/main" id="{D89F2AE9-CFA4-0110-03DD-9FDBD7C00792}"/>
              </a:ext>
            </a:extLst>
          </p:cNvPr>
          <p:cNvSpPr/>
          <p:nvPr/>
        </p:nvSpPr>
        <p:spPr>
          <a:xfrm>
            <a:off x="10970222" y="99907"/>
            <a:ext cx="3105150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xfel.ac.uk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46F0226-9E9D-7D1A-11B5-B6C9ABD2B44D}"/>
              </a:ext>
            </a:extLst>
          </p:cNvPr>
          <p:cNvSpPr/>
          <p:nvPr/>
        </p:nvSpPr>
        <p:spPr>
          <a:xfrm>
            <a:off x="-1" y="873160"/>
            <a:ext cx="5573951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2400" spc="-100" dirty="0">
                <a:solidFill>
                  <a:srgbClr val="2E2D62"/>
                </a:solidFill>
                <a:latin typeface="Arial Nova" panose="020B0504020202020204" pitchFamily="34" charset="0"/>
                <a:cs typeface="Arial"/>
              </a:rPr>
              <a:t>Wider Stakeholder Engagement</a:t>
            </a:r>
          </a:p>
          <a:p>
            <a:pPr lvl="1"/>
            <a:endParaRPr lang="en-GB" b="1" dirty="0">
              <a:latin typeface="Arial Nova" panose="020B05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 Nova" panose="020B0504020202020204" pitchFamily="34" charset="0"/>
                <a:cs typeface="Arial"/>
              </a:rPr>
              <a:t>Eu-XFEL visits + regular collaboration seminars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 Nova" panose="020B0504020202020204" pitchFamily="34" charset="0"/>
                <a:cs typeface="Arial"/>
              </a:rPr>
              <a:t>SwissFEL visit + continuing engagement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 Nova" panose="020B0504020202020204" pitchFamily="34" charset="0"/>
                <a:cs typeface="Arial"/>
              </a:rPr>
              <a:t>LCLS-II visit + engagement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 Nova" panose="020B0504020202020204" pitchFamily="34" charset="0"/>
                <a:cs typeface="Arial"/>
              </a:rPr>
              <a:t>Multiple Conferences attended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 Nova" panose="020B0504020202020204" pitchFamily="34" charset="0"/>
                <a:cs typeface="Arial"/>
              </a:rPr>
              <a:t>Science team meets monthly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 Nova" panose="020B0504020202020204" pitchFamily="34" charset="0"/>
                <a:cs typeface="Arial"/>
              </a:rPr>
              <a:t>Facility Design Team presents updates at this meeting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 Nova" panose="020B0504020202020204" pitchFamily="34" charset="0"/>
                <a:cs typeface="Arial"/>
              </a:rPr>
              <a:t>International Advisory Board meetings: </a:t>
            </a:r>
          </a:p>
          <a:p>
            <a:pPr lvl="1"/>
            <a:r>
              <a:rPr lang="en-GB" dirty="0">
                <a:solidFill>
                  <a:srgbClr val="626262"/>
                </a:solidFill>
                <a:latin typeface="Arial Nova" panose="020B0504020202020204" pitchFamily="34" charset="0"/>
                <a:cs typeface="Arial"/>
              </a:rPr>
              <a:t>    (11</a:t>
            </a:r>
            <a:r>
              <a:rPr lang="en-GB" baseline="30000" dirty="0">
                <a:solidFill>
                  <a:srgbClr val="626262"/>
                </a:solidFill>
                <a:latin typeface="Arial Nova" panose="020B0504020202020204" pitchFamily="34" charset="0"/>
                <a:cs typeface="Arial"/>
              </a:rPr>
              <a:t>th</a:t>
            </a:r>
            <a:r>
              <a:rPr lang="en-GB" dirty="0">
                <a:solidFill>
                  <a:srgbClr val="626262"/>
                </a:solidFill>
                <a:latin typeface="Arial Nova" panose="020B0504020202020204" pitchFamily="34" charset="0"/>
                <a:cs typeface="Arial"/>
              </a:rPr>
              <a:t> Dec 23, 1</a:t>
            </a:r>
            <a:r>
              <a:rPr lang="en-GB" baseline="30000" dirty="0">
                <a:solidFill>
                  <a:srgbClr val="626262"/>
                </a:solidFill>
                <a:latin typeface="Arial Nova" panose="020B0504020202020204" pitchFamily="34" charset="0"/>
                <a:cs typeface="Arial"/>
              </a:rPr>
              <a:t>st</a:t>
            </a:r>
            <a:r>
              <a:rPr lang="en-GB" dirty="0">
                <a:solidFill>
                  <a:srgbClr val="626262"/>
                </a:solidFill>
                <a:latin typeface="Arial Nova" panose="020B0504020202020204" pitchFamily="34" charset="0"/>
                <a:cs typeface="Arial"/>
              </a:rPr>
              <a:t> May 24, 10</a:t>
            </a:r>
            <a:r>
              <a:rPr lang="en-GB" baseline="30000" dirty="0">
                <a:solidFill>
                  <a:srgbClr val="626262"/>
                </a:solidFill>
                <a:latin typeface="Arial Nova" panose="020B0504020202020204" pitchFamily="34" charset="0"/>
                <a:cs typeface="Arial"/>
              </a:rPr>
              <a:t>th</a:t>
            </a:r>
            <a:r>
              <a:rPr lang="en-GB" dirty="0">
                <a:solidFill>
                  <a:srgbClr val="626262"/>
                </a:solidFill>
                <a:latin typeface="Arial Nova" panose="020B0504020202020204" pitchFamily="34" charset="0"/>
                <a:cs typeface="Arial"/>
              </a:rPr>
              <a:t> Dec 24)</a:t>
            </a:r>
          </a:p>
          <a:p>
            <a:pPr lvl="1"/>
            <a:endParaRPr lang="en-GB" dirty="0">
              <a:latin typeface="Arial Nova" panose="020B05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Tx/>
              <a:buChar char="-"/>
            </a:pPr>
            <a:endParaRPr lang="en-GB" dirty="0">
              <a:latin typeface="Arial Nova" panose="020B05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958CD90-6246-9848-99E0-75C8E681A56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24439" y="2376346"/>
            <a:ext cx="3401448" cy="25336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F91495A-A6C8-76B7-2600-4C99DA3FF8C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4308" y="804822"/>
            <a:ext cx="3239644" cy="2429734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9EFB7F4-CAD2-D29F-8383-137EE09BB5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899" y="6455058"/>
            <a:ext cx="5980501" cy="380060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Deepa Angal-Kalinin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UK National Accelerator Facilities Landscape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PAB 11/06/2024</a:t>
            </a:r>
          </a:p>
        </p:txBody>
      </p:sp>
    </p:spTree>
    <p:extLst>
      <p:ext uri="{BB962C8B-B14F-4D97-AF65-F5344CB8AC3E}">
        <p14:creationId xmlns:p14="http://schemas.microsoft.com/office/powerpoint/2010/main" val="15033289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475D53-9B56-460E-ABA1-825364B3BAD3}"/>
              </a:ext>
            </a:extLst>
          </p:cNvPr>
          <p:cNvSpPr txBox="1"/>
          <p:nvPr/>
        </p:nvSpPr>
        <p:spPr>
          <a:xfrm>
            <a:off x="552021" y="281601"/>
            <a:ext cx="48798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rial Nova" panose="020B0504020202020204" pitchFamily="34" charset="0"/>
              </a:rPr>
              <a:t>UK XFEL – Communications</a:t>
            </a:r>
          </a:p>
        </p:txBody>
      </p:sp>
      <p:sp>
        <p:nvSpPr>
          <p:cNvPr id="23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26</a:t>
            </a:fld>
            <a:endParaRPr lang="en-US" sz="1100" b="1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/>
              <a:cs typeface="Helvetica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1FC95A5-9332-EF9D-B202-7017C1E41B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4310" y="-6137"/>
            <a:ext cx="1883827" cy="2450804"/>
          </a:xfrm>
          <a:prstGeom prst="rect">
            <a:avLst/>
          </a:prstGeom>
        </p:spPr>
      </p:pic>
      <p:sp>
        <p:nvSpPr>
          <p:cNvPr id="4" name="Google Shape;283;p5">
            <a:extLst>
              <a:ext uri="{FF2B5EF4-FFF2-40B4-BE49-F238E27FC236}">
                <a16:creationId xmlns:a16="http://schemas.microsoft.com/office/drawing/2014/main" id="{D89F2AE9-CFA4-0110-03DD-9FDBD7C00792}"/>
              </a:ext>
            </a:extLst>
          </p:cNvPr>
          <p:cNvSpPr/>
          <p:nvPr/>
        </p:nvSpPr>
        <p:spPr>
          <a:xfrm>
            <a:off x="10970222" y="99907"/>
            <a:ext cx="3105150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xfel.ac.uk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6AA7515-0518-74D0-F890-8739B83E41BA}"/>
              </a:ext>
            </a:extLst>
          </p:cNvPr>
          <p:cNvSpPr/>
          <p:nvPr/>
        </p:nvSpPr>
        <p:spPr>
          <a:xfrm>
            <a:off x="0" y="1069147"/>
            <a:ext cx="569595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endParaRPr lang="en-GB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/>
                <a:cs typeface="Arial"/>
              </a:rPr>
              <a:t>Website refreshed, and updated – </a:t>
            </a:r>
            <a:r>
              <a:rPr lang="en-GB" dirty="0" err="1">
                <a:solidFill>
                  <a:srgbClr val="626262"/>
                </a:solidFill>
                <a:latin typeface="Arial"/>
                <a:cs typeface="Arial"/>
              </a:rPr>
              <a:t>xfel.ac.uk</a:t>
            </a:r>
            <a:endParaRPr lang="en-GB" dirty="0">
              <a:solidFill>
                <a:srgbClr val="626262"/>
              </a:solidFill>
              <a:latin typeface="Arial"/>
              <a:cs typeface="Arial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626262"/>
              </a:solidFill>
              <a:latin typeface="Arial"/>
              <a:cs typeface="Arial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/>
                <a:cs typeface="Arial"/>
              </a:rPr>
              <a:t>Community slides updated for use by anyone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626262"/>
              </a:solidFill>
              <a:latin typeface="Arial"/>
              <a:cs typeface="Arial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/>
                <a:cs typeface="Arial"/>
              </a:rPr>
              <a:t>Social media presence via twitter and </a:t>
            </a:r>
            <a:r>
              <a:rPr lang="en-GB" dirty="0" err="1">
                <a:solidFill>
                  <a:srgbClr val="626262"/>
                </a:solidFill>
                <a:latin typeface="Arial"/>
                <a:cs typeface="Arial"/>
              </a:rPr>
              <a:t>linkedin</a:t>
            </a:r>
            <a:endParaRPr lang="en-GB" dirty="0">
              <a:solidFill>
                <a:srgbClr val="626262"/>
              </a:solidFill>
              <a:latin typeface="Arial"/>
              <a:cs typeface="Arial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/>
                <a:cs typeface="Arial"/>
              </a:rPr>
              <a:t>Two blogs written for Medium </a:t>
            </a:r>
            <a:r>
              <a:rPr lang="en-GB" dirty="0">
                <a:solidFill>
                  <a:srgbClr val="626262"/>
                </a:solidFill>
                <a:latin typeface="Arial"/>
                <a:cs typeface="Arial"/>
                <a:hlinkClick r:id="rId4"/>
              </a:rPr>
              <a:t>[1]</a:t>
            </a:r>
            <a:r>
              <a:rPr lang="en-GB" dirty="0">
                <a:solidFill>
                  <a:srgbClr val="626262"/>
                </a:solidFill>
                <a:latin typeface="Arial"/>
                <a:cs typeface="Arial"/>
              </a:rPr>
              <a:t> </a:t>
            </a:r>
            <a:r>
              <a:rPr lang="en-GB" dirty="0">
                <a:solidFill>
                  <a:srgbClr val="626262"/>
                </a:solidFill>
                <a:latin typeface="Arial"/>
                <a:cs typeface="Arial"/>
                <a:hlinkClick r:id="rId5"/>
              </a:rPr>
              <a:t>[2]</a:t>
            </a:r>
            <a:endParaRPr lang="en-GB" dirty="0">
              <a:solidFill>
                <a:srgbClr val="626262"/>
              </a:solidFill>
              <a:latin typeface="Arial"/>
              <a:cs typeface="Arial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/>
                <a:cs typeface="Arial"/>
              </a:rPr>
              <a:t>Update in FELs of Europe Newsletter</a:t>
            </a:r>
            <a:endParaRPr lang="en-US" dirty="0">
              <a:solidFill>
                <a:srgbClr val="626262"/>
              </a:solidFill>
              <a:latin typeface="Arial"/>
              <a:cs typeface="Arial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26262"/>
                </a:solidFill>
                <a:latin typeface="Arial"/>
                <a:cs typeface="Arial"/>
              </a:rPr>
              <a:t>Videos produced for </a:t>
            </a:r>
            <a:r>
              <a:rPr lang="en-US" dirty="0">
                <a:solidFill>
                  <a:srgbClr val="626262"/>
                </a:solidFill>
                <a:latin typeface="Arial"/>
                <a:cs typeface="Arial"/>
                <a:hlinkClick r:id="rId6"/>
              </a:rPr>
              <a:t>YouTube</a:t>
            </a:r>
            <a:endParaRPr lang="en-US" dirty="0">
              <a:solidFill>
                <a:srgbClr val="626262"/>
              </a:solidFill>
              <a:latin typeface="Arial"/>
              <a:cs typeface="Arial"/>
            </a:endParaRPr>
          </a:p>
          <a:p>
            <a:pPr lvl="1"/>
            <a:endParaRPr lang="en-US" dirty="0">
              <a:solidFill>
                <a:srgbClr val="626262"/>
              </a:solidFill>
              <a:latin typeface="Arial"/>
              <a:cs typeface="Arial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26262"/>
                </a:solidFill>
                <a:latin typeface="Arial"/>
                <a:cs typeface="Arial"/>
              </a:rPr>
              <a:t>Mailing list now over 360 people</a:t>
            </a:r>
          </a:p>
          <a:p>
            <a:pPr lvl="1"/>
            <a:endParaRPr lang="en-GB" dirty="0">
              <a:solidFill>
                <a:srgbClr val="626262"/>
              </a:solidFill>
              <a:latin typeface="Arial"/>
              <a:cs typeface="Arial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/>
                <a:cs typeface="Arial"/>
              </a:rPr>
              <a:t>Engaging with the likes of </a:t>
            </a:r>
            <a:r>
              <a:rPr lang="en-GB" dirty="0" err="1">
                <a:solidFill>
                  <a:srgbClr val="626262"/>
                </a:solidFill>
                <a:latin typeface="Arial"/>
                <a:cs typeface="Arial"/>
              </a:rPr>
              <a:t>IoP</a:t>
            </a:r>
            <a:r>
              <a:rPr lang="en-GB" dirty="0">
                <a:solidFill>
                  <a:srgbClr val="626262"/>
                </a:solidFill>
                <a:latin typeface="Arial"/>
                <a:cs typeface="Arial"/>
              </a:rPr>
              <a:t> and TEDx for public talks and engagement</a:t>
            </a:r>
          </a:p>
          <a:p>
            <a:pPr lvl="1"/>
            <a:endParaRPr lang="en-GB" dirty="0">
              <a:solidFill>
                <a:srgbClr val="626262"/>
              </a:solidFill>
              <a:latin typeface="Arial"/>
              <a:cs typeface="Arial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626262"/>
              </a:solidFill>
              <a:latin typeface="Arial"/>
              <a:cs typeface="Arial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626262"/>
              </a:solidFill>
              <a:latin typeface="Arial"/>
              <a:cs typeface="Arial"/>
            </a:endParaRPr>
          </a:p>
          <a:p>
            <a:pPr lvl="1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Tx/>
              <a:buChar char="-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 descr="A room with multiple monitors and a green screen">
            <a:extLst>
              <a:ext uri="{FF2B5EF4-FFF2-40B4-BE49-F238E27FC236}">
                <a16:creationId xmlns:a16="http://schemas.microsoft.com/office/drawing/2014/main" id="{650FA250-8D92-B083-B4B3-36E66FFDA2B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7711" r="10216"/>
          <a:stretch/>
        </p:blipFill>
        <p:spPr>
          <a:xfrm>
            <a:off x="5994399" y="1069147"/>
            <a:ext cx="5349875" cy="5567214"/>
          </a:xfrm>
          <a:prstGeom prst="rect">
            <a:avLst/>
          </a:prstGeom>
        </p:spPr>
      </p:pic>
      <p:sp>
        <p:nvSpPr>
          <p:cNvPr id="5" name="Date Placeholder 6">
            <a:extLst>
              <a:ext uri="{FF2B5EF4-FFF2-40B4-BE49-F238E27FC236}">
                <a16:creationId xmlns:a16="http://schemas.microsoft.com/office/drawing/2014/main" id="{AE8146DE-4CBB-5D65-3163-217C53394F9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899" y="6455058"/>
            <a:ext cx="5980501" cy="380060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Deepa Angal-Kalinin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UK National Accelerator Facilities Landscape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PAB 11/06/2024</a:t>
            </a:r>
          </a:p>
        </p:txBody>
      </p:sp>
    </p:spTree>
    <p:extLst>
      <p:ext uri="{BB962C8B-B14F-4D97-AF65-F5344CB8AC3E}">
        <p14:creationId xmlns:p14="http://schemas.microsoft.com/office/powerpoint/2010/main" val="4102347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475D53-9B56-460E-ABA1-825364B3BAD3}"/>
              </a:ext>
            </a:extLst>
          </p:cNvPr>
          <p:cNvSpPr txBox="1"/>
          <p:nvPr/>
        </p:nvSpPr>
        <p:spPr>
          <a:xfrm>
            <a:off x="512462" y="256594"/>
            <a:ext cx="18076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rial Nova" panose="020B0504020202020204" pitchFamily="34" charset="0"/>
              </a:rPr>
              <a:t>Summary</a:t>
            </a:r>
          </a:p>
        </p:txBody>
      </p:sp>
      <p:sp>
        <p:nvSpPr>
          <p:cNvPr id="23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27</a:t>
            </a:fld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/>
              <a:cs typeface="Helvetica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CD16C54-9625-9D0A-9BCD-FDDA7B83D4BA}"/>
              </a:ext>
            </a:extLst>
          </p:cNvPr>
          <p:cNvSpPr/>
          <p:nvPr/>
        </p:nvSpPr>
        <p:spPr>
          <a:xfrm>
            <a:off x="192920" y="1128701"/>
            <a:ext cx="11571359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00FF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This decade promises to be a very busy one for UK national accelerator infrastructure!</a:t>
            </a:r>
          </a:p>
          <a:p>
            <a:endParaRPr lang="en-GB" sz="2000" b="1" dirty="0">
              <a:solidFill>
                <a:srgbClr val="0000FF"/>
              </a:solidFill>
              <a:latin typeface="Arial Nova" panose="020B05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Diamond-II is fully on track to deliver the upgrade, with dark period starting from December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2027 &amp; project completion by March 2030. </a:t>
            </a: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ITRF, UK XFEL and ISIS-II have multi-year technical design and prototyping phases ahead of them, after the current concept design activities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RUEDI is now ready to move to full construction and has received funding approval.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CLARA will be available to users in 2025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EPAC will be operational in 2026. </a:t>
            </a:r>
          </a:p>
          <a:p>
            <a:endParaRPr lang="en-GB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Date Placeholder 6">
            <a:extLst>
              <a:ext uri="{FF2B5EF4-FFF2-40B4-BE49-F238E27FC236}">
                <a16:creationId xmlns:a16="http://schemas.microsoft.com/office/drawing/2014/main" id="{68201B0A-0DEE-DB23-B07C-7C142710DD5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899" y="6455058"/>
            <a:ext cx="5980501" cy="380060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Deepa Angal-Kalinin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UK National Accelerator Facilities Landscape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PAB 11/06/2024</a:t>
            </a:r>
          </a:p>
        </p:txBody>
      </p:sp>
    </p:spTree>
    <p:extLst>
      <p:ext uri="{BB962C8B-B14F-4D97-AF65-F5344CB8AC3E}">
        <p14:creationId xmlns:p14="http://schemas.microsoft.com/office/powerpoint/2010/main" val="35491272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2435282-852B-AE4C-B8DF-0BEFA1CC50E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750740"/>
            <a:ext cx="12192000" cy="510725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AA93F1F-55CE-8C41-933D-BDAD86FDEF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938" y="5868509"/>
            <a:ext cx="440215" cy="44021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0C8BCE3-7BF5-244B-ABC5-1CC57CE8ADDB}"/>
              </a:ext>
            </a:extLst>
          </p:cNvPr>
          <p:cNvSpPr/>
          <p:nvPr/>
        </p:nvSpPr>
        <p:spPr>
          <a:xfrm>
            <a:off x="5535081" y="5904254"/>
            <a:ext cx="187808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@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STFC_matters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AC3E187-FC47-6646-A5A3-38BEA5BF97F3}"/>
              </a:ext>
            </a:extLst>
          </p:cNvPr>
          <p:cNvSpPr/>
          <p:nvPr/>
        </p:nvSpPr>
        <p:spPr>
          <a:xfrm>
            <a:off x="7805525" y="5904254"/>
            <a:ext cx="42141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Science and Technology Facilities Council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F25C28B-6C92-F94C-81EC-CBF349C848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77049" y="5868508"/>
            <a:ext cx="444002" cy="43727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3CE200E-AB24-384F-BB4C-13ACD0DABD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47494" y="5865567"/>
            <a:ext cx="440215" cy="4402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4E2772B-B47D-8D46-97A4-931FF8D2720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F03ACBB2-A294-5B41-91E3-A21CD7F0322A}"/>
              </a:ext>
            </a:extLst>
          </p:cNvPr>
          <p:cNvSpPr/>
          <p:nvPr/>
        </p:nvSpPr>
        <p:spPr>
          <a:xfrm>
            <a:off x="1014848" y="5904254"/>
            <a:ext cx="42141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Science and Technology Facilities Council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096A358-CF8A-9741-9C85-A77CCE375E7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79538" y="2813050"/>
            <a:ext cx="7442200" cy="123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30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475D53-9B56-460E-ABA1-825364B3BAD3}"/>
              </a:ext>
            </a:extLst>
          </p:cNvPr>
          <p:cNvSpPr txBox="1"/>
          <p:nvPr/>
        </p:nvSpPr>
        <p:spPr>
          <a:xfrm>
            <a:off x="512462" y="256594"/>
            <a:ext cx="58537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rial Nova" panose="020B0504020202020204" pitchFamily="34" charset="0"/>
              </a:rPr>
              <a:t>UK National Accelerator Facilities</a:t>
            </a:r>
          </a:p>
        </p:txBody>
      </p:sp>
      <p:sp>
        <p:nvSpPr>
          <p:cNvPr id="23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3</a:t>
            </a:fld>
            <a:endParaRPr lang="en-US" sz="1100" b="1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/>
              <a:cs typeface="Helvetica" panose="020B0604020202020204" pitchFamily="34" charset="0"/>
            </a:endParaRPr>
          </a:p>
        </p:txBody>
      </p:sp>
      <p:pic>
        <p:nvPicPr>
          <p:cNvPr id="4" name="Picture 16" descr="Map of United Kingdom (UK) cities: major cities and capital of United ...">
            <a:extLst>
              <a:ext uri="{FF2B5EF4-FFF2-40B4-BE49-F238E27FC236}">
                <a16:creationId xmlns:a16="http://schemas.microsoft.com/office/drawing/2014/main" id="{04E5AB38-2E48-A327-49ED-3886909119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0572" y="1166807"/>
            <a:ext cx="4142922" cy="4664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8" descr="UKRI_STFC_DARESBURY_LAB_RGB">
            <a:extLst>
              <a:ext uri="{FF2B5EF4-FFF2-40B4-BE49-F238E27FC236}">
                <a16:creationId xmlns:a16="http://schemas.microsoft.com/office/drawing/2014/main" id="{557964DC-FFBB-85B4-4A5D-48826A9580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1434" y="1039323"/>
            <a:ext cx="1777020" cy="76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F981A57-BA38-3696-0A0A-69507E114245}"/>
              </a:ext>
            </a:extLst>
          </p:cNvPr>
          <p:cNvSpPr txBox="1"/>
          <p:nvPr/>
        </p:nvSpPr>
        <p:spPr>
          <a:xfrm>
            <a:off x="9283378" y="2108337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 Nova" panose="020B0504020202020204" pitchFamily="34" charset="0"/>
              </a:rPr>
              <a:t>CLARA: 50 MeV e-, 10 Hz</a:t>
            </a:r>
          </a:p>
          <a:p>
            <a:r>
              <a:rPr lang="en-US" sz="1600" dirty="0">
                <a:solidFill>
                  <a:srgbClr val="00B050"/>
                </a:solidFill>
                <a:latin typeface="Arial Nova" panose="020B0504020202020204" pitchFamily="34" charset="0"/>
              </a:rPr>
              <a:t>(operational 2018 – 2023)</a:t>
            </a:r>
            <a:endParaRPr lang="en-US" sz="1600" dirty="0">
              <a:latin typeface="Arial Nova" panose="020B0504020202020204" pitchFamily="34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Arial Nova" panose="020B0504020202020204" pitchFamily="34" charset="0"/>
              </a:rPr>
              <a:t>CLARA: 250 MeV e-, 100 Hz</a:t>
            </a:r>
          </a:p>
        </p:txBody>
      </p:sp>
      <p:pic>
        <p:nvPicPr>
          <p:cNvPr id="18" name="Picture 20" descr="UKRI_STFC_ASTEC_RGB">
            <a:extLst>
              <a:ext uri="{FF2B5EF4-FFF2-40B4-BE49-F238E27FC236}">
                <a16:creationId xmlns:a16="http://schemas.microsoft.com/office/drawing/2014/main" id="{A0204266-F07C-F086-9697-B5024C1B49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8499" y="2170541"/>
            <a:ext cx="1288496" cy="553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4" descr="UKRI_STFC_CENTRAL_LASER_FACILITY_RGB">
            <a:extLst>
              <a:ext uri="{FF2B5EF4-FFF2-40B4-BE49-F238E27FC236}">
                <a16:creationId xmlns:a16="http://schemas.microsoft.com/office/drawing/2014/main" id="{A55CB6B2-A6E0-1165-2BEA-EB80B82855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95" y="3451284"/>
            <a:ext cx="1158974" cy="497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C9CAC93E-93A2-991A-247B-DE8DCC6503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3606" y="2242834"/>
            <a:ext cx="1003595" cy="517644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888BE567-75B2-7C4F-81F8-6D2CD412EBDF}"/>
              </a:ext>
            </a:extLst>
          </p:cNvPr>
          <p:cNvSpPr txBox="1"/>
          <p:nvPr/>
        </p:nvSpPr>
        <p:spPr>
          <a:xfrm>
            <a:off x="1025021" y="2196218"/>
            <a:ext cx="31003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 Nova" panose="020B0504020202020204" pitchFamily="34" charset="0"/>
              </a:rPr>
              <a:t>ISIS: 800 MeV protons, 50 Hz generating neutrons and muons</a:t>
            </a:r>
          </a:p>
          <a:p>
            <a:r>
              <a:rPr lang="en-US" sz="1600" dirty="0">
                <a:solidFill>
                  <a:srgbClr val="00B050"/>
                </a:solidFill>
                <a:latin typeface="Arial Nova" panose="020B0504020202020204" pitchFamily="34" charset="0"/>
              </a:rPr>
              <a:t>(Operational 1984 – Present)</a:t>
            </a:r>
          </a:p>
          <a:p>
            <a:r>
              <a:rPr lang="en-US" sz="1600" dirty="0">
                <a:solidFill>
                  <a:srgbClr val="0000FF"/>
                </a:solidFill>
                <a:latin typeface="Arial Nova" panose="020B0504020202020204" pitchFamily="34" charset="0"/>
              </a:rPr>
              <a:t>ISIS II upgrade</a:t>
            </a:r>
          </a:p>
        </p:txBody>
      </p:sp>
      <p:pic>
        <p:nvPicPr>
          <p:cNvPr id="33" name="Picture 22" descr="UKRI_STFC_RUTHERFORD_APPLETON_RGB">
            <a:extLst>
              <a:ext uri="{FF2B5EF4-FFF2-40B4-BE49-F238E27FC236}">
                <a16:creationId xmlns:a16="http://schemas.microsoft.com/office/drawing/2014/main" id="{41FE1E65-A2AE-CD9C-D38A-9463EE83C2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907" y="1231541"/>
            <a:ext cx="1565615" cy="807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D2E6CEE2-6B92-78CC-7520-AAE62E9C9AC8}"/>
              </a:ext>
            </a:extLst>
          </p:cNvPr>
          <p:cNvSpPr txBox="1"/>
          <p:nvPr/>
        </p:nvSpPr>
        <p:spPr>
          <a:xfrm>
            <a:off x="1087914" y="3599206"/>
            <a:ext cx="26300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  <a:latin typeface="Arial Nova" panose="020B0504020202020204" pitchFamily="34" charset="0"/>
              </a:rPr>
              <a:t>EPAC: 1 PW, 10 Hz ; LWFA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E327D6B-5852-3D03-15F9-44DF1B4D7DC2}"/>
              </a:ext>
            </a:extLst>
          </p:cNvPr>
          <p:cNvSpPr txBox="1"/>
          <p:nvPr/>
        </p:nvSpPr>
        <p:spPr>
          <a:xfrm>
            <a:off x="1163946" y="4579842"/>
            <a:ext cx="29108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 Nova" panose="020B0504020202020204" pitchFamily="34" charset="0"/>
              </a:rPr>
              <a:t>Diamond: 3 GeV e- storage ring, 32 beamlines </a:t>
            </a:r>
          </a:p>
          <a:p>
            <a:r>
              <a:rPr lang="en-US" sz="1600" dirty="0">
                <a:solidFill>
                  <a:srgbClr val="00B050"/>
                </a:solidFill>
                <a:latin typeface="Arial Nova" panose="020B0504020202020204" pitchFamily="34" charset="0"/>
              </a:rPr>
              <a:t>(Operational 2007 – Present)</a:t>
            </a:r>
            <a:endParaRPr lang="en-US" sz="1600" dirty="0">
              <a:latin typeface="Arial Nova" panose="020B0504020202020204" pitchFamily="34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Arial Nova" panose="020B0504020202020204" pitchFamily="34" charset="0"/>
              </a:rPr>
              <a:t>Diamond-II: 3.5 GeV, 35 (37) beamlines</a:t>
            </a:r>
          </a:p>
        </p:txBody>
      </p:sp>
      <p:sp>
        <p:nvSpPr>
          <p:cNvPr id="37" name="Star: 6 Points 36">
            <a:extLst>
              <a:ext uri="{FF2B5EF4-FFF2-40B4-BE49-F238E27FC236}">
                <a16:creationId xmlns:a16="http://schemas.microsoft.com/office/drawing/2014/main" id="{AB554C74-3E04-EE3E-F5AF-6839F5CA76AB}"/>
              </a:ext>
            </a:extLst>
          </p:cNvPr>
          <p:cNvSpPr/>
          <p:nvPr/>
        </p:nvSpPr>
        <p:spPr>
          <a:xfrm>
            <a:off x="8730755" y="1186964"/>
            <a:ext cx="237392" cy="303721"/>
          </a:xfrm>
          <a:prstGeom prst="star6">
            <a:avLst/>
          </a:prstGeom>
          <a:solidFill>
            <a:srgbClr val="6600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Star: 6 Points 37">
            <a:extLst>
              <a:ext uri="{FF2B5EF4-FFF2-40B4-BE49-F238E27FC236}">
                <a16:creationId xmlns:a16="http://schemas.microsoft.com/office/drawing/2014/main" id="{2F920817-D670-6BCF-25C3-A1EB9ACF15D9}"/>
              </a:ext>
            </a:extLst>
          </p:cNvPr>
          <p:cNvSpPr/>
          <p:nvPr/>
        </p:nvSpPr>
        <p:spPr>
          <a:xfrm>
            <a:off x="6509241" y="3977056"/>
            <a:ext cx="237392" cy="303721"/>
          </a:xfrm>
          <a:prstGeom prst="star6">
            <a:avLst/>
          </a:prstGeom>
          <a:solidFill>
            <a:srgbClr val="6600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Star: 6 Points 38">
            <a:extLst>
              <a:ext uri="{FF2B5EF4-FFF2-40B4-BE49-F238E27FC236}">
                <a16:creationId xmlns:a16="http://schemas.microsoft.com/office/drawing/2014/main" id="{D06415DF-9290-566B-4E13-E6C1AF49934A}"/>
              </a:ext>
            </a:extLst>
          </p:cNvPr>
          <p:cNvSpPr/>
          <p:nvPr/>
        </p:nvSpPr>
        <p:spPr>
          <a:xfrm>
            <a:off x="6626473" y="4815258"/>
            <a:ext cx="237392" cy="303721"/>
          </a:xfrm>
          <a:prstGeom prst="star6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Star: 6 Points 39">
            <a:extLst>
              <a:ext uri="{FF2B5EF4-FFF2-40B4-BE49-F238E27FC236}">
                <a16:creationId xmlns:a16="http://schemas.microsoft.com/office/drawing/2014/main" id="{D2F05F76-98C5-47A3-B231-4376B6CDAD92}"/>
              </a:ext>
            </a:extLst>
          </p:cNvPr>
          <p:cNvSpPr/>
          <p:nvPr/>
        </p:nvSpPr>
        <p:spPr>
          <a:xfrm>
            <a:off x="949577" y="1336436"/>
            <a:ext cx="237392" cy="303721"/>
          </a:xfrm>
          <a:prstGeom prst="star6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A61C215-BED4-188D-AC60-196CB3CAD6CB}"/>
              </a:ext>
            </a:extLst>
          </p:cNvPr>
          <p:cNvSpPr txBox="1"/>
          <p:nvPr/>
        </p:nvSpPr>
        <p:spPr>
          <a:xfrm>
            <a:off x="9287916" y="3162332"/>
            <a:ext cx="29040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  <a:latin typeface="Arial Nova" panose="020B0504020202020204" pitchFamily="34" charset="0"/>
              </a:rPr>
              <a:t>RUEDI: 1-4 MeV e- diffraction &amp; imaging,100 Hz (1KHz) 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DA254CB6-9FFD-8DAA-5E4F-162769392F2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2671" y="3305658"/>
            <a:ext cx="956167" cy="233840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2F0F76D7-E15A-1EAB-3DF4-DF79FD8CB226}"/>
              </a:ext>
            </a:extLst>
          </p:cNvPr>
          <p:cNvSpPr txBox="1"/>
          <p:nvPr/>
        </p:nvSpPr>
        <p:spPr>
          <a:xfrm>
            <a:off x="8180642" y="4227227"/>
            <a:ext cx="9561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 ITRF/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BBC1F00-3B03-6B65-CC5C-06A1A6F01EF9}"/>
              </a:ext>
            </a:extLst>
          </p:cNvPr>
          <p:cNvSpPr txBox="1"/>
          <p:nvPr/>
        </p:nvSpPr>
        <p:spPr>
          <a:xfrm>
            <a:off x="9303544" y="4256677"/>
            <a:ext cx="2769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  <a:latin typeface="Arial Nova" panose="020B0504020202020204" pitchFamily="34" charset="0"/>
              </a:rPr>
              <a:t>ITRF/</a:t>
            </a:r>
            <a:r>
              <a:rPr lang="en-US" sz="1600" dirty="0" err="1">
                <a:solidFill>
                  <a:srgbClr val="0000FF"/>
                </a:solidFill>
                <a:latin typeface="Arial Nova" panose="020B0504020202020204" pitchFamily="34" charset="0"/>
              </a:rPr>
              <a:t>LhARA</a:t>
            </a:r>
            <a:r>
              <a:rPr lang="en-US" sz="1600" dirty="0">
                <a:solidFill>
                  <a:srgbClr val="0000FF"/>
                </a:solidFill>
                <a:latin typeface="Arial Nova" panose="020B0504020202020204" pitchFamily="34" charset="0"/>
              </a:rPr>
              <a:t>: protons (15-127 MeV)/ions (5-34 MeV/u)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41D8CC8-FAEF-BAB1-1982-F99F1F7F60C6}"/>
              </a:ext>
            </a:extLst>
          </p:cNvPr>
          <p:cNvSpPr txBox="1"/>
          <p:nvPr/>
        </p:nvSpPr>
        <p:spPr>
          <a:xfrm>
            <a:off x="8117235" y="5317160"/>
            <a:ext cx="3638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  <a:latin typeface="Arial Nova" panose="020B0504020202020204" pitchFamily="34" charset="0"/>
              </a:rPr>
              <a:t>Planned upgrades/ future projects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5350C4F-1BD0-52CD-6525-BB4A2D7F7E5F}"/>
              </a:ext>
            </a:extLst>
          </p:cNvPr>
          <p:cNvSpPr txBox="1"/>
          <p:nvPr/>
        </p:nvSpPr>
        <p:spPr>
          <a:xfrm>
            <a:off x="3717955" y="5913812"/>
            <a:ext cx="5204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  <a:latin typeface="Arial Nova" panose="020B0504020202020204" pitchFamily="34" charset="0"/>
              </a:rPr>
              <a:t>UK XFEL : Conceptual Design &amp; Options Analysis</a:t>
            </a:r>
          </a:p>
        </p:txBody>
      </p:sp>
      <p:pic>
        <p:nvPicPr>
          <p:cNvPr id="1028" name="Picture 4" descr="Diamond Light Source – Lightsources.org">
            <a:extLst>
              <a:ext uri="{FF2B5EF4-FFF2-40B4-BE49-F238E27FC236}">
                <a16:creationId xmlns:a16="http://schemas.microsoft.com/office/drawing/2014/main" id="{28AD7328-D87A-4847-B455-C709087D99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773" y="4650561"/>
            <a:ext cx="1158974" cy="329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Date Placeholder 6">
            <a:extLst>
              <a:ext uri="{FF2B5EF4-FFF2-40B4-BE49-F238E27FC236}">
                <a16:creationId xmlns:a16="http://schemas.microsoft.com/office/drawing/2014/main" id="{0E9B50BD-83D8-2C22-A841-5F4FA29C910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899" y="6455058"/>
            <a:ext cx="5980501" cy="380060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Deepa Angal-Kalinin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UK National Accelerator Facilities Landscape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PAB 11/06/2024</a:t>
            </a:r>
          </a:p>
        </p:txBody>
      </p:sp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1CD2B9F9-FC7C-7985-D57A-9C8C1081B175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5698" y="4559274"/>
            <a:ext cx="1335476" cy="450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315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475D53-9B56-460E-ABA1-825364B3BAD3}"/>
              </a:ext>
            </a:extLst>
          </p:cNvPr>
          <p:cNvSpPr txBox="1"/>
          <p:nvPr/>
        </p:nvSpPr>
        <p:spPr>
          <a:xfrm>
            <a:off x="512462" y="256594"/>
            <a:ext cx="42516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rial Nova" panose="020B0504020202020204" pitchFamily="34" charset="0"/>
              </a:rPr>
              <a:t>UK Infrastructure Funds</a:t>
            </a:r>
          </a:p>
        </p:txBody>
      </p:sp>
      <p:sp>
        <p:nvSpPr>
          <p:cNvPr id="23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4</a:t>
            </a:fld>
            <a:endParaRPr lang="en-US" sz="1100" b="1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/>
              <a:cs typeface="Helvetica" panose="020B0604020202020204" pitchFamily="34" charset="0"/>
            </a:endParaRPr>
          </a:p>
        </p:txBody>
      </p:sp>
      <p:sp>
        <p:nvSpPr>
          <p:cNvPr id="4" name="Content Placeholder 5">
            <a:extLst>
              <a:ext uri="{FF2B5EF4-FFF2-40B4-BE49-F238E27FC236}">
                <a16:creationId xmlns:a16="http://schemas.microsoft.com/office/drawing/2014/main" id="{5D666DA4-95C1-A41E-24C0-C096199E302B}"/>
              </a:ext>
            </a:extLst>
          </p:cNvPr>
          <p:cNvSpPr txBox="1">
            <a:spLocks/>
          </p:cNvSpPr>
          <p:nvPr/>
        </p:nvSpPr>
        <p:spPr>
          <a:xfrm>
            <a:off x="381976" y="892805"/>
            <a:ext cx="11039231" cy="58772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00FF"/>
                </a:solidFill>
                <a:latin typeface="Arial Nova" panose="020B0504020202020204" pitchFamily="34" charset="0"/>
              </a:rPr>
              <a:t>A prioritisation process </a:t>
            </a:r>
            <a:r>
              <a:rPr lang="en-GB" sz="2000" dirty="0">
                <a:latin typeface="Arial Nova" panose="020B0504020202020204" pitchFamily="34" charset="0"/>
              </a:rPr>
              <a:t>for identified infrastructure opportunities has now been running for three years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b="1" dirty="0">
                <a:latin typeface="Arial Nova" panose="020B0504020202020204" pitchFamily="34" charset="0"/>
              </a:rPr>
              <a:t>Two types of proposal </a:t>
            </a:r>
            <a:r>
              <a:rPr lang="en-GB" sz="2000" dirty="0">
                <a:latin typeface="Arial Nova" panose="020B0504020202020204" pitchFamily="34" charset="0"/>
              </a:rPr>
              <a:t>can receive funding: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00FF"/>
                </a:solidFill>
                <a:latin typeface="Arial Nova" panose="020B0504020202020204" pitchFamily="34" charset="0"/>
              </a:rPr>
              <a:t>Full project </a:t>
            </a:r>
            <a:r>
              <a:rPr lang="en-GB" dirty="0">
                <a:latin typeface="Arial Nova" panose="020B0504020202020204" pitchFamily="34" charset="0"/>
              </a:rPr>
              <a:t>– requesting the funds for the full project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8000"/>
                </a:solidFill>
                <a:latin typeface="Arial Nova" panose="020B0504020202020204" pitchFamily="34" charset="0"/>
              </a:rPr>
              <a:t>Preliminary Activity </a:t>
            </a:r>
            <a:r>
              <a:rPr lang="en-GB" dirty="0">
                <a:latin typeface="Arial Nova" panose="020B0504020202020204" pitchFamily="34" charset="0"/>
              </a:rPr>
              <a:t>– requesting funds for some up-front activity (</a:t>
            </a:r>
            <a:r>
              <a:rPr lang="en-GB" dirty="0">
                <a:solidFill>
                  <a:srgbClr val="3333FF"/>
                </a:solidFill>
                <a:latin typeface="Arial Nova" panose="020B0504020202020204" pitchFamily="34" charset="0"/>
              </a:rPr>
              <a:t>typically a design study</a:t>
            </a:r>
            <a:r>
              <a:rPr lang="en-GB" dirty="0">
                <a:latin typeface="Arial Nova" panose="020B0504020202020204" pitchFamily="34" charset="0"/>
              </a:rPr>
              <a:t>) with the expectation of later being resubmitted as a Full Project request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>
                <a:latin typeface="Arial Nova" panose="020B0504020202020204" pitchFamily="34" charset="0"/>
              </a:rPr>
              <a:t>Current status: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8000"/>
                </a:solidFill>
                <a:latin typeface="Arial Nova" panose="020B0504020202020204" pitchFamily="34" charset="0"/>
              </a:rPr>
              <a:t>ISIS-II</a:t>
            </a:r>
            <a:r>
              <a:rPr lang="en-GB" dirty="0">
                <a:solidFill>
                  <a:srgbClr val="008000"/>
                </a:solidFill>
                <a:latin typeface="Arial Nova" panose="020B0504020202020204" pitchFamily="34" charset="0"/>
              </a:rPr>
              <a:t> (preliminary activity)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00FF"/>
                </a:solidFill>
                <a:latin typeface="Arial Nova" panose="020B0504020202020204" pitchFamily="34" charset="0"/>
              </a:rPr>
              <a:t>RUEDI</a:t>
            </a:r>
            <a:r>
              <a:rPr lang="en-GB" dirty="0">
                <a:solidFill>
                  <a:srgbClr val="0000FF"/>
                </a:solidFill>
                <a:latin typeface="Arial Nova" panose="020B0504020202020204" pitchFamily="34" charset="0"/>
              </a:rPr>
              <a:t> (full project funding approved, business case submission 2024, construction starts 2026 )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00FF"/>
                </a:solidFill>
                <a:latin typeface="Arial Nova" panose="020B0504020202020204" pitchFamily="34" charset="0"/>
              </a:rPr>
              <a:t>Diamond-II </a:t>
            </a:r>
            <a:r>
              <a:rPr lang="en-GB" dirty="0">
                <a:solidFill>
                  <a:srgbClr val="0000FF"/>
                </a:solidFill>
                <a:latin typeface="Arial Nova" panose="020B0504020202020204" pitchFamily="34" charset="0"/>
              </a:rPr>
              <a:t>(full project funding approved, project completion March 2030)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8000"/>
                </a:solidFill>
                <a:latin typeface="Arial Nova" panose="020B0504020202020204" pitchFamily="34" charset="0"/>
              </a:rPr>
              <a:t>Ion Therapy Research Facility</a:t>
            </a:r>
            <a:r>
              <a:rPr lang="en-GB" dirty="0">
                <a:solidFill>
                  <a:srgbClr val="008000"/>
                </a:solidFill>
                <a:latin typeface="Arial Nova" panose="020B0504020202020204" pitchFamily="34" charset="0"/>
              </a:rPr>
              <a:t> (preliminary activity)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8000"/>
                </a:solidFill>
                <a:latin typeface="Arial Nova" panose="020B0504020202020204" pitchFamily="34" charset="0"/>
              </a:rPr>
              <a:t>UK XFEL</a:t>
            </a:r>
            <a:r>
              <a:rPr lang="en-GB" dirty="0">
                <a:solidFill>
                  <a:srgbClr val="008000"/>
                </a:solidFill>
                <a:latin typeface="Arial Nova" panose="020B0504020202020204" pitchFamily="34" charset="0"/>
              </a:rPr>
              <a:t> (preliminary activity)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FF"/>
                </a:solidFill>
                <a:latin typeface="Arial Nova" panose="020B0504020202020204" pitchFamily="34" charset="0"/>
              </a:rPr>
              <a:t>The </a:t>
            </a:r>
            <a:r>
              <a:rPr lang="en-GB" sz="2000" b="1" dirty="0">
                <a:solidFill>
                  <a:srgbClr val="0000FF"/>
                </a:solidFill>
                <a:latin typeface="Arial Nova" panose="020B0504020202020204" pitchFamily="34" charset="0"/>
              </a:rPr>
              <a:t>EPAC </a:t>
            </a:r>
            <a:r>
              <a:rPr lang="en-GB" sz="2000" dirty="0">
                <a:solidFill>
                  <a:srgbClr val="0000FF"/>
                </a:solidFill>
                <a:latin typeface="Arial Nova" panose="020B0504020202020204" pitchFamily="34" charset="0"/>
              </a:rPr>
              <a:t>was </a:t>
            </a:r>
            <a:r>
              <a:rPr lang="en-GB" sz="2000" i="1" dirty="0">
                <a:solidFill>
                  <a:srgbClr val="0000FF"/>
                </a:solidFill>
                <a:latin typeface="Arial Nova" panose="020B0504020202020204" pitchFamily="34" charset="0"/>
              </a:rPr>
              <a:t>funded prior to this process </a:t>
            </a:r>
            <a:r>
              <a:rPr lang="en-GB" sz="2000" dirty="0">
                <a:solidFill>
                  <a:srgbClr val="0000FF"/>
                </a:solidFill>
                <a:latin typeface="Arial Nova" panose="020B0504020202020204" pitchFamily="34" charset="0"/>
              </a:rPr>
              <a:t>(different route) and is under construction at RAL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00FF"/>
                </a:solidFill>
                <a:latin typeface="Arial Nova" panose="020B0504020202020204" pitchFamily="34" charset="0"/>
              </a:rPr>
              <a:t>CLARA</a:t>
            </a:r>
            <a:r>
              <a:rPr lang="en-GB" sz="2000" dirty="0">
                <a:solidFill>
                  <a:srgbClr val="0000FF"/>
                </a:solidFill>
                <a:latin typeface="Arial Nova" panose="020B0504020202020204" pitchFamily="34" charset="0"/>
              </a:rPr>
              <a:t>, </a:t>
            </a:r>
            <a:r>
              <a:rPr lang="en-GB" sz="2000" i="1" dirty="0">
                <a:solidFill>
                  <a:srgbClr val="0000FF"/>
                </a:solidFill>
                <a:latin typeface="Arial Nova" panose="020B0504020202020204" pitchFamily="34" charset="0"/>
              </a:rPr>
              <a:t>built in phases at DL also funded separately to this process</a:t>
            </a:r>
            <a:r>
              <a:rPr lang="en-GB" sz="2000" dirty="0">
                <a:solidFill>
                  <a:srgbClr val="0000FF"/>
                </a:solidFill>
                <a:latin typeface="Arial Nova" panose="020B0504020202020204" pitchFamily="34" charset="0"/>
              </a:rPr>
              <a:t>.</a:t>
            </a:r>
            <a:endParaRPr lang="en-GB" sz="2000" dirty="0">
              <a:solidFill>
                <a:srgbClr val="7030A0"/>
              </a:solidFill>
              <a:latin typeface="Arial Nova" panose="020B0504020202020204" pitchFamily="34" charset="0"/>
            </a:endParaRPr>
          </a:p>
        </p:txBody>
      </p:sp>
      <p:sp>
        <p:nvSpPr>
          <p:cNvPr id="5" name="Date Placeholder 6">
            <a:extLst>
              <a:ext uri="{FF2B5EF4-FFF2-40B4-BE49-F238E27FC236}">
                <a16:creationId xmlns:a16="http://schemas.microsoft.com/office/drawing/2014/main" id="{831371F7-783C-3067-2B74-528D12BCA4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899" y="6455058"/>
            <a:ext cx="5980501" cy="380060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Deepa Angal-Kalinin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UK National Accelerator Facilities Landscape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PAB 11/06/2024</a:t>
            </a:r>
          </a:p>
        </p:txBody>
      </p:sp>
    </p:spTree>
    <p:extLst>
      <p:ext uri="{BB962C8B-B14F-4D97-AF65-F5344CB8AC3E}">
        <p14:creationId xmlns:p14="http://schemas.microsoft.com/office/powerpoint/2010/main" val="20838515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475D53-9B56-460E-ABA1-825364B3BAD3}"/>
              </a:ext>
            </a:extLst>
          </p:cNvPr>
          <p:cNvSpPr txBox="1"/>
          <p:nvPr/>
        </p:nvSpPr>
        <p:spPr>
          <a:xfrm>
            <a:off x="512462" y="256594"/>
            <a:ext cx="12923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rial Nova" panose="020B0504020202020204" pitchFamily="34" charset="0"/>
              </a:rPr>
              <a:t>ISIS -II</a:t>
            </a:r>
          </a:p>
        </p:txBody>
      </p:sp>
      <p:sp>
        <p:nvSpPr>
          <p:cNvPr id="23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5</a:t>
            </a:fld>
            <a:endParaRPr lang="en-US" sz="1100" b="1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/>
              <a:cs typeface="Helvetica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3AA0C92-5578-B1F3-BAA3-DD67519172C7}"/>
              </a:ext>
            </a:extLst>
          </p:cNvPr>
          <p:cNvSpPr txBox="1"/>
          <p:nvPr/>
        </p:nvSpPr>
        <p:spPr>
          <a:xfrm>
            <a:off x="392577" y="861471"/>
            <a:ext cx="5107678" cy="39036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40408"/>
                </a:solidFill>
                <a:effectLst/>
                <a:uLnTx/>
                <a:uFillTx/>
                <a:latin typeface="Arial Nova" panose="020B0504020202020204" pitchFamily="34" charset="0"/>
                <a:cs typeface="Arial" panose="020B0604020202020204" pitchFamily="34" charset="0"/>
                <a:sym typeface="Arial"/>
              </a:rPr>
              <a:t>Favoured option is a </a:t>
            </a: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040408"/>
                </a:solidFill>
                <a:effectLst/>
                <a:uLnTx/>
                <a:uFillTx/>
                <a:latin typeface="Arial Nova" panose="020B0504020202020204" pitchFamily="34" charset="0"/>
                <a:cs typeface="Arial" panose="020B0604020202020204" pitchFamily="34" charset="0"/>
                <a:sym typeface="Arial"/>
              </a:rPr>
              <a:t>new, stand-alone facility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40408"/>
                </a:solidFill>
                <a:effectLst/>
                <a:uLnTx/>
                <a:uFillTx/>
                <a:latin typeface="Arial Nova" panose="020B0504020202020204" pitchFamily="34" charset="0"/>
                <a:cs typeface="Arial" panose="020B0604020202020204" pitchFamily="34" charset="0"/>
                <a:sym typeface="Arial"/>
              </a:rPr>
              <a:t>.</a:t>
            </a:r>
            <a:r>
              <a:rPr kumimoji="0" lang="en-GB" sz="1600" b="0" i="0" u="none" strike="noStrike" kern="0" cap="none" spc="0" normalizeH="0" noProof="0" dirty="0">
                <a:ln>
                  <a:noFill/>
                </a:ln>
                <a:solidFill>
                  <a:srgbClr val="040408"/>
                </a:solidFill>
                <a:effectLst/>
                <a:uLnTx/>
                <a:uFillTx/>
                <a:latin typeface="Arial Nova" panose="020B0504020202020204" pitchFamily="34" charset="0"/>
                <a:cs typeface="Arial" panose="020B0604020202020204" pitchFamily="34" charset="0"/>
                <a:sym typeface="Arial"/>
              </a:rPr>
              <a:t> </a:t>
            </a:r>
          </a:p>
          <a:p>
            <a:pPr marL="285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040408"/>
                </a:solidFill>
                <a:effectLst/>
                <a:uLnTx/>
                <a:uFillTx/>
                <a:latin typeface="Arial Nova" panose="020B0504020202020204" pitchFamily="34" charset="0"/>
                <a:cs typeface="Arial" panose="020B0604020202020204" pitchFamily="34" charset="0"/>
                <a:sym typeface="Arial"/>
              </a:rPr>
              <a:t>MW-class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40408"/>
                </a:solidFill>
                <a:effectLst/>
                <a:uLnTx/>
                <a:uFillTx/>
                <a:latin typeface="Arial Nova" panose="020B0504020202020204" pitchFamily="34" charset="0"/>
                <a:cs typeface="Arial" panose="020B0604020202020204" pitchFamily="34" charset="0"/>
                <a:sym typeface="Arial"/>
              </a:rPr>
              <a:t> is expected, but dependent on target technology. </a:t>
            </a:r>
          </a:p>
          <a:p>
            <a:pPr marL="285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040408"/>
                </a:solidFill>
                <a:effectLst/>
                <a:uLnTx/>
                <a:uFillTx/>
                <a:latin typeface="Arial Nova" panose="020B0504020202020204" pitchFamily="34" charset="0"/>
                <a:cs typeface="Arial" panose="020B0604020202020204" pitchFamily="34" charset="0"/>
                <a:sym typeface="Arial"/>
              </a:rPr>
              <a:t>Two target stations 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40408"/>
                </a:solidFill>
                <a:effectLst/>
                <a:uLnTx/>
                <a:uFillTx/>
                <a:latin typeface="Arial Nova" panose="020B0504020202020204" pitchFamily="34" charset="0"/>
                <a:cs typeface="Arial" panose="020B0604020202020204" pitchFamily="34" charset="0"/>
                <a:sym typeface="Arial"/>
              </a:rPr>
              <a:t>from day one.</a:t>
            </a:r>
          </a:p>
          <a:p>
            <a:pPr marL="2857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40408"/>
                </a:solidFill>
                <a:effectLst/>
                <a:uLnTx/>
                <a:uFillTx/>
                <a:latin typeface="Arial Nova" panose="020B0504020202020204" pitchFamily="34" charset="0"/>
                <a:cs typeface="Arial" panose="020B0604020202020204" pitchFamily="34" charset="0"/>
                <a:sym typeface="Arial"/>
              </a:rPr>
              <a:t>Accelerator options: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40408"/>
              </a:solidFill>
              <a:effectLst/>
              <a:uLnTx/>
              <a:uFillTx/>
              <a:latin typeface="Arial Nova" panose="020B0504020202020204" pitchFamily="34" charset="0"/>
              <a:cs typeface="Arial" panose="020B0604020202020204" pitchFamily="34" charset="0"/>
              <a:sym typeface="Arial"/>
            </a:endParaRPr>
          </a:p>
          <a:p>
            <a:pPr marL="2857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40408"/>
              </a:solidFill>
              <a:effectLst/>
              <a:uLnTx/>
              <a:uFillTx/>
              <a:latin typeface="Arial Nova" panose="020B0504020202020204" pitchFamily="34" charset="0"/>
              <a:cs typeface="Arial" panose="020B0604020202020204" pitchFamily="34" charset="0"/>
              <a:sym typeface="Arial"/>
            </a:endParaRPr>
          </a:p>
          <a:p>
            <a:pPr marL="2857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40408"/>
              </a:solidFill>
              <a:effectLst/>
              <a:uLnTx/>
              <a:uFillTx/>
              <a:latin typeface="Arial Nova" panose="020B0504020202020204" pitchFamily="34" charset="0"/>
              <a:cs typeface="Arial" panose="020B0604020202020204" pitchFamily="34" charset="0"/>
              <a:sym typeface="Arial"/>
            </a:endParaRPr>
          </a:p>
          <a:p>
            <a:pPr marL="2857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40408"/>
              </a:solidFill>
              <a:effectLst/>
              <a:uLnTx/>
              <a:uFillTx/>
              <a:latin typeface="Arial Nova" panose="020B0504020202020204" pitchFamily="34" charset="0"/>
              <a:cs typeface="Arial" panose="020B0604020202020204" pitchFamily="34" charset="0"/>
              <a:sym typeface="Arial"/>
            </a:endParaRPr>
          </a:p>
          <a:p>
            <a:pPr marL="2857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40408"/>
              </a:solidFill>
              <a:effectLst/>
              <a:uLnTx/>
              <a:uFillTx/>
              <a:latin typeface="Arial Nova" panose="020B0504020202020204" pitchFamily="34" charset="0"/>
              <a:cs typeface="Arial" panose="020B0604020202020204" pitchFamily="34" charset="0"/>
              <a:sym typeface="Arial"/>
            </a:endParaRPr>
          </a:p>
          <a:p>
            <a:pPr marL="2857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40408"/>
              </a:solidFill>
              <a:effectLst/>
              <a:uLnTx/>
              <a:uFillTx/>
              <a:latin typeface="Arial Nova" panose="020B0504020202020204" pitchFamily="34" charset="0"/>
              <a:cs typeface="Arial" panose="020B0604020202020204" pitchFamily="34" charset="0"/>
              <a:sym typeface="Arial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tabLst>
                <a:tab pos="2757488" algn="l"/>
              </a:tabLst>
              <a:defRPr/>
            </a:pP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40408"/>
              </a:solidFill>
              <a:effectLst/>
              <a:uLnTx/>
              <a:uFillTx/>
              <a:latin typeface="Arial Nova" panose="020B0504020202020204" pitchFamily="34" charset="0"/>
              <a:cs typeface="Arial" panose="020B0604020202020204" pitchFamily="34" charset="0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ova" panose="020B0504020202020204" pitchFamily="34" charset="0"/>
              <a:cs typeface="Arial"/>
              <a:sym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2C8450-DB5A-2F1B-42F5-5AF547063048}"/>
              </a:ext>
            </a:extLst>
          </p:cNvPr>
          <p:cNvSpPr txBox="1"/>
          <p:nvPr/>
        </p:nvSpPr>
        <p:spPr>
          <a:xfrm>
            <a:off x="392577" y="2469768"/>
            <a:ext cx="5433064" cy="1944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8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000000"/>
              </a:buClr>
              <a:buSzTx/>
              <a:buFont typeface="Symbol" panose="05050102010706020507" pitchFamily="18" charset="2"/>
              <a:buChar char="-"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040408"/>
                </a:solidFill>
                <a:effectLst/>
                <a:uLnTx/>
                <a:uFillTx/>
                <a:latin typeface="Arial Nova" panose="020B0504020202020204" pitchFamily="34" charset="0"/>
                <a:cs typeface="Arial" panose="020B0604020202020204" pitchFamily="34" charset="0"/>
                <a:sym typeface="Arial"/>
              </a:rPr>
              <a:t>Low energy linac with rapid cycling synchrotron 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40408"/>
                </a:solidFill>
                <a:effectLst/>
                <a:uLnTx/>
                <a:uFillTx/>
                <a:latin typeface="Arial Nova" panose="020B0504020202020204" pitchFamily="34" charset="0"/>
                <a:cs typeface="Arial" panose="020B0604020202020204" pitchFamily="34" charset="0"/>
                <a:sym typeface="Arial"/>
              </a:rPr>
              <a:t>to bunch compress and accelerate up to 1.2 GeV.</a:t>
            </a:r>
          </a:p>
          <a:p>
            <a:pPr marL="285750" marR="0" lvl="8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000000"/>
              </a:buClr>
              <a:buSzTx/>
              <a:buFont typeface="Symbol" panose="05050102010706020507" pitchFamily="18" charset="2"/>
              <a:buChar char="-"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040408"/>
                </a:solidFill>
                <a:effectLst/>
                <a:uLnTx/>
                <a:uFillTx/>
                <a:latin typeface="Arial Nova" panose="020B0504020202020204" pitchFamily="34" charset="0"/>
                <a:cs typeface="Arial" panose="020B0604020202020204" pitchFamily="34" charset="0"/>
                <a:sym typeface="Arial"/>
              </a:rPr>
              <a:t>Low energy linac with fixed-field alternating-gradient accelerator 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40408"/>
                </a:solidFill>
                <a:effectLst/>
                <a:uLnTx/>
                <a:uFillTx/>
                <a:latin typeface="Arial Nova" panose="020B0504020202020204" pitchFamily="34" charset="0"/>
                <a:cs typeface="Arial" panose="020B0604020202020204" pitchFamily="34" charset="0"/>
                <a:sym typeface="Arial"/>
              </a:rPr>
              <a:t>to bunch compress and accelerate up to 1.2 GeV.</a:t>
            </a:r>
          </a:p>
          <a:p>
            <a:pPr marL="285750" marR="0" lvl="8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000000"/>
              </a:buClr>
              <a:buSzTx/>
              <a:buFont typeface="Symbol" panose="05050102010706020507" pitchFamily="18" charset="2"/>
              <a:buChar char="-"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040408"/>
                </a:solidFill>
                <a:effectLst/>
                <a:uLnTx/>
                <a:uFillTx/>
                <a:latin typeface="Arial Nova" panose="020B0504020202020204" pitchFamily="34" charset="0"/>
                <a:cs typeface="Arial" panose="020B0604020202020204" pitchFamily="34" charset="0"/>
                <a:sym typeface="Arial"/>
              </a:rPr>
              <a:t>Full energy linac with accumulator ring 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40408"/>
                </a:solidFill>
                <a:effectLst/>
                <a:uLnTx/>
                <a:uFillTx/>
                <a:latin typeface="Arial Nova" panose="020B0504020202020204" pitchFamily="34" charset="0"/>
                <a:cs typeface="Arial" panose="020B0604020202020204" pitchFamily="34" charset="0"/>
                <a:sym typeface="Arial"/>
              </a:rPr>
              <a:t>to bunch compress at 1.2 GeV.</a:t>
            </a:r>
          </a:p>
        </p:txBody>
      </p:sp>
      <p:pic>
        <p:nvPicPr>
          <p:cNvPr id="5" name="Picture 43" descr="A map of a building">
            <a:extLst>
              <a:ext uri="{FF2B5EF4-FFF2-40B4-BE49-F238E27FC236}">
                <a16:creationId xmlns:a16="http://schemas.microsoft.com/office/drawing/2014/main" id="{5CFC3AFB-288E-01D9-F48F-C1659D1E6EE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0652" y="2779716"/>
            <a:ext cx="5286798" cy="3462822"/>
          </a:xfrm>
          <a:prstGeom prst="rect">
            <a:avLst/>
          </a:prstGeom>
        </p:spPr>
      </p:pic>
      <p:grpSp>
        <p:nvGrpSpPr>
          <p:cNvPr id="6" name="Group 115">
            <a:extLst>
              <a:ext uri="{FF2B5EF4-FFF2-40B4-BE49-F238E27FC236}">
                <a16:creationId xmlns:a16="http://schemas.microsoft.com/office/drawing/2014/main" id="{ADDEC6EE-A297-AFDB-B691-2266BBF66F32}"/>
              </a:ext>
            </a:extLst>
          </p:cNvPr>
          <p:cNvGrpSpPr/>
          <p:nvPr/>
        </p:nvGrpSpPr>
        <p:grpSpPr>
          <a:xfrm>
            <a:off x="5877426" y="542206"/>
            <a:ext cx="6171251" cy="1508073"/>
            <a:chOff x="5287160" y="1134122"/>
            <a:chExt cx="6815659" cy="1665547"/>
          </a:xfrm>
        </p:grpSpPr>
        <p:sp>
          <p:nvSpPr>
            <p:cNvPr id="7" name="TextBox 116">
              <a:extLst>
                <a:ext uri="{FF2B5EF4-FFF2-40B4-BE49-F238E27FC236}">
                  <a16:creationId xmlns:a16="http://schemas.microsoft.com/office/drawing/2014/main" id="{EA3650F9-0C46-927E-575B-707A9970307F}"/>
                </a:ext>
              </a:extLst>
            </p:cNvPr>
            <p:cNvSpPr txBox="1"/>
            <p:nvPr/>
          </p:nvSpPr>
          <p:spPr>
            <a:xfrm>
              <a:off x="5287160" y="1630785"/>
              <a:ext cx="650833" cy="30777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3857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"/>
                </a:rPr>
                <a:t>2019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8" name="Rectangle 117">
              <a:extLst>
                <a:ext uri="{FF2B5EF4-FFF2-40B4-BE49-F238E27FC236}">
                  <a16:creationId xmlns:a16="http://schemas.microsoft.com/office/drawing/2014/main" id="{296D15C9-A3EB-3F59-872F-A9F284FFAE60}"/>
                </a:ext>
              </a:extLst>
            </p:cNvPr>
            <p:cNvSpPr/>
            <p:nvPr/>
          </p:nvSpPr>
          <p:spPr>
            <a:xfrm>
              <a:off x="5638872" y="1912229"/>
              <a:ext cx="547291" cy="319520"/>
            </a:xfrm>
            <a:prstGeom prst="rect">
              <a:avLst/>
            </a:prstGeom>
            <a:solidFill>
              <a:srgbClr val="1E5DF8"/>
            </a:solidFill>
            <a:ln w="19050" cap="flat" cmpd="sng" algn="ctr">
              <a:solidFill>
                <a:srgbClr val="1E5DF8">
                  <a:lumMod val="75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3857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9" name="TextBox 118">
              <a:extLst>
                <a:ext uri="{FF2B5EF4-FFF2-40B4-BE49-F238E27FC236}">
                  <a16:creationId xmlns:a16="http://schemas.microsoft.com/office/drawing/2014/main" id="{F1606A9B-D180-9928-E515-436BDDDE24CA}"/>
                </a:ext>
              </a:extLst>
            </p:cNvPr>
            <p:cNvSpPr txBox="1"/>
            <p:nvPr/>
          </p:nvSpPr>
          <p:spPr>
            <a:xfrm>
              <a:off x="5860747" y="1630785"/>
              <a:ext cx="650833" cy="30777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3857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"/>
                </a:rPr>
                <a:t>2021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10" name="TextBox 119">
              <a:extLst>
                <a:ext uri="{FF2B5EF4-FFF2-40B4-BE49-F238E27FC236}">
                  <a16:creationId xmlns:a16="http://schemas.microsoft.com/office/drawing/2014/main" id="{C2B7FC47-2825-D52F-78CD-BEEABB989666}"/>
                </a:ext>
              </a:extLst>
            </p:cNvPr>
            <p:cNvSpPr txBox="1"/>
            <p:nvPr/>
          </p:nvSpPr>
          <p:spPr>
            <a:xfrm>
              <a:off x="7550281" y="1630785"/>
              <a:ext cx="650833" cy="30777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3857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"/>
                </a:rPr>
                <a:t>2028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11" name="TextBox 120">
              <a:extLst>
                <a:ext uri="{FF2B5EF4-FFF2-40B4-BE49-F238E27FC236}">
                  <a16:creationId xmlns:a16="http://schemas.microsoft.com/office/drawing/2014/main" id="{49918118-7EB0-1EF0-D3B8-D28D0BB378DC}"/>
                </a:ext>
              </a:extLst>
            </p:cNvPr>
            <p:cNvSpPr txBox="1"/>
            <p:nvPr/>
          </p:nvSpPr>
          <p:spPr>
            <a:xfrm>
              <a:off x="8723750" y="1630785"/>
              <a:ext cx="650833" cy="30777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3857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"/>
                </a:rPr>
                <a:t>2032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12" name="TextBox 121">
              <a:extLst>
                <a:ext uri="{FF2B5EF4-FFF2-40B4-BE49-F238E27FC236}">
                  <a16:creationId xmlns:a16="http://schemas.microsoft.com/office/drawing/2014/main" id="{471BA6AE-4C23-2784-1871-CE3802386D5E}"/>
                </a:ext>
              </a:extLst>
            </p:cNvPr>
            <p:cNvSpPr txBox="1"/>
            <p:nvPr/>
          </p:nvSpPr>
          <p:spPr>
            <a:xfrm>
              <a:off x="11451986" y="1630785"/>
              <a:ext cx="650833" cy="30777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3857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"/>
                </a:rPr>
                <a:t>2040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13" name="Rectangle 122">
              <a:extLst>
                <a:ext uri="{FF2B5EF4-FFF2-40B4-BE49-F238E27FC236}">
                  <a16:creationId xmlns:a16="http://schemas.microsoft.com/office/drawing/2014/main" id="{F4AD5125-044A-0EE9-137C-99F0E384F9E7}"/>
                </a:ext>
              </a:extLst>
            </p:cNvPr>
            <p:cNvSpPr/>
            <p:nvPr/>
          </p:nvSpPr>
          <p:spPr>
            <a:xfrm>
              <a:off x="6186163" y="1912229"/>
              <a:ext cx="1686246" cy="319520"/>
            </a:xfrm>
            <a:prstGeom prst="rect">
              <a:avLst/>
            </a:prstGeom>
            <a:solidFill>
              <a:srgbClr val="1E5DF8">
                <a:lumMod val="60000"/>
                <a:lumOff val="40000"/>
              </a:srgbClr>
            </a:solidFill>
            <a:ln w="19050" cap="flat" cmpd="sng" algn="ctr">
              <a:solidFill>
                <a:srgbClr val="1E5DF8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3857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14" name="Rectangle 123">
              <a:extLst>
                <a:ext uri="{FF2B5EF4-FFF2-40B4-BE49-F238E27FC236}">
                  <a16:creationId xmlns:a16="http://schemas.microsoft.com/office/drawing/2014/main" id="{E5AC633E-6DDC-6049-54F8-3EBD3982AE3B}"/>
                </a:ext>
              </a:extLst>
            </p:cNvPr>
            <p:cNvSpPr/>
            <p:nvPr/>
          </p:nvSpPr>
          <p:spPr>
            <a:xfrm>
              <a:off x="7872410" y="1912229"/>
              <a:ext cx="1181687" cy="319520"/>
            </a:xfrm>
            <a:prstGeom prst="rect">
              <a:avLst/>
            </a:prstGeom>
            <a:solidFill>
              <a:srgbClr val="F08900">
                <a:lumMod val="40000"/>
                <a:lumOff val="60000"/>
              </a:srgbClr>
            </a:solidFill>
            <a:ln w="19050" cap="flat" cmpd="sng" algn="ctr">
              <a:solidFill>
                <a:srgbClr val="F08900">
                  <a:lumMod val="75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3857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15" name="Rectangle 124">
              <a:extLst>
                <a:ext uri="{FF2B5EF4-FFF2-40B4-BE49-F238E27FC236}">
                  <a16:creationId xmlns:a16="http://schemas.microsoft.com/office/drawing/2014/main" id="{CD3D720B-F2F7-FE93-4EDC-60CBBF34448F}"/>
                </a:ext>
              </a:extLst>
            </p:cNvPr>
            <p:cNvSpPr/>
            <p:nvPr/>
          </p:nvSpPr>
          <p:spPr>
            <a:xfrm>
              <a:off x="9052453" y="1912229"/>
              <a:ext cx="2731522" cy="319520"/>
            </a:xfrm>
            <a:prstGeom prst="rect">
              <a:avLst/>
            </a:prstGeom>
            <a:solidFill>
              <a:srgbClr val="70AD47">
                <a:lumMod val="40000"/>
                <a:lumOff val="60000"/>
              </a:srgbClr>
            </a:solidFill>
            <a:ln w="19050" cap="flat" cmpd="sng" algn="ctr">
              <a:solidFill>
                <a:srgbClr val="70AD47">
                  <a:lumMod val="75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3857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16" name="Right Brace 125">
              <a:extLst>
                <a:ext uri="{FF2B5EF4-FFF2-40B4-BE49-F238E27FC236}">
                  <a16:creationId xmlns:a16="http://schemas.microsoft.com/office/drawing/2014/main" id="{2916FCEC-EE17-4394-CBD5-2F7B12363D02}"/>
                </a:ext>
              </a:extLst>
            </p:cNvPr>
            <p:cNvSpPr/>
            <p:nvPr/>
          </p:nvSpPr>
          <p:spPr>
            <a:xfrm rot="5400000" flipH="1">
              <a:off x="6616803" y="474056"/>
              <a:ext cx="215221" cy="2171084"/>
            </a:xfrm>
            <a:prstGeom prst="rightBrace">
              <a:avLst>
                <a:gd name="adj1" fmla="val 22849"/>
                <a:gd name="adj2" fmla="val 50000"/>
              </a:avLst>
            </a:prstGeom>
            <a:noFill/>
            <a:ln w="19050" cap="flat" cmpd="sng" algn="ctr">
              <a:solidFill>
                <a:srgbClr val="1E5DF8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3857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17" name="Right Brace 126">
              <a:extLst>
                <a:ext uri="{FF2B5EF4-FFF2-40B4-BE49-F238E27FC236}">
                  <a16:creationId xmlns:a16="http://schemas.microsoft.com/office/drawing/2014/main" id="{90984CB0-3113-FD84-93FD-D15271B0CB7E}"/>
                </a:ext>
              </a:extLst>
            </p:cNvPr>
            <p:cNvSpPr/>
            <p:nvPr/>
          </p:nvSpPr>
          <p:spPr>
            <a:xfrm rot="5400000" flipH="1">
              <a:off x="8355636" y="1031201"/>
              <a:ext cx="216877" cy="1055137"/>
            </a:xfrm>
            <a:prstGeom prst="rightBrace">
              <a:avLst>
                <a:gd name="adj1" fmla="val 22849"/>
                <a:gd name="adj2" fmla="val 50000"/>
              </a:avLst>
            </a:prstGeom>
            <a:noFill/>
            <a:ln w="19050" cap="flat" cmpd="sng" algn="ctr">
              <a:solidFill>
                <a:srgbClr val="F08900">
                  <a:lumMod val="75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3857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18" name="TextBox 127">
              <a:extLst>
                <a:ext uri="{FF2B5EF4-FFF2-40B4-BE49-F238E27FC236}">
                  <a16:creationId xmlns:a16="http://schemas.microsoft.com/office/drawing/2014/main" id="{A42A7975-DFFD-0C6C-01B5-CF3FDCBDAA7C}"/>
                </a:ext>
              </a:extLst>
            </p:cNvPr>
            <p:cNvSpPr txBox="1"/>
            <p:nvPr/>
          </p:nvSpPr>
          <p:spPr>
            <a:xfrm>
              <a:off x="6138751" y="1134122"/>
              <a:ext cx="117132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3857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"/>
                </a:rPr>
                <a:t>Phase 1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19" name="TextBox 128">
              <a:extLst>
                <a:ext uri="{FF2B5EF4-FFF2-40B4-BE49-F238E27FC236}">
                  <a16:creationId xmlns:a16="http://schemas.microsoft.com/office/drawing/2014/main" id="{E20EC6C4-165E-8FCA-2036-30F0B1754925}"/>
                </a:ext>
              </a:extLst>
            </p:cNvPr>
            <p:cNvSpPr txBox="1"/>
            <p:nvPr/>
          </p:nvSpPr>
          <p:spPr>
            <a:xfrm>
              <a:off x="7974310" y="1134122"/>
              <a:ext cx="101733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3857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"/>
                </a:rPr>
                <a:t>Phase 2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22" name="TextBox 129">
              <a:extLst>
                <a:ext uri="{FF2B5EF4-FFF2-40B4-BE49-F238E27FC236}">
                  <a16:creationId xmlns:a16="http://schemas.microsoft.com/office/drawing/2014/main" id="{C3522AFF-A1C0-1FE5-7BB1-461C60BEF6C4}"/>
                </a:ext>
              </a:extLst>
            </p:cNvPr>
            <p:cNvSpPr txBox="1"/>
            <p:nvPr/>
          </p:nvSpPr>
          <p:spPr>
            <a:xfrm>
              <a:off x="5638873" y="2276449"/>
              <a:ext cx="2011662" cy="5232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3857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"/>
                </a:rPr>
                <a:t>Feasibility, design studies and R&amp;D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24" name="TextBox 130">
              <a:extLst>
                <a:ext uri="{FF2B5EF4-FFF2-40B4-BE49-F238E27FC236}">
                  <a16:creationId xmlns:a16="http://schemas.microsoft.com/office/drawing/2014/main" id="{5EE7E7BF-911B-EF84-A2F0-F4CB864E1EB3}"/>
                </a:ext>
              </a:extLst>
            </p:cNvPr>
            <p:cNvSpPr txBox="1"/>
            <p:nvPr/>
          </p:nvSpPr>
          <p:spPr>
            <a:xfrm>
              <a:off x="7456601" y="2276449"/>
              <a:ext cx="2011662" cy="5232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3857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"/>
                </a:rPr>
                <a:t>Integrated facility technical design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25" name="TextBox 131">
              <a:extLst>
                <a:ext uri="{FF2B5EF4-FFF2-40B4-BE49-F238E27FC236}">
                  <a16:creationId xmlns:a16="http://schemas.microsoft.com/office/drawing/2014/main" id="{1EC90CF3-4C1B-E3D5-44DC-8A61F21AE2EE}"/>
                </a:ext>
              </a:extLst>
            </p:cNvPr>
            <p:cNvSpPr txBox="1"/>
            <p:nvPr/>
          </p:nvSpPr>
          <p:spPr>
            <a:xfrm>
              <a:off x="9428818" y="2384058"/>
              <a:ext cx="2011662" cy="30777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3857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"/>
                </a:rPr>
                <a:t>ISIS-II construction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cxnSp>
          <p:nvCxnSpPr>
            <p:cNvPr id="26" name="Straight Connector 132">
              <a:extLst>
                <a:ext uri="{FF2B5EF4-FFF2-40B4-BE49-F238E27FC236}">
                  <a16:creationId xmlns:a16="http://schemas.microsoft.com/office/drawing/2014/main" id="{4B65C2DA-A599-79B1-DB8D-BDFC237390C6}"/>
                </a:ext>
              </a:extLst>
            </p:cNvPr>
            <p:cNvCxnSpPr/>
            <p:nvPr/>
          </p:nvCxnSpPr>
          <p:spPr>
            <a:xfrm>
              <a:off x="6693344" y="1909641"/>
              <a:ext cx="0" cy="319520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ysDot"/>
            </a:ln>
            <a:effectLst/>
          </p:spPr>
        </p:cxnSp>
        <p:sp>
          <p:nvSpPr>
            <p:cNvPr id="27" name="TextBox 133">
              <a:extLst>
                <a:ext uri="{FF2B5EF4-FFF2-40B4-BE49-F238E27FC236}">
                  <a16:creationId xmlns:a16="http://schemas.microsoft.com/office/drawing/2014/main" id="{A432EC19-C527-5A72-0152-61C2920EC7E9}"/>
                </a:ext>
              </a:extLst>
            </p:cNvPr>
            <p:cNvSpPr txBox="1"/>
            <p:nvPr/>
          </p:nvSpPr>
          <p:spPr>
            <a:xfrm>
              <a:off x="9917600" y="1134122"/>
              <a:ext cx="99958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3857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"/>
                </a:rPr>
                <a:t>Phase 3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28" name="Right Brace 134">
              <a:extLst>
                <a:ext uri="{FF2B5EF4-FFF2-40B4-BE49-F238E27FC236}">
                  <a16:creationId xmlns:a16="http://schemas.microsoft.com/office/drawing/2014/main" id="{732CC4C5-3A76-B976-92DE-7EE7E26A5901}"/>
                </a:ext>
              </a:extLst>
            </p:cNvPr>
            <p:cNvSpPr/>
            <p:nvPr/>
          </p:nvSpPr>
          <p:spPr>
            <a:xfrm rot="5400000" flipH="1">
              <a:off x="10306489" y="238991"/>
              <a:ext cx="216876" cy="2629624"/>
            </a:xfrm>
            <a:prstGeom prst="rightBrace">
              <a:avLst>
                <a:gd name="adj1" fmla="val 22849"/>
                <a:gd name="adj2" fmla="val 50000"/>
              </a:avLst>
            </a:prstGeom>
            <a:noFill/>
            <a:ln w="19050" cap="flat" cmpd="sng" algn="ctr">
              <a:solidFill>
                <a:srgbClr val="70AD47">
                  <a:lumMod val="75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3857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CACB779-CBD4-64A0-E432-F66468DBE178}"/>
              </a:ext>
            </a:extLst>
          </p:cNvPr>
          <p:cNvSpPr txBox="1"/>
          <p:nvPr/>
        </p:nvSpPr>
        <p:spPr>
          <a:xfrm>
            <a:off x="6466724" y="5946462"/>
            <a:ext cx="4107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1" i="1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ova" panose="020B0504020202020204" pitchFamily="34" charset="0"/>
                <a:cs typeface="Arial"/>
                <a:sym typeface="Arial"/>
              </a:rPr>
              <a:t>Similar scale facility to ESS or SNS</a:t>
            </a:r>
            <a:endParaRPr kumimoji="0" lang="en-GB" sz="14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ova" panose="020B0504020202020204" pitchFamily="34" charset="0"/>
              <a:cs typeface="Arial"/>
              <a:sym typeface="Arial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0BACEBF-2345-ED3A-D4CE-559C5D67CF59}"/>
              </a:ext>
            </a:extLst>
          </p:cNvPr>
          <p:cNvSpPr txBox="1"/>
          <p:nvPr/>
        </p:nvSpPr>
        <p:spPr>
          <a:xfrm>
            <a:off x="8218245" y="6409735"/>
            <a:ext cx="3043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>
                <a:latin typeface="Arial Nova" panose="020B0504020202020204" pitchFamily="34" charset="0"/>
                <a:cs typeface="Calibri" panose="020F0502020204030204" pitchFamily="34" charset="0"/>
              </a:rPr>
              <a:t>Courtesy of John Thomason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6E1F81-2381-8791-9E12-E390852226EE}"/>
              </a:ext>
            </a:extLst>
          </p:cNvPr>
          <p:cNvSpPr txBox="1"/>
          <p:nvPr/>
        </p:nvSpPr>
        <p:spPr>
          <a:xfrm>
            <a:off x="888023" y="5117123"/>
            <a:ext cx="44798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0000FF"/>
                </a:solidFill>
                <a:latin typeface="Arial Nova" panose="020B0504020202020204" pitchFamily="34" charset="0"/>
              </a:rPr>
              <a:t>ISIS upgrade talk by Billy Kyle next!</a:t>
            </a:r>
          </a:p>
        </p:txBody>
      </p:sp>
      <p:sp>
        <p:nvSpPr>
          <p:cNvPr id="32" name="Date Placeholder 6">
            <a:extLst>
              <a:ext uri="{FF2B5EF4-FFF2-40B4-BE49-F238E27FC236}">
                <a16:creationId xmlns:a16="http://schemas.microsoft.com/office/drawing/2014/main" id="{84D7B36F-3027-5CC3-15B6-1FAB5BC8A2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899" y="6455058"/>
            <a:ext cx="5980501" cy="380060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Deepa Angal-Kalinin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UK National Accelerator Facilities Landscape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PAB 11/06/2024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98790F20-E093-6F4B-FD4E-9DD42F77E6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89702" y="3055"/>
            <a:ext cx="1271123" cy="65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9908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475D53-9B56-460E-ABA1-825364B3BAD3}"/>
              </a:ext>
            </a:extLst>
          </p:cNvPr>
          <p:cNvSpPr txBox="1"/>
          <p:nvPr/>
        </p:nvSpPr>
        <p:spPr>
          <a:xfrm>
            <a:off x="512462" y="256594"/>
            <a:ext cx="41188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rial Nova" panose="020B0504020202020204" pitchFamily="34" charset="0"/>
              </a:rPr>
              <a:t>Diamond II - Objectives</a:t>
            </a:r>
          </a:p>
        </p:txBody>
      </p:sp>
      <p:sp>
        <p:nvSpPr>
          <p:cNvPr id="23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6</a:t>
            </a:fld>
            <a:endParaRPr lang="en-US" sz="1100" b="1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/>
              <a:cs typeface="Helvetica" panose="020B0604020202020204" pitchFamily="34" charset="0"/>
            </a:endParaRPr>
          </a:p>
        </p:txBody>
      </p:sp>
      <p:pic>
        <p:nvPicPr>
          <p:cNvPr id="2050" name="Picture 2" descr="Diamond Light Source – Lightsources.org">
            <a:extLst>
              <a:ext uri="{FF2B5EF4-FFF2-40B4-BE49-F238E27FC236}">
                <a16:creationId xmlns:a16="http://schemas.microsoft.com/office/drawing/2014/main" id="{3512E443-46DB-47F8-8D7D-18BF2EBCD1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6068" y="24248"/>
            <a:ext cx="1510516" cy="429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D8504D4-033B-2AA0-6CDF-EE537397232A}"/>
              </a:ext>
            </a:extLst>
          </p:cNvPr>
          <p:cNvSpPr txBox="1"/>
          <p:nvPr/>
        </p:nvSpPr>
        <p:spPr>
          <a:xfrm>
            <a:off x="166890" y="899691"/>
            <a:ext cx="7423694" cy="509370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dirty="0">
                <a:latin typeface="Arial Nova" panose="020B0504020202020204" pitchFamily="34" charset="0"/>
                <a:cs typeface="Calibri" panose="020F0502020204030204" pitchFamily="34" charset="0"/>
              </a:rPr>
              <a:t>Objective #1: Optimise the science enabled at Diamond</a:t>
            </a:r>
          </a:p>
          <a:p>
            <a:pPr>
              <a:spcAft>
                <a:spcPts val="600"/>
              </a:spcAft>
            </a:pPr>
            <a:r>
              <a:rPr lang="en-GB" dirty="0">
                <a:latin typeface="Arial Nova" panose="020B0504020202020204" pitchFamily="34" charset="0"/>
                <a:cs typeface="Calibri" panose="020F0502020204030204" pitchFamily="34" charset="0"/>
              </a:rPr>
              <a:t>Objective #2: Maximise the impact it has for researchers both in universities and in industry</a:t>
            </a:r>
          </a:p>
          <a:p>
            <a:pPr algn="just">
              <a:spcAft>
                <a:spcPts val="600"/>
              </a:spcAft>
            </a:pPr>
            <a:endParaRPr lang="en-GB" dirty="0">
              <a:latin typeface="Arial Nova" panose="020B0504020202020204" pitchFamily="34" charset="0"/>
              <a:cs typeface="Calibri" panose="020F0502020204030204" pitchFamily="34" charset="0"/>
            </a:endParaRP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dirty="0">
                <a:latin typeface="Arial Nova" panose="020B0504020202020204" pitchFamily="34" charset="0"/>
                <a:cs typeface="Calibri" panose="020F0502020204030204" pitchFamily="34" charset="0"/>
              </a:rPr>
              <a:t>New Modified Hybrid 6-Bend Achromat (M-H6BA) storage ring</a:t>
            </a:r>
          </a:p>
          <a:p>
            <a:pPr marL="800100" lvl="1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rial Nova" panose="020B0504020202020204" pitchFamily="34" charset="0"/>
                <a:cs typeface="Calibri" panose="020F0502020204030204" pitchFamily="34" charset="0"/>
              </a:rPr>
              <a:t>Lower emittance (x~20) to increase brightness and coherence</a:t>
            </a:r>
          </a:p>
          <a:p>
            <a:pPr marL="800100" lvl="1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rial Nova" panose="020B0504020202020204" pitchFamily="34" charset="0"/>
                <a:cs typeface="Calibri" panose="020F0502020204030204" pitchFamily="34" charset="0"/>
              </a:rPr>
              <a:t>Double number of straight sections to increase capacity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dirty="0">
                <a:latin typeface="Arial Nova" panose="020B0504020202020204" pitchFamily="34" charset="0"/>
                <a:cs typeface="Calibri" panose="020F0502020204030204" pitchFamily="34" charset="0"/>
              </a:rPr>
              <a:t>Raise energy from 3 GeV to 3.5 GeV to increase flux and brightness above 10 keV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dirty="0">
                <a:latin typeface="Arial Nova" panose="020B0504020202020204" pitchFamily="34" charset="0"/>
                <a:cs typeface="Calibri" panose="020F0502020204030204" pitchFamily="34" charset="0"/>
              </a:rPr>
              <a:t>Upgrade insertion devices, new flagship beamlines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dirty="0">
                <a:latin typeface="Arial Nova" panose="020B0504020202020204" pitchFamily="34" charset="0"/>
                <a:cs typeface="Calibri" panose="020F0502020204030204" pitchFamily="34" charset="0"/>
              </a:rPr>
              <a:t>Improved data handling/computation, automation, ...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en-GB" dirty="0">
              <a:latin typeface="Arial Nova" panose="020B0504020202020204" pitchFamily="34" charset="0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dirty="0">
                <a:latin typeface="Arial Nova" panose="020B0504020202020204" pitchFamily="34" charset="0"/>
                <a:cs typeface="Calibri" panose="020F0502020204030204" pitchFamily="34" charset="0"/>
              </a:rPr>
              <a:t>Technical Design Report published in October 2022: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dirty="0">
                <a:latin typeface="Arial Nova" panose="020B0504020202020204" pitchFamily="34" charset="0"/>
                <a:hlinkClick r:id="rId3"/>
              </a:rPr>
              <a:t>https://www.diamond.ac.uk/Home/News/LatestNews/2022/14-10-22.html</a:t>
            </a:r>
            <a:endParaRPr lang="en-GB" dirty="0">
              <a:latin typeface="Arial Nova" panose="020B0504020202020204" pitchFamily="34" charset="0"/>
            </a:endParaRPr>
          </a:p>
        </p:txBody>
      </p:sp>
      <p:pic>
        <p:nvPicPr>
          <p:cNvPr id="5" name="Picture 4" descr="Chart">
            <a:extLst>
              <a:ext uri="{FF2B5EF4-FFF2-40B4-BE49-F238E27FC236}">
                <a16:creationId xmlns:a16="http://schemas.microsoft.com/office/drawing/2014/main" id="{6C7EDD10-343E-1477-A936-5B7B7C4B9B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173" y="711846"/>
            <a:ext cx="4719484" cy="26743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D5565F3-B193-62F5-ED24-B469EC467A9B}"/>
              </a:ext>
            </a:extLst>
          </p:cNvPr>
          <p:cNvSpPr txBox="1"/>
          <p:nvPr/>
        </p:nvSpPr>
        <p:spPr>
          <a:xfrm>
            <a:off x="8400256" y="949156"/>
            <a:ext cx="26985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 super-period of M-H6BA</a:t>
            </a:r>
            <a:endParaRPr lang="en-GB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30A50189-39D5-28C3-10A0-9C083E943C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0003789"/>
              </p:ext>
            </p:extLst>
          </p:nvPr>
        </p:nvGraphicFramePr>
        <p:xfrm>
          <a:off x="7406605" y="4011727"/>
          <a:ext cx="4628052" cy="1558785"/>
        </p:xfrm>
        <a:graphic>
          <a:graphicData uri="http://schemas.openxmlformats.org/drawingml/2006/table">
            <a:tbl>
              <a:tblPr firstRow="1" firstCol="1" bandRow="1"/>
              <a:tblGrid>
                <a:gridCol w="2167780">
                  <a:extLst>
                    <a:ext uri="{9D8B030D-6E8A-4147-A177-3AD203B41FA5}">
                      <a16:colId xmlns:a16="http://schemas.microsoft.com/office/drawing/2014/main" val="2012187058"/>
                    </a:ext>
                  </a:extLst>
                </a:gridCol>
                <a:gridCol w="1158864">
                  <a:extLst>
                    <a:ext uri="{9D8B030D-6E8A-4147-A177-3AD203B41FA5}">
                      <a16:colId xmlns:a16="http://schemas.microsoft.com/office/drawing/2014/main" val="3457176369"/>
                    </a:ext>
                  </a:extLst>
                </a:gridCol>
                <a:gridCol w="1301408">
                  <a:extLst>
                    <a:ext uri="{9D8B030D-6E8A-4147-A177-3AD203B41FA5}">
                      <a16:colId xmlns:a16="http://schemas.microsoft.com/office/drawing/2014/main" val="804790719"/>
                    </a:ext>
                  </a:extLst>
                </a:gridCol>
              </a:tblGrid>
              <a:tr h="3117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 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39" marR="68539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Bare lattice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39" marR="68539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With IDs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39" marR="68539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6379891"/>
                  </a:ext>
                </a:extLst>
              </a:tr>
              <a:tr h="3117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Average </a:t>
                      </a:r>
                      <a:r>
                        <a:rPr lang="el-GR" sz="1600" dirty="0">
                          <a:effectLst/>
                          <a:latin typeface="+mn-lt"/>
                        </a:rPr>
                        <a:t>ε</a:t>
                      </a:r>
                      <a:r>
                        <a:rPr lang="en-GB" sz="1600" baseline="-25000" dirty="0">
                          <a:effectLst/>
                          <a:latin typeface="+mn-lt"/>
                        </a:rPr>
                        <a:t>x</a:t>
                      </a:r>
                      <a:r>
                        <a:rPr lang="en-GB" sz="1600" baseline="30000" dirty="0">
                          <a:effectLst/>
                          <a:latin typeface="+mn-lt"/>
                        </a:rPr>
                        <a:t>*</a:t>
                      </a:r>
                      <a:endParaRPr lang="en-GB" sz="1600" baseline="300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39" marR="68539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1600">
                          <a:effectLst/>
                          <a:latin typeface="+mn-lt"/>
                        </a:rPr>
                        <a:t>163 pm.rad</a:t>
                      </a:r>
                      <a:endParaRPr lang="en-GB" sz="16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39" marR="68539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1600">
                          <a:effectLst/>
                          <a:latin typeface="+mn-lt"/>
                        </a:rPr>
                        <a:t>120 pm.rad</a:t>
                      </a:r>
                      <a:endParaRPr lang="en-GB" sz="16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39" marR="68539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9754145"/>
                  </a:ext>
                </a:extLst>
              </a:tr>
              <a:tr h="3117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Average </a:t>
                      </a:r>
                      <a:r>
                        <a:rPr lang="el-GR" sz="1600" dirty="0">
                          <a:effectLst/>
                          <a:latin typeface="+mn-lt"/>
                        </a:rPr>
                        <a:t>σ</a:t>
                      </a:r>
                      <a:r>
                        <a:rPr lang="en-GB" sz="1600" baseline="-25000" dirty="0">
                          <a:effectLst/>
                          <a:latin typeface="+mn-lt"/>
                        </a:rPr>
                        <a:t>E</a:t>
                      </a:r>
                      <a:r>
                        <a:rPr lang="en-GB" sz="1600" baseline="30000" dirty="0">
                          <a:effectLst/>
                          <a:latin typeface="+mn-lt"/>
                        </a:rPr>
                        <a:t>*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39" marR="68539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0.095 %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39" marR="68539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0.109 %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39" marR="68539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9633195"/>
                  </a:ext>
                </a:extLst>
              </a:tr>
              <a:tr h="3117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Average </a:t>
                      </a:r>
                      <a:r>
                        <a:rPr lang="el-GR" sz="1600" dirty="0">
                          <a:effectLst/>
                          <a:latin typeface="+mn-lt"/>
                        </a:rPr>
                        <a:t>σ</a:t>
                      </a:r>
                      <a:r>
                        <a:rPr lang="en-GB" sz="1600" baseline="-25000" dirty="0">
                          <a:effectLst/>
                          <a:latin typeface="+mn-lt"/>
                        </a:rPr>
                        <a:t>L</a:t>
                      </a:r>
                      <a:r>
                        <a:rPr lang="en-GB" sz="1600" baseline="30000" dirty="0">
                          <a:effectLst/>
                          <a:latin typeface="+mn-lt"/>
                        </a:rPr>
                        <a:t>*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(RMS)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39" marR="68539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49.1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ps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39" marR="68539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48.1ps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39" marR="68539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3404004"/>
                  </a:ext>
                </a:extLst>
              </a:tr>
              <a:tr h="3117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Total Lifetime</a:t>
                      </a:r>
                      <a:r>
                        <a:rPr lang="en-GB" sz="1600" baseline="30000" dirty="0">
                          <a:effectLst/>
                          <a:latin typeface="+mn-lt"/>
                        </a:rPr>
                        <a:t>*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39" marR="68539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1600">
                          <a:effectLst/>
                          <a:latin typeface="+mn-lt"/>
                        </a:rPr>
                        <a:t>7.0 ± 0.2</a:t>
                      </a:r>
                      <a:endParaRPr lang="en-GB" sz="16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7.0 ± 0.3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364474"/>
                  </a:ext>
                </a:extLst>
              </a:tr>
            </a:tbl>
          </a:graphicData>
        </a:graphic>
      </p:graphicFrame>
      <p:sp>
        <p:nvSpPr>
          <p:cNvPr id="9" name="Date Placeholder 6">
            <a:extLst>
              <a:ext uri="{FF2B5EF4-FFF2-40B4-BE49-F238E27FC236}">
                <a16:creationId xmlns:a16="http://schemas.microsoft.com/office/drawing/2014/main" id="{CFFB64C1-5297-5DD2-96D1-CCDA248D21A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899" y="6455058"/>
            <a:ext cx="5980501" cy="380060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Deepa Angal-Kalinin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UK National Accelerator Facilities Landscape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PAB 11/06/2024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709DEEA-0A59-C17D-C883-959DDDFFF899}"/>
              </a:ext>
            </a:extLst>
          </p:cNvPr>
          <p:cNvSpPr txBox="1"/>
          <p:nvPr/>
        </p:nvSpPr>
        <p:spPr>
          <a:xfrm>
            <a:off x="8036419" y="6201610"/>
            <a:ext cx="33684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 Nova" panose="020B0504020202020204" pitchFamily="34" charset="0"/>
              </a:rPr>
              <a:t>Courtesy of Ian Martin &amp; Richard Walker</a:t>
            </a:r>
          </a:p>
        </p:txBody>
      </p:sp>
    </p:spTree>
    <p:extLst>
      <p:ext uri="{BB962C8B-B14F-4D97-AF65-F5344CB8AC3E}">
        <p14:creationId xmlns:p14="http://schemas.microsoft.com/office/powerpoint/2010/main" val="31065613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475D53-9B56-460E-ABA1-825364B3BAD3}"/>
              </a:ext>
            </a:extLst>
          </p:cNvPr>
          <p:cNvSpPr txBox="1"/>
          <p:nvPr/>
        </p:nvSpPr>
        <p:spPr>
          <a:xfrm>
            <a:off x="512462" y="256594"/>
            <a:ext cx="87135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rial Nova" panose="020B0504020202020204" pitchFamily="34" charset="0"/>
              </a:rPr>
              <a:t>Diamond II - Top-Level Work Breakdown Structure </a:t>
            </a:r>
          </a:p>
        </p:txBody>
      </p:sp>
      <p:sp>
        <p:nvSpPr>
          <p:cNvPr id="23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7</a:t>
            </a:fld>
            <a:endParaRPr lang="en-US" sz="1100" b="1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/>
              <a:cs typeface="Helvetica" panose="020B0604020202020204" pitchFamily="34" charset="0"/>
            </a:endParaRPr>
          </a:p>
        </p:txBody>
      </p:sp>
      <p:pic>
        <p:nvPicPr>
          <p:cNvPr id="2050" name="Picture 2" descr="Diamond Light Source – Lightsources.org">
            <a:extLst>
              <a:ext uri="{FF2B5EF4-FFF2-40B4-BE49-F238E27FC236}">
                <a16:creationId xmlns:a16="http://schemas.microsoft.com/office/drawing/2014/main" id="{3512E443-46DB-47F8-8D7D-18BF2EBCD1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7608" y="28437"/>
            <a:ext cx="1510516" cy="429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02E1CF84-3D7A-CC7B-BE52-BB7F7C023A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89215648"/>
              </p:ext>
            </p:extLst>
          </p:nvPr>
        </p:nvGraphicFramePr>
        <p:xfrm>
          <a:off x="1900553" y="249497"/>
          <a:ext cx="8979710" cy="2881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81839BB-7EE8-A489-35CB-596C11E830CA}"/>
              </a:ext>
            </a:extLst>
          </p:cNvPr>
          <p:cNvSpPr txBox="1"/>
          <p:nvPr/>
        </p:nvSpPr>
        <p:spPr>
          <a:xfrm>
            <a:off x="916804" y="3189022"/>
            <a:ext cx="351716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ova" panose="020B0504020202020204" pitchFamily="34" charset="0"/>
              </a:rPr>
              <a:t>A major upgrade of the machine, replacing most of the Booster synchrotron and Storage</a:t>
            </a:r>
            <a:r>
              <a:rPr lang="en-GB" dirty="0">
                <a:solidFill>
                  <a:prstClr val="black"/>
                </a:solidFill>
                <a:latin typeface="Arial Nova" panose="020B0504020202020204" pitchFamily="34" charset="0"/>
              </a:rPr>
              <a:t> Ring.</a:t>
            </a:r>
          </a:p>
          <a:p>
            <a:pPr marL="446088" marR="0" lvl="0" indent="-4460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ova" panose="020B05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D91E04-786D-7A6B-AA46-A7014C0FD705}"/>
              </a:ext>
            </a:extLst>
          </p:cNvPr>
          <p:cNvSpPr txBox="1"/>
          <p:nvPr/>
        </p:nvSpPr>
        <p:spPr>
          <a:xfrm>
            <a:off x="2989379" y="4731317"/>
            <a:ext cx="30498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ova" panose="020B0504020202020204" pitchFamily="34" charset="0"/>
              </a:rPr>
              <a:t>3 new ‘flagship’ beamlines + significant upgrades to many existing beamlines.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535E6A-57AD-F4DE-486C-4E82AFA8EDBD}"/>
              </a:ext>
            </a:extLst>
          </p:cNvPr>
          <p:cNvSpPr txBox="1"/>
          <p:nvPr/>
        </p:nvSpPr>
        <p:spPr>
          <a:xfrm>
            <a:off x="4960203" y="3118579"/>
            <a:ext cx="29596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Arial Nova" panose="020B0504020202020204" pitchFamily="34" charset="0"/>
              </a:rPr>
              <a:t>A boost in data handing and analysis hardware &amp; software, to manage the increased data rates.</a:t>
            </a:r>
          </a:p>
          <a:p>
            <a:endParaRPr lang="en-GB" dirty="0">
              <a:latin typeface="Arial Nova" panose="020B05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9A66728-3155-AABC-D4A1-5ACDE5C72BE9}"/>
              </a:ext>
            </a:extLst>
          </p:cNvPr>
          <p:cNvSpPr txBox="1"/>
          <p:nvPr/>
        </p:nvSpPr>
        <p:spPr>
          <a:xfrm>
            <a:off x="8915407" y="3249776"/>
            <a:ext cx="2743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Arial Nova" panose="020B0504020202020204" pitchFamily="34" charset="0"/>
              </a:rPr>
              <a:t>Enhanced Project Management processes.  </a:t>
            </a:r>
            <a:endParaRPr kumimoji="0" lang="en-GB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ova" panose="020B0504020202020204" pitchFamily="34" charset="0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EFF0263-5250-A333-BDC8-7C779CE39758}"/>
              </a:ext>
            </a:extLst>
          </p:cNvPr>
          <p:cNvCxnSpPr/>
          <p:nvPr/>
        </p:nvCxnSpPr>
        <p:spPr>
          <a:xfrm flipV="1">
            <a:off x="2541141" y="2629225"/>
            <a:ext cx="0" cy="55979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C48D70F-45CE-259A-8ECB-ADF2A15ACEE9}"/>
              </a:ext>
            </a:extLst>
          </p:cNvPr>
          <p:cNvCxnSpPr>
            <a:cxnSpLocks/>
          </p:cNvCxnSpPr>
          <p:nvPr/>
        </p:nvCxnSpPr>
        <p:spPr>
          <a:xfrm flipV="1">
            <a:off x="4474336" y="2629225"/>
            <a:ext cx="0" cy="201311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E7BB901-B5EA-C286-3387-25857BB6BF22}"/>
              </a:ext>
            </a:extLst>
          </p:cNvPr>
          <p:cNvCxnSpPr/>
          <p:nvPr/>
        </p:nvCxnSpPr>
        <p:spPr>
          <a:xfrm flipV="1">
            <a:off x="6288666" y="2629225"/>
            <a:ext cx="0" cy="55979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A908F4E-71E1-25AE-EC48-7BAC501EEEB6}"/>
              </a:ext>
            </a:extLst>
          </p:cNvPr>
          <p:cNvCxnSpPr>
            <a:cxnSpLocks/>
          </p:cNvCxnSpPr>
          <p:nvPr/>
        </p:nvCxnSpPr>
        <p:spPr>
          <a:xfrm flipV="1">
            <a:off x="8250259" y="2629225"/>
            <a:ext cx="0" cy="194277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6DF9B16-879C-FB4E-DFB6-C364FCC58523}"/>
              </a:ext>
            </a:extLst>
          </p:cNvPr>
          <p:cNvCxnSpPr/>
          <p:nvPr/>
        </p:nvCxnSpPr>
        <p:spPr>
          <a:xfrm flipV="1">
            <a:off x="10110025" y="2678620"/>
            <a:ext cx="0" cy="55979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07E8F00-83C7-41F8-B700-4F126EC714FC}"/>
              </a:ext>
            </a:extLst>
          </p:cNvPr>
          <p:cNvSpPr txBox="1"/>
          <p:nvPr/>
        </p:nvSpPr>
        <p:spPr>
          <a:xfrm>
            <a:off x="7352065" y="4584816"/>
            <a:ext cx="37478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Arial Nova" panose="020B0504020202020204" pitchFamily="34" charset="0"/>
              </a:rPr>
              <a:t>A new Diamond Extension Building for Diamond-II assembly work, as well as several other on- and off-site storage buildings.</a:t>
            </a:r>
          </a:p>
          <a:p>
            <a:endParaRPr lang="en-GB" dirty="0">
              <a:latin typeface="Arial Nova" panose="020B0504020202020204" pitchFamily="34" charset="0"/>
            </a:endParaRPr>
          </a:p>
        </p:txBody>
      </p:sp>
      <p:sp>
        <p:nvSpPr>
          <p:cNvPr id="17" name="Date Placeholder 6">
            <a:extLst>
              <a:ext uri="{FF2B5EF4-FFF2-40B4-BE49-F238E27FC236}">
                <a16:creationId xmlns:a16="http://schemas.microsoft.com/office/drawing/2014/main" id="{4BC0286F-0441-5EB0-804D-6D4E0314BF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899" y="6455058"/>
            <a:ext cx="5980501" cy="380060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Deepa Angal-Kalinin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UK National Accelerator Facilities Landscape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PAB 11/06/2024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D0BB284-7BF7-36C0-9B44-E1052CC57208}"/>
              </a:ext>
            </a:extLst>
          </p:cNvPr>
          <p:cNvSpPr txBox="1"/>
          <p:nvPr/>
        </p:nvSpPr>
        <p:spPr>
          <a:xfrm>
            <a:off x="8104455" y="6232074"/>
            <a:ext cx="33684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 Nova" panose="020B0504020202020204" pitchFamily="34" charset="0"/>
              </a:rPr>
              <a:t>Courtesy of Ian Martin &amp; Richard Walker</a:t>
            </a:r>
          </a:p>
        </p:txBody>
      </p:sp>
    </p:spTree>
    <p:extLst>
      <p:ext uri="{BB962C8B-B14F-4D97-AF65-F5344CB8AC3E}">
        <p14:creationId xmlns:p14="http://schemas.microsoft.com/office/powerpoint/2010/main" val="32174945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E7CDDFBB-251F-3274-60E1-2BCEBCCA8291}"/>
              </a:ext>
            </a:extLst>
          </p:cNvPr>
          <p:cNvSpPr txBox="1"/>
          <p:nvPr/>
        </p:nvSpPr>
        <p:spPr>
          <a:xfrm>
            <a:off x="124602" y="840700"/>
            <a:ext cx="5389507" cy="35652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475D53-9B56-460E-ABA1-825364B3BAD3}"/>
              </a:ext>
            </a:extLst>
          </p:cNvPr>
          <p:cNvSpPr txBox="1"/>
          <p:nvPr/>
        </p:nvSpPr>
        <p:spPr>
          <a:xfrm>
            <a:off x="512462" y="256594"/>
            <a:ext cx="58687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rial Nova" panose="020B0504020202020204" pitchFamily="34" charset="0"/>
              </a:rPr>
              <a:t>Diamond II – Layout &amp; Brightness </a:t>
            </a:r>
          </a:p>
        </p:txBody>
      </p:sp>
      <p:sp>
        <p:nvSpPr>
          <p:cNvPr id="23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8</a:t>
            </a:fld>
            <a:endParaRPr lang="en-US" sz="1100" b="1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/>
              <a:cs typeface="Helvetica" panose="020B0604020202020204" pitchFamily="34" charset="0"/>
            </a:endParaRPr>
          </a:p>
        </p:txBody>
      </p:sp>
      <p:pic>
        <p:nvPicPr>
          <p:cNvPr id="2050" name="Picture 2" descr="Diamond Light Source – Lightsources.org">
            <a:extLst>
              <a:ext uri="{FF2B5EF4-FFF2-40B4-BE49-F238E27FC236}">
                <a16:creationId xmlns:a16="http://schemas.microsoft.com/office/drawing/2014/main" id="{3512E443-46DB-47F8-8D7D-18BF2EBCD1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8745" y="25822"/>
            <a:ext cx="1510516" cy="429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Content Placeholder 3">
            <a:extLst>
              <a:ext uri="{FF2B5EF4-FFF2-40B4-BE49-F238E27FC236}">
                <a16:creationId xmlns:a16="http://schemas.microsoft.com/office/drawing/2014/main" id="{0739C41E-83BC-07AF-60C0-6F6B5E64B1F6}"/>
              </a:ext>
            </a:extLst>
          </p:cNvPr>
          <p:cNvPicPr>
            <a:picLocks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2436" y="1063748"/>
            <a:ext cx="5227782" cy="3324995"/>
          </a:xfrm>
          <a:prstGeom prst="rect">
            <a:avLst/>
          </a:prstGeom>
          <a:ln w="15875">
            <a:noFill/>
          </a:ln>
          <a:extLst>
            <a:ext uri="{53640926-AAD7-44d8-BBD7-CCE9431645EC}">
              <a14:shadowObscured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dtdh="http://schemas.microsoft.com/office/word/2020/wordml/sdtdatahash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16="http://schemas.microsoft.com/office/drawing/2014/main" xmlns:dgm="http://schemas.openxmlformats.org/drawingml/2006/diagram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arto="http://schemas.microsoft.com/office/word/2006/arto" xmlns:lc="http://schemas.openxmlformats.org/drawingml/2006/lockedCanvas"/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2D8AEAA-5592-2DC9-4BB4-0D7D40796BE8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01943" y="910953"/>
            <a:ext cx="5961984" cy="34777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01AF151-2370-C007-3A62-DB77D68C3E4C}"/>
              </a:ext>
            </a:extLst>
          </p:cNvPr>
          <p:cNvSpPr txBox="1"/>
          <p:nvPr/>
        </p:nvSpPr>
        <p:spPr>
          <a:xfrm>
            <a:off x="2152072" y="879417"/>
            <a:ext cx="181390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Diamond-II </a:t>
            </a:r>
            <a:r>
              <a:rPr lang="en-GB" sz="1400" dirty="0" err="1"/>
              <a:t>6BA</a:t>
            </a:r>
            <a:r>
              <a:rPr lang="en-GB" sz="1400" dirty="0"/>
              <a:t> lattice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3F0A9D8-9891-23FD-27A8-049C6F4FFD4C}"/>
              </a:ext>
            </a:extLst>
          </p:cNvPr>
          <p:cNvSpPr txBox="1"/>
          <p:nvPr/>
        </p:nvSpPr>
        <p:spPr>
          <a:xfrm>
            <a:off x="2078182" y="2280858"/>
            <a:ext cx="18139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  Diamond DBA lattice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C4E01DD-6B51-AD12-CBAC-AC2B10F70A82}"/>
              </a:ext>
            </a:extLst>
          </p:cNvPr>
          <p:cNvSpPr txBox="1"/>
          <p:nvPr/>
        </p:nvSpPr>
        <p:spPr>
          <a:xfrm>
            <a:off x="11329481" y="1689946"/>
            <a:ext cx="9548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</a:rPr>
              <a:t>3.5 GeV 161 pm</a:t>
            </a:r>
            <a:endParaRPr lang="en-GB" sz="1400" b="1" baseline="30000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8471BCD-D6D8-05EB-ABA8-35C8917CEFDB}"/>
              </a:ext>
            </a:extLst>
          </p:cNvPr>
          <p:cNvSpPr txBox="1"/>
          <p:nvPr/>
        </p:nvSpPr>
        <p:spPr>
          <a:xfrm>
            <a:off x="11348081" y="2668993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00B050"/>
                </a:solidFill>
              </a:rPr>
              <a:t>3.0 GeV</a:t>
            </a:r>
          </a:p>
          <a:p>
            <a:r>
              <a:rPr lang="en-GB" sz="1400" b="1" dirty="0">
                <a:solidFill>
                  <a:srgbClr val="00B050"/>
                </a:solidFill>
              </a:rPr>
              <a:t>118 pm</a:t>
            </a:r>
            <a:endParaRPr lang="en-GB" sz="1400" b="1" baseline="30000" dirty="0">
              <a:solidFill>
                <a:srgbClr val="00B050"/>
              </a:solidFill>
            </a:endParaRP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F7C2F616-3C12-C4C5-B94A-790595B16E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1040994"/>
              </p:ext>
            </p:extLst>
          </p:nvPr>
        </p:nvGraphicFramePr>
        <p:xfrm>
          <a:off x="3892082" y="4744016"/>
          <a:ext cx="5388873" cy="1249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2410">
                  <a:extLst>
                    <a:ext uri="{9D8B030D-6E8A-4147-A177-3AD203B41FA5}">
                      <a16:colId xmlns:a16="http://schemas.microsoft.com/office/drawing/2014/main" val="293616664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32574829"/>
                    </a:ext>
                  </a:extLst>
                </a:gridCol>
                <a:gridCol w="768637">
                  <a:extLst>
                    <a:ext uri="{9D8B030D-6E8A-4147-A177-3AD203B41FA5}">
                      <a16:colId xmlns:a16="http://schemas.microsoft.com/office/drawing/2014/main" val="2216188641"/>
                    </a:ext>
                  </a:extLst>
                </a:gridCol>
                <a:gridCol w="1463611">
                  <a:extLst>
                    <a:ext uri="{9D8B030D-6E8A-4147-A177-3AD203B41FA5}">
                      <a16:colId xmlns:a16="http://schemas.microsoft.com/office/drawing/2014/main" val="943130751"/>
                    </a:ext>
                  </a:extLst>
                </a:gridCol>
                <a:gridCol w="792087">
                  <a:extLst>
                    <a:ext uri="{9D8B030D-6E8A-4147-A177-3AD203B41FA5}">
                      <a16:colId xmlns:a16="http://schemas.microsoft.com/office/drawing/2014/main" val="3198213956"/>
                    </a:ext>
                  </a:extLst>
                </a:gridCol>
              </a:tblGrid>
              <a:tr h="404076">
                <a:tc>
                  <a:txBody>
                    <a:bodyPr/>
                    <a:lstStyle/>
                    <a:p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emittance</a:t>
                      </a:r>
                    </a:p>
                    <a:p>
                      <a:pPr algn="ctr"/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(no IDs)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Ratio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emittance</a:t>
                      </a:r>
                    </a:p>
                    <a:p>
                      <a:pPr algn="ctr"/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(IDs+IBS+3HC)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Ratio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4992737"/>
                  </a:ext>
                </a:extLst>
              </a:tr>
              <a:tr h="234108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Diamond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 2.7 nm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16.8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3.1 nm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22.3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0518700"/>
                  </a:ext>
                </a:extLst>
              </a:tr>
              <a:tr h="234108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Diamond-II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161 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139 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114238"/>
                  </a:ext>
                </a:extLst>
              </a:tr>
            </a:tbl>
          </a:graphicData>
        </a:graphic>
      </p:graphicFrame>
      <p:sp>
        <p:nvSpPr>
          <p:cNvPr id="16" name="Date Placeholder 6">
            <a:extLst>
              <a:ext uri="{FF2B5EF4-FFF2-40B4-BE49-F238E27FC236}">
                <a16:creationId xmlns:a16="http://schemas.microsoft.com/office/drawing/2014/main" id="{80CC2D02-D203-B7A0-A1B4-DBB4D3B075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899" y="6455058"/>
            <a:ext cx="5980501" cy="380060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Deepa Angal-Kalinin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UK National Accelerator Facilities Landscape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PAB 11/06/2024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5F8CF9A-469D-910E-59E6-62E0807BFF3A}"/>
              </a:ext>
            </a:extLst>
          </p:cNvPr>
          <p:cNvSpPr txBox="1"/>
          <p:nvPr/>
        </p:nvSpPr>
        <p:spPr>
          <a:xfrm>
            <a:off x="8104455" y="6232074"/>
            <a:ext cx="33684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 Nova" panose="020B0504020202020204" pitchFamily="34" charset="0"/>
              </a:rPr>
              <a:t>Courtesy of Ian Martin &amp; Richard Walker</a:t>
            </a:r>
          </a:p>
        </p:txBody>
      </p:sp>
    </p:spTree>
    <p:extLst>
      <p:ext uri="{BB962C8B-B14F-4D97-AF65-F5344CB8AC3E}">
        <p14:creationId xmlns:p14="http://schemas.microsoft.com/office/powerpoint/2010/main" val="37822985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475D53-9B56-460E-ABA1-825364B3BAD3}"/>
              </a:ext>
            </a:extLst>
          </p:cNvPr>
          <p:cNvSpPr txBox="1"/>
          <p:nvPr/>
        </p:nvSpPr>
        <p:spPr>
          <a:xfrm>
            <a:off x="512462" y="256594"/>
            <a:ext cx="77398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rial Nova" panose="020B0504020202020204" pitchFamily="34" charset="0"/>
              </a:rPr>
              <a:t>Diamond II – Project Status &amp; Key Milestones</a:t>
            </a:r>
          </a:p>
        </p:txBody>
      </p:sp>
      <p:sp>
        <p:nvSpPr>
          <p:cNvPr id="23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/>
                <a:cs typeface="Helvetica" panose="020B0604020202020204" pitchFamily="34" charset="0"/>
              </a:rPr>
              <a:t>9</a:t>
            </a:fld>
            <a:endParaRPr lang="en-US" sz="1100" b="1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/>
              <a:cs typeface="Helvetica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C9F74E1-9182-24FC-1A60-A83AE8501E76}"/>
              </a:ext>
            </a:extLst>
          </p:cNvPr>
          <p:cNvSpPr txBox="1"/>
          <p:nvPr/>
        </p:nvSpPr>
        <p:spPr>
          <a:xfrm>
            <a:off x="8104455" y="6222838"/>
            <a:ext cx="33684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 Nova" panose="020B0504020202020204" pitchFamily="34" charset="0"/>
              </a:rPr>
              <a:t>Courtesy of Ian Martin &amp; Richard Walker</a:t>
            </a:r>
          </a:p>
        </p:txBody>
      </p:sp>
      <p:pic>
        <p:nvPicPr>
          <p:cNvPr id="2050" name="Picture 2" descr="Diamond Light Source – Lightsources.org">
            <a:extLst>
              <a:ext uri="{FF2B5EF4-FFF2-40B4-BE49-F238E27FC236}">
                <a16:creationId xmlns:a16="http://schemas.microsoft.com/office/drawing/2014/main" id="{3512E443-46DB-47F8-8D7D-18BF2EBCD1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2077" y="11013"/>
            <a:ext cx="1510516" cy="429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5">
            <a:extLst>
              <a:ext uri="{FF2B5EF4-FFF2-40B4-BE49-F238E27FC236}">
                <a16:creationId xmlns:a16="http://schemas.microsoft.com/office/drawing/2014/main" id="{85D65E82-4CAE-142A-7F89-9BF2FC1AEF50}"/>
              </a:ext>
            </a:extLst>
          </p:cNvPr>
          <p:cNvSpPr txBox="1"/>
          <p:nvPr/>
        </p:nvSpPr>
        <p:spPr>
          <a:xfrm>
            <a:off x="85192" y="905232"/>
            <a:ext cx="6418242" cy="5047536"/>
          </a:xfrm>
          <a:prstGeom prst="rect">
            <a:avLst/>
          </a:prstGeom>
          <a:solidFill>
            <a:sysClr val="window" lastClr="FFFFFF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Nova" panose="020B0504020202020204" pitchFamily="34" charset="0"/>
                <a:cs typeface="Calibri" panose="020F0502020204030204" pitchFamily="34" charset="0"/>
              </a:rPr>
              <a:t>Project Status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ova" panose="020B0504020202020204" pitchFamily="34" charset="0"/>
                <a:cs typeface="Calibri" panose="020F0502020204030204" pitchFamily="34" charset="0"/>
              </a:rPr>
              <a:t>Tendering for major components underway: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ova" panose="020B0504020202020204" pitchFamily="34" charset="0"/>
                <a:cs typeface="Calibri" panose="020F0502020204030204" pitchFamily="34" charset="0"/>
              </a:rPr>
              <a:t>Solid-state amplifiers for normal conducting RF cavities (ITT Aug ’23, contract placed Nov ’23)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ova" panose="020B0504020202020204" pitchFamily="34" charset="0"/>
                <a:cs typeface="Calibri" panose="020F0502020204030204" pitchFamily="34" charset="0"/>
              </a:rPr>
              <a:t>Storage ring quadrupole magnets (ITT Jan ’24, contract placed Mar ’24)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ova" panose="020B0504020202020204" pitchFamily="34" charset="0"/>
                <a:cs typeface="Calibri" panose="020F0502020204030204" pitchFamily="34" charset="0"/>
              </a:rPr>
              <a:t>Superconducting 3</a:t>
            </a:r>
            <a:r>
              <a:rPr kumimoji="0" lang="en-GB" sz="14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ova" panose="020B0504020202020204" pitchFamily="34" charset="0"/>
                <a:cs typeface="Calibri" panose="020F0502020204030204" pitchFamily="34" charset="0"/>
              </a:rPr>
              <a:t>rd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ova" panose="020B0504020202020204" pitchFamily="34" charset="0"/>
                <a:cs typeface="Calibri" panose="020F0502020204030204" pitchFamily="34" charset="0"/>
              </a:rPr>
              <a:t> harmonic RF cavity (ITT Feb ’24 , contract placed May ’24)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ova" panose="020B0504020202020204" pitchFamily="34" charset="0"/>
                <a:cs typeface="Calibri" panose="020F0502020204030204" pitchFamily="34" charset="0"/>
              </a:rPr>
              <a:t>Storage ring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ova" panose="020B0504020202020204" pitchFamily="34" charset="0"/>
                <a:cs typeface="Calibri" panose="020F0502020204030204" pitchFamily="34" charset="0"/>
              </a:rPr>
              <a:t>sextupole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ova" panose="020B0504020202020204" pitchFamily="34" charset="0"/>
                <a:cs typeface="Calibri" panose="020F0502020204030204" pitchFamily="34" charset="0"/>
              </a:rPr>
              <a:t> magnets (ITT Mar ’24 , contract placed May ’24)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ova" panose="020B0504020202020204" pitchFamily="34" charset="0"/>
                <a:cs typeface="Calibri" panose="020F0502020204030204" pitchFamily="34" charset="0"/>
              </a:rPr>
              <a:t>Booster magnet power supplies (ITT Mar ’24)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ova" panose="020B0504020202020204" pitchFamily="34" charset="0"/>
                <a:cs typeface="Calibri" panose="020F0502020204030204" pitchFamily="34" charset="0"/>
              </a:rPr>
              <a:t>Booster girder assemblies (ITT Apr ’24)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ova" panose="020B0504020202020204" pitchFamily="34" charset="0"/>
                <a:cs typeface="Calibri" panose="020F0502020204030204" pitchFamily="34" charset="0"/>
              </a:rPr>
              <a:t>Transverse gradient (DQ) electromagnet dipoles (ITT June ’24)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ova" panose="020B050402020202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ova" panose="020B0504020202020204" pitchFamily="34" charset="0"/>
                <a:cs typeface="Calibri" panose="020F0502020204030204" pitchFamily="34" charset="0"/>
              </a:rPr>
              <a:t>Major items in next few months: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ova" panose="020B0504020202020204" pitchFamily="34" charset="0"/>
                <a:cs typeface="Calibri" panose="020F0502020204030204" pitchFamily="34" charset="0"/>
              </a:rPr>
              <a:t>Permanent magnet blocks and shunts for storage ring longitudinal gradient (DL) dipoles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ova" panose="020B0504020202020204" pitchFamily="34" charset="0"/>
                <a:cs typeface="Calibri" panose="020F0502020204030204" pitchFamily="34" charset="0"/>
              </a:rPr>
              <a:t>Main RF cavities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ova" panose="020B0504020202020204" pitchFamily="34" charset="0"/>
                <a:cs typeface="Calibri" panose="020F0502020204030204" pitchFamily="34" charset="0"/>
              </a:rPr>
              <a:t>Hybrid permanent magnet undulators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ova" panose="020B0504020202020204" pitchFamily="34" charset="0"/>
                <a:cs typeface="Calibri" panose="020F0502020204030204" pitchFamily="34" charset="0"/>
              </a:rPr>
              <a:t>Copper and stainless-steel girder vacuum vessels (NEG coated)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DF829C3-1879-F165-CE24-D067C760486C}"/>
              </a:ext>
            </a:extLst>
          </p:cNvPr>
          <p:cNvSpPr txBox="1"/>
          <p:nvPr/>
        </p:nvSpPr>
        <p:spPr>
          <a:xfrm>
            <a:off x="6559420" y="1391698"/>
            <a:ext cx="5513173" cy="4147289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900"/>
              </a:spcAft>
            </a:pPr>
            <a:r>
              <a:rPr lang="en-GB" sz="2000" b="1" dirty="0">
                <a:solidFill>
                  <a:srgbClr val="0000FF"/>
                </a:solidFill>
                <a:latin typeface="Arial Nova" panose="020B0504020202020204" pitchFamily="34" charset="0"/>
              </a:rPr>
              <a:t>Key Milestones</a:t>
            </a:r>
          </a:p>
          <a:p>
            <a:pPr marL="357188" indent="-357188"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en-GB" sz="1600" dirty="0">
                <a:latin typeface="Arial Nova" panose="020B0504020202020204" pitchFamily="34" charset="0"/>
              </a:rPr>
              <a:t>Project approval and first Calls For Tender – Jul. 2023 </a:t>
            </a:r>
            <a:endParaRPr lang="en-GB" sz="1600" b="1" dirty="0">
              <a:solidFill>
                <a:schemeClr val="accent6"/>
              </a:solidFill>
              <a:latin typeface="Arial Nova" panose="020B0504020202020204" pitchFamily="34" charset="0"/>
            </a:endParaRPr>
          </a:p>
          <a:p>
            <a:pPr marL="357188" indent="-357188"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en-GB" sz="1600" dirty="0">
                <a:latin typeface="Arial Nova" panose="020B0504020202020204" pitchFamily="34" charset="0"/>
              </a:rPr>
              <a:t>Completion of Diamond Extension Building – Feb. 2025</a:t>
            </a:r>
          </a:p>
          <a:p>
            <a:pPr marL="357188" indent="-357188"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en-GB" sz="1600" dirty="0">
                <a:latin typeface="Arial Nova" panose="020B0504020202020204" pitchFamily="34" charset="0"/>
              </a:rPr>
              <a:t>Start of the Diamond-II shutdown (the 18-month “dark period”) – Dec. 2027</a:t>
            </a:r>
          </a:p>
          <a:p>
            <a:pPr marL="357188" indent="-357188"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en-GB" sz="1600" dirty="0">
                <a:latin typeface="Arial Nova" panose="020B0504020202020204" pitchFamily="34" charset="0"/>
              </a:rPr>
              <a:t>Start of storage ring commissioning – Dec. 2028</a:t>
            </a:r>
          </a:p>
          <a:p>
            <a:pPr marL="357188" indent="-357188"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en-GB" sz="1600" dirty="0">
                <a:latin typeface="Arial Nova" panose="020B0504020202020204" pitchFamily="34" charset="0"/>
              </a:rPr>
              <a:t>Start of regular beamline X-ray commissioning – Jun. 2029</a:t>
            </a:r>
          </a:p>
          <a:p>
            <a:pPr marL="357188" indent="-357188"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en-GB" sz="1600" dirty="0">
                <a:latin typeface="Arial Nova" panose="020B0504020202020204" pitchFamily="34" charset="0"/>
              </a:rPr>
              <a:t>First phase of operational beamlines – Sep. 2029</a:t>
            </a:r>
          </a:p>
          <a:p>
            <a:pPr marL="357188" indent="-357188"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en-GB" sz="1600" dirty="0">
                <a:latin typeface="Arial Nova" panose="020B0504020202020204" pitchFamily="34" charset="0"/>
              </a:rPr>
              <a:t>First User on a flagship beamline – Jan. 2030</a:t>
            </a:r>
          </a:p>
          <a:p>
            <a:pPr marL="357188" indent="-357188"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0000FF"/>
                </a:solidFill>
                <a:latin typeface="Arial Nova" panose="020B0504020202020204" pitchFamily="34" charset="0"/>
              </a:rPr>
              <a:t>Diamond-II Project completed – Mar. 2030</a:t>
            </a:r>
          </a:p>
          <a:p>
            <a:endParaRPr lang="en-GB" sz="1600" dirty="0">
              <a:latin typeface="Arial Nova" panose="020B0504020202020204" pitchFamily="34" charset="0"/>
            </a:endParaRPr>
          </a:p>
        </p:txBody>
      </p:sp>
      <p:sp>
        <p:nvSpPr>
          <p:cNvPr id="2" name="Date Placeholder 6">
            <a:extLst>
              <a:ext uri="{FF2B5EF4-FFF2-40B4-BE49-F238E27FC236}">
                <a16:creationId xmlns:a16="http://schemas.microsoft.com/office/drawing/2014/main" id="{5C7A8104-6A9D-03A3-FBC7-F26C2C84A92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899" y="6455058"/>
            <a:ext cx="5980501" cy="380060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Deepa Angal-Kalinin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UK National Accelerator Facilities Landscape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PAB 11/06/2024</a:t>
            </a:r>
          </a:p>
        </p:txBody>
      </p:sp>
    </p:spTree>
    <p:extLst>
      <p:ext uri="{BB962C8B-B14F-4D97-AF65-F5344CB8AC3E}">
        <p14:creationId xmlns:p14="http://schemas.microsoft.com/office/powerpoint/2010/main" val="11487802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3305b838-c34c-4bc5-a224-1b5d53e55c3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8A89D99AE5C3244B06DA219CECCBBAB" ma:contentTypeVersion="15" ma:contentTypeDescription="Create a new document." ma:contentTypeScope="" ma:versionID="03f2894687834d5d43c776da9086c8ba">
  <xsd:schema xmlns:xsd="http://www.w3.org/2001/XMLSchema" xmlns:xs="http://www.w3.org/2001/XMLSchema" xmlns:p="http://schemas.microsoft.com/office/2006/metadata/properties" xmlns:ns3="84730ed7-a781-4356-b830-974a94e07814" xmlns:ns4="3305b838-c34c-4bc5-a224-1b5d53e55c3e" targetNamespace="http://schemas.microsoft.com/office/2006/metadata/properties" ma:root="true" ma:fieldsID="47fbf6dec5fdd7a510960cf3f4172225" ns3:_="" ns4:_="">
    <xsd:import namespace="84730ed7-a781-4356-b830-974a94e07814"/>
    <xsd:import namespace="3305b838-c34c-4bc5-a224-1b5d53e55c3e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AutoKeyPoints" minOccurs="0"/>
                <xsd:element ref="ns4:MediaServiceKeyPoints" minOccurs="0"/>
                <xsd:element ref="ns4:MediaServiceGenerationTime" minOccurs="0"/>
                <xsd:element ref="ns4:MediaServiceEventHashCode" minOccurs="0"/>
                <xsd:element ref="ns4:MediaLengthInSeconds" minOccurs="0"/>
                <xsd:element ref="ns4:MediaServiceLocation" minOccurs="0"/>
                <xsd:element ref="ns4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4730ed7-a781-4356-b830-974a94e0781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05b838-c34c-4bc5-a224-1b5d53e55c3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DDA877C-1C18-4025-8D98-2A78DDE7AA9D}">
  <ds:schemaRefs>
    <ds:schemaRef ds:uri="http://schemas.openxmlformats.org/package/2006/metadata/core-properties"/>
    <ds:schemaRef ds:uri="http://purl.org/dc/elements/1.1/"/>
    <ds:schemaRef ds:uri="84730ed7-a781-4356-b830-974a94e07814"/>
    <ds:schemaRef ds:uri="http://www.w3.org/XML/1998/namespace"/>
    <ds:schemaRef ds:uri="http://schemas.microsoft.com/office/2006/documentManagement/types"/>
    <ds:schemaRef ds:uri="http://purl.org/dc/dcmitype/"/>
    <ds:schemaRef ds:uri="http://purl.org/dc/terms/"/>
    <ds:schemaRef ds:uri="http://schemas.microsoft.com/office/infopath/2007/PartnerControls"/>
    <ds:schemaRef ds:uri="3305b838-c34c-4bc5-a224-1b5d53e55c3e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69F68F97-66D1-4349-8BBF-699897A19F4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BDA14A8-D734-4ED5-939D-3C518CCAF183}">
  <ds:schemaRefs>
    <ds:schemaRef ds:uri="3305b838-c34c-4bc5-a224-1b5d53e55c3e"/>
    <ds:schemaRef ds:uri="84730ed7-a781-4356-b830-974a94e0781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6324</TotalTime>
  <Words>3200</Words>
  <Application>Microsoft Office PowerPoint</Application>
  <PresentationFormat>Widescreen</PresentationFormat>
  <Paragraphs>538</Paragraphs>
  <Slides>28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40" baseType="lpstr">
      <vt:lpstr>Arial</vt:lpstr>
      <vt:lpstr>Arial Nova</vt:lpstr>
      <vt:lpstr>Arial Nova Light</vt:lpstr>
      <vt:lpstr>Arial Regular</vt:lpstr>
      <vt:lpstr>Avenir Next LT Pro Demi</vt:lpstr>
      <vt:lpstr>Avenir Next LT Pro Light</vt:lpstr>
      <vt:lpstr>Calibri</vt:lpstr>
      <vt:lpstr>Calibri Light</vt:lpstr>
      <vt:lpstr>Symbol</vt:lpstr>
      <vt:lpstr>Wingdings</vt:lpstr>
      <vt:lpstr>Office Theme</vt:lpstr>
      <vt:lpstr>Font and logo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STFC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Angal-Kalinin, Deepa (STFC,DL,AST)</dc:creator>
  <cp:lastModifiedBy>Angal-Kalinin, Deepa (STFC,DL,AST)</cp:lastModifiedBy>
  <cp:revision>92</cp:revision>
  <dcterms:created xsi:type="dcterms:W3CDTF">2023-04-28T14:20:41Z</dcterms:created>
  <dcterms:modified xsi:type="dcterms:W3CDTF">2024-06-12T06:26:40Z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0x01010078A89D99AE5C3244B06DA219CECCBBAB</vt:lpwstr>
  </property>
</Properties>
</file>