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7.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8.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9.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0.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4" r:id="rId4"/>
    <p:sldMasterId id="2147483698" r:id="rId5"/>
    <p:sldMasterId id="2147483680" r:id="rId6"/>
    <p:sldMasterId id="2147483700" r:id="rId7"/>
    <p:sldMasterId id="2147483681" r:id="rId8"/>
    <p:sldMasterId id="2147483802" r:id="rId9"/>
    <p:sldMasterId id="2147483701" r:id="rId10"/>
    <p:sldMasterId id="2147483814" r:id="rId11"/>
    <p:sldMasterId id="2147483828" r:id="rId12"/>
    <p:sldMasterId id="2147483840" r:id="rId13"/>
    <p:sldMasterId id="2147483850" r:id="rId14"/>
  </p:sldMasterIdLst>
  <p:notesMasterIdLst>
    <p:notesMasterId r:id="rId69"/>
  </p:notesMasterIdLst>
  <p:sldIdLst>
    <p:sldId id="257" r:id="rId15"/>
    <p:sldId id="311" r:id="rId16"/>
    <p:sldId id="477" r:id="rId17"/>
    <p:sldId id="480" r:id="rId18"/>
    <p:sldId id="483" r:id="rId19"/>
    <p:sldId id="484" r:id="rId20"/>
    <p:sldId id="485" r:id="rId21"/>
    <p:sldId id="486" r:id="rId22"/>
    <p:sldId id="443" r:id="rId23"/>
    <p:sldId id="487" r:id="rId24"/>
    <p:sldId id="488" r:id="rId25"/>
    <p:sldId id="489" r:id="rId26"/>
    <p:sldId id="490" r:id="rId27"/>
    <p:sldId id="501" r:id="rId28"/>
    <p:sldId id="491" r:id="rId29"/>
    <p:sldId id="492" r:id="rId30"/>
    <p:sldId id="493" r:id="rId31"/>
    <p:sldId id="494" r:id="rId32"/>
    <p:sldId id="495" r:id="rId33"/>
    <p:sldId id="496" r:id="rId34"/>
    <p:sldId id="497" r:id="rId35"/>
    <p:sldId id="502" r:id="rId36"/>
    <p:sldId id="503" r:id="rId37"/>
    <p:sldId id="504" r:id="rId38"/>
    <p:sldId id="475" r:id="rId39"/>
    <p:sldId id="505" r:id="rId40"/>
    <p:sldId id="506" r:id="rId41"/>
    <p:sldId id="507" r:id="rId42"/>
    <p:sldId id="508" r:id="rId43"/>
    <p:sldId id="509" r:id="rId44"/>
    <p:sldId id="510" r:id="rId45"/>
    <p:sldId id="514" r:id="rId46"/>
    <p:sldId id="515" r:id="rId47"/>
    <p:sldId id="516" r:id="rId48"/>
    <p:sldId id="517" r:id="rId49"/>
    <p:sldId id="518" r:id="rId50"/>
    <p:sldId id="521" r:id="rId51"/>
    <p:sldId id="522" r:id="rId52"/>
    <p:sldId id="523" r:id="rId53"/>
    <p:sldId id="524" r:id="rId54"/>
    <p:sldId id="525" r:id="rId55"/>
    <p:sldId id="526" r:id="rId56"/>
    <p:sldId id="527" r:id="rId57"/>
    <p:sldId id="528" r:id="rId58"/>
    <p:sldId id="530" r:id="rId59"/>
    <p:sldId id="533" r:id="rId60"/>
    <p:sldId id="536" r:id="rId61"/>
    <p:sldId id="537" r:id="rId62"/>
    <p:sldId id="482" r:id="rId63"/>
    <p:sldId id="532" r:id="rId64"/>
    <p:sldId id="535" r:id="rId65"/>
    <p:sldId id="531" r:id="rId66"/>
    <p:sldId id="529" r:id="rId67"/>
    <p:sldId id="534"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DF8"/>
    <a:srgbClr val="000000"/>
    <a:srgbClr val="FF6900"/>
    <a:srgbClr val="2E2D62"/>
    <a:srgbClr val="FFFFFF"/>
    <a:srgbClr val="646464"/>
    <a:srgbClr val="F8F8F8"/>
    <a:srgbClr val="F08900"/>
    <a:srgbClr val="003088"/>
    <a:srgbClr val="6262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778539-18AA-EA34-9435-E3475A4185A7}" v="2" dt="2021-05-10T14:28:42.976"/>
    <p1510:client id="{08C6C695-6908-558E-5F20-103DE528B6D8}" v="14" dt="2021-07-12T14:28:39.731"/>
    <p1510:client id="{0D27EFC6-5F1E-ADD4-8D97-280253EAA724}" v="6" dt="2021-10-11T14:31:36.522"/>
    <p1510:client id="{0ECEC635-EDC1-686E-83E3-19EDD785478F}" v="9" dt="2021-04-20T11:06:18.369"/>
    <p1510:client id="{0EE3B8C0-26F6-4132-3522-7858344274D2}" v="24" dt="2021-05-07T09:40:20.670"/>
    <p1510:client id="{0FB825EE-B096-8499-3F05-4AAD12BFD438}" v="38" dt="2021-01-04T11:57:52.264"/>
    <p1510:client id="{10011CBF-031B-04C8-D886-D59A20DB8E9B}" v="45" dt="2021-10-11T08:35:34.498"/>
    <p1510:client id="{158CED6C-1B6E-0A40-48F0-BB8BE24700DE}" v="8" dt="2021-09-13T12:03:01.529"/>
    <p1510:client id="{1A4E197F-2DAD-0D6A-CA96-5DF63B6DEFE8}" v="368" dt="2020-09-21T09:48:19.902"/>
    <p1510:client id="{1BB4C499-CCF9-4FFC-8525-4C383939437D}" v="1" dt="2021-03-16T16:17:28.371"/>
    <p1510:client id="{1DA6C2E3-B5A6-1CCF-B4EC-A11B822E0970}" v="15" dt="2021-09-13T12:04:14.555"/>
    <p1510:client id="{211F030C-B514-42EE-C631-6044BFE175FE}" v="786" dt="2021-03-17T10:40:24.072"/>
    <p1510:client id="{216FA0D9-1379-130D-636A-458FC46E761A}" v="2" dt="2021-10-12T09:38:34.350"/>
    <p1510:client id="{22C87600-0EB1-2687-56C5-93BEBB7BA6A0}" v="17" dt="2020-12-11T10:51:05.793"/>
    <p1510:client id="{28CB8D21-CA52-7094-1536-2D317C9BE155}" v="17" dt="2021-03-10T14:48:11.890"/>
    <p1510:client id="{2AEA6A0E-A3EB-8C3A-54A6-0314AEFBAC13}" v="52" dt="2021-06-03T15:19:29.825"/>
    <p1510:client id="{335B1030-D839-E6AA-BDA5-B07413B4AB04}" v="21" dt="2021-11-08T09:07:21.020"/>
    <p1510:client id="{3396E4F7-2607-5E5B-6CAE-31D3DDDBE61B}" v="3" dt="2021-03-10T14:41:38.668"/>
    <p1510:client id="{341F5C2E-4A7B-71B9-7520-6730EF3EBCF0}" v="2" dt="2020-09-22T07:59:43.361"/>
    <p1510:client id="{36502BCC-ED48-B6ED-6A9C-5FB84ECA9DB9}" v="27" dt="2021-01-11T10:14:25.790"/>
    <p1510:client id="{390AC977-0F09-3DD3-8786-6660A6E9B68F}" v="27" dt="2020-10-19T11:36:34.480"/>
    <p1510:client id="{39615609-9BAC-3720-914E-7A363ADF359F}" v="2528" dt="2021-03-17T12:16:12.304"/>
    <p1510:client id="{3E3DD5F2-CCC5-FE7B-9A14-E257F21FDD83}" v="10" dt="2021-11-09T11:54:59.507"/>
    <p1510:client id="{40AA51E9-4C26-74C0-1393-45420419D464}" v="1" dt="2021-07-12T14:28:58.305"/>
    <p1510:client id="{40DE23B3-5B4E-C4C2-57A8-4FA014D2E3F0}" v="32" dt="2021-03-16T11:46:39.391"/>
    <p1510:client id="{41012849-1FCF-D741-22DC-46EA7D8E537A}" v="43" dt="2020-10-16T10:51:14.103"/>
    <p1510:client id="{430CEFE2-233E-BD15-4446-BA06DC383DC5}" v="5" dt="2020-11-18T09:41:03.348"/>
    <p1510:client id="{4D82E1F6-5776-DC7B-AFBD-345731038C49}" v="74" dt="2021-11-09T10:09:38.675"/>
    <p1510:client id="{4E4F2141-982F-530A-4189-8E2F9BA9DBE2}" v="57" dt="2021-10-11T13:48:19.704"/>
    <p1510:client id="{4F1110FC-1646-1339-2383-66321BF95988}" v="378" dt="2021-03-16T17:22:01.749"/>
    <p1510:client id="{5056CAA4-0DDE-60D1-5EC5-88356EC4941B}" v="55" dt="2021-02-09T10:57:27.253"/>
    <p1510:client id="{51A109FF-7915-526B-BA9D-9505F244BAF5}" v="1" dt="2020-09-22T09:09:55.831"/>
    <p1510:client id="{54E488B9-03A2-1B5E-4BC7-A6E327F6BCF2}" v="2" dt="2021-06-07T12:56:57.994"/>
    <p1510:client id="{55655426-601E-35E3-F881-B39341FB8477}" v="37" dt="2020-11-12T13:13:20.662"/>
    <p1510:client id="{57789C11-B2D6-052D-CC06-9D8D4FA0CDD1}" v="1" dt="2021-09-13T14:54:44.267"/>
    <p1510:client id="{5E48D666-443B-C1BC-0396-36C1DEAAEE3A}" v="96" dt="2021-07-08T14:12:29.742"/>
    <p1510:client id="{5F087576-EDC8-E545-1586-FA3A1254F9E3}" v="5" dt="2021-05-27T14:58:21.721"/>
    <p1510:client id="{5F6CC972-6640-9E86-6ABD-87B8E08765DD}" v="62" dt="2021-07-15T15:24:42.156"/>
    <p1510:client id="{61C32A9C-3E08-B606-C97F-2BE0D2ED2970}" v="12" dt="2021-06-08T07:47:00.111"/>
    <p1510:client id="{6227FC03-49F5-CF98-F1D0-18189BB80807}" v="2" dt="2021-06-07T17:05:47.893"/>
    <p1510:client id="{645F0FC8-13FE-F3F3-7C82-BCB414F513FE}" v="184" dt="2021-04-14T10:51:06.862"/>
    <p1510:client id="{678D0AB2-B0B1-FA49-7880-91464EC49C76}" v="109" dt="2022-03-02T11:45:34.385"/>
    <p1510:client id="{67A1855F-C695-942C-E216-CF151014A08C}" v="12" dt="2020-09-22T10:23:52.238"/>
    <p1510:client id="{6B3FCD12-DCD8-143F-032B-F74BF83BFACF}" v="90" dt="2021-05-10T09:10:52.425"/>
    <p1510:client id="{6DB7DA8D-B8C1-630D-DF39-88E03F0ABFFD}" v="12" dt="2021-03-17T10:31:50.426"/>
    <p1510:client id="{6E1E144D-3260-DD34-DBDB-FF19034FB685}" v="304" dt="2021-01-11T10:58:39.501"/>
    <p1510:client id="{71FB00C9-11E8-C50B-2873-72BE9E9D5CCB}" v="585" dt="2021-05-11T10:33:53.498"/>
    <p1510:client id="{743E1739-D9E6-73E5-7023-41CB3646CBDC}" v="55" dt="2020-09-22T08:44:43.083"/>
    <p1510:client id="{753A2C5F-1708-831A-02FD-0506258BDD88}" v="658" dt="2021-11-09T09:56:17.261"/>
    <p1510:client id="{7A9F50FC-4452-6AE5-7E21-58EFFC067953}" v="194" dt="2020-11-13T12:25:40.569"/>
    <p1510:client id="{7B6A7C92-EAD1-3B79-609E-B00816B1363E}" v="25" dt="2021-03-16T11:43:23.151"/>
    <p1510:client id="{7C889385-B46A-17D0-1DC7-F340CC635826}" v="4" dt="2021-06-08T07:31:36.157"/>
    <p1510:client id="{7D54697D-D20B-2FB4-7E30-2A064FAC4CFD}" v="34" dt="2020-09-22T11:20:14.297"/>
    <p1510:client id="{7F1DFF9A-4E78-AC8E-4886-84203456EB06}" v="3" dt="2021-07-12T15:03:12.515"/>
    <p1510:client id="{836025F8-A14B-7946-F247-B68BCD2B4CA8}" v="6" dt="2021-05-27T14:57:27.153"/>
    <p1510:client id="{87716ACD-CB9B-AC8F-86A5-50B860249106}" v="38" dt="2021-09-09T11:09:41.545"/>
    <p1510:client id="{90B9810C-B79A-331B-BD13-A0817E167398}" v="8" dt="2021-02-09T11:10:14.991"/>
    <p1510:client id="{9272AB89-FB58-2295-8B5F-EA8F14E12767}" v="80" dt="2020-10-21T09:44:14.620"/>
    <p1510:client id="{953D4FD3-2BEB-147A-869E-A1A7AB23D31E}" v="1" dt="2021-02-03T09:51:17.817"/>
    <p1510:client id="{959BC138-D1BA-4F77-27C8-C09A84F8EFF4}" v="23" dt="2021-01-27T10:47:16.518"/>
    <p1510:client id="{99AFFE0D-7262-589F-54B7-9E7A5594881A}" v="386" dt="2021-06-08T10:35:18.183"/>
    <p1510:client id="{A04624FC-00E6-7682-7CC1-945C54F00CDB}" v="47" dt="2021-04-08T09:03:55.654"/>
    <p1510:client id="{A420BBC3-F546-3DC6-2FB7-9E156D9537A7}" v="35" dt="2021-09-13T09:02:01.511"/>
    <p1510:client id="{A5FBA082-9325-437A-ECBD-2F7C3C2A50A3}" v="3" dt="2020-09-22T08:31:44.145"/>
    <p1510:client id="{A7415116-7FE3-687F-CB47-76DB71D845EB}" v="48" dt="2021-05-27T13:42:04.146"/>
    <p1510:client id="{A76EE48D-85EF-CB95-8DCA-2218830DAE59}" v="2" dt="2021-03-16T11:48:07.975"/>
    <p1510:client id="{B41FB253-0A57-0208-1EC9-DFC0EE142B4E}" v="243" dt="2021-05-10T15:35:12.371"/>
    <p1510:client id="{BA86F85C-070B-1607-0BE8-2D57E1B6B9BE}" v="32" dt="2021-10-20T14:15:59.958"/>
    <p1510:client id="{BEA3AF9C-C059-8847-F19F-A5C76908D81F}" v="5" dt="2021-09-09T11:44:23.584"/>
    <p1510:client id="{C169BB3B-B49E-F064-6862-C98E02813A1F}" v="2285" dt="2020-11-18T11:45:34.010"/>
    <p1510:client id="{C2AC3713-6722-ED0B-EF72-840DCAF17B97}" v="394" dt="2021-06-08T08:36:58.545"/>
    <p1510:client id="{C5DD9313-CE6F-4D5E-1146-EA0C8B31B840}" v="181" dt="2021-09-14T11:48:28.867"/>
    <p1510:client id="{CA10FC36-1CCA-E933-2140-5871490D891E}" v="9" dt="2020-09-22T09:18:24.698"/>
    <p1510:client id="{CCA9100F-BD3C-2C36-6019-B0B69DC57336}" v="5" dt="2020-10-20T14:52:02.500"/>
    <p1510:client id="{CF1B2CC9-FC22-CF40-E8E0-B2A9F82C5850}" v="1" dt="2021-11-09T12:20:39.104"/>
    <p1510:client id="{D6F4EEC8-E603-7119-5A0B-1AD8754C2942}" v="392" dt="2021-11-08T16:28:10.221"/>
    <p1510:client id="{D700FA31-F6BF-11A4-865C-1CE8E0D5617D}" v="108" dt="2020-09-21T20:30:24.926"/>
    <p1510:client id="{E380821C-ED08-66FD-D966-A5323E577CA1}" v="26" dt="2020-12-15T12:19:44.109"/>
    <p1510:client id="{E53D877D-9F3A-A86D-6C75-E87598B76563}" v="30" dt="2020-10-20T10:30:37.977"/>
    <p1510:client id="{EA60C805-E9C1-FB1F-1433-CDB762DA127E}" v="191" dt="2021-07-21T13:28:56.501"/>
    <p1510:client id="{ECA98096-86CA-977E-6ECE-855616B62341}" v="15" dt="2021-06-04T10:48:24.202"/>
    <p1510:client id="{EE250822-C2AD-BED8-89E8-18C9ACB725E2}" v="42" dt="2021-05-04T14:49:35.500"/>
    <p1510:client id="{EF856596-D707-6509-A5EF-C753DA052C24}" v="1" dt="2021-07-12T14:14:08.476"/>
    <p1510:client id="{F1906CE1-6990-1BAF-1D76-442A029EED37}" v="7" dt="2021-11-09T12:08:50.369"/>
    <p1510:client id="{F41DA25E-2A8A-1044-5546-EA2F4A7A98B8}" v="24" dt="2021-07-13T07:57:29.390"/>
    <p1510:client id="{F8A7A5D3-4FF2-440C-BB02-87D5E45339E1}" v="18" dt="2021-09-09T11:01:47.663"/>
    <p1510:client id="{F9A4831E-E42C-2EDB-4D08-37DC5AA0A4DF}" v="17" dt="2021-08-09T16:28:03.187"/>
    <p1510:client id="{FD30B73F-8599-E031-E55D-5ED09838A69F}" v="90" dt="2020-11-18T09:11:27.2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81" y="42"/>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42" Type="http://schemas.openxmlformats.org/officeDocument/2006/relationships/slide" Target="slides/slide28.xml"/><Relationship Id="rId47" Type="http://schemas.openxmlformats.org/officeDocument/2006/relationships/slide" Target="slides/slide33.xml"/><Relationship Id="rId63" Type="http://schemas.openxmlformats.org/officeDocument/2006/relationships/slide" Target="slides/slide49.xml"/><Relationship Id="rId68" Type="http://schemas.openxmlformats.org/officeDocument/2006/relationships/slide" Target="slides/slide54.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slide" Target="slides/slide52.xml"/><Relationship Id="rId5" Type="http://schemas.openxmlformats.org/officeDocument/2006/relationships/slideMaster" Target="slideMasters/slideMaster2.xml"/><Relationship Id="rId61" Type="http://schemas.openxmlformats.org/officeDocument/2006/relationships/slide" Target="slides/slide47.xml"/><Relationship Id="rId19" Type="http://schemas.openxmlformats.org/officeDocument/2006/relationships/slide" Target="slides/slide5.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37.xml"/><Relationship Id="rId72" Type="http://schemas.openxmlformats.org/officeDocument/2006/relationships/theme" Target="theme/theme1.xml"/><Relationship Id="rId80"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slide" Target="slides/slide53.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7.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73" Type="http://schemas.openxmlformats.org/officeDocument/2006/relationships/tableStyles" Target="tableStyles.xml"/><Relationship Id="rId8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4.xml"/><Relationship Id="rId39" Type="http://schemas.openxmlformats.org/officeDocument/2006/relationships/slide" Target="slides/slide25.xml"/><Relationship Id="rId34" Type="http://schemas.openxmlformats.org/officeDocument/2006/relationships/slide" Target="slides/slide20.xml"/><Relationship Id="rId50" Type="http://schemas.openxmlformats.org/officeDocument/2006/relationships/slide" Target="slides/slide36.xml"/><Relationship Id="rId55" Type="http://schemas.openxmlformats.org/officeDocument/2006/relationships/slide" Target="slides/slide41.xml"/><Relationship Id="rId7" Type="http://schemas.openxmlformats.org/officeDocument/2006/relationships/slideMaster" Target="slideMasters/slideMaster4.xml"/><Relationship Id="rId7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rke, Jim (STFC,DL,AST)" userId="S::jim.clarke@stfc.ac.uk::cfbc3bf2-f1c3-43b3-bd3d-aaf645717052" providerId="AD" clId="Web-{678D0AB2-B0B1-FA49-7880-91464EC49C76}"/>
    <pc:docChg chg="modSld">
      <pc:chgData name="Clarke, Jim (STFC,DL,AST)" userId="S::jim.clarke@stfc.ac.uk::cfbc3bf2-f1c3-43b3-bd3d-aaf645717052" providerId="AD" clId="Web-{678D0AB2-B0B1-FA49-7880-91464EC49C76}" dt="2022-03-02T11:45:34.385" v="56" actId="20577"/>
      <pc:docMkLst>
        <pc:docMk/>
      </pc:docMkLst>
      <pc:sldChg chg="modSp">
        <pc:chgData name="Clarke, Jim (STFC,DL,AST)" userId="S::jim.clarke@stfc.ac.uk::cfbc3bf2-f1c3-43b3-bd3d-aaf645717052" providerId="AD" clId="Web-{678D0AB2-B0B1-FA49-7880-91464EC49C76}" dt="2022-03-02T11:45:34.385" v="56" actId="20577"/>
        <pc:sldMkLst>
          <pc:docMk/>
          <pc:sldMk cId="3795397773" sldId="388"/>
        </pc:sldMkLst>
        <pc:spChg chg="mod">
          <ac:chgData name="Clarke, Jim (STFC,DL,AST)" userId="S::jim.clarke@stfc.ac.uk::cfbc3bf2-f1c3-43b3-bd3d-aaf645717052" providerId="AD" clId="Web-{678D0AB2-B0B1-FA49-7880-91464EC49C76}" dt="2022-03-02T11:45:34.385" v="56" actId="20577"/>
          <ac:spMkLst>
            <pc:docMk/>
            <pc:sldMk cId="3795397773" sldId="388"/>
            <ac:spMk id="7" creationId="{2422DBB9-7747-7041-8E78-C517CE8075C9}"/>
          </ac:spMkLst>
        </pc:spChg>
      </pc:sldChg>
      <pc:sldChg chg="modSp">
        <pc:chgData name="Clarke, Jim (STFC,DL,AST)" userId="S::jim.clarke@stfc.ac.uk::cfbc3bf2-f1c3-43b3-bd3d-aaf645717052" providerId="AD" clId="Web-{678D0AB2-B0B1-FA49-7880-91464EC49C76}" dt="2022-03-02T11:43:02.709" v="7" actId="20577"/>
        <pc:sldMkLst>
          <pc:docMk/>
          <pc:sldMk cId="1536712340" sldId="390"/>
        </pc:sldMkLst>
        <pc:spChg chg="mod">
          <ac:chgData name="Clarke, Jim (STFC,DL,AST)" userId="S::jim.clarke@stfc.ac.uk::cfbc3bf2-f1c3-43b3-bd3d-aaf645717052" providerId="AD" clId="Web-{678D0AB2-B0B1-FA49-7880-91464EC49C76}" dt="2022-03-02T11:43:02.709" v="7" actId="20577"/>
          <ac:spMkLst>
            <pc:docMk/>
            <pc:sldMk cId="1536712340" sldId="390"/>
            <ac:spMk id="7" creationId="{2422DBB9-7747-7041-8E78-C517CE8075C9}"/>
          </ac:spMkLst>
        </pc:spChg>
      </pc:sldChg>
      <pc:sldChg chg="modSp">
        <pc:chgData name="Clarke, Jim (STFC,DL,AST)" userId="S::jim.clarke@stfc.ac.uk::cfbc3bf2-f1c3-43b3-bd3d-aaf645717052" providerId="AD" clId="Web-{678D0AB2-B0B1-FA49-7880-91464EC49C76}" dt="2022-03-02T11:44:23.102" v="23" actId="20577"/>
        <pc:sldMkLst>
          <pc:docMk/>
          <pc:sldMk cId="1020644558" sldId="393"/>
        </pc:sldMkLst>
        <pc:spChg chg="mod">
          <ac:chgData name="Clarke, Jim (STFC,DL,AST)" userId="S::jim.clarke@stfc.ac.uk::cfbc3bf2-f1c3-43b3-bd3d-aaf645717052" providerId="AD" clId="Web-{678D0AB2-B0B1-FA49-7880-91464EC49C76}" dt="2022-03-02T11:44:23.102" v="23" actId="20577"/>
          <ac:spMkLst>
            <pc:docMk/>
            <pc:sldMk cId="1020644558" sldId="393"/>
            <ac:spMk id="7" creationId="{2422DBB9-7747-7041-8E78-C517CE8075C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FE9A4A-3203-D544-A0F2-9B4A7A1B021E}" type="datetimeFigureOut">
              <a:rPr lang="en-US" smtClean="0"/>
              <a:t>6/11/2024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3BA1D-A00F-DB41-84DA-BE26C4853B35}" type="slidenum">
              <a:rPr lang="en-US" smtClean="0"/>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dirty="0"/>
          </a:p>
        </p:txBody>
      </p:sp>
    </p:spTree>
    <p:extLst>
      <p:ext uri="{BB962C8B-B14F-4D97-AF65-F5344CB8AC3E}">
        <p14:creationId xmlns:p14="http://schemas.microsoft.com/office/powerpoint/2010/main" val="79267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dirty="0"/>
          </a:p>
        </p:txBody>
      </p:sp>
    </p:spTree>
    <p:extLst>
      <p:ext uri="{BB962C8B-B14F-4D97-AF65-F5344CB8AC3E}">
        <p14:creationId xmlns:p14="http://schemas.microsoft.com/office/powerpoint/2010/main" val="3988363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3</a:t>
            </a:fld>
            <a:endParaRPr lang="en-US" dirty="0"/>
          </a:p>
        </p:txBody>
      </p:sp>
    </p:spTree>
    <p:extLst>
      <p:ext uri="{BB962C8B-B14F-4D97-AF65-F5344CB8AC3E}">
        <p14:creationId xmlns:p14="http://schemas.microsoft.com/office/powerpoint/2010/main" val="892825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9</a:t>
            </a:fld>
            <a:endParaRPr lang="en-US" dirty="0"/>
          </a:p>
        </p:txBody>
      </p:sp>
    </p:spTree>
    <p:extLst>
      <p:ext uri="{BB962C8B-B14F-4D97-AF65-F5344CB8AC3E}">
        <p14:creationId xmlns:p14="http://schemas.microsoft.com/office/powerpoint/2010/main" val="3390150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30</a:t>
            </a:fld>
            <a:endParaRPr lang="en-US" dirty="0"/>
          </a:p>
        </p:txBody>
      </p:sp>
    </p:spTree>
    <p:extLst>
      <p:ext uri="{BB962C8B-B14F-4D97-AF65-F5344CB8AC3E}">
        <p14:creationId xmlns:p14="http://schemas.microsoft.com/office/powerpoint/2010/main" val="1121373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55D5078-B539-4FCA-973F-6C42DC54017E}" type="slidenum">
              <a:rPr kumimoji="0" lang="en-US" sz="1200" b="0" i="0" u="none" strike="noStrike" kern="1200" cap="none" spc="0" normalizeH="0" baseline="0" noProof="0" smtClean="0">
                <a:ln>
                  <a:noFill/>
                </a:ln>
                <a:solidFill>
                  <a:srgbClr val="000000"/>
                </a:solidFill>
                <a:effectLst/>
                <a:uLnTx/>
                <a:uFillTx/>
                <a:latin typeface="Lucida Grande" pitchFamily="84" charset="0"/>
                <a:ea typeface="ヒラギノ角ゴ Pro W3" pitchFamily="8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34</a:t>
            </a:fld>
            <a:endParaRPr kumimoji="0" lang="en-US" sz="1200" b="0" i="0" u="none" strike="noStrike" kern="1200" cap="none" spc="0" normalizeH="0" baseline="0" noProof="0" dirty="0">
              <a:ln>
                <a:noFill/>
              </a:ln>
              <a:solidFill>
                <a:srgbClr val="000000"/>
              </a:solidFill>
              <a:effectLst/>
              <a:uLnTx/>
              <a:uFillTx/>
              <a:latin typeface="Lucida Grande" pitchFamily="84" charset="0"/>
              <a:ea typeface="ヒラギノ角ゴ Pro W3" pitchFamily="84" charset="-128"/>
              <a:cs typeface="+mn-cs"/>
            </a:endParaRPr>
          </a:p>
        </p:txBody>
      </p:sp>
    </p:spTree>
    <p:extLst>
      <p:ext uri="{BB962C8B-B14F-4D97-AF65-F5344CB8AC3E}">
        <p14:creationId xmlns:p14="http://schemas.microsoft.com/office/powerpoint/2010/main" val="1460027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55D5078-B539-4FCA-973F-6C42DC54017E}" type="slidenum">
              <a:rPr kumimoji="0" lang="en-US" sz="1200" b="0" i="0" u="none" strike="noStrike" kern="1200" cap="none" spc="0" normalizeH="0" baseline="0" noProof="0" smtClean="0">
                <a:ln>
                  <a:noFill/>
                </a:ln>
                <a:solidFill>
                  <a:srgbClr val="000000"/>
                </a:solidFill>
                <a:effectLst/>
                <a:uLnTx/>
                <a:uFillTx/>
                <a:latin typeface="Lucida Grande" pitchFamily="84" charset="0"/>
                <a:ea typeface="ヒラギノ角ゴ Pro W3" pitchFamily="8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35</a:t>
            </a:fld>
            <a:endParaRPr kumimoji="0" lang="en-US" sz="1200" b="0" i="0" u="none" strike="noStrike" kern="1200" cap="none" spc="0" normalizeH="0" baseline="0" noProof="0" dirty="0">
              <a:ln>
                <a:noFill/>
              </a:ln>
              <a:solidFill>
                <a:srgbClr val="000000"/>
              </a:solidFill>
              <a:effectLst/>
              <a:uLnTx/>
              <a:uFillTx/>
              <a:latin typeface="Lucida Grande" pitchFamily="84" charset="0"/>
              <a:ea typeface="ヒラギノ角ゴ Pro W3" pitchFamily="84" charset="-128"/>
              <a:cs typeface="+mn-cs"/>
            </a:endParaRPr>
          </a:p>
        </p:txBody>
      </p:sp>
    </p:spTree>
    <p:extLst>
      <p:ext uri="{BB962C8B-B14F-4D97-AF65-F5344CB8AC3E}">
        <p14:creationId xmlns:p14="http://schemas.microsoft.com/office/powerpoint/2010/main" val="837839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55D5078-B539-4FCA-973F-6C42DC54017E}" type="slidenum">
              <a:rPr kumimoji="0" lang="en-US" sz="1200" b="0" i="0" u="none" strike="noStrike" kern="1200" cap="none" spc="0" normalizeH="0" baseline="0" noProof="0" smtClean="0">
                <a:ln>
                  <a:noFill/>
                </a:ln>
                <a:solidFill>
                  <a:srgbClr val="000000"/>
                </a:solidFill>
                <a:effectLst/>
                <a:uLnTx/>
                <a:uFillTx/>
                <a:latin typeface="Lucida Grande" pitchFamily="84" charset="0"/>
                <a:ea typeface="ヒラギノ角ゴ Pro W3" pitchFamily="8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36</a:t>
            </a:fld>
            <a:endParaRPr kumimoji="0" lang="en-US" sz="1200" b="0" i="0" u="none" strike="noStrike" kern="1200" cap="none" spc="0" normalizeH="0" baseline="0" noProof="0" dirty="0">
              <a:ln>
                <a:noFill/>
              </a:ln>
              <a:solidFill>
                <a:srgbClr val="000000"/>
              </a:solidFill>
              <a:effectLst/>
              <a:uLnTx/>
              <a:uFillTx/>
              <a:latin typeface="Lucida Grande" pitchFamily="84" charset="0"/>
              <a:ea typeface="ヒラギノ角ゴ Pro W3" pitchFamily="84" charset="-128"/>
              <a:cs typeface="+mn-cs"/>
            </a:endParaRPr>
          </a:p>
        </p:txBody>
      </p:sp>
    </p:spTree>
    <p:extLst>
      <p:ext uri="{BB962C8B-B14F-4D97-AF65-F5344CB8AC3E}">
        <p14:creationId xmlns:p14="http://schemas.microsoft.com/office/powerpoint/2010/main" val="3995803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082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7178343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424396177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2755810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38370411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3923134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253501309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274529788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57142546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37704006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631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2499584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123181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221673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11380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744664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8429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0" name="Content Placeholder 2"/>
          <p:cNvSpPr>
            <a:spLocks noGrp="1"/>
          </p:cNvSpPr>
          <p:nvPr>
            <p:ph idx="10"/>
          </p:nvPr>
        </p:nvSpPr>
        <p:spPr>
          <a:xfrm>
            <a:off x="719404" y="1557338"/>
            <a:ext cx="11041227" cy="4968006"/>
          </a:xfrm>
        </p:spPr>
        <p:txBody>
          <a:bodyPr/>
          <a:lstStyle>
            <a:lvl1pPr>
              <a:defRPr sz="1800">
                <a:latin typeface="Calibri" panose="020F0502020204030204" pitchFamily="34" charset="0"/>
                <a:cs typeface="Arial" pitchFamily="34" charset="0"/>
              </a:defRPr>
            </a:lvl1pPr>
            <a:lvl2pPr>
              <a:defRPr sz="1650">
                <a:solidFill>
                  <a:schemeClr val="accent1">
                    <a:lumMod val="50000"/>
                  </a:schemeClr>
                </a:solidFill>
                <a:latin typeface="Calibri" panose="020F0502020204030204" pitchFamily="34" charset="0"/>
                <a:cs typeface="Arial" pitchFamily="34" charset="0"/>
              </a:defRPr>
            </a:lvl2pPr>
            <a:lvl3pPr marL="857250" marR="0" indent="-171450" algn="l" defTabSz="685800" rtl="0" eaLnBrk="0" fontAlgn="base" latinLnBrk="0" hangingPunct="0">
              <a:lnSpc>
                <a:spcPct val="100000"/>
              </a:lnSpc>
              <a:spcBef>
                <a:spcPct val="20000"/>
              </a:spcBef>
              <a:spcAft>
                <a:spcPct val="0"/>
              </a:spcAft>
              <a:buClrTx/>
              <a:buSzTx/>
              <a:buFontTx/>
              <a:buChar char="•"/>
              <a:tabLst/>
              <a:defRPr sz="1500">
                <a:solidFill>
                  <a:schemeClr val="accent2"/>
                </a:solidFill>
                <a:latin typeface="Calibri" panose="020F0502020204030204" pitchFamily="34" charset="0"/>
                <a:cs typeface="Arial" pitchFamily="34" charset="0"/>
              </a:defRPr>
            </a:lvl3pPr>
            <a:lvl4pPr marL="1285875" indent="-257175">
              <a:buNone/>
              <a:defRPr lang="en-GB" altLang="en-US" sz="1500" baseline="0" dirty="0" smtClean="0">
                <a:solidFill>
                  <a:schemeClr val="bg1">
                    <a:lumMod val="50000"/>
                  </a:schemeClr>
                </a:solidFill>
                <a:latin typeface="Calibri" pitchFamily="34" charset="0"/>
                <a:ea typeface="+mn-ea"/>
                <a:cs typeface="Calibri" pitchFamily="34" charset="0"/>
              </a:defRPr>
            </a:lvl4pPr>
          </a:lstStyle>
          <a:p>
            <a:pPr lvl="0"/>
            <a:r>
              <a:rPr lang="en-US"/>
              <a:t>Click to edit Master text styles</a:t>
            </a:r>
          </a:p>
          <a:p>
            <a:pPr lvl="1"/>
            <a:r>
              <a:rPr lang="en-US"/>
              <a:t>Second level</a:t>
            </a:r>
          </a:p>
          <a:p>
            <a:pPr lvl="2"/>
            <a:r>
              <a:rPr lang="en-US"/>
              <a:t>Third level</a:t>
            </a:r>
          </a:p>
          <a:p>
            <a:pPr marL="1200150" marR="0" lvl="3" indent="-171450" algn="l" defTabSz="685800" rtl="0" eaLnBrk="0" fontAlgn="base" latinLnBrk="0" hangingPunct="0">
              <a:lnSpc>
                <a:spcPct val="100000"/>
              </a:lnSpc>
              <a:spcBef>
                <a:spcPct val="20000"/>
              </a:spcBef>
              <a:spcAft>
                <a:spcPct val="0"/>
              </a:spcAft>
              <a:buClrTx/>
              <a:buSzTx/>
              <a:buFontTx/>
              <a:buChar char="–"/>
              <a:tabLst/>
              <a:defRPr/>
            </a:pPr>
            <a:r>
              <a:rPr lang="en-US" altLang="en-US"/>
              <a:t>Fourth level</a:t>
            </a:r>
            <a:endParaRPr lang="en-GB" altLang="en-US"/>
          </a:p>
          <a:p>
            <a:pPr lvl="2"/>
            <a:endParaRPr lang="en-US"/>
          </a:p>
        </p:txBody>
      </p:sp>
      <p:sp>
        <p:nvSpPr>
          <p:cNvPr id="2" name="Title 1"/>
          <p:cNvSpPr>
            <a:spLocks noGrp="1"/>
          </p:cNvSpPr>
          <p:nvPr>
            <p:ph type="title"/>
          </p:nvPr>
        </p:nvSpPr>
        <p:spPr>
          <a:xfrm>
            <a:off x="0" y="2456"/>
            <a:ext cx="12192000" cy="1143000"/>
          </a:xfrm>
        </p:spPr>
        <p:txBody>
          <a:bodyPr/>
          <a:lstStyle>
            <a:lvl1pPr>
              <a:defRPr>
                <a:solidFill>
                  <a:schemeClr val="accent1">
                    <a:lumMod val="50000"/>
                  </a:schemeClr>
                </a:solidFill>
                <a:latin typeface="Calibri" panose="020F0502020204030204" pitchFamily="34" charset="0"/>
                <a:cs typeface="Arial" pitchFamily="34" charset="0"/>
              </a:defRPr>
            </a:lvl1pPr>
          </a:lstStyle>
          <a:p>
            <a:r>
              <a:rPr lang="en-US"/>
              <a:t>Click to edit Master title style</a:t>
            </a:r>
          </a:p>
        </p:txBody>
      </p:sp>
    </p:spTree>
    <p:extLst>
      <p:ext uri="{BB962C8B-B14F-4D97-AF65-F5344CB8AC3E}">
        <p14:creationId xmlns:p14="http://schemas.microsoft.com/office/powerpoint/2010/main" val="12678453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892969" y="892969"/>
            <a:ext cx="10406063" cy="50720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644890088"/>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F798377-6F80-4D22-B041-67076F9531EF}" type="datetime1">
              <a:rPr lang="en-US" smtClean="0"/>
              <a:t>6/11/2024</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313630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4860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5E0A07B7-DC91-468A-A478-7D0F2D182567}" type="datetime1">
              <a:rPr lang="en-US" smtClean="0"/>
              <a:t>6/11/2024</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2867123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BFB04A8-0EAC-4554-9A5F-61E2B6712064}" type="datetime1">
              <a:rPr lang="en-US" smtClean="0"/>
              <a:t>6/11/2024</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9459322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F562A69-B86F-4BCD-9817-DE5BEC908F62}" type="datetime1">
              <a:rPr lang="en-US" smtClean="0"/>
              <a:t>6/11/2024</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167541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CD2DE42C-1EAC-4959-A7DA-FCB1B3201EBF}" type="datetime1">
              <a:rPr lang="en-US" smtClean="0"/>
              <a:t>6/11/2024</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5477944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2281BA9B-C244-4181-A35B-F010C4A1E96C}" type="datetime1">
              <a:rPr lang="en-US" smtClean="0"/>
              <a:t>6/11/2024</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3653188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C615C4B2-9E58-4F4A-8E2B-D2662082302C}" type="datetime1">
              <a:rPr lang="en-US" smtClean="0"/>
              <a:t>6/11/2024</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2099752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9A89A94A-78AC-4765-B518-39E5AFFD813E}" type="datetime1">
              <a:rPr lang="en-US" smtClean="0"/>
              <a:t>6/11/2024</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1720968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A232BCDD-D831-412B-A548-DFB3D1F6BFD2}" type="datetime1">
              <a:rPr lang="en-US" smtClean="0"/>
              <a:t>6/11/2024</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614826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EF8426CE-3546-4E84-BDCF-85AE356DA810}" type="datetime1">
              <a:rPr lang="en-US" smtClean="0"/>
              <a:t>6/11/2024</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5821375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0F2A7215-AD0D-4EB3-B400-A45893016B55}" type="datetime1">
              <a:rPr lang="en-US" smtClean="0"/>
              <a:t>6/11/2024</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95988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22138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38143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293706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239290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1189987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5946729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848707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189618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954559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185966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85277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70059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491457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006703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3647373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8171954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1039538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159606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84171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61181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26159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062708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35745801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034159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0104291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2387606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151668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80855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0824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111623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348250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383344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8991075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746705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3572758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78647123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9364166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360313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7139436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293468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56688569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2023872"/>
            <a:ext cx="9144000" cy="1450848"/>
          </a:xfrm>
        </p:spPr>
        <p:txBody>
          <a:bodyPr anchor="ctr">
            <a:normAutofit/>
          </a:bodyPr>
          <a:lstStyle>
            <a:lvl1pPr algn="l">
              <a:defRPr sz="36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7" name="Picture 6" descr="A picture containing company name&#10;&#10;Description automatically generated">
            <a:extLst>
              <a:ext uri="{FF2B5EF4-FFF2-40B4-BE49-F238E27FC236}">
                <a16:creationId xmlns:a16="http://schemas.microsoft.com/office/drawing/2014/main" id="{D944504C-7841-4947-9FD7-02BD9E0B9FD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215030"/>
            <a:ext cx="3615608" cy="1552809"/>
          </a:xfrm>
          <a:prstGeom prst="rect">
            <a:avLst/>
          </a:prstGeom>
        </p:spPr>
      </p:pic>
    </p:spTree>
    <p:extLst>
      <p:ext uri="{BB962C8B-B14F-4D97-AF65-F5344CB8AC3E}">
        <p14:creationId xmlns:p14="http://schemas.microsoft.com/office/powerpoint/2010/main" val="22937061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7" name="Picture 6" descr="A picture containing company name&#10;&#10;Description automatically generated">
            <a:extLst>
              <a:ext uri="{FF2B5EF4-FFF2-40B4-BE49-F238E27FC236}">
                <a16:creationId xmlns:a16="http://schemas.microsoft.com/office/drawing/2014/main" id="{4ACA80A6-B85D-43E5-969B-8D37EDA32D1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2023929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9253776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978218"/>
            <a:ext cx="10515600" cy="2852737"/>
          </a:xfrm>
        </p:spPr>
        <p:txBody>
          <a:bodyPr anchor="ctr">
            <a:normAutofit/>
          </a:bodyPr>
          <a:lstStyle>
            <a:lvl1pPr>
              <a:defRPr sz="36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3857943"/>
            <a:ext cx="10515600" cy="1500187"/>
          </a:xfrm>
        </p:spPr>
        <p:txBody>
          <a:bodyPr anchor="ct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7" name="Picture 6" descr="A picture containing company name&#10;&#10;Description automatically generated">
            <a:extLst>
              <a:ext uri="{FF2B5EF4-FFF2-40B4-BE49-F238E27FC236}">
                <a16:creationId xmlns:a16="http://schemas.microsoft.com/office/drawing/2014/main" id="{31A1302A-02B8-4643-865F-86DCFF720D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411899875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58178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58178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8" name="Picture 7" descr="A picture containing company name&#10;&#10;Description automatically generated">
            <a:extLst>
              <a:ext uri="{FF2B5EF4-FFF2-40B4-BE49-F238E27FC236}">
                <a16:creationId xmlns:a16="http://schemas.microsoft.com/office/drawing/2014/main" id="{0CFCBE5C-5E46-4454-8A1A-67B8DFC18AC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15946729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939419"/>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510475"/>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334387"/>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510475"/>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334387"/>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10" name="Picture 9" descr="A picture containing company name&#10;&#10;Description automatically generated">
            <a:extLst>
              <a:ext uri="{FF2B5EF4-FFF2-40B4-BE49-F238E27FC236}">
                <a16:creationId xmlns:a16="http://schemas.microsoft.com/office/drawing/2014/main" id="{AD5F3E75-629D-4938-8A6A-CF771E1BA3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3848707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6" name="Picture 5" descr="A picture containing company name&#10;&#10;Description automatically generated">
            <a:extLst>
              <a:ext uri="{FF2B5EF4-FFF2-40B4-BE49-F238E27FC236}">
                <a16:creationId xmlns:a16="http://schemas.microsoft.com/office/drawing/2014/main" id="{A71EE7D8-4E85-415D-9846-D46827E9B3C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39189618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5" name="Picture 4" descr="A picture containing company name&#10;&#10;Description automatically generated">
            <a:extLst>
              <a:ext uri="{FF2B5EF4-FFF2-40B4-BE49-F238E27FC236}">
                <a16:creationId xmlns:a16="http://schemas.microsoft.com/office/drawing/2014/main" id="{C0D76B54-4C59-4E2F-B15D-E899C6BF93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39954559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t"/>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8" name="Picture 7" descr="A picture containing company name&#10;&#10;Description automatically generated">
            <a:extLst>
              <a:ext uri="{FF2B5EF4-FFF2-40B4-BE49-F238E27FC236}">
                <a16:creationId xmlns:a16="http://schemas.microsoft.com/office/drawing/2014/main" id="{FCB18B1F-E01D-49A9-A84A-9E5F916E44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81859669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t"/>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6/11/2024</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8" name="Picture 7" descr="A picture containing company name&#10;&#10;Description automatically generated">
            <a:extLst>
              <a:ext uri="{FF2B5EF4-FFF2-40B4-BE49-F238E27FC236}">
                <a16:creationId xmlns:a16="http://schemas.microsoft.com/office/drawing/2014/main" id="{722CA19A-3ED1-476A-9A2D-14DE6B8040F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298527799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A291AC74-BE69-4020-AC83-1FA605B83E29}" type="datetime1">
              <a:rPr lang="en-US" smtClean="0"/>
              <a:t>6/11/2024</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2942107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0217CB72-337A-47FB-8845-1025D52FBBA8}" type="datetime1">
              <a:rPr lang="en-US" smtClean="0"/>
              <a:t>6/11/2024</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a:xfrm>
            <a:off x="9141941" y="6356350"/>
            <a:ext cx="2743200" cy="365125"/>
          </a:xfrm>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55823452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33FCA299-03AE-4F6A-9FA5-C1CC331DB614}" type="datetime1">
              <a:rPr lang="en-US" smtClean="0"/>
              <a:t>6/11/2024</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20866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5888258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CC5D5DBD-F019-4C59-BF41-09BAEBC88A47}" type="datetime1">
              <a:rPr lang="en-US" smtClean="0"/>
              <a:t>6/11/2024</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3130996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5AB024C4-6210-43E5-866C-AC5A74291701}" type="datetime1">
              <a:rPr lang="en-US" smtClean="0"/>
              <a:t>6/11/2024</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9281990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6" name="Date Placeholder 5"/>
          <p:cNvSpPr>
            <a:spLocks noGrp="1"/>
          </p:cNvSpPr>
          <p:nvPr>
            <p:ph type="dt" sz="half" idx="10"/>
          </p:nvPr>
        </p:nvSpPr>
        <p:spPr/>
        <p:txBody>
          <a:bodyPr/>
          <a:lstStyle/>
          <a:p>
            <a:fld id="{B1276684-7730-4B6F-A063-72E64EDCC867}" type="datetime1">
              <a:rPr lang="en-US" smtClean="0"/>
              <a:t>6/11/2024</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0436616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224A878C-BD9C-42D9-BFB2-60EDFB2B874B}" type="datetime1">
              <a:rPr lang="en-US" smtClean="0"/>
              <a:t>6/11/2024</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3475328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7A5331D-90DE-4FD0-832B-CB77ED045E70}" type="datetime1">
              <a:rPr lang="en-US" smtClean="0"/>
              <a:t>6/11/2024</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07899497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50DC690-83C5-4E26-8122-CAB07FA9CB10}" type="datetime1">
              <a:rPr lang="en-US" smtClean="0"/>
              <a:t>6/11/2024</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2813590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AA2DF1CB-1FF2-48A7-860F-E1F14D62C3A1}" type="datetime1">
              <a:rPr lang="en-US" smtClean="0"/>
              <a:t>6/11/2024</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82756199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D1B2AA5E-68B1-40D2-BF7B-AF69E4A01CD3}" type="datetime1">
              <a:rPr lang="en-US" smtClean="0"/>
              <a:t>6/11/2024</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95916766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1"/>
            <a:ext cx="12192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1970065"/>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3102820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914400" y="1557338"/>
            <a:ext cx="103632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90673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6/11/2024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31698936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2786048"/>
            <a:ext cx="103632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963084" y="1285861"/>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0284882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557338"/>
            <a:ext cx="508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197600" y="1557338"/>
            <a:ext cx="508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0403203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12192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9600" y="2174876"/>
            <a:ext cx="5386917"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93368" y="2174876"/>
            <a:ext cx="5389033"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3295288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0464217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9976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4766733" y="273050"/>
            <a:ext cx="6815667"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09601" y="1435101"/>
            <a:ext cx="4011084"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388883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071942"/>
            <a:ext cx="73152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2389717" y="612776"/>
            <a:ext cx="73152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2389717" y="4638680"/>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1188858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225488198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389209036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FAF1522-1131-40BF-AB44-264FAA195154}" type="datetimeFigureOut">
              <a:rPr lang="en-GB" smtClean="0"/>
              <a:t>11/06/2024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002B548-3187-4FF5-A50F-ED242E503A8D}" type="slidenum">
              <a:rPr lang="en-GB" smtClean="0"/>
              <a:t>‹#›</a:t>
            </a:fld>
            <a:endParaRPr lang="en-GB" dirty="0"/>
          </a:p>
        </p:txBody>
      </p:sp>
    </p:spTree>
    <p:extLst>
      <p:ext uri="{BB962C8B-B14F-4D97-AF65-F5344CB8AC3E}">
        <p14:creationId xmlns:p14="http://schemas.microsoft.com/office/powerpoint/2010/main" val="30272433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image" Target="../media/image5.jpeg"/><Relationship Id="rId5" Type="http://schemas.openxmlformats.org/officeDocument/2006/relationships/slideLayout" Target="../slideLayouts/slideLayout92.xml"/><Relationship Id="rId10" Type="http://schemas.openxmlformats.org/officeDocument/2006/relationships/theme" Target="../theme/theme10.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11.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6"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theme" Target="../theme/theme3.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4.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theme" Target="../theme/theme5.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6" Type="http://schemas.openxmlformats.org/officeDocument/2006/relationships/image" Target="../media/image2.png"/><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6.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2.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5" Type="http://schemas.openxmlformats.org/officeDocument/2006/relationships/slideLayout" Target="../slideLayouts/slideLayout72.xml"/><Relationship Id="rId10" Type="http://schemas.openxmlformats.org/officeDocument/2006/relationships/theme" Target="../theme/theme8.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image" Target="../media/image2.png"/><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theme" Target="../theme/theme9.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859F6F-E047-894C-BA4C-F3215D885E8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246202" y="5687327"/>
            <a:ext cx="2366369" cy="1016293"/>
          </a:xfrm>
          <a:prstGeom prst="rect">
            <a:avLst/>
          </a:prstGeom>
        </p:spPr>
      </p:pic>
    </p:spTree>
    <p:extLst>
      <p:ext uri="{BB962C8B-B14F-4D97-AF65-F5344CB8AC3E}">
        <p14:creationId xmlns:p14="http://schemas.microsoft.com/office/powerpoint/2010/main" val="554890378"/>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5"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12192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914400" y="1557338"/>
            <a:ext cx="10363200" cy="4538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ea typeface="ヒラギノ角ゴ Pro W3" pitchFamily="84" charset="-128"/>
              </a:defRPr>
            </a:lvl1pPr>
          </a:lstStyle>
          <a:p>
            <a:pPr>
              <a:defRPr/>
            </a:pPr>
            <a:endParaRPr lang="en-US" dirty="0"/>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ea typeface="ヒラギノ角ゴ Pro W3" pitchFamily="84" charset="-128"/>
              </a:defRPr>
            </a:lvl1pPr>
          </a:lstStyle>
          <a:p>
            <a:pPr>
              <a:defRPr/>
            </a:pPr>
            <a:endParaRPr lang="en-US" dirty="0"/>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ea typeface="ヒラギノ角ゴ Pro W3" pitchFamily="84" charset="-128"/>
              </a:defRPr>
            </a:lvl1pPr>
          </a:lstStyle>
          <a:p>
            <a:pPr>
              <a:defRPr/>
            </a:pPr>
            <a:fld id="{0949CBED-6339-4ED0-90C1-728E4387D0A7}" type="slidenum">
              <a:rPr lang="en-US"/>
              <a:pPr>
                <a:defRPr/>
              </a:pPr>
              <a:t>‹#›</a:t>
            </a:fld>
            <a:endParaRPr lang="en-US" dirty="0"/>
          </a:p>
        </p:txBody>
      </p:sp>
      <p:pic>
        <p:nvPicPr>
          <p:cNvPr id="2055" name="Picture 19" descr="SCI41098_PPT_Templates_bottom_STFC"/>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5294314"/>
            <a:ext cx="12192000" cy="1563687"/>
          </a:xfrm>
          <a:prstGeom prst="rect">
            <a:avLst/>
          </a:prstGeom>
          <a:noFill/>
          <a:ln w="9525">
            <a:noFill/>
            <a:miter lim="800000"/>
            <a:headEnd/>
            <a:tailEnd/>
          </a:ln>
        </p:spPr>
      </p:pic>
    </p:spTree>
    <p:extLst>
      <p:ext uri="{BB962C8B-B14F-4D97-AF65-F5344CB8AC3E}">
        <p14:creationId xmlns:p14="http://schemas.microsoft.com/office/powerpoint/2010/main" val="2527653385"/>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Lst>
  <p:txStyles>
    <p:titleStyle>
      <a:lvl1pPr algn="ctr" rtl="0" eaLnBrk="0" fontAlgn="base" hangingPunct="0">
        <a:spcBef>
          <a:spcPct val="0"/>
        </a:spcBef>
        <a:spcAft>
          <a:spcPct val="0"/>
        </a:spcAft>
        <a:defRPr sz="4400" b="1">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8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AF1522-1131-40BF-AB44-264FAA195154}" type="datetimeFigureOut">
              <a:rPr lang="en-GB" smtClean="0"/>
              <a:t>11/06/2024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02B548-3187-4FF5-A50F-ED242E503A8D}" type="slidenum">
              <a:rPr lang="en-GB" smtClean="0"/>
              <a:t>‹#›</a:t>
            </a:fld>
            <a:endParaRPr lang="en-GB" dirty="0"/>
          </a:p>
        </p:txBody>
      </p:sp>
    </p:spTree>
    <p:extLst>
      <p:ext uri="{BB962C8B-B14F-4D97-AF65-F5344CB8AC3E}">
        <p14:creationId xmlns:p14="http://schemas.microsoft.com/office/powerpoint/2010/main" val="1899886623"/>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859F6F-E047-894C-BA4C-F3215D885E8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46202" y="5687327"/>
            <a:ext cx="2366369" cy="1016293"/>
          </a:xfrm>
          <a:prstGeom prst="rect">
            <a:avLst/>
          </a:prstGeom>
        </p:spPr>
      </p:pic>
    </p:spTree>
    <p:extLst>
      <p:ext uri="{BB962C8B-B14F-4D97-AF65-F5344CB8AC3E}">
        <p14:creationId xmlns:p14="http://schemas.microsoft.com/office/powerpoint/2010/main" val="251128307"/>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6/11/2024</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pic>
        <p:nvPicPr>
          <p:cNvPr id="11" name="Picture 10">
            <a:extLst>
              <a:ext uri="{FF2B5EF4-FFF2-40B4-BE49-F238E27FC236}">
                <a16:creationId xmlns:a16="http://schemas.microsoft.com/office/drawing/2014/main" id="{AF859F6F-E047-894C-BA4C-F3215D885E84}"/>
              </a:ext>
            </a:extLst>
          </p:cNvPr>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246202" y="5687327"/>
            <a:ext cx="2366369" cy="1016293"/>
          </a:xfrm>
          <a:prstGeom prst="rect">
            <a:avLst/>
          </a:prstGeom>
        </p:spPr>
      </p:pic>
    </p:spTree>
    <p:extLst>
      <p:ext uri="{BB962C8B-B14F-4D97-AF65-F5344CB8AC3E}">
        <p14:creationId xmlns:p14="http://schemas.microsoft.com/office/powerpoint/2010/main" val="327766903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693" r:id="rId13"/>
    <p:sldLayoutId id="2147483725" r:id="rId1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58ED9C-37F4-4578-AC93-CCC77F55151A}" type="datetime1">
              <a:rPr lang="en-US" smtClean="0"/>
              <a:t>6/11/2024</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9448800"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8" name="Picture 7">
            <a:extLst>
              <a:ext uri="{FF2B5EF4-FFF2-40B4-BE49-F238E27FC236}">
                <a16:creationId xmlns:a16="http://schemas.microsoft.com/office/drawing/2014/main" id="{AF859F6F-E047-894C-BA4C-F3215D885E84}"/>
              </a:ext>
            </a:extLst>
          </p:cNvPr>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246202" y="5687327"/>
            <a:ext cx="2366369" cy="1016293"/>
          </a:xfrm>
          <a:prstGeom prst="rect">
            <a:avLst/>
          </a:prstGeom>
        </p:spPr>
      </p:pic>
    </p:spTree>
    <p:extLst>
      <p:ext uri="{BB962C8B-B14F-4D97-AF65-F5344CB8AC3E}">
        <p14:creationId xmlns:p14="http://schemas.microsoft.com/office/powerpoint/2010/main" val="3329901280"/>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8" name="Picture 7">
            <a:extLst>
              <a:ext uri="{FF2B5EF4-FFF2-40B4-BE49-F238E27FC236}">
                <a16:creationId xmlns:a16="http://schemas.microsoft.com/office/drawing/2014/main" id="{AF859F6F-E047-894C-BA4C-F3215D885E84}"/>
              </a:ext>
            </a:extLst>
          </p:cNvPr>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246202" y="5687327"/>
            <a:ext cx="2366369" cy="1016293"/>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418744066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672" r:id="rId12"/>
    <p:sldLayoutId id="2147483790" r:id="rId13"/>
    <p:sldLayoutId id="2147483673"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3213937306"/>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6"/>
            <a:ext cx="10515600" cy="850726"/>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497205"/>
            <a:ext cx="10515600" cy="433084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3098243" y="636214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6/11/2024</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6350558" y="6356350"/>
            <a:ext cx="180284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Lst>
  <p:txStyles>
    <p:titleStyle>
      <a:lvl1pPr algn="l" defTabSz="914400" rtl="0" eaLnBrk="1" latinLnBrk="0" hangingPunct="1">
        <a:lnSpc>
          <a:spcPct val="90000"/>
        </a:lnSpc>
        <a:spcBef>
          <a:spcPct val="0"/>
        </a:spcBef>
        <a:buNone/>
        <a:defRPr sz="3200" b="1" kern="1200">
          <a:solidFill>
            <a:srgbClr val="2E2D6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400" kern="1200">
          <a:solidFill>
            <a:srgbClr val="676767"/>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F3F4D9-B66D-402A-9B14-CA90ADA759C6}" type="datetime1">
              <a:rPr lang="en-US" smtClean="0"/>
              <a:t>6/11/2024</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15940" y="6086474"/>
            <a:ext cx="2111379" cy="539751"/>
          </a:xfrm>
          <a:prstGeom prst="rect">
            <a:avLst/>
          </a:prstGeom>
        </p:spPr>
      </p:pic>
    </p:spTree>
    <p:extLst>
      <p:ext uri="{BB962C8B-B14F-4D97-AF65-F5344CB8AC3E}">
        <p14:creationId xmlns:p14="http://schemas.microsoft.com/office/powerpoint/2010/main" val="832154795"/>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tif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1.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6.xml"/><Relationship Id="rId1" Type="http://schemas.openxmlformats.org/officeDocument/2006/relationships/slideLayout" Target="../slideLayouts/slideLayout89.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93.xml"/><Relationship Id="rId5" Type="http://schemas.openxmlformats.org/officeDocument/2006/relationships/image" Target="../media/image50.png"/><Relationship Id="rId4" Type="http://schemas.openxmlformats.org/officeDocument/2006/relationships/image" Target="../media/image53.jpeg"/></Relationships>
</file>

<file path=ppt/slides/_rels/slide36.xml.rels><?xml version="1.0" encoding="UTF-8" standalone="yes"?>
<Relationships xmlns="http://schemas.openxmlformats.org/package/2006/relationships"><Relationship Id="rId8" Type="http://schemas.openxmlformats.org/officeDocument/2006/relationships/image" Target="../media/image57.emf"/><Relationship Id="rId3" Type="http://schemas.openxmlformats.org/officeDocument/2006/relationships/image" Target="../media/image52.png"/><Relationship Id="rId7" Type="http://schemas.openxmlformats.org/officeDocument/2006/relationships/image" Target="../media/image56.emf"/><Relationship Id="rId2" Type="http://schemas.openxmlformats.org/officeDocument/2006/relationships/notesSlide" Target="../notesSlides/notesSlide8.xml"/><Relationship Id="rId1" Type="http://schemas.openxmlformats.org/officeDocument/2006/relationships/slideLayout" Target="../slideLayouts/slideLayout89.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jpeg"/><Relationship Id="rId1" Type="http://schemas.openxmlformats.org/officeDocument/2006/relationships/slideLayout" Target="../slideLayouts/slideLayout11.xml"/><Relationship Id="rId4" Type="http://schemas.openxmlformats.org/officeDocument/2006/relationships/image" Target="../media/image63.png"/></Relationships>
</file>

<file path=ppt/slides/_rels/slide4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emf"/><Relationship Id="rId1" Type="http://schemas.openxmlformats.org/officeDocument/2006/relationships/slideLayout" Target="../slideLayouts/slideLayout11.xml"/><Relationship Id="rId4" Type="http://schemas.openxmlformats.org/officeDocument/2006/relationships/image" Target="../media/image66.png"/></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emf"/><Relationship Id="rId1" Type="http://schemas.openxmlformats.org/officeDocument/2006/relationships/slideLayout" Target="../slideLayouts/slideLayout11.xml"/><Relationship Id="rId4" Type="http://schemas.openxmlformats.org/officeDocument/2006/relationships/image" Target="../media/image7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11.xml"/><Relationship Id="rId4" Type="http://schemas.openxmlformats.org/officeDocument/2006/relationships/image" Target="../media/image75.png"/></Relationships>
</file>

<file path=ppt/slides/_rels/slide49.xml.rels><?xml version="1.0" encoding="UTF-8" standalone="yes"?>
<Relationships xmlns="http://schemas.openxmlformats.org/package/2006/relationships"><Relationship Id="rId2" Type="http://schemas.openxmlformats.org/officeDocument/2006/relationships/image" Target="../media/image76.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png"/><Relationship Id="rId1" Type="http://schemas.openxmlformats.org/officeDocument/2006/relationships/slideLayout" Target="../slideLayouts/slideLayout103.xml"/><Relationship Id="rId6" Type="http://schemas.openxmlformats.org/officeDocument/2006/relationships/image" Target="../media/image81.png"/><Relationship Id="rId5" Type="http://schemas.openxmlformats.org/officeDocument/2006/relationships/image" Target="../media/image80.png"/><Relationship Id="rId10" Type="http://schemas.openxmlformats.org/officeDocument/2006/relationships/image" Target="../media/image85.png"/><Relationship Id="rId4" Type="http://schemas.openxmlformats.org/officeDocument/2006/relationships/image" Target="../media/image79.png"/><Relationship Id="rId9" Type="http://schemas.openxmlformats.org/officeDocument/2006/relationships/image" Target="../media/image84.png"/></Relationships>
</file>

<file path=ppt/slides/_rels/slide5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B0FE0-A4AF-D848-8925-91A37993D74D}"/>
              </a:ext>
            </a:extLst>
          </p:cNvPr>
          <p:cNvSpPr txBox="1"/>
          <p:nvPr/>
        </p:nvSpPr>
        <p:spPr>
          <a:xfrm>
            <a:off x="762094" y="2510452"/>
            <a:ext cx="5962447" cy="769441"/>
          </a:xfrm>
          <a:prstGeom prst="rect">
            <a:avLst/>
          </a:prstGeom>
          <a:noFill/>
        </p:spPr>
        <p:txBody>
          <a:bodyPr wrap="square" lIns="91440" tIns="45720" rIns="91440" bIns="45720" rtlCol="0" anchor="t">
            <a:spAutoFit/>
          </a:bodyPr>
          <a:lstStyle/>
          <a:p>
            <a:r>
              <a:rPr lang="en-GB" sz="4400" b="1" spc="-150" dirty="0" smtClean="0">
                <a:solidFill>
                  <a:srgbClr val="002060"/>
                </a:solidFill>
                <a:latin typeface="Arial"/>
                <a:cs typeface="Arial"/>
              </a:rPr>
              <a:t>Prize Talk</a:t>
            </a:r>
            <a:endParaRPr lang="en-US" sz="4400" b="1" spc="-150" dirty="0">
              <a:solidFill>
                <a:srgbClr val="002060"/>
              </a:solidFill>
              <a:latin typeface="Arial"/>
              <a:cs typeface="Arial"/>
            </a:endParaRPr>
          </a:p>
        </p:txBody>
      </p:sp>
      <p:sp>
        <p:nvSpPr>
          <p:cNvPr id="11" name="Rectangle 10"/>
          <p:cNvSpPr/>
          <p:nvPr/>
        </p:nvSpPr>
        <p:spPr>
          <a:xfrm>
            <a:off x="5429340" y="282686"/>
            <a:ext cx="6865880" cy="1200321"/>
          </a:xfrm>
          <a:prstGeom prst="rect">
            <a:avLst/>
          </a:prstGeom>
        </p:spPr>
        <p:txBody>
          <a:bodyPr wrap="square" lIns="91432" tIns="45716" rIns="91432" bIns="45716">
            <a:spAutoFit/>
          </a:bodyPr>
          <a:lstStyle/>
          <a:p>
            <a:pPr eaLnBrk="0" fontAlgn="base" hangingPunct="0">
              <a:spcBef>
                <a:spcPct val="0"/>
              </a:spcBef>
              <a:spcAft>
                <a:spcPct val="0"/>
              </a:spcAft>
              <a:defRPr/>
            </a:pPr>
            <a:r>
              <a:rPr lang="en-GB" altLang="en-US" sz="3600" b="1" i="1" dirty="0">
                <a:solidFill>
                  <a:prstClr val="white"/>
                </a:solidFill>
                <a:ea typeface="ヒラギノ角ゴ Pro W3"/>
                <a:cs typeface="Arial" pitchFamily="34" charset="0"/>
              </a:rPr>
              <a:t>Making a brighter future through advanced accelerators</a:t>
            </a:r>
          </a:p>
        </p:txBody>
      </p:sp>
      <p:sp>
        <p:nvSpPr>
          <p:cNvPr id="12" name="Rectangle 11"/>
          <p:cNvSpPr/>
          <p:nvPr/>
        </p:nvSpPr>
        <p:spPr>
          <a:xfrm>
            <a:off x="849216" y="3992938"/>
            <a:ext cx="6456619" cy="2062095"/>
          </a:xfrm>
          <a:prstGeom prst="rect">
            <a:avLst/>
          </a:prstGeom>
        </p:spPr>
        <p:txBody>
          <a:bodyPr wrap="square" lIns="91432" tIns="45716" rIns="91432" bIns="45716" anchor="t">
            <a:spAutoFit/>
          </a:bodyPr>
          <a:lstStyle/>
          <a:p>
            <a:pPr eaLnBrk="0" fontAlgn="base" hangingPunct="0">
              <a:spcBef>
                <a:spcPct val="0"/>
              </a:spcBef>
              <a:spcAft>
                <a:spcPct val="0"/>
              </a:spcAft>
              <a:defRPr/>
            </a:pPr>
            <a:r>
              <a:rPr lang="en-GB" altLang="en-US" sz="3200" b="1" dirty="0">
                <a:latin typeface="Arial"/>
                <a:ea typeface="ヒラギノ角ゴ Pro W3"/>
                <a:cs typeface="Arial"/>
              </a:rPr>
              <a:t>Jim Clarke</a:t>
            </a:r>
          </a:p>
          <a:p>
            <a:pPr eaLnBrk="0" fontAlgn="base" hangingPunct="0">
              <a:spcBef>
                <a:spcPct val="0"/>
              </a:spcBef>
              <a:spcAft>
                <a:spcPct val="0"/>
              </a:spcAft>
              <a:defRPr/>
            </a:pPr>
            <a:r>
              <a:rPr lang="en-GB" altLang="en-US" sz="3200" b="1" dirty="0" smtClean="0">
                <a:latin typeface="Arial"/>
                <a:ea typeface="ヒラギノ角ゴ Pro W3"/>
                <a:cs typeface="Arial"/>
              </a:rPr>
              <a:t>STFC Daresbury Laboratory</a:t>
            </a:r>
          </a:p>
          <a:p>
            <a:pPr eaLnBrk="0" fontAlgn="base" hangingPunct="0">
              <a:spcBef>
                <a:spcPct val="0"/>
              </a:spcBef>
              <a:spcAft>
                <a:spcPct val="0"/>
              </a:spcAft>
              <a:defRPr/>
            </a:pPr>
            <a:endParaRPr lang="en-GB" altLang="en-US" sz="3200" b="1" dirty="0">
              <a:latin typeface="Arial"/>
              <a:ea typeface="ヒラギノ角ゴ Pro W3"/>
              <a:cs typeface="Arial"/>
            </a:endParaRPr>
          </a:p>
          <a:p>
            <a:pPr eaLnBrk="0" fontAlgn="base" hangingPunct="0">
              <a:spcBef>
                <a:spcPct val="0"/>
              </a:spcBef>
              <a:spcAft>
                <a:spcPct val="0"/>
              </a:spcAft>
              <a:defRPr/>
            </a:pPr>
            <a:r>
              <a:rPr lang="en-GB" altLang="en-US" sz="3200" b="1" dirty="0" smtClean="0">
                <a:latin typeface="Arial"/>
                <a:ea typeface="ヒラギノ角ゴ Pro W3"/>
                <a:cs typeface="Arial"/>
              </a:rPr>
              <a:t>PAB Conference June 2024</a:t>
            </a:r>
            <a:endParaRPr lang="en-GB" altLang="en-US" sz="3200" b="1" dirty="0">
              <a:latin typeface="Arial"/>
              <a:ea typeface="ヒラギノ角ゴ Pro W3"/>
              <a:cs typeface="Arial"/>
            </a:endParaRPr>
          </a:p>
        </p:txBody>
      </p:sp>
      <p:pic>
        <p:nvPicPr>
          <p:cNvPr id="13" name="Picture 12">
            <a:extLst>
              <a:ext uri="{FF2B5EF4-FFF2-40B4-BE49-F238E27FC236}">
                <a16:creationId xmlns:a16="http://schemas.microsoft.com/office/drawing/2014/main" id="{AF859F6F-E047-894C-BA4C-F3215D885E8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51200" y="140400"/>
            <a:ext cx="3619500" cy="155448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629400" y="5599985"/>
            <a:ext cx="1716087" cy="1168093"/>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662605" y="4233485"/>
            <a:ext cx="3529395" cy="2647047"/>
          </a:xfrm>
          <a:prstGeom prst="rect">
            <a:avLst/>
          </a:prstGeom>
        </p:spPr>
      </p:pic>
      <p:pic>
        <p:nvPicPr>
          <p:cNvPr id="2" name="Picture 1"/>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8662604" y="1799483"/>
            <a:ext cx="3529395" cy="2352708"/>
          </a:xfrm>
          <a:prstGeom prst="rect">
            <a:avLst/>
          </a:prstGeom>
        </p:spPr>
      </p:pic>
    </p:spTree>
    <p:extLst>
      <p:ext uri="{BB962C8B-B14F-4D97-AF65-F5344CB8AC3E}">
        <p14:creationId xmlns:p14="http://schemas.microsoft.com/office/powerpoint/2010/main" val="3224382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Measuring the Pulsed Magnets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0652010" cy="1631216"/>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solidFill>
                  <a:srgbClr val="FF0000"/>
                </a:solidFill>
                <a:latin typeface="Arial"/>
                <a:cs typeface="Arial"/>
              </a:rPr>
              <a:t>Health and Safety in the 1990s…</a:t>
            </a:r>
          </a:p>
          <a:p>
            <a:pPr marL="342900" indent="-342900">
              <a:buFont typeface="Arial,Sans-Serif" panose="020B0604020202020204" pitchFamily="34" charset="0"/>
              <a:buChar char="•"/>
            </a:pPr>
            <a:r>
              <a:rPr lang="en-GB" sz="2000" b="1" dirty="0" smtClean="0">
                <a:solidFill>
                  <a:srgbClr val="626262"/>
                </a:solidFill>
                <a:latin typeface="Arial"/>
                <a:cs typeface="Arial"/>
              </a:rPr>
              <a:t>Jim -  “Is that live?”</a:t>
            </a:r>
          </a:p>
          <a:p>
            <a:pPr marL="342900" indent="-342900">
              <a:buFont typeface="Arial,Sans-Serif" panose="020B0604020202020204" pitchFamily="34" charset="0"/>
              <a:buChar char="•"/>
            </a:pPr>
            <a:r>
              <a:rPr lang="en-GB" sz="2000" b="1" dirty="0" smtClean="0">
                <a:solidFill>
                  <a:srgbClr val="626262"/>
                </a:solidFill>
                <a:latin typeface="Arial"/>
                <a:cs typeface="Arial"/>
              </a:rPr>
              <a:t>John (pulse power supply expert) flicks his hand onto the bus bars - “Yes”</a:t>
            </a:r>
          </a:p>
          <a:p>
            <a:pPr marL="342900" indent="-342900">
              <a:buFont typeface="Arial,Sans-Serif" panose="020B0604020202020204" pitchFamily="34" charset="0"/>
              <a:buChar char="•"/>
            </a:pPr>
            <a:r>
              <a:rPr lang="en-GB" sz="2000" b="1" dirty="0" smtClean="0">
                <a:solidFill>
                  <a:srgbClr val="626262"/>
                </a:solidFill>
                <a:latin typeface="Arial"/>
                <a:cs typeface="Arial"/>
              </a:rPr>
              <a:t>Jim - “OK, thanks” (in state of shock)</a:t>
            </a:r>
            <a:endParaRPr lang="en-US" sz="2000" b="1" dirty="0">
              <a:solidFill>
                <a:srgbClr val="2E2D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93150" y="3409900"/>
            <a:ext cx="3369043" cy="34481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334000" y="3425824"/>
            <a:ext cx="3359150" cy="3432175"/>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93323" y="3053730"/>
            <a:ext cx="2992050" cy="4267820"/>
          </a:xfrm>
          <a:prstGeom prst="rect">
            <a:avLst/>
          </a:prstGeom>
        </p:spPr>
      </p:pic>
    </p:spTree>
    <p:extLst>
      <p:ext uri="{BB962C8B-B14F-4D97-AF65-F5344CB8AC3E}">
        <p14:creationId xmlns:p14="http://schemas.microsoft.com/office/powerpoint/2010/main" val="487122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Measuring the Pulsed Magnets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6257810" cy="4154984"/>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400" b="1" dirty="0" smtClean="0">
                <a:solidFill>
                  <a:srgbClr val="FF0000"/>
                </a:solidFill>
                <a:latin typeface="Arial"/>
                <a:cs typeface="Arial"/>
              </a:rPr>
              <a:t>Getting trapped in the Stores Compound…</a:t>
            </a:r>
          </a:p>
          <a:p>
            <a:pPr marL="342900" indent="-342900">
              <a:buFont typeface="Arial" panose="020B0604020202020204" pitchFamily="34" charset="0"/>
              <a:buChar char="•"/>
            </a:pPr>
            <a:r>
              <a:rPr lang="en-GB" sz="2400" dirty="0" smtClean="0">
                <a:solidFill>
                  <a:srgbClr val="626262"/>
                </a:solidFill>
                <a:latin typeface="Arial" panose="020B0604020202020204" pitchFamily="34" charset="0"/>
                <a:cs typeface="Arial" panose="020B0604020202020204" pitchFamily="34" charset="0"/>
              </a:rPr>
              <a:t>“I was testing the new septum…”</a:t>
            </a:r>
          </a:p>
          <a:p>
            <a:pPr marL="342900" indent="-342900">
              <a:buFont typeface="Arial" panose="020B0604020202020204" pitchFamily="34" charset="0"/>
              <a:buChar char="•"/>
            </a:pPr>
            <a:r>
              <a:rPr lang="en-GB" sz="2400" dirty="0" smtClean="0">
                <a:solidFill>
                  <a:srgbClr val="626262"/>
                </a:solidFill>
                <a:latin typeface="Arial" panose="020B0604020202020204" pitchFamily="34" charset="0"/>
                <a:cs typeface="Arial" panose="020B0604020202020204" pitchFamily="34" charset="0"/>
              </a:rPr>
              <a:t>“As it was after 4 o’clock…the building was deserted”</a:t>
            </a:r>
          </a:p>
          <a:p>
            <a:pPr marL="342900" indent="-342900">
              <a:buFont typeface="Arial" panose="020B0604020202020204" pitchFamily="34" charset="0"/>
              <a:buChar char="•"/>
            </a:pPr>
            <a:r>
              <a:rPr lang="en-GB" sz="2400" dirty="0" smtClean="0">
                <a:solidFill>
                  <a:srgbClr val="626262"/>
                </a:solidFill>
                <a:latin typeface="Arial" panose="020B0604020202020204" pitchFamily="34" charset="0"/>
                <a:cs typeface="Arial" panose="020B0604020202020204" pitchFamily="34" charset="0"/>
              </a:rPr>
              <a:t>“I excited the Stores building by the fire exit…”</a:t>
            </a:r>
          </a:p>
          <a:p>
            <a:pPr marL="342900" indent="-342900">
              <a:buFont typeface="Arial" panose="020B0604020202020204" pitchFamily="34" charset="0"/>
              <a:buChar char="•"/>
            </a:pPr>
            <a:r>
              <a:rPr lang="en-GB" sz="2400" dirty="0" smtClean="0">
                <a:solidFill>
                  <a:srgbClr val="626262"/>
                </a:solidFill>
                <a:latin typeface="Arial" panose="020B0604020202020204" pitchFamily="34" charset="0"/>
                <a:cs typeface="Arial" panose="020B0604020202020204" pitchFamily="34" charset="0"/>
              </a:rPr>
              <a:t>“…it could only be opened from the inside”</a:t>
            </a:r>
          </a:p>
          <a:p>
            <a:pPr marL="342900" indent="-342900">
              <a:buFont typeface="Arial" panose="020B0604020202020204" pitchFamily="34" charset="0"/>
              <a:buChar char="•"/>
            </a:pPr>
            <a:r>
              <a:rPr lang="en-GB" sz="2400" dirty="0" smtClean="0">
                <a:solidFill>
                  <a:srgbClr val="626262"/>
                </a:solidFill>
                <a:latin typeface="Arial" panose="020B0604020202020204" pitchFamily="34" charset="0"/>
                <a:cs typeface="Arial" panose="020B0604020202020204" pitchFamily="34" charset="0"/>
              </a:rPr>
              <a:t>“I was now stuck in the Stores Compound”</a:t>
            </a:r>
          </a:p>
          <a:p>
            <a:pPr marL="342900" indent="-342900">
              <a:buFont typeface="Arial" panose="020B0604020202020204" pitchFamily="34" charset="0"/>
              <a:buChar char="•"/>
            </a:pPr>
            <a:r>
              <a:rPr lang="en-GB" sz="2400" dirty="0" smtClean="0">
                <a:solidFill>
                  <a:srgbClr val="626262"/>
                </a:solidFill>
                <a:latin typeface="Arial" panose="020B0604020202020204" pitchFamily="34" charset="0"/>
                <a:cs typeface="Arial" panose="020B0604020202020204" pitchFamily="34" charset="0"/>
              </a:rPr>
              <a:t>“I escaped by climbing over the main gates…”</a:t>
            </a:r>
            <a:endParaRPr lang="en-GB" sz="2400" dirty="0">
              <a:solidFill>
                <a:srgbClr val="626262"/>
              </a:solidFill>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532196" y="2126745"/>
            <a:ext cx="5363323" cy="4553585"/>
          </a:xfrm>
          <a:prstGeom prst="rect">
            <a:avLst/>
          </a:prstGeom>
          <a:ln>
            <a:solidFill>
              <a:schemeClr val="accent1"/>
            </a:solidFill>
          </a:ln>
        </p:spPr>
      </p:pic>
    </p:spTree>
    <p:extLst>
      <p:ext uri="{BB962C8B-B14F-4D97-AF65-F5344CB8AC3E}">
        <p14:creationId xmlns:p14="http://schemas.microsoft.com/office/powerpoint/2010/main" val="3616788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Designing a New Storage Ring Light Source</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3477875"/>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a:cs typeface="Arial"/>
              </a:rPr>
              <a:t>As well as working on the SRS my activities were focussed on designing a storage ring to complement the SRS and the newly operational ESRF in Grenoble – this was the so-called “</a:t>
            </a:r>
            <a:r>
              <a:rPr lang="en-GB" sz="2000" b="1" dirty="0" smtClean="0">
                <a:solidFill>
                  <a:srgbClr val="FF0000"/>
                </a:solidFill>
                <a:latin typeface="Arial"/>
                <a:cs typeface="Arial"/>
              </a:rPr>
              <a:t>three ring scenario for the UK</a:t>
            </a:r>
            <a:r>
              <a:rPr lang="en-GB" sz="2000" b="1" dirty="0" smtClean="0">
                <a:latin typeface="Arial"/>
                <a:cs typeface="Arial"/>
              </a:rPr>
              <a:t>”</a:t>
            </a:r>
          </a:p>
          <a:p>
            <a:pPr marL="342900" indent="-342900">
              <a:buFont typeface="Arial,Sans-Serif" panose="020B0604020202020204" pitchFamily="34" charset="0"/>
              <a:buChar char="•"/>
            </a:pPr>
            <a:r>
              <a:rPr lang="en-GB" sz="2000" dirty="0" smtClean="0">
                <a:latin typeface="Arial"/>
                <a:cs typeface="Arial"/>
              </a:rPr>
              <a:t>The idea was that there should be a </a:t>
            </a:r>
            <a:r>
              <a:rPr lang="en-GB" sz="2000" i="1" dirty="0" smtClean="0">
                <a:solidFill>
                  <a:srgbClr val="1E5DF8"/>
                </a:solidFill>
                <a:latin typeface="Arial"/>
                <a:cs typeface="Arial"/>
              </a:rPr>
              <a:t>low energy storage ring </a:t>
            </a:r>
            <a:r>
              <a:rPr lang="en-GB" sz="2000" dirty="0" smtClean="0">
                <a:latin typeface="Arial"/>
                <a:cs typeface="Arial"/>
              </a:rPr>
              <a:t>to serve the longer wavelength users (VUV/SXR), </a:t>
            </a:r>
            <a:r>
              <a:rPr lang="en-GB" sz="2000" i="1" dirty="0" smtClean="0">
                <a:solidFill>
                  <a:srgbClr val="1E5DF8"/>
                </a:solidFill>
                <a:latin typeface="Arial"/>
                <a:cs typeface="Arial"/>
              </a:rPr>
              <a:t>a replacement for the SRS </a:t>
            </a:r>
            <a:r>
              <a:rPr lang="en-GB" sz="2000" dirty="0" smtClean="0">
                <a:latin typeface="Arial"/>
                <a:cs typeface="Arial"/>
              </a:rPr>
              <a:t>covering X-rays and </a:t>
            </a:r>
            <a:r>
              <a:rPr lang="en-GB" sz="2000" i="1" dirty="0" smtClean="0">
                <a:solidFill>
                  <a:srgbClr val="1E5DF8"/>
                </a:solidFill>
                <a:latin typeface="Arial"/>
                <a:cs typeface="Arial"/>
              </a:rPr>
              <a:t>ESRF</a:t>
            </a:r>
            <a:r>
              <a:rPr lang="en-GB" sz="2000" dirty="0" smtClean="0">
                <a:latin typeface="Arial"/>
                <a:cs typeface="Arial"/>
              </a:rPr>
              <a:t> for the harder X-rays</a:t>
            </a:r>
          </a:p>
          <a:p>
            <a:pPr marL="342900" indent="-342900">
              <a:buFont typeface="Arial,Sans-Serif" panose="020B0604020202020204" pitchFamily="34" charset="0"/>
              <a:buChar char="•"/>
            </a:pPr>
            <a:endParaRPr lang="en-GB" sz="2000" dirty="0" smtClean="0">
              <a:latin typeface="Arial"/>
              <a:cs typeface="Arial"/>
            </a:endParaRPr>
          </a:p>
          <a:p>
            <a:pPr marL="342900" indent="-342900">
              <a:buFont typeface="Arial,Sans-Serif" panose="020B0604020202020204" pitchFamily="34" charset="0"/>
              <a:buChar char="•"/>
            </a:pPr>
            <a:r>
              <a:rPr lang="en-GB" sz="2000" b="1" dirty="0" smtClean="0">
                <a:solidFill>
                  <a:srgbClr val="1E5DF8"/>
                </a:solidFill>
                <a:latin typeface="Arial"/>
                <a:cs typeface="Arial"/>
              </a:rPr>
              <a:t>This new low energy light source was called The Daresbury Advanced Photon Source (DAPS)</a:t>
            </a:r>
          </a:p>
          <a:p>
            <a:pPr marL="800100" lvl="1" indent="-342900">
              <a:buFont typeface="Arial,Sans-Serif" panose="020B0604020202020204" pitchFamily="34" charset="0"/>
              <a:buChar char="•"/>
            </a:pPr>
            <a:r>
              <a:rPr lang="en-GB" sz="2000" b="1" dirty="0" smtClean="0">
                <a:latin typeface="Arial"/>
                <a:cs typeface="Arial"/>
              </a:rPr>
              <a:t>This is the first of many accelerator based facilities that I have helped to design that have yet to be built…</a:t>
            </a:r>
          </a:p>
          <a:p>
            <a:pPr marL="800100" lvl="1" indent="-342900">
              <a:buFont typeface="Arial,Sans-Serif" panose="020B0604020202020204" pitchFamily="34" charset="0"/>
              <a:buChar char="•"/>
            </a:pPr>
            <a:r>
              <a:rPr lang="en-GB" sz="2000" b="1" dirty="0" smtClean="0">
                <a:solidFill>
                  <a:srgbClr val="00B050"/>
                </a:solidFill>
                <a:latin typeface="Arial"/>
                <a:cs typeface="Arial"/>
              </a:rPr>
              <a:t>[some have been built though! </a:t>
            </a:r>
            <a:r>
              <a:rPr lang="en-GB" sz="2000" b="1" dirty="0" smtClean="0">
                <a:solidFill>
                  <a:srgbClr val="00B050"/>
                </a:solidFill>
                <a:latin typeface="Arial"/>
                <a:cs typeface="Arial"/>
                <a:sym typeface="Wingdings" panose="05000000000000000000" pitchFamily="2" charset="2"/>
              </a:rPr>
              <a:t></a:t>
            </a:r>
            <a:r>
              <a:rPr lang="en-GB" sz="2000" b="1" dirty="0" smtClean="0">
                <a:solidFill>
                  <a:srgbClr val="00B050"/>
                </a:solidFill>
                <a:latin typeface="Arial"/>
                <a:cs typeface="Arial"/>
              </a:rPr>
              <a:t>]</a:t>
            </a:r>
            <a:endParaRPr lang="en-GB" sz="2000" dirty="0">
              <a:solidFill>
                <a:srgbClr val="00B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68041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DAPS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400110"/>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endParaRPr lang="en-GB" sz="20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67049" y="262127"/>
            <a:ext cx="4258370" cy="596771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84212" y="228824"/>
            <a:ext cx="4159876" cy="5838422"/>
          </a:xfrm>
          <a:prstGeom prst="rect">
            <a:avLst/>
          </a:prstGeom>
        </p:spPr>
      </p:pic>
    </p:spTree>
    <p:extLst>
      <p:ext uri="{BB962C8B-B14F-4D97-AF65-F5344CB8AC3E}">
        <p14:creationId xmlns:p14="http://schemas.microsoft.com/office/powerpoint/2010/main" val="30235494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DAPS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400110"/>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endParaRPr lang="en-GB" sz="2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2" cstate="hqprint">
            <a:extLst>
              <a:ext uri="{28A0092B-C50C-407E-A947-70E740481C1C}">
                <a14:useLocalDpi xmlns:a14="http://schemas.microsoft.com/office/drawing/2010/main"/>
              </a:ext>
            </a:extLst>
          </a:blip>
          <a:srcRect t="3625"/>
          <a:stretch/>
        </p:blipFill>
        <p:spPr>
          <a:xfrm rot="5400000">
            <a:off x="4538632" y="-775124"/>
            <a:ext cx="6434741" cy="8675355"/>
          </a:xfrm>
          <a:prstGeom prst="rect">
            <a:avLst/>
          </a:prstGeom>
        </p:spPr>
      </p:pic>
      <p:pic>
        <p:nvPicPr>
          <p:cNvPr id="5" name="Picture 4"/>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16200000">
            <a:off x="342727" y="808775"/>
            <a:ext cx="3744967" cy="4241636"/>
          </a:xfrm>
          <a:prstGeom prst="rect">
            <a:avLst/>
          </a:prstGeom>
        </p:spPr>
      </p:pic>
    </p:spTree>
    <p:extLst>
      <p:ext uri="{BB962C8B-B14F-4D97-AF65-F5344CB8AC3E}">
        <p14:creationId xmlns:p14="http://schemas.microsoft.com/office/powerpoint/2010/main" val="15723909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Moving on from DAPS…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5416868"/>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dirty="0" smtClean="0">
                <a:solidFill>
                  <a:srgbClr val="1E5DF8"/>
                </a:solidFill>
                <a:latin typeface="Arial" panose="020B0604020202020204" pitchFamily="34" charset="0"/>
                <a:cs typeface="Arial" panose="020B0604020202020204" pitchFamily="34" charset="0"/>
              </a:rPr>
              <a:t>The DAPS feasibility report was published June 1991 and by May 1992 we had shifted away from DAPS to some reshaped three ring scenario</a:t>
            </a:r>
            <a:endParaRPr lang="en-GB" dirty="0">
              <a:solidFill>
                <a:srgbClr val="1E5DF8"/>
              </a:solidFill>
            </a:endParaRPr>
          </a:p>
          <a:p>
            <a:pPr marL="342900" indent="-342900">
              <a:buFont typeface="Arial,Sans-Serif" panose="020B0604020202020204" pitchFamily="34" charset="0"/>
              <a:buChar char="•"/>
            </a:pPr>
            <a:endParaRPr lang="en-GB" dirty="0" smtClean="0"/>
          </a:p>
          <a:p>
            <a:r>
              <a:rPr lang="en-GB" u="sng" dirty="0"/>
              <a:t>Minutes of the New Machines Lattice Working Party Meeting held on 13/5/92</a:t>
            </a:r>
            <a:r>
              <a:rPr lang="en-GB" dirty="0"/>
              <a:t>  </a:t>
            </a:r>
            <a:r>
              <a:rPr lang="en-GB" dirty="0">
                <a:solidFill>
                  <a:srgbClr val="1E5DF8"/>
                </a:solidFill>
              </a:rPr>
              <a:t>[I was secretary]</a:t>
            </a:r>
          </a:p>
          <a:p>
            <a:endParaRPr lang="en-GB" dirty="0"/>
          </a:p>
          <a:p>
            <a:r>
              <a:rPr lang="en-GB" dirty="0"/>
              <a:t>Present:</a:t>
            </a:r>
          </a:p>
          <a:p>
            <a:r>
              <a:rPr lang="en-GB" dirty="0"/>
              <a:t>	V P Suller</a:t>
            </a:r>
          </a:p>
          <a:p>
            <a:r>
              <a:rPr lang="en-GB" dirty="0"/>
              <a:t>	L A Welbourne</a:t>
            </a:r>
          </a:p>
          <a:p>
            <a:r>
              <a:rPr lang="en-GB" dirty="0"/>
              <a:t>	J A Clarke</a:t>
            </a:r>
          </a:p>
          <a:p>
            <a:r>
              <a:rPr lang="en-GB" dirty="0"/>
              <a:t>	M W Poole</a:t>
            </a:r>
          </a:p>
          <a:p>
            <a:r>
              <a:rPr lang="en-GB" dirty="0"/>
              <a:t>	S L Smith</a:t>
            </a:r>
          </a:p>
          <a:p>
            <a:endParaRPr lang="en-GB" dirty="0"/>
          </a:p>
          <a:p>
            <a:r>
              <a:rPr lang="en-GB" dirty="0"/>
              <a:t>	VPS summarised the conclusions of the </a:t>
            </a:r>
            <a:r>
              <a:rPr lang="en-GB" b="1" dirty="0"/>
              <a:t>SR Review panel meeting </a:t>
            </a:r>
            <a:r>
              <a:rPr lang="en-GB" dirty="0"/>
              <a:t>at the end of April. They are interested in a </a:t>
            </a:r>
            <a:r>
              <a:rPr lang="en-GB" b="1" dirty="0"/>
              <a:t>high energy x-ray source on a green field site and a low energy VUV source </a:t>
            </a:r>
            <a:r>
              <a:rPr lang="en-GB" dirty="0"/>
              <a:t>either in an existing building or on a green field site, possibly with the high energy source. The first draft of the feasibility report on these options is to be completed by the end of '92, to go to the review panel at the end of January '93. J Bordas is organising 3 Town meetings to specify the user case for both machines in mid-July</a:t>
            </a:r>
            <a:r>
              <a:rPr lang="en-GB" dirty="0" smtClean="0"/>
              <a:t>.</a:t>
            </a:r>
          </a:p>
          <a:p>
            <a:endParaRPr lang="en-GB" dirty="0"/>
          </a:p>
          <a:p>
            <a:endParaRPr lang="en-GB" dirty="0"/>
          </a:p>
        </p:txBody>
      </p:sp>
      <p:sp>
        <p:nvSpPr>
          <p:cNvPr id="4" name="TextBox 3"/>
          <p:cNvSpPr txBox="1"/>
          <p:nvPr/>
        </p:nvSpPr>
        <p:spPr>
          <a:xfrm>
            <a:off x="7105650" y="3003550"/>
            <a:ext cx="4191000" cy="923330"/>
          </a:xfrm>
          <a:prstGeom prst="rect">
            <a:avLst/>
          </a:prstGeom>
          <a:noFill/>
          <a:ln>
            <a:solidFill>
              <a:schemeClr val="tx1">
                <a:lumMod val="85000"/>
                <a:lumOff val="15000"/>
              </a:schemeClr>
            </a:solidFill>
          </a:ln>
        </p:spPr>
        <p:txBody>
          <a:bodyPr wrap="square" rtlCol="0">
            <a:spAutoFit/>
          </a:bodyPr>
          <a:lstStyle/>
          <a:p>
            <a:r>
              <a:rPr lang="en-GB" dirty="0" smtClean="0"/>
              <a:t>The low energy ring was now scaled back to 700 MeV from 1.2 GeV and the SRS replacement was set at 3 GeV</a:t>
            </a:r>
            <a:endParaRPr lang="en-GB" dirty="0"/>
          </a:p>
        </p:txBody>
      </p:sp>
    </p:spTree>
    <p:extLst>
      <p:ext uri="{BB962C8B-B14F-4D97-AF65-F5344CB8AC3E}">
        <p14:creationId xmlns:p14="http://schemas.microsoft.com/office/powerpoint/2010/main" val="21288599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SINBAD and DIAMOND</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3724096"/>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By the end of August 1992 both new machines had names…</a:t>
            </a:r>
            <a:endParaRPr lang="en-GB" dirty="0"/>
          </a:p>
          <a:p>
            <a:pPr marL="342900" indent="-342900">
              <a:buFont typeface="Arial,Sans-Serif" panose="020B0604020202020204" pitchFamily="34" charset="0"/>
              <a:buChar char="•"/>
            </a:pPr>
            <a:endParaRPr lang="en-GB" dirty="0" smtClean="0"/>
          </a:p>
          <a:p>
            <a:r>
              <a:rPr lang="en-GB" u="sng" dirty="0"/>
              <a:t>Minutes of the New Machines Lattice Working Party Meeting held on </a:t>
            </a:r>
            <a:r>
              <a:rPr lang="en-GB" u="sng" dirty="0" smtClean="0"/>
              <a:t>23/8/92</a:t>
            </a:r>
            <a:endParaRPr lang="en-GB" u="sng" dirty="0"/>
          </a:p>
          <a:p>
            <a:endParaRPr lang="en-GB" dirty="0"/>
          </a:p>
          <a:p>
            <a:r>
              <a:rPr lang="en-GB" dirty="0"/>
              <a:t>Present:	V P Suller</a:t>
            </a:r>
          </a:p>
          <a:p>
            <a:r>
              <a:rPr lang="en-GB" dirty="0"/>
              <a:t>	M W Poole</a:t>
            </a:r>
          </a:p>
          <a:p>
            <a:r>
              <a:rPr lang="en-GB" dirty="0"/>
              <a:t>	S L Smith</a:t>
            </a:r>
          </a:p>
          <a:p>
            <a:r>
              <a:rPr lang="en-GB" dirty="0"/>
              <a:t>	L A Welbourne</a:t>
            </a:r>
          </a:p>
          <a:p>
            <a:r>
              <a:rPr lang="en-GB" dirty="0"/>
              <a:t>	J A Clarke</a:t>
            </a:r>
          </a:p>
          <a:p>
            <a:endParaRPr lang="en-GB" dirty="0"/>
          </a:p>
          <a:p>
            <a:r>
              <a:rPr lang="en-GB" dirty="0"/>
              <a:t>	The chairman reported on the conclusions of the Town meetings organised by J Bordas. The low energy machine photon range was extended from 10 - 100 eV to 5 - 200 eV. It was confirmed that 3 GeV was more desirable than 2.5 GeV for the high energy machine and an overlap in the photon ranges of the two machines would be useful.</a:t>
            </a:r>
          </a:p>
        </p:txBody>
      </p:sp>
      <p:sp>
        <p:nvSpPr>
          <p:cNvPr id="3" name="TextBox 2"/>
          <p:cNvSpPr txBox="1"/>
          <p:nvPr/>
        </p:nvSpPr>
        <p:spPr>
          <a:xfrm>
            <a:off x="3695700" y="2679700"/>
            <a:ext cx="7080250" cy="646331"/>
          </a:xfrm>
          <a:prstGeom prst="rect">
            <a:avLst/>
          </a:prstGeom>
          <a:solidFill>
            <a:schemeClr val="accent2"/>
          </a:solidFill>
        </p:spPr>
        <p:txBody>
          <a:bodyPr wrap="square" rtlCol="0">
            <a:spAutoFit/>
          </a:bodyPr>
          <a:lstStyle/>
          <a:p>
            <a:r>
              <a:rPr lang="en-GB" dirty="0" smtClean="0"/>
              <a:t>SINBAD – Source of INtense Brightness At Daresbury</a:t>
            </a:r>
          </a:p>
          <a:p>
            <a:r>
              <a:rPr lang="en-GB" dirty="0" smtClean="0"/>
              <a:t>DIAMOND – DIpole And Multipole Output for the Nation at Daresbury</a:t>
            </a:r>
            <a:endParaRPr lang="en-GB" dirty="0"/>
          </a:p>
        </p:txBody>
      </p:sp>
      <p:sp>
        <p:nvSpPr>
          <p:cNvPr id="4" name="TextBox 3"/>
          <p:cNvSpPr txBox="1"/>
          <p:nvPr/>
        </p:nvSpPr>
        <p:spPr>
          <a:xfrm>
            <a:off x="234950" y="5181600"/>
            <a:ext cx="11785600" cy="1477328"/>
          </a:xfrm>
          <a:prstGeom prst="rect">
            <a:avLst/>
          </a:prstGeom>
          <a:solidFill>
            <a:schemeClr val="accent5">
              <a:lumMod val="60000"/>
              <a:lumOff val="40000"/>
            </a:schemeClr>
          </a:solidFill>
          <a:ln>
            <a:solidFill>
              <a:schemeClr val="tx1"/>
            </a:solidFill>
          </a:ln>
        </p:spPr>
        <p:txBody>
          <a:bodyPr wrap="square" rtlCol="0">
            <a:spAutoFit/>
          </a:bodyPr>
          <a:lstStyle/>
          <a:p>
            <a:r>
              <a:rPr lang="en-GB" dirty="0" smtClean="0"/>
              <a:t>I remember the conversation around the name for </a:t>
            </a:r>
            <a:r>
              <a:rPr lang="en-GB" b="1" dirty="0" smtClean="0"/>
              <a:t>Diamond</a:t>
            </a:r>
            <a:r>
              <a:rPr lang="en-GB" dirty="0" smtClean="0"/>
              <a:t>, which took place over coffee with the above. We wanted a name we weren’t embarrassed by since we all thought SRS was an awful name and the interim name for the 3 GeV ring had been MEXS (medium energy X-ray source). The French had picked SOLEIL which we all envied as a good pick.</a:t>
            </a:r>
          </a:p>
          <a:p>
            <a:r>
              <a:rPr lang="en-GB" dirty="0" smtClean="0"/>
              <a:t>So we picked a name that had a D in it, was something </a:t>
            </a:r>
            <a:r>
              <a:rPr lang="en-GB" b="1" dirty="0" smtClean="0"/>
              <a:t>bright, hard, and expensive </a:t>
            </a:r>
            <a:r>
              <a:rPr lang="en-GB" dirty="0" smtClean="0"/>
              <a:t>– Diamond was the obvious choice! What the letters actually stood for came the next day</a:t>
            </a:r>
            <a:endParaRPr lang="en-GB" dirty="0"/>
          </a:p>
        </p:txBody>
      </p:sp>
    </p:spTree>
    <p:extLst>
      <p:ext uri="{BB962C8B-B14F-4D97-AF65-F5344CB8AC3E}">
        <p14:creationId xmlns:p14="http://schemas.microsoft.com/office/powerpoint/2010/main" val="9554898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SINBAD and DIAMOND</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5386090"/>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dirty="0" smtClean="0">
                <a:solidFill>
                  <a:srgbClr val="1E5DF8"/>
                </a:solidFill>
                <a:latin typeface="Arial" panose="020B0604020202020204" pitchFamily="34" charset="0"/>
                <a:cs typeface="Arial" panose="020B0604020202020204" pitchFamily="34" charset="0"/>
              </a:rPr>
              <a:t>By the end of 1993 Diamond had clearly emerged as the priority over SINBAD</a:t>
            </a:r>
            <a:endParaRPr lang="en-GB" dirty="0">
              <a:solidFill>
                <a:srgbClr val="1E5DF8"/>
              </a:solidFill>
            </a:endParaRPr>
          </a:p>
          <a:p>
            <a:pPr marL="342900" indent="-342900">
              <a:buFont typeface="Arial,Sans-Serif" panose="020B0604020202020204" pitchFamily="34" charset="0"/>
              <a:buChar char="•"/>
            </a:pPr>
            <a:endParaRPr lang="en-GB" dirty="0" smtClean="0"/>
          </a:p>
          <a:p>
            <a:r>
              <a:rPr lang="en-GB" u="sng" dirty="0"/>
              <a:t>Notes of the New Machines Lattice Working Party Meeting held on 19/11/93</a:t>
            </a:r>
          </a:p>
          <a:p>
            <a:endParaRPr lang="en-GB" dirty="0"/>
          </a:p>
          <a:p>
            <a:r>
              <a:rPr lang="en-GB" dirty="0"/>
              <a:t>Present:</a:t>
            </a:r>
          </a:p>
          <a:p>
            <a:endParaRPr lang="en-GB" dirty="0"/>
          </a:p>
          <a:p>
            <a:r>
              <a:rPr lang="en-GB" dirty="0"/>
              <a:t>	V P Suller</a:t>
            </a:r>
          </a:p>
          <a:p>
            <a:r>
              <a:rPr lang="en-GB" dirty="0"/>
              <a:t>	S L Smith</a:t>
            </a:r>
          </a:p>
          <a:p>
            <a:r>
              <a:rPr lang="en-GB" dirty="0"/>
              <a:t>	M W Poole</a:t>
            </a:r>
          </a:p>
          <a:p>
            <a:r>
              <a:rPr lang="en-GB" dirty="0"/>
              <a:t>	J A Clarke</a:t>
            </a:r>
          </a:p>
          <a:p>
            <a:endParaRPr lang="en-GB" dirty="0"/>
          </a:p>
          <a:p>
            <a:r>
              <a:rPr lang="en-GB" dirty="0"/>
              <a:t>STATUS</a:t>
            </a:r>
          </a:p>
          <a:p>
            <a:endParaRPr lang="en-GB" dirty="0"/>
          </a:p>
          <a:p>
            <a:r>
              <a:rPr lang="en-GB" dirty="0"/>
              <a:t>VPS discussed with the group the current status of the new machines. Firstly, there was no change to </a:t>
            </a:r>
            <a:r>
              <a:rPr lang="en-GB" b="1" dirty="0"/>
              <a:t>SINBAD which is still unsupported</a:t>
            </a:r>
            <a:r>
              <a:rPr lang="en-GB" dirty="0"/>
              <a:t>. Science Board had been presented with the following cost information concerning DIAMOND:</a:t>
            </a:r>
          </a:p>
          <a:p>
            <a:endParaRPr lang="en-GB" dirty="0"/>
          </a:p>
          <a:p>
            <a:r>
              <a:rPr lang="en-GB" dirty="0"/>
              <a:t>£57M using SRS resources</a:t>
            </a:r>
          </a:p>
          <a:p>
            <a:r>
              <a:rPr lang="en-GB" dirty="0"/>
              <a:t>£71M in total (8 lines)</a:t>
            </a:r>
          </a:p>
          <a:p>
            <a:r>
              <a:rPr lang="en-GB" dirty="0" smtClean="0"/>
              <a:t>£</a:t>
            </a:r>
            <a:r>
              <a:rPr lang="en-GB" dirty="0"/>
              <a:t>90M if built at DL with 20 stations.</a:t>
            </a:r>
          </a:p>
        </p:txBody>
      </p:sp>
    </p:spTree>
    <p:extLst>
      <p:ext uri="{BB962C8B-B14F-4D97-AF65-F5344CB8AC3E}">
        <p14:creationId xmlns:p14="http://schemas.microsoft.com/office/powerpoint/2010/main" val="3663853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Synchrotron Radiation Calculations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1908215"/>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For all of these new light source options someone had to start calculating the SR output to make comparisons to show to the users</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At the time I was running the Synchrotron Light Monitor which was a dedicated end station on the SRS which used the visible SR for all sorts of electron beam diagnostics and so I was given the job of </a:t>
            </a:r>
            <a:r>
              <a:rPr lang="en-GB" sz="2000" b="1" dirty="0" smtClean="0">
                <a:latin typeface="Arial" panose="020B0604020202020204" pitchFamily="34" charset="0"/>
                <a:cs typeface="Arial" panose="020B0604020202020204" pitchFamily="34" charset="0"/>
              </a:rPr>
              <a:t>writing some software and generating all of the comparison curves</a:t>
            </a:r>
            <a:r>
              <a:rPr lang="en-GB" sz="2000" dirty="0" smtClean="0">
                <a:latin typeface="Arial" panose="020B0604020202020204" pitchFamily="34" charset="0"/>
                <a:cs typeface="Arial" panose="020B0604020202020204" pitchFamily="34" charset="0"/>
              </a:rPr>
              <a:t>…</a:t>
            </a:r>
          </a:p>
          <a:p>
            <a:pPr marL="342900" indent="-342900">
              <a:buFont typeface="Arial,Sans-Serif" panose="020B0604020202020204" pitchFamily="34" charset="0"/>
              <a:buChar char="•"/>
            </a:pP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894716" y="3145502"/>
            <a:ext cx="4106534" cy="5783850"/>
          </a:xfrm>
          <a:prstGeom prst="rect">
            <a:avLst/>
          </a:prstGeom>
        </p:spPr>
      </p:pic>
    </p:spTree>
    <p:extLst>
      <p:ext uri="{BB962C8B-B14F-4D97-AF65-F5344CB8AC3E}">
        <p14:creationId xmlns:p14="http://schemas.microsoft.com/office/powerpoint/2010/main" val="364454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Upgrading the SRS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4370427"/>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In the mid 1990s we were asked by the SR science leaders whether we could install anymore insertion devices into the SRS</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The initial reaction from the accelerator team was that it would be really challenging (“No Chance!”) as every straight section (each only ~1.2m long) had equipment in it but it was agreed to take a look</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Finding space for the photon beamlines and end stations would also not be easy</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A viable solution was proposed to </a:t>
            </a:r>
            <a:r>
              <a:rPr lang="en-GB" sz="2000" b="1" dirty="0" smtClean="0">
                <a:latin typeface="Arial" panose="020B0604020202020204" pitchFamily="34" charset="0"/>
                <a:cs typeface="Arial" panose="020B0604020202020204" pitchFamily="34" charset="0"/>
              </a:rPr>
              <a:t>move three of the four RF cavities </a:t>
            </a:r>
            <a:r>
              <a:rPr lang="en-GB" sz="2000" dirty="0" smtClean="0">
                <a:latin typeface="Arial" panose="020B0604020202020204" pitchFamily="34" charset="0"/>
                <a:cs typeface="Arial" panose="020B0604020202020204" pitchFamily="34" charset="0"/>
              </a:rPr>
              <a:t>and to consolidate other components to free up space – </a:t>
            </a:r>
            <a:r>
              <a:rPr lang="en-GB" sz="2000" b="1" dirty="0" smtClean="0">
                <a:latin typeface="Arial" panose="020B0604020202020204" pitchFamily="34" charset="0"/>
                <a:cs typeface="Arial" panose="020B0604020202020204" pitchFamily="34" charset="0"/>
              </a:rPr>
              <a:t>9 of the 16 straights had to be rebuilt</a:t>
            </a:r>
          </a:p>
          <a:p>
            <a:pPr marL="342900" indent="-342900">
              <a:buFont typeface="Arial,Sans-Serif" panose="020B0604020202020204" pitchFamily="34" charset="0"/>
              <a:buChar char="•"/>
            </a:pPr>
            <a:endParaRPr lang="en-GB" sz="2000" dirty="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r>
              <a:rPr lang="en-GB" sz="2000" dirty="0" smtClean="0">
                <a:solidFill>
                  <a:srgbClr val="1E5DF8"/>
                </a:solidFill>
                <a:latin typeface="Arial" panose="020B0604020202020204" pitchFamily="34" charset="0"/>
                <a:cs typeface="Arial" panose="020B0604020202020204" pitchFamily="34" charset="0"/>
              </a:rPr>
              <a:t>I didn’t play any part in this assessment but I was really impressed by the attitude of the team to find a solution and also that without the challenge from outside of the accelerator team we would never have proposed such an upgrade</a:t>
            </a:r>
          </a:p>
          <a:p>
            <a:pPr marL="342900" indent="-342900">
              <a:buFont typeface="Arial,Sans-Serif" panose="020B0604020202020204" pitchFamily="34" charset="0"/>
              <a:buChar char="•"/>
            </a:pPr>
            <a:endParaRPr lang="en-GB" sz="2000" dirty="0" smtClean="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dirty="0"/>
          </a:p>
        </p:txBody>
      </p:sp>
      <p:pic>
        <p:nvPicPr>
          <p:cNvPr id="4" name="Picture 3"/>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8028798" y="4744886"/>
            <a:ext cx="4094872" cy="2283883"/>
          </a:xfrm>
          <a:prstGeom prst="rect">
            <a:avLst/>
          </a:prstGeom>
        </p:spPr>
      </p:pic>
      <p:pic>
        <p:nvPicPr>
          <p:cNvPr id="5" name="Picture 2" descr="I:\Talks\Schools\Images\Selected Images\Waveguide.jpg"/>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a:off x="4562656" y="5010573"/>
            <a:ext cx="3448050" cy="1856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95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The Brief…</a:t>
            </a:r>
            <a:endParaRPr lang="en-US" sz="4400" b="1" spc="-160" dirty="0">
              <a:solidFill>
                <a:srgbClr val="2E2D62"/>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2422DBB9-7747-7041-8E78-C517CE8075C9}"/>
              </a:ext>
            </a:extLst>
          </p:cNvPr>
          <p:cNvSpPr/>
          <p:nvPr/>
        </p:nvSpPr>
        <p:spPr>
          <a:xfrm>
            <a:off x="403340" y="1254041"/>
            <a:ext cx="10931410" cy="1938992"/>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400" dirty="0" smtClean="0">
                <a:solidFill>
                  <a:srgbClr val="626262"/>
                </a:solidFill>
                <a:latin typeface="Arial"/>
                <a:cs typeface="Arial"/>
              </a:rPr>
              <a:t>“Traditionally </a:t>
            </a:r>
            <a:r>
              <a:rPr lang="en-GB" sz="2400" dirty="0">
                <a:solidFill>
                  <a:srgbClr val="626262"/>
                </a:solidFill>
                <a:latin typeface="Arial"/>
                <a:cs typeface="Arial"/>
              </a:rPr>
              <a:t>we do not impose any real constraint on the topic or content of the talk, save that it should be suitable to </a:t>
            </a:r>
            <a:r>
              <a:rPr lang="en-GB" sz="2400" b="1" dirty="0">
                <a:solidFill>
                  <a:srgbClr val="FF0000"/>
                </a:solidFill>
                <a:latin typeface="Arial"/>
                <a:cs typeface="Arial"/>
              </a:rPr>
              <a:t>entertain a room full of accelerator scientists for about an hour</a:t>
            </a:r>
            <a:r>
              <a:rPr lang="en-GB" sz="2400" dirty="0">
                <a:solidFill>
                  <a:srgbClr val="626262"/>
                </a:solidFill>
                <a:latin typeface="Arial"/>
                <a:cs typeface="Arial"/>
              </a:rPr>
              <a:t>, including time for any questions or discussion</a:t>
            </a:r>
            <a:r>
              <a:rPr lang="en-GB" sz="2400" dirty="0" smtClean="0">
                <a:solidFill>
                  <a:srgbClr val="626262"/>
                </a:solidFill>
                <a:latin typeface="Arial"/>
                <a:cs typeface="Arial"/>
              </a:rPr>
              <a:t>.”</a:t>
            </a:r>
            <a:endParaRPr lang="en-US" sz="2400" b="1" dirty="0">
              <a:solidFill>
                <a:srgbClr val="2E2D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2" name="AutoShape 2" descr="https://ukc-powerpoint.officeapps.live.com/pods/GetClipboardImage.ashx?Id=6d124d06-9aed-4e9d-9f71-dc4dbab70fde&amp;DC=GUK1&amp;wdoverrides=GetClipboardImageEnabled:true"/>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36675477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Upgrading the SRS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1908215"/>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My role in the upgrade once it was clear that two straight sections could be made available was to work with the researchers to define what should actually go in them</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The demand for hard X-rays was very strong and so it was very clear that multipole wigglers would be the device of choice as undulators would not be feasible</a:t>
            </a:r>
          </a:p>
          <a:p>
            <a:pPr marL="342900" indent="-342900">
              <a:buFont typeface="Arial,Sans-Serif" panose="020B0604020202020204" pitchFamily="34" charset="0"/>
              <a:buChar char="•"/>
            </a:pPr>
            <a:endParaRPr lang="en-GB" sz="2000" dirty="0" smtClean="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88826" y="2805505"/>
            <a:ext cx="4986391" cy="3742899"/>
          </a:xfrm>
          <a:prstGeom prst="rect">
            <a:avLst/>
          </a:prstGeom>
        </p:spPr>
      </p:pic>
      <p:sp>
        <p:nvSpPr>
          <p:cNvPr id="5" name="TextBox 4"/>
          <p:cNvSpPr txBox="1"/>
          <p:nvPr/>
        </p:nvSpPr>
        <p:spPr>
          <a:xfrm>
            <a:off x="1268803" y="3243292"/>
            <a:ext cx="4827198" cy="923330"/>
          </a:xfrm>
          <a:prstGeom prst="rect">
            <a:avLst/>
          </a:prstGeom>
          <a:solidFill>
            <a:schemeClr val="accent2"/>
          </a:solidFill>
        </p:spPr>
        <p:txBody>
          <a:bodyPr wrap="square" rtlCol="0">
            <a:spAutoFit/>
          </a:bodyPr>
          <a:lstStyle/>
          <a:p>
            <a:r>
              <a:rPr lang="en-GB" dirty="0" smtClean="0"/>
              <a:t>The selected MPW was a permanent magnet/steel pole hybrid with a peak field of 2T,  a period of 200mm and 9 full strength poles</a:t>
            </a:r>
          </a:p>
        </p:txBody>
      </p:sp>
    </p:spTree>
    <p:extLst>
      <p:ext uri="{BB962C8B-B14F-4D97-AF65-F5344CB8AC3E}">
        <p14:creationId xmlns:p14="http://schemas.microsoft.com/office/powerpoint/2010/main" val="37141925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Two 2 T Multipole Wigglers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4062651"/>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The funding agencies (EPSRC, BBSRC and MRC) agreed to the proposal to fund the two MPWs, photon beamlines and end stations</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I then was tasked with carrying out a full </a:t>
            </a:r>
            <a:r>
              <a:rPr lang="en-GB" sz="2000" dirty="0" smtClean="0">
                <a:solidFill>
                  <a:srgbClr val="1E5DF8"/>
                </a:solidFill>
                <a:latin typeface="Arial" panose="020B0604020202020204" pitchFamily="34" charset="0"/>
                <a:cs typeface="Arial" panose="020B0604020202020204" pitchFamily="34" charset="0"/>
              </a:rPr>
              <a:t>3D magnet design </a:t>
            </a:r>
            <a:r>
              <a:rPr lang="en-GB" sz="2000" dirty="0" smtClean="0">
                <a:latin typeface="Arial" panose="020B0604020202020204" pitchFamily="34" charset="0"/>
                <a:cs typeface="Arial" panose="020B0604020202020204" pitchFamily="34" charset="0"/>
              </a:rPr>
              <a:t>for the first time which was a bit daunting</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Working with the engineers to turn my physics simulations into something that could be built and operated was very rewarding – a first for me</a:t>
            </a:r>
          </a:p>
          <a:p>
            <a:pPr marL="342900" indent="-342900">
              <a:buFont typeface="Arial,Sans-Serif" panose="020B0604020202020204" pitchFamily="34" charset="0"/>
              <a:buChar char="•"/>
            </a:pPr>
            <a:endParaRPr lang="en-GB" sz="2000" dirty="0" smtClean="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r>
              <a:rPr lang="en-GB" sz="2000" dirty="0" smtClean="0">
                <a:solidFill>
                  <a:srgbClr val="7030A0"/>
                </a:solidFill>
                <a:latin typeface="Arial" panose="020B0604020202020204" pitchFamily="34" charset="0"/>
                <a:cs typeface="Arial" panose="020B0604020202020204" pitchFamily="34" charset="0"/>
              </a:rPr>
              <a:t>Handling such strong permanent magnet blocks was a skill that did not exist at Daresbury so we decided to buy fully assembled magnet arrays built to our design – Sincrotrone Trieste (aka Richard Walker) won the contract and also the separate one for the support structures</a:t>
            </a:r>
          </a:p>
          <a:p>
            <a:endParaRPr lang="en-GB" sz="2000" dirty="0" smtClean="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sz="2000" dirty="0" smtClean="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dirty="0"/>
          </a:p>
        </p:txBody>
      </p:sp>
    </p:spTree>
    <p:extLst>
      <p:ext uri="{BB962C8B-B14F-4D97-AF65-F5344CB8AC3E}">
        <p14:creationId xmlns:p14="http://schemas.microsoft.com/office/powerpoint/2010/main" val="17518403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Two 2 T Multipole Wigglers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1908215"/>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So, two identical very high field MPWs were delivered and I looked after the magnet measurements, setting up a short Hall probe bench for the purpose</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The measurements matched expectations – a great relief !</a:t>
            </a:r>
          </a:p>
          <a:p>
            <a:endParaRPr lang="en-GB" sz="2000" dirty="0" smtClean="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sz="2000" dirty="0" smtClean="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15888" y="1970993"/>
            <a:ext cx="3410426" cy="488700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07457" y="2378059"/>
            <a:ext cx="4308431" cy="4320499"/>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448029" y="2328898"/>
            <a:ext cx="3410426" cy="3400900"/>
          </a:xfrm>
          <a:prstGeom prst="rect">
            <a:avLst/>
          </a:prstGeom>
        </p:spPr>
      </p:pic>
    </p:spTree>
    <p:extLst>
      <p:ext uri="{BB962C8B-B14F-4D97-AF65-F5344CB8AC3E}">
        <p14:creationId xmlns:p14="http://schemas.microsoft.com/office/powerpoint/2010/main" val="3074254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Two 2 T Multipole Wigglers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4370427"/>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solidFill>
                  <a:srgbClr val="FF0000"/>
                </a:solidFill>
                <a:latin typeface="Arial" panose="020B0604020202020204" pitchFamily="34" charset="0"/>
                <a:cs typeface="Arial" panose="020B0604020202020204" pitchFamily="34" charset="0"/>
              </a:rPr>
              <a:t>They were installed into the SRS successfully and were very popular with the users. There was though a sting in the tale!</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The funding agencies didn’t decide what exactly the beamlines would actually be used for until we were well into the project, and they did this through some sort of peer review call</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One was selected for hard X-ray based science as expected</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BUT the other beamline selected was optimised to work in the </a:t>
            </a:r>
            <a:r>
              <a:rPr lang="en-GB" sz="2000" b="1" dirty="0" smtClean="0">
                <a:latin typeface="Arial" panose="020B0604020202020204" pitchFamily="34" charset="0"/>
                <a:cs typeface="Arial" panose="020B0604020202020204" pitchFamily="34" charset="0"/>
              </a:rPr>
              <a:t>XUV region </a:t>
            </a:r>
            <a:r>
              <a:rPr lang="en-GB" sz="2000" dirty="0" smtClean="0">
                <a:latin typeface="Arial" panose="020B0604020202020204" pitchFamily="34" charset="0"/>
                <a:cs typeface="Arial" panose="020B0604020202020204" pitchFamily="34" charset="0"/>
              </a:rPr>
              <a:t>of the spectrum (40 – 350 eV), whereas the MPWs were optimised for multi-keV! </a:t>
            </a:r>
          </a:p>
          <a:p>
            <a:pPr marL="342900" indent="-342900">
              <a:buFont typeface="Arial,Sans-Serif" panose="020B0604020202020204" pitchFamily="34" charset="0"/>
              <a:buChar char="•"/>
            </a:pPr>
            <a:r>
              <a:rPr lang="en-GB" sz="2000" b="1" dirty="0" smtClean="0">
                <a:solidFill>
                  <a:srgbClr val="1E5DF8"/>
                </a:solidFill>
                <a:latin typeface="Arial" panose="020B0604020202020204" pitchFamily="34" charset="0"/>
                <a:cs typeface="Arial" panose="020B0604020202020204" pitchFamily="34" charset="0"/>
              </a:rPr>
              <a:t>This was brushed under the carpet as it was embarrassing and the beamline was still far better than any other similar ones on the SRS – it just could have been better!</a:t>
            </a:r>
          </a:p>
          <a:p>
            <a:pPr marL="342900" indent="-342900">
              <a:buFont typeface="Arial,Sans-Serif" panose="020B0604020202020204" pitchFamily="34" charset="0"/>
              <a:buChar char="•"/>
            </a:pPr>
            <a:endParaRPr lang="en-GB" sz="2000" dirty="0" smtClean="0">
              <a:solidFill>
                <a:srgbClr val="1E5DF8"/>
              </a:solidFill>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This was another important lesson for me in how not being joined up as a complete facility project can lead to poor outcomes</a:t>
            </a:r>
          </a:p>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It’s essential to have an ongoing dialogue between the users and the accelerator team</a:t>
            </a:r>
          </a:p>
          <a:p>
            <a:pPr marL="342900" indent="-342900">
              <a:buFont typeface="Arial,Sans-Serif" panose="020B0604020202020204" pitchFamily="34" charset="0"/>
              <a:buChar char="•"/>
            </a:pPr>
            <a:endParaRPr lang="en-GB" dirty="0"/>
          </a:p>
        </p:txBody>
      </p:sp>
    </p:spTree>
    <p:extLst>
      <p:ext uri="{BB962C8B-B14F-4D97-AF65-F5344CB8AC3E}">
        <p14:creationId xmlns:p14="http://schemas.microsoft.com/office/powerpoint/2010/main" val="17717577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DIAMOND</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2831544"/>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Whilst working on this upgrade of the SRS we were continuing to develop the design for Diamond. SINBAD was quietly dropped (if I remember correctly)</a:t>
            </a:r>
          </a:p>
          <a:p>
            <a:pPr marL="342900" indent="-342900">
              <a:buFont typeface="Arial,Sans-Serif" panose="020B0604020202020204" pitchFamily="34" charset="0"/>
              <a:buChar char="•"/>
            </a:pPr>
            <a:r>
              <a:rPr lang="en-GB" sz="2000" dirty="0" smtClean="0">
                <a:solidFill>
                  <a:srgbClr val="FF0000"/>
                </a:solidFill>
                <a:latin typeface="Arial" panose="020B0604020202020204" pitchFamily="34" charset="0"/>
                <a:cs typeface="Arial" panose="020B0604020202020204" pitchFamily="34" charset="0"/>
              </a:rPr>
              <a:t>All through the 1990s we were frustrated at the lack of funding to build Diamond, other countries were building their equivalent facilities and although, looking back, it was an obvious decision to replace the SRS with a next generation light source, there were a lot of doubts at the time that it would ever happen</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My work was almost completely focussed on the synchrotron radiation side of things – comparing characteristics of various undulator and multi-pole wiggler options.</a:t>
            </a:r>
            <a:endParaRPr lang="en-GB" dirty="0"/>
          </a:p>
          <a:p>
            <a:pPr marL="342900" indent="-342900">
              <a:buFont typeface="Arial,Sans-Serif" panose="020B0604020202020204" pitchFamily="34" charset="0"/>
              <a:buChar char="•"/>
            </a:pPr>
            <a:endParaRPr lang="en-GB" dirty="0" smtClean="0"/>
          </a:p>
        </p:txBody>
      </p:sp>
      <p:pic>
        <p:nvPicPr>
          <p:cNvPr id="2" name="Picture 1"/>
          <p:cNvPicPr>
            <a:picLocks noChangeAspect="1"/>
          </p:cNvPicPr>
          <p:nvPr/>
        </p:nvPicPr>
        <p:blipFill>
          <a:blip r:embed="rId2"/>
          <a:stretch>
            <a:fillRect/>
          </a:stretch>
        </p:blipFill>
        <p:spPr>
          <a:xfrm>
            <a:off x="2881223" y="3896054"/>
            <a:ext cx="3856446" cy="2892335"/>
          </a:xfrm>
          <a:prstGeom prst="rect">
            <a:avLst/>
          </a:prstGeom>
        </p:spPr>
      </p:pic>
      <p:pic>
        <p:nvPicPr>
          <p:cNvPr id="3" name="Picture 2"/>
          <p:cNvPicPr>
            <a:picLocks noChangeAspect="1"/>
          </p:cNvPicPr>
          <p:nvPr/>
        </p:nvPicPr>
        <p:blipFill>
          <a:blip r:embed="rId3"/>
          <a:stretch>
            <a:fillRect/>
          </a:stretch>
        </p:blipFill>
        <p:spPr>
          <a:xfrm>
            <a:off x="6939912" y="3975069"/>
            <a:ext cx="3751092" cy="2813320"/>
          </a:xfrm>
          <a:prstGeom prst="rect">
            <a:avLst/>
          </a:prstGeom>
        </p:spPr>
      </p:pic>
    </p:spTree>
    <p:extLst>
      <p:ext uri="{BB962C8B-B14F-4D97-AF65-F5344CB8AC3E}">
        <p14:creationId xmlns:p14="http://schemas.microsoft.com/office/powerpoint/2010/main" val="23770794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BE17AB-FEAE-1A42-84B8-5376345F5709}"/>
              </a:ext>
            </a:extLst>
          </p:cNvPr>
          <p:cNvSpPr txBox="1"/>
          <p:nvPr/>
        </p:nvSpPr>
        <p:spPr>
          <a:xfrm>
            <a:off x="403340" y="345182"/>
            <a:ext cx="11267960"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Diamond Funding</a:t>
            </a:r>
            <a:endParaRPr lang="en-US" sz="4400" b="1" spc="-16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2422DBB9-7747-7041-8E78-C517CE8075C9}"/>
              </a:ext>
            </a:extLst>
          </p:cNvPr>
          <p:cNvSpPr/>
          <p:nvPr/>
        </p:nvSpPr>
        <p:spPr>
          <a:xfrm>
            <a:off x="136640" y="1114623"/>
            <a:ext cx="11839460" cy="4524315"/>
          </a:xfrm>
          <a:prstGeom prst="rect">
            <a:avLst/>
          </a:prstGeom>
        </p:spPr>
        <p:txBody>
          <a:bodyPr wrap="square">
            <a:spAutoFit/>
          </a:bodyPr>
          <a:lstStyle/>
          <a:p>
            <a:pPr marL="285750" indent="-285750">
              <a:buFont typeface="Arial" panose="020B0604020202020204" pitchFamily="34" charset="0"/>
              <a:buChar char="•"/>
            </a:pPr>
            <a:r>
              <a:rPr lang="en-GB" sz="2000" b="1" dirty="0">
                <a:solidFill>
                  <a:srgbClr val="1E5DF8"/>
                </a:solidFill>
              </a:rPr>
              <a:t>Funding was finally approved for Diamond in 1998</a:t>
            </a:r>
          </a:p>
          <a:p>
            <a:pPr marL="285750" indent="-285750">
              <a:buFont typeface="Arial" panose="020B0604020202020204" pitchFamily="34" charset="0"/>
              <a:buChar char="•"/>
            </a:pPr>
            <a:r>
              <a:rPr lang="en-GB" sz="2000" dirty="0" smtClean="0"/>
              <a:t>Then the arguments started about where it would be sited, with Harwell finally being confirmed some time later – </a:t>
            </a:r>
            <a:r>
              <a:rPr lang="en-GB" sz="2000" b="1" dirty="0" smtClean="0"/>
              <a:t>this was a low point for Daresbury and for me</a:t>
            </a:r>
          </a:p>
          <a:p>
            <a:pPr marL="285750" indent="-285750">
              <a:buFont typeface="Arial" panose="020B0604020202020204" pitchFamily="34" charset="0"/>
              <a:buChar char="•"/>
            </a:pPr>
            <a:r>
              <a:rPr lang="en-GB" sz="2000" dirty="0" smtClean="0"/>
              <a:t>I don’t intend to dwell on the rights and wrongs of the decision but it certainly made it clear to me that my world view was somewhat naïve - decisions like these are not black and white and involve a much bigger picture than I appreciated – they are truly political decisions.</a:t>
            </a:r>
          </a:p>
          <a:p>
            <a:pPr marL="285750" indent="-285750">
              <a:buFont typeface="Arial" panose="020B0604020202020204" pitchFamily="34" charset="0"/>
              <a:buChar char="•"/>
            </a:pPr>
            <a:endParaRPr lang="en-GB" sz="2000" dirty="0" smtClean="0"/>
          </a:p>
          <a:p>
            <a:pPr marL="285750" indent="-285750">
              <a:buFont typeface="Arial" panose="020B0604020202020204" pitchFamily="34" charset="0"/>
              <a:buChar char="•"/>
            </a:pPr>
            <a:r>
              <a:rPr lang="en-GB" sz="2000" dirty="0" smtClean="0">
                <a:solidFill>
                  <a:srgbClr val="FF0000"/>
                </a:solidFill>
              </a:rPr>
              <a:t>What is clear though looking back is that this was a momentous decision which had unintended positive consequences for the UK accelerator community and my career !</a:t>
            </a:r>
          </a:p>
          <a:p>
            <a:pPr marL="285750" indent="-285750">
              <a:buFont typeface="Arial" panose="020B0604020202020204" pitchFamily="34" charset="0"/>
              <a:buChar char="•"/>
            </a:pPr>
            <a:endParaRPr lang="en-GB" sz="2000" dirty="0" smtClean="0"/>
          </a:p>
          <a:p>
            <a:pPr marL="285750" indent="-285750">
              <a:buFont typeface="Arial" panose="020B0604020202020204" pitchFamily="34" charset="0"/>
              <a:buChar char="•"/>
            </a:pPr>
            <a:r>
              <a:rPr lang="en-GB" sz="2000" b="1" dirty="0" smtClean="0">
                <a:solidFill>
                  <a:srgbClr val="1E5DF8"/>
                </a:solidFill>
              </a:rPr>
              <a:t>Of all the things that have influenced my career this is the one I was most upset about, since I was so invested in the project, and the one which turned out to be the most positive!</a:t>
            </a:r>
          </a:p>
          <a:p>
            <a:pPr marL="285750" indent="-285750">
              <a:buFont typeface="Arial" panose="020B0604020202020204" pitchFamily="34" charset="0"/>
              <a:buChar char="•"/>
            </a:pPr>
            <a:endParaRPr lang="en-GB" sz="2000" dirty="0" smtClean="0"/>
          </a:p>
          <a:p>
            <a:pPr marL="342900" indent="-342900">
              <a:buFont typeface="Arial" panose="020B0604020202020204" pitchFamily="34" charset="0"/>
              <a:buChar char="•"/>
            </a:pPr>
            <a:endParaRPr lang="en-GB" sz="2800" dirty="0" smtClean="0">
              <a:solidFill>
                <a:srgbClr val="62626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04130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BE17AB-FEAE-1A42-84B8-5376345F5709}"/>
              </a:ext>
            </a:extLst>
          </p:cNvPr>
          <p:cNvSpPr txBox="1"/>
          <p:nvPr/>
        </p:nvSpPr>
        <p:spPr>
          <a:xfrm>
            <a:off x="403340" y="345182"/>
            <a:ext cx="11267960"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Diamond Insertion Devices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2422DBB9-7747-7041-8E78-C517CE8075C9}"/>
              </a:ext>
            </a:extLst>
          </p:cNvPr>
          <p:cNvSpPr/>
          <p:nvPr/>
        </p:nvSpPr>
        <p:spPr>
          <a:xfrm>
            <a:off x="136640" y="1114623"/>
            <a:ext cx="11839460" cy="3600986"/>
          </a:xfrm>
          <a:prstGeom prst="rect">
            <a:avLst/>
          </a:prstGeom>
        </p:spPr>
        <p:txBody>
          <a:bodyPr wrap="square">
            <a:spAutoFit/>
          </a:bodyPr>
          <a:lstStyle/>
          <a:p>
            <a:pPr marL="285750" indent="-285750">
              <a:buFont typeface="Arial" panose="020B0604020202020204" pitchFamily="34" charset="0"/>
              <a:buChar char="•"/>
            </a:pPr>
            <a:r>
              <a:rPr lang="en-GB" sz="2000" b="1" dirty="0" smtClean="0"/>
              <a:t>I was responsible for the first 7 insertion devices, which were funded in the construction phase of the project</a:t>
            </a:r>
          </a:p>
          <a:p>
            <a:pPr marL="285750" indent="-285750">
              <a:buFont typeface="Arial" panose="020B0604020202020204" pitchFamily="34" charset="0"/>
              <a:buChar char="•"/>
            </a:pPr>
            <a:r>
              <a:rPr lang="en-GB" sz="2000" dirty="0" smtClean="0"/>
              <a:t>It was fun working much more closely with the various user interest groups  and beamline scientists and learning about what mattered to them</a:t>
            </a:r>
          </a:p>
          <a:p>
            <a:pPr marL="285750" indent="-285750">
              <a:buFont typeface="Arial" panose="020B0604020202020204" pitchFamily="34" charset="0"/>
              <a:buChar char="•"/>
            </a:pPr>
            <a:r>
              <a:rPr lang="en-GB" sz="2000" dirty="0" smtClean="0"/>
              <a:t>This time the process was very sensible, with the beamlines being allocated up front to particular priority disciplines/techniques and then for each one I worked closely with the user group to optimise the insertion device to their needs</a:t>
            </a:r>
          </a:p>
          <a:p>
            <a:pPr marL="285750" indent="-285750">
              <a:buFont typeface="Arial" panose="020B0604020202020204" pitchFamily="34" charset="0"/>
              <a:buChar char="•"/>
            </a:pPr>
            <a:r>
              <a:rPr lang="en-GB" sz="2000" b="1" dirty="0" smtClean="0">
                <a:solidFill>
                  <a:srgbClr val="1E5DF8"/>
                </a:solidFill>
              </a:rPr>
              <a:t>The final selection included in-vacuum undulators, a variable polarisation undulator, and a superconducting multi-pole wiggler – all new technologies to me</a:t>
            </a:r>
            <a:endParaRPr lang="en-GB" sz="2000" b="1" dirty="0">
              <a:solidFill>
                <a:srgbClr val="1E5DF8"/>
              </a:solidFill>
            </a:endParaRPr>
          </a:p>
          <a:p>
            <a:endParaRPr lang="en-GB" sz="2000" dirty="0" smtClean="0"/>
          </a:p>
          <a:p>
            <a:pPr marL="342900" indent="-342900">
              <a:buFont typeface="Arial" panose="020B0604020202020204" pitchFamily="34" charset="0"/>
              <a:buChar char="•"/>
            </a:pPr>
            <a:endParaRPr lang="en-GB" sz="2800" dirty="0" smtClean="0">
              <a:solidFill>
                <a:srgbClr val="626262"/>
              </a:solidFill>
              <a:latin typeface="Arial" panose="020B0604020202020204" pitchFamily="34" charset="0"/>
              <a:cs typeface="Arial" panose="020B0604020202020204" pitchFamily="34" charset="0"/>
            </a:endParaRPr>
          </a:p>
        </p:txBody>
      </p:sp>
      <p:pic>
        <p:nvPicPr>
          <p:cNvPr id="4" name="Picture 4" descr="05EC2274InsertionDevice"/>
          <p:cNvPicPr>
            <a:picLocks noChangeAspect="1" noChangeArrowheads="1"/>
          </p:cNvPicPr>
          <p:nvPr/>
        </p:nvPicPr>
        <p:blipFill>
          <a:blip r:embed="rId2" cstate="screen"/>
          <a:srcRect/>
          <a:stretch>
            <a:fillRect/>
          </a:stretch>
        </p:blipFill>
        <p:spPr bwMode="auto">
          <a:xfrm>
            <a:off x="5193552" y="4040757"/>
            <a:ext cx="1873877" cy="2817243"/>
          </a:xfrm>
          <a:prstGeom prst="rect">
            <a:avLst/>
          </a:prstGeom>
          <a:noFill/>
        </p:spPr>
      </p:pic>
      <p:pic>
        <p:nvPicPr>
          <p:cNvPr id="6" name="Picture 3" descr="DiamondLight0030"/>
          <p:cNvPicPr>
            <a:picLocks noChangeAspect="1" noChangeArrowheads="1"/>
          </p:cNvPicPr>
          <p:nvPr/>
        </p:nvPicPr>
        <p:blipFill>
          <a:blip r:embed="rId3" cstate="screen"/>
          <a:srcRect/>
          <a:stretch>
            <a:fillRect/>
          </a:stretch>
        </p:blipFill>
        <p:spPr bwMode="auto">
          <a:xfrm>
            <a:off x="7211683" y="4051797"/>
            <a:ext cx="4131813" cy="3099097"/>
          </a:xfrm>
          <a:prstGeom prst="rect">
            <a:avLst/>
          </a:prstGeom>
          <a:noFill/>
        </p:spPr>
      </p:pic>
    </p:spTree>
    <p:extLst>
      <p:ext uri="{BB962C8B-B14F-4D97-AF65-F5344CB8AC3E}">
        <p14:creationId xmlns:p14="http://schemas.microsoft.com/office/powerpoint/2010/main" val="18371072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BE17AB-FEAE-1A42-84B8-5376345F5709}"/>
              </a:ext>
            </a:extLst>
          </p:cNvPr>
          <p:cNvSpPr txBox="1"/>
          <p:nvPr/>
        </p:nvSpPr>
        <p:spPr>
          <a:xfrm>
            <a:off x="403340" y="345182"/>
            <a:ext cx="11267960"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Another multi-pole wiggler for the SRS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2422DBB9-7747-7041-8E78-C517CE8075C9}"/>
              </a:ext>
            </a:extLst>
          </p:cNvPr>
          <p:cNvSpPr/>
          <p:nvPr/>
        </p:nvSpPr>
        <p:spPr>
          <a:xfrm>
            <a:off x="136640" y="1114623"/>
            <a:ext cx="11839460" cy="3600986"/>
          </a:xfrm>
          <a:prstGeom prst="rect">
            <a:avLst/>
          </a:prstGeom>
        </p:spPr>
        <p:txBody>
          <a:bodyPr wrap="square">
            <a:spAutoFit/>
          </a:bodyPr>
          <a:lstStyle/>
          <a:p>
            <a:pPr marL="285750" indent="-285750">
              <a:buFont typeface="Arial" panose="020B0604020202020204" pitchFamily="34" charset="0"/>
              <a:buChar char="•"/>
            </a:pPr>
            <a:r>
              <a:rPr lang="en-GB" sz="2000" b="1" dirty="0" smtClean="0"/>
              <a:t>The two MPWs were so popular that a case was made successfully to add a third one to the SRS</a:t>
            </a:r>
          </a:p>
          <a:p>
            <a:pPr marL="285750" indent="-285750">
              <a:buFont typeface="Arial" panose="020B0604020202020204" pitchFamily="34" charset="0"/>
              <a:buChar char="•"/>
            </a:pPr>
            <a:r>
              <a:rPr lang="en-GB" sz="2000" dirty="0" smtClean="0"/>
              <a:t>Somehow we found space for one more in the storage ring</a:t>
            </a:r>
          </a:p>
          <a:p>
            <a:pPr marL="285750" indent="-285750">
              <a:buFont typeface="Arial" panose="020B0604020202020204" pitchFamily="34" charset="0"/>
              <a:buChar char="•"/>
            </a:pPr>
            <a:r>
              <a:rPr lang="en-GB" sz="2000" dirty="0" smtClean="0"/>
              <a:t>The user case for this one was based on hard X-rays so I was asked to optimise the output for 5 to 13.5keV</a:t>
            </a:r>
          </a:p>
          <a:p>
            <a:pPr marL="285750" indent="-285750">
              <a:buFont typeface="Arial" panose="020B0604020202020204" pitchFamily="34" charset="0"/>
              <a:buChar char="•"/>
            </a:pPr>
            <a:r>
              <a:rPr lang="en-GB" sz="2000" dirty="0" smtClean="0">
                <a:solidFill>
                  <a:srgbClr val="1E5DF8"/>
                </a:solidFill>
              </a:rPr>
              <a:t>Starting from lessons learnt from the 2T versions and just a bit more experience, and a similar device that had been built at the ESRF, I re-optimised the design by shaping the permanent magnets around the steel poles so they were not </a:t>
            </a:r>
            <a:r>
              <a:rPr lang="en-GB" sz="2000" dirty="0">
                <a:solidFill>
                  <a:srgbClr val="1E5DF8"/>
                </a:solidFill>
              </a:rPr>
              <a:t>c</a:t>
            </a:r>
            <a:r>
              <a:rPr lang="en-GB" sz="2000" dirty="0" smtClean="0">
                <a:solidFill>
                  <a:srgbClr val="1E5DF8"/>
                </a:solidFill>
              </a:rPr>
              <a:t>uboids anymore</a:t>
            </a:r>
          </a:p>
          <a:p>
            <a:pPr marL="285750" indent="-285750">
              <a:buFont typeface="Arial" panose="020B0604020202020204" pitchFamily="34" charset="0"/>
              <a:buChar char="•"/>
            </a:pPr>
            <a:r>
              <a:rPr lang="en-GB" sz="2000" dirty="0" smtClean="0"/>
              <a:t>In this way I was able to achieve </a:t>
            </a:r>
            <a:r>
              <a:rPr lang="en-GB" sz="2000" b="1" dirty="0" smtClean="0"/>
              <a:t>2.4 T with a period of 220mm which was a world record </a:t>
            </a:r>
            <a:r>
              <a:rPr lang="en-GB" sz="2000" dirty="0" smtClean="0"/>
              <a:t>and I think still is!</a:t>
            </a:r>
          </a:p>
          <a:p>
            <a:pPr marL="285750" indent="-285750">
              <a:buFont typeface="Arial" panose="020B0604020202020204" pitchFamily="34" charset="0"/>
              <a:buChar char="•"/>
            </a:pPr>
            <a:r>
              <a:rPr lang="en-GB" sz="2000" dirty="0" smtClean="0">
                <a:solidFill>
                  <a:srgbClr val="1E5DF8"/>
                </a:solidFill>
              </a:rPr>
              <a:t>The engineers and technicians had also learnt a lot from the other two MPWs so they were happy to take responsibility for designing and building the device in-house</a:t>
            </a:r>
            <a:endParaRPr lang="en-GB" sz="2000" dirty="0">
              <a:solidFill>
                <a:srgbClr val="1E5DF8"/>
              </a:solidFill>
            </a:endParaRPr>
          </a:p>
          <a:p>
            <a:endParaRPr lang="en-GB" sz="2000" dirty="0" smtClean="0"/>
          </a:p>
          <a:p>
            <a:pPr marL="342900" indent="-342900">
              <a:buFont typeface="Arial" panose="020B0604020202020204" pitchFamily="34" charset="0"/>
              <a:buChar char="•"/>
            </a:pPr>
            <a:endParaRPr lang="en-GB" sz="2800" dirty="0" smtClean="0">
              <a:solidFill>
                <a:srgbClr val="626262"/>
              </a:solidFill>
              <a:latin typeface="Arial" panose="020B0604020202020204" pitchFamily="34" charset="0"/>
              <a:cs typeface="Arial" panose="020B060402020202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827698" y="3813490"/>
            <a:ext cx="2843602" cy="2830497"/>
          </a:xfrm>
          <a:prstGeom prst="rect">
            <a:avLst/>
          </a:prstGeom>
          <a:noFill/>
          <a:ln w="9525">
            <a:noFill/>
            <a:miter lim="800000"/>
            <a:headEnd/>
            <a:tailEnd/>
          </a:ln>
        </p:spPr>
      </p:pic>
    </p:spTree>
    <p:extLst>
      <p:ext uri="{BB962C8B-B14F-4D97-AF65-F5344CB8AC3E}">
        <p14:creationId xmlns:p14="http://schemas.microsoft.com/office/powerpoint/2010/main" val="24784344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BE17AB-FEAE-1A42-84B8-5376345F5709}"/>
              </a:ext>
            </a:extLst>
          </p:cNvPr>
          <p:cNvSpPr txBox="1"/>
          <p:nvPr/>
        </p:nvSpPr>
        <p:spPr>
          <a:xfrm>
            <a:off x="403340" y="345182"/>
            <a:ext cx="11267960"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Another multi-pole wiggler for the SRS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2422DBB9-7747-7041-8E78-C517CE8075C9}"/>
              </a:ext>
            </a:extLst>
          </p:cNvPr>
          <p:cNvSpPr/>
          <p:nvPr/>
        </p:nvSpPr>
        <p:spPr>
          <a:xfrm>
            <a:off x="136640" y="1114623"/>
            <a:ext cx="11839460" cy="1754326"/>
          </a:xfrm>
          <a:prstGeom prst="rect">
            <a:avLst/>
          </a:prstGeom>
        </p:spPr>
        <p:txBody>
          <a:bodyPr wrap="square">
            <a:spAutoFit/>
          </a:bodyPr>
          <a:lstStyle/>
          <a:p>
            <a:pPr marL="285750" indent="-285750">
              <a:buFont typeface="Arial" panose="020B0604020202020204" pitchFamily="34" charset="0"/>
              <a:buChar char="•"/>
            </a:pPr>
            <a:r>
              <a:rPr lang="en-GB" sz="2000" b="1" dirty="0" smtClean="0"/>
              <a:t>The regret I have with this magnet is that since it was a bit special I opted to publish it in a journal instead of a conference proceedings but despite starting to draft the paper I never managed to finish it so you will not find any publications about this magnet anywhere – a big regret!</a:t>
            </a:r>
            <a:endParaRPr lang="en-GB" sz="2000" b="1" dirty="0"/>
          </a:p>
          <a:p>
            <a:endParaRPr lang="en-GB" sz="2000" dirty="0" smtClean="0"/>
          </a:p>
          <a:p>
            <a:endParaRPr lang="en-GB" sz="2800" dirty="0" smtClean="0">
              <a:solidFill>
                <a:srgbClr val="626262"/>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475772" y="1991785"/>
            <a:ext cx="3612998" cy="4817331"/>
          </a:xfrm>
          <a:prstGeom prst="rect">
            <a:avLst/>
          </a:prstGeom>
        </p:spPr>
      </p:pic>
      <p:pic>
        <p:nvPicPr>
          <p:cNvPr id="2" name="Picture 1"/>
          <p:cNvPicPr>
            <a:picLocks noChangeAspect="1"/>
          </p:cNvPicPr>
          <p:nvPr/>
        </p:nvPicPr>
        <p:blipFill>
          <a:blip r:embed="rId3"/>
          <a:stretch>
            <a:fillRect/>
          </a:stretch>
        </p:blipFill>
        <p:spPr>
          <a:xfrm>
            <a:off x="851141" y="2220828"/>
            <a:ext cx="7447470" cy="4570649"/>
          </a:xfrm>
          <a:prstGeom prst="rect">
            <a:avLst/>
          </a:prstGeom>
          <a:solidFill>
            <a:schemeClr val="bg2"/>
          </a:solidFill>
        </p:spPr>
      </p:pic>
    </p:spTree>
    <p:extLst>
      <p:ext uri="{BB962C8B-B14F-4D97-AF65-F5344CB8AC3E}">
        <p14:creationId xmlns:p14="http://schemas.microsoft.com/office/powerpoint/2010/main" val="15246335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BE17AB-FEAE-1A42-84B8-5376345F5709}"/>
              </a:ext>
            </a:extLst>
          </p:cNvPr>
          <p:cNvSpPr txBox="1"/>
          <p:nvPr/>
        </p:nvSpPr>
        <p:spPr>
          <a:xfrm>
            <a:off x="403340" y="345182"/>
            <a:ext cx="11267960"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A Variably Polarizing Undulator for the SRS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2422DBB9-7747-7041-8E78-C517CE8075C9}"/>
              </a:ext>
            </a:extLst>
          </p:cNvPr>
          <p:cNvSpPr/>
          <p:nvPr/>
        </p:nvSpPr>
        <p:spPr>
          <a:xfrm>
            <a:off x="136640" y="1114623"/>
            <a:ext cx="11839460" cy="1754326"/>
          </a:xfrm>
          <a:prstGeom prst="rect">
            <a:avLst/>
          </a:prstGeom>
        </p:spPr>
        <p:txBody>
          <a:bodyPr wrap="square">
            <a:spAutoFit/>
          </a:bodyPr>
          <a:lstStyle/>
          <a:p>
            <a:pPr marL="285750" indent="-285750">
              <a:buFont typeface="Arial" panose="020B0604020202020204" pitchFamily="34" charset="0"/>
              <a:buChar char="•"/>
            </a:pPr>
            <a:r>
              <a:rPr lang="en-GB" sz="2000" b="1" dirty="0" smtClean="0"/>
              <a:t>At about the same time, funds for swapping out the original SRS undulator, which had been installed before I had started at Daresbury, were also secured </a:t>
            </a:r>
          </a:p>
          <a:p>
            <a:pPr marL="285750" indent="-285750">
              <a:buFont typeface="Arial" panose="020B0604020202020204" pitchFamily="34" charset="0"/>
              <a:buChar char="•"/>
            </a:pPr>
            <a:r>
              <a:rPr lang="en-GB" sz="2000" b="1" dirty="0" smtClean="0"/>
              <a:t>This time the case was made for a soft X-ray </a:t>
            </a:r>
            <a:r>
              <a:rPr lang="en-GB" sz="2000" b="1" dirty="0" smtClean="0">
                <a:solidFill>
                  <a:srgbClr val="1E5DF8"/>
                </a:solidFill>
              </a:rPr>
              <a:t>variably polarizing undulator</a:t>
            </a:r>
            <a:endParaRPr lang="en-GB" sz="2000" b="1" dirty="0">
              <a:solidFill>
                <a:srgbClr val="1E5DF8"/>
              </a:solidFill>
            </a:endParaRPr>
          </a:p>
          <a:p>
            <a:endParaRPr lang="en-GB" sz="2000" dirty="0" smtClean="0"/>
          </a:p>
          <a:p>
            <a:endParaRPr lang="en-GB" sz="2800" dirty="0" smtClean="0">
              <a:solidFill>
                <a:srgbClr val="626262"/>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29273" y="3478002"/>
            <a:ext cx="4368799" cy="3276600"/>
          </a:xfrm>
          <a:prstGeom prst="rect">
            <a:avLst/>
          </a:prstGeom>
        </p:spPr>
      </p:pic>
      <p:pic>
        <p:nvPicPr>
          <p:cNvPr id="6"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792649" y="3478002"/>
            <a:ext cx="4183451" cy="3504626"/>
          </a:xfrm>
          <a:prstGeom prst="rect">
            <a:avLst/>
          </a:prstGeom>
          <a:noFill/>
        </p:spPr>
      </p:pic>
      <p:sp>
        <p:nvSpPr>
          <p:cNvPr id="2" name="Rectangle 1"/>
          <p:cNvSpPr/>
          <p:nvPr/>
        </p:nvSpPr>
        <p:spPr>
          <a:xfrm>
            <a:off x="228600" y="2537419"/>
            <a:ext cx="11442700" cy="646331"/>
          </a:xfrm>
          <a:prstGeom prst="rect">
            <a:avLst/>
          </a:prstGeom>
        </p:spPr>
        <p:txBody>
          <a:bodyPr wrap="square">
            <a:spAutoFit/>
          </a:bodyPr>
          <a:lstStyle/>
          <a:p>
            <a:pPr marL="285750" indent="-285750">
              <a:buFont typeface="Arial" panose="020B0604020202020204" pitchFamily="34" charset="0"/>
              <a:buChar char="•"/>
            </a:pPr>
            <a:r>
              <a:rPr lang="en-GB" dirty="0" smtClean="0"/>
              <a:t>The three MPWs and this new undulator were </a:t>
            </a:r>
            <a:r>
              <a:rPr lang="en-GB" dirty="0"/>
              <a:t>all loaned out to various light sources after the SRS closed (Diamond, ANKA (KIT), and Thailand Light Source)</a:t>
            </a:r>
          </a:p>
        </p:txBody>
      </p:sp>
      <p:sp>
        <p:nvSpPr>
          <p:cNvPr id="7" name="TextBox 6"/>
          <p:cNvSpPr txBox="1"/>
          <p:nvPr/>
        </p:nvSpPr>
        <p:spPr>
          <a:xfrm>
            <a:off x="86264" y="3927894"/>
            <a:ext cx="2725947" cy="1200329"/>
          </a:xfrm>
          <a:prstGeom prst="rect">
            <a:avLst/>
          </a:prstGeom>
          <a:solidFill>
            <a:schemeClr val="accent6">
              <a:lumMod val="60000"/>
              <a:lumOff val="40000"/>
            </a:schemeClr>
          </a:solidFill>
        </p:spPr>
        <p:txBody>
          <a:bodyPr wrap="square" rtlCol="0">
            <a:spAutoFit/>
          </a:bodyPr>
          <a:lstStyle/>
          <a:p>
            <a:r>
              <a:rPr lang="en-GB" dirty="0" smtClean="0"/>
              <a:t>Another regret is that we painted them all the same colour so they all look the same!</a:t>
            </a:r>
            <a:endParaRPr lang="en-GB" dirty="0"/>
          </a:p>
        </p:txBody>
      </p:sp>
    </p:spTree>
    <p:extLst>
      <p:ext uri="{BB962C8B-B14F-4D97-AF65-F5344CB8AC3E}">
        <p14:creationId xmlns:p14="http://schemas.microsoft.com/office/powerpoint/2010/main" val="2197833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My Brother Reads The Guardian…</a:t>
            </a:r>
            <a:endParaRPr lang="en-US" sz="4400" b="1" spc="-160" dirty="0">
              <a:solidFill>
                <a:srgbClr val="2E2D62"/>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2422DBB9-7747-7041-8E78-C517CE8075C9}"/>
              </a:ext>
            </a:extLst>
          </p:cNvPr>
          <p:cNvSpPr/>
          <p:nvPr/>
        </p:nvSpPr>
        <p:spPr>
          <a:xfrm>
            <a:off x="403340" y="1254041"/>
            <a:ext cx="10931410" cy="830997"/>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400" b="1" dirty="0" smtClean="0">
                <a:solidFill>
                  <a:srgbClr val="1E5DF8"/>
                </a:solidFill>
                <a:latin typeface="Arial"/>
                <a:cs typeface="Arial"/>
              </a:rPr>
              <a:t>Or how I ended up at Daresbury …</a:t>
            </a:r>
            <a:endParaRPr lang="en-US" sz="2400" b="1" dirty="0">
              <a:solidFill>
                <a:srgbClr val="1E5DF8"/>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b="1" dirty="0">
              <a:solidFill>
                <a:srgbClr val="1E5DF8"/>
              </a:solidFill>
              <a:latin typeface="Arial" panose="020B0604020202020204" pitchFamily="34" charset="0"/>
              <a:cs typeface="Arial" panose="020B0604020202020204" pitchFamily="34" charset="0"/>
            </a:endParaRPr>
          </a:p>
        </p:txBody>
      </p:sp>
      <p:sp>
        <p:nvSpPr>
          <p:cNvPr id="2" name="AutoShape 2" descr="https://ukc-powerpoint.officeapps.live.com/pods/GetClipboardImage.ashx?Id=6d124d06-9aed-4e9d-9f71-dc4dbab70fde&amp;DC=GUK1&amp;wdoverrides=GetClipboardImageEnabled:true"/>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19863" y="1885951"/>
            <a:ext cx="6623880" cy="4972050"/>
          </a:xfrm>
          <a:prstGeom prst="rect">
            <a:avLst/>
          </a:prstGeom>
        </p:spPr>
      </p:pic>
    </p:spTree>
    <p:extLst>
      <p:ext uri="{BB962C8B-B14F-4D97-AF65-F5344CB8AC3E}">
        <p14:creationId xmlns:p14="http://schemas.microsoft.com/office/powerpoint/2010/main" val="720384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403340" y="345182"/>
            <a:ext cx="11267960"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The Original Undulator</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403340" y="1135289"/>
            <a:ext cx="10989590" cy="400110"/>
          </a:xfrm>
          <a:prstGeom prst="rect">
            <a:avLst/>
          </a:prstGeom>
        </p:spPr>
        <p:txBody>
          <a:bodyPr wrap="square" lIns="91440" tIns="45720" rIns="91440" bIns="45720" anchor="t">
            <a:spAutoFit/>
          </a:bodyPr>
          <a:lstStyle/>
          <a:p>
            <a:r>
              <a:rPr lang="en-GB" sz="2000" b="1" dirty="0" smtClean="0">
                <a:solidFill>
                  <a:srgbClr val="626262"/>
                </a:solidFill>
                <a:latin typeface="Arial"/>
                <a:cs typeface="Arial"/>
              </a:rPr>
              <a:t>The first undulator built in the UK was installed in October 1984</a:t>
            </a:r>
          </a:p>
        </p:txBody>
      </p:sp>
      <p:sp>
        <p:nvSpPr>
          <p:cNvPr id="8" name="Rectangle 7">
            <a:extLst>
              <a:ext uri="{FF2B5EF4-FFF2-40B4-BE49-F238E27FC236}">
                <a16:creationId xmlns:a16="http://schemas.microsoft.com/office/drawing/2014/main" id="{2422DBB9-7747-7041-8E78-C517CE8075C9}"/>
              </a:ext>
            </a:extLst>
          </p:cNvPr>
          <p:cNvSpPr/>
          <p:nvPr/>
        </p:nvSpPr>
        <p:spPr>
          <a:xfrm>
            <a:off x="142990" y="1556065"/>
            <a:ext cx="11605780" cy="2954655"/>
          </a:xfrm>
          <a:prstGeom prst="rect">
            <a:avLst/>
          </a:prstGeom>
        </p:spPr>
        <p:txBody>
          <a:bodyPr wrap="square">
            <a:spAutoFit/>
          </a:bodyPr>
          <a:lstStyle/>
          <a:p>
            <a:pPr marL="285750" indent="-285750">
              <a:buFont typeface="Arial" panose="020B0604020202020204" pitchFamily="34" charset="0"/>
              <a:buChar char="•"/>
            </a:pPr>
            <a:r>
              <a:rPr lang="en-GB" dirty="0" smtClean="0">
                <a:solidFill>
                  <a:srgbClr val="1E5DF8"/>
                </a:solidFill>
              </a:rPr>
              <a:t>The SRS was not intended to have undulators </a:t>
            </a:r>
            <a:r>
              <a:rPr lang="en-GB" dirty="0" smtClean="0"/>
              <a:t>installed but despite this an undulator was designed and built at Daresbury and installed into the storage ring</a:t>
            </a:r>
          </a:p>
          <a:p>
            <a:pPr marL="285750" indent="-285750">
              <a:buFont typeface="Arial" panose="020B0604020202020204" pitchFamily="34" charset="0"/>
              <a:buChar char="•"/>
            </a:pPr>
            <a:r>
              <a:rPr lang="en-GB" dirty="0" smtClean="0"/>
              <a:t>It was a 10 period device , built using permanent magnets, and was one of the early examples</a:t>
            </a:r>
          </a:p>
          <a:p>
            <a:pPr marL="285750" indent="-285750">
              <a:buFont typeface="Arial" panose="020B0604020202020204" pitchFamily="34" charset="0"/>
              <a:buChar char="•"/>
            </a:pPr>
            <a:r>
              <a:rPr lang="en-GB" dirty="0" smtClean="0"/>
              <a:t>The engineering was very simple and the </a:t>
            </a:r>
            <a:r>
              <a:rPr lang="en-GB" b="1" dirty="0" smtClean="0"/>
              <a:t>magnet gap was controlled with a simple switch </a:t>
            </a:r>
            <a:r>
              <a:rPr lang="en-GB" dirty="0" smtClean="0"/>
              <a:t>from the Control Room. </a:t>
            </a:r>
          </a:p>
          <a:p>
            <a:pPr marL="285750" indent="-285750">
              <a:buFont typeface="Arial" panose="020B0604020202020204" pitchFamily="34" charset="0"/>
              <a:buChar char="•"/>
            </a:pPr>
            <a:r>
              <a:rPr lang="en-GB" dirty="0" smtClean="0">
                <a:solidFill>
                  <a:srgbClr val="1E5DF8"/>
                </a:solidFill>
              </a:rPr>
              <a:t>There was no control of the gap it was either fully closed or fully open!</a:t>
            </a:r>
          </a:p>
          <a:p>
            <a:pPr marL="285750" indent="-285750">
              <a:buFont typeface="Arial" panose="020B0604020202020204" pitchFamily="34" charset="0"/>
              <a:buChar char="•"/>
            </a:pPr>
            <a:r>
              <a:rPr lang="en-GB" dirty="0" smtClean="0">
                <a:solidFill>
                  <a:srgbClr val="FF0000"/>
                </a:solidFill>
              </a:rPr>
              <a:t>Occasionally the operating team forgot to flick the switch and the users would phone the control confused about not seeing any SR – the crew would ‘offer’ to re-optimise the undulator and then just close the gap – the users were always amazed and extremely grateful at how quickly the crew were able to sort out the problem!</a:t>
            </a:r>
          </a:p>
          <a:p>
            <a:pPr marL="285750" indent="-285750">
              <a:buFont typeface="Arial" panose="020B0604020202020204" pitchFamily="34" charset="0"/>
              <a:buChar char="•"/>
            </a:pPr>
            <a:endParaRPr lang="en-GB" dirty="0" smtClean="0"/>
          </a:p>
          <a:p>
            <a:pPr marL="342900" indent="-342900">
              <a:buFont typeface="Arial" panose="020B0604020202020204" pitchFamily="34" charset="0"/>
              <a:buChar char="•"/>
            </a:pPr>
            <a:endParaRPr lang="en-GB" sz="2400" dirty="0" smtClean="0">
              <a:solidFill>
                <a:srgbClr val="626262"/>
              </a:solidFill>
              <a:latin typeface="Arial" panose="020B0604020202020204" pitchFamily="34" charset="0"/>
              <a:cs typeface="Arial" panose="020B0604020202020204" pitchFamily="34" charset="0"/>
            </a:endParaRPr>
          </a:p>
        </p:txBody>
      </p:sp>
      <p:pic>
        <p:nvPicPr>
          <p:cNvPr id="10" name="Picture 4" descr="dl700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07380" y="3956722"/>
            <a:ext cx="5257800" cy="349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97048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a:solidFill>
                  <a:srgbClr val="2E2D62"/>
                </a:solidFill>
                <a:latin typeface="Arial" panose="020B0604020202020204" pitchFamily="34" charset="0"/>
                <a:cs typeface="Arial" panose="020B0604020202020204" pitchFamily="34" charset="0"/>
              </a:rPr>
              <a:t>4GLS </a:t>
            </a:r>
            <a:r>
              <a:rPr lang="en-US" sz="4400" b="1" spc="-160" dirty="0" smtClean="0">
                <a:solidFill>
                  <a:srgbClr val="2E2D62"/>
                </a:solidFill>
                <a:latin typeface="Arial" panose="020B0604020202020204" pitchFamily="34" charset="0"/>
                <a:cs typeface="Arial" panose="020B0604020202020204" pitchFamily="34" charset="0"/>
              </a:rPr>
              <a:t>&amp; </a:t>
            </a:r>
            <a:r>
              <a:rPr lang="en-US" sz="4400" b="1" spc="-160" dirty="0">
                <a:solidFill>
                  <a:srgbClr val="2E2D62"/>
                </a:solidFill>
                <a:latin typeface="Arial" panose="020B0604020202020204" pitchFamily="34" charset="0"/>
                <a:cs typeface="Arial" panose="020B0604020202020204" pitchFamily="34" charset="0"/>
              </a:rPr>
              <a:t>Free Electron Lasers</a:t>
            </a: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3139321"/>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With </a:t>
            </a:r>
            <a:r>
              <a:rPr lang="en-GB" sz="2000" b="1" dirty="0">
                <a:latin typeface="Arial" panose="020B0604020202020204" pitchFamily="34" charset="0"/>
                <a:cs typeface="Arial" panose="020B0604020202020204" pitchFamily="34" charset="0"/>
              </a:rPr>
              <a:t>Diamond being built at Harwell </a:t>
            </a:r>
            <a:r>
              <a:rPr lang="en-GB" sz="2000" b="1" dirty="0" smtClean="0">
                <a:latin typeface="Arial" panose="020B0604020202020204" pitchFamily="34" charset="0"/>
                <a:cs typeface="Arial" panose="020B0604020202020204" pitchFamily="34" charset="0"/>
              </a:rPr>
              <a:t>it </a:t>
            </a:r>
            <a:r>
              <a:rPr lang="en-GB" sz="2000" b="1" dirty="0">
                <a:latin typeface="Arial" panose="020B0604020202020204" pitchFamily="34" charset="0"/>
                <a:cs typeface="Arial" panose="020B0604020202020204" pitchFamily="34" charset="0"/>
              </a:rPr>
              <a:t>was time start planning </a:t>
            </a:r>
            <a:r>
              <a:rPr lang="en-GB" sz="2000" b="1" dirty="0" smtClean="0">
                <a:latin typeface="Arial" panose="020B0604020202020204" pitchFamily="34" charset="0"/>
                <a:cs typeface="Arial" panose="020B0604020202020204" pitchFamily="34" charset="0"/>
              </a:rPr>
              <a:t>a </a:t>
            </a:r>
            <a:r>
              <a:rPr lang="en-GB" sz="2000" b="1" dirty="0">
                <a:latin typeface="Arial" panose="020B0604020202020204" pitchFamily="34" charset="0"/>
                <a:cs typeface="Arial" panose="020B0604020202020204" pitchFamily="34" charset="0"/>
              </a:rPr>
              <a:t>future for Daresbury</a:t>
            </a:r>
          </a:p>
          <a:p>
            <a:pPr marL="342900" indent="-342900">
              <a:buFont typeface="Arial,Sans-Serif" panose="020B0604020202020204" pitchFamily="34" charset="0"/>
              <a:buChar char="•"/>
            </a:pPr>
            <a:r>
              <a:rPr lang="en-GB" sz="2000" dirty="0">
                <a:latin typeface="Arial" panose="020B0604020202020204" pitchFamily="34" charset="0"/>
                <a:cs typeface="Arial" panose="020B0604020202020204" pitchFamily="34" charset="0"/>
              </a:rPr>
              <a:t>With the encouragement of the government we started thinking about a low energy light source </a:t>
            </a:r>
            <a:r>
              <a:rPr lang="en-GB" sz="2000" dirty="0" smtClean="0">
                <a:latin typeface="Arial" panose="020B0604020202020204" pitchFamily="34" charset="0"/>
                <a:cs typeface="Arial" panose="020B0604020202020204" pitchFamily="34" charset="0"/>
              </a:rPr>
              <a:t>again</a:t>
            </a: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We started from SINBAD but knew we needed to spice it up a bit so we did two things:</a:t>
            </a:r>
          </a:p>
          <a:p>
            <a:pPr marL="800100" lvl="1" indent="-342900">
              <a:buFont typeface="Arial,Sans-Serif" panose="020B0604020202020204" pitchFamily="34" charset="0"/>
              <a:buChar char="•"/>
            </a:pPr>
            <a:r>
              <a:rPr lang="en-GB" sz="2000" dirty="0" smtClean="0">
                <a:solidFill>
                  <a:srgbClr val="FF0000"/>
                </a:solidFill>
                <a:latin typeface="Arial" panose="020B0604020202020204" pitchFamily="34" charset="0"/>
                <a:cs typeface="Arial" panose="020B0604020202020204" pitchFamily="34" charset="0"/>
              </a:rPr>
              <a:t>Decided that the source should be a mix of spontaneous sources and FELs</a:t>
            </a:r>
          </a:p>
          <a:p>
            <a:pPr marL="800100" lvl="1" indent="-342900">
              <a:buFont typeface="Arial,Sans-Serif" panose="020B0604020202020204" pitchFamily="34" charset="0"/>
              <a:buChar char="•"/>
            </a:pPr>
            <a:r>
              <a:rPr lang="en-GB" sz="2000" dirty="0" smtClean="0">
                <a:solidFill>
                  <a:srgbClr val="FF0000"/>
                </a:solidFill>
                <a:latin typeface="Arial" panose="020B0604020202020204" pitchFamily="34" charset="0"/>
                <a:cs typeface="Arial" panose="020B0604020202020204" pitchFamily="34" charset="0"/>
              </a:rPr>
              <a:t>Dropped the storage ring approach and picked an Energy Recovery Linac solution instead</a:t>
            </a:r>
          </a:p>
          <a:p>
            <a:pPr marL="800100" lvl="1" indent="-342900">
              <a:buFont typeface="Arial,Sans-Serif" panose="020B0604020202020204" pitchFamily="34" charset="0"/>
              <a:buChar char="•"/>
            </a:pPr>
            <a:endParaRPr lang="en-GB" sz="2000" dirty="0" smtClean="0">
              <a:solidFill>
                <a:srgbClr val="FF0000"/>
              </a:solidFill>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r>
              <a:rPr lang="en-GB" sz="2000" dirty="0" smtClean="0">
                <a:solidFill>
                  <a:srgbClr val="1E5DF8"/>
                </a:solidFill>
                <a:latin typeface="Arial" panose="020B0604020202020204" pitchFamily="34" charset="0"/>
                <a:cs typeface="Arial" panose="020B0604020202020204" pitchFamily="34" charset="0"/>
              </a:rPr>
              <a:t>The facility was called 4GLS (4</a:t>
            </a:r>
            <a:r>
              <a:rPr lang="en-GB" sz="2000" baseline="30000" dirty="0" smtClean="0">
                <a:solidFill>
                  <a:srgbClr val="1E5DF8"/>
                </a:solidFill>
                <a:latin typeface="Arial" panose="020B0604020202020204" pitchFamily="34" charset="0"/>
                <a:cs typeface="Arial" panose="020B0604020202020204" pitchFamily="34" charset="0"/>
              </a:rPr>
              <a:t>th</a:t>
            </a:r>
            <a:r>
              <a:rPr lang="en-GB" sz="2000" dirty="0" smtClean="0">
                <a:solidFill>
                  <a:srgbClr val="1E5DF8"/>
                </a:solidFill>
                <a:latin typeface="Arial" panose="020B0604020202020204" pitchFamily="34" charset="0"/>
                <a:cs typeface="Arial" panose="020B0604020202020204" pitchFamily="34" charset="0"/>
              </a:rPr>
              <a:t> Generation Light Source)</a:t>
            </a:r>
          </a:p>
          <a:p>
            <a:pPr marL="342900" indent="-342900">
              <a:buFont typeface="Arial,Sans-Serif" panose="020B0604020202020204" pitchFamily="34" charset="0"/>
              <a:buChar char="•"/>
            </a:pPr>
            <a:endParaRPr lang="en-GB" sz="2000" dirty="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dirty="0"/>
          </a:p>
        </p:txBody>
      </p:sp>
    </p:spTree>
    <p:extLst>
      <p:ext uri="{BB962C8B-B14F-4D97-AF65-F5344CB8AC3E}">
        <p14:creationId xmlns:p14="http://schemas.microsoft.com/office/powerpoint/2010/main" val="18710805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a:solidFill>
                  <a:srgbClr val="2E2D62"/>
                </a:solidFill>
                <a:latin typeface="Arial" panose="020B0604020202020204" pitchFamily="34" charset="0"/>
                <a:cs typeface="Arial" panose="020B0604020202020204" pitchFamily="34" charset="0"/>
              </a:rPr>
              <a:t>4GLS </a:t>
            </a:r>
            <a:r>
              <a:rPr lang="en-US" sz="4400" b="1" spc="-160" dirty="0" smtClean="0">
                <a:solidFill>
                  <a:srgbClr val="2E2D62"/>
                </a:solidFill>
                <a:latin typeface="Arial" panose="020B0604020202020204" pitchFamily="34" charset="0"/>
                <a:cs typeface="Arial" panose="020B0604020202020204" pitchFamily="34" charset="0"/>
              </a:rPr>
              <a:t>&amp; </a:t>
            </a:r>
            <a:r>
              <a:rPr lang="en-US" sz="4400" b="1" spc="-160" dirty="0">
                <a:solidFill>
                  <a:srgbClr val="2E2D62"/>
                </a:solidFill>
                <a:latin typeface="Arial" panose="020B0604020202020204" pitchFamily="34" charset="0"/>
                <a:cs typeface="Arial" panose="020B0604020202020204" pitchFamily="34" charset="0"/>
              </a:rPr>
              <a:t>Free Electron Lasers</a:t>
            </a: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2523768"/>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My responsibility in the conceptual design was for the undulators and FELs this time</a:t>
            </a:r>
            <a:endParaRPr lang="en-GB" sz="2000" b="1" dirty="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We had helped to develop the oscillator FEL on the Elettra storage ring in Trieste by this point (an EU funded project) but hadn’t seriously worked on single pass FELs at all</a:t>
            </a:r>
          </a:p>
          <a:p>
            <a:pPr marL="342900" indent="-342900">
              <a:buFont typeface="Arial,Sans-Serif" panose="020B0604020202020204" pitchFamily="34" charset="0"/>
              <a:buChar char="•"/>
            </a:pPr>
            <a:r>
              <a:rPr lang="en-GB" sz="2000" dirty="0" smtClean="0">
                <a:solidFill>
                  <a:srgbClr val="1E5DF8"/>
                </a:solidFill>
                <a:latin typeface="Arial" panose="020B0604020202020204" pitchFamily="34" charset="0"/>
                <a:cs typeface="Arial" panose="020B0604020202020204" pitchFamily="34" charset="0"/>
              </a:rPr>
              <a:t>This was a steep learning curve for me and my group but thanks to direct support from Brian McNeil my team rapidly became proficient and started publishing new concepts, especially for generating ultrashort attosecond pulses</a:t>
            </a:r>
          </a:p>
          <a:p>
            <a:pPr marL="342900" indent="-342900">
              <a:buFont typeface="Arial,Sans-Serif" panose="020B0604020202020204" pitchFamily="34" charset="0"/>
              <a:buChar char="•"/>
            </a:pPr>
            <a:endParaRPr lang="en-GB" sz="2000" dirty="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dirty="0"/>
          </a:p>
        </p:txBody>
      </p:sp>
      <p:pic>
        <p:nvPicPr>
          <p:cNvPr id="4" name="Picture 9" descr="4GLS artwork V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166220" y="4098284"/>
            <a:ext cx="5743928" cy="26454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139055" y="3147935"/>
            <a:ext cx="922338" cy="90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63770" y="4098284"/>
            <a:ext cx="4171950" cy="923330"/>
          </a:xfrm>
          <a:prstGeom prst="rect">
            <a:avLst/>
          </a:prstGeom>
          <a:noFill/>
          <a:ln>
            <a:solidFill>
              <a:schemeClr val="accent1"/>
            </a:solidFill>
          </a:ln>
        </p:spPr>
        <p:txBody>
          <a:bodyPr wrap="square" rtlCol="0">
            <a:spAutoFit/>
          </a:bodyPr>
          <a:lstStyle/>
          <a:p>
            <a:r>
              <a:rPr lang="en-GB" dirty="0" smtClean="0"/>
              <a:t>4GLS was a CW-ERL driven XUV/VUV/IR light source that still looks state of the art today</a:t>
            </a:r>
            <a:endParaRPr lang="en-GB" dirty="0"/>
          </a:p>
        </p:txBody>
      </p:sp>
    </p:spTree>
    <p:extLst>
      <p:ext uri="{BB962C8B-B14F-4D97-AF65-F5344CB8AC3E}">
        <p14:creationId xmlns:p14="http://schemas.microsoft.com/office/powerpoint/2010/main" val="10766504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ALICE</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3754874"/>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latin typeface="Arial" panose="020B0604020202020204" pitchFamily="34" charset="0"/>
                <a:cs typeface="Arial" panose="020B0604020202020204" pitchFamily="34" charset="0"/>
              </a:rPr>
              <a:t>Modern ERLs had received a big boost from superconducting RF improvements with Jefferson Lab leading the way </a:t>
            </a:r>
            <a:endParaRPr lang="en-GB" sz="2000" b="1" dirty="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We were supported by JLab very much and when an opportunity for some funding arose we bid for an ERL test facility to develop the skills and experience that we lacked – this was initially called ERL Prototype (ERLP) but soon became known as </a:t>
            </a:r>
            <a:r>
              <a:rPr lang="en-GB" sz="2000" b="1" dirty="0" smtClean="0">
                <a:latin typeface="Arial" panose="020B0604020202020204" pitchFamily="34" charset="0"/>
                <a:cs typeface="Arial" panose="020B0604020202020204" pitchFamily="34" charset="0"/>
              </a:rPr>
              <a:t>ALICE</a:t>
            </a:r>
            <a:r>
              <a:rPr lang="en-GB" sz="2000" dirty="0" smtClean="0">
                <a:latin typeface="Arial" panose="020B0604020202020204" pitchFamily="34" charset="0"/>
                <a:cs typeface="Arial" panose="020B0604020202020204" pitchFamily="34" charset="0"/>
              </a:rPr>
              <a:t> (Accelerators and Lasers in Combined Experiments) </a:t>
            </a:r>
            <a:endParaRPr lang="en-GB" sz="2000" dirty="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r>
              <a:rPr lang="en-GB" sz="2000" dirty="0" smtClean="0">
                <a:latin typeface="Arial" panose="020B0604020202020204" pitchFamily="34" charset="0"/>
                <a:cs typeface="Arial" panose="020B0604020202020204" pitchFamily="34" charset="0"/>
              </a:rPr>
              <a:t>An infra-red </a:t>
            </a:r>
            <a:r>
              <a:rPr lang="en-GB" sz="2000" b="1" dirty="0" smtClean="0">
                <a:latin typeface="Arial" panose="020B0604020202020204" pitchFamily="34" charset="0"/>
                <a:cs typeface="Arial" panose="020B0604020202020204" pitchFamily="34" charset="0"/>
              </a:rPr>
              <a:t>oscillator FEL was included </a:t>
            </a:r>
            <a:r>
              <a:rPr lang="en-GB" sz="2000" dirty="0" smtClean="0">
                <a:latin typeface="Arial" panose="020B0604020202020204" pitchFamily="34" charset="0"/>
                <a:cs typeface="Arial" panose="020B0604020202020204" pitchFamily="34" charset="0"/>
              </a:rPr>
              <a:t>in ALICE from the start, again to develop skills and experience </a:t>
            </a:r>
          </a:p>
          <a:p>
            <a:pPr marL="342900" indent="-342900">
              <a:buFont typeface="Arial,Sans-Serif" panose="020B0604020202020204" pitchFamily="34" charset="0"/>
              <a:buChar char="•"/>
            </a:pPr>
            <a:r>
              <a:rPr lang="en-GB" sz="2000" dirty="0" smtClean="0">
                <a:solidFill>
                  <a:srgbClr val="1E5DF8"/>
                </a:solidFill>
                <a:latin typeface="Arial" panose="020B0604020202020204" pitchFamily="34" charset="0"/>
                <a:cs typeface="Arial" panose="020B0604020202020204" pitchFamily="34" charset="0"/>
              </a:rPr>
              <a:t>Although 4GLS was stopped in 2008, ALICE continued to receive support and we demonstrated energy recovery in the same year</a:t>
            </a:r>
          </a:p>
          <a:p>
            <a:pPr marL="342900" indent="-342900">
              <a:buFont typeface="Arial,Sans-Serif" panose="020B0604020202020204" pitchFamily="34" charset="0"/>
              <a:buChar char="•"/>
            </a:pPr>
            <a:endParaRPr lang="en-GB" sz="2000" dirty="0">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dirty="0"/>
          </a:p>
        </p:txBody>
      </p:sp>
      <p:pic>
        <p:nvPicPr>
          <p:cNvPr id="8" name="Picture 6" descr="http://www.soniahalliday.com/images/735-4-77.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988726" y="4282348"/>
            <a:ext cx="3123442" cy="2436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02040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Picture 2" descr="http://alice.stfc.ac.uk/images/High_Res/ALICE_EMMA%20image.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3401" y="1045004"/>
            <a:ext cx="9144000" cy="3041799"/>
          </a:xfrm>
          <a:prstGeom prst="rect">
            <a:avLst/>
          </a:prstGeom>
          <a:noFill/>
        </p:spPr>
      </p:pic>
      <p:sp>
        <p:nvSpPr>
          <p:cNvPr id="12" name="Freeform 11"/>
          <p:cNvSpPr/>
          <p:nvPr/>
        </p:nvSpPr>
        <p:spPr>
          <a:xfrm rot="10800000">
            <a:off x="255953" y="6127398"/>
            <a:ext cx="2092598" cy="218364"/>
          </a:xfrm>
          <a:custGeom>
            <a:avLst/>
            <a:gdLst>
              <a:gd name="connsiteX0" fmla="*/ 1701800 w 1701800"/>
              <a:gd name="connsiteY0" fmla="*/ 8467 h 381000"/>
              <a:gd name="connsiteX1" fmla="*/ 651934 w 1701800"/>
              <a:gd name="connsiteY1" fmla="*/ 0 h 381000"/>
              <a:gd name="connsiteX2" fmla="*/ 8467 w 1701800"/>
              <a:gd name="connsiteY2" fmla="*/ 381000 h 381000"/>
              <a:gd name="connsiteX3" fmla="*/ 0 w 1701800"/>
              <a:gd name="connsiteY3" fmla="*/ 381000 h 381000"/>
              <a:gd name="connsiteX0" fmla="*/ 1916082 w 1916082"/>
              <a:gd name="connsiteY0" fmla="*/ 8467 h 381000"/>
              <a:gd name="connsiteX1" fmla="*/ 651934 w 1916082"/>
              <a:gd name="connsiteY1" fmla="*/ 0 h 381000"/>
              <a:gd name="connsiteX2" fmla="*/ 8467 w 1916082"/>
              <a:gd name="connsiteY2" fmla="*/ 381000 h 381000"/>
              <a:gd name="connsiteX3" fmla="*/ 0 w 1916082"/>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1916082" h="381000">
                <a:moveTo>
                  <a:pt x="1916082" y="8467"/>
                </a:moveTo>
                <a:lnTo>
                  <a:pt x="651934" y="0"/>
                </a:lnTo>
                <a:lnTo>
                  <a:pt x="8467" y="381000"/>
                </a:lnTo>
                <a:lnTo>
                  <a:pt x="0" y="381000"/>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eaLnBrk="0" fontAlgn="base" hangingPunct="0">
              <a:spcBef>
                <a:spcPct val="0"/>
              </a:spcBef>
              <a:spcAft>
                <a:spcPct val="0"/>
              </a:spcAft>
            </a:pPr>
            <a:endParaRPr lang="en-GB" sz="1400" dirty="0">
              <a:solidFill>
                <a:srgbClr val="000000"/>
              </a:solidFill>
              <a:latin typeface="Arial" pitchFamily="34" charset="0"/>
              <a:cs typeface="Arial" pitchFamily="34" charset="0"/>
            </a:endParaRPr>
          </a:p>
        </p:txBody>
      </p:sp>
      <p:sp>
        <p:nvSpPr>
          <p:cNvPr id="14" name="Flowchart: Stored Data 13"/>
          <p:cNvSpPr/>
          <p:nvPr/>
        </p:nvSpPr>
        <p:spPr>
          <a:xfrm rot="10800000">
            <a:off x="9231873" y="5894495"/>
            <a:ext cx="137423" cy="412268"/>
          </a:xfrm>
          <a:prstGeom prst="flowChartOnlineStorage">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1400" dirty="0">
              <a:solidFill>
                <a:srgbClr val="FFFFFF"/>
              </a:solidFill>
              <a:latin typeface="Arial" pitchFamily="34" charset="0"/>
              <a:cs typeface="Arial" pitchFamily="34" charset="0"/>
            </a:endParaRPr>
          </a:p>
        </p:txBody>
      </p:sp>
      <p:sp>
        <p:nvSpPr>
          <p:cNvPr id="16" name="Flowchart: Stored Data 15"/>
          <p:cNvSpPr/>
          <p:nvPr/>
        </p:nvSpPr>
        <p:spPr>
          <a:xfrm>
            <a:off x="863553" y="5878055"/>
            <a:ext cx="137423" cy="412268"/>
          </a:xfrm>
          <a:prstGeom prst="flowChartOnlineStorage">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1400" dirty="0">
              <a:solidFill>
                <a:srgbClr val="FFFFFF"/>
              </a:solidFill>
              <a:latin typeface="Arial" pitchFamily="34" charset="0"/>
              <a:cs typeface="Arial" pitchFamily="34" charset="0"/>
            </a:endParaRPr>
          </a:p>
        </p:txBody>
      </p:sp>
      <p:sp>
        <p:nvSpPr>
          <p:cNvPr id="17" name="Freeform 16"/>
          <p:cNvSpPr/>
          <p:nvPr/>
        </p:nvSpPr>
        <p:spPr>
          <a:xfrm rot="10800000">
            <a:off x="983776" y="6102511"/>
            <a:ext cx="8270543" cy="0"/>
          </a:xfrm>
          <a:custGeom>
            <a:avLst/>
            <a:gdLst>
              <a:gd name="connsiteX0" fmla="*/ 7696200 w 7696200"/>
              <a:gd name="connsiteY0" fmla="*/ 16934 h 2006600"/>
              <a:gd name="connsiteX1" fmla="*/ 0 w 7696200"/>
              <a:gd name="connsiteY1" fmla="*/ 0 h 2006600"/>
              <a:gd name="connsiteX2" fmla="*/ 8467 w 7696200"/>
              <a:gd name="connsiteY2" fmla="*/ 2006600 h 2006600"/>
              <a:gd name="connsiteX3" fmla="*/ 990600 w 7696200"/>
              <a:gd name="connsiteY3" fmla="*/ 2006600 h 2006600"/>
              <a:gd name="connsiteX0" fmla="*/ 7696200 w 7696200"/>
              <a:gd name="connsiteY0" fmla="*/ 16934 h 2006600"/>
              <a:gd name="connsiteX1" fmla="*/ 0 w 7696200"/>
              <a:gd name="connsiteY1" fmla="*/ 0 h 2006600"/>
              <a:gd name="connsiteX2" fmla="*/ 8467 w 7696200"/>
              <a:gd name="connsiteY2" fmla="*/ 1577948 h 2006600"/>
              <a:gd name="connsiteX3" fmla="*/ 990600 w 7696200"/>
              <a:gd name="connsiteY3" fmla="*/ 2006600 h 2006600"/>
              <a:gd name="connsiteX0" fmla="*/ 7696200 w 7696200"/>
              <a:gd name="connsiteY0" fmla="*/ 16934 h 1577948"/>
              <a:gd name="connsiteX1" fmla="*/ 0 w 7696200"/>
              <a:gd name="connsiteY1" fmla="*/ 0 h 1577948"/>
              <a:gd name="connsiteX2" fmla="*/ 8467 w 7696200"/>
              <a:gd name="connsiteY2" fmla="*/ 1577948 h 1577948"/>
              <a:gd name="connsiteX3" fmla="*/ 990600 w 7696200"/>
              <a:gd name="connsiteY3" fmla="*/ 1577948 h 1577948"/>
              <a:gd name="connsiteX0" fmla="*/ 7696200 w 7696200"/>
              <a:gd name="connsiteY0" fmla="*/ 16934 h 1577948"/>
              <a:gd name="connsiteX1" fmla="*/ 0 w 7696200"/>
              <a:gd name="connsiteY1" fmla="*/ 0 h 1577948"/>
              <a:gd name="connsiteX2" fmla="*/ 8467 w 7696200"/>
              <a:gd name="connsiteY2" fmla="*/ 1577948 h 1577948"/>
              <a:gd name="connsiteX0" fmla="*/ 7696200 w 7696200"/>
              <a:gd name="connsiteY0" fmla="*/ 16934 h 16934"/>
              <a:gd name="connsiteX1" fmla="*/ 0 w 7696200"/>
              <a:gd name="connsiteY1" fmla="*/ 0 h 16934"/>
            </a:gdLst>
            <a:ahLst/>
            <a:cxnLst>
              <a:cxn ang="0">
                <a:pos x="connsiteX0" y="connsiteY0"/>
              </a:cxn>
              <a:cxn ang="0">
                <a:pos x="connsiteX1" y="connsiteY1"/>
              </a:cxn>
            </a:cxnLst>
            <a:rect l="l" t="t" r="r" b="b"/>
            <a:pathLst>
              <a:path w="7696200" h="16934">
                <a:moveTo>
                  <a:pt x="7696200" y="16934"/>
                </a:moveTo>
                <a:lnTo>
                  <a:pt x="0" y="0"/>
                </a:lnTo>
              </a:path>
            </a:pathLst>
          </a:custGeom>
          <a:noFill/>
          <a:ln w="28575">
            <a:solidFill>
              <a:srgbClr val="FF3399"/>
            </a:solidFill>
          </a:ln>
        </p:spPr>
        <p:style>
          <a:lnRef idx="1">
            <a:schemeClr val="accent1"/>
          </a:lnRef>
          <a:fillRef idx="0">
            <a:schemeClr val="accent1"/>
          </a:fillRef>
          <a:effectRef idx="0">
            <a:schemeClr val="accent1"/>
          </a:effectRef>
          <a:fontRef idx="minor">
            <a:schemeClr val="tx1"/>
          </a:fontRef>
        </p:style>
        <p:txBody>
          <a:bodyPr rtlCol="0" anchor="ctr"/>
          <a:lstStyle/>
          <a:p>
            <a:pPr algn="ctr" eaLnBrk="0" fontAlgn="base" hangingPunct="0">
              <a:spcBef>
                <a:spcPct val="0"/>
              </a:spcBef>
              <a:spcAft>
                <a:spcPct val="0"/>
              </a:spcAft>
            </a:pPr>
            <a:endParaRPr lang="en-GB" sz="1400" dirty="0">
              <a:solidFill>
                <a:srgbClr val="000000"/>
              </a:solidFill>
              <a:latin typeface="Arial" pitchFamily="34" charset="0"/>
              <a:cs typeface="Arial" pitchFamily="34" charset="0"/>
            </a:endParaRPr>
          </a:p>
        </p:txBody>
      </p:sp>
      <p:cxnSp>
        <p:nvCxnSpPr>
          <p:cNvPr id="18" name="Straight Connector 17"/>
          <p:cNvCxnSpPr>
            <a:endCxn id="20" idx="1"/>
          </p:cNvCxnSpPr>
          <p:nvPr/>
        </p:nvCxnSpPr>
        <p:spPr>
          <a:xfrm rot="10800000">
            <a:off x="2459857" y="6102510"/>
            <a:ext cx="6466916" cy="0"/>
          </a:xfrm>
          <a:prstGeom prst="line">
            <a:avLst/>
          </a:prstGeom>
          <a:ln w="28575">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19" name="Trapezoid 18"/>
          <p:cNvSpPr/>
          <p:nvPr/>
        </p:nvSpPr>
        <p:spPr>
          <a:xfrm rot="12213432">
            <a:off x="8654509" y="5939448"/>
            <a:ext cx="480980" cy="343557"/>
          </a:xfrm>
          <a:prstGeom prst="trapezoid">
            <a:avLst>
              <a:gd name="adj" fmla="val 45275"/>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1400" dirty="0">
              <a:solidFill>
                <a:srgbClr val="FFFFFF"/>
              </a:solidFill>
              <a:latin typeface="Arial" pitchFamily="34" charset="0"/>
              <a:cs typeface="Arial" pitchFamily="34" charset="0"/>
            </a:endParaRPr>
          </a:p>
        </p:txBody>
      </p:sp>
      <p:sp>
        <p:nvSpPr>
          <p:cNvPr id="20" name="Rectangle 19"/>
          <p:cNvSpPr/>
          <p:nvPr/>
        </p:nvSpPr>
        <p:spPr>
          <a:xfrm rot="9287831">
            <a:off x="2067212" y="6029607"/>
            <a:ext cx="412268" cy="274845"/>
          </a:xfrm>
          <a:prstGeom prst="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1400" dirty="0">
              <a:solidFill>
                <a:srgbClr val="FFFFFF"/>
              </a:solidFill>
              <a:latin typeface="Arial" pitchFamily="34" charset="0"/>
              <a:cs typeface="Arial" pitchFamily="34" charset="0"/>
            </a:endParaRPr>
          </a:p>
        </p:txBody>
      </p:sp>
      <p:sp>
        <p:nvSpPr>
          <p:cNvPr id="21" name="Rectangle 20"/>
          <p:cNvSpPr/>
          <p:nvPr/>
        </p:nvSpPr>
        <p:spPr>
          <a:xfrm rot="10800000">
            <a:off x="1159375" y="6209371"/>
            <a:ext cx="412268" cy="274845"/>
          </a:xfrm>
          <a:prstGeom prst="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1400" dirty="0">
              <a:solidFill>
                <a:srgbClr val="FFFFFF"/>
              </a:solidFill>
              <a:latin typeface="Arial" pitchFamily="34" charset="0"/>
              <a:cs typeface="Arial" pitchFamily="34" charset="0"/>
            </a:endParaRPr>
          </a:p>
        </p:txBody>
      </p:sp>
      <p:cxnSp>
        <p:nvCxnSpPr>
          <p:cNvPr id="22" name="Straight Arrow Connector 21"/>
          <p:cNvCxnSpPr>
            <a:stCxn id="19" idx="1"/>
          </p:cNvCxnSpPr>
          <p:nvPr/>
        </p:nvCxnSpPr>
        <p:spPr>
          <a:xfrm>
            <a:off x="9044156" y="6176257"/>
            <a:ext cx="605948" cy="51068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4598417" y="6185039"/>
            <a:ext cx="1137945" cy="27695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1400" dirty="0">
              <a:solidFill>
                <a:srgbClr val="FFFFFF"/>
              </a:solidFill>
              <a:latin typeface="Arial" pitchFamily="34" charset="0"/>
              <a:cs typeface="Arial" pitchFamily="34" charset="0"/>
            </a:endParaRPr>
          </a:p>
        </p:txBody>
      </p:sp>
      <p:sp>
        <p:nvSpPr>
          <p:cNvPr id="26" name="Rectangle 25"/>
          <p:cNvSpPr/>
          <p:nvPr/>
        </p:nvSpPr>
        <p:spPr>
          <a:xfrm>
            <a:off x="4598417" y="5741267"/>
            <a:ext cx="1137945" cy="27695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1400" dirty="0">
              <a:solidFill>
                <a:srgbClr val="FFFFFF"/>
              </a:solidFill>
              <a:latin typeface="Arial" pitchFamily="34" charset="0"/>
              <a:cs typeface="Arial" pitchFamily="34" charset="0"/>
            </a:endParaRPr>
          </a:p>
        </p:txBody>
      </p:sp>
      <p:grpSp>
        <p:nvGrpSpPr>
          <p:cNvPr id="2" name="Group 134"/>
          <p:cNvGrpSpPr/>
          <p:nvPr/>
        </p:nvGrpSpPr>
        <p:grpSpPr>
          <a:xfrm>
            <a:off x="533400" y="0"/>
            <a:ext cx="9144000" cy="979712"/>
            <a:chOff x="0" y="-7255"/>
            <a:chExt cx="9144000" cy="849085"/>
          </a:xfrm>
        </p:grpSpPr>
        <p:pic>
          <p:nvPicPr>
            <p:cNvPr id="136"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333832"/>
              <a:ext cx="9144000" cy="507998"/>
            </a:xfrm>
            <a:prstGeom prst="rect">
              <a:avLst/>
            </a:prstGeom>
            <a:noFill/>
            <a:ln w="9525">
              <a:noFill/>
              <a:miter lim="800000"/>
              <a:headEnd/>
              <a:tailEnd/>
            </a:ln>
            <a:effectLst/>
          </p:spPr>
        </p:pic>
        <p:pic>
          <p:nvPicPr>
            <p:cNvPr id="137"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7255"/>
              <a:ext cx="9144000" cy="428169"/>
            </a:xfrm>
            <a:prstGeom prst="rect">
              <a:avLst/>
            </a:prstGeom>
            <a:noFill/>
            <a:ln w="9525">
              <a:noFill/>
              <a:miter lim="800000"/>
              <a:headEnd/>
              <a:tailEnd/>
            </a:ln>
            <a:effectLst/>
          </p:spPr>
        </p:pic>
      </p:grpSp>
      <p:sp>
        <p:nvSpPr>
          <p:cNvPr id="138" name="Title 1"/>
          <p:cNvSpPr>
            <a:spLocks noGrp="1"/>
          </p:cNvSpPr>
          <p:nvPr>
            <p:ph type="title"/>
          </p:nvPr>
        </p:nvSpPr>
        <p:spPr>
          <a:xfrm>
            <a:off x="533400" y="14516"/>
            <a:ext cx="9144001" cy="624113"/>
          </a:xfrm>
          <a:noFill/>
        </p:spPr>
        <p:txBody>
          <a:bodyPr/>
          <a:lstStyle/>
          <a:p>
            <a:r>
              <a:rPr lang="en-GB" sz="3200" b="0" dirty="0">
                <a:solidFill>
                  <a:schemeClr val="bg1"/>
                </a:solidFill>
                <a:latin typeface="Calibri" pitchFamily="34" charset="0"/>
              </a:rPr>
              <a:t>ALICE accelerator and FEL layout</a:t>
            </a:r>
          </a:p>
        </p:txBody>
      </p:sp>
      <p:pic>
        <p:nvPicPr>
          <p:cNvPr id="126" name="Picture 125" descr="ALICE_FEL.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533400" y="4295334"/>
            <a:ext cx="9144000" cy="1378103"/>
          </a:xfrm>
          <a:prstGeom prst="rect">
            <a:avLst/>
          </a:prstGeom>
        </p:spPr>
      </p:pic>
      <p:sp>
        <p:nvSpPr>
          <p:cNvPr id="9" name="TextBox 8"/>
          <p:cNvSpPr txBox="1"/>
          <p:nvPr/>
        </p:nvSpPr>
        <p:spPr>
          <a:xfrm>
            <a:off x="4740919" y="5603563"/>
            <a:ext cx="814136" cy="246221"/>
          </a:xfrm>
          <a:prstGeom prst="rect">
            <a:avLst/>
          </a:prstGeom>
          <a:solidFill>
            <a:schemeClr val="bg2">
              <a:lumMod val="50000"/>
            </a:schemeClr>
          </a:solidFill>
          <a:ln>
            <a:solidFill>
              <a:schemeClr val="bg1"/>
            </a:solidFill>
          </a:ln>
        </p:spPr>
        <p:txBody>
          <a:bodyPr wrap="square" rtlCol="0">
            <a:spAutoFit/>
          </a:bodyPr>
          <a:lstStyle/>
          <a:p>
            <a:pPr algn="ctr" eaLnBrk="0" fontAlgn="base" hangingPunct="0">
              <a:spcBef>
                <a:spcPct val="0"/>
              </a:spcBef>
              <a:spcAft>
                <a:spcPct val="0"/>
              </a:spcAft>
            </a:pPr>
            <a:r>
              <a:rPr lang="en-GB" sz="1000" b="1" dirty="0">
                <a:solidFill>
                  <a:srgbClr val="FFFFFF"/>
                </a:solidFill>
                <a:latin typeface="Arial" pitchFamily="34" charset="0"/>
                <a:ea typeface="ヒラギノ角ゴ Pro W3" pitchFamily="84" charset="-128"/>
                <a:cs typeface="Arial" pitchFamily="34" charset="0"/>
              </a:rPr>
              <a:t>Undulator</a:t>
            </a:r>
          </a:p>
        </p:txBody>
      </p:sp>
      <p:sp>
        <p:nvSpPr>
          <p:cNvPr id="10" name="TextBox 9"/>
          <p:cNvSpPr txBox="1"/>
          <p:nvPr/>
        </p:nvSpPr>
        <p:spPr>
          <a:xfrm>
            <a:off x="590902" y="5433349"/>
            <a:ext cx="800338" cy="400110"/>
          </a:xfrm>
          <a:prstGeom prst="rect">
            <a:avLst/>
          </a:prstGeom>
          <a:solidFill>
            <a:srgbClr val="00B050"/>
          </a:solidFill>
          <a:ln>
            <a:solidFill>
              <a:schemeClr val="bg1"/>
            </a:solidFill>
          </a:ln>
        </p:spPr>
        <p:txBody>
          <a:bodyPr wrap="square" rtlCol="0">
            <a:spAutoFit/>
          </a:bodyPr>
          <a:lstStyle/>
          <a:p>
            <a:pPr algn="ctr" eaLnBrk="0" fontAlgn="base" hangingPunct="0">
              <a:spcBef>
                <a:spcPct val="0"/>
              </a:spcBef>
              <a:spcAft>
                <a:spcPct val="0"/>
              </a:spcAft>
            </a:pPr>
            <a:r>
              <a:rPr lang="en-GB" sz="1000" b="1" dirty="0">
                <a:solidFill>
                  <a:srgbClr val="FFFFFF"/>
                </a:solidFill>
                <a:latin typeface="Arial" pitchFamily="34" charset="0"/>
                <a:ea typeface="ヒラギノ角ゴ Pro W3" pitchFamily="84" charset="-128"/>
                <a:cs typeface="Arial" pitchFamily="34" charset="0"/>
              </a:rPr>
              <a:t>Upstream mirror</a:t>
            </a:r>
          </a:p>
        </p:txBody>
      </p:sp>
      <p:sp>
        <p:nvSpPr>
          <p:cNvPr id="11" name="TextBox 10"/>
          <p:cNvSpPr txBox="1"/>
          <p:nvPr/>
        </p:nvSpPr>
        <p:spPr>
          <a:xfrm>
            <a:off x="8696692" y="5418448"/>
            <a:ext cx="970434" cy="400110"/>
          </a:xfrm>
          <a:prstGeom prst="rect">
            <a:avLst/>
          </a:prstGeom>
          <a:solidFill>
            <a:srgbClr val="00B050"/>
          </a:solidFill>
          <a:ln>
            <a:solidFill>
              <a:schemeClr val="bg1"/>
            </a:solidFill>
          </a:ln>
        </p:spPr>
        <p:txBody>
          <a:bodyPr wrap="square" rtlCol="0">
            <a:spAutoFit/>
          </a:bodyPr>
          <a:lstStyle/>
          <a:p>
            <a:pPr algn="ctr" eaLnBrk="0" fontAlgn="base" hangingPunct="0">
              <a:spcBef>
                <a:spcPct val="0"/>
              </a:spcBef>
              <a:spcAft>
                <a:spcPct val="0"/>
              </a:spcAft>
            </a:pPr>
            <a:r>
              <a:rPr lang="en-GB" sz="1000" b="1" dirty="0">
                <a:solidFill>
                  <a:srgbClr val="FFFFFF"/>
                </a:solidFill>
                <a:latin typeface="Arial" pitchFamily="34" charset="0"/>
                <a:ea typeface="ヒラギノ角ゴ Pro W3" pitchFamily="84" charset="-128"/>
                <a:cs typeface="Arial" pitchFamily="34" charset="0"/>
              </a:rPr>
              <a:t>Downstream mirror</a:t>
            </a:r>
          </a:p>
        </p:txBody>
      </p:sp>
      <p:cxnSp>
        <p:nvCxnSpPr>
          <p:cNvPr id="44" name="Straight Arrow Connector 43"/>
          <p:cNvCxnSpPr/>
          <p:nvPr/>
        </p:nvCxnSpPr>
        <p:spPr>
          <a:xfrm>
            <a:off x="557434" y="6342186"/>
            <a:ext cx="360000" cy="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57474" y="6542523"/>
            <a:ext cx="1170296" cy="246221"/>
          </a:xfrm>
          <a:prstGeom prst="rect">
            <a:avLst/>
          </a:prstGeom>
          <a:solidFill>
            <a:srgbClr val="0070C0"/>
          </a:solidFill>
          <a:ln>
            <a:solidFill>
              <a:schemeClr val="bg1"/>
            </a:solidFill>
          </a:ln>
        </p:spPr>
        <p:txBody>
          <a:bodyPr wrap="square" rtlCol="0">
            <a:spAutoFit/>
          </a:bodyPr>
          <a:lstStyle/>
          <a:p>
            <a:pPr algn="ctr" eaLnBrk="0" fontAlgn="base" hangingPunct="0">
              <a:spcBef>
                <a:spcPct val="0"/>
              </a:spcBef>
              <a:spcAft>
                <a:spcPct val="0"/>
              </a:spcAft>
            </a:pPr>
            <a:r>
              <a:rPr lang="en-GB" sz="1000" b="1" dirty="0">
                <a:solidFill>
                  <a:srgbClr val="FFFFFF"/>
                </a:solidFill>
                <a:latin typeface="Arial" pitchFamily="34" charset="0"/>
                <a:ea typeface="ヒラギノ角ゴ Pro W3" pitchFamily="84" charset="-128"/>
                <a:cs typeface="Arial" pitchFamily="34" charset="0"/>
              </a:rPr>
              <a:t>Electron path</a:t>
            </a:r>
          </a:p>
        </p:txBody>
      </p:sp>
      <p:sp>
        <p:nvSpPr>
          <p:cNvPr id="33" name="TextBox 32"/>
          <p:cNvSpPr txBox="1"/>
          <p:nvPr/>
        </p:nvSpPr>
        <p:spPr>
          <a:xfrm>
            <a:off x="8491004" y="3588277"/>
            <a:ext cx="1299410" cy="33855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230 kV DC GaAs cathode gun</a:t>
            </a:r>
          </a:p>
        </p:txBody>
      </p:sp>
      <p:sp>
        <p:nvSpPr>
          <p:cNvPr id="35" name="TextBox 34"/>
          <p:cNvSpPr txBox="1"/>
          <p:nvPr/>
        </p:nvSpPr>
        <p:spPr>
          <a:xfrm>
            <a:off x="8317101" y="2022297"/>
            <a:ext cx="815768" cy="21544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PI laser</a:t>
            </a:r>
          </a:p>
        </p:txBody>
      </p:sp>
      <p:sp>
        <p:nvSpPr>
          <p:cNvPr id="37" name="TextBox 36"/>
          <p:cNvSpPr txBox="1"/>
          <p:nvPr/>
        </p:nvSpPr>
        <p:spPr>
          <a:xfrm>
            <a:off x="7288731" y="3887002"/>
            <a:ext cx="1276842" cy="33855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Booster: 2 9-cell SC L-band cavities →6.5MeV</a:t>
            </a:r>
          </a:p>
        </p:txBody>
      </p:sp>
      <p:sp>
        <p:nvSpPr>
          <p:cNvPr id="38" name="TextBox 37"/>
          <p:cNvSpPr txBox="1"/>
          <p:nvPr/>
        </p:nvSpPr>
        <p:spPr>
          <a:xfrm>
            <a:off x="7816160" y="2834605"/>
            <a:ext cx="782453" cy="33855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Buncher cavity</a:t>
            </a:r>
          </a:p>
        </p:txBody>
      </p:sp>
      <p:sp>
        <p:nvSpPr>
          <p:cNvPr id="39" name="TextBox 38"/>
          <p:cNvSpPr txBox="1"/>
          <p:nvPr/>
        </p:nvSpPr>
        <p:spPr>
          <a:xfrm>
            <a:off x="4155779" y="3430417"/>
            <a:ext cx="1052362" cy="461665"/>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Linac: 2 9-cell SC L-band cavities  →27.5MeV, ER</a:t>
            </a:r>
          </a:p>
        </p:txBody>
      </p:sp>
      <p:sp>
        <p:nvSpPr>
          <p:cNvPr id="40" name="TextBox 39"/>
          <p:cNvSpPr txBox="1"/>
          <p:nvPr/>
        </p:nvSpPr>
        <p:spPr>
          <a:xfrm>
            <a:off x="3442719" y="2279157"/>
            <a:ext cx="608842" cy="33855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6.5MeV</a:t>
            </a:r>
          </a:p>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dump</a:t>
            </a:r>
          </a:p>
        </p:txBody>
      </p:sp>
      <p:sp>
        <p:nvSpPr>
          <p:cNvPr id="42" name="TextBox 41"/>
          <p:cNvSpPr txBox="1"/>
          <p:nvPr/>
        </p:nvSpPr>
        <p:spPr>
          <a:xfrm>
            <a:off x="4871186" y="1931471"/>
            <a:ext cx="850663" cy="461665"/>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Bunch compression chicane</a:t>
            </a:r>
          </a:p>
        </p:txBody>
      </p:sp>
      <p:sp>
        <p:nvSpPr>
          <p:cNvPr id="43" name="TextBox 42"/>
          <p:cNvSpPr txBox="1"/>
          <p:nvPr/>
        </p:nvSpPr>
        <p:spPr>
          <a:xfrm>
            <a:off x="7198896" y="2198149"/>
            <a:ext cx="762000" cy="33855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FEL beamline</a:t>
            </a:r>
          </a:p>
        </p:txBody>
      </p:sp>
      <p:sp>
        <p:nvSpPr>
          <p:cNvPr id="46" name="TextBox 45"/>
          <p:cNvSpPr txBox="1"/>
          <p:nvPr/>
        </p:nvSpPr>
        <p:spPr>
          <a:xfrm>
            <a:off x="5483862" y="2235190"/>
            <a:ext cx="1299410" cy="21544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FEL optical cavity</a:t>
            </a:r>
          </a:p>
        </p:txBody>
      </p:sp>
      <p:cxnSp>
        <p:nvCxnSpPr>
          <p:cNvPr id="53" name="Straight Connector 52"/>
          <p:cNvCxnSpPr/>
          <p:nvPr/>
        </p:nvCxnSpPr>
        <p:spPr bwMode="auto">
          <a:xfrm>
            <a:off x="6656798" y="2373330"/>
            <a:ext cx="672038" cy="49499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7" name="TextBox 56"/>
          <p:cNvSpPr txBox="1"/>
          <p:nvPr/>
        </p:nvSpPr>
        <p:spPr>
          <a:xfrm>
            <a:off x="7131279" y="1803442"/>
            <a:ext cx="762000" cy="33855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THz beamline</a:t>
            </a:r>
          </a:p>
        </p:txBody>
      </p:sp>
      <p:sp>
        <p:nvSpPr>
          <p:cNvPr id="48" name="TextBox 47"/>
          <p:cNvSpPr txBox="1"/>
          <p:nvPr/>
        </p:nvSpPr>
        <p:spPr>
          <a:xfrm>
            <a:off x="6202284" y="3072460"/>
            <a:ext cx="1299410" cy="21544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2</a:t>
            </a:r>
            <a:r>
              <a:rPr lang="en-GB" sz="800" baseline="30000" dirty="0">
                <a:solidFill>
                  <a:srgbClr val="000000"/>
                </a:solidFill>
                <a:latin typeface="Arial" pitchFamily="34" charset="0"/>
                <a:ea typeface="ヒラギノ角ゴ Pro W3" pitchFamily="84" charset="-128"/>
                <a:cs typeface="Arial" pitchFamily="34" charset="0"/>
              </a:rPr>
              <a:t>nd</a:t>
            </a:r>
            <a:r>
              <a:rPr lang="en-GB" sz="800" dirty="0">
                <a:solidFill>
                  <a:srgbClr val="000000"/>
                </a:solidFill>
                <a:latin typeface="Arial" pitchFamily="34" charset="0"/>
                <a:ea typeface="ヒラギノ角ゴ Pro W3" pitchFamily="84" charset="-128"/>
                <a:cs typeface="Arial" pitchFamily="34" charset="0"/>
              </a:rPr>
              <a:t> arc</a:t>
            </a:r>
          </a:p>
        </p:txBody>
      </p:sp>
      <p:cxnSp>
        <p:nvCxnSpPr>
          <p:cNvPr id="50" name="Straight Connector 49"/>
          <p:cNvCxnSpPr/>
          <p:nvPr/>
        </p:nvCxnSpPr>
        <p:spPr bwMode="auto">
          <a:xfrm flipV="1">
            <a:off x="533401" y="2476074"/>
            <a:ext cx="4767209" cy="1918449"/>
          </a:xfrm>
          <a:prstGeom prst="line">
            <a:avLst/>
          </a:prstGeom>
          <a:solidFill>
            <a:schemeClr val="accent1"/>
          </a:solidFill>
          <a:ln w="9525" cap="flat" cmpd="sng" algn="ctr">
            <a:solidFill>
              <a:schemeClr val="tx1"/>
            </a:solidFill>
            <a:prstDash val="sysDot"/>
            <a:round/>
            <a:headEnd type="none" w="med" len="med"/>
            <a:tailEnd type="none" w="med" len="med"/>
          </a:ln>
          <a:effectLst/>
        </p:spPr>
      </p:cxnSp>
      <p:cxnSp>
        <p:nvCxnSpPr>
          <p:cNvPr id="54" name="Straight Arrow Connector 53"/>
          <p:cNvCxnSpPr/>
          <p:nvPr/>
        </p:nvCxnSpPr>
        <p:spPr bwMode="auto">
          <a:xfrm>
            <a:off x="7365716" y="2928136"/>
            <a:ext cx="2311685" cy="1470245"/>
          </a:xfrm>
          <a:prstGeom prst="straightConnector1">
            <a:avLst/>
          </a:prstGeom>
          <a:solidFill>
            <a:schemeClr val="accent1"/>
          </a:solidFill>
          <a:ln w="9525" cap="flat" cmpd="sng" algn="ctr">
            <a:solidFill>
              <a:schemeClr val="tx1"/>
            </a:solidFill>
            <a:prstDash val="sysDot"/>
            <a:round/>
            <a:headEnd type="none" w="med" len="med"/>
            <a:tailEnd type="none"/>
          </a:ln>
          <a:effectLst/>
        </p:spPr>
      </p:cxnSp>
      <p:cxnSp>
        <p:nvCxnSpPr>
          <p:cNvPr id="58" name="Straight Connector 57"/>
          <p:cNvCxnSpPr/>
          <p:nvPr/>
        </p:nvCxnSpPr>
        <p:spPr bwMode="auto">
          <a:xfrm flipV="1">
            <a:off x="5432815" y="2336146"/>
            <a:ext cx="103239" cy="7964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0" name="Straight Connector 59"/>
          <p:cNvCxnSpPr/>
          <p:nvPr/>
        </p:nvCxnSpPr>
        <p:spPr bwMode="auto">
          <a:xfrm flipV="1">
            <a:off x="5536053" y="2335237"/>
            <a:ext cx="146122" cy="91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7" name="Straight Connector 66"/>
          <p:cNvCxnSpPr/>
          <p:nvPr/>
        </p:nvCxnSpPr>
        <p:spPr bwMode="auto">
          <a:xfrm rot="10800000">
            <a:off x="6564332" y="2363058"/>
            <a:ext cx="92466" cy="1027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 name="Rectangle 14"/>
          <p:cNvSpPr/>
          <p:nvPr/>
        </p:nvSpPr>
        <p:spPr>
          <a:xfrm rot="10800000">
            <a:off x="9249119" y="6068055"/>
            <a:ext cx="274846" cy="6871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1400" dirty="0">
              <a:solidFill>
                <a:srgbClr val="FFFFFF"/>
              </a:solidFill>
              <a:latin typeface="Arial" pitchFamily="34" charset="0"/>
              <a:cs typeface="Arial" pitchFamily="34" charset="0"/>
            </a:endParaRPr>
          </a:p>
        </p:txBody>
      </p:sp>
      <p:cxnSp>
        <p:nvCxnSpPr>
          <p:cNvPr id="24" name="Straight Connector 23"/>
          <p:cNvCxnSpPr/>
          <p:nvPr/>
        </p:nvCxnSpPr>
        <p:spPr>
          <a:xfrm rot="10800000">
            <a:off x="9159943" y="5854177"/>
            <a:ext cx="274845" cy="1527"/>
          </a:xfrm>
          <a:prstGeom prst="line">
            <a:avLst/>
          </a:prstGeom>
          <a:ln w="127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Down Arrow 46"/>
          <p:cNvSpPr/>
          <p:nvPr/>
        </p:nvSpPr>
        <p:spPr>
          <a:xfrm flipV="1">
            <a:off x="9254492" y="4788877"/>
            <a:ext cx="121838" cy="629313"/>
          </a:xfrm>
          <a:prstGeom prst="downArrow">
            <a:avLst/>
          </a:prstGeom>
          <a:solidFill>
            <a:schemeClr val="bg1">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2400" dirty="0">
              <a:solidFill>
                <a:srgbClr val="FFFFFF"/>
              </a:solidFill>
              <a:latin typeface="Lucida Grande"/>
            </a:endParaRPr>
          </a:p>
        </p:txBody>
      </p:sp>
      <p:sp>
        <p:nvSpPr>
          <p:cNvPr id="49" name="Down Arrow 48"/>
          <p:cNvSpPr/>
          <p:nvPr/>
        </p:nvSpPr>
        <p:spPr>
          <a:xfrm flipV="1">
            <a:off x="816807" y="4882662"/>
            <a:ext cx="121838" cy="550185"/>
          </a:xfrm>
          <a:prstGeom prst="downArrow">
            <a:avLst/>
          </a:prstGeom>
          <a:solidFill>
            <a:schemeClr val="bg1">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2400" dirty="0">
              <a:solidFill>
                <a:srgbClr val="FFFFFF"/>
              </a:solidFill>
              <a:latin typeface="Lucida Grande"/>
            </a:endParaRPr>
          </a:p>
        </p:txBody>
      </p:sp>
      <p:sp>
        <p:nvSpPr>
          <p:cNvPr id="51" name="Rectangle 50"/>
          <p:cNvSpPr/>
          <p:nvPr/>
        </p:nvSpPr>
        <p:spPr bwMode="auto">
          <a:xfrm>
            <a:off x="533401" y="1226127"/>
            <a:ext cx="1724891" cy="1776846"/>
          </a:xfrm>
          <a:prstGeom prst="rect">
            <a:avLst/>
          </a:prstGeom>
          <a:solidFill>
            <a:schemeClr val="bg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dirty="0">
              <a:solidFill>
                <a:srgbClr val="000000"/>
              </a:solidFill>
              <a:latin typeface="Lucida Grande" pitchFamily="84" charset="0"/>
              <a:ea typeface="ヒラギノ角ゴ Pro W3" pitchFamily="84" charset="-128"/>
            </a:endParaRPr>
          </a:p>
        </p:txBody>
      </p:sp>
      <p:sp>
        <p:nvSpPr>
          <p:cNvPr id="52" name="Rectangle 51"/>
          <p:cNvSpPr/>
          <p:nvPr/>
        </p:nvSpPr>
        <p:spPr bwMode="auto">
          <a:xfrm rot="759563">
            <a:off x="2185565" y="1620566"/>
            <a:ext cx="2169461" cy="267589"/>
          </a:xfrm>
          <a:prstGeom prst="rect">
            <a:avLst/>
          </a:prstGeom>
          <a:solidFill>
            <a:schemeClr val="bg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dirty="0">
              <a:solidFill>
                <a:srgbClr val="000000"/>
              </a:solidFill>
              <a:latin typeface="Lucida Grande" pitchFamily="84" charset="0"/>
              <a:ea typeface="ヒラギノ角ゴ Pro W3" pitchFamily="84" charset="-128"/>
            </a:endParaRPr>
          </a:p>
        </p:txBody>
      </p:sp>
      <p:sp>
        <p:nvSpPr>
          <p:cNvPr id="55" name="Rectangle 54"/>
          <p:cNvSpPr/>
          <p:nvPr/>
        </p:nvSpPr>
        <p:spPr bwMode="auto">
          <a:xfrm rot="759563">
            <a:off x="2189085" y="2536141"/>
            <a:ext cx="694396" cy="584406"/>
          </a:xfrm>
          <a:prstGeom prst="rect">
            <a:avLst/>
          </a:prstGeom>
          <a:solidFill>
            <a:schemeClr val="bg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dirty="0">
              <a:solidFill>
                <a:srgbClr val="000000"/>
              </a:solidFill>
              <a:latin typeface="Lucida Grande" pitchFamily="84" charset="0"/>
              <a:ea typeface="ヒラギノ角ゴ Pro W3" pitchFamily="84" charset="-128"/>
            </a:endParaRPr>
          </a:p>
        </p:txBody>
      </p:sp>
      <p:sp>
        <p:nvSpPr>
          <p:cNvPr id="56" name="Rectangle 55"/>
          <p:cNvSpPr/>
          <p:nvPr/>
        </p:nvSpPr>
        <p:spPr bwMode="auto">
          <a:xfrm>
            <a:off x="2258292" y="1683326"/>
            <a:ext cx="322118" cy="301339"/>
          </a:xfrm>
          <a:prstGeom prst="rect">
            <a:avLst/>
          </a:prstGeom>
          <a:solidFill>
            <a:schemeClr val="bg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dirty="0">
              <a:solidFill>
                <a:srgbClr val="000000"/>
              </a:solidFill>
              <a:latin typeface="Lucida Grande" pitchFamily="84" charset="0"/>
              <a:ea typeface="ヒラギノ角ゴ Pro W3" pitchFamily="84" charset="-128"/>
            </a:endParaRPr>
          </a:p>
        </p:txBody>
      </p:sp>
      <p:sp>
        <p:nvSpPr>
          <p:cNvPr id="45" name="TextBox 44"/>
          <p:cNvSpPr txBox="1"/>
          <p:nvPr/>
        </p:nvSpPr>
        <p:spPr>
          <a:xfrm>
            <a:off x="3019709" y="1461362"/>
            <a:ext cx="1299410" cy="33855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1</a:t>
            </a:r>
            <a:r>
              <a:rPr lang="en-GB" sz="800" baseline="30000" dirty="0">
                <a:solidFill>
                  <a:srgbClr val="000000"/>
                </a:solidFill>
                <a:latin typeface="Arial" pitchFamily="34" charset="0"/>
                <a:ea typeface="ヒラギノ角ゴ Pro W3" pitchFamily="84" charset="-128"/>
                <a:cs typeface="Arial" pitchFamily="34" charset="0"/>
              </a:rPr>
              <a:t>st</a:t>
            </a:r>
            <a:r>
              <a:rPr lang="en-GB" sz="800" dirty="0">
                <a:solidFill>
                  <a:srgbClr val="000000"/>
                </a:solidFill>
                <a:latin typeface="Arial" pitchFamily="34" charset="0"/>
                <a:ea typeface="ヒラギノ角ゴ Pro W3" pitchFamily="84" charset="-128"/>
                <a:cs typeface="Arial" pitchFamily="34" charset="0"/>
              </a:rPr>
              <a:t> arc: TBA on translation stage</a:t>
            </a:r>
          </a:p>
        </p:txBody>
      </p:sp>
      <p:sp>
        <p:nvSpPr>
          <p:cNvPr id="41" name="TextBox 40"/>
          <p:cNvSpPr txBox="1"/>
          <p:nvPr/>
        </p:nvSpPr>
        <p:spPr>
          <a:xfrm>
            <a:off x="625866" y="952288"/>
            <a:ext cx="1299410" cy="338554"/>
          </a:xfrm>
          <a:prstGeom prst="rect">
            <a:avLst/>
          </a:prstGeom>
          <a:noFill/>
        </p:spPr>
        <p:txBody>
          <a:bodyPr wrap="square" rtlCol="0">
            <a:spAutoFit/>
          </a:bodyPr>
          <a:lstStyle/>
          <a:p>
            <a:pPr algn="ctr" eaLnBrk="0" fontAlgn="base" hangingPunct="0">
              <a:spcBef>
                <a:spcPct val="0"/>
              </a:spcBef>
              <a:spcAft>
                <a:spcPct val="0"/>
              </a:spcAft>
            </a:pPr>
            <a:r>
              <a:rPr lang="en-GB" sz="800" dirty="0">
                <a:solidFill>
                  <a:srgbClr val="000000"/>
                </a:solidFill>
                <a:latin typeface="Arial" pitchFamily="34" charset="0"/>
                <a:ea typeface="ヒラギノ角ゴ Pro W3" pitchFamily="84" charset="-128"/>
                <a:cs typeface="Arial" pitchFamily="34" charset="0"/>
              </a:rPr>
              <a:t>EMMA non-scaling FFAG accelerator</a:t>
            </a:r>
          </a:p>
        </p:txBody>
      </p:sp>
      <p:sp>
        <p:nvSpPr>
          <p:cNvPr id="3" name="TextBox 2"/>
          <p:cNvSpPr txBox="1"/>
          <p:nvPr/>
        </p:nvSpPr>
        <p:spPr>
          <a:xfrm>
            <a:off x="10528300" y="6461992"/>
            <a:ext cx="1809750" cy="307777"/>
          </a:xfrm>
          <a:prstGeom prst="rect">
            <a:avLst/>
          </a:prstGeom>
          <a:noFill/>
        </p:spPr>
        <p:txBody>
          <a:bodyPr wrap="square" rtlCol="0">
            <a:spAutoFit/>
          </a:bodyPr>
          <a:lstStyle/>
          <a:p>
            <a:r>
              <a:rPr lang="en-GB" sz="1400" dirty="0" smtClean="0"/>
              <a:t>Dave Dunning</a:t>
            </a:r>
            <a:endParaRPr lang="en-GB" sz="1400" dirty="0"/>
          </a:p>
        </p:txBody>
      </p:sp>
    </p:spTree>
    <p:extLst>
      <p:ext uri="{BB962C8B-B14F-4D97-AF65-F5344CB8AC3E}">
        <p14:creationId xmlns:p14="http://schemas.microsoft.com/office/powerpoint/2010/main" val="238025843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6400" y="329784"/>
            <a:ext cx="9144000" cy="989351"/>
          </a:xfrm>
          <a:prstGeom prst="rect">
            <a:avLst/>
          </a:prstGeom>
          <a:noFill/>
          <a:ln w="9525">
            <a:noFill/>
            <a:miter lim="800000"/>
            <a:headEnd/>
            <a:tailEnd/>
          </a:ln>
          <a:effectLst/>
        </p:spPr>
      </p:pic>
      <p:pic>
        <p:nvPicPr>
          <p:cNvPr id="3" name="Picture 2" descr="FEL3.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82600" y="792480"/>
            <a:ext cx="8961152" cy="5989320"/>
          </a:xfrm>
          <a:prstGeom prst="rect">
            <a:avLst/>
          </a:prstGeom>
        </p:spPr>
      </p:pic>
      <p:graphicFrame>
        <p:nvGraphicFramePr>
          <p:cNvPr id="4" name="Content Placeholder 4"/>
          <p:cNvGraphicFramePr>
            <a:graphicFrameLocks/>
          </p:cNvGraphicFramePr>
          <p:nvPr>
            <p:extLst>
              <p:ext uri="{D42A27DB-BD31-4B8C-83A1-F6EECF244321}">
                <p14:modId xmlns:p14="http://schemas.microsoft.com/office/powerpoint/2010/main" val="4188261464"/>
              </p:ext>
            </p:extLst>
          </p:nvPr>
        </p:nvGraphicFramePr>
        <p:xfrm>
          <a:off x="654020" y="1223951"/>
          <a:ext cx="2786082" cy="5059680"/>
        </p:xfrm>
        <a:graphic>
          <a:graphicData uri="http://schemas.openxmlformats.org/drawingml/2006/table">
            <a:tbl>
              <a:tblPr firstRow="1" bandRow="1">
                <a:tableStyleId>{17292A2E-F333-43FB-9621-5CBBE7FDCDCB}</a:tableStyleId>
              </a:tblPr>
              <a:tblGrid>
                <a:gridCol w="1485930">
                  <a:extLst>
                    <a:ext uri="{9D8B030D-6E8A-4147-A177-3AD203B41FA5}">
                      <a16:colId xmlns:a16="http://schemas.microsoft.com/office/drawing/2014/main" val="20000"/>
                    </a:ext>
                  </a:extLst>
                </a:gridCol>
                <a:gridCol w="1300152">
                  <a:extLst>
                    <a:ext uri="{9D8B030D-6E8A-4147-A177-3AD203B41FA5}">
                      <a16:colId xmlns:a16="http://schemas.microsoft.com/office/drawing/2014/main" val="20001"/>
                    </a:ext>
                  </a:extLst>
                </a:gridCol>
              </a:tblGrid>
              <a:tr h="304078">
                <a:tc gridSpan="2">
                  <a:txBody>
                    <a:bodyPr/>
                    <a:lstStyle/>
                    <a:p>
                      <a:pPr algn="ctr"/>
                      <a:r>
                        <a:rPr lang="en-GB" sz="1400" i="0" dirty="0" smtClean="0">
                          <a:solidFill>
                            <a:schemeClr val="bg1"/>
                          </a:solidFill>
                          <a:latin typeface="Arial" pitchFamily="34" charset="0"/>
                          <a:cs typeface="Arial" pitchFamily="34" charset="0"/>
                        </a:rPr>
                        <a:t>Undulator</a:t>
                      </a:r>
                      <a:endParaRPr lang="en-GB" sz="1400" i="0" dirty="0">
                        <a:solidFill>
                          <a:schemeClr val="bg1"/>
                        </a:solidFill>
                        <a:latin typeface="Arial" pitchFamily="34" charset="0"/>
                        <a:cs typeface="Arial" pitchFamily="34" charset="0"/>
                      </a:endParaRPr>
                    </a:p>
                  </a:txBody>
                  <a:tcPr>
                    <a:solidFill>
                      <a:schemeClr val="bg2">
                        <a:lumMod val="50000"/>
                      </a:schemeClr>
                    </a:solidFill>
                  </a:tcPr>
                </a:tc>
                <a:tc hMerge="1">
                  <a:txBody>
                    <a:bodyPr/>
                    <a:lstStyle/>
                    <a:p>
                      <a:endParaRPr lang="en-GB"/>
                    </a:p>
                  </a:txBody>
                  <a:tcPr/>
                </a:tc>
                <a:extLst>
                  <a:ext uri="{0D108BD9-81ED-4DB2-BD59-A6C34878D82A}">
                    <a16:rowId xmlns:a16="http://schemas.microsoft.com/office/drawing/2014/main" val="10000"/>
                  </a:ext>
                </a:extLst>
              </a:tr>
              <a:tr h="426720">
                <a:tc gridSpan="2">
                  <a:txBody>
                    <a:bodyPr/>
                    <a:lstStyle/>
                    <a:p>
                      <a:pPr algn="ctr"/>
                      <a:r>
                        <a:rPr lang="en-GB" sz="1400" dirty="0" smtClean="0">
                          <a:solidFill>
                            <a:schemeClr val="tx1"/>
                          </a:solidFill>
                          <a:latin typeface="Arial" pitchFamily="34" charset="0"/>
                          <a:cs typeface="Arial" pitchFamily="34" charset="0"/>
                        </a:rPr>
                        <a:t>On loan</a:t>
                      </a:r>
                      <a:r>
                        <a:rPr lang="en-GB" sz="1400" baseline="0" dirty="0" smtClean="0">
                          <a:solidFill>
                            <a:schemeClr val="tx1"/>
                          </a:solidFill>
                          <a:latin typeface="Arial" pitchFamily="34" charset="0"/>
                          <a:cs typeface="Arial" pitchFamily="34" charset="0"/>
                        </a:rPr>
                        <a:t> from JLAB where previously used on IR-DEMO FEL</a:t>
                      </a:r>
                      <a:endParaRPr lang="en-GB" sz="1400" dirty="0">
                        <a:solidFill>
                          <a:schemeClr val="tx1"/>
                        </a:solidFill>
                        <a:latin typeface="Arial" pitchFamily="34" charset="0"/>
                        <a:cs typeface="Arial" pitchFamily="34" charset="0"/>
                      </a:endParaRPr>
                    </a:p>
                  </a:txBody>
                  <a:tcPr anchor="ctr">
                    <a:solidFill>
                      <a:schemeClr val="bg1"/>
                    </a:solidFill>
                  </a:tcPr>
                </a:tc>
                <a:tc hMerge="1">
                  <a:txBody>
                    <a:bodyPr/>
                    <a:lstStyle/>
                    <a:p>
                      <a:endParaRPr lang="en-GB"/>
                    </a:p>
                  </a:txBody>
                  <a:tcPr/>
                </a:tc>
                <a:extLst>
                  <a:ext uri="{0D108BD9-81ED-4DB2-BD59-A6C34878D82A}">
                    <a16:rowId xmlns:a16="http://schemas.microsoft.com/office/drawing/2014/main" val="10001"/>
                  </a:ext>
                </a:extLst>
              </a:tr>
              <a:tr h="426720">
                <a:tc gridSpan="2">
                  <a:txBody>
                    <a:bodyPr/>
                    <a:lstStyle/>
                    <a:p>
                      <a:pPr algn="ctr"/>
                      <a:r>
                        <a:rPr lang="en-GB" sz="1400" dirty="0" smtClean="0">
                          <a:solidFill>
                            <a:schemeClr val="tx1"/>
                          </a:solidFill>
                          <a:latin typeface="Arial" pitchFamily="34" charset="0"/>
                          <a:cs typeface="Arial" pitchFamily="34" charset="0"/>
                        </a:rPr>
                        <a:t>Now converted to variable gap</a:t>
                      </a:r>
                      <a:endParaRPr lang="en-GB" sz="1400" dirty="0">
                        <a:solidFill>
                          <a:schemeClr val="tx1"/>
                        </a:solidFill>
                        <a:latin typeface="Arial" pitchFamily="34" charset="0"/>
                        <a:cs typeface="Arial" pitchFamily="34" charset="0"/>
                      </a:endParaRPr>
                    </a:p>
                  </a:txBody>
                  <a:tcPr anchor="ctr">
                    <a:solidFill>
                      <a:schemeClr val="bg1"/>
                    </a:solidFill>
                  </a:tcPr>
                </a:tc>
                <a:tc hMerge="1">
                  <a:txBody>
                    <a:bodyPr/>
                    <a:lstStyle/>
                    <a:p>
                      <a:endParaRPr lang="en-GB"/>
                    </a:p>
                  </a:txBody>
                  <a:tcPr/>
                </a:tc>
                <a:extLst>
                  <a:ext uri="{0D108BD9-81ED-4DB2-BD59-A6C34878D82A}">
                    <a16:rowId xmlns:a16="http://schemas.microsoft.com/office/drawing/2014/main" val="10002"/>
                  </a:ext>
                </a:extLst>
              </a:tr>
              <a:tr h="426720">
                <a:tc gridSpan="2">
                  <a:txBody>
                    <a:bodyPr/>
                    <a:lstStyle/>
                    <a:p>
                      <a:pPr algn="ctr"/>
                      <a:r>
                        <a:rPr lang="en-GB" sz="1400" b="1" i="1" dirty="0" smtClean="0">
                          <a:solidFill>
                            <a:schemeClr val="tx1"/>
                          </a:solidFill>
                          <a:latin typeface="Arial" pitchFamily="34" charset="0"/>
                          <a:cs typeface="Arial" pitchFamily="34" charset="0"/>
                        </a:rPr>
                        <a:t>PARAMETERS</a:t>
                      </a:r>
                      <a:endParaRPr lang="en-GB" sz="1400" b="1" i="1" dirty="0">
                        <a:solidFill>
                          <a:schemeClr val="tx1"/>
                        </a:solidFill>
                        <a:latin typeface="Arial" pitchFamily="34" charset="0"/>
                        <a:cs typeface="Arial" pitchFamily="34" charset="0"/>
                      </a:endParaRPr>
                    </a:p>
                  </a:txBody>
                  <a:tcPr anchor="ctr">
                    <a:solidFill>
                      <a:schemeClr val="bg1"/>
                    </a:solidFill>
                  </a:tcPr>
                </a:tc>
                <a:tc hMerge="1">
                  <a:txBody>
                    <a:bodyPr/>
                    <a:lstStyle/>
                    <a:p>
                      <a:endParaRPr lang="en-GB" dirty="0"/>
                    </a:p>
                  </a:txBody>
                  <a:tcPr/>
                </a:tc>
                <a:extLst>
                  <a:ext uri="{0D108BD9-81ED-4DB2-BD59-A6C34878D82A}">
                    <a16:rowId xmlns:a16="http://schemas.microsoft.com/office/drawing/2014/main" val="10003"/>
                  </a:ext>
                </a:extLst>
              </a:tr>
              <a:tr h="426720">
                <a:tc>
                  <a:txBody>
                    <a:bodyPr/>
                    <a:lstStyle/>
                    <a:p>
                      <a:r>
                        <a:rPr lang="en-GB" sz="1400" dirty="0" smtClean="0">
                          <a:latin typeface="Arial" pitchFamily="34" charset="0"/>
                          <a:cs typeface="Arial" pitchFamily="34" charset="0"/>
                        </a:rPr>
                        <a:t>Type</a:t>
                      </a:r>
                      <a:endParaRPr lang="en-GB"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r>
                        <a:rPr lang="en-GB" sz="1400" dirty="0" smtClean="0">
                          <a:latin typeface="Arial" pitchFamily="34" charset="0"/>
                          <a:cs typeface="Arial" pitchFamily="34" charset="0"/>
                        </a:rPr>
                        <a:t>Hybrid</a:t>
                      </a:r>
                      <a:r>
                        <a:rPr lang="en-GB" sz="1400" baseline="0" dirty="0" smtClean="0">
                          <a:latin typeface="Arial" pitchFamily="34" charset="0"/>
                          <a:cs typeface="Arial" pitchFamily="34" charset="0"/>
                        </a:rPr>
                        <a:t> planar</a:t>
                      </a:r>
                      <a:endParaRPr lang="en-GB"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4"/>
                  </a:ext>
                </a:extLst>
              </a:tr>
              <a:tr h="426720">
                <a:tc>
                  <a:txBody>
                    <a:bodyPr/>
                    <a:lstStyle/>
                    <a:p>
                      <a:r>
                        <a:rPr lang="en-GB" sz="1400" dirty="0" smtClean="0">
                          <a:latin typeface="Arial" pitchFamily="34" charset="0"/>
                          <a:cs typeface="Arial" pitchFamily="34" charset="0"/>
                        </a:rPr>
                        <a:t>Period</a:t>
                      </a:r>
                      <a:endParaRPr lang="en-GB"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r>
                        <a:rPr lang="en-GB" sz="1400" dirty="0" smtClean="0">
                          <a:latin typeface="Arial" pitchFamily="34" charset="0"/>
                          <a:cs typeface="Arial" pitchFamily="34" charset="0"/>
                        </a:rPr>
                        <a:t>27mm</a:t>
                      </a:r>
                      <a:endParaRPr lang="en-GB"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5"/>
                  </a:ext>
                </a:extLst>
              </a:tr>
              <a:tr h="426720">
                <a:tc>
                  <a:txBody>
                    <a:bodyPr/>
                    <a:lstStyle/>
                    <a:p>
                      <a:r>
                        <a:rPr lang="en-GB" sz="1400" dirty="0" smtClean="0">
                          <a:latin typeface="Arial" pitchFamily="34" charset="0"/>
                          <a:cs typeface="Arial" pitchFamily="34" charset="0"/>
                        </a:rPr>
                        <a:t>No of Periods</a:t>
                      </a:r>
                      <a:endParaRPr lang="en-GB"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r>
                        <a:rPr lang="en-GB" sz="1400" dirty="0" smtClean="0">
                          <a:latin typeface="Arial" pitchFamily="34" charset="0"/>
                          <a:cs typeface="Arial" pitchFamily="34" charset="0"/>
                        </a:rPr>
                        <a:t>40</a:t>
                      </a:r>
                      <a:endParaRPr lang="en-GB"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6"/>
                  </a:ext>
                </a:extLst>
              </a:tr>
              <a:tr h="426720">
                <a:tc>
                  <a:txBody>
                    <a:bodyPr/>
                    <a:lstStyle/>
                    <a:p>
                      <a:r>
                        <a:rPr lang="en-GB" sz="1400" dirty="0" smtClean="0">
                          <a:latin typeface="Arial" pitchFamily="34" charset="0"/>
                          <a:cs typeface="Arial" pitchFamily="34" charset="0"/>
                        </a:rPr>
                        <a:t>Minimum</a:t>
                      </a:r>
                      <a:r>
                        <a:rPr lang="en-GB" sz="1400" baseline="0" dirty="0" smtClean="0">
                          <a:latin typeface="Arial" pitchFamily="34" charset="0"/>
                          <a:cs typeface="Arial" pitchFamily="34" charset="0"/>
                        </a:rPr>
                        <a:t> gap </a:t>
                      </a:r>
                      <a:endParaRPr lang="en-GB"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r>
                        <a:rPr lang="en-GB" sz="1400" dirty="0" smtClean="0">
                          <a:latin typeface="Arial" pitchFamily="34" charset="0"/>
                          <a:cs typeface="Arial" pitchFamily="34" charset="0"/>
                        </a:rPr>
                        <a:t>12mm</a:t>
                      </a:r>
                      <a:endParaRPr lang="en-GB"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7"/>
                  </a:ext>
                </a:extLst>
              </a:tr>
              <a:tr h="426720">
                <a:tc>
                  <a:txBody>
                    <a:bodyPr/>
                    <a:lstStyle/>
                    <a:p>
                      <a:r>
                        <a:rPr lang="en-GB" sz="1400" dirty="0" smtClean="0">
                          <a:latin typeface="Arial" pitchFamily="34" charset="0"/>
                          <a:cs typeface="Arial" pitchFamily="34" charset="0"/>
                        </a:rPr>
                        <a:t>Maximum K (rms) </a:t>
                      </a:r>
                      <a:endParaRPr lang="en-GB"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r>
                        <a:rPr lang="en-GB" sz="1400" dirty="0" smtClean="0">
                          <a:latin typeface="Arial" pitchFamily="34" charset="0"/>
                          <a:cs typeface="Arial" pitchFamily="34" charset="0"/>
                        </a:rPr>
                        <a:t>0.9</a:t>
                      </a:r>
                      <a:endParaRPr lang="en-GB"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8"/>
                  </a:ext>
                </a:extLst>
              </a:tr>
              <a:tr h="426720">
                <a:tc>
                  <a:txBody>
                    <a:bodyPr/>
                    <a:lstStyle/>
                    <a:p>
                      <a:r>
                        <a:rPr lang="en-GB" sz="1400" dirty="0" smtClean="0">
                          <a:latin typeface="Arial" pitchFamily="34" charset="0"/>
                          <a:cs typeface="Arial" pitchFamily="34" charset="0"/>
                        </a:rPr>
                        <a:t>Resonant</a:t>
                      </a:r>
                      <a:r>
                        <a:rPr lang="en-GB" sz="1400" baseline="0" dirty="0" smtClean="0">
                          <a:latin typeface="Arial" pitchFamily="34" charset="0"/>
                          <a:cs typeface="Arial" pitchFamily="34" charset="0"/>
                        </a:rPr>
                        <a:t> </a:t>
                      </a:r>
                      <a:r>
                        <a:rPr lang="en-GB" sz="1400" dirty="0" smtClean="0">
                          <a:latin typeface="Arial" pitchFamily="34" charset="0"/>
                          <a:cs typeface="Arial" pitchFamily="34" charset="0"/>
                        </a:rPr>
                        <a:t>wavelength</a:t>
                      </a:r>
                      <a:r>
                        <a:rPr lang="en-GB" sz="1400" baseline="0" dirty="0" smtClean="0">
                          <a:latin typeface="Arial" pitchFamily="34" charset="0"/>
                          <a:cs typeface="Arial" pitchFamily="34" charset="0"/>
                        </a:rPr>
                        <a:t> at minimum gap and 27.5 MeV</a:t>
                      </a:r>
                      <a:endParaRPr lang="en-GB"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r>
                        <a:rPr lang="en-GB" sz="1400" dirty="0" smtClean="0">
                          <a:latin typeface="Arial" pitchFamily="34" charset="0"/>
                          <a:cs typeface="Arial" pitchFamily="34" charset="0"/>
                        </a:rPr>
                        <a:t>8µm</a:t>
                      </a:r>
                      <a:endParaRPr lang="en-GB"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9"/>
                  </a:ext>
                </a:extLst>
              </a:tr>
            </a:tbl>
          </a:graphicData>
        </a:graphic>
      </p:graphicFrame>
      <p:pic>
        <p:nvPicPr>
          <p:cNvPr id="9"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06400" y="-7254"/>
            <a:ext cx="9144000" cy="494040"/>
          </a:xfrm>
          <a:prstGeom prst="rect">
            <a:avLst/>
          </a:prstGeom>
          <a:noFill/>
          <a:ln w="9525">
            <a:noFill/>
            <a:miter lim="800000"/>
            <a:headEnd/>
            <a:tailEnd/>
          </a:ln>
          <a:effectLst/>
        </p:spPr>
      </p:pic>
      <p:sp>
        <p:nvSpPr>
          <p:cNvPr id="10" name="Title 1"/>
          <p:cNvSpPr txBox="1">
            <a:spLocks/>
          </p:cNvSpPr>
          <p:nvPr/>
        </p:nvSpPr>
        <p:spPr bwMode="auto">
          <a:xfrm>
            <a:off x="406400" y="14516"/>
            <a:ext cx="9144001" cy="6241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eaLnBrk="0" fontAlgn="base" hangingPunct="0">
              <a:spcBef>
                <a:spcPct val="0"/>
              </a:spcBef>
              <a:spcAft>
                <a:spcPct val="0"/>
              </a:spcAft>
              <a:defRPr/>
            </a:pPr>
            <a:r>
              <a:rPr lang="en-GB" sz="3200" kern="0" dirty="0">
                <a:solidFill>
                  <a:srgbClr val="FFFFFF"/>
                </a:solidFill>
                <a:latin typeface="Calibri" pitchFamily="34" charset="0"/>
                <a:ea typeface="ヒラギノ角ゴ Pro W3"/>
                <a:cs typeface="Arial" pitchFamily="34" charset="0"/>
              </a:rPr>
              <a:t>Undulator</a:t>
            </a:r>
          </a:p>
        </p:txBody>
      </p:sp>
      <p:sp>
        <p:nvSpPr>
          <p:cNvPr id="7" name="TextBox 6"/>
          <p:cNvSpPr txBox="1"/>
          <p:nvPr/>
        </p:nvSpPr>
        <p:spPr>
          <a:xfrm>
            <a:off x="10528300" y="6461992"/>
            <a:ext cx="1809750" cy="307777"/>
          </a:xfrm>
          <a:prstGeom prst="rect">
            <a:avLst/>
          </a:prstGeom>
          <a:noFill/>
        </p:spPr>
        <p:txBody>
          <a:bodyPr wrap="square" rtlCol="0">
            <a:spAutoFit/>
          </a:bodyPr>
          <a:lstStyle/>
          <a:p>
            <a:r>
              <a:rPr lang="en-GB" sz="1400" dirty="0" smtClean="0"/>
              <a:t>Dave Dunning</a:t>
            </a:r>
            <a:endParaRPr lang="en-GB" sz="1400" dirty="0"/>
          </a:p>
        </p:txBody>
      </p:sp>
    </p:spTree>
    <p:extLst>
      <p:ext uri="{BB962C8B-B14F-4D97-AF65-F5344CB8AC3E}">
        <p14:creationId xmlns:p14="http://schemas.microsoft.com/office/powerpoint/2010/main" val="585916085"/>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8" name="Group 7"/>
          <p:cNvGrpSpPr/>
          <p:nvPr/>
        </p:nvGrpSpPr>
        <p:grpSpPr>
          <a:xfrm>
            <a:off x="717550" y="-7254"/>
            <a:ext cx="9144001" cy="1326388"/>
            <a:chOff x="-1" y="-7254"/>
            <a:chExt cx="9144001" cy="1326388"/>
          </a:xfrm>
        </p:grpSpPr>
        <p:pic>
          <p:nvPicPr>
            <p:cNvPr id="9"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29783"/>
              <a:ext cx="9144000" cy="989351"/>
            </a:xfrm>
            <a:prstGeom prst="rect">
              <a:avLst/>
            </a:prstGeom>
            <a:noFill/>
            <a:ln w="9525">
              <a:noFill/>
              <a:miter lim="800000"/>
              <a:headEnd/>
              <a:tailEnd/>
            </a:ln>
            <a:effectLst/>
          </p:spPr>
        </p:pic>
        <p:pic>
          <p:nvPicPr>
            <p:cNvPr id="10"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7254"/>
              <a:ext cx="9144000" cy="494040"/>
            </a:xfrm>
            <a:prstGeom prst="rect">
              <a:avLst/>
            </a:prstGeom>
            <a:noFill/>
            <a:ln w="9525">
              <a:noFill/>
              <a:miter lim="800000"/>
              <a:headEnd/>
              <a:tailEnd/>
            </a:ln>
            <a:effectLst/>
          </p:spPr>
        </p:pic>
        <p:sp>
          <p:nvSpPr>
            <p:cNvPr id="11" name="Title 1"/>
            <p:cNvSpPr txBox="1">
              <a:spLocks/>
            </p:cNvSpPr>
            <p:nvPr/>
          </p:nvSpPr>
          <p:spPr bwMode="auto">
            <a:xfrm>
              <a:off x="-1" y="14515"/>
              <a:ext cx="9144001" cy="6241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eaLnBrk="0" fontAlgn="base" hangingPunct="0">
                <a:spcBef>
                  <a:spcPct val="0"/>
                </a:spcBef>
                <a:spcAft>
                  <a:spcPct val="0"/>
                </a:spcAft>
              </a:pPr>
              <a:r>
                <a:rPr lang="en-GB" sz="3200" dirty="0">
                  <a:solidFill>
                    <a:srgbClr val="FFFFFF"/>
                  </a:solidFill>
                  <a:latin typeface="Calibri" pitchFamily="34" charset="0"/>
                  <a:ea typeface="ヒラギノ角ゴ Pro W3" pitchFamily="84" charset="-128"/>
                </a:rPr>
                <a:t>23</a:t>
              </a:r>
              <a:r>
                <a:rPr lang="en-GB" sz="3200" baseline="30000" dirty="0">
                  <a:solidFill>
                    <a:srgbClr val="FFFFFF"/>
                  </a:solidFill>
                  <a:latin typeface="Calibri" pitchFamily="34" charset="0"/>
                  <a:ea typeface="ヒラギノ角ゴ Pro W3" pitchFamily="84" charset="-128"/>
                </a:rPr>
                <a:t>rd</a:t>
              </a:r>
              <a:r>
                <a:rPr lang="en-GB" sz="3200" dirty="0">
                  <a:solidFill>
                    <a:srgbClr val="FFFFFF"/>
                  </a:solidFill>
                  <a:latin typeface="Calibri" pitchFamily="34" charset="0"/>
                  <a:ea typeface="ヒラギノ角ゴ Pro W3" pitchFamily="84" charset="-128"/>
                </a:rPr>
                <a:t> October 2010: ALICE FEL First Lasing</a:t>
              </a:r>
              <a:endParaRPr lang="en-GB" sz="3200" kern="0" dirty="0">
                <a:solidFill>
                  <a:srgbClr val="FFFFFF"/>
                </a:solidFill>
                <a:latin typeface="Calibri" pitchFamily="34" charset="0"/>
                <a:ea typeface="ヒラギノ角ゴ Pro W3"/>
                <a:cs typeface="Arial" pitchFamily="34" charset="0"/>
              </a:endParaRPr>
            </a:p>
          </p:txBody>
        </p:sp>
      </p:grpSp>
      <p:grpSp>
        <p:nvGrpSpPr>
          <p:cNvPr id="13" name="Group 12"/>
          <p:cNvGrpSpPr/>
          <p:nvPr/>
        </p:nvGrpSpPr>
        <p:grpSpPr>
          <a:xfrm>
            <a:off x="811231" y="802759"/>
            <a:ext cx="8956800" cy="5975498"/>
            <a:chOff x="93681" y="802759"/>
            <a:chExt cx="8956800" cy="5975498"/>
          </a:xfrm>
        </p:grpSpPr>
        <p:pic>
          <p:nvPicPr>
            <p:cNvPr id="9217" name="Picture 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3681" y="802759"/>
              <a:ext cx="8956800" cy="5975498"/>
            </a:xfrm>
            <a:prstGeom prst="rect">
              <a:avLst/>
            </a:prstGeom>
            <a:noFill/>
            <a:ln w="9525">
              <a:noFill/>
              <a:miter lim="800000"/>
              <a:headEnd/>
              <a:tailEnd/>
            </a:ln>
            <a:effectLst/>
          </p:spPr>
        </p:pic>
        <p:pic>
          <p:nvPicPr>
            <p:cNvPr id="23" name="Picture 22" descr="Lasing-2.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755114" y="802975"/>
              <a:ext cx="1711684" cy="371053"/>
            </a:xfrm>
            <a:prstGeom prst="rect">
              <a:avLst/>
            </a:prstGeom>
          </p:spPr>
        </p:pic>
      </p:grpSp>
      <p:sp>
        <p:nvSpPr>
          <p:cNvPr id="6" name="TextBox 5"/>
          <p:cNvSpPr txBox="1"/>
          <p:nvPr/>
        </p:nvSpPr>
        <p:spPr>
          <a:xfrm>
            <a:off x="1217584" y="3500438"/>
            <a:ext cx="3500462" cy="338554"/>
          </a:xfrm>
          <a:prstGeom prst="rect">
            <a:avLst/>
          </a:prstGeom>
          <a:solidFill>
            <a:srgbClr val="FF0000"/>
          </a:solidFill>
        </p:spPr>
        <p:txBody>
          <a:bodyPr wrap="square" rtlCol="0">
            <a:spAutoFit/>
          </a:bodyPr>
          <a:lstStyle/>
          <a:p>
            <a:pPr algn="ctr" eaLnBrk="0" fontAlgn="base" hangingPunct="0">
              <a:spcBef>
                <a:spcPct val="0"/>
              </a:spcBef>
              <a:spcAft>
                <a:spcPct val="0"/>
              </a:spcAft>
            </a:pPr>
            <a:r>
              <a:rPr lang="en-GB" sz="1600" b="1" i="1" dirty="0">
                <a:solidFill>
                  <a:srgbClr val="FFFFFF"/>
                </a:solidFill>
                <a:latin typeface="Lucida Grande" pitchFamily="84" charset="0"/>
                <a:ea typeface="ヒラギノ角ゴ Pro W3" pitchFamily="84" charset="-128"/>
              </a:rPr>
              <a:t>First Lasing Data: 23/10/10</a:t>
            </a:r>
          </a:p>
        </p:txBody>
      </p:sp>
      <p:sp>
        <p:nvSpPr>
          <p:cNvPr id="7" name="TextBox 6"/>
          <p:cNvSpPr txBox="1"/>
          <p:nvPr/>
        </p:nvSpPr>
        <p:spPr>
          <a:xfrm>
            <a:off x="5771892" y="3571876"/>
            <a:ext cx="3214710" cy="338554"/>
          </a:xfrm>
          <a:prstGeom prst="rect">
            <a:avLst/>
          </a:prstGeom>
          <a:solidFill>
            <a:schemeClr val="bg1">
              <a:lumMod val="50000"/>
            </a:schemeClr>
          </a:solidFill>
        </p:spPr>
        <p:txBody>
          <a:bodyPr wrap="square" rtlCol="0">
            <a:spAutoFit/>
          </a:bodyPr>
          <a:lstStyle/>
          <a:p>
            <a:pPr algn="ctr" eaLnBrk="0" fontAlgn="base" hangingPunct="0">
              <a:spcBef>
                <a:spcPct val="0"/>
              </a:spcBef>
              <a:spcAft>
                <a:spcPct val="0"/>
              </a:spcAft>
            </a:pPr>
            <a:r>
              <a:rPr lang="en-GB" sz="1600" b="1" i="1" dirty="0">
                <a:solidFill>
                  <a:srgbClr val="FFFFFF"/>
                </a:solidFill>
                <a:latin typeface="Lucida Grande" pitchFamily="84" charset="0"/>
                <a:ea typeface="ヒラギノ角ゴ Pro W3" pitchFamily="84" charset="-128"/>
              </a:rPr>
              <a:t>Simulation (FELO code)</a:t>
            </a:r>
          </a:p>
        </p:txBody>
      </p:sp>
      <p:pic>
        <p:nvPicPr>
          <p:cNvPr id="1027" name="Picture 3"/>
          <p:cNvPicPr>
            <a:picLocks noGrp="1" noChangeAspect="1" noChangeArrowheads="1"/>
          </p:cNvPicPr>
          <p:nvPr>
            <p:ph idx="1"/>
          </p:nvPr>
        </p:nvPicPr>
        <p:blipFill>
          <a:blip r:embed="rId7" cstate="screen">
            <a:extLst>
              <a:ext uri="{28A0092B-C50C-407E-A947-70E740481C1C}">
                <a14:useLocalDpi xmlns:a14="http://schemas.microsoft.com/office/drawing/2010/main"/>
              </a:ext>
            </a:extLst>
          </a:blip>
          <a:srcRect t="3689" r="5544"/>
          <a:stretch>
            <a:fillRect/>
          </a:stretch>
        </p:blipFill>
        <p:spPr bwMode="auto">
          <a:xfrm>
            <a:off x="1138402" y="4000504"/>
            <a:ext cx="3651082" cy="2428892"/>
          </a:xfrm>
          <a:prstGeom prst="rect">
            <a:avLst/>
          </a:prstGeom>
          <a:noFill/>
          <a:ln w="9525">
            <a:noFill/>
            <a:miter lim="800000"/>
            <a:headEnd/>
            <a:tailEnd/>
          </a:ln>
          <a:effectLst/>
        </p:spPr>
      </p:pic>
      <p:pic>
        <p:nvPicPr>
          <p:cNvPr id="1028" name="Picture 4"/>
          <p:cNvPicPr>
            <a:picLocks noChangeAspect="1" noChangeArrowheads="1"/>
          </p:cNvPicPr>
          <p:nvPr/>
        </p:nvPicPr>
        <p:blipFill>
          <a:blip r:embed="rId8" cstate="screen">
            <a:extLst>
              <a:ext uri="{28A0092B-C50C-407E-A947-70E740481C1C}">
                <a14:useLocalDpi xmlns:a14="http://schemas.microsoft.com/office/drawing/2010/main"/>
              </a:ext>
            </a:extLst>
          </a:blip>
          <a:srcRect t="3202" r="5606"/>
          <a:stretch>
            <a:fillRect/>
          </a:stretch>
        </p:blipFill>
        <p:spPr bwMode="auto">
          <a:xfrm>
            <a:off x="5629016" y="4000504"/>
            <a:ext cx="3589624" cy="2428892"/>
          </a:xfrm>
          <a:prstGeom prst="rect">
            <a:avLst/>
          </a:prstGeom>
          <a:noFill/>
          <a:ln w="9525">
            <a:noFill/>
            <a:miter lim="800000"/>
            <a:headEnd/>
            <a:tailEnd/>
          </a:ln>
          <a:effectLst/>
        </p:spPr>
      </p:pic>
      <p:sp>
        <p:nvSpPr>
          <p:cNvPr id="14" name="TextBox 13"/>
          <p:cNvSpPr txBox="1"/>
          <p:nvPr/>
        </p:nvSpPr>
        <p:spPr>
          <a:xfrm>
            <a:off x="10528300" y="6461992"/>
            <a:ext cx="1809750" cy="307777"/>
          </a:xfrm>
          <a:prstGeom prst="rect">
            <a:avLst/>
          </a:prstGeom>
          <a:noFill/>
        </p:spPr>
        <p:txBody>
          <a:bodyPr wrap="square" rtlCol="0">
            <a:spAutoFit/>
          </a:bodyPr>
          <a:lstStyle/>
          <a:p>
            <a:r>
              <a:rPr lang="en-GB" sz="1400" dirty="0" smtClean="0"/>
              <a:t>Dave Dunning</a:t>
            </a:r>
            <a:endParaRPr lang="en-GB" sz="1400" dirty="0"/>
          </a:p>
        </p:txBody>
      </p:sp>
      <p:sp>
        <p:nvSpPr>
          <p:cNvPr id="2" name="TextBox 1"/>
          <p:cNvSpPr txBox="1"/>
          <p:nvPr/>
        </p:nvSpPr>
        <p:spPr>
          <a:xfrm>
            <a:off x="9861551" y="908023"/>
            <a:ext cx="2216149" cy="1815882"/>
          </a:xfrm>
          <a:prstGeom prst="rect">
            <a:avLst/>
          </a:prstGeom>
          <a:noFill/>
          <a:ln>
            <a:solidFill>
              <a:srgbClr val="00B050"/>
            </a:solidFill>
          </a:ln>
        </p:spPr>
        <p:txBody>
          <a:bodyPr wrap="square" rtlCol="0">
            <a:spAutoFit/>
          </a:bodyPr>
          <a:lstStyle/>
          <a:p>
            <a:r>
              <a:rPr lang="en-GB" sz="1400" dirty="0" smtClean="0"/>
              <a:t>It took a while to achieve first lasing but once the electron bunch charge was pushed up to 100pC it was really easy, in fact it was hard not to lase afterwards, even at lower charges!</a:t>
            </a:r>
            <a:endParaRPr lang="en-GB" sz="1400" dirty="0"/>
          </a:p>
        </p:txBody>
      </p:sp>
      <p:sp>
        <p:nvSpPr>
          <p:cNvPr id="15" name="TextBox 14"/>
          <p:cNvSpPr txBox="1"/>
          <p:nvPr/>
        </p:nvSpPr>
        <p:spPr>
          <a:xfrm>
            <a:off x="9861550" y="3410617"/>
            <a:ext cx="2216149" cy="2893100"/>
          </a:xfrm>
          <a:prstGeom prst="rect">
            <a:avLst/>
          </a:prstGeom>
          <a:noFill/>
          <a:ln>
            <a:solidFill>
              <a:srgbClr val="00B050"/>
            </a:solidFill>
          </a:ln>
        </p:spPr>
        <p:txBody>
          <a:bodyPr wrap="square" rtlCol="0">
            <a:spAutoFit/>
          </a:bodyPr>
          <a:lstStyle/>
          <a:p>
            <a:r>
              <a:rPr lang="en-GB" sz="1400" dirty="0" smtClean="0"/>
              <a:t>The IR from the FEL was used for several years </a:t>
            </a:r>
            <a:r>
              <a:rPr lang="en-GB" sz="1400" dirty="0"/>
              <a:t>on cancer diagnosis </a:t>
            </a:r>
            <a:r>
              <a:rPr lang="en-GB" sz="1400" dirty="0" smtClean="0"/>
              <a:t>research by a team led by Peter Weightman from Liverpool but once the funding for this dried up we took the decision to close ALICE and concentrate our resources on CLARA instead – more on that later</a:t>
            </a:r>
            <a:endParaRPr lang="en-GB" sz="1400" dirty="0"/>
          </a:p>
        </p:txBody>
      </p:sp>
    </p:spTree>
    <p:extLst>
      <p:ext uri="{BB962C8B-B14F-4D97-AF65-F5344CB8AC3E}">
        <p14:creationId xmlns:p14="http://schemas.microsoft.com/office/powerpoint/2010/main" val="128011079"/>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a:solidFill>
                  <a:srgbClr val="2E2D62"/>
                </a:solidFill>
                <a:latin typeface="Arial" panose="020B0604020202020204" pitchFamily="34" charset="0"/>
                <a:cs typeface="Arial" panose="020B0604020202020204" pitchFamily="34" charset="0"/>
              </a:rPr>
              <a:t>CAAST</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3447098"/>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In the meantime</a:t>
            </a:r>
            <a:r>
              <a:rPr lang="en-GB" sz="2000" b="1" dirty="0" smtClean="0">
                <a:solidFill>
                  <a:prstClr val="black"/>
                </a:solidFill>
                <a:latin typeface="Arial" panose="020B0604020202020204" pitchFamily="34" charset="0"/>
                <a:cs typeface="Arial" panose="020B0604020202020204" pitchFamily="34" charset="0"/>
              </a:rPr>
              <a:t>, it was decided that the accelerator part of the SR Department should spin out and stand alone as a new ‘Centre’</a:t>
            </a:r>
            <a:endPar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This was originally</a:t>
            </a:r>
            <a:r>
              <a:rPr kumimoji="0" lang="en-GB" sz="2000" b="0"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rPr>
              <a:t> going to be called </a:t>
            </a:r>
            <a:r>
              <a:rPr kumimoji="0" lang="en-GB" sz="2000" b="1"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rPr>
              <a:t>CAAST</a:t>
            </a:r>
            <a:r>
              <a:rPr kumimoji="0" lang="en-GB" sz="2000" b="0"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rPr>
              <a:t> – The Centre for Advanced Accelerator Science and Technology</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aseline="0" dirty="0" smtClean="0">
                <a:solidFill>
                  <a:prstClr val="black"/>
                </a:solidFill>
                <a:latin typeface="Arial" panose="020B0604020202020204" pitchFamily="34" charset="0"/>
                <a:cs typeface="Arial" panose="020B0604020202020204" pitchFamily="34" charset="0"/>
              </a:rPr>
              <a:t>The proposed name wasn’t very popular</a:t>
            </a:r>
            <a:r>
              <a:rPr lang="en-GB" sz="2000" dirty="0" smtClean="0">
                <a:solidFill>
                  <a:prstClr val="black"/>
                </a:solidFill>
                <a:latin typeface="Arial" panose="020B0604020202020204" pitchFamily="34" charset="0"/>
                <a:cs typeface="Arial" panose="020B0604020202020204" pitchFamily="34" charset="0"/>
              </a:rPr>
              <a:t> with the troops, me included, so over coffee time one day we brainstormed new ideas and </a:t>
            </a:r>
            <a:r>
              <a:rPr lang="en-GB" sz="2000" b="1" dirty="0" smtClean="0">
                <a:solidFill>
                  <a:srgbClr val="1E5DF8"/>
                </a:solidFill>
                <a:latin typeface="Arial" panose="020B0604020202020204" pitchFamily="34" charset="0"/>
                <a:cs typeface="Arial" panose="020B0604020202020204" pitchFamily="34" charset="0"/>
              </a:rPr>
              <a:t>ASTeC</a:t>
            </a:r>
            <a:r>
              <a:rPr lang="en-GB" sz="2000" dirty="0" smtClean="0">
                <a:solidFill>
                  <a:prstClr val="black"/>
                </a:solidFill>
                <a:latin typeface="Arial" panose="020B0604020202020204" pitchFamily="34" charset="0"/>
                <a:cs typeface="Arial" panose="020B0604020202020204" pitchFamily="34" charset="0"/>
              </a:rPr>
              <a:t> emerged the winner – </a:t>
            </a:r>
            <a:r>
              <a:rPr lang="en-GB" sz="2000" b="1" dirty="0" smtClean="0">
                <a:solidFill>
                  <a:srgbClr val="1E5DF8"/>
                </a:solidFill>
                <a:latin typeface="Arial" panose="020B0604020202020204" pitchFamily="34" charset="0"/>
                <a:cs typeface="Arial" panose="020B0604020202020204" pitchFamily="34" charset="0"/>
              </a:rPr>
              <a:t>Accelerator Science and Technology Centre</a:t>
            </a:r>
            <a:endParaRPr kumimoji="0" lang="en-GB" sz="2000" b="1" i="0" u="none" strike="noStrike" kern="1200" cap="none" spc="0" normalizeH="0" baseline="0" noProof="0" dirty="0" smtClean="0">
              <a:ln>
                <a:noFill/>
              </a:ln>
              <a:solidFill>
                <a:srgbClr val="1E5DF8"/>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29459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60" normalizeH="0" baseline="0" noProof="0" dirty="0" smtClean="0">
                <a:ln>
                  <a:noFill/>
                </a:ln>
                <a:solidFill>
                  <a:srgbClr val="2E2D62"/>
                </a:solidFill>
                <a:effectLst/>
                <a:uLnTx/>
                <a:uFillTx/>
                <a:latin typeface="Arial" panose="020B0604020202020204" pitchFamily="34" charset="0"/>
                <a:ea typeface="+mn-ea"/>
                <a:cs typeface="Arial" panose="020B0604020202020204" pitchFamily="34" charset="0"/>
              </a:rPr>
              <a:t>ASTeC</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2831544"/>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Splitting off from a department whose prime mission was to operate a user facility had really long reaching implications for us</a:t>
            </a:r>
            <a:endPar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dirty="0" smtClean="0">
                <a:solidFill>
                  <a:prstClr val="black"/>
                </a:solidFill>
                <a:latin typeface="Arial" panose="020B0604020202020204" pitchFamily="34" charset="0"/>
                <a:cs typeface="Arial" panose="020B0604020202020204" pitchFamily="34" charset="0"/>
              </a:rPr>
              <a:t>We were able to choose what we worked on, as long as there were the funds to support it !</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dirty="0" smtClean="0">
                <a:solidFill>
                  <a:srgbClr val="1E5DF8"/>
                </a:solidFill>
                <a:latin typeface="Arial" panose="020B0604020202020204" pitchFamily="34" charset="0"/>
                <a:cs typeface="Arial" panose="020B0604020202020204" pitchFamily="34" charset="0"/>
              </a:rPr>
              <a:t>Over previous years we had been held back from taking on many non-light source opportunities, now we really felt like we had been given our freedom!</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Soon</a:t>
            </a:r>
            <a:r>
              <a:rPr kumimoji="0" lang="en-GB" sz="2000" b="0"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rPr>
              <a:t> we were working on accelerator R&amp;D for particle physics, neutrino factories and linear colliders in particular, but also with industry as well </a:t>
            </a:r>
            <a:endParaRPr kumimoji="0" lang="en-GB" sz="2000" b="0" i="0" u="none" strike="noStrike" kern="1200" cap="none" spc="0" normalizeH="0" baseline="0" noProof="0" dirty="0" smtClean="0">
              <a:ln>
                <a:noFill/>
              </a:ln>
              <a:solidFill>
                <a:srgbClr val="1E5DF8"/>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54936" y="3549649"/>
            <a:ext cx="2197724" cy="3117995"/>
          </a:xfrm>
          <a:prstGeom prst="rect">
            <a:avLst/>
          </a:prstGeom>
          <a:ln>
            <a:solidFill>
              <a:srgbClr val="000000"/>
            </a:solidFill>
          </a:ln>
        </p:spPr>
      </p:pic>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584374" y="3549650"/>
            <a:ext cx="2239326" cy="3117995"/>
          </a:xfrm>
          <a:prstGeom prst="rect">
            <a:avLst/>
          </a:prstGeom>
          <a:ln>
            <a:solidFill>
              <a:srgbClr val="000000"/>
            </a:solidFill>
          </a:ln>
        </p:spPr>
      </p:pic>
      <p:sp>
        <p:nvSpPr>
          <p:cNvPr id="4" name="TextBox 3"/>
          <p:cNvSpPr txBox="1"/>
          <p:nvPr/>
        </p:nvSpPr>
        <p:spPr>
          <a:xfrm>
            <a:off x="3748736" y="4365425"/>
            <a:ext cx="3220146" cy="2031325"/>
          </a:xfrm>
          <a:prstGeom prst="rect">
            <a:avLst/>
          </a:prstGeom>
          <a:solidFill>
            <a:schemeClr val="accent2"/>
          </a:solidFill>
        </p:spPr>
        <p:txBody>
          <a:bodyPr wrap="square" rtlCol="0">
            <a:spAutoFit/>
          </a:bodyPr>
          <a:lstStyle/>
          <a:p>
            <a:r>
              <a:rPr lang="en-GB" dirty="0" smtClean="0"/>
              <a:t>When ASTeC was set-up in 2001 there were three groups and 19 staff members </a:t>
            </a:r>
          </a:p>
          <a:p>
            <a:endParaRPr lang="en-GB" dirty="0"/>
          </a:p>
          <a:p>
            <a:r>
              <a:rPr lang="en-GB" dirty="0" smtClean="0"/>
              <a:t>Today there are three divisions, eight groups and ~115 staff, apprentices and students</a:t>
            </a:r>
            <a:endParaRPr lang="en-GB" dirty="0"/>
          </a:p>
        </p:txBody>
      </p:sp>
    </p:spTree>
    <p:extLst>
      <p:ext uri="{BB962C8B-B14F-4D97-AF65-F5344CB8AC3E}">
        <p14:creationId xmlns:p14="http://schemas.microsoft.com/office/powerpoint/2010/main" val="15174136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The Universities</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4062651"/>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At around the same time that ASTeC was being set-up PPARC took the strategic decision to help develop the UK capability in accelerators</a:t>
            </a:r>
            <a:r>
              <a:rPr lang="en-GB" sz="2000" b="1" dirty="0">
                <a:solidFill>
                  <a:prstClr val="black"/>
                </a:solidFill>
                <a:latin typeface="Arial" panose="020B0604020202020204" pitchFamily="34" charset="0"/>
                <a:cs typeface="Arial" panose="020B0604020202020204" pitchFamily="34" charset="0"/>
              </a:rPr>
              <a:t> </a:t>
            </a:r>
            <a:r>
              <a:rPr lang="en-GB" sz="2000" b="1" dirty="0" smtClean="0">
                <a:solidFill>
                  <a:prstClr val="black"/>
                </a:solidFill>
                <a:latin typeface="Arial" panose="020B0604020202020204" pitchFamily="34" charset="0"/>
                <a:cs typeface="Arial" panose="020B0604020202020204" pitchFamily="34" charset="0"/>
              </a:rPr>
              <a:t>– in the universities as well as the labs!</a:t>
            </a:r>
            <a:endPar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0" i="0" u="none" strike="noStrike" kern="1200" cap="none" spc="0" normalizeH="0" baseline="0" noProof="0" dirty="0" smtClean="0">
                <a:ln>
                  <a:noFill/>
                </a:ln>
                <a:solidFill>
                  <a:srgbClr val="1E5DF8"/>
                </a:solidFill>
                <a:effectLst/>
                <a:uLnTx/>
                <a:uFillTx/>
                <a:latin typeface="Arial" panose="020B0604020202020204" pitchFamily="34" charset="0"/>
                <a:ea typeface="+mn-ea"/>
                <a:cs typeface="Arial" panose="020B0604020202020204" pitchFamily="34" charset="0"/>
              </a:rPr>
              <a:t>This was the impetus that was needed for the UK universities to really take an interest again in accelerator</a:t>
            </a:r>
            <a:r>
              <a:rPr kumimoji="0" lang="en-GB" sz="2000" b="0" i="0" u="none" strike="noStrike" kern="1200" cap="none" spc="0" normalizeH="0" noProof="0" dirty="0" smtClean="0">
                <a:ln>
                  <a:noFill/>
                </a:ln>
                <a:solidFill>
                  <a:srgbClr val="1E5DF8"/>
                </a:solidFill>
                <a:effectLst/>
                <a:uLnTx/>
                <a:uFillTx/>
                <a:latin typeface="Arial" panose="020B0604020202020204" pitchFamily="34" charset="0"/>
                <a:ea typeface="+mn-ea"/>
                <a:cs typeface="Arial" panose="020B0604020202020204" pitchFamily="34" charset="0"/>
              </a:rPr>
              <a:t> R&amp;D, especially for particle physics </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noProof="0" dirty="0" smtClean="0">
              <a:ln>
                <a:noFill/>
              </a:ln>
              <a:solidFill>
                <a:srgbClr val="1E5DF8"/>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aseline="0" dirty="0" smtClean="0">
                <a:solidFill>
                  <a:srgbClr val="FF0000"/>
                </a:solidFill>
                <a:latin typeface="Arial" panose="020B0604020202020204" pitchFamily="34" charset="0"/>
                <a:cs typeface="Arial" panose="020B0604020202020204" pitchFamily="34" charset="0"/>
              </a:rPr>
              <a:t>A few years later it was</a:t>
            </a:r>
            <a:r>
              <a:rPr lang="en-GB" sz="2000" dirty="0" smtClean="0">
                <a:solidFill>
                  <a:srgbClr val="FF0000"/>
                </a:solidFill>
                <a:latin typeface="Arial" panose="020B0604020202020204" pitchFamily="34" charset="0"/>
                <a:cs typeface="Arial" panose="020B0604020202020204" pitchFamily="34" charset="0"/>
              </a:rPr>
              <a:t> agreed to establish the two accelerator institutes – CI and JAI</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noProof="0" dirty="0" smtClean="0">
                <a:solidFill>
                  <a:prstClr val="black"/>
                </a:solidFill>
                <a:latin typeface="Arial" panose="020B0604020202020204" pitchFamily="34" charset="0"/>
                <a:cs typeface="Arial" panose="020B0604020202020204" pitchFamily="34" charset="0"/>
              </a:rPr>
              <a:t>Suddenly it was possible to study for a PhD in accelerators in the UK again! </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noProof="0" dirty="0" smtClean="0">
                <a:solidFill>
                  <a:prstClr val="black"/>
                </a:solidFill>
                <a:latin typeface="Arial" panose="020B0604020202020204" pitchFamily="34" charset="0"/>
                <a:cs typeface="Arial" panose="020B0604020202020204" pitchFamily="34" charset="0"/>
              </a:rPr>
              <a:t>Good Times!</a:t>
            </a:r>
            <a:endParaRPr kumimoji="0" lang="en-GB" sz="2000" b="1" i="0" u="none" strike="noStrike" kern="1200" cap="none" spc="0" normalizeH="0" baseline="0" noProof="0" dirty="0" smtClean="0">
              <a:ln>
                <a:noFill/>
              </a:ln>
              <a:solidFill>
                <a:srgbClr val="1E5DF8"/>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37966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6673851" y="150851"/>
            <a:ext cx="4826000" cy="6072149"/>
          </a:xfrm>
          <a:prstGeom prst="rect">
            <a:avLst/>
          </a:prstGeom>
        </p:spPr>
      </p:pic>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The Job Advert</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403340" y="1254041"/>
            <a:ext cx="6135604" cy="3477875"/>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solidFill>
                  <a:srgbClr val="626262"/>
                </a:solidFill>
                <a:latin typeface="Arial"/>
                <a:cs typeface="Arial"/>
              </a:rPr>
              <a:t>“…our group … is embarking on major new design initiatives … state of the art … </a:t>
            </a:r>
            <a:r>
              <a:rPr lang="en-GB" sz="2000" b="1" dirty="0" smtClean="0">
                <a:solidFill>
                  <a:srgbClr val="FF0000"/>
                </a:solidFill>
                <a:latin typeface="Arial"/>
                <a:cs typeface="Arial"/>
              </a:rPr>
              <a:t>storage rings</a:t>
            </a:r>
            <a:r>
              <a:rPr lang="en-GB" sz="2000" b="1" dirty="0" smtClean="0">
                <a:solidFill>
                  <a:srgbClr val="626262"/>
                </a:solidFill>
                <a:latin typeface="Arial"/>
                <a:cs typeface="Arial"/>
              </a:rPr>
              <a:t> and </a:t>
            </a:r>
            <a:r>
              <a:rPr lang="en-GB" sz="2000" b="1" dirty="0" smtClean="0">
                <a:solidFill>
                  <a:srgbClr val="FF0000"/>
                </a:solidFill>
                <a:latin typeface="Arial"/>
                <a:cs typeface="Arial"/>
              </a:rPr>
              <a:t>free electron lasers</a:t>
            </a:r>
            <a:r>
              <a:rPr lang="en-GB" sz="2000" b="1" dirty="0" smtClean="0">
                <a:solidFill>
                  <a:srgbClr val="626262"/>
                </a:solidFill>
                <a:latin typeface="Arial"/>
                <a:cs typeface="Arial"/>
              </a:rPr>
              <a:t>”</a:t>
            </a:r>
          </a:p>
          <a:p>
            <a:pPr marL="342900" indent="-342900">
              <a:buFont typeface="Arial,Sans-Serif" panose="020B0604020202020204" pitchFamily="34" charset="0"/>
              <a:buChar char="•"/>
            </a:pPr>
            <a:endParaRPr lang="en-GB" sz="2000" b="1" dirty="0" smtClean="0">
              <a:solidFill>
                <a:srgbClr val="626262"/>
              </a:solidFill>
              <a:latin typeface="Arial"/>
              <a:cs typeface="Arial"/>
            </a:endParaRPr>
          </a:p>
          <a:p>
            <a:pPr marL="342900" indent="-342900">
              <a:buFont typeface="Arial,Sans-Serif" panose="020B0604020202020204" pitchFamily="34" charset="0"/>
              <a:buChar char="•"/>
            </a:pPr>
            <a:r>
              <a:rPr lang="en-GB" sz="2000" b="1" dirty="0" smtClean="0">
                <a:solidFill>
                  <a:srgbClr val="626262"/>
                </a:solidFill>
                <a:latin typeface="Arial"/>
                <a:cs typeface="Arial"/>
              </a:rPr>
              <a:t>“</a:t>
            </a:r>
            <a:r>
              <a:rPr lang="en-GB" sz="2000" b="1" dirty="0">
                <a:solidFill>
                  <a:srgbClr val="626262"/>
                </a:solidFill>
                <a:latin typeface="Arial"/>
                <a:cs typeface="Arial"/>
              </a:rPr>
              <a:t>Advanced accelerators use high technology …particle beam design, major computer simulation, large electromagnets, high power RF systems, high-voltage pulse techniques, superconducting magnets, ultra high vacuum equipment, and other topics.”</a:t>
            </a:r>
            <a:endParaRPr lang="en-US" sz="2000" b="1" dirty="0">
              <a:solidFill>
                <a:srgbClr val="626262"/>
              </a:solidFill>
              <a:latin typeface="Arial"/>
              <a:cs typeface="Arial"/>
            </a:endParaRP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p:txBody>
      </p:sp>
      <p:sp>
        <p:nvSpPr>
          <p:cNvPr id="2" name="TextBox 1"/>
          <p:cNvSpPr txBox="1"/>
          <p:nvPr/>
        </p:nvSpPr>
        <p:spPr>
          <a:xfrm>
            <a:off x="2800350" y="4832350"/>
            <a:ext cx="3517900" cy="646331"/>
          </a:xfrm>
          <a:prstGeom prst="rect">
            <a:avLst/>
          </a:prstGeom>
          <a:solidFill>
            <a:schemeClr val="tx2">
              <a:lumMod val="60000"/>
              <a:lumOff val="40000"/>
            </a:schemeClr>
          </a:solidFill>
        </p:spPr>
        <p:txBody>
          <a:bodyPr wrap="square" rtlCol="0">
            <a:spAutoFit/>
          </a:bodyPr>
          <a:lstStyle/>
          <a:p>
            <a:r>
              <a:rPr lang="en-GB" dirty="0" smtClean="0"/>
              <a:t>“So, have you applied for that job I sent you then?”</a:t>
            </a:r>
            <a:endParaRPr lang="en-GB" dirty="0"/>
          </a:p>
        </p:txBody>
      </p:sp>
    </p:spTree>
    <p:extLst>
      <p:ext uri="{BB962C8B-B14F-4D97-AF65-F5344CB8AC3E}">
        <p14:creationId xmlns:p14="http://schemas.microsoft.com/office/powerpoint/2010/main" val="21967620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Positron Source for the ILC </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3754874"/>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dirty="0" smtClean="0">
                <a:solidFill>
                  <a:prstClr val="black"/>
                </a:solidFill>
                <a:latin typeface="Arial" panose="020B0604020202020204" pitchFamily="34" charset="0"/>
                <a:cs typeface="Arial" panose="020B0604020202020204" pitchFamily="34" charset="0"/>
              </a:rPr>
              <a:t>I was asked to lead a UK activity in the positron source for the International Linear Collider since one of the main options for achieving the very high bunch charges required was undulator based</a:t>
            </a:r>
            <a:endPar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The undulator solution had the big advantage that </a:t>
            </a:r>
            <a:r>
              <a:rPr kumimoji="0" lang="en-GB"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polarized positrons </a:t>
            </a:r>
            <a:r>
              <a:rPr kumimoji="0" lang="en-GB"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could</a:t>
            </a:r>
            <a:r>
              <a:rPr kumimoji="0" lang="en-GB" sz="2000" b="0"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rPr>
              <a:t> be generated using </a:t>
            </a:r>
            <a:r>
              <a:rPr kumimoji="0" lang="en-GB" sz="2000" b="1" i="0" u="none" strike="noStrike" kern="1200" cap="none" spc="0" normalizeH="0" noProof="0" dirty="0" smtClean="0">
                <a:ln>
                  <a:noFill/>
                </a:ln>
                <a:solidFill>
                  <a:srgbClr val="FF0000"/>
                </a:solidFill>
                <a:effectLst/>
                <a:uLnTx/>
                <a:uFillTx/>
                <a:latin typeface="Arial" panose="020B0604020202020204" pitchFamily="34" charset="0"/>
                <a:ea typeface="+mn-ea"/>
                <a:cs typeface="Arial" panose="020B0604020202020204" pitchFamily="34" charset="0"/>
              </a:rPr>
              <a:t>circularly polarized gamma rays</a:t>
            </a:r>
            <a:endParaRPr kumimoji="0" lang="en-GB" sz="2000" b="1" i="0" u="none" strike="noStrike" kern="1200" cap="none" spc="0" normalizeH="0" baseline="0" noProof="0" dirty="0" smtClean="0">
              <a:ln>
                <a:noFill/>
              </a:ln>
              <a:solidFill>
                <a:srgbClr val="FF0000"/>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0" i="0" u="none" strike="noStrike" kern="1200" cap="none" spc="0" normalizeH="0" baseline="0" noProof="0" dirty="0" smtClean="0">
                <a:ln>
                  <a:noFill/>
                </a:ln>
                <a:solidFill>
                  <a:srgbClr val="1E5DF8"/>
                </a:solidFill>
                <a:effectLst/>
                <a:uLnTx/>
                <a:uFillTx/>
                <a:latin typeface="Arial" panose="020B0604020202020204" pitchFamily="34" charset="0"/>
                <a:ea typeface="+mn-ea"/>
                <a:cs typeface="Arial" panose="020B0604020202020204" pitchFamily="34" charset="0"/>
              </a:rPr>
              <a:t>This was a very</a:t>
            </a:r>
            <a:r>
              <a:rPr kumimoji="0" lang="en-GB" sz="2000" b="0" i="0" u="none" strike="noStrike" kern="1200" cap="none" spc="0" normalizeH="0" noProof="0" dirty="0" smtClean="0">
                <a:ln>
                  <a:noFill/>
                </a:ln>
                <a:solidFill>
                  <a:srgbClr val="1E5DF8"/>
                </a:solidFill>
                <a:effectLst/>
                <a:uLnTx/>
                <a:uFillTx/>
                <a:latin typeface="Arial" panose="020B0604020202020204" pitchFamily="34" charset="0"/>
                <a:ea typeface="+mn-ea"/>
                <a:cs typeface="Arial" panose="020B0604020202020204" pitchFamily="34" charset="0"/>
              </a:rPr>
              <a:t> challenging and interesting technical problem and after building permanent magnet and superconducting magnet prototypes we selected to focus on helical superconducting undulator solutions</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1" i="0" u="none" strike="noStrike" kern="1200" cap="none" spc="0" normalizeH="0" baseline="0" noProof="0" dirty="0" smtClean="0">
              <a:ln>
                <a:noFill/>
              </a:ln>
              <a:solidFill>
                <a:srgbClr val="1E5DF8"/>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32050" y="3881438"/>
            <a:ext cx="9144000" cy="274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56062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Positron Source for the ILC </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4708981"/>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dirty="0" smtClean="0">
                <a:solidFill>
                  <a:prstClr val="black"/>
                </a:solidFill>
                <a:latin typeface="Arial" panose="020B0604020202020204" pitchFamily="34" charset="0"/>
                <a:cs typeface="Arial" panose="020B0604020202020204" pitchFamily="34" charset="0"/>
              </a:rPr>
              <a:t>I really enjoyed working in a truly global collaboration for the first time</a:t>
            </a:r>
            <a:endPar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0" i="0" u="none" strike="noStrike" kern="1200" cap="none" spc="0" normalizeH="0" baseline="0" noProof="0" dirty="0" smtClean="0">
                <a:ln>
                  <a:noFill/>
                </a:ln>
                <a:solidFill>
                  <a:srgbClr val="FF0000"/>
                </a:solidFill>
                <a:effectLst/>
                <a:uLnTx/>
                <a:uFillTx/>
                <a:latin typeface="Arial" panose="020B0604020202020204" pitchFamily="34" charset="0"/>
                <a:ea typeface="+mn-ea"/>
                <a:cs typeface="Arial" panose="020B0604020202020204" pitchFamily="34" charset="0"/>
              </a:rPr>
              <a:t>I quickly realized that not just the positrons were polarized but also the people proposing the alternative</a:t>
            </a:r>
            <a:r>
              <a:rPr kumimoji="0" lang="en-GB" sz="2000" b="0" i="0" u="none" strike="noStrike" kern="1200" cap="none" spc="0" normalizeH="0" noProof="0" dirty="0" smtClean="0">
                <a:ln>
                  <a:noFill/>
                </a:ln>
                <a:solidFill>
                  <a:srgbClr val="FF0000"/>
                </a:solidFill>
                <a:effectLst/>
                <a:uLnTx/>
                <a:uFillTx/>
                <a:latin typeface="Arial" panose="020B0604020202020204" pitchFamily="34" charset="0"/>
                <a:ea typeface="+mn-ea"/>
                <a:cs typeface="Arial" panose="020B0604020202020204" pitchFamily="34" charset="0"/>
              </a:rPr>
              <a:t> solutions for creating them in the first place</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dirty="0" smtClean="0">
                <a:solidFill>
                  <a:prstClr val="black"/>
                </a:solidFill>
                <a:latin typeface="Arial" panose="020B0604020202020204" pitchFamily="34" charset="0"/>
                <a:cs typeface="Arial" panose="020B0604020202020204" pitchFamily="34" charset="0"/>
              </a:rPr>
              <a:t>The US (and European) members were pro undulator and the Japanese were pro conventional positron source (electrons into a target)</a:t>
            </a:r>
            <a:endParaRPr kumimoji="0" lang="en-GB" sz="2000" b="0"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noProof="0" dirty="0" smtClean="0">
                <a:solidFill>
                  <a:srgbClr val="1E5DF8"/>
                </a:solidFill>
                <a:latin typeface="Arial" panose="020B0604020202020204" pitchFamily="34" charset="0"/>
                <a:cs typeface="Arial" panose="020B0604020202020204" pitchFamily="34" charset="0"/>
              </a:rPr>
              <a:t>Because of this it was one of the most controversial parts of the design which often led to heated arguments </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dirty="0">
                <a:solidFill>
                  <a:prstClr val="black"/>
                </a:solidFill>
                <a:latin typeface="Arial" panose="020B0604020202020204" pitchFamily="34" charset="0"/>
                <a:cs typeface="Arial" panose="020B0604020202020204" pitchFamily="34" charset="0"/>
              </a:rPr>
              <a:t>As there were particularly strong feelings in the US and Japan it was agreed that a European person should run this part of the ILC design and so I took over the leadership for several </a:t>
            </a:r>
            <a:r>
              <a:rPr lang="en-GB" sz="2000" dirty="0" smtClean="0">
                <a:solidFill>
                  <a:prstClr val="black"/>
                </a:solidFill>
                <a:latin typeface="Arial" panose="020B0604020202020204" pitchFamily="34" charset="0"/>
                <a:cs typeface="Arial" panose="020B0604020202020204" pitchFamily="34" charset="0"/>
              </a:rPr>
              <a:t>years</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dirty="0" smtClean="0">
                <a:solidFill>
                  <a:srgbClr val="FF0000"/>
                </a:solidFill>
                <a:latin typeface="Arial" panose="020B0604020202020204" pitchFamily="34" charset="0"/>
                <a:cs typeface="Arial" panose="020B0604020202020204" pitchFamily="34" charset="0"/>
              </a:rPr>
              <a:t>This really helped me work on my diplomatic skills! </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dirty="0" smtClean="0">
                <a:solidFill>
                  <a:prstClr val="black"/>
                </a:solidFill>
                <a:latin typeface="Arial" panose="020B0604020202020204" pitchFamily="34" charset="0"/>
                <a:cs typeface="Arial" panose="020B0604020202020204" pitchFamily="34" charset="0"/>
              </a:rPr>
              <a:t>Eventually we were asked to pick a baseline solution and </a:t>
            </a:r>
            <a:r>
              <a:rPr lang="en-GB" sz="2000" b="1" dirty="0" smtClean="0">
                <a:solidFill>
                  <a:srgbClr val="00B050"/>
                </a:solidFill>
                <a:latin typeface="Arial" panose="020B0604020202020204" pitchFamily="34" charset="0"/>
                <a:cs typeface="Arial" panose="020B0604020202020204" pitchFamily="34" charset="0"/>
              </a:rPr>
              <a:t>the undulator based one was selected </a:t>
            </a:r>
            <a:r>
              <a:rPr lang="en-GB" sz="2000" dirty="0" smtClean="0">
                <a:solidFill>
                  <a:prstClr val="black"/>
                </a:solidFill>
                <a:latin typeface="Arial" panose="020B0604020202020204" pitchFamily="34" charset="0"/>
                <a:cs typeface="Arial" panose="020B0604020202020204" pitchFamily="34" charset="0"/>
              </a:rPr>
              <a:t>– all the work that had been carried out in the UK and elsewhere in the meantime had systematically addressed many of the concerns raised and the physics advantage of polarized positrons tipped the balance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49357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1" y="345182"/>
            <a:ext cx="11852731"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Helical Superconducting Undulator for the ILC </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299012" y="1247691"/>
            <a:ext cx="11153660" cy="400110"/>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dirty="0" smtClean="0">
                <a:solidFill>
                  <a:prstClr val="black"/>
                </a:solidFill>
                <a:latin typeface="Arial" panose="020B0604020202020204" pitchFamily="34" charset="0"/>
                <a:cs typeface="Arial" panose="020B0604020202020204" pitchFamily="34" charset="0"/>
              </a:rPr>
              <a:t>My personal technical involvement was in the R&amp;D for the SCU</a:t>
            </a:r>
            <a:endPar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4"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38875" y="2325688"/>
            <a:ext cx="5727700" cy="4294187"/>
          </a:xfrm>
          <a:prstGeom prst="rect">
            <a:avLst/>
          </a:prstGeom>
          <a:noFill/>
          <a:ln w="9525">
            <a:noFill/>
            <a:miter lim="800000"/>
            <a:headEnd/>
            <a:tailEnd/>
          </a:ln>
        </p:spPr>
      </p:pic>
      <p:sp>
        <p:nvSpPr>
          <p:cNvPr id="8" name="Rectangle 3"/>
          <p:cNvSpPr txBox="1">
            <a:spLocks noChangeArrowheads="1"/>
          </p:cNvSpPr>
          <p:nvPr/>
        </p:nvSpPr>
        <p:spPr bwMode="auto">
          <a:xfrm>
            <a:off x="760412" y="4064000"/>
            <a:ext cx="5206473" cy="165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ヒラギノ角ゴ Pro W3"/>
              </a:defRPr>
            </a:lvl1pPr>
            <a:lvl2pPr marL="742950" indent="-285750" algn="l" rtl="0" eaLnBrk="0" fontAlgn="base" hangingPunct="0">
              <a:spcBef>
                <a:spcPct val="20000"/>
              </a:spcBef>
              <a:spcAft>
                <a:spcPct val="0"/>
              </a:spcAft>
              <a:buChar char="–"/>
              <a:defRPr sz="2800">
                <a:solidFill>
                  <a:schemeClr val="tx1"/>
                </a:solidFill>
                <a:latin typeface="+mn-lt"/>
                <a:ea typeface="+mn-ea"/>
                <a:cs typeface="ヒラギノ角ゴ Pro W3"/>
              </a:defRPr>
            </a:lvl2pPr>
            <a:lvl3pPr marL="1143000" indent="-228600" algn="l" rtl="0" eaLnBrk="0" fontAlgn="base" hangingPunct="0">
              <a:spcBef>
                <a:spcPct val="20000"/>
              </a:spcBef>
              <a:spcAft>
                <a:spcPct val="0"/>
              </a:spcAft>
              <a:buChar char="•"/>
              <a:defRPr sz="2400">
                <a:solidFill>
                  <a:schemeClr val="tx1"/>
                </a:solidFill>
                <a:latin typeface="+mn-lt"/>
                <a:ea typeface="+mn-ea"/>
                <a:cs typeface="ヒラギノ角ゴ Pro W3"/>
              </a:defRPr>
            </a:lvl3pPr>
            <a:lvl4pPr marL="1600200" indent="-228600" algn="l" rtl="0" eaLnBrk="0" fontAlgn="base" hangingPunct="0">
              <a:spcBef>
                <a:spcPct val="20000"/>
              </a:spcBef>
              <a:spcAft>
                <a:spcPct val="0"/>
              </a:spcAft>
              <a:buChar char="–"/>
              <a:defRPr sz="2000">
                <a:solidFill>
                  <a:schemeClr val="tx1"/>
                </a:solidFill>
                <a:latin typeface="+mn-lt"/>
                <a:ea typeface="+mn-ea"/>
                <a:cs typeface="ヒラギノ角ゴ Pro W3"/>
              </a:defRPr>
            </a:lvl4pPr>
            <a:lvl5pPr marL="2057400" indent="-228600" algn="l" rtl="0" eaLnBrk="0" fontAlgn="base" hangingPunct="0">
              <a:spcBef>
                <a:spcPct val="20000"/>
              </a:spcBef>
              <a:spcAft>
                <a:spcPct val="0"/>
              </a:spcAft>
              <a:buChar char="»"/>
              <a:defRPr sz="2000">
                <a:solidFill>
                  <a:schemeClr val="tx1"/>
                </a:solidFill>
                <a:latin typeface="+mn-lt"/>
                <a:ea typeface="+mn-ea"/>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sz="1800" b="0" i="0" u="none" strike="noStrike" kern="0" cap="none" spc="0" normalizeH="0" baseline="0" noProof="0" dirty="0" smtClean="0">
                <a:ln>
                  <a:noFill/>
                </a:ln>
                <a:solidFill>
                  <a:srgbClr val="0000FF"/>
                </a:solidFill>
                <a:effectLst/>
                <a:uLnTx/>
                <a:uFillTx/>
                <a:latin typeface="Lucida Grande"/>
              </a:rPr>
              <a:t>A 4m module containing 2 x 1.75m helical undulators (11.5 mm period) was constructed and tested at RAL</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sz="1800" b="0" i="0" u="none" strike="noStrike" kern="0" cap="none" spc="0" normalizeH="0" baseline="0" noProof="0" dirty="0" smtClean="0">
                <a:ln>
                  <a:noFill/>
                </a:ln>
                <a:solidFill>
                  <a:srgbClr val="000000"/>
                </a:solidFill>
                <a:effectLst/>
                <a:uLnTx/>
                <a:uFillTx/>
                <a:latin typeface="Lucida Grande"/>
              </a:rPr>
              <a:t>Closed loop cryo system with cryocooler</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sz="1800" b="1" kern="0" dirty="0" smtClean="0">
                <a:solidFill>
                  <a:srgbClr val="FF0000"/>
                </a:solidFill>
                <a:latin typeface="Lucida Grande"/>
              </a:rPr>
              <a:t>I think this is still the baseline for the ILC</a:t>
            </a:r>
            <a:endParaRPr kumimoji="0" lang="en-GB" sz="1800" b="1" i="0" u="none" strike="noStrike" kern="0" cap="none" spc="0" normalizeH="0" baseline="0" noProof="0" dirty="0" smtClean="0">
              <a:ln>
                <a:noFill/>
              </a:ln>
              <a:solidFill>
                <a:srgbClr val="FF0000"/>
              </a:solidFill>
              <a:effectLst/>
              <a:uLnTx/>
              <a:uFillTx/>
              <a:latin typeface="Lucida Grande"/>
            </a:endParaRPr>
          </a:p>
        </p:txBody>
      </p:sp>
      <p:pic>
        <p:nvPicPr>
          <p:cNvPr id="9" name="Picture 4"/>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431800" y="1936602"/>
            <a:ext cx="2563595" cy="2127398"/>
          </a:xfrm>
          <a:prstGeom prst="rect">
            <a:avLst/>
          </a:prstGeom>
          <a:noFill/>
          <a:ln w="9525">
            <a:noFill/>
            <a:miter lim="800000"/>
            <a:headEnd/>
            <a:tailEnd/>
          </a:ln>
        </p:spPr>
      </p:pic>
      <p:pic>
        <p:nvPicPr>
          <p:cNvPr id="10" name="Picture 5" descr="zeuthenWholeFieldPlot"/>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14472" y="1936602"/>
            <a:ext cx="2852413" cy="1703388"/>
          </a:xfrm>
          <a:prstGeom prst="rect">
            <a:avLst/>
          </a:prstGeom>
          <a:noFill/>
          <a:ln w="9525">
            <a:noFill/>
            <a:miter lim="800000"/>
            <a:headEnd/>
            <a:tailEnd/>
          </a:ln>
        </p:spPr>
      </p:pic>
    </p:spTree>
    <p:extLst>
      <p:ext uri="{BB962C8B-B14F-4D97-AF65-F5344CB8AC3E}">
        <p14:creationId xmlns:p14="http://schemas.microsoft.com/office/powerpoint/2010/main" val="23826606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New Light Source</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2308324"/>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Although 4GLS was</a:t>
            </a:r>
            <a:r>
              <a:rPr kumimoji="0" lang="en-GB" b="1" i="0" u="none" strike="noStrike" kern="120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 stopped in 2008 there was strong interest in the UK SR user community in continuing to explore the potential for FELs</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b="1" noProof="0" dirty="0" smtClean="0">
                <a:solidFill>
                  <a:prstClr val="black"/>
                </a:solidFill>
                <a:latin typeface="Arial" panose="020B0604020202020204" pitchFamily="34" charset="0"/>
                <a:cs typeface="Arial" panose="020B0604020202020204" pitchFamily="34" charset="0"/>
              </a:rPr>
              <a:t>A Science Case for </a:t>
            </a:r>
            <a:r>
              <a:rPr lang="en-GB" b="1" dirty="0">
                <a:solidFill>
                  <a:prstClr val="black"/>
                </a:solidFill>
                <a:latin typeface="Arial" panose="020B0604020202020204" pitchFamily="34" charset="0"/>
                <a:cs typeface="Arial" panose="020B0604020202020204" pitchFamily="34" charset="0"/>
              </a:rPr>
              <a:t>N</a:t>
            </a:r>
            <a:r>
              <a:rPr lang="en-GB" b="1" noProof="0" dirty="0" smtClean="0">
                <a:solidFill>
                  <a:prstClr val="black"/>
                </a:solidFill>
                <a:latin typeface="Arial" panose="020B0604020202020204" pitchFamily="34" charset="0"/>
                <a:cs typeface="Arial" panose="020B0604020202020204" pitchFamily="34" charset="0"/>
              </a:rPr>
              <a:t>LS was drafted and well received and so it was full steam ahead on another FEL light source design study!</a:t>
            </a:r>
            <a:endParaRPr kumimoji="0" lang="en-GB"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b="0"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The Science Case made it clear that we needed to push the output</a:t>
            </a:r>
            <a:r>
              <a:rPr kumimoji="0" lang="en-GB" b="0" i="0" u="none" strike="noStrike" kern="120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en-GB" b="1" i="0" u="none" strike="noStrike" kern="120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into the soft X-ray region </a:t>
            </a:r>
            <a:r>
              <a:rPr kumimoji="0" lang="en-GB" b="0" i="0" u="none" strike="noStrike" kern="120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and so we picked </a:t>
            </a:r>
            <a:r>
              <a:rPr kumimoji="0" lang="en-GB" b="0" i="0" u="none" strike="noStrike" kern="1200" cap="none" spc="0" normalizeH="0" noProof="0" dirty="0" smtClean="0">
                <a:ln>
                  <a:noFill/>
                </a:ln>
                <a:solidFill>
                  <a:srgbClr val="FF0000"/>
                </a:solidFill>
                <a:effectLst/>
                <a:uLnTx/>
                <a:uFillTx/>
                <a:latin typeface="Arial" panose="020B0604020202020204" pitchFamily="34" charset="0"/>
                <a:cs typeface="Arial" panose="020B0604020202020204" pitchFamily="34" charset="0"/>
              </a:rPr>
              <a:t>a single pass FEL for the NLS concept – this was before any X-ray FEL had even lased</a:t>
            </a:r>
            <a:endParaRPr kumimoji="0" lang="en-GB"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b="1" dirty="0" smtClean="0">
                <a:solidFill>
                  <a:srgbClr val="1E5DF8"/>
                </a:solidFill>
                <a:latin typeface="Arial" panose="020B0604020202020204" pitchFamily="34" charset="0"/>
                <a:cs typeface="Arial" panose="020B0604020202020204" pitchFamily="34" charset="0"/>
              </a:rPr>
              <a:t>Sadly the </a:t>
            </a:r>
            <a:r>
              <a:rPr lang="en-GB" b="1" dirty="0">
                <a:solidFill>
                  <a:srgbClr val="1E5DF8"/>
                </a:solidFill>
                <a:latin typeface="Arial" panose="020B0604020202020204" pitchFamily="34" charset="0"/>
                <a:cs typeface="Arial" panose="020B0604020202020204" pitchFamily="34" charset="0"/>
              </a:rPr>
              <a:t>NLS was a victim of the financial downturn and was told to go away and come back in a few years!</a:t>
            </a:r>
          </a:p>
        </p:txBody>
      </p:sp>
      <p:pic>
        <p:nvPicPr>
          <p:cNvPr id="4" name="Picture 4"/>
          <p:cNvPicPr>
            <a:picLocks noChangeAspect="1" noChangeArrowheads="1"/>
          </p:cNvPicPr>
          <p:nvPr/>
        </p:nvPicPr>
        <p:blipFill>
          <a:blip r:embed="rId2" cstate="hqprint">
            <a:extLst>
              <a:ext uri="{28A0092B-C50C-407E-A947-70E740481C1C}">
                <a14:useLocalDpi xmlns:a14="http://schemas.microsoft.com/office/drawing/2010/main"/>
              </a:ext>
            </a:extLst>
          </a:blip>
          <a:srcRect l="1929" t="2400" r="1115"/>
          <a:stretch>
            <a:fillRect/>
          </a:stretch>
        </p:blipFill>
        <p:spPr bwMode="auto">
          <a:xfrm>
            <a:off x="4638675" y="3714750"/>
            <a:ext cx="7096125" cy="286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053730">
            <a:off x="813849" y="4170390"/>
            <a:ext cx="1295275" cy="1843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2165429">
            <a:off x="2535769" y="4178983"/>
            <a:ext cx="1353391" cy="1932208"/>
          </a:xfrm>
          <a:prstGeom prst="rect">
            <a:avLst/>
          </a:prstGeom>
          <a:noFill/>
          <a:ln w="9525">
            <a:noFill/>
            <a:miter lim="800000"/>
            <a:headEnd/>
            <a:tailEnd/>
          </a:ln>
        </p:spPr>
      </p:pic>
    </p:spTree>
    <p:extLst>
      <p:ext uri="{BB962C8B-B14F-4D97-AF65-F5344CB8AC3E}">
        <p14:creationId xmlns:p14="http://schemas.microsoft.com/office/powerpoint/2010/main" val="35755674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DELTA</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1908215"/>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The NLS project did convince me and others in ASTeC that single pass FELs, based upon linac technology (not ERL), was the future and so we started thinking about a test</a:t>
            </a:r>
            <a:r>
              <a:rPr kumimoji="0" lang="en-GB" sz="2000" b="1"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rPr>
              <a:t> facility in late 2010 to demonstrate some of the new concepts that my team and others had generated – codename DELTA </a:t>
            </a:r>
            <a:endParaRPr kumimoji="0" lang="en-GB"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p:cNvPicPr>
            <a:picLocks noChangeAspect="1"/>
          </p:cNvPicPr>
          <p:nvPr/>
        </p:nvPicPr>
        <p:blipFill rotWithShape="1">
          <a:blip r:embed="rId2" cstate="hqprint">
            <a:extLst>
              <a:ext uri="{28A0092B-C50C-407E-A947-70E740481C1C}">
                <a14:useLocalDpi xmlns:a14="http://schemas.microsoft.com/office/drawing/2010/main"/>
              </a:ext>
            </a:extLst>
          </a:blip>
          <a:srcRect b="22186"/>
          <a:stretch/>
        </p:blipFill>
        <p:spPr>
          <a:xfrm>
            <a:off x="226010" y="2790786"/>
            <a:ext cx="5709710" cy="4064339"/>
          </a:xfrm>
          <a:prstGeom prst="rect">
            <a:avLst/>
          </a:prstGeom>
        </p:spPr>
      </p:pic>
      <p:pic>
        <p:nvPicPr>
          <p:cNvPr id="2" name="Picture 1"/>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282206" y="2790786"/>
            <a:ext cx="4883857" cy="4070089"/>
          </a:xfrm>
          <a:prstGeom prst="rect">
            <a:avLst/>
          </a:prstGeom>
        </p:spPr>
      </p:pic>
    </p:spTree>
    <p:extLst>
      <p:ext uri="{BB962C8B-B14F-4D97-AF65-F5344CB8AC3E}">
        <p14:creationId xmlns:p14="http://schemas.microsoft.com/office/powerpoint/2010/main" val="16199398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CLARA</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6499110" cy="2277547"/>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I proposed a list of names to Susan Smith</a:t>
            </a:r>
            <a:r>
              <a:rPr kumimoji="0" lang="en-GB" sz="1600" b="0" i="0" u="none" strike="noStrike" kern="120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 for this new test facility</a:t>
            </a:r>
          </a:p>
          <a:p>
            <a:pPr marL="342900" lvl="0" indent="-342900">
              <a:buFont typeface="Arial,Sans-Serif" panose="020B0604020202020204" pitchFamily="34" charset="0"/>
              <a:buChar char="•"/>
            </a:pPr>
            <a:r>
              <a:rPr lang="en-GB" sz="1600" dirty="0">
                <a:solidFill>
                  <a:prstClr val="black"/>
                </a:solidFill>
                <a:latin typeface="Arial" panose="020B0604020202020204" pitchFamily="34" charset="0"/>
                <a:cs typeface="Arial" panose="020B0604020202020204" pitchFamily="34" charset="0"/>
              </a:rPr>
              <a:t>Susan came back with </a:t>
            </a:r>
            <a:r>
              <a:rPr lang="en-GB" sz="1600" b="1" dirty="0">
                <a:solidFill>
                  <a:srgbClr val="1E5DF8"/>
                </a:solidFill>
                <a:latin typeface="Arial" panose="020B0604020202020204" pitchFamily="34" charset="0"/>
                <a:cs typeface="Arial" panose="020B0604020202020204" pitchFamily="34" charset="0"/>
              </a:rPr>
              <a:t>CLARA</a:t>
            </a:r>
            <a:r>
              <a:rPr lang="en-GB" sz="1600" dirty="0">
                <a:solidFill>
                  <a:prstClr val="black"/>
                </a:solidFill>
                <a:latin typeface="Arial" panose="020B0604020202020204" pitchFamily="34" charset="0"/>
                <a:cs typeface="Arial" panose="020B0604020202020204" pitchFamily="34" charset="0"/>
              </a:rPr>
              <a:t> </a:t>
            </a:r>
            <a:r>
              <a:rPr lang="en-GB" sz="1600" dirty="0" smtClean="0">
                <a:solidFill>
                  <a:prstClr val="black"/>
                </a:solidFill>
                <a:latin typeface="Arial" panose="020B0604020202020204" pitchFamily="34" charset="0"/>
                <a:cs typeface="Arial" panose="020B0604020202020204" pitchFamily="34" charset="0"/>
              </a:rPr>
              <a:t>(the </a:t>
            </a:r>
            <a:r>
              <a:rPr lang="en-GB" sz="1600" dirty="0" smtClean="0">
                <a:solidFill>
                  <a:srgbClr val="1E5DF8"/>
                </a:solidFill>
                <a:latin typeface="Arial" panose="020B0604020202020204" pitchFamily="34" charset="0"/>
                <a:cs typeface="Arial" panose="020B0604020202020204" pitchFamily="34" charset="0"/>
              </a:rPr>
              <a:t>Compact </a:t>
            </a:r>
            <a:r>
              <a:rPr lang="en-GB" sz="1600" dirty="0">
                <a:solidFill>
                  <a:srgbClr val="1E5DF8"/>
                </a:solidFill>
                <a:latin typeface="Arial" panose="020B0604020202020204" pitchFamily="34" charset="0"/>
                <a:cs typeface="Arial" panose="020B0604020202020204" pitchFamily="34" charset="0"/>
              </a:rPr>
              <a:t>Linear </a:t>
            </a:r>
            <a:r>
              <a:rPr lang="en-GB" sz="1600" dirty="0" smtClean="0">
                <a:solidFill>
                  <a:srgbClr val="1E5DF8"/>
                </a:solidFill>
                <a:latin typeface="Arial" panose="020B0604020202020204" pitchFamily="34" charset="0"/>
                <a:cs typeface="Arial" panose="020B0604020202020204" pitchFamily="34" charset="0"/>
              </a:rPr>
              <a:t>Advanced Research </a:t>
            </a:r>
            <a:r>
              <a:rPr lang="en-GB" sz="1600" dirty="0">
                <a:solidFill>
                  <a:srgbClr val="1E5DF8"/>
                </a:solidFill>
                <a:latin typeface="Arial" panose="020B0604020202020204" pitchFamily="34" charset="0"/>
                <a:cs typeface="Arial" panose="020B0604020202020204" pitchFamily="34" charset="0"/>
              </a:rPr>
              <a:t>Accelerator</a:t>
            </a:r>
            <a:r>
              <a:rPr lang="en-GB" sz="1600" dirty="0" smtClean="0">
                <a:solidFill>
                  <a:prstClr val="black"/>
                </a:solidFill>
                <a:latin typeface="Arial" panose="020B0604020202020204" pitchFamily="34" charset="0"/>
                <a:cs typeface="Arial" panose="020B0604020202020204" pitchFamily="34" charset="0"/>
              </a:rPr>
              <a:t>)</a:t>
            </a:r>
            <a:endParaRPr lang="en-GB" sz="1600" dirty="0">
              <a:solidFill>
                <a:prstClr val="black"/>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1600" dirty="0" smtClean="0">
                <a:solidFill>
                  <a:prstClr val="black"/>
                </a:solidFill>
                <a:latin typeface="Arial" panose="020B0604020202020204" pitchFamily="34" charset="0"/>
                <a:cs typeface="Arial" panose="020B0604020202020204" pitchFamily="34" charset="0"/>
              </a:rPr>
              <a:t>John Womersley, STFC Chief Exec, then gave a staff talk in which he expressed support for CLARA, the </a:t>
            </a:r>
            <a:r>
              <a:rPr lang="en-GB" sz="1600" b="1" dirty="0" smtClean="0">
                <a:solidFill>
                  <a:srgbClr val="FF0000"/>
                </a:solidFill>
                <a:latin typeface="Arial" panose="020B0604020202020204" pitchFamily="34" charset="0"/>
                <a:cs typeface="Arial" panose="020B0604020202020204" pitchFamily="34" charset="0"/>
              </a:rPr>
              <a:t>Compact Linear Accelerator for Research and Applications </a:t>
            </a:r>
            <a:r>
              <a:rPr lang="en-GB" sz="1600" dirty="0" smtClean="0">
                <a:solidFill>
                  <a:prstClr val="black"/>
                </a:solidFill>
                <a:latin typeface="Arial" panose="020B0604020202020204" pitchFamily="34" charset="0"/>
                <a:cs typeface="Arial" panose="020B0604020202020204" pitchFamily="34" charset="0"/>
              </a:rPr>
              <a:t>– I agreed with Susan that this was much better so we have stuck with this ever since!</a:t>
            </a: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6199" y="3857373"/>
            <a:ext cx="6076951" cy="2898546"/>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858000" y="63733"/>
            <a:ext cx="5257800" cy="4504294"/>
          </a:xfrm>
          <a:prstGeom prst="rect">
            <a:avLst/>
          </a:prstGeom>
        </p:spPr>
      </p:pic>
      <p:pic>
        <p:nvPicPr>
          <p:cNvPr id="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207992" y="4542786"/>
            <a:ext cx="5634760" cy="1872175"/>
          </a:xfrm>
          <a:prstGeom prst="rect">
            <a:avLst/>
          </a:prstGeom>
          <a:noFill/>
          <a:ln w="9525">
            <a:noFill/>
            <a:miter lim="800000"/>
            <a:headEnd/>
            <a:tailEnd/>
          </a:ln>
        </p:spPr>
      </p:pic>
      <p:sp>
        <p:nvSpPr>
          <p:cNvPr id="3" name="TextBox 2"/>
          <p:cNvSpPr txBox="1"/>
          <p:nvPr/>
        </p:nvSpPr>
        <p:spPr>
          <a:xfrm>
            <a:off x="7505700" y="193064"/>
            <a:ext cx="2711450" cy="369332"/>
          </a:xfrm>
          <a:prstGeom prst="rect">
            <a:avLst/>
          </a:prstGeom>
          <a:solidFill>
            <a:schemeClr val="accent2"/>
          </a:solidFill>
        </p:spPr>
        <p:txBody>
          <a:bodyPr wrap="square" rtlCol="0">
            <a:spAutoFit/>
          </a:bodyPr>
          <a:lstStyle/>
          <a:p>
            <a:r>
              <a:rPr lang="en-GB" dirty="0" smtClean="0"/>
              <a:t>My suggestions at the time </a:t>
            </a:r>
            <a:endParaRPr lang="en-GB" dirty="0"/>
          </a:p>
        </p:txBody>
      </p:sp>
    </p:spTree>
    <p:extLst>
      <p:ext uri="{BB962C8B-B14F-4D97-AF65-F5344CB8AC3E}">
        <p14:creationId xmlns:p14="http://schemas.microsoft.com/office/powerpoint/2010/main" val="22280980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CLARA</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0766310" cy="4001095"/>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1600"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Although STFC supported CLARA,</a:t>
            </a:r>
            <a:r>
              <a:rPr kumimoji="0" lang="en-GB" sz="1600" b="1" i="0" u="none" strike="noStrike" kern="120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 it wasn’t able to find the budget so it could be delivered as a simple one off project</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1600" baseline="0" dirty="0" smtClean="0">
                <a:solidFill>
                  <a:srgbClr val="1E5DF8"/>
                </a:solidFill>
                <a:latin typeface="Arial" panose="020B0604020202020204" pitchFamily="34" charset="0"/>
                <a:cs typeface="Arial" panose="020B0604020202020204" pitchFamily="34" charset="0"/>
              </a:rPr>
              <a:t>Instead we received an annual allocation which certainly made it very hard to manage and forced us to break the project</a:t>
            </a:r>
            <a:r>
              <a:rPr lang="en-GB" sz="1600" dirty="0" smtClean="0">
                <a:solidFill>
                  <a:srgbClr val="1E5DF8"/>
                </a:solidFill>
                <a:latin typeface="Arial" panose="020B0604020202020204" pitchFamily="34" charset="0"/>
                <a:cs typeface="Arial" panose="020B0604020202020204" pitchFamily="34" charset="0"/>
              </a:rPr>
              <a:t> down into phases</a:t>
            </a:r>
            <a:endParaRPr lang="en-GB" sz="1600" baseline="0" dirty="0" smtClean="0">
              <a:solidFill>
                <a:srgbClr val="1E5DF8"/>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1600" dirty="0" smtClean="0">
                <a:solidFill>
                  <a:srgbClr val="FF0000"/>
                </a:solidFill>
                <a:latin typeface="Arial" panose="020B0604020202020204" pitchFamily="34" charset="0"/>
                <a:cs typeface="Arial" panose="020B0604020202020204" pitchFamily="34" charset="0"/>
              </a:rPr>
              <a:t>Finally, after several years me and Susan persuaded STFC to allocate the remaining funds across multiple years which made the Phase 2 procurement and management a bit easier</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Originally CLARA was foreseen as a</a:t>
            </a:r>
            <a:r>
              <a:rPr kumimoji="0" lang="en-GB" sz="1600" b="0" i="0" u="none" strike="noStrike" kern="120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 single pass FEL Test Facility but we are still not there yet!</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1600" noProof="0" dirty="0" smtClean="0">
                <a:solidFill>
                  <a:prstClr val="black"/>
                </a:solidFill>
                <a:latin typeface="Arial" panose="020B0604020202020204" pitchFamily="34" charset="0"/>
                <a:cs typeface="Arial" panose="020B0604020202020204" pitchFamily="34" charset="0"/>
              </a:rPr>
              <a:t>The space is still reserved for a FEL but the motivation (&amp; funds) will need to come from UK XFEL</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lang="en-GB" sz="1600" noProof="0" dirty="0" smtClean="0">
              <a:solidFill>
                <a:prstClr val="black"/>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1600" dirty="0" smtClean="0">
                <a:solidFill>
                  <a:prstClr val="black"/>
                </a:solidFill>
                <a:latin typeface="Arial" panose="020B0604020202020204" pitchFamily="34" charset="0"/>
                <a:cs typeface="Arial" panose="020B0604020202020204" pitchFamily="34" charset="0"/>
              </a:rPr>
              <a:t>Now the focus has shifted to CLARA being a user facility for research that requires access to a high energy, bright electron beam – we have already fitted in two user periods which have been highly successful and these have helped persuade STFC to further invest in a 120TW laser and FEBE (the independent end station)</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lang="en-GB" sz="1600" dirty="0" smtClean="0">
              <a:solidFill>
                <a:prstClr val="black"/>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1600" b="1" i="0" u="none" strike="noStrike" kern="1200" cap="none" spc="0" normalizeH="0" baseline="0" noProof="0" dirty="0" smtClean="0">
                <a:ln>
                  <a:noFill/>
                </a:ln>
                <a:solidFill>
                  <a:srgbClr val="1E5DF8"/>
                </a:solidFill>
                <a:effectLst/>
                <a:uLnTx/>
                <a:uFillTx/>
                <a:latin typeface="Arial" panose="020B0604020202020204" pitchFamily="34" charset="0"/>
                <a:cs typeface="Arial" panose="020B0604020202020204" pitchFamily="34" charset="0"/>
              </a:rPr>
              <a:t>I’m very much looking forward to seeing</a:t>
            </a:r>
            <a:r>
              <a:rPr kumimoji="0" lang="en-GB" sz="1600" b="1" i="0" u="none" strike="noStrike" kern="1200" cap="none" spc="0" normalizeH="0" noProof="0" dirty="0" smtClean="0">
                <a:ln>
                  <a:noFill/>
                </a:ln>
                <a:solidFill>
                  <a:srgbClr val="1E5DF8"/>
                </a:solidFill>
                <a:effectLst/>
                <a:uLnTx/>
                <a:uFillTx/>
                <a:latin typeface="Arial" panose="020B0604020202020204" pitchFamily="34" charset="0"/>
                <a:cs typeface="Arial" panose="020B0604020202020204" pitchFamily="34" charset="0"/>
              </a:rPr>
              <a:t> CLARA generate 250 MeV electron bunches and welcoming users onto site again</a:t>
            </a:r>
            <a:endParaRPr kumimoji="0" lang="en-GB" sz="1600" b="1" i="0" u="none" strike="noStrike" kern="1200" cap="none" spc="0" normalizeH="0" baseline="0" noProof="0" dirty="0">
              <a:ln>
                <a:noFill/>
              </a:ln>
              <a:solidFill>
                <a:srgbClr val="1E5DF8"/>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14268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0" y="396009"/>
            <a:ext cx="10058400" cy="5004435"/>
          </a:xfrm>
          <a:prstGeom prst="rect">
            <a:avLst/>
          </a:prstGeom>
        </p:spPr>
      </p:pic>
      <p:sp>
        <p:nvSpPr>
          <p:cNvPr id="4" name="TextBox 3"/>
          <p:cNvSpPr txBox="1"/>
          <p:nvPr/>
        </p:nvSpPr>
        <p:spPr>
          <a:xfrm>
            <a:off x="3887638" y="5676181"/>
            <a:ext cx="6889630" cy="400110"/>
          </a:xfrm>
          <a:prstGeom prst="rect">
            <a:avLst/>
          </a:prstGeom>
          <a:noFill/>
        </p:spPr>
        <p:txBody>
          <a:bodyPr wrap="square" rtlCol="0">
            <a:spAutoFit/>
          </a:bodyPr>
          <a:lstStyle/>
          <a:p>
            <a:r>
              <a:rPr lang="en-GB" sz="2000" b="1" dirty="0" smtClean="0"/>
              <a:t>CLARA First Beam Celebration</a:t>
            </a:r>
            <a:endParaRPr lang="en-GB" sz="2000" b="1" dirty="0"/>
          </a:p>
        </p:txBody>
      </p:sp>
    </p:spTree>
    <p:extLst>
      <p:ext uri="{BB962C8B-B14F-4D97-AF65-F5344CB8AC3E}">
        <p14:creationId xmlns:p14="http://schemas.microsoft.com/office/powerpoint/2010/main" val="25891643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441056" y="-69011"/>
            <a:ext cx="5799273" cy="3870384"/>
          </a:xfrm>
          <a:prstGeom prst="rect">
            <a:avLst/>
          </a:prstGeom>
        </p:spPr>
      </p:pic>
      <p:sp>
        <p:nvSpPr>
          <p:cNvPr id="4" name="TextBox 3"/>
          <p:cNvSpPr txBox="1"/>
          <p:nvPr/>
        </p:nvSpPr>
        <p:spPr>
          <a:xfrm>
            <a:off x="109268" y="425570"/>
            <a:ext cx="5630174" cy="2308324"/>
          </a:xfrm>
          <a:prstGeom prst="rect">
            <a:avLst/>
          </a:prstGeom>
          <a:noFill/>
        </p:spPr>
        <p:txBody>
          <a:bodyPr wrap="square" rtlCol="0">
            <a:spAutoFit/>
          </a:bodyPr>
          <a:lstStyle/>
          <a:p>
            <a:r>
              <a:rPr lang="en-GB" dirty="0" smtClean="0">
                <a:solidFill>
                  <a:srgbClr val="1E5DF8"/>
                </a:solidFill>
              </a:rPr>
              <a:t>We did manage to persuade STFC to pay to upgrade the Electron Hall so we could control the temperature at the levels required by CLARA</a:t>
            </a:r>
          </a:p>
          <a:p>
            <a:endParaRPr lang="en-GB" dirty="0"/>
          </a:p>
          <a:p>
            <a:r>
              <a:rPr lang="en-GB" b="1" dirty="0" smtClean="0"/>
              <a:t>I was given the privilege of picking the colour scheme</a:t>
            </a:r>
          </a:p>
          <a:p>
            <a:endParaRPr lang="en-GB" dirty="0"/>
          </a:p>
          <a:p>
            <a:r>
              <a:rPr lang="en-GB" dirty="0" smtClean="0"/>
              <a:t>So after a quick call to Leicester City Football Club to find out the exact shade of blue they use for their shirts…</a:t>
            </a:r>
            <a:endParaRPr lang="en-GB" dirty="0"/>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41056" y="3634598"/>
            <a:ext cx="5730492" cy="3223402"/>
          </a:xfrm>
          <a:prstGeom prst="rect">
            <a:avLst/>
          </a:prstGeom>
        </p:spPr>
      </p:pic>
      <p:pic>
        <p:nvPicPr>
          <p:cNvPr id="8" name="Picture 7"/>
          <p:cNvPicPr>
            <a:picLocks noChangeAspect="1"/>
          </p:cNvPicPr>
          <p:nvPr/>
        </p:nvPicPr>
        <p:blipFill>
          <a:blip r:embed="rId4"/>
          <a:stretch>
            <a:fillRect/>
          </a:stretch>
        </p:blipFill>
        <p:spPr>
          <a:xfrm>
            <a:off x="2800709" y="3060938"/>
            <a:ext cx="3193661" cy="3193661"/>
          </a:xfrm>
          <a:prstGeom prst="rect">
            <a:avLst/>
          </a:prstGeom>
        </p:spPr>
      </p:pic>
    </p:spTree>
    <p:extLst>
      <p:ext uri="{BB962C8B-B14F-4D97-AF65-F5344CB8AC3E}">
        <p14:creationId xmlns:p14="http://schemas.microsoft.com/office/powerpoint/2010/main" val="14154768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558564" y="0"/>
            <a:ext cx="10287971" cy="6858000"/>
          </a:xfrm>
          <a:prstGeom prst="rect">
            <a:avLst/>
          </a:prstGeom>
        </p:spPr>
      </p:pic>
    </p:spTree>
    <p:extLst>
      <p:ext uri="{BB962C8B-B14F-4D97-AF65-F5344CB8AC3E}">
        <p14:creationId xmlns:p14="http://schemas.microsoft.com/office/powerpoint/2010/main" val="1033342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The Interview</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403340" y="1254041"/>
            <a:ext cx="3692410" cy="3785652"/>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400" b="1" dirty="0" smtClean="0">
                <a:solidFill>
                  <a:srgbClr val="626262"/>
                </a:solidFill>
                <a:latin typeface="Arial"/>
                <a:cs typeface="Arial"/>
              </a:rPr>
              <a:t>Travelling from Manchester the train was late…</a:t>
            </a:r>
          </a:p>
          <a:p>
            <a:pPr marL="342900" indent="-342900">
              <a:buFont typeface="Arial,Sans-Serif" panose="020B0604020202020204" pitchFamily="34" charset="0"/>
              <a:buChar char="•"/>
            </a:pPr>
            <a:endParaRPr lang="en-GB" sz="2400" b="1" dirty="0" smtClean="0">
              <a:solidFill>
                <a:srgbClr val="626262"/>
              </a:solidFill>
              <a:latin typeface="Arial"/>
              <a:cs typeface="Arial"/>
            </a:endParaRPr>
          </a:p>
          <a:p>
            <a:pPr marL="342900" indent="-342900">
              <a:buFont typeface="Arial,Sans-Serif" panose="020B0604020202020204" pitchFamily="34" charset="0"/>
              <a:buChar char="•"/>
            </a:pPr>
            <a:r>
              <a:rPr lang="en-GB" sz="2400" b="1" dirty="0" smtClean="0">
                <a:solidFill>
                  <a:srgbClr val="626262"/>
                </a:solidFill>
                <a:latin typeface="Arial"/>
                <a:cs typeface="Arial"/>
              </a:rPr>
              <a:t>I received a warm welcome from the admin team - </a:t>
            </a:r>
            <a:r>
              <a:rPr lang="en-GB" sz="2400" b="1" dirty="0" smtClean="0">
                <a:solidFill>
                  <a:srgbClr val="FF0000"/>
                </a:solidFill>
                <a:latin typeface="Arial"/>
                <a:cs typeface="Arial"/>
              </a:rPr>
              <a:t>“We don’t pay taxis!” </a:t>
            </a:r>
          </a:p>
          <a:p>
            <a:pPr marL="342900" indent="-342900">
              <a:buFont typeface="Arial,Sans-Serif" panose="020B0604020202020204" pitchFamily="34" charset="0"/>
              <a:buChar char="•"/>
            </a:pPr>
            <a:endParaRPr lang="en-US" sz="2400" b="1" dirty="0">
              <a:solidFill>
                <a:srgbClr val="2E2D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676775" y="186432"/>
            <a:ext cx="7196254" cy="10363716"/>
          </a:xfrm>
          <a:prstGeom prst="rect">
            <a:avLst/>
          </a:prstGeom>
        </p:spPr>
      </p:pic>
    </p:spTree>
    <p:extLst>
      <p:ext uri="{BB962C8B-B14F-4D97-AF65-F5344CB8AC3E}">
        <p14:creationId xmlns:p14="http://schemas.microsoft.com/office/powerpoint/2010/main" val="1268711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UK XFEL – 3</a:t>
            </a:r>
            <a:r>
              <a:rPr lang="en-US" sz="4400" b="1" spc="-160" baseline="30000" dirty="0" smtClean="0">
                <a:solidFill>
                  <a:srgbClr val="2E2D62"/>
                </a:solidFill>
                <a:latin typeface="Arial" panose="020B0604020202020204" pitchFamily="34" charset="0"/>
                <a:cs typeface="Arial" panose="020B0604020202020204" pitchFamily="34" charset="0"/>
              </a:rPr>
              <a:t>rd</a:t>
            </a:r>
            <a:r>
              <a:rPr lang="en-US" sz="4400" b="1" spc="-160" dirty="0" smtClean="0">
                <a:solidFill>
                  <a:srgbClr val="2E2D62"/>
                </a:solidFill>
                <a:latin typeface="Arial" panose="020B0604020202020204" pitchFamily="34" charset="0"/>
                <a:cs typeface="Arial" panose="020B0604020202020204" pitchFamily="34" charset="0"/>
              </a:rPr>
              <a:t> time lucky?</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3447098"/>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noProof="0" dirty="0" smtClean="0">
                <a:solidFill>
                  <a:prstClr val="black"/>
                </a:solidFill>
                <a:latin typeface="Arial" panose="020B0604020202020204" pitchFamily="34" charset="0"/>
                <a:cs typeface="Arial" panose="020B0604020202020204" pitchFamily="34" charset="0"/>
              </a:rPr>
              <a:t>Since the NLS time, five XFELs have begun operations around the world, with many UK researchers benefitting from access to carry out their research</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STFC recognised this and so solicited the community to reassess the user case</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noProof="0" dirty="0" smtClean="0">
                <a:solidFill>
                  <a:srgbClr val="1E5DF8"/>
                </a:solidFill>
                <a:latin typeface="Arial" panose="020B0604020202020204" pitchFamily="34" charset="0"/>
                <a:cs typeface="Arial" panose="020B0604020202020204" pitchFamily="34" charset="0"/>
              </a:rPr>
              <a:t>A compelling science case was published and the demand for </a:t>
            </a:r>
            <a:r>
              <a:rPr lang="en-GB" sz="2000" b="1" noProof="0" dirty="0" smtClean="0">
                <a:solidFill>
                  <a:srgbClr val="1E5DF8"/>
                </a:solidFill>
                <a:latin typeface="Arial" panose="020B0604020202020204" pitchFamily="34" charset="0"/>
                <a:cs typeface="Arial" panose="020B0604020202020204" pitchFamily="34" charset="0"/>
              </a:rPr>
              <a:t>hard X-rays </a:t>
            </a:r>
            <a:r>
              <a:rPr lang="en-GB" sz="2000" noProof="0" dirty="0" smtClean="0">
                <a:solidFill>
                  <a:srgbClr val="1E5DF8"/>
                </a:solidFill>
                <a:latin typeface="Arial" panose="020B0604020202020204" pitchFamily="34" charset="0"/>
                <a:cs typeface="Arial" panose="020B0604020202020204" pitchFamily="34" charset="0"/>
              </a:rPr>
              <a:t>(as well as the other parts of the spectrum) clearly emerged</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lang="en-GB" sz="2000" noProof="0" dirty="0" smtClean="0">
              <a:solidFill>
                <a:srgbClr val="1E5DF8"/>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We</a:t>
            </a:r>
            <a:r>
              <a:rPr kumimoji="0" lang="en-GB" sz="2000" i="0" u="none" strike="noStrike" kern="1200" cap="none" spc="0" normalizeH="0" dirty="0" smtClean="0">
                <a:ln>
                  <a:noFill/>
                </a:ln>
                <a:solidFill>
                  <a:prstClr val="black"/>
                </a:solidFill>
                <a:effectLst/>
                <a:uLnTx/>
                <a:uFillTx/>
                <a:latin typeface="Arial" panose="020B0604020202020204" pitchFamily="34" charset="0"/>
                <a:ea typeface="+mn-ea"/>
                <a:cs typeface="Arial" panose="020B0604020202020204" pitchFamily="34" charset="0"/>
              </a:rPr>
              <a:t> are now developing the conceptual design for a possible new national facility – UK XFEL, as well as looking at alternative options for meeting UK user needs, such as major investments in existing overseas XFELs</a:t>
            </a:r>
            <a:endParaRPr kumimoji="0" lang="en-GB" sz="200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44188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9D22C7-D675-C6BD-D667-435FDDF49B8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41736" y="86564"/>
            <a:ext cx="504871" cy="366894"/>
          </a:xfrm>
          <a:prstGeom prst="rect">
            <a:avLst/>
          </a:prstGeom>
        </p:spPr>
      </p:pic>
      <p:pic>
        <p:nvPicPr>
          <p:cNvPr id="4" name="Picture 3">
            <a:extLst>
              <a:ext uri="{FF2B5EF4-FFF2-40B4-BE49-F238E27FC236}">
                <a16:creationId xmlns:a16="http://schemas.microsoft.com/office/drawing/2014/main" id="{439D7AF8-DD4E-534B-ADF8-30CA98F7FE6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97593" y="852891"/>
            <a:ext cx="387916" cy="329310"/>
          </a:xfrm>
          <a:prstGeom prst="rect">
            <a:avLst/>
          </a:prstGeom>
        </p:spPr>
      </p:pic>
      <p:pic>
        <p:nvPicPr>
          <p:cNvPr id="5" name="Picture 4">
            <a:extLst>
              <a:ext uri="{FF2B5EF4-FFF2-40B4-BE49-F238E27FC236}">
                <a16:creationId xmlns:a16="http://schemas.microsoft.com/office/drawing/2014/main" id="{13C1364F-D540-AFB0-58AD-0B8B8347D886}"/>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865983" y="1703106"/>
            <a:ext cx="380686" cy="209377"/>
          </a:xfrm>
          <a:prstGeom prst="rect">
            <a:avLst/>
          </a:prstGeom>
        </p:spPr>
      </p:pic>
      <p:pic>
        <p:nvPicPr>
          <p:cNvPr id="6" name="Picture 5">
            <a:extLst>
              <a:ext uri="{FF2B5EF4-FFF2-40B4-BE49-F238E27FC236}">
                <a16:creationId xmlns:a16="http://schemas.microsoft.com/office/drawing/2014/main" id="{E9845A58-DC58-49AB-C1E9-1064827455CB}"/>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78040" y="837210"/>
            <a:ext cx="391565" cy="344991"/>
          </a:xfrm>
          <a:prstGeom prst="rect">
            <a:avLst/>
          </a:prstGeom>
        </p:spPr>
      </p:pic>
      <p:sp>
        <p:nvSpPr>
          <p:cNvPr id="7" name="Rectangle 6">
            <a:extLst>
              <a:ext uri="{FF2B5EF4-FFF2-40B4-BE49-F238E27FC236}">
                <a16:creationId xmlns:a16="http://schemas.microsoft.com/office/drawing/2014/main" id="{4D6FD163-89A3-EE25-A191-72B0A7A3D42A}"/>
              </a:ext>
            </a:extLst>
          </p:cNvPr>
          <p:cNvSpPr/>
          <p:nvPr/>
        </p:nvSpPr>
        <p:spPr>
          <a:xfrm>
            <a:off x="723035" y="1233595"/>
            <a:ext cx="501576" cy="25981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4" b="0" i="0" u="none" strike="noStrike" kern="1200" cap="none" spc="0" normalizeH="0" baseline="0" noProof="0" dirty="0">
                <a:ln>
                  <a:noFill/>
                </a:ln>
                <a:solidFill>
                  <a:prstClr val="black"/>
                </a:solidFill>
                <a:effectLst/>
                <a:uLnTx/>
                <a:uFillTx/>
                <a:latin typeface="Calibri" panose="020F0502020204030204"/>
                <a:ea typeface="+mn-ea"/>
                <a:cs typeface="+mn-cs"/>
              </a:rPr>
              <a:t>2m APPLE-X</a:t>
            </a:r>
          </a:p>
        </p:txBody>
      </p:sp>
      <p:sp>
        <p:nvSpPr>
          <p:cNvPr id="8" name="Rectangle 7">
            <a:extLst>
              <a:ext uri="{FF2B5EF4-FFF2-40B4-BE49-F238E27FC236}">
                <a16:creationId xmlns:a16="http://schemas.microsoft.com/office/drawing/2014/main" id="{48ECA54A-B380-8AC8-6D70-95143D0C2B6B}"/>
              </a:ext>
            </a:extLst>
          </p:cNvPr>
          <p:cNvSpPr/>
          <p:nvPr/>
        </p:nvSpPr>
        <p:spPr>
          <a:xfrm>
            <a:off x="311370" y="1236566"/>
            <a:ext cx="402571" cy="42729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44" b="0" i="0" u="none" strike="noStrike" kern="1200" cap="none" spc="0" normalizeH="0" baseline="0" noProof="0" dirty="0">
                <a:ln>
                  <a:noFill/>
                </a:ln>
                <a:solidFill>
                  <a:prstClr val="black"/>
                </a:solidFill>
                <a:effectLst/>
                <a:uLnTx/>
                <a:uFillTx/>
                <a:latin typeface="Calibri" panose="020F0502020204030204"/>
                <a:ea typeface="+mn-ea"/>
                <a:cs typeface="+mn-cs"/>
              </a:rPr>
              <a:t>2m Planar Undulator</a:t>
            </a:r>
          </a:p>
        </p:txBody>
      </p:sp>
      <p:sp>
        <p:nvSpPr>
          <p:cNvPr id="9" name="Rectangle 8">
            <a:extLst>
              <a:ext uri="{FF2B5EF4-FFF2-40B4-BE49-F238E27FC236}">
                <a16:creationId xmlns:a16="http://schemas.microsoft.com/office/drawing/2014/main" id="{BE6BEC9D-D11E-CA2E-953E-80D190C3BA45}"/>
              </a:ext>
            </a:extLst>
          </p:cNvPr>
          <p:cNvSpPr/>
          <p:nvPr/>
        </p:nvSpPr>
        <p:spPr>
          <a:xfrm>
            <a:off x="1224611" y="1237952"/>
            <a:ext cx="501576" cy="3995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4" b="0" i="0" u="none" strike="noStrike" kern="1200" cap="none" spc="0" normalizeH="0" baseline="0" noProof="0" dirty="0">
                <a:ln>
                  <a:noFill/>
                </a:ln>
                <a:solidFill>
                  <a:prstClr val="black"/>
                </a:solidFill>
                <a:effectLst/>
                <a:uLnTx/>
                <a:uFillTx/>
                <a:latin typeface="Calibri" panose="020F0502020204030204"/>
                <a:ea typeface="+mn-ea"/>
                <a:cs typeface="+mn-cs"/>
              </a:rPr>
              <a:t>1.25m APPLE-X</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4" b="0" i="1" u="none" strike="noStrike" kern="1200" cap="none" spc="0" normalizeH="0" baseline="0" noProof="0" dirty="0">
                <a:ln>
                  <a:noFill/>
                </a:ln>
                <a:solidFill>
                  <a:prstClr val="black"/>
                </a:solidFill>
                <a:effectLst/>
                <a:uLnTx/>
                <a:uFillTx/>
                <a:latin typeface="Calibri" panose="020F0502020204030204"/>
                <a:ea typeface="+mn-ea"/>
                <a:cs typeface="+mn-cs"/>
              </a:rPr>
              <a:t>With delay chicane</a:t>
            </a:r>
          </a:p>
        </p:txBody>
      </p:sp>
      <p:pic>
        <p:nvPicPr>
          <p:cNvPr id="10" name="Picture 9">
            <a:extLst>
              <a:ext uri="{FF2B5EF4-FFF2-40B4-BE49-F238E27FC236}">
                <a16:creationId xmlns:a16="http://schemas.microsoft.com/office/drawing/2014/main" id="{EC91798B-7D68-5580-C892-BFA28FB6F622}"/>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1297637" y="788604"/>
            <a:ext cx="469997" cy="413812"/>
          </a:xfrm>
          <a:prstGeom prst="rect">
            <a:avLst/>
          </a:prstGeom>
        </p:spPr>
      </p:pic>
      <p:sp>
        <p:nvSpPr>
          <p:cNvPr id="11" name="Rectangle 10">
            <a:extLst>
              <a:ext uri="{FF2B5EF4-FFF2-40B4-BE49-F238E27FC236}">
                <a16:creationId xmlns:a16="http://schemas.microsoft.com/office/drawing/2014/main" id="{2409CD4F-AFCB-2062-5C4D-887A6F9EB2E6}"/>
              </a:ext>
            </a:extLst>
          </p:cNvPr>
          <p:cNvSpPr/>
          <p:nvPr/>
        </p:nvSpPr>
        <p:spPr>
          <a:xfrm>
            <a:off x="1622324" y="219218"/>
            <a:ext cx="508900" cy="322717"/>
          </a:xfrm>
          <a:prstGeom prst="rect">
            <a:avLst/>
          </a:prstGeom>
          <a:ln>
            <a:solidFill>
              <a:schemeClr val="tx1">
                <a:lumMod val="50000"/>
                <a:lumOff val="50000"/>
              </a:schemeClr>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97" b="0" i="0" u="none" strike="noStrike" kern="1200" cap="none" spc="0" normalizeH="0" baseline="0" noProof="0" dirty="0">
                <a:ln>
                  <a:noFill/>
                </a:ln>
                <a:solidFill>
                  <a:prstClr val="black"/>
                </a:solidFill>
                <a:effectLst/>
                <a:uLnTx/>
                <a:uFillTx/>
                <a:latin typeface="Calibri" panose="020F0502020204030204"/>
                <a:ea typeface="+mn-ea"/>
                <a:cs typeface="+mn-cs"/>
              </a:rPr>
              <a:t>KEY</a:t>
            </a:r>
          </a:p>
        </p:txBody>
      </p:sp>
      <p:pic>
        <p:nvPicPr>
          <p:cNvPr id="12" name="Picture 11">
            <a:extLst>
              <a:ext uri="{FF2B5EF4-FFF2-40B4-BE49-F238E27FC236}">
                <a16:creationId xmlns:a16="http://schemas.microsoft.com/office/drawing/2014/main" id="{295A86AA-95E8-A019-9E2D-1577F7BF621A}"/>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112011" y="1611480"/>
            <a:ext cx="598200" cy="431407"/>
          </a:xfrm>
          <a:prstGeom prst="rect">
            <a:avLst/>
          </a:prstGeom>
        </p:spPr>
      </p:pic>
      <p:pic>
        <p:nvPicPr>
          <p:cNvPr id="13" name="Picture 12">
            <a:extLst>
              <a:ext uri="{FF2B5EF4-FFF2-40B4-BE49-F238E27FC236}">
                <a16:creationId xmlns:a16="http://schemas.microsoft.com/office/drawing/2014/main" id="{3509DF6C-869D-FA12-9A4B-B36400383E8A}"/>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2009140" y="866465"/>
            <a:ext cx="485247" cy="302161"/>
          </a:xfrm>
          <a:prstGeom prst="rect">
            <a:avLst/>
          </a:prstGeom>
        </p:spPr>
      </p:pic>
      <p:sp>
        <p:nvSpPr>
          <p:cNvPr id="14" name="Rectangle 13">
            <a:extLst>
              <a:ext uri="{FF2B5EF4-FFF2-40B4-BE49-F238E27FC236}">
                <a16:creationId xmlns:a16="http://schemas.microsoft.com/office/drawing/2014/main" id="{9F7588B6-FE76-21B3-51FA-C36CEDD9AF3A}"/>
              </a:ext>
            </a:extLst>
          </p:cNvPr>
          <p:cNvSpPr/>
          <p:nvPr/>
        </p:nvSpPr>
        <p:spPr>
          <a:xfrm>
            <a:off x="1965646" y="1237951"/>
            <a:ext cx="517411" cy="25981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4" b="0" i="0" u="none" strike="noStrike" kern="1200" cap="none" spc="0" normalizeH="0" baseline="0" noProof="0" dirty="0">
                <a:ln>
                  <a:noFill/>
                </a:ln>
                <a:solidFill>
                  <a:prstClr val="black"/>
                </a:solidFill>
                <a:effectLst/>
                <a:uLnTx/>
                <a:uFillTx/>
                <a:latin typeface="Calibri" panose="020F0502020204030204"/>
                <a:ea typeface="+mn-ea"/>
                <a:cs typeface="+mn-cs"/>
              </a:rPr>
              <a:t>2m HELICAL SCU</a:t>
            </a:r>
          </a:p>
        </p:txBody>
      </p:sp>
      <p:sp>
        <p:nvSpPr>
          <p:cNvPr id="15" name="Rectangle 14">
            <a:extLst>
              <a:ext uri="{FF2B5EF4-FFF2-40B4-BE49-F238E27FC236}">
                <a16:creationId xmlns:a16="http://schemas.microsoft.com/office/drawing/2014/main" id="{65206346-B1D3-E4A7-0BF2-F79924FAF713}"/>
              </a:ext>
            </a:extLst>
          </p:cNvPr>
          <p:cNvSpPr/>
          <p:nvPr/>
        </p:nvSpPr>
        <p:spPr>
          <a:xfrm>
            <a:off x="341736" y="489941"/>
            <a:ext cx="586021" cy="34355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4" b="0" i="0" u="none" strike="noStrike" kern="1200" cap="none" spc="0" normalizeH="0" baseline="0" noProof="0" dirty="0">
                <a:ln>
                  <a:noFill/>
                </a:ln>
                <a:solidFill>
                  <a:prstClr val="black"/>
                </a:solidFill>
                <a:effectLst/>
                <a:uLnTx/>
                <a:uFillTx/>
                <a:latin typeface="Calibri" panose="020F0502020204030204"/>
                <a:ea typeface="+mn-ea"/>
                <a:cs typeface="+mn-cs"/>
              </a:rPr>
              <a:t>Passive Wakefield Structure</a:t>
            </a:r>
          </a:p>
        </p:txBody>
      </p:sp>
      <p:sp>
        <p:nvSpPr>
          <p:cNvPr id="16" name="Rectangle 15">
            <a:extLst>
              <a:ext uri="{FF2B5EF4-FFF2-40B4-BE49-F238E27FC236}">
                <a16:creationId xmlns:a16="http://schemas.microsoft.com/office/drawing/2014/main" id="{6D301FBF-4A3F-2C83-7B54-2842D086F4F5}"/>
              </a:ext>
            </a:extLst>
          </p:cNvPr>
          <p:cNvSpPr/>
          <p:nvPr/>
        </p:nvSpPr>
        <p:spPr>
          <a:xfrm>
            <a:off x="124190" y="2019094"/>
            <a:ext cx="586021" cy="17607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4" b="0" i="0" u="none" strike="noStrike" kern="1200" cap="none" spc="0" normalizeH="0" baseline="0" noProof="0" dirty="0">
                <a:ln>
                  <a:noFill/>
                </a:ln>
                <a:solidFill>
                  <a:prstClr val="black"/>
                </a:solidFill>
                <a:effectLst/>
                <a:uLnTx/>
                <a:uFillTx/>
                <a:latin typeface="Calibri" panose="020F0502020204030204"/>
                <a:ea typeface="+mn-ea"/>
                <a:cs typeface="+mn-cs"/>
              </a:rPr>
              <a:t>Cryomodule</a:t>
            </a:r>
          </a:p>
        </p:txBody>
      </p:sp>
      <p:sp>
        <p:nvSpPr>
          <p:cNvPr id="17" name="Rectangle 16">
            <a:extLst>
              <a:ext uri="{FF2B5EF4-FFF2-40B4-BE49-F238E27FC236}">
                <a16:creationId xmlns:a16="http://schemas.microsoft.com/office/drawing/2014/main" id="{9570ABE6-0AB6-AA06-0D63-29C4044EDE0E}"/>
              </a:ext>
            </a:extLst>
          </p:cNvPr>
          <p:cNvSpPr/>
          <p:nvPr/>
        </p:nvSpPr>
        <p:spPr>
          <a:xfrm>
            <a:off x="778041" y="2029599"/>
            <a:ext cx="586021" cy="17607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4" b="0" i="0" u="none" strike="noStrike" kern="1200" cap="none" spc="0" normalizeH="0" baseline="0" noProof="0" dirty="0">
                <a:ln>
                  <a:noFill/>
                </a:ln>
                <a:solidFill>
                  <a:prstClr val="black"/>
                </a:solidFill>
                <a:effectLst/>
                <a:uLnTx/>
                <a:uFillTx/>
                <a:latin typeface="Calibri" panose="020F0502020204030204"/>
                <a:ea typeface="+mn-ea"/>
                <a:cs typeface="+mn-cs"/>
              </a:rPr>
              <a:t>Delay Chicane</a:t>
            </a:r>
          </a:p>
        </p:txBody>
      </p:sp>
      <p:pic>
        <p:nvPicPr>
          <p:cNvPr id="18" name="Picture 17">
            <a:extLst>
              <a:ext uri="{FF2B5EF4-FFF2-40B4-BE49-F238E27FC236}">
                <a16:creationId xmlns:a16="http://schemas.microsoft.com/office/drawing/2014/main" id="{F9042BE0-062A-7B96-8117-4A120AEDF47C}"/>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1442133" y="1604740"/>
            <a:ext cx="689091" cy="325536"/>
          </a:xfrm>
          <a:prstGeom prst="rect">
            <a:avLst/>
          </a:prstGeom>
        </p:spPr>
      </p:pic>
      <p:sp>
        <p:nvSpPr>
          <p:cNvPr id="19" name="Rectangle 18">
            <a:extLst>
              <a:ext uri="{FF2B5EF4-FFF2-40B4-BE49-F238E27FC236}">
                <a16:creationId xmlns:a16="http://schemas.microsoft.com/office/drawing/2014/main" id="{6A5F7C14-AA83-F115-5BAD-0CDD2BB3FBFC}"/>
              </a:ext>
            </a:extLst>
          </p:cNvPr>
          <p:cNvSpPr/>
          <p:nvPr/>
        </p:nvSpPr>
        <p:spPr>
          <a:xfrm>
            <a:off x="1423119" y="2033955"/>
            <a:ext cx="586021" cy="25981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4" b="0" i="0" u="none" strike="noStrike" kern="1200" cap="none" spc="0" normalizeH="0" baseline="0" noProof="0" dirty="0">
                <a:ln>
                  <a:noFill/>
                </a:ln>
                <a:solidFill>
                  <a:prstClr val="black"/>
                </a:solidFill>
                <a:effectLst/>
                <a:uLnTx/>
                <a:uFillTx/>
                <a:latin typeface="Calibri" panose="020F0502020204030204"/>
                <a:ea typeface="+mn-ea"/>
                <a:cs typeface="+mn-cs"/>
              </a:rPr>
              <a:t>Kicker + Septum</a:t>
            </a:r>
          </a:p>
        </p:txBody>
      </p:sp>
      <p:sp>
        <p:nvSpPr>
          <p:cNvPr id="20" name="Rectangle 19">
            <a:extLst>
              <a:ext uri="{FF2B5EF4-FFF2-40B4-BE49-F238E27FC236}">
                <a16:creationId xmlns:a16="http://schemas.microsoft.com/office/drawing/2014/main" id="{2B6F30F2-61DA-FA78-A8F3-BB92674DDFE7}"/>
              </a:ext>
            </a:extLst>
          </p:cNvPr>
          <p:cNvSpPr/>
          <p:nvPr/>
        </p:nvSpPr>
        <p:spPr>
          <a:xfrm>
            <a:off x="94754" y="86564"/>
            <a:ext cx="2562295" cy="2159197"/>
          </a:xfrm>
          <a:prstGeom prst="rect">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408"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23" name="Group 22"/>
          <p:cNvGrpSpPr/>
          <p:nvPr/>
        </p:nvGrpSpPr>
        <p:grpSpPr>
          <a:xfrm>
            <a:off x="-5438" y="69518"/>
            <a:ext cx="12194932" cy="6780375"/>
            <a:chOff x="-5438" y="69518"/>
            <a:chExt cx="12194932" cy="6780375"/>
          </a:xfrm>
        </p:grpSpPr>
        <p:pic>
          <p:nvPicPr>
            <p:cNvPr id="2" name="Picture 1">
              <a:extLst>
                <a:ext uri="{FF2B5EF4-FFF2-40B4-BE49-F238E27FC236}">
                  <a16:creationId xmlns:a16="http://schemas.microsoft.com/office/drawing/2014/main" id="{07655236-CF08-36B0-841B-208051A64827}"/>
                </a:ext>
              </a:extLst>
            </p:cNvPr>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0" y="539765"/>
              <a:ext cx="12189494" cy="6310128"/>
            </a:xfrm>
            <a:prstGeom prst="rect">
              <a:avLst/>
            </a:prstGeom>
          </p:spPr>
        </p:pic>
        <p:sp>
          <p:nvSpPr>
            <p:cNvPr id="21" name="Rectangle 20">
              <a:extLst>
                <a:ext uri="{FF2B5EF4-FFF2-40B4-BE49-F238E27FC236}">
                  <a16:creationId xmlns:a16="http://schemas.microsoft.com/office/drawing/2014/main" id="{3259B3D7-594C-E8E6-2380-00CDA65B73C9}"/>
                </a:ext>
              </a:extLst>
            </p:cNvPr>
            <p:cNvSpPr/>
            <p:nvPr/>
          </p:nvSpPr>
          <p:spPr>
            <a:xfrm>
              <a:off x="-5438" y="69518"/>
              <a:ext cx="3255524" cy="23281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2" name="Rectangle 21">
            <a:extLst>
              <a:ext uri="{FF2B5EF4-FFF2-40B4-BE49-F238E27FC236}">
                <a16:creationId xmlns:a16="http://schemas.microsoft.com/office/drawing/2014/main" id="{A8EB59FC-5D36-EB1E-7AE1-09F99EE2497C}"/>
              </a:ext>
            </a:extLst>
          </p:cNvPr>
          <p:cNvSpPr/>
          <p:nvPr/>
        </p:nvSpPr>
        <p:spPr>
          <a:xfrm rot="20477154">
            <a:off x="10049098" y="202996"/>
            <a:ext cx="1321976" cy="34342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16" b="0" i="0" u="none" strike="noStrike" kern="1200" cap="none" spc="0" normalizeH="0" baseline="0" noProof="0" dirty="0">
                <a:ln>
                  <a:noFill/>
                </a:ln>
                <a:solidFill>
                  <a:srgbClr val="4472C4"/>
                </a:solidFill>
                <a:effectLst/>
                <a:uLnTx/>
                <a:uFillTx/>
                <a:latin typeface="Calibri" panose="020F0502020204030204"/>
                <a:ea typeface="+mn-ea"/>
                <a:cs typeface="+mn-cs"/>
              </a:rPr>
              <a:t>to Photon Transports &amp; Experimental Hall </a:t>
            </a:r>
          </a:p>
        </p:txBody>
      </p:sp>
      <p:sp>
        <p:nvSpPr>
          <p:cNvPr id="24" name="TextBox 23"/>
          <p:cNvSpPr txBox="1"/>
          <p:nvPr/>
        </p:nvSpPr>
        <p:spPr>
          <a:xfrm>
            <a:off x="411111" y="596900"/>
            <a:ext cx="4678474" cy="1323439"/>
          </a:xfrm>
          <a:prstGeom prst="rect">
            <a:avLst/>
          </a:prstGeom>
          <a:noFill/>
          <a:ln>
            <a:solidFill>
              <a:srgbClr val="1E5DF8"/>
            </a:solidFill>
          </a:ln>
        </p:spPr>
        <p:txBody>
          <a:bodyPr wrap="square" rtlCol="0">
            <a:spAutoFit/>
          </a:bodyPr>
          <a:lstStyle/>
          <a:p>
            <a:r>
              <a:rPr lang="en-GB" sz="2000" b="1" dirty="0" smtClean="0"/>
              <a:t>The current conceptual layout of UK XFEL</a:t>
            </a:r>
          </a:p>
          <a:p>
            <a:endParaRPr lang="en-GB" sz="2000" b="1" dirty="0"/>
          </a:p>
          <a:p>
            <a:r>
              <a:rPr lang="en-GB" sz="2000" b="1" dirty="0" smtClean="0"/>
              <a:t>Each new FEL that I help design gets longer and higher energy !</a:t>
            </a:r>
            <a:endParaRPr lang="en-GB" sz="2000" b="1" dirty="0"/>
          </a:p>
        </p:txBody>
      </p:sp>
    </p:spTree>
    <p:extLst>
      <p:ext uri="{BB962C8B-B14F-4D97-AF65-F5344CB8AC3E}">
        <p14:creationId xmlns:p14="http://schemas.microsoft.com/office/powerpoint/2010/main" val="158376701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Sustainability of Accelerators</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065456"/>
            <a:ext cx="11153660" cy="3139321"/>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I want to play</a:t>
            </a:r>
            <a:r>
              <a:rPr kumimoji="0" lang="en-GB" sz="2000" b="1"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rPr>
              <a:t> my part in making current and future accelerators more sustainable</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dirty="0" smtClean="0">
                <a:solidFill>
                  <a:prstClr val="black"/>
                </a:solidFill>
                <a:latin typeface="Arial" panose="020B0604020202020204" pitchFamily="34" charset="0"/>
                <a:cs typeface="Arial" panose="020B0604020202020204" pitchFamily="34" charset="0"/>
              </a:rPr>
              <a:t>On the technical side</a:t>
            </a:r>
            <a:r>
              <a:rPr lang="en-GB" sz="2000" b="1" noProof="0" dirty="0" smtClean="0">
                <a:solidFill>
                  <a:prstClr val="black"/>
                </a:solidFill>
                <a:latin typeface="Arial" panose="020B0604020202020204" pitchFamily="34" charset="0"/>
                <a:cs typeface="Arial" panose="020B0604020202020204" pitchFamily="34" charset="0"/>
              </a:rPr>
              <a:t> I helped develop the </a:t>
            </a:r>
            <a:r>
              <a:rPr lang="en-GB" sz="2000" b="1" dirty="0" smtClean="0">
                <a:solidFill>
                  <a:prstClr val="black"/>
                </a:solidFill>
                <a:latin typeface="Arial" panose="020B0604020202020204" pitchFamily="34" charset="0"/>
                <a:cs typeface="Arial" panose="020B0604020202020204" pitchFamily="34" charset="0"/>
              </a:rPr>
              <a:t>first </a:t>
            </a:r>
            <a:r>
              <a:rPr lang="en-GB" sz="2000" b="1" noProof="0" dirty="0" smtClean="0">
                <a:solidFill>
                  <a:prstClr val="black"/>
                </a:solidFill>
                <a:latin typeface="Arial" panose="020B0604020202020204" pitchFamily="34" charset="0"/>
                <a:cs typeface="Arial" panose="020B0604020202020204" pitchFamily="34" charset="0"/>
              </a:rPr>
              <a:t>ZEPTO permanent magnet quadrupoles and dipole</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noProof="0" dirty="0" smtClean="0">
                <a:solidFill>
                  <a:srgbClr val="1E5DF8"/>
                </a:solidFill>
                <a:latin typeface="Arial" panose="020B0604020202020204" pitchFamily="34" charset="0"/>
                <a:cs typeface="Arial" panose="020B0604020202020204" pitchFamily="34" charset="0"/>
              </a:rPr>
              <a:t>My only patents !</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Now, I am concentrating</a:t>
            </a:r>
            <a:r>
              <a:rPr kumimoji="0" lang="en-GB" sz="2000" i="0" u="none" strike="noStrike" kern="1200" cap="none" spc="0" normalizeH="0" dirty="0" smtClean="0">
                <a:ln>
                  <a:noFill/>
                </a:ln>
                <a:solidFill>
                  <a:prstClr val="black"/>
                </a:solidFill>
                <a:effectLst/>
                <a:uLnTx/>
                <a:uFillTx/>
                <a:latin typeface="Arial" panose="020B0604020202020204" pitchFamily="34" charset="0"/>
                <a:ea typeface="+mn-ea"/>
                <a:cs typeface="Arial" panose="020B0604020202020204" pitchFamily="34" charset="0"/>
              </a:rPr>
              <a:t> my efforts on making sure that the UK accelerator community is properly funded to lead the way globally in some key technologies, not least because we have a pipeline of new accelerator projects that absolutely must be </a:t>
            </a:r>
            <a:r>
              <a:rPr lang="en-GB" sz="2000" dirty="0" smtClean="0">
                <a:solidFill>
                  <a:prstClr val="black"/>
                </a:solidFill>
                <a:latin typeface="Arial" panose="020B0604020202020204" pitchFamily="34" charset="0"/>
                <a:cs typeface="Arial" panose="020B0604020202020204" pitchFamily="34" charset="0"/>
              </a:rPr>
              <a:t>much</a:t>
            </a:r>
            <a:r>
              <a:rPr kumimoji="0" lang="en-GB" sz="2000" i="0" u="none" strike="noStrike" kern="1200" cap="none" spc="0" normalizeH="0" dirty="0" smtClean="0">
                <a:ln>
                  <a:noFill/>
                </a:ln>
                <a:solidFill>
                  <a:prstClr val="black"/>
                </a:solidFill>
                <a:effectLst/>
                <a:uLnTx/>
                <a:uFillTx/>
                <a:latin typeface="Arial" panose="020B0604020202020204" pitchFamily="34" charset="0"/>
                <a:ea typeface="+mn-ea"/>
                <a:cs typeface="Arial" panose="020B0604020202020204" pitchFamily="34" charset="0"/>
              </a:rPr>
              <a:t> more sustainable than present day technology allows – e.g. ISIS-2, UK XFEL, FCC, …</a:t>
            </a:r>
            <a:endParaRPr kumimoji="0" lang="en-GB" sz="200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p:cNvPicPr preferRelativeResize="0">
            <a:picLocks/>
          </p:cNvPicPr>
          <p:nvPr/>
        </p:nvPicPr>
        <p:blipFill>
          <a:blip r:embed="rId2" cstate="screen">
            <a:extLst>
              <a:ext uri="{28A0092B-C50C-407E-A947-70E740481C1C}">
                <a14:useLocalDpi xmlns:a14="http://schemas.microsoft.com/office/drawing/2010/main"/>
              </a:ext>
            </a:extLst>
          </a:blip>
          <a:stretch>
            <a:fillRect/>
          </a:stretch>
        </p:blipFill>
        <p:spPr>
          <a:xfrm>
            <a:off x="7874001" y="3689351"/>
            <a:ext cx="4318000" cy="3168650"/>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2400" y="3689351"/>
            <a:ext cx="5347125" cy="3007758"/>
          </a:xfrm>
          <a:prstGeom prst="rect">
            <a:avLst/>
          </a:prstGeom>
          <a:ln>
            <a:solidFill>
              <a:schemeClr val="accent1"/>
            </a:solidFill>
          </a:ln>
        </p:spPr>
      </p:pic>
      <p:sp>
        <p:nvSpPr>
          <p:cNvPr id="9" name="Textplatzhalter 3"/>
          <p:cNvSpPr txBox="1">
            <a:spLocks/>
          </p:cNvSpPr>
          <p:nvPr/>
        </p:nvSpPr>
        <p:spPr>
          <a:xfrm>
            <a:off x="5573161" y="5377834"/>
            <a:ext cx="1976989" cy="1319275"/>
          </a:xfrm>
          <a:prstGeom prst="rect">
            <a:avLst/>
          </a:prstGeom>
          <a:ln>
            <a:solidFill>
              <a:srgbClr val="1E5DF8"/>
            </a:solidFill>
          </a:ln>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tabLst>
                <a:tab pos="361950" algn="l"/>
              </a:tabLst>
              <a:defRPr sz="1800" kern="1200">
                <a:solidFill>
                  <a:schemeClr val="tx1"/>
                </a:solidFill>
                <a:latin typeface="+mn-lt"/>
                <a:ea typeface="+mn-ea"/>
                <a:cs typeface="+mn-cs"/>
              </a:defRPr>
            </a:lvl1pPr>
            <a:lvl2pPr marL="628650" indent="-266700" algn="l" defTabSz="914400" rtl="0" eaLnBrk="1" latinLnBrk="0" hangingPunct="1">
              <a:lnSpc>
                <a:spcPct val="11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2pPr>
            <a:lvl3pPr marL="895350" indent="-266700" algn="l" defTabSz="914400" rtl="0" eaLnBrk="1" latinLnBrk="0" hangingPunct="1">
              <a:lnSpc>
                <a:spcPct val="11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3pPr>
            <a:lvl4pPr marL="1162050" indent="-266700" algn="l" defTabSz="914400" rtl="0" eaLnBrk="1" latinLnBrk="0" hangingPunct="1">
              <a:lnSpc>
                <a:spcPct val="11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4pPr>
            <a:lvl5pPr marL="1438275" indent="-276225" algn="l" defTabSz="914400" rtl="0" eaLnBrk="1" latinLnBrk="0" hangingPunct="1">
              <a:lnSpc>
                <a:spcPct val="11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 typeface="Arial" panose="020B0604020202020204" pitchFamily="34" charset="0"/>
              <a:buNone/>
              <a:tabLst>
                <a:tab pos="361950" algn="l"/>
              </a:tabLst>
              <a:defRPr/>
            </a:pPr>
            <a:r>
              <a:rPr kumimoji="0" lang="de-DE" sz="1400" b="0" i="0" u="none" strike="noStrike" kern="1200" cap="none" spc="0" normalizeH="0" baseline="0" noProof="0" smtClean="0">
                <a:ln>
                  <a:noFill/>
                </a:ln>
                <a:solidFill>
                  <a:sysClr val="windowText" lastClr="000000"/>
                </a:solidFill>
                <a:effectLst/>
                <a:uLnTx/>
                <a:uFillTx/>
                <a:latin typeface="Arial"/>
                <a:ea typeface="+mn-ea"/>
                <a:cs typeface="+mn-cs"/>
              </a:rPr>
              <a:t>Denise Völker, </a:t>
            </a:r>
            <a:r>
              <a:rPr kumimoji="0" lang="en-US" sz="1400" b="0" i="0" u="none" strike="noStrike" kern="1200" cap="none" spc="0" normalizeH="0" baseline="0" noProof="0" dirty="0" smtClean="0">
                <a:ln>
                  <a:noFill/>
                </a:ln>
                <a:solidFill>
                  <a:sysClr val="windowText" lastClr="000000"/>
                </a:solidFill>
                <a:effectLst/>
                <a:uLnTx/>
                <a:uFillTx/>
                <a:latin typeface="Arial"/>
                <a:ea typeface="+mn-ea"/>
                <a:cs typeface="+mn-cs"/>
              </a:rPr>
              <a:t>Head of Sustainability at DESY</a:t>
            </a:r>
          </a:p>
          <a:p>
            <a:pPr lvl="0"/>
            <a:r>
              <a:rPr lang="en-US" sz="1400" dirty="0">
                <a:latin typeface="DesySans Office Cn Medium" panose="020B0706040000020003"/>
              </a:rPr>
              <a:t>Sustainable Accelerator </a:t>
            </a:r>
            <a:r>
              <a:rPr lang="en-US" sz="1400" dirty="0" smtClean="0">
                <a:latin typeface="DesySans Office Cn Medium" panose="020B0706040000020003"/>
              </a:rPr>
              <a:t>Workshop, Harwell</a:t>
            </a:r>
            <a:endParaRPr kumimoji="0" lang="en-US" sz="1400" b="0" i="0" u="none" strike="noStrike" kern="1200" cap="none" spc="0" normalizeH="0" baseline="0" noProof="0" dirty="0" smtClean="0">
              <a:ln>
                <a:noFill/>
              </a:ln>
              <a:solidFill>
                <a:sysClr val="windowText" lastClr="000000"/>
              </a:solidFill>
              <a:effectLst/>
              <a:uLnTx/>
              <a:uFillTx/>
              <a:latin typeface="Arial"/>
              <a:ea typeface="+mn-ea"/>
              <a:cs typeface="+mn-cs"/>
            </a:endParaRPr>
          </a:p>
          <a:p>
            <a:pPr marL="0" marR="0" lvl="0" indent="0" algn="l" defTabSz="914400" rtl="0" eaLnBrk="1" fontAlgn="auto" latinLnBrk="0" hangingPunct="1">
              <a:lnSpc>
                <a:spcPct val="110000"/>
              </a:lnSpc>
              <a:spcBef>
                <a:spcPts val="0"/>
              </a:spcBef>
              <a:spcAft>
                <a:spcPts val="0"/>
              </a:spcAft>
              <a:buClrTx/>
              <a:buSzTx/>
              <a:buFont typeface="Arial" panose="020B0604020202020204" pitchFamily="34" charset="0"/>
              <a:buNone/>
              <a:tabLst>
                <a:tab pos="361950" algn="l"/>
              </a:tabLst>
              <a:defRPr/>
            </a:pPr>
            <a:r>
              <a:rPr kumimoji="0" lang="de-DE" sz="1400" b="0" i="0" u="none" strike="noStrike" kern="1200" cap="none" spc="0" normalizeH="0" baseline="0" noProof="0" smtClean="0">
                <a:ln>
                  <a:noFill/>
                </a:ln>
                <a:solidFill>
                  <a:sysClr val="windowText" lastClr="000000"/>
                </a:solidFill>
                <a:effectLst/>
                <a:uLnTx/>
                <a:uFillTx/>
                <a:latin typeface="Arial"/>
                <a:ea typeface="+mn-ea"/>
                <a:cs typeface="+mn-cs"/>
              </a:rPr>
              <a:t>23rd May 2024</a:t>
            </a:r>
          </a:p>
          <a:p>
            <a:pPr marL="0" marR="0" lvl="0" indent="0" algn="l" defTabSz="914400" rtl="0" eaLnBrk="1" fontAlgn="auto" latinLnBrk="0" hangingPunct="1">
              <a:lnSpc>
                <a:spcPct val="110000"/>
              </a:lnSpc>
              <a:spcBef>
                <a:spcPts val="0"/>
              </a:spcBef>
              <a:spcAft>
                <a:spcPts val="0"/>
              </a:spcAft>
              <a:buClrTx/>
              <a:buSzTx/>
              <a:buFont typeface="Arial" panose="020B0604020202020204" pitchFamily="34" charset="0"/>
              <a:buNone/>
              <a:tabLst>
                <a:tab pos="361950" algn="l"/>
              </a:tabLst>
              <a:defRPr/>
            </a:pPr>
            <a:endParaRPr kumimoji="0" lang="de-DE" sz="1400" b="0" i="0" u="none" strike="noStrike" kern="1200" cap="none" spc="0" normalizeH="0" baseline="0" noProof="0" dirty="0">
              <a:ln>
                <a:noFill/>
              </a:ln>
              <a:solidFill>
                <a:sysClr val="windowText" lastClr="000000"/>
              </a:solidFill>
              <a:effectLst/>
              <a:uLnTx/>
              <a:uFillTx/>
              <a:latin typeface="Arial"/>
              <a:ea typeface="+mn-ea"/>
              <a:cs typeface="+mn-cs"/>
            </a:endParaRPr>
          </a:p>
        </p:txBody>
      </p:sp>
      <p:sp>
        <p:nvSpPr>
          <p:cNvPr id="10" name="TextBox 9"/>
          <p:cNvSpPr txBox="1"/>
          <p:nvPr/>
        </p:nvSpPr>
        <p:spPr>
          <a:xfrm>
            <a:off x="6686551" y="3994150"/>
            <a:ext cx="1568450" cy="830997"/>
          </a:xfrm>
          <a:prstGeom prst="rect">
            <a:avLst/>
          </a:prstGeom>
          <a:noFill/>
        </p:spPr>
        <p:txBody>
          <a:bodyPr wrap="square" rtlCol="0">
            <a:spAutoFit/>
          </a:bodyPr>
          <a:lstStyle/>
          <a:p>
            <a:r>
              <a:rPr lang="en-GB" sz="1600" dirty="0" smtClean="0"/>
              <a:t>ZEPTO quad installed on Diamond</a:t>
            </a:r>
            <a:endParaRPr lang="en-GB" sz="1600" dirty="0"/>
          </a:p>
        </p:txBody>
      </p:sp>
    </p:spTree>
    <p:extLst>
      <p:ext uri="{BB962C8B-B14F-4D97-AF65-F5344CB8AC3E}">
        <p14:creationId xmlns:p14="http://schemas.microsoft.com/office/powerpoint/2010/main" val="7581980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6673851" y="150851"/>
            <a:ext cx="4826000" cy="6072149"/>
          </a:xfrm>
          <a:prstGeom prst="rect">
            <a:avLst/>
          </a:prstGeom>
        </p:spPr>
      </p:pic>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Back to the Job Advert</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403340" y="1254041"/>
            <a:ext cx="6135604" cy="3170099"/>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solidFill>
                  <a:srgbClr val="626262"/>
                </a:solidFill>
                <a:latin typeface="Arial"/>
                <a:cs typeface="Arial"/>
              </a:rPr>
              <a:t>“…our group … is embarking on major new design initiatives … state of the art … </a:t>
            </a:r>
            <a:r>
              <a:rPr lang="en-GB" sz="2000" b="1" dirty="0" smtClean="0">
                <a:solidFill>
                  <a:srgbClr val="00B050"/>
                </a:solidFill>
                <a:latin typeface="Arial"/>
                <a:cs typeface="Arial"/>
              </a:rPr>
              <a:t>storage rings and free electron lasers</a:t>
            </a:r>
            <a:r>
              <a:rPr lang="en-GB" sz="2000" b="1" dirty="0" smtClean="0">
                <a:solidFill>
                  <a:srgbClr val="626262"/>
                </a:solidFill>
                <a:latin typeface="Arial"/>
                <a:cs typeface="Arial"/>
              </a:rPr>
              <a:t>”</a:t>
            </a:r>
          </a:p>
          <a:p>
            <a:pPr marL="342900" indent="-342900">
              <a:buFont typeface="Arial,Sans-Serif" panose="020B0604020202020204" pitchFamily="34" charset="0"/>
              <a:buChar char="•"/>
            </a:pPr>
            <a:r>
              <a:rPr lang="en-GB" sz="2000" b="1" dirty="0" smtClean="0">
                <a:solidFill>
                  <a:srgbClr val="626262"/>
                </a:solidFill>
                <a:latin typeface="Arial"/>
                <a:cs typeface="Arial"/>
              </a:rPr>
              <a:t>“Advanced accelerators use </a:t>
            </a:r>
            <a:r>
              <a:rPr lang="en-GB" sz="2000" b="1" dirty="0">
                <a:solidFill>
                  <a:srgbClr val="626262"/>
                </a:solidFill>
                <a:latin typeface="Arial"/>
                <a:cs typeface="Arial"/>
              </a:rPr>
              <a:t>high technology </a:t>
            </a:r>
            <a:r>
              <a:rPr lang="en-GB" sz="2000" b="1" dirty="0" smtClean="0">
                <a:solidFill>
                  <a:srgbClr val="626262"/>
                </a:solidFill>
                <a:latin typeface="Arial"/>
                <a:cs typeface="Arial"/>
              </a:rPr>
              <a:t>…</a:t>
            </a:r>
            <a:r>
              <a:rPr lang="en-GB" sz="2000" b="1" dirty="0" smtClean="0">
                <a:solidFill>
                  <a:srgbClr val="00B050"/>
                </a:solidFill>
                <a:latin typeface="Arial"/>
                <a:cs typeface="Arial"/>
              </a:rPr>
              <a:t>particle beam design</a:t>
            </a:r>
            <a:r>
              <a:rPr lang="en-GB" sz="2000" b="1" dirty="0" smtClean="0">
                <a:solidFill>
                  <a:srgbClr val="626262"/>
                </a:solidFill>
                <a:latin typeface="Arial"/>
                <a:cs typeface="Arial"/>
              </a:rPr>
              <a:t>, major </a:t>
            </a:r>
            <a:r>
              <a:rPr lang="en-GB" sz="2000" b="1" dirty="0" smtClean="0">
                <a:solidFill>
                  <a:srgbClr val="00B050"/>
                </a:solidFill>
                <a:latin typeface="Arial"/>
                <a:cs typeface="Arial"/>
              </a:rPr>
              <a:t>computer simulation</a:t>
            </a:r>
            <a:r>
              <a:rPr lang="en-GB" sz="2000" b="1" dirty="0" smtClean="0">
                <a:solidFill>
                  <a:srgbClr val="626262"/>
                </a:solidFill>
                <a:latin typeface="Arial"/>
                <a:cs typeface="Arial"/>
              </a:rPr>
              <a:t>, </a:t>
            </a:r>
            <a:r>
              <a:rPr lang="en-GB" sz="2000" b="1" dirty="0" smtClean="0">
                <a:solidFill>
                  <a:srgbClr val="00B050"/>
                </a:solidFill>
                <a:latin typeface="Arial"/>
                <a:cs typeface="Arial"/>
              </a:rPr>
              <a:t>large electromagnets</a:t>
            </a:r>
            <a:r>
              <a:rPr lang="en-GB" sz="2000" b="1" dirty="0" smtClean="0">
                <a:solidFill>
                  <a:srgbClr val="626262"/>
                </a:solidFill>
                <a:latin typeface="Arial"/>
                <a:cs typeface="Arial"/>
              </a:rPr>
              <a:t>, </a:t>
            </a:r>
            <a:r>
              <a:rPr lang="en-GB" sz="2000" b="1" dirty="0" smtClean="0">
                <a:solidFill>
                  <a:srgbClr val="FF0000"/>
                </a:solidFill>
                <a:latin typeface="Arial"/>
                <a:cs typeface="Arial"/>
              </a:rPr>
              <a:t>high power RF systems</a:t>
            </a:r>
            <a:r>
              <a:rPr lang="en-GB" sz="2000" b="1" dirty="0" smtClean="0">
                <a:solidFill>
                  <a:srgbClr val="626262"/>
                </a:solidFill>
                <a:latin typeface="Arial"/>
                <a:cs typeface="Arial"/>
              </a:rPr>
              <a:t>, </a:t>
            </a:r>
            <a:r>
              <a:rPr lang="en-GB" sz="2000" b="1" dirty="0" smtClean="0">
                <a:solidFill>
                  <a:srgbClr val="00B050"/>
                </a:solidFill>
                <a:latin typeface="Arial"/>
                <a:cs typeface="Arial"/>
              </a:rPr>
              <a:t>high-voltage pulse techniques</a:t>
            </a:r>
            <a:r>
              <a:rPr lang="en-GB" sz="2000" b="1" dirty="0" smtClean="0">
                <a:solidFill>
                  <a:srgbClr val="626262"/>
                </a:solidFill>
                <a:latin typeface="Arial"/>
                <a:cs typeface="Arial"/>
              </a:rPr>
              <a:t>, </a:t>
            </a:r>
            <a:r>
              <a:rPr lang="en-GB" sz="2000" b="1" dirty="0" smtClean="0">
                <a:solidFill>
                  <a:srgbClr val="00B050"/>
                </a:solidFill>
                <a:latin typeface="Arial"/>
                <a:cs typeface="Arial"/>
              </a:rPr>
              <a:t>superconducting magnets</a:t>
            </a:r>
            <a:r>
              <a:rPr lang="en-GB" sz="2000" b="1" dirty="0" smtClean="0">
                <a:solidFill>
                  <a:srgbClr val="626262"/>
                </a:solidFill>
                <a:latin typeface="Arial"/>
                <a:cs typeface="Arial"/>
              </a:rPr>
              <a:t>, </a:t>
            </a:r>
            <a:r>
              <a:rPr lang="en-GB" sz="2000" b="1" dirty="0" smtClean="0">
                <a:solidFill>
                  <a:srgbClr val="FF0000"/>
                </a:solidFill>
                <a:latin typeface="Arial"/>
                <a:cs typeface="Arial"/>
              </a:rPr>
              <a:t>ultra high vacuum equipment</a:t>
            </a:r>
            <a:r>
              <a:rPr lang="en-GB" sz="2000" b="1" dirty="0" smtClean="0">
                <a:solidFill>
                  <a:srgbClr val="626262"/>
                </a:solidFill>
                <a:latin typeface="Arial"/>
                <a:cs typeface="Arial"/>
              </a:rPr>
              <a:t>, and </a:t>
            </a:r>
            <a:r>
              <a:rPr lang="en-GB" sz="2000" b="1" dirty="0" smtClean="0">
                <a:solidFill>
                  <a:srgbClr val="00B050"/>
                </a:solidFill>
                <a:latin typeface="Arial"/>
                <a:cs typeface="Arial"/>
              </a:rPr>
              <a:t>other topics</a:t>
            </a:r>
            <a:r>
              <a:rPr lang="en-GB" sz="2000" b="1" dirty="0" smtClean="0">
                <a:solidFill>
                  <a:srgbClr val="626262"/>
                </a:solidFill>
                <a:latin typeface="Arial"/>
                <a:cs typeface="Arial"/>
              </a:rPr>
              <a:t>.”</a:t>
            </a:r>
            <a:endParaRPr lang="en-US" sz="2000" b="1" dirty="0">
              <a:solidFill>
                <a:srgbClr val="2E2D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p:txBody>
      </p:sp>
      <p:sp>
        <p:nvSpPr>
          <p:cNvPr id="2" name="TextBox 1"/>
          <p:cNvSpPr txBox="1"/>
          <p:nvPr/>
        </p:nvSpPr>
        <p:spPr>
          <a:xfrm>
            <a:off x="2323381" y="4669766"/>
            <a:ext cx="3899140" cy="923330"/>
          </a:xfrm>
          <a:prstGeom prst="rect">
            <a:avLst/>
          </a:prstGeom>
          <a:solidFill>
            <a:srgbClr val="FFFF00"/>
          </a:solidFill>
          <a:ln>
            <a:solidFill>
              <a:schemeClr val="tx1"/>
            </a:solidFill>
          </a:ln>
        </p:spPr>
        <p:txBody>
          <a:bodyPr wrap="square" rtlCol="0">
            <a:spAutoFit/>
          </a:bodyPr>
          <a:lstStyle/>
          <a:p>
            <a:r>
              <a:rPr lang="en-GB" b="1" dirty="0" smtClean="0"/>
              <a:t>It’s taken a long time but I have worked on most of the topics listed now, just two more to go!</a:t>
            </a:r>
            <a:endParaRPr lang="en-GB" b="1" dirty="0"/>
          </a:p>
        </p:txBody>
      </p:sp>
    </p:spTree>
    <p:extLst>
      <p:ext uri="{BB962C8B-B14F-4D97-AF65-F5344CB8AC3E}">
        <p14:creationId xmlns:p14="http://schemas.microsoft.com/office/powerpoint/2010/main" val="371811753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pPr lvl="0"/>
            <a:r>
              <a:rPr lang="en-US" sz="4400" b="1" spc="-160" dirty="0" smtClean="0">
                <a:solidFill>
                  <a:srgbClr val="2E2D62"/>
                </a:solidFill>
                <a:latin typeface="Arial" panose="020B0604020202020204" pitchFamily="34" charset="0"/>
                <a:cs typeface="Arial" panose="020B0604020202020204" pitchFamily="34" charset="0"/>
              </a:rPr>
              <a:t>Acknowledgements</a:t>
            </a:r>
            <a:endParaRPr kumimoji="0" lang="en-US" sz="44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53660" cy="5601533"/>
          </a:xfrm>
          <a:prstGeom prst="rect">
            <a:avLst/>
          </a:prstGeom>
          <a:solidFill>
            <a:srgbClr val="FFFFFF"/>
          </a:solid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I am particularly indebted to three mentors that I was lucky enough to work with for large parts of my career – Vic Suller, Mike Poole, and Neil Marks</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b="1" dirty="0" smtClean="0">
                <a:solidFill>
                  <a:srgbClr val="00B050"/>
                </a:solidFill>
                <a:latin typeface="Arial" panose="020B0604020202020204" pitchFamily="34" charset="0"/>
                <a:cs typeface="Arial" panose="020B0604020202020204" pitchFamily="34" charset="0"/>
              </a:rPr>
              <a:t>They were all brilliant and inspiring to work with in their own distinctive ways!</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1" i="0" u="none" strike="noStrik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lang="en-GB" sz="2000" b="1" dirty="0" smtClean="0">
              <a:solidFill>
                <a:srgbClr val="00B050"/>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1" i="0" u="none" strike="noStrik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lang="en-GB" sz="2000" b="1" dirty="0" smtClean="0">
              <a:solidFill>
                <a:srgbClr val="00B050"/>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1" i="0" u="none" strike="noStrike" kern="1200" cap="none" spc="0" normalizeH="0" baseline="0" noProof="0" dirty="0" smtClean="0">
              <a:ln>
                <a:noFill/>
              </a:ln>
              <a:solidFill>
                <a:srgbClr val="00B050"/>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2000" dirty="0" smtClean="0">
                <a:solidFill>
                  <a:prstClr val="black"/>
                </a:solidFill>
                <a:latin typeface="Arial" panose="020B0604020202020204" pitchFamily="34" charset="0"/>
                <a:cs typeface="Arial" panose="020B0604020202020204" pitchFamily="34" charset="0"/>
              </a:rPr>
              <a:t>Also, all of the activities and projects that I have mentioned were carried out as part of a team of other experts from multiple disciplines and I would have achieved very little without them!</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lang="en-GB" sz="2000" dirty="0" smtClean="0">
              <a:solidFill>
                <a:prstClr val="black"/>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I</a:t>
            </a:r>
            <a:r>
              <a:rPr kumimoji="0" lang="en-GB" sz="2000" b="0" i="0" u="none" strike="noStrike" kern="1200" cap="none" spc="0" normalizeH="0" noProof="0" dirty="0" smtClean="0">
                <a:ln>
                  <a:noFill/>
                </a:ln>
                <a:solidFill>
                  <a:prstClr val="black"/>
                </a:solidFill>
                <a:effectLst/>
                <a:uLnTx/>
                <a:uFillTx/>
                <a:latin typeface="Arial" panose="020B0604020202020204" pitchFamily="34" charset="0"/>
                <a:ea typeface="+mn-ea"/>
                <a:cs typeface="Arial" panose="020B0604020202020204" pitchFamily="34" charset="0"/>
              </a:rPr>
              <a:t> am extremely grateful to everyone who I have worked with along the way and apologies for not listing you all here, I’m bound to forget someone inadvertently!</a:t>
            </a: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lang="en-GB" sz="2000" baseline="0" dirty="0">
              <a:solidFill>
                <a:prstClr val="black"/>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kumimoji="0" lang="en-GB" sz="2000" b="1" i="0" u="none" strike="noStrike" kern="1200" cap="none" spc="0" normalizeH="0" noProof="0" dirty="0" smtClean="0">
                <a:ln>
                  <a:noFill/>
                </a:ln>
                <a:solidFill>
                  <a:srgbClr val="1E5DF8"/>
                </a:solidFill>
                <a:effectLst/>
                <a:uLnTx/>
                <a:uFillTx/>
                <a:latin typeface="Arial" panose="020B0604020202020204" pitchFamily="34" charset="0"/>
                <a:ea typeface="+mn-ea"/>
                <a:cs typeface="Arial" panose="020B0604020202020204" pitchFamily="34" charset="0"/>
              </a:rPr>
              <a:t>Thanks again to the IOP PAB for the prize, it’s a great honour and a surprise and very much appreciated!</a:t>
            </a:r>
            <a:endParaRPr kumimoji="0" lang="en-GB" sz="2000" b="1"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Sans-Serif"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052" name="Picture 4" descr="Accelerator Science at Daresbury - the early years A close-up and personal  view by Vic Suller (Louisiana State University/CAMD) - ppt download"/>
          <p:cNvPicPr>
            <a:picLocks noChangeAspect="1" noChangeArrowheads="1"/>
          </p:cNvPicPr>
          <p:nvPr/>
        </p:nvPicPr>
        <p:blipFill rotWithShape="1">
          <a:blip r:embed="rId2" cstate="hqprint">
            <a:extLst>
              <a:ext uri="{28A0092B-C50C-407E-A947-70E740481C1C}">
                <a14:useLocalDpi xmlns:a14="http://schemas.microsoft.com/office/drawing/2010/main"/>
              </a:ext>
            </a:extLst>
          </a:blip>
          <a:srcRect/>
          <a:stretch/>
        </p:blipFill>
        <p:spPr bwMode="auto">
          <a:xfrm>
            <a:off x="3640347" y="2303571"/>
            <a:ext cx="2438400" cy="142471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244172" y="2303571"/>
            <a:ext cx="1300146" cy="1424711"/>
          </a:xfrm>
          <a:prstGeom prst="rect">
            <a:avLst/>
          </a:prstGeom>
        </p:spPr>
      </p:pic>
    </p:spTree>
    <p:extLst>
      <p:ext uri="{BB962C8B-B14F-4D97-AF65-F5344CB8AC3E}">
        <p14:creationId xmlns:p14="http://schemas.microsoft.com/office/powerpoint/2010/main" val="3390711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The Offer</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403340" y="1254041"/>
            <a:ext cx="4311535" cy="5016758"/>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solidFill>
                  <a:srgbClr val="626262"/>
                </a:solidFill>
                <a:latin typeface="Arial"/>
                <a:cs typeface="Arial"/>
              </a:rPr>
              <a:t>Scientific Officer at a salary of £10,026</a:t>
            </a:r>
          </a:p>
          <a:p>
            <a:pPr marL="342900" indent="-342900">
              <a:buFont typeface="Arial,Sans-Serif" panose="020B0604020202020204" pitchFamily="34" charset="0"/>
              <a:buChar char="•"/>
            </a:pPr>
            <a:endParaRPr lang="en-GB" sz="2000" b="1" dirty="0">
              <a:solidFill>
                <a:srgbClr val="626262"/>
              </a:solidFill>
              <a:latin typeface="Arial"/>
              <a:cs typeface="Arial"/>
            </a:endParaRPr>
          </a:p>
          <a:p>
            <a:pPr marL="342900" indent="-342900">
              <a:buFont typeface="Arial,Sans-Serif" panose="020B0604020202020204" pitchFamily="34" charset="0"/>
              <a:buChar char="•"/>
            </a:pPr>
            <a:r>
              <a:rPr lang="en-GB" sz="2000" b="1" dirty="0" smtClean="0">
                <a:solidFill>
                  <a:srgbClr val="626262"/>
                </a:solidFill>
                <a:latin typeface="Arial"/>
                <a:cs typeface="Arial"/>
              </a:rPr>
              <a:t>When I received the offer I visited Daresbury again to learn a bit more about what the job actually was!</a:t>
            </a:r>
          </a:p>
          <a:p>
            <a:pPr marL="342900" indent="-342900">
              <a:buFont typeface="Arial,Sans-Serif" panose="020B0604020202020204" pitchFamily="34" charset="0"/>
              <a:buChar char="•"/>
            </a:pPr>
            <a:r>
              <a:rPr lang="en-GB" sz="2000" b="1" dirty="0" smtClean="0">
                <a:solidFill>
                  <a:srgbClr val="FF0000"/>
                </a:solidFill>
                <a:latin typeface="Arial"/>
                <a:cs typeface="Arial"/>
              </a:rPr>
              <a:t>Q “Can I do a PhD here?” </a:t>
            </a:r>
          </a:p>
          <a:p>
            <a:pPr marL="342900" indent="-342900">
              <a:buFont typeface="Arial,Sans-Serif" panose="020B0604020202020204" pitchFamily="34" charset="0"/>
              <a:buChar char="•"/>
            </a:pPr>
            <a:r>
              <a:rPr lang="en-GB" sz="2000" b="1" dirty="0" smtClean="0">
                <a:solidFill>
                  <a:srgbClr val="FF0000"/>
                </a:solidFill>
                <a:latin typeface="Arial"/>
                <a:cs typeface="Arial"/>
              </a:rPr>
              <a:t>A “No, it’s not possible to do a PhD in accelerators in the UK unfortunately”</a:t>
            </a:r>
          </a:p>
          <a:p>
            <a:pPr marL="342900" indent="-342900">
              <a:buFont typeface="Arial,Sans-Serif" panose="020B0604020202020204" pitchFamily="34" charset="0"/>
              <a:buChar char="•"/>
            </a:pPr>
            <a:endParaRPr lang="en-GB" sz="2000" b="1" dirty="0" smtClean="0">
              <a:solidFill>
                <a:srgbClr val="626262"/>
              </a:solidFill>
              <a:latin typeface="Arial"/>
              <a:cs typeface="Arial"/>
            </a:endParaRPr>
          </a:p>
          <a:p>
            <a:pPr marL="342900" indent="-342900">
              <a:buFont typeface="Arial,Sans-Serif" panose="020B0604020202020204" pitchFamily="34" charset="0"/>
              <a:buChar char="•"/>
            </a:pPr>
            <a:r>
              <a:rPr lang="en-US" sz="2000" b="1" dirty="0" smtClean="0">
                <a:solidFill>
                  <a:srgbClr val="2E2D62"/>
                </a:solidFill>
                <a:latin typeface="Arial" panose="020B0604020202020204" pitchFamily="34" charset="0"/>
                <a:cs typeface="Arial" panose="020B0604020202020204" pitchFamily="34" charset="0"/>
              </a:rPr>
              <a:t>I was very unsure so said to myself I would give it two years…</a:t>
            </a:r>
            <a:endParaRPr lang="en-US" sz="2000" b="1" dirty="0">
              <a:solidFill>
                <a:srgbClr val="2E2D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714875" y="48241"/>
            <a:ext cx="7281215" cy="10352111"/>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3859398" y="-309320"/>
            <a:ext cx="1034564" cy="1952740"/>
          </a:xfrm>
          <a:prstGeom prst="rect">
            <a:avLst/>
          </a:prstGeom>
        </p:spPr>
      </p:pic>
    </p:spTree>
    <p:extLst>
      <p:ext uri="{BB962C8B-B14F-4D97-AF65-F5344CB8AC3E}">
        <p14:creationId xmlns:p14="http://schemas.microsoft.com/office/powerpoint/2010/main" val="33539750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The Group</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1191760" cy="1323439"/>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solidFill>
                  <a:srgbClr val="626262"/>
                </a:solidFill>
                <a:latin typeface="Arial"/>
                <a:cs typeface="Arial"/>
              </a:rPr>
              <a:t>I joined the Accelerator Physics Group which sat within Synchrotron Radiation Department (the SRS user facility), Mike Poole was Group Leader and Vic Suller was Accelerator Division Head</a:t>
            </a:r>
            <a:endParaRPr lang="en-US" sz="2000" b="1" dirty="0">
              <a:solidFill>
                <a:srgbClr val="2E2D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a:ext>
            </a:extLst>
          </a:blip>
          <a:srcRect/>
          <a:stretch/>
        </p:blipFill>
        <p:spPr>
          <a:xfrm rot="5400000">
            <a:off x="745681" y="2806046"/>
            <a:ext cx="3302888" cy="258445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6851772" y="2103261"/>
            <a:ext cx="3291271" cy="4117017"/>
          </a:xfrm>
          <a:prstGeom prst="rect">
            <a:avLst/>
          </a:prstGeom>
        </p:spPr>
      </p:pic>
      <p:sp>
        <p:nvSpPr>
          <p:cNvPr id="5" name="TextBox 4"/>
          <p:cNvSpPr txBox="1"/>
          <p:nvPr/>
        </p:nvSpPr>
        <p:spPr>
          <a:xfrm>
            <a:off x="3746500" y="2940050"/>
            <a:ext cx="2305050" cy="646331"/>
          </a:xfrm>
          <a:prstGeom prst="rect">
            <a:avLst/>
          </a:prstGeom>
          <a:noFill/>
        </p:spPr>
        <p:txBody>
          <a:bodyPr wrap="square" rtlCol="0">
            <a:spAutoFit/>
          </a:bodyPr>
          <a:lstStyle/>
          <a:p>
            <a:r>
              <a:rPr lang="en-GB" dirty="0" smtClean="0"/>
              <a:t>The AP group (plus Mike Poole) in 1990</a:t>
            </a:r>
            <a:endParaRPr lang="en-GB" dirty="0"/>
          </a:p>
        </p:txBody>
      </p:sp>
      <p:sp>
        <p:nvSpPr>
          <p:cNvPr id="8" name="TextBox 7"/>
          <p:cNvSpPr txBox="1"/>
          <p:nvPr/>
        </p:nvSpPr>
        <p:spPr>
          <a:xfrm>
            <a:off x="6438898" y="5807405"/>
            <a:ext cx="4248151" cy="646331"/>
          </a:xfrm>
          <a:prstGeom prst="rect">
            <a:avLst/>
          </a:prstGeom>
          <a:noFill/>
        </p:spPr>
        <p:txBody>
          <a:bodyPr wrap="square" rtlCol="0">
            <a:spAutoFit/>
          </a:bodyPr>
          <a:lstStyle/>
          <a:p>
            <a:r>
              <a:rPr lang="en-GB" dirty="0" smtClean="0"/>
              <a:t>The AP group and Vic Suller in 1993 when John Lawson visited</a:t>
            </a:r>
            <a:endParaRPr lang="en-GB" dirty="0"/>
          </a:p>
        </p:txBody>
      </p:sp>
    </p:spTree>
    <p:extLst>
      <p:ext uri="{BB962C8B-B14F-4D97-AF65-F5344CB8AC3E}">
        <p14:creationId xmlns:p14="http://schemas.microsoft.com/office/powerpoint/2010/main" val="586112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The SRS</a:t>
            </a:r>
            <a:endParaRPr lang="en-US" sz="4400" b="1" spc="-160" dirty="0">
              <a:solidFill>
                <a:srgbClr val="2E2D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422DBB9-7747-7041-8E78-C517CE8075C9}"/>
              </a:ext>
            </a:extLst>
          </p:cNvPr>
          <p:cNvSpPr/>
          <p:nvPr/>
        </p:nvSpPr>
        <p:spPr>
          <a:xfrm>
            <a:off x="358890" y="1266741"/>
            <a:ext cx="10652010" cy="1323439"/>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000" b="1" dirty="0" smtClean="0">
                <a:solidFill>
                  <a:srgbClr val="626262"/>
                </a:solidFill>
                <a:latin typeface="Arial"/>
                <a:cs typeface="Arial"/>
              </a:rPr>
              <a:t>We spent around two days per month on shift in the SRS Control Room to maintain and improve the performance of the accelerators, trying to understand the behaviour, and enabling and commissioning ongoing upgrades </a:t>
            </a:r>
            <a:endParaRPr lang="en-US" sz="2000" b="1" dirty="0">
              <a:solidFill>
                <a:srgbClr val="2E2D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16200000">
            <a:off x="7672770" y="2338769"/>
            <a:ext cx="3593272" cy="5445189"/>
          </a:xfrm>
          <a:prstGeom prst="rect">
            <a:avLst/>
          </a:prstGeom>
        </p:spPr>
      </p:pic>
      <p:pic>
        <p:nvPicPr>
          <p:cNvPr id="5" name="Picture 2" descr="https://homepages.abdn.ac.uk/npmuseum/article/Daresburyimages/album/General%20-%20site%20photos%20and%20facilities/001aDaresbury01.jpg"/>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0" y="3264728"/>
            <a:ext cx="6779078" cy="359327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227092" y="2679951"/>
            <a:ext cx="3219450" cy="584775"/>
          </a:xfrm>
          <a:prstGeom prst="rect">
            <a:avLst/>
          </a:prstGeom>
          <a:noFill/>
        </p:spPr>
        <p:txBody>
          <a:bodyPr wrap="square" rtlCol="0">
            <a:spAutoFit/>
          </a:bodyPr>
          <a:lstStyle/>
          <a:p>
            <a:r>
              <a:rPr lang="en-GB" sz="1600" dirty="0" smtClean="0"/>
              <a:t>My first ever beam shift on the SRS with Vic Suller and Jan Uythoven</a:t>
            </a:r>
            <a:endParaRPr lang="en-GB" sz="1600" dirty="0"/>
          </a:p>
        </p:txBody>
      </p:sp>
    </p:spTree>
    <p:extLst>
      <p:ext uri="{BB962C8B-B14F-4D97-AF65-F5344CB8AC3E}">
        <p14:creationId xmlns:p14="http://schemas.microsoft.com/office/powerpoint/2010/main" val="3149196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403340" y="345182"/>
            <a:ext cx="11267960" cy="769441"/>
          </a:xfrm>
          <a:prstGeom prst="rect">
            <a:avLst/>
          </a:prstGeom>
          <a:noFill/>
        </p:spPr>
        <p:txBody>
          <a:bodyPr wrap="square" rtlCol="0" anchor="t">
            <a:spAutoFit/>
          </a:bodyPr>
          <a:lstStyle/>
          <a:p>
            <a:r>
              <a:rPr lang="en-US" sz="4400" b="1" spc="-160" dirty="0" smtClean="0">
                <a:solidFill>
                  <a:srgbClr val="2E2D62"/>
                </a:solidFill>
                <a:latin typeface="Arial" panose="020B0604020202020204" pitchFamily="34" charset="0"/>
                <a:cs typeface="Arial" panose="020B0604020202020204" pitchFamily="34" charset="0"/>
              </a:rPr>
              <a:t>A Second Wiggler…</a:t>
            </a:r>
            <a:endParaRPr lang="en-US" sz="4400" b="1" spc="-16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2422DBB9-7747-7041-8E78-C517CE8075C9}"/>
              </a:ext>
            </a:extLst>
          </p:cNvPr>
          <p:cNvSpPr/>
          <p:nvPr/>
        </p:nvSpPr>
        <p:spPr>
          <a:xfrm>
            <a:off x="136640" y="1114623"/>
            <a:ext cx="11839460" cy="1846659"/>
          </a:xfrm>
          <a:prstGeom prst="rect">
            <a:avLst/>
          </a:prstGeom>
        </p:spPr>
        <p:txBody>
          <a:bodyPr wrap="square">
            <a:spAutoFit/>
          </a:bodyPr>
          <a:lstStyle/>
          <a:p>
            <a:pPr marL="285750" indent="-285750">
              <a:buFont typeface="Arial" panose="020B0604020202020204" pitchFamily="34" charset="0"/>
              <a:buChar char="•"/>
            </a:pPr>
            <a:r>
              <a:rPr lang="en-GB" dirty="0" smtClean="0"/>
              <a:t>The 7 hard X-ray end stations on the 5T wiggler </a:t>
            </a:r>
            <a:r>
              <a:rPr lang="en-GB" dirty="0" smtClean="0">
                <a:solidFill>
                  <a:srgbClr val="1E5DF8"/>
                </a:solidFill>
              </a:rPr>
              <a:t>were in very high demand </a:t>
            </a:r>
            <a:r>
              <a:rPr lang="en-GB" dirty="0" smtClean="0"/>
              <a:t>and so funding was secured for </a:t>
            </a:r>
            <a:r>
              <a:rPr lang="en-GB" b="1" dirty="0" smtClean="0"/>
              <a:t>a second wiggler</a:t>
            </a:r>
            <a:r>
              <a:rPr lang="en-GB" dirty="0" smtClean="0"/>
              <a:t>, this time with 5 end stations</a:t>
            </a:r>
          </a:p>
          <a:p>
            <a:pPr marL="285750" indent="-285750">
              <a:buFont typeface="Arial" panose="020B0604020202020204" pitchFamily="34" charset="0"/>
              <a:buChar char="•"/>
            </a:pPr>
            <a:r>
              <a:rPr lang="en-GB" dirty="0" smtClean="0"/>
              <a:t>This second superconducting wiggler was procured directly from industry (Oxford Instruments) and had a peak field of 6T</a:t>
            </a:r>
          </a:p>
          <a:p>
            <a:pPr marL="285750" indent="-285750">
              <a:buFont typeface="Arial" panose="020B0604020202020204" pitchFamily="34" charset="0"/>
              <a:buChar char="•"/>
            </a:pPr>
            <a:r>
              <a:rPr lang="en-GB" dirty="0" smtClean="0">
                <a:solidFill>
                  <a:srgbClr val="FF0000"/>
                </a:solidFill>
              </a:rPr>
              <a:t>The contract was placed in 1989 and the magnet was installed in 1991.</a:t>
            </a:r>
            <a:endParaRPr lang="en-GB" dirty="0">
              <a:solidFill>
                <a:srgbClr val="FF0000"/>
              </a:solidFill>
            </a:endParaRPr>
          </a:p>
          <a:p>
            <a:pPr marL="285750" indent="-285750">
              <a:buFont typeface="Arial" panose="020B0604020202020204" pitchFamily="34" charset="0"/>
              <a:buChar char="•"/>
            </a:pPr>
            <a:endParaRPr lang="en-GB" dirty="0" smtClean="0"/>
          </a:p>
          <a:p>
            <a:pPr marL="342900" indent="-342900">
              <a:buFont typeface="Arial" panose="020B0604020202020204" pitchFamily="34" charset="0"/>
              <a:buChar char="•"/>
            </a:pPr>
            <a:endParaRPr lang="en-GB" sz="2400" dirty="0" smtClean="0">
              <a:solidFill>
                <a:srgbClr val="626262"/>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465923" y="2330450"/>
            <a:ext cx="5593862" cy="4527550"/>
          </a:xfrm>
          <a:prstGeom prst="rect">
            <a:avLst/>
          </a:prstGeom>
        </p:spPr>
      </p:pic>
      <p:sp>
        <p:nvSpPr>
          <p:cNvPr id="7" name="TextBox 6"/>
          <p:cNvSpPr txBox="1"/>
          <p:nvPr/>
        </p:nvSpPr>
        <p:spPr>
          <a:xfrm>
            <a:off x="772192" y="2961282"/>
            <a:ext cx="4815808" cy="1754326"/>
          </a:xfrm>
          <a:prstGeom prst="rect">
            <a:avLst/>
          </a:prstGeom>
          <a:noFill/>
          <a:ln>
            <a:solidFill>
              <a:schemeClr val="accent1"/>
            </a:solidFill>
          </a:ln>
        </p:spPr>
        <p:txBody>
          <a:bodyPr wrap="square" rtlCol="0">
            <a:spAutoFit/>
          </a:bodyPr>
          <a:lstStyle/>
          <a:p>
            <a:r>
              <a:rPr lang="en-GB" dirty="0" smtClean="0"/>
              <a:t>To physically make space in the straight section quite a few components had to be relocate and the injection elements were replaced.</a:t>
            </a:r>
          </a:p>
          <a:p>
            <a:endParaRPr lang="en-GB" dirty="0"/>
          </a:p>
          <a:p>
            <a:r>
              <a:rPr lang="en-GB" b="1" dirty="0" smtClean="0"/>
              <a:t>I was responsible for measuring the magnetic fields of the new kickers and septum</a:t>
            </a:r>
            <a:endParaRPr lang="en-GB" b="1" dirty="0"/>
          </a:p>
        </p:txBody>
      </p:sp>
    </p:spTree>
    <p:extLst>
      <p:ext uri="{BB962C8B-B14F-4D97-AF65-F5344CB8AC3E}">
        <p14:creationId xmlns:p14="http://schemas.microsoft.com/office/powerpoint/2010/main" val="3582781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UKRI">
      <a:dk1>
        <a:srgbClr val="201D3E"/>
      </a:dk1>
      <a:lt1>
        <a:srgbClr val="FF6800"/>
      </a:lt1>
      <a:dk2>
        <a:srgbClr val="F19D1B"/>
      </a:dk2>
      <a:lt2>
        <a:srgbClr val="F9BB0E"/>
      </a:lt2>
      <a:accent1>
        <a:srgbClr val="69BF49"/>
      </a:accent1>
      <a:accent2>
        <a:srgbClr val="07B089"/>
      </a:accent2>
      <a:accent3>
        <a:srgbClr val="36D2AF"/>
      </a:accent3>
      <a:accent4>
        <a:srgbClr val="10BED6"/>
      </a:accent4>
      <a:accent5>
        <a:srgbClr val="247BE1"/>
      </a:accent5>
      <a:accent6>
        <a:srgbClr val="BF28BC"/>
      </a:accent6>
      <a:hlink>
        <a:srgbClr val="FF595B"/>
      </a:hlink>
      <a:folHlink>
        <a:srgbClr val="F0243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10.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TER 2 WHI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4.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RI_STFC_master_template_Nov19" id="{3A936423-45A7-4A6A-B540-2B98053127A0}" vid="{98ED170D-EBB1-40C3-9A38-21C35FB3D609}"/>
    </a:ext>
  </a:extLst>
</a:theme>
</file>

<file path=ppt/theme/theme8.xml><?xml version="1.0" encoding="utf-8"?>
<a:theme xmlns:a="http://schemas.openxmlformats.org/drawingml/2006/main" name="Font and logo master">
  <a:themeElements>
    <a:clrScheme name="UKRI-STFC">
      <a:dk1>
        <a:srgbClr val="2E2D62"/>
      </a:dk1>
      <a:lt1>
        <a:srgbClr val="FFFFFF"/>
      </a:lt1>
      <a:dk2>
        <a:srgbClr val="C13D33"/>
      </a:dk2>
      <a:lt2>
        <a:srgbClr val="FFFFFF"/>
      </a:lt2>
      <a:accent1>
        <a:srgbClr val="D77900"/>
      </a:accent1>
      <a:accent2>
        <a:srgbClr val="3E863E"/>
      </a:accent2>
      <a:accent3>
        <a:srgbClr val="005E54"/>
      </a:accent3>
      <a:accent4>
        <a:srgbClr val="16978A"/>
      </a:accent4>
      <a:accent5>
        <a:srgbClr val="008AAD"/>
      </a:accent5>
      <a:accent6>
        <a:srgbClr val="003088"/>
      </a:accent6>
      <a:hlink>
        <a:srgbClr val="8A1A9B"/>
      </a:hlink>
      <a:folHlink>
        <a:srgbClr val="923D9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3305b838-c34c-4bc5-a224-1b5d53e55c3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8A89D99AE5C3244B06DA219CECCBBAB" ma:contentTypeVersion="18" ma:contentTypeDescription="Create a new document." ma:contentTypeScope="" ma:versionID="fdd50416ccdd56fa7e9622e43b5a0c4f">
  <xsd:schema xmlns:xsd="http://www.w3.org/2001/XMLSchema" xmlns:xs="http://www.w3.org/2001/XMLSchema" xmlns:p="http://schemas.microsoft.com/office/2006/metadata/properties" xmlns:ns3="3305b838-c34c-4bc5-a224-1b5d53e55c3e" xmlns:ns4="84730ed7-a781-4356-b830-974a94e07814" targetNamespace="http://schemas.microsoft.com/office/2006/metadata/properties" ma:root="true" ma:fieldsID="ec7ebfb03e6d4aec81d38997f7b53433" ns3:_="" ns4:_="">
    <xsd:import namespace="3305b838-c34c-4bc5-a224-1b5d53e55c3e"/>
    <xsd:import namespace="84730ed7-a781-4356-b830-974a94e0781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LengthInSeconds" minOccurs="0"/>
                <xsd:element ref="ns3:MediaServiceObjectDetectorVersions" minOccurs="0"/>
                <xsd:element ref="ns3:_activity"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05b838-c34c-4bc5-a224-1b5d53e55c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_activity" ma:index="23" nillable="true" ma:displayName="_activity" ma:hidden="true" ma:internalName="_activity">
      <xsd:simpleType>
        <xsd:restriction base="dms:Note"/>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4730ed7-a781-4356-b830-974a94e07814"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914043F-25CE-433B-B00F-49A83AB93018}">
  <ds:schemaRefs>
    <ds:schemaRef ds:uri="http://schemas.microsoft.com/sharepoint/v3/contenttype/forms"/>
  </ds:schemaRefs>
</ds:datastoreItem>
</file>

<file path=customXml/itemProps2.xml><?xml version="1.0" encoding="utf-8"?>
<ds:datastoreItem xmlns:ds="http://schemas.openxmlformats.org/officeDocument/2006/customXml" ds:itemID="{1286C31D-94DB-4E96-A537-76703D71578C}">
  <ds:schemaRefs>
    <ds:schemaRef ds:uri="http://purl.org/dc/terms/"/>
    <ds:schemaRef ds:uri="http://purl.org/dc/elements/1.1/"/>
    <ds:schemaRef ds:uri="3305b838-c34c-4bc5-a224-1b5d53e55c3e"/>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84730ed7-a781-4356-b830-974a94e07814"/>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81D7CA78-A303-4392-AE34-A77532AFE9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05b838-c34c-4bc5-a224-1b5d53e55c3e"/>
    <ds:schemaRef ds:uri="84730ed7-a781-4356-b830-974a94e078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18674</TotalTime>
  <Words>4963</Words>
  <Application>Microsoft Office PowerPoint</Application>
  <PresentationFormat>Widescreen</PresentationFormat>
  <Paragraphs>371</Paragraphs>
  <Slides>54</Slides>
  <Notes>8</Notes>
  <HiddenSlides>0</HiddenSlides>
  <MMClips>0</MMClips>
  <ScaleCrop>false</ScaleCrop>
  <HeadingPairs>
    <vt:vector size="6" baseType="variant">
      <vt:variant>
        <vt:lpstr>Fonts Used</vt:lpstr>
      </vt:variant>
      <vt:variant>
        <vt:i4>8</vt:i4>
      </vt:variant>
      <vt:variant>
        <vt:lpstr>Theme</vt:lpstr>
      </vt:variant>
      <vt:variant>
        <vt:i4>11</vt:i4>
      </vt:variant>
      <vt:variant>
        <vt:lpstr>Slide Titles</vt:lpstr>
      </vt:variant>
      <vt:variant>
        <vt:i4>54</vt:i4>
      </vt:variant>
    </vt:vector>
  </HeadingPairs>
  <TitlesOfParts>
    <vt:vector size="73" baseType="lpstr">
      <vt:lpstr>Arial</vt:lpstr>
      <vt:lpstr>Arial,Sans-Serif</vt:lpstr>
      <vt:lpstr>Calibri</vt:lpstr>
      <vt:lpstr>Calibri Light</vt:lpstr>
      <vt:lpstr>DesySans Office Cn Medium</vt:lpstr>
      <vt:lpstr>Lucida Grande</vt:lpstr>
      <vt:lpstr>Wingdings</vt:lpstr>
      <vt:lpstr>ヒラギノ角ゴ Pro W3</vt:lpstr>
      <vt:lpstr>Office Theme</vt:lpstr>
      <vt:lpstr>MASTER 2 WHITE</vt:lpstr>
      <vt:lpstr>3_Office Theme</vt:lpstr>
      <vt:lpstr>Font and logo master</vt:lpstr>
      <vt:lpstr>Font and logo master</vt:lpstr>
      <vt:lpstr>Font and logo master</vt:lpstr>
      <vt:lpstr>Font and logo master</vt:lpstr>
      <vt:lpstr>Font and logo master</vt:lpstr>
      <vt:lpstr>1_Font and logo master</vt:lpstr>
      <vt:lpstr>1_Blank Presentation</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ALICE accelerator and FEL layout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Clarke, Jim (STFC,DL,AST)</cp:lastModifiedBy>
  <cp:revision>398</cp:revision>
  <cp:lastPrinted>2019-10-02T08:27:37Z</cp:lastPrinted>
  <dcterms:created xsi:type="dcterms:W3CDTF">2019-09-17T08:04:08Z</dcterms:created>
  <dcterms:modified xsi:type="dcterms:W3CDTF">2024-06-11T12:12:21Z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0x01010078A89D99AE5C3244B06DA219CECCBBAB</vt:lpwstr>
  </property>
</Properties>
</file>